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336" r:id="rId3"/>
    <p:sldId id="313" r:id="rId4"/>
    <p:sldId id="312" r:id="rId5"/>
    <p:sldId id="311" r:id="rId6"/>
    <p:sldId id="323" r:id="rId7"/>
    <p:sldId id="339" r:id="rId8"/>
    <p:sldId id="340" r:id="rId9"/>
    <p:sldId id="355" r:id="rId10"/>
    <p:sldId id="354" r:id="rId11"/>
    <p:sldId id="325" r:id="rId12"/>
    <p:sldId id="342" r:id="rId13"/>
    <p:sldId id="343" r:id="rId14"/>
    <p:sldId id="330" r:id="rId15"/>
    <p:sldId id="302" r:id="rId16"/>
    <p:sldId id="304" r:id="rId17"/>
    <p:sldId id="306" r:id="rId18"/>
    <p:sldId id="353" r:id="rId19"/>
    <p:sldId id="350" r:id="rId20"/>
    <p:sldId id="351" r:id="rId21"/>
    <p:sldId id="297" r:id="rId22"/>
    <p:sldId id="307" r:id="rId23"/>
    <p:sldId id="309" r:id="rId24"/>
    <p:sldId id="308" r:id="rId25"/>
    <p:sldId id="356" r:id="rId26"/>
    <p:sldId id="352" r:id="rId27"/>
    <p:sldId id="344" r:id="rId28"/>
    <p:sldId id="349" r:id="rId29"/>
    <p:sldId id="334" r:id="rId30"/>
    <p:sldId id="345" r:id="rId31"/>
    <p:sldId id="347" r:id="rId32"/>
    <p:sldId id="348" r:id="rId33"/>
    <p:sldId id="285"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62" autoAdjust="0"/>
    <p:restoredTop sz="73950" autoAdjust="0"/>
  </p:normalViewPr>
  <p:slideViewPr>
    <p:cSldViewPr snapToGrid="0">
      <p:cViewPr varScale="1">
        <p:scale>
          <a:sx n="59" d="100"/>
          <a:sy n="59" d="100"/>
        </p:scale>
        <p:origin x="115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zh-CN"/>
              <a:t>近几年全球数据增长量（</a:t>
            </a:r>
            <a:r>
              <a:rPr lang="en-US"/>
              <a:t>ZB</a:t>
            </a:r>
            <a:r>
              <a:rPr lang="zh-CN"/>
              <a:t>）</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zh-CN"/>
        </a:p>
      </c:txPr>
    </c:title>
    <c:autoTitleDeleted val="0"/>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Sheet1!$A$2:$A$5</c:f>
              <c:strCache>
                <c:ptCount val="4"/>
                <c:pt idx="0">
                  <c:v>2008年</c:v>
                </c:pt>
                <c:pt idx="1">
                  <c:v>2009年</c:v>
                </c:pt>
                <c:pt idx="2">
                  <c:v>2010年</c:v>
                </c:pt>
                <c:pt idx="3">
                  <c:v>2011年</c:v>
                </c:pt>
              </c:strCache>
            </c:strRef>
          </c:cat>
          <c:val>
            <c:numRef>
              <c:f>Sheet1!$B$2:$B$5</c:f>
              <c:numCache>
                <c:formatCode>General</c:formatCode>
                <c:ptCount val="4"/>
                <c:pt idx="0">
                  <c:v>0.49</c:v>
                </c:pt>
                <c:pt idx="1">
                  <c:v>0.8</c:v>
                </c:pt>
                <c:pt idx="2">
                  <c:v>1.2</c:v>
                </c:pt>
                <c:pt idx="3">
                  <c:v>1.82</c:v>
                </c:pt>
              </c:numCache>
            </c:numRef>
          </c:val>
        </c:ser>
        <c:dLbls>
          <c:showLegendKey val="0"/>
          <c:showVal val="1"/>
          <c:showCatName val="0"/>
          <c:showSerName val="0"/>
          <c:showPercent val="0"/>
          <c:showBubbleSize val="0"/>
        </c:dLbls>
        <c:gapWidth val="100"/>
        <c:overlap val="-24"/>
        <c:axId val="275937352"/>
        <c:axId val="275937744"/>
        <c:extLst>
          <c:ext xmlns:c15="http://schemas.microsoft.com/office/drawing/2012/chart" uri="{02D57815-91ED-43cb-92C2-25804820EDAC}">
            <c15:filteredBarSeries>
              <c15:ser>
                <c:idx val="1"/>
                <c:order val="1"/>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zh-CN"/>
                    </a:p>
                  </c:txPr>
                  <c:showLegendKey val="0"/>
                  <c:showVal val="1"/>
                  <c:showCatName val="0"/>
                  <c:showSerName val="0"/>
                  <c:showPercent val="0"/>
                  <c:showBubbleSize val="0"/>
                  <c:showLeaderLines val="0"/>
                  <c:extLst>
                    <c:ext uri="{CE6537A1-D6FC-4f65-9D91-7224C49458BB}">
                      <c15:showLeaderLines val="1"/>
                      <c15:leaderLines>
                        <c:spPr>
                          <a:ln w="9525">
                            <a:solidFill>
                              <a:schemeClr val="lt1">
                                <a:lumMod val="95000"/>
                                <a:alpha val="54000"/>
                              </a:schemeClr>
                            </a:solidFill>
                          </a:ln>
                          <a:effectLst/>
                        </c:spPr>
                      </c15:leaderLines>
                    </c:ext>
                  </c:extLst>
                </c:dLbls>
                <c:cat>
                  <c:strRef>
                    <c:extLst>
                      <c:ext uri="{02D57815-91ED-43cb-92C2-25804820EDAC}">
                        <c15:formulaRef>
                          <c15:sqref>Sheet1!$A$2:$A$5</c15:sqref>
                        </c15:formulaRef>
                      </c:ext>
                    </c:extLst>
                    <c:strCache>
                      <c:ptCount val="4"/>
                      <c:pt idx="0">
                        <c:v>2008年</c:v>
                      </c:pt>
                      <c:pt idx="1">
                        <c:v>2009年</c:v>
                      </c:pt>
                      <c:pt idx="2">
                        <c:v>2010年</c:v>
                      </c:pt>
                      <c:pt idx="3">
                        <c:v>2011年</c:v>
                      </c:pt>
                    </c:strCache>
                  </c:strRef>
                </c:cat>
                <c:val>
                  <c:numRef>
                    <c:extLst>
                      <c:ext uri="{02D57815-91ED-43cb-92C2-25804820EDAC}">
                        <c15:formulaRef>
                          <c15:sqref>Sheet1!$C$2:$C$5</c15:sqref>
                        </c15:formulaRef>
                      </c:ext>
                    </c:extLst>
                    <c:numCache>
                      <c:formatCode>General</c:formatCode>
                      <c:ptCount val="4"/>
                      <c:pt idx="0">
                        <c:v>2.4</c:v>
                      </c:pt>
                      <c:pt idx="1">
                        <c:v>4.4000000000000004</c:v>
                      </c:pt>
                      <c:pt idx="2">
                        <c:v>1.8</c:v>
                      </c:pt>
                      <c:pt idx="3">
                        <c:v>2.8</c:v>
                      </c:pt>
                    </c:numCache>
                  </c:numRef>
                </c:val>
              </c15:ser>
            </c15:filteredBarSeries>
            <c15:filteredBarSeries>
              <c15:ser>
                <c:idx val="2"/>
                <c:order val="2"/>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zh-CN"/>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4"/>
                      <c:pt idx="0">
                        <c:v>2008年</c:v>
                      </c:pt>
                      <c:pt idx="1">
                        <c:v>2009年</c:v>
                      </c:pt>
                      <c:pt idx="2">
                        <c:v>2010年</c:v>
                      </c:pt>
                      <c:pt idx="3">
                        <c:v>2011年</c:v>
                      </c:pt>
                    </c:strCache>
                  </c:strRef>
                </c:cat>
                <c: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4"/>
                      <c:pt idx="0">
                        <c:v>2</c:v>
                      </c:pt>
                      <c:pt idx="1">
                        <c:v>2</c:v>
                      </c:pt>
                      <c:pt idx="2">
                        <c:v>3</c:v>
                      </c:pt>
                      <c:pt idx="3">
                        <c:v>5</c:v>
                      </c:pt>
                    </c:numCache>
                  </c:numRef>
                </c:val>
              </c15:ser>
            </c15:filteredBarSeries>
          </c:ext>
        </c:extLst>
      </c:barChart>
      <c:catAx>
        <c:axId val="27593735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zh-CN"/>
          </a:p>
        </c:txPr>
        <c:crossAx val="275937744"/>
        <c:crosses val="autoZero"/>
        <c:auto val="1"/>
        <c:lblAlgn val="ctr"/>
        <c:lblOffset val="100"/>
        <c:noMultiLvlLbl val="0"/>
      </c:catAx>
      <c:valAx>
        <c:axId val="27593774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zh-CN"/>
          </a:p>
        </c:txPr>
        <c:crossAx val="27593735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0483C-0C75-480E-A2F2-FE50DC60E861}"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zh-CN" altLang="en-US"/>
        </a:p>
      </dgm:t>
    </dgm:pt>
    <dgm:pt modelId="{58B18F86-1DA1-4B95-9AF7-354F1504B99B}">
      <dgm:prSet phldrT="[文本]" custT="1"/>
      <dgm:spPr>
        <a:solidFill>
          <a:srgbClr val="0070C0"/>
        </a:solidFill>
      </dgm:spPr>
      <dgm:t>
        <a:bodyPr/>
        <a:lstStyle/>
        <a:p>
          <a:pPr algn="l"/>
          <a:r>
            <a:rPr lang="zh-CN" altLang="en-US" sz="2400" dirty="0" smtClean="0">
              <a:latin typeface="微软雅黑" pitchFamily="34" charset="-122"/>
              <a:ea typeface="微软雅黑" pitchFamily="34" charset="-122"/>
            </a:rPr>
            <a:t>速度</a:t>
          </a:r>
          <a:endParaRPr lang="zh-CN" altLang="en-US" sz="2400" dirty="0">
            <a:latin typeface="微软雅黑" pitchFamily="34" charset="-122"/>
            <a:ea typeface="微软雅黑" pitchFamily="34" charset="-122"/>
          </a:endParaRPr>
        </a:p>
      </dgm:t>
    </dgm:pt>
    <dgm:pt modelId="{E1392208-168E-493E-926B-5B9DBDF9CC3C}" type="parTrans" cxnId="{0614330D-938C-4213-A53F-3E0D92A9ECED}">
      <dgm:prSet/>
      <dgm:spPr/>
      <dgm:t>
        <a:bodyPr/>
        <a:lstStyle/>
        <a:p>
          <a:endParaRPr lang="zh-CN" altLang="en-US"/>
        </a:p>
      </dgm:t>
    </dgm:pt>
    <dgm:pt modelId="{87D90898-D84F-4638-BE14-73CAEAA95F55}" type="sibTrans" cxnId="{0614330D-938C-4213-A53F-3E0D92A9ECED}">
      <dgm:prSet/>
      <dgm:spPr/>
      <dgm:t>
        <a:bodyPr/>
        <a:lstStyle/>
        <a:p>
          <a:endParaRPr lang="zh-CN" altLang="en-US"/>
        </a:p>
      </dgm:t>
    </dgm:pt>
    <dgm:pt modelId="{EB4658CD-E5E9-4F51-95A4-F322CFF89184}">
      <dgm:prSet phldrT="[文本]" custT="1"/>
      <dgm:spPr>
        <a:solidFill>
          <a:srgbClr val="00B0F0"/>
        </a:solidFill>
      </dgm:spPr>
      <dgm:t>
        <a:bodyPr/>
        <a:lstStyle/>
        <a:p>
          <a:pPr algn="l"/>
          <a:r>
            <a:rPr lang="zh-CN" altLang="en-US" sz="2000" dirty="0" smtClean="0">
              <a:latin typeface="微软雅黑" pitchFamily="34" charset="-122"/>
              <a:ea typeface="微软雅黑" pitchFamily="34" charset="-122"/>
            </a:rPr>
            <a:t>数据量稳定，增长不快</a:t>
          </a:r>
          <a:endParaRPr lang="zh-CN" altLang="en-US" sz="2000" dirty="0">
            <a:latin typeface="微软雅黑" pitchFamily="34" charset="-122"/>
            <a:ea typeface="微软雅黑" pitchFamily="34" charset="-122"/>
          </a:endParaRPr>
        </a:p>
      </dgm:t>
    </dgm:pt>
    <dgm:pt modelId="{1326774D-6CAD-474B-80F3-7F42376FDE5A}" type="parTrans" cxnId="{68143248-C1AC-4AC6-9AA3-B04AE4E30C3A}">
      <dgm:prSet/>
      <dgm:spPr/>
      <dgm:t>
        <a:bodyPr/>
        <a:lstStyle/>
        <a:p>
          <a:endParaRPr lang="zh-CN" altLang="en-US"/>
        </a:p>
      </dgm:t>
    </dgm:pt>
    <dgm:pt modelId="{C263494A-A3CB-49D6-AD87-757D6AD6A2F4}" type="sibTrans" cxnId="{68143248-C1AC-4AC6-9AA3-B04AE4E30C3A}">
      <dgm:prSet/>
      <dgm:spPr/>
      <dgm:t>
        <a:bodyPr/>
        <a:lstStyle/>
        <a:p>
          <a:endParaRPr lang="zh-CN" altLang="en-US"/>
        </a:p>
      </dgm:t>
    </dgm:pt>
    <dgm:pt modelId="{9FDD6E26-4EC5-4212-B50A-30350772BE9A}">
      <dgm:prSet phldrT="[文本]" custT="1"/>
      <dgm:spPr>
        <a:solidFill>
          <a:srgbClr val="92D050"/>
        </a:solidFill>
      </dgm:spPr>
      <dgm:t>
        <a:bodyPr/>
        <a:lstStyle/>
        <a:p>
          <a:pPr algn="l"/>
          <a:r>
            <a:rPr lang="zh-CN" altLang="en-US" sz="2000" dirty="0" smtClean="0">
              <a:latin typeface="微软雅黑" pitchFamily="34" charset="-122"/>
              <a:ea typeface="微软雅黑" pitchFamily="34" charset="-122"/>
            </a:rPr>
            <a:t>持续产生数据，每年增加约</a:t>
          </a:r>
          <a:r>
            <a:rPr lang="en-US" altLang="zh-CN" sz="2000" dirty="0" smtClean="0">
              <a:latin typeface="微软雅黑" pitchFamily="34" charset="-122"/>
              <a:ea typeface="微软雅黑" pitchFamily="34" charset="-122"/>
            </a:rPr>
            <a:t>60%</a:t>
          </a:r>
          <a:endParaRPr lang="zh-CN" altLang="en-US" sz="2000" dirty="0">
            <a:latin typeface="微软雅黑" pitchFamily="34" charset="-122"/>
            <a:ea typeface="微软雅黑" pitchFamily="34" charset="-122"/>
          </a:endParaRPr>
        </a:p>
      </dgm:t>
    </dgm:pt>
    <dgm:pt modelId="{16A6AB5A-AB98-4D3D-9133-7FD1669945F1}" type="parTrans" cxnId="{BCB0D7C5-9BCC-4304-A184-5ABED85CC360}">
      <dgm:prSet/>
      <dgm:spPr/>
      <dgm:t>
        <a:bodyPr/>
        <a:lstStyle/>
        <a:p>
          <a:endParaRPr lang="zh-CN" altLang="en-US"/>
        </a:p>
      </dgm:t>
    </dgm:pt>
    <dgm:pt modelId="{F1EB3359-F144-40D4-B7A9-F862A197F435}" type="sibTrans" cxnId="{BCB0D7C5-9BCC-4304-A184-5ABED85CC360}">
      <dgm:prSet/>
      <dgm:spPr/>
      <dgm:t>
        <a:bodyPr/>
        <a:lstStyle/>
        <a:p>
          <a:endParaRPr lang="zh-CN" altLang="en-US"/>
        </a:p>
      </dgm:t>
    </dgm:pt>
    <dgm:pt modelId="{4C351E0D-D01A-44FC-B6C3-2CCFC6D2F73C}" type="pres">
      <dgm:prSet presAssocID="{C3A0483C-0C75-480E-A2F2-FE50DC60E861}" presName="Name0" presStyleCnt="0">
        <dgm:presLayoutVars>
          <dgm:dir/>
          <dgm:resizeHandles val="exact"/>
        </dgm:presLayoutVars>
      </dgm:prSet>
      <dgm:spPr/>
      <dgm:t>
        <a:bodyPr/>
        <a:lstStyle/>
        <a:p>
          <a:endParaRPr lang="zh-CN" altLang="en-US"/>
        </a:p>
      </dgm:t>
    </dgm:pt>
    <dgm:pt modelId="{68D72C87-C366-4A6A-9B33-80B69B62E2BB}" type="pres">
      <dgm:prSet presAssocID="{58B18F86-1DA1-4B95-9AF7-354F1504B99B}" presName="parTxOnly" presStyleLbl="node1" presStyleIdx="0" presStyleCnt="3" custScaleX="47303">
        <dgm:presLayoutVars>
          <dgm:bulletEnabled val="1"/>
        </dgm:presLayoutVars>
      </dgm:prSet>
      <dgm:spPr/>
      <dgm:t>
        <a:bodyPr/>
        <a:lstStyle/>
        <a:p>
          <a:endParaRPr lang="zh-CN" altLang="en-US"/>
        </a:p>
      </dgm:t>
    </dgm:pt>
    <dgm:pt modelId="{168F74AD-6F85-4797-ABF3-5BBD43E137C2}" type="pres">
      <dgm:prSet presAssocID="{87D90898-D84F-4638-BE14-73CAEAA95F55}" presName="parSpace" presStyleCnt="0"/>
      <dgm:spPr/>
    </dgm:pt>
    <dgm:pt modelId="{F08B44E4-6819-4C06-B60A-6E63F4712901}" type="pres">
      <dgm:prSet presAssocID="{EB4658CD-E5E9-4F51-95A4-F322CFF89184}" presName="parTxOnly" presStyleLbl="node1" presStyleIdx="1" presStyleCnt="3" custLinFactNeighborX="-787">
        <dgm:presLayoutVars>
          <dgm:bulletEnabled val="1"/>
        </dgm:presLayoutVars>
      </dgm:prSet>
      <dgm:spPr/>
      <dgm:t>
        <a:bodyPr/>
        <a:lstStyle/>
        <a:p>
          <a:endParaRPr lang="zh-CN" altLang="en-US"/>
        </a:p>
      </dgm:t>
    </dgm:pt>
    <dgm:pt modelId="{9F6D0E9A-0A23-4A64-B677-2C357406FEF5}" type="pres">
      <dgm:prSet presAssocID="{C263494A-A3CB-49D6-AD87-757D6AD6A2F4}" presName="parSpace" presStyleCnt="0"/>
      <dgm:spPr/>
    </dgm:pt>
    <dgm:pt modelId="{604CADCA-917E-47C5-8B0E-30685E3B2975}" type="pres">
      <dgm:prSet presAssocID="{9FDD6E26-4EC5-4212-B50A-30350772BE9A}" presName="parTxOnly" presStyleLbl="node1" presStyleIdx="2" presStyleCnt="3" custScaleX="99682" custLinFactNeighborX="3956" custLinFactNeighborY="-1769">
        <dgm:presLayoutVars>
          <dgm:bulletEnabled val="1"/>
        </dgm:presLayoutVars>
      </dgm:prSet>
      <dgm:spPr/>
      <dgm:t>
        <a:bodyPr/>
        <a:lstStyle/>
        <a:p>
          <a:endParaRPr lang="zh-CN" altLang="en-US"/>
        </a:p>
      </dgm:t>
    </dgm:pt>
  </dgm:ptLst>
  <dgm:cxnLst>
    <dgm:cxn modelId="{0614330D-938C-4213-A53F-3E0D92A9ECED}" srcId="{C3A0483C-0C75-480E-A2F2-FE50DC60E861}" destId="{58B18F86-1DA1-4B95-9AF7-354F1504B99B}" srcOrd="0" destOrd="0" parTransId="{E1392208-168E-493E-926B-5B9DBDF9CC3C}" sibTransId="{87D90898-D84F-4638-BE14-73CAEAA95F55}"/>
    <dgm:cxn modelId="{BCB0D7C5-9BCC-4304-A184-5ABED85CC360}" srcId="{C3A0483C-0C75-480E-A2F2-FE50DC60E861}" destId="{9FDD6E26-4EC5-4212-B50A-30350772BE9A}" srcOrd="2" destOrd="0" parTransId="{16A6AB5A-AB98-4D3D-9133-7FD1669945F1}" sibTransId="{F1EB3359-F144-40D4-B7A9-F862A197F435}"/>
    <dgm:cxn modelId="{9905690D-B628-4626-B63C-52E427083574}" type="presOf" srcId="{EB4658CD-E5E9-4F51-95A4-F322CFF89184}" destId="{F08B44E4-6819-4C06-B60A-6E63F4712901}" srcOrd="0" destOrd="0" presId="urn:microsoft.com/office/officeart/2005/8/layout/hChevron3"/>
    <dgm:cxn modelId="{FFC2F922-7A2F-453C-A4C3-0A4D05E6DA0E}" type="presOf" srcId="{9FDD6E26-4EC5-4212-B50A-30350772BE9A}" destId="{604CADCA-917E-47C5-8B0E-30685E3B2975}" srcOrd="0" destOrd="0" presId="urn:microsoft.com/office/officeart/2005/8/layout/hChevron3"/>
    <dgm:cxn modelId="{51CC0804-87BC-4165-9F5F-399DBA51B254}" type="presOf" srcId="{58B18F86-1DA1-4B95-9AF7-354F1504B99B}" destId="{68D72C87-C366-4A6A-9B33-80B69B62E2BB}" srcOrd="0" destOrd="0" presId="urn:microsoft.com/office/officeart/2005/8/layout/hChevron3"/>
    <dgm:cxn modelId="{68143248-C1AC-4AC6-9AA3-B04AE4E30C3A}" srcId="{C3A0483C-0C75-480E-A2F2-FE50DC60E861}" destId="{EB4658CD-E5E9-4F51-95A4-F322CFF89184}" srcOrd="1" destOrd="0" parTransId="{1326774D-6CAD-474B-80F3-7F42376FDE5A}" sibTransId="{C263494A-A3CB-49D6-AD87-757D6AD6A2F4}"/>
    <dgm:cxn modelId="{D07F08D5-CCE7-4240-823A-DABC8DF7B000}" type="presOf" srcId="{C3A0483C-0C75-480E-A2F2-FE50DC60E861}" destId="{4C351E0D-D01A-44FC-B6C3-2CCFC6D2F73C}" srcOrd="0" destOrd="0" presId="urn:microsoft.com/office/officeart/2005/8/layout/hChevron3"/>
    <dgm:cxn modelId="{DED7F5BC-4C5E-4F9D-B7FB-D345ECD3B3D9}" type="presParOf" srcId="{4C351E0D-D01A-44FC-B6C3-2CCFC6D2F73C}" destId="{68D72C87-C366-4A6A-9B33-80B69B62E2BB}" srcOrd="0" destOrd="0" presId="urn:microsoft.com/office/officeart/2005/8/layout/hChevron3"/>
    <dgm:cxn modelId="{1CB3E5F0-DA4B-4952-93F3-3262A8A21A94}" type="presParOf" srcId="{4C351E0D-D01A-44FC-B6C3-2CCFC6D2F73C}" destId="{168F74AD-6F85-4797-ABF3-5BBD43E137C2}" srcOrd="1" destOrd="0" presId="urn:microsoft.com/office/officeart/2005/8/layout/hChevron3"/>
    <dgm:cxn modelId="{C0BB69C6-62E7-4D8D-B7AF-FCC8B38176E0}" type="presParOf" srcId="{4C351E0D-D01A-44FC-B6C3-2CCFC6D2F73C}" destId="{F08B44E4-6819-4C06-B60A-6E63F4712901}" srcOrd="2" destOrd="0" presId="urn:microsoft.com/office/officeart/2005/8/layout/hChevron3"/>
    <dgm:cxn modelId="{33439891-A3EC-4D8C-B7E8-E560AB2328EE}" type="presParOf" srcId="{4C351E0D-D01A-44FC-B6C3-2CCFC6D2F73C}" destId="{9F6D0E9A-0A23-4A64-B677-2C357406FEF5}" srcOrd="3" destOrd="0" presId="urn:microsoft.com/office/officeart/2005/8/layout/hChevron3"/>
    <dgm:cxn modelId="{4FD31630-9965-4BB3-A1DB-8DB46B5F4095}" type="presParOf" srcId="{4C351E0D-D01A-44FC-B6C3-2CCFC6D2F73C}" destId="{604CADCA-917E-47C5-8B0E-30685E3B2975}"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A0483C-0C75-480E-A2F2-FE50DC60E861}"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zh-CN" altLang="en-US"/>
        </a:p>
      </dgm:t>
    </dgm:pt>
    <dgm:pt modelId="{58B18F86-1DA1-4B95-9AF7-354F1504B99B}">
      <dgm:prSet phldrT="[文本]" custT="1"/>
      <dgm:spPr>
        <a:solidFill>
          <a:srgbClr val="0070C0"/>
        </a:solidFill>
      </dgm:spPr>
      <dgm:t>
        <a:bodyPr/>
        <a:lstStyle/>
        <a:p>
          <a:pPr algn="l"/>
          <a:r>
            <a:rPr lang="zh-CN" altLang="en-US" sz="2400" dirty="0" smtClean="0">
              <a:latin typeface="微软雅黑" pitchFamily="34" charset="-122"/>
              <a:ea typeface="微软雅黑" pitchFamily="34" charset="-122"/>
            </a:rPr>
            <a:t>数据量</a:t>
          </a:r>
          <a:endParaRPr lang="zh-CN" altLang="en-US" sz="2400" dirty="0">
            <a:latin typeface="微软雅黑" pitchFamily="34" charset="-122"/>
            <a:ea typeface="微软雅黑" pitchFamily="34" charset="-122"/>
          </a:endParaRPr>
        </a:p>
      </dgm:t>
    </dgm:pt>
    <dgm:pt modelId="{E1392208-168E-493E-926B-5B9DBDF9CC3C}" type="parTrans" cxnId="{0614330D-938C-4213-A53F-3E0D92A9ECED}">
      <dgm:prSet/>
      <dgm:spPr/>
      <dgm:t>
        <a:bodyPr/>
        <a:lstStyle/>
        <a:p>
          <a:endParaRPr lang="zh-CN" altLang="en-US"/>
        </a:p>
      </dgm:t>
    </dgm:pt>
    <dgm:pt modelId="{87D90898-D84F-4638-BE14-73CAEAA95F55}" type="sibTrans" cxnId="{0614330D-938C-4213-A53F-3E0D92A9ECED}">
      <dgm:prSet/>
      <dgm:spPr/>
      <dgm:t>
        <a:bodyPr/>
        <a:lstStyle/>
        <a:p>
          <a:endParaRPr lang="zh-CN" altLang="en-US"/>
        </a:p>
      </dgm:t>
    </dgm:pt>
    <dgm:pt modelId="{EB4658CD-E5E9-4F51-95A4-F322CFF89184}">
      <dgm:prSet phldrT="[文本]" custT="1"/>
      <dgm:spPr>
        <a:solidFill>
          <a:srgbClr val="00B0F0"/>
        </a:solidFill>
      </dgm:spPr>
      <dgm:t>
        <a:bodyPr/>
        <a:lstStyle/>
        <a:p>
          <a:pPr algn="l"/>
          <a:r>
            <a:rPr lang="en-US" altLang="zh-CN" sz="2400" dirty="0" smtClean="0">
              <a:latin typeface="微软雅黑" pitchFamily="34" charset="-122"/>
              <a:ea typeface="微软雅黑" pitchFamily="34" charset="-122"/>
            </a:rPr>
            <a:t>GB—TB</a:t>
          </a:r>
          <a:r>
            <a:rPr lang="zh-CN" altLang="en-US" sz="2400" dirty="0" smtClean="0">
              <a:latin typeface="微软雅黑" pitchFamily="34" charset="-122"/>
              <a:ea typeface="微软雅黑" pitchFamily="34" charset="-122"/>
            </a:rPr>
            <a:t>级别</a:t>
          </a:r>
          <a:endParaRPr lang="zh-CN" altLang="en-US" sz="2400" dirty="0">
            <a:latin typeface="微软雅黑" pitchFamily="34" charset="-122"/>
            <a:ea typeface="微软雅黑" pitchFamily="34" charset="-122"/>
          </a:endParaRPr>
        </a:p>
      </dgm:t>
    </dgm:pt>
    <dgm:pt modelId="{1326774D-6CAD-474B-80F3-7F42376FDE5A}" type="parTrans" cxnId="{68143248-C1AC-4AC6-9AA3-B04AE4E30C3A}">
      <dgm:prSet/>
      <dgm:spPr/>
      <dgm:t>
        <a:bodyPr/>
        <a:lstStyle/>
        <a:p>
          <a:endParaRPr lang="zh-CN" altLang="en-US"/>
        </a:p>
      </dgm:t>
    </dgm:pt>
    <dgm:pt modelId="{C263494A-A3CB-49D6-AD87-757D6AD6A2F4}" type="sibTrans" cxnId="{68143248-C1AC-4AC6-9AA3-B04AE4E30C3A}">
      <dgm:prSet/>
      <dgm:spPr/>
      <dgm:t>
        <a:bodyPr/>
        <a:lstStyle/>
        <a:p>
          <a:endParaRPr lang="zh-CN" altLang="en-US"/>
        </a:p>
      </dgm:t>
    </dgm:pt>
    <dgm:pt modelId="{9FDD6E26-4EC5-4212-B50A-30350772BE9A}">
      <dgm:prSet phldrT="[文本]" custT="1"/>
      <dgm:spPr>
        <a:solidFill>
          <a:srgbClr val="92D050"/>
        </a:solidFill>
      </dgm:spPr>
      <dgm:t>
        <a:bodyPr/>
        <a:lstStyle/>
        <a:p>
          <a:pPr algn="l"/>
          <a:r>
            <a:rPr lang="en-US" altLang="zh-CN" sz="2400" dirty="0" smtClean="0">
              <a:latin typeface="微软雅黑" pitchFamily="34" charset="-122"/>
              <a:ea typeface="微软雅黑" pitchFamily="34" charset="-122"/>
            </a:rPr>
            <a:t>TB—PB</a:t>
          </a:r>
          <a:r>
            <a:rPr lang="zh-CN" altLang="en-US" sz="2400" dirty="0" smtClean="0">
              <a:latin typeface="微软雅黑" pitchFamily="34" charset="-122"/>
              <a:ea typeface="微软雅黑" pitchFamily="34" charset="-122"/>
            </a:rPr>
            <a:t>级别以上</a:t>
          </a:r>
          <a:endParaRPr lang="zh-CN" altLang="en-US" sz="2400" dirty="0">
            <a:latin typeface="微软雅黑" pitchFamily="34" charset="-122"/>
            <a:ea typeface="微软雅黑" pitchFamily="34" charset="-122"/>
          </a:endParaRPr>
        </a:p>
      </dgm:t>
    </dgm:pt>
    <dgm:pt modelId="{16A6AB5A-AB98-4D3D-9133-7FD1669945F1}" type="parTrans" cxnId="{BCB0D7C5-9BCC-4304-A184-5ABED85CC360}">
      <dgm:prSet/>
      <dgm:spPr/>
      <dgm:t>
        <a:bodyPr/>
        <a:lstStyle/>
        <a:p>
          <a:endParaRPr lang="zh-CN" altLang="en-US"/>
        </a:p>
      </dgm:t>
    </dgm:pt>
    <dgm:pt modelId="{F1EB3359-F144-40D4-B7A9-F862A197F435}" type="sibTrans" cxnId="{BCB0D7C5-9BCC-4304-A184-5ABED85CC360}">
      <dgm:prSet/>
      <dgm:spPr/>
      <dgm:t>
        <a:bodyPr/>
        <a:lstStyle/>
        <a:p>
          <a:endParaRPr lang="zh-CN" altLang="en-US"/>
        </a:p>
      </dgm:t>
    </dgm:pt>
    <dgm:pt modelId="{4C351E0D-D01A-44FC-B6C3-2CCFC6D2F73C}" type="pres">
      <dgm:prSet presAssocID="{C3A0483C-0C75-480E-A2F2-FE50DC60E861}" presName="Name0" presStyleCnt="0">
        <dgm:presLayoutVars>
          <dgm:dir/>
          <dgm:resizeHandles val="exact"/>
        </dgm:presLayoutVars>
      </dgm:prSet>
      <dgm:spPr/>
      <dgm:t>
        <a:bodyPr/>
        <a:lstStyle/>
        <a:p>
          <a:endParaRPr lang="zh-CN" altLang="en-US"/>
        </a:p>
      </dgm:t>
    </dgm:pt>
    <dgm:pt modelId="{68D72C87-C366-4A6A-9B33-80B69B62E2BB}" type="pres">
      <dgm:prSet presAssocID="{58B18F86-1DA1-4B95-9AF7-354F1504B99B}" presName="parTxOnly" presStyleLbl="node1" presStyleIdx="0" presStyleCnt="3" custScaleX="47303">
        <dgm:presLayoutVars>
          <dgm:bulletEnabled val="1"/>
        </dgm:presLayoutVars>
      </dgm:prSet>
      <dgm:spPr/>
      <dgm:t>
        <a:bodyPr/>
        <a:lstStyle/>
        <a:p>
          <a:endParaRPr lang="zh-CN" altLang="en-US"/>
        </a:p>
      </dgm:t>
    </dgm:pt>
    <dgm:pt modelId="{168F74AD-6F85-4797-ABF3-5BBD43E137C2}" type="pres">
      <dgm:prSet presAssocID="{87D90898-D84F-4638-BE14-73CAEAA95F55}" presName="parSpace" presStyleCnt="0"/>
      <dgm:spPr/>
    </dgm:pt>
    <dgm:pt modelId="{F08B44E4-6819-4C06-B60A-6E63F4712901}" type="pres">
      <dgm:prSet presAssocID="{EB4658CD-E5E9-4F51-95A4-F322CFF89184}" presName="parTxOnly" presStyleLbl="node1" presStyleIdx="1" presStyleCnt="3">
        <dgm:presLayoutVars>
          <dgm:bulletEnabled val="1"/>
        </dgm:presLayoutVars>
      </dgm:prSet>
      <dgm:spPr/>
      <dgm:t>
        <a:bodyPr/>
        <a:lstStyle/>
        <a:p>
          <a:endParaRPr lang="zh-CN" altLang="en-US"/>
        </a:p>
      </dgm:t>
    </dgm:pt>
    <dgm:pt modelId="{9F6D0E9A-0A23-4A64-B677-2C357406FEF5}" type="pres">
      <dgm:prSet presAssocID="{C263494A-A3CB-49D6-AD87-757D6AD6A2F4}" presName="parSpace" presStyleCnt="0"/>
      <dgm:spPr/>
    </dgm:pt>
    <dgm:pt modelId="{604CADCA-917E-47C5-8B0E-30685E3B2975}" type="pres">
      <dgm:prSet presAssocID="{9FDD6E26-4EC5-4212-B50A-30350772BE9A}" presName="parTxOnly" presStyleLbl="node1" presStyleIdx="2" presStyleCnt="3" custScaleX="99682">
        <dgm:presLayoutVars>
          <dgm:bulletEnabled val="1"/>
        </dgm:presLayoutVars>
      </dgm:prSet>
      <dgm:spPr/>
      <dgm:t>
        <a:bodyPr/>
        <a:lstStyle/>
        <a:p>
          <a:endParaRPr lang="zh-CN" altLang="en-US"/>
        </a:p>
      </dgm:t>
    </dgm:pt>
  </dgm:ptLst>
  <dgm:cxnLst>
    <dgm:cxn modelId="{353E8F13-F863-4126-B9DF-2BEB16E48C23}" type="presOf" srcId="{58B18F86-1DA1-4B95-9AF7-354F1504B99B}" destId="{68D72C87-C366-4A6A-9B33-80B69B62E2BB}" srcOrd="0" destOrd="0" presId="urn:microsoft.com/office/officeart/2005/8/layout/hChevron3"/>
    <dgm:cxn modelId="{0614330D-938C-4213-A53F-3E0D92A9ECED}" srcId="{C3A0483C-0C75-480E-A2F2-FE50DC60E861}" destId="{58B18F86-1DA1-4B95-9AF7-354F1504B99B}" srcOrd="0" destOrd="0" parTransId="{E1392208-168E-493E-926B-5B9DBDF9CC3C}" sibTransId="{87D90898-D84F-4638-BE14-73CAEAA95F55}"/>
    <dgm:cxn modelId="{BCB0D7C5-9BCC-4304-A184-5ABED85CC360}" srcId="{C3A0483C-0C75-480E-A2F2-FE50DC60E861}" destId="{9FDD6E26-4EC5-4212-B50A-30350772BE9A}" srcOrd="2" destOrd="0" parTransId="{16A6AB5A-AB98-4D3D-9133-7FD1669945F1}" sibTransId="{F1EB3359-F144-40D4-B7A9-F862A197F435}"/>
    <dgm:cxn modelId="{9DE1B182-CF2A-40EF-8D16-F121184C36A4}" type="presOf" srcId="{C3A0483C-0C75-480E-A2F2-FE50DC60E861}" destId="{4C351E0D-D01A-44FC-B6C3-2CCFC6D2F73C}" srcOrd="0" destOrd="0" presId="urn:microsoft.com/office/officeart/2005/8/layout/hChevron3"/>
    <dgm:cxn modelId="{97967D33-229F-46F6-905E-1FFD73D40AE2}" type="presOf" srcId="{EB4658CD-E5E9-4F51-95A4-F322CFF89184}" destId="{F08B44E4-6819-4C06-B60A-6E63F4712901}" srcOrd="0" destOrd="0" presId="urn:microsoft.com/office/officeart/2005/8/layout/hChevron3"/>
    <dgm:cxn modelId="{68143248-C1AC-4AC6-9AA3-B04AE4E30C3A}" srcId="{C3A0483C-0C75-480E-A2F2-FE50DC60E861}" destId="{EB4658CD-E5E9-4F51-95A4-F322CFF89184}" srcOrd="1" destOrd="0" parTransId="{1326774D-6CAD-474B-80F3-7F42376FDE5A}" sibTransId="{C263494A-A3CB-49D6-AD87-757D6AD6A2F4}"/>
    <dgm:cxn modelId="{C4E9099E-BE3C-40E0-9F3E-475B763B6161}" type="presOf" srcId="{9FDD6E26-4EC5-4212-B50A-30350772BE9A}" destId="{604CADCA-917E-47C5-8B0E-30685E3B2975}" srcOrd="0" destOrd="0" presId="urn:microsoft.com/office/officeart/2005/8/layout/hChevron3"/>
    <dgm:cxn modelId="{DA9C4387-5932-4629-92B4-71356B0AE233}" type="presParOf" srcId="{4C351E0D-D01A-44FC-B6C3-2CCFC6D2F73C}" destId="{68D72C87-C366-4A6A-9B33-80B69B62E2BB}" srcOrd="0" destOrd="0" presId="urn:microsoft.com/office/officeart/2005/8/layout/hChevron3"/>
    <dgm:cxn modelId="{FF356056-F8EE-4452-93F3-3A500BD5C324}" type="presParOf" srcId="{4C351E0D-D01A-44FC-B6C3-2CCFC6D2F73C}" destId="{168F74AD-6F85-4797-ABF3-5BBD43E137C2}" srcOrd="1" destOrd="0" presId="urn:microsoft.com/office/officeart/2005/8/layout/hChevron3"/>
    <dgm:cxn modelId="{A72E99B5-69EF-4FDD-933A-EEF584F0EE96}" type="presParOf" srcId="{4C351E0D-D01A-44FC-B6C3-2CCFC6D2F73C}" destId="{F08B44E4-6819-4C06-B60A-6E63F4712901}" srcOrd="2" destOrd="0" presId="urn:microsoft.com/office/officeart/2005/8/layout/hChevron3"/>
    <dgm:cxn modelId="{553CB704-F48B-4B46-96A3-10DA3A7195BB}" type="presParOf" srcId="{4C351E0D-D01A-44FC-B6C3-2CCFC6D2F73C}" destId="{9F6D0E9A-0A23-4A64-B677-2C357406FEF5}" srcOrd="3" destOrd="0" presId="urn:microsoft.com/office/officeart/2005/8/layout/hChevron3"/>
    <dgm:cxn modelId="{2746E125-DC41-406E-810E-DADE5303EAB3}" type="presParOf" srcId="{4C351E0D-D01A-44FC-B6C3-2CCFC6D2F73C}" destId="{604CADCA-917E-47C5-8B0E-30685E3B2975}"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A0483C-0C75-480E-A2F2-FE50DC60E861}"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zh-CN" altLang="en-US"/>
        </a:p>
      </dgm:t>
    </dgm:pt>
    <dgm:pt modelId="{58B18F86-1DA1-4B95-9AF7-354F1504B99B}">
      <dgm:prSet phldrT="[文本]" custT="1"/>
      <dgm:spPr>
        <a:solidFill>
          <a:srgbClr val="0070C0"/>
        </a:solidFill>
      </dgm:spPr>
      <dgm:t>
        <a:bodyPr/>
        <a:lstStyle/>
        <a:p>
          <a:pPr algn="l"/>
          <a:r>
            <a:rPr lang="zh-CN" altLang="en-US" sz="2400" dirty="0" smtClean="0">
              <a:latin typeface="微软雅黑" pitchFamily="34" charset="-122"/>
              <a:ea typeface="微软雅黑" pitchFamily="34" charset="-122"/>
            </a:rPr>
            <a:t>价值</a:t>
          </a:r>
          <a:endParaRPr lang="zh-CN" altLang="en-US" sz="2400" dirty="0">
            <a:latin typeface="微软雅黑" pitchFamily="34" charset="-122"/>
            <a:ea typeface="微软雅黑" pitchFamily="34" charset="-122"/>
          </a:endParaRPr>
        </a:p>
      </dgm:t>
    </dgm:pt>
    <dgm:pt modelId="{E1392208-168E-493E-926B-5B9DBDF9CC3C}" type="parTrans" cxnId="{0614330D-938C-4213-A53F-3E0D92A9ECED}">
      <dgm:prSet/>
      <dgm:spPr/>
      <dgm:t>
        <a:bodyPr/>
        <a:lstStyle/>
        <a:p>
          <a:endParaRPr lang="zh-CN" altLang="en-US"/>
        </a:p>
      </dgm:t>
    </dgm:pt>
    <dgm:pt modelId="{87D90898-D84F-4638-BE14-73CAEAA95F55}" type="sibTrans" cxnId="{0614330D-938C-4213-A53F-3E0D92A9ECED}">
      <dgm:prSet/>
      <dgm:spPr/>
      <dgm:t>
        <a:bodyPr/>
        <a:lstStyle/>
        <a:p>
          <a:endParaRPr lang="zh-CN" altLang="en-US"/>
        </a:p>
      </dgm:t>
    </dgm:pt>
    <dgm:pt modelId="{EB4658CD-E5E9-4F51-95A4-F322CFF89184}">
      <dgm:prSet phldrT="[文本]"/>
      <dgm:spPr>
        <a:solidFill>
          <a:srgbClr val="00B0F0"/>
        </a:solidFill>
      </dgm:spPr>
      <dgm:t>
        <a:bodyPr/>
        <a:lstStyle/>
        <a:p>
          <a:pPr algn="l"/>
          <a:r>
            <a:rPr lang="zh-CN" altLang="en-US" dirty="0" smtClean="0">
              <a:latin typeface="微软雅黑" pitchFamily="34" charset="-122"/>
              <a:ea typeface="微软雅黑" pitchFamily="34" charset="-122"/>
            </a:rPr>
            <a:t>统计和报表</a:t>
          </a:r>
          <a:endParaRPr lang="zh-CN" altLang="en-US" dirty="0">
            <a:latin typeface="微软雅黑" pitchFamily="34" charset="-122"/>
            <a:ea typeface="微软雅黑" pitchFamily="34" charset="-122"/>
          </a:endParaRPr>
        </a:p>
      </dgm:t>
    </dgm:pt>
    <dgm:pt modelId="{1326774D-6CAD-474B-80F3-7F42376FDE5A}" type="parTrans" cxnId="{68143248-C1AC-4AC6-9AA3-B04AE4E30C3A}">
      <dgm:prSet/>
      <dgm:spPr/>
      <dgm:t>
        <a:bodyPr/>
        <a:lstStyle/>
        <a:p>
          <a:endParaRPr lang="zh-CN" altLang="en-US"/>
        </a:p>
      </dgm:t>
    </dgm:pt>
    <dgm:pt modelId="{C263494A-A3CB-49D6-AD87-757D6AD6A2F4}" type="sibTrans" cxnId="{68143248-C1AC-4AC6-9AA3-B04AE4E30C3A}">
      <dgm:prSet/>
      <dgm:spPr/>
      <dgm:t>
        <a:bodyPr/>
        <a:lstStyle/>
        <a:p>
          <a:endParaRPr lang="zh-CN" altLang="en-US"/>
        </a:p>
      </dgm:t>
    </dgm:pt>
    <dgm:pt modelId="{9FDD6E26-4EC5-4212-B50A-30350772BE9A}">
      <dgm:prSet phldrT="[文本]"/>
      <dgm:spPr>
        <a:solidFill>
          <a:srgbClr val="92D050"/>
        </a:solidFill>
      </dgm:spPr>
      <dgm:t>
        <a:bodyPr/>
        <a:lstStyle/>
        <a:p>
          <a:pPr algn="l"/>
          <a:r>
            <a:rPr lang="zh-CN" altLang="en-US" dirty="0" smtClean="0">
              <a:latin typeface="微软雅黑" pitchFamily="34" charset="-122"/>
              <a:ea typeface="微软雅黑" pitchFamily="34" charset="-122"/>
            </a:rPr>
            <a:t>数据挖掘，探索式分析</a:t>
          </a:r>
          <a:endParaRPr lang="zh-CN" altLang="en-US" dirty="0">
            <a:latin typeface="微软雅黑" pitchFamily="34" charset="-122"/>
            <a:ea typeface="微软雅黑" pitchFamily="34" charset="-122"/>
          </a:endParaRPr>
        </a:p>
      </dgm:t>
    </dgm:pt>
    <dgm:pt modelId="{16A6AB5A-AB98-4D3D-9133-7FD1669945F1}" type="parTrans" cxnId="{BCB0D7C5-9BCC-4304-A184-5ABED85CC360}">
      <dgm:prSet/>
      <dgm:spPr/>
      <dgm:t>
        <a:bodyPr/>
        <a:lstStyle/>
        <a:p>
          <a:endParaRPr lang="zh-CN" altLang="en-US"/>
        </a:p>
      </dgm:t>
    </dgm:pt>
    <dgm:pt modelId="{F1EB3359-F144-40D4-B7A9-F862A197F435}" type="sibTrans" cxnId="{BCB0D7C5-9BCC-4304-A184-5ABED85CC360}">
      <dgm:prSet/>
      <dgm:spPr/>
      <dgm:t>
        <a:bodyPr/>
        <a:lstStyle/>
        <a:p>
          <a:endParaRPr lang="zh-CN" altLang="en-US"/>
        </a:p>
      </dgm:t>
    </dgm:pt>
    <dgm:pt modelId="{4C351E0D-D01A-44FC-B6C3-2CCFC6D2F73C}" type="pres">
      <dgm:prSet presAssocID="{C3A0483C-0C75-480E-A2F2-FE50DC60E861}" presName="Name0" presStyleCnt="0">
        <dgm:presLayoutVars>
          <dgm:dir/>
          <dgm:resizeHandles val="exact"/>
        </dgm:presLayoutVars>
      </dgm:prSet>
      <dgm:spPr/>
      <dgm:t>
        <a:bodyPr/>
        <a:lstStyle/>
        <a:p>
          <a:endParaRPr lang="zh-CN" altLang="en-US"/>
        </a:p>
      </dgm:t>
    </dgm:pt>
    <dgm:pt modelId="{68D72C87-C366-4A6A-9B33-80B69B62E2BB}" type="pres">
      <dgm:prSet presAssocID="{58B18F86-1DA1-4B95-9AF7-354F1504B99B}" presName="parTxOnly" presStyleLbl="node1" presStyleIdx="0" presStyleCnt="3" custScaleX="47303">
        <dgm:presLayoutVars>
          <dgm:bulletEnabled val="1"/>
        </dgm:presLayoutVars>
      </dgm:prSet>
      <dgm:spPr/>
      <dgm:t>
        <a:bodyPr/>
        <a:lstStyle/>
        <a:p>
          <a:endParaRPr lang="zh-CN" altLang="en-US"/>
        </a:p>
      </dgm:t>
    </dgm:pt>
    <dgm:pt modelId="{168F74AD-6F85-4797-ABF3-5BBD43E137C2}" type="pres">
      <dgm:prSet presAssocID="{87D90898-D84F-4638-BE14-73CAEAA95F55}" presName="parSpace" presStyleCnt="0"/>
      <dgm:spPr/>
    </dgm:pt>
    <dgm:pt modelId="{F08B44E4-6819-4C06-B60A-6E63F4712901}" type="pres">
      <dgm:prSet presAssocID="{EB4658CD-E5E9-4F51-95A4-F322CFF89184}" presName="parTxOnly" presStyleLbl="node1" presStyleIdx="1" presStyleCnt="3">
        <dgm:presLayoutVars>
          <dgm:bulletEnabled val="1"/>
        </dgm:presLayoutVars>
      </dgm:prSet>
      <dgm:spPr/>
      <dgm:t>
        <a:bodyPr/>
        <a:lstStyle/>
        <a:p>
          <a:endParaRPr lang="zh-CN" altLang="en-US"/>
        </a:p>
      </dgm:t>
    </dgm:pt>
    <dgm:pt modelId="{9F6D0E9A-0A23-4A64-B677-2C357406FEF5}" type="pres">
      <dgm:prSet presAssocID="{C263494A-A3CB-49D6-AD87-757D6AD6A2F4}" presName="parSpace" presStyleCnt="0"/>
      <dgm:spPr/>
    </dgm:pt>
    <dgm:pt modelId="{604CADCA-917E-47C5-8B0E-30685E3B2975}" type="pres">
      <dgm:prSet presAssocID="{9FDD6E26-4EC5-4212-B50A-30350772BE9A}" presName="parTxOnly" presStyleLbl="node1" presStyleIdx="2" presStyleCnt="3" custScaleX="99682" custLinFactNeighborX="3956" custLinFactNeighborY="-1769">
        <dgm:presLayoutVars>
          <dgm:bulletEnabled val="1"/>
        </dgm:presLayoutVars>
      </dgm:prSet>
      <dgm:spPr/>
      <dgm:t>
        <a:bodyPr/>
        <a:lstStyle/>
        <a:p>
          <a:endParaRPr lang="zh-CN" altLang="en-US"/>
        </a:p>
      </dgm:t>
    </dgm:pt>
  </dgm:ptLst>
  <dgm:cxnLst>
    <dgm:cxn modelId="{07CC30F9-A3BA-43F2-812E-CC6EE3096A7E}" type="presOf" srcId="{9FDD6E26-4EC5-4212-B50A-30350772BE9A}" destId="{604CADCA-917E-47C5-8B0E-30685E3B2975}" srcOrd="0" destOrd="0" presId="urn:microsoft.com/office/officeart/2005/8/layout/hChevron3"/>
    <dgm:cxn modelId="{0614330D-938C-4213-A53F-3E0D92A9ECED}" srcId="{C3A0483C-0C75-480E-A2F2-FE50DC60E861}" destId="{58B18F86-1DA1-4B95-9AF7-354F1504B99B}" srcOrd="0" destOrd="0" parTransId="{E1392208-168E-493E-926B-5B9DBDF9CC3C}" sibTransId="{87D90898-D84F-4638-BE14-73CAEAA95F55}"/>
    <dgm:cxn modelId="{42480186-E462-4762-B393-E6C237530FBA}" type="presOf" srcId="{58B18F86-1DA1-4B95-9AF7-354F1504B99B}" destId="{68D72C87-C366-4A6A-9B33-80B69B62E2BB}" srcOrd="0" destOrd="0" presId="urn:microsoft.com/office/officeart/2005/8/layout/hChevron3"/>
    <dgm:cxn modelId="{BCB0D7C5-9BCC-4304-A184-5ABED85CC360}" srcId="{C3A0483C-0C75-480E-A2F2-FE50DC60E861}" destId="{9FDD6E26-4EC5-4212-B50A-30350772BE9A}" srcOrd="2" destOrd="0" parTransId="{16A6AB5A-AB98-4D3D-9133-7FD1669945F1}" sibTransId="{F1EB3359-F144-40D4-B7A9-F862A197F435}"/>
    <dgm:cxn modelId="{3B3EF737-BFD2-4D0F-8AA1-BE5CC8C18223}" type="presOf" srcId="{EB4658CD-E5E9-4F51-95A4-F322CFF89184}" destId="{F08B44E4-6819-4C06-B60A-6E63F4712901}" srcOrd="0" destOrd="0" presId="urn:microsoft.com/office/officeart/2005/8/layout/hChevron3"/>
    <dgm:cxn modelId="{01E01A28-E3C2-4EA7-8B57-5CDAB9FEA4DD}" type="presOf" srcId="{C3A0483C-0C75-480E-A2F2-FE50DC60E861}" destId="{4C351E0D-D01A-44FC-B6C3-2CCFC6D2F73C}" srcOrd="0" destOrd="0" presId="urn:microsoft.com/office/officeart/2005/8/layout/hChevron3"/>
    <dgm:cxn modelId="{68143248-C1AC-4AC6-9AA3-B04AE4E30C3A}" srcId="{C3A0483C-0C75-480E-A2F2-FE50DC60E861}" destId="{EB4658CD-E5E9-4F51-95A4-F322CFF89184}" srcOrd="1" destOrd="0" parTransId="{1326774D-6CAD-474B-80F3-7F42376FDE5A}" sibTransId="{C263494A-A3CB-49D6-AD87-757D6AD6A2F4}"/>
    <dgm:cxn modelId="{59B157AF-E02C-4BFA-B35A-7B1A1BB1B169}" type="presParOf" srcId="{4C351E0D-D01A-44FC-B6C3-2CCFC6D2F73C}" destId="{68D72C87-C366-4A6A-9B33-80B69B62E2BB}" srcOrd="0" destOrd="0" presId="urn:microsoft.com/office/officeart/2005/8/layout/hChevron3"/>
    <dgm:cxn modelId="{DFE5D818-65EB-4864-B443-045DCA245B9A}" type="presParOf" srcId="{4C351E0D-D01A-44FC-B6C3-2CCFC6D2F73C}" destId="{168F74AD-6F85-4797-ABF3-5BBD43E137C2}" srcOrd="1" destOrd="0" presId="urn:microsoft.com/office/officeart/2005/8/layout/hChevron3"/>
    <dgm:cxn modelId="{70F8E7FA-0477-43CA-8774-05A24798436E}" type="presParOf" srcId="{4C351E0D-D01A-44FC-B6C3-2CCFC6D2F73C}" destId="{F08B44E4-6819-4C06-B60A-6E63F4712901}" srcOrd="2" destOrd="0" presId="urn:microsoft.com/office/officeart/2005/8/layout/hChevron3"/>
    <dgm:cxn modelId="{40A195E7-33AB-445B-8AB4-31E00A8D91CD}" type="presParOf" srcId="{4C351E0D-D01A-44FC-B6C3-2CCFC6D2F73C}" destId="{9F6D0E9A-0A23-4A64-B677-2C357406FEF5}" srcOrd="3" destOrd="0" presId="urn:microsoft.com/office/officeart/2005/8/layout/hChevron3"/>
    <dgm:cxn modelId="{977BF8D1-11AE-4BA1-9264-61A7FDA06395}" type="presParOf" srcId="{4C351E0D-D01A-44FC-B6C3-2CCFC6D2F73C}" destId="{604CADCA-917E-47C5-8B0E-30685E3B2975}" srcOrd="4"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A0483C-0C75-480E-A2F2-FE50DC60E861}"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zh-CN" altLang="en-US"/>
        </a:p>
      </dgm:t>
    </dgm:pt>
    <dgm:pt modelId="{58B18F86-1DA1-4B95-9AF7-354F1504B99B}">
      <dgm:prSet phldrT="[文本]" custT="1"/>
      <dgm:spPr>
        <a:solidFill>
          <a:srgbClr val="0070C0"/>
        </a:solidFill>
      </dgm:spPr>
      <dgm:t>
        <a:bodyPr/>
        <a:lstStyle/>
        <a:p>
          <a:pPr algn="l"/>
          <a:r>
            <a:rPr lang="zh-CN" altLang="en-US" sz="2400" dirty="0" smtClean="0">
              <a:latin typeface="微软雅黑" pitchFamily="34" charset="-122"/>
              <a:ea typeface="微软雅黑" pitchFamily="34" charset="-122"/>
            </a:rPr>
            <a:t>多样化</a:t>
          </a:r>
          <a:endParaRPr lang="zh-CN" altLang="en-US" sz="2400" dirty="0">
            <a:latin typeface="微软雅黑" pitchFamily="34" charset="-122"/>
            <a:ea typeface="微软雅黑" pitchFamily="34" charset="-122"/>
          </a:endParaRPr>
        </a:p>
      </dgm:t>
    </dgm:pt>
    <dgm:pt modelId="{E1392208-168E-493E-926B-5B9DBDF9CC3C}" type="parTrans" cxnId="{0614330D-938C-4213-A53F-3E0D92A9ECED}">
      <dgm:prSet/>
      <dgm:spPr/>
      <dgm:t>
        <a:bodyPr/>
        <a:lstStyle/>
        <a:p>
          <a:endParaRPr lang="zh-CN" altLang="en-US"/>
        </a:p>
      </dgm:t>
    </dgm:pt>
    <dgm:pt modelId="{87D90898-D84F-4638-BE14-73CAEAA95F55}" type="sibTrans" cxnId="{0614330D-938C-4213-A53F-3E0D92A9ECED}">
      <dgm:prSet/>
      <dgm:spPr/>
      <dgm:t>
        <a:bodyPr/>
        <a:lstStyle/>
        <a:p>
          <a:endParaRPr lang="zh-CN" altLang="en-US"/>
        </a:p>
      </dgm:t>
    </dgm:pt>
    <dgm:pt modelId="{EB4658CD-E5E9-4F51-95A4-F322CFF89184}">
      <dgm:prSet phldrT="[文本]"/>
      <dgm:spPr>
        <a:solidFill>
          <a:srgbClr val="00B0F0"/>
        </a:solidFill>
      </dgm:spPr>
      <dgm:t>
        <a:bodyPr/>
        <a:lstStyle/>
        <a:p>
          <a:pPr algn="l"/>
          <a:r>
            <a:rPr lang="zh-CN" altLang="en-US" dirty="0" smtClean="0">
              <a:latin typeface="微软雅黑" pitchFamily="34" charset="-122"/>
              <a:ea typeface="微软雅黑" pitchFamily="34" charset="-122"/>
            </a:rPr>
            <a:t>结构化数据为主</a:t>
          </a:r>
          <a:endParaRPr lang="zh-CN" altLang="en-US" dirty="0">
            <a:latin typeface="微软雅黑" pitchFamily="34" charset="-122"/>
            <a:ea typeface="微软雅黑" pitchFamily="34" charset="-122"/>
          </a:endParaRPr>
        </a:p>
      </dgm:t>
    </dgm:pt>
    <dgm:pt modelId="{1326774D-6CAD-474B-80F3-7F42376FDE5A}" type="parTrans" cxnId="{68143248-C1AC-4AC6-9AA3-B04AE4E30C3A}">
      <dgm:prSet/>
      <dgm:spPr/>
      <dgm:t>
        <a:bodyPr/>
        <a:lstStyle/>
        <a:p>
          <a:endParaRPr lang="zh-CN" altLang="en-US"/>
        </a:p>
      </dgm:t>
    </dgm:pt>
    <dgm:pt modelId="{C263494A-A3CB-49D6-AD87-757D6AD6A2F4}" type="sibTrans" cxnId="{68143248-C1AC-4AC6-9AA3-B04AE4E30C3A}">
      <dgm:prSet/>
      <dgm:spPr/>
      <dgm:t>
        <a:bodyPr/>
        <a:lstStyle/>
        <a:p>
          <a:endParaRPr lang="zh-CN" altLang="en-US"/>
        </a:p>
      </dgm:t>
    </dgm:pt>
    <dgm:pt modelId="{9FDD6E26-4EC5-4212-B50A-30350772BE9A}">
      <dgm:prSet phldrT="[文本]"/>
      <dgm:spPr>
        <a:solidFill>
          <a:srgbClr val="92D050"/>
        </a:solidFill>
      </dgm:spPr>
      <dgm:t>
        <a:bodyPr/>
        <a:lstStyle/>
        <a:p>
          <a:pPr algn="l"/>
          <a:r>
            <a:rPr lang="zh-CN" altLang="en-US" dirty="0" smtClean="0">
              <a:latin typeface="微软雅黑" pitchFamily="34" charset="-122"/>
              <a:ea typeface="微软雅黑" pitchFamily="34" charset="-122"/>
            </a:rPr>
            <a:t>半结构，非结构，多维数据</a:t>
          </a:r>
          <a:endParaRPr lang="zh-CN" altLang="en-US" dirty="0">
            <a:latin typeface="微软雅黑" pitchFamily="34" charset="-122"/>
            <a:ea typeface="微软雅黑" pitchFamily="34" charset="-122"/>
          </a:endParaRPr>
        </a:p>
      </dgm:t>
    </dgm:pt>
    <dgm:pt modelId="{16A6AB5A-AB98-4D3D-9133-7FD1669945F1}" type="parTrans" cxnId="{BCB0D7C5-9BCC-4304-A184-5ABED85CC360}">
      <dgm:prSet/>
      <dgm:spPr/>
      <dgm:t>
        <a:bodyPr/>
        <a:lstStyle/>
        <a:p>
          <a:endParaRPr lang="zh-CN" altLang="en-US"/>
        </a:p>
      </dgm:t>
    </dgm:pt>
    <dgm:pt modelId="{F1EB3359-F144-40D4-B7A9-F862A197F435}" type="sibTrans" cxnId="{BCB0D7C5-9BCC-4304-A184-5ABED85CC360}">
      <dgm:prSet/>
      <dgm:spPr/>
      <dgm:t>
        <a:bodyPr/>
        <a:lstStyle/>
        <a:p>
          <a:endParaRPr lang="zh-CN" altLang="en-US"/>
        </a:p>
      </dgm:t>
    </dgm:pt>
    <dgm:pt modelId="{4C351E0D-D01A-44FC-B6C3-2CCFC6D2F73C}" type="pres">
      <dgm:prSet presAssocID="{C3A0483C-0C75-480E-A2F2-FE50DC60E861}" presName="Name0" presStyleCnt="0">
        <dgm:presLayoutVars>
          <dgm:dir/>
          <dgm:resizeHandles val="exact"/>
        </dgm:presLayoutVars>
      </dgm:prSet>
      <dgm:spPr/>
      <dgm:t>
        <a:bodyPr/>
        <a:lstStyle/>
        <a:p>
          <a:endParaRPr lang="zh-CN" altLang="en-US"/>
        </a:p>
      </dgm:t>
    </dgm:pt>
    <dgm:pt modelId="{68D72C87-C366-4A6A-9B33-80B69B62E2BB}" type="pres">
      <dgm:prSet presAssocID="{58B18F86-1DA1-4B95-9AF7-354F1504B99B}" presName="parTxOnly" presStyleLbl="node1" presStyleIdx="0" presStyleCnt="3" custScaleX="47303">
        <dgm:presLayoutVars>
          <dgm:bulletEnabled val="1"/>
        </dgm:presLayoutVars>
      </dgm:prSet>
      <dgm:spPr/>
      <dgm:t>
        <a:bodyPr/>
        <a:lstStyle/>
        <a:p>
          <a:endParaRPr lang="zh-CN" altLang="en-US"/>
        </a:p>
      </dgm:t>
    </dgm:pt>
    <dgm:pt modelId="{168F74AD-6F85-4797-ABF3-5BBD43E137C2}" type="pres">
      <dgm:prSet presAssocID="{87D90898-D84F-4638-BE14-73CAEAA95F55}" presName="parSpace" presStyleCnt="0"/>
      <dgm:spPr/>
    </dgm:pt>
    <dgm:pt modelId="{F08B44E4-6819-4C06-B60A-6E63F4712901}" type="pres">
      <dgm:prSet presAssocID="{EB4658CD-E5E9-4F51-95A4-F322CFF89184}" presName="parTxOnly" presStyleLbl="node1" presStyleIdx="1" presStyleCnt="3">
        <dgm:presLayoutVars>
          <dgm:bulletEnabled val="1"/>
        </dgm:presLayoutVars>
      </dgm:prSet>
      <dgm:spPr/>
      <dgm:t>
        <a:bodyPr/>
        <a:lstStyle/>
        <a:p>
          <a:endParaRPr lang="zh-CN" altLang="en-US"/>
        </a:p>
      </dgm:t>
    </dgm:pt>
    <dgm:pt modelId="{9F6D0E9A-0A23-4A64-B677-2C357406FEF5}" type="pres">
      <dgm:prSet presAssocID="{C263494A-A3CB-49D6-AD87-757D6AD6A2F4}" presName="parSpace" presStyleCnt="0"/>
      <dgm:spPr/>
    </dgm:pt>
    <dgm:pt modelId="{604CADCA-917E-47C5-8B0E-30685E3B2975}" type="pres">
      <dgm:prSet presAssocID="{9FDD6E26-4EC5-4212-B50A-30350772BE9A}" presName="parTxOnly" presStyleLbl="node1" presStyleIdx="2" presStyleCnt="3" custScaleX="99682">
        <dgm:presLayoutVars>
          <dgm:bulletEnabled val="1"/>
        </dgm:presLayoutVars>
      </dgm:prSet>
      <dgm:spPr/>
      <dgm:t>
        <a:bodyPr/>
        <a:lstStyle/>
        <a:p>
          <a:endParaRPr lang="zh-CN" altLang="en-US"/>
        </a:p>
      </dgm:t>
    </dgm:pt>
  </dgm:ptLst>
  <dgm:cxnLst>
    <dgm:cxn modelId="{0614330D-938C-4213-A53F-3E0D92A9ECED}" srcId="{C3A0483C-0C75-480E-A2F2-FE50DC60E861}" destId="{58B18F86-1DA1-4B95-9AF7-354F1504B99B}" srcOrd="0" destOrd="0" parTransId="{E1392208-168E-493E-926B-5B9DBDF9CC3C}" sibTransId="{87D90898-D84F-4638-BE14-73CAEAA95F55}"/>
    <dgm:cxn modelId="{28B01667-C069-460B-B5F3-00933CF7E4CD}" type="presOf" srcId="{9FDD6E26-4EC5-4212-B50A-30350772BE9A}" destId="{604CADCA-917E-47C5-8B0E-30685E3B2975}" srcOrd="0" destOrd="0" presId="urn:microsoft.com/office/officeart/2005/8/layout/hChevron3"/>
    <dgm:cxn modelId="{BCB0D7C5-9BCC-4304-A184-5ABED85CC360}" srcId="{C3A0483C-0C75-480E-A2F2-FE50DC60E861}" destId="{9FDD6E26-4EC5-4212-B50A-30350772BE9A}" srcOrd="2" destOrd="0" parTransId="{16A6AB5A-AB98-4D3D-9133-7FD1669945F1}" sibTransId="{F1EB3359-F144-40D4-B7A9-F862A197F435}"/>
    <dgm:cxn modelId="{30CD6331-802B-4476-BF4F-02C6A625E332}" type="presOf" srcId="{58B18F86-1DA1-4B95-9AF7-354F1504B99B}" destId="{68D72C87-C366-4A6A-9B33-80B69B62E2BB}" srcOrd="0" destOrd="0" presId="urn:microsoft.com/office/officeart/2005/8/layout/hChevron3"/>
    <dgm:cxn modelId="{ACB2D1A5-A8DD-4DC7-9E27-4F154F2A1BE6}" type="presOf" srcId="{EB4658CD-E5E9-4F51-95A4-F322CFF89184}" destId="{F08B44E4-6819-4C06-B60A-6E63F4712901}" srcOrd="0" destOrd="0" presId="urn:microsoft.com/office/officeart/2005/8/layout/hChevron3"/>
    <dgm:cxn modelId="{68143248-C1AC-4AC6-9AA3-B04AE4E30C3A}" srcId="{C3A0483C-0C75-480E-A2F2-FE50DC60E861}" destId="{EB4658CD-E5E9-4F51-95A4-F322CFF89184}" srcOrd="1" destOrd="0" parTransId="{1326774D-6CAD-474B-80F3-7F42376FDE5A}" sibTransId="{C263494A-A3CB-49D6-AD87-757D6AD6A2F4}"/>
    <dgm:cxn modelId="{F07812EA-272C-459A-93B2-909D2395FD68}" type="presOf" srcId="{C3A0483C-0C75-480E-A2F2-FE50DC60E861}" destId="{4C351E0D-D01A-44FC-B6C3-2CCFC6D2F73C}" srcOrd="0" destOrd="0" presId="urn:microsoft.com/office/officeart/2005/8/layout/hChevron3"/>
    <dgm:cxn modelId="{48ABEACC-5C1C-409D-BFD7-B64D83D3F34D}" type="presParOf" srcId="{4C351E0D-D01A-44FC-B6C3-2CCFC6D2F73C}" destId="{68D72C87-C366-4A6A-9B33-80B69B62E2BB}" srcOrd="0" destOrd="0" presId="urn:microsoft.com/office/officeart/2005/8/layout/hChevron3"/>
    <dgm:cxn modelId="{6421D613-EEB2-4F99-ABD0-5DECC48D0BE6}" type="presParOf" srcId="{4C351E0D-D01A-44FC-B6C3-2CCFC6D2F73C}" destId="{168F74AD-6F85-4797-ABF3-5BBD43E137C2}" srcOrd="1" destOrd="0" presId="urn:microsoft.com/office/officeart/2005/8/layout/hChevron3"/>
    <dgm:cxn modelId="{AE792475-857F-4B0E-9C90-C887EE24EC94}" type="presParOf" srcId="{4C351E0D-D01A-44FC-B6C3-2CCFC6D2F73C}" destId="{F08B44E4-6819-4C06-B60A-6E63F4712901}" srcOrd="2" destOrd="0" presId="urn:microsoft.com/office/officeart/2005/8/layout/hChevron3"/>
    <dgm:cxn modelId="{131010AF-E38A-444E-9CAA-D70DD00CEFE9}" type="presParOf" srcId="{4C351E0D-D01A-44FC-B6C3-2CCFC6D2F73C}" destId="{9F6D0E9A-0A23-4A64-B677-2C357406FEF5}" srcOrd="3" destOrd="0" presId="urn:microsoft.com/office/officeart/2005/8/layout/hChevron3"/>
    <dgm:cxn modelId="{1010A324-69B2-4434-B999-554801F4A774}" type="presParOf" srcId="{4C351E0D-D01A-44FC-B6C3-2CCFC6D2F73C}" destId="{604CADCA-917E-47C5-8B0E-30685E3B2975}" srcOrd="4" destOrd="0" presId="urn:microsoft.com/office/officeart/2005/8/layout/hChevro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D11D1C-1081-4E14-A5E4-A1C01A1BFE53}" type="doc">
      <dgm:prSet loTypeId="urn:microsoft.com/office/officeart/2009/3/layout/StepUpProcess" loCatId="process" qsTypeId="urn:microsoft.com/office/officeart/2005/8/quickstyle/simple3" qsCatId="simple" csTypeId="urn:microsoft.com/office/officeart/2005/8/colors/colorful1" csCatId="colorful" phldr="1"/>
      <dgm:spPr/>
      <dgm:t>
        <a:bodyPr/>
        <a:lstStyle/>
        <a:p>
          <a:endParaRPr lang="zh-CN" altLang="en-US"/>
        </a:p>
      </dgm:t>
    </dgm:pt>
    <dgm:pt modelId="{8FB9CBFA-12E0-47AD-BF96-6E324E546F6E}">
      <dgm:prSet/>
      <dgm:spPr/>
      <dgm:t>
        <a:bodyPr/>
        <a:lstStyle/>
        <a:p>
          <a:pPr rtl="0"/>
          <a:endParaRPr lang="zh-CN" dirty="0"/>
        </a:p>
      </dgm:t>
    </dgm:pt>
    <dgm:pt modelId="{10AF5ACF-D243-4BF5-9CEE-6F9C2CF9AC20}" type="parTrans" cxnId="{C4B36199-586B-4960-A091-72A00CA1F6E3}">
      <dgm:prSet/>
      <dgm:spPr/>
      <dgm:t>
        <a:bodyPr/>
        <a:lstStyle/>
        <a:p>
          <a:endParaRPr lang="zh-CN" altLang="en-US"/>
        </a:p>
      </dgm:t>
    </dgm:pt>
    <dgm:pt modelId="{63A98E47-DC89-473A-8B60-EFCF4C5AD664}" type="sibTrans" cxnId="{C4B36199-586B-4960-A091-72A00CA1F6E3}">
      <dgm:prSet/>
      <dgm:spPr/>
      <dgm:t>
        <a:bodyPr/>
        <a:lstStyle/>
        <a:p>
          <a:endParaRPr lang="zh-CN" altLang="en-US"/>
        </a:p>
      </dgm:t>
    </dgm:pt>
    <dgm:pt modelId="{85A00A8A-CA85-4A37-8CCD-8D22775E8260}">
      <dgm:prSet/>
      <dgm:spPr/>
      <dgm:t>
        <a:bodyPr/>
        <a:lstStyle/>
        <a:p>
          <a:pPr rtl="0"/>
          <a:endParaRPr lang="zh-CN" dirty="0"/>
        </a:p>
      </dgm:t>
    </dgm:pt>
    <dgm:pt modelId="{AFD6B326-8A7E-46DA-9934-294ECFF22479}" type="parTrans" cxnId="{B9DC68D4-EDC5-41C0-BF80-12EE23E82C9A}">
      <dgm:prSet/>
      <dgm:spPr/>
      <dgm:t>
        <a:bodyPr/>
        <a:lstStyle/>
        <a:p>
          <a:endParaRPr lang="zh-CN" altLang="en-US"/>
        </a:p>
      </dgm:t>
    </dgm:pt>
    <dgm:pt modelId="{349C24E8-5BF0-43E7-B38E-B615C68401CF}" type="sibTrans" cxnId="{B9DC68D4-EDC5-41C0-BF80-12EE23E82C9A}">
      <dgm:prSet/>
      <dgm:spPr/>
      <dgm:t>
        <a:bodyPr/>
        <a:lstStyle/>
        <a:p>
          <a:endParaRPr lang="zh-CN" altLang="en-US"/>
        </a:p>
      </dgm:t>
    </dgm:pt>
    <dgm:pt modelId="{4637CA90-1007-447C-996A-2870AAFF36A0}">
      <dgm:prSet/>
      <dgm:spPr/>
      <dgm:t>
        <a:bodyPr/>
        <a:lstStyle/>
        <a:p>
          <a:pPr rtl="0"/>
          <a:endParaRPr lang="zh-CN" dirty="0"/>
        </a:p>
      </dgm:t>
    </dgm:pt>
    <dgm:pt modelId="{F1C68AAE-EF5D-4AD5-B11A-2461734B55E8}" type="parTrans" cxnId="{D8F5A8E3-2F51-4EBE-A392-EA2417484F2C}">
      <dgm:prSet/>
      <dgm:spPr/>
      <dgm:t>
        <a:bodyPr/>
        <a:lstStyle/>
        <a:p>
          <a:endParaRPr lang="zh-CN" altLang="en-US"/>
        </a:p>
      </dgm:t>
    </dgm:pt>
    <dgm:pt modelId="{43DFE336-0774-4A79-BCB9-AFAAF1DADD1A}" type="sibTrans" cxnId="{D8F5A8E3-2F51-4EBE-A392-EA2417484F2C}">
      <dgm:prSet/>
      <dgm:spPr/>
      <dgm:t>
        <a:bodyPr/>
        <a:lstStyle/>
        <a:p>
          <a:endParaRPr lang="zh-CN" altLang="en-US"/>
        </a:p>
      </dgm:t>
    </dgm:pt>
    <dgm:pt modelId="{62961F2C-72E3-40CD-AC95-6C5144729BF9}">
      <dgm:prSet/>
      <dgm:spPr/>
      <dgm:t>
        <a:bodyPr/>
        <a:lstStyle/>
        <a:p>
          <a:pPr rtl="0"/>
          <a:endParaRPr lang="zh-CN" dirty="0"/>
        </a:p>
      </dgm:t>
    </dgm:pt>
    <dgm:pt modelId="{6AA6F71D-1B64-44E3-B26C-449927BD5AF0}" type="parTrans" cxnId="{A08487E0-A1D4-4F4E-8BE9-8474F04E1526}">
      <dgm:prSet/>
      <dgm:spPr/>
      <dgm:t>
        <a:bodyPr/>
        <a:lstStyle/>
        <a:p>
          <a:endParaRPr lang="zh-CN" altLang="en-US"/>
        </a:p>
      </dgm:t>
    </dgm:pt>
    <dgm:pt modelId="{F513EAD8-1D7B-4E2D-8E5D-316F763E074B}" type="sibTrans" cxnId="{A08487E0-A1D4-4F4E-8BE9-8474F04E1526}">
      <dgm:prSet/>
      <dgm:spPr/>
      <dgm:t>
        <a:bodyPr/>
        <a:lstStyle/>
        <a:p>
          <a:endParaRPr lang="zh-CN" altLang="en-US"/>
        </a:p>
      </dgm:t>
    </dgm:pt>
    <dgm:pt modelId="{59EEFE0B-F00D-4A6D-A197-2B80C1E42D8A}" type="pres">
      <dgm:prSet presAssocID="{A9D11D1C-1081-4E14-A5E4-A1C01A1BFE53}" presName="rootnode" presStyleCnt="0">
        <dgm:presLayoutVars>
          <dgm:chMax/>
          <dgm:chPref/>
          <dgm:dir/>
          <dgm:animLvl val="lvl"/>
        </dgm:presLayoutVars>
      </dgm:prSet>
      <dgm:spPr/>
      <dgm:t>
        <a:bodyPr/>
        <a:lstStyle/>
        <a:p>
          <a:endParaRPr lang="zh-CN" altLang="en-US"/>
        </a:p>
      </dgm:t>
    </dgm:pt>
    <dgm:pt modelId="{EEF97BAC-0D7D-48F8-91EA-88B7E7B878D9}" type="pres">
      <dgm:prSet presAssocID="{8FB9CBFA-12E0-47AD-BF96-6E324E546F6E}" presName="composite" presStyleCnt="0"/>
      <dgm:spPr/>
    </dgm:pt>
    <dgm:pt modelId="{D7E44C96-7F58-4540-951A-EA18D8555431}" type="pres">
      <dgm:prSet presAssocID="{8FB9CBFA-12E0-47AD-BF96-6E324E546F6E}" presName="LShape" presStyleLbl="alignNode1" presStyleIdx="0" presStyleCnt="7"/>
      <dgm:spPr/>
    </dgm:pt>
    <dgm:pt modelId="{5F00E8F2-CE16-484F-94B6-B09C9E99961F}" type="pres">
      <dgm:prSet presAssocID="{8FB9CBFA-12E0-47AD-BF96-6E324E546F6E}" presName="ParentText" presStyleLbl="revTx" presStyleIdx="0" presStyleCnt="4">
        <dgm:presLayoutVars>
          <dgm:chMax val="0"/>
          <dgm:chPref val="0"/>
          <dgm:bulletEnabled val="1"/>
        </dgm:presLayoutVars>
      </dgm:prSet>
      <dgm:spPr/>
      <dgm:t>
        <a:bodyPr/>
        <a:lstStyle/>
        <a:p>
          <a:endParaRPr lang="zh-CN" altLang="en-US"/>
        </a:p>
      </dgm:t>
    </dgm:pt>
    <dgm:pt modelId="{C8D570B0-85BF-4461-B241-D0A1978AFA92}" type="pres">
      <dgm:prSet presAssocID="{8FB9CBFA-12E0-47AD-BF96-6E324E546F6E}" presName="Triangle" presStyleLbl="alignNode1" presStyleIdx="1" presStyleCnt="7"/>
      <dgm:spPr/>
    </dgm:pt>
    <dgm:pt modelId="{AB372F4B-4892-4AB2-A2E5-3A1932773739}" type="pres">
      <dgm:prSet presAssocID="{63A98E47-DC89-473A-8B60-EFCF4C5AD664}" presName="sibTrans" presStyleCnt="0"/>
      <dgm:spPr/>
    </dgm:pt>
    <dgm:pt modelId="{CE753B63-6E61-4977-B725-62496DD8DD68}" type="pres">
      <dgm:prSet presAssocID="{63A98E47-DC89-473A-8B60-EFCF4C5AD664}" presName="space" presStyleCnt="0"/>
      <dgm:spPr/>
    </dgm:pt>
    <dgm:pt modelId="{1BD778F7-1543-4F6C-8DAA-6CBA7A4C9A9D}" type="pres">
      <dgm:prSet presAssocID="{85A00A8A-CA85-4A37-8CCD-8D22775E8260}" presName="composite" presStyleCnt="0"/>
      <dgm:spPr/>
    </dgm:pt>
    <dgm:pt modelId="{FD8C1A58-0DBC-47DC-9BD6-6918D883E19F}" type="pres">
      <dgm:prSet presAssocID="{85A00A8A-CA85-4A37-8CCD-8D22775E8260}" presName="LShape" presStyleLbl="alignNode1" presStyleIdx="2" presStyleCnt="7"/>
      <dgm:spPr/>
    </dgm:pt>
    <dgm:pt modelId="{FB4901A8-5A00-4A56-8EB7-9E127DD9FD88}" type="pres">
      <dgm:prSet presAssocID="{85A00A8A-CA85-4A37-8CCD-8D22775E8260}" presName="ParentText" presStyleLbl="revTx" presStyleIdx="1" presStyleCnt="4">
        <dgm:presLayoutVars>
          <dgm:chMax val="0"/>
          <dgm:chPref val="0"/>
          <dgm:bulletEnabled val="1"/>
        </dgm:presLayoutVars>
      </dgm:prSet>
      <dgm:spPr/>
      <dgm:t>
        <a:bodyPr/>
        <a:lstStyle/>
        <a:p>
          <a:endParaRPr lang="zh-CN" altLang="en-US"/>
        </a:p>
      </dgm:t>
    </dgm:pt>
    <dgm:pt modelId="{C2FA911B-D32A-451B-AFDB-9FBB1C669682}" type="pres">
      <dgm:prSet presAssocID="{85A00A8A-CA85-4A37-8CCD-8D22775E8260}" presName="Triangle" presStyleLbl="alignNode1" presStyleIdx="3" presStyleCnt="7"/>
      <dgm:spPr/>
    </dgm:pt>
    <dgm:pt modelId="{A758E33C-2346-43CA-958C-0AA6628B8D7E}" type="pres">
      <dgm:prSet presAssocID="{349C24E8-5BF0-43E7-B38E-B615C68401CF}" presName="sibTrans" presStyleCnt="0"/>
      <dgm:spPr/>
    </dgm:pt>
    <dgm:pt modelId="{856368A1-1E22-4DA3-BCFD-A4D8CB4B947D}" type="pres">
      <dgm:prSet presAssocID="{349C24E8-5BF0-43E7-B38E-B615C68401CF}" presName="space" presStyleCnt="0"/>
      <dgm:spPr/>
    </dgm:pt>
    <dgm:pt modelId="{914FEC43-5B7C-4D02-97A6-6009D627BCC9}" type="pres">
      <dgm:prSet presAssocID="{4637CA90-1007-447C-996A-2870AAFF36A0}" presName="composite" presStyleCnt="0"/>
      <dgm:spPr/>
    </dgm:pt>
    <dgm:pt modelId="{386E4349-D186-4206-988A-444AB4ABAFF2}" type="pres">
      <dgm:prSet presAssocID="{4637CA90-1007-447C-996A-2870AAFF36A0}" presName="LShape" presStyleLbl="alignNode1" presStyleIdx="4" presStyleCnt="7"/>
      <dgm:spPr/>
    </dgm:pt>
    <dgm:pt modelId="{5ABF3A8A-409A-441A-A64D-90C9E1B5EBF7}" type="pres">
      <dgm:prSet presAssocID="{4637CA90-1007-447C-996A-2870AAFF36A0}" presName="ParentText" presStyleLbl="revTx" presStyleIdx="2" presStyleCnt="4">
        <dgm:presLayoutVars>
          <dgm:chMax val="0"/>
          <dgm:chPref val="0"/>
          <dgm:bulletEnabled val="1"/>
        </dgm:presLayoutVars>
      </dgm:prSet>
      <dgm:spPr/>
      <dgm:t>
        <a:bodyPr/>
        <a:lstStyle/>
        <a:p>
          <a:endParaRPr lang="zh-CN" altLang="en-US"/>
        </a:p>
      </dgm:t>
    </dgm:pt>
    <dgm:pt modelId="{7401F97E-0F01-4E79-ACEA-4FD0D3D80FF3}" type="pres">
      <dgm:prSet presAssocID="{4637CA90-1007-447C-996A-2870AAFF36A0}" presName="Triangle" presStyleLbl="alignNode1" presStyleIdx="5" presStyleCnt="7"/>
      <dgm:spPr/>
    </dgm:pt>
    <dgm:pt modelId="{E2A4B836-546A-4BAF-A858-A254CC1F2F56}" type="pres">
      <dgm:prSet presAssocID="{43DFE336-0774-4A79-BCB9-AFAAF1DADD1A}" presName="sibTrans" presStyleCnt="0"/>
      <dgm:spPr/>
    </dgm:pt>
    <dgm:pt modelId="{84CA6AA5-E54E-4A75-BF40-68CEFE82465A}" type="pres">
      <dgm:prSet presAssocID="{43DFE336-0774-4A79-BCB9-AFAAF1DADD1A}" presName="space" presStyleCnt="0"/>
      <dgm:spPr/>
    </dgm:pt>
    <dgm:pt modelId="{D7C62477-4429-4F31-8D26-414BB95CD285}" type="pres">
      <dgm:prSet presAssocID="{62961F2C-72E3-40CD-AC95-6C5144729BF9}" presName="composite" presStyleCnt="0"/>
      <dgm:spPr/>
    </dgm:pt>
    <dgm:pt modelId="{DC7B96B3-86EE-4AB5-91ED-C5663E1E9C55}" type="pres">
      <dgm:prSet presAssocID="{62961F2C-72E3-40CD-AC95-6C5144729BF9}" presName="LShape" presStyleLbl="alignNode1" presStyleIdx="6" presStyleCnt="7"/>
      <dgm:spPr/>
    </dgm:pt>
    <dgm:pt modelId="{8C41CB60-3588-4184-83EE-A83F8A01C712}" type="pres">
      <dgm:prSet presAssocID="{62961F2C-72E3-40CD-AC95-6C5144729BF9}" presName="ParentText" presStyleLbl="revTx" presStyleIdx="3" presStyleCnt="4">
        <dgm:presLayoutVars>
          <dgm:chMax val="0"/>
          <dgm:chPref val="0"/>
          <dgm:bulletEnabled val="1"/>
        </dgm:presLayoutVars>
      </dgm:prSet>
      <dgm:spPr/>
      <dgm:t>
        <a:bodyPr/>
        <a:lstStyle/>
        <a:p>
          <a:endParaRPr lang="zh-CN" altLang="en-US"/>
        </a:p>
      </dgm:t>
    </dgm:pt>
  </dgm:ptLst>
  <dgm:cxnLst>
    <dgm:cxn modelId="{D8F5A8E3-2F51-4EBE-A392-EA2417484F2C}" srcId="{A9D11D1C-1081-4E14-A5E4-A1C01A1BFE53}" destId="{4637CA90-1007-447C-996A-2870AAFF36A0}" srcOrd="2" destOrd="0" parTransId="{F1C68AAE-EF5D-4AD5-B11A-2461734B55E8}" sibTransId="{43DFE336-0774-4A79-BCB9-AFAAF1DADD1A}"/>
    <dgm:cxn modelId="{B9DC68D4-EDC5-41C0-BF80-12EE23E82C9A}" srcId="{A9D11D1C-1081-4E14-A5E4-A1C01A1BFE53}" destId="{85A00A8A-CA85-4A37-8CCD-8D22775E8260}" srcOrd="1" destOrd="0" parTransId="{AFD6B326-8A7E-46DA-9934-294ECFF22479}" sibTransId="{349C24E8-5BF0-43E7-B38E-B615C68401CF}"/>
    <dgm:cxn modelId="{C4B36199-586B-4960-A091-72A00CA1F6E3}" srcId="{A9D11D1C-1081-4E14-A5E4-A1C01A1BFE53}" destId="{8FB9CBFA-12E0-47AD-BF96-6E324E546F6E}" srcOrd="0" destOrd="0" parTransId="{10AF5ACF-D243-4BF5-9CEE-6F9C2CF9AC20}" sibTransId="{63A98E47-DC89-473A-8B60-EFCF4C5AD664}"/>
    <dgm:cxn modelId="{A08487E0-A1D4-4F4E-8BE9-8474F04E1526}" srcId="{A9D11D1C-1081-4E14-A5E4-A1C01A1BFE53}" destId="{62961F2C-72E3-40CD-AC95-6C5144729BF9}" srcOrd="3" destOrd="0" parTransId="{6AA6F71D-1B64-44E3-B26C-449927BD5AF0}" sibTransId="{F513EAD8-1D7B-4E2D-8E5D-316F763E074B}"/>
    <dgm:cxn modelId="{942E9FB0-EA6C-4ECB-852A-0973CFFA8FF1}" type="presOf" srcId="{A9D11D1C-1081-4E14-A5E4-A1C01A1BFE53}" destId="{59EEFE0B-F00D-4A6D-A197-2B80C1E42D8A}" srcOrd="0" destOrd="0" presId="urn:microsoft.com/office/officeart/2009/3/layout/StepUpProcess"/>
    <dgm:cxn modelId="{996F6E1F-FDE1-4730-ACB4-67EEB9DF2D81}" type="presOf" srcId="{8FB9CBFA-12E0-47AD-BF96-6E324E546F6E}" destId="{5F00E8F2-CE16-484F-94B6-B09C9E99961F}" srcOrd="0" destOrd="0" presId="urn:microsoft.com/office/officeart/2009/3/layout/StepUpProcess"/>
    <dgm:cxn modelId="{2CA3B606-C4A8-4443-B7C0-8F70B3AB430F}" type="presOf" srcId="{4637CA90-1007-447C-996A-2870AAFF36A0}" destId="{5ABF3A8A-409A-441A-A64D-90C9E1B5EBF7}" srcOrd="0" destOrd="0" presId="urn:microsoft.com/office/officeart/2009/3/layout/StepUpProcess"/>
    <dgm:cxn modelId="{4451E979-928C-4251-B852-D3CA9AAAE3EE}" type="presOf" srcId="{62961F2C-72E3-40CD-AC95-6C5144729BF9}" destId="{8C41CB60-3588-4184-83EE-A83F8A01C712}" srcOrd="0" destOrd="0" presId="urn:microsoft.com/office/officeart/2009/3/layout/StepUpProcess"/>
    <dgm:cxn modelId="{1FDF9B86-C1BC-4880-8CFC-4342DC1B0B53}" type="presOf" srcId="{85A00A8A-CA85-4A37-8CCD-8D22775E8260}" destId="{FB4901A8-5A00-4A56-8EB7-9E127DD9FD88}" srcOrd="0" destOrd="0" presId="urn:microsoft.com/office/officeart/2009/3/layout/StepUpProcess"/>
    <dgm:cxn modelId="{1E52BB53-177C-4451-B007-912CED86D6EC}" type="presParOf" srcId="{59EEFE0B-F00D-4A6D-A197-2B80C1E42D8A}" destId="{EEF97BAC-0D7D-48F8-91EA-88B7E7B878D9}" srcOrd="0" destOrd="0" presId="urn:microsoft.com/office/officeart/2009/3/layout/StepUpProcess"/>
    <dgm:cxn modelId="{14C3F355-AB9A-4A8D-B159-EEDC355E3FEE}" type="presParOf" srcId="{EEF97BAC-0D7D-48F8-91EA-88B7E7B878D9}" destId="{D7E44C96-7F58-4540-951A-EA18D8555431}" srcOrd="0" destOrd="0" presId="urn:microsoft.com/office/officeart/2009/3/layout/StepUpProcess"/>
    <dgm:cxn modelId="{F272C591-75DF-4B0C-96CE-7B1B4339F361}" type="presParOf" srcId="{EEF97BAC-0D7D-48F8-91EA-88B7E7B878D9}" destId="{5F00E8F2-CE16-484F-94B6-B09C9E99961F}" srcOrd="1" destOrd="0" presId="urn:microsoft.com/office/officeart/2009/3/layout/StepUpProcess"/>
    <dgm:cxn modelId="{8A3C02FF-86DB-41D9-9166-D91D7DFB8459}" type="presParOf" srcId="{EEF97BAC-0D7D-48F8-91EA-88B7E7B878D9}" destId="{C8D570B0-85BF-4461-B241-D0A1978AFA92}" srcOrd="2" destOrd="0" presId="urn:microsoft.com/office/officeart/2009/3/layout/StepUpProcess"/>
    <dgm:cxn modelId="{239E1931-D28A-44BD-B5A7-7A0B4020CE3C}" type="presParOf" srcId="{59EEFE0B-F00D-4A6D-A197-2B80C1E42D8A}" destId="{AB372F4B-4892-4AB2-A2E5-3A1932773739}" srcOrd="1" destOrd="0" presId="urn:microsoft.com/office/officeart/2009/3/layout/StepUpProcess"/>
    <dgm:cxn modelId="{DFEDE7E4-3D34-4BE6-914E-14326C490C28}" type="presParOf" srcId="{AB372F4B-4892-4AB2-A2E5-3A1932773739}" destId="{CE753B63-6E61-4977-B725-62496DD8DD68}" srcOrd="0" destOrd="0" presId="urn:microsoft.com/office/officeart/2009/3/layout/StepUpProcess"/>
    <dgm:cxn modelId="{8DA82EC5-FBE2-4D62-8401-3043158494F5}" type="presParOf" srcId="{59EEFE0B-F00D-4A6D-A197-2B80C1E42D8A}" destId="{1BD778F7-1543-4F6C-8DAA-6CBA7A4C9A9D}" srcOrd="2" destOrd="0" presId="urn:microsoft.com/office/officeart/2009/3/layout/StepUpProcess"/>
    <dgm:cxn modelId="{A18B941E-A6FC-4EFF-AF7D-21358896A01B}" type="presParOf" srcId="{1BD778F7-1543-4F6C-8DAA-6CBA7A4C9A9D}" destId="{FD8C1A58-0DBC-47DC-9BD6-6918D883E19F}" srcOrd="0" destOrd="0" presId="urn:microsoft.com/office/officeart/2009/3/layout/StepUpProcess"/>
    <dgm:cxn modelId="{D5FDB490-FE49-4272-A867-E9D8524FB97B}" type="presParOf" srcId="{1BD778F7-1543-4F6C-8DAA-6CBA7A4C9A9D}" destId="{FB4901A8-5A00-4A56-8EB7-9E127DD9FD88}" srcOrd="1" destOrd="0" presId="urn:microsoft.com/office/officeart/2009/3/layout/StepUpProcess"/>
    <dgm:cxn modelId="{769930F0-3EF4-4D78-99F2-28A0CA6BCE4D}" type="presParOf" srcId="{1BD778F7-1543-4F6C-8DAA-6CBA7A4C9A9D}" destId="{C2FA911B-D32A-451B-AFDB-9FBB1C669682}" srcOrd="2" destOrd="0" presId="urn:microsoft.com/office/officeart/2009/3/layout/StepUpProcess"/>
    <dgm:cxn modelId="{073665B5-E42E-4655-9E44-EF38E83F7170}" type="presParOf" srcId="{59EEFE0B-F00D-4A6D-A197-2B80C1E42D8A}" destId="{A758E33C-2346-43CA-958C-0AA6628B8D7E}" srcOrd="3" destOrd="0" presId="urn:microsoft.com/office/officeart/2009/3/layout/StepUpProcess"/>
    <dgm:cxn modelId="{746BA2AC-DF58-40BE-9F2A-B76D12052AA8}" type="presParOf" srcId="{A758E33C-2346-43CA-958C-0AA6628B8D7E}" destId="{856368A1-1E22-4DA3-BCFD-A4D8CB4B947D}" srcOrd="0" destOrd="0" presId="urn:microsoft.com/office/officeart/2009/3/layout/StepUpProcess"/>
    <dgm:cxn modelId="{3FDAE90E-89B5-4D44-8E28-1BB208D4E119}" type="presParOf" srcId="{59EEFE0B-F00D-4A6D-A197-2B80C1E42D8A}" destId="{914FEC43-5B7C-4D02-97A6-6009D627BCC9}" srcOrd="4" destOrd="0" presId="urn:microsoft.com/office/officeart/2009/3/layout/StepUpProcess"/>
    <dgm:cxn modelId="{5AE2E370-ECF9-4C2C-B74E-68E024E03773}" type="presParOf" srcId="{914FEC43-5B7C-4D02-97A6-6009D627BCC9}" destId="{386E4349-D186-4206-988A-444AB4ABAFF2}" srcOrd="0" destOrd="0" presId="urn:microsoft.com/office/officeart/2009/3/layout/StepUpProcess"/>
    <dgm:cxn modelId="{30F66BB4-51C0-45E0-AAD3-18B0A5A86885}" type="presParOf" srcId="{914FEC43-5B7C-4D02-97A6-6009D627BCC9}" destId="{5ABF3A8A-409A-441A-A64D-90C9E1B5EBF7}" srcOrd="1" destOrd="0" presId="urn:microsoft.com/office/officeart/2009/3/layout/StepUpProcess"/>
    <dgm:cxn modelId="{FDF42883-C422-4715-BD5D-4D448836B11D}" type="presParOf" srcId="{914FEC43-5B7C-4D02-97A6-6009D627BCC9}" destId="{7401F97E-0F01-4E79-ACEA-4FD0D3D80FF3}" srcOrd="2" destOrd="0" presId="urn:microsoft.com/office/officeart/2009/3/layout/StepUpProcess"/>
    <dgm:cxn modelId="{81343349-650F-4CE6-A728-54E4918C3237}" type="presParOf" srcId="{59EEFE0B-F00D-4A6D-A197-2B80C1E42D8A}" destId="{E2A4B836-546A-4BAF-A858-A254CC1F2F56}" srcOrd="5" destOrd="0" presId="urn:microsoft.com/office/officeart/2009/3/layout/StepUpProcess"/>
    <dgm:cxn modelId="{C2AEA9EA-21C8-4CA2-8137-500D2A3D6112}" type="presParOf" srcId="{E2A4B836-546A-4BAF-A858-A254CC1F2F56}" destId="{84CA6AA5-E54E-4A75-BF40-68CEFE82465A}" srcOrd="0" destOrd="0" presId="urn:microsoft.com/office/officeart/2009/3/layout/StepUpProcess"/>
    <dgm:cxn modelId="{F7DA6112-0386-4A4A-9C7C-939D02087C8B}" type="presParOf" srcId="{59EEFE0B-F00D-4A6D-A197-2B80C1E42D8A}" destId="{D7C62477-4429-4F31-8D26-414BB95CD285}" srcOrd="6" destOrd="0" presId="urn:microsoft.com/office/officeart/2009/3/layout/StepUpProcess"/>
    <dgm:cxn modelId="{79237DCD-7BC6-40AC-8D91-CC7E177A297C}" type="presParOf" srcId="{D7C62477-4429-4F31-8D26-414BB95CD285}" destId="{DC7B96B3-86EE-4AB5-91ED-C5663E1E9C55}" srcOrd="0" destOrd="0" presId="urn:microsoft.com/office/officeart/2009/3/layout/StepUpProcess"/>
    <dgm:cxn modelId="{E4810AB8-1DC1-4A75-A241-7FDBD27F8442}" type="presParOf" srcId="{D7C62477-4429-4F31-8D26-414BB95CD285}" destId="{8C41CB60-3588-4184-83EE-A83F8A01C71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96294E-C124-4ECE-93B3-911E9FDF8CCD}" type="doc">
      <dgm:prSet loTypeId="urn:microsoft.com/office/officeart/2005/8/layout/cycle2" loCatId="cycle" qsTypeId="urn:microsoft.com/office/officeart/2005/8/quickstyle/simple4" qsCatId="simple" csTypeId="urn:microsoft.com/office/officeart/2005/8/colors/colorful1" csCatId="colorful" phldr="1"/>
      <dgm:spPr/>
      <dgm:t>
        <a:bodyPr/>
        <a:lstStyle/>
        <a:p>
          <a:endParaRPr lang="zh-CN" altLang="en-US"/>
        </a:p>
      </dgm:t>
    </dgm:pt>
    <dgm:pt modelId="{18763189-9387-40F0-A1D2-0AE90072E809}">
      <dgm:prSet/>
      <dgm:spPr/>
      <dgm:t>
        <a:bodyPr/>
        <a:lstStyle/>
        <a:p>
          <a:pPr rtl="0"/>
          <a:r>
            <a:rPr lang="zh-CN" dirty="0" smtClean="0"/>
            <a:t>数据挖掘</a:t>
          </a:r>
          <a:endParaRPr lang="zh-CN" dirty="0"/>
        </a:p>
      </dgm:t>
    </dgm:pt>
    <dgm:pt modelId="{5366A2B5-F355-4BEA-81F4-8F8AF5CFFEC7}" type="parTrans" cxnId="{B9B1B779-108C-4A16-8014-7FA2E63168E8}">
      <dgm:prSet/>
      <dgm:spPr/>
      <dgm:t>
        <a:bodyPr/>
        <a:lstStyle/>
        <a:p>
          <a:endParaRPr lang="zh-CN" altLang="en-US"/>
        </a:p>
      </dgm:t>
    </dgm:pt>
    <dgm:pt modelId="{8AAEC32E-47F1-4CC2-AFDB-FB022CD6D61E}" type="sibTrans" cxnId="{B9B1B779-108C-4A16-8014-7FA2E63168E8}">
      <dgm:prSet/>
      <dgm:spPr/>
      <dgm:t>
        <a:bodyPr/>
        <a:lstStyle/>
        <a:p>
          <a:endParaRPr lang="zh-CN" altLang="en-US"/>
        </a:p>
      </dgm:t>
    </dgm:pt>
    <dgm:pt modelId="{DBCA8F06-A210-496D-AC56-2CF05378E914}">
      <dgm:prSet/>
      <dgm:spPr/>
      <dgm:t>
        <a:bodyPr/>
        <a:lstStyle/>
        <a:p>
          <a:pPr rtl="0"/>
          <a:r>
            <a:rPr lang="zh-CN" dirty="0" smtClean="0"/>
            <a:t>并行计算</a:t>
          </a:r>
          <a:endParaRPr lang="zh-CN" dirty="0"/>
        </a:p>
      </dgm:t>
    </dgm:pt>
    <dgm:pt modelId="{55271A57-9878-43A2-AADE-8A7BE05DB680}" type="parTrans" cxnId="{58C59486-447C-4808-82CA-DDFA0992BC73}">
      <dgm:prSet/>
      <dgm:spPr/>
      <dgm:t>
        <a:bodyPr/>
        <a:lstStyle/>
        <a:p>
          <a:endParaRPr lang="zh-CN" altLang="en-US"/>
        </a:p>
      </dgm:t>
    </dgm:pt>
    <dgm:pt modelId="{3324BE74-B7F2-47C5-8CC8-33D7FC44497D}" type="sibTrans" cxnId="{58C59486-447C-4808-82CA-DDFA0992BC73}">
      <dgm:prSet/>
      <dgm:spPr/>
      <dgm:t>
        <a:bodyPr/>
        <a:lstStyle/>
        <a:p>
          <a:endParaRPr lang="zh-CN" altLang="en-US"/>
        </a:p>
      </dgm:t>
    </dgm:pt>
    <dgm:pt modelId="{CDB9484A-91B0-4A4A-B0E4-7B71B395A165}">
      <dgm:prSet/>
      <dgm:spPr/>
      <dgm:t>
        <a:bodyPr/>
        <a:lstStyle/>
        <a:p>
          <a:pPr rtl="0"/>
          <a:r>
            <a:rPr lang="zh-CN" dirty="0" smtClean="0"/>
            <a:t>海量存储</a:t>
          </a:r>
          <a:endParaRPr lang="zh-CN" dirty="0"/>
        </a:p>
      </dgm:t>
    </dgm:pt>
    <dgm:pt modelId="{9A082319-C6C8-41EF-8B7D-D2AD3731C10A}" type="parTrans" cxnId="{60DAB312-6923-48EE-97E6-ED92CC09E269}">
      <dgm:prSet/>
      <dgm:spPr/>
      <dgm:t>
        <a:bodyPr/>
        <a:lstStyle/>
        <a:p>
          <a:endParaRPr lang="zh-CN" altLang="en-US"/>
        </a:p>
      </dgm:t>
    </dgm:pt>
    <dgm:pt modelId="{22CC7565-6621-4C2F-91D3-F9D06C5FC2DB}" type="sibTrans" cxnId="{60DAB312-6923-48EE-97E6-ED92CC09E269}">
      <dgm:prSet/>
      <dgm:spPr/>
      <dgm:t>
        <a:bodyPr/>
        <a:lstStyle/>
        <a:p>
          <a:endParaRPr lang="zh-CN" altLang="en-US"/>
        </a:p>
      </dgm:t>
    </dgm:pt>
    <dgm:pt modelId="{194D8D44-F1F1-4353-A31C-62B76A85370B}" type="pres">
      <dgm:prSet presAssocID="{B196294E-C124-4ECE-93B3-911E9FDF8CCD}" presName="cycle" presStyleCnt="0">
        <dgm:presLayoutVars>
          <dgm:dir/>
          <dgm:resizeHandles val="exact"/>
        </dgm:presLayoutVars>
      </dgm:prSet>
      <dgm:spPr/>
      <dgm:t>
        <a:bodyPr/>
        <a:lstStyle/>
        <a:p>
          <a:endParaRPr lang="zh-CN" altLang="en-US"/>
        </a:p>
      </dgm:t>
    </dgm:pt>
    <dgm:pt modelId="{F80A5305-3039-4A8A-909C-4C63A7E542C6}" type="pres">
      <dgm:prSet presAssocID="{18763189-9387-40F0-A1D2-0AE90072E809}" presName="node" presStyleLbl="node1" presStyleIdx="0" presStyleCnt="3">
        <dgm:presLayoutVars>
          <dgm:bulletEnabled val="1"/>
        </dgm:presLayoutVars>
      </dgm:prSet>
      <dgm:spPr/>
      <dgm:t>
        <a:bodyPr/>
        <a:lstStyle/>
        <a:p>
          <a:endParaRPr lang="zh-CN" altLang="en-US"/>
        </a:p>
      </dgm:t>
    </dgm:pt>
    <dgm:pt modelId="{548F2B5D-BD93-4539-BE23-2C8CABCE56BD}" type="pres">
      <dgm:prSet presAssocID="{8AAEC32E-47F1-4CC2-AFDB-FB022CD6D61E}" presName="sibTrans" presStyleLbl="sibTrans2D1" presStyleIdx="0" presStyleCnt="3"/>
      <dgm:spPr/>
      <dgm:t>
        <a:bodyPr/>
        <a:lstStyle/>
        <a:p>
          <a:endParaRPr lang="zh-CN" altLang="en-US"/>
        </a:p>
      </dgm:t>
    </dgm:pt>
    <dgm:pt modelId="{E86FBD53-DDCD-44D2-9B38-913505F8153D}" type="pres">
      <dgm:prSet presAssocID="{8AAEC32E-47F1-4CC2-AFDB-FB022CD6D61E}" presName="connectorText" presStyleLbl="sibTrans2D1" presStyleIdx="0" presStyleCnt="3"/>
      <dgm:spPr/>
      <dgm:t>
        <a:bodyPr/>
        <a:lstStyle/>
        <a:p>
          <a:endParaRPr lang="zh-CN" altLang="en-US"/>
        </a:p>
      </dgm:t>
    </dgm:pt>
    <dgm:pt modelId="{6654BF86-8716-4BB0-8D44-02E10F03EE98}" type="pres">
      <dgm:prSet presAssocID="{DBCA8F06-A210-496D-AC56-2CF05378E914}" presName="node" presStyleLbl="node1" presStyleIdx="1" presStyleCnt="3">
        <dgm:presLayoutVars>
          <dgm:bulletEnabled val="1"/>
        </dgm:presLayoutVars>
      </dgm:prSet>
      <dgm:spPr/>
      <dgm:t>
        <a:bodyPr/>
        <a:lstStyle/>
        <a:p>
          <a:endParaRPr lang="zh-CN" altLang="en-US"/>
        </a:p>
      </dgm:t>
    </dgm:pt>
    <dgm:pt modelId="{B67E9182-FA9F-46A8-B64D-FE656B57C74B}" type="pres">
      <dgm:prSet presAssocID="{3324BE74-B7F2-47C5-8CC8-33D7FC44497D}" presName="sibTrans" presStyleLbl="sibTrans2D1" presStyleIdx="1" presStyleCnt="3"/>
      <dgm:spPr/>
      <dgm:t>
        <a:bodyPr/>
        <a:lstStyle/>
        <a:p>
          <a:endParaRPr lang="zh-CN" altLang="en-US"/>
        </a:p>
      </dgm:t>
    </dgm:pt>
    <dgm:pt modelId="{E3F9E2B2-65A9-407C-B73E-B2ACD20A9248}" type="pres">
      <dgm:prSet presAssocID="{3324BE74-B7F2-47C5-8CC8-33D7FC44497D}" presName="connectorText" presStyleLbl="sibTrans2D1" presStyleIdx="1" presStyleCnt="3"/>
      <dgm:spPr/>
      <dgm:t>
        <a:bodyPr/>
        <a:lstStyle/>
        <a:p>
          <a:endParaRPr lang="zh-CN" altLang="en-US"/>
        </a:p>
      </dgm:t>
    </dgm:pt>
    <dgm:pt modelId="{996F5F14-B9AE-4D1E-812C-D20062296EE3}" type="pres">
      <dgm:prSet presAssocID="{CDB9484A-91B0-4A4A-B0E4-7B71B395A165}" presName="node" presStyleLbl="node1" presStyleIdx="2" presStyleCnt="3">
        <dgm:presLayoutVars>
          <dgm:bulletEnabled val="1"/>
        </dgm:presLayoutVars>
      </dgm:prSet>
      <dgm:spPr/>
      <dgm:t>
        <a:bodyPr/>
        <a:lstStyle/>
        <a:p>
          <a:endParaRPr lang="zh-CN" altLang="en-US"/>
        </a:p>
      </dgm:t>
    </dgm:pt>
    <dgm:pt modelId="{4CD5D023-BBB0-4E2E-8505-6C98D06F7DBD}" type="pres">
      <dgm:prSet presAssocID="{22CC7565-6621-4C2F-91D3-F9D06C5FC2DB}" presName="sibTrans" presStyleLbl="sibTrans2D1" presStyleIdx="2" presStyleCnt="3"/>
      <dgm:spPr/>
      <dgm:t>
        <a:bodyPr/>
        <a:lstStyle/>
        <a:p>
          <a:endParaRPr lang="zh-CN" altLang="en-US"/>
        </a:p>
      </dgm:t>
    </dgm:pt>
    <dgm:pt modelId="{04B979AE-A080-4467-A80B-9F4D789976E1}" type="pres">
      <dgm:prSet presAssocID="{22CC7565-6621-4C2F-91D3-F9D06C5FC2DB}" presName="connectorText" presStyleLbl="sibTrans2D1" presStyleIdx="2" presStyleCnt="3"/>
      <dgm:spPr/>
      <dgm:t>
        <a:bodyPr/>
        <a:lstStyle/>
        <a:p>
          <a:endParaRPr lang="zh-CN" altLang="en-US"/>
        </a:p>
      </dgm:t>
    </dgm:pt>
  </dgm:ptLst>
  <dgm:cxnLst>
    <dgm:cxn modelId="{58C59486-447C-4808-82CA-DDFA0992BC73}" srcId="{B196294E-C124-4ECE-93B3-911E9FDF8CCD}" destId="{DBCA8F06-A210-496D-AC56-2CF05378E914}" srcOrd="1" destOrd="0" parTransId="{55271A57-9878-43A2-AADE-8A7BE05DB680}" sibTransId="{3324BE74-B7F2-47C5-8CC8-33D7FC44497D}"/>
    <dgm:cxn modelId="{619611DA-C7FC-46C3-B9CB-665D63A9A456}" type="presOf" srcId="{22CC7565-6621-4C2F-91D3-F9D06C5FC2DB}" destId="{4CD5D023-BBB0-4E2E-8505-6C98D06F7DBD}" srcOrd="0" destOrd="0" presId="urn:microsoft.com/office/officeart/2005/8/layout/cycle2"/>
    <dgm:cxn modelId="{86C08F2A-0B52-4E3D-A046-84151C548A50}" type="presOf" srcId="{8AAEC32E-47F1-4CC2-AFDB-FB022CD6D61E}" destId="{548F2B5D-BD93-4539-BE23-2C8CABCE56BD}" srcOrd="0" destOrd="0" presId="urn:microsoft.com/office/officeart/2005/8/layout/cycle2"/>
    <dgm:cxn modelId="{78BA46C4-E895-4F37-BBFA-EBDFDC890F27}" type="presOf" srcId="{3324BE74-B7F2-47C5-8CC8-33D7FC44497D}" destId="{E3F9E2B2-65A9-407C-B73E-B2ACD20A9248}" srcOrd="1" destOrd="0" presId="urn:microsoft.com/office/officeart/2005/8/layout/cycle2"/>
    <dgm:cxn modelId="{B9B1B779-108C-4A16-8014-7FA2E63168E8}" srcId="{B196294E-C124-4ECE-93B3-911E9FDF8CCD}" destId="{18763189-9387-40F0-A1D2-0AE90072E809}" srcOrd="0" destOrd="0" parTransId="{5366A2B5-F355-4BEA-81F4-8F8AF5CFFEC7}" sibTransId="{8AAEC32E-47F1-4CC2-AFDB-FB022CD6D61E}"/>
    <dgm:cxn modelId="{60DAB312-6923-48EE-97E6-ED92CC09E269}" srcId="{B196294E-C124-4ECE-93B3-911E9FDF8CCD}" destId="{CDB9484A-91B0-4A4A-B0E4-7B71B395A165}" srcOrd="2" destOrd="0" parTransId="{9A082319-C6C8-41EF-8B7D-D2AD3731C10A}" sibTransId="{22CC7565-6621-4C2F-91D3-F9D06C5FC2DB}"/>
    <dgm:cxn modelId="{EF6DDBB3-5B35-4FC9-9A36-253A327E7127}" type="presOf" srcId="{18763189-9387-40F0-A1D2-0AE90072E809}" destId="{F80A5305-3039-4A8A-909C-4C63A7E542C6}" srcOrd="0" destOrd="0" presId="urn:microsoft.com/office/officeart/2005/8/layout/cycle2"/>
    <dgm:cxn modelId="{4BAE1033-3EDE-4888-8303-1D93053F422D}" type="presOf" srcId="{CDB9484A-91B0-4A4A-B0E4-7B71B395A165}" destId="{996F5F14-B9AE-4D1E-812C-D20062296EE3}" srcOrd="0" destOrd="0" presId="urn:microsoft.com/office/officeart/2005/8/layout/cycle2"/>
    <dgm:cxn modelId="{36454DAA-64F1-494E-A3CD-543460C445F6}" type="presOf" srcId="{22CC7565-6621-4C2F-91D3-F9D06C5FC2DB}" destId="{04B979AE-A080-4467-A80B-9F4D789976E1}" srcOrd="1" destOrd="0" presId="urn:microsoft.com/office/officeart/2005/8/layout/cycle2"/>
    <dgm:cxn modelId="{AE051ED9-AFEE-448E-A775-8988C8F937E1}" type="presOf" srcId="{B196294E-C124-4ECE-93B3-911E9FDF8CCD}" destId="{194D8D44-F1F1-4353-A31C-62B76A85370B}" srcOrd="0" destOrd="0" presId="urn:microsoft.com/office/officeart/2005/8/layout/cycle2"/>
    <dgm:cxn modelId="{A31E150F-CA5F-4475-A1AF-7ED349567341}" type="presOf" srcId="{DBCA8F06-A210-496D-AC56-2CF05378E914}" destId="{6654BF86-8716-4BB0-8D44-02E10F03EE98}" srcOrd="0" destOrd="0" presId="urn:microsoft.com/office/officeart/2005/8/layout/cycle2"/>
    <dgm:cxn modelId="{B7046E47-4732-4229-9F3F-1C5834C7CE46}" type="presOf" srcId="{8AAEC32E-47F1-4CC2-AFDB-FB022CD6D61E}" destId="{E86FBD53-DDCD-44D2-9B38-913505F8153D}" srcOrd="1" destOrd="0" presId="urn:microsoft.com/office/officeart/2005/8/layout/cycle2"/>
    <dgm:cxn modelId="{C0BB6121-F326-4503-838B-D3FAC630674B}" type="presOf" srcId="{3324BE74-B7F2-47C5-8CC8-33D7FC44497D}" destId="{B67E9182-FA9F-46A8-B64D-FE656B57C74B}" srcOrd="0" destOrd="0" presId="urn:microsoft.com/office/officeart/2005/8/layout/cycle2"/>
    <dgm:cxn modelId="{40929713-3B94-48CA-ABF4-931A2F3F1DEA}" type="presParOf" srcId="{194D8D44-F1F1-4353-A31C-62B76A85370B}" destId="{F80A5305-3039-4A8A-909C-4C63A7E542C6}" srcOrd="0" destOrd="0" presId="urn:microsoft.com/office/officeart/2005/8/layout/cycle2"/>
    <dgm:cxn modelId="{5CB70777-8D26-4C3D-97D5-D6BAD85E35A6}" type="presParOf" srcId="{194D8D44-F1F1-4353-A31C-62B76A85370B}" destId="{548F2B5D-BD93-4539-BE23-2C8CABCE56BD}" srcOrd="1" destOrd="0" presId="urn:microsoft.com/office/officeart/2005/8/layout/cycle2"/>
    <dgm:cxn modelId="{061AF592-B9C5-43E2-B507-4EF2B5942B20}" type="presParOf" srcId="{548F2B5D-BD93-4539-BE23-2C8CABCE56BD}" destId="{E86FBD53-DDCD-44D2-9B38-913505F8153D}" srcOrd="0" destOrd="0" presId="urn:microsoft.com/office/officeart/2005/8/layout/cycle2"/>
    <dgm:cxn modelId="{505DCDC1-EB54-45C2-A5DB-08923E5DA716}" type="presParOf" srcId="{194D8D44-F1F1-4353-A31C-62B76A85370B}" destId="{6654BF86-8716-4BB0-8D44-02E10F03EE98}" srcOrd="2" destOrd="0" presId="urn:microsoft.com/office/officeart/2005/8/layout/cycle2"/>
    <dgm:cxn modelId="{82A2D472-5288-4E58-B664-A007C327750A}" type="presParOf" srcId="{194D8D44-F1F1-4353-A31C-62B76A85370B}" destId="{B67E9182-FA9F-46A8-B64D-FE656B57C74B}" srcOrd="3" destOrd="0" presId="urn:microsoft.com/office/officeart/2005/8/layout/cycle2"/>
    <dgm:cxn modelId="{BCA70D00-69FC-44B4-BE19-61F9DE3407F0}" type="presParOf" srcId="{B67E9182-FA9F-46A8-B64D-FE656B57C74B}" destId="{E3F9E2B2-65A9-407C-B73E-B2ACD20A9248}" srcOrd="0" destOrd="0" presId="urn:microsoft.com/office/officeart/2005/8/layout/cycle2"/>
    <dgm:cxn modelId="{FBD48738-0D90-4418-B63B-3AAA04FF0A6D}" type="presParOf" srcId="{194D8D44-F1F1-4353-A31C-62B76A85370B}" destId="{996F5F14-B9AE-4D1E-812C-D20062296EE3}" srcOrd="4" destOrd="0" presId="urn:microsoft.com/office/officeart/2005/8/layout/cycle2"/>
    <dgm:cxn modelId="{9C48743E-A1F3-4DE4-8A0E-A90F2C17260E}" type="presParOf" srcId="{194D8D44-F1F1-4353-A31C-62B76A85370B}" destId="{4CD5D023-BBB0-4E2E-8505-6C98D06F7DBD}" srcOrd="5" destOrd="0" presId="urn:microsoft.com/office/officeart/2005/8/layout/cycle2"/>
    <dgm:cxn modelId="{B1F4024C-D92B-4623-94A0-C10504F85E87}" type="presParOf" srcId="{4CD5D023-BBB0-4E2E-8505-6C98D06F7DBD}" destId="{04B979AE-A080-4467-A80B-9F4D789976E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D8E306-D93E-4696-BC72-42EFE988F022}" type="doc">
      <dgm:prSet loTypeId="urn:microsoft.com/office/officeart/2011/layout/HexagonRadial#1" loCatId="officeonline" qsTypeId="urn:microsoft.com/office/officeart/2005/8/quickstyle/simple4" qsCatId="simple" csTypeId="urn:microsoft.com/office/officeart/2005/8/colors/colorful1" csCatId="colorful" phldr="1"/>
      <dgm:spPr/>
      <dgm:t>
        <a:bodyPr/>
        <a:lstStyle/>
        <a:p>
          <a:endParaRPr lang="zh-CN" altLang="en-US"/>
        </a:p>
      </dgm:t>
    </dgm:pt>
    <dgm:pt modelId="{551F5674-6819-4BC0-9434-9D0522B86107}">
      <dgm:prSet phldrT="[文本]"/>
      <dgm:spPr/>
      <dgm:t>
        <a:bodyPr/>
        <a:lstStyle/>
        <a:p>
          <a:r>
            <a:rPr lang="zh-CN" altLang="en-US" smtClean="0"/>
            <a:t>高性能</a:t>
          </a:r>
          <a:endParaRPr lang="zh-CN" altLang="en-US"/>
        </a:p>
      </dgm:t>
    </dgm:pt>
    <dgm:pt modelId="{45BE8D55-E6A7-456E-94C8-A2F218B0AA21}" type="parTrans" cxnId="{78EBC617-C6B5-482A-969F-E051DF563D87}">
      <dgm:prSet/>
      <dgm:spPr/>
      <dgm:t>
        <a:bodyPr/>
        <a:lstStyle/>
        <a:p>
          <a:endParaRPr lang="zh-CN" altLang="en-US"/>
        </a:p>
      </dgm:t>
    </dgm:pt>
    <dgm:pt modelId="{9C46C513-AB48-4FF6-8729-AA73068B4966}" type="sibTrans" cxnId="{78EBC617-C6B5-482A-969F-E051DF563D87}">
      <dgm:prSet/>
      <dgm:spPr/>
      <dgm:t>
        <a:bodyPr/>
        <a:lstStyle/>
        <a:p>
          <a:endParaRPr lang="zh-CN" altLang="en-US"/>
        </a:p>
      </dgm:t>
    </dgm:pt>
    <dgm:pt modelId="{9358707E-FD2B-4524-8670-F96205A818CC}">
      <dgm:prSet phldrT="[文本]"/>
      <dgm:spPr/>
      <dgm:t>
        <a:bodyPr/>
        <a:lstStyle/>
        <a:p>
          <a:r>
            <a:rPr lang="zh-CN" altLang="en-US" smtClean="0"/>
            <a:t>高容量</a:t>
          </a:r>
          <a:endParaRPr lang="zh-CN" altLang="en-US"/>
        </a:p>
      </dgm:t>
    </dgm:pt>
    <dgm:pt modelId="{D44620AE-FEC9-41BD-B66B-8C16B179AF5A}">
      <dgm:prSet phldrT="[文本]"/>
      <dgm:spPr/>
      <dgm:t>
        <a:bodyPr/>
        <a:lstStyle/>
        <a:p>
          <a:r>
            <a:rPr lang="zh-CN" altLang="en-US" smtClean="0"/>
            <a:t>高可扩展</a:t>
          </a:r>
          <a:endParaRPr lang="zh-CN" altLang="en-US"/>
        </a:p>
      </dgm:t>
    </dgm:pt>
    <dgm:pt modelId="{4964758E-DC7F-4202-B502-EF6F371C6A0B}">
      <dgm:prSet phldrT="[文本]"/>
      <dgm:spPr/>
      <dgm:t>
        <a:bodyPr/>
        <a:lstStyle/>
        <a:p>
          <a:r>
            <a:rPr lang="zh-CN" altLang="en-US" smtClean="0"/>
            <a:t>低</a:t>
          </a:r>
          <a:r>
            <a:rPr lang="en-US" altLang="zh-CN" smtClean="0"/>
            <a:t>TCO</a:t>
          </a:r>
          <a:endParaRPr lang="zh-CN" altLang="en-US"/>
        </a:p>
      </dgm:t>
    </dgm:pt>
    <dgm:pt modelId="{15D625B5-C7F6-4F00-B8F9-0496099A2625}">
      <dgm:prSet phldrT="[文本]"/>
      <dgm:spPr/>
      <dgm:t>
        <a:bodyPr/>
        <a:lstStyle/>
        <a:p>
          <a:r>
            <a:rPr lang="zh-CN" altLang="en-US" smtClean="0"/>
            <a:t>高易用</a:t>
          </a:r>
          <a:endParaRPr lang="zh-CN" altLang="en-US"/>
        </a:p>
      </dgm:t>
    </dgm:pt>
    <dgm:pt modelId="{A2154F15-10DB-463D-9EDE-7D359B2A7AE2}">
      <dgm:prSet phldrT="[文本]"/>
      <dgm:spPr/>
      <dgm:t>
        <a:bodyPr/>
        <a:lstStyle/>
        <a:p>
          <a:r>
            <a:rPr lang="zh-CN" altLang="en-US" smtClean="0"/>
            <a:t>高可靠</a:t>
          </a:r>
          <a:endParaRPr lang="zh-CN" altLang="en-US"/>
        </a:p>
      </dgm:t>
    </dgm:pt>
    <dgm:pt modelId="{0AB57576-D440-466F-85B2-10E70AE86D82}">
      <dgm:prSet phldrT="[文本]"/>
      <dgm:spPr/>
      <dgm:t>
        <a:bodyPr/>
        <a:lstStyle/>
        <a:p>
          <a:r>
            <a:rPr lang="en-US" altLang="zh-CN" smtClean="0"/>
            <a:t>ParaStor200</a:t>
          </a:r>
          <a:endParaRPr lang="zh-CN" altLang="en-US"/>
        </a:p>
      </dgm:t>
    </dgm:pt>
    <dgm:pt modelId="{C4C595BB-7AC8-4F7A-A334-130AB20CC853}" type="sibTrans" cxnId="{60D55B95-633B-448C-A3E2-108504152D0E}">
      <dgm:prSet/>
      <dgm:spPr/>
      <dgm:t>
        <a:bodyPr/>
        <a:lstStyle/>
        <a:p>
          <a:endParaRPr lang="zh-CN" altLang="en-US"/>
        </a:p>
      </dgm:t>
    </dgm:pt>
    <dgm:pt modelId="{8F71E39C-C142-41C5-AD07-3DE33824BDE2}" type="parTrans" cxnId="{60D55B95-633B-448C-A3E2-108504152D0E}">
      <dgm:prSet/>
      <dgm:spPr/>
      <dgm:t>
        <a:bodyPr/>
        <a:lstStyle/>
        <a:p>
          <a:endParaRPr lang="zh-CN" altLang="en-US"/>
        </a:p>
      </dgm:t>
    </dgm:pt>
    <dgm:pt modelId="{D37281D7-827B-4929-8220-AB692AB0A766}" type="sibTrans" cxnId="{CB7F8EF2-779F-4FD5-B9EC-E385C5A9A3B5}">
      <dgm:prSet/>
      <dgm:spPr/>
      <dgm:t>
        <a:bodyPr/>
        <a:lstStyle/>
        <a:p>
          <a:endParaRPr lang="zh-CN" altLang="en-US"/>
        </a:p>
      </dgm:t>
    </dgm:pt>
    <dgm:pt modelId="{CDFD7322-34FE-4A5B-9A5A-FEFED68B41C7}" type="parTrans" cxnId="{CB7F8EF2-779F-4FD5-B9EC-E385C5A9A3B5}">
      <dgm:prSet/>
      <dgm:spPr/>
      <dgm:t>
        <a:bodyPr/>
        <a:lstStyle/>
        <a:p>
          <a:endParaRPr lang="zh-CN" altLang="en-US"/>
        </a:p>
      </dgm:t>
    </dgm:pt>
    <dgm:pt modelId="{6BE31272-9C6B-422C-A33B-980B032CD285}" type="sibTrans" cxnId="{BCBB3E07-50F2-4B08-9C40-6D035D658AD9}">
      <dgm:prSet/>
      <dgm:spPr/>
      <dgm:t>
        <a:bodyPr/>
        <a:lstStyle/>
        <a:p>
          <a:endParaRPr lang="zh-CN" altLang="en-US"/>
        </a:p>
      </dgm:t>
    </dgm:pt>
    <dgm:pt modelId="{6510E38E-4638-4A15-9EB6-9A73F5B22211}" type="parTrans" cxnId="{BCBB3E07-50F2-4B08-9C40-6D035D658AD9}">
      <dgm:prSet/>
      <dgm:spPr/>
      <dgm:t>
        <a:bodyPr/>
        <a:lstStyle/>
        <a:p>
          <a:endParaRPr lang="zh-CN" altLang="en-US"/>
        </a:p>
      </dgm:t>
    </dgm:pt>
    <dgm:pt modelId="{4F80DA55-D4FE-4014-BDD7-727EEAA6E114}" type="sibTrans" cxnId="{B48F28EB-58E2-4ABE-9E4B-F964F77717A6}">
      <dgm:prSet/>
      <dgm:spPr/>
      <dgm:t>
        <a:bodyPr/>
        <a:lstStyle/>
        <a:p>
          <a:endParaRPr lang="zh-CN" altLang="en-US"/>
        </a:p>
      </dgm:t>
    </dgm:pt>
    <dgm:pt modelId="{0C452DA8-4E50-4FDF-9158-F327D9ABB55C}" type="parTrans" cxnId="{B48F28EB-58E2-4ABE-9E4B-F964F77717A6}">
      <dgm:prSet/>
      <dgm:spPr/>
      <dgm:t>
        <a:bodyPr/>
        <a:lstStyle/>
        <a:p>
          <a:endParaRPr lang="zh-CN" altLang="en-US"/>
        </a:p>
      </dgm:t>
    </dgm:pt>
    <dgm:pt modelId="{B6A0D547-3F3D-4B12-8DD8-884DD5A87A0D}" type="sibTrans" cxnId="{5BB7E5E0-9E79-4329-940B-1E67F07E2F11}">
      <dgm:prSet/>
      <dgm:spPr/>
      <dgm:t>
        <a:bodyPr/>
        <a:lstStyle/>
        <a:p>
          <a:endParaRPr lang="zh-CN" altLang="en-US"/>
        </a:p>
      </dgm:t>
    </dgm:pt>
    <dgm:pt modelId="{E19E22E8-976D-4641-A401-E5DB65758D00}" type="parTrans" cxnId="{5BB7E5E0-9E79-4329-940B-1E67F07E2F11}">
      <dgm:prSet/>
      <dgm:spPr/>
      <dgm:t>
        <a:bodyPr/>
        <a:lstStyle/>
        <a:p>
          <a:endParaRPr lang="zh-CN" altLang="en-US"/>
        </a:p>
      </dgm:t>
    </dgm:pt>
    <dgm:pt modelId="{2BD387DA-44F1-4DE9-9068-BBB87253541F}" type="sibTrans" cxnId="{0760734C-AA3F-4374-B7E4-DFBC0E09CD66}">
      <dgm:prSet/>
      <dgm:spPr/>
      <dgm:t>
        <a:bodyPr/>
        <a:lstStyle/>
        <a:p>
          <a:endParaRPr lang="zh-CN" altLang="en-US"/>
        </a:p>
      </dgm:t>
    </dgm:pt>
    <dgm:pt modelId="{C9FD44AB-5642-48E4-B3A0-5235D49D7A5E}" type="parTrans" cxnId="{0760734C-AA3F-4374-B7E4-DFBC0E09CD66}">
      <dgm:prSet/>
      <dgm:spPr/>
      <dgm:t>
        <a:bodyPr/>
        <a:lstStyle/>
        <a:p>
          <a:endParaRPr lang="zh-CN" altLang="en-US"/>
        </a:p>
      </dgm:t>
    </dgm:pt>
    <dgm:pt modelId="{40E05622-7B53-4ADC-8ECC-943139D30D70}" type="pres">
      <dgm:prSet presAssocID="{78D8E306-D93E-4696-BC72-42EFE988F022}" presName="Name0" presStyleCnt="0">
        <dgm:presLayoutVars>
          <dgm:chMax val="1"/>
          <dgm:chPref val="1"/>
          <dgm:dir/>
          <dgm:animOne val="branch"/>
          <dgm:animLvl val="lvl"/>
        </dgm:presLayoutVars>
      </dgm:prSet>
      <dgm:spPr/>
      <dgm:t>
        <a:bodyPr/>
        <a:lstStyle/>
        <a:p>
          <a:endParaRPr lang="zh-CN" altLang="en-US"/>
        </a:p>
      </dgm:t>
    </dgm:pt>
    <dgm:pt modelId="{D01B7DB5-4E1E-44F2-AB2D-4AEF5CF07F42}" type="pres">
      <dgm:prSet presAssocID="{0AB57576-D440-466F-85B2-10E70AE86D82}" presName="Parent" presStyleLbl="node0" presStyleIdx="0" presStyleCnt="1">
        <dgm:presLayoutVars>
          <dgm:chMax val="6"/>
          <dgm:chPref val="6"/>
        </dgm:presLayoutVars>
      </dgm:prSet>
      <dgm:spPr/>
      <dgm:t>
        <a:bodyPr/>
        <a:lstStyle/>
        <a:p>
          <a:endParaRPr lang="zh-CN" altLang="en-US"/>
        </a:p>
      </dgm:t>
    </dgm:pt>
    <dgm:pt modelId="{6A6F89EE-8317-40B3-BE09-26DB79038975}" type="pres">
      <dgm:prSet presAssocID="{551F5674-6819-4BC0-9434-9D0522B86107}" presName="Accent1" presStyleCnt="0"/>
      <dgm:spPr/>
      <dgm:t>
        <a:bodyPr/>
        <a:lstStyle/>
        <a:p>
          <a:endParaRPr lang="zh-CN" altLang="en-US"/>
        </a:p>
      </dgm:t>
    </dgm:pt>
    <dgm:pt modelId="{B544B8CD-8FB2-4488-AB14-0E789A9EF5D2}" type="pres">
      <dgm:prSet presAssocID="{551F5674-6819-4BC0-9434-9D0522B86107}" presName="Accent" presStyleLbl="bgShp" presStyleIdx="0" presStyleCnt="6"/>
      <dgm:spPr/>
      <dgm:t>
        <a:bodyPr/>
        <a:lstStyle/>
        <a:p>
          <a:endParaRPr lang="zh-CN" altLang="en-US"/>
        </a:p>
      </dgm:t>
    </dgm:pt>
    <dgm:pt modelId="{D8E81C60-1D04-4307-9340-A0446BA9422F}" type="pres">
      <dgm:prSet presAssocID="{551F5674-6819-4BC0-9434-9D0522B86107}" presName="Child1" presStyleLbl="node1" presStyleIdx="0" presStyleCnt="6">
        <dgm:presLayoutVars>
          <dgm:chMax val="0"/>
          <dgm:chPref val="0"/>
          <dgm:bulletEnabled val="1"/>
        </dgm:presLayoutVars>
      </dgm:prSet>
      <dgm:spPr/>
      <dgm:t>
        <a:bodyPr/>
        <a:lstStyle/>
        <a:p>
          <a:endParaRPr lang="zh-CN" altLang="en-US"/>
        </a:p>
      </dgm:t>
    </dgm:pt>
    <dgm:pt modelId="{A757D594-A192-4D7D-9605-584437413540}" type="pres">
      <dgm:prSet presAssocID="{A2154F15-10DB-463D-9EDE-7D359B2A7AE2}" presName="Accent2" presStyleCnt="0"/>
      <dgm:spPr/>
      <dgm:t>
        <a:bodyPr/>
        <a:lstStyle/>
        <a:p>
          <a:endParaRPr lang="zh-CN" altLang="en-US"/>
        </a:p>
      </dgm:t>
    </dgm:pt>
    <dgm:pt modelId="{33D972D9-D8A9-43CE-8F13-E767B4FF8F29}" type="pres">
      <dgm:prSet presAssocID="{A2154F15-10DB-463D-9EDE-7D359B2A7AE2}" presName="Accent" presStyleLbl="bgShp" presStyleIdx="1" presStyleCnt="6"/>
      <dgm:spPr/>
      <dgm:t>
        <a:bodyPr/>
        <a:lstStyle/>
        <a:p>
          <a:endParaRPr lang="zh-CN" altLang="en-US"/>
        </a:p>
      </dgm:t>
    </dgm:pt>
    <dgm:pt modelId="{2A2B6774-8D15-49B3-99A7-2A6463C90627}" type="pres">
      <dgm:prSet presAssocID="{A2154F15-10DB-463D-9EDE-7D359B2A7AE2}" presName="Child2" presStyleLbl="node1" presStyleIdx="1" presStyleCnt="6">
        <dgm:presLayoutVars>
          <dgm:chMax val="0"/>
          <dgm:chPref val="0"/>
          <dgm:bulletEnabled val="1"/>
        </dgm:presLayoutVars>
      </dgm:prSet>
      <dgm:spPr/>
      <dgm:t>
        <a:bodyPr/>
        <a:lstStyle/>
        <a:p>
          <a:endParaRPr lang="zh-CN" altLang="en-US"/>
        </a:p>
      </dgm:t>
    </dgm:pt>
    <dgm:pt modelId="{24358239-3260-4CC1-B169-EEEC89D7ACF2}" type="pres">
      <dgm:prSet presAssocID="{15D625B5-C7F6-4F00-B8F9-0496099A2625}" presName="Accent3" presStyleCnt="0"/>
      <dgm:spPr/>
      <dgm:t>
        <a:bodyPr/>
        <a:lstStyle/>
        <a:p>
          <a:endParaRPr lang="zh-CN" altLang="en-US"/>
        </a:p>
      </dgm:t>
    </dgm:pt>
    <dgm:pt modelId="{BD2851CF-2C79-45A2-A34F-3F0FC9923018}" type="pres">
      <dgm:prSet presAssocID="{15D625B5-C7F6-4F00-B8F9-0496099A2625}" presName="Accent" presStyleLbl="bgShp" presStyleIdx="2" presStyleCnt="6"/>
      <dgm:spPr/>
      <dgm:t>
        <a:bodyPr/>
        <a:lstStyle/>
        <a:p>
          <a:endParaRPr lang="zh-CN" altLang="en-US"/>
        </a:p>
      </dgm:t>
    </dgm:pt>
    <dgm:pt modelId="{B64BF76E-3D7A-46D7-A5D3-4E1A60EB61A7}" type="pres">
      <dgm:prSet presAssocID="{15D625B5-C7F6-4F00-B8F9-0496099A2625}" presName="Child3" presStyleLbl="node1" presStyleIdx="2" presStyleCnt="6">
        <dgm:presLayoutVars>
          <dgm:chMax val="0"/>
          <dgm:chPref val="0"/>
          <dgm:bulletEnabled val="1"/>
        </dgm:presLayoutVars>
      </dgm:prSet>
      <dgm:spPr/>
      <dgm:t>
        <a:bodyPr/>
        <a:lstStyle/>
        <a:p>
          <a:endParaRPr lang="zh-CN" altLang="en-US"/>
        </a:p>
      </dgm:t>
    </dgm:pt>
    <dgm:pt modelId="{14E1B408-891B-4FF4-B1A6-7402E3D51729}" type="pres">
      <dgm:prSet presAssocID="{4964758E-DC7F-4202-B502-EF6F371C6A0B}" presName="Accent4" presStyleCnt="0"/>
      <dgm:spPr/>
      <dgm:t>
        <a:bodyPr/>
        <a:lstStyle/>
        <a:p>
          <a:endParaRPr lang="zh-CN" altLang="en-US"/>
        </a:p>
      </dgm:t>
    </dgm:pt>
    <dgm:pt modelId="{B0301FDA-BF40-4BE3-895A-8DAAB04DC896}" type="pres">
      <dgm:prSet presAssocID="{4964758E-DC7F-4202-B502-EF6F371C6A0B}" presName="Accent" presStyleLbl="bgShp" presStyleIdx="3" presStyleCnt="6"/>
      <dgm:spPr/>
      <dgm:t>
        <a:bodyPr/>
        <a:lstStyle/>
        <a:p>
          <a:endParaRPr lang="zh-CN" altLang="en-US"/>
        </a:p>
      </dgm:t>
    </dgm:pt>
    <dgm:pt modelId="{6026276B-D0A7-43D9-B265-FEA8F2260EEA}" type="pres">
      <dgm:prSet presAssocID="{4964758E-DC7F-4202-B502-EF6F371C6A0B}" presName="Child4" presStyleLbl="node1" presStyleIdx="3" presStyleCnt="6">
        <dgm:presLayoutVars>
          <dgm:chMax val="0"/>
          <dgm:chPref val="0"/>
          <dgm:bulletEnabled val="1"/>
        </dgm:presLayoutVars>
      </dgm:prSet>
      <dgm:spPr/>
      <dgm:t>
        <a:bodyPr/>
        <a:lstStyle/>
        <a:p>
          <a:endParaRPr lang="zh-CN" altLang="en-US"/>
        </a:p>
      </dgm:t>
    </dgm:pt>
    <dgm:pt modelId="{07F8C961-F7C0-4EE0-B0D5-7C9072F84F3B}" type="pres">
      <dgm:prSet presAssocID="{D44620AE-FEC9-41BD-B66B-8C16B179AF5A}" presName="Accent5" presStyleCnt="0"/>
      <dgm:spPr/>
      <dgm:t>
        <a:bodyPr/>
        <a:lstStyle/>
        <a:p>
          <a:endParaRPr lang="zh-CN" altLang="en-US"/>
        </a:p>
      </dgm:t>
    </dgm:pt>
    <dgm:pt modelId="{C9E85ACD-6DD0-41B1-9775-7390A13D01A6}" type="pres">
      <dgm:prSet presAssocID="{D44620AE-FEC9-41BD-B66B-8C16B179AF5A}" presName="Accent" presStyleLbl="bgShp" presStyleIdx="4" presStyleCnt="6"/>
      <dgm:spPr/>
      <dgm:t>
        <a:bodyPr/>
        <a:lstStyle/>
        <a:p>
          <a:endParaRPr lang="zh-CN" altLang="en-US"/>
        </a:p>
      </dgm:t>
    </dgm:pt>
    <dgm:pt modelId="{A3768589-BA37-48E7-AF43-F89016077C60}" type="pres">
      <dgm:prSet presAssocID="{D44620AE-FEC9-41BD-B66B-8C16B179AF5A}" presName="Child5" presStyleLbl="node1" presStyleIdx="4" presStyleCnt="6">
        <dgm:presLayoutVars>
          <dgm:chMax val="0"/>
          <dgm:chPref val="0"/>
          <dgm:bulletEnabled val="1"/>
        </dgm:presLayoutVars>
      </dgm:prSet>
      <dgm:spPr/>
      <dgm:t>
        <a:bodyPr/>
        <a:lstStyle/>
        <a:p>
          <a:endParaRPr lang="zh-CN" altLang="en-US"/>
        </a:p>
      </dgm:t>
    </dgm:pt>
    <dgm:pt modelId="{52685051-FABE-47CD-A062-03B3DAD1BED7}" type="pres">
      <dgm:prSet presAssocID="{9358707E-FD2B-4524-8670-F96205A818CC}" presName="Accent6" presStyleCnt="0"/>
      <dgm:spPr/>
      <dgm:t>
        <a:bodyPr/>
        <a:lstStyle/>
        <a:p>
          <a:endParaRPr lang="zh-CN" altLang="en-US"/>
        </a:p>
      </dgm:t>
    </dgm:pt>
    <dgm:pt modelId="{348BD829-A858-4F7B-93D2-120B1EE6F38F}" type="pres">
      <dgm:prSet presAssocID="{9358707E-FD2B-4524-8670-F96205A818CC}" presName="Accent" presStyleLbl="bgShp" presStyleIdx="5" presStyleCnt="6"/>
      <dgm:spPr/>
      <dgm:t>
        <a:bodyPr/>
        <a:lstStyle/>
        <a:p>
          <a:endParaRPr lang="zh-CN" altLang="en-US"/>
        </a:p>
      </dgm:t>
    </dgm:pt>
    <dgm:pt modelId="{BEE14393-0BBF-439A-BDF4-66911CF9FC3E}" type="pres">
      <dgm:prSet presAssocID="{9358707E-FD2B-4524-8670-F96205A818CC}" presName="Child6" presStyleLbl="node1" presStyleIdx="5" presStyleCnt="6">
        <dgm:presLayoutVars>
          <dgm:chMax val="0"/>
          <dgm:chPref val="0"/>
          <dgm:bulletEnabled val="1"/>
        </dgm:presLayoutVars>
      </dgm:prSet>
      <dgm:spPr/>
      <dgm:t>
        <a:bodyPr/>
        <a:lstStyle/>
        <a:p>
          <a:endParaRPr lang="zh-CN" altLang="en-US"/>
        </a:p>
      </dgm:t>
    </dgm:pt>
  </dgm:ptLst>
  <dgm:cxnLst>
    <dgm:cxn modelId="{0760734C-AA3F-4374-B7E4-DFBC0E09CD66}" srcId="{0AB57576-D440-466F-85B2-10E70AE86D82}" destId="{A2154F15-10DB-463D-9EDE-7D359B2A7AE2}" srcOrd="1" destOrd="0" parTransId="{C9FD44AB-5642-48E4-B3A0-5235D49D7A5E}" sibTransId="{2BD387DA-44F1-4DE9-9068-BBB87253541F}"/>
    <dgm:cxn modelId="{CB7F8EF2-779F-4FD5-B9EC-E385C5A9A3B5}" srcId="{0AB57576-D440-466F-85B2-10E70AE86D82}" destId="{9358707E-FD2B-4524-8670-F96205A818CC}" srcOrd="5" destOrd="0" parTransId="{CDFD7322-34FE-4A5B-9A5A-FEFED68B41C7}" sibTransId="{D37281D7-827B-4929-8220-AB692AB0A766}"/>
    <dgm:cxn modelId="{CB55AA25-6A49-40CA-94F1-599BAB2739A1}" type="presOf" srcId="{D44620AE-FEC9-41BD-B66B-8C16B179AF5A}" destId="{A3768589-BA37-48E7-AF43-F89016077C60}" srcOrd="0" destOrd="0" presId="urn:microsoft.com/office/officeart/2011/layout/HexagonRadial#1"/>
    <dgm:cxn modelId="{60D55B95-633B-448C-A3E2-108504152D0E}" srcId="{78D8E306-D93E-4696-BC72-42EFE988F022}" destId="{0AB57576-D440-466F-85B2-10E70AE86D82}" srcOrd="0" destOrd="0" parTransId="{8F71E39C-C142-41C5-AD07-3DE33824BDE2}" sibTransId="{C4C595BB-7AC8-4F7A-A334-130AB20CC853}"/>
    <dgm:cxn modelId="{532E31CD-7DA4-402E-888A-2FF4ACDB5C77}" type="presOf" srcId="{0AB57576-D440-466F-85B2-10E70AE86D82}" destId="{D01B7DB5-4E1E-44F2-AB2D-4AEF5CF07F42}" srcOrd="0" destOrd="0" presId="urn:microsoft.com/office/officeart/2011/layout/HexagonRadial#1"/>
    <dgm:cxn modelId="{83E259A5-2D9E-4E06-AA88-4ACFD50ED5A2}" type="presOf" srcId="{9358707E-FD2B-4524-8670-F96205A818CC}" destId="{BEE14393-0BBF-439A-BDF4-66911CF9FC3E}" srcOrd="0" destOrd="0" presId="urn:microsoft.com/office/officeart/2011/layout/HexagonRadial#1"/>
    <dgm:cxn modelId="{B62E4E6E-99B2-4125-B571-7143F7278C38}" type="presOf" srcId="{A2154F15-10DB-463D-9EDE-7D359B2A7AE2}" destId="{2A2B6774-8D15-49B3-99A7-2A6463C90627}" srcOrd="0" destOrd="0" presId="urn:microsoft.com/office/officeart/2011/layout/HexagonRadial#1"/>
    <dgm:cxn modelId="{965BBD46-9F23-450B-8D76-A25DE2200733}" type="presOf" srcId="{78D8E306-D93E-4696-BC72-42EFE988F022}" destId="{40E05622-7B53-4ADC-8ECC-943139D30D70}" srcOrd="0" destOrd="0" presId="urn:microsoft.com/office/officeart/2011/layout/HexagonRadial#1"/>
    <dgm:cxn modelId="{D6775ABB-8A43-4ED1-AE82-452E03F6F3AD}" type="presOf" srcId="{551F5674-6819-4BC0-9434-9D0522B86107}" destId="{D8E81C60-1D04-4307-9340-A0446BA9422F}" srcOrd="0" destOrd="0" presId="urn:microsoft.com/office/officeart/2011/layout/HexagonRadial#1"/>
    <dgm:cxn modelId="{B48F28EB-58E2-4ABE-9E4B-F964F77717A6}" srcId="{0AB57576-D440-466F-85B2-10E70AE86D82}" destId="{4964758E-DC7F-4202-B502-EF6F371C6A0B}" srcOrd="3" destOrd="0" parTransId="{0C452DA8-4E50-4FDF-9158-F327D9ABB55C}" sibTransId="{4F80DA55-D4FE-4014-BDD7-727EEAA6E114}"/>
    <dgm:cxn modelId="{357CF2E1-7AA8-40D8-93F4-BB8753ACDE08}" type="presOf" srcId="{15D625B5-C7F6-4F00-B8F9-0496099A2625}" destId="{B64BF76E-3D7A-46D7-A5D3-4E1A60EB61A7}" srcOrd="0" destOrd="0" presId="urn:microsoft.com/office/officeart/2011/layout/HexagonRadial#1"/>
    <dgm:cxn modelId="{5BB7E5E0-9E79-4329-940B-1E67F07E2F11}" srcId="{0AB57576-D440-466F-85B2-10E70AE86D82}" destId="{15D625B5-C7F6-4F00-B8F9-0496099A2625}" srcOrd="2" destOrd="0" parTransId="{E19E22E8-976D-4641-A401-E5DB65758D00}" sibTransId="{B6A0D547-3F3D-4B12-8DD8-884DD5A87A0D}"/>
    <dgm:cxn modelId="{BCBB3E07-50F2-4B08-9C40-6D035D658AD9}" srcId="{0AB57576-D440-466F-85B2-10E70AE86D82}" destId="{D44620AE-FEC9-41BD-B66B-8C16B179AF5A}" srcOrd="4" destOrd="0" parTransId="{6510E38E-4638-4A15-9EB6-9A73F5B22211}" sibTransId="{6BE31272-9C6B-422C-A33B-980B032CD285}"/>
    <dgm:cxn modelId="{95011E79-9D1D-4E31-8080-E7EEA118A4C3}" type="presOf" srcId="{4964758E-DC7F-4202-B502-EF6F371C6A0B}" destId="{6026276B-D0A7-43D9-B265-FEA8F2260EEA}" srcOrd="0" destOrd="0" presId="urn:microsoft.com/office/officeart/2011/layout/HexagonRadial#1"/>
    <dgm:cxn modelId="{78EBC617-C6B5-482A-969F-E051DF563D87}" srcId="{0AB57576-D440-466F-85B2-10E70AE86D82}" destId="{551F5674-6819-4BC0-9434-9D0522B86107}" srcOrd="0" destOrd="0" parTransId="{45BE8D55-E6A7-456E-94C8-A2F218B0AA21}" sibTransId="{9C46C513-AB48-4FF6-8729-AA73068B4966}"/>
    <dgm:cxn modelId="{CC478A44-D2E1-4B06-9EC7-566069E0CF63}" type="presParOf" srcId="{40E05622-7B53-4ADC-8ECC-943139D30D70}" destId="{D01B7DB5-4E1E-44F2-AB2D-4AEF5CF07F42}" srcOrd="0" destOrd="0" presId="urn:microsoft.com/office/officeart/2011/layout/HexagonRadial#1"/>
    <dgm:cxn modelId="{C5214BA6-61F2-49AC-A20E-93ABB9A4F12F}" type="presParOf" srcId="{40E05622-7B53-4ADC-8ECC-943139D30D70}" destId="{6A6F89EE-8317-40B3-BE09-26DB79038975}" srcOrd="1" destOrd="0" presId="urn:microsoft.com/office/officeart/2011/layout/HexagonRadial#1"/>
    <dgm:cxn modelId="{E691A73C-D16C-4A9D-AA39-7E79802663D8}" type="presParOf" srcId="{6A6F89EE-8317-40B3-BE09-26DB79038975}" destId="{B544B8CD-8FB2-4488-AB14-0E789A9EF5D2}" srcOrd="0" destOrd="0" presId="urn:microsoft.com/office/officeart/2011/layout/HexagonRadial#1"/>
    <dgm:cxn modelId="{298C97B6-4A8A-4647-8DCC-C974EAB93C29}" type="presParOf" srcId="{40E05622-7B53-4ADC-8ECC-943139D30D70}" destId="{D8E81C60-1D04-4307-9340-A0446BA9422F}" srcOrd="2" destOrd="0" presId="urn:microsoft.com/office/officeart/2011/layout/HexagonRadial#1"/>
    <dgm:cxn modelId="{1121A631-C4D1-4D34-8DE0-18613F6DBC8D}" type="presParOf" srcId="{40E05622-7B53-4ADC-8ECC-943139D30D70}" destId="{A757D594-A192-4D7D-9605-584437413540}" srcOrd="3" destOrd="0" presId="urn:microsoft.com/office/officeart/2011/layout/HexagonRadial#1"/>
    <dgm:cxn modelId="{7176E1C8-6C2B-4B57-93FE-106915702343}" type="presParOf" srcId="{A757D594-A192-4D7D-9605-584437413540}" destId="{33D972D9-D8A9-43CE-8F13-E767B4FF8F29}" srcOrd="0" destOrd="0" presId="urn:microsoft.com/office/officeart/2011/layout/HexagonRadial#1"/>
    <dgm:cxn modelId="{40143948-EC29-45AF-B288-D0A0BB236ED4}" type="presParOf" srcId="{40E05622-7B53-4ADC-8ECC-943139D30D70}" destId="{2A2B6774-8D15-49B3-99A7-2A6463C90627}" srcOrd="4" destOrd="0" presId="urn:microsoft.com/office/officeart/2011/layout/HexagonRadial#1"/>
    <dgm:cxn modelId="{315A974D-4FE7-4E25-9C42-A6C25582038E}" type="presParOf" srcId="{40E05622-7B53-4ADC-8ECC-943139D30D70}" destId="{24358239-3260-4CC1-B169-EEEC89D7ACF2}" srcOrd="5" destOrd="0" presId="urn:microsoft.com/office/officeart/2011/layout/HexagonRadial#1"/>
    <dgm:cxn modelId="{2B71A3A5-638F-4D29-8ACC-22FEFAB49352}" type="presParOf" srcId="{24358239-3260-4CC1-B169-EEEC89D7ACF2}" destId="{BD2851CF-2C79-45A2-A34F-3F0FC9923018}" srcOrd="0" destOrd="0" presId="urn:microsoft.com/office/officeart/2011/layout/HexagonRadial#1"/>
    <dgm:cxn modelId="{358545D9-8B02-416D-992A-5E36D844B83D}" type="presParOf" srcId="{40E05622-7B53-4ADC-8ECC-943139D30D70}" destId="{B64BF76E-3D7A-46D7-A5D3-4E1A60EB61A7}" srcOrd="6" destOrd="0" presId="urn:microsoft.com/office/officeart/2011/layout/HexagonRadial#1"/>
    <dgm:cxn modelId="{A8387100-8D8C-4989-A27B-6E4F31EB975D}" type="presParOf" srcId="{40E05622-7B53-4ADC-8ECC-943139D30D70}" destId="{14E1B408-891B-4FF4-B1A6-7402E3D51729}" srcOrd="7" destOrd="0" presId="urn:microsoft.com/office/officeart/2011/layout/HexagonRadial#1"/>
    <dgm:cxn modelId="{8CD89138-7D7B-4492-8DD5-676671C6E75C}" type="presParOf" srcId="{14E1B408-891B-4FF4-B1A6-7402E3D51729}" destId="{B0301FDA-BF40-4BE3-895A-8DAAB04DC896}" srcOrd="0" destOrd="0" presId="urn:microsoft.com/office/officeart/2011/layout/HexagonRadial#1"/>
    <dgm:cxn modelId="{45679F16-F579-4A6C-9AC9-A7B648A5005D}" type="presParOf" srcId="{40E05622-7B53-4ADC-8ECC-943139D30D70}" destId="{6026276B-D0A7-43D9-B265-FEA8F2260EEA}" srcOrd="8" destOrd="0" presId="urn:microsoft.com/office/officeart/2011/layout/HexagonRadial#1"/>
    <dgm:cxn modelId="{E48A5B40-5B88-4FE9-B733-97DF2F143AF3}" type="presParOf" srcId="{40E05622-7B53-4ADC-8ECC-943139D30D70}" destId="{07F8C961-F7C0-4EE0-B0D5-7C9072F84F3B}" srcOrd="9" destOrd="0" presId="urn:microsoft.com/office/officeart/2011/layout/HexagonRadial#1"/>
    <dgm:cxn modelId="{8DA0735C-9755-408D-9C6F-59420CE5AB6F}" type="presParOf" srcId="{07F8C961-F7C0-4EE0-B0D5-7C9072F84F3B}" destId="{C9E85ACD-6DD0-41B1-9775-7390A13D01A6}" srcOrd="0" destOrd="0" presId="urn:microsoft.com/office/officeart/2011/layout/HexagonRadial#1"/>
    <dgm:cxn modelId="{FA61C2CB-C09C-4684-94AB-5C28C46B9A9F}" type="presParOf" srcId="{40E05622-7B53-4ADC-8ECC-943139D30D70}" destId="{A3768589-BA37-48E7-AF43-F89016077C60}" srcOrd="10" destOrd="0" presId="urn:microsoft.com/office/officeart/2011/layout/HexagonRadial#1"/>
    <dgm:cxn modelId="{250D7507-64F1-4CB1-B1B5-0DA56CD8801E}" type="presParOf" srcId="{40E05622-7B53-4ADC-8ECC-943139D30D70}" destId="{52685051-FABE-47CD-A062-03B3DAD1BED7}" srcOrd="11" destOrd="0" presId="urn:microsoft.com/office/officeart/2011/layout/HexagonRadial#1"/>
    <dgm:cxn modelId="{819C1820-93DE-4F0B-B408-7F1EEF114ABB}" type="presParOf" srcId="{52685051-FABE-47CD-A062-03B3DAD1BED7}" destId="{348BD829-A858-4F7B-93D2-120B1EE6F38F}" srcOrd="0" destOrd="0" presId="urn:microsoft.com/office/officeart/2011/layout/HexagonRadial#1"/>
    <dgm:cxn modelId="{96C8EA82-6BFE-4A47-A1EB-00F4BC1C2766}" type="presParOf" srcId="{40E05622-7B53-4ADC-8ECC-943139D30D70}" destId="{BEE14393-0BBF-439A-BDF4-66911CF9FC3E}" srcOrd="12" destOrd="0" presId="urn:microsoft.com/office/officeart/2011/layout/Hexagon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72C87-C366-4A6A-9B33-80B69B62E2BB}">
      <dsp:nvSpPr>
        <dsp:cNvPr id="0" name=""/>
        <dsp:cNvSpPr/>
      </dsp:nvSpPr>
      <dsp:spPr>
        <a:xfrm>
          <a:off x="1691" y="0"/>
          <a:ext cx="1723237" cy="762000"/>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微软雅黑" pitchFamily="34" charset="-122"/>
              <a:ea typeface="微软雅黑" pitchFamily="34" charset="-122"/>
            </a:rPr>
            <a:t>速度</a:t>
          </a:r>
          <a:endParaRPr lang="zh-CN" altLang="en-US" sz="2400" kern="1200" dirty="0">
            <a:latin typeface="微软雅黑" pitchFamily="34" charset="-122"/>
            <a:ea typeface="微软雅黑" pitchFamily="34" charset="-122"/>
          </a:endParaRPr>
        </a:p>
      </dsp:txBody>
      <dsp:txXfrm>
        <a:off x="1691" y="0"/>
        <a:ext cx="1532737" cy="762000"/>
      </dsp:txXfrm>
    </dsp:sp>
    <dsp:sp modelId="{F08B44E4-6819-4C06-B60A-6E63F4712901}">
      <dsp:nvSpPr>
        <dsp:cNvPr id="0" name=""/>
        <dsp:cNvSpPr/>
      </dsp:nvSpPr>
      <dsp:spPr>
        <a:xfrm>
          <a:off x="990599" y="0"/>
          <a:ext cx="3642977" cy="76200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数据量稳定，增长不快</a:t>
          </a:r>
          <a:endParaRPr lang="zh-CN" altLang="en-US" sz="2000" kern="1200" dirty="0">
            <a:latin typeface="微软雅黑" pitchFamily="34" charset="-122"/>
            <a:ea typeface="微软雅黑" pitchFamily="34" charset="-122"/>
          </a:endParaRPr>
        </a:p>
      </dsp:txBody>
      <dsp:txXfrm>
        <a:off x="1371599" y="0"/>
        <a:ext cx="2880977" cy="762000"/>
      </dsp:txXfrm>
    </dsp:sp>
    <dsp:sp modelId="{604CADCA-917E-47C5-8B0E-30685E3B2975}">
      <dsp:nvSpPr>
        <dsp:cNvPr id="0" name=""/>
        <dsp:cNvSpPr/>
      </dsp:nvSpPr>
      <dsp:spPr>
        <a:xfrm>
          <a:off x="3912407" y="0"/>
          <a:ext cx="3631392" cy="76200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l" defTabSz="889000">
            <a:lnSpc>
              <a:spcPct val="90000"/>
            </a:lnSpc>
            <a:spcBef>
              <a:spcPct val="0"/>
            </a:spcBef>
            <a:spcAft>
              <a:spcPct val="35000"/>
            </a:spcAft>
          </a:pPr>
          <a:r>
            <a:rPr lang="zh-CN" altLang="en-US" sz="2000" kern="1200" dirty="0" smtClean="0">
              <a:latin typeface="微软雅黑" pitchFamily="34" charset="-122"/>
              <a:ea typeface="微软雅黑" pitchFamily="34" charset="-122"/>
            </a:rPr>
            <a:t>持续产生数据，每年增加约</a:t>
          </a:r>
          <a:r>
            <a:rPr lang="en-US" altLang="zh-CN" sz="2000" kern="1200" dirty="0" smtClean="0">
              <a:latin typeface="微软雅黑" pitchFamily="34" charset="-122"/>
              <a:ea typeface="微软雅黑" pitchFamily="34" charset="-122"/>
            </a:rPr>
            <a:t>60%</a:t>
          </a:r>
          <a:endParaRPr lang="zh-CN" altLang="en-US" sz="2000" kern="1200" dirty="0">
            <a:latin typeface="微软雅黑" pitchFamily="34" charset="-122"/>
            <a:ea typeface="微软雅黑" pitchFamily="34" charset="-122"/>
          </a:endParaRPr>
        </a:p>
      </dsp:txBody>
      <dsp:txXfrm>
        <a:off x="4293407" y="0"/>
        <a:ext cx="2869392" cy="762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72C87-C366-4A6A-9B33-80B69B62E2BB}">
      <dsp:nvSpPr>
        <dsp:cNvPr id="0" name=""/>
        <dsp:cNvSpPr/>
      </dsp:nvSpPr>
      <dsp:spPr>
        <a:xfrm>
          <a:off x="1691" y="0"/>
          <a:ext cx="1723237" cy="685800"/>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微软雅黑" pitchFamily="34" charset="-122"/>
              <a:ea typeface="微软雅黑" pitchFamily="34" charset="-122"/>
            </a:rPr>
            <a:t>数据量</a:t>
          </a:r>
          <a:endParaRPr lang="zh-CN" altLang="en-US" sz="2400" kern="1200" dirty="0">
            <a:latin typeface="微软雅黑" pitchFamily="34" charset="-122"/>
            <a:ea typeface="微软雅黑" pitchFamily="34" charset="-122"/>
          </a:endParaRPr>
        </a:p>
      </dsp:txBody>
      <dsp:txXfrm>
        <a:off x="1691" y="0"/>
        <a:ext cx="1551787" cy="685800"/>
      </dsp:txXfrm>
    </dsp:sp>
    <dsp:sp modelId="{F08B44E4-6819-4C06-B60A-6E63F4712901}">
      <dsp:nvSpPr>
        <dsp:cNvPr id="0" name=""/>
        <dsp:cNvSpPr/>
      </dsp:nvSpPr>
      <dsp:spPr>
        <a:xfrm>
          <a:off x="996333" y="0"/>
          <a:ext cx="3642977" cy="68580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l" defTabSz="1066800">
            <a:lnSpc>
              <a:spcPct val="90000"/>
            </a:lnSpc>
            <a:spcBef>
              <a:spcPct val="0"/>
            </a:spcBef>
            <a:spcAft>
              <a:spcPct val="35000"/>
            </a:spcAft>
          </a:pPr>
          <a:r>
            <a:rPr lang="en-US" altLang="zh-CN" sz="2400" kern="1200" dirty="0" smtClean="0">
              <a:latin typeface="微软雅黑" pitchFamily="34" charset="-122"/>
              <a:ea typeface="微软雅黑" pitchFamily="34" charset="-122"/>
            </a:rPr>
            <a:t>GB—TB</a:t>
          </a:r>
          <a:r>
            <a:rPr lang="zh-CN" altLang="en-US" sz="2400" kern="1200" dirty="0" smtClean="0">
              <a:latin typeface="微软雅黑" pitchFamily="34" charset="-122"/>
              <a:ea typeface="微软雅黑" pitchFamily="34" charset="-122"/>
            </a:rPr>
            <a:t>级别</a:t>
          </a:r>
          <a:endParaRPr lang="zh-CN" altLang="en-US" sz="2400" kern="1200" dirty="0">
            <a:latin typeface="微软雅黑" pitchFamily="34" charset="-122"/>
            <a:ea typeface="微软雅黑" pitchFamily="34" charset="-122"/>
          </a:endParaRPr>
        </a:p>
      </dsp:txBody>
      <dsp:txXfrm>
        <a:off x="1339233" y="0"/>
        <a:ext cx="2957177" cy="685800"/>
      </dsp:txXfrm>
    </dsp:sp>
    <dsp:sp modelId="{604CADCA-917E-47C5-8B0E-30685E3B2975}">
      <dsp:nvSpPr>
        <dsp:cNvPr id="0" name=""/>
        <dsp:cNvSpPr/>
      </dsp:nvSpPr>
      <dsp:spPr>
        <a:xfrm>
          <a:off x="3910715" y="0"/>
          <a:ext cx="3631392" cy="68580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l" defTabSz="1066800">
            <a:lnSpc>
              <a:spcPct val="90000"/>
            </a:lnSpc>
            <a:spcBef>
              <a:spcPct val="0"/>
            </a:spcBef>
            <a:spcAft>
              <a:spcPct val="35000"/>
            </a:spcAft>
          </a:pPr>
          <a:r>
            <a:rPr lang="en-US" altLang="zh-CN" sz="2400" kern="1200" dirty="0" smtClean="0">
              <a:latin typeface="微软雅黑" pitchFamily="34" charset="-122"/>
              <a:ea typeface="微软雅黑" pitchFamily="34" charset="-122"/>
            </a:rPr>
            <a:t>TB—PB</a:t>
          </a:r>
          <a:r>
            <a:rPr lang="zh-CN" altLang="en-US" sz="2400" kern="1200" dirty="0" smtClean="0">
              <a:latin typeface="微软雅黑" pitchFamily="34" charset="-122"/>
              <a:ea typeface="微软雅黑" pitchFamily="34" charset="-122"/>
            </a:rPr>
            <a:t>级别以上</a:t>
          </a:r>
          <a:endParaRPr lang="zh-CN" altLang="en-US" sz="2400" kern="1200" dirty="0">
            <a:latin typeface="微软雅黑" pitchFamily="34" charset="-122"/>
            <a:ea typeface="微软雅黑" pitchFamily="34" charset="-122"/>
          </a:endParaRPr>
        </a:p>
      </dsp:txBody>
      <dsp:txXfrm>
        <a:off x="4253615" y="0"/>
        <a:ext cx="2945592" cy="685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72C87-C366-4A6A-9B33-80B69B62E2BB}">
      <dsp:nvSpPr>
        <dsp:cNvPr id="0" name=""/>
        <dsp:cNvSpPr/>
      </dsp:nvSpPr>
      <dsp:spPr>
        <a:xfrm>
          <a:off x="1691" y="0"/>
          <a:ext cx="1723237" cy="692727"/>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微软雅黑" pitchFamily="34" charset="-122"/>
              <a:ea typeface="微软雅黑" pitchFamily="34" charset="-122"/>
            </a:rPr>
            <a:t>价值</a:t>
          </a:r>
          <a:endParaRPr lang="zh-CN" altLang="en-US" sz="2400" kern="1200" dirty="0">
            <a:latin typeface="微软雅黑" pitchFamily="34" charset="-122"/>
            <a:ea typeface="微软雅黑" pitchFamily="34" charset="-122"/>
          </a:endParaRPr>
        </a:p>
      </dsp:txBody>
      <dsp:txXfrm>
        <a:off x="1691" y="0"/>
        <a:ext cx="1550055" cy="692727"/>
      </dsp:txXfrm>
    </dsp:sp>
    <dsp:sp modelId="{F08B44E4-6819-4C06-B60A-6E63F4712901}">
      <dsp:nvSpPr>
        <dsp:cNvPr id="0" name=""/>
        <dsp:cNvSpPr/>
      </dsp:nvSpPr>
      <dsp:spPr>
        <a:xfrm>
          <a:off x="996333" y="0"/>
          <a:ext cx="3642977" cy="692727"/>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l" defTabSz="977900">
            <a:lnSpc>
              <a:spcPct val="90000"/>
            </a:lnSpc>
            <a:spcBef>
              <a:spcPct val="0"/>
            </a:spcBef>
            <a:spcAft>
              <a:spcPct val="35000"/>
            </a:spcAft>
          </a:pPr>
          <a:r>
            <a:rPr lang="zh-CN" altLang="en-US" sz="2200" kern="1200" dirty="0" smtClean="0">
              <a:latin typeface="微软雅黑" pitchFamily="34" charset="-122"/>
              <a:ea typeface="微软雅黑" pitchFamily="34" charset="-122"/>
            </a:rPr>
            <a:t>统计和报表</a:t>
          </a:r>
          <a:endParaRPr lang="zh-CN" altLang="en-US" sz="2200" kern="1200" dirty="0">
            <a:latin typeface="微软雅黑" pitchFamily="34" charset="-122"/>
            <a:ea typeface="微软雅黑" pitchFamily="34" charset="-122"/>
          </a:endParaRPr>
        </a:p>
      </dsp:txBody>
      <dsp:txXfrm>
        <a:off x="1342697" y="0"/>
        <a:ext cx="2950250" cy="692727"/>
      </dsp:txXfrm>
    </dsp:sp>
    <dsp:sp modelId="{604CADCA-917E-47C5-8B0E-30685E3B2975}">
      <dsp:nvSpPr>
        <dsp:cNvPr id="0" name=""/>
        <dsp:cNvSpPr/>
      </dsp:nvSpPr>
      <dsp:spPr>
        <a:xfrm>
          <a:off x="3912407" y="0"/>
          <a:ext cx="3631392" cy="692727"/>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l" defTabSz="977900">
            <a:lnSpc>
              <a:spcPct val="90000"/>
            </a:lnSpc>
            <a:spcBef>
              <a:spcPct val="0"/>
            </a:spcBef>
            <a:spcAft>
              <a:spcPct val="35000"/>
            </a:spcAft>
          </a:pPr>
          <a:r>
            <a:rPr lang="zh-CN" altLang="en-US" sz="2200" kern="1200" dirty="0" smtClean="0">
              <a:latin typeface="微软雅黑" pitchFamily="34" charset="-122"/>
              <a:ea typeface="微软雅黑" pitchFamily="34" charset="-122"/>
            </a:rPr>
            <a:t>数据挖掘，探索式分析</a:t>
          </a:r>
          <a:endParaRPr lang="zh-CN" altLang="en-US" sz="2200" kern="1200" dirty="0">
            <a:latin typeface="微软雅黑" pitchFamily="34" charset="-122"/>
            <a:ea typeface="微软雅黑" pitchFamily="34" charset="-122"/>
          </a:endParaRPr>
        </a:p>
      </dsp:txBody>
      <dsp:txXfrm>
        <a:off x="4258771" y="0"/>
        <a:ext cx="2938665" cy="6927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72C87-C366-4A6A-9B33-80B69B62E2BB}">
      <dsp:nvSpPr>
        <dsp:cNvPr id="0" name=""/>
        <dsp:cNvSpPr/>
      </dsp:nvSpPr>
      <dsp:spPr>
        <a:xfrm>
          <a:off x="1691" y="0"/>
          <a:ext cx="1723237" cy="762000"/>
        </a:xfrm>
        <a:prstGeom prst="homePlat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微软雅黑" pitchFamily="34" charset="-122"/>
              <a:ea typeface="微软雅黑" pitchFamily="34" charset="-122"/>
            </a:rPr>
            <a:t>多样化</a:t>
          </a:r>
          <a:endParaRPr lang="zh-CN" altLang="en-US" sz="2400" kern="1200" dirty="0">
            <a:latin typeface="微软雅黑" pitchFamily="34" charset="-122"/>
            <a:ea typeface="微软雅黑" pitchFamily="34" charset="-122"/>
          </a:endParaRPr>
        </a:p>
      </dsp:txBody>
      <dsp:txXfrm>
        <a:off x="1691" y="0"/>
        <a:ext cx="1532737" cy="762000"/>
      </dsp:txXfrm>
    </dsp:sp>
    <dsp:sp modelId="{F08B44E4-6819-4C06-B60A-6E63F4712901}">
      <dsp:nvSpPr>
        <dsp:cNvPr id="0" name=""/>
        <dsp:cNvSpPr/>
      </dsp:nvSpPr>
      <dsp:spPr>
        <a:xfrm>
          <a:off x="996333" y="0"/>
          <a:ext cx="3642977" cy="762000"/>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rPr>
            <a:t>结构化数据为主</a:t>
          </a:r>
          <a:endParaRPr lang="zh-CN" altLang="en-US" sz="1800" kern="1200" dirty="0">
            <a:latin typeface="微软雅黑" pitchFamily="34" charset="-122"/>
            <a:ea typeface="微软雅黑" pitchFamily="34" charset="-122"/>
          </a:endParaRPr>
        </a:p>
      </dsp:txBody>
      <dsp:txXfrm>
        <a:off x="1377333" y="0"/>
        <a:ext cx="2880977" cy="762000"/>
      </dsp:txXfrm>
    </dsp:sp>
    <dsp:sp modelId="{604CADCA-917E-47C5-8B0E-30685E3B2975}">
      <dsp:nvSpPr>
        <dsp:cNvPr id="0" name=""/>
        <dsp:cNvSpPr/>
      </dsp:nvSpPr>
      <dsp:spPr>
        <a:xfrm>
          <a:off x="3910715" y="0"/>
          <a:ext cx="3631392" cy="762000"/>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l" defTabSz="800100">
            <a:lnSpc>
              <a:spcPct val="90000"/>
            </a:lnSpc>
            <a:spcBef>
              <a:spcPct val="0"/>
            </a:spcBef>
            <a:spcAft>
              <a:spcPct val="35000"/>
            </a:spcAft>
          </a:pPr>
          <a:r>
            <a:rPr lang="zh-CN" altLang="en-US" sz="1800" kern="1200" dirty="0" smtClean="0">
              <a:latin typeface="微软雅黑" pitchFamily="34" charset="-122"/>
              <a:ea typeface="微软雅黑" pitchFamily="34" charset="-122"/>
            </a:rPr>
            <a:t>半结构，非结构，多维数据</a:t>
          </a:r>
          <a:endParaRPr lang="zh-CN" altLang="en-US" sz="1800" kern="1200" dirty="0">
            <a:latin typeface="微软雅黑" pitchFamily="34" charset="-122"/>
            <a:ea typeface="微软雅黑" pitchFamily="34" charset="-122"/>
          </a:endParaRPr>
        </a:p>
      </dsp:txBody>
      <dsp:txXfrm>
        <a:off x="4291715" y="0"/>
        <a:ext cx="2869392" cy="762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44C96-7F58-4540-951A-EA18D8555431}">
      <dsp:nvSpPr>
        <dsp:cNvPr id="0" name=""/>
        <dsp:cNvSpPr/>
      </dsp:nvSpPr>
      <dsp:spPr>
        <a:xfrm rot="5400000">
          <a:off x="379543" y="2182278"/>
          <a:ext cx="1142528" cy="1901142"/>
        </a:xfrm>
        <a:prstGeom prst="corner">
          <a:avLst>
            <a:gd name="adj1" fmla="val 16120"/>
            <a:gd name="adj2" fmla="val 1611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F00E8F2-CE16-484F-94B6-B09C9E99961F}">
      <dsp:nvSpPr>
        <dsp:cNvPr id="0" name=""/>
        <dsp:cNvSpPr/>
      </dsp:nvSpPr>
      <dsp:spPr>
        <a:xfrm>
          <a:off x="188826" y="2750310"/>
          <a:ext cx="1716361" cy="1504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endParaRPr lang="zh-CN" sz="6500" kern="1200" dirty="0"/>
        </a:p>
      </dsp:txBody>
      <dsp:txXfrm>
        <a:off x="188826" y="2750310"/>
        <a:ext cx="1716361" cy="1504491"/>
      </dsp:txXfrm>
    </dsp:sp>
    <dsp:sp modelId="{C8D570B0-85BF-4461-B241-D0A1978AFA92}">
      <dsp:nvSpPr>
        <dsp:cNvPr id="0" name=""/>
        <dsp:cNvSpPr/>
      </dsp:nvSpPr>
      <dsp:spPr>
        <a:xfrm>
          <a:off x="1581346" y="2042314"/>
          <a:ext cx="323841" cy="323841"/>
        </a:xfrm>
        <a:prstGeom prst="triangle">
          <a:avLst>
            <a:gd name="adj" fmla="val 10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D8C1A58-0DBC-47DC-9BD6-6918D883E19F}">
      <dsp:nvSpPr>
        <dsp:cNvPr id="0" name=""/>
        <dsp:cNvSpPr/>
      </dsp:nvSpPr>
      <dsp:spPr>
        <a:xfrm rot="5400000">
          <a:off x="2480705" y="1662344"/>
          <a:ext cx="1142528" cy="1901142"/>
        </a:xfrm>
        <a:prstGeom prst="corner">
          <a:avLst>
            <a:gd name="adj1" fmla="val 16120"/>
            <a:gd name="adj2" fmla="val 1611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B4901A8-5A00-4A56-8EB7-9E127DD9FD88}">
      <dsp:nvSpPr>
        <dsp:cNvPr id="0" name=""/>
        <dsp:cNvSpPr/>
      </dsp:nvSpPr>
      <dsp:spPr>
        <a:xfrm>
          <a:off x="2289989" y="2230376"/>
          <a:ext cx="1716361" cy="1504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endParaRPr lang="zh-CN" sz="6500" kern="1200" dirty="0"/>
        </a:p>
      </dsp:txBody>
      <dsp:txXfrm>
        <a:off x="2289989" y="2230376"/>
        <a:ext cx="1716361" cy="1504491"/>
      </dsp:txXfrm>
    </dsp:sp>
    <dsp:sp modelId="{C2FA911B-D32A-451B-AFDB-9FBB1C669682}">
      <dsp:nvSpPr>
        <dsp:cNvPr id="0" name=""/>
        <dsp:cNvSpPr/>
      </dsp:nvSpPr>
      <dsp:spPr>
        <a:xfrm>
          <a:off x="3682509" y="1522379"/>
          <a:ext cx="323841" cy="323841"/>
        </a:xfrm>
        <a:prstGeom prst="triangle">
          <a:avLst>
            <a:gd name="adj" fmla="val 10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86E4349-D186-4206-988A-444AB4ABAFF2}">
      <dsp:nvSpPr>
        <dsp:cNvPr id="0" name=""/>
        <dsp:cNvSpPr/>
      </dsp:nvSpPr>
      <dsp:spPr>
        <a:xfrm rot="5400000">
          <a:off x="4581867" y="1142409"/>
          <a:ext cx="1142528" cy="1901142"/>
        </a:xfrm>
        <a:prstGeom prst="corner">
          <a:avLst>
            <a:gd name="adj1" fmla="val 16120"/>
            <a:gd name="adj2" fmla="val 1611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ABF3A8A-409A-441A-A64D-90C9E1B5EBF7}">
      <dsp:nvSpPr>
        <dsp:cNvPr id="0" name=""/>
        <dsp:cNvSpPr/>
      </dsp:nvSpPr>
      <dsp:spPr>
        <a:xfrm>
          <a:off x="4391151" y="1710441"/>
          <a:ext cx="1716361" cy="1504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endParaRPr lang="zh-CN" sz="6500" kern="1200" dirty="0"/>
        </a:p>
      </dsp:txBody>
      <dsp:txXfrm>
        <a:off x="4391151" y="1710441"/>
        <a:ext cx="1716361" cy="1504491"/>
      </dsp:txXfrm>
    </dsp:sp>
    <dsp:sp modelId="{7401F97E-0F01-4E79-ACEA-4FD0D3D80FF3}">
      <dsp:nvSpPr>
        <dsp:cNvPr id="0" name=""/>
        <dsp:cNvSpPr/>
      </dsp:nvSpPr>
      <dsp:spPr>
        <a:xfrm>
          <a:off x="5783671" y="1002445"/>
          <a:ext cx="323841" cy="323841"/>
        </a:xfrm>
        <a:prstGeom prst="triangle">
          <a:avLst>
            <a:gd name="adj" fmla="val 10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C7B96B3-86EE-4AB5-91ED-C5663E1E9C55}">
      <dsp:nvSpPr>
        <dsp:cNvPr id="0" name=""/>
        <dsp:cNvSpPr/>
      </dsp:nvSpPr>
      <dsp:spPr>
        <a:xfrm rot="5400000">
          <a:off x="6683029" y="622474"/>
          <a:ext cx="1142528" cy="1901142"/>
        </a:xfrm>
        <a:prstGeom prst="corner">
          <a:avLst>
            <a:gd name="adj1" fmla="val 16120"/>
            <a:gd name="adj2" fmla="val 1611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C41CB60-3588-4184-83EE-A83F8A01C712}">
      <dsp:nvSpPr>
        <dsp:cNvPr id="0" name=""/>
        <dsp:cNvSpPr/>
      </dsp:nvSpPr>
      <dsp:spPr>
        <a:xfrm>
          <a:off x="6492313" y="1190506"/>
          <a:ext cx="1716361" cy="1504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endParaRPr lang="zh-CN" sz="6500" kern="1200" dirty="0"/>
        </a:p>
      </dsp:txBody>
      <dsp:txXfrm>
        <a:off x="6492313" y="1190506"/>
        <a:ext cx="1716361" cy="15044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A5305-3039-4A8A-909C-4C63A7E542C6}">
      <dsp:nvSpPr>
        <dsp:cNvPr id="0" name=""/>
        <dsp:cNvSpPr/>
      </dsp:nvSpPr>
      <dsp:spPr>
        <a:xfrm>
          <a:off x="2962102" y="522"/>
          <a:ext cx="2284706" cy="2284706"/>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rtl="0">
            <a:lnSpc>
              <a:spcPct val="90000"/>
            </a:lnSpc>
            <a:spcBef>
              <a:spcPct val="0"/>
            </a:spcBef>
            <a:spcAft>
              <a:spcPct val="35000"/>
            </a:spcAft>
          </a:pPr>
          <a:r>
            <a:rPr lang="zh-CN" sz="5000" kern="1200" dirty="0" smtClean="0"/>
            <a:t>数据挖掘</a:t>
          </a:r>
          <a:endParaRPr lang="zh-CN" sz="5000" kern="1200" dirty="0"/>
        </a:p>
      </dsp:txBody>
      <dsp:txXfrm>
        <a:off x="3296689" y="335109"/>
        <a:ext cx="1615532" cy="1615532"/>
      </dsp:txXfrm>
    </dsp:sp>
    <dsp:sp modelId="{548F2B5D-BD93-4539-BE23-2C8CABCE56BD}">
      <dsp:nvSpPr>
        <dsp:cNvPr id="0" name=""/>
        <dsp:cNvSpPr/>
      </dsp:nvSpPr>
      <dsp:spPr>
        <a:xfrm rot="3600000">
          <a:off x="4649854" y="2227864"/>
          <a:ext cx="607228" cy="771088"/>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zh-CN" altLang="en-US" sz="3300" kern="1200"/>
        </a:p>
      </dsp:txBody>
      <dsp:txXfrm>
        <a:off x="4695396" y="2303201"/>
        <a:ext cx="425060" cy="462652"/>
      </dsp:txXfrm>
    </dsp:sp>
    <dsp:sp modelId="{6654BF86-8716-4BB0-8D44-02E10F03EE98}">
      <dsp:nvSpPr>
        <dsp:cNvPr id="0" name=""/>
        <dsp:cNvSpPr/>
      </dsp:nvSpPr>
      <dsp:spPr>
        <a:xfrm>
          <a:off x="4677313" y="2971354"/>
          <a:ext cx="2284706" cy="2284706"/>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rtl="0">
            <a:lnSpc>
              <a:spcPct val="90000"/>
            </a:lnSpc>
            <a:spcBef>
              <a:spcPct val="0"/>
            </a:spcBef>
            <a:spcAft>
              <a:spcPct val="35000"/>
            </a:spcAft>
          </a:pPr>
          <a:r>
            <a:rPr lang="zh-CN" sz="5000" kern="1200" dirty="0" smtClean="0"/>
            <a:t>并行计算</a:t>
          </a:r>
          <a:endParaRPr lang="zh-CN" sz="5000" kern="1200" dirty="0"/>
        </a:p>
      </dsp:txBody>
      <dsp:txXfrm>
        <a:off x="5011900" y="3305941"/>
        <a:ext cx="1615532" cy="1615532"/>
      </dsp:txXfrm>
    </dsp:sp>
    <dsp:sp modelId="{B67E9182-FA9F-46A8-B64D-FE656B57C74B}">
      <dsp:nvSpPr>
        <dsp:cNvPr id="0" name=""/>
        <dsp:cNvSpPr/>
      </dsp:nvSpPr>
      <dsp:spPr>
        <a:xfrm rot="10800000">
          <a:off x="3818027" y="3728163"/>
          <a:ext cx="607228" cy="771088"/>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zh-CN" altLang="en-US" sz="3300" kern="1200"/>
        </a:p>
      </dsp:txBody>
      <dsp:txXfrm rot="10800000">
        <a:off x="4000195" y="3882381"/>
        <a:ext cx="425060" cy="462652"/>
      </dsp:txXfrm>
    </dsp:sp>
    <dsp:sp modelId="{996F5F14-B9AE-4D1E-812C-D20062296EE3}">
      <dsp:nvSpPr>
        <dsp:cNvPr id="0" name=""/>
        <dsp:cNvSpPr/>
      </dsp:nvSpPr>
      <dsp:spPr>
        <a:xfrm>
          <a:off x="1246892" y="2971354"/>
          <a:ext cx="2284706" cy="228470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lvl="0" algn="ctr" defTabSz="2222500" rtl="0">
            <a:lnSpc>
              <a:spcPct val="90000"/>
            </a:lnSpc>
            <a:spcBef>
              <a:spcPct val="0"/>
            </a:spcBef>
            <a:spcAft>
              <a:spcPct val="35000"/>
            </a:spcAft>
          </a:pPr>
          <a:r>
            <a:rPr lang="zh-CN" sz="5000" kern="1200" dirty="0" smtClean="0"/>
            <a:t>海量存储</a:t>
          </a:r>
          <a:endParaRPr lang="zh-CN" sz="5000" kern="1200" dirty="0"/>
        </a:p>
      </dsp:txBody>
      <dsp:txXfrm>
        <a:off x="1581479" y="3305941"/>
        <a:ext cx="1615532" cy="1615532"/>
      </dsp:txXfrm>
    </dsp:sp>
    <dsp:sp modelId="{4CD5D023-BBB0-4E2E-8505-6C98D06F7DBD}">
      <dsp:nvSpPr>
        <dsp:cNvPr id="0" name=""/>
        <dsp:cNvSpPr/>
      </dsp:nvSpPr>
      <dsp:spPr>
        <a:xfrm rot="18000000">
          <a:off x="2934643" y="2257630"/>
          <a:ext cx="607228" cy="771088"/>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zh-CN" altLang="en-US" sz="3300" kern="1200"/>
        </a:p>
      </dsp:txBody>
      <dsp:txXfrm>
        <a:off x="2980185" y="2490729"/>
        <a:ext cx="425060" cy="4626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B7DB5-4E1E-44F2-AB2D-4AEF5CF07F42}">
      <dsp:nvSpPr>
        <dsp:cNvPr id="0" name=""/>
        <dsp:cNvSpPr/>
      </dsp:nvSpPr>
      <dsp:spPr>
        <a:xfrm>
          <a:off x="1674819" y="998908"/>
          <a:ext cx="1269655" cy="1098303"/>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zh-CN" sz="1200" kern="1200" smtClean="0"/>
            <a:t>ParaStor200</a:t>
          </a:r>
          <a:endParaRPr lang="zh-CN" altLang="en-US" sz="1200" kern="1200"/>
        </a:p>
      </dsp:txBody>
      <dsp:txXfrm>
        <a:off x="1885219" y="1180912"/>
        <a:ext cx="848855" cy="734295"/>
      </dsp:txXfrm>
    </dsp:sp>
    <dsp:sp modelId="{33D972D9-D8A9-43CE-8F13-E767B4FF8F29}">
      <dsp:nvSpPr>
        <dsp:cNvPr id="0" name=""/>
        <dsp:cNvSpPr/>
      </dsp:nvSpPr>
      <dsp:spPr>
        <a:xfrm>
          <a:off x="2469867" y="473444"/>
          <a:ext cx="479037" cy="412754"/>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8E81C60-1D04-4307-9340-A0446BA9422F}">
      <dsp:nvSpPr>
        <dsp:cNvPr id="0" name=""/>
        <dsp:cNvSpPr/>
      </dsp:nvSpPr>
      <dsp:spPr>
        <a:xfrm>
          <a:off x="1791773" y="0"/>
          <a:ext cx="1040473" cy="900132"/>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smtClean="0"/>
            <a:t>高性能</a:t>
          </a:r>
          <a:endParaRPr lang="zh-CN" altLang="en-US" sz="1200" kern="1200"/>
        </a:p>
      </dsp:txBody>
      <dsp:txXfrm>
        <a:off x="1964202" y="149171"/>
        <a:ext cx="695615" cy="601790"/>
      </dsp:txXfrm>
    </dsp:sp>
    <dsp:sp modelId="{BD2851CF-2C79-45A2-A34F-3F0FC9923018}">
      <dsp:nvSpPr>
        <dsp:cNvPr id="0" name=""/>
        <dsp:cNvSpPr/>
      </dsp:nvSpPr>
      <dsp:spPr>
        <a:xfrm>
          <a:off x="3028941" y="1245074"/>
          <a:ext cx="479037" cy="412754"/>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A2B6774-8D15-49B3-99A7-2A6463C90627}">
      <dsp:nvSpPr>
        <dsp:cNvPr id="0" name=""/>
        <dsp:cNvSpPr/>
      </dsp:nvSpPr>
      <dsp:spPr>
        <a:xfrm>
          <a:off x="2746008" y="553641"/>
          <a:ext cx="1040473" cy="900132"/>
        </a:xfrm>
        <a:prstGeom prst="hexagon">
          <a:avLst>
            <a:gd name="adj" fmla="val 2857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smtClean="0"/>
            <a:t>高可靠</a:t>
          </a:r>
          <a:endParaRPr lang="zh-CN" altLang="en-US" sz="1200" kern="1200"/>
        </a:p>
      </dsp:txBody>
      <dsp:txXfrm>
        <a:off x="2918437" y="702812"/>
        <a:ext cx="695615" cy="601790"/>
      </dsp:txXfrm>
    </dsp:sp>
    <dsp:sp modelId="{B0301FDA-BF40-4BE3-895A-8DAAB04DC896}">
      <dsp:nvSpPr>
        <dsp:cNvPr id="0" name=""/>
        <dsp:cNvSpPr/>
      </dsp:nvSpPr>
      <dsp:spPr>
        <a:xfrm>
          <a:off x="2640572" y="2116100"/>
          <a:ext cx="479037" cy="412754"/>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64BF76E-3D7A-46D7-A5D3-4E1A60EB61A7}">
      <dsp:nvSpPr>
        <dsp:cNvPr id="0" name=""/>
        <dsp:cNvSpPr/>
      </dsp:nvSpPr>
      <dsp:spPr>
        <a:xfrm>
          <a:off x="2746008" y="1642036"/>
          <a:ext cx="1040473" cy="900132"/>
        </a:xfrm>
        <a:prstGeom prst="hexagon">
          <a:avLst>
            <a:gd name="adj" fmla="val 2857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smtClean="0"/>
            <a:t>高易用</a:t>
          </a:r>
          <a:endParaRPr lang="zh-CN" altLang="en-US" sz="1200" kern="1200"/>
        </a:p>
      </dsp:txBody>
      <dsp:txXfrm>
        <a:off x="2918437" y="1791207"/>
        <a:ext cx="695615" cy="601790"/>
      </dsp:txXfrm>
    </dsp:sp>
    <dsp:sp modelId="{C9E85ACD-6DD0-41B1-9775-7390A13D01A6}">
      <dsp:nvSpPr>
        <dsp:cNvPr id="0" name=""/>
        <dsp:cNvSpPr/>
      </dsp:nvSpPr>
      <dsp:spPr>
        <a:xfrm>
          <a:off x="1677182" y="2206516"/>
          <a:ext cx="479037" cy="412754"/>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026276B-D0A7-43D9-B265-FEA8F2260EEA}">
      <dsp:nvSpPr>
        <dsp:cNvPr id="0" name=""/>
        <dsp:cNvSpPr/>
      </dsp:nvSpPr>
      <dsp:spPr>
        <a:xfrm>
          <a:off x="1791773" y="2196297"/>
          <a:ext cx="1040473" cy="900132"/>
        </a:xfrm>
        <a:prstGeom prst="hexagon">
          <a:avLst>
            <a:gd name="adj" fmla="val 2857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smtClean="0"/>
            <a:t>低</a:t>
          </a:r>
          <a:r>
            <a:rPr lang="en-US" altLang="zh-CN" sz="1200" kern="1200" smtClean="0"/>
            <a:t>TCO</a:t>
          </a:r>
          <a:endParaRPr lang="zh-CN" altLang="en-US" sz="1200" kern="1200"/>
        </a:p>
      </dsp:txBody>
      <dsp:txXfrm>
        <a:off x="1964202" y="2345468"/>
        <a:ext cx="695615" cy="601790"/>
      </dsp:txXfrm>
    </dsp:sp>
    <dsp:sp modelId="{348BD829-A858-4F7B-93D2-120B1EE6F38F}">
      <dsp:nvSpPr>
        <dsp:cNvPr id="0" name=""/>
        <dsp:cNvSpPr/>
      </dsp:nvSpPr>
      <dsp:spPr>
        <a:xfrm>
          <a:off x="1108952" y="1435195"/>
          <a:ext cx="479037" cy="412754"/>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3768589-BA37-48E7-AF43-F89016077C60}">
      <dsp:nvSpPr>
        <dsp:cNvPr id="0" name=""/>
        <dsp:cNvSpPr/>
      </dsp:nvSpPr>
      <dsp:spPr>
        <a:xfrm>
          <a:off x="833107" y="1642656"/>
          <a:ext cx="1040473" cy="900132"/>
        </a:xfrm>
        <a:prstGeom prst="hexagon">
          <a:avLst>
            <a:gd name="adj" fmla="val 28570"/>
            <a:gd name="vf" fmla="val 11547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smtClean="0"/>
            <a:t>高可扩展</a:t>
          </a:r>
          <a:endParaRPr lang="zh-CN" altLang="en-US" sz="1200" kern="1200"/>
        </a:p>
      </dsp:txBody>
      <dsp:txXfrm>
        <a:off x="1005536" y="1791827"/>
        <a:ext cx="695615" cy="601790"/>
      </dsp:txXfrm>
    </dsp:sp>
    <dsp:sp modelId="{BEE14393-0BBF-439A-BDF4-66911CF9FC3E}">
      <dsp:nvSpPr>
        <dsp:cNvPr id="0" name=""/>
        <dsp:cNvSpPr/>
      </dsp:nvSpPr>
      <dsp:spPr>
        <a:xfrm>
          <a:off x="833107" y="552403"/>
          <a:ext cx="1040473" cy="900132"/>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smtClean="0"/>
            <a:t>高容量</a:t>
          </a:r>
          <a:endParaRPr lang="zh-CN" altLang="en-US" sz="1200" kern="1200"/>
        </a:p>
      </dsp:txBody>
      <dsp:txXfrm>
        <a:off x="1005536" y="701574"/>
        <a:ext cx="695615" cy="60179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11/layout/HexagonRadial#1">
  <dgm:title val="六边形射线"/>
  <dgm:desc val="用于显示与中心观点或主题相关的顺序流程。限制为六个级别 2 形状。非常适合于少量文本。不使用的文本不出现，但是在切换版式后仍然可用。"/>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C13BB-BF9B-41F1-9FD2-F5ACA20DEF7E}" type="datetimeFigureOut">
              <a:rPr lang="zh-CN" altLang="en-US" smtClean="0"/>
              <a:t>2013/7/9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8E4326-FA67-4CC2-9B2D-E10D1D2EC483}" type="slidenum">
              <a:rPr lang="zh-CN" altLang="en-US" smtClean="0"/>
              <a:t>‹#›</a:t>
            </a:fld>
            <a:endParaRPr lang="zh-CN" altLang="en-US"/>
          </a:p>
        </p:txBody>
      </p:sp>
    </p:spTree>
    <p:extLst>
      <p:ext uri="{BB962C8B-B14F-4D97-AF65-F5344CB8AC3E}">
        <p14:creationId xmlns:p14="http://schemas.microsoft.com/office/powerpoint/2010/main" val="426626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8E4326-FA67-4CC2-9B2D-E10D1D2EC483}" type="slidenum">
              <a:rPr lang="zh-CN" altLang="en-US" smtClean="0"/>
              <a:t>1</a:t>
            </a:fld>
            <a:endParaRPr lang="zh-CN" altLang="en-US"/>
          </a:p>
        </p:txBody>
      </p:sp>
    </p:spTree>
    <p:extLst>
      <p:ext uri="{BB962C8B-B14F-4D97-AF65-F5344CB8AC3E}">
        <p14:creationId xmlns:p14="http://schemas.microsoft.com/office/powerpoint/2010/main" val="1320812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8E4326-FA67-4CC2-9B2D-E10D1D2EC483}" type="slidenum">
              <a:rPr lang="zh-CN" altLang="en-US" smtClean="0"/>
              <a:t>13</a:t>
            </a:fld>
            <a:endParaRPr lang="zh-CN" altLang="en-US"/>
          </a:p>
        </p:txBody>
      </p:sp>
    </p:spTree>
    <p:extLst>
      <p:ext uri="{BB962C8B-B14F-4D97-AF65-F5344CB8AC3E}">
        <p14:creationId xmlns:p14="http://schemas.microsoft.com/office/powerpoint/2010/main" val="392882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8E4326-FA67-4CC2-9B2D-E10D1D2EC483}" type="slidenum">
              <a:rPr lang="zh-CN" altLang="en-US" smtClean="0"/>
              <a:t>16</a:t>
            </a:fld>
            <a:endParaRPr lang="zh-CN" altLang="en-US"/>
          </a:p>
        </p:txBody>
      </p:sp>
    </p:spTree>
    <p:extLst>
      <p:ext uri="{BB962C8B-B14F-4D97-AF65-F5344CB8AC3E}">
        <p14:creationId xmlns:p14="http://schemas.microsoft.com/office/powerpoint/2010/main" val="1466792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7C96D9-4D4F-4265-8F02-21631B019730}" type="slidenum">
              <a:rPr lang="zh-CN" altLang="en-US" smtClean="0"/>
              <a:pPr/>
              <a:t>20</a:t>
            </a:fld>
            <a:endParaRPr lang="zh-CN" altLang="en-US"/>
          </a:p>
        </p:txBody>
      </p:sp>
    </p:spTree>
    <p:extLst>
      <p:ext uri="{BB962C8B-B14F-4D97-AF65-F5344CB8AC3E}">
        <p14:creationId xmlns:p14="http://schemas.microsoft.com/office/powerpoint/2010/main" val="3973786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MapReduce</a:t>
            </a:r>
            <a:r>
              <a:rPr lang="zh-CN" altLang="en-US" dirty="0" smtClean="0"/>
              <a:t>是一种编程模型，用于大规模数据集（大于</a:t>
            </a:r>
            <a:r>
              <a:rPr lang="en-US" altLang="zh-CN" dirty="0" smtClean="0"/>
              <a:t>1TB</a:t>
            </a:r>
            <a:r>
              <a:rPr lang="zh-CN" altLang="en-US" dirty="0" smtClean="0"/>
              <a:t>）的并行运算。</a:t>
            </a:r>
            <a:endParaRPr lang="en-US" altLang="zh-CN" dirty="0" smtClean="0"/>
          </a:p>
          <a:p>
            <a:endParaRPr lang="en-US" altLang="zh-CN" dirty="0" smtClean="0"/>
          </a:p>
          <a:p>
            <a:r>
              <a:rPr lang="zh-CN" altLang="en-US" dirty="0" smtClean="0"/>
              <a:t>他极大地方便了编程人员在不会分布式并行编程的情况下</a:t>
            </a:r>
            <a:r>
              <a:rPr lang="en-US" altLang="zh-CN" dirty="0" smtClean="0"/>
              <a:t>,</a:t>
            </a:r>
            <a:r>
              <a:rPr lang="zh-CN" altLang="en-US" dirty="0" smtClean="0"/>
              <a:t>将自己的程序运行在分布式系统上。 </a:t>
            </a:r>
            <a:endParaRPr lang="en-US" altLang="zh-CN" dirty="0" smtClean="0"/>
          </a:p>
        </p:txBody>
      </p:sp>
      <p:sp>
        <p:nvSpPr>
          <p:cNvPr id="4" name="灯片编号占位符 3"/>
          <p:cNvSpPr>
            <a:spLocks noGrp="1"/>
          </p:cNvSpPr>
          <p:nvPr>
            <p:ph type="sldNum" sz="quarter" idx="10"/>
          </p:nvPr>
        </p:nvSpPr>
        <p:spPr/>
        <p:txBody>
          <a:bodyPr/>
          <a:lstStyle/>
          <a:p>
            <a:fld id="{B48E4326-FA67-4CC2-9B2D-E10D1D2EC483}" type="slidenum">
              <a:rPr lang="zh-CN" altLang="en-US" smtClean="0"/>
              <a:t>21</a:t>
            </a:fld>
            <a:endParaRPr lang="zh-CN" altLang="en-US"/>
          </a:p>
        </p:txBody>
      </p:sp>
    </p:spTree>
    <p:extLst>
      <p:ext uri="{BB962C8B-B14F-4D97-AF65-F5344CB8AC3E}">
        <p14:creationId xmlns:p14="http://schemas.microsoft.com/office/powerpoint/2010/main" val="2249450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96C0126F-E988-4ABD-BD13-201E678FD2EF}" type="slidenum">
              <a:rPr lang="zh-CN" altLang="en-US" smtClean="0"/>
              <a:pPr/>
              <a:t>22</a:t>
            </a:fld>
            <a:endParaRPr lang="zh-CN" altLang="en-US"/>
          </a:p>
        </p:txBody>
      </p:sp>
    </p:spTree>
    <p:extLst>
      <p:ext uri="{BB962C8B-B14F-4D97-AF65-F5344CB8AC3E}">
        <p14:creationId xmlns:p14="http://schemas.microsoft.com/office/powerpoint/2010/main" val="1754891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client</a:t>
            </a:r>
            <a:r>
              <a:rPr lang="zh-CN" altLang="en-US" dirty="0" smtClean="0"/>
              <a:t>访问</a:t>
            </a:r>
            <a:r>
              <a:rPr lang="en-US" altLang="zh-CN" dirty="0" err="1" smtClean="0"/>
              <a:t>hbase</a:t>
            </a:r>
            <a:r>
              <a:rPr lang="zh-CN" altLang="en-US" dirty="0" smtClean="0"/>
              <a:t>上数据的过程并不需要</a:t>
            </a:r>
            <a:r>
              <a:rPr lang="en-US" altLang="zh-CN" dirty="0" smtClean="0"/>
              <a:t>master</a:t>
            </a:r>
            <a:r>
              <a:rPr lang="zh-CN" altLang="en-US" dirty="0" smtClean="0"/>
              <a:t>参与（寻址访问</a:t>
            </a:r>
            <a:r>
              <a:rPr lang="en-US" altLang="zh-CN" dirty="0" smtClean="0"/>
              <a:t>zookeeper</a:t>
            </a:r>
            <a:r>
              <a:rPr lang="zh-CN" altLang="en-US" dirty="0" smtClean="0"/>
              <a:t>和</a:t>
            </a:r>
            <a:r>
              <a:rPr lang="en-US" altLang="zh-CN" dirty="0" smtClean="0"/>
              <a:t>region server</a:t>
            </a:r>
            <a:r>
              <a:rPr lang="zh-CN" altLang="en-US" dirty="0" smtClean="0"/>
              <a:t>，数据读写访问</a:t>
            </a:r>
            <a:r>
              <a:rPr lang="en-US" altLang="zh-CN" dirty="0" err="1" smtClean="0"/>
              <a:t>regione</a:t>
            </a:r>
            <a:r>
              <a:rPr lang="en-US" altLang="zh-CN" dirty="0" smtClean="0"/>
              <a:t> server</a:t>
            </a:r>
            <a:r>
              <a:rPr lang="zh-CN" altLang="en-US" dirty="0" smtClean="0"/>
              <a:t>），</a:t>
            </a:r>
            <a:r>
              <a:rPr lang="en-US" altLang="zh-CN" dirty="0" smtClean="0"/>
              <a:t>master</a:t>
            </a:r>
            <a:r>
              <a:rPr lang="zh-CN" altLang="en-US" dirty="0" smtClean="0"/>
              <a:t>仅仅维护者</a:t>
            </a:r>
            <a:r>
              <a:rPr lang="en-US" altLang="zh-CN" dirty="0" smtClean="0"/>
              <a:t>table</a:t>
            </a:r>
            <a:r>
              <a:rPr lang="zh-CN" altLang="en-US" dirty="0" smtClean="0"/>
              <a:t>和</a:t>
            </a:r>
            <a:r>
              <a:rPr lang="en-US" altLang="zh-CN" dirty="0" smtClean="0"/>
              <a:t>region</a:t>
            </a:r>
            <a:r>
              <a:rPr lang="zh-CN" altLang="en-US" dirty="0" smtClean="0"/>
              <a:t>的元数据信息，负载很低。</a:t>
            </a:r>
            <a:endParaRPr lang="en-US" altLang="zh-CN"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sz="1200" b="1" dirty="0" smtClean="0">
                <a:latin typeface="Arial" pitchFamily="34" charset="0"/>
                <a:ea typeface="宋体" pitchFamily="2" charset="-122"/>
              </a:rPr>
              <a:t>处理</a:t>
            </a:r>
            <a:r>
              <a:rPr lang="en-US" altLang="zh-CN" sz="1200" b="1" dirty="0" smtClean="0">
                <a:latin typeface="Arial" pitchFamily="34" charset="0"/>
                <a:ea typeface="宋体" pitchFamily="2" charset="-122"/>
              </a:rPr>
              <a:t>schema</a:t>
            </a:r>
            <a:r>
              <a:rPr lang="zh-CN" altLang="en-US" sz="1200" b="1" dirty="0" smtClean="0">
                <a:latin typeface="Arial" pitchFamily="34" charset="0"/>
                <a:ea typeface="宋体" pitchFamily="2" charset="-122"/>
              </a:rPr>
              <a:t>更新请求 </a:t>
            </a:r>
          </a:p>
          <a:p>
            <a:endParaRPr lang="zh-CN" altLang="en-US" dirty="0"/>
          </a:p>
        </p:txBody>
      </p:sp>
      <p:sp>
        <p:nvSpPr>
          <p:cNvPr id="4" name="灯片编号占位符 3"/>
          <p:cNvSpPr>
            <a:spLocks noGrp="1"/>
          </p:cNvSpPr>
          <p:nvPr>
            <p:ph type="sldNum" sz="quarter" idx="10"/>
          </p:nvPr>
        </p:nvSpPr>
        <p:spPr/>
        <p:txBody>
          <a:bodyPr/>
          <a:lstStyle/>
          <a:p>
            <a:fld id="{96C0126F-E988-4ABD-BD13-201E678FD2EF}" type="slidenum">
              <a:rPr lang="zh-CN" altLang="en-US" smtClean="0"/>
              <a:pPr/>
              <a:t>23</a:t>
            </a:fld>
            <a:endParaRPr lang="zh-CN" altLang="en-US"/>
          </a:p>
        </p:txBody>
      </p:sp>
    </p:spTree>
    <p:extLst>
      <p:ext uri="{BB962C8B-B14F-4D97-AF65-F5344CB8AC3E}">
        <p14:creationId xmlns:p14="http://schemas.microsoft.com/office/powerpoint/2010/main" val="3698915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949E733E-D2E7-4922-9111-7B71A6B0816F}" type="slidenum">
              <a:rPr lang="zh-CN" altLang="en-US" smtClean="0"/>
              <a:pPr>
                <a:defRPr/>
              </a:pPr>
              <a:t>24</a:t>
            </a:fld>
            <a:endParaRPr lang="zh-CN" altLang="en-US"/>
          </a:p>
        </p:txBody>
      </p:sp>
    </p:spTree>
    <p:extLst>
      <p:ext uri="{BB962C8B-B14F-4D97-AF65-F5344CB8AC3E}">
        <p14:creationId xmlns:p14="http://schemas.microsoft.com/office/powerpoint/2010/main" val="2475714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8E4326-FA67-4CC2-9B2D-E10D1D2EC483}" type="slidenum">
              <a:rPr lang="zh-CN" altLang="en-US" smtClean="0"/>
              <a:t>25</a:t>
            </a:fld>
            <a:endParaRPr lang="zh-CN" altLang="en-US"/>
          </a:p>
        </p:txBody>
      </p:sp>
    </p:spTree>
    <p:extLst>
      <p:ext uri="{BB962C8B-B14F-4D97-AF65-F5344CB8AC3E}">
        <p14:creationId xmlns:p14="http://schemas.microsoft.com/office/powerpoint/2010/main" val="3582746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AC4A43E4-D6D1-4E4C-9AF6-B089B068F721}" type="slidenum">
              <a:rPr lang="zh-CN" altLang="en-US" smtClean="0"/>
              <a:pPr>
                <a:defRPr/>
              </a:pPr>
              <a:t>26</a:t>
            </a:fld>
            <a:endParaRPr lang="zh-CN" altLang="en-US"/>
          </a:p>
        </p:txBody>
      </p:sp>
    </p:spTree>
    <p:extLst>
      <p:ext uri="{BB962C8B-B14F-4D97-AF65-F5344CB8AC3E}">
        <p14:creationId xmlns:p14="http://schemas.microsoft.com/office/powerpoint/2010/main" val="1542805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altLang="zh-CN" dirty="0" smtClean="0"/>
              <a:t>Pig</a:t>
            </a:r>
          </a:p>
          <a:p>
            <a:pPr lvl="1"/>
            <a:r>
              <a:rPr lang="zh-CN" altLang="en-US" dirty="0" smtClean="0"/>
              <a:t>一种数据流语言和运行环境，用于检索非常大的数据集。运行在</a:t>
            </a:r>
            <a:r>
              <a:rPr lang="en-US" altLang="zh-CN" dirty="0" err="1" smtClean="0"/>
              <a:t>MapReduce</a:t>
            </a:r>
            <a:r>
              <a:rPr lang="zh-CN" altLang="en-US" dirty="0" smtClean="0"/>
              <a:t>和</a:t>
            </a:r>
            <a:r>
              <a:rPr lang="en-US" altLang="zh-CN" dirty="0" smtClean="0"/>
              <a:t>HDFS</a:t>
            </a:r>
            <a:r>
              <a:rPr lang="zh-CN" altLang="en-US" dirty="0" smtClean="0"/>
              <a:t>。</a:t>
            </a:r>
            <a:endParaRPr lang="en-US" altLang="zh-CN" dirty="0" smtClean="0"/>
          </a:p>
          <a:p>
            <a:r>
              <a:rPr lang="en-US" altLang="zh-CN" dirty="0" smtClean="0"/>
              <a:t>Hive</a:t>
            </a:r>
          </a:p>
          <a:p>
            <a:pPr lvl="1"/>
            <a:r>
              <a:rPr lang="zh-CN" altLang="en-US" dirty="0" smtClean="0"/>
              <a:t>一个分布式、按列存储的数据仓库。</a:t>
            </a:r>
            <a:r>
              <a:rPr lang="en-US" altLang="zh-CN" dirty="0" smtClean="0"/>
              <a:t>Hive</a:t>
            </a:r>
            <a:r>
              <a:rPr lang="zh-CN" altLang="en-US" dirty="0" smtClean="0"/>
              <a:t>管理</a:t>
            </a:r>
            <a:r>
              <a:rPr lang="en-US" altLang="zh-CN" dirty="0" smtClean="0"/>
              <a:t>HDFS</a:t>
            </a:r>
            <a:r>
              <a:rPr lang="zh-CN" altLang="en-US" dirty="0" smtClean="0"/>
              <a:t>中存储的数据，并提供基于</a:t>
            </a:r>
            <a:r>
              <a:rPr lang="en-US" altLang="zh-CN" dirty="0" smtClean="0"/>
              <a:t>SQL</a:t>
            </a:r>
            <a:r>
              <a:rPr lang="zh-CN" altLang="en-US" dirty="0" smtClean="0"/>
              <a:t>的查询语言（由运行时引擎翻译成</a:t>
            </a:r>
            <a:r>
              <a:rPr lang="en-US" altLang="zh-CN" dirty="0" err="1" smtClean="0"/>
              <a:t>MapReduce</a:t>
            </a:r>
            <a:r>
              <a:rPr lang="zh-CN" altLang="en-US" dirty="0" smtClean="0"/>
              <a:t>作业）用以查询数据。</a:t>
            </a:r>
            <a:endParaRPr lang="en-US" altLang="zh-CN" dirty="0" smtClean="0"/>
          </a:p>
          <a:p>
            <a:r>
              <a:rPr lang="en-US" altLang="zh-CN" dirty="0" err="1" smtClean="0"/>
              <a:t>ZooKeeper</a:t>
            </a:r>
            <a:endParaRPr lang="en-US" altLang="zh-CN" dirty="0" smtClean="0"/>
          </a:p>
          <a:p>
            <a:pPr lvl="1"/>
            <a:r>
              <a:rPr lang="zh-CN" altLang="en-US" dirty="0" smtClean="0"/>
              <a:t>一个分布式、可用性高的协调服务。</a:t>
            </a:r>
            <a:r>
              <a:rPr lang="en-US" altLang="zh-CN" dirty="0" err="1" smtClean="0"/>
              <a:t>ZooKeeper</a:t>
            </a:r>
            <a:r>
              <a:rPr lang="zh-CN" altLang="en-US" dirty="0" smtClean="0"/>
              <a:t>提供分布式锁之类的基本服务用于构建分布式应用。</a:t>
            </a:r>
            <a:endParaRPr lang="en-US" altLang="zh-CN" dirty="0" smtClean="0"/>
          </a:p>
          <a:p>
            <a:r>
              <a:rPr lang="en-US" altLang="zh-CN" dirty="0" err="1" smtClean="0"/>
              <a:t>Sqoop</a:t>
            </a:r>
            <a:endParaRPr lang="en-US" altLang="zh-CN" dirty="0" smtClean="0"/>
          </a:p>
          <a:p>
            <a:pPr lvl="1"/>
            <a:r>
              <a:rPr lang="zh-CN" altLang="en-US" dirty="0" smtClean="0"/>
              <a:t>在数据库和</a:t>
            </a:r>
            <a:r>
              <a:rPr lang="en-US" altLang="zh-CN" dirty="0" smtClean="0"/>
              <a:t>HDFS</a:t>
            </a:r>
            <a:r>
              <a:rPr lang="zh-CN" altLang="en-US" dirty="0" smtClean="0"/>
              <a:t>直接高效传输数据的工具。</a:t>
            </a:r>
            <a:endParaRPr lang="en-US" altLang="zh-CN"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777C96D9-4D4F-4265-8F02-21631B019730}"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3438151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8E4326-FA67-4CC2-9B2D-E10D1D2EC483}" type="slidenum">
              <a:rPr lang="zh-CN" altLang="en-US" smtClean="0"/>
              <a:t>2</a:t>
            </a:fld>
            <a:endParaRPr lang="zh-CN" altLang="en-US"/>
          </a:p>
        </p:txBody>
      </p:sp>
    </p:spTree>
    <p:extLst>
      <p:ext uri="{BB962C8B-B14F-4D97-AF65-F5344CB8AC3E}">
        <p14:creationId xmlns:p14="http://schemas.microsoft.com/office/powerpoint/2010/main" val="3117749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YARN</a:t>
            </a:r>
            <a:r>
              <a:rPr lang="zh-CN" altLang="en-US" sz="1200" dirty="0" smtClean="0"/>
              <a:t>是</a:t>
            </a:r>
            <a:r>
              <a:rPr lang="en-US" altLang="zh-CN" sz="1200" dirty="0" smtClean="0"/>
              <a:t>MRv2</a:t>
            </a:r>
            <a:r>
              <a:rPr lang="zh-CN" altLang="en-US" sz="1200" dirty="0" smtClean="0"/>
              <a:t>，是在</a:t>
            </a:r>
            <a:r>
              <a:rPr lang="en-US" altLang="zh-CN" sz="1200" dirty="0" err="1" smtClean="0"/>
              <a:t>Hadoop</a:t>
            </a:r>
            <a:r>
              <a:rPr lang="zh-CN" altLang="en-US" sz="1200" dirty="0" smtClean="0"/>
              <a:t>基础上演变而来的，以支持</a:t>
            </a:r>
            <a:r>
              <a:rPr lang="en-US" altLang="zh-CN" sz="1200" dirty="0" err="1" smtClean="0"/>
              <a:t>MapReduce</a:t>
            </a:r>
            <a:r>
              <a:rPr lang="zh-CN" altLang="en-US" sz="1200" dirty="0" smtClean="0"/>
              <a:t>之外的其他计算框架而提出的。完全不同于</a:t>
            </a:r>
            <a:r>
              <a:rPr lang="en-US" altLang="zh-CN" sz="1200" dirty="0" err="1" smtClean="0"/>
              <a:t>Hadoop</a:t>
            </a:r>
            <a:r>
              <a:rPr lang="en-US" altLang="zh-CN" sz="1200" dirty="0" smtClean="0"/>
              <a:t> </a:t>
            </a:r>
            <a:r>
              <a:rPr lang="en-US" altLang="zh-CN" sz="1200" dirty="0" err="1" smtClean="0"/>
              <a:t>MapReduce</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整个平台由</a:t>
            </a:r>
            <a:r>
              <a:rPr lang="en-US" altLang="zh-CN" sz="1200" dirty="0" smtClean="0"/>
              <a:t>Resource Manager</a:t>
            </a:r>
            <a:r>
              <a:rPr lang="zh-CN" altLang="en-US" sz="1200" dirty="0" smtClean="0"/>
              <a:t>（</a:t>
            </a:r>
            <a:r>
              <a:rPr lang="en-US" altLang="zh-CN" sz="1200" dirty="0" smtClean="0"/>
              <a:t>master</a:t>
            </a:r>
            <a:r>
              <a:rPr lang="zh-CN" altLang="en-US" sz="1200" dirty="0" smtClean="0"/>
              <a:t>，功能是资源分配）和</a:t>
            </a:r>
            <a:r>
              <a:rPr lang="en-US" altLang="zh-CN" sz="1200" dirty="0" smtClean="0"/>
              <a:t>Node Manager</a:t>
            </a:r>
            <a:r>
              <a:rPr lang="zh-CN" altLang="en-US" sz="1200" dirty="0" smtClean="0"/>
              <a:t>组成（</a:t>
            </a:r>
            <a:r>
              <a:rPr lang="en-US" altLang="zh-CN" sz="1200" dirty="0" smtClean="0"/>
              <a:t>slave</a:t>
            </a:r>
            <a:r>
              <a:rPr lang="zh-CN" altLang="en-US" sz="1200" dirty="0" smtClean="0"/>
              <a:t>，功能是节点管理）。</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较于</a:t>
            </a:r>
            <a:r>
              <a:rPr lang="en-US" altLang="zh-CN" sz="1200" dirty="0" err="1" smtClean="0"/>
              <a:t>HadoopMapReduce</a:t>
            </a:r>
            <a:r>
              <a:rPr lang="zh-CN" altLang="en-US" sz="1200" dirty="0" smtClean="0"/>
              <a:t>，其最大特点是将</a:t>
            </a:r>
            <a:r>
              <a:rPr lang="en-US" altLang="zh-CN" sz="1200" dirty="0" err="1" smtClean="0"/>
              <a:t>JobTracker</a:t>
            </a:r>
            <a:r>
              <a:rPr lang="zh-CN" altLang="en-US" sz="1200" dirty="0" smtClean="0"/>
              <a:t>拆分成</a:t>
            </a:r>
            <a:r>
              <a:rPr lang="en-US" altLang="zh-CN" sz="1200" dirty="0" smtClean="0"/>
              <a:t>Resource Manager</a:t>
            </a:r>
            <a:r>
              <a:rPr lang="zh-CN" altLang="en-US" sz="1200" dirty="0" smtClean="0"/>
              <a:t>和</a:t>
            </a:r>
            <a:r>
              <a:rPr lang="en-US" altLang="zh-CN" sz="1200" dirty="0" smtClean="0"/>
              <a:t>Application Master</a:t>
            </a:r>
            <a:r>
              <a:rPr lang="zh-CN" altLang="en-US" sz="1200" dirty="0" smtClean="0"/>
              <a:t>，其中</a:t>
            </a:r>
            <a:r>
              <a:rPr lang="en-US" altLang="zh-CN" sz="1200" dirty="0" smtClean="0"/>
              <a:t>Resource Manager</a:t>
            </a:r>
            <a:r>
              <a:rPr lang="zh-CN" altLang="en-US" sz="1200" dirty="0" smtClean="0"/>
              <a:t>是全局的资源管理器，仅负责资源分配（由于</a:t>
            </a:r>
            <a:r>
              <a:rPr lang="en-US" altLang="zh-CN" sz="1200" dirty="0" smtClean="0"/>
              <a:t>Resource Manager</a:t>
            </a:r>
            <a:r>
              <a:rPr lang="zh-CN" altLang="en-US" sz="1200" dirty="0" smtClean="0"/>
              <a:t>功能简单，所以不会严重制约系统的扩展性），而</a:t>
            </a:r>
            <a:r>
              <a:rPr lang="en-US" altLang="zh-CN" sz="1200" dirty="0" smtClean="0"/>
              <a:t>Application Master</a:t>
            </a:r>
            <a:r>
              <a:rPr lang="zh-CN" altLang="en-US" sz="1200" dirty="0" smtClean="0"/>
              <a:t>对应一个具体的</a:t>
            </a:r>
            <a:r>
              <a:rPr lang="en-US" altLang="zh-CN" sz="1200" dirty="0" smtClean="0"/>
              <a:t>application</a:t>
            </a:r>
            <a:r>
              <a:rPr lang="zh-CN" altLang="en-US" sz="1200" dirty="0" smtClean="0"/>
              <a:t>（如</a:t>
            </a:r>
            <a:r>
              <a:rPr lang="en-US" altLang="zh-CN" sz="1200" dirty="0" err="1" smtClean="0"/>
              <a:t>Hadoop</a:t>
            </a:r>
            <a:r>
              <a:rPr lang="en-US" altLang="zh-CN" sz="1200" dirty="0" smtClean="0"/>
              <a:t> job</a:t>
            </a:r>
            <a:r>
              <a:rPr lang="zh-CN" altLang="en-US" sz="1200" dirty="0" smtClean="0"/>
              <a:t>， </a:t>
            </a:r>
            <a:r>
              <a:rPr lang="en-US" altLang="zh-CN" sz="1200" dirty="0" smtClean="0"/>
              <a:t>Spark Job</a:t>
            </a:r>
            <a:r>
              <a:rPr lang="zh-CN" altLang="en-US" sz="1200" dirty="0" smtClean="0"/>
              <a:t>等），主要负责</a:t>
            </a:r>
            <a:r>
              <a:rPr lang="en-US" altLang="zh-CN" sz="1200" dirty="0" smtClean="0"/>
              <a:t>application</a:t>
            </a:r>
            <a:r>
              <a:rPr lang="zh-CN" altLang="en-US" sz="1200" dirty="0" smtClean="0"/>
              <a:t>的资源申请，启动各个任务和运行状态监控（没有调度功能）。项目包括：离线处理、在线计算、图算法、迭代式算法等，</a:t>
            </a:r>
            <a:r>
              <a:rPr lang="en-US" altLang="zh-CN" sz="1200" dirty="0" smtClean="0"/>
              <a:t>YARN</a:t>
            </a:r>
            <a:r>
              <a:rPr lang="zh-CN" altLang="en-US" sz="1200" dirty="0" smtClean="0"/>
              <a:t>将变成轻量级的</a:t>
            </a:r>
            <a:r>
              <a:rPr lang="en-US" altLang="zh-CN" sz="1200" dirty="0" smtClean="0"/>
              <a:t>IAAS</a:t>
            </a:r>
            <a:r>
              <a:rPr lang="zh-CN" altLang="en-US" sz="1200" dirty="0" smtClean="0"/>
              <a:t>层。</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smtClean="0"/>
              <a:t>Mapreduce</a:t>
            </a:r>
            <a:r>
              <a:rPr lang="zh-CN" altLang="en-US" sz="1200" dirty="0" smtClean="0"/>
              <a:t>：</a:t>
            </a:r>
            <a:r>
              <a:rPr lang="en-US" altLang="zh-CN" sz="1200" dirty="0" smtClean="0"/>
              <a:t>RARN</a:t>
            </a:r>
            <a:r>
              <a:rPr lang="zh-CN" altLang="en-US" sz="1200" dirty="0" smtClean="0"/>
              <a:t>天生支持。最完善。</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smtClean="0"/>
              <a:t>Tez</a:t>
            </a:r>
            <a:r>
              <a:rPr lang="zh-CN" altLang="en-US" sz="1200" dirty="0" smtClean="0"/>
              <a:t>：</a:t>
            </a:r>
            <a:r>
              <a:rPr lang="en-US" altLang="zh-CN" sz="1200" dirty="0" smtClean="0"/>
              <a:t>DAG</a:t>
            </a:r>
            <a:r>
              <a:rPr lang="zh-CN" altLang="en-US" sz="1200" dirty="0" smtClean="0"/>
              <a:t>计算框架，修改自</a:t>
            </a:r>
            <a:r>
              <a:rPr lang="en-US" altLang="zh-CN" sz="1200" dirty="0" err="1" smtClean="0"/>
              <a:t>Mapreduce</a:t>
            </a:r>
            <a:r>
              <a:rPr lang="zh-CN" altLang="en-US" sz="1200" dirty="0" smtClean="0"/>
              <a:t>，继承</a:t>
            </a:r>
            <a:r>
              <a:rPr lang="en-US" altLang="zh-CN" sz="1200" dirty="0" err="1" smtClean="0"/>
              <a:t>MapReduce</a:t>
            </a:r>
            <a:r>
              <a:rPr lang="zh-CN" altLang="en-US" sz="1200" dirty="0" smtClean="0"/>
              <a:t>扩展性好喝容错性好优点。</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Storm</a:t>
            </a:r>
            <a:r>
              <a:rPr lang="zh-CN" altLang="en-US" sz="1200" dirty="0" smtClean="0"/>
              <a:t>：实时计算框架，刚发布一个版本。</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Spark</a:t>
            </a:r>
            <a:r>
              <a:rPr lang="zh-CN" altLang="en-US" sz="1200" dirty="0" smtClean="0"/>
              <a:t>：实时</a:t>
            </a:r>
            <a:r>
              <a:rPr lang="en-US" altLang="zh-CN" sz="1200" dirty="0" smtClean="0"/>
              <a:t>/</a:t>
            </a:r>
            <a:r>
              <a:rPr lang="zh-CN" altLang="en-US" sz="1200" dirty="0" smtClean="0"/>
              <a:t>内存计算。可用。</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BSP</a:t>
            </a:r>
            <a:r>
              <a:rPr lang="zh-CN" altLang="en-US" sz="1200" dirty="0" smtClean="0"/>
              <a:t>：刚发布一个实验版。</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smtClean="0"/>
              <a:t>HBase</a:t>
            </a:r>
            <a:r>
              <a:rPr lang="zh-CN" altLang="en-US" sz="1200" dirty="0" smtClean="0"/>
              <a:t>：进行中。</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Kafka</a:t>
            </a:r>
            <a:r>
              <a:rPr lang="zh-CN" altLang="en-US" sz="1200" dirty="0" smtClean="0"/>
              <a:t>：进行中。</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smtClean="0"/>
              <a:t>Giraph</a:t>
            </a:r>
            <a:r>
              <a:rPr lang="zh-CN" altLang="en-US" sz="1200" dirty="0" smtClean="0"/>
              <a:t>：图算法库进行中。</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MPI</a:t>
            </a:r>
            <a:r>
              <a:rPr lang="zh-CN" altLang="en-US" sz="1200" dirty="0" smtClean="0"/>
              <a:t>：难度最大，如何保证</a:t>
            </a:r>
            <a:r>
              <a:rPr lang="en-US" altLang="zh-CN" sz="1200" dirty="0" smtClean="0"/>
              <a:t>MPI</a:t>
            </a:r>
            <a:r>
              <a:rPr lang="zh-CN" altLang="en-US" sz="1200" dirty="0" smtClean="0"/>
              <a:t>本身的各种优化机制不丢失。</a:t>
            </a:r>
            <a:endParaRPr lang="en-US" altLang="zh-CN" sz="1200" dirty="0" smtClean="0"/>
          </a:p>
        </p:txBody>
      </p:sp>
      <p:sp>
        <p:nvSpPr>
          <p:cNvPr id="4" name="灯片编号占位符 3"/>
          <p:cNvSpPr>
            <a:spLocks noGrp="1"/>
          </p:cNvSpPr>
          <p:nvPr>
            <p:ph type="sldNum" sz="quarter" idx="10"/>
          </p:nvPr>
        </p:nvSpPr>
        <p:spPr/>
        <p:txBody>
          <a:bodyPr/>
          <a:lstStyle/>
          <a:p>
            <a:fld id="{B48E4326-FA67-4CC2-9B2D-E10D1D2EC483}" type="slidenum">
              <a:rPr lang="zh-CN" altLang="en-US" smtClean="0"/>
              <a:t>29</a:t>
            </a:fld>
            <a:endParaRPr lang="zh-CN" altLang="en-US"/>
          </a:p>
        </p:txBody>
      </p:sp>
    </p:spTree>
    <p:extLst>
      <p:ext uri="{BB962C8B-B14F-4D97-AF65-F5344CB8AC3E}">
        <p14:creationId xmlns:p14="http://schemas.microsoft.com/office/powerpoint/2010/main" val="409306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Mesos</a:t>
            </a:r>
            <a:r>
              <a:rPr lang="en-US" altLang="zh-CN" dirty="0" smtClean="0"/>
              <a:t> master</a:t>
            </a:r>
            <a:r>
              <a:rPr lang="zh-CN" altLang="en-US" dirty="0" smtClean="0"/>
              <a:t>实际上是一个全局资源调度器，采用某种策略将某个</a:t>
            </a:r>
            <a:r>
              <a:rPr lang="en-US" altLang="zh-CN" dirty="0" smtClean="0"/>
              <a:t>slave</a:t>
            </a:r>
            <a:r>
              <a:rPr lang="zh-CN" altLang="en-US" dirty="0" smtClean="0"/>
              <a:t>上的空闲资源分配给某一个</a:t>
            </a:r>
            <a:r>
              <a:rPr lang="en-US" altLang="zh-CN" dirty="0" smtClean="0"/>
              <a:t>framework</a:t>
            </a:r>
            <a:r>
              <a:rPr lang="zh-CN" altLang="en-US" dirty="0" smtClean="0"/>
              <a:t>，各种</a:t>
            </a:r>
            <a:r>
              <a:rPr lang="en-US" altLang="zh-CN" dirty="0" smtClean="0"/>
              <a:t>framework</a:t>
            </a:r>
            <a:r>
              <a:rPr lang="zh-CN" altLang="en-US" dirty="0" smtClean="0"/>
              <a:t>通过自己的调度器向</a:t>
            </a:r>
            <a:r>
              <a:rPr lang="en-US" altLang="zh-CN" dirty="0" err="1" smtClean="0"/>
              <a:t>Mesos</a:t>
            </a:r>
            <a:r>
              <a:rPr lang="en-US" altLang="zh-CN" dirty="0" smtClean="0"/>
              <a:t> master</a:t>
            </a:r>
            <a:r>
              <a:rPr lang="zh-CN" altLang="en-US" dirty="0" smtClean="0"/>
              <a:t>注册，以接入到</a:t>
            </a:r>
            <a:r>
              <a:rPr lang="en-US" altLang="zh-CN" dirty="0" err="1" smtClean="0"/>
              <a:t>Mesos</a:t>
            </a:r>
            <a:r>
              <a:rPr lang="zh-CN" altLang="en-US" dirty="0" smtClean="0"/>
              <a:t>中；而</a:t>
            </a:r>
            <a:r>
              <a:rPr lang="en-US" altLang="zh-CN" dirty="0" err="1" smtClean="0"/>
              <a:t>Mesos</a:t>
            </a:r>
            <a:r>
              <a:rPr lang="en-US" altLang="zh-CN" dirty="0" smtClean="0"/>
              <a:t> slave</a:t>
            </a:r>
            <a:r>
              <a:rPr lang="zh-CN" altLang="en-US" dirty="0" smtClean="0"/>
              <a:t>主要功能是汇报任务的状态和启动各个</a:t>
            </a:r>
            <a:r>
              <a:rPr lang="en-US" altLang="zh-CN" dirty="0" smtClean="0"/>
              <a:t>framework</a:t>
            </a:r>
            <a:r>
              <a:rPr lang="zh-CN" altLang="en-US" dirty="0" smtClean="0"/>
              <a:t>的</a:t>
            </a:r>
            <a:r>
              <a:rPr lang="en-US" altLang="zh-CN" dirty="0" smtClean="0"/>
              <a:t>executor</a:t>
            </a:r>
            <a:r>
              <a:rPr lang="zh-CN" altLang="en-US" dirty="0" smtClean="0"/>
              <a:t>（比如</a:t>
            </a:r>
            <a:r>
              <a:rPr lang="en-US" altLang="zh-CN" dirty="0" err="1" smtClean="0"/>
              <a:t>Hadoop</a:t>
            </a:r>
            <a:r>
              <a:rPr lang="zh-CN" altLang="en-US" dirty="0" smtClean="0"/>
              <a:t>的</a:t>
            </a:r>
            <a:r>
              <a:rPr lang="en-US" altLang="zh-CN" dirty="0" err="1" smtClean="0"/>
              <a:t>excutor</a:t>
            </a:r>
            <a:r>
              <a:rPr lang="zh-CN" altLang="en-US" dirty="0" smtClean="0"/>
              <a:t>就是</a:t>
            </a:r>
            <a:r>
              <a:rPr lang="en-US" altLang="zh-CN" dirty="0" err="1" smtClean="0"/>
              <a:t>TaskTracker</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B48E4326-FA67-4CC2-9B2D-E10D1D2EC483}" type="slidenum">
              <a:rPr lang="zh-CN" altLang="en-US" smtClean="0"/>
              <a:t>30</a:t>
            </a:fld>
            <a:endParaRPr lang="zh-CN" altLang="en-US"/>
          </a:p>
        </p:txBody>
      </p:sp>
    </p:spTree>
    <p:extLst>
      <p:ext uri="{BB962C8B-B14F-4D97-AF65-F5344CB8AC3E}">
        <p14:creationId xmlns:p14="http://schemas.microsoft.com/office/powerpoint/2010/main" val="285676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dirty="0" smtClean="0"/>
              <a:t>总结来说，</a:t>
            </a:r>
            <a:r>
              <a:rPr lang="en-US" altLang="zh-CN" dirty="0" err="1" smtClean="0"/>
              <a:t>Mesos</a:t>
            </a:r>
            <a:r>
              <a:rPr lang="en-US" altLang="zh-CN" dirty="0" smtClean="0"/>
              <a:t> master</a:t>
            </a:r>
            <a:r>
              <a:rPr lang="zh-CN" altLang="en-US" dirty="0" smtClean="0"/>
              <a:t>首先完成粗粒度的资源分配，即：将资源分配给框架，然后由框架进行细粒度的资源分配；而</a:t>
            </a:r>
            <a:r>
              <a:rPr lang="en-US" altLang="zh-CN" dirty="0" smtClean="0"/>
              <a:t>Resource manager</a:t>
            </a:r>
            <a:r>
              <a:rPr lang="zh-CN" altLang="en-US" dirty="0" smtClean="0"/>
              <a:t>直接进行细粒度的分配，即</a:t>
            </a:r>
            <a:r>
              <a:rPr lang="en-US" altLang="zh-CN" dirty="0" smtClean="0"/>
              <a:t>:</a:t>
            </a:r>
            <a:r>
              <a:rPr lang="zh-CN" altLang="en-US" dirty="0" smtClean="0"/>
              <a:t>直接将资源分配给某个任务（</a:t>
            </a:r>
            <a:r>
              <a:rPr lang="en-US" altLang="zh-CN" dirty="0" smtClean="0"/>
              <a:t>Task</a:t>
            </a:r>
            <a:r>
              <a:rPr lang="zh-CN" altLang="en-US" dirty="0" smtClean="0"/>
              <a:t>）。</a:t>
            </a:r>
          </a:p>
          <a:p>
            <a:endParaRPr lang="zh-CN" altLang="en-US" dirty="0"/>
          </a:p>
        </p:txBody>
      </p:sp>
      <p:sp>
        <p:nvSpPr>
          <p:cNvPr id="4" name="灯片编号占位符 3"/>
          <p:cNvSpPr>
            <a:spLocks noGrp="1"/>
          </p:cNvSpPr>
          <p:nvPr>
            <p:ph type="sldNum" sz="quarter" idx="10"/>
          </p:nvPr>
        </p:nvSpPr>
        <p:spPr/>
        <p:txBody>
          <a:bodyPr/>
          <a:lstStyle/>
          <a:p>
            <a:fld id="{B48E4326-FA67-4CC2-9B2D-E10D1D2EC483}" type="slidenum">
              <a:rPr lang="zh-CN" altLang="en-US" smtClean="0"/>
              <a:t>32</a:t>
            </a:fld>
            <a:endParaRPr lang="zh-CN" altLang="en-US"/>
          </a:p>
        </p:txBody>
      </p:sp>
    </p:spTree>
    <p:extLst>
      <p:ext uri="{BB962C8B-B14F-4D97-AF65-F5344CB8AC3E}">
        <p14:creationId xmlns:p14="http://schemas.microsoft.com/office/powerpoint/2010/main" val="81184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8E4326-FA67-4CC2-9B2D-E10D1D2EC483}" type="slidenum">
              <a:rPr lang="zh-CN" altLang="en-US" smtClean="0"/>
              <a:t>4</a:t>
            </a:fld>
            <a:endParaRPr lang="zh-CN" altLang="en-US"/>
          </a:p>
        </p:txBody>
      </p:sp>
    </p:spTree>
    <p:extLst>
      <p:ext uri="{BB962C8B-B14F-4D97-AF65-F5344CB8AC3E}">
        <p14:creationId xmlns:p14="http://schemas.microsoft.com/office/powerpoint/2010/main" val="3019251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8E4326-FA67-4CC2-9B2D-E10D1D2EC483}" type="slidenum">
              <a:rPr lang="zh-CN" altLang="en-US" smtClean="0"/>
              <a:t>6</a:t>
            </a:fld>
            <a:endParaRPr lang="zh-CN" altLang="en-US"/>
          </a:p>
        </p:txBody>
      </p:sp>
    </p:spTree>
    <p:extLst>
      <p:ext uri="{BB962C8B-B14F-4D97-AF65-F5344CB8AC3E}">
        <p14:creationId xmlns:p14="http://schemas.microsoft.com/office/powerpoint/2010/main" val="388958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8E4326-FA67-4CC2-9B2D-E10D1D2EC483}" type="slidenum">
              <a:rPr lang="zh-CN" altLang="en-US" smtClean="0"/>
              <a:t>7</a:t>
            </a:fld>
            <a:endParaRPr lang="zh-CN" altLang="en-US"/>
          </a:p>
        </p:txBody>
      </p:sp>
    </p:spTree>
    <p:extLst>
      <p:ext uri="{BB962C8B-B14F-4D97-AF65-F5344CB8AC3E}">
        <p14:creationId xmlns:p14="http://schemas.microsoft.com/office/powerpoint/2010/main" val="4172391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zh-CN" altLang="en-US" dirty="0" smtClean="0"/>
              <a:t>生命科学</a:t>
            </a:r>
            <a:endParaRPr lang="en-US" altLang="zh-CN" dirty="0" smtClean="0"/>
          </a:p>
          <a:p>
            <a:pPr lvl="0"/>
            <a:r>
              <a:rPr lang="zh-CN" altLang="en-US" dirty="0" smtClean="0"/>
              <a:t>一个典型的完整基因组序列包含</a:t>
            </a:r>
            <a:r>
              <a:rPr lang="en-US" altLang="en-US" dirty="0" smtClean="0"/>
              <a:t>120</a:t>
            </a:r>
            <a:r>
              <a:rPr lang="zh-CN" altLang="en-US" dirty="0" smtClean="0"/>
              <a:t>～</a:t>
            </a:r>
            <a:r>
              <a:rPr lang="en-US" altLang="en-US" dirty="0" smtClean="0"/>
              <a:t>150GB</a:t>
            </a:r>
            <a:r>
              <a:rPr lang="zh-CN" altLang="en-US" dirty="0" smtClean="0"/>
              <a:t>压缩数据，需要</a:t>
            </a:r>
            <a:r>
              <a:rPr lang="en-US" altLang="en-US" dirty="0" smtClean="0"/>
              <a:t>500GB</a:t>
            </a:r>
            <a:r>
              <a:rPr lang="zh-CN" altLang="en-US" dirty="0" smtClean="0"/>
              <a:t>存储空间。</a:t>
            </a:r>
            <a:endParaRPr lang="en-US" altLang="zh-CN" dirty="0" smtClean="0"/>
          </a:p>
          <a:p>
            <a:pPr lvl="0"/>
            <a:r>
              <a:rPr lang="zh-CN" altLang="en-US" dirty="0" smtClean="0"/>
              <a:t>气象气候</a:t>
            </a:r>
            <a:endParaRPr lang="en-US" altLang="zh-CN" dirty="0" smtClean="0"/>
          </a:p>
          <a:p>
            <a:pPr lvl="0"/>
            <a:r>
              <a:rPr lang="zh-CN" altLang="en-US" dirty="0" smtClean="0"/>
              <a:t>美国国家气候数据中心采用大数据系统统计</a:t>
            </a:r>
            <a:r>
              <a:rPr lang="en-US" altLang="zh-CN" dirty="0" smtClean="0"/>
              <a:t>100</a:t>
            </a:r>
            <a:r>
              <a:rPr lang="zh-CN" altLang="en-US" dirty="0" smtClean="0"/>
              <a:t>年来区域最高气温分布变化情况</a:t>
            </a:r>
            <a:endParaRPr lang="en-US" altLang="zh-CN" dirty="0" smtClean="0"/>
          </a:p>
          <a:p>
            <a:pPr lvl="2"/>
            <a:endParaRPr lang="en-US" altLang="zh-CN" dirty="0" smtClean="0"/>
          </a:p>
          <a:p>
            <a:pPr lvl="2"/>
            <a:endParaRPr lang="en-US" altLang="zh-CN" dirty="0" smtClean="0"/>
          </a:p>
          <a:p>
            <a:pPr eaLnBrk="1" hangingPunct="1">
              <a:lnSpc>
                <a:spcPct val="130000"/>
              </a:lnSpc>
            </a:pPr>
            <a:r>
              <a:rPr lang="zh-CN" altLang="en-US" sz="2200" dirty="0" smtClean="0">
                <a:latin typeface="宋体" panose="02010600030101010101" pitchFamily="2" charset="-122"/>
                <a:ea typeface="+mn-ea"/>
              </a:rPr>
              <a:t>大型天文观察望远镜</a:t>
            </a:r>
            <a:r>
              <a:rPr lang="en-US" altLang="zh-CN" sz="2200" dirty="0" smtClean="0">
                <a:latin typeface="宋体" panose="02010600030101010101" pitchFamily="2" charset="-122"/>
                <a:ea typeface="+mn-ea"/>
              </a:rPr>
              <a:t>LSST</a:t>
            </a:r>
            <a:r>
              <a:rPr lang="zh-CN" altLang="en-US" sz="2200" dirty="0" smtClean="0">
                <a:latin typeface="宋体" panose="02010600030101010101" pitchFamily="2" charset="-122"/>
                <a:ea typeface="+mn-ea"/>
              </a:rPr>
              <a:t>：</a:t>
            </a:r>
            <a:r>
              <a:rPr lang="en-US" altLang="zh-CN" sz="2200" b="1" dirty="0" smtClean="0">
                <a:latin typeface="宋体" panose="02010600030101010101" pitchFamily="2" charset="-122"/>
                <a:ea typeface="+mn-ea"/>
              </a:rPr>
              <a:t>Large Synoptic Survey Telescope</a:t>
            </a:r>
            <a:endParaRPr lang="en-US" altLang="zh-CN" sz="2200" dirty="0" smtClean="0">
              <a:latin typeface="宋体" panose="02010600030101010101" pitchFamily="2" charset="-122"/>
              <a:ea typeface="+mn-ea"/>
            </a:endParaRPr>
          </a:p>
          <a:p>
            <a:pPr eaLnBrk="1" hangingPunct="1">
              <a:lnSpc>
                <a:spcPct val="130000"/>
              </a:lnSpc>
            </a:pPr>
            <a:r>
              <a:rPr lang="zh-CN" altLang="en-US" sz="2200" dirty="0" smtClean="0">
                <a:latin typeface="宋体" panose="02010600030101010101" pitchFamily="2" charset="-122"/>
                <a:ea typeface="+mn-ea"/>
              </a:rPr>
              <a:t>投入运行后第一年，</a:t>
            </a:r>
            <a:r>
              <a:rPr lang="en-US" altLang="zh-CN" sz="2200" dirty="0" smtClean="0">
                <a:latin typeface="宋体" panose="02010600030101010101" pitchFamily="2" charset="-122"/>
                <a:ea typeface="+mn-ea"/>
              </a:rPr>
              <a:t>  </a:t>
            </a:r>
            <a:r>
              <a:rPr lang="zh-CN" altLang="en-US" sz="2200" dirty="0" smtClean="0">
                <a:latin typeface="宋体" panose="02010600030101010101" pitchFamily="2" charset="-122"/>
                <a:ea typeface="+mn-ea"/>
              </a:rPr>
              <a:t>生产的数据达到</a:t>
            </a:r>
            <a:r>
              <a:rPr lang="en-US" altLang="zh-CN" sz="2200" dirty="0" smtClean="0">
                <a:latin typeface="宋体" panose="02010600030101010101" pitchFamily="2" charset="-122"/>
                <a:ea typeface="+mn-ea"/>
              </a:rPr>
              <a:t>1.28PB</a:t>
            </a:r>
            <a:r>
              <a:rPr lang="zh-CN" altLang="en-US" sz="2200" dirty="0" smtClean="0">
                <a:latin typeface="宋体" panose="02010600030101010101" pitchFamily="2" charset="-122"/>
                <a:ea typeface="+mn-ea"/>
              </a:rPr>
              <a:t>（</a:t>
            </a:r>
            <a:r>
              <a:rPr lang="en-US" altLang="zh-CN" sz="2200" dirty="0" smtClean="0">
                <a:latin typeface="宋体" panose="02010600030101010101" pitchFamily="2" charset="-122"/>
                <a:ea typeface="+mn-ea"/>
              </a:rPr>
              <a:t>1×10</a:t>
            </a:r>
            <a:r>
              <a:rPr lang="en-US" altLang="zh-CN" sz="2200" baseline="30000" dirty="0" smtClean="0">
                <a:latin typeface="宋体" panose="02010600030101010101" pitchFamily="2" charset="-122"/>
                <a:ea typeface="+mn-ea"/>
              </a:rPr>
              <a:t>15</a:t>
            </a:r>
            <a:r>
              <a:rPr lang="en-US" altLang="zh-CN" sz="2200" dirty="0" smtClean="0">
                <a:latin typeface="宋体" panose="02010600030101010101" pitchFamily="2" charset="-122"/>
                <a:ea typeface="+mn-ea"/>
              </a:rPr>
              <a:t>Bytes</a:t>
            </a:r>
            <a:r>
              <a:rPr lang="zh-CN" altLang="en-US" sz="2200" dirty="0" smtClean="0">
                <a:latin typeface="宋体" panose="02010600030101010101" pitchFamily="2" charset="-122"/>
                <a:ea typeface="+mn-ea"/>
              </a:rPr>
              <a:t>）</a:t>
            </a:r>
            <a:endParaRPr lang="en-US" altLang="zh-CN" sz="2200" dirty="0" smtClean="0">
              <a:latin typeface="宋体" panose="02010600030101010101" pitchFamily="2" charset="-122"/>
              <a:ea typeface="+mn-ea"/>
            </a:endParaRPr>
          </a:p>
          <a:p>
            <a:pPr eaLnBrk="1" hangingPunct="1">
              <a:lnSpc>
                <a:spcPct val="130000"/>
              </a:lnSpc>
              <a:buFont typeface="Wingdings 3" panose="05040102010807070707" pitchFamily="18" charset="2"/>
              <a:buNone/>
            </a:pPr>
            <a:endParaRPr lang="en-US" altLang="zh-CN" sz="2200" dirty="0" smtClean="0">
              <a:latin typeface="宋体" panose="02010600030101010101" pitchFamily="2" charset="-122"/>
              <a:ea typeface="+mn-ea"/>
            </a:endParaRPr>
          </a:p>
          <a:p>
            <a:pPr eaLnBrk="1" hangingPunct="1">
              <a:lnSpc>
                <a:spcPct val="130000"/>
              </a:lnSpc>
            </a:pPr>
            <a:r>
              <a:rPr lang="zh-CN" altLang="en-US" sz="2400" dirty="0" smtClean="0"/>
              <a:t>欧洲分子生物实验室核酸序列数据库</a:t>
            </a:r>
            <a:r>
              <a:rPr lang="en-US" altLang="zh-CN" sz="2400" dirty="0" smtClean="0"/>
              <a:t>EMBL-Bank</a:t>
            </a:r>
            <a:r>
              <a:rPr lang="zh-CN" altLang="en-US" sz="2400" dirty="0" smtClean="0"/>
              <a:t>，收到数据的速度每年递增</a:t>
            </a:r>
            <a:r>
              <a:rPr lang="en-US" altLang="zh-CN" sz="2400" dirty="0" smtClean="0"/>
              <a:t>200%</a:t>
            </a:r>
          </a:p>
          <a:p>
            <a:pPr eaLnBrk="1" hangingPunct="1">
              <a:lnSpc>
                <a:spcPct val="130000"/>
              </a:lnSpc>
            </a:pPr>
            <a:r>
              <a:rPr lang="zh-CN" altLang="en-US" sz="2400" dirty="0" smtClean="0"/>
              <a:t>人类基因组计划</a:t>
            </a:r>
            <a:r>
              <a:rPr lang="en-US" altLang="zh-CN" sz="2400" dirty="0" smtClean="0"/>
              <a:t>2008</a:t>
            </a:r>
            <a:r>
              <a:rPr lang="zh-CN" altLang="en-US" sz="2400" dirty="0" smtClean="0"/>
              <a:t>年生产数据</a:t>
            </a:r>
            <a:r>
              <a:rPr lang="en-US" altLang="zh-CN" sz="2400" dirty="0" smtClean="0"/>
              <a:t>1</a:t>
            </a:r>
            <a:r>
              <a:rPr lang="zh-CN" altLang="en-US" sz="2400" dirty="0" smtClean="0"/>
              <a:t>万亿碱基对， </a:t>
            </a:r>
            <a:r>
              <a:rPr lang="en-US" altLang="zh-CN" sz="2400" dirty="0" smtClean="0"/>
              <a:t>2009</a:t>
            </a:r>
            <a:r>
              <a:rPr lang="zh-CN" altLang="en-US" sz="2400" dirty="0" smtClean="0"/>
              <a:t>年速率又翻一番</a:t>
            </a:r>
            <a:endParaRPr lang="en-US" altLang="zh-CN" sz="2400" dirty="0" smtClean="0"/>
          </a:p>
          <a:p>
            <a:pPr eaLnBrk="1" hangingPunct="1">
              <a:lnSpc>
                <a:spcPct val="130000"/>
              </a:lnSpc>
            </a:pPr>
            <a:r>
              <a:rPr lang="zh-CN" altLang="en-US" sz="2400" dirty="0" smtClean="0"/>
              <a:t>医学科学的数据爆炸：</a:t>
            </a:r>
            <a:endParaRPr lang="en-US" altLang="zh-CN" sz="2400" dirty="0" smtClean="0"/>
          </a:p>
          <a:p>
            <a:pPr eaLnBrk="1" hangingPunct="1">
              <a:lnSpc>
                <a:spcPct val="130000"/>
              </a:lnSpc>
              <a:buFont typeface="Wingdings 3" panose="05040102010807070707" pitchFamily="18" charset="2"/>
              <a:buNone/>
            </a:pPr>
            <a:r>
              <a:rPr lang="zh-CN" altLang="en-US" sz="2400" dirty="0" smtClean="0"/>
              <a:t>  在生物医学文献编目中已经有</a:t>
            </a:r>
            <a:r>
              <a:rPr lang="en-US" altLang="zh-CN" sz="2400" dirty="0" smtClean="0"/>
              <a:t>1800</a:t>
            </a:r>
            <a:r>
              <a:rPr lang="zh-CN" altLang="en-US" sz="2400" dirty="0" smtClean="0"/>
              <a:t>万医学文章， 现在每年增加接近百万篇</a:t>
            </a:r>
            <a:endParaRPr lang="en-US" altLang="zh-CN" sz="2400" dirty="0" smtClean="0"/>
          </a:p>
          <a:p>
            <a:pPr eaLnBrk="1" hangingPunct="1">
              <a:lnSpc>
                <a:spcPct val="130000"/>
              </a:lnSpc>
            </a:pPr>
            <a:r>
              <a:rPr lang="en-US" altLang="zh-CN" sz="2400" dirty="0" smtClean="0"/>
              <a:t>100</a:t>
            </a:r>
            <a:r>
              <a:rPr lang="zh-CN" altLang="en-US" sz="2400" dirty="0" smtClean="0"/>
              <a:t>年前，一个内科医生知道医学的全面知识</a:t>
            </a:r>
            <a:endParaRPr lang="en-US" altLang="zh-CN" sz="2400" dirty="0" smtClean="0"/>
          </a:p>
          <a:p>
            <a:pPr eaLnBrk="1" hangingPunct="1">
              <a:lnSpc>
                <a:spcPct val="130000"/>
              </a:lnSpc>
              <a:buFont typeface="Wingdings 3" panose="05040102010807070707" pitchFamily="18" charset="2"/>
              <a:buNone/>
            </a:pPr>
            <a:r>
              <a:rPr lang="zh-CN" altLang="en-US" sz="2400" dirty="0" smtClean="0"/>
              <a:t>   今天，一个基层医生需要知道</a:t>
            </a:r>
            <a:r>
              <a:rPr lang="en-US" altLang="zh-CN" sz="2400" u="sng" dirty="0" smtClean="0"/>
              <a:t>10000</a:t>
            </a:r>
            <a:r>
              <a:rPr lang="zh-CN" altLang="en-US" sz="2400" u="sng" dirty="0" smtClean="0"/>
              <a:t>种疾病</a:t>
            </a:r>
            <a:r>
              <a:rPr lang="zh-CN" altLang="en-US" sz="2400" dirty="0" smtClean="0"/>
              <a:t>、</a:t>
            </a:r>
            <a:r>
              <a:rPr lang="en-US" altLang="zh-CN" sz="2400" u="sng" dirty="0" smtClean="0"/>
              <a:t>3000</a:t>
            </a:r>
            <a:r>
              <a:rPr lang="zh-CN" altLang="en-US" sz="2400" u="sng" dirty="0" smtClean="0"/>
              <a:t>种药物和</a:t>
            </a:r>
            <a:r>
              <a:rPr lang="en-US" altLang="zh-CN" sz="2400" u="sng" dirty="0" smtClean="0"/>
              <a:t>1100</a:t>
            </a:r>
            <a:r>
              <a:rPr lang="zh-CN" altLang="en-US" sz="2400" u="sng" dirty="0" smtClean="0"/>
              <a:t>多种实验室检查</a:t>
            </a:r>
            <a:r>
              <a:rPr lang="zh-CN" altLang="en-US" sz="2400" dirty="0" smtClean="0"/>
              <a:t>才能跟上发展步伐</a:t>
            </a:r>
            <a:endParaRPr lang="zh-CN" altLang="en-US" sz="2200" dirty="0" smtClean="0">
              <a:latin typeface="宋体" panose="02010600030101010101" pitchFamily="2" charset="-122"/>
              <a:ea typeface="+mn-ea"/>
            </a:endParaRPr>
          </a:p>
          <a:p>
            <a:pPr lvl="2"/>
            <a:endParaRPr lang="zh-CN" altLang="en-US" dirty="0" smtClean="0"/>
          </a:p>
          <a:p>
            <a:r>
              <a:rPr lang="zh-CN" altLang="en-US" dirty="0" smtClean="0"/>
              <a:t>北京谱仪实验国际合作组</a:t>
            </a:r>
            <a:endParaRPr lang="en-US" altLang="zh-CN" dirty="0" smtClean="0"/>
          </a:p>
          <a:p>
            <a:r>
              <a:rPr lang="zh-CN" altLang="en-US" dirty="0" smtClean="0"/>
              <a:t>拥有世界最大</a:t>
            </a:r>
            <a:r>
              <a:rPr lang="en-US" altLang="zh-CN" dirty="0" smtClean="0"/>
              <a:t>J/psi</a:t>
            </a:r>
            <a:r>
              <a:rPr lang="zh-CN" altLang="en-US" dirty="0" smtClean="0"/>
              <a:t>、</a:t>
            </a:r>
            <a:r>
              <a:rPr lang="en-US" altLang="zh-CN" dirty="0" smtClean="0"/>
              <a:t>psi’</a:t>
            </a:r>
            <a:r>
              <a:rPr lang="zh-CN" altLang="en-US" dirty="0" smtClean="0"/>
              <a:t>、</a:t>
            </a:r>
            <a:r>
              <a:rPr lang="en-US" altLang="zh-CN" dirty="0" smtClean="0"/>
              <a:t>psi (3770)</a:t>
            </a:r>
            <a:r>
              <a:rPr lang="zh-CN" altLang="en-US" dirty="0" smtClean="0"/>
              <a:t>数据样本。 </a:t>
            </a:r>
            <a:endParaRPr lang="en-US" altLang="zh-CN" dirty="0" smtClean="0"/>
          </a:p>
          <a:p>
            <a:r>
              <a:rPr lang="zh-CN" altLang="en-US" dirty="0" smtClean="0"/>
              <a:t>在高能物理界，</a:t>
            </a:r>
            <a:r>
              <a:rPr lang="en-US" altLang="zh-CN" dirty="0" smtClean="0"/>
              <a:t>τ-</a:t>
            </a:r>
            <a:r>
              <a:rPr lang="zh-CN" altLang="en-US" dirty="0" smtClean="0"/>
              <a:t>粲能区被认为是精确检验“标准模型”理论、寻找新物理的重要场所，也是国际高能物理实验研究竞争的热点之一。北京正负电子对撞机的第三代北京谱仪是</a:t>
            </a:r>
            <a:r>
              <a:rPr lang="en-US" altLang="zh-CN" dirty="0" smtClean="0"/>
              <a:t>τ-</a:t>
            </a:r>
            <a:r>
              <a:rPr lang="zh-CN" altLang="en-US" dirty="0" smtClean="0"/>
              <a:t>粲能区具有最高亮度的实验装置，目前，北京谱仪实验国际合作组拥有的</a:t>
            </a:r>
            <a:r>
              <a:rPr lang="en-US" altLang="zh-CN" dirty="0" smtClean="0"/>
              <a:t>J/psi</a:t>
            </a:r>
            <a:r>
              <a:rPr lang="zh-CN" altLang="en-US" dirty="0" smtClean="0"/>
              <a:t>事例已达到</a:t>
            </a:r>
            <a:r>
              <a:rPr lang="en-US" altLang="zh-CN" dirty="0" smtClean="0"/>
              <a:t>12</a:t>
            </a:r>
            <a:r>
              <a:rPr lang="zh-CN" altLang="en-US" dirty="0" smtClean="0"/>
              <a:t>亿，是美国斯坦福直线加速器中心</a:t>
            </a:r>
            <a:r>
              <a:rPr lang="en-US" altLang="zh-CN" dirty="0" smtClean="0"/>
              <a:t>MARKIII</a:t>
            </a:r>
            <a:r>
              <a:rPr lang="zh-CN" altLang="en-US" dirty="0" smtClean="0"/>
              <a:t>实验的</a:t>
            </a:r>
            <a:r>
              <a:rPr lang="en-US" altLang="zh-CN" dirty="0" smtClean="0"/>
              <a:t>200</a:t>
            </a:r>
            <a:r>
              <a:rPr lang="zh-CN" altLang="en-US" dirty="0" smtClean="0"/>
              <a:t>倍；拥有的</a:t>
            </a:r>
            <a:r>
              <a:rPr lang="en-US" altLang="zh-CN" dirty="0" smtClean="0"/>
              <a:t>psi’</a:t>
            </a:r>
            <a:r>
              <a:rPr lang="zh-CN" altLang="en-US" dirty="0" smtClean="0"/>
              <a:t>和</a:t>
            </a:r>
            <a:r>
              <a:rPr lang="en-US" altLang="zh-CN" dirty="0" smtClean="0"/>
              <a:t>psi(3770) </a:t>
            </a:r>
            <a:r>
              <a:rPr lang="zh-CN" altLang="en-US" dirty="0" smtClean="0"/>
              <a:t>事例样本，分别是美国康奈尔大学</a:t>
            </a:r>
            <a:r>
              <a:rPr lang="en-US" altLang="zh-CN" dirty="0" smtClean="0"/>
              <a:t>CLEO</a:t>
            </a:r>
            <a:r>
              <a:rPr lang="zh-CN" altLang="en-US" dirty="0" smtClean="0"/>
              <a:t>实验的</a:t>
            </a:r>
            <a:r>
              <a:rPr lang="en-US" altLang="zh-CN" dirty="0" smtClean="0"/>
              <a:t>20</a:t>
            </a:r>
            <a:r>
              <a:rPr lang="zh-CN" altLang="en-US" dirty="0" smtClean="0"/>
              <a:t>倍、</a:t>
            </a:r>
            <a:r>
              <a:rPr lang="en-US" altLang="zh-CN" dirty="0" smtClean="0"/>
              <a:t>3.5</a:t>
            </a:r>
            <a:r>
              <a:rPr lang="zh-CN" altLang="en-US" dirty="0" smtClean="0"/>
              <a:t>倍。 </a:t>
            </a:r>
          </a:p>
        </p:txBody>
      </p:sp>
      <p:sp>
        <p:nvSpPr>
          <p:cNvPr id="4" name="灯片编号占位符 3"/>
          <p:cNvSpPr>
            <a:spLocks noGrp="1"/>
          </p:cNvSpPr>
          <p:nvPr>
            <p:ph type="sldNum" sz="quarter" idx="10"/>
          </p:nvPr>
        </p:nvSpPr>
        <p:spPr/>
        <p:txBody>
          <a:bodyPr/>
          <a:lstStyle/>
          <a:p>
            <a:fld id="{B48E4326-FA67-4CC2-9B2D-E10D1D2EC483}" type="slidenum">
              <a:rPr lang="zh-CN" altLang="en-US" smtClean="0"/>
              <a:t>8</a:t>
            </a:fld>
            <a:endParaRPr lang="zh-CN" altLang="en-US"/>
          </a:p>
        </p:txBody>
      </p:sp>
    </p:spTree>
    <p:extLst>
      <p:ext uri="{BB962C8B-B14F-4D97-AF65-F5344CB8AC3E}">
        <p14:creationId xmlns:p14="http://schemas.microsoft.com/office/powerpoint/2010/main" val="243174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solidFill>
                <a:latin typeface="+mn-lt"/>
                <a:ea typeface="+mn-ea"/>
                <a:cs typeface="+mn-cs"/>
              </a:rPr>
              <a:t>科学研究最初只有实验科学，随后出现了理论科学，牛顿运动定律等。</a:t>
            </a:r>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理论分析方法变得非常复杂以至于难以解决难题，人们开始寻求模拟的方法，这就产生了计算科学。</a:t>
            </a:r>
            <a:endParaRPr lang="en-US" altLang="zh-CN" sz="1200" b="0" i="0" u="none" strike="noStrike" kern="1200" baseline="0" dirty="0" smtClean="0">
              <a:solidFill>
                <a:schemeClr val="tx1"/>
              </a:solidFill>
              <a:latin typeface="+mn-lt"/>
              <a:ea typeface="+mn-ea"/>
              <a:cs typeface="+mn-cs"/>
            </a:endParaRPr>
          </a:p>
          <a:p>
            <a:r>
              <a:rPr lang="zh-CN" altLang="en-US" sz="1200" b="0" i="0" u="none" strike="noStrike" kern="1200" baseline="0" dirty="0" smtClean="0">
                <a:solidFill>
                  <a:schemeClr val="tx1"/>
                </a:solidFill>
                <a:latin typeface="+mn-lt"/>
                <a:ea typeface="+mn-ea"/>
                <a:cs typeface="+mn-cs"/>
              </a:rPr>
              <a:t>科学无疑是不断向前发展的，模拟连同实验产生了大量的数据，针对海量数据问题，一种新科研模式产生了：由软件处理由各种仪器或模拟实验产生的大量数据，并将得到信息或知识存储在计算机中，科研人员只需从这些计算机中查找数据。比如在天文学研究中，科研人员并不直接通过天文望远镜进行研究，而是从数据中心查找所需数据进行分析研究，数据中心存有海量的、由各种天文设备收集到的数据。</a:t>
            </a:r>
          </a:p>
          <a:p>
            <a:r>
              <a:rPr lang="zh-CN" altLang="en-US" sz="1200" b="0" i="0" u="none" strike="noStrike" kern="1200" baseline="0" dirty="0" smtClean="0">
                <a:solidFill>
                  <a:schemeClr val="tx1"/>
                </a:solidFill>
                <a:latin typeface="+mn-lt"/>
                <a:ea typeface="+mn-ea"/>
                <a:cs typeface="+mn-cs"/>
              </a:rPr>
              <a:t>鉴于数据密集型科学研究独特的技术支持需求和鲜明特点，因此有必要将数据密集型科学从计算科学中单独区分开来，我们称之为第四范式，一种新的科研模式。</a:t>
            </a:r>
          </a:p>
          <a:p>
            <a:endParaRPr lang="zh-CN" altLang="en-US" sz="1200" b="0" i="0" u="none" strike="noStrike"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48E4326-FA67-4CC2-9B2D-E10D1D2EC483}" type="slidenum">
              <a:rPr lang="zh-CN" altLang="en-US" smtClean="0"/>
              <a:t>9</a:t>
            </a:fld>
            <a:endParaRPr lang="zh-CN" altLang="en-US"/>
          </a:p>
        </p:txBody>
      </p:sp>
    </p:spTree>
    <p:extLst>
      <p:ext uri="{BB962C8B-B14F-4D97-AF65-F5344CB8AC3E}">
        <p14:creationId xmlns:p14="http://schemas.microsoft.com/office/powerpoint/2010/main" val="319277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600" b="1" dirty="0" smtClean="0"/>
              <a:t>2  </a:t>
            </a:r>
            <a:r>
              <a:rPr lang="zh-CN" altLang="en-US" sz="1600" b="1" dirty="0" smtClean="0"/>
              <a:t>数据基础设施与数据科学家</a:t>
            </a:r>
            <a:endParaRPr lang="en-US" altLang="zh-CN" sz="1600" b="1" dirty="0" smtClean="0"/>
          </a:p>
          <a:p>
            <a:pPr>
              <a:lnSpc>
                <a:spcPct val="150000"/>
              </a:lnSpc>
            </a:pPr>
            <a:r>
              <a:rPr lang="zh-CN" altLang="en-US" dirty="0" smtClean="0"/>
              <a:t>大型科研项目有专门的预算用于建立数据和网络基础设施</a:t>
            </a:r>
            <a:endParaRPr lang="en-US" altLang="zh-CN" dirty="0" smtClean="0"/>
          </a:p>
          <a:p>
            <a:pPr>
              <a:lnSpc>
                <a:spcPct val="150000"/>
              </a:lnSpc>
            </a:pPr>
            <a:r>
              <a:rPr lang="zh-CN" altLang="en-US" dirty="0" smtClean="0"/>
              <a:t>基层科研人员投入软件的经费预算非常有限</a:t>
            </a:r>
            <a:endParaRPr lang="en-US" altLang="zh-CN" dirty="0" smtClean="0"/>
          </a:p>
          <a:p>
            <a:pPr>
              <a:lnSpc>
                <a:spcPct val="150000"/>
              </a:lnSpc>
            </a:pPr>
            <a:r>
              <a:rPr lang="zh-CN" altLang="en-US" dirty="0" smtClean="0"/>
              <a:t>需要建立通用的“数据基础设施”</a:t>
            </a:r>
            <a:endParaRPr lang="en-US" altLang="zh-CN" dirty="0" smtClean="0"/>
          </a:p>
          <a:p>
            <a:pPr>
              <a:lnSpc>
                <a:spcPct val="150000"/>
              </a:lnSpc>
            </a:pPr>
            <a:r>
              <a:rPr lang="en-US" altLang="zh-CN" dirty="0" smtClean="0"/>
              <a:t>Jim</a:t>
            </a:r>
            <a:r>
              <a:rPr lang="zh-CN" altLang="en-US" dirty="0" smtClean="0"/>
              <a:t> </a:t>
            </a:r>
            <a:r>
              <a:rPr lang="en-US" altLang="zh-CN" dirty="0" smtClean="0"/>
              <a:t>Gray</a:t>
            </a:r>
            <a:r>
              <a:rPr lang="zh-CN" altLang="en-US" dirty="0" smtClean="0"/>
              <a:t> 为之奋斗了几十年</a:t>
            </a:r>
          </a:p>
          <a:p>
            <a:endParaRPr lang="zh-CN" altLang="en-US" dirty="0"/>
          </a:p>
        </p:txBody>
      </p:sp>
      <p:sp>
        <p:nvSpPr>
          <p:cNvPr id="4" name="灯片编号占位符 3"/>
          <p:cNvSpPr>
            <a:spLocks noGrp="1"/>
          </p:cNvSpPr>
          <p:nvPr>
            <p:ph type="sldNum" sz="quarter" idx="10"/>
          </p:nvPr>
        </p:nvSpPr>
        <p:spPr/>
        <p:txBody>
          <a:bodyPr/>
          <a:lstStyle/>
          <a:p>
            <a:fld id="{B48E4326-FA67-4CC2-9B2D-E10D1D2EC483}" type="slidenum">
              <a:rPr lang="zh-CN" altLang="en-US" smtClean="0"/>
              <a:t>11</a:t>
            </a:fld>
            <a:endParaRPr lang="zh-CN" altLang="en-US"/>
          </a:p>
        </p:txBody>
      </p:sp>
    </p:spTree>
    <p:extLst>
      <p:ext uri="{BB962C8B-B14F-4D97-AF65-F5344CB8AC3E}">
        <p14:creationId xmlns:p14="http://schemas.microsoft.com/office/powerpoint/2010/main" val="255750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8E4326-FA67-4CC2-9B2D-E10D1D2EC483}" type="slidenum">
              <a:rPr lang="zh-CN" altLang="en-US" smtClean="0"/>
              <a:t>12</a:t>
            </a:fld>
            <a:endParaRPr lang="zh-CN" altLang="en-US"/>
          </a:p>
        </p:txBody>
      </p:sp>
    </p:spTree>
    <p:extLst>
      <p:ext uri="{BB962C8B-B14F-4D97-AF65-F5344CB8AC3E}">
        <p14:creationId xmlns:p14="http://schemas.microsoft.com/office/powerpoint/2010/main" val="3566337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文本占位符 11"/>
          <p:cNvSpPr>
            <a:spLocks noGrp="1"/>
          </p:cNvSpPr>
          <p:nvPr>
            <p:ph type="body" sz="quarter" idx="11" hasCustomPrompt="1"/>
          </p:nvPr>
        </p:nvSpPr>
        <p:spPr>
          <a:xfrm>
            <a:off x="684212" y="1844677"/>
            <a:ext cx="7344171" cy="830997"/>
          </a:xfrm>
          <a:prstGeom prst="rect">
            <a:avLst/>
          </a:prstGeom>
        </p:spPr>
        <p:txBody>
          <a:bodyPr/>
          <a:lstStyle>
            <a:lvl1pPr marL="0" indent="0" algn="l" defTabSz="685800" rtl="0" eaLnBrk="1" fontAlgn="auto" latinLnBrk="0" hangingPunct="1">
              <a:spcBef>
                <a:spcPts val="0"/>
              </a:spcBef>
              <a:spcAft>
                <a:spcPts val="0"/>
              </a:spcAft>
              <a:buNone/>
              <a:defRPr lang="zh-CN" altLang="en-US" sz="3600" b="1" kern="1200" dirty="0">
                <a:solidFill>
                  <a:schemeClr val="tx1">
                    <a:lumMod val="65000"/>
                    <a:lumOff val="35000"/>
                  </a:schemeClr>
                </a:solidFill>
                <a:effectLst/>
                <a:latin typeface="微软雅黑" pitchFamily="34" charset="-122"/>
                <a:ea typeface="微软雅黑" pitchFamily="34" charset="-122"/>
                <a:cs typeface="+mn-cs"/>
              </a:defRPr>
            </a:lvl1pPr>
          </a:lstStyle>
          <a:p>
            <a:pPr lvl="0"/>
            <a:r>
              <a:rPr lang="zh-CN" altLang="en-US" dirty="0" smtClean="0"/>
              <a:t>单击此处编辑主标题</a:t>
            </a:r>
            <a:endParaRPr lang="zh-CN" altLang="en-US" dirty="0"/>
          </a:p>
        </p:txBody>
      </p:sp>
      <p:sp>
        <p:nvSpPr>
          <p:cNvPr id="20" name="文本占位符 19"/>
          <p:cNvSpPr>
            <a:spLocks noGrp="1"/>
          </p:cNvSpPr>
          <p:nvPr>
            <p:ph type="body" sz="quarter" idx="12" hasCustomPrompt="1"/>
          </p:nvPr>
        </p:nvSpPr>
        <p:spPr>
          <a:xfrm>
            <a:off x="6841833" y="3774790"/>
            <a:ext cx="2016448" cy="1297284"/>
          </a:xfrm>
          <a:prstGeom prst="rect">
            <a:avLst/>
          </a:prstGeom>
        </p:spPr>
        <p:txBody>
          <a:bodyPr/>
          <a:lstStyle>
            <a:lvl1pPr marL="0" indent="0" algn="l">
              <a:buNone/>
              <a:defRPr sz="1500">
                <a:latin typeface="微软雅黑" pitchFamily="34" charset="-122"/>
                <a:ea typeface="微软雅黑" pitchFamily="34" charset="-122"/>
              </a:defRPr>
            </a:lvl1pPr>
          </a:lstStyle>
          <a:p>
            <a:pPr lvl="0"/>
            <a:r>
              <a:rPr lang="zh-CN" altLang="en-US" dirty="0" smtClean="0"/>
              <a:t>撰写部门及人员</a:t>
            </a:r>
            <a:endParaRPr lang="en-US" altLang="zh-CN" dirty="0" smtClean="0"/>
          </a:p>
          <a:p>
            <a:pPr lvl="0"/>
            <a:endParaRPr lang="en-US" altLang="zh-CN" dirty="0" smtClean="0"/>
          </a:p>
          <a:p>
            <a:pPr lvl="0"/>
            <a:r>
              <a:rPr lang="en-US" altLang="zh-CN" dirty="0" smtClean="0"/>
              <a:t>2011/4/1</a:t>
            </a:r>
            <a:endParaRPr lang="zh-CN" altLang="en-US" dirty="0"/>
          </a:p>
        </p:txBody>
      </p:sp>
    </p:spTree>
    <p:extLst>
      <p:ext uri="{BB962C8B-B14F-4D97-AF65-F5344CB8AC3E}">
        <p14:creationId xmlns:p14="http://schemas.microsoft.com/office/powerpoint/2010/main" val="387505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7/9/2013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0081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内容页4">
    <p:spTree>
      <p:nvGrpSpPr>
        <p:cNvPr id="1" name=""/>
        <p:cNvGrpSpPr/>
        <p:nvPr/>
      </p:nvGrpSpPr>
      <p:grpSpPr>
        <a:xfrm>
          <a:off x="0" y="0"/>
          <a:ext cx="0" cy="0"/>
          <a:chOff x="0" y="0"/>
          <a:chExt cx="0" cy="0"/>
        </a:xfrm>
      </p:grpSpPr>
      <p:sp>
        <p:nvSpPr>
          <p:cNvPr id="4" name="标题 1"/>
          <p:cNvSpPr>
            <a:spLocks noGrp="1"/>
          </p:cNvSpPr>
          <p:nvPr>
            <p:ph type="title"/>
          </p:nvPr>
        </p:nvSpPr>
        <p:spPr>
          <a:xfrm>
            <a:off x="714348" y="857232"/>
            <a:ext cx="5786478" cy="642942"/>
          </a:xfrm>
          <a:prstGeom prst="rect">
            <a:avLst/>
          </a:prstGeom>
        </p:spPr>
        <p:txBody>
          <a:bodyPr lIns="100766" tIns="50384" rIns="100766" bIns="50384"/>
          <a:lstStyle>
            <a:lvl1pPr algn="l">
              <a:defRPr sz="3628" b="1">
                <a:solidFill>
                  <a:srgbClr val="D2D8E8"/>
                </a:solidFill>
                <a:latin typeface="黑体" pitchFamily="49" charset="-122"/>
                <a:ea typeface="黑体" pitchFamily="49"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413223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自定义版式">
    <p:spTree>
      <p:nvGrpSpPr>
        <p:cNvPr id="1" name=""/>
        <p:cNvGrpSpPr/>
        <p:nvPr/>
      </p:nvGrpSpPr>
      <p:grpSpPr>
        <a:xfrm>
          <a:off x="0" y="0"/>
          <a:ext cx="0" cy="0"/>
          <a:chOff x="0" y="0"/>
          <a:chExt cx="0" cy="0"/>
        </a:xfrm>
      </p:grpSpPr>
      <p:sp>
        <p:nvSpPr>
          <p:cNvPr id="5" name="文本占位符 7"/>
          <p:cNvSpPr>
            <a:spLocks noGrp="1"/>
          </p:cNvSpPr>
          <p:nvPr>
            <p:ph type="body" sz="quarter" idx="11" hasCustomPrompt="1"/>
          </p:nvPr>
        </p:nvSpPr>
        <p:spPr>
          <a:xfrm>
            <a:off x="469082" y="1268983"/>
            <a:ext cx="8207375" cy="5256361"/>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 typeface="Wingdings" pitchFamily="2" charset="2"/>
              <a:buChar char="n"/>
              <a:tabLst/>
              <a:defRPr sz="1800">
                <a:solidFill>
                  <a:schemeClr val="tx1"/>
                </a:solidFill>
                <a:latin typeface="微软雅黑" pitchFamily="34" charset="-122"/>
                <a:ea typeface="微软雅黑" pitchFamily="34" charset="-122"/>
              </a:defRPr>
            </a:lvl1pPr>
          </a:lstStyle>
          <a:p>
            <a:pPr lvl="0"/>
            <a:r>
              <a:rPr lang="zh-CN" altLang="en-US" dirty="0" smtClean="0"/>
              <a:t> 单击此处编辑目录</a:t>
            </a:r>
          </a:p>
        </p:txBody>
      </p:sp>
      <p:sp>
        <p:nvSpPr>
          <p:cNvPr id="4" name="TextBox 3"/>
          <p:cNvSpPr txBox="1"/>
          <p:nvPr/>
        </p:nvSpPr>
        <p:spPr>
          <a:xfrm>
            <a:off x="428596" y="357168"/>
            <a:ext cx="3857652" cy="461665"/>
          </a:xfrm>
          <a:prstGeom prst="rect">
            <a:avLst/>
          </a:prstGeom>
          <a:noFill/>
        </p:spPr>
        <p:txBody>
          <a:bodyPr wrap="square" rtlCol="0">
            <a:spAutoFit/>
          </a:bodyPr>
          <a:lstStyle/>
          <a:p>
            <a:r>
              <a:rPr lang="zh-CN" altLang="en-US" sz="2400" b="1" dirty="0" smtClean="0">
                <a:solidFill>
                  <a:schemeClr val="tx1">
                    <a:lumMod val="65000"/>
                    <a:lumOff val="35000"/>
                  </a:schemeClr>
                </a:solidFill>
                <a:latin typeface="微软雅黑" pitchFamily="34" charset="-122"/>
                <a:ea typeface="微软雅黑" pitchFamily="34" charset="-122"/>
              </a:rPr>
              <a:t>目录</a:t>
            </a:r>
            <a:endParaRPr lang="zh-CN" altLang="en-US" sz="2400" b="1"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49226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占位符 11"/>
          <p:cNvSpPr>
            <a:spLocks noGrp="1"/>
          </p:cNvSpPr>
          <p:nvPr>
            <p:ph type="body" sz="quarter" idx="11" hasCustomPrompt="1"/>
          </p:nvPr>
        </p:nvSpPr>
        <p:spPr>
          <a:xfrm>
            <a:off x="971600" y="2636914"/>
            <a:ext cx="7272807" cy="830997"/>
          </a:xfrm>
          <a:prstGeom prst="rect">
            <a:avLst/>
          </a:prstGeom>
        </p:spPr>
        <p:txBody>
          <a:bodyPr/>
          <a:lstStyle>
            <a:lvl1pPr marL="0" indent="0" algn="ctr" defTabSz="685800" rtl="0" eaLnBrk="1" fontAlgn="auto" latinLnBrk="0" hangingPunct="1">
              <a:spcBef>
                <a:spcPts val="0"/>
              </a:spcBef>
              <a:spcAft>
                <a:spcPts val="0"/>
              </a:spcAft>
              <a:buNone/>
              <a:defRPr lang="zh-CN" altLang="en-US" sz="3600" b="1" kern="1200" dirty="0">
                <a:solidFill>
                  <a:schemeClr val="tx1">
                    <a:lumMod val="65000"/>
                    <a:lumOff val="35000"/>
                  </a:schemeClr>
                </a:solidFill>
                <a:effectLst/>
                <a:latin typeface="微软雅黑" pitchFamily="34" charset="-122"/>
                <a:ea typeface="微软雅黑" pitchFamily="34" charset="-122"/>
                <a:cs typeface="+mn-cs"/>
              </a:defRPr>
            </a:lvl1pPr>
          </a:lstStyle>
          <a:p>
            <a:pPr lvl="0"/>
            <a:r>
              <a:rPr lang="zh-CN" altLang="en-US" dirty="0" smtClean="0"/>
              <a:t>单击此处编辑节标题</a:t>
            </a:r>
            <a:endParaRPr lang="zh-CN" altLang="en-US" dirty="0"/>
          </a:p>
        </p:txBody>
      </p:sp>
    </p:spTree>
    <p:extLst>
      <p:ext uri="{BB962C8B-B14F-4D97-AF65-F5344CB8AC3E}">
        <p14:creationId xmlns:p14="http://schemas.microsoft.com/office/powerpoint/2010/main" val="316368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列表内容幻灯片">
    <p:spTree>
      <p:nvGrpSpPr>
        <p:cNvPr id="1" name=""/>
        <p:cNvGrpSpPr/>
        <p:nvPr/>
      </p:nvGrpSpPr>
      <p:grpSpPr>
        <a:xfrm>
          <a:off x="0" y="0"/>
          <a:ext cx="0" cy="0"/>
          <a:chOff x="0" y="0"/>
          <a:chExt cx="0" cy="0"/>
        </a:xfrm>
      </p:grpSpPr>
      <p:sp>
        <p:nvSpPr>
          <p:cNvPr id="6" name="内容占位符 5"/>
          <p:cNvSpPr>
            <a:spLocks noGrp="1"/>
          </p:cNvSpPr>
          <p:nvPr>
            <p:ph sz="quarter" idx="12" hasCustomPrompt="1"/>
          </p:nvPr>
        </p:nvSpPr>
        <p:spPr>
          <a:xfrm>
            <a:off x="467544" y="1196752"/>
            <a:ext cx="8208912" cy="5256584"/>
          </a:xfrm>
          <a:prstGeom prst="rect">
            <a:avLst/>
          </a:prstGeom>
        </p:spPr>
        <p:txBody>
          <a:bodyPr/>
          <a:lstStyle>
            <a:lvl1pPr marL="257175" indent="-257175">
              <a:buFont typeface="Wingdings" pitchFamily="2" charset="2"/>
              <a:buChar char="n"/>
              <a:defRPr sz="1800">
                <a:solidFill>
                  <a:schemeClr val="tx1"/>
                </a:solidFill>
                <a:latin typeface="微软雅黑" pitchFamily="34" charset="-122"/>
                <a:ea typeface="微软雅黑" pitchFamily="34" charset="-122"/>
              </a:defRPr>
            </a:lvl1pPr>
            <a:lvl2pPr>
              <a:buFont typeface="Wingdings" pitchFamily="2" charset="2"/>
              <a:buChar char="p"/>
              <a:defRPr sz="1500">
                <a:solidFill>
                  <a:schemeClr val="tx1"/>
                </a:solidFill>
                <a:latin typeface="微软雅黑" pitchFamily="34" charset="-122"/>
                <a:ea typeface="微软雅黑" pitchFamily="34" charset="-122"/>
              </a:defRPr>
            </a:lvl2pPr>
            <a:lvl3pPr>
              <a:buFont typeface="Wingdings" pitchFamily="2" charset="2"/>
              <a:buChar char="l"/>
              <a:defRPr sz="1500">
                <a:solidFill>
                  <a:schemeClr val="tx1"/>
                </a:solidFill>
                <a:latin typeface="微软雅黑" pitchFamily="34" charset="-122"/>
                <a:ea typeface="微软雅黑" pitchFamily="34" charset="-122"/>
              </a:defRPr>
            </a:lvl3pPr>
            <a:lvl4pPr>
              <a:defRPr sz="1350">
                <a:solidFill>
                  <a:schemeClr val="tx1"/>
                </a:solidFill>
                <a:latin typeface="微软雅黑" pitchFamily="34" charset="-122"/>
                <a:ea typeface="微软雅黑" pitchFamily="34" charset="-122"/>
              </a:defRPr>
            </a:lvl4pPr>
            <a:lvl5pPr>
              <a:defRPr sz="1350">
                <a:solidFill>
                  <a:schemeClr val="tx1"/>
                </a:solidFill>
                <a:latin typeface="微软雅黑" pitchFamily="34" charset="-122"/>
                <a:ea typeface="微软雅黑" pitchFamily="34" charset="-122"/>
              </a:defRPr>
            </a:lvl5pPr>
          </a:lstStyle>
          <a:p>
            <a:pPr lvl="0"/>
            <a:r>
              <a:rPr lang="zh-CN" altLang="en-US" dirty="0" smtClean="0"/>
              <a:t>单击此处编辑正文</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文本占位符 7"/>
          <p:cNvSpPr>
            <a:spLocks noGrp="1"/>
          </p:cNvSpPr>
          <p:nvPr>
            <p:ph type="body" sz="quarter" idx="13" hasCustomPrompt="1"/>
          </p:nvPr>
        </p:nvSpPr>
        <p:spPr>
          <a:xfrm>
            <a:off x="428597" y="357188"/>
            <a:ext cx="5072098" cy="571482"/>
          </a:xfrm>
          <a:prstGeom prst="rect">
            <a:avLst/>
          </a:prstGeom>
        </p:spPr>
        <p:txBody>
          <a:bodyPr/>
          <a:lstStyle>
            <a:lvl1pPr>
              <a:buNone/>
              <a:defRPr b="1">
                <a:solidFill>
                  <a:schemeClr val="tx1">
                    <a:lumMod val="65000"/>
                    <a:lumOff val="35000"/>
                  </a:schemeClr>
                </a:solidFill>
                <a:latin typeface="微软雅黑" pitchFamily="34" charset="-122"/>
                <a:ea typeface="微软雅黑" pitchFamily="34" charset="-122"/>
              </a:defRPr>
            </a:lvl1pPr>
          </a:lstStyle>
          <a:p>
            <a:pPr lvl="0"/>
            <a:r>
              <a:rPr lang="zh-CN" altLang="en-US" dirty="0" smtClean="0"/>
              <a:t>单击此处编辑小标题</a:t>
            </a:r>
            <a:endParaRPr lang="zh-CN" altLang="en-US" dirty="0"/>
          </a:p>
        </p:txBody>
      </p:sp>
    </p:spTree>
    <p:extLst>
      <p:ext uri="{BB962C8B-B14F-4D97-AF65-F5344CB8AC3E}">
        <p14:creationId xmlns:p14="http://schemas.microsoft.com/office/powerpoint/2010/main" val="101341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53972" y="2704063"/>
            <a:ext cx="1742785" cy="715581"/>
          </a:xfrm>
          <a:prstGeom prst="rect">
            <a:avLst/>
          </a:prstGeom>
          <a:noFill/>
        </p:spPr>
        <p:txBody>
          <a:bodyPr wrap="none" rtlCol="0">
            <a:spAutoFit/>
          </a:bodyPr>
          <a:lstStyle/>
          <a:p>
            <a:r>
              <a:rPr lang="zh-CN" altLang="en-US" sz="4050" b="1" dirty="0" smtClean="0">
                <a:solidFill>
                  <a:schemeClr val="tx1">
                    <a:lumMod val="65000"/>
                    <a:lumOff val="35000"/>
                  </a:schemeClr>
                </a:solidFill>
                <a:effectLst>
                  <a:outerShdw blurRad="38100" dist="38100" dir="2700000" algn="tl">
                    <a:srgbClr val="000000">
                      <a:alpha val="43137"/>
                    </a:srgbClr>
                  </a:outerShdw>
                </a:effectLst>
                <a:latin typeface="微软雅黑" pitchFamily="34" charset="-122"/>
                <a:ea typeface="微软雅黑" pitchFamily="34" charset="-122"/>
              </a:rPr>
              <a:t>谢谢！</a:t>
            </a:r>
            <a:endParaRPr lang="zh-CN" altLang="en-US" sz="4050" b="1" dirty="0">
              <a:solidFill>
                <a:schemeClr val="tx1">
                  <a:lumMod val="65000"/>
                  <a:lumOff val="3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31138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28738"/>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0" name="标题 9"/>
          <p:cNvSpPr>
            <a:spLocks noGrp="1"/>
          </p:cNvSpPr>
          <p:nvPr>
            <p:ph type="title"/>
          </p:nvPr>
        </p:nvSpPr>
        <p:spPr>
          <a:xfrm>
            <a:off x="381000" y="571500"/>
            <a:ext cx="8229600" cy="642938"/>
          </a:xfrm>
          <a:prstGeom prst="rect">
            <a:avLst/>
          </a:prstGeom>
        </p:spPr>
        <p:txBody>
          <a:bodyPr/>
          <a:lstStyle>
            <a:lvl1pPr>
              <a:defRPr sz="3000"/>
            </a:lvl1pPr>
          </a:lstStyle>
          <a:p>
            <a:r>
              <a:rPr lang="zh-CN" altLang="en-US" smtClean="0"/>
              <a:t>单击此处编辑母版标题样式</a:t>
            </a:r>
            <a:endParaRPr lang="zh-CN" altLang="en-US" dirty="0"/>
          </a:p>
        </p:txBody>
      </p:sp>
      <p:sp>
        <p:nvSpPr>
          <p:cNvPr id="4" name="页脚占位符 5"/>
          <p:cNvSpPr>
            <a:spLocks noGrp="1"/>
          </p:cNvSpPr>
          <p:nvPr>
            <p:ph type="ftr" sz="quarter" idx="10"/>
          </p:nvPr>
        </p:nvSpPr>
        <p:spPr>
          <a:xfrm>
            <a:off x="5029200" y="6264277"/>
            <a:ext cx="3657600" cy="365125"/>
          </a:xfrm>
          <a:prstGeom prst="rect">
            <a:avLst/>
          </a:prstGeom>
        </p:spPr>
        <p:txBody>
          <a:bodyPr/>
          <a:lstStyle>
            <a:lvl1pPr>
              <a:defRPr/>
            </a:lvl1pPr>
          </a:lstStyle>
          <a:p>
            <a:endParaRPr lang="zh-CN" altLang="en-US"/>
          </a:p>
        </p:txBody>
      </p:sp>
      <p:sp>
        <p:nvSpPr>
          <p:cNvPr id="5" name="灯片编号占位符 6"/>
          <p:cNvSpPr>
            <a:spLocks noGrp="1"/>
          </p:cNvSpPr>
          <p:nvPr>
            <p:ph type="sldNum" sz="quarter" idx="11"/>
          </p:nvPr>
        </p:nvSpPr>
        <p:spPr>
          <a:xfrm>
            <a:off x="6553200" y="6492877"/>
            <a:ext cx="2133600" cy="365125"/>
          </a:xfrm>
          <a:prstGeom prst="rect">
            <a:avLst/>
          </a:prstGeom>
        </p:spPr>
        <p:txBody>
          <a:bodyPr/>
          <a:lstStyle>
            <a:lvl1pPr>
              <a:defRPr/>
            </a:lvl1pPr>
          </a:lstStyle>
          <a:p>
            <a:fld id="{355FDB20-8C6A-464F-A20F-1682ACF398B8}" type="slidenum">
              <a:rPr lang="zh-CN" altLang="en-US" smtClean="0"/>
              <a:t>‹#›</a:t>
            </a:fld>
            <a:endParaRPr lang="zh-CN" altLang="en-US"/>
          </a:p>
        </p:txBody>
      </p:sp>
    </p:spTree>
    <p:extLst>
      <p:ext uri="{BB962C8B-B14F-4D97-AF65-F5344CB8AC3E}">
        <p14:creationId xmlns:p14="http://schemas.microsoft.com/office/powerpoint/2010/main" val="4217980708"/>
      </p:ext>
    </p:extLst>
  </p:cSld>
  <p:clrMapOvr>
    <a:masterClrMapping/>
  </p:clrMapOvr>
  <p:transition>
    <p:strips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zh-CN" altLang="en-US" smtClean="0"/>
              <a:t>单击此处编辑母版标题样式</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C3D4A754-DC96-43A7-BB77-205545D4213F}" type="datetimeFigureOut">
              <a:rPr lang="zh-CN" altLang="en-US" smtClean="0"/>
              <a:t>2013/7/9</a:t>
            </a:fld>
            <a:endParaRPr lang="zh-CN" alt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355FDB20-8C6A-464F-A20F-1682ACF398B8}" type="slidenum">
              <a:rPr lang="zh-CN" altLang="en-US" smtClean="0"/>
              <a:t>‹#›</a:t>
            </a:fld>
            <a:endParaRPr lang="zh-CN" altLang="en-US"/>
          </a:p>
        </p:txBody>
      </p:sp>
    </p:spTree>
    <p:extLst>
      <p:ext uri="{BB962C8B-B14F-4D97-AF65-F5344CB8AC3E}">
        <p14:creationId xmlns:p14="http://schemas.microsoft.com/office/powerpoint/2010/main" val="299335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8197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53156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991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1" r:id="rId9"/>
    <p:sldLayoutId id="2147483672" r:id="rId10"/>
    <p:sldLayoutId id="214748367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10.xml"/><Relationship Id="rId16" Type="http://schemas.openxmlformats.org/officeDocument/2006/relationships/image" Target="../media/image38.png"/><Relationship Id="rId20" Type="http://schemas.openxmlformats.org/officeDocument/2006/relationships/image" Target="../media/image42.jpeg"/><Relationship Id="rId1" Type="http://schemas.openxmlformats.org/officeDocument/2006/relationships/slideLayout" Target="../slideLayouts/slideLayout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6.jpe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1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9.xml"/><Relationship Id="rId5" Type="http://schemas.openxmlformats.org/officeDocument/2006/relationships/image" Target="../media/image57.jpeg"/><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a:xfrm>
            <a:off x="899915" y="2949577"/>
            <a:ext cx="7344171" cy="830997"/>
          </a:xfrm>
        </p:spPr>
        <p:txBody>
          <a:bodyPr/>
          <a:lstStyle/>
          <a:p>
            <a:pPr algn="ctr"/>
            <a:r>
              <a:rPr lang="zh-CN" altLang="en-US" dirty="0" smtClean="0"/>
              <a:t>面向科研的大数据技术</a:t>
            </a:r>
            <a:endParaRPr lang="en-US" altLang="zh-CN" dirty="0" smtClean="0"/>
          </a:p>
        </p:txBody>
      </p:sp>
      <p:sp>
        <p:nvSpPr>
          <p:cNvPr id="5" name="文本占位符 4"/>
          <p:cNvSpPr>
            <a:spLocks noGrp="1"/>
          </p:cNvSpPr>
          <p:nvPr>
            <p:ph type="body" sz="quarter" idx="12"/>
          </p:nvPr>
        </p:nvSpPr>
        <p:spPr>
          <a:xfrm>
            <a:off x="5321300" y="4428731"/>
            <a:ext cx="3435381" cy="588974"/>
          </a:xfrm>
        </p:spPr>
        <p:txBody>
          <a:bodyPr/>
          <a:lstStyle/>
          <a:p>
            <a:pPr algn="r"/>
            <a:r>
              <a:rPr lang="zh-CN" altLang="en-US" dirty="0" smtClean="0"/>
              <a:t>曙光信息产业股份有限公司</a:t>
            </a:r>
            <a:endParaRPr lang="en-US" altLang="zh-CN" dirty="0" smtClean="0"/>
          </a:p>
          <a:p>
            <a:pPr algn="r"/>
            <a:r>
              <a:rPr lang="zh-CN" altLang="en-US" dirty="0" smtClean="0"/>
              <a:t>高级存储方案工程师   刘冠川</a:t>
            </a:r>
            <a:endParaRPr lang="zh-CN" altLang="en-US" dirty="0"/>
          </a:p>
          <a:p>
            <a:pPr algn="ctr"/>
            <a:endParaRPr lang="en-US" altLang="zh-CN" dirty="0" smtClean="0"/>
          </a:p>
        </p:txBody>
      </p:sp>
      <p:sp>
        <p:nvSpPr>
          <p:cNvPr id="3" name="矩形 2"/>
          <p:cNvSpPr/>
          <p:nvPr/>
        </p:nvSpPr>
        <p:spPr>
          <a:xfrm>
            <a:off x="1607086" y="1716645"/>
            <a:ext cx="5929828" cy="523220"/>
          </a:xfrm>
          <a:prstGeom prst="rect">
            <a:avLst/>
          </a:prstGeom>
        </p:spPr>
        <p:txBody>
          <a:bodyPr wrap="none">
            <a:spAutoFit/>
          </a:bodyPr>
          <a:lstStyle/>
          <a:p>
            <a:pPr algn="r"/>
            <a:r>
              <a:rPr lang="zh-CN" altLang="en-US" sz="2800" dirty="0"/>
              <a:t>第十六届全国科学计算与信息化会议</a:t>
            </a:r>
            <a:endParaRPr lang="en-US" altLang="zh-CN" sz="2800" dirty="0"/>
          </a:p>
        </p:txBody>
      </p:sp>
    </p:spTree>
    <p:extLst>
      <p:ext uri="{BB962C8B-B14F-4D97-AF65-F5344CB8AC3E}">
        <p14:creationId xmlns:p14="http://schemas.microsoft.com/office/powerpoint/2010/main" val="57639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2"/>
            <p:extLst/>
          </p:nvPr>
        </p:nvGraphicFramePr>
        <p:xfrm>
          <a:off x="467544" y="1196752"/>
          <a:ext cx="820891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本占位符 2"/>
          <p:cNvSpPr>
            <a:spLocks noGrp="1"/>
          </p:cNvSpPr>
          <p:nvPr>
            <p:ph type="body" sz="quarter" idx="13"/>
          </p:nvPr>
        </p:nvSpPr>
        <p:spPr/>
        <p:txBody>
          <a:bodyPr/>
          <a:lstStyle/>
          <a:p>
            <a:r>
              <a:rPr lang="zh-CN" altLang="en-US" sz="3200" dirty="0" smtClean="0"/>
              <a:t>科研领域大数据挑战</a:t>
            </a:r>
            <a:endParaRPr lang="zh-CN" altLang="en-US" sz="3200" dirty="0"/>
          </a:p>
        </p:txBody>
      </p:sp>
    </p:spTree>
    <p:extLst>
      <p:ext uri="{BB962C8B-B14F-4D97-AF65-F5344CB8AC3E}">
        <p14:creationId xmlns:p14="http://schemas.microsoft.com/office/powerpoint/2010/main" val="749418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ChangeArrowheads="1"/>
          </p:cNvSpPr>
          <p:nvPr/>
        </p:nvSpPr>
        <p:spPr bwMode="auto">
          <a:xfrm>
            <a:off x="2427184" y="5806823"/>
            <a:ext cx="800207"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spAutoFit/>
          </a:bodyPr>
          <a:lstStyle/>
          <a:p>
            <a:r>
              <a:rPr lang="zh-CN" altLang="en-US" sz="1200" dirty="0">
                <a:latin typeface="微软雅黑" pitchFamily="34" charset="-122"/>
                <a:ea typeface="微软雅黑" pitchFamily="34" charset="-122"/>
              </a:rPr>
              <a:t>人才缺失</a:t>
            </a:r>
          </a:p>
        </p:txBody>
      </p:sp>
      <p:sp>
        <p:nvSpPr>
          <p:cNvPr id="7" name="Rectangle 12"/>
          <p:cNvSpPr>
            <a:spLocks noChangeArrowheads="1"/>
          </p:cNvSpPr>
          <p:nvPr/>
        </p:nvSpPr>
        <p:spPr bwMode="auto">
          <a:xfrm>
            <a:off x="1667681" y="4020173"/>
            <a:ext cx="840283"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spAutoFit/>
          </a:bodyPr>
          <a:lstStyle/>
          <a:p>
            <a:r>
              <a:rPr lang="en-US" altLang="zh-CN" sz="1200" dirty="0">
                <a:latin typeface="微软雅黑" pitchFamily="34" charset="-122"/>
                <a:ea typeface="微软雅黑" pitchFamily="34" charset="-122"/>
              </a:rPr>
              <a:t>4V</a:t>
            </a:r>
            <a:r>
              <a:rPr lang="zh-CN" altLang="en-US" sz="1200" dirty="0">
                <a:latin typeface="微软雅黑" pitchFamily="34" charset="-122"/>
                <a:ea typeface="微软雅黑" pitchFamily="34" charset="-122"/>
              </a:rPr>
              <a:t>的挑战</a:t>
            </a:r>
          </a:p>
        </p:txBody>
      </p:sp>
      <p:sp>
        <p:nvSpPr>
          <p:cNvPr id="8" name="Rectangle 13"/>
          <p:cNvSpPr>
            <a:spLocks noChangeArrowheads="1"/>
          </p:cNvSpPr>
          <p:nvPr/>
        </p:nvSpPr>
        <p:spPr bwMode="auto">
          <a:xfrm>
            <a:off x="2451817" y="2358707"/>
            <a:ext cx="954095"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spAutoFit/>
          </a:bodyPr>
          <a:lstStyle/>
          <a:p>
            <a:r>
              <a:rPr lang="zh-CN" altLang="en-US" sz="1200" dirty="0">
                <a:latin typeface="微软雅黑" pitchFamily="34" charset="-122"/>
                <a:ea typeface="微软雅黑" pitchFamily="34" charset="-122"/>
              </a:rPr>
              <a:t>标准不统一</a:t>
            </a:r>
          </a:p>
        </p:txBody>
      </p:sp>
      <p:sp>
        <p:nvSpPr>
          <p:cNvPr id="9" name="Rectangle 14"/>
          <p:cNvSpPr>
            <a:spLocks noChangeArrowheads="1"/>
          </p:cNvSpPr>
          <p:nvPr/>
        </p:nvSpPr>
        <p:spPr bwMode="auto">
          <a:xfrm>
            <a:off x="6062442" y="5866022"/>
            <a:ext cx="1415760"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spAutoFit/>
          </a:bodyPr>
          <a:lstStyle/>
          <a:p>
            <a:r>
              <a:rPr lang="zh-CN" altLang="en-US" sz="1200" dirty="0">
                <a:latin typeface="微软雅黑" pitchFamily="34" charset="-122"/>
                <a:ea typeface="微软雅黑" pitchFamily="34" charset="-122"/>
              </a:rPr>
              <a:t>商业方案价格</a:t>
            </a:r>
            <a:r>
              <a:rPr lang="zh-CN" altLang="en-US" sz="1200" dirty="0" smtClean="0">
                <a:latin typeface="微软雅黑" pitchFamily="34" charset="-122"/>
                <a:ea typeface="微软雅黑" pitchFamily="34" charset="-122"/>
              </a:rPr>
              <a:t>昂贵</a:t>
            </a:r>
            <a:endParaRPr lang="zh-CN" altLang="en-US" sz="1200" dirty="0">
              <a:latin typeface="微软雅黑" pitchFamily="34" charset="-122"/>
              <a:ea typeface="微软雅黑" pitchFamily="34" charset="-122"/>
            </a:endParaRPr>
          </a:p>
        </p:txBody>
      </p:sp>
      <p:sp>
        <p:nvSpPr>
          <p:cNvPr id="10" name="Rectangle 15"/>
          <p:cNvSpPr>
            <a:spLocks noChangeArrowheads="1"/>
          </p:cNvSpPr>
          <p:nvPr/>
        </p:nvSpPr>
        <p:spPr bwMode="auto">
          <a:xfrm>
            <a:off x="6931350" y="4143821"/>
            <a:ext cx="1107984"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spAutoFit/>
          </a:bodyPr>
          <a:lstStyle/>
          <a:p>
            <a:r>
              <a:rPr lang="zh-CN" altLang="en-US" sz="1200" dirty="0">
                <a:latin typeface="微软雅黑" pitchFamily="34" charset="-122"/>
                <a:ea typeface="微软雅黑" pitchFamily="34" charset="-122"/>
              </a:rPr>
              <a:t>应用生态单薄</a:t>
            </a:r>
          </a:p>
        </p:txBody>
      </p:sp>
      <p:sp>
        <p:nvSpPr>
          <p:cNvPr id="11" name="Rectangle 16"/>
          <p:cNvSpPr>
            <a:spLocks noChangeArrowheads="1"/>
          </p:cNvSpPr>
          <p:nvPr/>
        </p:nvSpPr>
        <p:spPr bwMode="auto">
          <a:xfrm>
            <a:off x="6244112" y="2358707"/>
            <a:ext cx="1107984"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34" tIns="45717" rIns="91434" bIns="45717">
            <a:spAutoFit/>
          </a:bodyPr>
          <a:lstStyle/>
          <a:p>
            <a:r>
              <a:rPr lang="zh-CN" altLang="en-US" sz="1200" dirty="0">
                <a:latin typeface="微软雅黑" pitchFamily="34" charset="-122"/>
                <a:ea typeface="微软雅黑" pitchFamily="34" charset="-122"/>
              </a:rPr>
              <a:t>数据共享壁垒</a:t>
            </a:r>
          </a:p>
        </p:txBody>
      </p:sp>
      <p:sp>
        <p:nvSpPr>
          <p:cNvPr id="12" name="AutoShape 29" descr="业务响应"/>
          <p:cNvSpPr>
            <a:spLocks noChangeArrowheads="1"/>
          </p:cNvSpPr>
          <p:nvPr/>
        </p:nvSpPr>
        <p:spPr bwMode="auto">
          <a:xfrm>
            <a:off x="6843746" y="3171876"/>
            <a:ext cx="1353805" cy="839018"/>
          </a:xfrm>
          <a:prstGeom prst="roundRect">
            <a:avLst>
              <a:gd name="adj" fmla="val 16667"/>
            </a:avLst>
          </a:prstGeom>
          <a:blipFill dpi="0" rotWithShape="1">
            <a:blip r:embed="rId3" cstate="print"/>
            <a:srcRect/>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TW" altLang="en-US">
              <a:latin typeface="微软雅黑" pitchFamily="34" charset="-122"/>
              <a:ea typeface="微软雅黑" pitchFamily="34" charset="-122"/>
            </a:endParaRPr>
          </a:p>
        </p:txBody>
      </p:sp>
      <p:pic>
        <p:nvPicPr>
          <p:cNvPr id="13"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3272" y="3171874"/>
            <a:ext cx="1287371" cy="796944"/>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2969" y="1493106"/>
            <a:ext cx="1299237" cy="804289"/>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2472" y="4947053"/>
            <a:ext cx="1359734" cy="84174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5737" y="4890335"/>
            <a:ext cx="1287371" cy="898459"/>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4284" y="1500451"/>
            <a:ext cx="1287371" cy="796944"/>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Freeform 10"/>
          <p:cNvSpPr>
            <a:spLocks/>
          </p:cNvSpPr>
          <p:nvPr/>
        </p:nvSpPr>
        <p:spPr bwMode="auto">
          <a:xfrm>
            <a:off x="4803388" y="2626887"/>
            <a:ext cx="951685" cy="1106687"/>
          </a:xfrm>
          <a:custGeom>
            <a:avLst/>
            <a:gdLst>
              <a:gd name="T0" fmla="*/ 0 w 242"/>
              <a:gd name="T1" fmla="*/ 0 h 281"/>
              <a:gd name="T2" fmla="*/ 0 w 242"/>
              <a:gd name="T3" fmla="*/ 281 h 281"/>
              <a:gd name="T4" fmla="*/ 242 w 242"/>
              <a:gd name="T5" fmla="*/ 140 h 281"/>
              <a:gd name="T6" fmla="*/ 0 w 242"/>
              <a:gd name="T7" fmla="*/ 0 h 281"/>
            </a:gdLst>
            <a:ahLst/>
            <a:cxnLst>
              <a:cxn ang="0">
                <a:pos x="T0" y="T1"/>
              </a:cxn>
              <a:cxn ang="0">
                <a:pos x="T2" y="T3"/>
              </a:cxn>
              <a:cxn ang="0">
                <a:pos x="T4" y="T5"/>
              </a:cxn>
              <a:cxn ang="0">
                <a:pos x="T6" y="T7"/>
              </a:cxn>
            </a:cxnLst>
            <a:rect l="0" t="0" r="r" b="b"/>
            <a:pathLst>
              <a:path w="242" h="281">
                <a:moveTo>
                  <a:pt x="0" y="0"/>
                </a:moveTo>
                <a:cubicBezTo>
                  <a:pt x="0" y="281"/>
                  <a:pt x="0" y="281"/>
                  <a:pt x="0" y="281"/>
                </a:cubicBezTo>
                <a:cubicBezTo>
                  <a:pt x="242" y="140"/>
                  <a:pt x="242" y="140"/>
                  <a:pt x="242" y="140"/>
                </a:cubicBezTo>
                <a:cubicBezTo>
                  <a:pt x="242" y="140"/>
                  <a:pt x="177" y="6"/>
                  <a:pt x="0" y="0"/>
                </a:cubicBezTo>
                <a:close/>
              </a:path>
            </a:pathLst>
          </a:custGeom>
          <a:gradFill flip="none" rotWithShape="1">
            <a:gsLst>
              <a:gs pos="5000">
                <a:schemeClr val="bg1"/>
              </a:gs>
              <a:gs pos="65000">
                <a:srgbClr val="C00000"/>
              </a:gs>
              <a:gs pos="91000">
                <a:srgbClr val="920000"/>
              </a:gs>
            </a:gsLst>
            <a:lin ang="8100000" scaled="1"/>
            <a:tileRect/>
          </a:gra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p:cNvSpPr>
          <p:nvPr/>
        </p:nvSpPr>
        <p:spPr bwMode="auto">
          <a:xfrm>
            <a:off x="3846702" y="2583551"/>
            <a:ext cx="956684" cy="1146689"/>
          </a:xfrm>
          <a:custGeom>
            <a:avLst/>
            <a:gdLst>
              <a:gd name="T0" fmla="*/ 0 w 243"/>
              <a:gd name="T1" fmla="*/ 151 h 291"/>
              <a:gd name="T2" fmla="*/ 243 w 243"/>
              <a:gd name="T3" fmla="*/ 291 h 291"/>
              <a:gd name="T4" fmla="*/ 243 w 243"/>
              <a:gd name="T5" fmla="*/ 11 h 291"/>
              <a:gd name="T6" fmla="*/ 0 w 243"/>
              <a:gd name="T7" fmla="*/ 151 h 291"/>
            </a:gdLst>
            <a:ahLst/>
            <a:cxnLst>
              <a:cxn ang="0">
                <a:pos x="T0" y="T1"/>
              </a:cxn>
              <a:cxn ang="0">
                <a:pos x="T2" y="T3"/>
              </a:cxn>
              <a:cxn ang="0">
                <a:pos x="T4" y="T5"/>
              </a:cxn>
              <a:cxn ang="0">
                <a:pos x="T6" y="T7"/>
              </a:cxn>
            </a:cxnLst>
            <a:rect l="0" t="0" r="r" b="b"/>
            <a:pathLst>
              <a:path w="243" h="291">
                <a:moveTo>
                  <a:pt x="0" y="151"/>
                </a:moveTo>
                <a:cubicBezTo>
                  <a:pt x="243" y="291"/>
                  <a:pt x="243" y="291"/>
                  <a:pt x="243" y="291"/>
                </a:cubicBezTo>
                <a:cubicBezTo>
                  <a:pt x="243" y="11"/>
                  <a:pt x="243" y="11"/>
                  <a:pt x="243" y="11"/>
                </a:cubicBezTo>
                <a:cubicBezTo>
                  <a:pt x="243" y="11"/>
                  <a:pt x="93" y="0"/>
                  <a:pt x="0" y="151"/>
                </a:cubicBezTo>
                <a:close/>
              </a:path>
            </a:pathLst>
          </a:custGeom>
          <a:gradFill flip="none" rotWithShape="1">
            <a:gsLst>
              <a:gs pos="20000">
                <a:srgbClr val="FF7711"/>
              </a:gs>
              <a:gs pos="58000">
                <a:srgbClr val="FFAA01"/>
              </a:gs>
              <a:gs pos="100000">
                <a:srgbClr val="FFC000"/>
              </a:gs>
            </a:gsLst>
            <a:lin ang="16200000" scaled="1"/>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2"/>
          <p:cNvSpPr>
            <a:spLocks/>
          </p:cNvSpPr>
          <p:nvPr/>
        </p:nvSpPr>
        <p:spPr bwMode="auto">
          <a:xfrm>
            <a:off x="3516695" y="3178562"/>
            <a:ext cx="1286691" cy="1101686"/>
          </a:xfrm>
          <a:custGeom>
            <a:avLst/>
            <a:gdLst>
              <a:gd name="T0" fmla="*/ 84 w 327"/>
              <a:gd name="T1" fmla="*/ 280 h 280"/>
              <a:gd name="T2" fmla="*/ 327 w 327"/>
              <a:gd name="T3" fmla="*/ 140 h 280"/>
              <a:gd name="T4" fmla="*/ 84 w 327"/>
              <a:gd name="T5" fmla="*/ 0 h 280"/>
              <a:gd name="T6" fmla="*/ 84 w 327"/>
              <a:gd name="T7" fmla="*/ 280 h 280"/>
            </a:gdLst>
            <a:ahLst/>
            <a:cxnLst>
              <a:cxn ang="0">
                <a:pos x="T0" y="T1"/>
              </a:cxn>
              <a:cxn ang="0">
                <a:pos x="T2" y="T3"/>
              </a:cxn>
              <a:cxn ang="0">
                <a:pos x="T4" y="T5"/>
              </a:cxn>
              <a:cxn ang="0">
                <a:pos x="T6" y="T7"/>
              </a:cxn>
            </a:cxnLst>
            <a:rect l="0" t="0" r="r" b="b"/>
            <a:pathLst>
              <a:path w="327" h="280">
                <a:moveTo>
                  <a:pt x="84" y="280"/>
                </a:moveTo>
                <a:cubicBezTo>
                  <a:pt x="327" y="140"/>
                  <a:pt x="327" y="140"/>
                  <a:pt x="327" y="140"/>
                </a:cubicBezTo>
                <a:cubicBezTo>
                  <a:pt x="84" y="0"/>
                  <a:pt x="84" y="0"/>
                  <a:pt x="84" y="0"/>
                </a:cubicBezTo>
                <a:cubicBezTo>
                  <a:pt x="84" y="0"/>
                  <a:pt x="0" y="125"/>
                  <a:pt x="84" y="280"/>
                </a:cubicBezTo>
                <a:close/>
              </a:path>
            </a:pathLst>
          </a:custGeom>
          <a:gradFill flip="none" rotWithShape="1">
            <a:gsLst>
              <a:gs pos="5000">
                <a:schemeClr val="bg1"/>
              </a:gs>
              <a:gs pos="65000">
                <a:srgbClr val="C00000"/>
              </a:gs>
              <a:gs pos="91000">
                <a:srgbClr val="920000"/>
              </a:gs>
            </a:gsLst>
            <a:lin ang="8100000" scaled="1"/>
            <a:tileRect/>
          </a:gradFill>
          <a:ln w="9525">
            <a:noFill/>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p:cNvSpPr>
          <p:nvPr/>
        </p:nvSpPr>
        <p:spPr bwMode="auto">
          <a:xfrm>
            <a:off x="3846702" y="3730241"/>
            <a:ext cx="956684" cy="1105020"/>
          </a:xfrm>
          <a:custGeom>
            <a:avLst/>
            <a:gdLst>
              <a:gd name="T0" fmla="*/ 243 w 243"/>
              <a:gd name="T1" fmla="*/ 281 h 281"/>
              <a:gd name="T2" fmla="*/ 243 w 243"/>
              <a:gd name="T3" fmla="*/ 0 h 281"/>
              <a:gd name="T4" fmla="*/ 0 w 243"/>
              <a:gd name="T5" fmla="*/ 141 h 281"/>
              <a:gd name="T6" fmla="*/ 243 w 243"/>
              <a:gd name="T7" fmla="*/ 281 h 281"/>
            </a:gdLst>
            <a:ahLst/>
            <a:cxnLst>
              <a:cxn ang="0">
                <a:pos x="T0" y="T1"/>
              </a:cxn>
              <a:cxn ang="0">
                <a:pos x="T2" y="T3"/>
              </a:cxn>
              <a:cxn ang="0">
                <a:pos x="T4" y="T5"/>
              </a:cxn>
              <a:cxn ang="0">
                <a:pos x="T6" y="T7"/>
              </a:cxn>
            </a:cxnLst>
            <a:rect l="0" t="0" r="r" b="b"/>
            <a:pathLst>
              <a:path w="243" h="281">
                <a:moveTo>
                  <a:pt x="243" y="281"/>
                </a:moveTo>
                <a:cubicBezTo>
                  <a:pt x="243" y="0"/>
                  <a:pt x="243" y="0"/>
                  <a:pt x="243" y="0"/>
                </a:cubicBezTo>
                <a:cubicBezTo>
                  <a:pt x="0" y="141"/>
                  <a:pt x="0" y="141"/>
                  <a:pt x="0" y="141"/>
                </a:cubicBezTo>
                <a:cubicBezTo>
                  <a:pt x="0" y="141"/>
                  <a:pt x="66" y="276"/>
                  <a:pt x="243" y="281"/>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0" scaled="1"/>
            <a:tileRect/>
          </a:gra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 name="Freeform 14"/>
          <p:cNvSpPr>
            <a:spLocks/>
          </p:cNvSpPr>
          <p:nvPr/>
        </p:nvSpPr>
        <p:spPr bwMode="auto">
          <a:xfrm>
            <a:off x="4800051" y="3730240"/>
            <a:ext cx="955018" cy="1145020"/>
          </a:xfrm>
          <a:custGeom>
            <a:avLst/>
            <a:gdLst>
              <a:gd name="T0" fmla="*/ 243 w 243"/>
              <a:gd name="T1" fmla="*/ 141 h 291"/>
              <a:gd name="T2" fmla="*/ 0 w 243"/>
              <a:gd name="T3" fmla="*/ 0 h 291"/>
              <a:gd name="T4" fmla="*/ 1 w 243"/>
              <a:gd name="T5" fmla="*/ 281 h 291"/>
              <a:gd name="T6" fmla="*/ 243 w 243"/>
              <a:gd name="T7" fmla="*/ 141 h 291"/>
            </a:gdLst>
            <a:ahLst/>
            <a:cxnLst>
              <a:cxn ang="0">
                <a:pos x="T0" y="T1"/>
              </a:cxn>
              <a:cxn ang="0">
                <a:pos x="T2" y="T3"/>
              </a:cxn>
              <a:cxn ang="0">
                <a:pos x="T4" y="T5"/>
              </a:cxn>
              <a:cxn ang="0">
                <a:pos x="T6" y="T7"/>
              </a:cxn>
            </a:cxnLst>
            <a:rect l="0" t="0" r="r" b="b"/>
            <a:pathLst>
              <a:path w="243" h="291">
                <a:moveTo>
                  <a:pt x="243" y="141"/>
                </a:moveTo>
                <a:cubicBezTo>
                  <a:pt x="0" y="0"/>
                  <a:pt x="0" y="0"/>
                  <a:pt x="0" y="0"/>
                </a:cubicBezTo>
                <a:cubicBezTo>
                  <a:pt x="1" y="281"/>
                  <a:pt x="1" y="281"/>
                  <a:pt x="1" y="281"/>
                </a:cubicBezTo>
                <a:cubicBezTo>
                  <a:pt x="1" y="281"/>
                  <a:pt x="150" y="291"/>
                  <a:pt x="243" y="141"/>
                </a:cubicBezTo>
                <a:close/>
              </a:path>
            </a:pathLst>
          </a:custGeom>
          <a:gradFill flip="none" rotWithShape="1">
            <a:gsLst>
              <a:gs pos="20000">
                <a:srgbClr val="FF7711"/>
              </a:gs>
              <a:gs pos="58000">
                <a:srgbClr val="FFAA01"/>
              </a:gs>
              <a:gs pos="100000">
                <a:srgbClr val="FFC000"/>
              </a:gs>
            </a:gsLst>
            <a:lin ang="16200000" scaled="1"/>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p:cNvSpPr>
          <p:nvPr/>
        </p:nvSpPr>
        <p:spPr bwMode="auto">
          <a:xfrm>
            <a:off x="4800052" y="3178562"/>
            <a:ext cx="1286691" cy="1101686"/>
          </a:xfrm>
          <a:custGeom>
            <a:avLst/>
            <a:gdLst>
              <a:gd name="T0" fmla="*/ 243 w 327"/>
              <a:gd name="T1" fmla="*/ 0 h 280"/>
              <a:gd name="T2" fmla="*/ 0 w 327"/>
              <a:gd name="T3" fmla="*/ 140 h 280"/>
              <a:gd name="T4" fmla="*/ 243 w 327"/>
              <a:gd name="T5" fmla="*/ 280 h 280"/>
              <a:gd name="T6" fmla="*/ 243 w 327"/>
              <a:gd name="T7" fmla="*/ 0 h 280"/>
            </a:gdLst>
            <a:ahLst/>
            <a:cxnLst>
              <a:cxn ang="0">
                <a:pos x="T0" y="T1"/>
              </a:cxn>
              <a:cxn ang="0">
                <a:pos x="T2" y="T3"/>
              </a:cxn>
              <a:cxn ang="0">
                <a:pos x="T4" y="T5"/>
              </a:cxn>
              <a:cxn ang="0">
                <a:pos x="T6" y="T7"/>
              </a:cxn>
            </a:cxnLst>
            <a:rect l="0" t="0" r="r" b="b"/>
            <a:pathLst>
              <a:path w="327" h="280">
                <a:moveTo>
                  <a:pt x="243" y="0"/>
                </a:moveTo>
                <a:cubicBezTo>
                  <a:pt x="0" y="140"/>
                  <a:pt x="0" y="140"/>
                  <a:pt x="0" y="140"/>
                </a:cubicBezTo>
                <a:cubicBezTo>
                  <a:pt x="243" y="280"/>
                  <a:pt x="243" y="280"/>
                  <a:pt x="243" y="280"/>
                </a:cubicBezTo>
                <a:cubicBezTo>
                  <a:pt x="243" y="280"/>
                  <a:pt x="327" y="156"/>
                  <a:pt x="243" y="0"/>
                </a:cubicBezTo>
                <a:close/>
              </a:path>
            </a:pathLst>
          </a:cu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0" scaled="1"/>
            <a:tileRect/>
          </a:gra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 name="组合 2"/>
          <p:cNvGrpSpPr/>
          <p:nvPr/>
        </p:nvGrpSpPr>
        <p:grpSpPr>
          <a:xfrm>
            <a:off x="4103044" y="3019387"/>
            <a:ext cx="1400684" cy="1400684"/>
            <a:chOff x="4103044" y="2162137"/>
            <a:chExt cx="1400684" cy="1400684"/>
          </a:xfrm>
        </p:grpSpPr>
        <p:sp>
          <p:nvSpPr>
            <p:cNvPr id="24" name="椭圆 23"/>
            <p:cNvSpPr/>
            <p:nvPr/>
          </p:nvSpPr>
          <p:spPr>
            <a:xfrm>
              <a:off x="4103044" y="2162137"/>
              <a:ext cx="1400684" cy="1400684"/>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矩形 35"/>
            <p:cNvSpPr/>
            <p:nvPr/>
          </p:nvSpPr>
          <p:spPr>
            <a:xfrm>
              <a:off x="4155078" y="2473725"/>
              <a:ext cx="1338828" cy="10341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20000"/>
                </a:lnSpc>
              </a:pPr>
              <a:r>
                <a:rPr lang="zh-CN" altLang="en-US" b="1" dirty="0">
                  <a:ln w="11430"/>
                  <a:solidFill>
                    <a:schemeClr val="bg1"/>
                  </a:solidFill>
                  <a:effectLst>
                    <a:outerShdw blurRad="50800" dist="39000" dir="5460000" algn="tl">
                      <a:srgbClr val="000000">
                        <a:alpha val="38000"/>
                      </a:srgbClr>
                    </a:outerShdw>
                  </a:effectLst>
                  <a:latin typeface="微软雅黑" pitchFamily="34" charset="-122"/>
                  <a:ea typeface="微软雅黑" pitchFamily="34" charset="-122"/>
                </a:rPr>
                <a:t>大数据</a:t>
              </a:r>
              <a:endParaRPr lang="en-US" altLang="zh-CN" b="1" dirty="0">
                <a:ln w="11430"/>
                <a:solidFill>
                  <a:schemeClr val="bg1"/>
                </a:solidFill>
                <a:effectLst>
                  <a:outerShdw blurRad="50800" dist="39000" dir="5460000" algn="tl">
                    <a:srgbClr val="000000">
                      <a:alpha val="38000"/>
                    </a:srgbClr>
                  </a:outerShdw>
                </a:effectLst>
                <a:latin typeface="微软雅黑" pitchFamily="34" charset="-122"/>
                <a:ea typeface="微软雅黑" pitchFamily="34" charset="-122"/>
              </a:endParaRPr>
            </a:p>
            <a:p>
              <a:pPr algn="ctr">
                <a:lnSpc>
                  <a:spcPct val="120000"/>
                </a:lnSpc>
              </a:pPr>
              <a:r>
                <a:rPr lang="zh-CN" altLang="en-US" b="1" dirty="0">
                  <a:ln w="11430"/>
                  <a:solidFill>
                    <a:schemeClr val="bg1"/>
                  </a:solidFill>
                  <a:effectLst>
                    <a:outerShdw blurRad="50800" dist="39000" dir="5460000" algn="tl">
                      <a:srgbClr val="000000">
                        <a:alpha val="38000"/>
                      </a:srgbClr>
                    </a:outerShdw>
                  </a:effectLst>
                  <a:latin typeface="微软雅黑" pitchFamily="34" charset="-122"/>
                  <a:ea typeface="微软雅黑" pitchFamily="34" charset="-122"/>
                </a:rPr>
                <a:t>挑战和问题</a:t>
              </a:r>
              <a:endParaRPr lang="zh-CN" altLang="en-US" spc="300" dirty="0">
                <a:solidFill>
                  <a:srgbClr val="C00000"/>
                </a:solidFill>
              </a:endParaRPr>
            </a:p>
            <a:p>
              <a:pPr algn="ctr"/>
              <a:endParaRPr lang="zh-CN" altLang="en-US" b="1" dirty="0">
                <a:ln w="11430"/>
                <a:solidFill>
                  <a:schemeClr val="bg1"/>
                </a:solidFill>
                <a:effectLst>
                  <a:outerShdw blurRad="50800" dist="39000" dir="5460000" algn="tl">
                    <a:srgbClr val="000000">
                      <a:alpha val="38000"/>
                    </a:srgbClr>
                  </a:outerShdw>
                </a:effectLst>
              </a:endParaRPr>
            </a:p>
          </p:txBody>
        </p:sp>
      </p:grpSp>
      <p:sp>
        <p:nvSpPr>
          <p:cNvPr id="25" name="文本占位符 24"/>
          <p:cNvSpPr>
            <a:spLocks noGrp="1"/>
          </p:cNvSpPr>
          <p:nvPr>
            <p:ph type="body" sz="quarter" idx="13"/>
          </p:nvPr>
        </p:nvSpPr>
        <p:spPr/>
        <p:txBody>
          <a:bodyPr/>
          <a:lstStyle/>
          <a:p>
            <a:r>
              <a:rPr lang="zh-CN" altLang="en-US" sz="3200" dirty="0" smtClean="0"/>
              <a:t>科研界的大数据挑战</a:t>
            </a:r>
            <a:endParaRPr lang="zh-CN" altLang="en-US" sz="3200" dirty="0"/>
          </a:p>
        </p:txBody>
      </p:sp>
    </p:spTree>
    <p:extLst>
      <p:ext uri="{BB962C8B-B14F-4D97-AF65-F5344CB8AC3E}">
        <p14:creationId xmlns:p14="http://schemas.microsoft.com/office/powerpoint/2010/main" val="154440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150"/>
                                        <p:tgtEl>
                                          <p:spTgt spid="19"/>
                                        </p:tgtEl>
                                      </p:cBhvr>
                                    </p:animEffect>
                                  </p:childTnLst>
                                </p:cTn>
                              </p:par>
                              <p:par>
                                <p:cTn id="11" presetID="22" presetClass="entr" presetSubtype="8" fill="hold" grpId="0" nodeType="withEffect">
                                  <p:stCondLst>
                                    <p:cond delay="40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150"/>
                                        <p:tgtEl>
                                          <p:spTgt spid="18"/>
                                        </p:tgtEl>
                                      </p:cBhvr>
                                    </p:animEffect>
                                  </p:childTnLst>
                                </p:cTn>
                              </p:par>
                              <p:par>
                                <p:cTn id="14" presetID="22" presetClass="entr" presetSubtype="1" fill="hold" grpId="0" nodeType="withEffect">
                                  <p:stCondLst>
                                    <p:cond delay="55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150"/>
                                        <p:tgtEl>
                                          <p:spTgt spid="23"/>
                                        </p:tgtEl>
                                      </p:cBhvr>
                                    </p:animEffect>
                                  </p:childTnLst>
                                </p:cTn>
                              </p:par>
                              <p:par>
                                <p:cTn id="17" presetID="22" presetClass="entr" presetSubtype="1" fill="hold" grpId="0" nodeType="withEffect">
                                  <p:stCondLst>
                                    <p:cond delay="70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150"/>
                                        <p:tgtEl>
                                          <p:spTgt spid="22"/>
                                        </p:tgtEl>
                                      </p:cBhvr>
                                    </p:animEffect>
                                  </p:childTnLst>
                                </p:cTn>
                              </p:par>
                              <p:par>
                                <p:cTn id="20" presetID="22" presetClass="entr" presetSubtype="2" fill="hold" grpId="0" nodeType="withEffect">
                                  <p:stCondLst>
                                    <p:cond delay="850"/>
                                  </p:stCondLst>
                                  <p:childTnLst>
                                    <p:set>
                                      <p:cBhvr>
                                        <p:cTn id="21" dur="1" fill="hold">
                                          <p:stCondLst>
                                            <p:cond delay="0"/>
                                          </p:stCondLst>
                                        </p:cTn>
                                        <p:tgtEl>
                                          <p:spTgt spid="21"/>
                                        </p:tgtEl>
                                        <p:attrNameLst>
                                          <p:attrName>style.visibility</p:attrName>
                                        </p:attrNameLst>
                                      </p:cBhvr>
                                      <p:to>
                                        <p:strVal val="visible"/>
                                      </p:to>
                                    </p:set>
                                    <p:animEffect transition="in" filter="wipe(right)">
                                      <p:cBhvr>
                                        <p:cTn id="22" dur="150"/>
                                        <p:tgtEl>
                                          <p:spTgt spid="21"/>
                                        </p:tgtEl>
                                      </p:cBhvr>
                                    </p:animEffect>
                                  </p:childTnLst>
                                </p:cTn>
                              </p:par>
                              <p:par>
                                <p:cTn id="23" presetID="22" presetClass="entr" presetSubtype="4"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150"/>
                                        <p:tgtEl>
                                          <p:spTgt spid="20"/>
                                        </p:tgtEl>
                                      </p:cBhvr>
                                    </p:animEffect>
                                  </p:childTnLst>
                                </p:cTn>
                              </p:par>
                              <p:par>
                                <p:cTn id="26" presetID="23" presetClass="entr" presetSubtype="528" fill="hold" nodeType="withEffect">
                                  <p:stCondLst>
                                    <p:cond delay="115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par>
                                <p:cTn id="32" presetID="23" presetClass="entr" presetSubtype="528" fill="hold" nodeType="withEffect">
                                  <p:stCondLst>
                                    <p:cond delay="115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 calcmode="lin" valueType="num">
                                      <p:cBhvr>
                                        <p:cTn id="36" dur="500" fill="hold"/>
                                        <p:tgtEl>
                                          <p:spTgt spid="17"/>
                                        </p:tgtEl>
                                        <p:attrNameLst>
                                          <p:attrName>ppt_x</p:attrName>
                                        </p:attrNameLst>
                                      </p:cBhvr>
                                      <p:tavLst>
                                        <p:tav tm="0">
                                          <p:val>
                                            <p:fltVal val="0.5"/>
                                          </p:val>
                                        </p:tav>
                                        <p:tav tm="100000">
                                          <p:val>
                                            <p:strVal val="#ppt_x"/>
                                          </p:val>
                                        </p:tav>
                                      </p:tavLst>
                                    </p:anim>
                                    <p:anim calcmode="lin" valueType="num">
                                      <p:cBhvr>
                                        <p:cTn id="37" dur="500" fill="hold"/>
                                        <p:tgtEl>
                                          <p:spTgt spid="17"/>
                                        </p:tgtEl>
                                        <p:attrNameLst>
                                          <p:attrName>ppt_y</p:attrName>
                                        </p:attrNameLst>
                                      </p:cBhvr>
                                      <p:tavLst>
                                        <p:tav tm="0">
                                          <p:val>
                                            <p:fltVal val="0.5"/>
                                          </p:val>
                                        </p:tav>
                                        <p:tav tm="100000">
                                          <p:val>
                                            <p:strVal val="#ppt_y"/>
                                          </p:val>
                                        </p:tav>
                                      </p:tavLst>
                                    </p:anim>
                                  </p:childTnLst>
                                </p:cTn>
                              </p:par>
                              <p:par>
                                <p:cTn id="38" presetID="23" presetClass="entr" presetSubtype="528" fill="hold" grpId="0" nodeType="withEffect">
                                  <p:stCondLst>
                                    <p:cond delay="115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115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 calcmode="lin" valueType="num">
                                      <p:cBhvr>
                                        <p:cTn id="48" dur="500" fill="hold"/>
                                        <p:tgtEl>
                                          <p:spTgt spid="16"/>
                                        </p:tgtEl>
                                        <p:attrNameLst>
                                          <p:attrName>ppt_x</p:attrName>
                                        </p:attrNameLst>
                                      </p:cBhvr>
                                      <p:tavLst>
                                        <p:tav tm="0">
                                          <p:val>
                                            <p:fltVal val="0.5"/>
                                          </p:val>
                                        </p:tav>
                                        <p:tav tm="100000">
                                          <p:val>
                                            <p:strVal val="#ppt_x"/>
                                          </p:val>
                                        </p:tav>
                                      </p:tavLst>
                                    </p:anim>
                                    <p:anim calcmode="lin" valueType="num">
                                      <p:cBhvr>
                                        <p:cTn id="49" dur="500" fill="hold"/>
                                        <p:tgtEl>
                                          <p:spTgt spid="16"/>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115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 calcmode="lin" valueType="num">
                                      <p:cBhvr>
                                        <p:cTn id="54" dur="500" fill="hold"/>
                                        <p:tgtEl>
                                          <p:spTgt spid="15"/>
                                        </p:tgtEl>
                                        <p:attrNameLst>
                                          <p:attrName>ppt_x</p:attrName>
                                        </p:attrNameLst>
                                      </p:cBhvr>
                                      <p:tavLst>
                                        <p:tav tm="0">
                                          <p:val>
                                            <p:fltVal val="0.5"/>
                                          </p:val>
                                        </p:tav>
                                        <p:tav tm="100000">
                                          <p:val>
                                            <p:strVal val="#ppt_x"/>
                                          </p:val>
                                        </p:tav>
                                      </p:tavLst>
                                    </p:anim>
                                    <p:anim calcmode="lin" valueType="num">
                                      <p:cBhvr>
                                        <p:cTn id="55" dur="500" fill="hold"/>
                                        <p:tgtEl>
                                          <p:spTgt spid="15"/>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115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 calcmode="lin" valueType="num">
                                      <p:cBhvr>
                                        <p:cTn id="60" dur="500" fill="hold"/>
                                        <p:tgtEl>
                                          <p:spTgt spid="13"/>
                                        </p:tgtEl>
                                        <p:attrNameLst>
                                          <p:attrName>ppt_x</p:attrName>
                                        </p:attrNameLst>
                                      </p:cBhvr>
                                      <p:tavLst>
                                        <p:tav tm="0">
                                          <p:val>
                                            <p:fltVal val="0.5"/>
                                          </p:val>
                                        </p:tav>
                                        <p:tav tm="100000">
                                          <p:val>
                                            <p:strVal val="#ppt_x"/>
                                          </p:val>
                                        </p:tav>
                                      </p:tavLst>
                                    </p:anim>
                                    <p:anim calcmode="lin" valueType="num">
                                      <p:cBhvr>
                                        <p:cTn id="61" dur="500" fill="hold"/>
                                        <p:tgtEl>
                                          <p:spTgt spid="13"/>
                                        </p:tgtEl>
                                        <p:attrNameLst>
                                          <p:attrName>ppt_y</p:attrName>
                                        </p:attrNameLst>
                                      </p:cBhvr>
                                      <p:tavLst>
                                        <p:tav tm="0">
                                          <p:val>
                                            <p:fltVal val="0.5"/>
                                          </p:val>
                                        </p:tav>
                                        <p:tav tm="100000">
                                          <p:val>
                                            <p:strVal val="#ppt_y"/>
                                          </p:val>
                                        </p:tav>
                                      </p:tavLst>
                                    </p:anim>
                                  </p:childTnLst>
                                </p:cTn>
                              </p:par>
                              <p:par>
                                <p:cTn id="62" presetID="23" presetClass="entr" presetSubtype="528" fill="hold" grpId="0" nodeType="withEffect">
                                  <p:stCondLst>
                                    <p:cond delay="1650"/>
                                  </p:stCondLst>
                                  <p:childTnLst>
                                    <p:set>
                                      <p:cBhvr>
                                        <p:cTn id="63" dur="1" fill="hold">
                                          <p:stCondLst>
                                            <p:cond delay="0"/>
                                          </p:stCondLst>
                                        </p:cTn>
                                        <p:tgtEl>
                                          <p:spTgt spid="8"/>
                                        </p:tgtEl>
                                        <p:attrNameLst>
                                          <p:attrName>style.visibility</p:attrName>
                                        </p:attrNameLst>
                                      </p:cBhvr>
                                      <p:to>
                                        <p:strVal val="visible"/>
                                      </p:to>
                                    </p:set>
                                    <p:anim calcmode="lin" valueType="num">
                                      <p:cBhvr>
                                        <p:cTn id="64" dur="500" fill="hold"/>
                                        <p:tgtEl>
                                          <p:spTgt spid="8"/>
                                        </p:tgtEl>
                                        <p:attrNameLst>
                                          <p:attrName>ppt_w</p:attrName>
                                        </p:attrNameLst>
                                      </p:cBhvr>
                                      <p:tavLst>
                                        <p:tav tm="0">
                                          <p:val>
                                            <p:fltVal val="0"/>
                                          </p:val>
                                        </p:tav>
                                        <p:tav tm="100000">
                                          <p:val>
                                            <p:strVal val="#ppt_w"/>
                                          </p:val>
                                        </p:tav>
                                      </p:tavLst>
                                    </p:anim>
                                    <p:anim calcmode="lin" valueType="num">
                                      <p:cBhvr>
                                        <p:cTn id="65" dur="500" fill="hold"/>
                                        <p:tgtEl>
                                          <p:spTgt spid="8"/>
                                        </p:tgtEl>
                                        <p:attrNameLst>
                                          <p:attrName>ppt_h</p:attrName>
                                        </p:attrNameLst>
                                      </p:cBhvr>
                                      <p:tavLst>
                                        <p:tav tm="0">
                                          <p:val>
                                            <p:fltVal val="0"/>
                                          </p:val>
                                        </p:tav>
                                        <p:tav tm="100000">
                                          <p:val>
                                            <p:strVal val="#ppt_h"/>
                                          </p:val>
                                        </p:tav>
                                      </p:tavLst>
                                    </p:anim>
                                    <p:anim calcmode="lin" valueType="num">
                                      <p:cBhvr>
                                        <p:cTn id="66" dur="500" fill="hold"/>
                                        <p:tgtEl>
                                          <p:spTgt spid="8"/>
                                        </p:tgtEl>
                                        <p:attrNameLst>
                                          <p:attrName>ppt_x</p:attrName>
                                        </p:attrNameLst>
                                      </p:cBhvr>
                                      <p:tavLst>
                                        <p:tav tm="0">
                                          <p:val>
                                            <p:fltVal val="0.5"/>
                                          </p:val>
                                        </p:tav>
                                        <p:tav tm="100000">
                                          <p:val>
                                            <p:strVal val="#ppt_x"/>
                                          </p:val>
                                        </p:tav>
                                      </p:tavLst>
                                    </p:anim>
                                    <p:anim calcmode="lin" valueType="num">
                                      <p:cBhvr>
                                        <p:cTn id="67" dur="500" fill="hold"/>
                                        <p:tgtEl>
                                          <p:spTgt spid="8"/>
                                        </p:tgtEl>
                                        <p:attrNameLst>
                                          <p:attrName>ppt_y</p:attrName>
                                        </p:attrNameLst>
                                      </p:cBhvr>
                                      <p:tavLst>
                                        <p:tav tm="0">
                                          <p:val>
                                            <p:fltVal val="0.5"/>
                                          </p:val>
                                        </p:tav>
                                        <p:tav tm="100000">
                                          <p:val>
                                            <p:strVal val="#ppt_y"/>
                                          </p:val>
                                        </p:tav>
                                      </p:tavLst>
                                    </p:anim>
                                  </p:childTnLst>
                                </p:cTn>
                              </p:par>
                              <p:par>
                                <p:cTn id="68" presetID="23" presetClass="entr" presetSubtype="528" fill="hold" grpId="0" nodeType="withEffect">
                                  <p:stCondLst>
                                    <p:cond delay="1650"/>
                                  </p:stCondLst>
                                  <p:childTnLst>
                                    <p:set>
                                      <p:cBhvr>
                                        <p:cTn id="69" dur="1" fill="hold">
                                          <p:stCondLst>
                                            <p:cond delay="0"/>
                                          </p:stCondLst>
                                        </p:cTn>
                                        <p:tgtEl>
                                          <p:spTgt spid="11"/>
                                        </p:tgtEl>
                                        <p:attrNameLst>
                                          <p:attrName>style.visibility</p:attrName>
                                        </p:attrNameLst>
                                      </p:cBhvr>
                                      <p:to>
                                        <p:strVal val="visible"/>
                                      </p:to>
                                    </p:set>
                                    <p:anim calcmode="lin" valueType="num">
                                      <p:cBhvr>
                                        <p:cTn id="70" dur="500" fill="hold"/>
                                        <p:tgtEl>
                                          <p:spTgt spid="11"/>
                                        </p:tgtEl>
                                        <p:attrNameLst>
                                          <p:attrName>ppt_w</p:attrName>
                                        </p:attrNameLst>
                                      </p:cBhvr>
                                      <p:tavLst>
                                        <p:tav tm="0">
                                          <p:val>
                                            <p:fltVal val="0"/>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anim calcmode="lin" valueType="num">
                                      <p:cBhvr>
                                        <p:cTn id="72" dur="500" fill="hold"/>
                                        <p:tgtEl>
                                          <p:spTgt spid="11"/>
                                        </p:tgtEl>
                                        <p:attrNameLst>
                                          <p:attrName>ppt_x</p:attrName>
                                        </p:attrNameLst>
                                      </p:cBhvr>
                                      <p:tavLst>
                                        <p:tav tm="0">
                                          <p:val>
                                            <p:fltVal val="0.5"/>
                                          </p:val>
                                        </p:tav>
                                        <p:tav tm="100000">
                                          <p:val>
                                            <p:strVal val="#ppt_x"/>
                                          </p:val>
                                        </p:tav>
                                      </p:tavLst>
                                    </p:anim>
                                    <p:anim calcmode="lin" valueType="num">
                                      <p:cBhvr>
                                        <p:cTn id="73" dur="500" fill="hold"/>
                                        <p:tgtEl>
                                          <p:spTgt spid="11"/>
                                        </p:tgtEl>
                                        <p:attrNameLst>
                                          <p:attrName>ppt_y</p:attrName>
                                        </p:attrNameLst>
                                      </p:cBhvr>
                                      <p:tavLst>
                                        <p:tav tm="0">
                                          <p:val>
                                            <p:fltVal val="0.5"/>
                                          </p:val>
                                        </p:tav>
                                        <p:tav tm="100000">
                                          <p:val>
                                            <p:strVal val="#ppt_y"/>
                                          </p:val>
                                        </p:tav>
                                      </p:tavLst>
                                    </p:anim>
                                  </p:childTnLst>
                                </p:cTn>
                              </p:par>
                              <p:par>
                                <p:cTn id="74" presetID="23" presetClass="entr" presetSubtype="528" fill="hold" grpId="0" nodeType="withEffect">
                                  <p:stCondLst>
                                    <p:cond delay="1650"/>
                                  </p:stCondLst>
                                  <p:childTnLst>
                                    <p:set>
                                      <p:cBhvr>
                                        <p:cTn id="75" dur="1" fill="hold">
                                          <p:stCondLst>
                                            <p:cond delay="0"/>
                                          </p:stCondLst>
                                        </p:cTn>
                                        <p:tgtEl>
                                          <p:spTgt spid="7"/>
                                        </p:tgtEl>
                                        <p:attrNameLst>
                                          <p:attrName>style.visibility</p:attrName>
                                        </p:attrNameLst>
                                      </p:cBhvr>
                                      <p:to>
                                        <p:strVal val="visible"/>
                                      </p:to>
                                    </p:set>
                                    <p:anim calcmode="lin" valueType="num">
                                      <p:cBhvr>
                                        <p:cTn id="76" dur="500" fill="hold"/>
                                        <p:tgtEl>
                                          <p:spTgt spid="7"/>
                                        </p:tgtEl>
                                        <p:attrNameLst>
                                          <p:attrName>ppt_w</p:attrName>
                                        </p:attrNameLst>
                                      </p:cBhvr>
                                      <p:tavLst>
                                        <p:tav tm="0">
                                          <p:val>
                                            <p:fltVal val="0"/>
                                          </p:val>
                                        </p:tav>
                                        <p:tav tm="100000">
                                          <p:val>
                                            <p:strVal val="#ppt_w"/>
                                          </p:val>
                                        </p:tav>
                                      </p:tavLst>
                                    </p:anim>
                                    <p:anim calcmode="lin" valueType="num">
                                      <p:cBhvr>
                                        <p:cTn id="77" dur="500" fill="hold"/>
                                        <p:tgtEl>
                                          <p:spTgt spid="7"/>
                                        </p:tgtEl>
                                        <p:attrNameLst>
                                          <p:attrName>ppt_h</p:attrName>
                                        </p:attrNameLst>
                                      </p:cBhvr>
                                      <p:tavLst>
                                        <p:tav tm="0">
                                          <p:val>
                                            <p:fltVal val="0"/>
                                          </p:val>
                                        </p:tav>
                                        <p:tav tm="100000">
                                          <p:val>
                                            <p:strVal val="#ppt_h"/>
                                          </p:val>
                                        </p:tav>
                                      </p:tavLst>
                                    </p:anim>
                                    <p:anim calcmode="lin" valueType="num">
                                      <p:cBhvr>
                                        <p:cTn id="78" dur="500" fill="hold"/>
                                        <p:tgtEl>
                                          <p:spTgt spid="7"/>
                                        </p:tgtEl>
                                        <p:attrNameLst>
                                          <p:attrName>ppt_x</p:attrName>
                                        </p:attrNameLst>
                                      </p:cBhvr>
                                      <p:tavLst>
                                        <p:tav tm="0">
                                          <p:val>
                                            <p:fltVal val="0.5"/>
                                          </p:val>
                                        </p:tav>
                                        <p:tav tm="100000">
                                          <p:val>
                                            <p:strVal val="#ppt_x"/>
                                          </p:val>
                                        </p:tav>
                                      </p:tavLst>
                                    </p:anim>
                                    <p:anim calcmode="lin" valueType="num">
                                      <p:cBhvr>
                                        <p:cTn id="79" dur="500" fill="hold"/>
                                        <p:tgtEl>
                                          <p:spTgt spid="7"/>
                                        </p:tgtEl>
                                        <p:attrNameLst>
                                          <p:attrName>ppt_y</p:attrName>
                                        </p:attrNameLst>
                                      </p:cBhvr>
                                      <p:tavLst>
                                        <p:tav tm="0">
                                          <p:val>
                                            <p:fltVal val="0.5"/>
                                          </p:val>
                                        </p:tav>
                                        <p:tav tm="100000">
                                          <p:val>
                                            <p:strVal val="#ppt_y"/>
                                          </p:val>
                                        </p:tav>
                                      </p:tavLst>
                                    </p:anim>
                                  </p:childTnLst>
                                </p:cTn>
                              </p:par>
                              <p:par>
                                <p:cTn id="80" presetID="23" presetClass="entr" presetSubtype="528" fill="hold" grpId="0" nodeType="withEffect">
                                  <p:stCondLst>
                                    <p:cond delay="1650"/>
                                  </p:stCondLst>
                                  <p:childTnLst>
                                    <p:set>
                                      <p:cBhvr>
                                        <p:cTn id="81" dur="1" fill="hold">
                                          <p:stCondLst>
                                            <p:cond delay="0"/>
                                          </p:stCondLst>
                                        </p:cTn>
                                        <p:tgtEl>
                                          <p:spTgt spid="10"/>
                                        </p:tgtEl>
                                        <p:attrNameLst>
                                          <p:attrName>style.visibility</p:attrName>
                                        </p:attrNameLst>
                                      </p:cBhvr>
                                      <p:to>
                                        <p:strVal val="visible"/>
                                      </p:to>
                                    </p:set>
                                    <p:anim calcmode="lin" valueType="num">
                                      <p:cBhvr>
                                        <p:cTn id="82" dur="500" fill="hold"/>
                                        <p:tgtEl>
                                          <p:spTgt spid="10"/>
                                        </p:tgtEl>
                                        <p:attrNameLst>
                                          <p:attrName>ppt_w</p:attrName>
                                        </p:attrNameLst>
                                      </p:cBhvr>
                                      <p:tavLst>
                                        <p:tav tm="0">
                                          <p:val>
                                            <p:fltVal val="0"/>
                                          </p:val>
                                        </p:tav>
                                        <p:tav tm="100000">
                                          <p:val>
                                            <p:strVal val="#ppt_w"/>
                                          </p:val>
                                        </p:tav>
                                      </p:tavLst>
                                    </p:anim>
                                    <p:anim calcmode="lin" valueType="num">
                                      <p:cBhvr>
                                        <p:cTn id="83" dur="500" fill="hold"/>
                                        <p:tgtEl>
                                          <p:spTgt spid="10"/>
                                        </p:tgtEl>
                                        <p:attrNameLst>
                                          <p:attrName>ppt_h</p:attrName>
                                        </p:attrNameLst>
                                      </p:cBhvr>
                                      <p:tavLst>
                                        <p:tav tm="0">
                                          <p:val>
                                            <p:fltVal val="0"/>
                                          </p:val>
                                        </p:tav>
                                        <p:tav tm="100000">
                                          <p:val>
                                            <p:strVal val="#ppt_h"/>
                                          </p:val>
                                        </p:tav>
                                      </p:tavLst>
                                    </p:anim>
                                    <p:anim calcmode="lin" valueType="num">
                                      <p:cBhvr>
                                        <p:cTn id="84" dur="500" fill="hold"/>
                                        <p:tgtEl>
                                          <p:spTgt spid="10"/>
                                        </p:tgtEl>
                                        <p:attrNameLst>
                                          <p:attrName>ppt_x</p:attrName>
                                        </p:attrNameLst>
                                      </p:cBhvr>
                                      <p:tavLst>
                                        <p:tav tm="0">
                                          <p:val>
                                            <p:fltVal val="0.5"/>
                                          </p:val>
                                        </p:tav>
                                        <p:tav tm="100000">
                                          <p:val>
                                            <p:strVal val="#ppt_x"/>
                                          </p:val>
                                        </p:tav>
                                      </p:tavLst>
                                    </p:anim>
                                    <p:anim calcmode="lin" valueType="num">
                                      <p:cBhvr>
                                        <p:cTn id="85" dur="500" fill="hold"/>
                                        <p:tgtEl>
                                          <p:spTgt spid="10"/>
                                        </p:tgtEl>
                                        <p:attrNameLst>
                                          <p:attrName>ppt_y</p:attrName>
                                        </p:attrNameLst>
                                      </p:cBhvr>
                                      <p:tavLst>
                                        <p:tav tm="0">
                                          <p:val>
                                            <p:fltVal val="0.5"/>
                                          </p:val>
                                        </p:tav>
                                        <p:tav tm="100000">
                                          <p:val>
                                            <p:strVal val="#ppt_y"/>
                                          </p:val>
                                        </p:tav>
                                      </p:tavLst>
                                    </p:anim>
                                  </p:childTnLst>
                                </p:cTn>
                              </p:par>
                              <p:par>
                                <p:cTn id="86" presetID="23" presetClass="entr" presetSubtype="528" fill="hold" grpId="0" nodeType="withEffect">
                                  <p:stCondLst>
                                    <p:cond delay="1650"/>
                                  </p:stCondLst>
                                  <p:childTnLst>
                                    <p:set>
                                      <p:cBhvr>
                                        <p:cTn id="87" dur="1" fill="hold">
                                          <p:stCondLst>
                                            <p:cond delay="0"/>
                                          </p:stCondLst>
                                        </p:cTn>
                                        <p:tgtEl>
                                          <p:spTgt spid="6"/>
                                        </p:tgtEl>
                                        <p:attrNameLst>
                                          <p:attrName>style.visibility</p:attrName>
                                        </p:attrNameLst>
                                      </p:cBhvr>
                                      <p:to>
                                        <p:strVal val="visible"/>
                                      </p:to>
                                    </p:set>
                                    <p:anim calcmode="lin" valueType="num">
                                      <p:cBhvr>
                                        <p:cTn id="88" dur="500" fill="hold"/>
                                        <p:tgtEl>
                                          <p:spTgt spid="6"/>
                                        </p:tgtEl>
                                        <p:attrNameLst>
                                          <p:attrName>ppt_w</p:attrName>
                                        </p:attrNameLst>
                                      </p:cBhvr>
                                      <p:tavLst>
                                        <p:tav tm="0">
                                          <p:val>
                                            <p:fltVal val="0"/>
                                          </p:val>
                                        </p:tav>
                                        <p:tav tm="100000">
                                          <p:val>
                                            <p:strVal val="#ppt_w"/>
                                          </p:val>
                                        </p:tav>
                                      </p:tavLst>
                                    </p:anim>
                                    <p:anim calcmode="lin" valueType="num">
                                      <p:cBhvr>
                                        <p:cTn id="89" dur="500" fill="hold"/>
                                        <p:tgtEl>
                                          <p:spTgt spid="6"/>
                                        </p:tgtEl>
                                        <p:attrNameLst>
                                          <p:attrName>ppt_h</p:attrName>
                                        </p:attrNameLst>
                                      </p:cBhvr>
                                      <p:tavLst>
                                        <p:tav tm="0">
                                          <p:val>
                                            <p:fltVal val="0"/>
                                          </p:val>
                                        </p:tav>
                                        <p:tav tm="100000">
                                          <p:val>
                                            <p:strVal val="#ppt_h"/>
                                          </p:val>
                                        </p:tav>
                                      </p:tavLst>
                                    </p:anim>
                                    <p:anim calcmode="lin" valueType="num">
                                      <p:cBhvr>
                                        <p:cTn id="90" dur="500" fill="hold"/>
                                        <p:tgtEl>
                                          <p:spTgt spid="6"/>
                                        </p:tgtEl>
                                        <p:attrNameLst>
                                          <p:attrName>ppt_x</p:attrName>
                                        </p:attrNameLst>
                                      </p:cBhvr>
                                      <p:tavLst>
                                        <p:tav tm="0">
                                          <p:val>
                                            <p:fltVal val="0.5"/>
                                          </p:val>
                                        </p:tav>
                                        <p:tav tm="100000">
                                          <p:val>
                                            <p:strVal val="#ppt_x"/>
                                          </p:val>
                                        </p:tav>
                                      </p:tavLst>
                                    </p:anim>
                                    <p:anim calcmode="lin" valueType="num">
                                      <p:cBhvr>
                                        <p:cTn id="91" dur="500" fill="hold"/>
                                        <p:tgtEl>
                                          <p:spTgt spid="6"/>
                                        </p:tgtEl>
                                        <p:attrNameLst>
                                          <p:attrName>ppt_y</p:attrName>
                                        </p:attrNameLst>
                                      </p:cBhvr>
                                      <p:tavLst>
                                        <p:tav tm="0">
                                          <p:val>
                                            <p:fltVal val="0.5"/>
                                          </p:val>
                                        </p:tav>
                                        <p:tav tm="100000">
                                          <p:val>
                                            <p:strVal val="#ppt_y"/>
                                          </p:val>
                                        </p:tav>
                                      </p:tavLst>
                                    </p:anim>
                                  </p:childTnLst>
                                </p:cTn>
                              </p:par>
                              <p:par>
                                <p:cTn id="92" presetID="23" presetClass="entr" presetSubtype="528" fill="hold" grpId="0" nodeType="withEffect">
                                  <p:stCondLst>
                                    <p:cond delay="1650"/>
                                  </p:stCondLst>
                                  <p:childTnLst>
                                    <p:set>
                                      <p:cBhvr>
                                        <p:cTn id="93" dur="1" fill="hold">
                                          <p:stCondLst>
                                            <p:cond delay="0"/>
                                          </p:stCondLst>
                                        </p:cTn>
                                        <p:tgtEl>
                                          <p:spTgt spid="9"/>
                                        </p:tgtEl>
                                        <p:attrNameLst>
                                          <p:attrName>style.visibility</p:attrName>
                                        </p:attrNameLst>
                                      </p:cBhvr>
                                      <p:to>
                                        <p:strVal val="visible"/>
                                      </p:to>
                                    </p:set>
                                    <p:anim calcmode="lin" valueType="num">
                                      <p:cBhvr>
                                        <p:cTn id="94" dur="500" fill="hold"/>
                                        <p:tgtEl>
                                          <p:spTgt spid="9"/>
                                        </p:tgtEl>
                                        <p:attrNameLst>
                                          <p:attrName>ppt_w</p:attrName>
                                        </p:attrNameLst>
                                      </p:cBhvr>
                                      <p:tavLst>
                                        <p:tav tm="0">
                                          <p:val>
                                            <p:fltVal val="0"/>
                                          </p:val>
                                        </p:tav>
                                        <p:tav tm="100000">
                                          <p:val>
                                            <p:strVal val="#ppt_w"/>
                                          </p:val>
                                        </p:tav>
                                      </p:tavLst>
                                    </p:anim>
                                    <p:anim calcmode="lin" valueType="num">
                                      <p:cBhvr>
                                        <p:cTn id="95" dur="500" fill="hold"/>
                                        <p:tgtEl>
                                          <p:spTgt spid="9"/>
                                        </p:tgtEl>
                                        <p:attrNameLst>
                                          <p:attrName>ppt_h</p:attrName>
                                        </p:attrNameLst>
                                      </p:cBhvr>
                                      <p:tavLst>
                                        <p:tav tm="0">
                                          <p:val>
                                            <p:fltVal val="0"/>
                                          </p:val>
                                        </p:tav>
                                        <p:tav tm="100000">
                                          <p:val>
                                            <p:strVal val="#ppt_h"/>
                                          </p:val>
                                        </p:tav>
                                      </p:tavLst>
                                    </p:anim>
                                    <p:anim calcmode="lin" valueType="num">
                                      <p:cBhvr>
                                        <p:cTn id="96" dur="500" fill="hold"/>
                                        <p:tgtEl>
                                          <p:spTgt spid="9"/>
                                        </p:tgtEl>
                                        <p:attrNameLst>
                                          <p:attrName>ppt_x</p:attrName>
                                        </p:attrNameLst>
                                      </p:cBhvr>
                                      <p:tavLst>
                                        <p:tav tm="0">
                                          <p:val>
                                            <p:fltVal val="0.5"/>
                                          </p:val>
                                        </p:tav>
                                        <p:tav tm="100000">
                                          <p:val>
                                            <p:strVal val="#ppt_x"/>
                                          </p:val>
                                        </p:tav>
                                      </p:tavLst>
                                    </p:anim>
                                    <p:anim calcmode="lin" valueType="num">
                                      <p:cBhvr>
                                        <p:cTn id="97"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a:xfrm>
            <a:off x="899915" y="2949577"/>
            <a:ext cx="7344171" cy="830997"/>
          </a:xfrm>
        </p:spPr>
        <p:txBody>
          <a:bodyPr/>
          <a:lstStyle/>
          <a:p>
            <a:pPr algn="ctr"/>
            <a:r>
              <a:rPr lang="zh-CN" altLang="en-US" dirty="0" smtClean="0"/>
              <a:t>科研领域大数据的机遇</a:t>
            </a:r>
            <a:endParaRPr lang="en-US" altLang="zh-CN" dirty="0" smtClean="0"/>
          </a:p>
        </p:txBody>
      </p:sp>
    </p:spTree>
    <p:extLst>
      <p:ext uri="{BB962C8B-B14F-4D97-AF65-F5344CB8AC3E}">
        <p14:creationId xmlns:p14="http://schemas.microsoft.com/office/powerpoint/2010/main" val="70317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4368826" y="1006222"/>
            <a:ext cx="4802312" cy="5851778"/>
          </a:xfrm>
          <a:prstGeom prst="rect">
            <a:avLst/>
          </a:prstGeom>
          <a:gradFill flip="none" rotWithShape="1">
            <a:gsLst>
              <a:gs pos="0">
                <a:srgbClr val="C00000"/>
              </a:gs>
              <a:gs pos="12000">
                <a:schemeClr val="accent2"/>
              </a:gs>
              <a:gs pos="40000">
                <a:schemeClr val="bg1"/>
              </a:gs>
            </a:gsLst>
            <a:lin ang="5400000" scaled="0"/>
            <a:tileRect/>
          </a:gra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 name="矩形 6"/>
          <p:cNvSpPr/>
          <p:nvPr/>
        </p:nvSpPr>
        <p:spPr>
          <a:xfrm>
            <a:off x="-761" y="1006222"/>
            <a:ext cx="4404088" cy="5851778"/>
          </a:xfrm>
          <a:prstGeom prst="rect">
            <a:avLst/>
          </a:prstGeom>
          <a:gradFill flip="none" rotWithShape="1">
            <a:gsLst>
              <a:gs pos="0">
                <a:srgbClr val="C00000"/>
              </a:gs>
              <a:gs pos="12000">
                <a:schemeClr val="accent2"/>
              </a:gs>
              <a:gs pos="40000">
                <a:schemeClr val="bg1"/>
              </a:gs>
            </a:gsLst>
            <a:lin ang="5400000" scaled="0"/>
            <a:tileRect/>
          </a:gra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 name="文本占位符 4"/>
          <p:cNvSpPr>
            <a:spLocks noGrp="1"/>
          </p:cNvSpPr>
          <p:nvPr>
            <p:ph type="body" sz="quarter" idx="13"/>
          </p:nvPr>
        </p:nvSpPr>
        <p:spPr>
          <a:xfrm>
            <a:off x="428597" y="357188"/>
            <a:ext cx="5705234" cy="571482"/>
          </a:xfrm>
        </p:spPr>
        <p:txBody>
          <a:bodyPr/>
          <a:lstStyle/>
          <a:p>
            <a:r>
              <a:rPr lang="zh-CN" altLang="en-US" sz="3200" dirty="0"/>
              <a:t>云</a:t>
            </a:r>
            <a:r>
              <a:rPr lang="zh-CN" altLang="en-US" sz="3200" dirty="0" smtClean="0"/>
              <a:t>计算和大数据</a:t>
            </a:r>
            <a:endParaRPr lang="zh-CN" altLang="en-US" sz="3200" dirty="0"/>
          </a:p>
        </p:txBody>
      </p:sp>
      <p:sp>
        <p:nvSpPr>
          <p:cNvPr id="6" name="右箭头 5"/>
          <p:cNvSpPr/>
          <p:nvPr/>
        </p:nvSpPr>
        <p:spPr>
          <a:xfrm>
            <a:off x="4076980" y="3874183"/>
            <a:ext cx="907369" cy="36673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8" name="TextBox 1"/>
          <p:cNvSpPr txBox="1">
            <a:spLocks noChangeArrowheads="1"/>
          </p:cNvSpPr>
          <p:nvPr/>
        </p:nvSpPr>
        <p:spPr bwMode="auto">
          <a:xfrm>
            <a:off x="858112" y="5447458"/>
            <a:ext cx="3363306" cy="338536"/>
          </a:xfrm>
          <a:prstGeom prst="rect">
            <a:avLst/>
          </a:prstGeom>
          <a:noFill/>
          <a:ln w="9525">
            <a:noFill/>
            <a:miter lim="800000"/>
            <a:headEnd/>
            <a:tailEnd/>
          </a:ln>
        </p:spPr>
        <p:txBody>
          <a:bodyPr wrap="square" lIns="91422" tIns="45711" rIns="91422" bIns="45711">
            <a:spAutoFit/>
          </a:bodyPr>
          <a:lstStyle/>
          <a:p>
            <a:pPr defTabSz="784225"/>
            <a:r>
              <a:rPr lang="zh-CN" altLang="en-US" sz="1600" dirty="0">
                <a:latin typeface="微软雅黑" pitchFamily="34" charset="-122"/>
                <a:ea typeface="微软雅黑" pitchFamily="34" charset="-122"/>
              </a:rPr>
              <a:t>传统信息系统三层架构</a:t>
            </a:r>
          </a:p>
        </p:txBody>
      </p:sp>
      <p:pic>
        <p:nvPicPr>
          <p:cNvPr id="9" name="Picture 21" descr="ICON_BladeServer_Q408"/>
          <p:cNvPicPr>
            <a:picLocks noChangeAspect="1" noChangeArrowheads="1"/>
          </p:cNvPicPr>
          <p:nvPr/>
        </p:nvPicPr>
        <p:blipFill>
          <a:blip r:embed="rId3" cstate="print"/>
          <a:srcRect/>
          <a:stretch>
            <a:fillRect/>
          </a:stretch>
        </p:blipFill>
        <p:spPr bwMode="auto">
          <a:xfrm>
            <a:off x="1614739" y="3677442"/>
            <a:ext cx="551423" cy="493914"/>
          </a:xfrm>
          <a:prstGeom prst="rect">
            <a:avLst/>
          </a:prstGeom>
          <a:noFill/>
          <a:ln w="9525">
            <a:noFill/>
            <a:miter lim="800000"/>
            <a:headEnd/>
            <a:tailEnd/>
          </a:ln>
        </p:spPr>
      </p:pic>
      <p:pic>
        <p:nvPicPr>
          <p:cNvPr id="10" name="Picture 21" descr="ICON_BladeServer_Q408"/>
          <p:cNvPicPr>
            <a:picLocks noChangeAspect="1" noChangeArrowheads="1"/>
          </p:cNvPicPr>
          <p:nvPr/>
        </p:nvPicPr>
        <p:blipFill>
          <a:blip r:embed="rId4" cstate="print"/>
          <a:srcRect/>
          <a:stretch>
            <a:fillRect/>
          </a:stretch>
        </p:blipFill>
        <p:spPr bwMode="auto">
          <a:xfrm>
            <a:off x="2093263" y="3679015"/>
            <a:ext cx="562325" cy="503679"/>
          </a:xfrm>
          <a:prstGeom prst="rect">
            <a:avLst/>
          </a:prstGeom>
          <a:noFill/>
          <a:ln w="9525">
            <a:noFill/>
            <a:miter lim="800000"/>
            <a:headEnd/>
            <a:tailEnd/>
          </a:ln>
        </p:spPr>
      </p:pic>
      <p:pic>
        <p:nvPicPr>
          <p:cNvPr id="11" name="Picture 21" descr="ICON_BladeServer_Q408"/>
          <p:cNvPicPr>
            <a:picLocks noChangeAspect="1" noChangeArrowheads="1"/>
          </p:cNvPicPr>
          <p:nvPr/>
        </p:nvPicPr>
        <p:blipFill>
          <a:blip r:embed="rId4" cstate="print"/>
          <a:srcRect/>
          <a:stretch>
            <a:fillRect/>
          </a:stretch>
        </p:blipFill>
        <p:spPr bwMode="auto">
          <a:xfrm>
            <a:off x="2530162" y="3674651"/>
            <a:ext cx="562325" cy="503679"/>
          </a:xfrm>
          <a:prstGeom prst="rect">
            <a:avLst/>
          </a:prstGeom>
          <a:noFill/>
          <a:ln w="9525">
            <a:noFill/>
            <a:miter lim="800000"/>
            <a:headEnd/>
            <a:tailEnd/>
          </a:ln>
        </p:spPr>
      </p:pic>
      <p:pic>
        <p:nvPicPr>
          <p:cNvPr id="12" name="Picture 21" descr="ICON_BladeServer_Q408"/>
          <p:cNvPicPr>
            <a:picLocks noChangeAspect="1" noChangeArrowheads="1"/>
          </p:cNvPicPr>
          <p:nvPr/>
        </p:nvPicPr>
        <p:blipFill>
          <a:blip r:embed="rId4" cstate="print"/>
          <a:srcRect/>
          <a:stretch>
            <a:fillRect/>
          </a:stretch>
        </p:blipFill>
        <p:spPr bwMode="auto">
          <a:xfrm>
            <a:off x="2964044" y="3674651"/>
            <a:ext cx="562325" cy="503679"/>
          </a:xfrm>
          <a:prstGeom prst="rect">
            <a:avLst/>
          </a:prstGeom>
          <a:noFill/>
          <a:ln w="9525">
            <a:noFill/>
            <a:miter lim="800000"/>
            <a:headEnd/>
            <a:tailEnd/>
          </a:ln>
        </p:spPr>
      </p:pic>
      <p:sp>
        <p:nvSpPr>
          <p:cNvPr id="13" name="Rounded Rectangle 72"/>
          <p:cNvSpPr/>
          <p:nvPr/>
        </p:nvSpPr>
        <p:spPr bwMode="auto">
          <a:xfrm>
            <a:off x="1255194" y="3719201"/>
            <a:ext cx="2775119" cy="511248"/>
          </a:xfrm>
          <a:prstGeom prst="roundRect">
            <a:avLst>
              <a:gd name="adj" fmla="val 25983"/>
            </a:avLst>
          </a:prstGeom>
          <a:noFill/>
          <a:ln w="12700">
            <a:solidFill>
              <a:schemeClr val="tx1">
                <a:lumMod val="60000"/>
                <a:lumOff val="40000"/>
              </a:schemeClr>
            </a:solidFill>
            <a:prstDash val="sysDot"/>
            <a:round/>
            <a:headEnd/>
            <a:tailEnd/>
          </a:ln>
        </p:spPr>
        <p:txBody>
          <a:bodyPr wrap="none" lIns="0" tIns="0" rIns="0" bIns="0" anchor="ctr"/>
          <a:lstStyle/>
          <a:p>
            <a:pPr algn="ctr" fontAlgn="auto">
              <a:spcBef>
                <a:spcPts val="0"/>
              </a:spcBef>
              <a:spcAft>
                <a:spcPts val="0"/>
              </a:spcAft>
              <a:defRPr/>
            </a:pPr>
            <a:endParaRPr lang="en-US" baseline="-25000" dirty="0" err="1">
              <a:solidFill>
                <a:srgbClr val="FFFFFF"/>
              </a:solidFill>
              <a:latin typeface="+mn-lt"/>
              <a:ea typeface="+mn-ea"/>
            </a:endParaRPr>
          </a:p>
        </p:txBody>
      </p:sp>
      <p:pic>
        <p:nvPicPr>
          <p:cNvPr id="14" name="Picture 14" descr="ICON_Storage_3up_Q408.png"/>
          <p:cNvPicPr>
            <a:picLocks noChangeAspect="1"/>
          </p:cNvPicPr>
          <p:nvPr/>
        </p:nvPicPr>
        <p:blipFill>
          <a:blip r:embed="rId5" cstate="print"/>
          <a:srcRect/>
          <a:stretch>
            <a:fillRect/>
          </a:stretch>
        </p:blipFill>
        <p:spPr bwMode="auto">
          <a:xfrm>
            <a:off x="1719742" y="4572836"/>
            <a:ext cx="422973" cy="449596"/>
          </a:xfrm>
          <a:prstGeom prst="rect">
            <a:avLst/>
          </a:prstGeom>
          <a:noFill/>
          <a:ln w="9525">
            <a:noFill/>
            <a:miter lim="800000"/>
            <a:headEnd/>
            <a:tailEnd/>
          </a:ln>
        </p:spPr>
      </p:pic>
      <p:pic>
        <p:nvPicPr>
          <p:cNvPr id="15" name="Picture 14" descr="ICON_Storage_3up_Q408.png"/>
          <p:cNvPicPr>
            <a:picLocks noChangeAspect="1"/>
          </p:cNvPicPr>
          <p:nvPr/>
        </p:nvPicPr>
        <p:blipFill>
          <a:blip r:embed="rId5" cstate="print"/>
          <a:srcRect/>
          <a:stretch>
            <a:fillRect/>
          </a:stretch>
        </p:blipFill>
        <p:spPr bwMode="auto">
          <a:xfrm>
            <a:off x="2118668" y="4572836"/>
            <a:ext cx="422973" cy="449596"/>
          </a:xfrm>
          <a:prstGeom prst="rect">
            <a:avLst/>
          </a:prstGeom>
          <a:noFill/>
          <a:ln w="9525">
            <a:noFill/>
            <a:miter lim="800000"/>
            <a:headEnd/>
            <a:tailEnd/>
          </a:ln>
        </p:spPr>
      </p:pic>
      <p:pic>
        <p:nvPicPr>
          <p:cNvPr id="16" name="Picture 14" descr="ICON_Storage_3up_Q408.png"/>
          <p:cNvPicPr>
            <a:picLocks noChangeAspect="1"/>
          </p:cNvPicPr>
          <p:nvPr/>
        </p:nvPicPr>
        <p:blipFill>
          <a:blip r:embed="rId5" cstate="print"/>
          <a:srcRect/>
          <a:stretch>
            <a:fillRect/>
          </a:stretch>
        </p:blipFill>
        <p:spPr bwMode="auto">
          <a:xfrm>
            <a:off x="2517594" y="4572836"/>
            <a:ext cx="422973" cy="449596"/>
          </a:xfrm>
          <a:prstGeom prst="rect">
            <a:avLst/>
          </a:prstGeom>
          <a:noFill/>
          <a:ln w="9525">
            <a:noFill/>
            <a:miter lim="800000"/>
            <a:headEnd/>
            <a:tailEnd/>
          </a:ln>
        </p:spPr>
      </p:pic>
      <p:pic>
        <p:nvPicPr>
          <p:cNvPr id="17" name="Picture 14" descr="ICON_Storage_3up_Q408.png"/>
          <p:cNvPicPr>
            <a:picLocks noChangeAspect="1"/>
          </p:cNvPicPr>
          <p:nvPr/>
        </p:nvPicPr>
        <p:blipFill>
          <a:blip r:embed="rId5" cstate="print"/>
          <a:srcRect/>
          <a:stretch>
            <a:fillRect/>
          </a:stretch>
        </p:blipFill>
        <p:spPr bwMode="auto">
          <a:xfrm>
            <a:off x="2916521" y="4572836"/>
            <a:ext cx="422973" cy="449596"/>
          </a:xfrm>
          <a:prstGeom prst="rect">
            <a:avLst/>
          </a:prstGeom>
          <a:noFill/>
          <a:ln w="9525">
            <a:noFill/>
            <a:miter lim="800000"/>
            <a:headEnd/>
            <a:tailEnd/>
          </a:ln>
        </p:spPr>
      </p:pic>
      <p:sp>
        <p:nvSpPr>
          <p:cNvPr id="18" name="Rounded Rectangle 72"/>
          <p:cNvSpPr/>
          <p:nvPr/>
        </p:nvSpPr>
        <p:spPr bwMode="auto">
          <a:xfrm>
            <a:off x="1664349" y="4542319"/>
            <a:ext cx="2281620" cy="562700"/>
          </a:xfrm>
          <a:prstGeom prst="roundRect">
            <a:avLst>
              <a:gd name="adj" fmla="val 25983"/>
            </a:avLst>
          </a:prstGeom>
          <a:noFill/>
          <a:ln w="12700">
            <a:solidFill>
              <a:schemeClr val="tx1">
                <a:lumMod val="60000"/>
                <a:lumOff val="40000"/>
              </a:schemeClr>
            </a:solidFill>
            <a:prstDash val="sysDot"/>
            <a:round/>
            <a:headEnd/>
            <a:tailEnd/>
          </a:ln>
        </p:spPr>
        <p:txBody>
          <a:bodyPr wrap="none" lIns="0" tIns="0" rIns="0" bIns="0" anchor="ctr"/>
          <a:lstStyle/>
          <a:p>
            <a:pPr algn="ctr" fontAlgn="auto">
              <a:spcBef>
                <a:spcPts val="0"/>
              </a:spcBef>
              <a:spcAft>
                <a:spcPts val="0"/>
              </a:spcAft>
              <a:defRPr/>
            </a:pPr>
            <a:endParaRPr lang="en-US" baseline="-25000" dirty="0" err="1">
              <a:solidFill>
                <a:srgbClr val="FFFFFF"/>
              </a:solidFill>
              <a:latin typeface="+mn-lt"/>
              <a:ea typeface="+mn-ea"/>
            </a:endParaRPr>
          </a:p>
        </p:txBody>
      </p:sp>
      <p:pic>
        <p:nvPicPr>
          <p:cNvPr id="19" name="Left-Right Arrow 51"/>
          <p:cNvPicPr>
            <a:picLocks noChangeArrowheads="1"/>
          </p:cNvPicPr>
          <p:nvPr/>
        </p:nvPicPr>
        <p:blipFill>
          <a:blip r:embed="rId6" cstate="print"/>
          <a:srcRect/>
          <a:stretch>
            <a:fillRect/>
          </a:stretch>
        </p:blipFill>
        <p:spPr bwMode="auto">
          <a:xfrm>
            <a:off x="2331897" y="4124949"/>
            <a:ext cx="412343" cy="548022"/>
          </a:xfrm>
          <a:prstGeom prst="rect">
            <a:avLst/>
          </a:prstGeom>
          <a:noFill/>
        </p:spPr>
      </p:pic>
      <p:sp>
        <p:nvSpPr>
          <p:cNvPr id="20" name="Text Box 62"/>
          <p:cNvSpPr txBox="1">
            <a:spLocks noChangeArrowheads="1"/>
          </p:cNvSpPr>
          <p:nvPr/>
        </p:nvSpPr>
        <p:spPr bwMode="auto">
          <a:xfrm>
            <a:off x="643829" y="2831308"/>
            <a:ext cx="833111" cy="307777"/>
          </a:xfrm>
          <a:prstGeom prst="rect">
            <a:avLst/>
          </a:prstGeom>
          <a:noFill/>
          <a:ln w="9525">
            <a:noFill/>
            <a:miter lim="800000"/>
            <a:headEnd/>
            <a:tailEnd/>
          </a:ln>
          <a:effectLst/>
        </p:spPr>
        <p:txBody>
          <a:bodyPr wrap="square">
            <a:spAutoFit/>
          </a:bodyPr>
          <a:lstStyle/>
          <a:p>
            <a:r>
              <a:rPr lang="en-US" altLang="zh-CN" sz="1400" dirty="0">
                <a:latin typeface="微软雅黑" pitchFamily="34" charset="-122"/>
                <a:ea typeface="微软雅黑" pitchFamily="34" charset="-122"/>
              </a:rPr>
              <a:t>PC</a:t>
            </a:r>
            <a:r>
              <a:rPr lang="zh-CN" altLang="en-US" sz="1400" dirty="0">
                <a:latin typeface="微软雅黑" pitchFamily="34" charset="-122"/>
                <a:ea typeface="微软雅黑" pitchFamily="34" charset="-122"/>
              </a:rPr>
              <a:t>机</a:t>
            </a:r>
          </a:p>
        </p:txBody>
      </p:sp>
      <p:sp>
        <p:nvSpPr>
          <p:cNvPr id="21" name="Text Box 63"/>
          <p:cNvSpPr txBox="1">
            <a:spLocks noChangeArrowheads="1"/>
          </p:cNvSpPr>
          <p:nvPr/>
        </p:nvSpPr>
        <p:spPr bwMode="auto">
          <a:xfrm>
            <a:off x="509359" y="3793723"/>
            <a:ext cx="1012661" cy="307777"/>
          </a:xfrm>
          <a:prstGeom prst="rect">
            <a:avLst/>
          </a:prstGeom>
          <a:noFill/>
          <a:ln w="9525">
            <a:noFill/>
            <a:miter lim="800000"/>
            <a:headEnd/>
            <a:tailEnd/>
          </a:ln>
          <a:effectLst/>
        </p:spPr>
        <p:txBody>
          <a:bodyPr wrap="square">
            <a:spAutoFit/>
          </a:bodyPr>
          <a:lstStyle/>
          <a:p>
            <a:r>
              <a:rPr lang="zh-CN" altLang="en-US" sz="1400" dirty="0" smtClean="0">
                <a:latin typeface="微软雅黑" pitchFamily="34" charset="-122"/>
                <a:ea typeface="微软雅黑" pitchFamily="34" charset="-122"/>
              </a:rPr>
              <a:t>服务器</a:t>
            </a:r>
            <a:endParaRPr lang="zh-CN" altLang="en-US" sz="1400" dirty="0">
              <a:latin typeface="微软雅黑" pitchFamily="34" charset="-122"/>
              <a:ea typeface="微软雅黑" pitchFamily="34" charset="-122"/>
            </a:endParaRPr>
          </a:p>
        </p:txBody>
      </p:sp>
      <p:sp>
        <p:nvSpPr>
          <p:cNvPr id="22" name="Text Box 64"/>
          <p:cNvSpPr txBox="1">
            <a:spLocks noChangeArrowheads="1"/>
          </p:cNvSpPr>
          <p:nvPr/>
        </p:nvSpPr>
        <p:spPr bwMode="auto">
          <a:xfrm>
            <a:off x="643829" y="4562802"/>
            <a:ext cx="1012661" cy="307777"/>
          </a:xfrm>
          <a:prstGeom prst="rect">
            <a:avLst/>
          </a:prstGeom>
          <a:noFill/>
          <a:ln w="9525">
            <a:noFill/>
            <a:miter lim="800000"/>
            <a:headEnd/>
            <a:tailEnd/>
          </a:ln>
          <a:effectLst/>
        </p:spPr>
        <p:txBody>
          <a:bodyPr wrap="square">
            <a:spAutoFit/>
          </a:bodyPr>
          <a:lstStyle/>
          <a:p>
            <a:r>
              <a:rPr lang="zh-CN" altLang="en-US" sz="1400" dirty="0" smtClean="0">
                <a:latin typeface="微软雅黑" pitchFamily="34" charset="-122"/>
                <a:ea typeface="微软雅黑" pitchFamily="34" charset="-122"/>
              </a:rPr>
              <a:t>数据库</a:t>
            </a:r>
            <a:endParaRPr lang="zh-CN" altLang="en-US" sz="1400" dirty="0">
              <a:latin typeface="微软雅黑" pitchFamily="34" charset="-122"/>
              <a:ea typeface="微软雅黑" pitchFamily="34" charset="-122"/>
            </a:endParaRPr>
          </a:p>
        </p:txBody>
      </p:sp>
      <p:pic>
        <p:nvPicPr>
          <p:cNvPr id="23" name="Picture 42" descr="ICON_Desktop_Q308"/>
          <p:cNvPicPr>
            <a:picLocks noChangeAspect="1" noChangeArrowheads="1"/>
          </p:cNvPicPr>
          <p:nvPr/>
        </p:nvPicPr>
        <p:blipFill>
          <a:blip r:embed="rId7" cstate="print"/>
          <a:srcRect/>
          <a:stretch>
            <a:fillRect/>
          </a:stretch>
        </p:blipFill>
        <p:spPr bwMode="auto">
          <a:xfrm>
            <a:off x="1775790" y="2677123"/>
            <a:ext cx="527610" cy="538027"/>
          </a:xfrm>
          <a:prstGeom prst="rect">
            <a:avLst/>
          </a:prstGeom>
          <a:noFill/>
          <a:ln w="9525">
            <a:noFill/>
            <a:miter lim="800000"/>
            <a:headEnd/>
            <a:tailEnd/>
          </a:ln>
        </p:spPr>
      </p:pic>
      <p:pic>
        <p:nvPicPr>
          <p:cNvPr id="24" name="Picture 42" descr="ICON_Desktop_Q308"/>
          <p:cNvPicPr>
            <a:picLocks noChangeAspect="1" noChangeArrowheads="1"/>
          </p:cNvPicPr>
          <p:nvPr/>
        </p:nvPicPr>
        <p:blipFill>
          <a:blip r:embed="rId7" cstate="print"/>
          <a:srcRect/>
          <a:stretch>
            <a:fillRect/>
          </a:stretch>
        </p:blipFill>
        <p:spPr bwMode="auto">
          <a:xfrm>
            <a:off x="2270472" y="2677123"/>
            <a:ext cx="527610" cy="538027"/>
          </a:xfrm>
          <a:prstGeom prst="rect">
            <a:avLst/>
          </a:prstGeom>
          <a:noFill/>
          <a:ln w="9525">
            <a:noFill/>
            <a:miter lim="800000"/>
            <a:headEnd/>
            <a:tailEnd/>
          </a:ln>
        </p:spPr>
      </p:pic>
      <p:pic>
        <p:nvPicPr>
          <p:cNvPr id="25" name="Picture 42" descr="ICON_Desktop_Q308"/>
          <p:cNvPicPr>
            <a:picLocks noChangeAspect="1" noChangeArrowheads="1"/>
          </p:cNvPicPr>
          <p:nvPr/>
        </p:nvPicPr>
        <p:blipFill>
          <a:blip r:embed="rId7" cstate="print"/>
          <a:srcRect/>
          <a:stretch>
            <a:fillRect/>
          </a:stretch>
        </p:blipFill>
        <p:spPr bwMode="auto">
          <a:xfrm>
            <a:off x="2765155" y="2677123"/>
            <a:ext cx="527610" cy="538027"/>
          </a:xfrm>
          <a:prstGeom prst="rect">
            <a:avLst/>
          </a:prstGeom>
          <a:noFill/>
          <a:ln w="9525">
            <a:noFill/>
            <a:miter lim="800000"/>
            <a:headEnd/>
            <a:tailEnd/>
          </a:ln>
        </p:spPr>
      </p:pic>
      <p:sp>
        <p:nvSpPr>
          <p:cNvPr id="26" name="Rounded Rectangle 72"/>
          <p:cNvSpPr/>
          <p:nvPr/>
        </p:nvSpPr>
        <p:spPr bwMode="auto">
          <a:xfrm>
            <a:off x="1684606" y="2689396"/>
            <a:ext cx="2176145" cy="562700"/>
          </a:xfrm>
          <a:prstGeom prst="roundRect">
            <a:avLst>
              <a:gd name="adj" fmla="val 25983"/>
            </a:avLst>
          </a:prstGeom>
          <a:noFill/>
          <a:ln w="12700">
            <a:solidFill>
              <a:schemeClr val="tx1">
                <a:lumMod val="60000"/>
                <a:lumOff val="40000"/>
              </a:schemeClr>
            </a:solidFill>
            <a:prstDash val="sysDot"/>
            <a:round/>
            <a:headEnd/>
            <a:tailEnd/>
          </a:ln>
        </p:spPr>
        <p:txBody>
          <a:bodyPr wrap="none" lIns="0" tIns="0" rIns="0" bIns="0" anchor="ctr"/>
          <a:lstStyle/>
          <a:p>
            <a:pPr algn="ctr" fontAlgn="auto">
              <a:spcBef>
                <a:spcPts val="0"/>
              </a:spcBef>
              <a:spcAft>
                <a:spcPts val="0"/>
              </a:spcAft>
              <a:defRPr/>
            </a:pPr>
            <a:endParaRPr lang="en-US" baseline="-25000" dirty="0" err="1">
              <a:solidFill>
                <a:srgbClr val="FFFFFF"/>
              </a:solidFill>
              <a:latin typeface="+mn-lt"/>
              <a:ea typeface="+mn-ea"/>
            </a:endParaRPr>
          </a:p>
        </p:txBody>
      </p:sp>
      <p:sp>
        <p:nvSpPr>
          <p:cNvPr id="27" name="下箭头 26"/>
          <p:cNvSpPr/>
          <p:nvPr/>
        </p:nvSpPr>
        <p:spPr>
          <a:xfrm>
            <a:off x="1962865" y="3452551"/>
            <a:ext cx="64011" cy="309912"/>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下箭头 27"/>
          <p:cNvSpPr/>
          <p:nvPr/>
        </p:nvSpPr>
        <p:spPr>
          <a:xfrm>
            <a:off x="2431776" y="3452551"/>
            <a:ext cx="64011" cy="309912"/>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下箭头 28"/>
          <p:cNvSpPr/>
          <p:nvPr/>
        </p:nvSpPr>
        <p:spPr>
          <a:xfrm>
            <a:off x="2900686" y="3452551"/>
            <a:ext cx="64011" cy="309912"/>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1" name="Picture 40" descr="ICON_Laptop_Q308"/>
          <p:cNvPicPr>
            <a:picLocks noChangeAspect="1" noChangeArrowheads="1"/>
          </p:cNvPicPr>
          <p:nvPr/>
        </p:nvPicPr>
        <p:blipFill>
          <a:blip r:embed="rId8" cstate="print"/>
          <a:srcRect/>
          <a:stretch>
            <a:fillRect/>
          </a:stretch>
        </p:blipFill>
        <p:spPr bwMode="auto">
          <a:xfrm>
            <a:off x="6261648" y="2564363"/>
            <a:ext cx="484109" cy="458523"/>
          </a:xfrm>
          <a:prstGeom prst="rect">
            <a:avLst/>
          </a:prstGeom>
          <a:noFill/>
          <a:ln w="9525">
            <a:noFill/>
            <a:miter lim="800000"/>
            <a:headEnd/>
            <a:tailEnd/>
          </a:ln>
        </p:spPr>
      </p:pic>
      <p:pic>
        <p:nvPicPr>
          <p:cNvPr id="32" name="Picture 8" descr="C:\Users\testuser\AppData\Local\Temp\VMwareDnD\9829de2b\VMW_09Q3_ICON_CellPhone.png"/>
          <p:cNvPicPr>
            <a:picLocks noChangeAspect="1" noChangeArrowheads="1"/>
          </p:cNvPicPr>
          <p:nvPr/>
        </p:nvPicPr>
        <p:blipFill>
          <a:blip r:embed="rId9" cstate="print"/>
          <a:srcRect/>
          <a:stretch>
            <a:fillRect/>
          </a:stretch>
        </p:blipFill>
        <p:spPr bwMode="auto">
          <a:xfrm>
            <a:off x="7424932" y="2438291"/>
            <a:ext cx="498636" cy="699820"/>
          </a:xfrm>
          <a:prstGeom prst="rect">
            <a:avLst/>
          </a:prstGeom>
          <a:noFill/>
          <a:ln w="9525">
            <a:noFill/>
            <a:miter lim="800000"/>
            <a:headEnd/>
            <a:tailEnd/>
          </a:ln>
        </p:spPr>
      </p:pic>
      <p:pic>
        <p:nvPicPr>
          <p:cNvPr id="33" name="Picture 2"/>
          <p:cNvPicPr>
            <a:picLocks noChangeAspect="1" noChangeArrowheads="1"/>
          </p:cNvPicPr>
          <p:nvPr/>
        </p:nvPicPr>
        <p:blipFill>
          <a:blip r:embed="rId10" cstate="print"/>
          <a:srcRect/>
          <a:stretch>
            <a:fillRect/>
          </a:stretch>
        </p:blipFill>
        <p:spPr bwMode="auto">
          <a:xfrm>
            <a:off x="6709823" y="2564947"/>
            <a:ext cx="418325" cy="475435"/>
          </a:xfrm>
          <a:prstGeom prst="rect">
            <a:avLst/>
          </a:prstGeom>
          <a:noFill/>
          <a:ln w="9525">
            <a:noFill/>
            <a:miter lim="800000"/>
            <a:headEnd/>
            <a:tailEnd/>
          </a:ln>
        </p:spPr>
      </p:pic>
      <p:pic>
        <p:nvPicPr>
          <p:cNvPr id="34" name="Picture 3"/>
          <p:cNvPicPr>
            <a:picLocks noChangeAspect="1" noChangeArrowheads="1"/>
          </p:cNvPicPr>
          <p:nvPr/>
        </p:nvPicPr>
        <p:blipFill>
          <a:blip r:embed="rId11" cstate="print"/>
          <a:srcRect/>
          <a:stretch>
            <a:fillRect/>
          </a:stretch>
        </p:blipFill>
        <p:spPr bwMode="auto">
          <a:xfrm>
            <a:off x="7105502" y="2550091"/>
            <a:ext cx="334947" cy="498544"/>
          </a:xfrm>
          <a:prstGeom prst="rect">
            <a:avLst/>
          </a:prstGeom>
          <a:noFill/>
          <a:ln w="9525">
            <a:noFill/>
            <a:miter lim="800000"/>
            <a:headEnd/>
            <a:tailEnd/>
          </a:ln>
        </p:spPr>
      </p:pic>
      <p:sp>
        <p:nvSpPr>
          <p:cNvPr id="35" name="TextBox 118"/>
          <p:cNvSpPr txBox="1">
            <a:spLocks noChangeArrowheads="1"/>
          </p:cNvSpPr>
          <p:nvPr/>
        </p:nvSpPr>
        <p:spPr bwMode="auto">
          <a:xfrm>
            <a:off x="5463498" y="5447458"/>
            <a:ext cx="3162831" cy="338536"/>
          </a:xfrm>
          <a:prstGeom prst="rect">
            <a:avLst/>
          </a:prstGeom>
          <a:noFill/>
          <a:ln w="9525">
            <a:noFill/>
            <a:miter lim="800000"/>
            <a:headEnd/>
            <a:tailEnd/>
          </a:ln>
        </p:spPr>
        <p:txBody>
          <a:bodyPr wrap="square" lIns="91422" tIns="45711" rIns="91422" bIns="45711">
            <a:spAutoFit/>
          </a:bodyPr>
          <a:lstStyle/>
          <a:p>
            <a:pPr defTabSz="784225"/>
            <a:r>
              <a:rPr lang="zh-CN" altLang="en-US" sz="1600" dirty="0">
                <a:latin typeface="微软雅黑" pitchFamily="34" charset="-122"/>
                <a:ea typeface="微软雅黑" pitchFamily="34" charset="-122"/>
              </a:rPr>
              <a:t>现代</a:t>
            </a:r>
            <a:r>
              <a:rPr lang="zh-CN" altLang="en-US" sz="1600" dirty="0" smtClean="0">
                <a:latin typeface="微软雅黑" pitchFamily="34" charset="-122"/>
                <a:ea typeface="微软雅黑" pitchFamily="34" charset="-122"/>
              </a:rPr>
              <a:t>信息系统</a:t>
            </a:r>
            <a:r>
              <a:rPr lang="zh-CN" altLang="en-US" sz="1600" dirty="0">
                <a:latin typeface="微软雅黑" pitchFamily="34" charset="-122"/>
                <a:ea typeface="微软雅黑" pitchFamily="34" charset="-122"/>
              </a:rPr>
              <a:t>三层架构</a:t>
            </a:r>
          </a:p>
        </p:txBody>
      </p:sp>
      <p:grpSp>
        <p:nvGrpSpPr>
          <p:cNvPr id="36" name="组合 35"/>
          <p:cNvGrpSpPr/>
          <p:nvPr/>
        </p:nvGrpSpPr>
        <p:grpSpPr>
          <a:xfrm>
            <a:off x="5571380" y="3241201"/>
            <a:ext cx="3011422" cy="1062456"/>
            <a:chOff x="5508104" y="2252446"/>
            <a:chExt cx="2166582" cy="893171"/>
          </a:xfrm>
        </p:grpSpPr>
        <p:pic>
          <p:nvPicPr>
            <p:cNvPr id="37" name="Picture 11" descr="C:\Users\Abject-3D\Desktop\VMWare Files\FINAL diagrams\Basic Virtualization\3D PNGs\VMW_10Q2_DGRM_PrivateCloudFed_Comm_9.png"/>
            <p:cNvPicPr>
              <a:picLocks noChangeAspect="1" noChangeArrowheads="1"/>
            </p:cNvPicPr>
            <p:nvPr/>
          </p:nvPicPr>
          <p:blipFill>
            <a:blip r:embed="rId12" cstate="print"/>
            <a:srcRect/>
            <a:stretch>
              <a:fillRect/>
            </a:stretch>
          </p:blipFill>
          <p:spPr bwMode="auto">
            <a:xfrm>
              <a:off x="6714873" y="2483351"/>
              <a:ext cx="741023" cy="449123"/>
            </a:xfrm>
            <a:prstGeom prst="rect">
              <a:avLst/>
            </a:prstGeom>
            <a:noFill/>
            <a:ln w="9525">
              <a:noFill/>
              <a:miter lim="800000"/>
              <a:headEnd/>
              <a:tailEnd/>
            </a:ln>
          </p:spPr>
        </p:pic>
        <p:pic>
          <p:nvPicPr>
            <p:cNvPr id="38" name="Picture 11" descr="C:\Users\Abject-3D\Desktop\VMWare Files\FINAL diagrams\Basic Virtualization\3D PNGs\VMW_10Q2_DGRM_PrivateCloudFed_Comm_9.png"/>
            <p:cNvPicPr>
              <a:picLocks noChangeAspect="1" noChangeArrowheads="1"/>
            </p:cNvPicPr>
            <p:nvPr/>
          </p:nvPicPr>
          <p:blipFill>
            <a:blip r:embed="rId13" cstate="print">
              <a:lum bright="2000" contrast="-14000"/>
            </a:blip>
            <a:srcRect/>
            <a:stretch>
              <a:fillRect/>
            </a:stretch>
          </p:blipFill>
          <p:spPr bwMode="auto">
            <a:xfrm>
              <a:off x="5979105" y="2252446"/>
              <a:ext cx="1172241" cy="710477"/>
            </a:xfrm>
            <a:prstGeom prst="rect">
              <a:avLst/>
            </a:prstGeom>
            <a:noFill/>
            <a:ln w="9525">
              <a:noFill/>
              <a:miter lim="800000"/>
              <a:headEnd/>
              <a:tailEnd/>
            </a:ln>
          </p:spPr>
        </p:pic>
        <p:pic>
          <p:nvPicPr>
            <p:cNvPr id="39" name="Picture 8" descr="C:\Users\Abject-3D\Desktop\VMWare Files\FINAL diagrams\Basic Virtualization\3D PNGs\VMW_10Q2_DGRM_PrivateCloudFed_Comm_6.png"/>
            <p:cNvPicPr>
              <a:picLocks noChangeAspect="1" noChangeArrowheads="1"/>
            </p:cNvPicPr>
            <p:nvPr/>
          </p:nvPicPr>
          <p:blipFill>
            <a:blip r:embed="rId14" cstate="print"/>
            <a:srcRect b="22823"/>
            <a:stretch>
              <a:fillRect/>
            </a:stretch>
          </p:blipFill>
          <p:spPr bwMode="auto">
            <a:xfrm>
              <a:off x="6759545" y="2673657"/>
              <a:ext cx="741023" cy="471960"/>
            </a:xfrm>
            <a:prstGeom prst="rect">
              <a:avLst/>
            </a:prstGeom>
            <a:noFill/>
            <a:ln w="9525">
              <a:noFill/>
              <a:miter lim="800000"/>
              <a:headEnd/>
              <a:tailEnd/>
            </a:ln>
          </p:spPr>
        </p:pic>
        <p:pic>
          <p:nvPicPr>
            <p:cNvPr id="40" name="Picture 5" descr="C:\Users\Abject-3D\Desktop\VMWare Files\FINAL diagrams\Basic Virtualization\3D PNGs\VMW_10Q2_DGRM_PrivateCloudFed_Comm_3.png"/>
            <p:cNvPicPr>
              <a:picLocks noChangeAspect="1" noChangeArrowheads="1"/>
            </p:cNvPicPr>
            <p:nvPr/>
          </p:nvPicPr>
          <p:blipFill>
            <a:blip r:embed="rId15" cstate="print"/>
            <a:srcRect b="23651"/>
            <a:stretch>
              <a:fillRect/>
            </a:stretch>
          </p:blipFill>
          <p:spPr bwMode="auto">
            <a:xfrm>
              <a:off x="5590199" y="2658433"/>
              <a:ext cx="767301" cy="466885"/>
            </a:xfrm>
            <a:prstGeom prst="rect">
              <a:avLst/>
            </a:prstGeom>
            <a:noFill/>
            <a:ln w="9525">
              <a:noFill/>
              <a:miter lim="800000"/>
              <a:headEnd/>
              <a:tailEnd/>
            </a:ln>
          </p:spPr>
        </p:pic>
        <p:pic>
          <p:nvPicPr>
            <p:cNvPr id="41" name="Picture 2" descr="C:\Users\Abject-3D\Desktop\VMWare Files\FINAL diagrams\Basic Virtualization\3D PNGs\VMW_10Q2_DGRM_PrivateCloudFed_Comm_0.png"/>
            <p:cNvPicPr>
              <a:picLocks noChangeAspect="1" noChangeArrowheads="1"/>
            </p:cNvPicPr>
            <p:nvPr/>
          </p:nvPicPr>
          <p:blipFill>
            <a:blip r:embed="rId16" cstate="print"/>
            <a:srcRect/>
            <a:stretch>
              <a:fillRect/>
            </a:stretch>
          </p:blipFill>
          <p:spPr bwMode="auto">
            <a:xfrm>
              <a:off x="6272098" y="2846202"/>
              <a:ext cx="564965" cy="154782"/>
            </a:xfrm>
            <a:prstGeom prst="rect">
              <a:avLst/>
            </a:prstGeom>
            <a:noFill/>
            <a:ln w="9525">
              <a:noFill/>
              <a:miter lim="800000"/>
              <a:headEnd/>
              <a:tailEnd/>
            </a:ln>
          </p:spPr>
        </p:pic>
        <p:grpSp>
          <p:nvGrpSpPr>
            <p:cNvPr id="42" name="Rounded Rectangle 32"/>
            <p:cNvGrpSpPr>
              <a:grpSpLocks/>
            </p:cNvGrpSpPr>
            <p:nvPr/>
          </p:nvGrpSpPr>
          <p:grpSpPr bwMode="auto">
            <a:xfrm>
              <a:off x="6428744" y="2543507"/>
              <a:ext cx="253689" cy="167016"/>
              <a:chOff x="6400800" y="3621024"/>
              <a:chExt cx="487680" cy="286512"/>
            </a:xfrm>
          </p:grpSpPr>
          <p:pic>
            <p:nvPicPr>
              <p:cNvPr id="51" name="Rounded Rectangle 32"/>
              <p:cNvPicPr>
                <a:picLocks noChangeArrowheads="1"/>
              </p:cNvPicPr>
              <p:nvPr/>
            </p:nvPicPr>
            <p:blipFill>
              <a:blip r:embed="rId17" cstate="print"/>
              <a:srcRect/>
              <a:stretch>
                <a:fillRect/>
              </a:stretch>
            </p:blipFill>
            <p:spPr bwMode="auto">
              <a:xfrm>
                <a:off x="6400800" y="3621024"/>
                <a:ext cx="487680" cy="286512"/>
              </a:xfrm>
              <a:prstGeom prst="rect">
                <a:avLst/>
              </a:prstGeom>
              <a:noFill/>
            </p:spPr>
          </p:pic>
          <p:sp>
            <p:nvSpPr>
              <p:cNvPr id="52" name="Text Box 43"/>
              <p:cNvSpPr txBox="1">
                <a:spLocks noChangeArrowheads="1"/>
              </p:cNvSpPr>
              <p:nvPr/>
            </p:nvSpPr>
            <p:spPr bwMode="auto">
              <a:xfrm>
                <a:off x="6435534" y="3657717"/>
                <a:ext cx="420730" cy="219963"/>
              </a:xfrm>
              <a:prstGeom prst="rect">
                <a:avLst/>
              </a:prstGeom>
              <a:noFill/>
              <a:ln w="9525">
                <a:noFill/>
                <a:miter lim="800000"/>
                <a:headEnd/>
                <a:tailEnd/>
              </a:ln>
            </p:spPr>
            <p:txBody>
              <a:bodyPr lIns="91422" tIns="45711" rIns="91422" bIns="45711" anchor="ctr"/>
              <a:lstStyle/>
              <a:p>
                <a:pPr algn="ctr" defTabSz="784225"/>
                <a:r>
                  <a:rPr lang="en-US" altLang="zh-CN" sz="400" b="1">
                    <a:solidFill>
                      <a:schemeClr val="bg1"/>
                    </a:solidFill>
                    <a:latin typeface="Century Schoolbook"/>
                  </a:rPr>
                  <a:t>APP</a:t>
                </a:r>
              </a:p>
              <a:p>
                <a:pPr algn="ctr" defTabSz="784225"/>
                <a:r>
                  <a:rPr lang="en-US" altLang="zh-CN" sz="400" b="1">
                    <a:solidFill>
                      <a:schemeClr val="bg1"/>
                    </a:solidFill>
                    <a:latin typeface="Century Schoolbook"/>
                  </a:rPr>
                  <a:t>Loads</a:t>
                </a:r>
                <a:endParaRPr lang="en-US" altLang="zh-CN" sz="300" b="1">
                  <a:solidFill>
                    <a:schemeClr val="bg1"/>
                  </a:solidFill>
                  <a:latin typeface="Century Schoolbook"/>
                </a:endParaRPr>
              </a:p>
            </p:txBody>
          </p:sp>
        </p:grpSp>
        <p:grpSp>
          <p:nvGrpSpPr>
            <p:cNvPr id="43" name="Rounded Rectangle 32"/>
            <p:cNvGrpSpPr>
              <a:grpSpLocks/>
            </p:cNvGrpSpPr>
            <p:nvPr/>
          </p:nvGrpSpPr>
          <p:grpSpPr bwMode="auto">
            <a:xfrm>
              <a:off x="6660236" y="2543507"/>
              <a:ext cx="237833" cy="167016"/>
              <a:chOff x="6845808" y="3621024"/>
              <a:chExt cx="457200" cy="286512"/>
            </a:xfrm>
          </p:grpSpPr>
          <p:pic>
            <p:nvPicPr>
              <p:cNvPr id="49" name="Rounded Rectangle 32"/>
              <p:cNvPicPr>
                <a:picLocks noChangeArrowheads="1"/>
              </p:cNvPicPr>
              <p:nvPr/>
            </p:nvPicPr>
            <p:blipFill>
              <a:blip r:embed="rId18" cstate="print"/>
              <a:srcRect/>
              <a:stretch>
                <a:fillRect/>
              </a:stretch>
            </p:blipFill>
            <p:spPr bwMode="auto">
              <a:xfrm>
                <a:off x="6845808" y="3621024"/>
                <a:ext cx="457200" cy="286512"/>
              </a:xfrm>
              <a:prstGeom prst="rect">
                <a:avLst/>
              </a:prstGeom>
              <a:noFill/>
            </p:spPr>
          </p:pic>
          <p:sp>
            <p:nvSpPr>
              <p:cNvPr id="50" name="Text Box 46"/>
              <p:cNvSpPr txBox="1">
                <a:spLocks noChangeArrowheads="1"/>
              </p:cNvSpPr>
              <p:nvPr/>
            </p:nvSpPr>
            <p:spPr bwMode="auto">
              <a:xfrm>
                <a:off x="6880061" y="3657717"/>
                <a:ext cx="395331" cy="219963"/>
              </a:xfrm>
              <a:prstGeom prst="rect">
                <a:avLst/>
              </a:prstGeom>
              <a:noFill/>
              <a:ln w="9525">
                <a:noFill/>
                <a:miter lim="800000"/>
                <a:headEnd/>
                <a:tailEnd/>
              </a:ln>
            </p:spPr>
            <p:txBody>
              <a:bodyPr lIns="91422" tIns="45711" rIns="91422" bIns="45711" anchor="ctr"/>
              <a:lstStyle/>
              <a:p>
                <a:pPr algn="ctr" defTabSz="784225"/>
                <a:r>
                  <a:rPr lang="en-US" altLang="zh-CN" sz="400" b="1">
                    <a:solidFill>
                      <a:schemeClr val="bg1"/>
                    </a:solidFill>
                    <a:latin typeface="Century Schoolbook"/>
                  </a:rPr>
                  <a:t>APP</a:t>
                </a:r>
              </a:p>
              <a:p>
                <a:pPr algn="ctr" defTabSz="784225"/>
                <a:r>
                  <a:rPr lang="en-US" altLang="zh-CN" sz="400" b="1">
                    <a:solidFill>
                      <a:schemeClr val="bg1"/>
                    </a:solidFill>
                    <a:latin typeface="Century Schoolbook"/>
                  </a:rPr>
                  <a:t>Loads</a:t>
                </a:r>
                <a:endParaRPr lang="en-US" altLang="zh-CN" sz="300" b="1">
                  <a:solidFill>
                    <a:schemeClr val="bg1"/>
                  </a:solidFill>
                  <a:latin typeface="Century Schoolbook"/>
                </a:endParaRPr>
              </a:p>
            </p:txBody>
          </p:sp>
        </p:grpSp>
        <p:grpSp>
          <p:nvGrpSpPr>
            <p:cNvPr id="44" name="Rounded Rectangle 32"/>
            <p:cNvGrpSpPr>
              <a:grpSpLocks/>
            </p:cNvGrpSpPr>
            <p:nvPr/>
          </p:nvGrpSpPr>
          <p:grpSpPr bwMode="auto">
            <a:xfrm>
              <a:off x="6178227" y="2543507"/>
              <a:ext cx="231491" cy="167016"/>
              <a:chOff x="5919216" y="3621024"/>
              <a:chExt cx="445008" cy="286512"/>
            </a:xfrm>
          </p:grpSpPr>
          <p:pic>
            <p:nvPicPr>
              <p:cNvPr id="47" name="Rounded Rectangle 32"/>
              <p:cNvPicPr>
                <a:picLocks noChangeArrowheads="1"/>
              </p:cNvPicPr>
              <p:nvPr/>
            </p:nvPicPr>
            <p:blipFill>
              <a:blip r:embed="rId19" cstate="print"/>
              <a:srcRect/>
              <a:stretch>
                <a:fillRect/>
              </a:stretch>
            </p:blipFill>
            <p:spPr bwMode="auto">
              <a:xfrm>
                <a:off x="5919216" y="3621024"/>
                <a:ext cx="445008" cy="286512"/>
              </a:xfrm>
              <a:prstGeom prst="rect">
                <a:avLst/>
              </a:prstGeom>
              <a:noFill/>
            </p:spPr>
          </p:pic>
          <p:sp>
            <p:nvSpPr>
              <p:cNvPr id="48" name="Text Box 49"/>
              <p:cNvSpPr txBox="1">
                <a:spLocks noChangeArrowheads="1"/>
              </p:cNvSpPr>
              <p:nvPr/>
            </p:nvSpPr>
            <p:spPr bwMode="auto">
              <a:xfrm>
                <a:off x="5952844" y="3657717"/>
                <a:ext cx="378069" cy="219963"/>
              </a:xfrm>
              <a:prstGeom prst="rect">
                <a:avLst/>
              </a:prstGeom>
              <a:noFill/>
              <a:ln w="9525">
                <a:noFill/>
                <a:miter lim="800000"/>
                <a:headEnd/>
                <a:tailEnd/>
              </a:ln>
            </p:spPr>
            <p:txBody>
              <a:bodyPr lIns="91422" tIns="45711" rIns="91422" bIns="45711" anchor="ctr"/>
              <a:lstStyle/>
              <a:p>
                <a:pPr algn="ctr" defTabSz="784225"/>
                <a:r>
                  <a:rPr lang="en-US" altLang="zh-CN" sz="400" b="1">
                    <a:solidFill>
                      <a:schemeClr val="bg1"/>
                    </a:solidFill>
                    <a:latin typeface="Century Schoolbook"/>
                  </a:rPr>
                  <a:t>APP</a:t>
                </a:r>
              </a:p>
              <a:p>
                <a:pPr algn="ctr" defTabSz="784225"/>
                <a:r>
                  <a:rPr lang="en-US" altLang="zh-CN" sz="400" b="1">
                    <a:solidFill>
                      <a:schemeClr val="bg1"/>
                    </a:solidFill>
                    <a:latin typeface="Century Schoolbook"/>
                  </a:rPr>
                  <a:t>Loads</a:t>
                </a:r>
                <a:endParaRPr lang="en-US" altLang="zh-CN" sz="300" b="1">
                  <a:solidFill>
                    <a:schemeClr val="bg1"/>
                  </a:solidFill>
                  <a:latin typeface="Century Schoolbook"/>
                </a:endParaRPr>
              </a:p>
            </p:txBody>
          </p:sp>
        </p:grpSp>
        <p:sp>
          <p:nvSpPr>
            <p:cNvPr id="45" name="TextBox 43"/>
            <p:cNvSpPr txBox="1">
              <a:spLocks noChangeArrowheads="1"/>
            </p:cNvSpPr>
            <p:nvPr/>
          </p:nvSpPr>
          <p:spPr bwMode="auto">
            <a:xfrm>
              <a:off x="5508104" y="2883682"/>
              <a:ext cx="854685" cy="215425"/>
            </a:xfrm>
            <a:prstGeom prst="rect">
              <a:avLst/>
            </a:prstGeom>
            <a:noFill/>
            <a:ln w="9525">
              <a:noFill/>
              <a:miter lim="800000"/>
              <a:headEnd/>
              <a:tailEnd/>
            </a:ln>
          </p:spPr>
          <p:txBody>
            <a:bodyPr wrap="none" lIns="91422" tIns="45711" rIns="91422" bIns="45711">
              <a:spAutoFit/>
            </a:bodyPr>
            <a:lstStyle/>
            <a:p>
              <a:pPr defTabSz="785029" fontAlgn="auto">
                <a:spcBef>
                  <a:spcPts val="0"/>
                </a:spcBef>
                <a:spcAft>
                  <a:spcPts val="0"/>
                </a:spcAft>
                <a:defRPr/>
              </a:pPr>
              <a:r>
                <a:rPr lang="en-US" sz="800" dirty="0">
                  <a:latin typeface="Arial" pitchFamily="34" charset="0"/>
                  <a:cs typeface="Arial" pitchFamily="34" charset="0"/>
                </a:rPr>
                <a:t>Private Clouds</a:t>
              </a:r>
            </a:p>
          </p:txBody>
        </p:sp>
        <p:sp>
          <p:nvSpPr>
            <p:cNvPr id="46" name="TextBox 44"/>
            <p:cNvSpPr txBox="1">
              <a:spLocks noChangeArrowheads="1"/>
            </p:cNvSpPr>
            <p:nvPr/>
          </p:nvSpPr>
          <p:spPr bwMode="auto">
            <a:xfrm>
              <a:off x="6860076" y="2883682"/>
              <a:ext cx="814610" cy="215425"/>
            </a:xfrm>
            <a:prstGeom prst="rect">
              <a:avLst/>
            </a:prstGeom>
            <a:noFill/>
            <a:ln w="9525">
              <a:noFill/>
              <a:miter lim="800000"/>
              <a:headEnd/>
              <a:tailEnd/>
            </a:ln>
          </p:spPr>
          <p:txBody>
            <a:bodyPr wrap="none" lIns="91422" tIns="45711" rIns="91422" bIns="45711">
              <a:spAutoFit/>
            </a:bodyPr>
            <a:lstStyle/>
            <a:p>
              <a:pPr defTabSz="785029" fontAlgn="auto">
                <a:spcBef>
                  <a:spcPts val="0"/>
                </a:spcBef>
                <a:spcAft>
                  <a:spcPts val="0"/>
                </a:spcAft>
                <a:defRPr/>
              </a:pPr>
              <a:r>
                <a:rPr lang="en-US" sz="800" dirty="0">
                  <a:latin typeface="Arial" pitchFamily="34" charset="0"/>
                  <a:cs typeface="Arial" pitchFamily="34" charset="0"/>
                </a:rPr>
                <a:t>Public Clouds</a:t>
              </a:r>
            </a:p>
          </p:txBody>
        </p:sp>
      </p:grpSp>
      <p:pic>
        <p:nvPicPr>
          <p:cNvPr id="53" name="Picture 4"/>
          <p:cNvPicPr>
            <a:picLocks noChangeAspect="1" noChangeArrowheads="1"/>
          </p:cNvPicPr>
          <p:nvPr/>
        </p:nvPicPr>
        <p:blipFill>
          <a:blip r:embed="rId20" cstate="print"/>
          <a:srcRect/>
          <a:stretch>
            <a:fillRect/>
          </a:stretch>
        </p:blipFill>
        <p:spPr bwMode="auto">
          <a:xfrm>
            <a:off x="6572290" y="4492354"/>
            <a:ext cx="1095988" cy="705028"/>
          </a:xfrm>
          <a:prstGeom prst="rect">
            <a:avLst/>
          </a:prstGeom>
          <a:noFill/>
          <a:ln w="9525">
            <a:noFill/>
            <a:miter lim="800000"/>
            <a:headEnd/>
            <a:tailEnd/>
          </a:ln>
        </p:spPr>
      </p:pic>
      <p:sp>
        <p:nvSpPr>
          <p:cNvPr id="54" name="Text Box 67"/>
          <p:cNvSpPr txBox="1">
            <a:spLocks noChangeArrowheads="1"/>
          </p:cNvSpPr>
          <p:nvPr/>
        </p:nvSpPr>
        <p:spPr bwMode="auto">
          <a:xfrm>
            <a:off x="5121170" y="2835086"/>
            <a:ext cx="1264030" cy="307777"/>
          </a:xfrm>
          <a:prstGeom prst="rect">
            <a:avLst/>
          </a:prstGeom>
          <a:noFill/>
          <a:ln w="9525">
            <a:noFill/>
            <a:miter lim="800000"/>
            <a:headEnd/>
            <a:tailEnd/>
          </a:ln>
          <a:effectLst/>
        </p:spPr>
        <p:txBody>
          <a:bodyPr wrap="square">
            <a:spAutoFit/>
          </a:bodyPr>
          <a:lstStyle/>
          <a:p>
            <a:r>
              <a:rPr lang="zh-CN" altLang="en-US" sz="1400" dirty="0">
                <a:latin typeface="微软雅黑" pitchFamily="34" charset="-122"/>
                <a:ea typeface="微软雅黑" pitchFamily="34" charset="-122"/>
              </a:rPr>
              <a:t>智能终端</a:t>
            </a:r>
          </a:p>
        </p:txBody>
      </p:sp>
      <p:sp>
        <p:nvSpPr>
          <p:cNvPr id="55" name="Text Box 68"/>
          <p:cNvSpPr txBox="1">
            <a:spLocks noChangeArrowheads="1"/>
          </p:cNvSpPr>
          <p:nvPr/>
        </p:nvSpPr>
        <p:spPr bwMode="auto">
          <a:xfrm>
            <a:off x="5121169" y="3742823"/>
            <a:ext cx="509921" cy="307777"/>
          </a:xfrm>
          <a:prstGeom prst="rect">
            <a:avLst/>
          </a:prstGeom>
          <a:noFill/>
          <a:ln w="9525">
            <a:noFill/>
            <a:miter lim="800000"/>
            <a:headEnd/>
            <a:tailEnd/>
          </a:ln>
          <a:effectLst/>
        </p:spPr>
        <p:txBody>
          <a:bodyPr wrap="square">
            <a:spAutoFit/>
          </a:bodyPr>
          <a:lstStyle>
            <a:defPPr>
              <a:defRPr lang="en-US"/>
            </a:defPPr>
            <a:lvl1pPr>
              <a:defRPr sz="1200">
                <a:latin typeface="微软雅黑" pitchFamily="34" charset="-122"/>
                <a:ea typeface="微软雅黑" pitchFamily="34" charset="-122"/>
              </a:defRPr>
            </a:lvl1pPr>
          </a:lstStyle>
          <a:p>
            <a:r>
              <a:rPr lang="zh-CN" altLang="en-US" sz="1400" dirty="0"/>
              <a:t>云</a:t>
            </a:r>
          </a:p>
        </p:txBody>
      </p:sp>
      <p:sp>
        <p:nvSpPr>
          <p:cNvPr id="56" name="Text Box 69"/>
          <p:cNvSpPr txBox="1">
            <a:spLocks noChangeArrowheads="1"/>
          </p:cNvSpPr>
          <p:nvPr/>
        </p:nvSpPr>
        <p:spPr bwMode="auto">
          <a:xfrm>
            <a:off x="5121170" y="4655326"/>
            <a:ext cx="1012661" cy="307777"/>
          </a:xfrm>
          <a:prstGeom prst="rect">
            <a:avLst/>
          </a:prstGeom>
          <a:noFill/>
          <a:ln w="9525">
            <a:noFill/>
            <a:miter lim="800000"/>
            <a:headEnd/>
            <a:tailEnd/>
          </a:ln>
          <a:effectLst/>
        </p:spPr>
        <p:txBody>
          <a:bodyPr wrap="square">
            <a:spAutoFit/>
          </a:bodyPr>
          <a:lstStyle/>
          <a:p>
            <a:r>
              <a:rPr lang="zh-CN" altLang="en-US" sz="1400" dirty="0">
                <a:latin typeface="微软雅黑" pitchFamily="34" charset="-122"/>
                <a:ea typeface="微软雅黑" pitchFamily="34" charset="-122"/>
              </a:rPr>
              <a:t>大数据</a:t>
            </a:r>
          </a:p>
        </p:txBody>
      </p:sp>
      <p:grpSp>
        <p:nvGrpSpPr>
          <p:cNvPr id="57" name="组合 56"/>
          <p:cNvGrpSpPr/>
          <p:nvPr/>
        </p:nvGrpSpPr>
        <p:grpSpPr>
          <a:xfrm>
            <a:off x="6544179" y="3132173"/>
            <a:ext cx="1377059" cy="284796"/>
            <a:chOff x="6180748" y="2139702"/>
            <a:chExt cx="983540" cy="258641"/>
          </a:xfrm>
        </p:grpSpPr>
        <p:sp>
          <p:nvSpPr>
            <p:cNvPr id="58" name="下箭头 57"/>
            <p:cNvSpPr/>
            <p:nvPr/>
          </p:nvSpPr>
          <p:spPr>
            <a:xfrm>
              <a:off x="6180748" y="2139702"/>
              <a:ext cx="45719" cy="258641"/>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下箭头 58"/>
            <p:cNvSpPr/>
            <p:nvPr/>
          </p:nvSpPr>
          <p:spPr>
            <a:xfrm>
              <a:off x="6649659" y="2139702"/>
              <a:ext cx="45719" cy="258641"/>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下箭头 59"/>
            <p:cNvSpPr/>
            <p:nvPr/>
          </p:nvSpPr>
          <p:spPr>
            <a:xfrm>
              <a:off x="7118569" y="2139702"/>
              <a:ext cx="45719" cy="258641"/>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1" name="Left-Right Arrow 51"/>
          <p:cNvPicPr>
            <a:picLocks noChangeArrowheads="1"/>
          </p:cNvPicPr>
          <p:nvPr/>
        </p:nvPicPr>
        <p:blipFill>
          <a:blip r:embed="rId6" cstate="print"/>
          <a:srcRect/>
          <a:stretch>
            <a:fillRect/>
          </a:stretch>
        </p:blipFill>
        <p:spPr bwMode="auto">
          <a:xfrm>
            <a:off x="6833142" y="4140198"/>
            <a:ext cx="412343" cy="548022"/>
          </a:xfrm>
          <a:prstGeom prst="rect">
            <a:avLst/>
          </a:prstGeom>
          <a:noFill/>
        </p:spPr>
      </p:pic>
    </p:spTree>
    <p:extLst>
      <p:ext uri="{BB962C8B-B14F-4D97-AF65-F5344CB8AC3E}">
        <p14:creationId xmlns:p14="http://schemas.microsoft.com/office/powerpoint/2010/main" val="9868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25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50"/>
                                        <p:tgtEl>
                                          <p:spTgt spid="23"/>
                                        </p:tgtEl>
                                      </p:cBhvr>
                                    </p:animEffect>
                                  </p:childTnLst>
                                </p:cTn>
                              </p:par>
                              <p:par>
                                <p:cTn id="12" presetID="10" presetClass="entr" presetSubtype="0" fill="hold" nodeType="withEffect">
                                  <p:stCondLst>
                                    <p:cond delay="25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250"/>
                                        <p:tgtEl>
                                          <p:spTgt spid="24"/>
                                        </p:tgtEl>
                                      </p:cBhvr>
                                    </p:animEffect>
                                  </p:childTnLst>
                                </p:cTn>
                              </p:par>
                              <p:par>
                                <p:cTn id="15" presetID="10" presetClass="entr" presetSubtype="0" fill="hold" nodeType="withEffect">
                                  <p:stCondLst>
                                    <p:cond delay="25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250"/>
                                        <p:tgtEl>
                                          <p:spTgt spid="25"/>
                                        </p:tgtEl>
                                      </p:cBhvr>
                                    </p:animEffect>
                                  </p:childTnLst>
                                </p:cTn>
                              </p:par>
                              <p:par>
                                <p:cTn id="18" presetID="10" presetClass="entr" presetSubtype="0" fill="hold"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50"/>
                                        <p:tgtEl>
                                          <p:spTgt spid="9"/>
                                        </p:tgtEl>
                                      </p:cBhvr>
                                    </p:animEffect>
                                  </p:childTnLst>
                                </p:cTn>
                              </p:par>
                              <p:par>
                                <p:cTn id="21" presetID="10" presetClass="entr" presetSubtype="0" fill="hold" nodeType="with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par>
                                <p:cTn id="24" presetID="10" presetClass="entr" presetSubtype="0" fill="hold" nodeType="withEffect">
                                  <p:stCondLst>
                                    <p:cond delay="5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50"/>
                                        <p:tgtEl>
                                          <p:spTgt spid="11"/>
                                        </p:tgtEl>
                                      </p:cBhvr>
                                    </p:animEffect>
                                  </p:childTnLst>
                                </p:cTn>
                              </p:par>
                              <p:par>
                                <p:cTn id="27" presetID="10" presetClass="entr" presetSubtype="0" fill="hold" nodeType="with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50"/>
                                        <p:tgtEl>
                                          <p:spTgt spid="12"/>
                                        </p:tgtEl>
                                      </p:cBhvr>
                                    </p:animEffect>
                                  </p:childTnLst>
                                </p:cTn>
                              </p:par>
                              <p:par>
                                <p:cTn id="30" presetID="10" presetClass="entr" presetSubtype="0" fill="hold" nodeType="withEffect">
                                  <p:stCondLst>
                                    <p:cond delay="75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childTnLst>
                                </p:cTn>
                              </p:par>
                              <p:par>
                                <p:cTn id="33" presetID="10" presetClass="entr" presetSubtype="0" fill="hold" nodeType="withEffect">
                                  <p:stCondLst>
                                    <p:cond delay="75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childTnLst>
                                </p:cTn>
                              </p:par>
                              <p:par>
                                <p:cTn id="36" presetID="10" presetClass="entr" presetSubtype="0" fill="hold" nodeType="withEffect">
                                  <p:stCondLst>
                                    <p:cond delay="75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250"/>
                                        <p:tgtEl>
                                          <p:spTgt spid="16"/>
                                        </p:tgtEl>
                                      </p:cBhvr>
                                    </p:animEffect>
                                  </p:childTnLst>
                                </p:cTn>
                              </p:par>
                              <p:par>
                                <p:cTn id="39" presetID="10" presetClass="entr" presetSubtype="0" fill="hold" nodeType="withEffect">
                                  <p:stCondLst>
                                    <p:cond delay="75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50"/>
                                        <p:tgtEl>
                                          <p:spTgt spid="16"/>
                                        </p:tgtEl>
                                      </p:cBhvr>
                                    </p:animEffect>
                                  </p:childTnLst>
                                </p:cTn>
                              </p:par>
                              <p:par>
                                <p:cTn id="42" presetID="10" presetClass="entr" presetSubtype="0" fill="hold" nodeType="withEffect">
                                  <p:stCondLst>
                                    <p:cond delay="75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250"/>
                                        <p:tgtEl>
                                          <p:spTgt spid="17"/>
                                        </p:tgtEl>
                                      </p:cBhvr>
                                    </p:animEffect>
                                  </p:childTnLst>
                                </p:cTn>
                              </p:par>
                              <p:par>
                                <p:cTn id="45" presetID="10" presetClass="entr" presetSubtype="0" fill="hold" grpId="0" nodeType="withEffect">
                                  <p:stCondLst>
                                    <p:cond delay="100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250"/>
                                        <p:tgtEl>
                                          <p:spTgt spid="20"/>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250"/>
                                        <p:tgtEl>
                                          <p:spTgt spid="21"/>
                                        </p:tgtEl>
                                      </p:cBhvr>
                                    </p:animEffect>
                                  </p:childTnLst>
                                </p:cTn>
                              </p:par>
                              <p:par>
                                <p:cTn id="51" presetID="10" presetClass="entr" presetSubtype="0" fill="hold" grpId="0" nodeType="withEffect">
                                  <p:stCondLst>
                                    <p:cond delay="100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250"/>
                                        <p:tgtEl>
                                          <p:spTgt spid="22"/>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250"/>
                                        <p:tgtEl>
                                          <p:spTgt spid="8"/>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50"/>
                                        <p:tgtEl>
                                          <p:spTgt spid="18"/>
                                        </p:tgtEl>
                                      </p:cBhvr>
                                    </p:animEffect>
                                  </p:childTnLst>
                                </p:cTn>
                              </p:par>
                              <p:par>
                                <p:cTn id="60" presetID="10" presetClass="entr" presetSubtype="0" fill="hold" grpId="0" nodeType="withEffect">
                                  <p:stCondLst>
                                    <p:cond delay="100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250"/>
                                        <p:tgtEl>
                                          <p:spTgt spid="13"/>
                                        </p:tgtEl>
                                      </p:cBhvr>
                                    </p:animEffect>
                                  </p:childTnLst>
                                </p:cTn>
                              </p:par>
                              <p:par>
                                <p:cTn id="63" presetID="10" presetClass="entr" presetSubtype="0" fill="hold" grpId="0" nodeType="withEffect">
                                  <p:stCondLst>
                                    <p:cond delay="100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250"/>
                                        <p:tgtEl>
                                          <p:spTgt spid="26"/>
                                        </p:tgtEl>
                                      </p:cBhvr>
                                    </p:animEffect>
                                  </p:childTnLst>
                                </p:cTn>
                              </p:par>
                              <p:par>
                                <p:cTn id="66" presetID="22" presetClass="entr" presetSubtype="4" fill="hold" grpId="0" nodeType="withEffect">
                                  <p:stCondLst>
                                    <p:cond delay="125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250"/>
                                        <p:tgtEl>
                                          <p:spTgt spid="27"/>
                                        </p:tgtEl>
                                      </p:cBhvr>
                                    </p:animEffect>
                                  </p:childTnLst>
                                </p:cTn>
                              </p:par>
                              <p:par>
                                <p:cTn id="69" presetID="22" presetClass="entr" presetSubtype="4" fill="hold" grpId="0" nodeType="withEffect">
                                  <p:stCondLst>
                                    <p:cond delay="1250"/>
                                  </p:stCondLst>
                                  <p:childTnLst>
                                    <p:set>
                                      <p:cBhvr>
                                        <p:cTn id="70" dur="1" fill="hold">
                                          <p:stCondLst>
                                            <p:cond delay="0"/>
                                          </p:stCondLst>
                                        </p:cTn>
                                        <p:tgtEl>
                                          <p:spTgt spid="28"/>
                                        </p:tgtEl>
                                        <p:attrNameLst>
                                          <p:attrName>style.visibility</p:attrName>
                                        </p:attrNameLst>
                                      </p:cBhvr>
                                      <p:to>
                                        <p:strVal val="visible"/>
                                      </p:to>
                                    </p:set>
                                    <p:animEffect transition="in" filter="wipe(down)">
                                      <p:cBhvr>
                                        <p:cTn id="71" dur="250"/>
                                        <p:tgtEl>
                                          <p:spTgt spid="28"/>
                                        </p:tgtEl>
                                      </p:cBhvr>
                                    </p:animEffect>
                                  </p:childTnLst>
                                </p:cTn>
                              </p:par>
                              <p:par>
                                <p:cTn id="72" presetID="22" presetClass="entr" presetSubtype="4" fill="hold" grpId="0" nodeType="withEffect">
                                  <p:stCondLst>
                                    <p:cond delay="1250"/>
                                  </p:stCondLst>
                                  <p:childTnLst>
                                    <p:set>
                                      <p:cBhvr>
                                        <p:cTn id="73" dur="1" fill="hold">
                                          <p:stCondLst>
                                            <p:cond delay="0"/>
                                          </p:stCondLst>
                                        </p:cTn>
                                        <p:tgtEl>
                                          <p:spTgt spid="29"/>
                                        </p:tgtEl>
                                        <p:attrNameLst>
                                          <p:attrName>style.visibility</p:attrName>
                                        </p:attrNameLst>
                                      </p:cBhvr>
                                      <p:to>
                                        <p:strVal val="visible"/>
                                      </p:to>
                                    </p:set>
                                    <p:animEffect transition="in" filter="wipe(down)">
                                      <p:cBhvr>
                                        <p:cTn id="74" dur="250"/>
                                        <p:tgtEl>
                                          <p:spTgt spid="29"/>
                                        </p:tgtEl>
                                      </p:cBhvr>
                                    </p:animEffect>
                                  </p:childTnLst>
                                </p:cTn>
                              </p:par>
                              <p:par>
                                <p:cTn id="75" presetID="10" presetClass="entr" presetSubtype="0" fill="hold" nodeType="withEffect">
                                  <p:stCondLst>
                                    <p:cond delay="100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250"/>
                                        <p:tgtEl>
                                          <p:spTgt spid="19"/>
                                        </p:tgtEl>
                                      </p:cBhvr>
                                    </p:animEffect>
                                  </p:childTnLst>
                                </p:cTn>
                              </p:par>
                              <p:par>
                                <p:cTn id="78" presetID="10" presetClass="entr" presetSubtype="0" fill="hold" grpId="0" nodeType="withEffect">
                                  <p:stCondLst>
                                    <p:cond delay="125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250"/>
                                        <p:tgtEl>
                                          <p:spTgt spid="6"/>
                                        </p:tgtEl>
                                      </p:cBhvr>
                                    </p:animEffect>
                                  </p:childTnLst>
                                </p:cTn>
                              </p:par>
                              <p:par>
                                <p:cTn id="81" presetID="2" presetClass="entr" presetSubtype="4" fill="hold" grpId="0" nodeType="withEffect">
                                  <p:stCondLst>
                                    <p:cond delay="150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250" fill="hold"/>
                                        <p:tgtEl>
                                          <p:spTgt spid="30"/>
                                        </p:tgtEl>
                                        <p:attrNameLst>
                                          <p:attrName>ppt_x</p:attrName>
                                        </p:attrNameLst>
                                      </p:cBhvr>
                                      <p:tavLst>
                                        <p:tav tm="0">
                                          <p:val>
                                            <p:strVal val="#ppt_x"/>
                                          </p:val>
                                        </p:tav>
                                        <p:tav tm="100000">
                                          <p:val>
                                            <p:strVal val="#ppt_x"/>
                                          </p:val>
                                        </p:tav>
                                      </p:tavLst>
                                    </p:anim>
                                    <p:anim calcmode="lin" valueType="num">
                                      <p:cBhvr additive="base">
                                        <p:cTn id="84" dur="250" fill="hold"/>
                                        <p:tgtEl>
                                          <p:spTgt spid="30"/>
                                        </p:tgtEl>
                                        <p:attrNameLst>
                                          <p:attrName>ppt_y</p:attrName>
                                        </p:attrNameLst>
                                      </p:cBhvr>
                                      <p:tavLst>
                                        <p:tav tm="0">
                                          <p:val>
                                            <p:strVal val="1+#ppt_h/2"/>
                                          </p:val>
                                        </p:tav>
                                        <p:tav tm="100000">
                                          <p:val>
                                            <p:strVal val="#ppt_y"/>
                                          </p:val>
                                        </p:tav>
                                      </p:tavLst>
                                    </p:anim>
                                  </p:childTnLst>
                                </p:cTn>
                              </p:par>
                              <p:par>
                                <p:cTn id="85" presetID="10" presetClass="entr" presetSubtype="0" fill="hold" nodeType="withEffect">
                                  <p:stCondLst>
                                    <p:cond delay="175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260"/>
                                        <p:tgtEl>
                                          <p:spTgt spid="31"/>
                                        </p:tgtEl>
                                      </p:cBhvr>
                                    </p:animEffect>
                                  </p:childTnLst>
                                </p:cTn>
                              </p:par>
                              <p:par>
                                <p:cTn id="88" presetID="10" presetClass="entr" presetSubtype="0" fill="hold" nodeType="withEffect">
                                  <p:stCondLst>
                                    <p:cond delay="175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260"/>
                                        <p:tgtEl>
                                          <p:spTgt spid="33"/>
                                        </p:tgtEl>
                                      </p:cBhvr>
                                    </p:animEffect>
                                  </p:childTnLst>
                                </p:cTn>
                              </p:par>
                              <p:par>
                                <p:cTn id="91" presetID="10" presetClass="entr" presetSubtype="0" fill="hold" nodeType="withEffect">
                                  <p:stCondLst>
                                    <p:cond delay="1750"/>
                                  </p:stCondLst>
                                  <p:childTnLst>
                                    <p:set>
                                      <p:cBhvr>
                                        <p:cTn id="92" dur="1" fill="hold">
                                          <p:stCondLst>
                                            <p:cond delay="0"/>
                                          </p:stCondLst>
                                        </p:cTn>
                                        <p:tgtEl>
                                          <p:spTgt spid="34"/>
                                        </p:tgtEl>
                                        <p:attrNameLst>
                                          <p:attrName>style.visibility</p:attrName>
                                        </p:attrNameLst>
                                      </p:cBhvr>
                                      <p:to>
                                        <p:strVal val="visible"/>
                                      </p:to>
                                    </p:set>
                                    <p:animEffect transition="in" filter="fade">
                                      <p:cBhvr>
                                        <p:cTn id="93" dur="260"/>
                                        <p:tgtEl>
                                          <p:spTgt spid="34"/>
                                        </p:tgtEl>
                                      </p:cBhvr>
                                    </p:animEffect>
                                  </p:childTnLst>
                                </p:cTn>
                              </p:par>
                              <p:par>
                                <p:cTn id="94" presetID="10" presetClass="entr" presetSubtype="0" fill="hold" nodeType="withEffect">
                                  <p:stCondLst>
                                    <p:cond delay="175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260"/>
                                        <p:tgtEl>
                                          <p:spTgt spid="32"/>
                                        </p:tgtEl>
                                      </p:cBhvr>
                                    </p:animEffect>
                                  </p:childTnLst>
                                </p:cTn>
                              </p:par>
                              <p:par>
                                <p:cTn id="97" presetID="10" presetClass="entr" presetSubtype="0" fill="hold" nodeType="withEffect">
                                  <p:stCondLst>
                                    <p:cond delay="175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260"/>
                                        <p:tgtEl>
                                          <p:spTgt spid="36"/>
                                        </p:tgtEl>
                                      </p:cBhvr>
                                    </p:animEffect>
                                  </p:childTnLst>
                                </p:cTn>
                              </p:par>
                              <p:par>
                                <p:cTn id="100" presetID="10" presetClass="entr" presetSubtype="0" fill="hold" nodeType="withEffect">
                                  <p:stCondLst>
                                    <p:cond delay="1750"/>
                                  </p:stCondLst>
                                  <p:childTnLst>
                                    <p:set>
                                      <p:cBhvr>
                                        <p:cTn id="101" dur="1" fill="hold">
                                          <p:stCondLst>
                                            <p:cond delay="0"/>
                                          </p:stCondLst>
                                        </p:cTn>
                                        <p:tgtEl>
                                          <p:spTgt spid="53"/>
                                        </p:tgtEl>
                                        <p:attrNameLst>
                                          <p:attrName>style.visibility</p:attrName>
                                        </p:attrNameLst>
                                      </p:cBhvr>
                                      <p:to>
                                        <p:strVal val="visible"/>
                                      </p:to>
                                    </p:set>
                                    <p:animEffect transition="in" filter="fade">
                                      <p:cBhvr>
                                        <p:cTn id="102" dur="260"/>
                                        <p:tgtEl>
                                          <p:spTgt spid="53"/>
                                        </p:tgtEl>
                                      </p:cBhvr>
                                    </p:animEffect>
                                  </p:childTnLst>
                                </p:cTn>
                              </p:par>
                              <p:par>
                                <p:cTn id="103" presetID="10" presetClass="entr" presetSubtype="0" fill="hold" grpId="0" nodeType="withEffect">
                                  <p:stCondLst>
                                    <p:cond delay="200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250"/>
                                        <p:tgtEl>
                                          <p:spTgt spid="54"/>
                                        </p:tgtEl>
                                      </p:cBhvr>
                                    </p:animEffect>
                                  </p:childTnLst>
                                </p:cTn>
                              </p:par>
                              <p:par>
                                <p:cTn id="106" presetID="10" presetClass="entr" presetSubtype="0" fill="hold" grpId="0" nodeType="withEffect">
                                  <p:stCondLst>
                                    <p:cond delay="200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250"/>
                                        <p:tgtEl>
                                          <p:spTgt spid="55"/>
                                        </p:tgtEl>
                                      </p:cBhvr>
                                    </p:animEffect>
                                  </p:childTnLst>
                                </p:cTn>
                              </p:par>
                              <p:par>
                                <p:cTn id="109" presetID="10" presetClass="entr" presetSubtype="0" fill="hold" grpId="0" nodeType="withEffect">
                                  <p:stCondLst>
                                    <p:cond delay="200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250"/>
                                        <p:tgtEl>
                                          <p:spTgt spid="56"/>
                                        </p:tgtEl>
                                      </p:cBhvr>
                                    </p:animEffect>
                                  </p:childTnLst>
                                </p:cTn>
                              </p:par>
                              <p:par>
                                <p:cTn id="112" presetID="10" presetClass="entr" presetSubtype="0" fill="hold" grpId="0" nodeType="withEffect">
                                  <p:stCondLst>
                                    <p:cond delay="200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250"/>
                                        <p:tgtEl>
                                          <p:spTgt spid="35"/>
                                        </p:tgtEl>
                                      </p:cBhvr>
                                    </p:animEffect>
                                  </p:childTnLst>
                                </p:cTn>
                              </p:par>
                              <p:par>
                                <p:cTn id="115" presetID="10" presetClass="entr" presetSubtype="0" fill="hold" nodeType="withEffect">
                                  <p:stCondLst>
                                    <p:cond delay="225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animBg="1"/>
      <p:bldP spid="6" grpId="0" animBg="1"/>
      <p:bldP spid="8" grpId="0"/>
      <p:bldP spid="13" grpId="0" animBg="1"/>
      <p:bldP spid="18" grpId="0" animBg="1"/>
      <p:bldP spid="20" grpId="0"/>
      <p:bldP spid="21" grpId="0"/>
      <p:bldP spid="22" grpId="0"/>
      <p:bldP spid="26" grpId="0" animBg="1"/>
      <p:bldP spid="27" grpId="0" animBg="1"/>
      <p:bldP spid="28" grpId="0" animBg="1"/>
      <p:bldP spid="29" grpId="0" animBg="1"/>
      <p:bldP spid="35" grpId="0"/>
      <p:bldP spid="54"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p:txBody>
          <a:bodyPr/>
          <a:lstStyle/>
          <a:p>
            <a:endParaRPr lang="zh-CN" altLang="en-US" dirty="0"/>
          </a:p>
        </p:txBody>
      </p:sp>
      <p:sp>
        <p:nvSpPr>
          <p:cNvPr id="3" name="文本占位符 2"/>
          <p:cNvSpPr>
            <a:spLocks noGrp="1"/>
          </p:cNvSpPr>
          <p:nvPr>
            <p:ph type="body" sz="quarter" idx="13"/>
          </p:nvPr>
        </p:nvSpPr>
        <p:spPr/>
        <p:txBody>
          <a:bodyPr/>
          <a:lstStyle/>
          <a:p>
            <a:endParaRPr lang="zh-CN" altLang="en-US"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7" y="2442950"/>
            <a:ext cx="7852440" cy="210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07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82137"/>
            <a:ext cx="8229600" cy="600502"/>
          </a:xfrm>
        </p:spPr>
        <p:txBody>
          <a:bodyPr/>
          <a:lstStyle/>
          <a:p>
            <a:pPr algn="l"/>
            <a:r>
              <a:rPr lang="en-US" altLang="zh-CN" sz="3200" b="1" dirty="0" smtClean="0">
                <a:ea typeface="+mn-ea"/>
              </a:rPr>
              <a:t>HDFS</a:t>
            </a:r>
            <a:r>
              <a:rPr lang="zh-CN" altLang="en-US" sz="3200" b="1" dirty="0" smtClean="0">
                <a:ea typeface="+mn-ea"/>
              </a:rPr>
              <a:t>的设计原则 </a:t>
            </a:r>
            <a:endParaRPr lang="zh-CN" altLang="en-US" sz="3200" b="1" dirty="0">
              <a:ea typeface="+mn-ea"/>
            </a:endParaRPr>
          </a:p>
        </p:txBody>
      </p:sp>
      <p:sp>
        <p:nvSpPr>
          <p:cNvPr id="3" name="内容占位符 2"/>
          <p:cNvSpPr>
            <a:spLocks noGrp="1"/>
          </p:cNvSpPr>
          <p:nvPr>
            <p:ph idx="1"/>
          </p:nvPr>
        </p:nvSpPr>
        <p:spPr>
          <a:xfrm>
            <a:off x="467544" y="1095251"/>
            <a:ext cx="8075240" cy="4824536"/>
          </a:xfrm>
        </p:spPr>
        <p:txBody>
          <a:bodyPr/>
          <a:lstStyle/>
          <a:p>
            <a:pPr>
              <a:buFont typeface="Arial" pitchFamily="34" charset="0"/>
              <a:buChar char="•"/>
            </a:pPr>
            <a:r>
              <a:rPr lang="zh-CN" altLang="en-US" dirty="0">
                <a:latin typeface="+mn-ea"/>
              </a:rPr>
              <a:t>大</a:t>
            </a:r>
            <a:r>
              <a:rPr lang="zh-CN" altLang="en-US" dirty="0" smtClean="0">
                <a:latin typeface="+mn-ea"/>
              </a:rPr>
              <a:t>文件</a:t>
            </a:r>
            <a:endParaRPr lang="en-US" altLang="zh-CN" dirty="0" smtClean="0">
              <a:latin typeface="+mn-ea"/>
            </a:endParaRPr>
          </a:p>
          <a:p>
            <a:pPr lvl="1">
              <a:buFont typeface="Arial" pitchFamily="34" charset="0"/>
              <a:buChar char="•"/>
            </a:pPr>
            <a:r>
              <a:rPr lang="zh-CN" altLang="en-US" kern="1200" dirty="0">
                <a:latin typeface="+mn-ea"/>
                <a:cs typeface="+mn-cs"/>
              </a:rPr>
              <a:t>大数据</a:t>
            </a:r>
            <a:r>
              <a:rPr lang="zh-CN" altLang="en-US" kern="1200" dirty="0" smtClean="0">
                <a:latin typeface="+mn-ea"/>
                <a:cs typeface="+mn-cs"/>
              </a:rPr>
              <a:t>集</a:t>
            </a:r>
            <a:endParaRPr lang="en-US" altLang="zh-CN" kern="1200" dirty="0" smtClean="0">
              <a:latin typeface="+mn-ea"/>
              <a:cs typeface="+mn-cs"/>
            </a:endParaRPr>
          </a:p>
          <a:p>
            <a:pPr lvl="1">
              <a:buFont typeface="Arial" pitchFamily="34" charset="0"/>
              <a:buChar char="•"/>
            </a:pPr>
            <a:r>
              <a:rPr lang="zh-CN" altLang="en-US" kern="1200" dirty="0" smtClean="0">
                <a:latin typeface="+mn-ea"/>
                <a:cs typeface="+mn-cs"/>
              </a:rPr>
              <a:t>数千万的文件</a:t>
            </a:r>
            <a:endParaRPr lang="en-US" altLang="zh-CN" kern="1200" dirty="0" smtClean="0">
              <a:latin typeface="+mn-ea"/>
              <a:cs typeface="+mn-cs"/>
            </a:endParaRPr>
          </a:p>
          <a:p>
            <a:pPr lvl="1">
              <a:buFont typeface="Arial" pitchFamily="34" charset="0"/>
              <a:buChar char="•"/>
            </a:pPr>
            <a:r>
              <a:rPr lang="zh-CN" altLang="en-US" kern="1200" dirty="0" smtClean="0">
                <a:latin typeface="+mn-ea"/>
                <a:cs typeface="+mn-cs"/>
              </a:rPr>
              <a:t>文件</a:t>
            </a:r>
            <a:r>
              <a:rPr lang="zh-CN" altLang="en-US" kern="1200" dirty="0">
                <a:latin typeface="+mn-ea"/>
                <a:cs typeface="+mn-cs"/>
              </a:rPr>
              <a:t>大小</a:t>
            </a:r>
            <a:r>
              <a:rPr lang="zh-CN" altLang="en-US" kern="1200" dirty="0" smtClean="0">
                <a:latin typeface="+mn-ea"/>
                <a:cs typeface="+mn-cs"/>
              </a:rPr>
              <a:t>一般在千兆至</a:t>
            </a:r>
            <a:r>
              <a:rPr lang="en-US" altLang="zh-CN" kern="1200" dirty="0" smtClean="0">
                <a:latin typeface="+mn-ea"/>
                <a:cs typeface="+mn-cs"/>
              </a:rPr>
              <a:t>TB</a:t>
            </a:r>
            <a:r>
              <a:rPr lang="zh-CN" altLang="en-US" kern="1200" dirty="0" smtClean="0">
                <a:latin typeface="+mn-ea"/>
                <a:cs typeface="+mn-cs"/>
              </a:rPr>
              <a:t>字节</a:t>
            </a:r>
            <a:endParaRPr lang="en-US" altLang="zh-CN" kern="1200" dirty="0" smtClean="0">
              <a:latin typeface="+mn-ea"/>
              <a:cs typeface="+mn-cs"/>
            </a:endParaRPr>
          </a:p>
          <a:p>
            <a:pPr marL="514350" indent="-457200">
              <a:buFont typeface="Arial" pitchFamily="34" charset="0"/>
              <a:buChar char="•"/>
            </a:pPr>
            <a:r>
              <a:rPr lang="zh-CN" altLang="en-US" kern="1200" dirty="0" smtClean="0">
                <a:latin typeface="+mn-ea"/>
              </a:rPr>
              <a:t>流式数据访问</a:t>
            </a:r>
            <a:endParaRPr lang="en-US" altLang="zh-CN" kern="1200" dirty="0" smtClean="0">
              <a:latin typeface="+mn-ea"/>
            </a:endParaRPr>
          </a:p>
          <a:p>
            <a:pPr lvl="1">
              <a:buFont typeface="Arial" pitchFamily="34" charset="0"/>
              <a:buChar char="•"/>
            </a:pPr>
            <a:r>
              <a:rPr lang="zh-CN" altLang="en-US" kern="1200" dirty="0">
                <a:latin typeface="+mn-ea"/>
                <a:cs typeface="+mn-cs"/>
              </a:rPr>
              <a:t>写一</a:t>
            </a:r>
            <a:r>
              <a:rPr lang="zh-CN" altLang="en-US" kern="1200" dirty="0" smtClean="0">
                <a:latin typeface="+mn-ea"/>
                <a:cs typeface="+mn-cs"/>
              </a:rPr>
              <a:t>次读多次的数据访问模式</a:t>
            </a:r>
            <a:endParaRPr lang="en-US" altLang="zh-CN" kern="1200" dirty="0" smtClean="0">
              <a:latin typeface="+mn-ea"/>
              <a:cs typeface="+mn-cs"/>
            </a:endParaRPr>
          </a:p>
          <a:p>
            <a:pPr lvl="1">
              <a:buFont typeface="Arial" pitchFamily="34" charset="0"/>
              <a:buChar char="•"/>
            </a:pPr>
            <a:r>
              <a:rPr lang="zh-CN" altLang="en-US" kern="1200" dirty="0" smtClean="0">
                <a:latin typeface="+mn-ea"/>
                <a:cs typeface="+mn-cs"/>
              </a:rPr>
              <a:t>文件创建，写，关闭之后不再修改</a:t>
            </a:r>
            <a:endParaRPr lang="en-US" altLang="zh-CN" kern="1200" dirty="0" smtClean="0">
              <a:latin typeface="+mn-ea"/>
              <a:cs typeface="+mn-cs"/>
            </a:endParaRPr>
          </a:p>
          <a:p>
            <a:pPr>
              <a:buFont typeface="Arial" pitchFamily="34" charset="0"/>
              <a:buChar char="•"/>
            </a:pPr>
            <a:r>
              <a:rPr lang="zh-CN" altLang="en-US" kern="1200" dirty="0" smtClean="0">
                <a:latin typeface="+mn-ea"/>
              </a:rPr>
              <a:t>廉价硬件平台</a:t>
            </a:r>
            <a:endParaRPr lang="en-US" altLang="zh-CN" kern="1200" dirty="0" smtClean="0">
              <a:latin typeface="+mn-ea"/>
            </a:endParaRPr>
          </a:p>
          <a:p>
            <a:pPr lvl="1">
              <a:buFont typeface="Arial" pitchFamily="34" charset="0"/>
              <a:buChar char="•"/>
            </a:pPr>
            <a:r>
              <a:rPr lang="zh-CN" altLang="en-US" kern="1200" dirty="0" smtClean="0">
                <a:latin typeface="+mn-ea"/>
                <a:cs typeface="+mn-cs"/>
              </a:rPr>
              <a:t>容错，快速恢复是其设计目标</a:t>
            </a:r>
            <a:endParaRPr lang="en-US" altLang="zh-CN" kern="1200" dirty="0" smtClean="0">
              <a:latin typeface="+mn-ea"/>
              <a:cs typeface="+mn-cs"/>
            </a:endParaRPr>
          </a:p>
          <a:p>
            <a:pPr marL="57150" indent="0">
              <a:buNone/>
            </a:pPr>
            <a:r>
              <a:rPr lang="en-US" altLang="zh-CN" kern="1200" dirty="0">
                <a:latin typeface="+mn-ea"/>
              </a:rPr>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5919787"/>
            <a:ext cx="35052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734510"/>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000" y="339484"/>
            <a:ext cx="8229600" cy="642938"/>
          </a:xfrm>
        </p:spPr>
        <p:txBody>
          <a:bodyPr/>
          <a:lstStyle/>
          <a:p>
            <a:pPr algn="l"/>
            <a:r>
              <a:rPr lang="en-US" altLang="zh-CN" sz="3200" b="1" dirty="0" smtClean="0">
                <a:latin typeface="微软雅黑" panose="020B0503020204020204" pitchFamily="34" charset="-122"/>
                <a:ea typeface="微软雅黑" panose="020B0503020204020204" pitchFamily="34" charset="-122"/>
              </a:rPr>
              <a:t>HDFS</a:t>
            </a:r>
            <a:r>
              <a:rPr lang="zh-CN" altLang="en-US" sz="3200" b="1" dirty="0" smtClean="0">
                <a:latin typeface="微软雅黑" panose="020B0503020204020204" pitchFamily="34" charset="-122"/>
                <a:ea typeface="微软雅黑" panose="020B0503020204020204" pitchFamily="34" charset="-122"/>
              </a:rPr>
              <a:t>的概念</a:t>
            </a:r>
            <a:endParaRPr lang="zh-CN" altLang="en-US" sz="32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7200" y="1268760"/>
            <a:ext cx="8229600" cy="4857403"/>
          </a:xfrm>
        </p:spPr>
        <p:txBody>
          <a:bodyPr/>
          <a:lstStyle/>
          <a:p>
            <a:r>
              <a:rPr lang="en-US" altLang="zh-CN" dirty="0" err="1" smtClean="0"/>
              <a:t>Namenode</a:t>
            </a:r>
            <a:endParaRPr lang="en-US" altLang="zh-CN" dirty="0" smtClean="0"/>
          </a:p>
          <a:p>
            <a:pPr lvl="1"/>
            <a:r>
              <a:rPr lang="zh-CN" altLang="en-US" dirty="0" smtClean="0"/>
              <a:t>管理整个文件系统的命名空间</a:t>
            </a:r>
            <a:endParaRPr lang="en-US" altLang="zh-CN" dirty="0" smtClean="0"/>
          </a:p>
          <a:p>
            <a:pPr lvl="1"/>
            <a:r>
              <a:rPr lang="zh-CN" altLang="en-US" dirty="0" smtClean="0"/>
              <a:t>通过心跳维护</a:t>
            </a:r>
            <a:r>
              <a:rPr lang="en-US" altLang="zh-CN" dirty="0" err="1" smtClean="0"/>
              <a:t>datanode</a:t>
            </a:r>
            <a:r>
              <a:rPr lang="zh-CN" altLang="en-US" dirty="0" smtClean="0"/>
              <a:t>的状态</a:t>
            </a:r>
            <a:endParaRPr lang="en-US" altLang="zh-CN" dirty="0" smtClean="0"/>
          </a:p>
          <a:p>
            <a:r>
              <a:rPr lang="en-US" altLang="zh-CN" dirty="0" err="1" smtClean="0"/>
              <a:t>Datanode</a:t>
            </a:r>
            <a:endParaRPr lang="en-US" altLang="zh-CN" dirty="0" smtClean="0"/>
          </a:p>
          <a:p>
            <a:pPr lvl="1"/>
            <a:r>
              <a:rPr lang="zh-CN" altLang="en-US" dirty="0" smtClean="0"/>
              <a:t>数据块存储地，维护</a:t>
            </a:r>
            <a:r>
              <a:rPr lang="en-US" altLang="zh-CN" dirty="0" smtClean="0"/>
              <a:t>block</a:t>
            </a:r>
            <a:r>
              <a:rPr lang="zh-CN" altLang="en-US" dirty="0" smtClean="0"/>
              <a:t>的元数据信息</a:t>
            </a:r>
            <a:endParaRPr lang="en-US" altLang="zh-CN" dirty="0" smtClean="0"/>
          </a:p>
          <a:p>
            <a:pPr lvl="1"/>
            <a:r>
              <a:rPr lang="zh-CN" altLang="en-US" dirty="0" smtClean="0"/>
              <a:t>周期性将</a:t>
            </a:r>
            <a:r>
              <a:rPr lang="en-US" altLang="zh-CN" dirty="0" err="1" smtClean="0"/>
              <a:t>datablock</a:t>
            </a:r>
            <a:r>
              <a:rPr lang="zh-CN" altLang="en-US" dirty="0" smtClean="0"/>
              <a:t>的信息发给</a:t>
            </a:r>
            <a:r>
              <a:rPr lang="en-US" altLang="zh-CN" dirty="0" err="1" smtClean="0"/>
              <a:t>namenode</a:t>
            </a:r>
            <a:r>
              <a:rPr lang="zh-CN" altLang="en-US" dirty="0" smtClean="0"/>
              <a:t>（</a:t>
            </a:r>
            <a:r>
              <a:rPr lang="en-US" altLang="zh-CN" dirty="0" smtClean="0"/>
              <a:t>3s</a:t>
            </a:r>
            <a:r>
              <a:rPr lang="zh-CN" altLang="en-US" dirty="0" smtClean="0"/>
              <a:t>）</a:t>
            </a:r>
            <a:endParaRPr lang="en-US" altLang="zh-CN" dirty="0" smtClean="0"/>
          </a:p>
          <a:p>
            <a:r>
              <a:rPr lang="zh-CN" altLang="en-US" dirty="0"/>
              <a:t>数据块 </a:t>
            </a:r>
            <a:r>
              <a:rPr lang="en-US" altLang="zh-CN" dirty="0" err="1"/>
              <a:t>datablock</a:t>
            </a:r>
            <a:endParaRPr lang="en-US" altLang="zh-CN" dirty="0"/>
          </a:p>
          <a:p>
            <a:pPr lvl="1"/>
            <a:r>
              <a:rPr lang="zh-CN" altLang="en-US" dirty="0"/>
              <a:t>默认有</a:t>
            </a:r>
            <a:r>
              <a:rPr lang="en-US" altLang="zh-CN" dirty="0"/>
              <a:t>3</a:t>
            </a:r>
            <a:r>
              <a:rPr lang="zh-CN" altLang="en-US" dirty="0"/>
              <a:t>个副本</a:t>
            </a:r>
            <a:endParaRPr lang="en-US" altLang="zh-CN" dirty="0"/>
          </a:p>
          <a:p>
            <a:pPr lvl="1"/>
            <a:r>
              <a:rPr lang="zh-CN" altLang="en-US" dirty="0"/>
              <a:t>利于磁盘顺序读写</a:t>
            </a:r>
            <a:endParaRPr lang="en-US" altLang="zh-CN" dirty="0"/>
          </a:p>
          <a:p>
            <a:pPr lvl="1"/>
            <a:r>
              <a:rPr lang="zh-CN" altLang="en-US" dirty="0"/>
              <a:t>块大小 默认</a:t>
            </a:r>
            <a:r>
              <a:rPr lang="en-US" altLang="zh-CN" dirty="0"/>
              <a:t>64M</a:t>
            </a:r>
            <a:r>
              <a:rPr lang="zh-CN" altLang="en-US" dirty="0"/>
              <a:t>，元数据量少</a:t>
            </a:r>
            <a:endParaRPr lang="en-US" altLang="zh-CN" dirty="0"/>
          </a:p>
          <a:p>
            <a:pPr marL="342900" lvl="1" indent="0">
              <a:buNone/>
            </a:pPr>
            <a:endParaRPr lang="en-US" altLang="zh-CN" dirty="0" smtClean="0"/>
          </a:p>
          <a:p>
            <a:endParaRPr lang="zh-CN" alt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5919787"/>
            <a:ext cx="35052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338957"/>
      </p:ext>
    </p:extLst>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9575" y="306252"/>
            <a:ext cx="8229600" cy="642938"/>
          </a:xfrm>
        </p:spPr>
        <p:txBody>
          <a:bodyPr/>
          <a:lstStyle/>
          <a:p>
            <a:pPr algn="l"/>
            <a:r>
              <a:rPr lang="en-US" altLang="zh-CN" sz="3200" b="1" dirty="0" smtClean="0">
                <a:latin typeface="微软雅黑" panose="020B0503020204020204" pitchFamily="34" charset="-122"/>
                <a:ea typeface="微软雅黑" panose="020B0503020204020204" pitchFamily="34" charset="-122"/>
              </a:rPr>
              <a:t>HDFS</a:t>
            </a:r>
            <a:r>
              <a:rPr lang="zh-CN" altLang="en-US" sz="3200" b="1" dirty="0" smtClean="0">
                <a:latin typeface="微软雅黑" panose="020B0503020204020204" pitchFamily="34" charset="-122"/>
                <a:ea typeface="微软雅黑" panose="020B0503020204020204" pitchFamily="34" charset="-122"/>
              </a:rPr>
              <a:t>结构</a:t>
            </a:r>
            <a:endParaRPr lang="zh-CN" altLang="en-US" sz="32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268760"/>
            <a:ext cx="8324850" cy="503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449429"/>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000" y="339484"/>
            <a:ext cx="8229600" cy="642938"/>
          </a:xfrm>
        </p:spPr>
        <p:txBody>
          <a:bodyPr/>
          <a:lstStyle/>
          <a:p>
            <a:pPr algn="l"/>
            <a:r>
              <a:rPr lang="en-US" altLang="zh-CN" sz="3200" b="1" dirty="0" smtClean="0">
                <a:latin typeface="微软雅黑" panose="020B0503020204020204" pitchFamily="34" charset="-122"/>
                <a:ea typeface="微软雅黑" panose="020B0503020204020204" pitchFamily="34" charset="-122"/>
              </a:rPr>
              <a:t>HDFS</a:t>
            </a:r>
            <a:r>
              <a:rPr lang="zh-CN" altLang="en-US" sz="3200" b="1" dirty="0" smtClean="0">
                <a:latin typeface="微软雅黑" panose="020B0503020204020204" pitchFamily="34" charset="-122"/>
                <a:ea typeface="微软雅黑" panose="020B0503020204020204" pitchFamily="34" charset="-122"/>
              </a:rPr>
              <a:t>接口</a:t>
            </a:r>
            <a:endParaRPr lang="zh-CN" altLang="en-US" sz="32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7200" y="1196752"/>
            <a:ext cx="8229600" cy="4929411"/>
          </a:xfrm>
        </p:spPr>
        <p:txBody>
          <a:bodyPr/>
          <a:lstStyle/>
          <a:p>
            <a:r>
              <a:rPr lang="zh-CN" altLang="en-US" dirty="0" smtClean="0"/>
              <a:t>命令行接口</a:t>
            </a:r>
            <a:endParaRPr lang="en-US" altLang="zh-CN" dirty="0" smtClean="0"/>
          </a:p>
          <a:p>
            <a:pPr lvl="1"/>
            <a:r>
              <a:rPr lang="en-US" altLang="zh-CN" dirty="0" err="1" smtClean="0"/>
              <a:t>Hadoop</a:t>
            </a:r>
            <a:r>
              <a:rPr lang="en-US" altLang="zh-CN" dirty="0" smtClean="0"/>
              <a:t> </a:t>
            </a:r>
            <a:r>
              <a:rPr lang="en-US" altLang="zh-CN" dirty="0" err="1" smtClean="0"/>
              <a:t>fs</a:t>
            </a:r>
            <a:r>
              <a:rPr lang="en-US" altLang="zh-CN" dirty="0" smtClean="0"/>
              <a:t> –</a:t>
            </a:r>
            <a:r>
              <a:rPr lang="en-US" altLang="zh-CN" dirty="0" err="1" smtClean="0"/>
              <a:t>copyFromLocal</a:t>
            </a:r>
            <a:r>
              <a:rPr lang="en-US" altLang="zh-CN" dirty="0" smtClean="0"/>
              <a:t>  &lt;</a:t>
            </a:r>
            <a:r>
              <a:rPr lang="en-US" altLang="zh-CN" dirty="0" err="1" smtClean="0"/>
              <a:t>localdir</a:t>
            </a:r>
            <a:r>
              <a:rPr lang="en-US" altLang="zh-CN" dirty="0" smtClean="0"/>
              <a:t>&gt; &lt;</a:t>
            </a:r>
            <a:r>
              <a:rPr lang="en-US" altLang="zh-CN" dirty="0" err="1" smtClean="0"/>
              <a:t>hdfsdir</a:t>
            </a:r>
            <a:r>
              <a:rPr lang="en-US" altLang="zh-CN" dirty="0" smtClean="0"/>
              <a:t>&gt;</a:t>
            </a:r>
          </a:p>
          <a:p>
            <a:r>
              <a:rPr lang="en-US" altLang="zh-CN" dirty="0" smtClean="0"/>
              <a:t>Java </a:t>
            </a:r>
            <a:r>
              <a:rPr lang="zh-CN" altLang="en-US" dirty="0" smtClean="0"/>
              <a:t>原生接口</a:t>
            </a:r>
            <a:endParaRPr lang="en-US" altLang="zh-CN" dirty="0" smtClean="0"/>
          </a:p>
          <a:p>
            <a:r>
              <a:rPr lang="en-US" altLang="zh-CN" dirty="0" smtClean="0"/>
              <a:t>Thrift </a:t>
            </a:r>
          </a:p>
          <a:p>
            <a:r>
              <a:rPr lang="en-US" altLang="zh-CN" dirty="0"/>
              <a:t>C</a:t>
            </a:r>
            <a:r>
              <a:rPr lang="zh-CN" altLang="en-US" dirty="0" smtClean="0"/>
              <a:t>语言</a:t>
            </a:r>
            <a:endParaRPr lang="en-US" altLang="zh-CN" dirty="0" smtClean="0"/>
          </a:p>
          <a:p>
            <a:r>
              <a:rPr lang="en-US" altLang="zh-CN" dirty="0" smtClean="0"/>
              <a:t>Fuse</a:t>
            </a:r>
          </a:p>
          <a:p>
            <a:r>
              <a:rPr lang="en-US" altLang="zh-CN" dirty="0" smtClean="0"/>
              <a:t>Http</a:t>
            </a:r>
          </a:p>
          <a:p>
            <a:r>
              <a:rPr lang="en-US" altLang="zh-CN" dirty="0" smtClean="0"/>
              <a:t>FTP</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911" y="5445224"/>
            <a:ext cx="35052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655029"/>
      </p:ext>
    </p:extLst>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81000" y="314828"/>
            <a:ext cx="8229600" cy="642938"/>
          </a:xfrm>
        </p:spPr>
        <p:txBody>
          <a:bodyPr/>
          <a:lstStyle/>
          <a:p>
            <a:pPr algn="l"/>
            <a:r>
              <a:rPr lang="zh-CN" altLang="en-US" b="1" dirty="0" smtClean="0">
                <a:latin typeface="微软雅黑" panose="020B0503020204020204" pitchFamily="34" charset="-122"/>
                <a:ea typeface="微软雅黑" panose="020B0503020204020204" pitchFamily="34" charset="-122"/>
              </a:rPr>
              <a:t>曙光</a:t>
            </a:r>
            <a:r>
              <a:rPr lang="en-US" altLang="zh-CN" b="1" dirty="0" smtClean="0">
                <a:latin typeface="微软雅黑" panose="020B0503020204020204" pitchFamily="34" charset="-122"/>
                <a:ea typeface="微软雅黑" panose="020B0503020204020204" pitchFamily="34" charset="-122"/>
              </a:rPr>
              <a:t>Parastor200</a:t>
            </a:r>
            <a:r>
              <a:rPr lang="zh-CN" altLang="en-US" b="1" dirty="0" smtClean="0">
                <a:latin typeface="微软雅黑" panose="020B0503020204020204" pitchFamily="34" charset="-122"/>
                <a:ea typeface="微软雅黑" panose="020B0503020204020204" pitchFamily="34" charset="-122"/>
              </a:rPr>
              <a:t>海量存储系统</a:t>
            </a:r>
            <a:endParaRPr lang="zh-CN" altLang="en-US" b="1" dirty="0">
              <a:latin typeface="微软雅黑" panose="020B0503020204020204" pitchFamily="34" charset="-122"/>
              <a:ea typeface="微软雅黑" panose="020B0503020204020204" pitchFamily="34" charset="-122"/>
            </a:endParaRP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173" y="1428748"/>
            <a:ext cx="8413654" cy="5048193"/>
          </a:xfrm>
          <a:prstGeom prst="rect">
            <a:avLst/>
          </a:prstGeom>
        </p:spPr>
      </p:pic>
    </p:spTree>
    <p:extLst>
      <p:ext uri="{BB962C8B-B14F-4D97-AF65-F5344CB8AC3E}">
        <p14:creationId xmlns:p14="http://schemas.microsoft.com/office/powerpoint/2010/main" val="3344385774"/>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a:xfrm>
            <a:off x="899915" y="2949577"/>
            <a:ext cx="7344171" cy="830997"/>
          </a:xfrm>
        </p:spPr>
        <p:txBody>
          <a:bodyPr/>
          <a:lstStyle/>
          <a:p>
            <a:pPr algn="ctr"/>
            <a:r>
              <a:rPr lang="zh-CN" altLang="en-US" dirty="0"/>
              <a:t>大</a:t>
            </a:r>
            <a:r>
              <a:rPr lang="zh-CN" altLang="en-US" dirty="0" smtClean="0"/>
              <a:t>数据时代</a:t>
            </a:r>
            <a:endParaRPr lang="en-US" altLang="zh-CN" dirty="0" smtClean="0"/>
          </a:p>
        </p:txBody>
      </p:sp>
    </p:spTree>
    <p:extLst>
      <p:ext uri="{BB962C8B-B14F-4D97-AF65-F5344CB8AC3E}">
        <p14:creationId xmlns:p14="http://schemas.microsoft.com/office/powerpoint/2010/main" val="94682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ParaStor200副本.jpg"/>
          <p:cNvPicPr>
            <a:picLocks noChangeAspect="1"/>
          </p:cNvPicPr>
          <p:nvPr/>
        </p:nvPicPr>
        <p:blipFill>
          <a:blip r:embed="rId3" cstate="print"/>
          <a:stretch>
            <a:fillRect/>
          </a:stretch>
        </p:blipFill>
        <p:spPr>
          <a:xfrm>
            <a:off x="3305635" y="2669083"/>
            <a:ext cx="5813092" cy="3744416"/>
          </a:xfrm>
          <a:prstGeom prst="rect">
            <a:avLst/>
          </a:prstGeom>
        </p:spPr>
      </p:pic>
      <p:sp>
        <p:nvSpPr>
          <p:cNvPr id="9" name="AutoShape 24"/>
          <p:cNvSpPr>
            <a:spLocks noChangeArrowheads="1"/>
          </p:cNvSpPr>
          <p:nvPr/>
        </p:nvSpPr>
        <p:spPr bwMode="auto">
          <a:xfrm>
            <a:off x="3059790" y="980660"/>
            <a:ext cx="3876954" cy="2624459"/>
          </a:xfrm>
          <a:prstGeom prst="irregularSeal2">
            <a:avLst/>
          </a:prstGeom>
          <a:solidFill>
            <a:srgbClr val="C00000"/>
          </a:solidFill>
          <a:ln w="19050">
            <a:solidFill>
              <a:srgbClr val="C00000"/>
            </a:solidFill>
            <a:miter lim="800000"/>
            <a:headEnd/>
            <a:tailEnd/>
          </a:ln>
        </p:spPr>
        <p:txBody>
          <a:bodyPr lIns="0" tIns="50315" rIns="0" bIns="50315" anchor="ctr"/>
          <a:lstStyle/>
          <a:p>
            <a:pPr algn="ctr">
              <a:spcBef>
                <a:spcPct val="0"/>
              </a:spcBef>
              <a:buFontTx/>
              <a:buNone/>
            </a:pPr>
            <a:r>
              <a:rPr lang="zh-CN" altLang="en-US" smtClean="0">
                <a:solidFill>
                  <a:schemeClr val="bg1"/>
                </a:solidFill>
                <a:latin typeface="微软雅黑" pitchFamily="34" charset="-122"/>
                <a:ea typeface="微软雅黑" pitchFamily="34" charset="-122"/>
              </a:rPr>
              <a:t>单系统容量</a:t>
            </a:r>
            <a:r>
              <a:rPr lang="en-US" altLang="zh-CN" smtClean="0">
                <a:solidFill>
                  <a:schemeClr val="bg1"/>
                </a:solidFill>
                <a:latin typeface="微软雅黑" pitchFamily="34" charset="-122"/>
                <a:ea typeface="微软雅黑" pitchFamily="34" charset="-122"/>
              </a:rPr>
              <a:t>16PB!</a:t>
            </a:r>
          </a:p>
          <a:p>
            <a:pPr algn="ctr">
              <a:spcBef>
                <a:spcPct val="0"/>
              </a:spcBef>
              <a:buFontTx/>
              <a:buNone/>
            </a:pPr>
            <a:r>
              <a:rPr lang="zh-CN" altLang="en-US" smtClean="0">
                <a:solidFill>
                  <a:schemeClr val="bg1"/>
                </a:solidFill>
                <a:latin typeface="微软雅黑" pitchFamily="34" charset="-122"/>
                <a:ea typeface="微软雅黑" pitchFamily="34" charset="-122"/>
              </a:rPr>
              <a:t>目前国内最大</a:t>
            </a:r>
            <a:r>
              <a:rPr lang="zh-CN" altLang="en-US" sz="2358">
                <a:solidFill>
                  <a:schemeClr val="bg1"/>
                </a:solidFill>
                <a:latin typeface="微软雅黑" pitchFamily="34" charset="-122"/>
                <a:ea typeface="微软雅黑" pitchFamily="34" charset="-122"/>
              </a:rPr>
              <a:t>！</a:t>
            </a:r>
          </a:p>
        </p:txBody>
      </p:sp>
      <p:sp>
        <p:nvSpPr>
          <p:cNvPr id="10" name="TextBox 9"/>
          <p:cNvSpPr txBox="1"/>
          <p:nvPr/>
        </p:nvSpPr>
        <p:spPr>
          <a:xfrm>
            <a:off x="179390" y="374311"/>
            <a:ext cx="7668430" cy="576035"/>
          </a:xfrm>
          <a:prstGeom prst="rect">
            <a:avLst/>
          </a:prstGeom>
          <a:noFill/>
        </p:spPr>
        <p:txBody>
          <a:bodyPr wrap="square" lIns="82783" tIns="41392" rIns="82783" bIns="41392" rtlCol="0">
            <a:spAutoFit/>
          </a:bodyPr>
          <a:lstStyle/>
          <a:p>
            <a:pPr marL="342900" indent="-342900">
              <a:spcBef>
                <a:spcPct val="20000"/>
              </a:spcBef>
            </a:pPr>
            <a:r>
              <a:rPr lang="zh-CN" altLang="en-US" sz="3200" b="1" dirty="0">
                <a:effectLst>
                  <a:outerShdw blurRad="38100" dist="38100" dir="2700000" algn="tl">
                    <a:srgbClr val="000000">
                      <a:alpha val="43137"/>
                    </a:srgbClr>
                  </a:outerShdw>
                </a:effectLst>
                <a:latin typeface="微软雅黑" pitchFamily="34" charset="-122"/>
                <a:ea typeface="微软雅黑" pitchFamily="34" charset="-122"/>
              </a:rPr>
              <a:t>系统特点及优势</a:t>
            </a:r>
          </a:p>
        </p:txBody>
      </p:sp>
      <p:graphicFrame>
        <p:nvGraphicFramePr>
          <p:cNvPr id="6" name="内容占位符 4"/>
          <p:cNvGraphicFramePr>
            <a:graphicFrameLocks/>
          </p:cNvGraphicFramePr>
          <p:nvPr>
            <p:extLst>
              <p:ext uri="{D42A27DB-BD31-4B8C-83A1-F6EECF244321}">
                <p14:modId xmlns:p14="http://schemas.microsoft.com/office/powerpoint/2010/main" val="378662933"/>
              </p:ext>
            </p:extLst>
          </p:nvPr>
        </p:nvGraphicFramePr>
        <p:xfrm>
          <a:off x="-407640" y="3212970"/>
          <a:ext cx="4619590" cy="3096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4323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b="5548"/>
          <a:stretch/>
        </p:blipFill>
        <p:spPr>
          <a:xfrm>
            <a:off x="611561" y="1052736"/>
            <a:ext cx="7920879" cy="5171601"/>
          </a:xfrm>
        </p:spPr>
      </p:pic>
      <p:sp>
        <p:nvSpPr>
          <p:cNvPr id="3" name="文本占位符 2"/>
          <p:cNvSpPr>
            <a:spLocks noGrp="1"/>
          </p:cNvSpPr>
          <p:nvPr>
            <p:ph type="body" sz="quarter" idx="13"/>
          </p:nvPr>
        </p:nvSpPr>
        <p:spPr/>
        <p:txBody>
          <a:bodyPr/>
          <a:lstStyle/>
          <a:p>
            <a:r>
              <a:rPr lang="en-US" altLang="zh-CN" dirty="0" err="1" smtClean="0"/>
              <a:t>Mapreduce</a:t>
            </a:r>
            <a:r>
              <a:rPr lang="zh-CN" altLang="en-US" dirty="0" smtClean="0"/>
              <a:t>工作流程</a:t>
            </a:r>
            <a:endParaRPr lang="zh-CN" altLang="en-US" dirty="0"/>
          </a:p>
        </p:txBody>
      </p:sp>
    </p:spTree>
    <p:extLst>
      <p:ext uri="{BB962C8B-B14F-4D97-AF65-F5344CB8AC3E}">
        <p14:creationId xmlns:p14="http://schemas.microsoft.com/office/powerpoint/2010/main" val="2320295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a:spLocks noGrp="1"/>
          </p:cNvSpPr>
          <p:nvPr>
            <p:ph idx="1"/>
          </p:nvPr>
        </p:nvSpPr>
        <p:spPr>
          <a:xfrm>
            <a:off x="457200" y="1359570"/>
            <a:ext cx="8229600" cy="4525963"/>
          </a:xfrm>
        </p:spPr>
        <p:txBody>
          <a:bodyPr/>
          <a:lstStyle/>
          <a:p>
            <a:r>
              <a:rPr lang="en-US" altLang="zh-CN" sz="2800" dirty="0" err="1" smtClean="0"/>
              <a:t>BigTable</a:t>
            </a:r>
            <a:r>
              <a:rPr lang="zh-CN" altLang="en-US" sz="2800" dirty="0" smtClean="0"/>
              <a:t>的开源版本</a:t>
            </a:r>
            <a:endParaRPr lang="en-US" altLang="zh-CN" sz="2800" dirty="0" smtClean="0"/>
          </a:p>
          <a:p>
            <a:pPr lvl="1"/>
            <a:r>
              <a:rPr lang="zh-CN" altLang="en-US" sz="2400" dirty="0" smtClean="0"/>
              <a:t>列存储的</a:t>
            </a:r>
            <a:r>
              <a:rPr lang="en-US" altLang="zh-CN" sz="2400" dirty="0" smtClean="0"/>
              <a:t>Key-Value</a:t>
            </a:r>
            <a:r>
              <a:rPr lang="zh-CN" altLang="en-US" sz="2400" dirty="0" smtClean="0"/>
              <a:t>的</a:t>
            </a:r>
            <a:r>
              <a:rPr lang="en-US" altLang="zh-CN" sz="2400" dirty="0" err="1" smtClean="0"/>
              <a:t>NoSQL</a:t>
            </a:r>
            <a:r>
              <a:rPr lang="zh-CN" altLang="en-US" sz="2400" dirty="0" smtClean="0"/>
              <a:t>数据管理系统，提供高可靠、高性能、可伸缩和实时读写</a:t>
            </a:r>
            <a:endParaRPr lang="en-US" altLang="zh-CN" sz="2400" dirty="0" smtClean="0"/>
          </a:p>
          <a:p>
            <a:pPr lvl="1"/>
            <a:r>
              <a:rPr lang="zh-CN" altLang="en-US" sz="2400" dirty="0" smtClean="0"/>
              <a:t>横向扩展。通过不断增加廉价的商用服务器，来增加计算和存储能力</a:t>
            </a:r>
            <a:endParaRPr lang="en-US" altLang="zh-CN" sz="2400" dirty="0" smtClean="0"/>
          </a:p>
          <a:p>
            <a:pPr lvl="1"/>
            <a:r>
              <a:rPr lang="zh-CN" altLang="en-US" sz="2400" dirty="0" smtClean="0"/>
              <a:t>和</a:t>
            </a:r>
            <a:r>
              <a:rPr lang="en-US" altLang="zh-CN" sz="2400" dirty="0" err="1" smtClean="0"/>
              <a:t>HDFS、MapReduce</a:t>
            </a:r>
            <a:r>
              <a:rPr lang="zh-CN" altLang="en-US" sz="2400" dirty="0" smtClean="0"/>
              <a:t>高度集成，向上支持</a:t>
            </a:r>
            <a:r>
              <a:rPr lang="en-US" altLang="zh-CN" sz="2400" dirty="0" smtClean="0"/>
              <a:t>SQL</a:t>
            </a:r>
            <a:r>
              <a:rPr lang="zh-CN" altLang="en-US" sz="2400" dirty="0" smtClean="0"/>
              <a:t>操作</a:t>
            </a:r>
            <a:endParaRPr lang="en-US" altLang="zh-CN" sz="2400" dirty="0" smtClean="0"/>
          </a:p>
          <a:p>
            <a:pPr lvl="1"/>
            <a:r>
              <a:rPr lang="zh-CN" altLang="en-US" sz="2400" dirty="0" smtClean="0"/>
              <a:t>成熟的社区支持</a:t>
            </a:r>
            <a:endParaRPr lang="en-US" altLang="zh-CN" sz="2400" dirty="0" smtClean="0"/>
          </a:p>
          <a:p>
            <a:r>
              <a:rPr lang="zh-CN" altLang="en-US" sz="2800" dirty="0" smtClean="0"/>
              <a:t>适合的场景</a:t>
            </a:r>
            <a:endParaRPr lang="en-US" altLang="zh-CN" sz="2800" dirty="0" smtClean="0"/>
          </a:p>
          <a:p>
            <a:pPr lvl="1"/>
            <a:r>
              <a:rPr lang="zh-CN" altLang="en-US" sz="2400" dirty="0" smtClean="0"/>
              <a:t>海量数据，没有严格的事务性要求</a:t>
            </a:r>
            <a:endParaRPr lang="en-US" altLang="zh-CN" sz="2400" dirty="0" smtClean="0"/>
          </a:p>
          <a:p>
            <a:pPr lvl="1"/>
            <a:r>
              <a:rPr lang="zh-CN" altLang="en-US" sz="2400" dirty="0" smtClean="0"/>
              <a:t>数据结构灵活的应用。非结构化和半结构化的松散数据</a:t>
            </a:r>
            <a:endParaRPr lang="en-US" altLang="zh-CN" sz="2400" dirty="0" smtClean="0"/>
          </a:p>
          <a:p>
            <a:pPr lvl="1"/>
            <a:r>
              <a:rPr lang="zh-CN" altLang="en-US" sz="2400" dirty="0" smtClean="0"/>
              <a:t>复杂处理</a:t>
            </a:r>
            <a:endParaRPr lang="en-US" altLang="zh-CN" sz="2400" dirty="0" smtClean="0"/>
          </a:p>
        </p:txBody>
      </p:sp>
      <p:sp>
        <p:nvSpPr>
          <p:cNvPr id="7" name="标题 1"/>
          <p:cNvSpPr txBox="1">
            <a:spLocks/>
          </p:cNvSpPr>
          <p:nvPr/>
        </p:nvSpPr>
        <p:spPr>
          <a:xfrm>
            <a:off x="457200" y="368490"/>
            <a:ext cx="8229600" cy="600501"/>
          </a:xfrm>
          <a:prstGeom prst="rect">
            <a:avLst/>
          </a:prstGeom>
        </p:spPr>
        <p:txBody>
          <a:bodyPr/>
          <a:lstStyle/>
          <a:p>
            <a:pPr lvl="0"/>
            <a:r>
              <a:rPr lang="en-US" altLang="zh-CN" sz="3200" b="1" dirty="0" err="1" smtClean="0">
                <a:latin typeface="微软雅黑" panose="020B0503020204020204" pitchFamily="34" charset="-122"/>
                <a:ea typeface="微软雅黑" panose="020B0503020204020204" pitchFamily="34" charset="-122"/>
              </a:rPr>
              <a:t>HBase</a:t>
            </a:r>
            <a:endParaRPr kumimoji="0" lang="zh-CN" altLang="en-US" sz="3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31767987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3"/>
          <p:cNvGrpSpPr>
            <a:grpSpLocks/>
          </p:cNvGrpSpPr>
          <p:nvPr/>
        </p:nvGrpSpPr>
        <p:grpSpPr bwMode="auto">
          <a:xfrm>
            <a:off x="500066" y="5346471"/>
            <a:ext cx="2005002" cy="1365250"/>
            <a:chOff x="0" y="0"/>
            <a:chExt cx="1161" cy="1539"/>
          </a:xfrm>
          <a:solidFill>
            <a:srgbClr val="92D050"/>
          </a:solidFill>
        </p:grpSpPr>
        <p:sp>
          <p:nvSpPr>
            <p:cNvPr id="28" name="Oval 4"/>
            <p:cNvSpPr>
              <a:spLocks noChangeArrowheads="1"/>
            </p:cNvSpPr>
            <p:nvPr/>
          </p:nvSpPr>
          <p:spPr bwMode="auto">
            <a:xfrm>
              <a:off x="0" y="1166"/>
              <a:ext cx="1159" cy="362"/>
            </a:xfrm>
            <a:prstGeom prst="ellipse">
              <a:avLst/>
            </a:prstGeom>
            <a:grpFill/>
            <a:ln w="9525">
              <a:noFill/>
              <a:round/>
              <a:headEnd/>
              <a:tailEnd/>
            </a:ln>
            <a:effectLst/>
          </p:spPr>
          <p:txBody>
            <a:bodyPr wrap="none" anchor="ctr"/>
            <a:lstStyle/>
            <a:p>
              <a:endParaRPr lang="zh-CN" altLang="en-US"/>
            </a:p>
          </p:txBody>
        </p:sp>
        <p:sp>
          <p:nvSpPr>
            <p:cNvPr id="29" name="AutoShape 5"/>
            <p:cNvSpPr>
              <a:spLocks noChangeArrowheads="1"/>
            </p:cNvSpPr>
            <p:nvPr/>
          </p:nvSpPr>
          <p:spPr bwMode="auto">
            <a:xfrm>
              <a:off x="2" y="0"/>
              <a:ext cx="1159" cy="1539"/>
            </a:xfrm>
            <a:prstGeom prst="can">
              <a:avLst>
                <a:gd name="adj" fmla="val 33197"/>
              </a:avLst>
            </a:prstGeom>
            <a:grpFill/>
            <a:ln w="9525">
              <a:noFill/>
              <a:round/>
              <a:headEnd/>
              <a:tailEnd/>
            </a:ln>
            <a:effectLst/>
          </p:spPr>
          <p:txBody>
            <a:bodyPr wrap="none" anchor="ctr"/>
            <a:lstStyle/>
            <a:p>
              <a:endParaRPr lang="zh-CN" altLang="en-US"/>
            </a:p>
          </p:txBody>
        </p:sp>
      </p:grpSp>
      <p:sp>
        <p:nvSpPr>
          <p:cNvPr id="4" name="标题 3"/>
          <p:cNvSpPr>
            <a:spLocks noGrp="1"/>
          </p:cNvSpPr>
          <p:nvPr>
            <p:ph type="title"/>
          </p:nvPr>
        </p:nvSpPr>
        <p:spPr>
          <a:xfrm>
            <a:off x="457200" y="266905"/>
            <a:ext cx="7067128" cy="569808"/>
          </a:xfrm>
        </p:spPr>
        <p:txBody>
          <a:bodyPr/>
          <a:lstStyle/>
          <a:p>
            <a:pPr algn="l"/>
            <a:r>
              <a:rPr lang="zh-CN" altLang="en-US" sz="3200" b="1" dirty="0" smtClean="0">
                <a:latin typeface="微软雅黑" panose="020B0503020204020204" pitchFamily="34" charset="-122"/>
                <a:ea typeface="微软雅黑" panose="020B0503020204020204" pitchFamily="34" charset="-122"/>
              </a:rPr>
              <a:t>系统组件</a:t>
            </a:r>
            <a:endParaRPr lang="zh-CN" altLang="en-US" sz="3200" b="1" dirty="0">
              <a:latin typeface="微软雅黑" panose="020B0503020204020204" pitchFamily="34" charset="-122"/>
              <a:ea typeface="微软雅黑" panose="020B0503020204020204" pitchFamily="34" charset="-122"/>
            </a:endParaRPr>
          </a:p>
        </p:txBody>
      </p:sp>
      <p:grpSp>
        <p:nvGrpSpPr>
          <p:cNvPr id="5" name="Group 3"/>
          <p:cNvGrpSpPr>
            <a:grpSpLocks/>
          </p:cNvGrpSpPr>
          <p:nvPr/>
        </p:nvGrpSpPr>
        <p:grpSpPr bwMode="auto">
          <a:xfrm>
            <a:off x="500034" y="3738545"/>
            <a:ext cx="2005002" cy="1758729"/>
            <a:chOff x="0" y="0"/>
            <a:chExt cx="1161" cy="1539"/>
          </a:xfrm>
        </p:grpSpPr>
        <p:sp>
          <p:nvSpPr>
            <p:cNvPr id="6" name="Oval 4"/>
            <p:cNvSpPr>
              <a:spLocks noChangeArrowheads="1"/>
            </p:cNvSpPr>
            <p:nvPr/>
          </p:nvSpPr>
          <p:spPr bwMode="auto">
            <a:xfrm>
              <a:off x="0" y="1166"/>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noFill/>
              <a:round/>
              <a:headEnd/>
              <a:tailEnd/>
            </a:ln>
            <a:effectLst/>
          </p:spPr>
          <p:txBody>
            <a:bodyPr wrap="none" anchor="ctr"/>
            <a:lstStyle/>
            <a:p>
              <a:endParaRPr lang="zh-CN" altLang="en-US"/>
            </a:p>
          </p:txBody>
        </p:sp>
        <p:sp>
          <p:nvSpPr>
            <p:cNvPr id="7" name="AutoShape 5"/>
            <p:cNvSpPr>
              <a:spLocks noChangeArrowheads="1"/>
            </p:cNvSpPr>
            <p:nvPr/>
          </p:nvSpPr>
          <p:spPr bwMode="auto">
            <a:xfrm>
              <a:off x="2" y="0"/>
              <a:ext cx="1159" cy="1539"/>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noFill/>
              <a:round/>
              <a:headEnd/>
              <a:tailEnd/>
            </a:ln>
            <a:effectLst/>
          </p:spPr>
          <p:txBody>
            <a:bodyPr wrap="none" anchor="ctr"/>
            <a:lstStyle/>
            <a:p>
              <a:endParaRPr lang="zh-CN" altLang="en-US"/>
            </a:p>
          </p:txBody>
        </p:sp>
      </p:grpSp>
      <p:grpSp>
        <p:nvGrpSpPr>
          <p:cNvPr id="8" name="Group 6"/>
          <p:cNvGrpSpPr>
            <a:grpSpLocks/>
          </p:cNvGrpSpPr>
          <p:nvPr/>
        </p:nvGrpSpPr>
        <p:grpSpPr bwMode="auto">
          <a:xfrm>
            <a:off x="500034" y="2443146"/>
            <a:ext cx="2005002" cy="1365250"/>
            <a:chOff x="0" y="0"/>
            <a:chExt cx="1161" cy="1539"/>
          </a:xfrm>
        </p:grpSpPr>
        <p:sp>
          <p:nvSpPr>
            <p:cNvPr id="9" name="Oval 7"/>
            <p:cNvSpPr>
              <a:spLocks noChangeArrowheads="1"/>
            </p:cNvSpPr>
            <p:nvPr/>
          </p:nvSpPr>
          <p:spPr bwMode="auto">
            <a:xfrm>
              <a:off x="0" y="1166"/>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noFill/>
              <a:round/>
              <a:headEnd/>
              <a:tailEnd/>
            </a:ln>
            <a:effectLst/>
          </p:spPr>
          <p:txBody>
            <a:bodyPr wrap="none" anchor="ctr"/>
            <a:lstStyle/>
            <a:p>
              <a:endParaRPr lang="zh-CN" altLang="en-US"/>
            </a:p>
          </p:txBody>
        </p:sp>
        <p:sp>
          <p:nvSpPr>
            <p:cNvPr id="10" name="AutoShape 8"/>
            <p:cNvSpPr>
              <a:spLocks noChangeArrowheads="1"/>
            </p:cNvSpPr>
            <p:nvPr/>
          </p:nvSpPr>
          <p:spPr bwMode="auto">
            <a:xfrm>
              <a:off x="2" y="0"/>
              <a:ext cx="1159" cy="1539"/>
            </a:xfrm>
            <a:prstGeom prst="can">
              <a:avLst>
                <a:gd name="adj" fmla="val 33197"/>
              </a:avLst>
            </a:prstGeom>
            <a:gradFill rotWithShape="1">
              <a:gsLst>
                <a:gs pos="0">
                  <a:schemeClr val="folHlink">
                    <a:gamma/>
                    <a:shade val="46275"/>
                    <a:invGamma/>
                  </a:schemeClr>
                </a:gs>
                <a:gs pos="50000">
                  <a:schemeClr val="folHlink">
                    <a:alpha val="50000"/>
                  </a:schemeClr>
                </a:gs>
                <a:gs pos="100000">
                  <a:schemeClr val="folHlink">
                    <a:gamma/>
                    <a:shade val="46275"/>
                    <a:invGamma/>
                  </a:schemeClr>
                </a:gs>
              </a:gsLst>
              <a:lin ang="0" scaled="1"/>
            </a:gradFill>
            <a:ln w="9525">
              <a:noFill/>
              <a:round/>
              <a:headEnd/>
              <a:tailEnd/>
            </a:ln>
            <a:effectLst/>
          </p:spPr>
          <p:txBody>
            <a:bodyPr wrap="none" anchor="ctr"/>
            <a:lstStyle/>
            <a:p>
              <a:endParaRPr lang="zh-CN" altLang="en-US"/>
            </a:p>
          </p:txBody>
        </p:sp>
      </p:grpSp>
      <p:grpSp>
        <p:nvGrpSpPr>
          <p:cNvPr id="11" name="Group 9"/>
          <p:cNvGrpSpPr>
            <a:grpSpLocks/>
          </p:cNvGrpSpPr>
          <p:nvPr/>
        </p:nvGrpSpPr>
        <p:grpSpPr bwMode="auto">
          <a:xfrm>
            <a:off x="500034" y="1071546"/>
            <a:ext cx="2005002" cy="1365250"/>
            <a:chOff x="0" y="0"/>
            <a:chExt cx="1161" cy="1539"/>
          </a:xfrm>
        </p:grpSpPr>
        <p:sp>
          <p:nvSpPr>
            <p:cNvPr id="12" name="Oval 10"/>
            <p:cNvSpPr>
              <a:spLocks noChangeArrowheads="1"/>
            </p:cNvSpPr>
            <p:nvPr/>
          </p:nvSpPr>
          <p:spPr bwMode="auto">
            <a:xfrm>
              <a:off x="0" y="1166"/>
              <a:ext cx="1159" cy="362"/>
            </a:xfrm>
            <a:prstGeom prst="ellipse">
              <a:avLst/>
            </a:prstGeom>
            <a:gradFill rotWithShape="1">
              <a:gsLst>
                <a:gs pos="0">
                  <a:srgbClr val="C1CF9D"/>
                </a:gs>
                <a:gs pos="50000">
                  <a:srgbClr val="C1CF9D">
                    <a:gamma/>
                    <a:tint val="42353"/>
                    <a:invGamma/>
                  </a:srgbClr>
                </a:gs>
                <a:gs pos="100000">
                  <a:srgbClr val="C1CF9D"/>
                </a:gs>
              </a:gsLst>
              <a:lin ang="0" scaled="1"/>
            </a:gradFill>
            <a:ln w="9525">
              <a:noFill/>
              <a:round/>
              <a:headEnd/>
              <a:tailEnd/>
            </a:ln>
            <a:effectLst/>
          </p:spPr>
          <p:txBody>
            <a:bodyPr wrap="none" anchor="ctr"/>
            <a:lstStyle/>
            <a:p>
              <a:endParaRPr lang="zh-CN" altLang="en-US"/>
            </a:p>
          </p:txBody>
        </p:sp>
        <p:sp>
          <p:nvSpPr>
            <p:cNvPr id="13" name="AutoShape 11"/>
            <p:cNvSpPr>
              <a:spLocks noChangeArrowheads="1"/>
            </p:cNvSpPr>
            <p:nvPr/>
          </p:nvSpPr>
          <p:spPr bwMode="auto">
            <a:xfrm>
              <a:off x="2" y="0"/>
              <a:ext cx="1159" cy="1539"/>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anchor="ctr"/>
            <a:lstStyle/>
            <a:p>
              <a:endParaRPr lang="zh-CN" altLang="en-US"/>
            </a:p>
          </p:txBody>
        </p:sp>
      </p:grpSp>
      <p:sp>
        <p:nvSpPr>
          <p:cNvPr id="14" name="AutoShape 12"/>
          <p:cNvSpPr>
            <a:spLocks noChangeArrowheads="1"/>
          </p:cNvSpPr>
          <p:nvPr/>
        </p:nvSpPr>
        <p:spPr bwMode="auto">
          <a:xfrm>
            <a:off x="2503472" y="1320783"/>
            <a:ext cx="6140493" cy="911225"/>
          </a:xfrm>
          <a:prstGeom prst="roundRect">
            <a:avLst>
              <a:gd name="adj" fmla="val 11505"/>
            </a:avLst>
          </a:prstGeom>
          <a:gradFill rotWithShape="1">
            <a:gsLst>
              <a:gs pos="0">
                <a:schemeClr val="accent2"/>
              </a:gs>
              <a:gs pos="100000">
                <a:schemeClr val="bg1"/>
              </a:gs>
            </a:gsLst>
            <a:lin ang="0" scaled="1"/>
          </a:gradFill>
          <a:ln w="9525">
            <a:noFill/>
            <a:round/>
            <a:headEnd/>
            <a:tailEnd/>
          </a:ln>
          <a:effectLst/>
        </p:spPr>
        <p:txBody>
          <a:bodyPr wrap="none" anchor="ctr"/>
          <a:lstStyle/>
          <a:p>
            <a:endParaRPr lang="zh-CN" altLang="en-US"/>
          </a:p>
        </p:txBody>
      </p:sp>
      <p:sp>
        <p:nvSpPr>
          <p:cNvPr id="15" name="Text Box 13"/>
          <p:cNvSpPr txBox="1">
            <a:spLocks noChangeArrowheads="1"/>
          </p:cNvSpPr>
          <p:nvPr/>
        </p:nvSpPr>
        <p:spPr bwMode="auto">
          <a:xfrm>
            <a:off x="582583" y="1665271"/>
            <a:ext cx="1859411" cy="396875"/>
          </a:xfrm>
          <a:prstGeom prst="rect">
            <a:avLst/>
          </a:prstGeom>
          <a:noFill/>
          <a:ln w="9525">
            <a:noFill/>
            <a:miter lim="800000"/>
            <a:headEnd/>
            <a:tailEnd/>
          </a:ln>
          <a:effectLst/>
        </p:spPr>
        <p:txBody>
          <a:bodyPr wrap="square">
            <a:spAutoFit/>
          </a:bodyPr>
          <a:lstStyle/>
          <a:p>
            <a:pPr>
              <a:spcBef>
                <a:spcPct val="50000"/>
              </a:spcBef>
            </a:pPr>
            <a:r>
              <a:rPr lang="en-US" altLang="zh-CN" sz="2000" b="1" dirty="0" smtClean="0">
                <a:solidFill>
                  <a:srgbClr val="FFFFFF"/>
                </a:solidFill>
                <a:latin typeface="Arial" pitchFamily="34" charset="0"/>
                <a:ea typeface="宋体" pitchFamily="2" charset="-122"/>
              </a:rPr>
              <a:t>Client</a:t>
            </a:r>
            <a:endParaRPr lang="en-US" altLang="zh-CN" sz="2000" b="1" dirty="0">
              <a:solidFill>
                <a:srgbClr val="FFFFFF"/>
              </a:solidFill>
              <a:latin typeface="Arial" pitchFamily="34" charset="0"/>
              <a:ea typeface="宋体" pitchFamily="2" charset="-122"/>
            </a:endParaRPr>
          </a:p>
        </p:txBody>
      </p:sp>
      <p:sp>
        <p:nvSpPr>
          <p:cNvPr id="16" name="Text Box 14"/>
          <p:cNvSpPr txBox="1">
            <a:spLocks noChangeArrowheads="1"/>
          </p:cNvSpPr>
          <p:nvPr/>
        </p:nvSpPr>
        <p:spPr bwMode="auto">
          <a:xfrm>
            <a:off x="3082909" y="1446196"/>
            <a:ext cx="3995761" cy="707886"/>
          </a:xfrm>
          <a:prstGeom prst="rect">
            <a:avLst/>
          </a:prstGeom>
          <a:noFill/>
          <a:ln w="9525">
            <a:noFill/>
            <a:miter lim="800000"/>
            <a:headEnd/>
            <a:tailEnd/>
          </a:ln>
          <a:effectLst/>
        </p:spPr>
        <p:txBody>
          <a:bodyPr wrap="square">
            <a:spAutoFit/>
          </a:bodyPr>
          <a:lstStyle/>
          <a:p>
            <a:pPr>
              <a:spcBef>
                <a:spcPct val="50000"/>
              </a:spcBef>
              <a:buFontTx/>
              <a:buChar char="•"/>
            </a:pPr>
            <a:r>
              <a:rPr lang="en-US" altLang="zh-CN" sz="1600" b="1" dirty="0" smtClean="0">
                <a:latin typeface="Arial" pitchFamily="34" charset="0"/>
                <a:ea typeface="宋体" pitchFamily="2" charset="-122"/>
              </a:rPr>
              <a:t> </a:t>
            </a:r>
            <a:r>
              <a:rPr lang="en-US" altLang="zh-CN" sz="1600" b="1" dirty="0" err="1" smtClean="0">
                <a:latin typeface="Arial" pitchFamily="34" charset="0"/>
                <a:ea typeface="宋体" pitchFamily="2" charset="-122"/>
              </a:rPr>
              <a:t>hbase</a:t>
            </a:r>
            <a:r>
              <a:rPr lang="zh-CN" altLang="en-US" sz="1600" b="1" dirty="0" smtClean="0">
                <a:latin typeface="Arial" pitchFamily="34" charset="0"/>
                <a:ea typeface="宋体" pitchFamily="2" charset="-122"/>
              </a:rPr>
              <a:t>访问接口</a:t>
            </a:r>
            <a:endParaRPr lang="en-US" altLang="zh-CN" sz="1600" b="1" dirty="0" smtClean="0">
              <a:latin typeface="Arial" pitchFamily="34" charset="0"/>
              <a:ea typeface="宋体" pitchFamily="2" charset="-122"/>
            </a:endParaRPr>
          </a:p>
          <a:p>
            <a:pPr>
              <a:spcBef>
                <a:spcPct val="50000"/>
              </a:spcBef>
              <a:buFontTx/>
              <a:buChar char="•"/>
            </a:pPr>
            <a:r>
              <a:rPr lang="en-US" altLang="zh-CN" sz="1600" b="1" dirty="0" smtClean="0">
                <a:latin typeface="Arial" pitchFamily="34" charset="0"/>
                <a:ea typeface="宋体" pitchFamily="2" charset="-122"/>
              </a:rPr>
              <a:t>client</a:t>
            </a:r>
            <a:r>
              <a:rPr lang="zh-CN" altLang="en-US" sz="1600" b="1" dirty="0" smtClean="0">
                <a:latin typeface="Arial" pitchFamily="34" charset="0"/>
                <a:ea typeface="宋体" pitchFamily="2" charset="-122"/>
              </a:rPr>
              <a:t>端</a:t>
            </a:r>
            <a:r>
              <a:rPr lang="en-US" altLang="zh-CN" sz="1600" b="1" dirty="0" smtClean="0">
                <a:latin typeface="Arial" pitchFamily="34" charset="0"/>
                <a:ea typeface="宋体" pitchFamily="2" charset="-122"/>
              </a:rPr>
              <a:t>cache</a:t>
            </a:r>
            <a:r>
              <a:rPr lang="zh-CN" altLang="en-US" sz="1600" b="1" dirty="0" smtClean="0">
                <a:latin typeface="Arial" pitchFamily="34" charset="0"/>
                <a:ea typeface="宋体" pitchFamily="2" charset="-122"/>
              </a:rPr>
              <a:t>，如</a:t>
            </a:r>
            <a:r>
              <a:rPr lang="en-US" altLang="zh-CN" sz="1600" b="1" dirty="0" err="1" smtClean="0">
                <a:latin typeface="Arial" pitchFamily="34" charset="0"/>
                <a:ea typeface="宋体" pitchFamily="2" charset="-122"/>
              </a:rPr>
              <a:t>regione</a:t>
            </a:r>
            <a:r>
              <a:rPr lang="zh-CN" altLang="en-US" sz="1600" b="1" dirty="0" smtClean="0">
                <a:latin typeface="Arial" pitchFamily="34" charset="0"/>
                <a:ea typeface="宋体" pitchFamily="2" charset="-122"/>
              </a:rPr>
              <a:t>的位置信息</a:t>
            </a:r>
            <a:endParaRPr lang="en-US" altLang="zh-CN" sz="1600" b="1" dirty="0">
              <a:latin typeface="Arial" pitchFamily="34" charset="0"/>
              <a:ea typeface="宋体" pitchFamily="2" charset="-122"/>
            </a:endParaRPr>
          </a:p>
        </p:txBody>
      </p:sp>
      <p:sp>
        <p:nvSpPr>
          <p:cNvPr id="17" name="Text Box 15"/>
          <p:cNvSpPr txBox="1">
            <a:spLocks noChangeArrowheads="1"/>
          </p:cNvSpPr>
          <p:nvPr/>
        </p:nvSpPr>
        <p:spPr bwMode="auto">
          <a:xfrm>
            <a:off x="582583" y="3041633"/>
            <a:ext cx="1859411" cy="396875"/>
          </a:xfrm>
          <a:prstGeom prst="rect">
            <a:avLst/>
          </a:prstGeom>
          <a:noFill/>
          <a:ln w="9525">
            <a:noFill/>
            <a:miter lim="800000"/>
            <a:headEnd/>
            <a:tailEnd/>
          </a:ln>
          <a:effectLst/>
        </p:spPr>
        <p:txBody>
          <a:bodyPr wrap="square">
            <a:spAutoFit/>
          </a:bodyPr>
          <a:lstStyle/>
          <a:p>
            <a:pPr>
              <a:spcBef>
                <a:spcPct val="50000"/>
              </a:spcBef>
            </a:pPr>
            <a:r>
              <a:rPr lang="en-US" altLang="zh-CN" sz="2000" b="1" dirty="0">
                <a:solidFill>
                  <a:srgbClr val="FFFFFF"/>
                </a:solidFill>
                <a:latin typeface="Arial" pitchFamily="34" charset="0"/>
                <a:ea typeface="宋体" pitchFamily="2" charset="-122"/>
              </a:rPr>
              <a:t>  </a:t>
            </a:r>
            <a:r>
              <a:rPr lang="en-US" altLang="zh-CN" sz="2000" b="1" dirty="0" err="1" smtClean="0">
                <a:solidFill>
                  <a:srgbClr val="FFFFFF"/>
                </a:solidFill>
                <a:latin typeface="Arial" pitchFamily="34" charset="0"/>
                <a:ea typeface="宋体" pitchFamily="2" charset="-122"/>
              </a:rPr>
              <a:t>ZooKeeper</a:t>
            </a:r>
            <a:endParaRPr lang="en-US" altLang="zh-CN" sz="2000" b="1" dirty="0">
              <a:solidFill>
                <a:srgbClr val="FFFFFF"/>
              </a:solidFill>
              <a:latin typeface="Arial" pitchFamily="34" charset="0"/>
              <a:ea typeface="宋体" pitchFamily="2" charset="-122"/>
            </a:endParaRPr>
          </a:p>
        </p:txBody>
      </p:sp>
      <p:sp>
        <p:nvSpPr>
          <p:cNvPr id="18" name="Text Box 16"/>
          <p:cNvSpPr txBox="1">
            <a:spLocks noChangeArrowheads="1"/>
          </p:cNvSpPr>
          <p:nvPr/>
        </p:nvSpPr>
        <p:spPr bwMode="auto">
          <a:xfrm>
            <a:off x="582583" y="4597099"/>
            <a:ext cx="1859411" cy="400110"/>
          </a:xfrm>
          <a:prstGeom prst="rect">
            <a:avLst/>
          </a:prstGeom>
          <a:noFill/>
          <a:ln w="9525">
            <a:noFill/>
            <a:miter lim="800000"/>
            <a:headEnd/>
            <a:tailEnd/>
          </a:ln>
          <a:effectLst/>
        </p:spPr>
        <p:txBody>
          <a:bodyPr wrap="square">
            <a:spAutoFit/>
          </a:bodyPr>
          <a:lstStyle/>
          <a:p>
            <a:pPr>
              <a:spcBef>
                <a:spcPct val="50000"/>
              </a:spcBef>
            </a:pPr>
            <a:r>
              <a:rPr lang="en-US" altLang="zh-CN" sz="2000" b="1" dirty="0" err="1" smtClean="0">
                <a:solidFill>
                  <a:srgbClr val="FFFFFF"/>
                </a:solidFill>
                <a:latin typeface="Arial" pitchFamily="34" charset="0"/>
                <a:ea typeface="宋体" pitchFamily="2" charset="-122"/>
              </a:rPr>
              <a:t>HMaster</a:t>
            </a:r>
            <a:endParaRPr lang="en-US" altLang="zh-CN" sz="2000" b="1" dirty="0">
              <a:solidFill>
                <a:srgbClr val="FFFFFF"/>
              </a:solidFill>
              <a:latin typeface="Arial" pitchFamily="34" charset="0"/>
              <a:ea typeface="宋体" pitchFamily="2" charset="-122"/>
            </a:endParaRPr>
          </a:p>
        </p:txBody>
      </p:sp>
      <p:sp>
        <p:nvSpPr>
          <p:cNvPr id="19" name="AutoShape 17"/>
          <p:cNvSpPr>
            <a:spLocks noChangeArrowheads="1"/>
          </p:cNvSpPr>
          <p:nvPr/>
        </p:nvSpPr>
        <p:spPr bwMode="auto">
          <a:xfrm>
            <a:off x="2500298" y="2428868"/>
            <a:ext cx="5857916" cy="1339008"/>
          </a:xfrm>
          <a:prstGeom prst="roundRect">
            <a:avLst>
              <a:gd name="adj" fmla="val 11505"/>
            </a:avLst>
          </a:prstGeom>
          <a:gradFill rotWithShape="1">
            <a:gsLst>
              <a:gs pos="0">
                <a:schemeClr val="folHlink"/>
              </a:gs>
              <a:gs pos="100000">
                <a:schemeClr val="bg1"/>
              </a:gs>
            </a:gsLst>
            <a:lin ang="0" scaled="1"/>
          </a:gradFill>
          <a:ln w="9525">
            <a:noFill/>
            <a:round/>
            <a:headEnd/>
            <a:tailEnd/>
          </a:ln>
          <a:effectLst/>
        </p:spPr>
        <p:txBody>
          <a:bodyPr wrap="none" anchor="ctr"/>
          <a:lstStyle/>
          <a:p>
            <a:endParaRPr lang="zh-CN" altLang="en-US"/>
          </a:p>
        </p:txBody>
      </p:sp>
      <p:sp>
        <p:nvSpPr>
          <p:cNvPr id="21" name="Text Box 18"/>
          <p:cNvSpPr txBox="1">
            <a:spLocks noChangeArrowheads="1"/>
          </p:cNvSpPr>
          <p:nvPr/>
        </p:nvSpPr>
        <p:spPr bwMode="auto">
          <a:xfrm>
            <a:off x="3090848" y="2428868"/>
            <a:ext cx="5695994" cy="1323439"/>
          </a:xfrm>
          <a:prstGeom prst="rect">
            <a:avLst/>
          </a:prstGeom>
          <a:noFill/>
          <a:ln w="9525">
            <a:noFill/>
            <a:miter lim="800000"/>
            <a:headEnd/>
            <a:tailEnd/>
          </a:ln>
          <a:effectLst/>
        </p:spPr>
        <p:txBody>
          <a:bodyPr wrap="square">
            <a:spAutoFit/>
          </a:bodyPr>
          <a:lstStyle/>
          <a:p>
            <a:pPr>
              <a:spcBef>
                <a:spcPct val="50000"/>
              </a:spcBef>
              <a:buFontTx/>
              <a:buChar char="•"/>
            </a:pPr>
            <a:r>
              <a:rPr lang="zh-CN" altLang="en-US" sz="1600" b="1" dirty="0" smtClean="0">
                <a:latin typeface="Arial" pitchFamily="34" charset="0"/>
                <a:ea typeface="宋体" pitchFamily="2" charset="-122"/>
              </a:rPr>
              <a:t>保证任何时候，集群中只有一个</a:t>
            </a:r>
            <a:r>
              <a:rPr lang="en-US" altLang="zh-CN" sz="1600" b="1" dirty="0" smtClean="0">
                <a:latin typeface="Arial" pitchFamily="34" charset="0"/>
                <a:ea typeface="宋体" pitchFamily="2" charset="-122"/>
              </a:rPr>
              <a:t>master</a:t>
            </a:r>
          </a:p>
          <a:p>
            <a:pPr>
              <a:spcBef>
                <a:spcPct val="50000"/>
              </a:spcBef>
              <a:buFontTx/>
              <a:buChar char="•"/>
            </a:pPr>
            <a:r>
              <a:rPr lang="zh-CN" altLang="en-US" sz="1600" b="1" dirty="0" smtClean="0">
                <a:latin typeface="Arial" pitchFamily="34" charset="0"/>
                <a:ea typeface="宋体" pitchFamily="2" charset="-122"/>
              </a:rPr>
              <a:t>存贮所有</a:t>
            </a:r>
            <a:r>
              <a:rPr lang="en-US" altLang="zh-CN" sz="1600" b="1" dirty="0" smtClean="0">
                <a:latin typeface="Arial" pitchFamily="34" charset="0"/>
                <a:ea typeface="宋体" pitchFamily="2" charset="-122"/>
              </a:rPr>
              <a:t>Region</a:t>
            </a:r>
            <a:r>
              <a:rPr lang="zh-CN" altLang="en-US" sz="1600" b="1" dirty="0" smtClean="0">
                <a:latin typeface="Arial" pitchFamily="34" charset="0"/>
                <a:ea typeface="宋体" pitchFamily="2" charset="-122"/>
              </a:rPr>
              <a:t>的寻址入口</a:t>
            </a:r>
            <a:r>
              <a:rPr lang="en-US" altLang="zh-CN" sz="1600" b="1" dirty="0" smtClean="0">
                <a:latin typeface="Arial" pitchFamily="34" charset="0"/>
                <a:ea typeface="宋体" pitchFamily="2" charset="-122"/>
              </a:rPr>
              <a:t>-_ROOT_</a:t>
            </a:r>
            <a:r>
              <a:rPr lang="zh-CN" altLang="en-US" sz="1600" b="1" dirty="0" smtClean="0">
                <a:latin typeface="Arial" pitchFamily="34" charset="0"/>
                <a:ea typeface="宋体" pitchFamily="2" charset="-122"/>
              </a:rPr>
              <a:t>和</a:t>
            </a:r>
            <a:r>
              <a:rPr lang="en-US" altLang="zh-CN" sz="1600" b="1" dirty="0" err="1" smtClean="0">
                <a:latin typeface="Arial" pitchFamily="34" charset="0"/>
                <a:ea typeface="宋体" pitchFamily="2" charset="-122"/>
              </a:rPr>
              <a:t>HBase</a:t>
            </a:r>
            <a:r>
              <a:rPr lang="zh-CN" altLang="en-US" sz="1600" b="1" dirty="0" smtClean="0">
                <a:latin typeface="Arial" pitchFamily="34" charset="0"/>
                <a:ea typeface="宋体" pitchFamily="2" charset="-122"/>
              </a:rPr>
              <a:t>元数据</a:t>
            </a:r>
            <a:endParaRPr lang="en-US" altLang="zh-CN" sz="1600" b="1" dirty="0" smtClean="0">
              <a:latin typeface="Arial" pitchFamily="34" charset="0"/>
              <a:ea typeface="宋体" pitchFamily="2" charset="-122"/>
            </a:endParaRPr>
          </a:p>
          <a:p>
            <a:pPr>
              <a:spcBef>
                <a:spcPct val="50000"/>
              </a:spcBef>
              <a:buFontTx/>
              <a:buChar char="•"/>
            </a:pPr>
            <a:r>
              <a:rPr lang="zh-CN" altLang="en-US" sz="1600" b="1" dirty="0" smtClean="0">
                <a:latin typeface="Arial" pitchFamily="34" charset="0"/>
                <a:ea typeface="宋体" pitchFamily="2" charset="-122"/>
              </a:rPr>
              <a:t>实时监控</a:t>
            </a:r>
            <a:r>
              <a:rPr lang="en-US" altLang="zh-CN" sz="1600" b="1" dirty="0" smtClean="0">
                <a:latin typeface="Arial" pitchFamily="34" charset="0"/>
                <a:ea typeface="宋体" pitchFamily="2" charset="-122"/>
              </a:rPr>
              <a:t>Region Server</a:t>
            </a:r>
            <a:r>
              <a:rPr lang="zh-CN" altLang="en-US" sz="1600" b="1" dirty="0" smtClean="0">
                <a:latin typeface="Arial" pitchFamily="34" charset="0"/>
                <a:ea typeface="宋体" pitchFamily="2" charset="-122"/>
              </a:rPr>
              <a:t>的状态，将</a:t>
            </a:r>
            <a:r>
              <a:rPr lang="en-US" altLang="zh-CN" sz="1600" b="1" dirty="0" smtClean="0">
                <a:latin typeface="Arial" pitchFamily="34" charset="0"/>
                <a:ea typeface="宋体" pitchFamily="2" charset="-122"/>
              </a:rPr>
              <a:t>Region server</a:t>
            </a:r>
            <a:r>
              <a:rPr lang="zh-CN" altLang="en-US" sz="1600" b="1" dirty="0" smtClean="0">
                <a:latin typeface="Arial" pitchFamily="34" charset="0"/>
                <a:ea typeface="宋体" pitchFamily="2" charset="-122"/>
              </a:rPr>
              <a:t>的上线和下线信息实时通知给</a:t>
            </a:r>
            <a:r>
              <a:rPr lang="en-US" altLang="zh-CN" sz="1600" b="1" dirty="0" smtClean="0">
                <a:latin typeface="Arial" pitchFamily="34" charset="0"/>
                <a:ea typeface="宋体" pitchFamily="2" charset="-122"/>
              </a:rPr>
              <a:t>Master</a:t>
            </a:r>
            <a:endParaRPr lang="zh-CN" altLang="en-US" sz="1600" b="1" dirty="0">
              <a:latin typeface="Arial" pitchFamily="34" charset="0"/>
              <a:ea typeface="宋体" pitchFamily="2" charset="-122"/>
            </a:endParaRPr>
          </a:p>
        </p:txBody>
      </p:sp>
      <p:sp>
        <p:nvSpPr>
          <p:cNvPr id="22" name="AutoShape 19"/>
          <p:cNvSpPr>
            <a:spLocks noChangeArrowheads="1"/>
          </p:cNvSpPr>
          <p:nvPr/>
        </p:nvSpPr>
        <p:spPr bwMode="auto">
          <a:xfrm>
            <a:off x="2500298" y="3963971"/>
            <a:ext cx="5857916" cy="1461866"/>
          </a:xfrm>
          <a:prstGeom prst="roundRect">
            <a:avLst>
              <a:gd name="adj" fmla="val 11505"/>
            </a:avLst>
          </a:prstGeom>
          <a:gradFill rotWithShape="1">
            <a:gsLst>
              <a:gs pos="0">
                <a:schemeClr val="accent1"/>
              </a:gs>
              <a:gs pos="100000">
                <a:schemeClr val="bg1"/>
              </a:gs>
            </a:gsLst>
            <a:lin ang="0" scaled="1"/>
          </a:gradFill>
          <a:ln w="9525">
            <a:noFill/>
            <a:round/>
            <a:headEnd/>
            <a:tailEnd/>
          </a:ln>
          <a:effectLst/>
        </p:spPr>
        <p:txBody>
          <a:bodyPr wrap="none" anchor="ctr"/>
          <a:lstStyle/>
          <a:p>
            <a:endParaRPr lang="zh-CN" altLang="en-US"/>
          </a:p>
        </p:txBody>
      </p:sp>
      <p:sp>
        <p:nvSpPr>
          <p:cNvPr id="23" name="Text Box 20"/>
          <p:cNvSpPr txBox="1">
            <a:spLocks noChangeArrowheads="1"/>
          </p:cNvSpPr>
          <p:nvPr/>
        </p:nvSpPr>
        <p:spPr bwMode="auto">
          <a:xfrm>
            <a:off x="3081322" y="3997077"/>
            <a:ext cx="5776958" cy="1446550"/>
          </a:xfrm>
          <a:prstGeom prst="rect">
            <a:avLst/>
          </a:prstGeom>
          <a:noFill/>
          <a:ln w="9525">
            <a:noFill/>
            <a:miter lim="800000"/>
            <a:headEnd/>
            <a:tailEnd/>
          </a:ln>
          <a:effectLst/>
        </p:spPr>
        <p:txBody>
          <a:bodyPr wrap="square">
            <a:spAutoFit/>
          </a:bodyPr>
          <a:lstStyle/>
          <a:p>
            <a:pPr>
              <a:spcBef>
                <a:spcPct val="50000"/>
              </a:spcBef>
              <a:buFontTx/>
              <a:buChar char="•"/>
            </a:pPr>
            <a:r>
              <a:rPr lang="zh-CN" altLang="en-US" sz="1600" b="1" dirty="0" smtClean="0">
                <a:latin typeface="Arial" pitchFamily="34" charset="0"/>
                <a:ea typeface="宋体" pitchFamily="2" charset="-122"/>
              </a:rPr>
              <a:t>为</a:t>
            </a:r>
            <a:r>
              <a:rPr lang="en-US" altLang="zh-CN" sz="1600" b="1" dirty="0" smtClean="0">
                <a:latin typeface="Arial" pitchFamily="34" charset="0"/>
                <a:ea typeface="宋体" pitchFamily="2" charset="-122"/>
              </a:rPr>
              <a:t>Region server</a:t>
            </a:r>
            <a:r>
              <a:rPr lang="zh-CN" altLang="en-US" sz="1600" b="1" dirty="0" smtClean="0">
                <a:latin typeface="Arial" pitchFamily="34" charset="0"/>
                <a:ea typeface="宋体" pitchFamily="2" charset="-122"/>
              </a:rPr>
              <a:t>分配</a:t>
            </a:r>
            <a:r>
              <a:rPr lang="en-US" altLang="zh-CN" sz="1600" b="1" dirty="0" smtClean="0">
                <a:latin typeface="Arial" pitchFamily="34" charset="0"/>
                <a:ea typeface="宋体" pitchFamily="2" charset="-122"/>
              </a:rPr>
              <a:t>region</a:t>
            </a:r>
            <a:r>
              <a:rPr lang="zh-CN" altLang="en-US" sz="1600" b="1" dirty="0" smtClean="0">
                <a:latin typeface="Arial" pitchFamily="34" charset="0"/>
                <a:ea typeface="宋体" pitchFamily="2" charset="-122"/>
              </a:rPr>
              <a:t>，并负责</a:t>
            </a:r>
            <a:r>
              <a:rPr lang="en-US" altLang="zh-CN" sz="1600" b="1" dirty="0" smtClean="0">
                <a:latin typeface="Arial" pitchFamily="34" charset="0"/>
                <a:ea typeface="宋体" pitchFamily="2" charset="-122"/>
              </a:rPr>
              <a:t>region server</a:t>
            </a:r>
            <a:r>
              <a:rPr lang="zh-CN" altLang="en-US" sz="1600" b="1" dirty="0" smtClean="0">
                <a:latin typeface="Arial" pitchFamily="34" charset="0"/>
                <a:ea typeface="宋体" pitchFamily="2" charset="-122"/>
              </a:rPr>
              <a:t>负载均衡</a:t>
            </a:r>
          </a:p>
          <a:p>
            <a:pPr>
              <a:spcBef>
                <a:spcPct val="50000"/>
              </a:spcBef>
              <a:buFontTx/>
              <a:buChar char="•"/>
            </a:pPr>
            <a:r>
              <a:rPr lang="zh-CN" altLang="en-US" sz="1600" b="1" dirty="0" smtClean="0">
                <a:latin typeface="Arial" pitchFamily="34" charset="0"/>
                <a:ea typeface="宋体" pitchFamily="2" charset="-122"/>
              </a:rPr>
              <a:t>发现失效的</a:t>
            </a:r>
            <a:r>
              <a:rPr lang="en-US" altLang="zh-CN" sz="1600" b="1" dirty="0" smtClean="0">
                <a:latin typeface="Arial" pitchFamily="34" charset="0"/>
                <a:ea typeface="宋体" pitchFamily="2" charset="-122"/>
              </a:rPr>
              <a:t>region server</a:t>
            </a:r>
            <a:r>
              <a:rPr lang="zh-CN" altLang="en-US" sz="1600" b="1" dirty="0" smtClean="0">
                <a:latin typeface="Arial" pitchFamily="34" charset="0"/>
                <a:ea typeface="宋体" pitchFamily="2" charset="-122"/>
              </a:rPr>
              <a:t>并重新分配其上的</a:t>
            </a:r>
            <a:r>
              <a:rPr lang="en-US" altLang="zh-CN" sz="1600" b="1" dirty="0" smtClean="0">
                <a:latin typeface="Arial" pitchFamily="34" charset="0"/>
                <a:ea typeface="宋体" pitchFamily="2" charset="-122"/>
              </a:rPr>
              <a:t>region</a:t>
            </a:r>
          </a:p>
          <a:p>
            <a:pPr>
              <a:spcBef>
                <a:spcPct val="50000"/>
              </a:spcBef>
              <a:buFontTx/>
              <a:buChar char="•"/>
            </a:pPr>
            <a:r>
              <a:rPr lang="en-US" altLang="zh-CN" sz="1600" b="1" dirty="0" smtClean="0">
                <a:latin typeface="Arial" pitchFamily="34" charset="0"/>
                <a:ea typeface="宋体" pitchFamily="2" charset="-122"/>
              </a:rPr>
              <a:t>GFS</a:t>
            </a:r>
            <a:r>
              <a:rPr lang="zh-CN" altLang="en-US" sz="1600" b="1" dirty="0" smtClean="0">
                <a:latin typeface="Arial" pitchFamily="34" charset="0"/>
                <a:ea typeface="宋体" pitchFamily="2" charset="-122"/>
              </a:rPr>
              <a:t>上的垃圾文件回收</a:t>
            </a:r>
          </a:p>
          <a:p>
            <a:pPr>
              <a:spcBef>
                <a:spcPct val="50000"/>
              </a:spcBef>
              <a:buFontTx/>
              <a:buChar char="•"/>
            </a:pPr>
            <a:r>
              <a:rPr lang="zh-CN" altLang="en-US" sz="1600" b="1" dirty="0" smtClean="0">
                <a:latin typeface="Arial" pitchFamily="34" charset="0"/>
                <a:ea typeface="宋体" pitchFamily="2" charset="-122"/>
              </a:rPr>
              <a:t>处理</a:t>
            </a:r>
            <a:r>
              <a:rPr lang="en-US" altLang="zh-CN" sz="1600" b="1" dirty="0" smtClean="0">
                <a:latin typeface="Arial" pitchFamily="34" charset="0"/>
                <a:ea typeface="宋体" pitchFamily="2" charset="-122"/>
              </a:rPr>
              <a:t>schema</a:t>
            </a:r>
            <a:r>
              <a:rPr lang="zh-CN" altLang="en-US" sz="1600" b="1" dirty="0" smtClean="0">
                <a:latin typeface="Arial" pitchFamily="34" charset="0"/>
                <a:ea typeface="宋体" pitchFamily="2" charset="-122"/>
              </a:rPr>
              <a:t>更新请求 </a:t>
            </a:r>
            <a:endParaRPr lang="zh-CN" altLang="en-US" sz="1600" b="1" dirty="0">
              <a:latin typeface="Arial" pitchFamily="34" charset="0"/>
              <a:ea typeface="宋体" pitchFamily="2" charset="-122"/>
            </a:endParaRPr>
          </a:p>
        </p:txBody>
      </p:sp>
      <p:sp>
        <p:nvSpPr>
          <p:cNvPr id="24" name="AutoShape 21"/>
          <p:cNvSpPr>
            <a:spLocks noChangeArrowheads="1"/>
          </p:cNvSpPr>
          <p:nvPr/>
        </p:nvSpPr>
        <p:spPr bwMode="auto">
          <a:xfrm>
            <a:off x="2503473" y="1604946"/>
            <a:ext cx="533400" cy="3810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zh-CN" altLang="en-US"/>
          </a:p>
        </p:txBody>
      </p:sp>
      <p:sp>
        <p:nvSpPr>
          <p:cNvPr id="25" name="AutoShape 22"/>
          <p:cNvSpPr>
            <a:spLocks noChangeArrowheads="1"/>
          </p:cNvSpPr>
          <p:nvPr/>
        </p:nvSpPr>
        <p:spPr bwMode="auto">
          <a:xfrm>
            <a:off x="2511410" y="2893996"/>
            <a:ext cx="533400" cy="3810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zh-CN" altLang="en-US"/>
          </a:p>
        </p:txBody>
      </p:sp>
      <p:sp>
        <p:nvSpPr>
          <p:cNvPr id="26" name="AutoShape 23"/>
          <p:cNvSpPr>
            <a:spLocks noChangeArrowheads="1"/>
          </p:cNvSpPr>
          <p:nvPr/>
        </p:nvSpPr>
        <p:spPr bwMode="auto">
          <a:xfrm>
            <a:off x="2501885" y="4240196"/>
            <a:ext cx="533400" cy="3810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zh-CN" altLang="en-US"/>
          </a:p>
        </p:txBody>
      </p:sp>
      <p:sp>
        <p:nvSpPr>
          <p:cNvPr id="30" name="Text Box 16"/>
          <p:cNvSpPr txBox="1">
            <a:spLocks noChangeArrowheads="1"/>
          </p:cNvSpPr>
          <p:nvPr/>
        </p:nvSpPr>
        <p:spPr bwMode="auto">
          <a:xfrm>
            <a:off x="582615" y="5979883"/>
            <a:ext cx="1859411" cy="400110"/>
          </a:xfrm>
          <a:prstGeom prst="rect">
            <a:avLst/>
          </a:prstGeom>
          <a:solidFill>
            <a:srgbClr val="92D050"/>
          </a:solidFill>
          <a:ln w="9525">
            <a:noFill/>
            <a:miter lim="800000"/>
            <a:headEnd/>
            <a:tailEnd/>
          </a:ln>
          <a:effectLst/>
        </p:spPr>
        <p:txBody>
          <a:bodyPr wrap="square">
            <a:spAutoFit/>
          </a:bodyPr>
          <a:lstStyle/>
          <a:p>
            <a:pPr>
              <a:spcBef>
                <a:spcPct val="50000"/>
              </a:spcBef>
            </a:pPr>
            <a:r>
              <a:rPr lang="en-US" altLang="zh-CN" sz="2000" b="1" dirty="0" err="1" smtClean="0">
                <a:solidFill>
                  <a:srgbClr val="FFFFFF"/>
                </a:solidFill>
                <a:latin typeface="Arial" pitchFamily="34" charset="0"/>
                <a:ea typeface="宋体" pitchFamily="2" charset="-122"/>
              </a:rPr>
              <a:t>RegionServer</a:t>
            </a:r>
            <a:endParaRPr lang="en-US" altLang="zh-CN" sz="2000" b="1" dirty="0">
              <a:solidFill>
                <a:srgbClr val="FFFFFF"/>
              </a:solidFill>
              <a:latin typeface="Arial" pitchFamily="34" charset="0"/>
              <a:ea typeface="宋体" pitchFamily="2" charset="-122"/>
            </a:endParaRPr>
          </a:p>
        </p:txBody>
      </p:sp>
      <p:sp>
        <p:nvSpPr>
          <p:cNvPr id="31" name="AutoShape 19"/>
          <p:cNvSpPr>
            <a:spLocks noChangeArrowheads="1"/>
          </p:cNvSpPr>
          <p:nvPr/>
        </p:nvSpPr>
        <p:spPr bwMode="auto">
          <a:xfrm>
            <a:off x="2500330" y="5571896"/>
            <a:ext cx="6286512" cy="911225"/>
          </a:xfrm>
          <a:prstGeom prst="roundRect">
            <a:avLst>
              <a:gd name="adj" fmla="val 11505"/>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t="100000" r="100000"/>
            </a:path>
            <a:tileRect l="-100000" b="-100000"/>
          </a:gradFill>
          <a:ln w="9525">
            <a:noFill/>
            <a:round/>
            <a:headEnd/>
            <a:tailEnd/>
          </a:ln>
          <a:effectLst/>
        </p:spPr>
        <p:txBody>
          <a:bodyPr wrap="none" anchor="ctr"/>
          <a:lstStyle/>
          <a:p>
            <a:endParaRPr lang="zh-CN" altLang="en-US"/>
          </a:p>
        </p:txBody>
      </p:sp>
      <p:sp>
        <p:nvSpPr>
          <p:cNvPr id="32" name="Text Box 20"/>
          <p:cNvSpPr txBox="1">
            <a:spLocks noChangeArrowheads="1"/>
          </p:cNvSpPr>
          <p:nvPr/>
        </p:nvSpPr>
        <p:spPr bwMode="auto">
          <a:xfrm>
            <a:off x="3081354" y="5717946"/>
            <a:ext cx="5776925" cy="707886"/>
          </a:xfrm>
          <a:prstGeom prst="rect">
            <a:avLst/>
          </a:prstGeom>
          <a:noFill/>
          <a:ln w="9525">
            <a:noFill/>
            <a:miter lim="800000"/>
            <a:headEnd/>
            <a:tailEnd/>
          </a:ln>
          <a:effectLst/>
        </p:spPr>
        <p:txBody>
          <a:bodyPr wrap="square">
            <a:spAutoFit/>
          </a:bodyPr>
          <a:lstStyle/>
          <a:p>
            <a:pPr>
              <a:spcBef>
                <a:spcPct val="50000"/>
              </a:spcBef>
              <a:buFontTx/>
              <a:buChar char="•"/>
            </a:pPr>
            <a:r>
              <a:rPr lang="zh-CN" altLang="en-US" sz="1600" b="1" dirty="0" smtClean="0">
                <a:latin typeface="Arial" pitchFamily="34" charset="0"/>
                <a:ea typeface="宋体" pitchFamily="2" charset="-122"/>
              </a:rPr>
              <a:t>维护</a:t>
            </a:r>
            <a:r>
              <a:rPr lang="en-US" altLang="zh-CN" sz="1600" b="1" dirty="0" smtClean="0">
                <a:latin typeface="Arial" pitchFamily="34" charset="0"/>
                <a:ea typeface="宋体" pitchFamily="2" charset="-122"/>
              </a:rPr>
              <a:t>Master</a:t>
            </a:r>
            <a:r>
              <a:rPr lang="zh-CN" altLang="en-US" sz="1600" b="1" dirty="0" smtClean="0">
                <a:latin typeface="Arial" pitchFamily="34" charset="0"/>
                <a:ea typeface="宋体" pitchFamily="2" charset="-122"/>
              </a:rPr>
              <a:t>分配给它的</a:t>
            </a:r>
            <a:r>
              <a:rPr lang="en-US" altLang="zh-CN" sz="1600" b="1" dirty="0" smtClean="0">
                <a:latin typeface="Arial" pitchFamily="34" charset="0"/>
                <a:ea typeface="宋体" pitchFamily="2" charset="-122"/>
              </a:rPr>
              <a:t>region</a:t>
            </a:r>
            <a:r>
              <a:rPr lang="zh-CN" altLang="en-US" sz="1600" b="1" dirty="0" smtClean="0">
                <a:latin typeface="Arial" pitchFamily="34" charset="0"/>
                <a:ea typeface="宋体" pitchFamily="2" charset="-122"/>
              </a:rPr>
              <a:t>，处理</a:t>
            </a:r>
            <a:r>
              <a:rPr lang="en-US" altLang="zh-CN" sz="1600" b="1" dirty="0" smtClean="0">
                <a:latin typeface="Arial" pitchFamily="34" charset="0"/>
                <a:ea typeface="宋体" pitchFamily="2" charset="-122"/>
              </a:rPr>
              <a:t>region</a:t>
            </a:r>
            <a:r>
              <a:rPr lang="zh-CN" altLang="en-US" sz="1600" b="1" dirty="0" smtClean="0">
                <a:latin typeface="Arial" pitchFamily="34" charset="0"/>
                <a:ea typeface="宋体" pitchFamily="2" charset="-122"/>
              </a:rPr>
              <a:t>的</a:t>
            </a:r>
            <a:r>
              <a:rPr lang="en-US" altLang="zh-CN" sz="1600" b="1" dirty="0" smtClean="0">
                <a:latin typeface="Arial" pitchFamily="34" charset="0"/>
                <a:ea typeface="宋体" pitchFamily="2" charset="-122"/>
              </a:rPr>
              <a:t>IO</a:t>
            </a:r>
            <a:r>
              <a:rPr lang="zh-CN" altLang="en-US" sz="1600" b="1" dirty="0" smtClean="0">
                <a:latin typeface="Arial" pitchFamily="34" charset="0"/>
                <a:ea typeface="宋体" pitchFamily="2" charset="-122"/>
              </a:rPr>
              <a:t>请求</a:t>
            </a:r>
          </a:p>
          <a:p>
            <a:pPr>
              <a:spcBef>
                <a:spcPct val="50000"/>
              </a:spcBef>
              <a:buFontTx/>
              <a:buChar char="•"/>
            </a:pPr>
            <a:r>
              <a:rPr lang="en-US" altLang="zh-CN" sz="1600" b="1" dirty="0" smtClean="0">
                <a:latin typeface="Arial" pitchFamily="34" charset="0"/>
                <a:ea typeface="宋体" pitchFamily="2" charset="-122"/>
              </a:rPr>
              <a:t>Region server</a:t>
            </a:r>
            <a:r>
              <a:rPr lang="zh-CN" altLang="en-US" sz="1600" b="1" dirty="0" smtClean="0">
                <a:latin typeface="Arial" pitchFamily="34" charset="0"/>
                <a:ea typeface="宋体" pitchFamily="2" charset="-122"/>
              </a:rPr>
              <a:t>负责切分在运行过程中变得过大的</a:t>
            </a:r>
            <a:r>
              <a:rPr lang="en-US" altLang="zh-CN" sz="1600" b="1" dirty="0" smtClean="0">
                <a:latin typeface="Arial" pitchFamily="34" charset="0"/>
                <a:ea typeface="宋体" pitchFamily="2" charset="-122"/>
              </a:rPr>
              <a:t>region</a:t>
            </a:r>
          </a:p>
        </p:txBody>
      </p:sp>
      <p:sp>
        <p:nvSpPr>
          <p:cNvPr id="33" name="AutoShape 23"/>
          <p:cNvSpPr>
            <a:spLocks noChangeArrowheads="1"/>
          </p:cNvSpPr>
          <p:nvPr/>
        </p:nvSpPr>
        <p:spPr bwMode="auto">
          <a:xfrm>
            <a:off x="2501917" y="5848121"/>
            <a:ext cx="533400" cy="381000"/>
          </a:xfrm>
          <a:prstGeom prst="rightArrow">
            <a:avLst>
              <a:gd name="adj1" fmla="val 50000"/>
              <a:gd name="adj2" fmla="val 58333"/>
            </a:avLst>
          </a:prstGeom>
          <a:solidFill>
            <a:srgbClr val="92D050"/>
          </a:solidFill>
          <a:ln w="9525">
            <a:noFill/>
            <a:miter lim="800000"/>
            <a:headEnd/>
            <a:tailEnd/>
          </a:ln>
          <a:effectLst/>
        </p:spPr>
        <p:txBody>
          <a:bodyPr wrap="none" anchor="ctr"/>
          <a:lstStyle/>
          <a:p>
            <a:endParaRPr lang="zh-CN" altLang="en-US"/>
          </a:p>
        </p:txBody>
      </p:sp>
      <p:sp>
        <p:nvSpPr>
          <p:cNvPr id="34" name="AutoShape 23"/>
          <p:cNvSpPr>
            <a:spLocks noChangeArrowheads="1"/>
          </p:cNvSpPr>
          <p:nvPr/>
        </p:nvSpPr>
        <p:spPr bwMode="auto">
          <a:xfrm>
            <a:off x="2466964" y="5866944"/>
            <a:ext cx="533400" cy="3810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zh-CN" altLang="en-US"/>
          </a:p>
        </p:txBody>
      </p:sp>
    </p:spTree>
    <p:extLst>
      <p:ext uri="{BB962C8B-B14F-4D97-AF65-F5344CB8AC3E}">
        <p14:creationId xmlns:p14="http://schemas.microsoft.com/office/powerpoint/2010/main" val="328885808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000" y="339484"/>
            <a:ext cx="8229600" cy="642938"/>
          </a:xfrm>
        </p:spPr>
        <p:txBody>
          <a:bodyPr/>
          <a:lstStyle/>
          <a:p>
            <a:pPr algn="l"/>
            <a:r>
              <a:rPr lang="en-US" altLang="zh-CN" sz="3200" b="1" dirty="0" err="1" smtClean="0">
                <a:latin typeface="微软雅黑" panose="020B0503020204020204" pitchFamily="34" charset="-122"/>
                <a:ea typeface="微软雅黑" panose="020B0503020204020204" pitchFamily="34" charset="-122"/>
              </a:rPr>
              <a:t>Hbase</a:t>
            </a:r>
            <a:r>
              <a:rPr lang="zh-CN" altLang="en-US" sz="3200" b="1" dirty="0" smtClean="0">
                <a:latin typeface="微软雅黑" panose="020B0503020204020204" pitchFamily="34" charset="-122"/>
                <a:ea typeface="微软雅黑" panose="020B0503020204020204" pitchFamily="34" charset="-122"/>
              </a:rPr>
              <a:t>区别于</a:t>
            </a:r>
            <a:r>
              <a:rPr lang="en-US" altLang="zh-CN" sz="3200" b="1" dirty="0" smtClean="0">
                <a:latin typeface="微软雅黑" panose="020B0503020204020204" pitchFamily="34" charset="-122"/>
                <a:ea typeface="微软雅黑" panose="020B0503020204020204" pitchFamily="34" charset="-122"/>
              </a:rPr>
              <a:t>RDBMS</a:t>
            </a:r>
            <a:endParaRPr lang="zh-CN" altLang="en-US" sz="32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r>
              <a:rPr lang="zh-CN" altLang="en-US" sz="2400" dirty="0" smtClean="0"/>
              <a:t>数据模型</a:t>
            </a:r>
            <a:endParaRPr lang="en-US" altLang="zh-CN" sz="2400" dirty="0" smtClean="0"/>
          </a:p>
          <a:p>
            <a:pPr lvl="1"/>
            <a:r>
              <a:rPr lang="zh-CN" altLang="en-US" sz="2000" dirty="0" smtClean="0"/>
              <a:t>不符合第一范式。列族包含个数可动态增加的列</a:t>
            </a:r>
            <a:endParaRPr lang="en-US" altLang="zh-CN" sz="2000" dirty="0" smtClean="0"/>
          </a:p>
          <a:p>
            <a:pPr lvl="1"/>
            <a:r>
              <a:rPr lang="zh-CN" altLang="en-US" sz="2000" dirty="0" smtClean="0"/>
              <a:t>唯一行关键字</a:t>
            </a:r>
            <a:endParaRPr lang="en-US" altLang="zh-CN" sz="2000" dirty="0" smtClean="0"/>
          </a:p>
          <a:p>
            <a:pPr lvl="1"/>
            <a:r>
              <a:rPr lang="zh-CN" altLang="en-US" sz="2000" dirty="0" smtClean="0"/>
              <a:t>无明确列名和类型</a:t>
            </a:r>
            <a:endParaRPr lang="en-US" altLang="zh-CN" sz="2000" dirty="0" smtClean="0"/>
          </a:p>
          <a:p>
            <a:r>
              <a:rPr lang="zh-CN" altLang="en-US" sz="2400" dirty="0" smtClean="0"/>
              <a:t>语义</a:t>
            </a:r>
            <a:endParaRPr lang="en-US" altLang="zh-CN" sz="2400" dirty="0" smtClean="0"/>
          </a:p>
          <a:p>
            <a:pPr lvl="1"/>
            <a:r>
              <a:rPr lang="zh-CN" altLang="en-US" sz="2000" dirty="0" smtClean="0"/>
              <a:t>支持单行批量操作的事务性</a:t>
            </a:r>
            <a:endParaRPr lang="en-US" altLang="zh-CN" sz="2000" dirty="0" smtClean="0"/>
          </a:p>
          <a:p>
            <a:r>
              <a:rPr lang="zh-CN" altLang="en-US" sz="2400" dirty="0" smtClean="0"/>
              <a:t>实现</a:t>
            </a:r>
            <a:endParaRPr lang="en-US" altLang="zh-CN" sz="2400" dirty="0" smtClean="0"/>
          </a:p>
          <a:p>
            <a:pPr lvl="1"/>
            <a:r>
              <a:rPr lang="zh-CN" altLang="en-US" sz="2000" dirty="0" smtClean="0"/>
              <a:t>原生的并行架构</a:t>
            </a:r>
            <a:endParaRPr lang="en-US" altLang="zh-CN" sz="2000" dirty="0" smtClean="0"/>
          </a:p>
          <a:p>
            <a:pPr lvl="1"/>
            <a:r>
              <a:rPr lang="zh-CN" altLang="en-US" sz="2000" dirty="0" smtClean="0"/>
              <a:t>基于关键字字典排序的统一表格</a:t>
            </a:r>
          </a:p>
          <a:p>
            <a:r>
              <a:rPr lang="zh-CN" altLang="en-US" sz="2400" dirty="0" smtClean="0"/>
              <a:t>操作方法</a:t>
            </a:r>
            <a:endParaRPr lang="en-US" altLang="zh-CN" sz="2400" dirty="0" smtClean="0"/>
          </a:p>
          <a:p>
            <a:pPr lvl="1"/>
            <a:r>
              <a:rPr lang="zh-CN" altLang="en-US" sz="2000" dirty="0" smtClean="0"/>
              <a:t>仅能通过主键</a:t>
            </a:r>
            <a:r>
              <a:rPr lang="en-US" altLang="zh-CN" sz="2000" dirty="0" smtClean="0"/>
              <a:t>(row key)</a:t>
            </a:r>
            <a:r>
              <a:rPr lang="zh-CN" altLang="en-US" sz="2000" dirty="0" smtClean="0"/>
              <a:t>和主键的</a:t>
            </a:r>
            <a:r>
              <a:rPr lang="en-US" altLang="zh-CN" sz="2000" dirty="0" smtClean="0"/>
              <a:t>range</a:t>
            </a:r>
            <a:r>
              <a:rPr lang="zh-CN" altLang="en-US" sz="2000" dirty="0" smtClean="0"/>
              <a:t>来检索数据</a:t>
            </a:r>
            <a:endParaRPr lang="en-US" altLang="zh-CN" sz="2000" dirty="0" smtClean="0"/>
          </a:p>
          <a:p>
            <a:pPr lvl="1"/>
            <a:r>
              <a:rPr lang="zh-CN" altLang="en-US" sz="2000" dirty="0" smtClean="0"/>
              <a:t>单一表格，无</a:t>
            </a:r>
            <a:r>
              <a:rPr lang="en-US" altLang="zh-CN" sz="2000" dirty="0" smtClean="0"/>
              <a:t>Join</a:t>
            </a:r>
            <a:r>
              <a:rPr lang="zh-CN" altLang="en-US" sz="2000" dirty="0" smtClean="0"/>
              <a:t>操作</a:t>
            </a:r>
            <a:endParaRPr lang="en-US" altLang="zh-CN" sz="2000" dirty="0" smtClean="0"/>
          </a:p>
        </p:txBody>
      </p:sp>
    </p:spTree>
    <p:extLst>
      <p:ext uri="{BB962C8B-B14F-4D97-AF65-F5344CB8AC3E}">
        <p14:creationId xmlns:p14="http://schemas.microsoft.com/office/powerpoint/2010/main" val="350388668"/>
      </p:ext>
    </p:extLst>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a:xfrm>
            <a:off x="899915" y="2949577"/>
            <a:ext cx="7344171" cy="830997"/>
          </a:xfrm>
        </p:spPr>
        <p:txBody>
          <a:bodyPr/>
          <a:lstStyle/>
          <a:p>
            <a:pPr algn="ctr"/>
            <a:r>
              <a:rPr lang="zh-CN" altLang="en-US" dirty="0" smtClean="0"/>
              <a:t>统一平台</a:t>
            </a:r>
            <a:endParaRPr lang="en-US" altLang="zh-CN" dirty="0" smtClean="0"/>
          </a:p>
        </p:txBody>
      </p:sp>
    </p:spTree>
    <p:extLst>
      <p:ext uri="{BB962C8B-B14F-4D97-AF65-F5344CB8AC3E}">
        <p14:creationId xmlns:p14="http://schemas.microsoft.com/office/powerpoint/2010/main" val="4293210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流程图: 资料带 12"/>
          <p:cNvSpPr/>
          <p:nvPr/>
        </p:nvSpPr>
        <p:spPr>
          <a:xfrm>
            <a:off x="3505200" y="4724400"/>
            <a:ext cx="1981200" cy="1295400"/>
          </a:xfrm>
          <a:prstGeom prst="flowChartPunchedTape">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35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流程图: 资料带 13"/>
          <p:cNvSpPr/>
          <p:nvPr/>
        </p:nvSpPr>
        <p:spPr>
          <a:xfrm>
            <a:off x="3352800" y="4953000"/>
            <a:ext cx="1981200" cy="1295400"/>
          </a:xfrm>
          <a:prstGeom prst="flowChartPunchedTape">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35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圆柱形 10"/>
          <p:cNvSpPr/>
          <p:nvPr/>
        </p:nvSpPr>
        <p:spPr>
          <a:xfrm>
            <a:off x="990600" y="4724400"/>
            <a:ext cx="1752600" cy="1143000"/>
          </a:xfrm>
          <a:prstGeom prst="can">
            <a:avLst/>
          </a:prstGeom>
          <a:gradFill flip="none" rotWithShape="1">
            <a:gsLst>
              <a:gs pos="0">
                <a:srgbClr val="8488C4"/>
              </a:gs>
              <a:gs pos="53000">
                <a:srgbClr val="D4DEFF"/>
              </a:gs>
              <a:gs pos="83000">
                <a:srgbClr val="D4DEFF"/>
              </a:gs>
              <a:gs pos="100000">
                <a:srgbClr val="96AB94"/>
              </a:gs>
            </a:gsLst>
            <a:lin ang="135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圆柱形 11"/>
          <p:cNvSpPr/>
          <p:nvPr/>
        </p:nvSpPr>
        <p:spPr>
          <a:xfrm>
            <a:off x="762000" y="5000624"/>
            <a:ext cx="1752600" cy="1143000"/>
          </a:xfrm>
          <a:prstGeom prst="can">
            <a:avLst/>
          </a:prstGeom>
          <a:gradFill flip="none" rotWithShape="1">
            <a:gsLst>
              <a:gs pos="0">
                <a:srgbClr val="8488C4"/>
              </a:gs>
              <a:gs pos="53000">
                <a:srgbClr val="D4DEFF"/>
              </a:gs>
              <a:gs pos="83000">
                <a:srgbClr val="D4DEFF"/>
              </a:gs>
              <a:gs pos="100000">
                <a:srgbClr val="96AB94"/>
              </a:gs>
            </a:gsLst>
            <a:lin ang="135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Text Placeholder 2"/>
          <p:cNvSpPr>
            <a:spLocks noGrp="1"/>
          </p:cNvSpPr>
          <p:nvPr>
            <p:ph type="body" sz="quarter" idx="13"/>
          </p:nvPr>
        </p:nvSpPr>
        <p:spPr>
          <a:xfrm>
            <a:off x="428596" y="357189"/>
            <a:ext cx="6962804" cy="571482"/>
          </a:xfrm>
        </p:spPr>
        <p:txBody>
          <a:bodyPr/>
          <a:lstStyle/>
          <a:p>
            <a:r>
              <a:rPr lang="zh-CN" altLang="en-US" dirty="0" smtClean="0"/>
              <a:t>曙光</a:t>
            </a:r>
            <a:r>
              <a:rPr lang="en-US" altLang="zh-CN" dirty="0" err="1" smtClean="0"/>
              <a:t>XData</a:t>
            </a:r>
            <a:r>
              <a:rPr lang="zh-CN" altLang="en-US" dirty="0" smtClean="0"/>
              <a:t>系统整体构架</a:t>
            </a:r>
            <a:endParaRPr lang="zh-CN" altLang="en-US" dirty="0"/>
          </a:p>
        </p:txBody>
      </p:sp>
      <p:sp>
        <p:nvSpPr>
          <p:cNvPr id="8" name="TextBox 7"/>
          <p:cNvSpPr txBox="1"/>
          <p:nvPr/>
        </p:nvSpPr>
        <p:spPr>
          <a:xfrm>
            <a:off x="5715000" y="1227177"/>
            <a:ext cx="3200400" cy="5478423"/>
          </a:xfrm>
          <a:prstGeom prst="rect">
            <a:avLst/>
          </a:prstGeom>
          <a:noFill/>
        </p:spPr>
        <p:txBody>
          <a:bodyPr wrap="square" rtlCol="0">
            <a:spAutoFit/>
          </a:bodyPr>
          <a:lstStyle/>
          <a:p>
            <a:pPr>
              <a:buFont typeface="Wingdings" pitchFamily="2" charset="2"/>
              <a:buChar char="l"/>
            </a:pPr>
            <a:r>
              <a:rPr lang="zh-CN" altLang="en-US" sz="2000" dirty="0" smtClean="0">
                <a:solidFill>
                  <a:srgbClr val="0070C0"/>
                </a:solidFill>
              </a:rPr>
              <a:t> 对不同数据类型，提供统一的数据处理模式</a:t>
            </a:r>
            <a:endParaRPr lang="en-US" altLang="zh-CN" sz="2000" dirty="0" smtClean="0">
              <a:solidFill>
                <a:srgbClr val="0070C0"/>
              </a:solidFill>
            </a:endParaRPr>
          </a:p>
          <a:p>
            <a:pPr lvl="1">
              <a:buFont typeface="Arial" pitchFamily="34" charset="0"/>
              <a:buChar char="•"/>
            </a:pPr>
            <a:r>
              <a:rPr lang="en-US" altLang="zh-CN" dirty="0" smtClean="0"/>
              <a:t>   </a:t>
            </a:r>
            <a:r>
              <a:rPr lang="zh-CN" altLang="en-US" dirty="0" smtClean="0"/>
              <a:t>类</a:t>
            </a:r>
            <a:r>
              <a:rPr lang="en-US" altLang="zh-CN" dirty="0" smtClean="0"/>
              <a:t>JDBC</a:t>
            </a:r>
            <a:r>
              <a:rPr lang="zh-CN" altLang="en-US" dirty="0" smtClean="0"/>
              <a:t>的接口</a:t>
            </a:r>
            <a:endParaRPr lang="en-US" altLang="zh-CN" dirty="0" smtClean="0"/>
          </a:p>
          <a:p>
            <a:pPr lvl="1">
              <a:buFont typeface="Arial" pitchFamily="34" charset="0"/>
              <a:buChar char="•"/>
            </a:pPr>
            <a:r>
              <a:rPr lang="en-US" altLang="zh-CN" dirty="0" smtClean="0"/>
              <a:t>   </a:t>
            </a:r>
            <a:r>
              <a:rPr lang="zh-CN" altLang="en-US" dirty="0" smtClean="0"/>
              <a:t>类</a:t>
            </a:r>
            <a:r>
              <a:rPr lang="en-US" altLang="zh-CN" dirty="0" smtClean="0"/>
              <a:t>MR</a:t>
            </a:r>
            <a:r>
              <a:rPr lang="zh-CN" altLang="en-US" dirty="0" smtClean="0"/>
              <a:t>执行机制，支持复杂处理</a:t>
            </a:r>
            <a:endParaRPr lang="en-US" altLang="zh-CN" dirty="0" smtClean="0"/>
          </a:p>
          <a:p>
            <a:pPr lvl="1">
              <a:buFont typeface="Arial" pitchFamily="34" charset="0"/>
              <a:buChar char="•"/>
            </a:pPr>
            <a:r>
              <a:rPr lang="en-US" altLang="zh-CN" dirty="0" smtClean="0"/>
              <a:t>   </a:t>
            </a:r>
            <a:r>
              <a:rPr lang="zh-CN" altLang="en-US" dirty="0" smtClean="0"/>
              <a:t>服务配置和集群管理</a:t>
            </a:r>
            <a:endParaRPr lang="en-US" altLang="zh-CN" dirty="0" smtClean="0"/>
          </a:p>
          <a:p>
            <a:pPr lvl="1">
              <a:buFont typeface="Arial" pitchFamily="34" charset="0"/>
              <a:buChar char="•"/>
            </a:pPr>
            <a:r>
              <a:rPr lang="zh-CN" altLang="en-US" dirty="0" smtClean="0"/>
              <a:t>   多级存储管理</a:t>
            </a:r>
            <a:endParaRPr lang="en-US" altLang="zh-CN" dirty="0" smtClean="0"/>
          </a:p>
          <a:p>
            <a:pPr lvl="1">
              <a:buFont typeface="Arial" pitchFamily="34" charset="0"/>
              <a:buChar char="•"/>
            </a:pPr>
            <a:r>
              <a:rPr lang="en-US" altLang="zh-CN" dirty="0" smtClean="0"/>
              <a:t>   </a:t>
            </a:r>
            <a:r>
              <a:rPr lang="zh-CN" altLang="en-US" dirty="0" smtClean="0"/>
              <a:t>数据备份和恢复</a:t>
            </a:r>
            <a:endParaRPr lang="en-US" altLang="zh-CN" dirty="0" smtClean="0"/>
          </a:p>
          <a:p>
            <a:pPr lvl="1">
              <a:buFont typeface="Arial" pitchFamily="34" charset="0"/>
              <a:buChar char="•"/>
            </a:pPr>
            <a:r>
              <a:rPr lang="en-US" altLang="zh-CN" dirty="0" smtClean="0"/>
              <a:t>   </a:t>
            </a:r>
            <a:r>
              <a:rPr lang="zh-CN" altLang="en-US" dirty="0" smtClean="0"/>
              <a:t>完整的故障处理机制</a:t>
            </a:r>
            <a:endParaRPr lang="en-US" altLang="zh-CN" dirty="0" smtClean="0"/>
          </a:p>
          <a:p>
            <a:pPr>
              <a:buFont typeface="Wingdings" pitchFamily="2" charset="2"/>
              <a:buChar char="l"/>
            </a:pPr>
            <a:r>
              <a:rPr lang="zh-CN" altLang="en-US" sz="2000" dirty="0" smtClean="0">
                <a:solidFill>
                  <a:srgbClr val="0070C0"/>
                </a:solidFill>
              </a:rPr>
              <a:t> 采用类</a:t>
            </a:r>
            <a:r>
              <a:rPr lang="en-US" altLang="zh-CN" sz="2000" dirty="0" smtClean="0">
                <a:solidFill>
                  <a:srgbClr val="0070C0"/>
                </a:solidFill>
              </a:rPr>
              <a:t>SQL</a:t>
            </a:r>
            <a:r>
              <a:rPr lang="zh-CN" altLang="en-US" sz="2000" dirty="0" smtClean="0">
                <a:solidFill>
                  <a:srgbClr val="0070C0"/>
                </a:solidFill>
              </a:rPr>
              <a:t>表达查询和检索需求</a:t>
            </a:r>
            <a:endParaRPr lang="en-US" altLang="zh-CN" sz="2000" dirty="0" smtClean="0">
              <a:solidFill>
                <a:srgbClr val="0070C0"/>
              </a:solidFill>
            </a:endParaRPr>
          </a:p>
          <a:p>
            <a:pPr lvl="1">
              <a:buFont typeface="Arial" pitchFamily="34" charset="0"/>
              <a:buChar char="•"/>
            </a:pPr>
            <a:r>
              <a:rPr lang="en-US" altLang="zh-CN" dirty="0" smtClean="0"/>
              <a:t>   </a:t>
            </a:r>
            <a:r>
              <a:rPr lang="zh-CN" altLang="en-US" dirty="0" smtClean="0"/>
              <a:t>结构化数据：采用标准</a:t>
            </a:r>
            <a:r>
              <a:rPr lang="en-US" altLang="zh-CN" dirty="0" smtClean="0"/>
              <a:t>SQL</a:t>
            </a:r>
            <a:r>
              <a:rPr lang="zh-CN" altLang="en-US" dirty="0" smtClean="0"/>
              <a:t>语句</a:t>
            </a:r>
            <a:endParaRPr lang="en-US" altLang="zh-CN" dirty="0" smtClean="0"/>
          </a:p>
          <a:p>
            <a:pPr lvl="1">
              <a:buFont typeface="Arial" pitchFamily="34" charset="0"/>
              <a:buChar char="•"/>
            </a:pPr>
            <a:r>
              <a:rPr lang="zh-CN" altLang="en-US" dirty="0" smtClean="0"/>
              <a:t>   文本数据：采用</a:t>
            </a:r>
            <a:r>
              <a:rPr lang="en-US" altLang="zh-CN" dirty="0" err="1" smtClean="0"/>
              <a:t>lucene</a:t>
            </a:r>
            <a:r>
              <a:rPr lang="zh-CN" altLang="en-US" dirty="0" smtClean="0"/>
              <a:t>文本进行检索</a:t>
            </a:r>
            <a:endParaRPr lang="en-US" altLang="zh-CN" dirty="0" smtClean="0"/>
          </a:p>
          <a:p>
            <a:pPr lvl="1">
              <a:buFont typeface="Arial" pitchFamily="34" charset="0"/>
              <a:buChar char="•"/>
            </a:pPr>
            <a:r>
              <a:rPr lang="en-US" altLang="zh-CN" dirty="0" smtClean="0"/>
              <a:t>  </a:t>
            </a:r>
            <a:r>
              <a:rPr lang="zh-CN" altLang="en-US" dirty="0" smtClean="0"/>
              <a:t>音视频数据：数据库</a:t>
            </a:r>
            <a:r>
              <a:rPr lang="en-US" altLang="zh-CN" dirty="0" smtClean="0"/>
              <a:t>+</a:t>
            </a:r>
            <a:r>
              <a:rPr lang="zh-CN" altLang="en-US" dirty="0" smtClean="0"/>
              <a:t>文件系统</a:t>
            </a:r>
            <a:endParaRPr lang="en-US" altLang="zh-CN" dirty="0" smtClean="0"/>
          </a:p>
          <a:p>
            <a:pPr lvl="1">
              <a:buFont typeface="Arial" pitchFamily="34" charset="0"/>
              <a:buChar char="•"/>
            </a:pPr>
            <a:r>
              <a:rPr lang="zh-CN" altLang="en-US" dirty="0" smtClean="0"/>
              <a:t>  其他：支持自定义数据处理任务</a:t>
            </a:r>
            <a:endParaRPr lang="zh-CN" altLang="en-US" dirty="0"/>
          </a:p>
        </p:txBody>
      </p:sp>
      <p:sp>
        <p:nvSpPr>
          <p:cNvPr id="9" name="圆柱形 8"/>
          <p:cNvSpPr/>
          <p:nvPr/>
        </p:nvSpPr>
        <p:spPr>
          <a:xfrm>
            <a:off x="457200" y="5257800"/>
            <a:ext cx="1752600" cy="1143000"/>
          </a:xfrm>
          <a:prstGeom prst="can">
            <a:avLst/>
          </a:prstGeom>
          <a:gradFill flip="none" rotWithShape="1">
            <a:gsLst>
              <a:gs pos="0">
                <a:srgbClr val="8488C4"/>
              </a:gs>
              <a:gs pos="53000">
                <a:srgbClr val="D4DEFF"/>
              </a:gs>
              <a:gs pos="83000">
                <a:srgbClr val="D4DEFF"/>
              </a:gs>
              <a:gs pos="100000">
                <a:srgbClr val="96AB94"/>
              </a:gs>
            </a:gsLst>
            <a:lin ang="135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流程图: 资料带 9"/>
          <p:cNvSpPr/>
          <p:nvPr/>
        </p:nvSpPr>
        <p:spPr>
          <a:xfrm>
            <a:off x="3200400" y="5181600"/>
            <a:ext cx="1981200" cy="1295400"/>
          </a:xfrm>
          <a:prstGeom prst="flowChartPunchedTape">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35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圆柱形 5"/>
          <p:cNvSpPr/>
          <p:nvPr/>
        </p:nvSpPr>
        <p:spPr>
          <a:xfrm>
            <a:off x="228600" y="5548532"/>
            <a:ext cx="1752600" cy="1143000"/>
          </a:xfrm>
          <a:prstGeom prst="can">
            <a:avLst/>
          </a:prstGeom>
          <a:gradFill flip="none" rotWithShape="1">
            <a:gsLst>
              <a:gs pos="0">
                <a:srgbClr val="8488C4"/>
              </a:gs>
              <a:gs pos="53000">
                <a:srgbClr val="D4DEFF"/>
              </a:gs>
              <a:gs pos="83000">
                <a:srgbClr val="D4DEFF"/>
              </a:gs>
              <a:gs pos="100000">
                <a:srgbClr val="96AB94"/>
              </a:gs>
            </a:gsLst>
            <a:lin ang="135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002060"/>
                </a:solidFill>
              </a:rPr>
              <a:t>结构化数据</a:t>
            </a:r>
            <a:endParaRPr lang="en-US" altLang="zh-CN" dirty="0" smtClean="0">
              <a:solidFill>
                <a:srgbClr val="002060"/>
              </a:solidFill>
            </a:endParaRPr>
          </a:p>
          <a:p>
            <a:pPr algn="ctr"/>
            <a:r>
              <a:rPr lang="en-US" altLang="zh-CN" dirty="0" smtClean="0">
                <a:solidFill>
                  <a:srgbClr val="002060"/>
                </a:solidFill>
              </a:rPr>
              <a:t>Database</a:t>
            </a:r>
            <a:endParaRPr lang="zh-CN" altLang="en-US" dirty="0">
              <a:solidFill>
                <a:srgbClr val="002060"/>
              </a:solidFill>
            </a:endParaRPr>
          </a:p>
        </p:txBody>
      </p:sp>
      <p:sp>
        <p:nvSpPr>
          <p:cNvPr id="7" name="流程图: 资料带 6"/>
          <p:cNvSpPr/>
          <p:nvPr/>
        </p:nvSpPr>
        <p:spPr>
          <a:xfrm>
            <a:off x="3048000" y="5410200"/>
            <a:ext cx="1981200" cy="1295400"/>
          </a:xfrm>
          <a:prstGeom prst="flowChartPunchedTape">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35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002060"/>
                </a:solidFill>
              </a:rPr>
              <a:t>非结构化数据</a:t>
            </a:r>
            <a:endParaRPr lang="en-US" altLang="zh-CN" dirty="0" smtClean="0">
              <a:solidFill>
                <a:srgbClr val="002060"/>
              </a:solidFill>
            </a:endParaRPr>
          </a:p>
          <a:p>
            <a:pPr algn="ctr"/>
            <a:r>
              <a:rPr lang="en-US" altLang="zh-CN" dirty="0" smtClean="0">
                <a:solidFill>
                  <a:srgbClr val="002060"/>
                </a:solidFill>
              </a:rPr>
              <a:t>File System</a:t>
            </a:r>
            <a:endParaRPr lang="zh-CN" altLang="en-US" dirty="0">
              <a:solidFill>
                <a:srgbClr val="002060"/>
              </a:solidFill>
            </a:endParaRPr>
          </a:p>
        </p:txBody>
      </p:sp>
      <p:sp>
        <p:nvSpPr>
          <p:cNvPr id="15" name="立方体 14"/>
          <p:cNvSpPr/>
          <p:nvPr/>
        </p:nvSpPr>
        <p:spPr>
          <a:xfrm>
            <a:off x="838200" y="2590800"/>
            <a:ext cx="4495800" cy="1828800"/>
          </a:xfrm>
          <a:prstGeom prst="cube">
            <a:avLst>
              <a:gd name="adj" fmla="val 8657"/>
            </a:avLst>
          </a:prstGeom>
          <a:gradFill flip="none" rotWithShape="1">
            <a:gsLst>
              <a:gs pos="0">
                <a:srgbClr val="03D4A8"/>
              </a:gs>
              <a:gs pos="25000">
                <a:srgbClr val="21D6E0"/>
              </a:gs>
              <a:gs pos="75000">
                <a:srgbClr val="0087E6"/>
              </a:gs>
              <a:gs pos="100000">
                <a:srgbClr val="005CBF"/>
              </a:gs>
            </a:gsLst>
            <a:path path="rect">
              <a:fillToRect l="50000" t="50000" r="50000" b="50000"/>
            </a:path>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t>通用海量数据处理平台</a:t>
            </a:r>
            <a:endParaRPr lang="zh-CN" altLang="en-US" sz="2800" b="1" dirty="0"/>
          </a:p>
        </p:txBody>
      </p:sp>
      <p:cxnSp>
        <p:nvCxnSpPr>
          <p:cNvPr id="17" name="肘形连接符 16"/>
          <p:cNvCxnSpPr>
            <a:stCxn id="6" idx="1"/>
            <a:endCxn id="15" idx="3"/>
          </p:cNvCxnSpPr>
          <p:nvPr/>
        </p:nvCxnSpPr>
        <p:spPr>
          <a:xfrm rot="5400000" flipH="1" flipV="1">
            <a:off x="1491454" y="4033046"/>
            <a:ext cx="1128932" cy="1902040"/>
          </a:xfrm>
          <a:prstGeom prst="bentConnector3">
            <a:avLst>
              <a:gd name="adj1" fmla="val 50000"/>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22" name="肘形连接符 21"/>
          <p:cNvCxnSpPr>
            <a:stCxn id="9" idx="1"/>
            <a:endCxn id="15" idx="3"/>
          </p:cNvCxnSpPr>
          <p:nvPr/>
        </p:nvCxnSpPr>
        <p:spPr>
          <a:xfrm rot="5400000" flipH="1" flipV="1">
            <a:off x="1751120" y="4001980"/>
            <a:ext cx="838200" cy="1673440"/>
          </a:xfrm>
          <a:prstGeom prst="bentConnector3">
            <a:avLst>
              <a:gd name="adj1" fmla="val 50000"/>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25" name="肘形连接符 24"/>
          <p:cNvCxnSpPr>
            <a:stCxn id="12" idx="1"/>
            <a:endCxn id="15" idx="3"/>
          </p:cNvCxnSpPr>
          <p:nvPr/>
        </p:nvCxnSpPr>
        <p:spPr>
          <a:xfrm rot="5400000" flipH="1" flipV="1">
            <a:off x="2032108" y="4025792"/>
            <a:ext cx="581024" cy="1368640"/>
          </a:xfrm>
          <a:prstGeom prst="bentConnector3">
            <a:avLst>
              <a:gd name="adj1" fmla="val 50000"/>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29" name="肘形连接符 28"/>
          <p:cNvCxnSpPr>
            <a:stCxn id="11" idx="1"/>
            <a:endCxn id="15" idx="3"/>
          </p:cNvCxnSpPr>
          <p:nvPr/>
        </p:nvCxnSpPr>
        <p:spPr>
          <a:xfrm rot="5400000" flipH="1" flipV="1">
            <a:off x="2284520" y="4001980"/>
            <a:ext cx="304800" cy="1140040"/>
          </a:xfrm>
          <a:prstGeom prst="bentConnector3">
            <a:avLst>
              <a:gd name="adj1" fmla="val 50000"/>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32" name="肘形连接符 31"/>
          <p:cNvCxnSpPr>
            <a:stCxn id="7" idx="0"/>
            <a:endCxn id="15" idx="3"/>
          </p:cNvCxnSpPr>
          <p:nvPr/>
        </p:nvCxnSpPr>
        <p:spPr>
          <a:xfrm rot="16200000" flipV="1">
            <a:off x="2962700" y="4463840"/>
            <a:ext cx="1120140" cy="1031660"/>
          </a:xfrm>
          <a:prstGeom prst="bentConnector3">
            <a:avLst>
              <a:gd name="adj1" fmla="val 50000"/>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35" name="肘形连接符 34"/>
          <p:cNvCxnSpPr>
            <a:stCxn id="10" idx="0"/>
            <a:endCxn id="15" idx="3"/>
          </p:cNvCxnSpPr>
          <p:nvPr/>
        </p:nvCxnSpPr>
        <p:spPr>
          <a:xfrm rot="16200000" flipV="1">
            <a:off x="3153200" y="4273340"/>
            <a:ext cx="891540" cy="1184060"/>
          </a:xfrm>
          <a:prstGeom prst="bentConnector3">
            <a:avLst>
              <a:gd name="adj1" fmla="val 52973"/>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38" name="肘形连接符 37"/>
          <p:cNvCxnSpPr>
            <a:stCxn id="14" idx="0"/>
            <a:endCxn id="15" idx="3"/>
          </p:cNvCxnSpPr>
          <p:nvPr/>
        </p:nvCxnSpPr>
        <p:spPr>
          <a:xfrm rot="16200000" flipV="1">
            <a:off x="3343700" y="4082840"/>
            <a:ext cx="662940" cy="1336460"/>
          </a:xfrm>
          <a:prstGeom prst="bentConnector3">
            <a:avLst>
              <a:gd name="adj1" fmla="val 55997"/>
            </a:avLst>
          </a:prstGeom>
          <a:ln w="25400">
            <a:tailEnd type="none"/>
          </a:ln>
        </p:spPr>
        <p:style>
          <a:lnRef idx="1">
            <a:schemeClr val="accent1"/>
          </a:lnRef>
          <a:fillRef idx="0">
            <a:schemeClr val="accent1"/>
          </a:fillRef>
          <a:effectRef idx="0">
            <a:schemeClr val="accent1"/>
          </a:effectRef>
          <a:fontRef idx="minor">
            <a:schemeClr val="tx1"/>
          </a:fontRef>
        </p:style>
      </p:cxnSp>
      <p:cxnSp>
        <p:nvCxnSpPr>
          <p:cNvPr id="42" name="肘形连接符 41"/>
          <p:cNvCxnSpPr>
            <a:stCxn id="13" idx="0"/>
            <a:endCxn id="15" idx="3"/>
          </p:cNvCxnSpPr>
          <p:nvPr/>
        </p:nvCxnSpPr>
        <p:spPr>
          <a:xfrm rot="16200000" flipV="1">
            <a:off x="3534200" y="3892340"/>
            <a:ext cx="434340" cy="1488860"/>
          </a:xfrm>
          <a:prstGeom prst="bentConnector3">
            <a:avLst>
              <a:gd name="adj1" fmla="val 65256"/>
            </a:avLst>
          </a:prstGeom>
          <a:ln w="25400">
            <a:tailEnd type="none"/>
          </a:ln>
        </p:spPr>
        <p:style>
          <a:lnRef idx="1">
            <a:schemeClr val="accent1"/>
          </a:lnRef>
          <a:fillRef idx="0">
            <a:schemeClr val="accent1"/>
          </a:fillRef>
          <a:effectRef idx="0">
            <a:schemeClr val="accent1"/>
          </a:effectRef>
          <a:fontRef idx="minor">
            <a:schemeClr val="tx1"/>
          </a:fontRef>
        </p:style>
      </p:cxnSp>
      <p:sp>
        <p:nvSpPr>
          <p:cNvPr id="37" name="上下箭头 36"/>
          <p:cNvSpPr/>
          <p:nvPr/>
        </p:nvSpPr>
        <p:spPr>
          <a:xfrm>
            <a:off x="2819400" y="1981200"/>
            <a:ext cx="484632" cy="63610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云形 38"/>
          <p:cNvSpPr/>
          <p:nvPr/>
        </p:nvSpPr>
        <p:spPr>
          <a:xfrm>
            <a:off x="1600200" y="1143000"/>
            <a:ext cx="2971800" cy="838200"/>
          </a:xfrm>
          <a:prstGeom prst="cloud">
            <a:avLst/>
          </a:prstGeom>
          <a:gradFill flip="none" rotWithShape="1">
            <a:gsLst>
              <a:gs pos="0">
                <a:srgbClr val="8488C4"/>
              </a:gs>
              <a:gs pos="53000">
                <a:srgbClr val="D4DEFF"/>
              </a:gs>
              <a:gs pos="83000">
                <a:srgbClr val="D4DEFF"/>
              </a:gs>
              <a:gs pos="100000">
                <a:srgbClr val="96AB94"/>
              </a:gs>
            </a:gsLst>
            <a:lin ang="16200000" scaled="1"/>
            <a:tileRect/>
          </a:gradFill>
          <a:ln w="12700"/>
          <a:effectLst>
            <a:outerShdw blurRad="508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002060"/>
                </a:solidFill>
              </a:rPr>
              <a:t>用户请求</a:t>
            </a:r>
            <a:endParaRPr lang="zh-CN" altLang="en-US" dirty="0">
              <a:solidFill>
                <a:srgbClr val="002060"/>
              </a:solidFill>
            </a:endParaRPr>
          </a:p>
        </p:txBody>
      </p:sp>
      <p:sp>
        <p:nvSpPr>
          <p:cNvPr id="23" name="矩形 22"/>
          <p:cNvSpPr/>
          <p:nvPr/>
        </p:nvSpPr>
        <p:spPr>
          <a:xfrm>
            <a:off x="609600" y="2605314"/>
            <a:ext cx="7848600" cy="1828800"/>
          </a:xfrm>
          <a:prstGeom prst="rect">
            <a:avLst/>
          </a:prstGeom>
          <a:solidFill>
            <a:schemeClr val="bg1">
              <a:lumMod val="95000"/>
            </a:schemeClr>
          </a:solidFill>
          <a:ln w="3175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smtClean="0">
                <a:solidFill>
                  <a:srgbClr val="FF0000"/>
                </a:solidFill>
              </a:rPr>
              <a:t>通用的大数据处理平台</a:t>
            </a:r>
            <a:endParaRPr lang="en-US" altLang="zh-CN" sz="2400" b="1" dirty="0" smtClean="0">
              <a:solidFill>
                <a:srgbClr val="FF0000"/>
              </a:solidFill>
            </a:endParaRPr>
          </a:p>
          <a:p>
            <a:r>
              <a:rPr lang="zh-CN" altLang="en-US" sz="2400" b="1" dirty="0" smtClean="0">
                <a:solidFill>
                  <a:srgbClr val="FF0000"/>
                </a:solidFill>
              </a:rPr>
              <a:t>数据节点采用</a:t>
            </a:r>
            <a:r>
              <a:rPr lang="en-US" altLang="zh-CN" sz="2400" b="1" dirty="0" smtClean="0">
                <a:solidFill>
                  <a:srgbClr val="FF0000"/>
                </a:solidFill>
              </a:rPr>
              <a:t>SN</a:t>
            </a:r>
            <a:r>
              <a:rPr lang="zh-CN" altLang="en-US" sz="2400" b="1" dirty="0" smtClean="0">
                <a:solidFill>
                  <a:srgbClr val="FF0000"/>
                </a:solidFill>
              </a:rPr>
              <a:t>结构</a:t>
            </a:r>
            <a:r>
              <a:rPr lang="en-US" altLang="zh-CN" sz="2400" b="1" dirty="0" smtClean="0">
                <a:solidFill>
                  <a:srgbClr val="FF0000"/>
                </a:solidFill>
              </a:rPr>
              <a:t>+</a:t>
            </a:r>
            <a:r>
              <a:rPr lang="zh-CN" altLang="en-US" sz="2400" b="1" dirty="0" smtClean="0">
                <a:solidFill>
                  <a:srgbClr val="FF0000"/>
                </a:solidFill>
              </a:rPr>
              <a:t>类</a:t>
            </a:r>
            <a:r>
              <a:rPr lang="en-US" altLang="zh-CN" sz="2400" b="1" dirty="0" smtClean="0">
                <a:solidFill>
                  <a:srgbClr val="FF0000"/>
                </a:solidFill>
              </a:rPr>
              <a:t>MR</a:t>
            </a:r>
            <a:r>
              <a:rPr lang="zh-CN" altLang="en-US" sz="2400" b="1" dirty="0" smtClean="0">
                <a:solidFill>
                  <a:srgbClr val="FF0000"/>
                </a:solidFill>
              </a:rPr>
              <a:t>的并行查询执行引擎</a:t>
            </a:r>
            <a:endParaRPr lang="en-US" altLang="zh-CN" sz="2400" b="1" dirty="0" smtClean="0">
              <a:solidFill>
                <a:srgbClr val="FF0000"/>
              </a:solidFill>
            </a:endParaRPr>
          </a:p>
          <a:p>
            <a:r>
              <a:rPr lang="zh-CN" altLang="en-US" sz="2400" b="1" dirty="0" smtClean="0">
                <a:solidFill>
                  <a:schemeClr val="tx1"/>
                </a:solidFill>
              </a:rPr>
              <a:t>向上</a:t>
            </a:r>
            <a:r>
              <a:rPr lang="en-US" altLang="zh-CN" sz="2400" b="1" dirty="0" smtClean="0">
                <a:solidFill>
                  <a:schemeClr val="tx1"/>
                </a:solidFill>
              </a:rPr>
              <a:t>:  </a:t>
            </a:r>
            <a:r>
              <a:rPr lang="zh-CN" altLang="en-US" sz="2400" b="1" dirty="0" smtClean="0">
                <a:solidFill>
                  <a:schemeClr val="tx1"/>
                </a:solidFill>
              </a:rPr>
              <a:t>对用户提供统一的数据处理接口</a:t>
            </a:r>
            <a:endParaRPr lang="en-US" altLang="zh-CN" sz="2400" b="1" dirty="0" smtClean="0">
              <a:solidFill>
                <a:schemeClr val="tx1"/>
              </a:solidFill>
            </a:endParaRPr>
          </a:p>
          <a:p>
            <a:r>
              <a:rPr lang="zh-CN" altLang="en-US" sz="2400" b="1" dirty="0" smtClean="0">
                <a:solidFill>
                  <a:schemeClr val="tx1"/>
                </a:solidFill>
              </a:rPr>
              <a:t>向下</a:t>
            </a:r>
            <a:r>
              <a:rPr lang="en-US" altLang="zh-CN" sz="2400" b="1" dirty="0" smtClean="0">
                <a:solidFill>
                  <a:schemeClr val="tx1"/>
                </a:solidFill>
              </a:rPr>
              <a:t>:  </a:t>
            </a:r>
            <a:r>
              <a:rPr lang="zh-CN" altLang="en-US" sz="2400" b="1" dirty="0" smtClean="0">
                <a:solidFill>
                  <a:schemeClr val="tx1"/>
                </a:solidFill>
              </a:rPr>
              <a:t>管理不同类型的数据，提供通用的执行框架</a:t>
            </a:r>
            <a:endParaRPr lang="zh-CN" altLang="en-US" sz="2400" b="1" dirty="0">
              <a:solidFill>
                <a:schemeClr val="tx1"/>
              </a:solidFill>
            </a:endParaRPr>
          </a:p>
        </p:txBody>
      </p:sp>
    </p:spTree>
    <p:extLst>
      <p:ext uri="{BB962C8B-B14F-4D97-AF65-F5344CB8AC3E}">
        <p14:creationId xmlns:p14="http://schemas.microsoft.com/office/powerpoint/2010/main" val="183236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p:txBody>
          <a:bodyPr>
            <a:noAutofit/>
          </a:bodyPr>
          <a:lstStyle/>
          <a:p>
            <a:r>
              <a:rPr lang="zh-CN" altLang="en-US" sz="3200" dirty="0" smtClean="0"/>
              <a:t>曙光大数据一体机</a:t>
            </a:r>
            <a:endParaRPr lang="zh-CN" altLang="en-US" sz="3200" dirty="0"/>
          </a:p>
        </p:txBody>
      </p:sp>
      <p:sp>
        <p:nvSpPr>
          <p:cNvPr id="4" name="Rounded Rectangle 37"/>
          <p:cNvSpPr>
            <a:spLocks noChangeArrowheads="1"/>
          </p:cNvSpPr>
          <p:nvPr/>
        </p:nvSpPr>
        <p:spPr bwMode="auto">
          <a:xfrm>
            <a:off x="703356" y="4422425"/>
            <a:ext cx="1404000" cy="1509713"/>
          </a:xfrm>
          <a:prstGeom prst="roundRect">
            <a:avLst>
              <a:gd name="adj" fmla="val 10833"/>
            </a:avLst>
          </a:prstGeom>
          <a:solidFill>
            <a:schemeClr val="bg1">
              <a:lumMod val="75000"/>
            </a:schemeClr>
          </a:solidFill>
          <a:ln w="6350">
            <a:solidFill>
              <a:schemeClr val="tx1"/>
            </a:solidFill>
            <a:round/>
            <a:headEnd/>
            <a:tailEnd/>
          </a:ln>
        </p:spPr>
        <p:txBody>
          <a:bodyPr anchor="ctr"/>
          <a:lstStyle/>
          <a:p>
            <a:pPr algn="ctr"/>
            <a:endParaRPr lang="en-US" altLang="zh-TW" sz="1600">
              <a:solidFill>
                <a:prstClr val="black"/>
              </a:solidFill>
              <a:latin typeface="微软雅黑" pitchFamily="34" charset="-122"/>
              <a:ea typeface="微软雅黑" pitchFamily="34" charset="-122"/>
              <a:cs typeface="Arial" pitchFamily="34" charset="0"/>
            </a:endParaRPr>
          </a:p>
        </p:txBody>
      </p:sp>
      <p:sp>
        <p:nvSpPr>
          <p:cNvPr id="5" name="Rounded Rectangle 91"/>
          <p:cNvSpPr>
            <a:spLocks noChangeArrowheads="1"/>
          </p:cNvSpPr>
          <p:nvPr/>
        </p:nvSpPr>
        <p:spPr bwMode="auto">
          <a:xfrm>
            <a:off x="703359" y="1089176"/>
            <a:ext cx="6042025" cy="1368152"/>
          </a:xfrm>
          <a:prstGeom prst="roundRect">
            <a:avLst>
              <a:gd name="adj" fmla="val 8333"/>
            </a:avLst>
          </a:prstGeom>
          <a:solidFill>
            <a:schemeClr val="tx2">
              <a:lumMod val="40000"/>
              <a:lumOff val="60000"/>
            </a:schemeClr>
          </a:solidFill>
          <a:ln w="6350">
            <a:solidFill>
              <a:schemeClr val="tx1"/>
            </a:solidFill>
            <a:round/>
            <a:headEnd/>
            <a:tailEnd/>
          </a:ln>
        </p:spPr>
        <p:txBody>
          <a:bodyPr anchor="ctr"/>
          <a:lstStyle/>
          <a:p>
            <a:pPr algn="ctr"/>
            <a:endParaRPr lang="en-US" altLang="zh-TW" sz="1600">
              <a:solidFill>
                <a:prstClr val="black"/>
              </a:solidFill>
              <a:latin typeface="微软雅黑" pitchFamily="34" charset="-122"/>
              <a:ea typeface="微软雅黑" pitchFamily="34" charset="-122"/>
              <a:cs typeface="Arial" pitchFamily="34" charset="0"/>
            </a:endParaRPr>
          </a:p>
        </p:txBody>
      </p:sp>
      <p:sp>
        <p:nvSpPr>
          <p:cNvPr id="6" name="Rounded Rectangle 82"/>
          <p:cNvSpPr>
            <a:spLocks noChangeArrowheads="1"/>
          </p:cNvSpPr>
          <p:nvPr/>
        </p:nvSpPr>
        <p:spPr bwMode="auto">
          <a:xfrm>
            <a:off x="703359" y="2631930"/>
            <a:ext cx="6042025" cy="1625600"/>
          </a:xfrm>
          <a:prstGeom prst="roundRect">
            <a:avLst>
              <a:gd name="adj" fmla="val 9028"/>
            </a:avLst>
          </a:prstGeom>
          <a:solidFill>
            <a:srgbClr val="B9D3EB"/>
          </a:solidFill>
          <a:ln w="6350">
            <a:solidFill>
              <a:schemeClr val="tx1"/>
            </a:solidFill>
            <a:round/>
            <a:headEnd/>
            <a:tailEnd/>
          </a:ln>
        </p:spPr>
        <p:txBody>
          <a:bodyPr anchor="ctr"/>
          <a:lstStyle/>
          <a:p>
            <a:pPr algn="ctr"/>
            <a:endParaRPr lang="en-US" altLang="zh-TW" sz="1600">
              <a:solidFill>
                <a:prstClr val="black"/>
              </a:solidFill>
              <a:latin typeface="微软雅黑" pitchFamily="34" charset="-122"/>
              <a:ea typeface="微软雅黑" pitchFamily="34" charset="-122"/>
              <a:cs typeface="Arial" pitchFamily="34" charset="0"/>
            </a:endParaRPr>
          </a:p>
        </p:txBody>
      </p:sp>
      <p:sp>
        <p:nvSpPr>
          <p:cNvPr id="7" name="Rounded Rectangle 81"/>
          <p:cNvSpPr>
            <a:spLocks noChangeArrowheads="1"/>
          </p:cNvSpPr>
          <p:nvPr/>
        </p:nvSpPr>
        <p:spPr bwMode="auto">
          <a:xfrm>
            <a:off x="2185894" y="4422422"/>
            <a:ext cx="4534086" cy="1512888"/>
          </a:xfrm>
          <a:prstGeom prst="roundRect">
            <a:avLst>
              <a:gd name="adj" fmla="val 10833"/>
            </a:avLst>
          </a:prstGeom>
          <a:solidFill>
            <a:schemeClr val="bg1">
              <a:lumMod val="75000"/>
            </a:schemeClr>
          </a:solidFill>
          <a:ln w="6350">
            <a:solidFill>
              <a:schemeClr val="tx1"/>
            </a:solidFill>
            <a:round/>
            <a:headEnd/>
            <a:tailEnd/>
          </a:ln>
        </p:spPr>
        <p:txBody>
          <a:bodyPr anchor="ctr"/>
          <a:lstStyle/>
          <a:p>
            <a:pPr algn="ctr"/>
            <a:endParaRPr lang="en-US" altLang="zh-TW" sz="1600">
              <a:solidFill>
                <a:prstClr val="black"/>
              </a:solidFill>
              <a:latin typeface="微软雅黑" pitchFamily="34" charset="-122"/>
              <a:ea typeface="微软雅黑" pitchFamily="34" charset="-122"/>
              <a:cs typeface="Arial" pitchFamily="34" charset="0"/>
            </a:endParaRPr>
          </a:p>
        </p:txBody>
      </p:sp>
      <p:sp>
        <p:nvSpPr>
          <p:cNvPr id="8" name="Rounded Rectangle 19"/>
          <p:cNvSpPr>
            <a:spLocks noChangeArrowheads="1"/>
          </p:cNvSpPr>
          <p:nvPr/>
        </p:nvSpPr>
        <p:spPr bwMode="auto">
          <a:xfrm>
            <a:off x="846233" y="3117979"/>
            <a:ext cx="2016125" cy="546100"/>
          </a:xfrm>
          <a:prstGeom prst="roundRect">
            <a:avLst>
              <a:gd name="adj" fmla="val 5861"/>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defRPr/>
            </a:pPr>
            <a:r>
              <a:rPr lang="en-US" altLang="zh-TW" dirty="0" err="1" smtClean="0">
                <a:solidFill>
                  <a:prstClr val="black"/>
                </a:solidFill>
                <a:latin typeface="微软雅黑" panose="020B0503020204020204" pitchFamily="34" charset="-122"/>
                <a:ea typeface="微软雅黑" panose="020B0503020204020204" pitchFamily="34" charset="-122"/>
                <a:cs typeface="文鼎新粗黑" charset="0"/>
              </a:rPr>
              <a:t>Katta</a:t>
            </a:r>
            <a:r>
              <a:rPr lang="en-US" altLang="zh-TW" dirty="0" smtClean="0">
                <a:solidFill>
                  <a:prstClr val="black"/>
                </a:solidFill>
                <a:latin typeface="微软雅黑" panose="020B0503020204020204" pitchFamily="34" charset="-122"/>
                <a:ea typeface="微软雅黑" panose="020B0503020204020204" pitchFamily="34" charset="-122"/>
                <a:cs typeface="文鼎新粗黑" charset="0"/>
              </a:rPr>
              <a:t>*/</a:t>
            </a:r>
            <a:r>
              <a:rPr lang="en-US" altLang="zh-TW" dirty="0" err="1" smtClean="0">
                <a:solidFill>
                  <a:prstClr val="black"/>
                </a:solidFill>
                <a:latin typeface="微软雅黑" panose="020B0503020204020204" pitchFamily="34" charset="-122"/>
                <a:ea typeface="微软雅黑" panose="020B0503020204020204" pitchFamily="34" charset="-122"/>
                <a:cs typeface="文鼎新粗黑" charset="0"/>
              </a:rPr>
              <a:t>Lucene</a:t>
            </a:r>
            <a:r>
              <a:rPr lang="en-US" altLang="zh-TW" dirty="0" smtClean="0">
                <a:solidFill>
                  <a:prstClr val="black"/>
                </a:solidFill>
                <a:latin typeface="微软雅黑" panose="020B0503020204020204" pitchFamily="34" charset="-122"/>
                <a:ea typeface="微软雅黑" panose="020B0503020204020204" pitchFamily="34" charset="-122"/>
                <a:cs typeface="文鼎新粗黑" charset="0"/>
              </a:rPr>
              <a:t>*</a:t>
            </a:r>
          </a:p>
          <a:p>
            <a:pPr algn="ctr">
              <a:defRPr/>
            </a:pPr>
            <a:r>
              <a:rPr lang="zh-CN" altLang="en-US" dirty="0" smtClean="0">
                <a:solidFill>
                  <a:prstClr val="black"/>
                </a:solidFill>
                <a:latin typeface="微软雅黑" panose="020B0503020204020204" pitchFamily="34" charset="-122"/>
                <a:ea typeface="微软雅黑" panose="020B0503020204020204" pitchFamily="34" charset="-122"/>
                <a:cs typeface="文鼎新粗黑" charset="0"/>
              </a:rPr>
              <a:t>文本处理</a:t>
            </a:r>
            <a:endParaRPr lang="en-US" altLang="zh-TW" dirty="0">
              <a:solidFill>
                <a:prstClr val="black"/>
              </a:solidFill>
              <a:latin typeface="微软雅黑" panose="020B0503020204020204" pitchFamily="34" charset="-122"/>
              <a:ea typeface="微软雅黑" panose="020B0503020204020204" pitchFamily="34" charset="-122"/>
              <a:cs typeface="文鼎新粗黑" charset="0"/>
            </a:endParaRPr>
          </a:p>
        </p:txBody>
      </p:sp>
      <p:sp>
        <p:nvSpPr>
          <p:cNvPr id="9" name="Rounded Rectangle 23"/>
          <p:cNvSpPr>
            <a:spLocks noChangeArrowheads="1"/>
          </p:cNvSpPr>
          <p:nvPr/>
        </p:nvSpPr>
        <p:spPr bwMode="auto">
          <a:xfrm>
            <a:off x="4951510" y="3117978"/>
            <a:ext cx="1641475" cy="541337"/>
          </a:xfrm>
          <a:prstGeom prst="roundRect">
            <a:avLst>
              <a:gd name="adj" fmla="val 5861"/>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defRPr/>
            </a:pPr>
            <a:r>
              <a:rPr lang="en-US" altLang="zh-TW" dirty="0" smtClean="0">
                <a:solidFill>
                  <a:prstClr val="black"/>
                </a:solidFill>
                <a:latin typeface="微软雅黑" panose="020B0503020204020204" pitchFamily="34" charset="-122"/>
                <a:ea typeface="微软雅黑" panose="020B0503020204020204" pitchFamily="34" charset="-122"/>
                <a:cs typeface="文鼎新粗黑" charset="0"/>
              </a:rPr>
              <a:t>Mahout*</a:t>
            </a:r>
          </a:p>
          <a:p>
            <a:pPr algn="ctr">
              <a:defRPr/>
            </a:pPr>
            <a:r>
              <a:rPr lang="zh-CN" altLang="en-US" dirty="0" smtClean="0">
                <a:solidFill>
                  <a:prstClr val="black"/>
                </a:solidFill>
                <a:latin typeface="微软雅黑" panose="020B0503020204020204" pitchFamily="34" charset="-122"/>
                <a:ea typeface="微软雅黑" panose="020B0503020204020204" pitchFamily="34" charset="-122"/>
                <a:cs typeface="文鼎新粗黑" charset="0"/>
              </a:rPr>
              <a:t>数据</a:t>
            </a:r>
            <a:r>
              <a:rPr lang="zh-CN" altLang="en-US" dirty="0">
                <a:solidFill>
                  <a:prstClr val="black"/>
                </a:solidFill>
                <a:latin typeface="微软雅黑" panose="020B0503020204020204" pitchFamily="34" charset="-122"/>
                <a:ea typeface="微软雅黑" panose="020B0503020204020204" pitchFamily="34" charset="-122"/>
                <a:cs typeface="文鼎新粗黑" charset="0"/>
              </a:rPr>
              <a:t>挖掘</a:t>
            </a:r>
            <a:endParaRPr lang="en-US" altLang="zh-TW" dirty="0">
              <a:solidFill>
                <a:prstClr val="black"/>
              </a:solidFill>
              <a:latin typeface="微软雅黑" panose="020B0503020204020204" pitchFamily="34" charset="-122"/>
              <a:ea typeface="微软雅黑" panose="020B0503020204020204" pitchFamily="34" charset="-122"/>
              <a:cs typeface="文鼎新粗黑" charset="0"/>
            </a:endParaRPr>
          </a:p>
        </p:txBody>
      </p:sp>
      <p:sp>
        <p:nvSpPr>
          <p:cNvPr id="10" name="Rounded Rectangle 46"/>
          <p:cNvSpPr>
            <a:spLocks noChangeArrowheads="1"/>
          </p:cNvSpPr>
          <p:nvPr/>
        </p:nvSpPr>
        <p:spPr bwMode="auto">
          <a:xfrm>
            <a:off x="5510401" y="4855812"/>
            <a:ext cx="1044000" cy="409576"/>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r>
              <a:rPr lang="en-US" altLang="zh-TW" dirty="0" err="1" smtClean="0">
                <a:solidFill>
                  <a:prstClr val="black"/>
                </a:solidFill>
                <a:latin typeface="微软雅黑" pitchFamily="34" charset="-122"/>
                <a:ea typeface="微软雅黑" pitchFamily="34" charset="-122"/>
                <a:cs typeface="文鼎新粗黑" charset="0"/>
              </a:rPr>
              <a:t>HBase</a:t>
            </a:r>
            <a:r>
              <a:rPr lang="en-US" altLang="zh-TW" dirty="0" smtClean="0">
                <a:solidFill>
                  <a:prstClr val="black"/>
                </a:solidFill>
                <a:latin typeface="微软雅黑" pitchFamily="34" charset="-122"/>
                <a:ea typeface="微软雅黑" pitchFamily="34" charset="-122"/>
                <a:cs typeface="文鼎新粗黑" charset="0"/>
              </a:rPr>
              <a:t>*</a:t>
            </a:r>
            <a:endParaRPr lang="en-US" altLang="zh-TW" dirty="0">
              <a:solidFill>
                <a:prstClr val="black"/>
              </a:solidFill>
              <a:latin typeface="微软雅黑" pitchFamily="34" charset="-122"/>
              <a:ea typeface="微软雅黑" pitchFamily="34" charset="-122"/>
              <a:cs typeface="文鼎新粗黑" charset="0"/>
            </a:endParaRPr>
          </a:p>
        </p:txBody>
      </p:sp>
      <p:sp>
        <p:nvSpPr>
          <p:cNvPr id="11" name="Rounded Rectangle 48"/>
          <p:cNvSpPr>
            <a:spLocks noChangeArrowheads="1"/>
          </p:cNvSpPr>
          <p:nvPr/>
        </p:nvSpPr>
        <p:spPr bwMode="auto">
          <a:xfrm>
            <a:off x="854845" y="1575782"/>
            <a:ext cx="962380" cy="3600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r>
              <a:rPr lang="zh-CN" altLang="en-US" dirty="0" smtClean="0">
                <a:solidFill>
                  <a:prstClr val="black"/>
                </a:solidFill>
                <a:latin typeface="微软雅黑" pitchFamily="34" charset="-122"/>
                <a:ea typeface="微软雅黑" pitchFamily="34" charset="-122"/>
                <a:cs typeface="文鼎新粗黑" charset="0"/>
              </a:rPr>
              <a:t>类</a:t>
            </a:r>
            <a:r>
              <a:rPr lang="en-US" altLang="zh-CN" dirty="0" smtClean="0">
                <a:solidFill>
                  <a:prstClr val="black"/>
                </a:solidFill>
                <a:latin typeface="微软雅黑" pitchFamily="34" charset="-122"/>
                <a:ea typeface="微软雅黑" pitchFamily="34" charset="-122"/>
                <a:cs typeface="文鼎新粗黑" charset="0"/>
              </a:rPr>
              <a:t>S</a:t>
            </a:r>
            <a:r>
              <a:rPr lang="en-US" altLang="zh-TW" dirty="0" smtClean="0">
                <a:solidFill>
                  <a:prstClr val="black"/>
                </a:solidFill>
                <a:latin typeface="微软雅黑" pitchFamily="34" charset="-122"/>
                <a:ea typeface="微软雅黑" pitchFamily="34" charset="-122"/>
                <a:cs typeface="文鼎新粗黑" charset="0"/>
              </a:rPr>
              <a:t>QL</a:t>
            </a:r>
            <a:endParaRPr lang="en-US" altLang="zh-TW" dirty="0">
              <a:solidFill>
                <a:prstClr val="black"/>
              </a:solidFill>
              <a:latin typeface="微软雅黑" pitchFamily="34" charset="-122"/>
              <a:ea typeface="微软雅黑" pitchFamily="34" charset="-122"/>
              <a:cs typeface="文鼎新粗黑" charset="0"/>
            </a:endParaRPr>
          </a:p>
        </p:txBody>
      </p:sp>
      <p:sp>
        <p:nvSpPr>
          <p:cNvPr id="12" name="Rounded Rectangle 49"/>
          <p:cNvSpPr>
            <a:spLocks noChangeArrowheads="1"/>
          </p:cNvSpPr>
          <p:nvPr/>
        </p:nvSpPr>
        <p:spPr bwMode="auto">
          <a:xfrm>
            <a:off x="846238" y="3761384"/>
            <a:ext cx="3447863" cy="3960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defRPr/>
            </a:pPr>
            <a:r>
              <a:rPr lang="en-US" altLang="zh-TW" dirty="0" err="1">
                <a:solidFill>
                  <a:prstClr val="black"/>
                </a:solidFill>
                <a:latin typeface="微软雅黑" pitchFamily="34" charset="-122"/>
                <a:ea typeface="微软雅黑" pitchFamily="34" charset="-122"/>
                <a:cs typeface="文鼎新粗黑" charset="0"/>
              </a:rPr>
              <a:t>MapReduce</a:t>
            </a:r>
            <a:endParaRPr lang="en-US" altLang="zh-TW" dirty="0">
              <a:solidFill>
                <a:prstClr val="black"/>
              </a:solidFill>
              <a:latin typeface="微软雅黑" pitchFamily="34" charset="-122"/>
              <a:ea typeface="微软雅黑" pitchFamily="34" charset="-122"/>
              <a:cs typeface="文鼎新粗黑" charset="0"/>
            </a:endParaRPr>
          </a:p>
        </p:txBody>
      </p:sp>
      <p:sp>
        <p:nvSpPr>
          <p:cNvPr id="13" name="Rounded Rectangle 80"/>
          <p:cNvSpPr>
            <a:spLocks noChangeArrowheads="1"/>
          </p:cNvSpPr>
          <p:nvPr/>
        </p:nvSpPr>
        <p:spPr bwMode="auto">
          <a:xfrm>
            <a:off x="2922501" y="3117979"/>
            <a:ext cx="1944687" cy="546100"/>
          </a:xfrm>
          <a:prstGeom prst="roundRect">
            <a:avLst>
              <a:gd name="adj" fmla="val 5861"/>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defRPr/>
            </a:pPr>
            <a:r>
              <a:rPr lang="en-US" altLang="zh-CN" dirty="0">
                <a:solidFill>
                  <a:prstClr val="black"/>
                </a:solidFill>
                <a:latin typeface="微软雅黑" pitchFamily="34" charset="-122"/>
                <a:ea typeface="微软雅黑" pitchFamily="34" charset="-122"/>
                <a:cs typeface="文鼎新粗黑" charset="0"/>
              </a:rPr>
              <a:t>Parallel </a:t>
            </a:r>
          </a:p>
          <a:p>
            <a:pPr algn="ctr">
              <a:defRPr/>
            </a:pPr>
            <a:r>
              <a:rPr lang="en-US" altLang="zh-CN" dirty="0" err="1" smtClean="0">
                <a:solidFill>
                  <a:prstClr val="black"/>
                </a:solidFill>
                <a:latin typeface="微软雅黑" pitchFamily="34" charset="-122"/>
                <a:ea typeface="微软雅黑" pitchFamily="34" charset="-122"/>
                <a:cs typeface="文鼎新粗黑" charset="0"/>
              </a:rPr>
              <a:t>QueryEngine</a:t>
            </a:r>
            <a:endParaRPr lang="en-US" altLang="zh-TW" dirty="0">
              <a:solidFill>
                <a:prstClr val="black"/>
              </a:solidFill>
              <a:latin typeface="微软雅黑" pitchFamily="34" charset="-122"/>
              <a:ea typeface="微软雅黑" pitchFamily="34" charset="-122"/>
              <a:cs typeface="文鼎新粗黑" charset="0"/>
            </a:endParaRPr>
          </a:p>
        </p:txBody>
      </p:sp>
      <p:sp>
        <p:nvSpPr>
          <p:cNvPr id="14" name="Rounded Rectangle 68"/>
          <p:cNvSpPr>
            <a:spLocks noChangeArrowheads="1"/>
          </p:cNvSpPr>
          <p:nvPr/>
        </p:nvSpPr>
        <p:spPr bwMode="auto">
          <a:xfrm>
            <a:off x="4655014" y="5360636"/>
            <a:ext cx="1908000" cy="4572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r>
              <a:rPr lang="en-US" altLang="zh-TW" dirty="0" smtClean="0">
                <a:solidFill>
                  <a:prstClr val="black"/>
                </a:solidFill>
                <a:latin typeface="微软雅黑" pitchFamily="34" charset="-122"/>
                <a:ea typeface="微软雅黑" pitchFamily="34" charset="-122"/>
                <a:cs typeface="文鼎新粗黑" charset="0"/>
              </a:rPr>
              <a:t>HDFS*</a:t>
            </a:r>
            <a:endParaRPr lang="en-US" altLang="zh-TW" dirty="0">
              <a:solidFill>
                <a:prstClr val="black"/>
              </a:solidFill>
              <a:latin typeface="微软雅黑" pitchFamily="34" charset="-122"/>
              <a:ea typeface="微软雅黑" pitchFamily="34" charset="-122"/>
              <a:cs typeface="文鼎新粗黑" charset="0"/>
            </a:endParaRPr>
          </a:p>
        </p:txBody>
      </p:sp>
      <p:sp>
        <p:nvSpPr>
          <p:cNvPr id="15" name="Rounded Rectangle 61"/>
          <p:cNvSpPr>
            <a:spLocks noChangeArrowheads="1"/>
          </p:cNvSpPr>
          <p:nvPr/>
        </p:nvSpPr>
        <p:spPr bwMode="auto">
          <a:xfrm>
            <a:off x="4078051" y="1575782"/>
            <a:ext cx="2554186" cy="3600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r>
              <a:rPr lang="en-US" altLang="zh-CN" dirty="0" smtClean="0">
                <a:solidFill>
                  <a:prstClr val="black"/>
                </a:solidFill>
                <a:latin typeface="微软雅黑" pitchFamily="34" charset="-122"/>
                <a:ea typeface="微软雅黑" pitchFamily="34" charset="-122"/>
                <a:cs typeface="文鼎新粗黑" charset="0"/>
              </a:rPr>
              <a:t>ETL Tools</a:t>
            </a:r>
            <a:r>
              <a:rPr lang="zh-CN" altLang="en-US" dirty="0" smtClean="0">
                <a:solidFill>
                  <a:prstClr val="black"/>
                </a:solidFill>
                <a:latin typeface="微软雅黑" pitchFamily="34" charset="-122"/>
                <a:ea typeface="微软雅黑" pitchFamily="34" charset="-122"/>
                <a:cs typeface="文鼎新粗黑" charset="0"/>
              </a:rPr>
              <a:t>（</a:t>
            </a:r>
            <a:r>
              <a:rPr lang="en-US" altLang="zh-CN" dirty="0" err="1" smtClean="0">
                <a:solidFill>
                  <a:prstClr val="black"/>
                </a:solidFill>
                <a:latin typeface="微软雅黑" pitchFamily="34" charset="-122"/>
                <a:ea typeface="微软雅黑" pitchFamily="34" charset="-122"/>
                <a:cs typeface="文鼎新粗黑" charset="0"/>
              </a:rPr>
              <a:t>xldr</a:t>
            </a:r>
            <a:r>
              <a:rPr lang="en-US" altLang="zh-CN" dirty="0" smtClean="0">
                <a:solidFill>
                  <a:prstClr val="black"/>
                </a:solidFill>
                <a:latin typeface="微软雅黑" pitchFamily="34" charset="-122"/>
                <a:ea typeface="微软雅黑" pitchFamily="34" charset="-122"/>
                <a:cs typeface="文鼎新粗黑" charset="0"/>
              </a:rPr>
              <a:t>/</a:t>
            </a:r>
            <a:r>
              <a:rPr lang="en-US" altLang="zh-CN" dirty="0" err="1" smtClean="0">
                <a:solidFill>
                  <a:prstClr val="black"/>
                </a:solidFill>
                <a:latin typeface="微软雅黑" pitchFamily="34" charset="-122"/>
                <a:ea typeface="微软雅黑" pitchFamily="34" charset="-122"/>
                <a:cs typeface="文鼎新粗黑" charset="0"/>
              </a:rPr>
              <a:t>xqr</a:t>
            </a:r>
            <a:r>
              <a:rPr lang="zh-CN" altLang="en-US" dirty="0" smtClean="0">
                <a:solidFill>
                  <a:prstClr val="black"/>
                </a:solidFill>
                <a:latin typeface="微软雅黑" pitchFamily="34" charset="-122"/>
                <a:ea typeface="微软雅黑" pitchFamily="34" charset="-122"/>
                <a:cs typeface="文鼎新粗黑" charset="0"/>
              </a:rPr>
              <a:t>）</a:t>
            </a:r>
            <a:endParaRPr lang="en-US" altLang="zh-TW" dirty="0">
              <a:solidFill>
                <a:prstClr val="black"/>
              </a:solidFill>
              <a:latin typeface="微软雅黑" pitchFamily="34" charset="-122"/>
              <a:ea typeface="微软雅黑" pitchFamily="34" charset="-122"/>
              <a:cs typeface="文鼎新粗黑" charset="0"/>
            </a:endParaRPr>
          </a:p>
        </p:txBody>
      </p:sp>
      <p:sp>
        <p:nvSpPr>
          <p:cNvPr id="16" name="TextBox 84"/>
          <p:cNvSpPr txBox="1">
            <a:spLocks noChangeArrowheads="1"/>
          </p:cNvSpPr>
          <p:nvPr/>
        </p:nvSpPr>
        <p:spPr bwMode="auto">
          <a:xfrm>
            <a:off x="2307213" y="4450192"/>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CN" altLang="en-US" dirty="0" smtClean="0">
                <a:solidFill>
                  <a:prstClr val="black"/>
                </a:solidFill>
                <a:latin typeface="微软雅黑" pitchFamily="34" charset="-122"/>
                <a:ea typeface="微软雅黑" pitchFamily="34" charset="-122"/>
              </a:rPr>
              <a:t>数据存储层</a:t>
            </a:r>
            <a:endParaRPr kumimoji="0" lang="en-US" altLang="zh-TW" dirty="0">
              <a:solidFill>
                <a:prstClr val="black"/>
              </a:solidFill>
              <a:latin typeface="微软雅黑" pitchFamily="34" charset="-122"/>
              <a:ea typeface="微软雅黑" pitchFamily="34" charset="-122"/>
            </a:endParaRPr>
          </a:p>
        </p:txBody>
      </p:sp>
      <p:sp>
        <p:nvSpPr>
          <p:cNvPr id="17" name="TextBox 85"/>
          <p:cNvSpPr txBox="1">
            <a:spLocks noChangeArrowheads="1"/>
          </p:cNvSpPr>
          <p:nvPr/>
        </p:nvSpPr>
        <p:spPr bwMode="auto">
          <a:xfrm>
            <a:off x="809718" y="2692196"/>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CN" altLang="en-US" dirty="0" smtClean="0">
                <a:solidFill>
                  <a:prstClr val="black"/>
                </a:solidFill>
                <a:latin typeface="微软雅黑" panose="020B0503020204020204" pitchFamily="34" charset="-122"/>
                <a:ea typeface="微软雅黑" panose="020B0503020204020204" pitchFamily="34" charset="-122"/>
              </a:rPr>
              <a:t>数据处理层</a:t>
            </a:r>
            <a:endParaRPr kumimoji="0" lang="en-US" altLang="zh-TW" dirty="0">
              <a:solidFill>
                <a:prstClr val="black"/>
              </a:solidFill>
              <a:latin typeface="微软雅黑" panose="020B0503020204020204" pitchFamily="34" charset="-122"/>
              <a:ea typeface="微软雅黑" panose="020B0503020204020204" pitchFamily="34" charset="-122"/>
            </a:endParaRPr>
          </a:p>
        </p:txBody>
      </p:sp>
      <p:sp>
        <p:nvSpPr>
          <p:cNvPr id="18" name="Rounded Rectangle 87"/>
          <p:cNvSpPr>
            <a:spLocks noChangeArrowheads="1"/>
          </p:cNvSpPr>
          <p:nvPr/>
        </p:nvSpPr>
        <p:spPr bwMode="auto">
          <a:xfrm>
            <a:off x="846238" y="5360636"/>
            <a:ext cx="1152525" cy="4318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defRPr/>
            </a:pPr>
            <a:r>
              <a:rPr lang="en-US" altLang="zh-TW" dirty="0" smtClean="0">
                <a:solidFill>
                  <a:prstClr val="black"/>
                </a:solidFill>
                <a:latin typeface="微软雅黑" pitchFamily="34" charset="-122"/>
                <a:ea typeface="微软雅黑" pitchFamily="34" charset="-122"/>
                <a:cs typeface="文鼎新粗黑" charset="0"/>
              </a:rPr>
              <a:t>Flume*</a:t>
            </a:r>
            <a:endParaRPr lang="en-US" altLang="zh-TW" dirty="0">
              <a:solidFill>
                <a:prstClr val="black"/>
              </a:solidFill>
              <a:latin typeface="微软雅黑" pitchFamily="34" charset="-122"/>
              <a:ea typeface="微软雅黑" pitchFamily="34" charset="-122"/>
              <a:cs typeface="文鼎新粗黑" charset="0"/>
            </a:endParaRPr>
          </a:p>
        </p:txBody>
      </p:sp>
      <p:sp>
        <p:nvSpPr>
          <p:cNvPr id="19" name="TextBox 92"/>
          <p:cNvSpPr txBox="1">
            <a:spLocks noChangeArrowheads="1"/>
          </p:cNvSpPr>
          <p:nvPr/>
        </p:nvSpPr>
        <p:spPr bwMode="auto">
          <a:xfrm>
            <a:off x="818102" y="1161184"/>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CN" altLang="en-US" dirty="0">
                <a:solidFill>
                  <a:prstClr val="black"/>
                </a:solidFill>
                <a:latin typeface="微软雅黑" pitchFamily="34" charset="-122"/>
                <a:ea typeface="微软雅黑" pitchFamily="34" charset="-122"/>
              </a:rPr>
              <a:t>应用</a:t>
            </a:r>
            <a:r>
              <a:rPr kumimoji="0" lang="zh-CN" altLang="en-US" dirty="0" smtClean="0">
                <a:solidFill>
                  <a:prstClr val="black"/>
                </a:solidFill>
                <a:latin typeface="微软雅黑" pitchFamily="34" charset="-122"/>
                <a:ea typeface="微软雅黑" pitchFamily="34" charset="-122"/>
              </a:rPr>
              <a:t>层</a:t>
            </a:r>
            <a:endParaRPr kumimoji="0" lang="en-US" altLang="zh-TW" dirty="0">
              <a:solidFill>
                <a:prstClr val="black"/>
              </a:solidFill>
              <a:latin typeface="微软雅黑" pitchFamily="34" charset="-122"/>
              <a:ea typeface="微软雅黑" pitchFamily="34" charset="-122"/>
            </a:endParaRPr>
          </a:p>
        </p:txBody>
      </p:sp>
      <p:sp>
        <p:nvSpPr>
          <p:cNvPr id="20" name="Rounded Rectangle 97"/>
          <p:cNvSpPr/>
          <p:nvPr/>
        </p:nvSpPr>
        <p:spPr bwMode="auto">
          <a:xfrm>
            <a:off x="6827557" y="1089177"/>
            <a:ext cx="1695017" cy="4846133"/>
          </a:xfrm>
          <a:prstGeom prst="roundRect">
            <a:avLst>
              <a:gd name="adj" fmla="val 4939"/>
            </a:avLst>
          </a:prstGeom>
          <a:solidFill>
            <a:schemeClr val="accent3">
              <a:lumMod val="40000"/>
              <a:lumOff val="60000"/>
            </a:schemeClr>
          </a:solidFill>
          <a:ln w="6350">
            <a:solidFill>
              <a:schemeClr val="tx1"/>
            </a:solidFill>
            <a:round/>
            <a:headEnd/>
            <a:tailEnd/>
          </a:ln>
        </p:spPr>
        <p:txBody>
          <a:bodyPr anchor="ctr"/>
          <a:lstStyle/>
          <a:p>
            <a:pPr algn="ctr"/>
            <a:endParaRPr lang="en-US" altLang="zh-TW" sz="1600">
              <a:solidFill>
                <a:prstClr val="black"/>
              </a:solidFill>
              <a:latin typeface="微软雅黑" pitchFamily="34" charset="-122"/>
              <a:ea typeface="微软雅黑" pitchFamily="34" charset="-122"/>
              <a:cs typeface="Arial" pitchFamily="34" charset="0"/>
            </a:endParaRPr>
          </a:p>
        </p:txBody>
      </p:sp>
      <p:sp>
        <p:nvSpPr>
          <p:cNvPr id="21" name="Rounded Rectangle 99"/>
          <p:cNvSpPr>
            <a:spLocks noChangeArrowheads="1"/>
          </p:cNvSpPr>
          <p:nvPr/>
        </p:nvSpPr>
        <p:spPr bwMode="auto">
          <a:xfrm>
            <a:off x="6979957" y="3997680"/>
            <a:ext cx="1357217" cy="4320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r>
              <a:rPr lang="zh-CN" altLang="en-US" dirty="0">
                <a:solidFill>
                  <a:prstClr val="black"/>
                </a:solidFill>
                <a:latin typeface="微软雅黑" pitchFamily="34" charset="-122"/>
                <a:ea typeface="微软雅黑" pitchFamily="34" charset="-122"/>
                <a:cs typeface="文鼎新粗黑" charset="0"/>
              </a:rPr>
              <a:t>系统监控</a:t>
            </a:r>
            <a:endParaRPr lang="en-US" altLang="zh-TW" dirty="0">
              <a:solidFill>
                <a:prstClr val="black"/>
              </a:solidFill>
              <a:latin typeface="微软雅黑" pitchFamily="34" charset="-122"/>
              <a:ea typeface="微软雅黑" pitchFamily="34" charset="-122"/>
              <a:cs typeface="文鼎新粗黑" charset="0"/>
            </a:endParaRPr>
          </a:p>
        </p:txBody>
      </p:sp>
      <p:sp>
        <p:nvSpPr>
          <p:cNvPr id="22" name="Rounded Rectangle 100"/>
          <p:cNvSpPr>
            <a:spLocks noChangeArrowheads="1"/>
          </p:cNvSpPr>
          <p:nvPr/>
        </p:nvSpPr>
        <p:spPr bwMode="auto">
          <a:xfrm>
            <a:off x="6979957" y="1953272"/>
            <a:ext cx="1357217" cy="4320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r>
              <a:rPr lang="zh-CN" altLang="en-US" dirty="0">
                <a:solidFill>
                  <a:prstClr val="black"/>
                </a:solidFill>
                <a:latin typeface="微软雅黑" pitchFamily="34" charset="-122"/>
                <a:ea typeface="微软雅黑" pitchFamily="34" charset="-122"/>
                <a:cs typeface="文鼎新粗黑" charset="0"/>
              </a:rPr>
              <a:t>日志管理</a:t>
            </a:r>
            <a:endParaRPr lang="en-US" altLang="zh-TW" dirty="0">
              <a:solidFill>
                <a:prstClr val="black"/>
              </a:solidFill>
              <a:latin typeface="微软雅黑" pitchFamily="34" charset="-122"/>
              <a:ea typeface="微软雅黑" pitchFamily="34" charset="-122"/>
              <a:cs typeface="文鼎新粗黑" charset="0"/>
            </a:endParaRPr>
          </a:p>
        </p:txBody>
      </p:sp>
      <p:sp>
        <p:nvSpPr>
          <p:cNvPr id="23" name="Rounded Rectangle 101"/>
          <p:cNvSpPr>
            <a:spLocks noChangeArrowheads="1"/>
          </p:cNvSpPr>
          <p:nvPr/>
        </p:nvSpPr>
        <p:spPr bwMode="auto">
          <a:xfrm>
            <a:off x="6979957" y="2601344"/>
            <a:ext cx="1357217" cy="4320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r>
              <a:rPr lang="zh-CN" altLang="en-US" dirty="0">
                <a:solidFill>
                  <a:prstClr val="black"/>
                </a:solidFill>
                <a:latin typeface="微软雅黑" pitchFamily="34" charset="-122"/>
                <a:ea typeface="微软雅黑" pitchFamily="34" charset="-122"/>
                <a:cs typeface="文鼎新粗黑" charset="0"/>
              </a:rPr>
              <a:t>帐户管理</a:t>
            </a:r>
            <a:endParaRPr lang="en-US" altLang="zh-TW" dirty="0">
              <a:solidFill>
                <a:prstClr val="black"/>
              </a:solidFill>
              <a:latin typeface="微软雅黑" pitchFamily="34" charset="-122"/>
              <a:ea typeface="微软雅黑" pitchFamily="34" charset="-122"/>
              <a:cs typeface="文鼎新粗黑" charset="0"/>
            </a:endParaRPr>
          </a:p>
        </p:txBody>
      </p:sp>
      <p:sp>
        <p:nvSpPr>
          <p:cNvPr id="24" name="Rounded Rectangle 102"/>
          <p:cNvSpPr>
            <a:spLocks noChangeArrowheads="1"/>
          </p:cNvSpPr>
          <p:nvPr/>
        </p:nvSpPr>
        <p:spPr bwMode="auto">
          <a:xfrm>
            <a:off x="6979957" y="3249416"/>
            <a:ext cx="1357217" cy="4320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r>
              <a:rPr lang="zh-CN" altLang="en-US" dirty="0">
                <a:solidFill>
                  <a:prstClr val="black"/>
                </a:solidFill>
                <a:latin typeface="微软雅黑" pitchFamily="34" charset="-122"/>
                <a:ea typeface="微软雅黑" pitchFamily="34" charset="-122"/>
                <a:cs typeface="文鼎新粗黑" charset="0"/>
              </a:rPr>
              <a:t>配置管理</a:t>
            </a:r>
            <a:endParaRPr lang="en-US" altLang="zh-TW" dirty="0">
              <a:solidFill>
                <a:prstClr val="black"/>
              </a:solidFill>
              <a:latin typeface="微软雅黑" pitchFamily="34" charset="-122"/>
              <a:ea typeface="微软雅黑" pitchFamily="34" charset="-122"/>
              <a:cs typeface="文鼎新粗黑" charset="0"/>
            </a:endParaRPr>
          </a:p>
        </p:txBody>
      </p:sp>
      <p:sp>
        <p:nvSpPr>
          <p:cNvPr id="25" name="Rounded Rectangle 34"/>
          <p:cNvSpPr>
            <a:spLocks noChangeArrowheads="1"/>
          </p:cNvSpPr>
          <p:nvPr/>
        </p:nvSpPr>
        <p:spPr bwMode="auto">
          <a:xfrm>
            <a:off x="6991070" y="4689624"/>
            <a:ext cx="1357217" cy="4320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r>
              <a:rPr lang="zh-CN" altLang="en-US" dirty="0">
                <a:solidFill>
                  <a:prstClr val="black"/>
                </a:solidFill>
                <a:latin typeface="微软雅黑" pitchFamily="34" charset="-122"/>
                <a:ea typeface="微软雅黑" pitchFamily="34" charset="-122"/>
                <a:cs typeface="文鼎新粗黑" charset="0"/>
              </a:rPr>
              <a:t>作业调度</a:t>
            </a:r>
            <a:endParaRPr lang="en-US" altLang="zh-TW" dirty="0">
              <a:solidFill>
                <a:prstClr val="black"/>
              </a:solidFill>
              <a:latin typeface="微软雅黑" pitchFamily="34" charset="-122"/>
              <a:ea typeface="微软雅黑" pitchFamily="34" charset="-122"/>
              <a:cs typeface="文鼎新粗黑" charset="0"/>
            </a:endParaRPr>
          </a:p>
        </p:txBody>
      </p:sp>
      <p:sp>
        <p:nvSpPr>
          <p:cNvPr id="26" name="Rounded Rectangle 35"/>
          <p:cNvSpPr>
            <a:spLocks noChangeArrowheads="1"/>
          </p:cNvSpPr>
          <p:nvPr/>
        </p:nvSpPr>
        <p:spPr bwMode="auto">
          <a:xfrm>
            <a:off x="6991070" y="5337696"/>
            <a:ext cx="1357217" cy="4320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r>
              <a:rPr lang="zh-CN" altLang="en-US" dirty="0">
                <a:solidFill>
                  <a:prstClr val="black"/>
                </a:solidFill>
                <a:latin typeface="微软雅黑" pitchFamily="34" charset="-122"/>
                <a:ea typeface="微软雅黑" pitchFamily="34" charset="-122"/>
                <a:cs typeface="文鼎新粗黑" charset="0"/>
              </a:rPr>
              <a:t>高可用管理</a:t>
            </a:r>
            <a:endParaRPr lang="en-US" altLang="zh-TW" dirty="0">
              <a:solidFill>
                <a:prstClr val="black"/>
              </a:solidFill>
              <a:latin typeface="微软雅黑" pitchFamily="34" charset="-122"/>
              <a:ea typeface="微软雅黑" pitchFamily="34" charset="-122"/>
              <a:cs typeface="文鼎新粗黑" charset="0"/>
            </a:endParaRPr>
          </a:p>
        </p:txBody>
      </p:sp>
      <p:sp>
        <p:nvSpPr>
          <p:cNvPr id="27" name="Rounded Rectangle 36"/>
          <p:cNvSpPr>
            <a:spLocks noChangeArrowheads="1"/>
          </p:cNvSpPr>
          <p:nvPr/>
        </p:nvSpPr>
        <p:spPr bwMode="auto">
          <a:xfrm>
            <a:off x="4755693" y="1994858"/>
            <a:ext cx="1872000" cy="3600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defRPr/>
            </a:pPr>
            <a:r>
              <a:rPr lang="en-US" altLang="zh-TW" dirty="0">
                <a:solidFill>
                  <a:prstClr val="black"/>
                </a:solidFill>
                <a:latin typeface="微软雅黑" pitchFamily="34" charset="-122"/>
                <a:ea typeface="微软雅黑" pitchFamily="34" charset="-122"/>
                <a:cs typeface="文鼎新粗黑" charset="0"/>
              </a:rPr>
              <a:t>Search API</a:t>
            </a:r>
          </a:p>
        </p:txBody>
      </p:sp>
      <p:sp>
        <p:nvSpPr>
          <p:cNvPr id="28" name="TextBox 38"/>
          <p:cNvSpPr txBox="1">
            <a:spLocks noChangeArrowheads="1"/>
          </p:cNvSpPr>
          <p:nvPr/>
        </p:nvSpPr>
        <p:spPr bwMode="auto">
          <a:xfrm>
            <a:off x="816079" y="4455243"/>
            <a:ext cx="100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zh-CN" altLang="en-US" dirty="0" smtClean="0">
                <a:solidFill>
                  <a:prstClr val="black"/>
                </a:solidFill>
                <a:latin typeface="微软雅黑" pitchFamily="34" charset="-122"/>
                <a:ea typeface="微软雅黑" pitchFamily="34" charset="-122"/>
              </a:rPr>
              <a:t>数据源</a:t>
            </a:r>
            <a:endParaRPr kumimoji="0" lang="en-US" altLang="zh-TW" dirty="0">
              <a:solidFill>
                <a:prstClr val="black"/>
              </a:solidFill>
              <a:latin typeface="微软雅黑" pitchFamily="34" charset="-122"/>
              <a:ea typeface="微软雅黑" pitchFamily="34" charset="-122"/>
            </a:endParaRPr>
          </a:p>
        </p:txBody>
      </p:sp>
      <p:sp>
        <p:nvSpPr>
          <p:cNvPr id="29" name="Rounded Rectangle 46"/>
          <p:cNvSpPr>
            <a:spLocks noChangeArrowheads="1"/>
          </p:cNvSpPr>
          <p:nvPr/>
        </p:nvSpPr>
        <p:spPr bwMode="auto">
          <a:xfrm>
            <a:off x="4666059" y="4855810"/>
            <a:ext cx="792000" cy="409576"/>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r>
              <a:rPr lang="en-US" altLang="zh-TW" dirty="0" smtClean="0">
                <a:solidFill>
                  <a:prstClr val="black"/>
                </a:solidFill>
                <a:latin typeface="微软雅黑" pitchFamily="34" charset="-122"/>
                <a:ea typeface="微软雅黑" pitchFamily="34" charset="-122"/>
                <a:cs typeface="文鼎新粗黑" charset="0"/>
              </a:rPr>
              <a:t>Hive*</a:t>
            </a:r>
            <a:endParaRPr lang="en-US" altLang="zh-TW" dirty="0">
              <a:solidFill>
                <a:prstClr val="black"/>
              </a:solidFill>
              <a:latin typeface="微软雅黑" pitchFamily="34" charset="-122"/>
              <a:ea typeface="微软雅黑" pitchFamily="34" charset="-122"/>
              <a:cs typeface="文鼎新粗黑" charset="0"/>
            </a:endParaRPr>
          </a:p>
        </p:txBody>
      </p:sp>
      <p:sp>
        <p:nvSpPr>
          <p:cNvPr id="30" name="Rounded Rectangle 87"/>
          <p:cNvSpPr>
            <a:spLocks noChangeArrowheads="1"/>
          </p:cNvSpPr>
          <p:nvPr/>
        </p:nvSpPr>
        <p:spPr bwMode="auto">
          <a:xfrm>
            <a:off x="847826" y="4849460"/>
            <a:ext cx="1150937" cy="4318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defRPr/>
            </a:pPr>
            <a:r>
              <a:rPr lang="en-US" altLang="zh-TW" dirty="0" err="1" smtClean="0">
                <a:solidFill>
                  <a:prstClr val="black"/>
                </a:solidFill>
                <a:latin typeface="微软雅黑" pitchFamily="34" charset="-122"/>
                <a:ea typeface="微软雅黑" pitchFamily="34" charset="-122"/>
                <a:cs typeface="文鼎新粗黑" charset="0"/>
              </a:rPr>
              <a:t>Sqoop</a:t>
            </a:r>
            <a:r>
              <a:rPr lang="en-US" altLang="zh-TW" dirty="0" smtClean="0">
                <a:solidFill>
                  <a:prstClr val="black"/>
                </a:solidFill>
                <a:latin typeface="微软雅黑" pitchFamily="34" charset="-122"/>
                <a:ea typeface="微软雅黑" pitchFamily="34" charset="-122"/>
                <a:cs typeface="文鼎新粗黑" charset="0"/>
              </a:rPr>
              <a:t>*</a:t>
            </a:r>
            <a:endParaRPr lang="en-US" altLang="zh-TW" dirty="0">
              <a:solidFill>
                <a:prstClr val="black"/>
              </a:solidFill>
              <a:latin typeface="微软雅黑" pitchFamily="34" charset="-122"/>
              <a:ea typeface="微软雅黑" pitchFamily="34" charset="-122"/>
              <a:cs typeface="文鼎新粗黑" charset="0"/>
            </a:endParaRPr>
          </a:p>
        </p:txBody>
      </p:sp>
      <p:sp>
        <p:nvSpPr>
          <p:cNvPr id="31" name="Rounded Rectangle 91"/>
          <p:cNvSpPr/>
          <p:nvPr/>
        </p:nvSpPr>
        <p:spPr bwMode="auto">
          <a:xfrm>
            <a:off x="717643" y="6116289"/>
            <a:ext cx="7804931" cy="496888"/>
          </a:xfrm>
          <a:prstGeom prst="roundRect">
            <a:avLst>
              <a:gd name="adj" fmla="val 8334"/>
            </a:avLst>
          </a:prstGeom>
          <a:solidFill>
            <a:schemeClr val="accent3">
              <a:lumMod val="40000"/>
              <a:lumOff val="60000"/>
            </a:schemeClr>
          </a:solidFill>
          <a:ln w="6350">
            <a:solidFill>
              <a:schemeClr val="tx1"/>
            </a:solidFill>
            <a:round/>
            <a:headEnd/>
            <a:tailEnd/>
          </a:ln>
        </p:spPr>
        <p:txBody>
          <a:bodyPr anchor="ctr"/>
          <a:lstStyle/>
          <a:p>
            <a:pPr algn="ctr"/>
            <a:r>
              <a:rPr lang="en-US" altLang="zh-CN" dirty="0" err="1" smtClean="0">
                <a:solidFill>
                  <a:prstClr val="black"/>
                </a:solidFill>
                <a:latin typeface="微软雅黑" pitchFamily="34" charset="-122"/>
                <a:ea typeface="微软雅黑" pitchFamily="34" charset="-122"/>
                <a:cs typeface="Arial" pitchFamily="34" charset="0"/>
              </a:rPr>
              <a:t>Sugon</a:t>
            </a:r>
            <a:r>
              <a:rPr lang="en-US" altLang="zh-CN" dirty="0" smtClean="0">
                <a:solidFill>
                  <a:prstClr val="black"/>
                </a:solidFill>
                <a:latin typeface="微软雅黑" pitchFamily="34" charset="-122"/>
                <a:ea typeface="微软雅黑" pitchFamily="34" charset="-122"/>
                <a:cs typeface="Arial" pitchFamily="34" charset="0"/>
              </a:rPr>
              <a:t> Linux </a:t>
            </a:r>
            <a:r>
              <a:rPr lang="en-US" altLang="zh-CN" dirty="0">
                <a:solidFill>
                  <a:prstClr val="black"/>
                </a:solidFill>
                <a:latin typeface="微软雅黑" pitchFamily="34" charset="-122"/>
                <a:ea typeface="微软雅黑" pitchFamily="34" charset="-122"/>
                <a:cs typeface="Arial" pitchFamily="34" charset="0"/>
              </a:rPr>
              <a:t>Enterprise Server </a:t>
            </a:r>
            <a:r>
              <a:rPr lang="zh-CN" altLang="en-US" dirty="0">
                <a:solidFill>
                  <a:prstClr val="black"/>
                </a:solidFill>
                <a:latin typeface="微软雅黑" pitchFamily="34" charset="-122"/>
                <a:ea typeface="微软雅黑" pitchFamily="34" charset="-122"/>
                <a:cs typeface="Arial" pitchFamily="34" charset="0"/>
              </a:rPr>
              <a:t>操作系统</a:t>
            </a:r>
            <a:endParaRPr lang="en-US" altLang="zh-TW" dirty="0">
              <a:solidFill>
                <a:prstClr val="black"/>
              </a:solidFill>
              <a:latin typeface="微软雅黑" pitchFamily="34" charset="-122"/>
              <a:ea typeface="微软雅黑" pitchFamily="34" charset="-122"/>
              <a:cs typeface="Arial" pitchFamily="34" charset="0"/>
            </a:endParaRPr>
          </a:p>
        </p:txBody>
      </p:sp>
      <p:sp>
        <p:nvSpPr>
          <p:cNvPr id="32" name="Rounded Rectangle 46"/>
          <p:cNvSpPr>
            <a:spLocks noChangeArrowheads="1"/>
          </p:cNvSpPr>
          <p:nvPr/>
        </p:nvSpPr>
        <p:spPr bwMode="auto">
          <a:xfrm>
            <a:off x="2344845" y="5363806"/>
            <a:ext cx="2160000" cy="449713"/>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r>
              <a:rPr lang="en-US" altLang="zh-CN" dirty="0" err="1" smtClean="0">
                <a:solidFill>
                  <a:prstClr val="black"/>
                </a:solidFill>
                <a:latin typeface="微软雅黑" pitchFamily="34" charset="-122"/>
                <a:ea typeface="微软雅黑" pitchFamily="34" charset="-122"/>
                <a:cs typeface="文鼎新粗黑" charset="0"/>
              </a:rPr>
              <a:t>ParaStor</a:t>
            </a:r>
            <a:r>
              <a:rPr lang="en-US" altLang="zh-CN" dirty="0" smtClean="0">
                <a:solidFill>
                  <a:prstClr val="black"/>
                </a:solidFill>
                <a:latin typeface="微软雅黑" pitchFamily="34" charset="-122"/>
                <a:ea typeface="微软雅黑" pitchFamily="34" charset="-122"/>
                <a:cs typeface="文鼎新粗黑" charset="0"/>
              </a:rPr>
              <a:t> 200</a:t>
            </a:r>
            <a:endParaRPr lang="en-US" altLang="zh-TW" dirty="0">
              <a:solidFill>
                <a:prstClr val="black"/>
              </a:solidFill>
              <a:latin typeface="微软雅黑" pitchFamily="34" charset="-122"/>
              <a:ea typeface="微软雅黑" pitchFamily="34" charset="-122"/>
              <a:cs typeface="文鼎新粗黑" charset="0"/>
            </a:endParaRPr>
          </a:p>
        </p:txBody>
      </p:sp>
      <p:sp>
        <p:nvSpPr>
          <p:cNvPr id="34" name="Rounded Rectangle 46"/>
          <p:cNvSpPr>
            <a:spLocks noChangeArrowheads="1"/>
          </p:cNvSpPr>
          <p:nvPr/>
        </p:nvSpPr>
        <p:spPr bwMode="auto">
          <a:xfrm>
            <a:off x="4348093" y="3761384"/>
            <a:ext cx="2232000" cy="3960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r>
              <a:rPr lang="en-US" altLang="zh-CN" dirty="0">
                <a:solidFill>
                  <a:prstClr val="black"/>
                </a:solidFill>
                <a:latin typeface="微软雅黑" pitchFamily="34" charset="-122"/>
                <a:ea typeface="微软雅黑" pitchFamily="34" charset="-122"/>
                <a:cs typeface="文鼎新粗黑" charset="0"/>
              </a:rPr>
              <a:t>MPI</a:t>
            </a:r>
            <a:endParaRPr lang="en-US" altLang="zh-TW" dirty="0">
              <a:solidFill>
                <a:prstClr val="black"/>
              </a:solidFill>
              <a:latin typeface="微软雅黑" pitchFamily="34" charset="-122"/>
              <a:ea typeface="微软雅黑" pitchFamily="34" charset="-122"/>
              <a:cs typeface="文鼎新粗黑" charset="0"/>
            </a:endParaRPr>
          </a:p>
        </p:txBody>
      </p:sp>
      <p:sp>
        <p:nvSpPr>
          <p:cNvPr id="35" name="Rounded Rectangle 61"/>
          <p:cNvSpPr>
            <a:spLocks noChangeArrowheads="1"/>
          </p:cNvSpPr>
          <p:nvPr/>
        </p:nvSpPr>
        <p:spPr bwMode="auto">
          <a:xfrm>
            <a:off x="867053" y="1982367"/>
            <a:ext cx="1872000" cy="3600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r>
              <a:rPr lang="en-US" altLang="zh-TW" dirty="0">
                <a:solidFill>
                  <a:prstClr val="black"/>
                </a:solidFill>
                <a:latin typeface="微软雅黑" pitchFamily="34" charset="-122"/>
                <a:ea typeface="微软雅黑" pitchFamily="34" charset="-122"/>
                <a:cs typeface="文鼎新粗黑" charset="0"/>
              </a:rPr>
              <a:t>XJDBC</a:t>
            </a:r>
          </a:p>
        </p:txBody>
      </p:sp>
      <p:sp>
        <p:nvSpPr>
          <p:cNvPr id="36" name="Rounded Rectangle 46"/>
          <p:cNvSpPr>
            <a:spLocks noChangeArrowheads="1"/>
          </p:cNvSpPr>
          <p:nvPr/>
        </p:nvSpPr>
        <p:spPr bwMode="auto">
          <a:xfrm>
            <a:off x="2344845" y="4838132"/>
            <a:ext cx="2160000" cy="4572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r>
              <a:rPr lang="en-US" altLang="zh-CN" dirty="0">
                <a:solidFill>
                  <a:prstClr val="black"/>
                </a:solidFill>
                <a:latin typeface="微软雅黑" pitchFamily="34" charset="-122"/>
                <a:ea typeface="微软雅黑" pitchFamily="34" charset="-122"/>
                <a:cs typeface="文鼎新粗黑" charset="0"/>
              </a:rPr>
              <a:t>DB (</a:t>
            </a:r>
            <a:r>
              <a:rPr lang="en-US" altLang="zh-CN" dirty="0" smtClean="0">
                <a:solidFill>
                  <a:prstClr val="black"/>
                </a:solidFill>
                <a:latin typeface="微软雅黑" pitchFamily="34" charset="-122"/>
                <a:ea typeface="微软雅黑" pitchFamily="34" charset="-122"/>
                <a:cs typeface="文鼎新粗黑" charset="0"/>
              </a:rPr>
              <a:t>Oracle/PG</a:t>
            </a:r>
            <a:r>
              <a:rPr lang="en-US" altLang="zh-CN" dirty="0">
                <a:solidFill>
                  <a:prstClr val="black"/>
                </a:solidFill>
                <a:latin typeface="微软雅黑" pitchFamily="34" charset="-122"/>
                <a:ea typeface="微软雅黑" pitchFamily="34" charset="-122"/>
                <a:cs typeface="文鼎新粗黑" charset="0"/>
              </a:rPr>
              <a:t>)</a:t>
            </a:r>
            <a:endParaRPr lang="en-US" altLang="zh-TW" dirty="0">
              <a:solidFill>
                <a:prstClr val="black"/>
              </a:solidFill>
              <a:latin typeface="微软雅黑" pitchFamily="34" charset="-122"/>
              <a:ea typeface="微软雅黑" pitchFamily="34" charset="-122"/>
              <a:cs typeface="文鼎新粗黑" charset="0"/>
            </a:endParaRPr>
          </a:p>
        </p:txBody>
      </p:sp>
      <p:sp>
        <p:nvSpPr>
          <p:cNvPr id="37" name="Rounded Rectangle 61"/>
          <p:cNvSpPr>
            <a:spLocks noChangeArrowheads="1"/>
          </p:cNvSpPr>
          <p:nvPr/>
        </p:nvSpPr>
        <p:spPr bwMode="auto">
          <a:xfrm>
            <a:off x="2811269" y="1981648"/>
            <a:ext cx="1872000" cy="3600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r>
              <a:rPr lang="en-US" altLang="zh-CN" dirty="0">
                <a:solidFill>
                  <a:prstClr val="black"/>
                </a:solidFill>
                <a:latin typeface="微软雅黑" pitchFamily="34" charset="-122"/>
                <a:ea typeface="微软雅黑" pitchFamily="34" charset="-122"/>
                <a:cs typeface="文鼎新粗黑" charset="0"/>
              </a:rPr>
              <a:t>SQL++</a:t>
            </a:r>
            <a:endParaRPr lang="en-US" altLang="zh-TW" dirty="0">
              <a:solidFill>
                <a:prstClr val="black"/>
              </a:solidFill>
              <a:latin typeface="微软雅黑" pitchFamily="34" charset="-122"/>
              <a:ea typeface="微软雅黑" pitchFamily="34" charset="-122"/>
              <a:cs typeface="文鼎新粗黑" charset="0"/>
            </a:endParaRPr>
          </a:p>
        </p:txBody>
      </p:sp>
      <p:sp>
        <p:nvSpPr>
          <p:cNvPr id="38" name="Rounded Rectangle 48"/>
          <p:cNvSpPr>
            <a:spLocks noChangeArrowheads="1"/>
          </p:cNvSpPr>
          <p:nvPr/>
        </p:nvSpPr>
        <p:spPr bwMode="auto">
          <a:xfrm>
            <a:off x="3150302" y="1575782"/>
            <a:ext cx="820172" cy="3600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r>
              <a:rPr lang="en-US" altLang="zh-CN" dirty="0" smtClean="0">
                <a:solidFill>
                  <a:prstClr val="black"/>
                </a:solidFill>
                <a:latin typeface="微软雅黑" pitchFamily="34" charset="-122"/>
                <a:ea typeface="微软雅黑" pitchFamily="34" charset="-122"/>
                <a:cs typeface="文鼎新粗黑" charset="0"/>
              </a:rPr>
              <a:t>UDF</a:t>
            </a:r>
            <a:endParaRPr lang="en-US" altLang="zh-TW" dirty="0">
              <a:solidFill>
                <a:prstClr val="black"/>
              </a:solidFill>
              <a:latin typeface="微软雅黑" pitchFamily="34" charset="-122"/>
              <a:ea typeface="微软雅黑" pitchFamily="34" charset="-122"/>
              <a:cs typeface="文鼎新粗黑" charset="0"/>
            </a:endParaRPr>
          </a:p>
        </p:txBody>
      </p:sp>
      <p:sp>
        <p:nvSpPr>
          <p:cNvPr id="39" name="Rounded Rectangle 99"/>
          <p:cNvSpPr>
            <a:spLocks noChangeArrowheads="1"/>
          </p:cNvSpPr>
          <p:nvPr/>
        </p:nvSpPr>
        <p:spPr bwMode="auto">
          <a:xfrm>
            <a:off x="6982590" y="1305200"/>
            <a:ext cx="1357217" cy="4320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r>
              <a:rPr lang="zh-CN" altLang="en-US" dirty="0">
                <a:solidFill>
                  <a:prstClr val="black"/>
                </a:solidFill>
                <a:latin typeface="微软雅黑" pitchFamily="34" charset="-122"/>
                <a:ea typeface="微软雅黑" pitchFamily="34" charset="-122"/>
                <a:cs typeface="文鼎新粗黑" charset="0"/>
              </a:rPr>
              <a:t>存储管理</a:t>
            </a:r>
            <a:endParaRPr lang="en-US" altLang="zh-TW" dirty="0">
              <a:solidFill>
                <a:prstClr val="black"/>
              </a:solidFill>
              <a:latin typeface="微软雅黑" pitchFamily="34" charset="-122"/>
              <a:ea typeface="微软雅黑" pitchFamily="34" charset="-122"/>
              <a:cs typeface="文鼎新粗黑" charset="0"/>
            </a:endParaRPr>
          </a:p>
        </p:txBody>
      </p:sp>
      <p:sp>
        <p:nvSpPr>
          <p:cNvPr id="40" name="Rounded Rectangle 48"/>
          <p:cNvSpPr>
            <a:spLocks noChangeArrowheads="1"/>
          </p:cNvSpPr>
          <p:nvPr/>
        </p:nvSpPr>
        <p:spPr bwMode="auto">
          <a:xfrm>
            <a:off x="1879561" y="1573302"/>
            <a:ext cx="1208406" cy="360000"/>
          </a:xfrm>
          <a:prstGeom prst="roundRect">
            <a:avLst>
              <a:gd name="adj" fmla="val 1426"/>
            </a:avLst>
          </a:prstGeom>
          <a:gradFill rotWithShape="1">
            <a:gsLst>
              <a:gs pos="0">
                <a:srgbClr val="C9B5E8"/>
              </a:gs>
              <a:gs pos="35001">
                <a:srgbClr val="D9CBEE"/>
              </a:gs>
              <a:gs pos="100000">
                <a:srgbClr val="F0EAF9"/>
              </a:gs>
            </a:gsLst>
            <a:lin ang="16200000" scaled="1"/>
          </a:gradFill>
          <a:ln w="9525">
            <a:solidFill>
              <a:srgbClr val="7D60A0"/>
            </a:solidFill>
            <a:round/>
            <a:headEnd/>
            <a:tailEnd/>
          </a:ln>
          <a:effectLst>
            <a:outerShdw blurRad="63500" dist="20000" dir="5400000" rotWithShape="0">
              <a:srgbClr val="000000">
                <a:alpha val="37999"/>
              </a:srgbClr>
            </a:outerShdw>
          </a:effectLst>
        </p:spPr>
        <p:txBody>
          <a:bodyPr anchor="ctr"/>
          <a:lstStyle/>
          <a:p>
            <a:pPr algn="ctr"/>
            <a:r>
              <a:rPr lang="zh-CN" altLang="en-US" dirty="0" smtClean="0">
                <a:solidFill>
                  <a:prstClr val="black"/>
                </a:solidFill>
                <a:latin typeface="微软雅黑" pitchFamily="34" charset="-122"/>
                <a:ea typeface="微软雅黑" pitchFamily="34" charset="-122"/>
                <a:cs typeface="文鼎新粗黑" charset="0"/>
              </a:rPr>
              <a:t>数据采集</a:t>
            </a:r>
            <a:r>
              <a:rPr lang="en-US" altLang="zh-TW" dirty="0" smtClean="0">
                <a:solidFill>
                  <a:prstClr val="black"/>
                </a:solidFill>
                <a:latin typeface="微软雅黑" pitchFamily="34" charset="-122"/>
                <a:ea typeface="微软雅黑" pitchFamily="34" charset="-122"/>
                <a:cs typeface="文鼎新粗黑" charset="0"/>
              </a:rPr>
              <a:t> </a:t>
            </a:r>
            <a:endParaRPr lang="en-US" altLang="zh-TW" dirty="0">
              <a:solidFill>
                <a:prstClr val="black"/>
              </a:solidFill>
              <a:latin typeface="微软雅黑" pitchFamily="34" charset="-122"/>
              <a:ea typeface="微软雅黑" pitchFamily="34" charset="-122"/>
              <a:cs typeface="文鼎新粗黑" charset="0"/>
            </a:endParaRPr>
          </a:p>
        </p:txBody>
      </p:sp>
    </p:spTree>
    <p:extLst>
      <p:ext uri="{BB962C8B-B14F-4D97-AF65-F5344CB8AC3E}">
        <p14:creationId xmlns:p14="http://schemas.microsoft.com/office/powerpoint/2010/main" val="404082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C:\Users\zhangjianlei\Desktop\无标题.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117" y="928670"/>
            <a:ext cx="5274310" cy="2566035"/>
          </a:xfrm>
          <a:prstGeom prst="rect">
            <a:avLst/>
          </a:prstGeom>
          <a:noFill/>
          <a:ln>
            <a:noFill/>
          </a:ln>
        </p:spPr>
      </p:pic>
      <p:sp>
        <p:nvSpPr>
          <p:cNvPr id="6" name="文本占位符 5"/>
          <p:cNvSpPr>
            <a:spLocks noGrp="1"/>
          </p:cNvSpPr>
          <p:nvPr>
            <p:ph type="body" sz="quarter" idx="13"/>
          </p:nvPr>
        </p:nvSpPr>
        <p:spPr/>
        <p:txBody>
          <a:bodyPr/>
          <a:lstStyle/>
          <a:p>
            <a:r>
              <a:rPr lang="en-US" altLang="zh-CN" sz="3200" dirty="0" err="1"/>
              <a:t>X</a:t>
            </a:r>
            <a:r>
              <a:rPr lang="en-US" altLang="zh-CN" sz="3200" dirty="0" err="1" smtClean="0"/>
              <a:t>Data</a:t>
            </a:r>
            <a:r>
              <a:rPr lang="zh-CN" altLang="en-US" sz="3200" dirty="0"/>
              <a:t>大数据一体机</a:t>
            </a:r>
          </a:p>
        </p:txBody>
      </p:sp>
      <p:pic>
        <p:nvPicPr>
          <p:cNvPr id="8" name="图片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397" y="4586270"/>
            <a:ext cx="5267325" cy="1771650"/>
          </a:xfrm>
          <a:prstGeom prst="rect">
            <a:avLst/>
          </a:prstGeom>
          <a:noFill/>
          <a:ln>
            <a:noFill/>
          </a:ln>
        </p:spPr>
      </p:pic>
      <p:pic>
        <p:nvPicPr>
          <p:cNvPr id="9" name="图片 8" descr="C:\Users\zhangjianlei\Desktop\2012-12-21_112231.jpg"/>
          <p:cNvPicPr/>
          <p:nvPr/>
        </p:nvPicPr>
        <p:blipFill>
          <a:blip r:embed="rId4">
            <a:extLst>
              <a:ext uri="{28A0092B-C50C-407E-A947-70E740481C1C}">
                <a14:useLocalDpi xmlns:a14="http://schemas.microsoft.com/office/drawing/2010/main" val="0"/>
              </a:ext>
            </a:extLst>
          </a:blip>
          <a:srcRect/>
          <a:stretch>
            <a:fillRect/>
          </a:stretch>
        </p:blipFill>
        <p:spPr bwMode="auto">
          <a:xfrm>
            <a:off x="28171" y="3146613"/>
            <a:ext cx="5217890" cy="3711388"/>
          </a:xfrm>
          <a:prstGeom prst="rect">
            <a:avLst/>
          </a:prstGeom>
          <a:noFill/>
          <a:ln>
            <a:noFill/>
          </a:ln>
        </p:spPr>
      </p:pic>
      <p:pic>
        <p:nvPicPr>
          <p:cNvPr id="4" name="图片 3"/>
          <p:cNvPicPr/>
          <p:nvPr/>
        </p:nvPicPr>
        <p:blipFill>
          <a:blip r:embed="rId5">
            <a:extLst>
              <a:ext uri="{28A0092B-C50C-407E-A947-70E740481C1C}">
                <a14:useLocalDpi xmlns:a14="http://schemas.microsoft.com/office/drawing/2010/main" val="0"/>
              </a:ext>
            </a:extLst>
          </a:blip>
          <a:srcRect/>
          <a:stretch>
            <a:fillRect/>
          </a:stretch>
        </p:blipFill>
        <p:spPr bwMode="auto">
          <a:xfrm>
            <a:off x="3294529" y="928670"/>
            <a:ext cx="5849471" cy="3657600"/>
          </a:xfrm>
          <a:prstGeom prst="rect">
            <a:avLst/>
          </a:prstGeom>
          <a:noFill/>
          <a:ln>
            <a:noFill/>
          </a:ln>
        </p:spPr>
      </p:pic>
    </p:spTree>
    <p:extLst>
      <p:ext uri="{BB962C8B-B14F-4D97-AF65-F5344CB8AC3E}">
        <p14:creationId xmlns:p14="http://schemas.microsoft.com/office/powerpoint/2010/main" val="349283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dirty="0"/>
          </a:p>
        </p:txBody>
      </p:sp>
      <p:sp>
        <p:nvSpPr>
          <p:cNvPr id="3" name="标题 2"/>
          <p:cNvSpPr>
            <a:spLocks noGrp="1"/>
          </p:cNvSpPr>
          <p:nvPr>
            <p:ph type="title"/>
          </p:nvPr>
        </p:nvSpPr>
        <p:spPr>
          <a:xfrm>
            <a:off x="432328" y="373583"/>
            <a:ext cx="8229600" cy="587706"/>
          </a:xfrm>
        </p:spPr>
        <p:txBody>
          <a:bodyPr/>
          <a:lstStyle/>
          <a:p>
            <a:pPr algn="l"/>
            <a:r>
              <a:rPr lang="zh-CN" altLang="en-US" sz="3200" b="1" dirty="0" smtClean="0">
                <a:latin typeface="微软雅黑" panose="020B0503020204020204" pitchFamily="34" charset="-122"/>
                <a:ea typeface="微软雅黑" panose="020B0503020204020204" pitchFamily="34" charset="-122"/>
              </a:rPr>
              <a:t>统一计算框架</a:t>
            </a:r>
            <a:r>
              <a:rPr lang="en-US" altLang="zh-CN" sz="3200" b="1" dirty="0" smtClean="0">
                <a:latin typeface="微软雅黑" panose="020B0503020204020204" pitchFamily="34" charset="-122"/>
                <a:ea typeface="微软雅黑" panose="020B0503020204020204" pitchFamily="34" charset="-122"/>
              </a:rPr>
              <a:t>YARN</a:t>
            </a:r>
            <a:endParaRPr lang="zh-CN" altLang="en-US" sz="3200"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458499" y="2051500"/>
            <a:ext cx="8244343" cy="2848046"/>
          </a:xfrm>
          <a:prstGeom prst="rect">
            <a:avLst/>
          </a:prstGeom>
        </p:spPr>
      </p:pic>
    </p:spTree>
    <p:extLst>
      <p:ext uri="{BB962C8B-B14F-4D97-AF65-F5344CB8AC3E}">
        <p14:creationId xmlns:p14="http://schemas.microsoft.com/office/powerpoint/2010/main" val="2525365787"/>
      </p:ext>
    </p:extLst>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341194"/>
            <a:ext cx="8229600" cy="603368"/>
          </a:xfrm>
        </p:spPr>
        <p:txBody>
          <a:bodyPr/>
          <a:lstStyle/>
          <a:p>
            <a:pPr algn="l"/>
            <a:r>
              <a:rPr lang="zh-CN" altLang="en-US" sz="3200" b="1" dirty="0" smtClean="0">
                <a:solidFill>
                  <a:schemeClr val="tx1">
                    <a:lumMod val="65000"/>
                    <a:lumOff val="35000"/>
                  </a:schemeClr>
                </a:solidFill>
                <a:latin typeface="微软雅黑" pitchFamily="34" charset="-122"/>
                <a:ea typeface="微软雅黑" pitchFamily="34" charset="-122"/>
              </a:rPr>
              <a:t>什么是大数据</a:t>
            </a:r>
            <a:endParaRPr lang="zh-CN" altLang="en-US" sz="3200" b="1" dirty="0">
              <a:solidFill>
                <a:schemeClr val="tx1">
                  <a:lumMod val="65000"/>
                  <a:lumOff val="35000"/>
                </a:schemeClr>
              </a:solidFill>
              <a:latin typeface="微软雅黑" pitchFamily="34" charset="-122"/>
              <a:ea typeface="微软雅黑" pitchFamily="34" charset="-122"/>
            </a:endParaRPr>
          </a:p>
        </p:txBody>
      </p:sp>
      <p:graphicFrame>
        <p:nvGraphicFramePr>
          <p:cNvPr id="4" name="图示 3"/>
          <p:cNvGraphicFramePr/>
          <p:nvPr>
            <p:extLst/>
          </p:nvPr>
        </p:nvGraphicFramePr>
        <p:xfrm>
          <a:off x="838200" y="2583868"/>
          <a:ext cx="75438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图示 7"/>
          <p:cNvGraphicFramePr/>
          <p:nvPr>
            <p:extLst/>
          </p:nvPr>
        </p:nvGraphicFramePr>
        <p:xfrm>
          <a:off x="842683" y="1821868"/>
          <a:ext cx="7543800" cy="685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图示 8"/>
          <p:cNvGraphicFramePr/>
          <p:nvPr>
            <p:extLst/>
          </p:nvPr>
        </p:nvGraphicFramePr>
        <p:xfrm>
          <a:off x="838200" y="4405740"/>
          <a:ext cx="7543800" cy="69272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图示 9"/>
          <p:cNvGraphicFramePr/>
          <p:nvPr>
            <p:extLst/>
          </p:nvPr>
        </p:nvGraphicFramePr>
        <p:xfrm>
          <a:off x="838200" y="3498268"/>
          <a:ext cx="7543800" cy="7620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2" name="表格 11"/>
          <p:cNvGraphicFramePr>
            <a:graphicFrameLocks noGrp="1"/>
          </p:cNvGraphicFramePr>
          <p:nvPr>
            <p:extLst/>
          </p:nvPr>
        </p:nvGraphicFramePr>
        <p:xfrm>
          <a:off x="853440" y="1152375"/>
          <a:ext cx="7376160" cy="637309"/>
        </p:xfrm>
        <a:graphic>
          <a:graphicData uri="http://schemas.openxmlformats.org/drawingml/2006/table">
            <a:tbl>
              <a:tblPr firstRow="1" bandRow="1">
                <a:tableStyleId>{5C22544A-7EE6-4342-B048-85BDC9FD1C3A}</a:tableStyleId>
              </a:tblPr>
              <a:tblGrid>
                <a:gridCol w="1341120"/>
                <a:gridCol w="2766060"/>
                <a:gridCol w="3268980"/>
              </a:tblGrid>
              <a:tr h="637309">
                <a:tc>
                  <a:txBody>
                    <a:bodyPr/>
                    <a:lstStyle/>
                    <a:p>
                      <a:r>
                        <a:rPr lang="en-US" altLang="zh-CN" sz="2400" dirty="0" smtClean="0">
                          <a:latin typeface="微软雅黑" pitchFamily="34" charset="-122"/>
                          <a:ea typeface="微软雅黑" pitchFamily="34" charset="-122"/>
                        </a:rPr>
                        <a:t>4V</a:t>
                      </a:r>
                      <a:endParaRPr lang="zh-CN" altLang="en-US" sz="2400" dirty="0">
                        <a:latin typeface="微软雅黑" pitchFamily="34" charset="-122"/>
                        <a:ea typeface="微软雅黑" pitchFamily="34" charset="-122"/>
                      </a:endParaRPr>
                    </a:p>
                  </a:txBody>
                  <a:tcPr>
                    <a:solidFill>
                      <a:srgbClr val="0070C0"/>
                    </a:solidFill>
                  </a:tcPr>
                </a:tc>
                <a:tc>
                  <a:txBody>
                    <a:bodyPr/>
                    <a:lstStyle/>
                    <a:p>
                      <a:r>
                        <a:rPr lang="zh-CN" altLang="en-US" sz="2400" dirty="0" smtClean="0">
                          <a:latin typeface="微软雅黑" pitchFamily="34" charset="-122"/>
                          <a:ea typeface="微软雅黑" pitchFamily="34" charset="-122"/>
                        </a:rPr>
                        <a:t>传统数据</a:t>
                      </a:r>
                      <a:endParaRPr lang="zh-CN" altLang="en-US" sz="2400" dirty="0">
                        <a:latin typeface="微软雅黑" pitchFamily="34" charset="-122"/>
                        <a:ea typeface="微软雅黑" pitchFamily="34" charset="-122"/>
                      </a:endParaRPr>
                    </a:p>
                  </a:txBody>
                  <a:tcPr>
                    <a:solidFill>
                      <a:srgbClr val="00B0F0"/>
                    </a:solidFill>
                  </a:tcPr>
                </a:tc>
                <a:tc>
                  <a:txBody>
                    <a:bodyPr/>
                    <a:lstStyle/>
                    <a:p>
                      <a:r>
                        <a:rPr lang="zh-CN" altLang="en-US" sz="2400" dirty="0" smtClean="0">
                          <a:latin typeface="微软雅黑" pitchFamily="34" charset="-122"/>
                          <a:ea typeface="微软雅黑" pitchFamily="34" charset="-122"/>
                        </a:rPr>
                        <a:t>大数据</a:t>
                      </a:r>
                      <a:endParaRPr lang="zh-CN" altLang="en-US" sz="2400" dirty="0">
                        <a:latin typeface="微软雅黑" pitchFamily="34" charset="-122"/>
                        <a:ea typeface="微软雅黑" pitchFamily="34" charset="-122"/>
                      </a:endParaRPr>
                    </a:p>
                  </a:txBody>
                  <a:tcPr>
                    <a:solidFill>
                      <a:srgbClr val="92D050"/>
                    </a:solidFill>
                  </a:tcPr>
                </a:tc>
              </a:tr>
            </a:tbl>
          </a:graphicData>
        </a:graphic>
      </p:graphicFrame>
      <p:sp>
        <p:nvSpPr>
          <p:cNvPr id="13" name="TextBox 12"/>
          <p:cNvSpPr txBox="1"/>
          <p:nvPr/>
        </p:nvSpPr>
        <p:spPr>
          <a:xfrm>
            <a:off x="694767" y="5387788"/>
            <a:ext cx="7839633" cy="1200329"/>
          </a:xfrm>
          <a:prstGeom prst="rect">
            <a:avLst/>
          </a:prstGeom>
          <a:noFill/>
          <a:ln>
            <a:solidFill>
              <a:srgbClr val="0070C0"/>
            </a:solidFill>
          </a:ln>
        </p:spPr>
        <p:txBody>
          <a:bodyPr wrap="square" rtlCol="0">
            <a:spAutoFit/>
          </a:bodyPr>
          <a:lstStyle/>
          <a:p>
            <a:r>
              <a:rPr lang="zh-CN" altLang="en-US" dirty="0" smtClean="0">
                <a:solidFill>
                  <a:schemeClr val="tx1">
                    <a:lumMod val="75000"/>
                    <a:lumOff val="25000"/>
                  </a:schemeClr>
                </a:solidFill>
                <a:latin typeface="微软雅黑" pitchFamily="34" charset="-122"/>
                <a:ea typeface="微软雅黑" pitchFamily="34" charset="-122"/>
              </a:rPr>
              <a:t>大数据是指数据集的大小超过了现有典型的数据库软件和工具处理能力，与此同时，及时捕捉，存储，聚合，管理这些大数据以及对数据深度分析的新技术和新能力，正在快速增长，正像预测芯片增长的摩尔定律一样。</a:t>
            </a:r>
            <a:endParaRPr lang="en-US" altLang="zh-CN" dirty="0" smtClean="0">
              <a:solidFill>
                <a:schemeClr val="tx1">
                  <a:lumMod val="75000"/>
                  <a:lumOff val="25000"/>
                </a:schemeClr>
              </a:solidFill>
              <a:latin typeface="微软雅黑" pitchFamily="34" charset="-122"/>
              <a:ea typeface="微软雅黑" pitchFamily="34" charset="-122"/>
            </a:endParaRPr>
          </a:p>
          <a:p>
            <a:r>
              <a:rPr lang="en-US" altLang="zh-CN" dirty="0">
                <a:solidFill>
                  <a:schemeClr val="tx1">
                    <a:lumMod val="75000"/>
                    <a:lumOff val="25000"/>
                  </a:schemeClr>
                </a:solidFill>
                <a:latin typeface="微软雅黑" pitchFamily="34" charset="-122"/>
                <a:ea typeface="微软雅黑" pitchFamily="34" charset="-122"/>
              </a:rPr>
              <a:t> </a:t>
            </a:r>
            <a:r>
              <a:rPr lang="en-US" altLang="zh-CN" dirty="0" smtClean="0">
                <a:solidFill>
                  <a:schemeClr val="tx1">
                    <a:lumMod val="75000"/>
                    <a:lumOff val="25000"/>
                  </a:schemeClr>
                </a:solidFill>
                <a:latin typeface="微软雅黑" pitchFamily="34" charset="-122"/>
                <a:ea typeface="微软雅黑" pitchFamily="34" charset="-122"/>
              </a:rPr>
              <a:t>                                                                ---McKinsey Global Institute</a:t>
            </a:r>
          </a:p>
        </p:txBody>
      </p:sp>
    </p:spTree>
    <p:extLst>
      <p:ext uri="{BB962C8B-B14F-4D97-AF65-F5344CB8AC3E}">
        <p14:creationId xmlns:p14="http://schemas.microsoft.com/office/powerpoint/2010/main" val="93979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2548" y="1893357"/>
            <a:ext cx="7078905" cy="4376818"/>
          </a:xfrm>
        </p:spPr>
      </p:pic>
      <p:sp>
        <p:nvSpPr>
          <p:cNvPr id="3" name="标题 2"/>
          <p:cNvSpPr>
            <a:spLocks noGrp="1"/>
          </p:cNvSpPr>
          <p:nvPr>
            <p:ph type="title"/>
          </p:nvPr>
        </p:nvSpPr>
        <p:spPr>
          <a:xfrm>
            <a:off x="381000" y="410547"/>
            <a:ext cx="8229600" cy="561298"/>
          </a:xfrm>
        </p:spPr>
        <p:txBody>
          <a:bodyPr/>
          <a:lstStyle/>
          <a:p>
            <a:pPr algn="l"/>
            <a:r>
              <a:rPr lang="zh-CN" altLang="en-US" sz="3200" b="1" dirty="0" smtClean="0">
                <a:latin typeface="微软雅黑" panose="020B0503020204020204" pitchFamily="34" charset="-122"/>
                <a:ea typeface="微软雅黑" panose="020B0503020204020204" pitchFamily="34" charset="-122"/>
              </a:rPr>
              <a:t>统一计算框架</a:t>
            </a:r>
            <a:r>
              <a:rPr lang="en-US" altLang="zh-CN" sz="3200" b="1" dirty="0" err="1" smtClean="0">
                <a:latin typeface="微软雅黑" panose="020B0503020204020204" pitchFamily="34" charset="-122"/>
                <a:ea typeface="微软雅黑" panose="020B0503020204020204" pitchFamily="34" charset="-122"/>
              </a:rPr>
              <a:t>Mesos</a:t>
            </a:r>
            <a:endParaRPr lang="zh-CN" altLang="en-US" sz="32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29469144"/>
      </p:ext>
    </p:extLst>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err="1" smtClean="0"/>
              <a:t>Mesos</a:t>
            </a:r>
            <a:endParaRPr lang="en-US" altLang="zh-CN" dirty="0" smtClean="0"/>
          </a:p>
          <a:p>
            <a:pPr lvl="1"/>
            <a:r>
              <a:rPr lang="zh-CN" altLang="en-US" dirty="0" smtClean="0"/>
              <a:t>各种</a:t>
            </a:r>
            <a:r>
              <a:rPr lang="zh-CN" altLang="en-US" dirty="0"/>
              <a:t>计算框架是完全融入</a:t>
            </a:r>
            <a:r>
              <a:rPr lang="en-US" altLang="zh-CN" dirty="0" err="1"/>
              <a:t>Mesos</a:t>
            </a:r>
            <a:r>
              <a:rPr lang="zh-CN" altLang="en-US" dirty="0"/>
              <a:t>中的，也就是说，如果你想在</a:t>
            </a:r>
            <a:r>
              <a:rPr lang="en-US" altLang="zh-CN" dirty="0" err="1"/>
              <a:t>Mesos</a:t>
            </a:r>
            <a:r>
              <a:rPr lang="zh-CN" altLang="en-US" dirty="0"/>
              <a:t>中添加一个新的计算框架，首先需要在</a:t>
            </a:r>
            <a:r>
              <a:rPr lang="en-US" altLang="zh-CN" dirty="0" err="1"/>
              <a:t>Mesos</a:t>
            </a:r>
            <a:r>
              <a:rPr lang="zh-CN" altLang="en-US" dirty="0"/>
              <a:t>中部署一套该框架</a:t>
            </a:r>
            <a:r>
              <a:rPr lang="zh-CN" altLang="en-US" dirty="0" smtClean="0"/>
              <a:t>；</a:t>
            </a:r>
            <a:endParaRPr lang="en-US" altLang="zh-CN" dirty="0" smtClean="0"/>
          </a:p>
          <a:p>
            <a:r>
              <a:rPr lang="en-US" altLang="zh-CN" dirty="0" smtClean="0"/>
              <a:t>YARN</a:t>
            </a:r>
          </a:p>
          <a:p>
            <a:pPr lvl="1"/>
            <a:r>
              <a:rPr lang="zh-CN" altLang="en-US" dirty="0" smtClean="0"/>
              <a:t>各种</a:t>
            </a:r>
            <a:r>
              <a:rPr lang="zh-CN" altLang="en-US" dirty="0"/>
              <a:t>框架作为</a:t>
            </a:r>
            <a:r>
              <a:rPr lang="en-US" altLang="zh-CN" dirty="0"/>
              <a:t>client</a:t>
            </a:r>
            <a:r>
              <a:rPr lang="zh-CN" altLang="en-US" dirty="0"/>
              <a:t>端的</a:t>
            </a:r>
            <a:r>
              <a:rPr lang="en-US" altLang="zh-CN" dirty="0"/>
              <a:t>library</a:t>
            </a:r>
            <a:r>
              <a:rPr lang="zh-CN" altLang="en-US" dirty="0"/>
              <a:t>使用，仅仅是你编写的程序的一个库，不需要事先部署一套该框架。从这点上说，</a:t>
            </a:r>
            <a:r>
              <a:rPr lang="en-US" altLang="zh-CN" dirty="0"/>
              <a:t>YARN</a:t>
            </a:r>
            <a:r>
              <a:rPr lang="zh-CN" altLang="en-US" dirty="0"/>
              <a:t>运行和使用起来更加方便。</a:t>
            </a:r>
          </a:p>
          <a:p>
            <a:pPr marL="0" indent="0">
              <a:buNone/>
            </a:pPr>
            <a:endParaRPr lang="zh-CN" altLang="en-US" dirty="0"/>
          </a:p>
        </p:txBody>
      </p:sp>
      <p:sp>
        <p:nvSpPr>
          <p:cNvPr id="3" name="标题 2"/>
          <p:cNvSpPr>
            <a:spLocks noGrp="1"/>
          </p:cNvSpPr>
          <p:nvPr>
            <p:ph type="title"/>
          </p:nvPr>
        </p:nvSpPr>
        <p:spPr>
          <a:xfrm>
            <a:off x="381000" y="413657"/>
            <a:ext cx="8229600" cy="561298"/>
          </a:xfrm>
        </p:spPr>
        <p:txBody>
          <a:bodyPr/>
          <a:lstStyle/>
          <a:p>
            <a:pPr algn="l"/>
            <a:r>
              <a:rPr lang="en-US" altLang="zh-CN" b="1" dirty="0" smtClean="0">
                <a:latin typeface="微软雅黑" panose="020B0503020204020204" pitchFamily="34" charset="-122"/>
                <a:ea typeface="微软雅黑" panose="020B0503020204020204" pitchFamily="34" charset="-122"/>
              </a:rPr>
              <a:t>YARN </a:t>
            </a:r>
            <a:r>
              <a:rPr lang="en-US" altLang="zh-CN" b="1" dirty="0" err="1" smtClean="0">
                <a:latin typeface="微软雅黑" panose="020B0503020204020204" pitchFamily="34" charset="-122"/>
                <a:ea typeface="微软雅黑" panose="020B0503020204020204" pitchFamily="34" charset="-122"/>
              </a:rPr>
              <a:t>vs</a:t>
            </a:r>
            <a:r>
              <a:rPr lang="en-US" altLang="zh-CN" b="1" dirty="0" smtClean="0">
                <a:latin typeface="微软雅黑" panose="020B0503020204020204" pitchFamily="34" charset="-122"/>
                <a:ea typeface="微软雅黑" panose="020B0503020204020204" pitchFamily="34" charset="-122"/>
              </a:rPr>
              <a:t> </a:t>
            </a:r>
            <a:r>
              <a:rPr lang="en-US" altLang="zh-CN" b="1" dirty="0" err="1" smtClean="0">
                <a:latin typeface="微软雅黑" panose="020B0503020204020204" pitchFamily="34" charset="-122"/>
                <a:ea typeface="微软雅黑" panose="020B0503020204020204" pitchFamily="34" charset="-122"/>
              </a:rPr>
              <a:t>Mesos</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0592677"/>
      </p:ext>
    </p:extLst>
  </p:cSld>
  <p:clrMapOvr>
    <a:masterClrMapping/>
  </p:clrMapOvr>
  <p:transition>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b="1" dirty="0" smtClean="0"/>
              <a:t>调度机制</a:t>
            </a:r>
            <a:endParaRPr lang="en-US" altLang="zh-CN" b="1" dirty="0" smtClean="0"/>
          </a:p>
          <a:p>
            <a:r>
              <a:rPr lang="en-US" altLang="zh-CN" dirty="0" err="1" smtClean="0"/>
              <a:t>Mesos</a:t>
            </a:r>
            <a:endParaRPr lang="en-US" altLang="zh-CN" dirty="0" smtClean="0"/>
          </a:p>
          <a:p>
            <a:pPr lvl="1"/>
            <a:r>
              <a:rPr lang="zh-CN" altLang="en-US" dirty="0" smtClean="0"/>
              <a:t>采用</a:t>
            </a:r>
            <a:r>
              <a:rPr lang="zh-CN" altLang="en-US" dirty="0"/>
              <a:t>了双层调度策略，第一层是</a:t>
            </a:r>
            <a:r>
              <a:rPr lang="en-US" altLang="zh-CN" dirty="0" err="1"/>
              <a:t>Mesos</a:t>
            </a:r>
            <a:r>
              <a:rPr lang="en-US" altLang="zh-CN" dirty="0"/>
              <a:t> master</a:t>
            </a:r>
            <a:r>
              <a:rPr lang="zh-CN" altLang="en-US" dirty="0"/>
              <a:t>将空闲资源分配给某个框架，而第二层是计算框架自带的调度器对分配到的空闲资源进行分配，也就是说，</a:t>
            </a:r>
            <a:r>
              <a:rPr lang="en-US" altLang="zh-CN" dirty="0" err="1"/>
              <a:t>Mesos</a:t>
            </a:r>
            <a:r>
              <a:rPr lang="zh-CN" altLang="en-US" dirty="0"/>
              <a:t>将大部分调度任务授权给了计算框架</a:t>
            </a:r>
            <a:r>
              <a:rPr lang="zh-CN" altLang="en-US" dirty="0" smtClean="0"/>
              <a:t>；</a:t>
            </a:r>
            <a:endParaRPr lang="en-US" altLang="zh-CN" dirty="0" smtClean="0"/>
          </a:p>
          <a:p>
            <a:r>
              <a:rPr lang="en-US" altLang="zh-CN" dirty="0" smtClean="0"/>
              <a:t>YARN</a:t>
            </a:r>
          </a:p>
          <a:p>
            <a:pPr lvl="1"/>
            <a:r>
              <a:rPr lang="zh-CN" altLang="en-US" dirty="0" smtClean="0"/>
              <a:t>单</a:t>
            </a:r>
            <a:r>
              <a:rPr lang="zh-CN" altLang="en-US" dirty="0"/>
              <a:t>层调度架构，各种框架的任务一视同仁，全由</a:t>
            </a:r>
            <a:r>
              <a:rPr lang="en-US" altLang="zh-CN" dirty="0"/>
              <a:t>Resource Manager</a:t>
            </a:r>
            <a:r>
              <a:rPr lang="zh-CN" altLang="en-US" dirty="0"/>
              <a:t>进行统一调度</a:t>
            </a:r>
            <a:r>
              <a:rPr lang="zh-CN" altLang="en-US" dirty="0" smtClean="0"/>
              <a:t>。</a:t>
            </a:r>
            <a:endParaRPr lang="en-US" altLang="zh-CN" dirty="0" smtClean="0"/>
          </a:p>
          <a:p>
            <a:endParaRPr lang="zh-CN" altLang="en-US" dirty="0"/>
          </a:p>
        </p:txBody>
      </p:sp>
      <p:sp>
        <p:nvSpPr>
          <p:cNvPr id="4" name="标题 2"/>
          <p:cNvSpPr>
            <a:spLocks noGrp="1"/>
          </p:cNvSpPr>
          <p:nvPr>
            <p:ph type="title"/>
          </p:nvPr>
        </p:nvSpPr>
        <p:spPr>
          <a:xfrm>
            <a:off x="381000" y="413657"/>
            <a:ext cx="8229600" cy="561298"/>
          </a:xfrm>
        </p:spPr>
        <p:txBody>
          <a:bodyPr/>
          <a:lstStyle/>
          <a:p>
            <a:pPr algn="l"/>
            <a:r>
              <a:rPr lang="en-US" altLang="zh-CN" b="1" dirty="0" smtClean="0">
                <a:latin typeface="微软雅黑" panose="020B0503020204020204" pitchFamily="34" charset="-122"/>
                <a:ea typeface="微软雅黑" panose="020B0503020204020204" pitchFamily="34" charset="-122"/>
              </a:rPr>
              <a:t>YARN </a:t>
            </a:r>
            <a:r>
              <a:rPr lang="en-US" altLang="zh-CN" b="1" dirty="0" err="1" smtClean="0">
                <a:latin typeface="微软雅黑" panose="020B0503020204020204" pitchFamily="34" charset="-122"/>
                <a:ea typeface="微软雅黑" panose="020B0503020204020204" pitchFamily="34" charset="-122"/>
              </a:rPr>
              <a:t>vs</a:t>
            </a:r>
            <a:r>
              <a:rPr lang="en-US" altLang="zh-CN" b="1" dirty="0" smtClean="0">
                <a:latin typeface="微软雅黑" panose="020B0503020204020204" pitchFamily="34" charset="-122"/>
                <a:ea typeface="微软雅黑" panose="020B0503020204020204" pitchFamily="34" charset="-122"/>
              </a:rPr>
              <a:t> </a:t>
            </a:r>
            <a:r>
              <a:rPr lang="en-US" altLang="zh-CN" b="1" dirty="0" err="1" smtClean="0">
                <a:latin typeface="微软雅黑" panose="020B0503020204020204" pitchFamily="34" charset="-122"/>
                <a:ea typeface="微软雅黑" panose="020B0503020204020204" pitchFamily="34" charset="-122"/>
              </a:rPr>
              <a:t>Mesos</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41163452"/>
      </p:ext>
    </p:extLst>
  </p:cSld>
  <p:clrMapOvr>
    <a:masterClrMapping/>
  </p:clrMapOvr>
  <p:transition>
    <p:strips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152659" y="4591337"/>
            <a:ext cx="8838689" cy="2087012"/>
          </a:xfrm>
          <a:prstGeom prst="rect">
            <a:avLst/>
          </a:prstGeom>
          <a:solidFill>
            <a:srgbClr val="B01F24"/>
          </a:solidFill>
          <a:ln>
            <a:noFill/>
          </a:ln>
          <a:extLst/>
        </p:spPr>
        <p:txBody>
          <a:bodyPr vert="horz" wrap="square" lIns="91428" tIns="45714" rIns="91428" bIns="45714" numCol="1" rtlCol="0" anchor="t" anchorCtr="0" compatLnSpc="1">
            <a:prstTxWarp prst="textNoShape">
              <a:avLst/>
            </a:prstTxWarp>
          </a:bodyPr>
          <a:lstStyle/>
          <a:p>
            <a:pPr algn="ctr"/>
            <a:endParaRPr lang="zh-CN" altLang="en-US"/>
          </a:p>
        </p:txBody>
      </p:sp>
      <p:sp>
        <p:nvSpPr>
          <p:cNvPr id="11" name="矩形 10"/>
          <p:cNvSpPr/>
          <p:nvPr/>
        </p:nvSpPr>
        <p:spPr>
          <a:xfrm>
            <a:off x="893318" y="5764600"/>
            <a:ext cx="7357365" cy="784830"/>
          </a:xfrm>
          <a:prstGeom prst="rect">
            <a:avLst/>
          </a:prstGeom>
        </p:spPr>
        <p:txBody>
          <a:bodyPr wrap="square" lIns="91428" tIns="45714" rIns="91428" bIns="45714">
            <a:spAutoFit/>
          </a:bodyPr>
          <a:lstStyle/>
          <a:p>
            <a:pPr algn="ctr">
              <a:lnSpc>
                <a:spcPct val="150000"/>
              </a:lnSpc>
            </a:pPr>
            <a:r>
              <a:rPr lang="zh-CN" altLang="en-US" sz="1000" spc="100" dirty="0">
                <a:solidFill>
                  <a:schemeClr val="bg1"/>
                </a:solidFill>
                <a:latin typeface="微软雅黑" pitchFamily="34" charset="-122"/>
                <a:ea typeface="微软雅黑" pitchFamily="34" charset="-122"/>
              </a:rPr>
              <a:t>通讯地址：北京市海淀区东北旺西路</a:t>
            </a:r>
            <a:r>
              <a:rPr lang="en-US" altLang="zh-CN" sz="1000" spc="100" dirty="0">
                <a:solidFill>
                  <a:schemeClr val="bg1"/>
                </a:solidFill>
                <a:latin typeface="微软雅黑" pitchFamily="34" charset="-122"/>
                <a:ea typeface="微软雅黑" pitchFamily="34" charset="-122"/>
              </a:rPr>
              <a:t>8</a:t>
            </a:r>
            <a:r>
              <a:rPr lang="zh-CN" altLang="en-US" sz="1000" spc="100" dirty="0">
                <a:solidFill>
                  <a:schemeClr val="bg1"/>
                </a:solidFill>
                <a:latin typeface="微软雅黑" pitchFamily="34" charset="-122"/>
                <a:ea typeface="微软雅黑" pitchFamily="34" charset="-122"/>
              </a:rPr>
              <a:t>号中关村软件园</a:t>
            </a:r>
            <a:r>
              <a:rPr lang="en-US" altLang="zh-CN" sz="1000" spc="100" dirty="0">
                <a:solidFill>
                  <a:schemeClr val="bg1"/>
                </a:solidFill>
                <a:latin typeface="微软雅黑" pitchFamily="34" charset="-122"/>
                <a:ea typeface="微软雅黑" pitchFamily="34" charset="-122"/>
              </a:rPr>
              <a:t>36</a:t>
            </a:r>
            <a:r>
              <a:rPr lang="zh-CN" altLang="en-US" sz="1000" spc="100" dirty="0">
                <a:solidFill>
                  <a:schemeClr val="bg1"/>
                </a:solidFill>
                <a:latin typeface="微软雅黑" pitchFamily="34" charset="-122"/>
                <a:ea typeface="微软雅黑" pitchFamily="34" charset="-122"/>
              </a:rPr>
              <a:t>号 </a:t>
            </a:r>
            <a:endParaRPr lang="en-US" altLang="zh-CN" sz="1000" spc="100" dirty="0">
              <a:solidFill>
                <a:schemeClr val="bg1"/>
              </a:solidFill>
              <a:latin typeface="微软雅黑" pitchFamily="34" charset="-122"/>
              <a:ea typeface="微软雅黑" pitchFamily="34" charset="-122"/>
            </a:endParaRPr>
          </a:p>
          <a:p>
            <a:pPr algn="ctr">
              <a:lnSpc>
                <a:spcPct val="150000"/>
              </a:lnSpc>
            </a:pPr>
            <a:r>
              <a:rPr lang="zh-CN" altLang="en-US" sz="1000" spc="100" dirty="0">
                <a:solidFill>
                  <a:schemeClr val="bg1"/>
                </a:solidFill>
                <a:latin typeface="微软雅黑" pitchFamily="34" charset="-122"/>
                <a:ea typeface="微软雅黑" pitchFamily="34" charset="-122"/>
              </a:rPr>
              <a:t>邮政编码</a:t>
            </a:r>
            <a:r>
              <a:rPr lang="zh-CN" altLang="en-US" sz="1000" spc="100" dirty="0">
                <a:solidFill>
                  <a:schemeClr val="bg1"/>
                </a:solidFill>
              </a:rPr>
              <a:t>：</a:t>
            </a:r>
            <a:r>
              <a:rPr lang="en-US" altLang="zh-CN" sz="1000" spc="100" dirty="0">
                <a:solidFill>
                  <a:schemeClr val="bg1"/>
                </a:solidFill>
              </a:rPr>
              <a:t>100094    </a:t>
            </a:r>
            <a:r>
              <a:rPr lang="zh-CN" altLang="en-US" sz="1000" spc="100" dirty="0">
                <a:solidFill>
                  <a:schemeClr val="bg1"/>
                </a:solidFill>
                <a:latin typeface="微软雅黑" pitchFamily="34" charset="-122"/>
                <a:ea typeface="微软雅黑" pitchFamily="34" charset="-122"/>
              </a:rPr>
              <a:t>联系电话</a:t>
            </a:r>
            <a:r>
              <a:rPr lang="zh-CN" altLang="en-US" sz="1000" spc="100" dirty="0">
                <a:solidFill>
                  <a:schemeClr val="bg1"/>
                </a:solidFill>
              </a:rPr>
              <a:t>：</a:t>
            </a:r>
            <a:r>
              <a:rPr lang="en-US" altLang="zh-CN" sz="1000" spc="100" dirty="0">
                <a:solidFill>
                  <a:schemeClr val="bg1"/>
                </a:solidFill>
              </a:rPr>
              <a:t>010-56308000   </a:t>
            </a:r>
            <a:r>
              <a:rPr lang="zh-CN" altLang="en-US" sz="1000" spc="100" dirty="0">
                <a:solidFill>
                  <a:schemeClr val="bg1"/>
                </a:solidFill>
                <a:latin typeface="微软雅黑" pitchFamily="34" charset="-122"/>
                <a:ea typeface="微软雅黑" pitchFamily="34" charset="-122"/>
              </a:rPr>
              <a:t>微博</a:t>
            </a:r>
            <a:r>
              <a:rPr lang="zh-CN" altLang="en-US" sz="1000" spc="100" dirty="0">
                <a:solidFill>
                  <a:schemeClr val="bg1"/>
                </a:solidFill>
              </a:rPr>
              <a:t>：</a:t>
            </a:r>
            <a:r>
              <a:rPr lang="en-US" altLang="zh-CN" sz="1000" spc="100" dirty="0">
                <a:solidFill>
                  <a:schemeClr val="bg1"/>
                </a:solidFill>
              </a:rPr>
              <a:t>http://weibo.com/zksugon      </a:t>
            </a:r>
          </a:p>
          <a:p>
            <a:pPr algn="ctr">
              <a:lnSpc>
                <a:spcPct val="150000"/>
              </a:lnSpc>
            </a:pPr>
            <a:r>
              <a:rPr lang="en-US" altLang="zh-CN" sz="1000" spc="100" dirty="0">
                <a:solidFill>
                  <a:schemeClr val="bg1"/>
                </a:solidFill>
              </a:rPr>
              <a:t>EMAIL:MARKET@SUGON.COM   </a:t>
            </a:r>
            <a:r>
              <a:rPr lang="zh-CN" altLang="en-US" sz="1000" spc="100" dirty="0">
                <a:solidFill>
                  <a:schemeClr val="bg1"/>
                </a:solidFill>
                <a:latin typeface="微软雅黑" pitchFamily="34" charset="-122"/>
                <a:ea typeface="微软雅黑" pitchFamily="34" charset="-122"/>
              </a:rPr>
              <a:t>网站</a:t>
            </a:r>
            <a:r>
              <a:rPr lang="en-US" altLang="zh-CN" sz="1000" spc="100" dirty="0">
                <a:solidFill>
                  <a:schemeClr val="bg1"/>
                </a:solidFill>
                <a:latin typeface="微软雅黑" pitchFamily="34" charset="-122"/>
                <a:ea typeface="微软雅黑" pitchFamily="34" charset="-122"/>
              </a:rPr>
              <a:t>(web)</a:t>
            </a:r>
            <a:r>
              <a:rPr lang="zh-CN" altLang="en-US" sz="1000" spc="100" dirty="0">
                <a:solidFill>
                  <a:schemeClr val="bg1"/>
                </a:solidFill>
              </a:rPr>
              <a:t>：</a:t>
            </a:r>
            <a:r>
              <a:rPr lang="en-US" altLang="zh-CN" sz="1000" spc="100" dirty="0">
                <a:solidFill>
                  <a:schemeClr val="bg1"/>
                </a:solidFill>
              </a:rPr>
              <a:t>Http://www.sugon.com</a:t>
            </a:r>
            <a:endParaRPr lang="zh-CN" altLang="en-US" sz="1000" spc="100" dirty="0">
              <a:solidFill>
                <a:schemeClr val="bg1"/>
              </a:solidFill>
              <a:latin typeface="微软雅黑" pitchFamily="34" charset="-122"/>
              <a:ea typeface="微软雅黑" pitchFamily="34" charset="-122"/>
            </a:endParaRPr>
          </a:p>
        </p:txBody>
      </p:sp>
      <p:sp>
        <p:nvSpPr>
          <p:cNvPr id="12" name="TextBox 11"/>
          <p:cNvSpPr txBox="1"/>
          <p:nvPr/>
        </p:nvSpPr>
        <p:spPr>
          <a:xfrm>
            <a:off x="2349404" y="4543962"/>
            <a:ext cx="3261695" cy="1323143"/>
          </a:xfrm>
          <a:prstGeom prst="rect">
            <a:avLst/>
          </a:prstGeom>
          <a:noFill/>
        </p:spPr>
        <p:txBody>
          <a:bodyPr wrap="none" lIns="91428" tIns="45714" rIns="91428" bIns="45714" rtlCol="0">
            <a:spAutoFit/>
          </a:bodyPr>
          <a:lstStyle/>
          <a:p>
            <a:r>
              <a:rPr lang="en-US" altLang="zh-CN" sz="7998" dirty="0">
                <a:gradFill>
                  <a:gsLst>
                    <a:gs pos="96230">
                      <a:schemeClr val="bg1"/>
                    </a:gs>
                    <a:gs pos="52000">
                      <a:schemeClr val="bg1">
                        <a:lumMod val="85000"/>
                      </a:schemeClr>
                    </a:gs>
                    <a:gs pos="100000">
                      <a:schemeClr val="bg1">
                        <a:lumMod val="65000"/>
                      </a:schemeClr>
                    </a:gs>
                    <a:gs pos="0">
                      <a:schemeClr val="bg1"/>
                    </a:gs>
                  </a:gsLst>
                  <a:lin ang="5400000" scaled="0"/>
                </a:gradFill>
                <a:effectLst>
                  <a:glow rad="63500">
                    <a:schemeClr val="tx1">
                      <a:alpha val="30000"/>
                    </a:schemeClr>
                  </a:glow>
                  <a:outerShdw blurRad="50800" dist="50800" dir="5400000" algn="ctr" rotWithShape="0">
                    <a:srgbClr val="000000">
                      <a:alpha val="52000"/>
                    </a:srgbClr>
                  </a:outerShdw>
                </a:effectLst>
                <a:latin typeface="方正大黑简体" pitchFamily="65" charset="-122"/>
                <a:ea typeface="方正大黑简体" pitchFamily="65" charset="-122"/>
              </a:rPr>
              <a:t>THANKS</a:t>
            </a:r>
            <a:endParaRPr lang="zh-CN" altLang="en-US" sz="7998" dirty="0">
              <a:gradFill>
                <a:gsLst>
                  <a:gs pos="96230">
                    <a:schemeClr val="bg1"/>
                  </a:gs>
                  <a:gs pos="52000">
                    <a:schemeClr val="bg1">
                      <a:lumMod val="85000"/>
                    </a:schemeClr>
                  </a:gs>
                  <a:gs pos="100000">
                    <a:schemeClr val="bg1">
                      <a:lumMod val="65000"/>
                    </a:schemeClr>
                  </a:gs>
                  <a:gs pos="0">
                    <a:schemeClr val="bg1"/>
                  </a:gs>
                </a:gsLst>
                <a:lin ang="5400000" scaled="0"/>
              </a:gradFill>
              <a:effectLst>
                <a:glow rad="63500">
                  <a:schemeClr val="tx1">
                    <a:alpha val="30000"/>
                  </a:schemeClr>
                </a:glow>
                <a:outerShdw blurRad="50800" dist="50800" dir="5400000" algn="ctr" rotWithShape="0">
                  <a:srgbClr val="000000">
                    <a:alpha val="52000"/>
                  </a:srgbClr>
                </a:outerShdw>
              </a:effectLst>
              <a:latin typeface="方正大黑简体" pitchFamily="65" charset="-122"/>
              <a:ea typeface="方正大黑简体" pitchFamily="65" charset="-122"/>
            </a:endParaRPr>
          </a:p>
        </p:txBody>
      </p:sp>
      <p:sp>
        <p:nvSpPr>
          <p:cNvPr id="13" name="矩形 12"/>
          <p:cNvSpPr/>
          <p:nvPr/>
        </p:nvSpPr>
        <p:spPr bwMode="auto">
          <a:xfrm>
            <a:off x="6150007" y="179652"/>
            <a:ext cx="2841340" cy="2087012"/>
          </a:xfrm>
          <a:prstGeom prst="rect">
            <a:avLst/>
          </a:prstGeom>
          <a:solidFill>
            <a:srgbClr val="B01F24"/>
          </a:solidFill>
          <a:ln>
            <a:noFill/>
          </a:ln>
          <a:extLst/>
        </p:spPr>
        <p:txBody>
          <a:bodyPr vert="horz" wrap="square" lIns="91428" tIns="45714" rIns="91428" bIns="45714" numCol="1" rtlCol="0" anchor="t" anchorCtr="0" compatLnSpc="1">
            <a:prstTxWarp prst="textNoShape">
              <a:avLst/>
            </a:prstTxWarp>
          </a:bodyPr>
          <a:lstStyle/>
          <a:p>
            <a:pPr algn="ctr"/>
            <a:endParaRPr lang="zh-CN" altLang="en-US"/>
          </a:p>
        </p:txBody>
      </p:sp>
      <p:sp>
        <p:nvSpPr>
          <p:cNvPr id="14" name="矩形 13"/>
          <p:cNvSpPr/>
          <p:nvPr/>
        </p:nvSpPr>
        <p:spPr bwMode="auto">
          <a:xfrm>
            <a:off x="152659" y="179653"/>
            <a:ext cx="2841340" cy="2087012"/>
          </a:xfrm>
          <a:prstGeom prst="rect">
            <a:avLst/>
          </a:prstGeom>
          <a:solidFill>
            <a:srgbClr val="B01F24"/>
          </a:solidFill>
          <a:ln>
            <a:noFill/>
          </a:ln>
          <a:extLst/>
        </p:spPr>
        <p:txBody>
          <a:bodyPr vert="horz" wrap="square" lIns="91428" tIns="45714" rIns="91428" bIns="45714" numCol="1" rtlCol="0" anchor="t" anchorCtr="0" compatLnSpc="1">
            <a:prstTxWarp prst="textNoShape">
              <a:avLst/>
            </a:prstTxWarp>
          </a:bodyPr>
          <a:lstStyle/>
          <a:p>
            <a:pPr algn="ctr"/>
            <a:endParaRPr lang="zh-CN" altLang="en-US"/>
          </a:p>
        </p:txBody>
      </p:sp>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578" b="5578"/>
          <a:stretch/>
        </p:blipFill>
        <p:spPr bwMode="auto">
          <a:xfrm>
            <a:off x="6150006" y="2481832"/>
            <a:ext cx="2824982" cy="1905244"/>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1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85" t="7926" r="4985"/>
          <a:stretch/>
        </p:blipFill>
        <p:spPr bwMode="auto">
          <a:xfrm>
            <a:off x="3151334" y="179654"/>
            <a:ext cx="2841339" cy="2087010"/>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96" t="10577" r="5096" b="-385"/>
          <a:stretch/>
        </p:blipFill>
        <p:spPr bwMode="auto">
          <a:xfrm>
            <a:off x="152659" y="2470923"/>
            <a:ext cx="2841340" cy="1916152"/>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1893505" y="5791202"/>
            <a:ext cx="184719" cy="276999"/>
          </a:xfrm>
          <a:prstGeom prst="rect">
            <a:avLst/>
          </a:prstGeom>
        </p:spPr>
        <p:txBody>
          <a:bodyPr wrap="none" lIns="91428" tIns="45714" rIns="91428" bIns="45714">
            <a:spAutoFit/>
          </a:bodyPr>
          <a:lstStyle/>
          <a:p>
            <a:pPr algn="ctr"/>
            <a:endParaRPr lang="zh-CN" altLang="en-US" sz="1200" b="1" spc="100" dirty="0">
              <a:solidFill>
                <a:schemeClr val="bg1"/>
              </a:solidFill>
              <a:latin typeface="微软雅黑" pitchFamily="34" charset="-122"/>
              <a:ea typeface="微软雅黑" pitchFamily="34" charset="-122"/>
            </a:endParaRPr>
          </a:p>
        </p:txBody>
      </p:sp>
      <p:pic>
        <p:nvPicPr>
          <p:cNvPr id="1026" name="Picture 2" descr="E:\2.2011换标\2011新VI\曙光VI系统-2011版\logo\计算决定未来字体.jpg"/>
          <p:cNvPicPr>
            <a:picLocks noChangeAspect="1" noChangeArrowheads="1"/>
          </p:cNvPicPr>
          <p:nvPr/>
        </p:nvPicPr>
        <p:blipFill>
          <a:blip r:embed="rId5" cstate="print"/>
          <a:srcRect/>
          <a:stretch>
            <a:fillRect/>
          </a:stretch>
        </p:blipFill>
        <p:spPr bwMode="auto">
          <a:xfrm>
            <a:off x="3347935" y="3140474"/>
            <a:ext cx="2501755" cy="504550"/>
          </a:xfrm>
          <a:prstGeom prst="rect">
            <a:avLst/>
          </a:prstGeom>
          <a:noFill/>
        </p:spPr>
      </p:pic>
    </p:spTree>
    <p:extLst>
      <p:ext uri="{BB962C8B-B14F-4D97-AF65-F5344CB8AC3E}">
        <p14:creationId xmlns:p14="http://schemas.microsoft.com/office/powerpoint/2010/main" val="299252232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75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a:xfrm>
            <a:off x="467544" y="1292288"/>
            <a:ext cx="8208912" cy="5256584"/>
          </a:xfrm>
        </p:spPr>
        <p:txBody>
          <a:bodyPr/>
          <a:lstStyle/>
          <a:p>
            <a:pPr lvl="1"/>
            <a:endParaRPr lang="zh-CN" altLang="en-US" dirty="0"/>
          </a:p>
        </p:txBody>
      </p:sp>
      <p:sp>
        <p:nvSpPr>
          <p:cNvPr id="3" name="文本占位符 2"/>
          <p:cNvSpPr>
            <a:spLocks noGrp="1"/>
          </p:cNvSpPr>
          <p:nvPr>
            <p:ph type="body" sz="quarter" idx="13"/>
          </p:nvPr>
        </p:nvSpPr>
        <p:spPr>
          <a:xfrm>
            <a:off x="428596" y="357188"/>
            <a:ext cx="6859307" cy="571482"/>
          </a:xfrm>
        </p:spPr>
        <p:txBody>
          <a:bodyPr/>
          <a:lstStyle/>
          <a:p>
            <a:r>
              <a:rPr lang="zh-CN" altLang="en-US" sz="3200" dirty="0" smtClean="0"/>
              <a:t>大数据技术驱动力：数据爆炸性增长</a:t>
            </a:r>
            <a:endParaRPr lang="zh-CN" altLang="en-US" sz="3200" dirty="0"/>
          </a:p>
        </p:txBody>
      </p:sp>
      <p:graphicFrame>
        <p:nvGraphicFramePr>
          <p:cNvPr id="11" name="图表 10"/>
          <p:cNvGraphicFramePr/>
          <p:nvPr>
            <p:extLst>
              <p:ext uri="{D42A27DB-BD31-4B8C-83A1-F6EECF244321}">
                <p14:modId xmlns:p14="http://schemas.microsoft.com/office/powerpoint/2010/main" val="3429126401"/>
              </p:ext>
            </p:extLst>
          </p:nvPr>
        </p:nvGraphicFramePr>
        <p:xfrm>
          <a:off x="768566" y="1147455"/>
          <a:ext cx="7579572" cy="4544183"/>
        </p:xfrm>
        <a:graphic>
          <a:graphicData uri="http://schemas.openxmlformats.org/drawingml/2006/chart">
            <c:chart xmlns:c="http://schemas.openxmlformats.org/drawingml/2006/chart" xmlns:r="http://schemas.openxmlformats.org/officeDocument/2006/relationships" r:id="rId3"/>
          </a:graphicData>
        </a:graphic>
      </p:graphicFrame>
      <p:sp>
        <p:nvSpPr>
          <p:cNvPr id="4" name="梯形 3"/>
          <p:cNvSpPr/>
          <p:nvPr/>
        </p:nvSpPr>
        <p:spPr>
          <a:xfrm>
            <a:off x="167185" y="5718410"/>
            <a:ext cx="8782333" cy="1098645"/>
          </a:xfrm>
          <a:prstGeom prst="trapezoid">
            <a:avLst>
              <a:gd name="adj" fmla="val 55310"/>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41947" y="6128966"/>
            <a:ext cx="6660107" cy="369332"/>
          </a:xfrm>
          <a:prstGeom prst="rect">
            <a:avLst/>
          </a:prstGeom>
        </p:spPr>
        <p:txBody>
          <a:bodyPr wrap="square">
            <a:spAutoFit/>
          </a:bodyPr>
          <a:lstStyle/>
          <a:p>
            <a:r>
              <a:rPr lang="en-US" altLang="zh-CN" dirty="0">
                <a:solidFill>
                  <a:schemeClr val="bg1"/>
                </a:solidFill>
                <a:latin typeface="微软雅黑" panose="020B0503020204020204" pitchFamily="34" charset="-122"/>
                <a:ea typeface="微软雅黑" panose="020B0503020204020204" pitchFamily="34" charset="-122"/>
              </a:rPr>
              <a:t>2020</a:t>
            </a:r>
            <a:r>
              <a:rPr lang="zh-CN" altLang="en-US" dirty="0">
                <a:solidFill>
                  <a:schemeClr val="bg1"/>
                </a:solidFill>
                <a:latin typeface="微软雅黑" panose="020B0503020204020204" pitchFamily="34" charset="-122"/>
                <a:ea typeface="微软雅黑" panose="020B0503020204020204" pitchFamily="34" charset="-122"/>
              </a:rPr>
              <a:t>年，全世界所产生的数据规模将达到今天的</a:t>
            </a:r>
            <a:r>
              <a:rPr lang="en-US" altLang="zh-CN" dirty="0">
                <a:solidFill>
                  <a:schemeClr val="bg1"/>
                </a:solidFill>
                <a:latin typeface="微软雅黑" panose="020B0503020204020204" pitchFamily="34" charset="-122"/>
                <a:ea typeface="微软雅黑" panose="020B0503020204020204" pitchFamily="34" charset="-122"/>
              </a:rPr>
              <a:t>44</a:t>
            </a:r>
            <a:r>
              <a:rPr lang="zh-CN" altLang="en-US" dirty="0" smtClean="0">
                <a:solidFill>
                  <a:schemeClr val="bg1"/>
                </a:solidFill>
                <a:latin typeface="微软雅黑" panose="020B0503020204020204" pitchFamily="34" charset="-122"/>
                <a:ea typeface="微软雅黑" panose="020B0503020204020204" pitchFamily="34" charset="-122"/>
              </a:rPr>
              <a:t>倍</a:t>
            </a:r>
            <a:r>
              <a:rPr lang="en-US" altLang="zh-CN" dirty="0" smtClean="0">
                <a:solidFill>
                  <a:schemeClr val="bg1"/>
                </a:solidFill>
                <a:latin typeface="微软雅黑" panose="020B0503020204020204" pitchFamily="34" charset="-122"/>
                <a:ea typeface="微软雅黑" panose="020B0503020204020204" pitchFamily="34" charset="-122"/>
              </a:rPr>
              <a:t>——35ZB</a:t>
            </a: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3368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nodePh="1">
                                  <p:stCondLst>
                                    <p:cond delay="0"/>
                                  </p:stCondLst>
                                  <p:endCondLst>
                                    <p:cond evt="begin" delay="0">
                                      <p:tn val="5"/>
                                    </p:cond>
                                  </p:endCondLst>
                                  <p:childTnLst>
                                    <p:anim calcmode="lin" valueType="num">
                                      <p:cBhvr additive="base">
                                        <p:cTn id="6" dur="5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2">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2">
                                            <p:txEl>
                                              <p:pRg st="0" end="0"/>
                                            </p:txEl>
                                          </p:spTgt>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1+ppt_h/2"/>
                                          </p:val>
                                        </p:tav>
                                      </p:tavLst>
                                    </p:anim>
                                    <p:set>
                                      <p:cBhvr>
                                        <p:cTn id="12" dur="1" fill="hold">
                                          <p:stCondLst>
                                            <p:cond delay="499"/>
                                          </p:stCondLst>
                                        </p:cTn>
                                        <p:tgtEl>
                                          <p:spTgt spid="11"/>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11" grpId="0">
        <p:bldAsOne/>
      </p:bldGraphic>
      <p:bldP spid="4"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内容占位符 9"/>
          <p:cNvPicPr>
            <a:picLocks noGrp="1" noChangeAspect="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a:off x="5572884" y="1290995"/>
            <a:ext cx="2118191" cy="1925050"/>
          </a:xfrm>
        </p:spPr>
      </p:pic>
      <p:sp>
        <p:nvSpPr>
          <p:cNvPr id="3" name="文本占位符 2"/>
          <p:cNvSpPr>
            <a:spLocks noGrp="1"/>
          </p:cNvSpPr>
          <p:nvPr>
            <p:ph type="body" sz="quarter" idx="13"/>
          </p:nvPr>
        </p:nvSpPr>
        <p:spPr>
          <a:xfrm>
            <a:off x="428596" y="357188"/>
            <a:ext cx="7023081" cy="571482"/>
          </a:xfrm>
        </p:spPr>
        <p:txBody>
          <a:bodyPr/>
          <a:lstStyle/>
          <a:p>
            <a:r>
              <a:rPr lang="zh-CN" altLang="en-US" sz="3200" dirty="0"/>
              <a:t>大数据技术驱动力：数据爆炸性增长</a:t>
            </a: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072" y="1474940"/>
            <a:ext cx="2400847" cy="1657728"/>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887" y="4177398"/>
            <a:ext cx="3578802" cy="2030897"/>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7264" y="3969334"/>
            <a:ext cx="2277562" cy="2238961"/>
          </a:xfrm>
          <a:prstGeom prst="rect">
            <a:avLst/>
          </a:prstGeom>
        </p:spPr>
      </p:pic>
    </p:spTree>
    <p:extLst>
      <p:ext uri="{BB962C8B-B14F-4D97-AF65-F5344CB8AC3E}">
        <p14:creationId xmlns:p14="http://schemas.microsoft.com/office/powerpoint/2010/main" val="117532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组合 116"/>
          <p:cNvGrpSpPr/>
          <p:nvPr/>
        </p:nvGrpSpPr>
        <p:grpSpPr>
          <a:xfrm>
            <a:off x="347082" y="2358836"/>
            <a:ext cx="7253333" cy="3939194"/>
            <a:chOff x="-4546060" y="3234138"/>
            <a:chExt cx="3855384" cy="1325729"/>
          </a:xfrm>
        </p:grpSpPr>
        <p:sp>
          <p:nvSpPr>
            <p:cNvPr id="94" name="椭圆 93"/>
            <p:cNvSpPr/>
            <p:nvPr/>
          </p:nvSpPr>
          <p:spPr>
            <a:xfrm>
              <a:off x="-4546060" y="3558359"/>
              <a:ext cx="3855384" cy="1001508"/>
            </a:xfrm>
            <a:custGeom>
              <a:avLst/>
              <a:gdLst/>
              <a:ahLst/>
              <a:cxnLst/>
              <a:rect l="l" t="t" r="r" b="b"/>
              <a:pathLst>
                <a:path w="3855384" h="1001508">
                  <a:moveTo>
                    <a:pt x="346532" y="0"/>
                  </a:moveTo>
                  <a:lnTo>
                    <a:pt x="3511809" y="0"/>
                  </a:lnTo>
                  <a:lnTo>
                    <a:pt x="3779327" y="471407"/>
                  </a:lnTo>
                  <a:cubicBezTo>
                    <a:pt x="3829063" y="507242"/>
                    <a:pt x="3855384" y="545987"/>
                    <a:pt x="3855384" y="586057"/>
                  </a:cubicBezTo>
                  <a:cubicBezTo>
                    <a:pt x="3855384" y="815504"/>
                    <a:pt x="2992327" y="1001508"/>
                    <a:pt x="1927692" y="1001508"/>
                  </a:cubicBezTo>
                  <a:cubicBezTo>
                    <a:pt x="863057" y="1001508"/>
                    <a:pt x="0" y="815504"/>
                    <a:pt x="0" y="586057"/>
                  </a:cubicBezTo>
                  <a:cubicBezTo>
                    <a:pt x="0" y="544402"/>
                    <a:pt x="28446" y="504179"/>
                    <a:pt x="81695" y="466681"/>
                  </a:cubicBezTo>
                  <a:close/>
                </a:path>
              </a:pathLst>
            </a:custGeom>
            <a:gradFill>
              <a:gsLst>
                <a:gs pos="5000">
                  <a:schemeClr val="bg1">
                    <a:lumMod val="50000"/>
                  </a:schemeClr>
                </a:gs>
                <a:gs pos="54000">
                  <a:schemeClr val="bg1"/>
                </a:gs>
                <a:gs pos="100000">
                  <a:schemeClr val="bg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bg1">
                    <a:lumMod val="85000"/>
                  </a:schemeClr>
                </a:solidFill>
              </a:endParaRPr>
            </a:p>
          </p:txBody>
        </p:sp>
        <p:sp>
          <p:nvSpPr>
            <p:cNvPr id="96" name="椭圆 95"/>
            <p:cNvSpPr/>
            <p:nvPr/>
          </p:nvSpPr>
          <p:spPr>
            <a:xfrm>
              <a:off x="-4198889" y="3234138"/>
              <a:ext cx="3161042" cy="700940"/>
            </a:xfrm>
            <a:prstGeom prst="ellipse">
              <a:avLst/>
            </a:prstGeom>
            <a:solidFill>
              <a:schemeClr val="bg1">
                <a:lumMod val="75000"/>
              </a:schemeClr>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endParaRPr>
            </a:p>
          </p:txBody>
        </p:sp>
      </p:grpSp>
      <p:grpSp>
        <p:nvGrpSpPr>
          <p:cNvPr id="115" name="组合 114"/>
          <p:cNvGrpSpPr/>
          <p:nvPr/>
        </p:nvGrpSpPr>
        <p:grpSpPr>
          <a:xfrm>
            <a:off x="1704454" y="2319872"/>
            <a:ext cx="4594516" cy="3030266"/>
            <a:chOff x="-1587346" y="1928936"/>
            <a:chExt cx="3493392" cy="1458833"/>
          </a:xfrm>
        </p:grpSpPr>
        <p:sp>
          <p:nvSpPr>
            <p:cNvPr id="113" name="AutoShape 19"/>
            <p:cNvSpPr>
              <a:spLocks noChangeArrowheads="1"/>
            </p:cNvSpPr>
            <p:nvPr/>
          </p:nvSpPr>
          <p:spPr bwMode="gray">
            <a:xfrm>
              <a:off x="-1580143" y="1928936"/>
              <a:ext cx="3486189" cy="1458833"/>
            </a:xfrm>
            <a:prstGeom prst="can">
              <a:avLst>
                <a:gd name="adj" fmla="val 47144"/>
              </a:avLst>
            </a:prstGeom>
            <a:gradFill flip="none" rotWithShape="1">
              <a:gsLst>
                <a:gs pos="5000">
                  <a:srgbClr val="5E9EFF">
                    <a:lumMod val="86000"/>
                  </a:srgbClr>
                </a:gs>
                <a:gs pos="80000">
                  <a:srgbClr val="85C2FF"/>
                </a:gs>
                <a:gs pos="54000">
                  <a:schemeClr val="bg1"/>
                </a:gs>
                <a:gs pos="100000">
                  <a:schemeClr val="tx2">
                    <a:lumMod val="60000"/>
                    <a:lumOff val="40000"/>
                  </a:schemeClr>
                </a:gs>
              </a:gsLst>
              <a:lin ang="0" scaled="1"/>
              <a:tileRect/>
            </a:gradFill>
            <a:ln w="9525">
              <a:noFill/>
              <a:round/>
              <a:headEnd/>
              <a:tailEnd/>
            </a:ln>
            <a:effectLst/>
          </p:spPr>
          <p:txBody>
            <a:bodyPr wrap="none" anchor="ctr"/>
            <a:lstStyle/>
            <a:p>
              <a:pPr algn="ctr" fontAlgn="base">
                <a:spcBef>
                  <a:spcPct val="0"/>
                </a:spcBef>
                <a:spcAft>
                  <a:spcPct val="0"/>
                </a:spcAft>
                <a:defRPr/>
              </a:pPr>
              <a:endParaRPr lang="zh-CN" altLang="en-US" kern="0">
                <a:latin typeface="微软雅黑" pitchFamily="34" charset="-122"/>
                <a:ea typeface="微软雅黑" pitchFamily="34" charset="-122"/>
              </a:endParaRPr>
            </a:p>
          </p:txBody>
        </p:sp>
        <p:sp>
          <p:nvSpPr>
            <p:cNvPr id="114" name="Oval 20"/>
            <p:cNvSpPr>
              <a:spLocks noChangeArrowheads="1"/>
            </p:cNvSpPr>
            <p:nvPr/>
          </p:nvSpPr>
          <p:spPr bwMode="gray">
            <a:xfrm>
              <a:off x="-1587346" y="1936027"/>
              <a:ext cx="3493392" cy="678898"/>
            </a:xfrm>
            <a:prstGeom prst="ellipse">
              <a:avLst/>
            </a:prstGeom>
            <a:gradFill flip="none" rotWithShape="1">
              <a:gsLst>
                <a:gs pos="5000">
                  <a:srgbClr val="5E9EFF">
                    <a:lumMod val="86000"/>
                  </a:srgbClr>
                </a:gs>
                <a:gs pos="41000">
                  <a:srgbClr val="85C2FF"/>
                </a:gs>
                <a:gs pos="70000">
                  <a:srgbClr val="C4D6EB"/>
                </a:gs>
                <a:gs pos="100000">
                  <a:srgbClr val="FFEBFA"/>
                </a:gs>
              </a:gsLst>
              <a:lin ang="5400000" scaled="0"/>
              <a:tileRect r="-100000" b="-100000"/>
            </a:gradFill>
            <a:ln w="9525" algn="ctr">
              <a:noFill/>
              <a:round/>
              <a:headEnd/>
              <a:tailEnd/>
            </a:ln>
            <a:effectLst/>
          </p:spPr>
          <p:txBody>
            <a:bodyPr wrap="none" anchor="ctr"/>
            <a:lstStyle/>
            <a:p>
              <a:pPr algn="ctr" fontAlgn="base">
                <a:spcBef>
                  <a:spcPct val="0"/>
                </a:spcBef>
                <a:spcAft>
                  <a:spcPct val="0"/>
                </a:spcAft>
                <a:defRPr/>
              </a:pPr>
              <a:endParaRPr lang="zh-CN" altLang="en-US" kern="0">
                <a:latin typeface="微软雅黑" pitchFamily="34" charset="-122"/>
                <a:ea typeface="微软雅黑" pitchFamily="34" charset="-122"/>
              </a:endParaRPr>
            </a:p>
          </p:txBody>
        </p:sp>
      </p:grpSp>
      <p:grpSp>
        <p:nvGrpSpPr>
          <p:cNvPr id="33" name="Group 17"/>
          <p:cNvGrpSpPr>
            <a:grpSpLocks/>
          </p:cNvGrpSpPr>
          <p:nvPr/>
        </p:nvGrpSpPr>
        <p:grpSpPr bwMode="auto">
          <a:xfrm>
            <a:off x="1748120" y="753034"/>
            <a:ext cx="4545106" cy="3815024"/>
            <a:chOff x="803" y="1532"/>
            <a:chExt cx="937" cy="692"/>
          </a:xfrm>
        </p:grpSpPr>
        <p:sp>
          <p:nvSpPr>
            <p:cNvPr id="34" name="AutoShape 18"/>
            <p:cNvSpPr>
              <a:spLocks noChangeArrowheads="1"/>
            </p:cNvSpPr>
            <p:nvPr/>
          </p:nvSpPr>
          <p:spPr bwMode="gray">
            <a:xfrm>
              <a:off x="803" y="1532"/>
              <a:ext cx="937" cy="6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434" y="10800"/>
                  </a:moveTo>
                  <a:cubicBezTo>
                    <a:pt x="11434" y="11150"/>
                    <a:pt x="11150" y="11434"/>
                    <a:pt x="10800" y="11434"/>
                  </a:cubicBezTo>
                  <a:cubicBezTo>
                    <a:pt x="10449" y="11434"/>
                    <a:pt x="10166" y="11150"/>
                    <a:pt x="10166" y="10800"/>
                  </a:cubicBezTo>
                  <a:lnTo>
                    <a:pt x="0" y="10800"/>
                  </a:lnTo>
                  <a:cubicBezTo>
                    <a:pt x="0" y="16764"/>
                    <a:pt x="4835" y="21600"/>
                    <a:pt x="10800" y="21600"/>
                  </a:cubicBezTo>
                  <a:cubicBezTo>
                    <a:pt x="16764" y="21600"/>
                    <a:pt x="21600" y="16764"/>
                    <a:pt x="21600" y="10800"/>
                  </a:cubicBezTo>
                  <a:lnTo>
                    <a:pt x="11434" y="10800"/>
                  </a:lnTo>
                  <a:close/>
                </a:path>
              </a:pathLst>
            </a:custGeom>
            <a:gradFill rotWithShape="1">
              <a:gsLst>
                <a:gs pos="0">
                  <a:srgbClr val="0099CC"/>
                </a:gs>
                <a:gs pos="50000">
                  <a:srgbClr val="004961"/>
                </a:gs>
                <a:gs pos="100000">
                  <a:srgbClr val="0099C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zh-CN" altLang="en-US">
                <a:latin typeface="微软雅黑" pitchFamily="34" charset="-122"/>
                <a:ea typeface="微软雅黑" pitchFamily="34" charset="-122"/>
              </a:endParaRPr>
            </a:p>
          </p:txBody>
        </p:sp>
        <p:sp>
          <p:nvSpPr>
            <p:cNvPr id="35" name="Oval 19"/>
            <p:cNvSpPr>
              <a:spLocks noChangeArrowheads="1"/>
            </p:cNvSpPr>
            <p:nvPr/>
          </p:nvSpPr>
          <p:spPr bwMode="gray">
            <a:xfrm>
              <a:off x="803" y="1798"/>
              <a:ext cx="937" cy="145"/>
            </a:xfrm>
            <a:prstGeom prst="ellipse">
              <a:avLst/>
            </a:prstGeom>
            <a:gradFill rotWithShape="1">
              <a:gsLst>
                <a:gs pos="0">
                  <a:srgbClr val="0099CC"/>
                </a:gs>
                <a:gs pos="100000">
                  <a:srgbClr val="76C8E4"/>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CN" altLang="en-US">
                <a:latin typeface="微软雅黑" pitchFamily="34" charset="-122"/>
                <a:ea typeface="微软雅黑" pitchFamily="34" charset="-122"/>
              </a:endParaRPr>
            </a:p>
          </p:txBody>
        </p:sp>
      </p:grpSp>
      <p:grpSp>
        <p:nvGrpSpPr>
          <p:cNvPr id="2" name="组合 1"/>
          <p:cNvGrpSpPr/>
          <p:nvPr/>
        </p:nvGrpSpPr>
        <p:grpSpPr>
          <a:xfrm>
            <a:off x="2515052" y="1918296"/>
            <a:ext cx="2867403" cy="1883090"/>
            <a:chOff x="3473506" y="1489369"/>
            <a:chExt cx="2140359" cy="889992"/>
          </a:xfrm>
        </p:grpSpPr>
        <p:sp>
          <p:nvSpPr>
            <p:cNvPr id="119" name="AutoShape 19"/>
            <p:cNvSpPr>
              <a:spLocks noChangeArrowheads="1"/>
            </p:cNvSpPr>
            <p:nvPr/>
          </p:nvSpPr>
          <p:spPr bwMode="gray">
            <a:xfrm>
              <a:off x="3473506" y="1489369"/>
              <a:ext cx="2126823" cy="889992"/>
            </a:xfrm>
            <a:prstGeom prst="can">
              <a:avLst>
                <a:gd name="adj" fmla="val 47144"/>
              </a:avLst>
            </a:prstGeom>
            <a:gradFill flip="none" rotWithShape="1">
              <a:gsLst>
                <a:gs pos="5000">
                  <a:srgbClr val="99CC00"/>
                </a:gs>
                <a:gs pos="54000">
                  <a:schemeClr val="bg1"/>
                </a:gs>
                <a:gs pos="100000">
                  <a:srgbClr val="99CC00"/>
                </a:gs>
              </a:gsLst>
              <a:lin ang="0" scaled="1"/>
              <a:tileRect/>
            </a:gradFill>
            <a:ln w="9525">
              <a:noFill/>
              <a:round/>
              <a:headEnd/>
              <a:tailEnd/>
            </a:ln>
            <a:effectLst/>
          </p:spPr>
          <p:txBody>
            <a:bodyPr wrap="none" anchor="ctr"/>
            <a:lstStyle/>
            <a:p>
              <a:pPr algn="ctr" fontAlgn="base">
                <a:spcBef>
                  <a:spcPct val="0"/>
                </a:spcBef>
                <a:spcAft>
                  <a:spcPct val="0"/>
                </a:spcAft>
                <a:defRPr/>
              </a:pPr>
              <a:endParaRPr lang="zh-CN" altLang="en-US" kern="0">
                <a:latin typeface="微软雅黑" pitchFamily="34" charset="-122"/>
                <a:ea typeface="微软雅黑" pitchFamily="34" charset="-122"/>
              </a:endParaRPr>
            </a:p>
          </p:txBody>
        </p:sp>
        <p:sp>
          <p:nvSpPr>
            <p:cNvPr id="120" name="Oval 20"/>
            <p:cNvSpPr>
              <a:spLocks noChangeArrowheads="1"/>
            </p:cNvSpPr>
            <p:nvPr/>
          </p:nvSpPr>
          <p:spPr bwMode="gray">
            <a:xfrm>
              <a:off x="3482648" y="1496494"/>
              <a:ext cx="2131217" cy="414176"/>
            </a:xfrm>
            <a:prstGeom prst="ellipse">
              <a:avLst/>
            </a:prstGeom>
            <a:solidFill>
              <a:srgbClr val="99CC00"/>
            </a:solidFill>
            <a:ln w="9525" algn="ctr">
              <a:noFill/>
              <a:round/>
              <a:headEnd/>
              <a:tailEnd/>
            </a:ln>
            <a:effectLst/>
          </p:spPr>
          <p:txBody>
            <a:bodyPr wrap="none" anchor="ctr"/>
            <a:lstStyle/>
            <a:p>
              <a:pPr algn="ctr" fontAlgn="base">
                <a:spcBef>
                  <a:spcPct val="0"/>
                </a:spcBef>
                <a:spcAft>
                  <a:spcPct val="0"/>
                </a:spcAft>
                <a:defRPr/>
              </a:pPr>
              <a:endParaRPr lang="zh-CN" altLang="en-US" kern="0">
                <a:latin typeface="微软雅黑" pitchFamily="34" charset="-122"/>
                <a:ea typeface="微软雅黑" pitchFamily="34" charset="-122"/>
              </a:endParaRPr>
            </a:p>
          </p:txBody>
        </p:sp>
      </p:grpSp>
      <p:grpSp>
        <p:nvGrpSpPr>
          <p:cNvPr id="3" name="组合 2"/>
          <p:cNvGrpSpPr/>
          <p:nvPr/>
        </p:nvGrpSpPr>
        <p:grpSpPr>
          <a:xfrm>
            <a:off x="2903922" y="1913866"/>
            <a:ext cx="2102513" cy="1448466"/>
            <a:chOff x="3757360" y="1255727"/>
            <a:chExt cx="1569411" cy="684579"/>
          </a:xfrm>
        </p:grpSpPr>
        <p:sp>
          <p:nvSpPr>
            <p:cNvPr id="122" name="AutoShape 19"/>
            <p:cNvSpPr>
              <a:spLocks noChangeArrowheads="1"/>
            </p:cNvSpPr>
            <p:nvPr/>
          </p:nvSpPr>
          <p:spPr bwMode="gray">
            <a:xfrm>
              <a:off x="3760596" y="1255727"/>
              <a:ext cx="1566174" cy="684579"/>
            </a:xfrm>
            <a:prstGeom prst="can">
              <a:avLst>
                <a:gd name="adj" fmla="val 47144"/>
              </a:avLst>
            </a:prstGeom>
            <a:gradFill flip="none" rotWithShape="1">
              <a:gsLst>
                <a:gs pos="5000">
                  <a:schemeClr val="bg1">
                    <a:lumMod val="65000"/>
                  </a:schemeClr>
                </a:gs>
                <a:gs pos="80000">
                  <a:schemeClr val="bg1">
                    <a:lumMod val="65000"/>
                  </a:schemeClr>
                </a:gs>
                <a:gs pos="54000">
                  <a:schemeClr val="bg1"/>
                </a:gs>
                <a:gs pos="100000">
                  <a:schemeClr val="bg1">
                    <a:lumMod val="65000"/>
                  </a:schemeClr>
                </a:gs>
              </a:gsLst>
              <a:lin ang="0" scaled="1"/>
              <a:tileRect/>
            </a:gradFill>
            <a:ln w="9525">
              <a:noFill/>
              <a:round/>
              <a:headEnd/>
              <a:tailEnd/>
            </a:ln>
            <a:effectLst/>
          </p:spPr>
          <p:txBody>
            <a:bodyPr wrap="none" anchor="ctr"/>
            <a:lstStyle/>
            <a:p>
              <a:pPr algn="ctr" fontAlgn="base">
                <a:spcBef>
                  <a:spcPct val="0"/>
                </a:spcBef>
                <a:spcAft>
                  <a:spcPct val="0"/>
                </a:spcAft>
                <a:defRPr/>
              </a:pPr>
              <a:endParaRPr lang="zh-CN" altLang="en-US" kern="0">
                <a:latin typeface="微软雅黑" pitchFamily="34" charset="-122"/>
                <a:ea typeface="微软雅黑" pitchFamily="34" charset="-122"/>
              </a:endParaRPr>
            </a:p>
          </p:txBody>
        </p:sp>
        <p:sp>
          <p:nvSpPr>
            <p:cNvPr id="123" name="Oval 20"/>
            <p:cNvSpPr>
              <a:spLocks noChangeArrowheads="1"/>
            </p:cNvSpPr>
            <p:nvPr/>
          </p:nvSpPr>
          <p:spPr bwMode="gray">
            <a:xfrm>
              <a:off x="3757360" y="1258912"/>
              <a:ext cx="1569411" cy="304996"/>
            </a:xfrm>
            <a:prstGeom prst="ellipse">
              <a:avLst/>
            </a:prstGeom>
            <a:solidFill>
              <a:schemeClr val="bg1">
                <a:lumMod val="85000"/>
              </a:schemeClr>
            </a:solidFill>
            <a:ln w="9525" algn="ctr">
              <a:noFill/>
              <a:round/>
              <a:headEnd/>
              <a:tailEnd/>
            </a:ln>
            <a:effectLst/>
          </p:spPr>
          <p:txBody>
            <a:bodyPr wrap="none" anchor="ctr"/>
            <a:lstStyle/>
            <a:p>
              <a:pPr algn="ctr" fontAlgn="base">
                <a:spcBef>
                  <a:spcPct val="0"/>
                </a:spcBef>
                <a:spcAft>
                  <a:spcPct val="0"/>
                </a:spcAft>
                <a:defRPr/>
              </a:pPr>
              <a:endParaRPr lang="zh-CN" altLang="en-US" kern="0">
                <a:latin typeface="微软雅黑" pitchFamily="34" charset="-122"/>
                <a:ea typeface="微软雅黑" pitchFamily="34" charset="-122"/>
              </a:endParaRPr>
            </a:p>
          </p:txBody>
        </p:sp>
      </p:grpSp>
      <p:pic>
        <p:nvPicPr>
          <p:cNvPr id="132" name="图片 1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82" y="5030390"/>
            <a:ext cx="1274011" cy="644256"/>
          </a:xfrm>
          <a:prstGeom prst="rect">
            <a:avLst/>
          </a:prstGeom>
        </p:spPr>
      </p:pic>
      <p:pic>
        <p:nvPicPr>
          <p:cNvPr id="13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4883" y="5044583"/>
            <a:ext cx="724098" cy="89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4" name="Picture 86" descr="卫星"/>
          <p:cNvPicPr>
            <a:picLocks noChangeAspect="1" noChangeArrowheads="1"/>
          </p:cNvPicPr>
          <p:nvPr/>
        </p:nvPicPr>
        <p:blipFill>
          <a:blip r:embed="rId5"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3764326" y="5089047"/>
            <a:ext cx="1114273" cy="104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76" descr="接受器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4350" y="5014623"/>
            <a:ext cx="659962" cy="108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79" descr="天线"/>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6155" y="4975884"/>
            <a:ext cx="532780" cy="106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7" name="Group 3"/>
          <p:cNvGrpSpPr>
            <a:grpSpLocks/>
          </p:cNvGrpSpPr>
          <p:nvPr/>
        </p:nvGrpSpPr>
        <p:grpSpPr bwMode="auto">
          <a:xfrm>
            <a:off x="5275279" y="5435137"/>
            <a:ext cx="638285" cy="471894"/>
            <a:chOff x="2645" y="3516"/>
            <a:chExt cx="534" cy="200"/>
          </a:xfrm>
        </p:grpSpPr>
        <p:sp>
          <p:nvSpPr>
            <p:cNvPr id="138" name="Rectangle 4"/>
            <p:cNvSpPr>
              <a:spLocks noChangeArrowheads="1"/>
            </p:cNvSpPr>
            <p:nvPr/>
          </p:nvSpPr>
          <p:spPr bwMode="auto">
            <a:xfrm>
              <a:off x="2761" y="3630"/>
              <a:ext cx="47" cy="47"/>
            </a:xfrm>
            <a:prstGeom prst="rect">
              <a:avLst/>
            </a:prstGeom>
            <a:solidFill>
              <a:srgbClr val="B7B79D"/>
            </a:solidFill>
            <a:ln w="6350">
              <a:solidFill>
                <a:srgbClr val="494936"/>
              </a:solidFill>
              <a:miter lim="800000"/>
              <a:headEnd/>
              <a:tailEnd/>
            </a:ln>
            <a:effectLst>
              <a:outerShdw dist="17961" dir="2700000" algn="ctr" rotWithShape="0">
                <a:srgbClr val="808080"/>
              </a:outerShdw>
            </a:effectLst>
          </p:spPr>
          <p:txBody>
            <a:bodyPr lIns="82124" tIns="41061" rIns="82124" bIns="41061" anchor="ctr"/>
            <a:lstStyle/>
            <a:p>
              <a:pPr>
                <a:spcBef>
                  <a:spcPct val="50000"/>
                </a:spcBef>
              </a:pPr>
              <a:endParaRPr lang="zh-CN" altLang="en-US" sz="1400">
                <a:solidFill>
                  <a:srgbClr val="000000"/>
                </a:solidFill>
                <a:latin typeface="微软雅黑" pitchFamily="34" charset="-122"/>
                <a:ea typeface="微软雅黑" pitchFamily="34" charset="-122"/>
              </a:endParaRPr>
            </a:p>
          </p:txBody>
        </p:sp>
        <p:sp>
          <p:nvSpPr>
            <p:cNvPr id="139" name="Freeform 5"/>
            <p:cNvSpPr>
              <a:spLocks/>
            </p:cNvSpPr>
            <p:nvPr/>
          </p:nvSpPr>
          <p:spPr bwMode="auto">
            <a:xfrm>
              <a:off x="2645" y="3560"/>
              <a:ext cx="131" cy="118"/>
            </a:xfrm>
            <a:custGeom>
              <a:avLst/>
              <a:gdLst>
                <a:gd name="T0" fmla="*/ 131 w 131"/>
                <a:gd name="T1" fmla="*/ 118 h 118"/>
                <a:gd name="T2" fmla="*/ 131 w 131"/>
                <a:gd name="T3" fmla="*/ 0 h 118"/>
                <a:gd name="T4" fmla="*/ 66 w 131"/>
                <a:gd name="T5" fmla="*/ 0 h 118"/>
                <a:gd name="T6" fmla="*/ 53 w 131"/>
                <a:gd name="T7" fmla="*/ 40 h 118"/>
                <a:gd name="T8" fmla="*/ 17 w 131"/>
                <a:gd name="T9" fmla="*/ 60 h 118"/>
                <a:gd name="T10" fmla="*/ 7 w 131"/>
                <a:gd name="T11" fmla="*/ 100 h 118"/>
                <a:gd name="T12" fmla="*/ 1 w 131"/>
                <a:gd name="T13" fmla="*/ 98 h 118"/>
                <a:gd name="T14" fmla="*/ 0 w 131"/>
                <a:gd name="T15" fmla="*/ 118 h 118"/>
                <a:gd name="T16" fmla="*/ 131 w 131"/>
                <a:gd name="T17" fmla="*/ 118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 h="118">
                  <a:moveTo>
                    <a:pt x="131" y="118"/>
                  </a:moveTo>
                  <a:lnTo>
                    <a:pt x="131" y="0"/>
                  </a:lnTo>
                  <a:lnTo>
                    <a:pt x="66" y="0"/>
                  </a:lnTo>
                  <a:lnTo>
                    <a:pt x="53" y="40"/>
                  </a:lnTo>
                  <a:lnTo>
                    <a:pt x="17" y="60"/>
                  </a:lnTo>
                  <a:lnTo>
                    <a:pt x="7" y="100"/>
                  </a:lnTo>
                  <a:lnTo>
                    <a:pt x="1" y="98"/>
                  </a:lnTo>
                  <a:lnTo>
                    <a:pt x="0" y="118"/>
                  </a:lnTo>
                  <a:lnTo>
                    <a:pt x="131" y="118"/>
                  </a:lnTo>
                  <a:close/>
                </a:path>
              </a:pathLst>
            </a:custGeom>
            <a:solidFill>
              <a:srgbClr val="B7B79D"/>
            </a:solidFill>
            <a:ln w="6350" cap="flat" cmpd="sng">
              <a:solidFill>
                <a:srgbClr val="494936"/>
              </a:solidFill>
              <a:prstDash val="solid"/>
              <a:round/>
              <a:headEnd type="none" w="sm" len="sm"/>
              <a:tailEnd type="none" w="sm" len="sm"/>
            </a:ln>
            <a:effectLst>
              <a:outerShdw dist="17961" dir="2700000" algn="ctr" rotWithShape="0">
                <a:srgbClr val="808080"/>
              </a:outerShdw>
            </a:effectLst>
          </p:spPr>
          <p:txBody>
            <a:bodyPr lIns="82124" tIns="41061" rIns="82124" bIns="41061" anchor="ctr"/>
            <a:lstStyle/>
            <a:p>
              <a:endParaRPr lang="zh-CN" altLang="en-US">
                <a:latin typeface="微软雅黑" pitchFamily="34" charset="-122"/>
                <a:ea typeface="微软雅黑" pitchFamily="34" charset="-122"/>
              </a:endParaRPr>
            </a:p>
          </p:txBody>
        </p:sp>
        <p:sp>
          <p:nvSpPr>
            <p:cNvPr id="140" name="Rectangle 6"/>
            <p:cNvSpPr>
              <a:spLocks noChangeArrowheads="1"/>
            </p:cNvSpPr>
            <p:nvPr/>
          </p:nvSpPr>
          <p:spPr bwMode="auto">
            <a:xfrm>
              <a:off x="2788" y="3516"/>
              <a:ext cx="391" cy="162"/>
            </a:xfrm>
            <a:prstGeom prst="rect">
              <a:avLst/>
            </a:prstGeom>
            <a:solidFill>
              <a:srgbClr val="B7B79D"/>
            </a:solidFill>
            <a:ln w="6350">
              <a:solidFill>
                <a:srgbClr val="494936"/>
              </a:solidFill>
              <a:miter lim="800000"/>
              <a:headEnd/>
              <a:tailEnd/>
            </a:ln>
            <a:effectLst>
              <a:outerShdw dist="17961" dir="2700000" algn="ctr" rotWithShape="0">
                <a:srgbClr val="808080"/>
              </a:outerShdw>
            </a:effectLst>
          </p:spPr>
          <p:txBody>
            <a:bodyPr lIns="82124" tIns="41061" rIns="82124" bIns="41061" anchor="ctr"/>
            <a:lstStyle/>
            <a:p>
              <a:pPr>
                <a:spcBef>
                  <a:spcPct val="50000"/>
                </a:spcBef>
              </a:pPr>
              <a:endParaRPr lang="zh-CN" altLang="en-US" sz="1400">
                <a:solidFill>
                  <a:srgbClr val="000000"/>
                </a:solidFill>
                <a:latin typeface="微软雅黑" pitchFamily="34" charset="-122"/>
                <a:ea typeface="微软雅黑" pitchFamily="34" charset="-122"/>
              </a:endParaRPr>
            </a:p>
          </p:txBody>
        </p:sp>
        <p:sp>
          <p:nvSpPr>
            <p:cNvPr id="141" name="Oval 7"/>
            <p:cNvSpPr>
              <a:spLocks noChangeArrowheads="1"/>
            </p:cNvSpPr>
            <p:nvPr/>
          </p:nvSpPr>
          <p:spPr bwMode="auto">
            <a:xfrm>
              <a:off x="2793" y="3669"/>
              <a:ext cx="47" cy="47"/>
            </a:xfrm>
            <a:prstGeom prst="ellipse">
              <a:avLst/>
            </a:prstGeom>
            <a:solidFill>
              <a:srgbClr val="3F3F2F"/>
            </a:solidFill>
            <a:ln w="9525">
              <a:solidFill>
                <a:srgbClr val="3F3F2F"/>
              </a:solidFill>
              <a:round/>
              <a:headEnd type="none" w="sm" len="sm"/>
              <a:tailEnd type="none" w="sm" len="sm"/>
            </a:ln>
            <a:effectLst>
              <a:outerShdw dist="17961" dir="2700000" algn="ctr" rotWithShape="0">
                <a:schemeClr val="tx1"/>
              </a:outerShdw>
            </a:effectLst>
          </p:spPr>
          <p:txBody>
            <a:bodyPr lIns="82124" tIns="41061" rIns="82124" bIns="41061" anchor="ctr"/>
            <a:lstStyle/>
            <a:p>
              <a:pPr>
                <a:spcBef>
                  <a:spcPct val="50000"/>
                </a:spcBef>
              </a:pPr>
              <a:endParaRPr lang="zh-CN" altLang="en-US" sz="1400">
                <a:solidFill>
                  <a:srgbClr val="000000"/>
                </a:solidFill>
                <a:latin typeface="微软雅黑" pitchFamily="34" charset="-122"/>
                <a:ea typeface="微软雅黑" pitchFamily="34" charset="-122"/>
              </a:endParaRPr>
            </a:p>
          </p:txBody>
        </p:sp>
        <p:sp>
          <p:nvSpPr>
            <p:cNvPr id="142" name="Oval 8"/>
            <p:cNvSpPr>
              <a:spLocks noChangeArrowheads="1"/>
            </p:cNvSpPr>
            <p:nvPr/>
          </p:nvSpPr>
          <p:spPr bwMode="auto">
            <a:xfrm>
              <a:off x="3111" y="3669"/>
              <a:ext cx="48" cy="47"/>
            </a:xfrm>
            <a:prstGeom prst="ellipse">
              <a:avLst/>
            </a:prstGeom>
            <a:solidFill>
              <a:srgbClr val="3F3F2F"/>
            </a:solidFill>
            <a:ln w="9525">
              <a:solidFill>
                <a:srgbClr val="3F3F2F"/>
              </a:solidFill>
              <a:round/>
              <a:headEnd type="none" w="sm" len="sm"/>
              <a:tailEnd type="none" w="sm" len="sm"/>
            </a:ln>
            <a:effectLst>
              <a:outerShdw dist="17961" dir="2700000" algn="ctr" rotWithShape="0">
                <a:schemeClr val="tx1"/>
              </a:outerShdw>
            </a:effectLst>
          </p:spPr>
          <p:txBody>
            <a:bodyPr lIns="82124" tIns="41061" rIns="82124" bIns="41061" anchor="ctr"/>
            <a:lstStyle/>
            <a:p>
              <a:pPr>
                <a:spcBef>
                  <a:spcPct val="50000"/>
                </a:spcBef>
              </a:pPr>
              <a:endParaRPr lang="zh-CN" altLang="en-US" sz="1400">
                <a:solidFill>
                  <a:srgbClr val="000000"/>
                </a:solidFill>
                <a:latin typeface="微软雅黑" pitchFamily="34" charset="-122"/>
                <a:ea typeface="微软雅黑" pitchFamily="34" charset="-122"/>
              </a:endParaRPr>
            </a:p>
          </p:txBody>
        </p:sp>
        <p:sp>
          <p:nvSpPr>
            <p:cNvPr id="143" name="Rectangle 9"/>
            <p:cNvSpPr>
              <a:spLocks noChangeArrowheads="1"/>
            </p:cNvSpPr>
            <p:nvPr/>
          </p:nvSpPr>
          <p:spPr bwMode="auto">
            <a:xfrm>
              <a:off x="2815" y="3534"/>
              <a:ext cx="337" cy="116"/>
            </a:xfrm>
            <a:prstGeom prst="rect">
              <a:avLst/>
            </a:prstGeom>
            <a:solidFill>
              <a:srgbClr val="B7B79D"/>
            </a:solidFill>
            <a:ln w="6350">
              <a:solidFill>
                <a:srgbClr val="494936"/>
              </a:solidFill>
              <a:miter lim="800000"/>
              <a:headEnd/>
              <a:tailEnd/>
            </a:ln>
            <a:effectLst>
              <a:outerShdw dist="17961" dir="2700000" algn="ctr" rotWithShape="0">
                <a:srgbClr val="808080"/>
              </a:outerShdw>
            </a:effectLst>
          </p:spPr>
          <p:txBody>
            <a:bodyPr lIns="82124" tIns="41061" rIns="82124" bIns="41061" anchor="ctr"/>
            <a:lstStyle/>
            <a:p>
              <a:pPr>
                <a:spcBef>
                  <a:spcPct val="50000"/>
                </a:spcBef>
              </a:pPr>
              <a:endParaRPr lang="zh-CN" altLang="en-US" sz="1400">
                <a:solidFill>
                  <a:srgbClr val="000000"/>
                </a:solidFill>
                <a:latin typeface="微软雅黑" pitchFamily="34" charset="-122"/>
                <a:ea typeface="微软雅黑" pitchFamily="34" charset="-122"/>
              </a:endParaRPr>
            </a:p>
          </p:txBody>
        </p:sp>
        <p:sp>
          <p:nvSpPr>
            <p:cNvPr id="144" name="Oval 10"/>
            <p:cNvSpPr>
              <a:spLocks noChangeArrowheads="1"/>
            </p:cNvSpPr>
            <p:nvPr/>
          </p:nvSpPr>
          <p:spPr bwMode="auto">
            <a:xfrm>
              <a:off x="2665" y="3665"/>
              <a:ext cx="48" cy="47"/>
            </a:xfrm>
            <a:prstGeom prst="ellipse">
              <a:avLst/>
            </a:prstGeom>
            <a:solidFill>
              <a:srgbClr val="3F3F2F"/>
            </a:solidFill>
            <a:ln w="9525">
              <a:solidFill>
                <a:srgbClr val="3F3F2F"/>
              </a:solidFill>
              <a:round/>
              <a:headEnd type="none" w="sm" len="sm"/>
              <a:tailEnd type="none" w="sm" len="sm"/>
            </a:ln>
            <a:effectLst>
              <a:outerShdw dist="17961" dir="2700000" algn="ctr" rotWithShape="0">
                <a:schemeClr val="tx1"/>
              </a:outerShdw>
            </a:effectLst>
          </p:spPr>
          <p:txBody>
            <a:bodyPr lIns="82124" tIns="41061" rIns="82124" bIns="41061" anchor="ctr"/>
            <a:lstStyle/>
            <a:p>
              <a:pPr>
                <a:spcBef>
                  <a:spcPct val="50000"/>
                </a:spcBef>
              </a:pPr>
              <a:endParaRPr lang="zh-CN" altLang="en-US" sz="1400">
                <a:solidFill>
                  <a:srgbClr val="000000"/>
                </a:solidFill>
                <a:latin typeface="微软雅黑" pitchFamily="34" charset="-122"/>
                <a:ea typeface="微软雅黑" pitchFamily="34" charset="-122"/>
              </a:endParaRPr>
            </a:p>
          </p:txBody>
        </p:sp>
        <p:sp>
          <p:nvSpPr>
            <p:cNvPr id="145" name="Rectangle 11"/>
            <p:cNvSpPr>
              <a:spLocks noChangeArrowheads="1"/>
            </p:cNvSpPr>
            <p:nvPr/>
          </p:nvSpPr>
          <p:spPr bwMode="auto">
            <a:xfrm>
              <a:off x="2717" y="3568"/>
              <a:ext cx="47" cy="47"/>
            </a:xfrm>
            <a:prstGeom prst="rect">
              <a:avLst/>
            </a:prstGeom>
            <a:solidFill>
              <a:srgbClr val="B7B79D"/>
            </a:solidFill>
            <a:ln w="6350">
              <a:solidFill>
                <a:srgbClr val="494936"/>
              </a:solidFill>
              <a:miter lim="800000"/>
              <a:headEnd/>
              <a:tailEnd/>
            </a:ln>
            <a:effectLst>
              <a:outerShdw dist="17961" dir="2700000" algn="ctr" rotWithShape="0">
                <a:srgbClr val="808080"/>
              </a:outerShdw>
            </a:effectLst>
          </p:spPr>
          <p:txBody>
            <a:bodyPr lIns="82124" tIns="41061" rIns="82124" bIns="41061" anchor="ctr"/>
            <a:lstStyle/>
            <a:p>
              <a:pPr>
                <a:spcBef>
                  <a:spcPct val="50000"/>
                </a:spcBef>
              </a:pPr>
              <a:endParaRPr lang="zh-CN" altLang="en-US" sz="1400">
                <a:solidFill>
                  <a:srgbClr val="000000"/>
                </a:solidFill>
                <a:latin typeface="微软雅黑" pitchFamily="34" charset="-122"/>
                <a:ea typeface="微软雅黑" pitchFamily="34" charset="-122"/>
              </a:endParaRPr>
            </a:p>
          </p:txBody>
        </p:sp>
      </p:grpSp>
      <p:pic>
        <p:nvPicPr>
          <p:cNvPr id="146" name="图片 1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80049" y="5259939"/>
            <a:ext cx="1165942" cy="473129"/>
          </a:xfrm>
          <a:prstGeom prst="rect">
            <a:avLst/>
          </a:prstGeom>
        </p:spPr>
      </p:pic>
      <p:pic>
        <p:nvPicPr>
          <p:cNvPr id="151" name="图片 1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92437" y="5266604"/>
            <a:ext cx="669947" cy="831280"/>
          </a:xfrm>
          <a:prstGeom prst="rect">
            <a:avLst/>
          </a:prstGeom>
        </p:spPr>
      </p:pic>
      <p:sp>
        <p:nvSpPr>
          <p:cNvPr id="195" name="Rectangle 26"/>
          <p:cNvSpPr>
            <a:spLocks noChangeArrowheads="1"/>
          </p:cNvSpPr>
          <p:nvPr/>
        </p:nvSpPr>
        <p:spPr bwMode="gray">
          <a:xfrm>
            <a:off x="3084730" y="3151895"/>
            <a:ext cx="16353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zh-CN" altLang="en-US" sz="1000" b="1" dirty="0">
                <a:latin typeface="微软雅黑" pitchFamily="34" charset="-122"/>
                <a:ea typeface="微软雅黑" pitchFamily="34" charset="-122"/>
              </a:rPr>
              <a:t>加载</a:t>
            </a:r>
            <a:endParaRPr lang="en-US" altLang="zh-CN" sz="1000" b="1" dirty="0">
              <a:latin typeface="微软雅黑" pitchFamily="34" charset="-122"/>
              <a:ea typeface="微软雅黑" pitchFamily="34" charset="-122"/>
            </a:endParaRPr>
          </a:p>
          <a:p>
            <a:pPr algn="ctr" eaLnBrk="0" fontAlgn="base" hangingPunct="0">
              <a:spcBef>
                <a:spcPct val="0"/>
              </a:spcBef>
              <a:spcAft>
                <a:spcPct val="0"/>
              </a:spcAft>
            </a:pPr>
            <a:r>
              <a:rPr lang="zh-CN" altLang="en-US" sz="1000" dirty="0">
                <a:latin typeface="微软雅黑" pitchFamily="34" charset="-122"/>
                <a:ea typeface="微软雅黑" pitchFamily="34" charset="-122"/>
              </a:rPr>
              <a:t>导入海量数据</a:t>
            </a:r>
            <a:endParaRPr lang="en-US" altLang="zh-CN" sz="1000" dirty="0">
              <a:latin typeface="微软雅黑" pitchFamily="34" charset="-122"/>
              <a:ea typeface="微软雅黑" pitchFamily="34" charset="-122"/>
            </a:endParaRPr>
          </a:p>
        </p:txBody>
      </p:sp>
      <p:sp>
        <p:nvSpPr>
          <p:cNvPr id="196" name="Rectangle 25"/>
          <p:cNvSpPr>
            <a:spLocks noChangeArrowheads="1"/>
          </p:cNvSpPr>
          <p:nvPr/>
        </p:nvSpPr>
        <p:spPr bwMode="gray">
          <a:xfrm>
            <a:off x="2549818" y="2701069"/>
            <a:ext cx="2796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zh-CN" altLang="en-US" sz="1000" b="1" dirty="0">
                <a:latin typeface="微软雅黑" pitchFamily="34" charset="-122"/>
                <a:ea typeface="微软雅黑" pitchFamily="34" charset="-122"/>
              </a:rPr>
              <a:t>处理</a:t>
            </a:r>
            <a:endParaRPr lang="en-US" altLang="zh-CN" sz="1000" b="1" dirty="0">
              <a:latin typeface="微软雅黑" pitchFamily="34" charset="-122"/>
              <a:ea typeface="微软雅黑" pitchFamily="34" charset="-122"/>
            </a:endParaRPr>
          </a:p>
          <a:p>
            <a:pPr algn="ctr" eaLnBrk="0" fontAlgn="base" hangingPunct="0">
              <a:spcBef>
                <a:spcPct val="0"/>
              </a:spcBef>
              <a:spcAft>
                <a:spcPct val="0"/>
              </a:spcAft>
            </a:pPr>
            <a:r>
              <a:rPr lang="zh-CN" altLang="en-US" sz="1000" dirty="0">
                <a:latin typeface="微软雅黑" pitchFamily="34" charset="-122"/>
                <a:ea typeface="微软雅黑" pitchFamily="34" charset="-122"/>
              </a:rPr>
              <a:t>数据抽取与集成</a:t>
            </a:r>
            <a:endParaRPr lang="en-US" altLang="zh-CN" sz="1000" dirty="0">
              <a:latin typeface="微软雅黑" pitchFamily="34" charset="-122"/>
              <a:ea typeface="微软雅黑" pitchFamily="34" charset="-122"/>
            </a:endParaRPr>
          </a:p>
        </p:txBody>
      </p:sp>
      <p:sp>
        <p:nvSpPr>
          <p:cNvPr id="178" name="Rectangle 25"/>
          <p:cNvSpPr>
            <a:spLocks noChangeArrowheads="1"/>
          </p:cNvSpPr>
          <p:nvPr/>
        </p:nvSpPr>
        <p:spPr bwMode="gray">
          <a:xfrm>
            <a:off x="1411592" y="2438855"/>
            <a:ext cx="1409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zh-CN" altLang="en-US" sz="1200" b="1" dirty="0">
                <a:latin typeface="微软雅黑" pitchFamily="34" charset="-122"/>
                <a:ea typeface="微软雅黑" pitchFamily="34" charset="-122"/>
              </a:rPr>
              <a:t>深度挖掘</a:t>
            </a:r>
            <a:endParaRPr lang="en-US" altLang="zh-CN" sz="1200" b="1" dirty="0">
              <a:latin typeface="微软雅黑" pitchFamily="34" charset="-122"/>
              <a:ea typeface="微软雅黑" pitchFamily="34" charset="-122"/>
            </a:endParaRPr>
          </a:p>
        </p:txBody>
      </p:sp>
      <p:sp>
        <p:nvSpPr>
          <p:cNvPr id="189" name="Rectangle 25"/>
          <p:cNvSpPr>
            <a:spLocks noChangeArrowheads="1"/>
          </p:cNvSpPr>
          <p:nvPr/>
        </p:nvSpPr>
        <p:spPr bwMode="gray">
          <a:xfrm>
            <a:off x="2201610" y="4399907"/>
            <a:ext cx="16128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zh-CN" altLang="en-US" sz="1200" b="1" dirty="0">
                <a:latin typeface="微软雅黑" pitchFamily="34" charset="-122"/>
                <a:ea typeface="微软雅黑" pitchFamily="34" charset="-122"/>
              </a:rPr>
              <a:t>信息交易数据</a:t>
            </a:r>
            <a:endParaRPr lang="en-US" altLang="zh-CN" sz="1200" b="1" dirty="0">
              <a:latin typeface="微软雅黑" pitchFamily="34" charset="-122"/>
              <a:ea typeface="微软雅黑" pitchFamily="34" charset="-122"/>
            </a:endParaRPr>
          </a:p>
        </p:txBody>
      </p:sp>
      <p:sp>
        <p:nvSpPr>
          <p:cNvPr id="190" name="Rectangle 25"/>
          <p:cNvSpPr>
            <a:spLocks noChangeArrowheads="1"/>
          </p:cNvSpPr>
          <p:nvPr/>
        </p:nvSpPr>
        <p:spPr bwMode="gray">
          <a:xfrm>
            <a:off x="4286665" y="4399907"/>
            <a:ext cx="17208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zh-CN" altLang="en-US" sz="1200" b="1" dirty="0">
                <a:latin typeface="微软雅黑" pitchFamily="34" charset="-122"/>
                <a:ea typeface="微软雅黑" pitchFamily="34" charset="-122"/>
              </a:rPr>
              <a:t>行为记录数据</a:t>
            </a:r>
            <a:endParaRPr lang="en-US" altLang="zh-CN" sz="1200" b="1" dirty="0">
              <a:latin typeface="微软雅黑" pitchFamily="34" charset="-122"/>
              <a:ea typeface="微软雅黑" pitchFamily="34" charset="-122"/>
            </a:endParaRPr>
          </a:p>
        </p:txBody>
      </p:sp>
      <p:sp>
        <p:nvSpPr>
          <p:cNvPr id="191" name="Rectangle 25"/>
          <p:cNvSpPr>
            <a:spLocks noChangeArrowheads="1"/>
          </p:cNvSpPr>
          <p:nvPr/>
        </p:nvSpPr>
        <p:spPr bwMode="gray">
          <a:xfrm>
            <a:off x="3281730" y="4399907"/>
            <a:ext cx="16128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zh-CN" altLang="en-US" sz="1200" b="1" u="sng" dirty="0">
                <a:latin typeface="微软雅黑" pitchFamily="34" charset="-122"/>
                <a:ea typeface="微软雅黑" pitchFamily="34" charset="-122"/>
              </a:rPr>
              <a:t>融合数据</a:t>
            </a:r>
            <a:endParaRPr lang="en-US" altLang="zh-CN" sz="1200" b="1" u="sng" dirty="0">
              <a:latin typeface="微软雅黑" pitchFamily="34" charset="-122"/>
              <a:ea typeface="微软雅黑" pitchFamily="34" charset="-122"/>
            </a:endParaRPr>
          </a:p>
        </p:txBody>
      </p:sp>
      <p:sp>
        <p:nvSpPr>
          <p:cNvPr id="192" name="TextBox 191"/>
          <p:cNvSpPr txBox="1"/>
          <p:nvPr/>
        </p:nvSpPr>
        <p:spPr>
          <a:xfrm>
            <a:off x="2666037" y="3736259"/>
            <a:ext cx="12782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zh-CN"/>
            </a:defPPr>
            <a:lvl1pPr algn="ctr" eaLnBrk="0" fontAlgn="base" hangingPunct="0">
              <a:spcBef>
                <a:spcPct val="0"/>
              </a:spcBef>
              <a:spcAft>
                <a:spcPct val="0"/>
              </a:spcAft>
              <a:defRPr sz="1200" b="1">
                <a:latin typeface="微软雅黑" pitchFamily="34" charset="-122"/>
                <a:ea typeface="微软雅黑" pitchFamily="34" charset="-122"/>
              </a:defRPr>
            </a:lvl1pPr>
          </a:lstStyle>
          <a:p>
            <a:r>
              <a:rPr lang="zh-CN" altLang="en-US" sz="1000" b="0" dirty="0">
                <a:solidFill>
                  <a:schemeClr val="bg1"/>
                </a:solidFill>
              </a:rPr>
              <a:t>结构化数据</a:t>
            </a:r>
          </a:p>
        </p:txBody>
      </p:sp>
      <p:sp>
        <p:nvSpPr>
          <p:cNvPr id="193" name="TextBox 192"/>
          <p:cNvSpPr txBox="1"/>
          <p:nvPr/>
        </p:nvSpPr>
        <p:spPr>
          <a:xfrm>
            <a:off x="4089297" y="3736259"/>
            <a:ext cx="1524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zh-CN"/>
            </a:defPPr>
            <a:lvl1pPr algn="ctr" eaLnBrk="0" fontAlgn="base" hangingPunct="0">
              <a:spcBef>
                <a:spcPct val="0"/>
              </a:spcBef>
              <a:spcAft>
                <a:spcPct val="0"/>
              </a:spcAft>
              <a:defRPr sz="1200" b="1">
                <a:latin typeface="微软雅黑" pitchFamily="34" charset="-122"/>
                <a:ea typeface="微软雅黑" pitchFamily="34" charset="-122"/>
              </a:defRPr>
            </a:lvl1pPr>
          </a:lstStyle>
          <a:p>
            <a:r>
              <a:rPr lang="zh-CN" altLang="en-US" sz="1000" b="0" dirty="0">
                <a:solidFill>
                  <a:schemeClr val="bg1"/>
                </a:solidFill>
              </a:rPr>
              <a:t>非结构化数据</a:t>
            </a:r>
          </a:p>
        </p:txBody>
      </p:sp>
      <p:sp>
        <p:nvSpPr>
          <p:cNvPr id="194" name="TextBox 193"/>
          <p:cNvSpPr txBox="1"/>
          <p:nvPr/>
        </p:nvSpPr>
        <p:spPr>
          <a:xfrm>
            <a:off x="3197281" y="4075848"/>
            <a:ext cx="16200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zh-CN"/>
            </a:defPPr>
            <a:lvl1pPr algn="ctr" eaLnBrk="0" fontAlgn="base" hangingPunct="0">
              <a:spcBef>
                <a:spcPct val="0"/>
              </a:spcBef>
              <a:spcAft>
                <a:spcPct val="0"/>
              </a:spcAft>
              <a:defRPr sz="1200" b="1">
                <a:latin typeface="微软雅黑" pitchFamily="34" charset="-122"/>
                <a:ea typeface="微软雅黑" pitchFamily="34" charset="-122"/>
              </a:defRPr>
            </a:lvl1pPr>
          </a:lstStyle>
          <a:p>
            <a:r>
              <a:rPr lang="zh-CN" altLang="en-US" sz="1000" b="0" dirty="0">
                <a:solidFill>
                  <a:schemeClr val="bg1"/>
                </a:solidFill>
              </a:rPr>
              <a:t>半结构化数据</a:t>
            </a:r>
          </a:p>
        </p:txBody>
      </p:sp>
      <p:sp>
        <p:nvSpPr>
          <p:cNvPr id="198" name="左弧形箭头 197"/>
          <p:cNvSpPr/>
          <p:nvPr/>
        </p:nvSpPr>
        <p:spPr>
          <a:xfrm flipV="1">
            <a:off x="2863908" y="2071404"/>
            <a:ext cx="390430" cy="926350"/>
          </a:xfrm>
          <a:prstGeom prst="curvedRightArrow">
            <a:avLst/>
          </a:prstGeom>
          <a:gradFill>
            <a:gsLst>
              <a:gs pos="0">
                <a:schemeClr val="bg1">
                  <a:lumMod val="50000"/>
                </a:schemeClr>
              </a:gs>
              <a:gs pos="98000">
                <a:schemeClr val="bg1">
                  <a:lumMod val="50000"/>
                </a:schemeClr>
              </a:gs>
              <a:gs pos="43000">
                <a:schemeClr val="bg1"/>
              </a:gs>
            </a:gsLst>
            <a:lin ang="0" scaled="1"/>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Rectangle 25"/>
          <p:cNvSpPr>
            <a:spLocks noChangeArrowheads="1"/>
          </p:cNvSpPr>
          <p:nvPr/>
        </p:nvSpPr>
        <p:spPr bwMode="gray">
          <a:xfrm>
            <a:off x="1063182" y="3006643"/>
            <a:ext cx="10832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zh-CN" altLang="en-US" sz="1200" b="1" dirty="0">
                <a:latin typeface="微软雅黑" pitchFamily="34" charset="-122"/>
                <a:ea typeface="微软雅黑" pitchFamily="34" charset="-122"/>
              </a:rPr>
              <a:t>数据加工</a:t>
            </a:r>
            <a:endParaRPr lang="en-US" altLang="zh-CN" sz="1200" b="1" dirty="0">
              <a:latin typeface="微软雅黑" pitchFamily="34" charset="-122"/>
              <a:ea typeface="微软雅黑" pitchFamily="34" charset="-122"/>
            </a:endParaRPr>
          </a:p>
        </p:txBody>
      </p:sp>
      <p:sp>
        <p:nvSpPr>
          <p:cNvPr id="200" name="左弧形箭头 199"/>
          <p:cNvSpPr/>
          <p:nvPr/>
        </p:nvSpPr>
        <p:spPr>
          <a:xfrm flipV="1">
            <a:off x="2482163" y="2335645"/>
            <a:ext cx="492622" cy="1168815"/>
          </a:xfrm>
          <a:prstGeom prst="curvedRightArrow">
            <a:avLst/>
          </a:prstGeom>
          <a:gradFill flip="none" rotWithShape="1">
            <a:gsLst>
              <a:gs pos="5000">
                <a:srgbClr val="99CC00"/>
              </a:gs>
              <a:gs pos="65000">
                <a:schemeClr val="bg1"/>
              </a:gs>
              <a:gs pos="100000">
                <a:srgbClr val="99CC00"/>
              </a:gs>
            </a:gsLst>
            <a:lin ang="0" scaled="1"/>
            <a:tileRect/>
          </a:gradFill>
          <a:ln w="9525">
            <a:noFill/>
            <a:round/>
            <a:headEnd/>
            <a:tailEnd/>
          </a:ln>
          <a:effectLst/>
        </p:spPr>
        <p:txBody>
          <a:bodyPr wrap="none" anchor="ctr"/>
          <a:lstStyle/>
          <a:p>
            <a:pPr algn="ctr" fontAlgn="base">
              <a:spcBef>
                <a:spcPct val="0"/>
              </a:spcBef>
              <a:spcAft>
                <a:spcPct val="0"/>
              </a:spcAft>
            </a:pPr>
            <a:endParaRPr lang="zh-CN" altLang="en-US" kern="0">
              <a:latin typeface="微软雅黑" pitchFamily="34" charset="-122"/>
              <a:ea typeface="微软雅黑" pitchFamily="34" charset="-122"/>
            </a:endParaRPr>
          </a:p>
        </p:txBody>
      </p:sp>
      <p:grpSp>
        <p:nvGrpSpPr>
          <p:cNvPr id="203" name="组合 202"/>
          <p:cNvGrpSpPr/>
          <p:nvPr/>
        </p:nvGrpSpPr>
        <p:grpSpPr>
          <a:xfrm>
            <a:off x="3319809" y="1694214"/>
            <a:ext cx="1323415" cy="874648"/>
            <a:chOff x="6752496" y="1400354"/>
            <a:chExt cx="2126824" cy="889992"/>
          </a:xfrm>
        </p:grpSpPr>
        <p:sp>
          <p:nvSpPr>
            <p:cNvPr id="201" name="AutoShape 19"/>
            <p:cNvSpPr>
              <a:spLocks noChangeArrowheads="1"/>
            </p:cNvSpPr>
            <p:nvPr/>
          </p:nvSpPr>
          <p:spPr bwMode="gray">
            <a:xfrm>
              <a:off x="6752496" y="1400354"/>
              <a:ext cx="2126823" cy="889992"/>
            </a:xfrm>
            <a:prstGeom prst="can">
              <a:avLst>
                <a:gd name="adj" fmla="val 47144"/>
              </a:avLst>
            </a:prstGeom>
            <a:gradFill flip="none" rotWithShape="1">
              <a:gsLst>
                <a:gs pos="5000">
                  <a:srgbClr val="99CC00"/>
                </a:gs>
                <a:gs pos="54000">
                  <a:schemeClr val="bg1"/>
                </a:gs>
                <a:gs pos="100000">
                  <a:srgbClr val="99CC00"/>
                </a:gs>
              </a:gsLst>
              <a:lin ang="0" scaled="1"/>
              <a:tileRect/>
            </a:gradFill>
            <a:ln w="9525">
              <a:noFill/>
              <a:round/>
              <a:headEnd/>
              <a:tailEnd/>
            </a:ln>
            <a:effectLst/>
          </p:spPr>
          <p:txBody>
            <a:bodyPr wrap="none" anchor="ctr"/>
            <a:lstStyle/>
            <a:p>
              <a:pPr algn="ctr" fontAlgn="base">
                <a:spcBef>
                  <a:spcPct val="0"/>
                </a:spcBef>
                <a:spcAft>
                  <a:spcPct val="0"/>
                </a:spcAft>
                <a:defRPr/>
              </a:pPr>
              <a:endParaRPr lang="zh-CN" altLang="en-US" kern="0">
                <a:latin typeface="微软雅黑" pitchFamily="34" charset="-122"/>
                <a:ea typeface="微软雅黑" pitchFamily="34" charset="-122"/>
              </a:endParaRPr>
            </a:p>
          </p:txBody>
        </p:sp>
        <p:sp>
          <p:nvSpPr>
            <p:cNvPr id="202" name="Oval 20"/>
            <p:cNvSpPr>
              <a:spLocks noChangeArrowheads="1"/>
            </p:cNvSpPr>
            <p:nvPr/>
          </p:nvSpPr>
          <p:spPr bwMode="gray">
            <a:xfrm>
              <a:off x="6755848" y="1414469"/>
              <a:ext cx="2123472" cy="414176"/>
            </a:xfrm>
            <a:prstGeom prst="ellipse">
              <a:avLst/>
            </a:prstGeom>
            <a:solidFill>
              <a:srgbClr val="99CC00"/>
            </a:solidFill>
            <a:ln w="9525" algn="ctr">
              <a:noFill/>
              <a:round/>
              <a:headEnd/>
              <a:tailEnd/>
            </a:ln>
            <a:effectLst/>
          </p:spPr>
          <p:txBody>
            <a:bodyPr wrap="none" anchor="ctr"/>
            <a:lstStyle/>
            <a:p>
              <a:pPr algn="ctr" fontAlgn="base">
                <a:spcBef>
                  <a:spcPct val="0"/>
                </a:spcBef>
                <a:spcAft>
                  <a:spcPct val="0"/>
                </a:spcAft>
                <a:defRPr/>
              </a:pPr>
              <a:endParaRPr lang="zh-CN" altLang="en-US" kern="0">
                <a:latin typeface="微软雅黑" pitchFamily="34" charset="-122"/>
                <a:ea typeface="微软雅黑" pitchFamily="34" charset="-122"/>
              </a:endParaRPr>
            </a:p>
          </p:txBody>
        </p:sp>
      </p:grpSp>
      <p:sp>
        <p:nvSpPr>
          <p:cNvPr id="197" name="Rectangle 29"/>
          <p:cNvSpPr>
            <a:spLocks noChangeArrowheads="1"/>
          </p:cNvSpPr>
          <p:nvPr/>
        </p:nvSpPr>
        <p:spPr bwMode="gray">
          <a:xfrm>
            <a:off x="3474979" y="2102030"/>
            <a:ext cx="929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zh-CN" altLang="en-US" sz="1000" b="1" dirty="0">
                <a:latin typeface="微软雅黑" pitchFamily="34" charset="-122"/>
                <a:ea typeface="微软雅黑" pitchFamily="34" charset="-122"/>
              </a:rPr>
              <a:t>分析</a:t>
            </a:r>
            <a:endParaRPr lang="en-US" altLang="zh-CN" sz="1000" b="1" dirty="0">
              <a:latin typeface="微软雅黑" pitchFamily="34" charset="-122"/>
              <a:ea typeface="微软雅黑" pitchFamily="34" charset="-122"/>
            </a:endParaRPr>
          </a:p>
          <a:p>
            <a:pPr algn="ctr" eaLnBrk="0" fontAlgn="base" hangingPunct="0">
              <a:spcBef>
                <a:spcPct val="0"/>
              </a:spcBef>
              <a:spcAft>
                <a:spcPct val="0"/>
              </a:spcAft>
            </a:pPr>
            <a:r>
              <a:rPr lang="zh-CN" altLang="en-US" sz="1000" dirty="0">
                <a:latin typeface="微软雅黑" pitchFamily="34" charset="-122"/>
                <a:ea typeface="微软雅黑" pitchFamily="34" charset="-122"/>
              </a:rPr>
              <a:t>形成决策</a:t>
            </a:r>
            <a:endParaRPr lang="en-US" altLang="zh-CN" sz="1000" dirty="0">
              <a:latin typeface="微软雅黑" pitchFamily="34" charset="-122"/>
              <a:ea typeface="微软雅黑" pitchFamily="34" charset="-122"/>
            </a:endParaRPr>
          </a:p>
        </p:txBody>
      </p:sp>
      <p:sp>
        <p:nvSpPr>
          <p:cNvPr id="81" name="左弧形箭头 80"/>
          <p:cNvSpPr/>
          <p:nvPr/>
        </p:nvSpPr>
        <p:spPr>
          <a:xfrm flipV="1">
            <a:off x="1340841" y="3451697"/>
            <a:ext cx="783289" cy="1858463"/>
          </a:xfrm>
          <a:prstGeom prst="curvedRightArrow">
            <a:avLst/>
          </a:prstGeom>
          <a:gradFill>
            <a:gsLst>
              <a:gs pos="0">
                <a:schemeClr val="bg1">
                  <a:lumMod val="50000"/>
                </a:schemeClr>
              </a:gs>
              <a:gs pos="98000">
                <a:schemeClr val="bg1">
                  <a:lumMod val="50000"/>
                </a:schemeClr>
              </a:gs>
              <a:gs pos="43000">
                <a:schemeClr val="bg1"/>
              </a:gs>
            </a:gsLst>
            <a:lin ang="0" scaled="1"/>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左弧形箭头 81"/>
          <p:cNvSpPr/>
          <p:nvPr/>
        </p:nvSpPr>
        <p:spPr>
          <a:xfrm flipV="1">
            <a:off x="1828521" y="2758277"/>
            <a:ext cx="783289" cy="1858463"/>
          </a:xfrm>
          <a:prstGeom prst="curvedRightArrow">
            <a:avLst/>
          </a:prstGeom>
          <a:gradFill flip="none" rotWithShape="1">
            <a:gsLst>
              <a:gs pos="0">
                <a:srgbClr val="5E9EFF">
                  <a:lumMod val="86000"/>
                </a:srgbClr>
              </a:gs>
              <a:gs pos="83000">
                <a:srgbClr val="85C2FF"/>
              </a:gs>
              <a:gs pos="57000">
                <a:schemeClr val="bg1"/>
              </a:gs>
              <a:gs pos="100000">
                <a:schemeClr val="tx2">
                  <a:lumMod val="60000"/>
                  <a:lumOff val="40000"/>
                </a:schemeClr>
              </a:gs>
            </a:gsLst>
            <a:lin ang="0" scaled="1"/>
            <a:tileRect/>
          </a:gradFill>
          <a:ln w="9525">
            <a:noFill/>
            <a:round/>
            <a:headEnd/>
            <a:tailEnd/>
          </a:ln>
          <a:effectLst/>
        </p:spPr>
        <p:txBody>
          <a:bodyPr wrap="none" anchor="ctr"/>
          <a:lstStyle/>
          <a:p>
            <a:pPr algn="ctr" fontAlgn="base">
              <a:spcBef>
                <a:spcPct val="0"/>
              </a:spcBef>
              <a:spcAft>
                <a:spcPct val="0"/>
              </a:spcAft>
            </a:pPr>
            <a:endParaRPr lang="zh-CN" altLang="en-US" kern="0">
              <a:latin typeface="微软雅黑" pitchFamily="34" charset="-122"/>
              <a:ea typeface="微软雅黑" pitchFamily="34" charset="-122"/>
            </a:endParaRPr>
          </a:p>
        </p:txBody>
      </p:sp>
      <p:sp>
        <p:nvSpPr>
          <p:cNvPr id="185" name="Rectangle 25"/>
          <p:cNvSpPr>
            <a:spLocks noChangeArrowheads="1"/>
          </p:cNvSpPr>
          <p:nvPr/>
        </p:nvSpPr>
        <p:spPr bwMode="gray">
          <a:xfrm>
            <a:off x="4539897" y="4770980"/>
            <a:ext cx="1365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zh-CN" altLang="en-US" sz="1200" b="1" dirty="0">
                <a:latin typeface="微软雅黑" pitchFamily="34" charset="-122"/>
                <a:ea typeface="微软雅黑" pitchFamily="34" charset="-122"/>
              </a:rPr>
              <a:t>移动互联网</a:t>
            </a:r>
            <a:endParaRPr lang="en-US" altLang="zh-CN" sz="1200" b="1" dirty="0">
              <a:latin typeface="微软雅黑" pitchFamily="34" charset="-122"/>
              <a:ea typeface="微软雅黑" pitchFamily="34" charset="-122"/>
            </a:endParaRPr>
          </a:p>
        </p:txBody>
      </p:sp>
      <p:sp>
        <p:nvSpPr>
          <p:cNvPr id="186" name="Rectangle 25"/>
          <p:cNvSpPr>
            <a:spLocks noChangeArrowheads="1"/>
          </p:cNvSpPr>
          <p:nvPr/>
        </p:nvSpPr>
        <p:spPr bwMode="gray">
          <a:xfrm>
            <a:off x="2374227" y="4759947"/>
            <a:ext cx="8800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zh-CN" altLang="en-US" sz="1200" b="1" dirty="0">
                <a:latin typeface="微软雅黑" pitchFamily="34" charset="-122"/>
                <a:ea typeface="微软雅黑" pitchFamily="34" charset="-122"/>
              </a:rPr>
              <a:t>物联网</a:t>
            </a:r>
            <a:endParaRPr lang="en-US" altLang="zh-CN" sz="1200" b="1" dirty="0">
              <a:latin typeface="微软雅黑" pitchFamily="34" charset="-122"/>
              <a:ea typeface="微软雅黑" pitchFamily="34" charset="-122"/>
            </a:endParaRPr>
          </a:p>
        </p:txBody>
      </p:sp>
      <p:sp>
        <p:nvSpPr>
          <p:cNvPr id="187" name="Rectangle 25"/>
          <p:cNvSpPr>
            <a:spLocks noChangeArrowheads="1"/>
          </p:cNvSpPr>
          <p:nvPr/>
        </p:nvSpPr>
        <p:spPr bwMode="gray">
          <a:xfrm>
            <a:off x="3084269" y="4759947"/>
            <a:ext cx="9532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zh-CN" altLang="en-US" sz="1200" b="1" dirty="0">
                <a:latin typeface="微软雅黑" pitchFamily="34" charset="-122"/>
                <a:ea typeface="微软雅黑" pitchFamily="34" charset="-122"/>
              </a:rPr>
              <a:t>互联网</a:t>
            </a:r>
            <a:endParaRPr lang="en-US" altLang="zh-CN" sz="1200" b="1" dirty="0">
              <a:latin typeface="微软雅黑" pitchFamily="34" charset="-122"/>
              <a:ea typeface="微软雅黑" pitchFamily="34" charset="-122"/>
            </a:endParaRPr>
          </a:p>
        </p:txBody>
      </p:sp>
      <p:sp>
        <p:nvSpPr>
          <p:cNvPr id="188" name="Rectangle 25"/>
          <p:cNvSpPr>
            <a:spLocks noChangeArrowheads="1"/>
          </p:cNvSpPr>
          <p:nvPr/>
        </p:nvSpPr>
        <p:spPr bwMode="gray">
          <a:xfrm>
            <a:off x="3879500" y="4759947"/>
            <a:ext cx="9303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zh-CN" altLang="en-US" sz="1200" b="1" dirty="0">
                <a:latin typeface="微软雅黑" pitchFamily="34" charset="-122"/>
                <a:ea typeface="微软雅黑" pitchFamily="34" charset="-122"/>
              </a:rPr>
              <a:t>通信网</a:t>
            </a:r>
            <a:endParaRPr lang="en-US" altLang="zh-CN" sz="1200" b="1" dirty="0">
              <a:latin typeface="微软雅黑" pitchFamily="34" charset="-122"/>
              <a:ea typeface="微软雅黑" pitchFamily="34" charset="-122"/>
            </a:endParaRPr>
          </a:p>
        </p:txBody>
      </p:sp>
      <p:cxnSp>
        <p:nvCxnSpPr>
          <p:cNvPr id="214" name="直接连接符 213"/>
          <p:cNvCxnSpPr/>
          <p:nvPr/>
        </p:nvCxnSpPr>
        <p:spPr>
          <a:xfrm>
            <a:off x="1611044" y="5246494"/>
            <a:ext cx="595982" cy="43425"/>
          </a:xfrm>
          <a:prstGeom prst="line">
            <a:avLst/>
          </a:prstGeom>
          <a:ln w="3175">
            <a:solidFill>
              <a:schemeClr val="tx1">
                <a:lumMod val="75000"/>
                <a:lumOff val="25000"/>
              </a:schemeClr>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61" name="Rectangle 25"/>
          <p:cNvSpPr>
            <a:spLocks noChangeArrowheads="1"/>
          </p:cNvSpPr>
          <p:nvPr/>
        </p:nvSpPr>
        <p:spPr bwMode="gray">
          <a:xfrm>
            <a:off x="7668345" y="4941168"/>
            <a:ext cx="1162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zh-CN" altLang="en-US" b="1" dirty="0">
                <a:effectLst>
                  <a:outerShdw blurRad="38100" dist="38100" dir="2700000" algn="tl">
                    <a:srgbClr val="000000">
                      <a:alpha val="43137"/>
                    </a:srgbClr>
                  </a:outerShdw>
                </a:effectLst>
                <a:latin typeface="微软雅黑" pitchFamily="34" charset="-122"/>
                <a:ea typeface="微软雅黑" pitchFamily="34" charset="-122"/>
              </a:rPr>
              <a:t>智能终端</a:t>
            </a:r>
            <a:endParaRPr lang="en-US" altLang="zh-CN"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2" name="Rectangle 25"/>
          <p:cNvSpPr>
            <a:spLocks noChangeArrowheads="1"/>
          </p:cNvSpPr>
          <p:nvPr/>
        </p:nvSpPr>
        <p:spPr bwMode="gray">
          <a:xfrm>
            <a:off x="7729556" y="4005064"/>
            <a:ext cx="1018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zh-CN" altLang="en-US" b="1" dirty="0">
                <a:effectLst>
                  <a:outerShdw blurRad="38100" dist="38100" dir="2700000" algn="tl">
                    <a:srgbClr val="000000">
                      <a:alpha val="43137"/>
                    </a:srgbClr>
                  </a:outerShdw>
                </a:effectLst>
                <a:latin typeface="微软雅黑" pitchFamily="34" charset="-122"/>
                <a:ea typeface="微软雅黑" pitchFamily="34" charset="-122"/>
              </a:rPr>
              <a:t>云计算</a:t>
            </a:r>
            <a:endParaRPr lang="en-US" altLang="zh-CN"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3" name="Rectangle 25"/>
          <p:cNvSpPr>
            <a:spLocks noChangeArrowheads="1"/>
          </p:cNvSpPr>
          <p:nvPr/>
        </p:nvSpPr>
        <p:spPr bwMode="gray">
          <a:xfrm>
            <a:off x="7729556" y="2627620"/>
            <a:ext cx="1018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fontAlgn="base" hangingPunct="0">
              <a:spcBef>
                <a:spcPct val="0"/>
              </a:spcBef>
              <a:spcAft>
                <a:spcPct val="0"/>
              </a:spcAft>
            </a:pPr>
            <a:r>
              <a:rPr lang="zh-CN" altLang="en-US" b="1" dirty="0">
                <a:effectLst>
                  <a:outerShdw blurRad="38100" dist="38100" dir="2700000" algn="tl">
                    <a:srgbClr val="000000">
                      <a:alpha val="43137"/>
                    </a:srgbClr>
                  </a:outerShdw>
                </a:effectLst>
                <a:latin typeface="微软雅黑" pitchFamily="34" charset="-122"/>
                <a:ea typeface="微软雅黑" pitchFamily="34" charset="-122"/>
              </a:rPr>
              <a:t>大数据</a:t>
            </a:r>
            <a:endParaRPr lang="en-US" altLang="zh-CN"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5" name="文本占位符 4"/>
          <p:cNvSpPr>
            <a:spLocks noGrp="1"/>
          </p:cNvSpPr>
          <p:nvPr>
            <p:ph type="body" sz="quarter" idx="13"/>
          </p:nvPr>
        </p:nvSpPr>
        <p:spPr>
          <a:xfrm>
            <a:off x="428597" y="357188"/>
            <a:ext cx="7064024" cy="571482"/>
          </a:xfrm>
        </p:spPr>
        <p:txBody>
          <a:bodyPr/>
          <a:lstStyle/>
          <a:p>
            <a:r>
              <a:rPr lang="zh-CN" altLang="en-US" sz="3200" dirty="0"/>
              <a:t>大数据技术驱动力</a:t>
            </a:r>
            <a:r>
              <a:rPr lang="zh-CN" altLang="en-US" sz="3200" dirty="0" smtClean="0"/>
              <a:t>：应用</a:t>
            </a:r>
            <a:endParaRPr lang="zh-CN" altLang="en-US" sz="3200" dirty="0"/>
          </a:p>
        </p:txBody>
      </p:sp>
    </p:spTree>
    <p:extLst>
      <p:ext uri="{BB962C8B-B14F-4D97-AF65-F5344CB8AC3E}">
        <p14:creationId xmlns:p14="http://schemas.microsoft.com/office/powerpoint/2010/main" val="291514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down)">
                                      <p:cBhvr>
                                        <p:cTn id="7" dur="250"/>
                                        <p:tgtEl>
                                          <p:spTgt spid="117"/>
                                        </p:tgtEl>
                                      </p:cBhvr>
                                    </p:animEffect>
                                  </p:childTnLst>
                                </p:cTn>
                              </p:par>
                              <p:par>
                                <p:cTn id="8" presetID="22" presetClass="entr" presetSubtype="2" fill="hold" nodeType="withEffect">
                                  <p:stCondLst>
                                    <p:cond delay="500"/>
                                  </p:stCondLst>
                                  <p:childTnLst>
                                    <p:set>
                                      <p:cBhvr>
                                        <p:cTn id="9" dur="1" fill="hold">
                                          <p:stCondLst>
                                            <p:cond delay="0"/>
                                          </p:stCondLst>
                                        </p:cTn>
                                        <p:tgtEl>
                                          <p:spTgt spid="146"/>
                                        </p:tgtEl>
                                        <p:attrNameLst>
                                          <p:attrName>style.visibility</p:attrName>
                                        </p:attrNameLst>
                                      </p:cBhvr>
                                      <p:to>
                                        <p:strVal val="visible"/>
                                      </p:to>
                                    </p:set>
                                    <p:animEffect transition="in" filter="wipe(right)">
                                      <p:cBhvr>
                                        <p:cTn id="10" dur="250"/>
                                        <p:tgtEl>
                                          <p:spTgt spid="146"/>
                                        </p:tgtEl>
                                      </p:cBhvr>
                                    </p:animEffect>
                                  </p:childTnLst>
                                </p:cTn>
                              </p:par>
                              <p:par>
                                <p:cTn id="11" presetID="22" presetClass="entr" presetSubtype="2" fill="hold" nodeType="withEffect">
                                  <p:stCondLst>
                                    <p:cond delay="500"/>
                                  </p:stCondLst>
                                  <p:childTnLst>
                                    <p:set>
                                      <p:cBhvr>
                                        <p:cTn id="12" dur="1" fill="hold">
                                          <p:stCondLst>
                                            <p:cond delay="0"/>
                                          </p:stCondLst>
                                        </p:cTn>
                                        <p:tgtEl>
                                          <p:spTgt spid="137"/>
                                        </p:tgtEl>
                                        <p:attrNameLst>
                                          <p:attrName>style.visibility</p:attrName>
                                        </p:attrNameLst>
                                      </p:cBhvr>
                                      <p:to>
                                        <p:strVal val="visible"/>
                                      </p:to>
                                    </p:set>
                                    <p:animEffect transition="in" filter="wipe(right)">
                                      <p:cBhvr>
                                        <p:cTn id="13" dur="250"/>
                                        <p:tgtEl>
                                          <p:spTgt spid="137"/>
                                        </p:tgtEl>
                                      </p:cBhvr>
                                    </p:animEffect>
                                  </p:childTnLst>
                                </p:cTn>
                              </p:par>
                              <p:par>
                                <p:cTn id="14" presetID="22" presetClass="entr" presetSubtype="2" fill="hold" nodeType="withEffect">
                                  <p:stCondLst>
                                    <p:cond delay="500"/>
                                  </p:stCondLst>
                                  <p:childTnLst>
                                    <p:set>
                                      <p:cBhvr>
                                        <p:cTn id="15" dur="1" fill="hold">
                                          <p:stCondLst>
                                            <p:cond delay="0"/>
                                          </p:stCondLst>
                                        </p:cTn>
                                        <p:tgtEl>
                                          <p:spTgt spid="135"/>
                                        </p:tgtEl>
                                        <p:attrNameLst>
                                          <p:attrName>style.visibility</p:attrName>
                                        </p:attrNameLst>
                                      </p:cBhvr>
                                      <p:to>
                                        <p:strVal val="visible"/>
                                      </p:to>
                                    </p:set>
                                    <p:animEffect transition="in" filter="wipe(right)">
                                      <p:cBhvr>
                                        <p:cTn id="16" dur="250"/>
                                        <p:tgtEl>
                                          <p:spTgt spid="135"/>
                                        </p:tgtEl>
                                      </p:cBhvr>
                                    </p:animEffect>
                                  </p:childTnLst>
                                </p:cTn>
                              </p:par>
                              <p:par>
                                <p:cTn id="17" presetID="22" presetClass="entr" presetSubtype="2" fill="hold" nodeType="withEffect">
                                  <p:stCondLst>
                                    <p:cond delay="500"/>
                                  </p:stCondLst>
                                  <p:childTnLst>
                                    <p:set>
                                      <p:cBhvr>
                                        <p:cTn id="18" dur="1" fill="hold">
                                          <p:stCondLst>
                                            <p:cond delay="0"/>
                                          </p:stCondLst>
                                        </p:cTn>
                                        <p:tgtEl>
                                          <p:spTgt spid="134"/>
                                        </p:tgtEl>
                                        <p:attrNameLst>
                                          <p:attrName>style.visibility</p:attrName>
                                        </p:attrNameLst>
                                      </p:cBhvr>
                                      <p:to>
                                        <p:strVal val="visible"/>
                                      </p:to>
                                    </p:set>
                                    <p:animEffect transition="in" filter="wipe(right)">
                                      <p:cBhvr>
                                        <p:cTn id="19" dur="250"/>
                                        <p:tgtEl>
                                          <p:spTgt spid="134"/>
                                        </p:tgtEl>
                                      </p:cBhvr>
                                    </p:animEffect>
                                  </p:childTnLst>
                                </p:cTn>
                              </p:par>
                              <p:par>
                                <p:cTn id="20" presetID="22" presetClass="entr" presetSubtype="2" fill="hold" nodeType="withEffect">
                                  <p:stCondLst>
                                    <p:cond delay="500"/>
                                  </p:stCondLst>
                                  <p:childTnLst>
                                    <p:set>
                                      <p:cBhvr>
                                        <p:cTn id="21" dur="1" fill="hold">
                                          <p:stCondLst>
                                            <p:cond delay="0"/>
                                          </p:stCondLst>
                                        </p:cTn>
                                        <p:tgtEl>
                                          <p:spTgt spid="151"/>
                                        </p:tgtEl>
                                        <p:attrNameLst>
                                          <p:attrName>style.visibility</p:attrName>
                                        </p:attrNameLst>
                                      </p:cBhvr>
                                      <p:to>
                                        <p:strVal val="visible"/>
                                      </p:to>
                                    </p:set>
                                    <p:animEffect transition="in" filter="wipe(right)">
                                      <p:cBhvr>
                                        <p:cTn id="22" dur="250"/>
                                        <p:tgtEl>
                                          <p:spTgt spid="151"/>
                                        </p:tgtEl>
                                      </p:cBhvr>
                                    </p:animEffect>
                                  </p:childTnLst>
                                </p:cTn>
                              </p:par>
                              <p:par>
                                <p:cTn id="23" presetID="22" presetClass="entr" presetSubtype="2" fill="hold" nodeType="withEffect">
                                  <p:stCondLst>
                                    <p:cond delay="500"/>
                                  </p:stCondLst>
                                  <p:childTnLst>
                                    <p:set>
                                      <p:cBhvr>
                                        <p:cTn id="24" dur="1" fill="hold">
                                          <p:stCondLst>
                                            <p:cond delay="0"/>
                                          </p:stCondLst>
                                        </p:cTn>
                                        <p:tgtEl>
                                          <p:spTgt spid="136"/>
                                        </p:tgtEl>
                                        <p:attrNameLst>
                                          <p:attrName>style.visibility</p:attrName>
                                        </p:attrNameLst>
                                      </p:cBhvr>
                                      <p:to>
                                        <p:strVal val="visible"/>
                                      </p:to>
                                    </p:set>
                                    <p:animEffect transition="in" filter="wipe(right)">
                                      <p:cBhvr>
                                        <p:cTn id="25" dur="250"/>
                                        <p:tgtEl>
                                          <p:spTgt spid="136"/>
                                        </p:tgtEl>
                                      </p:cBhvr>
                                    </p:animEffect>
                                  </p:childTnLst>
                                </p:cTn>
                              </p:par>
                              <p:par>
                                <p:cTn id="26" presetID="22" presetClass="entr" presetSubtype="2" fill="hold" nodeType="withEffect">
                                  <p:stCondLst>
                                    <p:cond delay="500"/>
                                  </p:stCondLst>
                                  <p:childTnLst>
                                    <p:set>
                                      <p:cBhvr>
                                        <p:cTn id="27" dur="1" fill="hold">
                                          <p:stCondLst>
                                            <p:cond delay="0"/>
                                          </p:stCondLst>
                                        </p:cTn>
                                        <p:tgtEl>
                                          <p:spTgt spid="133"/>
                                        </p:tgtEl>
                                        <p:attrNameLst>
                                          <p:attrName>style.visibility</p:attrName>
                                        </p:attrNameLst>
                                      </p:cBhvr>
                                      <p:to>
                                        <p:strVal val="visible"/>
                                      </p:to>
                                    </p:set>
                                    <p:animEffect transition="in" filter="wipe(right)">
                                      <p:cBhvr>
                                        <p:cTn id="28" dur="250"/>
                                        <p:tgtEl>
                                          <p:spTgt spid="133"/>
                                        </p:tgtEl>
                                      </p:cBhvr>
                                    </p:animEffect>
                                  </p:childTnLst>
                                </p:cTn>
                              </p:par>
                              <p:par>
                                <p:cTn id="29" presetID="22" presetClass="entr" presetSubtype="2" fill="hold" nodeType="withEffect">
                                  <p:stCondLst>
                                    <p:cond delay="500"/>
                                  </p:stCondLst>
                                  <p:childTnLst>
                                    <p:set>
                                      <p:cBhvr>
                                        <p:cTn id="30" dur="1" fill="hold">
                                          <p:stCondLst>
                                            <p:cond delay="0"/>
                                          </p:stCondLst>
                                        </p:cTn>
                                        <p:tgtEl>
                                          <p:spTgt spid="132"/>
                                        </p:tgtEl>
                                        <p:attrNameLst>
                                          <p:attrName>style.visibility</p:attrName>
                                        </p:attrNameLst>
                                      </p:cBhvr>
                                      <p:to>
                                        <p:strVal val="visible"/>
                                      </p:to>
                                    </p:set>
                                    <p:animEffect transition="in" filter="wipe(right)">
                                      <p:cBhvr>
                                        <p:cTn id="31" dur="250"/>
                                        <p:tgtEl>
                                          <p:spTgt spid="132"/>
                                        </p:tgtEl>
                                      </p:cBhvr>
                                    </p:animEffect>
                                  </p:childTnLst>
                                </p:cTn>
                              </p:par>
                              <p:par>
                                <p:cTn id="32" presetID="22" presetClass="entr" presetSubtype="4" fill="hold" grpId="0" nodeType="withEffect">
                                  <p:stCondLst>
                                    <p:cond delay="500"/>
                                  </p:stCondLst>
                                  <p:childTnLst>
                                    <p:set>
                                      <p:cBhvr>
                                        <p:cTn id="33" dur="1" fill="hold">
                                          <p:stCondLst>
                                            <p:cond delay="0"/>
                                          </p:stCondLst>
                                        </p:cTn>
                                        <p:tgtEl>
                                          <p:spTgt spid="81"/>
                                        </p:tgtEl>
                                        <p:attrNameLst>
                                          <p:attrName>style.visibility</p:attrName>
                                        </p:attrNameLst>
                                      </p:cBhvr>
                                      <p:to>
                                        <p:strVal val="visible"/>
                                      </p:to>
                                    </p:set>
                                    <p:animEffect transition="in" filter="wipe(down)">
                                      <p:cBhvr>
                                        <p:cTn id="34" dur="250"/>
                                        <p:tgtEl>
                                          <p:spTgt spid="81"/>
                                        </p:tgtEl>
                                      </p:cBhvr>
                                    </p:animEffect>
                                  </p:childTnLst>
                                </p:cTn>
                              </p:par>
                              <p:par>
                                <p:cTn id="35" presetID="22" presetClass="entr" presetSubtype="4" fill="hold" nodeType="withEffect">
                                  <p:stCondLst>
                                    <p:cond delay="750"/>
                                  </p:stCondLst>
                                  <p:childTnLst>
                                    <p:set>
                                      <p:cBhvr>
                                        <p:cTn id="36" dur="1" fill="hold">
                                          <p:stCondLst>
                                            <p:cond delay="0"/>
                                          </p:stCondLst>
                                        </p:cTn>
                                        <p:tgtEl>
                                          <p:spTgt spid="115"/>
                                        </p:tgtEl>
                                        <p:attrNameLst>
                                          <p:attrName>style.visibility</p:attrName>
                                        </p:attrNameLst>
                                      </p:cBhvr>
                                      <p:to>
                                        <p:strVal val="visible"/>
                                      </p:to>
                                    </p:set>
                                    <p:animEffect transition="in" filter="wipe(down)">
                                      <p:cBhvr>
                                        <p:cTn id="37" dur="250"/>
                                        <p:tgtEl>
                                          <p:spTgt spid="115"/>
                                        </p:tgtEl>
                                      </p:cBhvr>
                                    </p:animEffect>
                                  </p:childTnLst>
                                </p:cTn>
                              </p:par>
                              <p:par>
                                <p:cTn id="38" presetID="22" presetClass="entr" presetSubtype="2" fill="hold" nodeType="withEffect">
                                  <p:stCondLst>
                                    <p:cond delay="750"/>
                                  </p:stCondLst>
                                  <p:childTnLst>
                                    <p:set>
                                      <p:cBhvr>
                                        <p:cTn id="39" dur="1" fill="hold">
                                          <p:stCondLst>
                                            <p:cond delay="0"/>
                                          </p:stCondLst>
                                        </p:cTn>
                                        <p:tgtEl>
                                          <p:spTgt spid="214"/>
                                        </p:tgtEl>
                                        <p:attrNameLst>
                                          <p:attrName>style.visibility</p:attrName>
                                        </p:attrNameLst>
                                      </p:cBhvr>
                                      <p:to>
                                        <p:strVal val="visible"/>
                                      </p:to>
                                    </p:set>
                                    <p:animEffect transition="in" filter="wipe(right)">
                                      <p:cBhvr>
                                        <p:cTn id="40" dur="500"/>
                                        <p:tgtEl>
                                          <p:spTgt spid="214"/>
                                        </p:tgtEl>
                                      </p:cBhvr>
                                    </p:animEffect>
                                  </p:childTnLst>
                                </p:cTn>
                              </p:par>
                              <p:par>
                                <p:cTn id="41" presetID="10" presetClass="entr" presetSubtype="0" fill="hold" grpId="0" nodeType="withEffect">
                                  <p:stCondLst>
                                    <p:cond delay="1250"/>
                                  </p:stCondLst>
                                  <p:childTnLst>
                                    <p:set>
                                      <p:cBhvr>
                                        <p:cTn id="42" dur="1" fill="hold">
                                          <p:stCondLst>
                                            <p:cond delay="0"/>
                                          </p:stCondLst>
                                        </p:cTn>
                                        <p:tgtEl>
                                          <p:spTgt spid="186"/>
                                        </p:tgtEl>
                                        <p:attrNameLst>
                                          <p:attrName>style.visibility</p:attrName>
                                        </p:attrNameLst>
                                      </p:cBhvr>
                                      <p:to>
                                        <p:strVal val="visible"/>
                                      </p:to>
                                    </p:set>
                                    <p:animEffect transition="in" filter="fade">
                                      <p:cBhvr>
                                        <p:cTn id="43" dur="250"/>
                                        <p:tgtEl>
                                          <p:spTgt spid="186"/>
                                        </p:tgtEl>
                                      </p:cBhvr>
                                    </p:animEffect>
                                  </p:childTnLst>
                                </p:cTn>
                              </p:par>
                              <p:par>
                                <p:cTn id="44" presetID="10" presetClass="entr" presetSubtype="0" fill="hold" grpId="0" nodeType="withEffect">
                                  <p:stCondLst>
                                    <p:cond delay="1250"/>
                                  </p:stCondLst>
                                  <p:childTnLst>
                                    <p:set>
                                      <p:cBhvr>
                                        <p:cTn id="45" dur="1" fill="hold">
                                          <p:stCondLst>
                                            <p:cond delay="0"/>
                                          </p:stCondLst>
                                        </p:cTn>
                                        <p:tgtEl>
                                          <p:spTgt spid="189"/>
                                        </p:tgtEl>
                                        <p:attrNameLst>
                                          <p:attrName>style.visibility</p:attrName>
                                        </p:attrNameLst>
                                      </p:cBhvr>
                                      <p:to>
                                        <p:strVal val="visible"/>
                                      </p:to>
                                    </p:set>
                                    <p:animEffect transition="in" filter="fade">
                                      <p:cBhvr>
                                        <p:cTn id="46" dur="250"/>
                                        <p:tgtEl>
                                          <p:spTgt spid="189"/>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191"/>
                                        </p:tgtEl>
                                        <p:attrNameLst>
                                          <p:attrName>style.visibility</p:attrName>
                                        </p:attrNameLst>
                                      </p:cBhvr>
                                      <p:to>
                                        <p:strVal val="visible"/>
                                      </p:to>
                                    </p:set>
                                    <p:animEffect transition="in" filter="fade">
                                      <p:cBhvr>
                                        <p:cTn id="49" dur="250"/>
                                        <p:tgtEl>
                                          <p:spTgt spid="191"/>
                                        </p:tgtEl>
                                      </p:cBhvr>
                                    </p:animEffect>
                                  </p:childTnLst>
                                </p:cTn>
                              </p:par>
                              <p:par>
                                <p:cTn id="50" presetID="10" presetClass="entr" presetSubtype="0" fill="hold" grpId="0" nodeType="withEffect">
                                  <p:stCondLst>
                                    <p:cond delay="1250"/>
                                  </p:stCondLst>
                                  <p:childTnLst>
                                    <p:set>
                                      <p:cBhvr>
                                        <p:cTn id="51" dur="1" fill="hold">
                                          <p:stCondLst>
                                            <p:cond delay="0"/>
                                          </p:stCondLst>
                                        </p:cTn>
                                        <p:tgtEl>
                                          <p:spTgt spid="187"/>
                                        </p:tgtEl>
                                        <p:attrNameLst>
                                          <p:attrName>style.visibility</p:attrName>
                                        </p:attrNameLst>
                                      </p:cBhvr>
                                      <p:to>
                                        <p:strVal val="visible"/>
                                      </p:to>
                                    </p:set>
                                    <p:animEffect transition="in" filter="fade">
                                      <p:cBhvr>
                                        <p:cTn id="52" dur="250"/>
                                        <p:tgtEl>
                                          <p:spTgt spid="187"/>
                                        </p:tgtEl>
                                      </p:cBhvr>
                                    </p:animEffect>
                                  </p:childTnLst>
                                </p:cTn>
                              </p:par>
                              <p:par>
                                <p:cTn id="53" presetID="10" presetClass="entr" presetSubtype="0" fill="hold" grpId="0" nodeType="withEffect">
                                  <p:stCondLst>
                                    <p:cond delay="1250"/>
                                  </p:stCondLst>
                                  <p:childTnLst>
                                    <p:set>
                                      <p:cBhvr>
                                        <p:cTn id="54" dur="1" fill="hold">
                                          <p:stCondLst>
                                            <p:cond delay="0"/>
                                          </p:stCondLst>
                                        </p:cTn>
                                        <p:tgtEl>
                                          <p:spTgt spid="188"/>
                                        </p:tgtEl>
                                        <p:attrNameLst>
                                          <p:attrName>style.visibility</p:attrName>
                                        </p:attrNameLst>
                                      </p:cBhvr>
                                      <p:to>
                                        <p:strVal val="visible"/>
                                      </p:to>
                                    </p:set>
                                    <p:animEffect transition="in" filter="fade">
                                      <p:cBhvr>
                                        <p:cTn id="55" dur="250"/>
                                        <p:tgtEl>
                                          <p:spTgt spid="188"/>
                                        </p:tgtEl>
                                      </p:cBhvr>
                                    </p:animEffect>
                                  </p:childTnLst>
                                </p:cTn>
                              </p:par>
                              <p:par>
                                <p:cTn id="56" presetID="10" presetClass="entr" presetSubtype="0" fill="hold" grpId="0" nodeType="withEffect">
                                  <p:stCondLst>
                                    <p:cond delay="1250"/>
                                  </p:stCondLst>
                                  <p:childTnLst>
                                    <p:set>
                                      <p:cBhvr>
                                        <p:cTn id="57" dur="1" fill="hold">
                                          <p:stCondLst>
                                            <p:cond delay="0"/>
                                          </p:stCondLst>
                                        </p:cTn>
                                        <p:tgtEl>
                                          <p:spTgt spid="190"/>
                                        </p:tgtEl>
                                        <p:attrNameLst>
                                          <p:attrName>style.visibility</p:attrName>
                                        </p:attrNameLst>
                                      </p:cBhvr>
                                      <p:to>
                                        <p:strVal val="visible"/>
                                      </p:to>
                                    </p:set>
                                    <p:animEffect transition="in" filter="fade">
                                      <p:cBhvr>
                                        <p:cTn id="58" dur="250"/>
                                        <p:tgtEl>
                                          <p:spTgt spid="190"/>
                                        </p:tgtEl>
                                      </p:cBhvr>
                                    </p:animEffect>
                                  </p:childTnLst>
                                </p:cTn>
                              </p:par>
                              <p:par>
                                <p:cTn id="59" presetID="10" presetClass="entr" presetSubtype="0" fill="hold" grpId="0" nodeType="withEffect">
                                  <p:stCondLst>
                                    <p:cond delay="1250"/>
                                  </p:stCondLst>
                                  <p:childTnLst>
                                    <p:set>
                                      <p:cBhvr>
                                        <p:cTn id="60" dur="1" fill="hold">
                                          <p:stCondLst>
                                            <p:cond delay="0"/>
                                          </p:stCondLst>
                                        </p:cTn>
                                        <p:tgtEl>
                                          <p:spTgt spid="185"/>
                                        </p:tgtEl>
                                        <p:attrNameLst>
                                          <p:attrName>style.visibility</p:attrName>
                                        </p:attrNameLst>
                                      </p:cBhvr>
                                      <p:to>
                                        <p:strVal val="visible"/>
                                      </p:to>
                                    </p:set>
                                    <p:animEffect transition="in" filter="fade">
                                      <p:cBhvr>
                                        <p:cTn id="61" dur="250"/>
                                        <p:tgtEl>
                                          <p:spTgt spid="185"/>
                                        </p:tgtEl>
                                      </p:cBhvr>
                                    </p:animEffect>
                                  </p:childTnLst>
                                </p:cTn>
                              </p:par>
                              <p:par>
                                <p:cTn id="62" presetID="22" presetClass="entr" presetSubtype="4" fill="hold" grpId="0" nodeType="withEffect">
                                  <p:stCondLst>
                                    <p:cond delay="1500"/>
                                  </p:stCondLst>
                                  <p:childTnLst>
                                    <p:set>
                                      <p:cBhvr>
                                        <p:cTn id="63" dur="1" fill="hold">
                                          <p:stCondLst>
                                            <p:cond delay="0"/>
                                          </p:stCondLst>
                                        </p:cTn>
                                        <p:tgtEl>
                                          <p:spTgt spid="82"/>
                                        </p:tgtEl>
                                        <p:attrNameLst>
                                          <p:attrName>style.visibility</p:attrName>
                                        </p:attrNameLst>
                                      </p:cBhvr>
                                      <p:to>
                                        <p:strVal val="visible"/>
                                      </p:to>
                                    </p:set>
                                    <p:animEffect transition="in" filter="wipe(down)">
                                      <p:cBhvr>
                                        <p:cTn id="64" dur="250"/>
                                        <p:tgtEl>
                                          <p:spTgt spid="82"/>
                                        </p:tgtEl>
                                      </p:cBhvr>
                                    </p:animEffect>
                                  </p:childTnLst>
                                </p:cTn>
                              </p:par>
                              <p:par>
                                <p:cTn id="65" presetID="22" presetClass="entr" presetSubtype="4" fill="hold" nodeType="withEffect">
                                  <p:stCondLst>
                                    <p:cond delay="175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250"/>
                                        <p:tgtEl>
                                          <p:spTgt spid="33"/>
                                        </p:tgtEl>
                                      </p:cBhvr>
                                    </p:animEffect>
                                  </p:childTnLst>
                                </p:cTn>
                              </p:par>
                              <p:par>
                                <p:cTn id="68" presetID="10" presetClass="entr" presetSubtype="0" fill="hold" grpId="0" nodeType="withEffect">
                                  <p:stCondLst>
                                    <p:cond delay="2000"/>
                                  </p:stCondLst>
                                  <p:childTnLst>
                                    <p:set>
                                      <p:cBhvr>
                                        <p:cTn id="69" dur="1" fill="hold">
                                          <p:stCondLst>
                                            <p:cond delay="0"/>
                                          </p:stCondLst>
                                        </p:cTn>
                                        <p:tgtEl>
                                          <p:spTgt spid="192"/>
                                        </p:tgtEl>
                                        <p:attrNameLst>
                                          <p:attrName>style.visibility</p:attrName>
                                        </p:attrNameLst>
                                      </p:cBhvr>
                                      <p:to>
                                        <p:strVal val="visible"/>
                                      </p:to>
                                    </p:set>
                                    <p:animEffect transition="in" filter="fade">
                                      <p:cBhvr>
                                        <p:cTn id="70" dur="250"/>
                                        <p:tgtEl>
                                          <p:spTgt spid="192"/>
                                        </p:tgtEl>
                                      </p:cBhvr>
                                    </p:animEffect>
                                  </p:childTnLst>
                                </p:cTn>
                              </p:par>
                              <p:par>
                                <p:cTn id="71" presetID="10" presetClass="entr" presetSubtype="0" fill="hold" grpId="0" nodeType="withEffect">
                                  <p:stCondLst>
                                    <p:cond delay="2000"/>
                                  </p:stCondLst>
                                  <p:childTnLst>
                                    <p:set>
                                      <p:cBhvr>
                                        <p:cTn id="72" dur="1" fill="hold">
                                          <p:stCondLst>
                                            <p:cond delay="0"/>
                                          </p:stCondLst>
                                        </p:cTn>
                                        <p:tgtEl>
                                          <p:spTgt spid="194"/>
                                        </p:tgtEl>
                                        <p:attrNameLst>
                                          <p:attrName>style.visibility</p:attrName>
                                        </p:attrNameLst>
                                      </p:cBhvr>
                                      <p:to>
                                        <p:strVal val="visible"/>
                                      </p:to>
                                    </p:set>
                                    <p:animEffect transition="in" filter="fade">
                                      <p:cBhvr>
                                        <p:cTn id="73" dur="250"/>
                                        <p:tgtEl>
                                          <p:spTgt spid="194"/>
                                        </p:tgtEl>
                                      </p:cBhvr>
                                    </p:animEffect>
                                  </p:childTnLst>
                                </p:cTn>
                              </p:par>
                              <p:par>
                                <p:cTn id="74" presetID="10" presetClass="entr" presetSubtype="0" fill="hold" grpId="0" nodeType="withEffect">
                                  <p:stCondLst>
                                    <p:cond delay="2000"/>
                                  </p:stCondLst>
                                  <p:childTnLst>
                                    <p:set>
                                      <p:cBhvr>
                                        <p:cTn id="75" dur="1" fill="hold">
                                          <p:stCondLst>
                                            <p:cond delay="0"/>
                                          </p:stCondLst>
                                        </p:cTn>
                                        <p:tgtEl>
                                          <p:spTgt spid="193"/>
                                        </p:tgtEl>
                                        <p:attrNameLst>
                                          <p:attrName>style.visibility</p:attrName>
                                        </p:attrNameLst>
                                      </p:cBhvr>
                                      <p:to>
                                        <p:strVal val="visible"/>
                                      </p:to>
                                    </p:set>
                                    <p:animEffect transition="in" filter="fade">
                                      <p:cBhvr>
                                        <p:cTn id="76" dur="250"/>
                                        <p:tgtEl>
                                          <p:spTgt spid="193"/>
                                        </p:tgtEl>
                                      </p:cBhvr>
                                    </p:animEffect>
                                  </p:childTnLst>
                                </p:cTn>
                              </p:par>
                              <p:par>
                                <p:cTn id="77" presetID="22" presetClass="entr" presetSubtype="4" fill="hold" nodeType="withEffect">
                                  <p:stCondLst>
                                    <p:cond delay="2250"/>
                                  </p:stCondLst>
                                  <p:childTnLst>
                                    <p:set>
                                      <p:cBhvr>
                                        <p:cTn id="78" dur="1" fill="hold">
                                          <p:stCondLst>
                                            <p:cond delay="0"/>
                                          </p:stCondLst>
                                        </p:cTn>
                                        <p:tgtEl>
                                          <p:spTgt spid="2"/>
                                        </p:tgtEl>
                                        <p:attrNameLst>
                                          <p:attrName>style.visibility</p:attrName>
                                        </p:attrNameLst>
                                      </p:cBhvr>
                                      <p:to>
                                        <p:strVal val="visible"/>
                                      </p:to>
                                    </p:set>
                                    <p:animEffect transition="in" filter="wipe(down)">
                                      <p:cBhvr>
                                        <p:cTn id="79" dur="250"/>
                                        <p:tgtEl>
                                          <p:spTgt spid="2"/>
                                        </p:tgtEl>
                                      </p:cBhvr>
                                    </p:animEffect>
                                  </p:childTnLst>
                                </p:cTn>
                              </p:par>
                              <p:par>
                                <p:cTn id="80" presetID="22" presetClass="entr" presetSubtype="4" fill="hold" grpId="0" nodeType="withEffect">
                                  <p:stCondLst>
                                    <p:cond delay="2500"/>
                                  </p:stCondLst>
                                  <p:childTnLst>
                                    <p:set>
                                      <p:cBhvr>
                                        <p:cTn id="81" dur="1" fill="hold">
                                          <p:stCondLst>
                                            <p:cond delay="0"/>
                                          </p:stCondLst>
                                        </p:cTn>
                                        <p:tgtEl>
                                          <p:spTgt spid="200"/>
                                        </p:tgtEl>
                                        <p:attrNameLst>
                                          <p:attrName>style.visibility</p:attrName>
                                        </p:attrNameLst>
                                      </p:cBhvr>
                                      <p:to>
                                        <p:strVal val="visible"/>
                                      </p:to>
                                    </p:set>
                                    <p:animEffect transition="in" filter="wipe(down)">
                                      <p:cBhvr>
                                        <p:cTn id="82" dur="250"/>
                                        <p:tgtEl>
                                          <p:spTgt spid="200"/>
                                        </p:tgtEl>
                                      </p:cBhvr>
                                    </p:animEffect>
                                  </p:childTnLst>
                                </p:cTn>
                              </p:par>
                              <p:par>
                                <p:cTn id="83" presetID="10" presetClass="entr" presetSubtype="0" fill="hold" grpId="0" nodeType="withEffect">
                                  <p:stCondLst>
                                    <p:cond delay="2750"/>
                                  </p:stCondLst>
                                  <p:childTnLst>
                                    <p:set>
                                      <p:cBhvr>
                                        <p:cTn id="84" dur="1" fill="hold">
                                          <p:stCondLst>
                                            <p:cond delay="0"/>
                                          </p:stCondLst>
                                        </p:cTn>
                                        <p:tgtEl>
                                          <p:spTgt spid="195"/>
                                        </p:tgtEl>
                                        <p:attrNameLst>
                                          <p:attrName>style.visibility</p:attrName>
                                        </p:attrNameLst>
                                      </p:cBhvr>
                                      <p:to>
                                        <p:strVal val="visible"/>
                                      </p:to>
                                    </p:set>
                                    <p:animEffect transition="in" filter="fade">
                                      <p:cBhvr>
                                        <p:cTn id="85" dur="250"/>
                                        <p:tgtEl>
                                          <p:spTgt spid="195"/>
                                        </p:tgtEl>
                                      </p:cBhvr>
                                    </p:animEffect>
                                  </p:childTnLst>
                                </p:cTn>
                              </p:par>
                              <p:par>
                                <p:cTn id="86" presetID="22" presetClass="entr" presetSubtype="4" fill="hold" nodeType="withEffect">
                                  <p:stCondLst>
                                    <p:cond delay="3000"/>
                                  </p:stCondLst>
                                  <p:childTnLst>
                                    <p:set>
                                      <p:cBhvr>
                                        <p:cTn id="87" dur="1" fill="hold">
                                          <p:stCondLst>
                                            <p:cond delay="0"/>
                                          </p:stCondLst>
                                        </p:cTn>
                                        <p:tgtEl>
                                          <p:spTgt spid="3"/>
                                        </p:tgtEl>
                                        <p:attrNameLst>
                                          <p:attrName>style.visibility</p:attrName>
                                        </p:attrNameLst>
                                      </p:cBhvr>
                                      <p:to>
                                        <p:strVal val="visible"/>
                                      </p:to>
                                    </p:set>
                                    <p:animEffect transition="in" filter="wipe(down)">
                                      <p:cBhvr>
                                        <p:cTn id="88" dur="250"/>
                                        <p:tgtEl>
                                          <p:spTgt spid="3"/>
                                        </p:tgtEl>
                                      </p:cBhvr>
                                    </p:animEffect>
                                  </p:childTnLst>
                                </p:cTn>
                              </p:par>
                              <p:par>
                                <p:cTn id="89" presetID="10" presetClass="entr" presetSubtype="0" fill="hold" grpId="0" nodeType="withEffect">
                                  <p:stCondLst>
                                    <p:cond delay="3250"/>
                                  </p:stCondLst>
                                  <p:childTnLst>
                                    <p:set>
                                      <p:cBhvr>
                                        <p:cTn id="90" dur="1" fill="hold">
                                          <p:stCondLst>
                                            <p:cond delay="0"/>
                                          </p:stCondLst>
                                        </p:cTn>
                                        <p:tgtEl>
                                          <p:spTgt spid="196"/>
                                        </p:tgtEl>
                                        <p:attrNameLst>
                                          <p:attrName>style.visibility</p:attrName>
                                        </p:attrNameLst>
                                      </p:cBhvr>
                                      <p:to>
                                        <p:strVal val="visible"/>
                                      </p:to>
                                    </p:set>
                                    <p:animEffect transition="in" filter="fade">
                                      <p:cBhvr>
                                        <p:cTn id="91" dur="250"/>
                                        <p:tgtEl>
                                          <p:spTgt spid="196"/>
                                        </p:tgtEl>
                                      </p:cBhvr>
                                    </p:animEffect>
                                  </p:childTnLst>
                                </p:cTn>
                              </p:par>
                              <p:par>
                                <p:cTn id="92" presetID="22" presetClass="entr" presetSubtype="4" fill="hold" grpId="0" nodeType="withEffect">
                                  <p:stCondLst>
                                    <p:cond delay="3500"/>
                                  </p:stCondLst>
                                  <p:childTnLst>
                                    <p:set>
                                      <p:cBhvr>
                                        <p:cTn id="93" dur="1" fill="hold">
                                          <p:stCondLst>
                                            <p:cond delay="0"/>
                                          </p:stCondLst>
                                        </p:cTn>
                                        <p:tgtEl>
                                          <p:spTgt spid="198"/>
                                        </p:tgtEl>
                                        <p:attrNameLst>
                                          <p:attrName>style.visibility</p:attrName>
                                        </p:attrNameLst>
                                      </p:cBhvr>
                                      <p:to>
                                        <p:strVal val="visible"/>
                                      </p:to>
                                    </p:set>
                                    <p:animEffect transition="in" filter="wipe(down)">
                                      <p:cBhvr>
                                        <p:cTn id="94" dur="250"/>
                                        <p:tgtEl>
                                          <p:spTgt spid="198"/>
                                        </p:tgtEl>
                                      </p:cBhvr>
                                    </p:animEffect>
                                  </p:childTnLst>
                                </p:cTn>
                              </p:par>
                              <p:par>
                                <p:cTn id="95" presetID="22" presetClass="entr" presetSubtype="4" fill="hold" nodeType="withEffect">
                                  <p:stCondLst>
                                    <p:cond delay="3750"/>
                                  </p:stCondLst>
                                  <p:childTnLst>
                                    <p:set>
                                      <p:cBhvr>
                                        <p:cTn id="96" dur="1" fill="hold">
                                          <p:stCondLst>
                                            <p:cond delay="0"/>
                                          </p:stCondLst>
                                        </p:cTn>
                                        <p:tgtEl>
                                          <p:spTgt spid="203"/>
                                        </p:tgtEl>
                                        <p:attrNameLst>
                                          <p:attrName>style.visibility</p:attrName>
                                        </p:attrNameLst>
                                      </p:cBhvr>
                                      <p:to>
                                        <p:strVal val="visible"/>
                                      </p:to>
                                    </p:set>
                                    <p:animEffect transition="in" filter="wipe(down)">
                                      <p:cBhvr>
                                        <p:cTn id="97" dur="250"/>
                                        <p:tgtEl>
                                          <p:spTgt spid="203"/>
                                        </p:tgtEl>
                                      </p:cBhvr>
                                    </p:animEffect>
                                  </p:childTnLst>
                                </p:cTn>
                              </p:par>
                              <p:par>
                                <p:cTn id="98" presetID="10" presetClass="entr" presetSubtype="0" fill="hold" grpId="0" nodeType="withEffect">
                                  <p:stCondLst>
                                    <p:cond delay="4000"/>
                                  </p:stCondLst>
                                  <p:childTnLst>
                                    <p:set>
                                      <p:cBhvr>
                                        <p:cTn id="99" dur="1" fill="hold">
                                          <p:stCondLst>
                                            <p:cond delay="0"/>
                                          </p:stCondLst>
                                        </p:cTn>
                                        <p:tgtEl>
                                          <p:spTgt spid="197"/>
                                        </p:tgtEl>
                                        <p:attrNameLst>
                                          <p:attrName>style.visibility</p:attrName>
                                        </p:attrNameLst>
                                      </p:cBhvr>
                                      <p:to>
                                        <p:strVal val="visible"/>
                                      </p:to>
                                    </p:set>
                                    <p:animEffect transition="in" filter="fade">
                                      <p:cBhvr>
                                        <p:cTn id="100" dur="250"/>
                                        <p:tgtEl>
                                          <p:spTgt spid="197"/>
                                        </p:tgtEl>
                                      </p:cBhvr>
                                    </p:animEffect>
                                  </p:childTnLst>
                                </p:cTn>
                              </p:par>
                              <p:par>
                                <p:cTn id="101" presetID="10" presetClass="entr" presetSubtype="0" fill="hold" grpId="0" nodeType="withEffect">
                                  <p:stCondLst>
                                    <p:cond delay="4250"/>
                                  </p:stCondLst>
                                  <p:childTnLst>
                                    <p:set>
                                      <p:cBhvr>
                                        <p:cTn id="102" dur="1" fill="hold">
                                          <p:stCondLst>
                                            <p:cond delay="0"/>
                                          </p:stCondLst>
                                        </p:cTn>
                                        <p:tgtEl>
                                          <p:spTgt spid="178"/>
                                        </p:tgtEl>
                                        <p:attrNameLst>
                                          <p:attrName>style.visibility</p:attrName>
                                        </p:attrNameLst>
                                      </p:cBhvr>
                                      <p:to>
                                        <p:strVal val="visible"/>
                                      </p:to>
                                    </p:set>
                                    <p:animEffect transition="in" filter="fade">
                                      <p:cBhvr>
                                        <p:cTn id="103" dur="250"/>
                                        <p:tgtEl>
                                          <p:spTgt spid="178"/>
                                        </p:tgtEl>
                                      </p:cBhvr>
                                    </p:animEffect>
                                  </p:childTnLst>
                                </p:cTn>
                              </p:par>
                              <p:par>
                                <p:cTn id="104" presetID="10" presetClass="entr" presetSubtype="0" fill="hold" grpId="0" nodeType="withEffect">
                                  <p:stCondLst>
                                    <p:cond delay="4250"/>
                                  </p:stCondLst>
                                  <p:childTnLst>
                                    <p:set>
                                      <p:cBhvr>
                                        <p:cTn id="105" dur="1" fill="hold">
                                          <p:stCondLst>
                                            <p:cond delay="0"/>
                                          </p:stCondLst>
                                        </p:cTn>
                                        <p:tgtEl>
                                          <p:spTgt spid="199"/>
                                        </p:tgtEl>
                                        <p:attrNameLst>
                                          <p:attrName>style.visibility</p:attrName>
                                        </p:attrNameLst>
                                      </p:cBhvr>
                                      <p:to>
                                        <p:strVal val="visible"/>
                                      </p:to>
                                    </p:set>
                                    <p:animEffect transition="in" filter="fade">
                                      <p:cBhvr>
                                        <p:cTn id="106" dur="250"/>
                                        <p:tgtEl>
                                          <p:spTgt spid="199"/>
                                        </p:tgtEl>
                                      </p:cBhvr>
                                    </p:animEffect>
                                  </p:childTnLst>
                                </p:cTn>
                              </p:par>
                              <p:par>
                                <p:cTn id="107" presetID="10" presetClass="entr" presetSubtype="0" fill="hold" grpId="0" nodeType="withEffect">
                                  <p:stCondLst>
                                    <p:cond delay="425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500"/>
                                        <p:tgtEl>
                                          <p:spTgt spid="63"/>
                                        </p:tgtEl>
                                      </p:cBhvr>
                                    </p:animEffect>
                                  </p:childTnLst>
                                </p:cTn>
                              </p:par>
                              <p:par>
                                <p:cTn id="110" presetID="10" presetClass="entr" presetSubtype="0" fill="hold" grpId="0" nodeType="withEffect">
                                  <p:stCondLst>
                                    <p:cond delay="42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500"/>
                                        <p:tgtEl>
                                          <p:spTgt spid="62"/>
                                        </p:tgtEl>
                                      </p:cBhvr>
                                    </p:animEffect>
                                  </p:childTnLst>
                                </p:cTn>
                              </p:par>
                              <p:par>
                                <p:cTn id="113" presetID="10" presetClass="entr" presetSubtype="0" fill="hold" grpId="0" nodeType="withEffect">
                                  <p:stCondLst>
                                    <p:cond delay="4250"/>
                                  </p:stCondLst>
                                  <p:childTnLst>
                                    <p:set>
                                      <p:cBhvr>
                                        <p:cTn id="114" dur="1" fill="hold">
                                          <p:stCondLst>
                                            <p:cond delay="0"/>
                                          </p:stCondLst>
                                        </p:cTn>
                                        <p:tgtEl>
                                          <p:spTgt spid="61"/>
                                        </p:tgtEl>
                                        <p:attrNameLst>
                                          <p:attrName>style.visibility</p:attrName>
                                        </p:attrNameLst>
                                      </p:cBhvr>
                                      <p:to>
                                        <p:strVal val="visible"/>
                                      </p:to>
                                    </p:set>
                                    <p:animEffect transition="in" filter="fade">
                                      <p:cBhvr>
                                        <p:cTn id="1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P spid="196" grpId="0"/>
      <p:bldP spid="178" grpId="0"/>
      <p:bldP spid="189" grpId="0"/>
      <p:bldP spid="190" grpId="0"/>
      <p:bldP spid="191" grpId="0"/>
      <p:bldP spid="192" grpId="0"/>
      <p:bldP spid="193" grpId="0"/>
      <p:bldP spid="194" grpId="0"/>
      <p:bldP spid="198" grpId="0" animBg="1"/>
      <p:bldP spid="199" grpId="0"/>
      <p:bldP spid="200" grpId="0" animBg="1"/>
      <p:bldP spid="197" grpId="0"/>
      <p:bldP spid="81" grpId="0" animBg="1"/>
      <p:bldP spid="82" grpId="0" animBg="1"/>
      <p:bldP spid="185" grpId="0"/>
      <p:bldP spid="186" grpId="0"/>
      <p:bldP spid="187" grpId="0"/>
      <p:bldP spid="188" grpId="0"/>
      <p:bldP spid="61" grpId="0"/>
      <p:bldP spid="62" grpId="0"/>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a:xfrm>
            <a:off x="899915" y="2949577"/>
            <a:ext cx="7344171" cy="830997"/>
          </a:xfrm>
        </p:spPr>
        <p:txBody>
          <a:bodyPr/>
          <a:lstStyle/>
          <a:p>
            <a:pPr algn="ctr"/>
            <a:r>
              <a:rPr lang="zh-CN" altLang="en-US" dirty="0" smtClean="0"/>
              <a:t>科研领域的大数据挑战</a:t>
            </a:r>
            <a:endParaRPr lang="en-US" altLang="zh-CN" dirty="0" smtClean="0"/>
          </a:p>
        </p:txBody>
      </p:sp>
    </p:spTree>
    <p:extLst>
      <p:ext uri="{BB962C8B-B14F-4D97-AF65-F5344CB8AC3E}">
        <p14:creationId xmlns:p14="http://schemas.microsoft.com/office/powerpoint/2010/main" val="410714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1"/>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182833" y="3234391"/>
            <a:ext cx="4152318" cy="2439946"/>
          </a:xfrm>
        </p:spPr>
      </p:pic>
      <p:sp>
        <p:nvSpPr>
          <p:cNvPr id="4" name="文本占位符 3"/>
          <p:cNvSpPr>
            <a:spLocks noGrp="1"/>
          </p:cNvSpPr>
          <p:nvPr>
            <p:ph type="body" sz="quarter" idx="13"/>
          </p:nvPr>
        </p:nvSpPr>
        <p:spPr>
          <a:xfrm>
            <a:off x="428597" y="357188"/>
            <a:ext cx="6792474" cy="571482"/>
          </a:xfrm>
        </p:spPr>
        <p:txBody>
          <a:bodyPr/>
          <a:lstStyle/>
          <a:p>
            <a:r>
              <a:rPr lang="zh-CN" altLang="en-US" sz="3200" dirty="0"/>
              <a:t>科研</a:t>
            </a:r>
            <a:r>
              <a:rPr lang="zh-CN" altLang="en-US" sz="3200" dirty="0" smtClean="0"/>
              <a:t>领域的大数据</a:t>
            </a:r>
            <a:endParaRPr lang="zh-CN" altLang="en-US" sz="3200" dirty="0"/>
          </a:p>
        </p:txBody>
      </p:sp>
      <p:sp>
        <p:nvSpPr>
          <p:cNvPr id="16" name="Text Box 1"/>
          <p:cNvSpPr txBox="1">
            <a:spLocks noChangeArrowheads="1"/>
          </p:cNvSpPr>
          <p:nvPr/>
        </p:nvSpPr>
        <p:spPr bwMode="auto">
          <a:xfrm>
            <a:off x="7000875"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pitchFamily="32" charset="-128"/>
              </a:defRPr>
            </a:lvl9pPr>
          </a:lstStyle>
          <a:p>
            <a:pPr algn="r">
              <a:buClrTx/>
              <a:buFontTx/>
              <a:buNone/>
            </a:pPr>
            <a:fld id="{C004D675-84B0-44F4-9EF8-D7577F7DA124}" type="slidenum">
              <a:rPr lang="en-US" altLang="zh-TW" sz="900">
                <a:solidFill>
                  <a:srgbClr val="000000"/>
                </a:solidFill>
              </a:rPr>
              <a:pPr algn="r">
                <a:buClrTx/>
                <a:buFontTx/>
                <a:buNone/>
              </a:pPr>
              <a:t>8</a:t>
            </a:fld>
            <a:endParaRPr lang="en-US" altLang="zh-TW" sz="900" dirty="0">
              <a:solidFill>
                <a:srgbClr val="000000"/>
              </a:solidFill>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8132" y="1126539"/>
            <a:ext cx="2935270" cy="1937278"/>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506" y="1126539"/>
            <a:ext cx="2757697" cy="1937278"/>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4137" y="3234390"/>
            <a:ext cx="4010660" cy="2448101"/>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7331" y="1144989"/>
            <a:ext cx="2999965" cy="1926224"/>
          </a:xfrm>
          <a:prstGeom prst="rect">
            <a:avLst/>
          </a:prstGeom>
        </p:spPr>
      </p:pic>
      <p:sp>
        <p:nvSpPr>
          <p:cNvPr id="14" name="圆角矩形 13"/>
          <p:cNvSpPr/>
          <p:nvPr/>
        </p:nvSpPr>
        <p:spPr>
          <a:xfrm>
            <a:off x="169185" y="5844911"/>
            <a:ext cx="8736690" cy="936889"/>
          </a:xfrm>
          <a:prstGeom prst="roundRect">
            <a:avLst>
              <a:gd name="adj" fmla="val 11983"/>
            </a:avLst>
          </a:prstGeom>
          <a:solidFill>
            <a:schemeClr val="bg1"/>
          </a:solidFill>
          <a:ln>
            <a:solidFill>
              <a:srgbClr val="0070C0"/>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sz="2400" b="1"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卫星遥感</a:t>
            </a:r>
            <a:r>
              <a:rPr lang="zh-CN" altLang="en-US" sz="2400" b="1"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、气象</a:t>
            </a:r>
            <a:r>
              <a:rPr lang="zh-CN" altLang="en-US" sz="2400" b="1"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、天文观测</a:t>
            </a:r>
            <a:r>
              <a:rPr lang="zh-CN" altLang="en-US" sz="2400" b="1"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400" b="1"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生物信息、高能物理</a:t>
            </a:r>
            <a:r>
              <a:rPr lang="en-US" altLang="zh-CN" sz="2400" b="1"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a:t>
            </a:r>
            <a:endParaRPr lang="en-US" altLang="zh-CN" sz="2400" b="1"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60154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sz="quarter" idx="12"/>
          </p:nvPr>
        </p:nvGraphicFramePr>
        <p:xfrm>
          <a:off x="467544" y="2042919"/>
          <a:ext cx="820891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本占位符 2"/>
          <p:cNvSpPr>
            <a:spLocks noGrp="1"/>
          </p:cNvSpPr>
          <p:nvPr>
            <p:ph type="body" sz="quarter" idx="13"/>
          </p:nvPr>
        </p:nvSpPr>
        <p:spPr/>
        <p:txBody>
          <a:bodyPr/>
          <a:lstStyle/>
          <a:p>
            <a:r>
              <a:rPr lang="zh-CN" altLang="en-US" sz="3200" dirty="0"/>
              <a:t>科研领域大</a:t>
            </a:r>
            <a:r>
              <a:rPr lang="zh-CN" altLang="en-US" sz="3200" dirty="0" smtClean="0"/>
              <a:t>数据</a:t>
            </a:r>
            <a:endParaRPr lang="zh-CN" altLang="en-US" sz="3200" dirty="0"/>
          </a:p>
        </p:txBody>
      </p:sp>
      <p:sp>
        <p:nvSpPr>
          <p:cNvPr id="6" name="矩形 5"/>
          <p:cNvSpPr/>
          <p:nvPr/>
        </p:nvSpPr>
        <p:spPr>
          <a:xfrm>
            <a:off x="7000627" y="2411822"/>
            <a:ext cx="1570166" cy="646331"/>
          </a:xfrm>
          <a:prstGeom prst="rect">
            <a:avLst/>
          </a:prstGeom>
        </p:spPr>
        <p:txBody>
          <a:bodyPr wrap="square">
            <a:spAutoFit/>
          </a:bodyPr>
          <a:lstStyle/>
          <a:p>
            <a:r>
              <a:rPr lang="zh-CN" altLang="zh-CN" dirty="0">
                <a:latin typeface="微软雅黑" panose="020B0503020204020204" pitchFamily="34" charset="-122"/>
                <a:ea typeface="微软雅黑" panose="020B0503020204020204" pitchFamily="34" charset="-122"/>
              </a:rPr>
              <a:t>第四</a:t>
            </a:r>
            <a:r>
              <a:rPr lang="zh-CN" altLang="zh-CN" dirty="0" smtClean="0">
                <a:latin typeface="微软雅黑" panose="020B0503020204020204" pitchFamily="34" charset="-122"/>
                <a:ea typeface="微软雅黑" panose="020B0503020204020204" pitchFamily="34" charset="-122"/>
              </a:rPr>
              <a:t>范式</a:t>
            </a:r>
            <a:r>
              <a:rPr lang="zh-CN" altLang="en-US"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密集</a:t>
            </a:r>
            <a:r>
              <a:rPr lang="zh-CN" altLang="zh-CN" dirty="0" smtClean="0">
                <a:latin typeface="微软雅黑" panose="020B0503020204020204" pitchFamily="34" charset="-122"/>
                <a:ea typeface="微软雅黑" panose="020B0503020204020204" pitchFamily="34" charset="-122"/>
              </a:rPr>
              <a:t>数据分析</a:t>
            </a:r>
            <a:endParaRPr lang="zh-CN" altLang="zh-CN" dirty="0">
              <a:latin typeface="微软雅黑" panose="020B0503020204020204" pitchFamily="34" charset="-122"/>
              <a:ea typeface="微软雅黑" panose="020B0503020204020204" pitchFamily="34" charset="-122"/>
            </a:endParaRPr>
          </a:p>
        </p:txBody>
      </p:sp>
      <p:sp>
        <p:nvSpPr>
          <p:cNvPr id="7" name="矩形 6"/>
          <p:cNvSpPr/>
          <p:nvPr/>
        </p:nvSpPr>
        <p:spPr>
          <a:xfrm>
            <a:off x="4764506" y="2930436"/>
            <a:ext cx="1349692" cy="646331"/>
          </a:xfrm>
          <a:prstGeom prst="rect">
            <a:avLst/>
          </a:prstGeom>
        </p:spPr>
        <p:txBody>
          <a:bodyPr wrap="square">
            <a:spAutoFit/>
          </a:bodyPr>
          <a:lstStyle/>
          <a:p>
            <a:r>
              <a:rPr lang="zh-CN" altLang="zh-CN" dirty="0">
                <a:latin typeface="微软雅黑" panose="020B0503020204020204" pitchFamily="34" charset="-122"/>
                <a:ea typeface="微软雅黑" panose="020B0503020204020204" pitchFamily="34" charset="-122"/>
              </a:rPr>
              <a:t>第三范式</a:t>
            </a:r>
            <a:r>
              <a:rPr lang="zh-CN" altLang="zh-CN"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仿真</a:t>
            </a:r>
            <a:r>
              <a:rPr lang="zh-CN" altLang="zh-CN" dirty="0" smtClean="0">
                <a:latin typeface="微软雅黑" panose="020B0503020204020204" pitchFamily="34" charset="-122"/>
                <a:ea typeface="微软雅黑" panose="020B0503020204020204" pitchFamily="34" charset="-122"/>
              </a:rPr>
              <a:t>模拟</a:t>
            </a:r>
            <a:endParaRPr lang="zh-CN" altLang="zh-CN" dirty="0">
              <a:latin typeface="微软雅黑" panose="020B0503020204020204" pitchFamily="34" charset="-122"/>
              <a:ea typeface="微软雅黑" panose="020B0503020204020204" pitchFamily="34" charset="-122"/>
            </a:endParaRPr>
          </a:p>
        </p:txBody>
      </p:sp>
      <p:sp>
        <p:nvSpPr>
          <p:cNvPr id="8" name="矩形 7"/>
          <p:cNvSpPr/>
          <p:nvPr/>
        </p:nvSpPr>
        <p:spPr>
          <a:xfrm>
            <a:off x="2769820" y="3449054"/>
            <a:ext cx="1297211" cy="646331"/>
          </a:xfrm>
          <a:prstGeom prst="rect">
            <a:avLst/>
          </a:prstGeom>
        </p:spPr>
        <p:txBody>
          <a:bodyPr wrap="square">
            <a:spAutoFit/>
          </a:bodyPr>
          <a:lstStyle/>
          <a:p>
            <a:r>
              <a:rPr lang="zh-CN" altLang="zh-CN" dirty="0">
                <a:latin typeface="微软雅黑" panose="020B0503020204020204" pitchFamily="34" charset="-122"/>
                <a:ea typeface="微软雅黑" panose="020B0503020204020204" pitchFamily="34" charset="-122"/>
              </a:rPr>
              <a:t>第二范式</a:t>
            </a:r>
            <a:r>
              <a:rPr lang="zh-CN" altLang="zh-CN"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模型</a:t>
            </a:r>
            <a:r>
              <a:rPr lang="zh-CN" altLang="zh-CN" dirty="0" smtClean="0">
                <a:latin typeface="微软雅黑" panose="020B0503020204020204" pitchFamily="34" charset="-122"/>
                <a:ea typeface="微软雅黑" panose="020B0503020204020204" pitchFamily="34" charset="-122"/>
              </a:rPr>
              <a:t>推演</a:t>
            </a:r>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428597" y="3961270"/>
            <a:ext cx="1454790" cy="646331"/>
          </a:xfrm>
          <a:prstGeom prst="rect">
            <a:avLst/>
          </a:prstGeom>
        </p:spPr>
        <p:txBody>
          <a:bodyPr wrap="square">
            <a:spAutoFit/>
          </a:bodyPr>
          <a:lstStyle/>
          <a:p>
            <a:r>
              <a:rPr lang="zh-CN" altLang="zh-CN" dirty="0">
                <a:latin typeface="微软雅黑" panose="020B0503020204020204" pitchFamily="34" charset="-122"/>
                <a:ea typeface="微软雅黑" panose="020B0503020204020204" pitchFamily="34" charset="-122"/>
              </a:rPr>
              <a:t>第一范式</a:t>
            </a:r>
            <a:r>
              <a:rPr lang="zh-CN" altLang="zh-CN"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实验</a:t>
            </a:r>
            <a:r>
              <a:rPr lang="zh-CN" altLang="zh-CN" dirty="0" smtClean="0">
                <a:latin typeface="微软雅黑" panose="020B0503020204020204" pitchFamily="34" charset="-122"/>
                <a:ea typeface="微软雅黑" panose="020B0503020204020204" pitchFamily="34" charset="-122"/>
              </a:rPr>
              <a:t>归纳</a:t>
            </a: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3556337" y="6084004"/>
            <a:ext cx="2765501" cy="461665"/>
          </a:xfrm>
          <a:prstGeom prst="rect">
            <a:avLst/>
          </a:prstGeom>
        </p:spPr>
        <p:txBody>
          <a:bodyPr wrap="none">
            <a:spAutoFit/>
          </a:bodyPr>
          <a:lstStyle/>
          <a:p>
            <a:r>
              <a:rPr lang="zh-CN" altLang="en-US" sz="2400" dirty="0" smtClean="0"/>
              <a:t>从科学</a:t>
            </a:r>
            <a:r>
              <a:rPr lang="zh-CN" altLang="en-US" sz="2400" dirty="0"/>
              <a:t>范式</a:t>
            </a:r>
            <a:r>
              <a:rPr lang="zh-CN" altLang="en-US" sz="2400" dirty="0" smtClean="0"/>
              <a:t>谈起</a:t>
            </a:r>
            <a:r>
              <a:rPr lang="en-US" altLang="zh-CN" sz="2400" dirty="0" smtClean="0"/>
              <a:t>……</a:t>
            </a:r>
            <a:endParaRPr lang="zh-CN" altLang="en-US" sz="2400" dirty="0"/>
          </a:p>
        </p:txBody>
      </p:sp>
    </p:spTree>
    <p:extLst>
      <p:ext uri="{BB962C8B-B14F-4D97-AF65-F5344CB8AC3E}">
        <p14:creationId xmlns:p14="http://schemas.microsoft.com/office/powerpoint/2010/main" val="1887741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Sugon2012">
  <a:themeElements>
    <a:clrScheme name="沉稳">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Sugon2012</Template>
  <TotalTime>4693</TotalTime>
  <Words>2326</Words>
  <Application>Microsoft Office PowerPoint</Application>
  <PresentationFormat>全屏显示(4:3)</PresentationFormat>
  <Paragraphs>328</Paragraphs>
  <Slides>33</Slides>
  <Notes>22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33</vt:i4>
      </vt:variant>
    </vt:vector>
  </HeadingPairs>
  <TitlesOfParts>
    <vt:vector size="45" baseType="lpstr">
      <vt:lpstr>Century Schoolbook</vt:lpstr>
      <vt:lpstr>MS PGothic</vt:lpstr>
      <vt:lpstr>方正大黑简体</vt:lpstr>
      <vt:lpstr>黑体</vt:lpstr>
      <vt:lpstr>宋体</vt:lpstr>
      <vt:lpstr>微软雅黑</vt:lpstr>
      <vt:lpstr>文鼎新粗黑</vt:lpstr>
      <vt:lpstr>Arial</vt:lpstr>
      <vt:lpstr>Calibri</vt:lpstr>
      <vt:lpstr>Wingdings</vt:lpstr>
      <vt:lpstr>Wingdings 3</vt:lpstr>
      <vt:lpstr>Sugon2012</vt:lpstr>
      <vt:lpstr>PowerPoint 演示文稿</vt:lpstr>
      <vt:lpstr>PowerPoint 演示文稿</vt:lpstr>
      <vt:lpstr>什么是大数据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HDFS的设计原则 </vt:lpstr>
      <vt:lpstr>HDFS的概念</vt:lpstr>
      <vt:lpstr>HDFS结构</vt:lpstr>
      <vt:lpstr>HDFS接口</vt:lpstr>
      <vt:lpstr>曙光Parastor200海量存储系统</vt:lpstr>
      <vt:lpstr>PowerPoint 演示文稿</vt:lpstr>
      <vt:lpstr>PowerPoint 演示文稿</vt:lpstr>
      <vt:lpstr>PowerPoint 演示文稿</vt:lpstr>
      <vt:lpstr>系统组件</vt:lpstr>
      <vt:lpstr>Hbase区别于RDBMS</vt:lpstr>
      <vt:lpstr>PowerPoint 演示文稿</vt:lpstr>
      <vt:lpstr>PowerPoint 演示文稿</vt:lpstr>
      <vt:lpstr>PowerPoint 演示文稿</vt:lpstr>
      <vt:lpstr>PowerPoint 演示文稿</vt:lpstr>
      <vt:lpstr>统一计算框架YARN</vt:lpstr>
      <vt:lpstr>统一计算框架Mesos</vt:lpstr>
      <vt:lpstr>YARN vs Mesos</vt:lpstr>
      <vt:lpstr>YARN vs Mesos</vt:lpstr>
      <vt:lpstr>PowerPoint 演示文稿</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mjhe</dc:creator>
  <cp:lastModifiedBy>用户47</cp:lastModifiedBy>
  <cp:revision>218</cp:revision>
  <dcterms:created xsi:type="dcterms:W3CDTF">2013-06-04T01:43:52Z</dcterms:created>
  <dcterms:modified xsi:type="dcterms:W3CDTF">2013-07-09T02:20:04Z</dcterms:modified>
</cp:coreProperties>
</file>