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8" r:id="rId12"/>
    <p:sldId id="259" r:id="rId13"/>
    <p:sldId id="269" r:id="rId14"/>
    <p:sldId id="270" r:id="rId15"/>
    <p:sldId id="274" r:id="rId16"/>
    <p:sldId id="271" r:id="rId17"/>
    <p:sldId id="272" r:id="rId18"/>
    <p:sldId id="273" r:id="rId19"/>
    <p:sldId id="275" r:id="rId20"/>
    <p:sldId id="276" r:id="rId21"/>
    <p:sldId id="277" r:id="rId22"/>
    <p:sldId id="280" r:id="rId23"/>
    <p:sldId id="278" r:id="rId24"/>
    <p:sldId id="279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0F809-AAEB-4F84-8C8A-3FBBC79E1C48}" type="datetimeFigureOut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EA56A-E638-4145-AC54-DC4E6FE779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92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EA56A-E638-4145-AC54-DC4E6FE779C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329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09E0-C01D-4EFD-BDC0-8984F86F8FA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198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D9D1-0D0E-4C92-9DD3-04425FF1E55E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27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0EDB-EEEC-4272-90FE-9243E00C7951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05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08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340E-57CE-472A-A0D1-A147229CD46D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54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3816-53E5-4F10-99EF-5E9A0D847611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0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B7D7-E8FD-4FB9-A395-90C1C9D965D8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444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2240-5FAE-4832-810B-5F5A271B6B23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13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986F-0CD9-4480-951D-CE4CB65644BE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40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6896-5F2A-4A82-849E-826A9607B97D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813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510E-E5A6-4A72-AFF4-2831FBE6368D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005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389A-B2E0-4455-A263-0819C99C0A7F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7079A-DAFD-473E-BAE9-78F73F3324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42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一种基于</a:t>
            </a:r>
            <a:r>
              <a:rPr lang="en-US" altLang="zh-CN" dirty="0" err="1" smtClean="0"/>
              <a:t>Quattor</a:t>
            </a:r>
            <a:r>
              <a:rPr lang="zh-CN" altLang="en-US" dirty="0" smtClean="0"/>
              <a:t>的差异化机群自动部署方法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81592"/>
          </a:xfrm>
        </p:spPr>
        <p:txBody>
          <a:bodyPr>
            <a:normAutofit lnSpcReduction="10000"/>
          </a:bodyPr>
          <a:lstStyle/>
          <a:p>
            <a:endParaRPr lang="en-US" altLang="zh-CN" dirty="0" smtClean="0"/>
          </a:p>
          <a:p>
            <a:r>
              <a:rPr lang="zh-CN" altLang="en-US" dirty="0" smtClean="0"/>
              <a:t>闫晓飞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中国科学院 高能物理研究所 计算中心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第十六届全国科学计算与信息化会议暨科研大数据论坛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698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主要组件 </a:t>
            </a:r>
            <a:r>
              <a:rPr lang="en-US" altLang="zh-CN" dirty="0" smtClean="0"/>
              <a:t>components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Package deployment : SPMA</a:t>
            </a:r>
          </a:p>
          <a:p>
            <a:pPr lvl="1"/>
            <a:r>
              <a:rPr lang="en-US" altLang="zh-CN" dirty="0" smtClean="0">
                <a:ea typeface="宋体" charset="-122"/>
              </a:rPr>
              <a:t>NCM</a:t>
            </a:r>
            <a:r>
              <a:rPr lang="zh-CN" altLang="en-US" dirty="0" smtClean="0">
                <a:ea typeface="宋体" charset="-122"/>
              </a:rPr>
              <a:t>的组件</a:t>
            </a:r>
            <a:endParaRPr lang="en-US" altLang="zh-CN" dirty="0" smtClean="0">
              <a:ea typeface="宋体" charset="-122"/>
            </a:endParaRPr>
          </a:p>
          <a:p>
            <a:pPr lvl="1"/>
            <a:r>
              <a:rPr lang="zh-CN" altLang="en-US" dirty="0" smtClean="0">
                <a:ea typeface="宋体" charset="-122"/>
              </a:rPr>
              <a:t>对系统的安装包进行安装卸载管理</a:t>
            </a:r>
            <a:endParaRPr lang="en-US" altLang="zh-CN" dirty="0" smtClean="0">
              <a:ea typeface="宋体" charset="-122"/>
            </a:endParaRPr>
          </a:p>
          <a:p>
            <a:pPr lvl="1"/>
            <a:r>
              <a:rPr lang="zh-CN" altLang="en-US" dirty="0" smtClean="0">
                <a:ea typeface="宋体" charset="-122"/>
              </a:rPr>
              <a:t>基于</a:t>
            </a:r>
            <a:r>
              <a:rPr lang="en-US" altLang="zh-CN" dirty="0" smtClean="0">
                <a:ea typeface="宋体" charset="-122"/>
              </a:rPr>
              <a:t>”</a:t>
            </a:r>
            <a:r>
              <a:rPr lang="zh-CN" altLang="en-US" dirty="0" smtClean="0">
                <a:ea typeface="宋体" charset="-122"/>
              </a:rPr>
              <a:t>软件包名</a:t>
            </a:r>
            <a:r>
              <a:rPr lang="en-US" altLang="zh-CN" dirty="0" smtClean="0">
                <a:ea typeface="宋体" charset="-122"/>
              </a:rPr>
              <a:t>-</a:t>
            </a:r>
            <a:r>
              <a:rPr lang="zh-CN" altLang="en-US" dirty="0" smtClean="0">
                <a:ea typeface="宋体" charset="-122"/>
              </a:rPr>
              <a:t>版本</a:t>
            </a:r>
            <a:r>
              <a:rPr lang="en-US" altLang="zh-CN" dirty="0" smtClean="0">
                <a:ea typeface="宋体" charset="-122"/>
              </a:rPr>
              <a:t>-arch”</a:t>
            </a:r>
          </a:p>
          <a:p>
            <a:pPr lvl="1"/>
            <a:r>
              <a:rPr lang="zh-CN" altLang="en-US" dirty="0" smtClean="0">
                <a:ea typeface="宋体" charset="-122"/>
              </a:rPr>
              <a:t>允许升级和降级</a:t>
            </a:r>
            <a:endParaRPr lang="en-US" altLang="zh-CN" dirty="0" smtClean="0">
              <a:ea typeface="宋体" charset="-122"/>
            </a:endParaRPr>
          </a:p>
          <a:p>
            <a:pPr lvl="1"/>
            <a:r>
              <a:rPr lang="zh-CN" altLang="en-US" dirty="0" smtClean="0">
                <a:ea typeface="宋体" charset="-122"/>
              </a:rPr>
              <a:t>检查软件包的依赖关系</a:t>
            </a:r>
            <a:endParaRPr lang="en-US" altLang="zh-CN" dirty="0" smtClean="0">
              <a:ea typeface="宋体" charset="-122"/>
            </a:endParaRPr>
          </a:p>
          <a:p>
            <a:r>
              <a:rPr lang="zh-CN" altLang="en-US" dirty="0" smtClean="0"/>
              <a:t>其它</a:t>
            </a:r>
            <a:r>
              <a:rPr lang="en-US" altLang="zh-CN" dirty="0" smtClean="0"/>
              <a:t>components</a:t>
            </a:r>
          </a:p>
          <a:p>
            <a:pPr lvl="1"/>
            <a:r>
              <a:rPr lang="zh-CN" altLang="en-US" dirty="0"/>
              <a:t>每一</a:t>
            </a:r>
            <a:r>
              <a:rPr lang="zh-CN" altLang="en-US" dirty="0" smtClean="0"/>
              <a:t>个</a:t>
            </a:r>
            <a:r>
              <a:rPr lang="en-US" altLang="zh-CN" dirty="0" smtClean="0"/>
              <a:t>component</a:t>
            </a:r>
            <a:r>
              <a:rPr lang="zh-CN" altLang="en-US" dirty="0" smtClean="0"/>
              <a:t>可以实现对一类或者多累系统和软件环境的配置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已有的 </a:t>
            </a:r>
            <a:r>
              <a:rPr lang="en-US" altLang="zh-CN" dirty="0" err="1" smtClean="0"/>
              <a:t>ssh</a:t>
            </a:r>
            <a:r>
              <a:rPr lang="en-US" altLang="zh-CN" dirty="0" smtClean="0"/>
              <a:t>, account, network, </a:t>
            </a:r>
            <a:r>
              <a:rPr lang="en-US" altLang="zh-CN" dirty="0" err="1" smtClean="0"/>
              <a:t>chkconfig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afsclt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pbs</a:t>
            </a:r>
            <a:r>
              <a:rPr lang="en-US" altLang="zh-CN" dirty="0" smtClean="0"/>
              <a:t>, …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20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工作流 </a:t>
            </a:r>
            <a:r>
              <a:rPr lang="en-US" altLang="zh-CN" dirty="0"/>
              <a:t>——</a:t>
            </a:r>
            <a:r>
              <a:rPr lang="zh-CN" altLang="en-US" dirty="0" smtClean="0"/>
              <a:t>节点</a:t>
            </a:r>
            <a:r>
              <a:rPr lang="en-US" altLang="zh-CN" dirty="0" smtClean="0"/>
              <a:t>xml</a:t>
            </a:r>
            <a:r>
              <a:rPr lang="zh-CN" altLang="en-US" dirty="0" smtClean="0"/>
              <a:t>编译过程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 rot="5400000">
            <a:off x="1949135" y="2813555"/>
            <a:ext cx="1546756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任意多边形 6"/>
          <p:cNvSpPr/>
          <p:nvPr/>
        </p:nvSpPr>
        <p:spPr>
          <a:xfrm>
            <a:off x="2304607" y="1825904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939" tIns="85939" rIns="85939" bIns="8593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300" kern="1200" dirty="0" smtClean="0">
                <a:solidFill>
                  <a:schemeClr val="bg1"/>
                </a:solidFill>
              </a:rPr>
              <a:t>检查模版语法</a:t>
            </a:r>
            <a:endParaRPr lang="zh-CN" altLang="en-US" sz="1300" kern="1200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 rot="5400000">
            <a:off x="1949135" y="4367405"/>
            <a:ext cx="1546756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任意多边形 8"/>
          <p:cNvSpPr/>
          <p:nvPr/>
        </p:nvSpPr>
        <p:spPr>
          <a:xfrm>
            <a:off x="2304607" y="3379754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939" tIns="85939" rIns="85939" bIns="8593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300" kern="1200" dirty="0" smtClean="0">
                <a:solidFill>
                  <a:schemeClr val="bg1"/>
                </a:solidFill>
              </a:rPr>
              <a:t>调用</a:t>
            </a:r>
            <a:r>
              <a:rPr lang="en-US" altLang="zh-CN" sz="1300" kern="1200" dirty="0" smtClean="0">
                <a:solidFill>
                  <a:schemeClr val="bg1"/>
                </a:solidFill>
              </a:rPr>
              <a:t>PANC</a:t>
            </a:r>
            <a:r>
              <a:rPr lang="zh-CN" altLang="en-US" sz="1300" kern="1200" dirty="0" smtClean="0">
                <a:solidFill>
                  <a:schemeClr val="bg1"/>
                </a:solidFill>
              </a:rPr>
              <a:t>编译器</a:t>
            </a:r>
            <a:endParaRPr lang="zh-CN" altLang="en-US" sz="1300" kern="1200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26060" y="5144329"/>
            <a:ext cx="2748400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任意多边形 10"/>
          <p:cNvSpPr/>
          <p:nvPr/>
        </p:nvSpPr>
        <p:spPr>
          <a:xfrm>
            <a:off x="2304607" y="4933603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939" tIns="85939" rIns="85939" bIns="8593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300" kern="1200" dirty="0" smtClean="0"/>
              <a:t>节点</a:t>
            </a:r>
            <a:r>
              <a:rPr lang="en-US" altLang="zh-CN" sz="1300" kern="1200" dirty="0" smtClean="0"/>
              <a:t>profile</a:t>
            </a:r>
            <a:r>
              <a:rPr lang="zh-CN" altLang="en-US" sz="1300" kern="1200" dirty="0" smtClean="0"/>
              <a:t>模版</a:t>
            </a:r>
            <a:endParaRPr lang="en-US" altLang="zh-CN" sz="1300" kern="1200" dirty="0" smtClean="0"/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300" kern="1200" dirty="0" smtClean="0">
                <a:solidFill>
                  <a:srgbClr val="FF0000"/>
                </a:solidFill>
              </a:rPr>
              <a:t>确定节点类型配置类型</a:t>
            </a:r>
            <a:endParaRPr lang="zh-CN" altLang="en-US" sz="1300" kern="1200" dirty="0"/>
          </a:p>
        </p:txBody>
      </p:sp>
      <p:sp>
        <p:nvSpPr>
          <p:cNvPr id="13" name="矩形 12"/>
          <p:cNvSpPr/>
          <p:nvPr/>
        </p:nvSpPr>
        <p:spPr>
          <a:xfrm rot="16200000">
            <a:off x="4704628" y="4367405"/>
            <a:ext cx="1546756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任意多边形 13"/>
          <p:cNvSpPr/>
          <p:nvPr/>
        </p:nvSpPr>
        <p:spPr>
          <a:xfrm>
            <a:off x="5060100" y="4933603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939" tIns="85939" rIns="85939" bIns="8593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300" kern="1200" dirty="0" smtClean="0"/>
              <a:t>Cluster </a:t>
            </a:r>
            <a:r>
              <a:rPr lang="zh-CN" altLang="en-US" sz="1300" kern="1200" dirty="0" smtClean="0"/>
              <a:t>配置模版</a:t>
            </a:r>
            <a:endParaRPr lang="en-US" altLang="zh-CN" sz="1300" kern="1200" dirty="0" smtClean="0"/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300" kern="1200" dirty="0" smtClean="0">
                <a:solidFill>
                  <a:srgbClr val="FF0000"/>
                </a:solidFill>
              </a:rPr>
              <a:t>确定操作系统版本</a:t>
            </a:r>
            <a:endParaRPr lang="en-US" altLang="zh-CN" sz="1300" kern="1200" dirty="0" smtClean="0"/>
          </a:p>
        </p:txBody>
      </p:sp>
      <p:sp>
        <p:nvSpPr>
          <p:cNvPr id="15" name="矩形 14"/>
          <p:cNvSpPr/>
          <p:nvPr/>
        </p:nvSpPr>
        <p:spPr>
          <a:xfrm rot="16200000">
            <a:off x="4704628" y="2813555"/>
            <a:ext cx="1546756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任意多边形 15"/>
          <p:cNvSpPr/>
          <p:nvPr/>
        </p:nvSpPr>
        <p:spPr>
          <a:xfrm>
            <a:off x="5060100" y="3379754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939" tIns="85939" rIns="85939" bIns="8593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300" kern="1200" dirty="0" smtClean="0"/>
              <a:t>Site</a:t>
            </a:r>
            <a:r>
              <a:rPr lang="en-US" altLang="zh-CN" sz="1300" kern="1200" baseline="0" dirty="0" smtClean="0"/>
              <a:t> </a:t>
            </a:r>
            <a:r>
              <a:rPr lang="zh-CN" altLang="en-US" sz="1300" kern="1200" baseline="0" dirty="0" smtClean="0"/>
              <a:t>配置模版</a:t>
            </a:r>
            <a:endParaRPr lang="en-US" altLang="zh-CN" sz="1300" kern="1200" baseline="0" dirty="0" smtClean="0"/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300" kern="1200" baseline="0" dirty="0" smtClean="0">
                <a:solidFill>
                  <a:srgbClr val="FF0000"/>
                </a:solidFill>
              </a:rPr>
              <a:t>确定统一配置参数</a:t>
            </a:r>
            <a:endParaRPr lang="en-US" altLang="zh-CN" sz="1300" kern="1200" baseline="0" dirty="0" smtClean="0">
              <a:solidFill>
                <a:srgbClr val="FF0000"/>
              </a:solidFill>
            </a:endParaRP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300" kern="1200" dirty="0" err="1" smtClean="0"/>
              <a:t>dns</a:t>
            </a:r>
            <a:r>
              <a:rPr lang="en-US" altLang="zh-CN" sz="1300" kern="1200" dirty="0" smtClean="0"/>
              <a:t>, </a:t>
            </a:r>
            <a:r>
              <a:rPr lang="en-US" altLang="zh-CN" sz="1300" kern="1200" dirty="0" err="1" smtClean="0"/>
              <a:t>ntp</a:t>
            </a:r>
            <a:r>
              <a:rPr lang="en-US" altLang="zh-CN" sz="1300" kern="1200" dirty="0" smtClean="0"/>
              <a:t>, repository,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300" kern="1200" dirty="0" err="1" smtClean="0"/>
              <a:t>dhcp</a:t>
            </a:r>
            <a:r>
              <a:rPr lang="en-US" altLang="zh-CN" sz="1300" kern="1200" dirty="0" smtClean="0"/>
              <a:t>,  Grid site info, …</a:t>
            </a:r>
            <a:endParaRPr lang="zh-CN" altLang="en-US" sz="1300" kern="1200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81553" y="2036631"/>
            <a:ext cx="2748400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任意多边形 17"/>
          <p:cNvSpPr/>
          <p:nvPr/>
        </p:nvSpPr>
        <p:spPr>
          <a:xfrm>
            <a:off x="5060100" y="1825904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939" tIns="85939" rIns="85939" bIns="8593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300" kern="1200" dirty="0" smtClean="0"/>
              <a:t>操作系统模版</a:t>
            </a:r>
            <a:endParaRPr lang="en-US" altLang="zh-CN" sz="1300" kern="1200" dirty="0" smtClean="0"/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300" kern="1200" dirty="0" smtClean="0"/>
              <a:t>RPMs select, version control, Kernel version, Drivers </a:t>
            </a:r>
            <a:r>
              <a:rPr lang="en-US" altLang="zh-CN" sz="1300" kern="1200" dirty="0" err="1" smtClean="0"/>
              <a:t>config</a:t>
            </a:r>
            <a:r>
              <a:rPr lang="en-US" altLang="zh-CN" sz="1300" kern="1200" dirty="0" smtClean="0"/>
              <a:t>, System tools select.</a:t>
            </a:r>
            <a:endParaRPr lang="zh-CN" altLang="en-US" sz="1300" kern="1200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 rot="5400000">
            <a:off x="7460121" y="2813555"/>
            <a:ext cx="1546756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任意多边形 19"/>
          <p:cNvSpPr/>
          <p:nvPr/>
        </p:nvSpPr>
        <p:spPr>
          <a:xfrm>
            <a:off x="7815593" y="1825904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939" tIns="85939" rIns="85939" bIns="8593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300" kern="1200" dirty="0" smtClean="0"/>
              <a:t>软件定义模版配置</a:t>
            </a:r>
            <a:endParaRPr lang="en-US" altLang="zh-CN" sz="1300" kern="1200" dirty="0" smtClean="0"/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300" kern="1200" dirty="0" smtClean="0">
                <a:solidFill>
                  <a:srgbClr val="FF0000"/>
                </a:solidFill>
              </a:rPr>
              <a:t>根据节点类型配置</a:t>
            </a:r>
            <a:endParaRPr lang="zh-CN" altLang="en-US" sz="1300" kern="1200" dirty="0"/>
          </a:p>
        </p:txBody>
      </p:sp>
      <p:sp>
        <p:nvSpPr>
          <p:cNvPr id="21" name="矩形 20"/>
          <p:cNvSpPr/>
          <p:nvPr/>
        </p:nvSpPr>
        <p:spPr>
          <a:xfrm rot="5400000">
            <a:off x="7460121" y="4367405"/>
            <a:ext cx="1546756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任意多边形 21"/>
          <p:cNvSpPr/>
          <p:nvPr/>
        </p:nvSpPr>
        <p:spPr>
          <a:xfrm>
            <a:off x="7815593" y="3379754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939" tIns="85939" rIns="85939" bIns="8593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300" kern="1200" smtClean="0"/>
              <a:t>硬件配置模版</a:t>
            </a:r>
            <a:endParaRPr lang="en-US" altLang="zh-CN" sz="1300" kern="1200" smtClean="0"/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300" kern="1200" smtClean="0">
                <a:solidFill>
                  <a:srgbClr val="FF0000"/>
                </a:solidFill>
              </a:rPr>
              <a:t>硬盘，网卡，</a:t>
            </a:r>
            <a:r>
              <a:rPr lang="en-US" altLang="zh-CN" sz="1300" kern="1200" smtClean="0">
                <a:solidFill>
                  <a:srgbClr val="FF0000"/>
                </a:solidFill>
              </a:rPr>
              <a:t>cpu</a:t>
            </a:r>
            <a:r>
              <a:rPr lang="zh-CN" altLang="en-US" sz="1300" kern="1200" smtClean="0">
                <a:solidFill>
                  <a:srgbClr val="FF0000"/>
                </a:solidFill>
              </a:rPr>
              <a:t>，</a:t>
            </a:r>
            <a:r>
              <a:rPr lang="en-US" altLang="zh-CN" sz="1300" kern="1200" smtClean="0">
                <a:solidFill>
                  <a:srgbClr val="FF0000"/>
                </a:solidFill>
              </a:rPr>
              <a:t>…</a:t>
            </a:r>
            <a:endParaRPr lang="zh-CN" altLang="en-US" sz="1300" kern="1200" dirty="0"/>
          </a:p>
        </p:txBody>
      </p:sp>
      <p:sp>
        <p:nvSpPr>
          <p:cNvPr id="23" name="任意多边形 22"/>
          <p:cNvSpPr/>
          <p:nvPr/>
        </p:nvSpPr>
        <p:spPr>
          <a:xfrm>
            <a:off x="7815593" y="4933603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939" tIns="85939" rIns="85939" bIns="8593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300" kern="1200" dirty="0" smtClean="0"/>
              <a:t>生成节点</a:t>
            </a:r>
            <a:r>
              <a:rPr lang="en-US" altLang="zh-CN" sz="1300" kern="1200" dirty="0" smtClean="0"/>
              <a:t>profile.xml</a:t>
            </a:r>
            <a:r>
              <a:rPr lang="zh-CN" altLang="en-US" sz="1300" kern="1200" dirty="0" smtClean="0"/>
              <a:t>文件</a:t>
            </a:r>
            <a:endParaRPr lang="zh-CN" altLang="en-US" sz="1300" kern="1200" dirty="0"/>
          </a:p>
        </p:txBody>
      </p:sp>
    </p:spTree>
    <p:extLst>
      <p:ext uri="{BB962C8B-B14F-4D97-AF65-F5344CB8AC3E}">
        <p14:creationId xmlns:p14="http://schemas.microsoft.com/office/powerpoint/2010/main" val="290561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工作流 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节点自动安装配置过程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 rot="5400000">
            <a:off x="1949135" y="2813555"/>
            <a:ext cx="1546756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任意多边形 6"/>
          <p:cNvSpPr/>
          <p:nvPr/>
        </p:nvSpPr>
        <p:spPr>
          <a:xfrm>
            <a:off x="2304607" y="1825904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69" tIns="97369" rIns="97369" bIns="9736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节点加电启动</a:t>
            </a:r>
            <a:endParaRPr lang="zh-CN" altLang="en-US" sz="1600" kern="1200" dirty="0"/>
          </a:p>
        </p:txBody>
      </p:sp>
      <p:sp>
        <p:nvSpPr>
          <p:cNvPr id="8" name="矩形 7"/>
          <p:cNvSpPr/>
          <p:nvPr/>
        </p:nvSpPr>
        <p:spPr>
          <a:xfrm rot="5400000">
            <a:off x="1949135" y="4367405"/>
            <a:ext cx="1546756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任意多边形 8"/>
          <p:cNvSpPr/>
          <p:nvPr/>
        </p:nvSpPr>
        <p:spPr>
          <a:xfrm>
            <a:off x="2304607" y="3379754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69" tIns="97369" rIns="97369" bIns="9736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通过</a:t>
            </a:r>
            <a:r>
              <a:rPr lang="en-US" altLang="zh-CN" sz="1600" kern="1200" dirty="0" err="1" smtClean="0"/>
              <a:t>pxe</a:t>
            </a:r>
            <a:r>
              <a:rPr lang="en-US" altLang="zh-CN" sz="1600" kern="1200" dirty="0" smtClean="0"/>
              <a:t>  + DHCP </a:t>
            </a:r>
            <a:r>
              <a:rPr lang="zh-CN" altLang="en-US" sz="1600" kern="1200" dirty="0" smtClean="0"/>
              <a:t>获取</a:t>
            </a:r>
            <a:r>
              <a:rPr lang="en-US" altLang="zh-CN" sz="1600" kern="1200" dirty="0" smtClean="0"/>
              <a:t>IP</a:t>
            </a:r>
            <a:r>
              <a:rPr lang="zh-CN" altLang="en-US" sz="1600" kern="1200" dirty="0" smtClean="0"/>
              <a:t>地址和启动镜像</a:t>
            </a:r>
            <a:endParaRPr lang="en-US" altLang="zh-CN" sz="160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>
                <a:solidFill>
                  <a:srgbClr val="C00000"/>
                </a:solidFill>
              </a:rPr>
              <a:t>通过</a:t>
            </a:r>
            <a:r>
              <a:rPr lang="en-US" altLang="zh-CN" sz="1600" kern="1200" dirty="0" smtClean="0">
                <a:solidFill>
                  <a:srgbClr val="C00000"/>
                </a:solidFill>
              </a:rPr>
              <a:t>mac</a:t>
            </a:r>
            <a:r>
              <a:rPr lang="zh-CN" altLang="en-US" sz="1600" kern="1200" dirty="0" smtClean="0">
                <a:solidFill>
                  <a:srgbClr val="C00000"/>
                </a:solidFill>
              </a:rPr>
              <a:t>地址识别节点名称</a:t>
            </a:r>
            <a:endParaRPr lang="zh-CN" altLang="en-US" sz="1600" kern="1200" dirty="0">
              <a:solidFill>
                <a:srgbClr val="C0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26060" y="5144329"/>
            <a:ext cx="2748400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任意多边形 10"/>
          <p:cNvSpPr/>
          <p:nvPr/>
        </p:nvSpPr>
        <p:spPr>
          <a:xfrm>
            <a:off x="2304607" y="4933603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69" tIns="97369" rIns="97369" bIns="9736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获取节点</a:t>
            </a:r>
            <a:r>
              <a:rPr lang="en-US" altLang="zh-CN" sz="1600" kern="1200" dirty="0" err="1" smtClean="0"/>
              <a:t>kickstart</a:t>
            </a:r>
            <a:r>
              <a:rPr lang="zh-CN" altLang="en-US" sz="1600" kern="1200" dirty="0" smtClean="0"/>
              <a:t>文件开始系统安装</a:t>
            </a:r>
            <a:endParaRPr lang="en-US" altLang="zh-CN" sz="160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安装</a:t>
            </a:r>
            <a:r>
              <a:rPr lang="en-US" altLang="zh-CN" sz="1600" kern="1200" dirty="0" smtClean="0"/>
              <a:t>minimal </a:t>
            </a:r>
            <a:r>
              <a:rPr lang="zh-CN" altLang="en-US" sz="1600" kern="1200" dirty="0" smtClean="0"/>
              <a:t>系统</a:t>
            </a:r>
            <a:endParaRPr lang="zh-CN" altLang="en-US" sz="1600" kern="1200" dirty="0"/>
          </a:p>
        </p:txBody>
      </p:sp>
      <p:sp>
        <p:nvSpPr>
          <p:cNvPr id="12" name="矩形 11"/>
          <p:cNvSpPr/>
          <p:nvPr/>
        </p:nvSpPr>
        <p:spPr>
          <a:xfrm rot="16200000">
            <a:off x="4704628" y="4367405"/>
            <a:ext cx="1546756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任意多边形 13"/>
          <p:cNvSpPr/>
          <p:nvPr/>
        </p:nvSpPr>
        <p:spPr>
          <a:xfrm>
            <a:off x="5060100" y="4933603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69" tIns="97369" rIns="97369" bIns="9736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安装结束写入</a:t>
            </a:r>
            <a:r>
              <a:rPr lang="en-US" altLang="zh-CN" sz="1600" kern="1200" dirty="0" err="1" smtClean="0"/>
              <a:t>ks</a:t>
            </a:r>
            <a:r>
              <a:rPr lang="en-US" altLang="zh-CN" sz="1600" kern="1200" dirty="0" smtClean="0"/>
              <a:t>-post-boot</a:t>
            </a:r>
            <a:r>
              <a:rPr lang="zh-CN" altLang="en-US" sz="1600" kern="1200" dirty="0" smtClean="0"/>
              <a:t>脚本</a:t>
            </a:r>
            <a:endParaRPr lang="en-US" altLang="zh-CN" sz="160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调用</a:t>
            </a:r>
            <a:r>
              <a:rPr lang="en-US" altLang="zh-CN" sz="1600" kern="1200" dirty="0" err="1" smtClean="0"/>
              <a:t>aii</a:t>
            </a:r>
            <a:r>
              <a:rPr lang="zh-CN" altLang="en-US" sz="1600" kern="1200" dirty="0" smtClean="0"/>
              <a:t>命令改变安装状态</a:t>
            </a:r>
            <a:endParaRPr lang="zh-CN" altLang="en-US" sz="1600" kern="1200" dirty="0"/>
          </a:p>
        </p:txBody>
      </p:sp>
      <p:sp>
        <p:nvSpPr>
          <p:cNvPr id="15" name="矩形 14"/>
          <p:cNvSpPr/>
          <p:nvPr/>
        </p:nvSpPr>
        <p:spPr>
          <a:xfrm rot="16200000">
            <a:off x="4704628" y="2813555"/>
            <a:ext cx="1546756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任意多边形 15"/>
          <p:cNvSpPr/>
          <p:nvPr/>
        </p:nvSpPr>
        <p:spPr>
          <a:xfrm>
            <a:off x="5060100" y="3379754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69" tIns="97369" rIns="97369" bIns="97369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kern="1200" dirty="0" smtClean="0"/>
              <a:t>重启系统</a:t>
            </a:r>
            <a:endParaRPr lang="en-US" altLang="zh-CN" sz="1600" kern="12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kern="1200" dirty="0" smtClean="0"/>
              <a:t>执行</a:t>
            </a:r>
            <a:r>
              <a:rPr lang="en-US" altLang="zh-CN" sz="1600" kern="1200" dirty="0" err="1" smtClean="0"/>
              <a:t>ks</a:t>
            </a:r>
            <a:r>
              <a:rPr lang="en-US" altLang="zh-CN" sz="1600" kern="1200" dirty="0" smtClean="0"/>
              <a:t>-post-boot</a:t>
            </a:r>
            <a:r>
              <a:rPr lang="zh-CN" altLang="en-US" sz="1600" kern="1200" dirty="0" smtClean="0"/>
              <a:t>脚本</a:t>
            </a:r>
            <a:endParaRPr lang="en-US" altLang="zh-CN" sz="1600" kern="12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kern="1200" dirty="0" smtClean="0"/>
              <a:t>安装</a:t>
            </a:r>
            <a:r>
              <a:rPr lang="en-US" altLang="zh-CN" sz="1600" kern="1200" dirty="0" err="1" smtClean="0"/>
              <a:t>quattor</a:t>
            </a:r>
            <a:r>
              <a:rPr lang="zh-CN" altLang="en-US" sz="1600" kern="1200" dirty="0" smtClean="0"/>
              <a:t>客户端</a:t>
            </a:r>
            <a:endParaRPr lang="zh-CN" altLang="en-US" sz="1600" kern="1200" dirty="0"/>
          </a:p>
        </p:txBody>
      </p:sp>
      <p:sp>
        <p:nvSpPr>
          <p:cNvPr id="17" name="矩形 16"/>
          <p:cNvSpPr/>
          <p:nvPr/>
        </p:nvSpPr>
        <p:spPr>
          <a:xfrm>
            <a:off x="5481553" y="2036631"/>
            <a:ext cx="2748400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任意多边形 17"/>
          <p:cNvSpPr/>
          <p:nvPr/>
        </p:nvSpPr>
        <p:spPr>
          <a:xfrm>
            <a:off x="5060100" y="1825904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69" tIns="97369" rIns="97369" bIns="9736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获取节点</a:t>
            </a:r>
            <a:r>
              <a:rPr lang="en-US" altLang="zh-CN" sz="1600" kern="1200" dirty="0" smtClean="0"/>
              <a:t>xml</a:t>
            </a:r>
            <a:r>
              <a:rPr lang="zh-CN" altLang="en-US" sz="1600" kern="1200" dirty="0" smtClean="0"/>
              <a:t>文件</a:t>
            </a:r>
            <a:endParaRPr lang="en-US" altLang="zh-CN" sz="160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安装软件包</a:t>
            </a:r>
            <a:endParaRPr lang="en-US" altLang="zh-CN" sz="160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设定</a:t>
            </a:r>
            <a:r>
              <a:rPr lang="en-US" altLang="zh-CN" sz="1600" kern="1200" dirty="0" smtClean="0"/>
              <a:t>kernel version</a:t>
            </a:r>
            <a:endParaRPr lang="zh-CN" altLang="en-US" sz="1600" kern="1200" dirty="0"/>
          </a:p>
        </p:txBody>
      </p:sp>
      <p:sp>
        <p:nvSpPr>
          <p:cNvPr id="19" name="矩形 18"/>
          <p:cNvSpPr/>
          <p:nvPr/>
        </p:nvSpPr>
        <p:spPr>
          <a:xfrm rot="5400000">
            <a:off x="7460121" y="2813555"/>
            <a:ext cx="1546756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任意多边形 19"/>
          <p:cNvSpPr/>
          <p:nvPr/>
        </p:nvSpPr>
        <p:spPr>
          <a:xfrm>
            <a:off x="7815593" y="1825904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69" tIns="97369" rIns="97369" bIns="9736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配置系统环境</a:t>
            </a:r>
            <a:endParaRPr lang="en-US" altLang="zh-CN" sz="160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配置软件参数</a:t>
            </a:r>
            <a:endParaRPr lang="zh-CN" altLang="en-US" sz="1600" kern="1200" dirty="0"/>
          </a:p>
        </p:txBody>
      </p:sp>
      <p:sp>
        <p:nvSpPr>
          <p:cNvPr id="21" name="矩形 20"/>
          <p:cNvSpPr/>
          <p:nvPr/>
        </p:nvSpPr>
        <p:spPr>
          <a:xfrm rot="5400000">
            <a:off x="7460121" y="4367405"/>
            <a:ext cx="1546756" cy="186461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任意多边形 21"/>
          <p:cNvSpPr/>
          <p:nvPr/>
        </p:nvSpPr>
        <p:spPr>
          <a:xfrm>
            <a:off x="7815593" y="3379754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69" tIns="97369" rIns="97369" bIns="9736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配置用户和组信息</a:t>
            </a:r>
            <a:endParaRPr lang="zh-CN" altLang="en-US" sz="1600" kern="1200" dirty="0"/>
          </a:p>
        </p:txBody>
      </p:sp>
      <p:sp>
        <p:nvSpPr>
          <p:cNvPr id="23" name="任意多边形 22"/>
          <p:cNvSpPr/>
          <p:nvPr/>
        </p:nvSpPr>
        <p:spPr>
          <a:xfrm>
            <a:off x="7815593" y="4933603"/>
            <a:ext cx="2071799" cy="1243079"/>
          </a:xfrm>
          <a:custGeom>
            <a:avLst/>
            <a:gdLst>
              <a:gd name="connsiteX0" fmla="*/ 0 w 2071799"/>
              <a:gd name="connsiteY0" fmla="*/ 124308 h 1243079"/>
              <a:gd name="connsiteX1" fmla="*/ 124308 w 2071799"/>
              <a:gd name="connsiteY1" fmla="*/ 0 h 1243079"/>
              <a:gd name="connsiteX2" fmla="*/ 1947491 w 2071799"/>
              <a:gd name="connsiteY2" fmla="*/ 0 h 1243079"/>
              <a:gd name="connsiteX3" fmla="*/ 2071799 w 2071799"/>
              <a:gd name="connsiteY3" fmla="*/ 124308 h 1243079"/>
              <a:gd name="connsiteX4" fmla="*/ 2071799 w 2071799"/>
              <a:gd name="connsiteY4" fmla="*/ 1118771 h 1243079"/>
              <a:gd name="connsiteX5" fmla="*/ 1947491 w 2071799"/>
              <a:gd name="connsiteY5" fmla="*/ 1243079 h 1243079"/>
              <a:gd name="connsiteX6" fmla="*/ 124308 w 2071799"/>
              <a:gd name="connsiteY6" fmla="*/ 1243079 h 1243079"/>
              <a:gd name="connsiteX7" fmla="*/ 0 w 2071799"/>
              <a:gd name="connsiteY7" fmla="*/ 1118771 h 1243079"/>
              <a:gd name="connsiteX8" fmla="*/ 0 w 2071799"/>
              <a:gd name="connsiteY8" fmla="*/ 124308 h 124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99" h="1243079">
                <a:moveTo>
                  <a:pt x="0" y="124308"/>
                </a:moveTo>
                <a:cubicBezTo>
                  <a:pt x="0" y="55655"/>
                  <a:pt x="55655" y="0"/>
                  <a:pt x="124308" y="0"/>
                </a:cubicBezTo>
                <a:lnTo>
                  <a:pt x="1947491" y="0"/>
                </a:lnTo>
                <a:cubicBezTo>
                  <a:pt x="2016144" y="0"/>
                  <a:pt x="2071799" y="55655"/>
                  <a:pt x="2071799" y="124308"/>
                </a:cubicBezTo>
                <a:lnTo>
                  <a:pt x="2071799" y="1118771"/>
                </a:lnTo>
                <a:cubicBezTo>
                  <a:pt x="2071799" y="1187424"/>
                  <a:pt x="2016144" y="1243079"/>
                  <a:pt x="1947491" y="1243079"/>
                </a:cubicBezTo>
                <a:lnTo>
                  <a:pt x="124308" y="1243079"/>
                </a:lnTo>
                <a:cubicBezTo>
                  <a:pt x="55655" y="1243079"/>
                  <a:pt x="0" y="1187424"/>
                  <a:pt x="0" y="1118771"/>
                </a:cubicBezTo>
                <a:lnTo>
                  <a:pt x="0" y="124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69" tIns="97369" rIns="97369" bIns="9736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完成系统配置</a:t>
            </a:r>
            <a:endParaRPr lang="en-US" altLang="zh-CN" sz="160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 kern="1200" dirty="0" smtClean="0"/>
              <a:t>重启系统</a:t>
            </a:r>
            <a:endParaRPr lang="zh-CN" altLang="en-US" sz="1600" kern="12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94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改进</a:t>
            </a:r>
            <a:r>
              <a:rPr lang="en-US" altLang="zh-CN" dirty="0" smtClean="0"/>
              <a:t>—— </a:t>
            </a:r>
            <a:r>
              <a:rPr lang="zh-CN" altLang="en-US" dirty="0" smtClean="0"/>
              <a:t>原因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支持的应用在不断增多</a:t>
            </a:r>
            <a:endParaRPr lang="en-US" altLang="zh-CN" dirty="0" smtClean="0"/>
          </a:p>
          <a:p>
            <a:r>
              <a:rPr lang="zh-CN" altLang="en-US" dirty="0" smtClean="0"/>
              <a:t>不同应用对软件环境的不同需求</a:t>
            </a:r>
            <a:endParaRPr lang="en-US" altLang="zh-CN" dirty="0" smtClean="0"/>
          </a:p>
          <a:p>
            <a:r>
              <a:rPr lang="zh-CN" altLang="en-US" dirty="0" smtClean="0"/>
              <a:t>传统的实现方式维护模版数量多，模版不能重复使用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07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改进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原先的模型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14</a:t>
            </a:fld>
            <a:endParaRPr lang="zh-CN" altLang="en-US"/>
          </a:p>
        </p:txBody>
      </p:sp>
      <p:grpSp>
        <p:nvGrpSpPr>
          <p:cNvPr id="46" name="组合 45"/>
          <p:cNvGrpSpPr/>
          <p:nvPr/>
        </p:nvGrpSpPr>
        <p:grpSpPr>
          <a:xfrm>
            <a:off x="1685291" y="1999477"/>
            <a:ext cx="8404281" cy="3912949"/>
            <a:chOff x="1039472" y="1615015"/>
            <a:chExt cx="6925308" cy="2788479"/>
          </a:xfrm>
        </p:grpSpPr>
        <p:sp>
          <p:nvSpPr>
            <p:cNvPr id="47" name="Rectangle 1"/>
            <p:cNvSpPr>
              <a:spLocks noChangeArrowheads="1"/>
            </p:cNvSpPr>
            <p:nvPr/>
          </p:nvSpPr>
          <p:spPr bwMode="auto">
            <a:xfrm>
              <a:off x="1043608" y="2065682"/>
              <a:ext cx="4766653" cy="1723358"/>
            </a:xfrm>
            <a:prstGeom prst="rect">
              <a:avLst/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none" lIns="90000" tIns="51084" rIns="90000" bIns="46800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1" eaLnBrk="1" fontAlgn="base" latinLnBrk="0" hangingPunct="1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/>
              </a:pPr>
              <a:r>
                <a:rPr kumimoji="0" lang="fi-FI" altLang="zh-CN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           </a:t>
              </a:r>
            </a:p>
          </p:txBody>
        </p:sp>
        <p:sp>
          <p:nvSpPr>
            <p:cNvPr id="48" name="Rectangle 4"/>
            <p:cNvSpPr>
              <a:spLocks noChangeArrowheads="1"/>
            </p:cNvSpPr>
            <p:nvPr/>
          </p:nvSpPr>
          <p:spPr bwMode="auto">
            <a:xfrm>
              <a:off x="6730884" y="2650309"/>
              <a:ext cx="1215030" cy="1367929"/>
            </a:xfrm>
            <a:prstGeom prst="rect">
              <a:avLst/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6831348" y="2627845"/>
              <a:ext cx="822959" cy="2504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51840" rIns="90000" bIns="46800">
              <a:spAutoFit/>
            </a:bodyPr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r>
                <a:rPr kumimoji="0" lang="fi-FI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安装服务器</a:t>
              </a:r>
            </a:p>
          </p:txBody>
        </p:sp>
        <p:grpSp>
          <p:nvGrpSpPr>
            <p:cNvPr id="50" name="Group 6"/>
            <p:cNvGrpSpPr>
              <a:grpSpLocks/>
            </p:cNvGrpSpPr>
            <p:nvPr/>
          </p:nvGrpSpPr>
          <p:grpSpPr bwMode="auto">
            <a:xfrm>
              <a:off x="5833110" y="3482068"/>
              <a:ext cx="872809" cy="536170"/>
              <a:chOff x="3059" y="3122"/>
              <a:chExt cx="871" cy="476"/>
            </a:xfrm>
          </p:grpSpPr>
          <p:sp>
            <p:nvSpPr>
              <p:cNvPr id="84" name="AutoShape 7"/>
              <p:cNvSpPr>
                <a:spLocks noChangeArrowheads="1"/>
              </p:cNvSpPr>
              <p:nvPr/>
            </p:nvSpPr>
            <p:spPr bwMode="auto">
              <a:xfrm flipH="1">
                <a:off x="3059" y="3122"/>
                <a:ext cx="854" cy="476"/>
              </a:xfrm>
              <a:custGeom>
                <a:avLst/>
                <a:gdLst>
                  <a:gd name="T0" fmla="*/ 793 w 21600"/>
                  <a:gd name="T1" fmla="*/ 0 h 21600"/>
                  <a:gd name="T2" fmla="*/ 0 w 21600"/>
                  <a:gd name="T3" fmla="*/ 238 h 21600"/>
                  <a:gd name="T4" fmla="*/ 793 w 21600"/>
                  <a:gd name="T5" fmla="*/ 476 h 21600"/>
                  <a:gd name="T6" fmla="*/ 1058 w 21600"/>
                  <a:gd name="T7" fmla="*/ 238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69 w 21600"/>
                  <a:gd name="T13" fmla="*/ 5400 h 21600"/>
                  <a:gd name="T14" fmla="*/ 18905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FFFFFF"/>
              </a:solidFill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  <a:defRPr/>
                </a:pPr>
                <a:endParaRPr kumimoji="0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5" name="Text Box 8"/>
              <p:cNvSpPr txBox="1">
                <a:spLocks noChangeArrowheads="1"/>
              </p:cNvSpPr>
              <p:nvPr/>
            </p:nvSpPr>
            <p:spPr bwMode="auto">
              <a:xfrm>
                <a:off x="3101" y="3242"/>
                <a:ext cx="829" cy="22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51336" rIns="90000" bIns="46800">
                <a:spAutoFit/>
              </a:bodyPr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49263" rtl="0" eaLnBrk="1" fontAlgn="base" latinLnBrk="0" hangingPunct="0">
                  <a:lnSpc>
                    <a:spcPct val="98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723900" algn="l"/>
                  </a:tabLst>
                  <a:defRPr/>
                </a:pPr>
                <a:r>
                  <a:rPr kumimoji="0" lang="zh-CN" alt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itchFamily="34" charset="0"/>
                    <a:ea typeface="宋体" panose="02010600030101010101" pitchFamily="2" charset="-122"/>
                  </a:rPr>
                  <a:t>配置信息</a:t>
                </a:r>
                <a:endParaRPr kumimoji="0" lang="fi-FI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1" name="AutoShape 13"/>
            <p:cNvSpPr>
              <a:spLocks noChangeArrowheads="1"/>
            </p:cNvSpPr>
            <p:nvPr/>
          </p:nvSpPr>
          <p:spPr bwMode="auto">
            <a:xfrm>
              <a:off x="6818331" y="2848303"/>
              <a:ext cx="970465" cy="396768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52" name="Text Box 14"/>
            <p:cNvSpPr txBox="1">
              <a:spLocks noChangeArrowheads="1"/>
            </p:cNvSpPr>
            <p:nvPr/>
          </p:nvSpPr>
          <p:spPr bwMode="auto">
            <a:xfrm>
              <a:off x="6804237" y="2875731"/>
              <a:ext cx="971381" cy="39969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50328" rIns="90000" bIns="46800">
              <a:spAutoFit/>
            </a:bodyPr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r>
                <a:rPr kumimoji="0" lang="zh-CN" altLang="en-US" sz="1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软件安装与</a:t>
              </a:r>
              <a:endParaRPr kumimoji="0" lang="en-US" altLang="zh-CN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</a:endParaRPr>
            </a:p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r>
                <a:rPr kumimoji="0" lang="zh-CN" altLang="en-US" sz="1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配置管理</a:t>
              </a:r>
              <a:r>
                <a:rPr kumimoji="0" lang="fi-FI" altLang="zh-CN" sz="1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, </a:t>
              </a:r>
            </a:p>
          </p:txBody>
        </p:sp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2889766" y="2955770"/>
              <a:ext cx="1288672" cy="305511"/>
            </a:xfrm>
            <a:prstGeom prst="rect">
              <a:avLst/>
            </a:prstGeom>
            <a:solidFill>
              <a:srgbClr val="C0C0C0"/>
            </a:solidFill>
            <a:ln w="1908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54" name="Rectangle 18"/>
            <p:cNvSpPr>
              <a:spLocks noChangeArrowheads="1"/>
            </p:cNvSpPr>
            <p:nvPr/>
          </p:nvSpPr>
          <p:spPr bwMode="auto">
            <a:xfrm>
              <a:off x="2912614" y="3018724"/>
              <a:ext cx="1265824" cy="2490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50328" rIns="90000" bIns="46800">
              <a:spAutoFit/>
            </a:bodyPr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系统服务</a:t>
              </a:r>
              <a:r>
                <a:rPr kumimoji="0" lang="en-US" altLang="zh-CN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,</a:t>
              </a:r>
              <a:r>
                <a:rPr kumimoji="0" lang="en-US" sz="1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网格服务</a:t>
              </a:r>
              <a:r>
                <a:rPr kumimoji="0" lang="en-US" sz="10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 </a:t>
              </a:r>
              <a:endParaRPr kumimoji="0" lang="en-US" altLang="zh-CN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5" name="Rectangle 19"/>
            <p:cNvSpPr>
              <a:spLocks noChangeArrowheads="1"/>
            </p:cNvSpPr>
            <p:nvPr/>
          </p:nvSpPr>
          <p:spPr bwMode="auto">
            <a:xfrm>
              <a:off x="2889766" y="2591934"/>
              <a:ext cx="1257354" cy="263851"/>
            </a:xfrm>
            <a:prstGeom prst="rect">
              <a:avLst/>
            </a:prstGeom>
            <a:solidFill>
              <a:srgbClr val="C0C0C0"/>
            </a:solidFill>
            <a:ln w="1908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56" name="Text Box 20"/>
            <p:cNvSpPr txBox="1">
              <a:spLocks noChangeArrowheads="1"/>
            </p:cNvSpPr>
            <p:nvPr/>
          </p:nvSpPr>
          <p:spPr bwMode="auto">
            <a:xfrm>
              <a:off x="2977740" y="2641927"/>
              <a:ext cx="978720" cy="2490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50328" rIns="90000" bIns="46800">
              <a:spAutoFit/>
            </a:bodyPr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r>
                <a:rPr kumimoji="0" lang="fi-FI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安装包</a:t>
              </a: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软件包</a:t>
              </a:r>
              <a:endPara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DejaVu Sans" charset="0"/>
                <a:cs typeface="DejaVu Sans" charset="0"/>
              </a:endParaRPr>
            </a:p>
          </p:txBody>
        </p:sp>
        <p:grpSp>
          <p:nvGrpSpPr>
            <p:cNvPr id="57" name="Group 25"/>
            <p:cNvGrpSpPr>
              <a:grpSpLocks/>
            </p:cNvGrpSpPr>
            <p:nvPr/>
          </p:nvGrpSpPr>
          <p:grpSpPr bwMode="auto">
            <a:xfrm>
              <a:off x="2889766" y="3363121"/>
              <a:ext cx="1288672" cy="297179"/>
              <a:chOff x="-25" y="3116"/>
              <a:chExt cx="1111" cy="321"/>
            </a:xfrm>
          </p:grpSpPr>
          <p:sp>
            <p:nvSpPr>
              <p:cNvPr id="82" name="AutoShape 27"/>
              <p:cNvSpPr>
                <a:spLocks noChangeArrowheads="1"/>
              </p:cNvSpPr>
              <p:nvPr/>
            </p:nvSpPr>
            <p:spPr bwMode="auto">
              <a:xfrm>
                <a:off x="-25" y="3116"/>
                <a:ext cx="1111" cy="314"/>
              </a:xfrm>
              <a:prstGeom prst="roundRect">
                <a:avLst>
                  <a:gd name="adj" fmla="val 16667"/>
                </a:avLst>
              </a:prstGeom>
              <a:solidFill>
                <a:srgbClr val="008000">
                  <a:alpha val="49019"/>
                </a:srgbClr>
              </a:solidFill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  <a:defRPr/>
                </a:pPr>
                <a:endParaRPr kumimoji="0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3" name="Rectangle 28"/>
              <p:cNvSpPr>
                <a:spLocks noChangeArrowheads="1"/>
              </p:cNvSpPr>
              <p:nvPr/>
            </p:nvSpPr>
            <p:spPr bwMode="auto">
              <a:xfrm>
                <a:off x="22" y="3168"/>
                <a:ext cx="1037" cy="26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50328" rIns="90000" bIns="46800">
                <a:spAutoFit/>
              </a:bodyPr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49263" rtl="0" eaLnBrk="1" fontAlgn="base" latinLnBrk="0" hangingPunct="0">
                  <a:lnSpc>
                    <a:spcPct val="98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723900" algn="l"/>
                    <a:tab pos="1447800" algn="l"/>
                    <a:tab pos="2171700" algn="l"/>
                  </a:tabLst>
                  <a:defRPr/>
                </a:pPr>
                <a:r>
                  <a:rPr kumimoji="0" lang="fi-FI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itchFamily="34" charset="0"/>
                    <a:ea typeface="DejaVu Sans" charset="0"/>
                    <a:cs typeface="DejaVu Sans" charset="0"/>
                  </a:rPr>
                  <a:t>节点配置管理</a:t>
                </a:r>
                <a:endParaRPr kumimoji="0" lang="fi-FI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" name="Group 30"/>
            <p:cNvGrpSpPr>
              <a:grpSpLocks/>
            </p:cNvGrpSpPr>
            <p:nvPr/>
          </p:nvGrpSpPr>
          <p:grpSpPr bwMode="auto">
            <a:xfrm>
              <a:off x="5822030" y="1838739"/>
              <a:ext cx="897084" cy="604542"/>
              <a:chOff x="3059" y="1434"/>
              <a:chExt cx="978" cy="653"/>
            </a:xfrm>
          </p:grpSpPr>
          <p:sp>
            <p:nvSpPr>
              <p:cNvPr id="80" name="AutoShape 31"/>
              <p:cNvSpPr>
                <a:spLocks noChangeArrowheads="1"/>
              </p:cNvSpPr>
              <p:nvPr/>
            </p:nvSpPr>
            <p:spPr bwMode="auto">
              <a:xfrm flipH="1">
                <a:off x="3059" y="1434"/>
                <a:ext cx="978" cy="653"/>
              </a:xfrm>
              <a:custGeom>
                <a:avLst/>
                <a:gdLst>
                  <a:gd name="T0" fmla="*/ 913 w 21600"/>
                  <a:gd name="T1" fmla="*/ 0 h 21600"/>
                  <a:gd name="T2" fmla="*/ 0 w 21600"/>
                  <a:gd name="T3" fmla="*/ 327 h 21600"/>
                  <a:gd name="T4" fmla="*/ 913 w 21600"/>
                  <a:gd name="T5" fmla="*/ 653 h 21600"/>
                  <a:gd name="T6" fmla="*/ 1217 w 21600"/>
                  <a:gd name="T7" fmla="*/ 327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2 w 21600"/>
                  <a:gd name="T13" fmla="*/ 5392 h 21600"/>
                  <a:gd name="T14" fmla="*/ 18902 w 21600"/>
                  <a:gd name="T15" fmla="*/ 1620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FFFFFF"/>
              </a:solidFill>
              <a:ln w="1908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  <a:defRPr/>
                </a:pPr>
                <a:endParaRPr kumimoji="0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1" name="Text Box 32"/>
              <p:cNvSpPr txBox="1">
                <a:spLocks noChangeArrowheads="1"/>
              </p:cNvSpPr>
              <p:nvPr/>
            </p:nvSpPr>
            <p:spPr bwMode="auto">
              <a:xfrm>
                <a:off x="3187" y="1627"/>
                <a:ext cx="838" cy="27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51336" rIns="90000" bIns="46800">
                <a:spAutoFit/>
              </a:bodyPr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8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723900" algn="l"/>
                  </a:tabLst>
                  <a:defRPr/>
                </a:pPr>
                <a:r>
                  <a:rPr kumimoji="0" lang="zh-CN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itchFamily="34" charset="0"/>
                    <a:ea typeface="宋体" panose="02010600030101010101" pitchFamily="2" charset="-122"/>
                  </a:rPr>
                  <a:t>软件包</a:t>
                </a:r>
                <a:endParaRPr kumimoji="0" lang="fi-FI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9" name="Group 33"/>
            <p:cNvGrpSpPr>
              <a:grpSpLocks/>
            </p:cNvGrpSpPr>
            <p:nvPr/>
          </p:nvGrpSpPr>
          <p:grpSpPr bwMode="auto">
            <a:xfrm>
              <a:off x="6767560" y="1744868"/>
              <a:ext cx="1197220" cy="638696"/>
              <a:chOff x="4064" y="1348"/>
              <a:chExt cx="1733" cy="931"/>
            </a:xfrm>
          </p:grpSpPr>
          <p:sp>
            <p:nvSpPr>
              <p:cNvPr id="76" name="Rectangle 35"/>
              <p:cNvSpPr>
                <a:spLocks noChangeArrowheads="1"/>
              </p:cNvSpPr>
              <p:nvPr/>
            </p:nvSpPr>
            <p:spPr bwMode="auto">
              <a:xfrm>
                <a:off x="4082" y="1378"/>
                <a:ext cx="1715" cy="901"/>
              </a:xfrm>
              <a:prstGeom prst="rect">
                <a:avLst/>
              </a:prstGeom>
              <a:solidFill>
                <a:srgbClr val="EAEAEA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  <a:defRPr/>
                </a:pPr>
                <a:endParaRPr kumimoji="0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7" name="Rectangle 39"/>
              <p:cNvSpPr>
                <a:spLocks noChangeArrowheads="1"/>
              </p:cNvSpPr>
              <p:nvPr/>
            </p:nvSpPr>
            <p:spPr bwMode="auto">
              <a:xfrm>
                <a:off x="4064" y="1348"/>
                <a:ext cx="1386" cy="36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51840" rIns="90000" bIns="46800">
                <a:spAutoFit/>
              </a:bodyPr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8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/>
                </a:pPr>
                <a:r>
                  <a:rPr kumimoji="0" lang="fi-FI" altLang="zh-CN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itchFamily="34" charset="0"/>
                    <a:ea typeface="宋体" panose="02010600030101010101" pitchFamily="2" charset="-122"/>
                  </a:rPr>
                  <a:t>RPM </a:t>
                </a:r>
                <a:r>
                  <a:rPr kumimoji="0" lang="fi-FI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itchFamily="34" charset="0"/>
                    <a:ea typeface="DejaVu Sans" charset="0"/>
                    <a:cs typeface="DejaVu Sans" charset="0"/>
                  </a:rPr>
                  <a:t>包服务器</a:t>
                </a:r>
              </a:p>
            </p:txBody>
          </p:sp>
          <p:sp>
            <p:nvSpPr>
              <p:cNvPr id="78" name="AutoShape 43"/>
              <p:cNvSpPr>
                <a:spLocks noChangeArrowheads="1"/>
              </p:cNvSpPr>
              <p:nvPr/>
            </p:nvSpPr>
            <p:spPr bwMode="auto">
              <a:xfrm>
                <a:off x="4242" y="1659"/>
                <a:ext cx="1229" cy="507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49019"/>
                </a:srgbClr>
              </a:solidFill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  <a:defRPr/>
                </a:pPr>
                <a:endParaRPr kumimoji="0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" name="Rectangle 44"/>
              <p:cNvSpPr>
                <a:spLocks noChangeArrowheads="1"/>
              </p:cNvSpPr>
              <p:nvPr/>
            </p:nvSpPr>
            <p:spPr bwMode="auto">
              <a:xfrm>
                <a:off x="4208" y="1697"/>
                <a:ext cx="1118" cy="36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square" lIns="90000" tIns="50580" rIns="90000" bIns="46800">
                <a:spAutoFit/>
              </a:bodyPr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49263" rtl="0" eaLnBrk="1" fontAlgn="base" latinLnBrk="0" hangingPunct="0">
                  <a:lnSpc>
                    <a:spcPct val="98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723900" algn="l"/>
                  </a:tabLst>
                  <a:defRPr/>
                </a:pPr>
                <a:r>
                  <a:rPr kumimoji="0" lang="fi-FI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itchFamily="34" charset="0"/>
                    <a:ea typeface="DejaVu Sans" charset="0"/>
                    <a:cs typeface="DejaVu Sans" charset="0"/>
                  </a:rPr>
                  <a:t>软件包组</a:t>
                </a:r>
                <a:endParaRPr kumimoji="0" lang="fi-FI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endParaRPr>
              </a:p>
            </p:txBody>
          </p:sp>
        </p:grpSp>
        <p:sp>
          <p:nvSpPr>
            <p:cNvPr id="60" name="Line 52"/>
            <p:cNvSpPr>
              <a:spLocks noChangeShapeType="1"/>
            </p:cNvSpPr>
            <p:nvPr/>
          </p:nvSpPr>
          <p:spPr bwMode="auto">
            <a:xfrm>
              <a:off x="7303563" y="4015026"/>
              <a:ext cx="0" cy="22743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/>
            </a:ln>
          </p:spPr>
          <p:txBody>
            <a:bodyPr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61" name="Line 53"/>
            <p:cNvSpPr>
              <a:spLocks noChangeShapeType="1"/>
            </p:cNvSpPr>
            <p:nvPr/>
          </p:nvSpPr>
          <p:spPr bwMode="auto">
            <a:xfrm flipH="1">
              <a:off x="5810260" y="4242458"/>
              <a:ext cx="1493301" cy="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62" name="AutoShape 55"/>
            <p:cNvSpPr>
              <a:spLocks noChangeArrowheads="1"/>
            </p:cNvSpPr>
            <p:nvPr/>
          </p:nvSpPr>
          <p:spPr bwMode="auto">
            <a:xfrm>
              <a:off x="6828699" y="3438400"/>
              <a:ext cx="1019400" cy="382354"/>
            </a:xfrm>
            <a:prstGeom prst="roundRect">
              <a:avLst>
                <a:gd name="adj" fmla="val 16667"/>
              </a:avLst>
            </a:prstGeom>
            <a:solidFill>
              <a:srgbClr val="3399FF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63" name="Rectangle 56"/>
            <p:cNvSpPr>
              <a:spLocks noChangeArrowheads="1"/>
            </p:cNvSpPr>
            <p:nvPr/>
          </p:nvSpPr>
          <p:spPr bwMode="auto">
            <a:xfrm>
              <a:off x="6878628" y="3483751"/>
              <a:ext cx="896990" cy="5515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51336" rIns="90000" bIns="46800">
              <a:spAutoFit/>
            </a:bodyPr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r>
                <a:rPr kumimoji="0" lang="fi-FI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系统安装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与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</a:endParaRPr>
            </a:p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配置</a:t>
              </a:r>
              <a:r>
                <a:rPr kumimoji="0" lang="fi-FI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管理</a:t>
              </a:r>
            </a:p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endPara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DejaVu Sans" charset="0"/>
                <a:cs typeface="DejaVu Sans" charset="0"/>
              </a:endParaRPr>
            </a:p>
          </p:txBody>
        </p:sp>
        <p:sp>
          <p:nvSpPr>
            <p:cNvPr id="64" name="AutoShape 64"/>
            <p:cNvSpPr>
              <a:spLocks noChangeArrowheads="1"/>
            </p:cNvSpPr>
            <p:nvPr/>
          </p:nvSpPr>
          <p:spPr bwMode="auto">
            <a:xfrm>
              <a:off x="5220072" y="2113465"/>
              <a:ext cx="540556" cy="416606"/>
            </a:xfrm>
            <a:prstGeom prst="can">
              <a:avLst>
                <a:gd name="adj" fmla="val 35120"/>
              </a:avLst>
            </a:prstGeom>
            <a:solidFill>
              <a:srgbClr val="FF0000">
                <a:alpha val="49019"/>
              </a:srgbClr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51840" rIns="90000" bIns="46800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1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</a:tabLst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软件</a:t>
              </a:r>
              <a:r>
                <a:rPr kumimoji="0" lang="zh-CN" altLang="en-GB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缓存</a:t>
              </a:r>
              <a:endParaRPr kumimoji="0" lang="zh-CN" alt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5" name="AutoShape 66"/>
            <p:cNvSpPr>
              <a:spLocks noChangeArrowheads="1"/>
            </p:cNvSpPr>
            <p:nvPr/>
          </p:nvSpPr>
          <p:spPr bwMode="auto">
            <a:xfrm>
              <a:off x="2889766" y="2291605"/>
              <a:ext cx="1257353" cy="238854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49019"/>
              </a:srgbClr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66" name="Rectangle 67"/>
            <p:cNvSpPr>
              <a:spLocks noChangeArrowheads="1"/>
            </p:cNvSpPr>
            <p:nvPr/>
          </p:nvSpPr>
          <p:spPr bwMode="auto">
            <a:xfrm>
              <a:off x="3052874" y="2293457"/>
              <a:ext cx="829371" cy="2499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51336" rIns="90000" bIns="46800">
              <a:spAutoFit/>
            </a:bodyPr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r>
                <a:rPr kumimoji="0" lang="fi-FI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RPM </a:t>
              </a:r>
              <a:r>
                <a:rPr kumimoji="0" lang="fi-FI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包管理</a:t>
              </a:r>
            </a:p>
          </p:txBody>
        </p:sp>
        <p:sp>
          <p:nvSpPr>
            <p:cNvPr id="67" name="AutoShape 13"/>
            <p:cNvSpPr>
              <a:spLocks noChangeArrowheads="1"/>
            </p:cNvSpPr>
            <p:nvPr/>
          </p:nvSpPr>
          <p:spPr bwMode="auto">
            <a:xfrm>
              <a:off x="4804996" y="4081419"/>
              <a:ext cx="1005262" cy="32207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配置信息管理器</a:t>
              </a:r>
              <a:endParaRPr kumimoji="0" lang="en-US" altLang="zh-CN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机群</a:t>
              </a:r>
              <a:r>
                <a:rPr kumimoji="0" lang="en-US" altLang="zh-CN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4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68" name="AutoShape 13"/>
            <p:cNvSpPr>
              <a:spLocks noChangeArrowheads="1"/>
            </p:cNvSpPr>
            <p:nvPr/>
          </p:nvSpPr>
          <p:spPr bwMode="auto">
            <a:xfrm>
              <a:off x="3581827" y="4081419"/>
              <a:ext cx="1005262" cy="32207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配置信息管理器</a:t>
              </a:r>
              <a:endParaRPr kumimoji="0" lang="en-US" altLang="zh-CN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机群</a:t>
              </a:r>
              <a:r>
                <a:rPr kumimoji="0" lang="en-US" altLang="zh-CN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3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69" name="AutoShape 13"/>
            <p:cNvSpPr>
              <a:spLocks noChangeArrowheads="1"/>
            </p:cNvSpPr>
            <p:nvPr/>
          </p:nvSpPr>
          <p:spPr bwMode="auto">
            <a:xfrm>
              <a:off x="2358658" y="4069867"/>
              <a:ext cx="1005262" cy="32207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配置信息管理器</a:t>
              </a:r>
              <a:endParaRPr kumimoji="0" lang="en-US" altLang="zh-CN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机群</a:t>
              </a:r>
              <a:r>
                <a:rPr kumimoji="0" lang="en-US" altLang="zh-CN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2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70" name="AutoShape 13"/>
            <p:cNvSpPr>
              <a:spLocks noChangeArrowheads="1"/>
            </p:cNvSpPr>
            <p:nvPr/>
          </p:nvSpPr>
          <p:spPr bwMode="auto">
            <a:xfrm>
              <a:off x="1109375" y="4068935"/>
              <a:ext cx="1005262" cy="32207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配置信息管理器</a:t>
              </a:r>
              <a:endParaRPr kumimoji="0" lang="en-US" altLang="zh-CN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机群</a:t>
              </a:r>
              <a:r>
                <a:rPr kumimoji="0" lang="en-US" altLang="zh-CN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1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71" name="AutoShape 64"/>
            <p:cNvSpPr>
              <a:spLocks noChangeArrowheads="1"/>
            </p:cNvSpPr>
            <p:nvPr/>
          </p:nvSpPr>
          <p:spPr bwMode="auto">
            <a:xfrm>
              <a:off x="5220071" y="3334273"/>
              <a:ext cx="540557" cy="416606"/>
            </a:xfrm>
            <a:prstGeom prst="can">
              <a:avLst>
                <a:gd name="adj" fmla="val 35120"/>
              </a:avLst>
            </a:prstGeom>
            <a:solidFill>
              <a:srgbClr val="FF0000">
                <a:alpha val="49019"/>
              </a:srgbClr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51840" rIns="90000" bIns="46800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1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</a:tabLst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配置</a:t>
              </a:r>
              <a:r>
                <a:rPr kumimoji="0" lang="zh-CN" altLang="en-GB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缓存</a:t>
              </a:r>
              <a:endParaRPr kumimoji="0" lang="zh-CN" alt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" name="AutoShape 13"/>
            <p:cNvSpPr>
              <a:spLocks noChangeArrowheads="1"/>
            </p:cNvSpPr>
            <p:nvPr/>
          </p:nvSpPr>
          <p:spPr bwMode="auto">
            <a:xfrm>
              <a:off x="4735093" y="1627499"/>
              <a:ext cx="1005262" cy="32207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节点</a:t>
              </a:r>
              <a:r>
                <a:rPr kumimoji="0" lang="en-US" altLang="zh-CN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1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73" name="AutoShape 13"/>
            <p:cNvSpPr>
              <a:spLocks noChangeArrowheads="1"/>
            </p:cNvSpPr>
            <p:nvPr/>
          </p:nvSpPr>
          <p:spPr bwMode="auto">
            <a:xfrm>
              <a:off x="3511924" y="1627499"/>
              <a:ext cx="1005262" cy="32207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机群</a:t>
              </a:r>
              <a:r>
                <a:rPr kumimoji="0" lang="en-US" altLang="zh-CN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3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74" name="AutoShape 13"/>
            <p:cNvSpPr>
              <a:spLocks noChangeArrowheads="1"/>
            </p:cNvSpPr>
            <p:nvPr/>
          </p:nvSpPr>
          <p:spPr bwMode="auto">
            <a:xfrm>
              <a:off x="2288755" y="1615947"/>
              <a:ext cx="1005262" cy="32207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机群</a:t>
              </a:r>
              <a:r>
                <a:rPr kumimoji="0" lang="en-US" altLang="zh-CN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2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75" name="AutoShape 13"/>
            <p:cNvSpPr>
              <a:spLocks noChangeArrowheads="1"/>
            </p:cNvSpPr>
            <p:nvPr/>
          </p:nvSpPr>
          <p:spPr bwMode="auto">
            <a:xfrm>
              <a:off x="1039472" y="1615015"/>
              <a:ext cx="1005262" cy="32207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机群</a:t>
              </a:r>
              <a:r>
                <a:rPr kumimoji="0" lang="en-US" altLang="zh-CN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1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44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改进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 实现方法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模块化的设计</a:t>
            </a:r>
            <a:r>
              <a:rPr lang="zh-CN" altLang="en-US" dirty="0" smtClean="0"/>
              <a:t>方法。</a:t>
            </a:r>
            <a:endParaRPr lang="en-US" altLang="zh-CN" dirty="0" smtClean="0"/>
          </a:p>
          <a:p>
            <a:r>
              <a:rPr lang="zh-CN" altLang="zh-CN" dirty="0"/>
              <a:t>扩展配置信息管理器的功能并添加调用接口和模块选择</a:t>
            </a:r>
            <a:r>
              <a:rPr lang="zh-CN" altLang="zh-CN" dirty="0" smtClean="0"/>
              <a:t>器。</a:t>
            </a:r>
            <a:endParaRPr lang="en-US" altLang="zh-CN" dirty="0" smtClean="0"/>
          </a:p>
          <a:p>
            <a:r>
              <a:rPr lang="zh-CN" altLang="zh-CN" dirty="0"/>
              <a:t>开发出统一接口并且可以实现对各个模块进行调用</a:t>
            </a:r>
            <a:r>
              <a:rPr lang="zh-CN" altLang="zh-CN" dirty="0" smtClean="0"/>
              <a:t>取舍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zh-CN" dirty="0"/>
              <a:t>按照统一的接口标准对功能模块进行</a:t>
            </a:r>
            <a:r>
              <a:rPr lang="zh-CN" altLang="zh-CN" dirty="0" smtClean="0"/>
              <a:t>改进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zh-CN" dirty="0"/>
              <a:t>每一个模块实现一个功能，模块可以复用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所有</a:t>
            </a:r>
            <a:r>
              <a:rPr lang="zh-CN" altLang="en-US" dirty="0" smtClean="0"/>
              <a:t>开发使用</a:t>
            </a:r>
            <a:r>
              <a:rPr lang="en-US" altLang="zh-CN" dirty="0" smtClean="0"/>
              <a:t>Pan</a:t>
            </a:r>
            <a:r>
              <a:rPr lang="zh-CN" altLang="en-US" dirty="0" smtClean="0"/>
              <a:t>语言完成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58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改进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 实现方法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16</a:t>
            </a:fld>
            <a:endParaRPr lang="zh-CN" altLang="en-US"/>
          </a:p>
        </p:txBody>
      </p:sp>
      <p:grpSp>
        <p:nvGrpSpPr>
          <p:cNvPr id="65" name="组合 64"/>
          <p:cNvGrpSpPr/>
          <p:nvPr/>
        </p:nvGrpSpPr>
        <p:grpSpPr>
          <a:xfrm>
            <a:off x="1697969" y="2019784"/>
            <a:ext cx="7664240" cy="4007470"/>
            <a:chOff x="1240769" y="2348880"/>
            <a:chExt cx="5982906" cy="3109818"/>
          </a:xfrm>
        </p:grpSpPr>
        <p:grpSp>
          <p:nvGrpSpPr>
            <p:cNvPr id="6" name="组合 5"/>
            <p:cNvGrpSpPr/>
            <p:nvPr/>
          </p:nvGrpSpPr>
          <p:grpSpPr>
            <a:xfrm>
              <a:off x="1259632" y="4115036"/>
              <a:ext cx="5868218" cy="322076"/>
              <a:chOff x="1296070" y="3501008"/>
              <a:chExt cx="5868218" cy="322076"/>
            </a:xfrm>
          </p:grpSpPr>
          <p:sp>
            <p:nvSpPr>
              <p:cNvPr id="7" name="AutoShape 13"/>
              <p:cNvSpPr>
                <a:spLocks noChangeArrowheads="1"/>
              </p:cNvSpPr>
              <p:nvPr/>
            </p:nvSpPr>
            <p:spPr bwMode="auto">
              <a:xfrm>
                <a:off x="1296070" y="3501009"/>
                <a:ext cx="1374394" cy="322075"/>
              </a:xfrm>
              <a:prstGeom prst="roundRect">
                <a:avLst>
                  <a:gd name="adj" fmla="val 16667"/>
                </a:avLst>
              </a:prstGeom>
              <a:solidFill>
                <a:schemeClr val="accent3"/>
              </a:solidFill>
              <a:ln w="19080">
                <a:solidFill>
                  <a:srgbClr val="9BBB5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000" b="1" dirty="0" smtClean="0">
                    <a:solidFill>
                      <a:schemeClr val="bg1"/>
                    </a:solidFill>
                    <a:ea typeface="宋体" charset="-122"/>
                  </a:rPr>
                  <a:t>功能模块</a:t>
                </a:r>
                <a:r>
                  <a:rPr lang="en-US" altLang="zh-CN" sz="1000" b="1" dirty="0" smtClean="0">
                    <a:solidFill>
                      <a:schemeClr val="bg1"/>
                    </a:solidFill>
                    <a:ea typeface="宋体" charset="-122"/>
                  </a:rPr>
                  <a:t>1</a:t>
                </a:r>
                <a:endParaRPr lang="zh-CN" altLang="en-US" sz="1000" b="1" dirty="0">
                  <a:solidFill>
                    <a:schemeClr val="bg1"/>
                  </a:solidFill>
                  <a:ea typeface="宋体" charset="-122"/>
                </a:endParaRPr>
              </a:p>
            </p:txBody>
          </p:sp>
          <p:sp>
            <p:nvSpPr>
              <p:cNvPr id="8" name="AutoShape 13"/>
              <p:cNvSpPr>
                <a:spLocks noChangeArrowheads="1"/>
              </p:cNvSpPr>
              <p:nvPr/>
            </p:nvSpPr>
            <p:spPr bwMode="auto">
              <a:xfrm>
                <a:off x="2791155" y="3501008"/>
                <a:ext cx="1374394" cy="322075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 w="19080">
                <a:solidFill>
                  <a:srgbClr val="4BACC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000" b="1" dirty="0" smtClean="0">
                    <a:solidFill>
                      <a:schemeClr val="bg1"/>
                    </a:solidFill>
                    <a:ea typeface="宋体" charset="-122"/>
                  </a:rPr>
                  <a:t>功能模块</a:t>
                </a:r>
                <a:r>
                  <a:rPr lang="en-US" altLang="zh-CN" sz="1000" b="1" dirty="0">
                    <a:solidFill>
                      <a:schemeClr val="bg1"/>
                    </a:solidFill>
                    <a:ea typeface="宋体" charset="-122"/>
                  </a:rPr>
                  <a:t>2</a:t>
                </a:r>
                <a:endParaRPr lang="zh-CN" altLang="en-US" sz="1000" b="1" dirty="0">
                  <a:solidFill>
                    <a:schemeClr val="bg1"/>
                  </a:solidFill>
                  <a:ea typeface="宋体" charset="-122"/>
                </a:endParaRPr>
              </a:p>
            </p:txBody>
          </p:sp>
          <p:sp>
            <p:nvSpPr>
              <p:cNvPr id="9" name="AutoShape 13"/>
              <p:cNvSpPr>
                <a:spLocks noChangeArrowheads="1"/>
              </p:cNvSpPr>
              <p:nvPr/>
            </p:nvSpPr>
            <p:spPr bwMode="auto">
              <a:xfrm>
                <a:off x="4301583" y="3501009"/>
                <a:ext cx="1374394" cy="322075"/>
              </a:xfrm>
              <a:prstGeom prst="roundRect">
                <a:avLst>
                  <a:gd name="adj" fmla="val 16667"/>
                </a:avLst>
              </a:prstGeom>
              <a:solidFill>
                <a:schemeClr val="accent6"/>
              </a:solidFill>
              <a:ln w="19080">
                <a:solidFill>
                  <a:srgbClr val="F7964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000" b="1" dirty="0" smtClean="0">
                    <a:solidFill>
                      <a:schemeClr val="bg1"/>
                    </a:solidFill>
                    <a:ea typeface="宋体" charset="-122"/>
                  </a:rPr>
                  <a:t>功能模块</a:t>
                </a:r>
                <a:r>
                  <a:rPr lang="en-US" altLang="zh-CN" sz="1000" b="1" dirty="0" smtClean="0">
                    <a:solidFill>
                      <a:schemeClr val="bg1"/>
                    </a:solidFill>
                    <a:ea typeface="宋体" charset="-122"/>
                  </a:rPr>
                  <a:t>3</a:t>
                </a:r>
                <a:endParaRPr lang="zh-CN" altLang="en-US" sz="1000" b="1" dirty="0">
                  <a:solidFill>
                    <a:schemeClr val="bg1"/>
                  </a:solidFill>
                  <a:ea typeface="宋体" charset="-122"/>
                </a:endParaRPr>
              </a:p>
            </p:txBody>
          </p:sp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5789894" y="3501009"/>
                <a:ext cx="1374394" cy="322075"/>
              </a:xfrm>
              <a:prstGeom prst="roundRect">
                <a:avLst>
                  <a:gd name="adj" fmla="val 16667"/>
                </a:avLst>
              </a:prstGeom>
              <a:solidFill>
                <a:schemeClr val="accent3"/>
              </a:solidFill>
              <a:ln w="19080">
                <a:solidFill>
                  <a:srgbClr val="9BBB5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000" b="1" dirty="0" smtClean="0">
                    <a:solidFill>
                      <a:schemeClr val="bg1"/>
                    </a:solidFill>
                    <a:ea typeface="宋体" charset="-122"/>
                  </a:rPr>
                  <a:t>功能模块</a:t>
                </a:r>
                <a:r>
                  <a:rPr lang="en-US" altLang="zh-CN" sz="1000" b="1" dirty="0">
                    <a:solidFill>
                      <a:schemeClr val="bg1"/>
                    </a:solidFill>
                    <a:ea typeface="宋体" charset="-122"/>
                  </a:rPr>
                  <a:t>4</a:t>
                </a:r>
                <a:endParaRPr lang="zh-CN" altLang="en-US" sz="1000" b="1" dirty="0">
                  <a:solidFill>
                    <a:schemeClr val="bg1"/>
                  </a:solidFill>
                  <a:ea typeface="宋体" charset="-122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240769" y="2348880"/>
              <a:ext cx="5982906" cy="1080120"/>
              <a:chOff x="1240769" y="2348880"/>
              <a:chExt cx="5982906" cy="1080120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1240769" y="2348880"/>
                <a:ext cx="5982906" cy="10801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1302312" y="2382676"/>
                <a:ext cx="5868218" cy="995098"/>
                <a:chOff x="1302312" y="2081630"/>
                <a:chExt cx="5728459" cy="995098"/>
              </a:xfrm>
            </p:grpSpPr>
            <p:sp>
              <p:nvSpPr>
                <p:cNvPr id="14" name="AutoShape 13"/>
                <p:cNvSpPr>
                  <a:spLocks noChangeArrowheads="1"/>
                </p:cNvSpPr>
                <p:nvPr/>
              </p:nvSpPr>
              <p:spPr bwMode="auto">
                <a:xfrm>
                  <a:off x="1302312" y="2786266"/>
                  <a:ext cx="5717960" cy="29046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5ABCC6"/>
                </a:solidFill>
                <a:ln w="19080">
                  <a:solidFill>
                    <a:srgbClr val="5ABCC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GB"/>
                  </a:defPPr>
                  <a:lvl1pPr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742950" indent="-285750"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1143000" indent="-228600"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600200" indent="-228600"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2057400" indent="-228600"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CN" altLang="en-US" sz="1000" b="1" dirty="0">
                      <a:solidFill>
                        <a:schemeClr val="bg1"/>
                      </a:solidFill>
                      <a:ea typeface="宋体" charset="-122"/>
                    </a:rPr>
                    <a:t>模块</a:t>
                  </a:r>
                  <a:r>
                    <a:rPr lang="zh-CN" altLang="en-US" sz="1000" b="1" dirty="0" smtClean="0">
                      <a:solidFill>
                        <a:schemeClr val="bg1"/>
                      </a:solidFill>
                      <a:ea typeface="宋体" charset="-122"/>
                    </a:rPr>
                    <a:t>选择器</a:t>
                  </a:r>
                  <a:endParaRPr lang="zh-CN" altLang="en-US" sz="1000" b="1" dirty="0">
                    <a:solidFill>
                      <a:schemeClr val="bg1"/>
                    </a:solidFill>
                    <a:ea typeface="宋体" charset="-122"/>
                  </a:endParaRPr>
                </a:p>
              </p:txBody>
            </p:sp>
            <p:sp>
              <p:nvSpPr>
                <p:cNvPr id="15" name="AutoShape 13"/>
                <p:cNvSpPr>
                  <a:spLocks noChangeArrowheads="1"/>
                </p:cNvSpPr>
                <p:nvPr/>
              </p:nvSpPr>
              <p:spPr bwMode="auto">
                <a:xfrm>
                  <a:off x="1302312" y="2433948"/>
                  <a:ext cx="5717960" cy="29046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5ABCC6"/>
                </a:solidFill>
                <a:ln w="19080">
                  <a:solidFill>
                    <a:srgbClr val="5ABCC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GB"/>
                  </a:defPPr>
                  <a:lvl1pPr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742950" indent="-285750"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1143000" indent="-228600"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600200" indent="-228600"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2057400" indent="-228600"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CN" altLang="en-US" sz="1000" b="1" dirty="0" smtClean="0">
                      <a:solidFill>
                        <a:schemeClr val="bg1"/>
                      </a:solidFill>
                      <a:ea typeface="宋体" charset="-122"/>
                    </a:rPr>
                    <a:t>配置信息管理器</a:t>
                  </a:r>
                  <a:endParaRPr lang="zh-CN" altLang="en-US" sz="1000" b="1" dirty="0">
                    <a:solidFill>
                      <a:schemeClr val="bg1"/>
                    </a:solidFill>
                    <a:ea typeface="宋体" charset="-122"/>
                  </a:endParaRPr>
                </a:p>
              </p:txBody>
            </p:sp>
            <p:sp>
              <p:nvSpPr>
                <p:cNvPr id="16" name="AutoShape 13"/>
                <p:cNvSpPr>
                  <a:spLocks noChangeArrowheads="1"/>
                </p:cNvSpPr>
                <p:nvPr/>
              </p:nvSpPr>
              <p:spPr bwMode="auto">
                <a:xfrm>
                  <a:off x="1312811" y="2081630"/>
                  <a:ext cx="5717960" cy="29046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5ABCC6"/>
                </a:solidFill>
                <a:ln w="19080">
                  <a:solidFill>
                    <a:srgbClr val="5ABCC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GB"/>
                  </a:defPPr>
                  <a:lvl1pPr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742950" indent="-285750"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1143000" indent="-228600"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600200" indent="-228600"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2057400" indent="-228600" algn="l" defTabSz="449263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CN" altLang="en-US" sz="1000" b="1" dirty="0" smtClean="0">
                      <a:solidFill>
                        <a:schemeClr val="bg1"/>
                      </a:solidFill>
                      <a:ea typeface="宋体" charset="-122"/>
                    </a:rPr>
                    <a:t>调用接口</a:t>
                  </a:r>
                  <a:endParaRPr lang="zh-CN" altLang="en-US" sz="1000" b="1" dirty="0">
                    <a:solidFill>
                      <a:schemeClr val="bg1"/>
                    </a:solidFill>
                    <a:ea typeface="宋体" charset="-122"/>
                  </a:endParaRPr>
                </a:p>
              </p:txBody>
            </p:sp>
          </p:grpSp>
        </p:grpSp>
        <p:grpSp>
          <p:nvGrpSpPr>
            <p:cNvPr id="17" name="组合 16"/>
            <p:cNvGrpSpPr/>
            <p:nvPr/>
          </p:nvGrpSpPr>
          <p:grpSpPr>
            <a:xfrm>
              <a:off x="1475656" y="3705321"/>
              <a:ext cx="3005513" cy="415262"/>
              <a:chOff x="1907704" y="4898299"/>
              <a:chExt cx="3005513" cy="415262"/>
            </a:xfrm>
          </p:grpSpPr>
          <p:cxnSp>
            <p:nvCxnSpPr>
              <p:cNvPr id="18" name="直接箭头连接符 17"/>
              <p:cNvCxnSpPr/>
              <p:nvPr/>
            </p:nvCxnSpPr>
            <p:spPr>
              <a:xfrm>
                <a:off x="1907704" y="4903204"/>
                <a:ext cx="0" cy="398004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1907704" y="4898299"/>
                <a:ext cx="3005513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箭头连接符 19"/>
              <p:cNvCxnSpPr/>
              <p:nvPr/>
            </p:nvCxnSpPr>
            <p:spPr>
              <a:xfrm>
                <a:off x="3323553" y="4915557"/>
                <a:ext cx="0" cy="398004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箭头连接符 20"/>
              <p:cNvCxnSpPr/>
              <p:nvPr/>
            </p:nvCxnSpPr>
            <p:spPr>
              <a:xfrm>
                <a:off x="4913217" y="4898299"/>
                <a:ext cx="0" cy="402909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3173720" y="3795448"/>
              <a:ext cx="3005513" cy="330901"/>
              <a:chOff x="1907704" y="4898299"/>
              <a:chExt cx="3005513" cy="402909"/>
            </a:xfrm>
          </p:grpSpPr>
          <p:cxnSp>
            <p:nvCxnSpPr>
              <p:cNvPr id="23" name="直接箭头连接符 22"/>
              <p:cNvCxnSpPr/>
              <p:nvPr/>
            </p:nvCxnSpPr>
            <p:spPr>
              <a:xfrm>
                <a:off x="1907704" y="4903204"/>
                <a:ext cx="0" cy="398004"/>
              </a:xfrm>
              <a:prstGeom prst="straightConnector1">
                <a:avLst/>
              </a:prstGeom>
              <a:ln w="31750">
                <a:solidFill>
                  <a:schemeClr val="accent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907704" y="4898299"/>
                <a:ext cx="3005513" cy="0"/>
              </a:xfrm>
              <a:prstGeom prst="line">
                <a:avLst/>
              </a:prstGeom>
              <a:ln w="317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箭头连接符 24"/>
              <p:cNvCxnSpPr/>
              <p:nvPr/>
            </p:nvCxnSpPr>
            <p:spPr>
              <a:xfrm>
                <a:off x="3478352" y="4903204"/>
                <a:ext cx="0" cy="398004"/>
              </a:xfrm>
              <a:prstGeom prst="straightConnector1">
                <a:avLst/>
              </a:prstGeom>
              <a:ln w="31750">
                <a:solidFill>
                  <a:schemeClr val="accent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箭头连接符 25"/>
              <p:cNvCxnSpPr/>
              <p:nvPr/>
            </p:nvCxnSpPr>
            <p:spPr>
              <a:xfrm>
                <a:off x="4913217" y="4898299"/>
                <a:ext cx="0" cy="402909"/>
              </a:xfrm>
              <a:prstGeom prst="straightConnector1">
                <a:avLst/>
              </a:prstGeom>
              <a:ln w="31750">
                <a:solidFill>
                  <a:schemeClr val="accent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4966608" y="3843164"/>
              <a:ext cx="1994573" cy="289992"/>
              <a:chOff x="4770850" y="4812386"/>
              <a:chExt cx="1994573" cy="289992"/>
            </a:xfrm>
          </p:grpSpPr>
          <p:cxnSp>
            <p:nvCxnSpPr>
              <p:cNvPr id="28" name="直接连接符 27"/>
              <p:cNvCxnSpPr/>
              <p:nvPr/>
            </p:nvCxnSpPr>
            <p:spPr>
              <a:xfrm>
                <a:off x="4770850" y="4812386"/>
                <a:ext cx="1994573" cy="0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/>
              <p:cNvCxnSpPr/>
              <p:nvPr/>
            </p:nvCxnSpPr>
            <p:spPr>
              <a:xfrm>
                <a:off x="4770850" y="4815916"/>
                <a:ext cx="0" cy="286462"/>
              </a:xfrm>
              <a:prstGeom prst="straightConnector1">
                <a:avLst/>
              </a:prstGeom>
              <a:ln w="3175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箭头连接符 29"/>
              <p:cNvCxnSpPr/>
              <p:nvPr/>
            </p:nvCxnSpPr>
            <p:spPr>
              <a:xfrm>
                <a:off x="6765423" y="4812386"/>
                <a:ext cx="0" cy="289992"/>
              </a:xfrm>
              <a:prstGeom prst="straightConnector1">
                <a:avLst/>
              </a:prstGeom>
              <a:ln w="3175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组合 30"/>
            <p:cNvGrpSpPr/>
            <p:nvPr/>
          </p:nvGrpSpPr>
          <p:grpSpPr>
            <a:xfrm rot="10800000">
              <a:off x="1640775" y="4437112"/>
              <a:ext cx="1994573" cy="289992"/>
              <a:chOff x="4770850" y="4812386"/>
              <a:chExt cx="1994573" cy="289992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4770850" y="4812386"/>
                <a:ext cx="1994573" cy="0"/>
              </a:xfrm>
              <a:prstGeom prst="line">
                <a:avLst/>
              </a:prstGeom>
              <a:ln w="31750">
                <a:solidFill>
                  <a:srgbClr val="CF21A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箭头连接符 32"/>
              <p:cNvCxnSpPr/>
              <p:nvPr/>
            </p:nvCxnSpPr>
            <p:spPr>
              <a:xfrm>
                <a:off x="4770850" y="4815916"/>
                <a:ext cx="0" cy="286462"/>
              </a:xfrm>
              <a:prstGeom prst="straightConnector1">
                <a:avLst/>
              </a:prstGeom>
              <a:ln w="31750">
                <a:solidFill>
                  <a:srgbClr val="CF21A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箭头连接符 33"/>
              <p:cNvCxnSpPr/>
              <p:nvPr/>
            </p:nvCxnSpPr>
            <p:spPr>
              <a:xfrm>
                <a:off x="6765423" y="4812386"/>
                <a:ext cx="0" cy="289992"/>
              </a:xfrm>
              <a:prstGeom prst="straightConnector1">
                <a:avLst/>
              </a:prstGeom>
              <a:ln w="31750">
                <a:solidFill>
                  <a:srgbClr val="CF21A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组合 34"/>
            <p:cNvGrpSpPr/>
            <p:nvPr/>
          </p:nvGrpSpPr>
          <p:grpSpPr>
            <a:xfrm>
              <a:off x="1630043" y="3843164"/>
              <a:ext cx="1994573" cy="289992"/>
              <a:chOff x="4770850" y="4812386"/>
              <a:chExt cx="1994573" cy="289992"/>
            </a:xfrm>
          </p:grpSpPr>
          <p:cxnSp>
            <p:nvCxnSpPr>
              <p:cNvPr id="36" name="直接连接符 35"/>
              <p:cNvCxnSpPr/>
              <p:nvPr/>
            </p:nvCxnSpPr>
            <p:spPr>
              <a:xfrm>
                <a:off x="4770850" y="4812386"/>
                <a:ext cx="1994573" cy="0"/>
              </a:xfrm>
              <a:prstGeom prst="line">
                <a:avLst/>
              </a:prstGeom>
              <a:ln w="31750">
                <a:solidFill>
                  <a:srgbClr val="CF21A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箭头连接符 36"/>
              <p:cNvCxnSpPr/>
              <p:nvPr/>
            </p:nvCxnSpPr>
            <p:spPr>
              <a:xfrm>
                <a:off x="4770850" y="4815916"/>
                <a:ext cx="0" cy="286462"/>
              </a:xfrm>
              <a:prstGeom prst="straightConnector1">
                <a:avLst/>
              </a:prstGeom>
              <a:ln w="31750">
                <a:solidFill>
                  <a:srgbClr val="CF21A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箭头连接符 37"/>
              <p:cNvCxnSpPr/>
              <p:nvPr/>
            </p:nvCxnSpPr>
            <p:spPr>
              <a:xfrm>
                <a:off x="6765423" y="4812386"/>
                <a:ext cx="0" cy="289992"/>
              </a:xfrm>
              <a:prstGeom prst="straightConnector1">
                <a:avLst/>
              </a:prstGeom>
              <a:ln w="31750">
                <a:solidFill>
                  <a:srgbClr val="CF21A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组合 38"/>
            <p:cNvGrpSpPr/>
            <p:nvPr/>
          </p:nvGrpSpPr>
          <p:grpSpPr>
            <a:xfrm rot="10800000">
              <a:off x="1475655" y="4424682"/>
              <a:ext cx="3005513" cy="402909"/>
              <a:chOff x="1907704" y="4898299"/>
              <a:chExt cx="3005513" cy="402909"/>
            </a:xfrm>
          </p:grpSpPr>
          <p:cxnSp>
            <p:nvCxnSpPr>
              <p:cNvPr id="40" name="直接箭头连接符 39"/>
              <p:cNvCxnSpPr/>
              <p:nvPr/>
            </p:nvCxnSpPr>
            <p:spPr>
              <a:xfrm>
                <a:off x="1907704" y="4903204"/>
                <a:ext cx="0" cy="398004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1907704" y="4898299"/>
                <a:ext cx="3005513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箭头连接符 41"/>
              <p:cNvCxnSpPr/>
              <p:nvPr/>
            </p:nvCxnSpPr>
            <p:spPr>
              <a:xfrm>
                <a:off x="3478352" y="4903204"/>
                <a:ext cx="0" cy="398004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箭头连接符 42"/>
              <p:cNvCxnSpPr/>
              <p:nvPr/>
            </p:nvCxnSpPr>
            <p:spPr>
              <a:xfrm>
                <a:off x="4913217" y="4898299"/>
                <a:ext cx="0" cy="402909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组合 43"/>
            <p:cNvGrpSpPr/>
            <p:nvPr/>
          </p:nvGrpSpPr>
          <p:grpSpPr>
            <a:xfrm rot="10800000">
              <a:off x="3173719" y="4414892"/>
              <a:ext cx="3005513" cy="330901"/>
              <a:chOff x="1907704" y="4898299"/>
              <a:chExt cx="3005513" cy="402909"/>
            </a:xfrm>
          </p:grpSpPr>
          <p:cxnSp>
            <p:nvCxnSpPr>
              <p:cNvPr id="45" name="直接箭头连接符 44"/>
              <p:cNvCxnSpPr/>
              <p:nvPr/>
            </p:nvCxnSpPr>
            <p:spPr>
              <a:xfrm>
                <a:off x="1907704" y="4903204"/>
                <a:ext cx="0" cy="398004"/>
              </a:xfrm>
              <a:prstGeom prst="straightConnector1">
                <a:avLst/>
              </a:prstGeom>
              <a:ln w="31750">
                <a:solidFill>
                  <a:schemeClr val="accent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>
                <a:off x="1907704" y="4898299"/>
                <a:ext cx="3005513" cy="0"/>
              </a:xfrm>
              <a:prstGeom prst="line">
                <a:avLst/>
              </a:prstGeom>
              <a:ln w="317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箭头连接符 46"/>
              <p:cNvCxnSpPr/>
              <p:nvPr/>
            </p:nvCxnSpPr>
            <p:spPr>
              <a:xfrm>
                <a:off x="3478352" y="4903204"/>
                <a:ext cx="0" cy="398004"/>
              </a:xfrm>
              <a:prstGeom prst="straightConnector1">
                <a:avLst/>
              </a:prstGeom>
              <a:ln w="31750">
                <a:solidFill>
                  <a:schemeClr val="accent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箭头连接符 47"/>
              <p:cNvCxnSpPr/>
              <p:nvPr/>
            </p:nvCxnSpPr>
            <p:spPr>
              <a:xfrm>
                <a:off x="4913217" y="4898299"/>
                <a:ext cx="0" cy="402909"/>
              </a:xfrm>
              <a:prstGeom prst="straightConnector1">
                <a:avLst/>
              </a:prstGeom>
              <a:ln w="31750">
                <a:solidFill>
                  <a:schemeClr val="accent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组合 48"/>
            <p:cNvGrpSpPr/>
            <p:nvPr/>
          </p:nvGrpSpPr>
          <p:grpSpPr>
            <a:xfrm rot="10800000">
              <a:off x="4964647" y="4421699"/>
              <a:ext cx="1994573" cy="289992"/>
              <a:chOff x="4770850" y="4812386"/>
              <a:chExt cx="1994573" cy="289992"/>
            </a:xfrm>
          </p:grpSpPr>
          <p:cxnSp>
            <p:nvCxnSpPr>
              <p:cNvPr id="50" name="直接连接符 49"/>
              <p:cNvCxnSpPr/>
              <p:nvPr/>
            </p:nvCxnSpPr>
            <p:spPr>
              <a:xfrm>
                <a:off x="4770850" y="4812386"/>
                <a:ext cx="1994573" cy="0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箭头连接符 50"/>
              <p:cNvCxnSpPr/>
              <p:nvPr/>
            </p:nvCxnSpPr>
            <p:spPr>
              <a:xfrm>
                <a:off x="4770850" y="4815916"/>
                <a:ext cx="0" cy="286462"/>
              </a:xfrm>
              <a:prstGeom prst="straightConnector1">
                <a:avLst/>
              </a:prstGeom>
              <a:ln w="3175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箭头连接符 51"/>
              <p:cNvCxnSpPr/>
              <p:nvPr/>
            </p:nvCxnSpPr>
            <p:spPr>
              <a:xfrm>
                <a:off x="6765423" y="4812386"/>
                <a:ext cx="0" cy="289992"/>
              </a:xfrm>
              <a:prstGeom prst="straightConnector1">
                <a:avLst/>
              </a:prstGeom>
              <a:ln w="3175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直接连接符 52"/>
            <p:cNvCxnSpPr/>
            <p:nvPr/>
          </p:nvCxnSpPr>
          <p:spPr>
            <a:xfrm>
              <a:off x="1763688" y="3429000"/>
              <a:ext cx="0" cy="276321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1763688" y="4822686"/>
              <a:ext cx="0" cy="276321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V="1">
              <a:off x="2987824" y="3429000"/>
              <a:ext cx="0" cy="414164"/>
            </a:xfrm>
            <a:prstGeom prst="line">
              <a:avLst/>
            </a:prstGeom>
            <a:ln w="38100">
              <a:solidFill>
                <a:srgbClr val="CF21A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V="1">
              <a:off x="2987824" y="4722246"/>
              <a:ext cx="0" cy="414164"/>
            </a:xfrm>
            <a:prstGeom prst="line">
              <a:avLst/>
            </a:prstGeom>
            <a:ln w="38100">
              <a:solidFill>
                <a:srgbClr val="CF21A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V="1">
              <a:off x="4608583" y="3429000"/>
              <a:ext cx="0" cy="366448"/>
            </a:xfrm>
            <a:prstGeom prst="line">
              <a:avLst/>
            </a:prstGeom>
            <a:ln w="38100">
              <a:solidFill>
                <a:srgbClr val="D9969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V="1">
              <a:off x="4608583" y="4749180"/>
              <a:ext cx="0" cy="366448"/>
            </a:xfrm>
            <a:prstGeom prst="line">
              <a:avLst/>
            </a:prstGeom>
            <a:ln w="38100">
              <a:solidFill>
                <a:srgbClr val="D9969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V="1">
              <a:off x="6372200" y="3429000"/>
              <a:ext cx="0" cy="41416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V="1">
              <a:off x="6372200" y="4691802"/>
              <a:ext cx="0" cy="41416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utoShape 13"/>
            <p:cNvSpPr>
              <a:spLocks noChangeArrowheads="1"/>
            </p:cNvSpPr>
            <p:nvPr/>
          </p:nvSpPr>
          <p:spPr bwMode="auto">
            <a:xfrm>
              <a:off x="1240769" y="5100102"/>
              <a:ext cx="1374394" cy="322075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19080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a typeface="宋体" charset="-122"/>
                </a:rPr>
                <a:t>机群</a:t>
              </a:r>
              <a:r>
                <a:rPr lang="en-US" altLang="zh-CN" sz="1000" b="1" dirty="0" smtClean="0">
                  <a:solidFill>
                    <a:schemeClr val="bg1"/>
                  </a:solidFill>
                  <a:ea typeface="宋体" charset="-122"/>
                </a:rPr>
                <a:t>1</a:t>
              </a:r>
              <a:endParaRPr lang="zh-CN" altLang="en-US" sz="1000" b="1" dirty="0">
                <a:solidFill>
                  <a:schemeClr val="bg1"/>
                </a:solidFill>
                <a:ea typeface="宋体" charset="-122"/>
              </a:endParaRPr>
            </a:p>
          </p:txBody>
        </p:sp>
        <p:sp>
          <p:nvSpPr>
            <p:cNvPr id="62" name="AutoShape 13"/>
            <p:cNvSpPr>
              <a:spLocks noChangeArrowheads="1"/>
            </p:cNvSpPr>
            <p:nvPr/>
          </p:nvSpPr>
          <p:spPr bwMode="auto">
            <a:xfrm>
              <a:off x="2754717" y="5136623"/>
              <a:ext cx="1374394" cy="322075"/>
            </a:xfrm>
            <a:prstGeom prst="roundRect">
              <a:avLst>
                <a:gd name="adj" fmla="val 16667"/>
              </a:avLst>
            </a:prstGeom>
            <a:solidFill>
              <a:srgbClr val="CF21A1"/>
            </a:solidFill>
            <a:ln w="19080">
              <a:solidFill>
                <a:srgbClr val="CF21A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a typeface="宋体" charset="-122"/>
                </a:rPr>
                <a:t>机群</a:t>
              </a:r>
              <a:r>
                <a:rPr lang="en-US" altLang="zh-CN" sz="1000" b="1" dirty="0">
                  <a:solidFill>
                    <a:schemeClr val="bg1"/>
                  </a:solidFill>
                  <a:ea typeface="宋体" charset="-122"/>
                </a:rPr>
                <a:t>2</a:t>
              </a:r>
              <a:endParaRPr lang="zh-CN" altLang="en-US" sz="1000" b="1" dirty="0">
                <a:solidFill>
                  <a:schemeClr val="bg1"/>
                </a:solidFill>
                <a:ea typeface="宋体" charset="-122"/>
              </a:endParaRPr>
            </a:p>
          </p:txBody>
        </p:sp>
        <p:sp>
          <p:nvSpPr>
            <p:cNvPr id="63" name="AutoShape 13"/>
            <p:cNvSpPr>
              <a:spLocks noChangeArrowheads="1"/>
            </p:cNvSpPr>
            <p:nvPr/>
          </p:nvSpPr>
          <p:spPr bwMode="auto">
            <a:xfrm>
              <a:off x="4265145" y="5120075"/>
              <a:ext cx="1374394" cy="322075"/>
            </a:xfrm>
            <a:prstGeom prst="roundRect">
              <a:avLst>
                <a:gd name="adj" fmla="val 16667"/>
              </a:avLst>
            </a:prstGeom>
            <a:solidFill>
              <a:srgbClr val="D99694"/>
            </a:solidFill>
            <a:ln w="19080">
              <a:solidFill>
                <a:srgbClr val="D99694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a typeface="宋体" charset="-122"/>
                </a:rPr>
                <a:t>机群</a:t>
              </a:r>
              <a:r>
                <a:rPr lang="en-US" altLang="zh-CN" sz="1000" b="1" dirty="0">
                  <a:solidFill>
                    <a:schemeClr val="bg1"/>
                  </a:solidFill>
                  <a:ea typeface="宋体" charset="-122"/>
                </a:rPr>
                <a:t>3</a:t>
              </a:r>
              <a:endParaRPr lang="zh-CN" altLang="en-US" sz="1000" b="1" dirty="0">
                <a:solidFill>
                  <a:schemeClr val="bg1"/>
                </a:solidFill>
                <a:ea typeface="宋体" charset="-122"/>
              </a:endParaRPr>
            </a:p>
          </p:txBody>
        </p:sp>
        <p:sp>
          <p:nvSpPr>
            <p:cNvPr id="64" name="AutoShape 13"/>
            <p:cNvSpPr>
              <a:spLocks noChangeArrowheads="1"/>
            </p:cNvSpPr>
            <p:nvPr/>
          </p:nvSpPr>
          <p:spPr bwMode="auto">
            <a:xfrm>
              <a:off x="5745322" y="5117562"/>
              <a:ext cx="1374394" cy="32207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9080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a typeface="宋体" charset="-122"/>
                </a:rPr>
                <a:t>节点</a:t>
              </a:r>
              <a:r>
                <a:rPr lang="en-US" altLang="zh-CN" sz="1000" b="1" dirty="0">
                  <a:solidFill>
                    <a:schemeClr val="bg1"/>
                  </a:solidFill>
                  <a:ea typeface="宋体" charset="-122"/>
                </a:rPr>
                <a:t>1</a:t>
              </a:r>
              <a:endParaRPr lang="zh-CN" altLang="en-US" sz="1000" b="1" dirty="0">
                <a:solidFill>
                  <a:schemeClr val="bg1"/>
                </a:solidFill>
                <a:ea typeface="宋体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63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改进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 实现后的模型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17</a:t>
            </a:fld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747637" y="1957914"/>
            <a:ext cx="8404281" cy="3753378"/>
            <a:chOff x="1039472" y="1615015"/>
            <a:chExt cx="6925308" cy="2674764"/>
          </a:xfrm>
        </p:grpSpPr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1043608" y="2065682"/>
              <a:ext cx="4766653" cy="1723358"/>
            </a:xfrm>
            <a:prstGeom prst="rect">
              <a:avLst/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none" lIns="90000" tIns="51084" rIns="90000" bIns="46800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1" eaLnBrk="1" fontAlgn="base" latinLnBrk="0" hangingPunct="1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/>
              </a:pPr>
              <a:r>
                <a:rPr kumimoji="0" lang="fi-FI" altLang="zh-CN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           </a:t>
              </a:r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6730884" y="2650309"/>
              <a:ext cx="1215030" cy="1367929"/>
            </a:xfrm>
            <a:prstGeom prst="rect">
              <a:avLst/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6831348" y="2627845"/>
              <a:ext cx="822959" cy="2504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51840" rIns="90000" bIns="46800">
              <a:spAutoFit/>
            </a:bodyPr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r>
                <a:rPr kumimoji="0" lang="fi-FI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安装服务器</a:t>
              </a:r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5833110" y="3482068"/>
              <a:ext cx="872809" cy="536170"/>
              <a:chOff x="3059" y="3122"/>
              <a:chExt cx="871" cy="476"/>
            </a:xfrm>
          </p:grpSpPr>
          <p:sp>
            <p:nvSpPr>
              <p:cNvPr id="44" name="AutoShape 7"/>
              <p:cNvSpPr>
                <a:spLocks noChangeArrowheads="1"/>
              </p:cNvSpPr>
              <p:nvPr/>
            </p:nvSpPr>
            <p:spPr bwMode="auto">
              <a:xfrm flipH="1">
                <a:off x="3059" y="3122"/>
                <a:ext cx="854" cy="476"/>
              </a:xfrm>
              <a:custGeom>
                <a:avLst/>
                <a:gdLst>
                  <a:gd name="T0" fmla="*/ 793 w 21600"/>
                  <a:gd name="T1" fmla="*/ 0 h 21600"/>
                  <a:gd name="T2" fmla="*/ 0 w 21600"/>
                  <a:gd name="T3" fmla="*/ 238 h 21600"/>
                  <a:gd name="T4" fmla="*/ 793 w 21600"/>
                  <a:gd name="T5" fmla="*/ 476 h 21600"/>
                  <a:gd name="T6" fmla="*/ 1058 w 21600"/>
                  <a:gd name="T7" fmla="*/ 238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69 w 21600"/>
                  <a:gd name="T13" fmla="*/ 5400 h 21600"/>
                  <a:gd name="T14" fmla="*/ 18905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FFFFFF"/>
              </a:solidFill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  <a:defRPr/>
                </a:pPr>
                <a:endParaRPr kumimoji="0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" name="Text Box 8"/>
              <p:cNvSpPr txBox="1">
                <a:spLocks noChangeArrowheads="1"/>
              </p:cNvSpPr>
              <p:nvPr/>
            </p:nvSpPr>
            <p:spPr bwMode="auto">
              <a:xfrm>
                <a:off x="3101" y="3242"/>
                <a:ext cx="829" cy="22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51336" rIns="90000" bIns="46800">
                <a:spAutoFit/>
              </a:bodyPr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49263" rtl="0" eaLnBrk="1" fontAlgn="base" latinLnBrk="0" hangingPunct="0">
                  <a:lnSpc>
                    <a:spcPct val="98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723900" algn="l"/>
                  </a:tabLst>
                  <a:defRPr/>
                </a:pPr>
                <a:r>
                  <a:rPr kumimoji="0" lang="zh-CN" alt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itchFamily="34" charset="0"/>
                    <a:ea typeface="宋体" panose="02010600030101010101" pitchFamily="2" charset="-122"/>
                  </a:rPr>
                  <a:t>配置信息</a:t>
                </a:r>
                <a:endParaRPr kumimoji="0" lang="fi-FI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>
              <a:off x="6818331" y="2848303"/>
              <a:ext cx="970465" cy="396768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6804237" y="2875731"/>
              <a:ext cx="971381" cy="39969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50328" rIns="90000" bIns="46800">
              <a:spAutoFit/>
            </a:bodyPr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r>
                <a:rPr kumimoji="0" lang="zh-CN" altLang="en-US" sz="1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软件安装与</a:t>
              </a:r>
              <a:endParaRPr kumimoji="0" lang="en-US" altLang="zh-CN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</a:endParaRPr>
            </a:p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r>
                <a:rPr kumimoji="0" lang="zh-CN" altLang="en-US" sz="1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配置管理</a:t>
              </a:r>
              <a:r>
                <a:rPr kumimoji="0" lang="fi-FI" altLang="zh-CN" sz="1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, </a:t>
              </a: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2889766" y="2955770"/>
              <a:ext cx="1288672" cy="305511"/>
            </a:xfrm>
            <a:prstGeom prst="rect">
              <a:avLst/>
            </a:prstGeom>
            <a:solidFill>
              <a:srgbClr val="C0C0C0"/>
            </a:solidFill>
            <a:ln w="1908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2912614" y="3018724"/>
              <a:ext cx="1265824" cy="2490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50328" rIns="90000" bIns="46800">
              <a:spAutoFit/>
            </a:bodyPr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系统服务</a:t>
              </a:r>
              <a:r>
                <a:rPr kumimoji="0" lang="en-US" altLang="zh-CN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,</a:t>
              </a:r>
              <a:r>
                <a:rPr kumimoji="0" lang="en-US" sz="1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网格服务</a:t>
              </a:r>
              <a:r>
                <a:rPr kumimoji="0" lang="en-US" sz="10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 </a:t>
              </a:r>
              <a:endParaRPr kumimoji="0" lang="en-US" altLang="zh-CN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2889766" y="2591934"/>
              <a:ext cx="1257354" cy="263851"/>
            </a:xfrm>
            <a:prstGeom prst="rect">
              <a:avLst/>
            </a:prstGeom>
            <a:solidFill>
              <a:srgbClr val="C0C0C0"/>
            </a:solidFill>
            <a:ln w="1908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2977740" y="2641927"/>
              <a:ext cx="978720" cy="2490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50328" rIns="90000" bIns="46800">
              <a:spAutoFit/>
            </a:bodyPr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r>
                <a:rPr kumimoji="0" lang="fi-FI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安装包</a:t>
              </a: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软件包</a:t>
              </a:r>
              <a:endPara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DejaVu Sans" charset="0"/>
                <a:cs typeface="DejaVu Sans" charset="0"/>
              </a:endParaRPr>
            </a:p>
          </p:txBody>
        </p:sp>
        <p:grpSp>
          <p:nvGrpSpPr>
            <p:cNvPr id="17" name="Group 25"/>
            <p:cNvGrpSpPr>
              <a:grpSpLocks/>
            </p:cNvGrpSpPr>
            <p:nvPr/>
          </p:nvGrpSpPr>
          <p:grpSpPr bwMode="auto">
            <a:xfrm>
              <a:off x="2889766" y="3363121"/>
              <a:ext cx="1288672" cy="297179"/>
              <a:chOff x="-25" y="3116"/>
              <a:chExt cx="1111" cy="321"/>
            </a:xfrm>
          </p:grpSpPr>
          <p:sp>
            <p:nvSpPr>
              <p:cNvPr id="42" name="AutoShape 27"/>
              <p:cNvSpPr>
                <a:spLocks noChangeArrowheads="1"/>
              </p:cNvSpPr>
              <p:nvPr/>
            </p:nvSpPr>
            <p:spPr bwMode="auto">
              <a:xfrm>
                <a:off x="-25" y="3116"/>
                <a:ext cx="1111" cy="314"/>
              </a:xfrm>
              <a:prstGeom prst="roundRect">
                <a:avLst>
                  <a:gd name="adj" fmla="val 16667"/>
                </a:avLst>
              </a:prstGeom>
              <a:solidFill>
                <a:srgbClr val="008000">
                  <a:alpha val="49019"/>
                </a:srgbClr>
              </a:solidFill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  <a:defRPr/>
                </a:pPr>
                <a:endParaRPr kumimoji="0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22" y="3168"/>
                <a:ext cx="1037" cy="26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50328" rIns="90000" bIns="46800">
                <a:spAutoFit/>
              </a:bodyPr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49263" rtl="0" eaLnBrk="1" fontAlgn="base" latinLnBrk="0" hangingPunct="0">
                  <a:lnSpc>
                    <a:spcPct val="98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723900" algn="l"/>
                    <a:tab pos="1447800" algn="l"/>
                    <a:tab pos="2171700" algn="l"/>
                  </a:tabLst>
                  <a:defRPr/>
                </a:pPr>
                <a:r>
                  <a:rPr kumimoji="0" lang="fi-FI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itchFamily="34" charset="0"/>
                    <a:ea typeface="DejaVu Sans" charset="0"/>
                    <a:cs typeface="DejaVu Sans" charset="0"/>
                  </a:rPr>
                  <a:t>节点配置管理</a:t>
                </a:r>
                <a:endParaRPr kumimoji="0" lang="fi-FI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" name="Group 30"/>
            <p:cNvGrpSpPr>
              <a:grpSpLocks/>
            </p:cNvGrpSpPr>
            <p:nvPr/>
          </p:nvGrpSpPr>
          <p:grpSpPr bwMode="auto">
            <a:xfrm>
              <a:off x="5822030" y="1838739"/>
              <a:ext cx="897084" cy="604542"/>
              <a:chOff x="3059" y="1434"/>
              <a:chExt cx="978" cy="653"/>
            </a:xfrm>
          </p:grpSpPr>
          <p:sp>
            <p:nvSpPr>
              <p:cNvPr id="40" name="AutoShape 31"/>
              <p:cNvSpPr>
                <a:spLocks noChangeArrowheads="1"/>
              </p:cNvSpPr>
              <p:nvPr/>
            </p:nvSpPr>
            <p:spPr bwMode="auto">
              <a:xfrm flipH="1">
                <a:off x="3059" y="1434"/>
                <a:ext cx="978" cy="653"/>
              </a:xfrm>
              <a:custGeom>
                <a:avLst/>
                <a:gdLst>
                  <a:gd name="T0" fmla="*/ 913 w 21600"/>
                  <a:gd name="T1" fmla="*/ 0 h 21600"/>
                  <a:gd name="T2" fmla="*/ 0 w 21600"/>
                  <a:gd name="T3" fmla="*/ 327 h 21600"/>
                  <a:gd name="T4" fmla="*/ 913 w 21600"/>
                  <a:gd name="T5" fmla="*/ 653 h 21600"/>
                  <a:gd name="T6" fmla="*/ 1217 w 21600"/>
                  <a:gd name="T7" fmla="*/ 327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2 w 21600"/>
                  <a:gd name="T13" fmla="*/ 5392 h 21600"/>
                  <a:gd name="T14" fmla="*/ 18902 w 21600"/>
                  <a:gd name="T15" fmla="*/ 1620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FFFFFF"/>
              </a:solidFill>
              <a:ln w="1908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  <a:defRPr/>
                </a:pPr>
                <a:endParaRPr kumimoji="0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3187" y="1627"/>
                <a:ext cx="838" cy="27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51336" rIns="90000" bIns="46800">
                <a:spAutoFit/>
              </a:bodyPr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8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723900" algn="l"/>
                  </a:tabLst>
                  <a:defRPr/>
                </a:pPr>
                <a:r>
                  <a:rPr kumimoji="0" lang="zh-CN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itchFamily="34" charset="0"/>
                    <a:ea typeface="宋体" panose="02010600030101010101" pitchFamily="2" charset="-122"/>
                  </a:rPr>
                  <a:t>软件包</a:t>
                </a:r>
                <a:endParaRPr kumimoji="0" lang="fi-FI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" name="Group 33"/>
            <p:cNvGrpSpPr>
              <a:grpSpLocks/>
            </p:cNvGrpSpPr>
            <p:nvPr/>
          </p:nvGrpSpPr>
          <p:grpSpPr bwMode="auto">
            <a:xfrm>
              <a:off x="6767560" y="1744868"/>
              <a:ext cx="1197220" cy="638696"/>
              <a:chOff x="4064" y="1348"/>
              <a:chExt cx="1733" cy="931"/>
            </a:xfrm>
          </p:grpSpPr>
          <p:sp>
            <p:nvSpPr>
              <p:cNvPr id="36" name="Rectangle 35"/>
              <p:cNvSpPr>
                <a:spLocks noChangeArrowheads="1"/>
              </p:cNvSpPr>
              <p:nvPr/>
            </p:nvSpPr>
            <p:spPr bwMode="auto">
              <a:xfrm>
                <a:off x="4082" y="1378"/>
                <a:ext cx="1715" cy="901"/>
              </a:xfrm>
              <a:prstGeom prst="rect">
                <a:avLst/>
              </a:prstGeom>
              <a:solidFill>
                <a:srgbClr val="EAEAEA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  <a:defRPr/>
                </a:pPr>
                <a:endParaRPr kumimoji="0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" name="Rectangle 39"/>
              <p:cNvSpPr>
                <a:spLocks noChangeArrowheads="1"/>
              </p:cNvSpPr>
              <p:nvPr/>
            </p:nvSpPr>
            <p:spPr bwMode="auto">
              <a:xfrm>
                <a:off x="4064" y="1348"/>
                <a:ext cx="1386" cy="36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51840" rIns="90000" bIns="46800">
                <a:spAutoFit/>
              </a:bodyPr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8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/>
                </a:pPr>
                <a:r>
                  <a:rPr kumimoji="0" lang="fi-FI" altLang="zh-CN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itchFamily="34" charset="0"/>
                    <a:ea typeface="宋体" panose="02010600030101010101" pitchFamily="2" charset="-122"/>
                  </a:rPr>
                  <a:t>RPM </a:t>
                </a:r>
                <a:r>
                  <a:rPr kumimoji="0" lang="fi-FI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itchFamily="34" charset="0"/>
                    <a:ea typeface="DejaVu Sans" charset="0"/>
                    <a:cs typeface="DejaVu Sans" charset="0"/>
                  </a:rPr>
                  <a:t>包服务器</a:t>
                </a:r>
              </a:p>
            </p:txBody>
          </p:sp>
          <p:sp>
            <p:nvSpPr>
              <p:cNvPr id="38" name="AutoShape 43"/>
              <p:cNvSpPr>
                <a:spLocks noChangeArrowheads="1"/>
              </p:cNvSpPr>
              <p:nvPr/>
            </p:nvSpPr>
            <p:spPr bwMode="auto">
              <a:xfrm>
                <a:off x="4242" y="1659"/>
                <a:ext cx="1229" cy="507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49019"/>
                </a:srgbClr>
              </a:solidFill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  <a:defRPr/>
                </a:pPr>
                <a:endParaRPr kumimoji="0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9" name="Rectangle 44"/>
              <p:cNvSpPr>
                <a:spLocks noChangeArrowheads="1"/>
              </p:cNvSpPr>
              <p:nvPr/>
            </p:nvSpPr>
            <p:spPr bwMode="auto">
              <a:xfrm>
                <a:off x="4208" y="1697"/>
                <a:ext cx="1118" cy="36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square" lIns="90000" tIns="50580" rIns="90000" bIns="46800">
                <a:spAutoFit/>
              </a:bodyPr>
              <a:lstStyle>
                <a:defPPr>
                  <a:defRPr lang="en-GB"/>
                </a:defPPr>
                <a:lvl1pPr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742950" indent="-28575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11430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6002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2057400" indent="-228600" algn="l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49263" rtl="0" eaLnBrk="1" fontAlgn="base" latinLnBrk="0" hangingPunct="0">
                  <a:lnSpc>
                    <a:spcPct val="98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723900" algn="l"/>
                  </a:tabLst>
                  <a:defRPr/>
                </a:pPr>
                <a:r>
                  <a:rPr kumimoji="0" lang="fi-FI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itchFamily="34" charset="0"/>
                    <a:ea typeface="DejaVu Sans" charset="0"/>
                    <a:cs typeface="DejaVu Sans" charset="0"/>
                  </a:rPr>
                  <a:t>软件包组</a:t>
                </a:r>
                <a:endParaRPr kumimoji="0" lang="fi-FI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endParaRPr>
              </a:p>
            </p:txBody>
          </p:sp>
        </p:grpSp>
        <p:sp>
          <p:nvSpPr>
            <p:cNvPr id="20" name="Line 52"/>
            <p:cNvSpPr>
              <a:spLocks noChangeShapeType="1"/>
            </p:cNvSpPr>
            <p:nvPr/>
          </p:nvSpPr>
          <p:spPr bwMode="auto">
            <a:xfrm>
              <a:off x="7303563" y="4015026"/>
              <a:ext cx="0" cy="22743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/>
            </a:ln>
          </p:spPr>
          <p:txBody>
            <a:bodyPr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21" name="Line 53"/>
            <p:cNvSpPr>
              <a:spLocks noChangeShapeType="1"/>
            </p:cNvSpPr>
            <p:nvPr/>
          </p:nvSpPr>
          <p:spPr bwMode="auto">
            <a:xfrm flipH="1">
              <a:off x="3983001" y="4242458"/>
              <a:ext cx="3320559" cy="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22" name="AutoShape 55"/>
            <p:cNvSpPr>
              <a:spLocks noChangeArrowheads="1"/>
            </p:cNvSpPr>
            <p:nvPr/>
          </p:nvSpPr>
          <p:spPr bwMode="auto">
            <a:xfrm>
              <a:off x="6828699" y="3438400"/>
              <a:ext cx="1019400" cy="382354"/>
            </a:xfrm>
            <a:prstGeom prst="roundRect">
              <a:avLst>
                <a:gd name="adj" fmla="val 16667"/>
              </a:avLst>
            </a:prstGeom>
            <a:solidFill>
              <a:srgbClr val="3399FF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23" name="Rectangle 56"/>
            <p:cNvSpPr>
              <a:spLocks noChangeArrowheads="1"/>
            </p:cNvSpPr>
            <p:nvPr/>
          </p:nvSpPr>
          <p:spPr bwMode="auto">
            <a:xfrm>
              <a:off x="6878628" y="3483751"/>
              <a:ext cx="896990" cy="5515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51336" rIns="90000" bIns="46800">
              <a:spAutoFit/>
            </a:bodyPr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r>
                <a:rPr kumimoji="0" lang="fi-FI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系统安装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与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</a:endParaRPr>
            </a:p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配置</a:t>
              </a:r>
              <a:r>
                <a:rPr kumimoji="0" lang="fi-FI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管理</a:t>
              </a:r>
            </a:p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</a:tabLst>
                <a:defRPr/>
              </a:pPr>
              <a:endPara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DejaVu Sans" charset="0"/>
                <a:cs typeface="DejaVu Sans" charset="0"/>
              </a:endParaRPr>
            </a:p>
          </p:txBody>
        </p:sp>
        <p:sp>
          <p:nvSpPr>
            <p:cNvPr id="24" name="AutoShape 64"/>
            <p:cNvSpPr>
              <a:spLocks noChangeArrowheads="1"/>
            </p:cNvSpPr>
            <p:nvPr/>
          </p:nvSpPr>
          <p:spPr bwMode="auto">
            <a:xfrm>
              <a:off x="5220072" y="2113465"/>
              <a:ext cx="540556" cy="416606"/>
            </a:xfrm>
            <a:prstGeom prst="can">
              <a:avLst>
                <a:gd name="adj" fmla="val 35120"/>
              </a:avLst>
            </a:prstGeom>
            <a:solidFill>
              <a:srgbClr val="FF0000">
                <a:alpha val="49019"/>
              </a:srgbClr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51840" rIns="90000" bIns="46800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1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</a:tabLst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软件</a:t>
              </a:r>
              <a:r>
                <a:rPr kumimoji="0" lang="zh-CN" altLang="en-GB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缓存</a:t>
              </a:r>
              <a:endParaRPr kumimoji="0" lang="zh-CN" alt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5" name="AutoShape 66"/>
            <p:cNvSpPr>
              <a:spLocks noChangeArrowheads="1"/>
            </p:cNvSpPr>
            <p:nvPr/>
          </p:nvSpPr>
          <p:spPr bwMode="auto">
            <a:xfrm>
              <a:off x="2889766" y="2291605"/>
              <a:ext cx="1257353" cy="238854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49019"/>
              </a:srgbClr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26" name="Rectangle 67"/>
            <p:cNvSpPr>
              <a:spLocks noChangeArrowheads="1"/>
            </p:cNvSpPr>
            <p:nvPr/>
          </p:nvSpPr>
          <p:spPr bwMode="auto">
            <a:xfrm>
              <a:off x="3052874" y="2293457"/>
              <a:ext cx="829371" cy="2499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51336" rIns="90000" bIns="46800">
              <a:spAutoFit/>
            </a:bodyPr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r>
                <a:rPr kumimoji="0" lang="fi-FI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RPM </a:t>
              </a:r>
              <a:r>
                <a:rPr kumimoji="0" lang="fi-FI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DejaVu Sans" charset="0"/>
                  <a:cs typeface="DejaVu Sans" charset="0"/>
                </a:rPr>
                <a:t>包管理</a:t>
              </a:r>
            </a:p>
          </p:txBody>
        </p:sp>
        <p:sp>
          <p:nvSpPr>
            <p:cNvPr id="29" name="AutoShape 13"/>
            <p:cNvSpPr>
              <a:spLocks noChangeArrowheads="1"/>
            </p:cNvSpPr>
            <p:nvPr/>
          </p:nvSpPr>
          <p:spPr bwMode="auto">
            <a:xfrm>
              <a:off x="2977740" y="3967704"/>
              <a:ext cx="1005262" cy="32207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配置信息管理器</a:t>
              </a:r>
              <a:endParaRPr kumimoji="0" lang="en-US" altLang="zh-CN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31" name="AutoShape 64"/>
            <p:cNvSpPr>
              <a:spLocks noChangeArrowheads="1"/>
            </p:cNvSpPr>
            <p:nvPr/>
          </p:nvSpPr>
          <p:spPr bwMode="auto">
            <a:xfrm>
              <a:off x="5220071" y="3334273"/>
              <a:ext cx="540557" cy="416606"/>
            </a:xfrm>
            <a:prstGeom prst="can">
              <a:avLst>
                <a:gd name="adj" fmla="val 35120"/>
              </a:avLst>
            </a:prstGeom>
            <a:solidFill>
              <a:srgbClr val="FF0000">
                <a:alpha val="49019"/>
              </a:srgbClr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51840" rIns="90000" bIns="46800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1">
                <a:lnSpc>
                  <a:spcPct val="9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</a:tabLst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配置</a:t>
              </a:r>
              <a:r>
                <a:rPr kumimoji="0" lang="zh-CN" altLang="en-GB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宋体" panose="02010600030101010101" pitchFamily="2" charset="-122"/>
                </a:rPr>
                <a:t>缓存</a:t>
              </a:r>
              <a:endParaRPr kumimoji="0" lang="zh-CN" alt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" name="AutoShape 13"/>
            <p:cNvSpPr>
              <a:spLocks noChangeArrowheads="1"/>
            </p:cNvSpPr>
            <p:nvPr/>
          </p:nvSpPr>
          <p:spPr bwMode="auto">
            <a:xfrm>
              <a:off x="4735093" y="1627499"/>
              <a:ext cx="1005262" cy="32207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节点</a:t>
              </a:r>
              <a:r>
                <a:rPr kumimoji="0" lang="en-US" altLang="zh-CN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1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33" name="AutoShape 13"/>
            <p:cNvSpPr>
              <a:spLocks noChangeArrowheads="1"/>
            </p:cNvSpPr>
            <p:nvPr/>
          </p:nvSpPr>
          <p:spPr bwMode="auto">
            <a:xfrm>
              <a:off x="3511924" y="1627499"/>
              <a:ext cx="1005262" cy="32207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机群</a:t>
              </a:r>
              <a:r>
                <a:rPr kumimoji="0" lang="en-US" altLang="zh-CN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3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34" name="AutoShape 13"/>
            <p:cNvSpPr>
              <a:spLocks noChangeArrowheads="1"/>
            </p:cNvSpPr>
            <p:nvPr/>
          </p:nvSpPr>
          <p:spPr bwMode="auto">
            <a:xfrm>
              <a:off x="2288755" y="1615947"/>
              <a:ext cx="1005262" cy="32207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机群</a:t>
              </a:r>
              <a:r>
                <a:rPr kumimoji="0" lang="en-US" altLang="zh-CN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2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35" name="AutoShape 13"/>
            <p:cNvSpPr>
              <a:spLocks noChangeArrowheads="1"/>
            </p:cNvSpPr>
            <p:nvPr/>
          </p:nvSpPr>
          <p:spPr bwMode="auto">
            <a:xfrm>
              <a:off x="1039472" y="1615015"/>
              <a:ext cx="1005262" cy="32207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机群</a:t>
              </a:r>
              <a:r>
                <a:rPr kumimoji="0" lang="en-US" altLang="zh-CN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宋体" panose="02010600030101010101" pitchFamily="2" charset="-122"/>
                </a:rPr>
                <a:t>1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47" name="直接箭头连接符 46"/>
          <p:cNvCxnSpPr/>
          <p:nvPr/>
        </p:nvCxnSpPr>
        <p:spPr>
          <a:xfrm flipV="1">
            <a:off x="4644967" y="4955078"/>
            <a:ext cx="0" cy="30426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在高能所的应用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网格系统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网格系统的自动安装和部署</a:t>
            </a:r>
            <a:endParaRPr lang="en-US" altLang="zh-CN" dirty="0" smtClean="0"/>
          </a:p>
          <a:p>
            <a:r>
              <a:rPr lang="zh-CN" altLang="en-US" dirty="0" smtClean="0"/>
              <a:t>网格系统的升级</a:t>
            </a:r>
            <a:endParaRPr lang="en-US" altLang="zh-CN" dirty="0" smtClean="0"/>
          </a:p>
          <a:p>
            <a:r>
              <a:rPr lang="zh-CN" altLang="en-US" dirty="0" smtClean="0"/>
              <a:t>网格</a:t>
            </a:r>
            <a:r>
              <a:rPr lang="en-US" altLang="zh-CN" dirty="0" smtClean="0"/>
              <a:t>CVMFS</a:t>
            </a:r>
            <a:r>
              <a:rPr lang="zh-CN" altLang="en-US" dirty="0" smtClean="0"/>
              <a:t>的自动部署</a:t>
            </a:r>
            <a:endParaRPr lang="en-US" altLang="zh-CN" dirty="0" smtClean="0"/>
          </a:p>
          <a:p>
            <a:r>
              <a:rPr lang="en-US" altLang="zh-CN" dirty="0" err="1" smtClean="0"/>
              <a:t>dCache</a:t>
            </a:r>
            <a:r>
              <a:rPr lang="zh-CN" altLang="en-US" dirty="0" smtClean="0"/>
              <a:t>存储系统的自动部署</a:t>
            </a:r>
            <a:endParaRPr lang="en-US" altLang="zh-CN" dirty="0" smtClean="0"/>
          </a:p>
          <a:p>
            <a:r>
              <a:rPr lang="en-US" altLang="zh-CN" dirty="0" smtClean="0"/>
              <a:t>DPM</a:t>
            </a:r>
            <a:r>
              <a:rPr lang="zh-CN" altLang="en-US" dirty="0" smtClean="0"/>
              <a:t>存储系统的自动部署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738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在高能所的应用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集群系统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计算节点的自动配置</a:t>
            </a:r>
            <a:endParaRPr lang="en-US" altLang="zh-CN" dirty="0" smtClean="0"/>
          </a:p>
          <a:p>
            <a:r>
              <a:rPr lang="zh-CN" altLang="en-US" dirty="0" smtClean="0"/>
              <a:t>节点</a:t>
            </a:r>
            <a:r>
              <a:rPr lang="en-US" altLang="zh-CN" dirty="0" err="1" smtClean="0"/>
              <a:t>pbs</a:t>
            </a:r>
            <a:r>
              <a:rPr lang="en-US" altLang="zh-CN" dirty="0" smtClean="0"/>
              <a:t>-client</a:t>
            </a:r>
            <a:r>
              <a:rPr lang="zh-CN" altLang="en-US" dirty="0" smtClean="0"/>
              <a:t>的自动配置</a:t>
            </a:r>
            <a:endParaRPr lang="en-US" altLang="zh-CN" dirty="0" smtClean="0"/>
          </a:p>
          <a:p>
            <a:r>
              <a:rPr lang="zh-CN" altLang="en-US" dirty="0" smtClean="0"/>
              <a:t>集群环境的自动配置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autofs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symlinks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lustre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panfs</a:t>
            </a:r>
            <a:r>
              <a:rPr lang="en-US" altLang="zh-CN" dirty="0" smtClean="0"/>
              <a:t>, </a:t>
            </a:r>
          </a:p>
          <a:p>
            <a:r>
              <a:rPr lang="zh-CN" altLang="en-US" dirty="0" smtClean="0"/>
              <a:t>用户和组的自动配置</a:t>
            </a:r>
            <a:endParaRPr lang="en-US" altLang="zh-CN" dirty="0" smtClean="0"/>
          </a:p>
          <a:p>
            <a:r>
              <a:rPr lang="zh-CN" altLang="en-US" dirty="0" smtClean="0"/>
              <a:t>并行计算</a:t>
            </a:r>
            <a:r>
              <a:rPr lang="en-US" altLang="zh-CN" dirty="0" smtClean="0"/>
              <a:t>MPI</a:t>
            </a:r>
            <a:r>
              <a:rPr lang="zh-CN" altLang="en-US" dirty="0" smtClean="0"/>
              <a:t>集群的自动部署</a:t>
            </a:r>
            <a:endParaRPr lang="en-US" altLang="zh-CN" dirty="0" smtClean="0"/>
          </a:p>
          <a:p>
            <a:r>
              <a:rPr lang="zh-CN" altLang="en-US" dirty="0" smtClean="0"/>
              <a:t>并行文件系统</a:t>
            </a:r>
            <a:r>
              <a:rPr lang="en-US" altLang="zh-CN" dirty="0" err="1" smtClean="0"/>
              <a:t>Lustre</a:t>
            </a:r>
            <a:r>
              <a:rPr lang="zh-CN" altLang="en-US" dirty="0" smtClean="0"/>
              <a:t>的自动部署</a:t>
            </a:r>
            <a:endParaRPr lang="en-US" altLang="zh-CN" dirty="0" smtClean="0"/>
          </a:p>
          <a:p>
            <a:r>
              <a:rPr lang="zh-CN" altLang="en-US" dirty="0" smtClean="0"/>
              <a:t>并行文件系统</a:t>
            </a:r>
            <a:r>
              <a:rPr lang="en-US" altLang="zh-CN" dirty="0" err="1" smtClean="0"/>
              <a:t>gLuster</a:t>
            </a:r>
            <a:r>
              <a:rPr lang="zh-CN" altLang="en-US" dirty="0" smtClean="0"/>
              <a:t>的自动部署</a:t>
            </a: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2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机群自动部署工具</a:t>
            </a:r>
            <a:r>
              <a:rPr lang="en-US" altLang="zh-CN" dirty="0" err="1" smtClean="0"/>
              <a:t>Quattor</a:t>
            </a:r>
            <a:r>
              <a:rPr lang="zh-CN" altLang="en-US" dirty="0" smtClean="0"/>
              <a:t>的介绍</a:t>
            </a:r>
            <a:endParaRPr lang="en-US" altLang="zh-CN" dirty="0" smtClean="0"/>
          </a:p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的改进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差异化的自动部署方法</a:t>
            </a:r>
            <a:endParaRPr lang="en-US" altLang="zh-CN" dirty="0" smtClean="0"/>
          </a:p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在高能物理研究所的应用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07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在高能所的应用</a:t>
            </a:r>
            <a:r>
              <a:rPr lang="en-US" altLang="zh-CN" dirty="0" smtClean="0"/>
              <a:t>——GPU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节点的自动安装和部署</a:t>
            </a:r>
            <a:endParaRPr lang="en-US" altLang="zh-CN" dirty="0" smtClean="0"/>
          </a:p>
          <a:p>
            <a:r>
              <a:rPr lang="en-US" altLang="zh-CN" dirty="0" smtClean="0"/>
              <a:t>GPU </a:t>
            </a:r>
            <a:r>
              <a:rPr lang="en-US" altLang="zh-CN" dirty="0" err="1" smtClean="0"/>
              <a:t>opencl</a:t>
            </a:r>
            <a:r>
              <a:rPr lang="zh-CN" altLang="en-US" dirty="0" smtClean="0"/>
              <a:t>驱动的自动安装</a:t>
            </a:r>
            <a:endParaRPr lang="en-US" altLang="zh-CN" dirty="0" smtClean="0"/>
          </a:p>
          <a:p>
            <a:r>
              <a:rPr lang="en-US" altLang="zh-CN" dirty="0" smtClean="0"/>
              <a:t>GPU</a:t>
            </a:r>
            <a:r>
              <a:rPr lang="zh-CN" altLang="en-US" dirty="0" smtClean="0"/>
              <a:t>监控系统的自动安装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18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在高能所的应用</a:t>
            </a:r>
            <a:r>
              <a:rPr lang="en-US" altLang="zh-CN" dirty="0" smtClean="0"/>
              <a:t>—</a:t>
            </a:r>
            <a:r>
              <a:rPr lang="en-US" altLang="zh-CN" dirty="0" err="1" smtClean="0"/>
              <a:t>Quattor</a:t>
            </a:r>
            <a:r>
              <a:rPr lang="zh-CN" altLang="en-US" dirty="0" smtClean="0"/>
              <a:t>辅助工具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批量添加节点模版工具。</a:t>
            </a:r>
            <a:endParaRPr lang="en-US" altLang="zh-CN" dirty="0" smtClean="0"/>
          </a:p>
          <a:p>
            <a:r>
              <a:rPr lang="zh-CN" altLang="en-US" dirty="0" smtClean="0"/>
              <a:t>并行</a:t>
            </a:r>
            <a:r>
              <a:rPr lang="en-US" altLang="zh-CN" dirty="0" err="1" smtClean="0"/>
              <a:t>ssh</a:t>
            </a:r>
            <a:r>
              <a:rPr lang="zh-CN" altLang="en-US" dirty="0" smtClean="0"/>
              <a:t>的工具。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67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Quattor</a:t>
            </a:r>
            <a:r>
              <a:rPr lang="zh-CN" altLang="en-US" dirty="0"/>
              <a:t>在高能所的</a:t>
            </a:r>
            <a:r>
              <a:rPr lang="zh-CN" altLang="en-US" dirty="0" smtClean="0"/>
              <a:t>应用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正在研究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云计算的自动部署。</a:t>
            </a:r>
            <a:endParaRPr lang="en-US" altLang="zh-CN" dirty="0" smtClean="0"/>
          </a:p>
          <a:p>
            <a:r>
              <a:rPr lang="zh-CN" altLang="en-US" dirty="0" smtClean="0"/>
              <a:t>物理机操作系统的安装</a:t>
            </a:r>
            <a:endParaRPr lang="en-US" altLang="zh-CN" dirty="0" smtClean="0"/>
          </a:p>
          <a:p>
            <a:r>
              <a:rPr lang="zh-CN" altLang="en-US" dirty="0"/>
              <a:t>云</a:t>
            </a:r>
            <a:r>
              <a:rPr lang="zh-CN" altLang="en-US" dirty="0" smtClean="0"/>
              <a:t>计算中间件的安装</a:t>
            </a:r>
            <a:endParaRPr lang="en-US" altLang="zh-CN" dirty="0" smtClean="0"/>
          </a:p>
          <a:p>
            <a:r>
              <a:rPr lang="zh-CN" altLang="en-US" dirty="0"/>
              <a:t>云</a:t>
            </a:r>
            <a:r>
              <a:rPr lang="zh-CN" altLang="en-US" dirty="0" smtClean="0"/>
              <a:t>计算服务的配置</a:t>
            </a:r>
            <a:endParaRPr lang="en-US" altLang="zh-CN" dirty="0" smtClean="0"/>
          </a:p>
          <a:p>
            <a:r>
              <a:rPr lang="en-US" altLang="zh-CN" dirty="0" smtClean="0"/>
              <a:t>Instance</a:t>
            </a:r>
            <a:r>
              <a:rPr lang="zh-CN" altLang="en-US" dirty="0" smtClean="0"/>
              <a:t>的自动配置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12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在高能所的应用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统计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共计管理 </a:t>
            </a:r>
            <a:r>
              <a:rPr lang="en-US" altLang="zh-CN" dirty="0" smtClean="0"/>
              <a:t>1264</a:t>
            </a:r>
            <a:r>
              <a:rPr lang="zh-CN" altLang="en-US" dirty="0" smtClean="0"/>
              <a:t>个节点</a:t>
            </a:r>
            <a:endParaRPr lang="en-US" altLang="zh-CN" dirty="0" smtClean="0"/>
          </a:p>
          <a:p>
            <a:r>
              <a:rPr lang="zh-CN" altLang="en-US" dirty="0" smtClean="0"/>
              <a:t>不同种类的节点 </a:t>
            </a:r>
            <a:r>
              <a:rPr lang="en-US" altLang="zh-CN" dirty="0" smtClean="0"/>
              <a:t>43</a:t>
            </a:r>
            <a:r>
              <a:rPr lang="zh-CN" altLang="en-US" dirty="0" smtClean="0"/>
              <a:t>种</a:t>
            </a:r>
            <a:endParaRPr lang="en-US" altLang="zh-CN" dirty="0" smtClean="0"/>
          </a:p>
          <a:p>
            <a:r>
              <a:rPr lang="zh-CN" altLang="en-US" dirty="0" smtClean="0"/>
              <a:t>支持的操作系统：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Scientific Linux 4.5, 4.6, 4.7, 5.1, 5.5, 5.8, 6.3 (i386 &amp; x86_64)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09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581400" y="3084314"/>
            <a:ext cx="48577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dirty="0" smtClean="0"/>
              <a:t>谢谢！</a:t>
            </a:r>
            <a:endParaRPr lang="en-US" altLang="zh-CN" sz="8000" dirty="0" smtClean="0"/>
          </a:p>
        </p:txBody>
      </p:sp>
    </p:spTree>
    <p:extLst>
      <p:ext uri="{BB962C8B-B14F-4D97-AF65-F5344CB8AC3E}">
        <p14:creationId xmlns:p14="http://schemas.microsoft.com/office/powerpoint/2010/main" val="7526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的介绍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是一套集群系统自动化安装和配置工具集</a:t>
            </a:r>
            <a:endParaRPr lang="en-US" altLang="zh-CN" dirty="0" smtClean="0"/>
          </a:p>
          <a:p>
            <a:r>
              <a:rPr lang="zh-CN" altLang="en-US" dirty="0" smtClean="0"/>
              <a:t>通过自动控制</a:t>
            </a:r>
            <a:r>
              <a:rPr lang="en-US" altLang="zh-CN" dirty="0" err="1" smtClean="0"/>
              <a:t>PXE+Kickstart+DHCP</a:t>
            </a:r>
            <a:r>
              <a:rPr lang="zh-CN" altLang="en-US" dirty="0" smtClean="0"/>
              <a:t>实现操作系统的自动安装</a:t>
            </a:r>
            <a:endParaRPr lang="en-US" altLang="zh-CN" dirty="0" smtClean="0"/>
          </a:p>
          <a:p>
            <a:r>
              <a:rPr lang="zh-CN" altLang="en-US" dirty="0" smtClean="0"/>
              <a:t>通过</a:t>
            </a:r>
            <a:r>
              <a:rPr lang="zh-CN" altLang="en-US" dirty="0"/>
              <a:t>编译</a:t>
            </a:r>
            <a:r>
              <a:rPr lang="zh-CN" altLang="en-US" dirty="0" smtClean="0"/>
              <a:t>模</a:t>
            </a:r>
            <a:r>
              <a:rPr lang="zh-CN" altLang="en-US" dirty="0" smtClean="0"/>
              <a:t>版来生成节点所有信息的描述文件（</a:t>
            </a:r>
            <a:r>
              <a:rPr lang="en-US" altLang="zh-CN" dirty="0" smtClean="0"/>
              <a:t>xml or </a:t>
            </a:r>
            <a:r>
              <a:rPr lang="en-US" altLang="zh-CN" dirty="0" err="1" smtClean="0"/>
              <a:t>json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所有的模版都是是由</a:t>
            </a:r>
            <a:r>
              <a:rPr lang="en-US" altLang="zh-CN" dirty="0" smtClean="0"/>
              <a:t>pan</a:t>
            </a:r>
            <a:r>
              <a:rPr lang="zh-CN" altLang="en-US" dirty="0" smtClean="0"/>
              <a:t>语言来编写</a:t>
            </a:r>
            <a:endParaRPr lang="en-US" altLang="zh-CN" dirty="0" smtClean="0"/>
          </a:p>
          <a:p>
            <a:r>
              <a:rPr lang="zh-CN" altLang="en-US" dirty="0"/>
              <a:t>模版</a:t>
            </a:r>
            <a:r>
              <a:rPr lang="zh-CN" altLang="en-US" dirty="0" smtClean="0"/>
              <a:t>文件保存在</a:t>
            </a:r>
            <a:r>
              <a:rPr lang="en-US" altLang="zh-CN" dirty="0" smtClean="0"/>
              <a:t>SCDB</a:t>
            </a:r>
            <a:r>
              <a:rPr lang="zh-CN" altLang="en-US" dirty="0" smtClean="0"/>
              <a:t>的版本控制服务器中</a:t>
            </a:r>
            <a:endParaRPr lang="en-US" altLang="zh-CN" dirty="0" smtClean="0"/>
          </a:p>
          <a:p>
            <a:r>
              <a:rPr lang="zh-CN" altLang="en-US" dirty="0" smtClean="0"/>
              <a:t>节点安装</a:t>
            </a:r>
            <a:r>
              <a:rPr lang="en-US" altLang="zh-CN" dirty="0" err="1" smtClean="0"/>
              <a:t>quattor</a:t>
            </a:r>
            <a:r>
              <a:rPr lang="zh-CN" altLang="en-US" dirty="0" smtClean="0"/>
              <a:t>的客户端读取 </a:t>
            </a:r>
            <a:r>
              <a:rPr lang="en-US" altLang="zh-CN" dirty="0" smtClean="0"/>
              <a:t>xml or </a:t>
            </a:r>
            <a:r>
              <a:rPr lang="en-US" altLang="zh-CN" dirty="0" err="1" smtClean="0"/>
              <a:t>json</a:t>
            </a:r>
            <a:r>
              <a:rPr lang="zh-CN" altLang="en-US" dirty="0" smtClean="0"/>
              <a:t>文件对本机进行配置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1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的特性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所有节点的配置文件保存在有版本控制的数据库（</a:t>
            </a:r>
            <a:r>
              <a:rPr lang="en-US" altLang="zh-CN" dirty="0" smtClean="0"/>
              <a:t>SCDB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可重新安装：重新安装的系统与原系统保持一致。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改变节点的配置只需要更改 配置数据库即可（</a:t>
            </a:r>
            <a:r>
              <a:rPr lang="en-US" altLang="zh-CN" dirty="0" smtClean="0"/>
              <a:t>SCDB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可以控制节点从安装到退役的整个过程。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初始化安装使用</a:t>
            </a:r>
            <a:r>
              <a:rPr lang="en-US" altLang="zh-CN" dirty="0" err="1" smtClean="0"/>
              <a:t>PXE+Kickstart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SCDB</a:t>
            </a:r>
            <a:r>
              <a:rPr lang="zh-CN" altLang="en-US" dirty="0" smtClean="0"/>
              <a:t>可以方便的版本回退。</a:t>
            </a:r>
            <a:endParaRPr lang="en-US" altLang="zh-CN" dirty="0" smtClean="0"/>
          </a:p>
          <a:p>
            <a:r>
              <a:rPr lang="zh-CN" altLang="en-US" dirty="0" smtClean="0"/>
              <a:t>服务配置可以重复利用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不同的节点可以共享一个服务的配置。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便捷的维护。只需要修改一个配置文件就可以在所有节点上起做用。</a:t>
            </a:r>
            <a:endParaRPr lang="en-US" altLang="zh-CN" dirty="0" smtClean="0"/>
          </a:p>
          <a:p>
            <a:r>
              <a:rPr lang="zh-CN" altLang="en-US" dirty="0" smtClean="0"/>
              <a:t>在部署应用前对配置文件进行一致性和语法的检查，降低错误的配置对系统造成的危害。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79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的主要组件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Panc</a:t>
            </a:r>
            <a:r>
              <a:rPr lang="en-US" altLang="zh-CN" dirty="0" smtClean="0"/>
              <a:t> </a:t>
            </a:r>
            <a:r>
              <a:rPr lang="zh-CN" altLang="en-US" dirty="0" smtClean="0"/>
              <a:t>编译器</a:t>
            </a:r>
            <a:endParaRPr lang="en-US" altLang="zh-CN" dirty="0" smtClean="0"/>
          </a:p>
          <a:p>
            <a:r>
              <a:rPr lang="en-US" altLang="zh-CN" dirty="0" smtClean="0"/>
              <a:t>SCDB </a:t>
            </a:r>
            <a:r>
              <a:rPr lang="en-US" altLang="zh-CN" dirty="0" err="1" smtClean="0"/>
              <a:t>Svn</a:t>
            </a:r>
            <a:r>
              <a:rPr lang="en-US" altLang="zh-CN" dirty="0" smtClean="0"/>
              <a:t> based configuration database</a:t>
            </a:r>
          </a:p>
          <a:p>
            <a:r>
              <a:rPr lang="en-US" altLang="zh-CN" dirty="0" smtClean="0"/>
              <a:t>AII</a:t>
            </a:r>
            <a:r>
              <a:rPr lang="zh-CN" altLang="en-US" dirty="0" smtClean="0"/>
              <a:t>（</a:t>
            </a:r>
            <a:r>
              <a:rPr lang="en-US" altLang="zh-CN" dirty="0" smtClean="0"/>
              <a:t>Auto </a:t>
            </a:r>
            <a:r>
              <a:rPr lang="en-US" altLang="zh-CN" dirty="0"/>
              <a:t>Installation Infrastructure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err="1" smtClean="0"/>
              <a:t>ccm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ncm</a:t>
            </a:r>
            <a:r>
              <a:rPr lang="en-US" altLang="zh-CN" dirty="0" smtClean="0"/>
              <a:t>-components </a:t>
            </a:r>
          </a:p>
          <a:p>
            <a:r>
              <a:rPr lang="en-US" altLang="zh-CN" dirty="0" smtClean="0"/>
              <a:t>Software </a:t>
            </a:r>
            <a:r>
              <a:rPr lang="en-US" altLang="zh-CN" dirty="0" err="1" smtClean="0"/>
              <a:t>repositorys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5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的主要组件 </a:t>
            </a:r>
            <a:r>
              <a:rPr lang="en-US" altLang="zh-CN" dirty="0" smtClean="0"/>
              <a:t>–</a:t>
            </a:r>
            <a:r>
              <a:rPr lang="en-US" altLang="zh-CN" dirty="0" err="1" smtClean="0"/>
              <a:t>Panc</a:t>
            </a:r>
            <a:r>
              <a:rPr lang="en-US" altLang="zh-CN" dirty="0" smtClean="0"/>
              <a:t> </a:t>
            </a:r>
            <a:r>
              <a:rPr lang="zh-CN" altLang="en-US" dirty="0" smtClean="0"/>
              <a:t>编译器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Panc</a:t>
            </a:r>
            <a:r>
              <a:rPr lang="zh-CN" altLang="en-US" dirty="0" smtClean="0"/>
              <a:t>编译器把用</a:t>
            </a:r>
            <a:r>
              <a:rPr lang="en-US" altLang="zh-CN" dirty="0" smtClean="0"/>
              <a:t>pan</a:t>
            </a:r>
            <a:r>
              <a:rPr lang="zh-CN" altLang="en-US" dirty="0" smtClean="0"/>
              <a:t>语言编写的模版最终生成</a:t>
            </a:r>
            <a:r>
              <a:rPr lang="en-US" altLang="zh-CN" dirty="0" smtClean="0"/>
              <a:t>xml </a:t>
            </a:r>
            <a:r>
              <a:rPr lang="zh-CN" altLang="en-US" dirty="0" smtClean="0"/>
              <a:t>或者 </a:t>
            </a:r>
            <a:r>
              <a:rPr lang="en-US" altLang="zh-CN" dirty="0" err="1" smtClean="0"/>
              <a:t>json</a:t>
            </a:r>
            <a:r>
              <a:rPr lang="zh-CN" altLang="en-US" dirty="0" smtClean="0"/>
              <a:t>文件</a:t>
            </a:r>
            <a:endParaRPr lang="en-US" altLang="zh-CN" dirty="0" smtClean="0"/>
          </a:p>
          <a:p>
            <a:r>
              <a:rPr lang="en-US" altLang="zh-CN" dirty="0" smtClean="0"/>
              <a:t>Pan</a:t>
            </a:r>
            <a:r>
              <a:rPr lang="zh-CN" altLang="zh-CN" dirty="0"/>
              <a:t>是一种高层次的描述性语言</a:t>
            </a:r>
            <a:endParaRPr lang="en-US" altLang="zh-CN" dirty="0" smtClean="0"/>
          </a:p>
          <a:p>
            <a:r>
              <a:rPr lang="zh-CN" altLang="en-US" dirty="0" smtClean="0"/>
              <a:t>支持</a:t>
            </a:r>
            <a:r>
              <a:rPr lang="en-US" altLang="zh-CN" dirty="0" smtClean="0"/>
              <a:t>function</a:t>
            </a:r>
            <a:r>
              <a:rPr lang="zh-CN" altLang="en-US" dirty="0" smtClean="0"/>
              <a:t>定义</a:t>
            </a:r>
            <a:endParaRPr lang="en-US" altLang="zh-CN" dirty="0" smtClean="0"/>
          </a:p>
          <a:p>
            <a:r>
              <a:rPr lang="zh-CN" altLang="en-US" dirty="0" smtClean="0"/>
              <a:t>支持变量的定义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变量种类很多</a:t>
            </a:r>
            <a:r>
              <a:rPr lang="zh-CN" altLang="en-US" dirty="0" smtClean="0"/>
              <a:t>，类似 </a:t>
            </a:r>
            <a:r>
              <a:rPr lang="en-US" altLang="zh-CN" dirty="0" smtClean="0"/>
              <a:t>structure/class</a:t>
            </a:r>
            <a:r>
              <a:rPr lang="zh-CN" altLang="en-US" dirty="0" smtClean="0"/>
              <a:t>的定义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支持变量类型的转换</a:t>
            </a:r>
            <a:endParaRPr lang="en-US" altLang="zh-CN" dirty="0" smtClean="0"/>
          </a:p>
          <a:p>
            <a:r>
              <a:rPr lang="en-US" altLang="zh-CN" dirty="0"/>
              <a:t>Hierarchical organization of </a:t>
            </a:r>
            <a:r>
              <a:rPr lang="en-US" altLang="zh-CN" dirty="0" smtClean="0"/>
              <a:t>information</a:t>
            </a:r>
          </a:p>
          <a:p>
            <a:pPr lvl="1"/>
            <a:r>
              <a:rPr lang="zh-CN" altLang="en-US" dirty="0" smtClean="0"/>
              <a:t>例子：</a:t>
            </a:r>
            <a:r>
              <a:rPr lang="en-US" altLang="zh-CN" dirty="0"/>
              <a:t> </a:t>
            </a:r>
            <a:r>
              <a:rPr lang="en-US" altLang="zh-CN" dirty="0" smtClean="0"/>
              <a:t>‘/hardware/network/interfaces/eth0/</a:t>
            </a:r>
            <a:r>
              <a:rPr lang="en-US" altLang="zh-CN" dirty="0" err="1" smtClean="0"/>
              <a:t>ip</a:t>
            </a:r>
            <a:r>
              <a:rPr lang="en-US" altLang="zh-CN" dirty="0" smtClean="0"/>
              <a:t>’ = ‘192.168.1.1’</a:t>
            </a:r>
          </a:p>
          <a:p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16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主要组件</a:t>
            </a:r>
            <a:r>
              <a:rPr lang="en-US" altLang="zh-CN" dirty="0" smtClean="0"/>
              <a:t>-SCDB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SVN</a:t>
            </a:r>
            <a:r>
              <a:rPr lang="zh-CN" altLang="en-US" dirty="0" smtClean="0"/>
              <a:t>版本控制的</a:t>
            </a:r>
            <a:r>
              <a:rPr lang="en-US" altLang="zh-CN" dirty="0" smtClean="0"/>
              <a:t>Pan templates</a:t>
            </a:r>
          </a:p>
          <a:p>
            <a:pPr lvl="1"/>
            <a:r>
              <a:rPr lang="zh-CN" altLang="en-US" dirty="0" smtClean="0"/>
              <a:t>节点</a:t>
            </a:r>
            <a:r>
              <a:rPr lang="en-US" altLang="zh-CN" dirty="0" smtClean="0"/>
              <a:t>profiles</a:t>
            </a:r>
            <a:r>
              <a:rPr lang="zh-CN" altLang="en-US" dirty="0" smtClean="0"/>
              <a:t>不在</a:t>
            </a:r>
            <a:r>
              <a:rPr lang="en-US" altLang="zh-CN" dirty="0" err="1" smtClean="0"/>
              <a:t>svn</a:t>
            </a:r>
            <a:r>
              <a:rPr lang="zh-CN" altLang="en-US" dirty="0" smtClean="0"/>
              <a:t>下面，但是可以重新编译。</a:t>
            </a:r>
            <a:endParaRPr lang="en-US" altLang="zh-CN" dirty="0" smtClean="0"/>
          </a:p>
          <a:p>
            <a:r>
              <a:rPr lang="en-US" altLang="zh-CN" dirty="0" smtClean="0"/>
              <a:t>SCDB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”ant”</a:t>
            </a:r>
            <a:r>
              <a:rPr lang="zh-CN" altLang="en-US" dirty="0" smtClean="0"/>
              <a:t>来操作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纯</a:t>
            </a:r>
            <a:r>
              <a:rPr lang="en-US" altLang="zh-CN" dirty="0" smtClean="0"/>
              <a:t>Java</a:t>
            </a:r>
            <a:r>
              <a:rPr lang="zh-CN" altLang="en-US" dirty="0" smtClean="0"/>
              <a:t>编写，可以在所有平台使用</a:t>
            </a:r>
            <a:endParaRPr lang="en-US" altLang="zh-CN" dirty="0" smtClean="0"/>
          </a:p>
          <a:p>
            <a:r>
              <a:rPr lang="en-US" altLang="zh-CN" dirty="0" smtClean="0"/>
              <a:t> 3</a:t>
            </a:r>
            <a:r>
              <a:rPr lang="zh-CN" altLang="en-US" dirty="0" smtClean="0"/>
              <a:t>各主要的操作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Compile: </a:t>
            </a:r>
            <a:r>
              <a:rPr lang="zh-CN" altLang="en-US" dirty="0" smtClean="0"/>
              <a:t>本地编译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Deploy: </a:t>
            </a:r>
            <a:r>
              <a:rPr lang="zh-CN" altLang="en-US" dirty="0" smtClean="0"/>
              <a:t>配置的部署</a:t>
            </a:r>
            <a:r>
              <a:rPr lang="en-US" altLang="zh-CN" dirty="0" smtClean="0"/>
              <a:t> </a:t>
            </a:r>
          </a:p>
          <a:p>
            <a:pPr lvl="2"/>
            <a:r>
              <a:rPr lang="zh-CN" altLang="en-US" dirty="0" smtClean="0"/>
              <a:t>在</a:t>
            </a:r>
            <a:r>
              <a:rPr lang="en-US" altLang="zh-CN" dirty="0" smtClean="0"/>
              <a:t>server</a:t>
            </a:r>
            <a:r>
              <a:rPr lang="zh-CN" altLang="en-US" dirty="0" smtClean="0"/>
              <a:t>端生成节点的</a:t>
            </a:r>
            <a:r>
              <a:rPr lang="en-US" altLang="zh-CN" dirty="0" smtClean="0"/>
              <a:t>profile</a:t>
            </a:r>
            <a:r>
              <a:rPr lang="zh-CN" altLang="en-US" dirty="0" smtClean="0"/>
              <a:t>文件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仅在成功编译并且</a:t>
            </a:r>
            <a:r>
              <a:rPr lang="en-US" altLang="zh-CN" dirty="0" smtClean="0"/>
              <a:t>local working </a:t>
            </a:r>
            <a:r>
              <a:rPr lang="en-US" altLang="zh-CN" dirty="0" err="1" smtClean="0"/>
              <a:t>dir</a:t>
            </a:r>
            <a:r>
              <a:rPr lang="en-US" altLang="zh-CN" dirty="0" smtClean="0"/>
              <a:t> </a:t>
            </a:r>
            <a:r>
              <a:rPr lang="zh-CN" altLang="en-US" dirty="0" smtClean="0"/>
              <a:t>和</a:t>
            </a:r>
            <a:r>
              <a:rPr lang="en-US" altLang="zh-CN" dirty="0" smtClean="0"/>
              <a:t>SVN</a:t>
            </a:r>
            <a:r>
              <a:rPr lang="zh-CN" altLang="en-US" dirty="0" smtClean="0"/>
              <a:t>服务器同步的情况下才能成功执行。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 </a:t>
            </a:r>
            <a:r>
              <a:rPr lang="en-US" altLang="zh-CN" dirty="0" err="1" smtClean="0"/>
              <a:t>update.rep.templates</a:t>
            </a:r>
            <a:r>
              <a:rPr lang="en-US" altLang="zh-CN" dirty="0" smtClean="0"/>
              <a:t> </a:t>
            </a:r>
            <a:r>
              <a:rPr lang="zh-CN" altLang="en-US" dirty="0" smtClean="0"/>
              <a:t>刷新软件包列表的模板</a:t>
            </a: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2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主要组件</a:t>
            </a:r>
            <a:r>
              <a:rPr lang="en-US" altLang="zh-CN" dirty="0" smtClean="0"/>
              <a:t>-AII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AII : Automated Installation Infrastructure</a:t>
            </a:r>
          </a:p>
          <a:p>
            <a:endParaRPr lang="en-US" altLang="zh-CN" dirty="0"/>
          </a:p>
          <a:p>
            <a:r>
              <a:rPr lang="en-US" altLang="zh-CN" dirty="0"/>
              <a:t>PXE (DHCP+TFTP) + </a:t>
            </a:r>
            <a:r>
              <a:rPr lang="en-US" altLang="zh-CN" dirty="0" err="1" smtClean="0"/>
              <a:t>Kickstart</a:t>
            </a:r>
            <a:r>
              <a:rPr lang="en-US" altLang="zh-CN" dirty="0" smtClean="0"/>
              <a:t>  </a:t>
            </a:r>
            <a:r>
              <a:rPr lang="zh-CN" altLang="en-US" dirty="0" smtClean="0"/>
              <a:t>使用</a:t>
            </a:r>
            <a:r>
              <a:rPr lang="en-US" altLang="zh-CN" dirty="0" err="1" smtClean="0"/>
              <a:t>aii</a:t>
            </a:r>
            <a:r>
              <a:rPr lang="zh-CN" altLang="en-US" dirty="0" smtClean="0"/>
              <a:t>的命令</a:t>
            </a:r>
            <a:r>
              <a:rPr lang="en-US" altLang="zh-CN" dirty="0" smtClean="0"/>
              <a:t>‘</a:t>
            </a:r>
            <a:r>
              <a:rPr lang="en-US" altLang="zh-CN" dirty="0" err="1" smtClean="0"/>
              <a:t>aii-shellfe</a:t>
            </a:r>
            <a:r>
              <a:rPr lang="en-US" altLang="zh-CN" dirty="0"/>
              <a:t>’ </a:t>
            </a:r>
            <a:r>
              <a:rPr lang="zh-CN" altLang="en-US" dirty="0" smtClean="0"/>
              <a:t>来控制</a:t>
            </a:r>
            <a:endParaRPr lang="en-US" altLang="zh-CN" dirty="0"/>
          </a:p>
          <a:p>
            <a:pPr lvl="1"/>
            <a:r>
              <a:rPr lang="en-US" altLang="zh-CN" dirty="0"/>
              <a:t>DHCP</a:t>
            </a:r>
            <a:r>
              <a:rPr lang="en-US" altLang="zh-CN" dirty="0" smtClean="0"/>
              <a:t>  </a:t>
            </a:r>
            <a:r>
              <a:rPr lang="en-US" altLang="zh-CN" dirty="0"/>
              <a:t>: </a:t>
            </a:r>
            <a:r>
              <a:rPr lang="zh-CN" altLang="en-US" dirty="0" smtClean="0"/>
              <a:t>自动从节点</a:t>
            </a:r>
            <a:r>
              <a:rPr lang="en-US" altLang="zh-CN" dirty="0" smtClean="0"/>
              <a:t>profile</a:t>
            </a:r>
            <a:r>
              <a:rPr lang="zh-CN" altLang="en-US" dirty="0" smtClean="0"/>
              <a:t>文件获取信息写入</a:t>
            </a:r>
            <a:r>
              <a:rPr lang="en-US" altLang="zh-CN" dirty="0" err="1" smtClean="0"/>
              <a:t>dhcp</a:t>
            </a:r>
            <a:r>
              <a:rPr lang="zh-CN" altLang="en-US" dirty="0" smtClean="0"/>
              <a:t>配置文件</a:t>
            </a:r>
            <a:endParaRPr lang="en-US" altLang="zh-CN" dirty="0"/>
          </a:p>
          <a:p>
            <a:pPr lvl="1"/>
            <a:r>
              <a:rPr lang="en-US" altLang="zh-CN" dirty="0" smtClean="0"/>
              <a:t>TFTP :</a:t>
            </a:r>
            <a:endParaRPr lang="en-US" altLang="zh-CN" dirty="0"/>
          </a:p>
          <a:p>
            <a:pPr lvl="1"/>
            <a:r>
              <a:rPr lang="en-US" altLang="zh-CN" dirty="0" err="1"/>
              <a:t>Kickstart</a:t>
            </a:r>
            <a:r>
              <a:rPr lang="en-US" altLang="zh-CN" dirty="0"/>
              <a:t> </a:t>
            </a:r>
            <a:r>
              <a:rPr lang="en-US" altLang="zh-CN" dirty="0" smtClean="0"/>
              <a:t>:</a:t>
            </a:r>
            <a:r>
              <a:rPr lang="zh-CN" altLang="en-US" dirty="0" smtClean="0"/>
              <a:t>通过</a:t>
            </a:r>
            <a:r>
              <a:rPr lang="en-US" altLang="zh-CN" dirty="0" err="1" smtClean="0"/>
              <a:t>aii</a:t>
            </a:r>
            <a:r>
              <a:rPr lang="zh-CN" altLang="en-US" dirty="0" smtClean="0"/>
              <a:t>命令自动生成</a:t>
            </a:r>
            <a:r>
              <a:rPr lang="en-US" altLang="zh-CN" dirty="0" err="1" smtClean="0"/>
              <a:t>kiskstart</a:t>
            </a:r>
            <a:r>
              <a:rPr lang="zh-CN" altLang="en-US" dirty="0" smtClean="0"/>
              <a:t>文件</a:t>
            </a:r>
            <a:endParaRPr lang="en-US" altLang="zh-CN" dirty="0"/>
          </a:p>
          <a:p>
            <a:r>
              <a:rPr lang="en-US" altLang="zh-CN" dirty="0"/>
              <a:t>Re-installation 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节点</a:t>
            </a:r>
            <a:r>
              <a:rPr lang="zh-CN" altLang="en-US" dirty="0" smtClean="0"/>
              <a:t>始终设置</a:t>
            </a:r>
            <a:r>
              <a:rPr lang="en-US" altLang="zh-CN" dirty="0" smtClean="0"/>
              <a:t>PXE</a:t>
            </a:r>
            <a:r>
              <a:rPr lang="zh-CN" altLang="en-US" dirty="0" smtClean="0"/>
              <a:t>启动</a:t>
            </a:r>
            <a:endParaRPr lang="en-US" altLang="zh-CN" dirty="0"/>
          </a:p>
          <a:p>
            <a:pPr lvl="1"/>
            <a:r>
              <a:rPr lang="zh-CN" altLang="en-US" dirty="0" smtClean="0"/>
              <a:t>通过</a:t>
            </a:r>
            <a:r>
              <a:rPr lang="en-US" altLang="zh-CN" dirty="0" err="1" smtClean="0"/>
              <a:t>aii</a:t>
            </a:r>
            <a:r>
              <a:rPr lang="zh-CN" altLang="en-US" dirty="0" smtClean="0"/>
              <a:t>命令修改节点的状态 </a:t>
            </a:r>
            <a:r>
              <a:rPr lang="en-US" altLang="zh-CN" dirty="0" smtClean="0"/>
              <a:t>install or  boot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31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Quattor</a:t>
            </a:r>
            <a:r>
              <a:rPr lang="zh-CN" altLang="en-US" dirty="0" smtClean="0"/>
              <a:t>主要组件 </a:t>
            </a:r>
            <a:r>
              <a:rPr lang="en-US" altLang="zh-CN" dirty="0" err="1" smtClean="0"/>
              <a:t>ccm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ncm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>
                <a:ea typeface="宋体" charset="-122"/>
              </a:rPr>
              <a:t>客户端</a:t>
            </a:r>
            <a:r>
              <a:rPr lang="en-US" altLang="zh-CN" dirty="0" smtClean="0">
                <a:ea typeface="宋体" charset="-122"/>
              </a:rPr>
              <a:t> : Configuration Cache Manager (CCM)</a:t>
            </a:r>
          </a:p>
          <a:p>
            <a:pPr lvl="1"/>
            <a:r>
              <a:rPr lang="zh-CN" altLang="en-US" dirty="0" smtClean="0">
                <a:ea typeface="宋体" charset="-122"/>
              </a:rPr>
              <a:t>进程： </a:t>
            </a:r>
            <a:r>
              <a:rPr lang="en-US" altLang="zh-CN" dirty="0" err="1" smtClean="0">
                <a:ea typeface="宋体" charset="-122"/>
              </a:rPr>
              <a:t>cdp-listend</a:t>
            </a:r>
            <a:endParaRPr lang="en-US" altLang="zh-CN" dirty="0" smtClean="0">
              <a:ea typeface="宋体" charset="-122"/>
            </a:endParaRPr>
          </a:p>
          <a:p>
            <a:pPr lvl="1"/>
            <a:r>
              <a:rPr lang="zh-CN" altLang="en-US" dirty="0" smtClean="0">
                <a:ea typeface="宋体" charset="-122"/>
              </a:rPr>
              <a:t>当服务器端有配置改动时，接收服务器端的</a:t>
            </a:r>
            <a:r>
              <a:rPr lang="en-US" altLang="zh-CN" dirty="0" smtClean="0">
                <a:ea typeface="宋体" charset="-122"/>
              </a:rPr>
              <a:t>notification</a:t>
            </a:r>
            <a:r>
              <a:rPr lang="zh-CN" altLang="en-US" dirty="0" smtClean="0">
                <a:ea typeface="宋体" charset="-122"/>
              </a:rPr>
              <a:t>然后下载新的配置文件</a:t>
            </a:r>
            <a:r>
              <a:rPr lang="en-US" altLang="zh-CN" dirty="0" smtClean="0">
                <a:ea typeface="宋体" charset="-122"/>
              </a:rPr>
              <a:t>(command ‘</a:t>
            </a:r>
            <a:r>
              <a:rPr lang="en-US" altLang="zh-CN" dirty="0" err="1" smtClean="0">
                <a:ea typeface="宋体" charset="-122"/>
              </a:rPr>
              <a:t>ccm</a:t>
            </a:r>
            <a:r>
              <a:rPr lang="en-US" altLang="zh-CN" dirty="0" smtClean="0">
                <a:ea typeface="宋体" charset="-122"/>
              </a:rPr>
              <a:t>-fetch’)</a:t>
            </a:r>
          </a:p>
          <a:p>
            <a:pPr lvl="2"/>
            <a:r>
              <a:rPr lang="zh-CN" altLang="en-US" dirty="0" smtClean="0">
                <a:ea typeface="宋体" charset="-122"/>
              </a:rPr>
              <a:t>也可以手动执行这个命令</a:t>
            </a:r>
            <a:r>
              <a:rPr lang="en-US" altLang="zh-CN" dirty="0" smtClean="0">
                <a:ea typeface="宋体" charset="-122"/>
              </a:rPr>
              <a:t>’</a:t>
            </a:r>
            <a:r>
              <a:rPr lang="en-US" altLang="zh-CN" dirty="0" err="1" smtClean="0">
                <a:ea typeface="宋体" charset="-122"/>
              </a:rPr>
              <a:t>ccm</a:t>
            </a:r>
            <a:r>
              <a:rPr lang="en-US" altLang="zh-CN" dirty="0" smtClean="0">
                <a:ea typeface="宋体" charset="-122"/>
              </a:rPr>
              <a:t>-fetch’</a:t>
            </a:r>
          </a:p>
          <a:p>
            <a:r>
              <a:rPr lang="zh-CN" altLang="en-US" dirty="0" smtClean="0">
                <a:ea typeface="宋体" charset="-122"/>
              </a:rPr>
              <a:t>客户端</a:t>
            </a:r>
            <a:r>
              <a:rPr lang="en-US" altLang="zh-CN" dirty="0" smtClean="0">
                <a:ea typeface="宋体" charset="-122"/>
              </a:rPr>
              <a:t> : Node Configuration Manager (NCM)</a:t>
            </a:r>
          </a:p>
          <a:p>
            <a:pPr lvl="1"/>
            <a:r>
              <a:rPr lang="zh-CN" altLang="en-US" dirty="0" smtClean="0">
                <a:ea typeface="宋体" charset="-122"/>
              </a:rPr>
              <a:t>进程</a:t>
            </a:r>
            <a:r>
              <a:rPr lang="en-US" altLang="zh-CN" dirty="0" smtClean="0">
                <a:ea typeface="宋体" charset="-122"/>
              </a:rPr>
              <a:t> </a:t>
            </a:r>
            <a:r>
              <a:rPr lang="en-US" altLang="zh-CN" dirty="0" err="1" smtClean="0">
                <a:ea typeface="宋体" charset="-122"/>
              </a:rPr>
              <a:t>ncm-cdispd</a:t>
            </a:r>
            <a:endParaRPr lang="en-US" altLang="zh-CN" dirty="0" smtClean="0">
              <a:ea typeface="宋体" charset="-122"/>
            </a:endParaRPr>
          </a:p>
          <a:p>
            <a:pPr lvl="1"/>
            <a:r>
              <a:rPr lang="en-US" altLang="zh-CN" dirty="0" smtClean="0">
                <a:ea typeface="宋体" charset="-122"/>
              </a:rPr>
              <a:t>Implements configuration changes</a:t>
            </a:r>
          </a:p>
          <a:p>
            <a:pPr lvl="1"/>
            <a:r>
              <a:rPr lang="en-US" altLang="zh-CN" dirty="0" smtClean="0">
                <a:ea typeface="宋体" charset="-122"/>
              </a:rPr>
              <a:t>Based on “components” (plug-ins)</a:t>
            </a:r>
          </a:p>
          <a:p>
            <a:pPr lvl="2"/>
            <a:r>
              <a:rPr lang="en-US" altLang="zh-CN" dirty="0" smtClean="0">
                <a:ea typeface="宋体" charset="-122"/>
              </a:rPr>
              <a:t>1 component manages 1 “service” (NIS, accounts, Globus…)</a:t>
            </a:r>
          </a:p>
          <a:p>
            <a:pPr lvl="2"/>
            <a:r>
              <a:rPr lang="en-US" altLang="zh-CN" dirty="0" smtClean="0">
                <a:ea typeface="宋体" charset="-122"/>
              </a:rPr>
              <a:t>A component is a Perl script with a particular API</a:t>
            </a:r>
          </a:p>
          <a:p>
            <a:pPr lvl="1"/>
            <a:r>
              <a:rPr lang="en-US" altLang="zh-CN" dirty="0" smtClean="0">
                <a:ea typeface="宋体" charset="-122"/>
              </a:rPr>
              <a:t>‘</a:t>
            </a:r>
            <a:r>
              <a:rPr lang="en-US" altLang="zh-CN" dirty="0" err="1" smtClean="0">
                <a:ea typeface="宋体" charset="-122"/>
              </a:rPr>
              <a:t>ncm</a:t>
            </a:r>
            <a:r>
              <a:rPr lang="en-US" altLang="zh-CN" dirty="0" smtClean="0">
                <a:ea typeface="宋体" charset="-122"/>
              </a:rPr>
              <a:t>-query’ </a:t>
            </a:r>
            <a:r>
              <a:rPr lang="zh-CN" altLang="en-US" dirty="0" smtClean="0">
                <a:ea typeface="宋体" charset="-122"/>
              </a:rPr>
              <a:t>可以查询显示配置数据。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4C0-49B5-4040-BF49-0F933167DE60}" type="datetime1">
              <a:rPr lang="zh-CN" altLang="en-US" smtClean="0"/>
              <a:t>2013/7/9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079A-DAFD-473E-BAE9-78F73F33247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348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1340</Words>
  <Application>Microsoft Office PowerPoint</Application>
  <PresentationFormat>宽屏</PresentationFormat>
  <Paragraphs>279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DejaVu Sans</vt:lpstr>
      <vt:lpstr>宋体</vt:lpstr>
      <vt:lpstr>Arial</vt:lpstr>
      <vt:lpstr>Arial Narrow</vt:lpstr>
      <vt:lpstr>Calibri</vt:lpstr>
      <vt:lpstr>Calibri Light</vt:lpstr>
      <vt:lpstr>Times New Roman</vt:lpstr>
      <vt:lpstr>Office 主题</vt:lpstr>
      <vt:lpstr>一种基于Quattor的差异化机群自动部署方法</vt:lpstr>
      <vt:lpstr>提纲</vt:lpstr>
      <vt:lpstr>Quattor的介绍</vt:lpstr>
      <vt:lpstr>Quattor的特性</vt:lpstr>
      <vt:lpstr>Quattor的主要组件</vt:lpstr>
      <vt:lpstr>Quattor的主要组件 –Panc 编译器</vt:lpstr>
      <vt:lpstr>Quattor主要组件-SCDB</vt:lpstr>
      <vt:lpstr>Quattor主要组件-AII</vt:lpstr>
      <vt:lpstr>Quattor主要组件 ccm and ncm</vt:lpstr>
      <vt:lpstr>Quattor主要组件 components </vt:lpstr>
      <vt:lpstr>Quattor工作流 ——节点xml编译过程</vt:lpstr>
      <vt:lpstr>Quattor工作流 ——节点自动安装配置过程</vt:lpstr>
      <vt:lpstr>Quattor改进—— 原因</vt:lpstr>
      <vt:lpstr>Quattor改进——原先的模型</vt:lpstr>
      <vt:lpstr>Quattor改进—— 实现方法</vt:lpstr>
      <vt:lpstr>Quattor改进—— 实现方法</vt:lpstr>
      <vt:lpstr>Quattor改进—— 实现后的模型</vt:lpstr>
      <vt:lpstr>Quattor在高能所的应用——网格系统</vt:lpstr>
      <vt:lpstr>Quattor在高能所的应用——集群系统</vt:lpstr>
      <vt:lpstr>Quattor在高能所的应用——GPU</vt:lpstr>
      <vt:lpstr>Quattor在高能所的应用—Quattor辅助工具</vt:lpstr>
      <vt:lpstr>Quattor在高能所的应用——正在研究</vt:lpstr>
      <vt:lpstr>Quattor在高能所的应用——统计</vt:lpstr>
      <vt:lpstr>PowerPoint 演示文稿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飞菜脑机◆翔飞菜脑机◆翔</dc:creator>
  <cp:lastModifiedBy>飞菜脑机◆翔飞菜脑机◆翔</cp:lastModifiedBy>
  <cp:revision>35</cp:revision>
  <dcterms:created xsi:type="dcterms:W3CDTF">2013-07-08T12:31:24Z</dcterms:created>
  <dcterms:modified xsi:type="dcterms:W3CDTF">2013-07-09T02:23:36Z</dcterms:modified>
</cp:coreProperties>
</file>