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24"/>
  </p:notesMasterIdLst>
  <p:handoutMasterIdLst>
    <p:handoutMasterId r:id="rId25"/>
  </p:handoutMasterIdLst>
  <p:sldIdLst>
    <p:sldId id="327" r:id="rId2"/>
    <p:sldId id="373" r:id="rId3"/>
    <p:sldId id="300" r:id="rId4"/>
    <p:sldId id="392" r:id="rId5"/>
    <p:sldId id="393" r:id="rId6"/>
    <p:sldId id="394" r:id="rId7"/>
    <p:sldId id="395" r:id="rId8"/>
    <p:sldId id="399" r:id="rId9"/>
    <p:sldId id="400" r:id="rId10"/>
    <p:sldId id="401" r:id="rId11"/>
    <p:sldId id="402" r:id="rId12"/>
    <p:sldId id="403" r:id="rId13"/>
    <p:sldId id="396" r:id="rId14"/>
    <p:sldId id="406" r:id="rId15"/>
    <p:sldId id="407" r:id="rId16"/>
    <p:sldId id="409" r:id="rId17"/>
    <p:sldId id="404" r:id="rId18"/>
    <p:sldId id="410" r:id="rId19"/>
    <p:sldId id="411" r:id="rId20"/>
    <p:sldId id="412" r:id="rId21"/>
    <p:sldId id="413" r:id="rId22"/>
    <p:sldId id="258" r:id="rId23"/>
  </p:sldIdLst>
  <p:sldSz cx="9144000" cy="6858000" type="screen4x3"/>
  <p:notesSz cx="6858000" cy="9945688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80808"/>
    <a:srgbClr val="0000CC"/>
    <a:srgbClr val="3333FF"/>
    <a:srgbClr val="71206D"/>
    <a:srgbClr val="FF0000"/>
    <a:srgbClr val="CC0000"/>
    <a:srgbClr val="C0C0C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7" autoAdjust="0"/>
    <p:restoredTop sz="81315" autoAdjust="0"/>
  </p:normalViewPr>
  <p:slideViewPr>
    <p:cSldViewPr>
      <p:cViewPr>
        <p:scale>
          <a:sx n="66" d="100"/>
          <a:sy n="66" d="100"/>
        </p:scale>
        <p:origin x="-10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9E3FEF-776E-4843-9B7B-C90C0AD93EE8}" type="datetimeFigureOut">
              <a:rPr lang="zh-CN" altLang="en-US"/>
              <a:pPr>
                <a:defRPr/>
              </a:pPr>
              <a:t>2013-7-10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0E38C8-BC3A-4E6D-B376-3D7713C190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50E46DF-5DA7-4BC9-8EB2-BD2C75329C30}" type="datetimeFigureOut">
              <a:rPr lang="zh-CN" altLang="en-US"/>
              <a:pPr>
                <a:defRPr/>
              </a:pPr>
              <a:t>2013-7-10</a:t>
            </a:fld>
            <a:endParaRPr lang="en-US" altLang="zh-CN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D937846-41EB-43C9-911D-D4463AAEEA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37846-41EB-43C9-911D-D4463AAEEAA0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38600"/>
            <a:ext cx="7035800" cy="7112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0"/>
            <a:ext cx="7772400" cy="11430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74613"/>
            <a:ext cx="2185988" cy="65516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15900" y="74613"/>
            <a:ext cx="6410325" cy="65516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隶书" pitchFamily="49" charset="-122"/>
                <a:ea typeface="隶书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15900" y="1082675"/>
            <a:ext cx="4297363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082675"/>
            <a:ext cx="4298950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28688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zh-CN" altLang="en-US" sz="180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74613"/>
            <a:ext cx="85344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082675"/>
            <a:ext cx="874871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</p:txBody>
      </p:sp>
      <p:pic>
        <p:nvPicPr>
          <p:cNvPr id="1029" name="图片 6" descr="logo_main2011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84863" y="6286500"/>
            <a:ext cx="32432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1" r:id="rId2"/>
    <p:sldLayoutId id="2147484250" r:id="rId3"/>
    <p:sldLayoutId id="2147484249" r:id="rId4"/>
    <p:sldLayoutId id="2147484248" r:id="rId5"/>
    <p:sldLayoutId id="2147484247" r:id="rId6"/>
    <p:sldLayoutId id="2147484246" r:id="rId7"/>
    <p:sldLayoutId id="2147484245" r:id="rId8"/>
    <p:sldLayoutId id="2147484244" r:id="rId9"/>
    <p:sldLayoutId id="2147484243" r:id="rId10"/>
    <p:sldLayoutId id="2147484242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rgbClr val="000000"/>
          </a:solidFill>
          <a:latin typeface="Arial" charset="0"/>
          <a:ea typeface="隶书" pitchFamily="49" charset="-122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rgbClr val="000000"/>
          </a:solidFill>
          <a:latin typeface="Arial" charset="0"/>
          <a:ea typeface="隶书" pitchFamily="49" charset="-122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rgbClr val="000000"/>
          </a:solidFill>
          <a:latin typeface="Arial" charset="0"/>
          <a:ea typeface="隶书" pitchFamily="49" charset="-122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rgbClr val="000000"/>
          </a:solidFill>
          <a:latin typeface="Arial" charset="0"/>
          <a:ea typeface="隶书" pitchFamily="49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rgbClr val="000000"/>
          </a:solidFill>
          <a:latin typeface="Arial" charset="0"/>
          <a:ea typeface="隶书" pitchFamily="49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rgbClr val="000000"/>
          </a:solidFill>
          <a:latin typeface="Arial" charset="0"/>
          <a:ea typeface="隶书" pitchFamily="49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rgbClr val="000000"/>
          </a:solidFill>
          <a:latin typeface="Arial" charset="0"/>
          <a:ea typeface="隶书" pitchFamily="49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rgbClr val="000000"/>
          </a:solidFill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00CC"/>
        </a:buClr>
        <a:buSzPct val="85000"/>
        <a:buFont typeface="Wingdings" pitchFamily="2" charset="2"/>
        <a:buChar char=""/>
        <a:defRPr kumimoji="1"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FF0000"/>
        </a:buClr>
        <a:buSzPct val="85000"/>
        <a:buChar char="–"/>
        <a:defRPr kumimoji="1" sz="2400" b="1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Ø"/>
        <a:defRPr kumimoji="1" sz="2000" b="1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ü"/>
        <a:defRPr kumimoji="1" b="1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l"/>
        <a:defRPr kumimoji="1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l"/>
        <a:defRPr kumimoji="1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l"/>
        <a:defRPr kumimoji="1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l"/>
        <a:defRPr kumimoji="1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l"/>
        <a:defRPr kumimoji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411680"/>
            <a:ext cx="7035800" cy="15176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CN" altLang="en-US" dirty="0" smtClean="0">
                <a:solidFill>
                  <a:srgbClr val="080808"/>
                </a:solidFill>
              </a:rPr>
              <a:t>高能所计算中心 </a:t>
            </a:r>
            <a:endParaRPr lang="en-US" altLang="zh-CN" dirty="0" smtClean="0">
              <a:solidFill>
                <a:srgbClr val="080808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dirty="0" smtClean="0">
                <a:solidFill>
                  <a:srgbClr val="080808"/>
                </a:solidFill>
              </a:rPr>
              <a:t>张红梅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000" dirty="0" smtClean="0">
                <a:solidFill>
                  <a:srgbClr val="080808"/>
                </a:solidFill>
              </a:rPr>
              <a:t>2013-07-10  </a:t>
            </a:r>
            <a:r>
              <a:rPr lang="zh-CN" altLang="en-US" sz="2000" dirty="0" smtClean="0">
                <a:solidFill>
                  <a:srgbClr val="080808"/>
                </a:solidFill>
              </a:rPr>
              <a:t>大连</a:t>
            </a:r>
            <a:endParaRPr lang="en-US" altLang="zh-CN" sz="2000" dirty="0" smtClean="0">
              <a:solidFill>
                <a:srgbClr val="080808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0825" y="981075"/>
            <a:ext cx="87122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120000"/>
              </a:lnSpc>
              <a:defRPr/>
            </a:pPr>
            <a:r>
              <a:rPr lang="zh-CN" altLang="en-US" sz="4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基于</a:t>
            </a:r>
            <a:r>
              <a:rPr lang="en-US" altLang="zh-CN" sz="4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MySQL</a:t>
            </a:r>
            <a:r>
              <a:rPr lang="zh-CN" altLang="en-US" sz="4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集群的高能物理主题数据库管理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MySQL</a:t>
            </a:r>
            <a:r>
              <a:rPr lang="zh-CN" altLang="en-US" dirty="0" smtClean="0"/>
              <a:t>集群简介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1" y="785813"/>
            <a:ext cx="4641851" cy="5500707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zh-CN" dirty="0" smtClean="0">
                <a:solidFill>
                  <a:srgbClr val="0000CC"/>
                </a:solidFill>
              </a:rPr>
              <a:t>MySQL</a:t>
            </a:r>
            <a:r>
              <a:rPr lang="zh-CN" altLang="en-US" dirty="0" smtClean="0">
                <a:solidFill>
                  <a:srgbClr val="0000CC"/>
                </a:solidFill>
              </a:rPr>
              <a:t>集群特色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r>
              <a:rPr lang="zh-CN" altLang="en-US" sz="2000" b="0" dirty="0" smtClean="0"/>
              <a:t>可用性高达</a:t>
            </a:r>
            <a:r>
              <a:rPr lang="en-US" altLang="zh-CN" sz="2000" b="0" dirty="0" smtClean="0"/>
              <a:t>99.999% 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r>
              <a:rPr lang="zh-CN" altLang="en-US" sz="2000" b="0" dirty="0" smtClean="0"/>
              <a:t>低于一秒的故障切换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r>
              <a:rPr lang="zh-CN" altLang="en-US" sz="2000" b="0" dirty="0" smtClean="0"/>
              <a:t>自我修复式恢复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r>
              <a:rPr lang="zh-CN" altLang="en-US" sz="2000" b="0" dirty="0" smtClean="0"/>
              <a:t>高处理量和即时读写性能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r>
              <a:rPr lang="zh-CN" altLang="en-US" sz="2000" b="0" dirty="0" smtClean="0"/>
              <a:t> 动态、不停机扩展 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r>
              <a:rPr lang="zh-CN" altLang="en-US" sz="2000" b="0" dirty="0" smtClean="0"/>
              <a:t>自动负载平衡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r>
              <a:rPr lang="zh-CN" altLang="en-US" sz="2000" b="0" dirty="0" smtClean="0"/>
              <a:t>灵活的资料使用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r>
              <a:rPr lang="zh-CN" altLang="en-US" sz="2000" b="0" dirty="0" smtClean="0"/>
              <a:t>总体拥有成本（</a:t>
            </a:r>
            <a:r>
              <a:rPr lang="en-US" altLang="zh-CN" sz="2000" b="0" dirty="0" smtClean="0"/>
              <a:t>TCO</a:t>
            </a:r>
            <a:r>
              <a:rPr lang="zh-CN" altLang="en-US" sz="2000" b="0" dirty="0" smtClean="0"/>
              <a:t>）低</a:t>
            </a:r>
            <a:endParaRPr lang="en-US" altLang="zh-CN" sz="2000" b="0" dirty="0" smtClean="0"/>
          </a:p>
        </p:txBody>
      </p:sp>
      <p:sp>
        <p:nvSpPr>
          <p:cNvPr id="4" name="矩形 3"/>
          <p:cNvSpPr/>
          <p:nvPr/>
        </p:nvSpPr>
        <p:spPr>
          <a:xfrm>
            <a:off x="5399890" y="1214422"/>
            <a:ext cx="2731021" cy="130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1" hangingPunct="1">
              <a:lnSpc>
                <a:spcPct val="150000"/>
              </a:lnSpc>
              <a:buClr>
                <a:schemeClr val="tx1"/>
              </a:buClr>
            </a:pPr>
            <a:r>
              <a:rPr lang="zh-CN" altLang="en-US" sz="6000" dirty="0" smtClean="0"/>
              <a:t>开源</a:t>
            </a:r>
            <a:endParaRPr lang="en-US" altLang="zh-CN" sz="6000" dirty="0" smtClean="0"/>
          </a:p>
        </p:txBody>
      </p:sp>
      <p:sp>
        <p:nvSpPr>
          <p:cNvPr id="5" name="矩形 4"/>
          <p:cNvSpPr/>
          <p:nvPr/>
        </p:nvSpPr>
        <p:spPr>
          <a:xfrm>
            <a:off x="4786314" y="2857496"/>
            <a:ext cx="4201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 smtClean="0"/>
              <a:t>用户量大</a:t>
            </a:r>
            <a:endParaRPr lang="zh-CN" altLang="en-US" sz="6000" dirty="0"/>
          </a:p>
        </p:txBody>
      </p:sp>
      <p:sp>
        <p:nvSpPr>
          <p:cNvPr id="6" name="矩形 5"/>
          <p:cNvSpPr/>
          <p:nvPr/>
        </p:nvSpPr>
        <p:spPr>
          <a:xfrm>
            <a:off x="5135880" y="4270725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 smtClean="0"/>
              <a:t>易于管理</a:t>
            </a:r>
            <a:endParaRPr lang="zh-CN" altLang="en-US" sz="6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MySQL</a:t>
            </a:r>
            <a:r>
              <a:rPr lang="zh-CN" altLang="en-US" dirty="0" smtClean="0"/>
              <a:t>集群简介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785813"/>
            <a:ext cx="8748713" cy="5500707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zh-CN" dirty="0" smtClean="0">
                <a:solidFill>
                  <a:srgbClr val="0000CC"/>
                </a:solidFill>
              </a:rPr>
              <a:t>MySQL</a:t>
            </a:r>
            <a:r>
              <a:rPr lang="zh-CN" altLang="en-US" dirty="0" smtClean="0">
                <a:solidFill>
                  <a:srgbClr val="0000CC"/>
                </a:solidFill>
              </a:rPr>
              <a:t>集群架构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数据节点（</a:t>
            </a:r>
            <a:r>
              <a:rPr lang="en-US" altLang="zh-CN" sz="2000" b="0" dirty="0" smtClean="0"/>
              <a:t>Data Nodes</a:t>
            </a:r>
            <a:r>
              <a:rPr lang="zh-CN" altLang="en-US" sz="2000" b="0" dirty="0" smtClean="0"/>
              <a:t>）：存储所有属于 </a:t>
            </a:r>
            <a:r>
              <a:rPr lang="en-US" altLang="zh-CN" sz="2000" b="0" dirty="0" smtClean="0"/>
              <a:t>MySQL </a:t>
            </a:r>
            <a:r>
              <a:rPr lang="zh-CN" altLang="en-US" sz="2000" b="0" dirty="0" smtClean="0"/>
              <a:t>集群的数据。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管理服务器节点（</a:t>
            </a:r>
            <a:r>
              <a:rPr lang="en-US" altLang="zh-CN" sz="2000" b="0" dirty="0" smtClean="0"/>
              <a:t>Management Server Nodes</a:t>
            </a:r>
            <a:r>
              <a:rPr lang="zh-CN" altLang="en-US" sz="2000" b="0" dirty="0" smtClean="0"/>
              <a:t>）： 控制系统启动时的初始配置。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en-US" altLang="zh-CN" sz="2000" b="0" dirty="0" smtClean="0"/>
              <a:t>MySQL </a:t>
            </a:r>
            <a:r>
              <a:rPr lang="zh-CN" altLang="en-US" sz="2000" b="0" dirty="0" smtClean="0"/>
              <a:t>服务器节点（</a:t>
            </a:r>
            <a:r>
              <a:rPr lang="en-US" altLang="zh-CN" sz="2000" b="0" dirty="0" smtClean="0"/>
              <a:t>MySQL Server Nodes</a:t>
            </a:r>
            <a:r>
              <a:rPr lang="zh-CN" altLang="en-US" sz="2000" b="0" dirty="0" smtClean="0"/>
              <a:t>）： 用于存取集群数据节点上的数据，为软件开发人员提供了一个标准 </a:t>
            </a:r>
            <a:r>
              <a:rPr lang="en-US" altLang="zh-CN" sz="2000" b="0" dirty="0" smtClean="0"/>
              <a:t>SQL </a:t>
            </a:r>
            <a:r>
              <a:rPr lang="zh-CN" altLang="en-US" sz="2000" b="0" dirty="0" smtClean="0"/>
              <a:t>语言编程接口。</a:t>
            </a:r>
            <a:endParaRPr lang="zh-CN" altLang="en-US" sz="54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203609_As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1414"/>
            <a:ext cx="5238750" cy="655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MySQL</a:t>
            </a:r>
            <a:r>
              <a:rPr lang="zh-CN" altLang="en-US" dirty="0" smtClean="0"/>
              <a:t>集群性能测试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785813"/>
            <a:ext cx="8748713" cy="1928807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solidFill>
                  <a:srgbClr val="0000CC"/>
                </a:solidFill>
              </a:rPr>
              <a:t>测试原型数据结构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以羊八井中子监测器数据结构为原型结构</a:t>
            </a:r>
            <a:endParaRPr lang="en-US" altLang="zh-CN" sz="2000" b="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14480" y="3000372"/>
          <a:ext cx="5286412" cy="2857517"/>
        </p:xfrm>
        <a:graphic>
          <a:graphicData uri="http://schemas.openxmlformats.org/drawingml/2006/table">
            <a:tbl>
              <a:tblPr/>
              <a:tblGrid>
                <a:gridCol w="1281554"/>
                <a:gridCol w="2242720"/>
                <a:gridCol w="800972"/>
                <a:gridCol w="961166"/>
              </a:tblGrid>
              <a:tr h="2939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</a:rPr>
                        <a:t>字段名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</a:rPr>
                        <a:t>类型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Times New Roman"/>
                          <a:ea typeface="宋体"/>
                        </a:rPr>
                        <a:t>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Times New Roman"/>
                          <a:ea typeface="宋体"/>
                        </a:rPr>
                        <a:t>备注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</a:rPr>
                        <a:t>C_ID</a:t>
                      </a:r>
                      <a:endParaRPr lang="zh-CN" sz="12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</a:rPr>
                        <a:t>Int</a:t>
                      </a:r>
                      <a:endParaRPr lang="zh-CN" sz="12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</a:rPr>
                        <a:t>P</a:t>
                      </a:r>
                      <a:endParaRPr lang="zh-CN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</a:rPr>
                        <a:t>自增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</a:rPr>
                        <a:t>1</a:t>
                      </a:r>
                      <a:endParaRPr lang="zh-CN" sz="12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</a:rPr>
                        <a:t>C_1</a:t>
                      </a:r>
                      <a:endParaRPr lang="zh-CN" sz="12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</a:rPr>
                        <a:t>Float</a:t>
                      </a:r>
                      <a:endParaRPr lang="zh-CN" sz="12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</a:rPr>
                        <a:t>C_2</a:t>
                      </a:r>
                      <a:endParaRPr lang="zh-CN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</a:rPr>
                        <a:t>Float</a:t>
                      </a:r>
                      <a:endParaRPr lang="zh-CN" sz="12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</a:rPr>
                        <a:t>C_3</a:t>
                      </a:r>
                      <a:endParaRPr lang="zh-CN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</a:rPr>
                        <a:t>Float</a:t>
                      </a:r>
                      <a:endParaRPr lang="zh-CN" sz="12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</a:rPr>
                        <a:t>C_4</a:t>
                      </a:r>
                      <a:endParaRPr lang="zh-CN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</a:rPr>
                        <a:t>Float</a:t>
                      </a:r>
                      <a:endParaRPr lang="zh-CN" sz="12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</a:rPr>
                        <a:t>C_5</a:t>
                      </a:r>
                      <a:endParaRPr lang="zh-CN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</a:rPr>
                        <a:t>Float</a:t>
                      </a:r>
                      <a:endParaRPr lang="zh-CN" sz="12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</a:rPr>
                        <a:t>C_6</a:t>
                      </a:r>
                      <a:endParaRPr lang="zh-CN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</a:rPr>
                        <a:t>Float</a:t>
                      </a:r>
                      <a:endParaRPr lang="zh-CN" sz="12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</a:rPr>
                        <a:t>C_7</a:t>
                      </a:r>
                      <a:endParaRPr lang="zh-CN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</a:rPr>
                        <a:t>Float</a:t>
                      </a:r>
                      <a:endParaRPr lang="zh-CN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</a:rPr>
                        <a:t>C_8</a:t>
                      </a:r>
                      <a:endParaRPr lang="zh-CN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</a:rPr>
                        <a:t>Float</a:t>
                      </a:r>
                      <a:endParaRPr lang="zh-CN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</a:rPr>
                        <a:t>Detail</a:t>
                      </a:r>
                      <a:endParaRPr lang="zh-CN" sz="12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</a:rPr>
                        <a:t>Varchar(20)</a:t>
                      </a:r>
                      <a:endParaRPr lang="zh-CN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MySQL</a:t>
            </a:r>
            <a:r>
              <a:rPr lang="zh-CN" altLang="en-US" dirty="0" smtClean="0"/>
              <a:t>集群性能测试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785813"/>
            <a:ext cx="8928099" cy="1785931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solidFill>
                  <a:srgbClr val="0000CC"/>
                </a:solidFill>
              </a:rPr>
              <a:t>测试环境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en-US" altLang="zh-CN" sz="2000" b="0" dirty="0" smtClean="0"/>
              <a:t>2</a:t>
            </a:r>
            <a:r>
              <a:rPr lang="zh-CN" altLang="en-US" sz="2000" b="0" dirty="0" smtClean="0"/>
              <a:t>台数据节点、</a:t>
            </a:r>
            <a:r>
              <a:rPr lang="en-US" altLang="zh-CN" sz="2000" b="0" dirty="0" smtClean="0"/>
              <a:t>2</a:t>
            </a:r>
            <a:r>
              <a:rPr lang="zh-CN" altLang="en-US" sz="2000" b="0" dirty="0" smtClean="0"/>
              <a:t>台</a:t>
            </a:r>
            <a:r>
              <a:rPr lang="en-US" altLang="zh-CN" sz="2000" b="0" dirty="0" smtClean="0"/>
              <a:t>SQL</a:t>
            </a:r>
            <a:r>
              <a:rPr lang="zh-CN" altLang="en-US" sz="2000" b="0" dirty="0" smtClean="0"/>
              <a:t>节点、</a:t>
            </a:r>
            <a:r>
              <a:rPr lang="en-US" altLang="zh-CN" sz="2000" b="0" dirty="0" smtClean="0"/>
              <a:t>1</a:t>
            </a:r>
            <a:r>
              <a:rPr lang="zh-CN" altLang="en-US" sz="2000" b="0" dirty="0" smtClean="0"/>
              <a:t>台管理节点</a:t>
            </a:r>
            <a:endParaRPr lang="en-US" altLang="zh-CN" sz="2000" b="0" dirty="0" smtClean="0"/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endParaRPr lang="en-US" altLang="zh-CN" sz="2000" b="0" dirty="0" smtClean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71810"/>
            <a:ext cx="39837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072066" y="3714752"/>
          <a:ext cx="3857652" cy="1928823"/>
        </p:xfrm>
        <a:graphic>
          <a:graphicData uri="http://schemas.openxmlformats.org/drawingml/2006/table">
            <a:tbl>
              <a:tblPr/>
              <a:tblGrid>
                <a:gridCol w="1526846"/>
                <a:gridCol w="2330806"/>
              </a:tblGrid>
              <a:tr h="442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/>
                          <a:ea typeface="宋体"/>
                        </a:rPr>
                        <a:t>配置项</a:t>
                      </a:r>
                      <a:endParaRPr lang="zh-CN" sz="12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</a:rPr>
                        <a:t>值</a:t>
                      </a:r>
                      <a:endParaRPr lang="zh-CN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</a:rPr>
                        <a:t>操作系统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</a:rPr>
                        <a:t>SLC5.5</a:t>
                      </a:r>
                      <a:endParaRPr lang="zh-CN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</a:rPr>
                        <a:t>机器型号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</a:rPr>
                        <a:t>Dell R610</a:t>
                      </a:r>
                      <a:endParaRPr lang="zh-CN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</a:rPr>
                        <a:t>机器配置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</a:rPr>
                        <a:t>2</a:t>
                      </a:r>
                      <a:r>
                        <a:rPr lang="zh-CN" sz="1200" kern="100">
                          <a:latin typeface="Times New Roman"/>
                          <a:ea typeface="宋体"/>
                        </a:rPr>
                        <a:t>颗</a:t>
                      </a:r>
                      <a:r>
                        <a:rPr lang="en-US" sz="1200" kern="100">
                          <a:latin typeface="Times New Roman"/>
                          <a:ea typeface="宋体"/>
                        </a:rPr>
                        <a:t>4</a:t>
                      </a:r>
                      <a:r>
                        <a:rPr lang="zh-CN" sz="1200" kern="100">
                          <a:latin typeface="Times New Roman"/>
                          <a:ea typeface="宋体"/>
                        </a:rPr>
                        <a:t>核</a:t>
                      </a:r>
                      <a:r>
                        <a:rPr lang="en-US" sz="1200" kern="100">
                          <a:latin typeface="Times New Roman"/>
                          <a:ea typeface="宋体"/>
                        </a:rPr>
                        <a:t>E5506 2.13Ghz*8</a:t>
                      </a:r>
                      <a:r>
                        <a:rPr lang="zh-CN" sz="1200" kern="100">
                          <a:latin typeface="Times New Roman"/>
                          <a:ea typeface="宋体"/>
                        </a:rPr>
                        <a:t>，内存</a:t>
                      </a:r>
                      <a:r>
                        <a:rPr lang="en-US" sz="1200" kern="100">
                          <a:latin typeface="Times New Roman"/>
                          <a:ea typeface="宋体"/>
                        </a:rPr>
                        <a:t>4G</a:t>
                      </a:r>
                      <a:endParaRPr lang="zh-CN" sz="12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</a:rPr>
                        <a:t>网络环境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</a:rPr>
                        <a:t>千兆局域网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MySQL</a:t>
            </a:r>
            <a:r>
              <a:rPr lang="zh-CN" altLang="en-US" dirty="0" smtClean="0"/>
              <a:t>集群性能测试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1" y="785813"/>
            <a:ext cx="4570414" cy="5143517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solidFill>
                  <a:srgbClr val="0000CC"/>
                </a:solidFill>
              </a:rPr>
              <a:t>测试内容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写能力</a:t>
            </a:r>
            <a:endParaRPr lang="en-US" altLang="zh-CN" sz="2000" b="0" dirty="0" smtClean="0"/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大数据读能力</a:t>
            </a:r>
            <a:endParaRPr lang="en-US" altLang="zh-CN" sz="2000" b="0" dirty="0" smtClean="0"/>
          </a:p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solidFill>
                  <a:srgbClr val="0000CC"/>
                </a:solidFill>
              </a:rPr>
              <a:t>测试结果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读写性能满足目前数据管理需求</a:t>
            </a:r>
            <a:endParaRPr lang="en-US" altLang="zh-CN" sz="2000" b="0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876813" y="1142984"/>
          <a:ext cx="4052905" cy="2143138"/>
        </p:xfrm>
        <a:graphic>
          <a:graphicData uri="http://schemas.openxmlformats.org/drawingml/2006/table">
            <a:tbl>
              <a:tblPr/>
              <a:tblGrid>
                <a:gridCol w="2021302"/>
                <a:gridCol w="2031603"/>
              </a:tblGrid>
              <a:tr h="272494">
                <a:tc>
                  <a:txBody>
                    <a:bodyPr/>
                    <a:lstStyle/>
                    <a:p>
                      <a:pPr marL="276225"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/>
                          <a:cs typeface="Times New Roman"/>
                        </a:rPr>
                        <a:t>测试内容</a:t>
                      </a:r>
                      <a:endParaRPr lang="zh-CN" sz="1200" kern="100" dirty="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cs typeface="Times New Roman"/>
                        </a:rPr>
                        <a:t>测试结果</a:t>
                      </a:r>
                      <a:endParaRPr lang="zh-CN" sz="1200" kern="10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94">
                <a:tc>
                  <a:txBody>
                    <a:bodyPr/>
                    <a:lstStyle/>
                    <a:p>
                      <a:pPr marL="276225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cs typeface="宋体"/>
                        </a:rPr>
                        <a:t>100W</a:t>
                      </a:r>
                      <a:r>
                        <a:rPr lang="zh-CN" sz="1200" kern="100">
                          <a:latin typeface="Times New Roman"/>
                          <a:cs typeface="Times New Roman"/>
                        </a:rPr>
                        <a:t>记录连续写</a:t>
                      </a:r>
                      <a:endParaRPr lang="zh-CN" sz="1200" kern="10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cs typeface="宋体"/>
                        </a:rPr>
                        <a:t>836S</a:t>
                      </a:r>
                      <a:endParaRPr lang="zh-CN" sz="1200" kern="10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94">
                <a:tc>
                  <a:txBody>
                    <a:bodyPr/>
                    <a:lstStyle/>
                    <a:p>
                      <a:pPr marL="276225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cs typeface="宋体"/>
                        </a:rPr>
                        <a:t>1000W</a:t>
                      </a:r>
                      <a:r>
                        <a:rPr lang="zh-CN" sz="1200" kern="100">
                          <a:latin typeface="Times New Roman"/>
                          <a:cs typeface="Times New Roman"/>
                        </a:rPr>
                        <a:t>记录连续写</a:t>
                      </a:r>
                      <a:endParaRPr lang="zh-CN" sz="1200" kern="10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cs typeface="宋体"/>
                        </a:rPr>
                        <a:t>7842S</a:t>
                      </a:r>
                      <a:endParaRPr lang="zh-CN" sz="1200" kern="10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69">
                <a:tc>
                  <a:txBody>
                    <a:bodyPr/>
                    <a:lstStyle/>
                    <a:p>
                      <a:pPr marL="276225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cs typeface="宋体"/>
                        </a:rPr>
                        <a:t>100W</a:t>
                      </a:r>
                      <a:r>
                        <a:rPr lang="zh-CN" sz="1200" kern="100" dirty="0">
                          <a:latin typeface="Times New Roman"/>
                          <a:cs typeface="Times New Roman"/>
                        </a:rPr>
                        <a:t>数据表，并发</a:t>
                      </a:r>
                      <a:r>
                        <a:rPr lang="en-US" sz="1200" kern="100" dirty="0">
                          <a:latin typeface="Times New Roman"/>
                          <a:cs typeface="宋体"/>
                        </a:rPr>
                        <a:t>10</a:t>
                      </a:r>
                      <a:r>
                        <a:rPr lang="zh-CN" sz="1200" kern="100" dirty="0">
                          <a:latin typeface="Times New Roman"/>
                          <a:cs typeface="Times New Roman"/>
                        </a:rPr>
                        <a:t>个用户，</a:t>
                      </a:r>
                      <a:r>
                        <a:rPr lang="en-US" sz="1200" kern="100" dirty="0">
                          <a:latin typeface="Times New Roman"/>
                          <a:cs typeface="宋体"/>
                        </a:rPr>
                        <a:t>1</a:t>
                      </a:r>
                      <a:r>
                        <a:rPr lang="zh-CN" sz="1200" kern="100" dirty="0">
                          <a:latin typeface="Times New Roman"/>
                          <a:cs typeface="Times New Roman"/>
                        </a:rPr>
                        <a:t>万个读请求</a:t>
                      </a:r>
                      <a:endParaRPr lang="zh-CN" sz="1200" kern="100" dirty="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cs typeface="宋体"/>
                        </a:rPr>
                        <a:t>80ms</a:t>
                      </a:r>
                      <a:endParaRPr lang="zh-CN" sz="1200" kern="100" dirty="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487">
                <a:tc>
                  <a:txBody>
                    <a:bodyPr/>
                    <a:lstStyle/>
                    <a:p>
                      <a:pPr marL="276225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cs typeface="宋体"/>
                        </a:rPr>
                        <a:t>100W</a:t>
                      </a:r>
                      <a:r>
                        <a:rPr lang="zh-CN" sz="1200" kern="100" dirty="0">
                          <a:latin typeface="Times New Roman"/>
                          <a:cs typeface="Times New Roman"/>
                        </a:rPr>
                        <a:t>数据表，并发</a:t>
                      </a:r>
                      <a:r>
                        <a:rPr lang="en-US" sz="1200" kern="100" dirty="0">
                          <a:latin typeface="Times New Roman"/>
                          <a:cs typeface="宋体"/>
                        </a:rPr>
                        <a:t>100</a:t>
                      </a:r>
                      <a:r>
                        <a:rPr lang="zh-CN" sz="1200" kern="100" dirty="0">
                          <a:latin typeface="Times New Roman"/>
                          <a:cs typeface="Times New Roman"/>
                        </a:rPr>
                        <a:t>用户请求，</a:t>
                      </a:r>
                      <a:r>
                        <a:rPr lang="en-US" sz="1200" kern="100" dirty="0">
                          <a:latin typeface="Times New Roman"/>
                          <a:cs typeface="宋体"/>
                        </a:rPr>
                        <a:t>1</a:t>
                      </a:r>
                      <a:r>
                        <a:rPr lang="zh-CN" sz="1200" kern="100" dirty="0">
                          <a:latin typeface="Times New Roman"/>
                          <a:cs typeface="Times New Roman"/>
                        </a:rPr>
                        <a:t>万个读请求</a:t>
                      </a:r>
                      <a:endParaRPr lang="zh-CN" sz="1200" kern="100" dirty="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cs typeface="宋体"/>
                        </a:rPr>
                        <a:t>750ms</a:t>
                      </a:r>
                      <a:endParaRPr lang="zh-CN" sz="1200" kern="100" dirty="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929190" y="3647767"/>
          <a:ext cx="4052905" cy="1638621"/>
        </p:xfrm>
        <a:graphic>
          <a:graphicData uri="http://schemas.openxmlformats.org/drawingml/2006/table">
            <a:tbl>
              <a:tblPr/>
              <a:tblGrid>
                <a:gridCol w="2021302"/>
                <a:gridCol w="2031603"/>
              </a:tblGrid>
              <a:tr h="272494">
                <a:tc>
                  <a:txBody>
                    <a:bodyPr/>
                    <a:lstStyle/>
                    <a:p>
                      <a:pPr marL="276225"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/>
                          <a:cs typeface="Times New Roman"/>
                        </a:rPr>
                        <a:t>测试内容</a:t>
                      </a:r>
                      <a:endParaRPr lang="zh-CN" sz="1200" kern="100" dirty="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cs typeface="Times New Roman"/>
                        </a:rPr>
                        <a:t>测试结果</a:t>
                      </a:r>
                      <a:endParaRPr lang="zh-CN" sz="1200" kern="10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69">
                <a:tc>
                  <a:txBody>
                    <a:bodyPr/>
                    <a:lstStyle/>
                    <a:p>
                      <a:pPr marL="276225" algn="just"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latin typeface="Times New Roman"/>
                          <a:cs typeface="宋体"/>
                        </a:rPr>
                        <a:t>羊八井</a:t>
                      </a:r>
                      <a:r>
                        <a:rPr lang="en-US" altLang="zh-CN" sz="1200" kern="100" dirty="0" smtClean="0">
                          <a:latin typeface="Times New Roman"/>
                          <a:cs typeface="宋体"/>
                        </a:rPr>
                        <a:t>3</a:t>
                      </a:r>
                      <a:r>
                        <a:rPr lang="en-US" sz="1200" kern="100" dirty="0" smtClean="0">
                          <a:latin typeface="Times New Roman"/>
                          <a:cs typeface="宋体"/>
                        </a:rPr>
                        <a:t>00W</a:t>
                      </a:r>
                      <a:r>
                        <a:rPr lang="zh-CN" sz="1200" kern="100" dirty="0">
                          <a:latin typeface="Times New Roman"/>
                          <a:cs typeface="Times New Roman"/>
                        </a:rPr>
                        <a:t>数据表，并发</a:t>
                      </a:r>
                      <a:r>
                        <a:rPr lang="en-US" sz="1200" kern="100" dirty="0">
                          <a:latin typeface="Times New Roman"/>
                          <a:cs typeface="宋体"/>
                        </a:rPr>
                        <a:t>10</a:t>
                      </a:r>
                      <a:r>
                        <a:rPr lang="zh-CN" sz="1200" kern="100" dirty="0">
                          <a:latin typeface="Times New Roman"/>
                          <a:cs typeface="Times New Roman"/>
                        </a:rPr>
                        <a:t>个用户，</a:t>
                      </a:r>
                      <a:r>
                        <a:rPr lang="en-US" sz="1200" kern="100" dirty="0">
                          <a:latin typeface="Times New Roman"/>
                          <a:cs typeface="宋体"/>
                        </a:rPr>
                        <a:t>1</a:t>
                      </a:r>
                      <a:r>
                        <a:rPr lang="zh-CN" sz="1200" kern="100" dirty="0">
                          <a:latin typeface="Times New Roman"/>
                          <a:cs typeface="Times New Roman"/>
                        </a:rPr>
                        <a:t>万个读请求</a:t>
                      </a:r>
                      <a:endParaRPr lang="zh-CN" sz="1200" kern="100" dirty="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cs typeface="宋体"/>
                        </a:rPr>
                        <a:t>135ms</a:t>
                      </a:r>
                      <a:endParaRPr lang="zh-CN" sz="1200" kern="100" dirty="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487">
                <a:tc>
                  <a:txBody>
                    <a:bodyPr/>
                    <a:lstStyle/>
                    <a:p>
                      <a:pPr marL="276225" algn="just"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latin typeface="Times New Roman"/>
                          <a:cs typeface="宋体"/>
                        </a:rPr>
                        <a:t>羊八井</a:t>
                      </a:r>
                      <a:r>
                        <a:rPr lang="en-US" altLang="zh-CN" sz="1200" kern="100" dirty="0" smtClean="0">
                          <a:latin typeface="Times New Roman"/>
                          <a:cs typeface="宋体"/>
                        </a:rPr>
                        <a:t>3</a:t>
                      </a:r>
                      <a:r>
                        <a:rPr lang="en-US" sz="1200" kern="100" dirty="0" smtClean="0">
                          <a:latin typeface="Times New Roman"/>
                          <a:cs typeface="宋体"/>
                        </a:rPr>
                        <a:t>00W</a:t>
                      </a:r>
                      <a:r>
                        <a:rPr lang="zh-CN" sz="1200" kern="100" dirty="0">
                          <a:latin typeface="Times New Roman"/>
                          <a:cs typeface="Times New Roman"/>
                        </a:rPr>
                        <a:t>数据表，并发</a:t>
                      </a:r>
                      <a:r>
                        <a:rPr lang="en-US" sz="1200" kern="100" dirty="0">
                          <a:latin typeface="Times New Roman"/>
                          <a:cs typeface="宋体"/>
                        </a:rPr>
                        <a:t>100</a:t>
                      </a:r>
                      <a:r>
                        <a:rPr lang="zh-CN" sz="1200" kern="100" dirty="0">
                          <a:latin typeface="Times New Roman"/>
                          <a:cs typeface="Times New Roman"/>
                        </a:rPr>
                        <a:t>用户请求，</a:t>
                      </a:r>
                      <a:r>
                        <a:rPr lang="en-US" sz="1200" kern="100" dirty="0">
                          <a:latin typeface="Times New Roman"/>
                          <a:cs typeface="宋体"/>
                        </a:rPr>
                        <a:t>1</a:t>
                      </a:r>
                      <a:r>
                        <a:rPr lang="zh-CN" sz="1200" kern="100" dirty="0">
                          <a:latin typeface="Times New Roman"/>
                          <a:cs typeface="Times New Roman"/>
                        </a:rPr>
                        <a:t>万个读请求</a:t>
                      </a:r>
                      <a:endParaRPr lang="zh-CN" sz="1200" kern="100" dirty="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cs typeface="宋体"/>
                        </a:rPr>
                        <a:t>1087ms</a:t>
                      </a:r>
                      <a:endParaRPr lang="zh-CN" sz="1200" kern="100" dirty="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采用</a:t>
            </a:r>
            <a:r>
              <a:rPr lang="en-US" altLang="zh-CN" dirty="0" smtClean="0"/>
              <a:t>MySQL</a:t>
            </a:r>
            <a:r>
              <a:rPr lang="zh-CN" altLang="en-US" dirty="0" smtClean="0"/>
              <a:t>集群进行数据管理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785813"/>
            <a:ext cx="8748713" cy="5500707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solidFill>
                  <a:srgbClr val="0000CC"/>
                </a:solidFill>
              </a:rPr>
              <a:t>管理数据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统一的数据管理平台</a:t>
            </a:r>
            <a:endParaRPr lang="en-US" altLang="zh-CN" sz="2000" b="0" dirty="0" smtClean="0"/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高能物理主题数据库的关系型数据</a:t>
            </a:r>
            <a:endParaRPr lang="en-US" altLang="zh-CN" sz="2000" b="0" dirty="0" smtClean="0"/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其他试验数据</a:t>
            </a:r>
            <a:endParaRPr lang="en-US" altLang="zh-CN" sz="2000" b="0" dirty="0" smtClean="0"/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已开发软件的数据库</a:t>
            </a:r>
            <a:endParaRPr lang="en-US" altLang="zh-CN" sz="20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采用</a:t>
            </a:r>
            <a:r>
              <a:rPr lang="en-US" altLang="zh-CN" dirty="0" smtClean="0"/>
              <a:t>MySQL</a:t>
            </a:r>
            <a:r>
              <a:rPr lang="zh-CN" altLang="en-US" dirty="0" smtClean="0"/>
              <a:t>集群进行数据管理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91090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02647"/>
            <a:ext cx="9072562" cy="294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采用</a:t>
            </a:r>
            <a:r>
              <a:rPr lang="en-US" altLang="zh-CN" dirty="0" smtClean="0"/>
              <a:t>MySQL</a:t>
            </a:r>
            <a:r>
              <a:rPr lang="zh-CN" altLang="en-US" dirty="0" smtClean="0"/>
              <a:t>集群进行数据管理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1" y="785813"/>
            <a:ext cx="8213752" cy="1785931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solidFill>
                  <a:srgbClr val="0000CC"/>
                </a:solidFill>
              </a:rPr>
              <a:t>数据应用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利用中子监测数据进行交叉学科研究</a:t>
            </a:r>
            <a:endParaRPr lang="en-US" altLang="zh-CN" sz="2000" b="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434454"/>
            <a:ext cx="7858180" cy="385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219700" y="3355995"/>
            <a:ext cx="363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>
                <a:solidFill>
                  <a:srgbClr val="FF0000"/>
                </a:solidFill>
              </a:rPr>
              <a:t>汶川</a:t>
            </a:r>
            <a:r>
              <a:rPr lang="en-US" altLang="zh-CN" sz="1200">
                <a:solidFill>
                  <a:srgbClr val="FF0000"/>
                </a:solidFill>
              </a:rPr>
              <a:t>5. 12 </a:t>
            </a:r>
            <a:r>
              <a:rPr lang="zh-CN" altLang="en-US" sz="1200">
                <a:solidFill>
                  <a:srgbClr val="FF0000"/>
                </a:solidFill>
              </a:rPr>
              <a:t>地震期间羊八井</a:t>
            </a:r>
            <a:r>
              <a:rPr lang="el-GR" altLang="zh-CN" sz="1200">
                <a:solidFill>
                  <a:srgbClr val="FF0000"/>
                </a:solidFill>
              </a:rPr>
              <a:t>μ</a:t>
            </a:r>
            <a:r>
              <a:rPr lang="zh-CN" altLang="en-US" sz="1200">
                <a:solidFill>
                  <a:srgbClr val="FF0000"/>
                </a:solidFill>
              </a:rPr>
              <a:t>子望远镜垂直方向每小时计数率偏离背景的显著性分布</a:t>
            </a:r>
            <a:r>
              <a:rPr lang="en-US" altLang="zh-CN" sz="1200">
                <a:solidFill>
                  <a:srgbClr val="FF0000"/>
                </a:solidFill>
              </a:rPr>
              <a:t>( UT</a:t>
            </a:r>
            <a:r>
              <a:rPr lang="zh-CN" altLang="en-US" sz="1200">
                <a:solidFill>
                  <a:srgbClr val="FF0000"/>
                </a:solidFill>
              </a:rPr>
              <a:t>时</a:t>
            </a:r>
            <a:r>
              <a:rPr lang="en-US" altLang="zh-CN" sz="1200">
                <a:solidFill>
                  <a:srgbClr val="FF0000"/>
                </a:solidFill>
              </a:rPr>
              <a:t>)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304800"/>
            <a:ext cx="8964613" cy="685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eaLnBrk="1" hangingPunct="1"/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运用宇宙线观测数据库开展地震前宇宙线异常现象研究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071546"/>
            <a:ext cx="475297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5000"/>
              <a:buFont typeface="Wingdings" pitchFamily="2" charset="2"/>
              <a:buChar char=""/>
              <a:tabLst/>
              <a:defRPr/>
            </a:pPr>
            <a:r>
              <a:rPr kumimoji="1" lang="zh-CN" altLang="en-US" dirty="0" smtClean="0">
                <a:solidFill>
                  <a:srgbClr val="0000CC"/>
                </a:solidFill>
              </a:rPr>
              <a:t>汶川地震震前宇宙线异常研究</a:t>
            </a:r>
            <a:endParaRPr kumimoji="1" lang="en-US" altLang="zh-CN" dirty="0" smtClean="0">
              <a:solidFill>
                <a:srgbClr val="0000CC"/>
              </a:solidFill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Comic Sans MS" pitchFamily="66" charset="0"/>
              <a:buChar char="—"/>
              <a:tabLst/>
              <a:defRPr/>
            </a:pPr>
            <a:r>
              <a:rPr kumimoji="1" lang="zh-CN" altLang="en-US" sz="1600" b="0" dirty="0" smtClean="0">
                <a:solidFill>
                  <a:srgbClr val="000000"/>
                </a:solidFill>
              </a:rPr>
              <a:t>震前</a:t>
            </a:r>
            <a:r>
              <a:rPr kumimoji="1" lang="en-US" altLang="zh-CN" sz="1600" b="0" dirty="0" smtClean="0">
                <a:solidFill>
                  <a:srgbClr val="000000"/>
                </a:solidFill>
              </a:rPr>
              <a:t>5</a:t>
            </a:r>
            <a:r>
              <a:rPr kumimoji="1" lang="zh-CN" altLang="en-US" sz="1600" b="0" dirty="0" smtClean="0">
                <a:solidFill>
                  <a:srgbClr val="000000"/>
                </a:solidFill>
              </a:rPr>
              <a:t>天内尤其是</a:t>
            </a:r>
            <a:r>
              <a:rPr kumimoji="1" lang="en-US" altLang="zh-CN" sz="1600" b="0" dirty="0" smtClean="0">
                <a:solidFill>
                  <a:srgbClr val="000000"/>
                </a:solidFill>
              </a:rPr>
              <a:t>3</a:t>
            </a:r>
            <a:r>
              <a:rPr kumimoji="1" lang="zh-CN" altLang="en-US" sz="1600" b="0" dirty="0" smtClean="0">
                <a:solidFill>
                  <a:srgbClr val="000000"/>
                </a:solidFill>
              </a:rPr>
              <a:t>天内出现突出异常</a:t>
            </a:r>
          </a:p>
          <a:p>
            <a:pPr marL="742950" marR="0" lvl="1" indent="-285750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Comic Sans MS" pitchFamily="66" charset="0"/>
              <a:buChar char="—"/>
              <a:tabLst/>
              <a:defRPr/>
            </a:pPr>
            <a:r>
              <a:rPr kumimoji="1" lang="zh-CN" altLang="en-US" sz="1600" b="0" dirty="0" smtClean="0">
                <a:solidFill>
                  <a:srgbClr val="000000"/>
                </a:solidFill>
              </a:rPr>
              <a:t>在震前</a:t>
            </a:r>
            <a:r>
              <a:rPr kumimoji="1" lang="en-US" altLang="zh-CN" sz="1600" b="0" dirty="0" smtClean="0">
                <a:solidFill>
                  <a:srgbClr val="000000"/>
                </a:solidFill>
              </a:rPr>
              <a:t>3</a:t>
            </a:r>
            <a:r>
              <a:rPr kumimoji="1" lang="zh-CN" altLang="en-US" sz="1600" b="0" dirty="0" smtClean="0">
                <a:solidFill>
                  <a:srgbClr val="000000"/>
                </a:solidFill>
              </a:rPr>
              <a:t>天</a:t>
            </a:r>
            <a:r>
              <a:rPr kumimoji="1" lang="en-US" altLang="zh-CN" sz="1600" b="0" dirty="0" smtClean="0">
                <a:solidFill>
                  <a:srgbClr val="000000"/>
                </a:solidFill>
              </a:rPr>
              <a:t>μ</a:t>
            </a:r>
            <a:r>
              <a:rPr kumimoji="1" lang="zh-CN" altLang="en-US" sz="1600" b="0" dirty="0" smtClean="0">
                <a:solidFill>
                  <a:srgbClr val="000000"/>
                </a:solidFill>
              </a:rPr>
              <a:t>子计数率最高达到</a:t>
            </a:r>
            <a:r>
              <a:rPr kumimoji="1" lang="en-US" altLang="zh-CN" sz="1600" b="0" dirty="0" smtClean="0">
                <a:solidFill>
                  <a:srgbClr val="000000"/>
                </a:solidFill>
              </a:rPr>
              <a:t>12</a:t>
            </a:r>
            <a:r>
              <a:rPr kumimoji="1" lang="el-GR" altLang="zh-CN" sz="1600" b="0" dirty="0" smtClean="0">
                <a:solidFill>
                  <a:srgbClr val="000000"/>
                </a:solidFill>
              </a:rPr>
              <a:t>σ</a:t>
            </a:r>
            <a:endParaRPr kumimoji="1" lang="en-US" altLang="zh-CN" sz="1600" b="0" dirty="0" smtClean="0">
              <a:solidFill>
                <a:srgbClr val="000000"/>
              </a:solidFill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Comic Sans MS" pitchFamily="66" charset="0"/>
              <a:buChar char="—"/>
              <a:tabLst/>
              <a:defRPr/>
            </a:pPr>
            <a:r>
              <a:rPr kumimoji="1" lang="zh-CN" altLang="el-GR" sz="1600" b="0" dirty="0" smtClean="0">
                <a:solidFill>
                  <a:srgbClr val="000000"/>
                </a:solidFill>
              </a:rPr>
              <a:t>与中子监测器计数率异常时间基本一致</a:t>
            </a:r>
          </a:p>
          <a:p>
            <a:pPr marL="742950" marR="0" lvl="1" indent="-285750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Comic Sans MS" pitchFamily="66" charset="0"/>
              <a:buChar char="—"/>
              <a:tabLst/>
              <a:defRPr/>
            </a:pPr>
            <a:r>
              <a:rPr kumimoji="1" lang="zh-CN" altLang="en-US" sz="1600" b="0" dirty="0" smtClean="0">
                <a:solidFill>
                  <a:srgbClr val="000000"/>
                </a:solidFill>
              </a:rPr>
              <a:t>与震前空间电磁异常一致</a:t>
            </a:r>
          </a:p>
          <a:p>
            <a:pPr marL="742950" marR="0" lvl="1" indent="-285750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Comic Sans MS" pitchFamily="66" charset="0"/>
              <a:buChar char="—"/>
              <a:tabLst/>
              <a:defRPr/>
            </a:pPr>
            <a:r>
              <a:rPr kumimoji="1" lang="zh-CN" altLang="en-US" sz="1600" b="0" dirty="0" smtClean="0">
                <a:solidFill>
                  <a:srgbClr val="000000"/>
                </a:solidFill>
              </a:rPr>
              <a:t>结合地震前兆台网数据，开展天地一体化地震预测综合研究，是最有效的震前异常判别方法</a:t>
            </a:r>
          </a:p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5000"/>
              <a:buFont typeface="Wingdings" pitchFamily="2" charset="2"/>
              <a:buChar char=""/>
              <a:tabLst/>
              <a:defRPr/>
            </a:pPr>
            <a:r>
              <a:rPr kumimoji="1" lang="zh-CN" altLang="en-US" dirty="0" smtClean="0">
                <a:solidFill>
                  <a:srgbClr val="0000CC"/>
                </a:solidFill>
              </a:rPr>
              <a:t>中子监测器数据和中子</a:t>
            </a:r>
            <a:r>
              <a:rPr kumimoji="1" lang="en-US" altLang="zh-CN" dirty="0" smtClean="0">
                <a:solidFill>
                  <a:srgbClr val="0000CC"/>
                </a:solidFill>
              </a:rPr>
              <a:t>-μ</a:t>
            </a:r>
            <a:r>
              <a:rPr kumimoji="1" lang="zh-CN" altLang="en-US" dirty="0" smtClean="0">
                <a:solidFill>
                  <a:srgbClr val="0000CC"/>
                </a:solidFill>
              </a:rPr>
              <a:t>子望远镜数据已经应用于空间天气预报和空间环境预警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775" y="763607"/>
            <a:ext cx="356552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sig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56071"/>
            <a:ext cx="33131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57800" y="5972196"/>
            <a:ext cx="363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 dirty="0">
                <a:solidFill>
                  <a:srgbClr val="FF0000"/>
                </a:solidFill>
              </a:rPr>
              <a:t>羊八井中子监测器对</a:t>
            </a:r>
            <a:r>
              <a:rPr lang="en-US" altLang="zh-CN" sz="1200" dirty="0">
                <a:solidFill>
                  <a:srgbClr val="FF0000"/>
                </a:solidFill>
              </a:rPr>
              <a:t>2001</a:t>
            </a:r>
            <a:r>
              <a:rPr lang="zh-CN" altLang="en-US" sz="1200" dirty="0">
                <a:solidFill>
                  <a:srgbClr val="FF0000"/>
                </a:solidFill>
              </a:rPr>
              <a:t>年</a:t>
            </a:r>
            <a:r>
              <a:rPr lang="en-US" altLang="zh-CN" sz="1200" dirty="0">
                <a:solidFill>
                  <a:srgbClr val="FF0000"/>
                </a:solidFill>
              </a:rPr>
              <a:t>11</a:t>
            </a:r>
            <a:r>
              <a:rPr lang="zh-CN" altLang="en-US" sz="1200" dirty="0">
                <a:solidFill>
                  <a:srgbClr val="FF0000"/>
                </a:solidFill>
              </a:rPr>
              <a:t>月</a:t>
            </a:r>
            <a:r>
              <a:rPr lang="en-US" altLang="zh-CN" sz="1200" dirty="0">
                <a:solidFill>
                  <a:srgbClr val="FF0000"/>
                </a:solidFill>
              </a:rPr>
              <a:t>14</a:t>
            </a:r>
            <a:r>
              <a:rPr lang="zh-CN" altLang="en-US" sz="1200" dirty="0">
                <a:solidFill>
                  <a:srgbClr val="FF0000"/>
                </a:solidFill>
              </a:rPr>
              <a:t>日</a:t>
            </a:r>
            <a:r>
              <a:rPr lang="en-US" altLang="zh-CN" sz="1200" dirty="0">
                <a:solidFill>
                  <a:srgbClr val="FF0000"/>
                </a:solidFill>
              </a:rPr>
              <a:t>17:26</a:t>
            </a:r>
            <a:r>
              <a:rPr lang="zh-CN" altLang="en-US" sz="1200" dirty="0">
                <a:solidFill>
                  <a:srgbClr val="FF0000"/>
                </a:solidFill>
              </a:rPr>
              <a:t>昆仑山口 </a:t>
            </a:r>
            <a:r>
              <a:rPr lang="en-US" altLang="zh-CN" sz="1200" dirty="0">
                <a:solidFill>
                  <a:srgbClr val="FF0000"/>
                </a:solidFill>
              </a:rPr>
              <a:t>8.1</a:t>
            </a:r>
            <a:r>
              <a:rPr lang="zh-CN" altLang="en-US" sz="1200" dirty="0">
                <a:solidFill>
                  <a:srgbClr val="FF0000"/>
                </a:solidFill>
              </a:rPr>
              <a:t>级大地震的响应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内容提纲</a:t>
            </a: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1001713" y="785794"/>
            <a:ext cx="6927850" cy="492922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0000CC"/>
                </a:solidFill>
              </a:rPr>
              <a:t>背景介绍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>
                <a:solidFill>
                  <a:srgbClr val="0000CC"/>
                </a:solidFill>
              </a:rPr>
              <a:t>MySQL</a:t>
            </a:r>
            <a:r>
              <a:rPr lang="zh-CN" altLang="en-US" dirty="0" smtClean="0">
                <a:solidFill>
                  <a:srgbClr val="0000CC"/>
                </a:solidFill>
              </a:rPr>
              <a:t>集群介绍</a:t>
            </a:r>
            <a:endParaRPr lang="en-US" altLang="zh-CN" dirty="0" smtClean="0">
              <a:solidFill>
                <a:srgbClr val="0000CC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dirty="0" smtClean="0">
                <a:solidFill>
                  <a:srgbClr val="0000CC"/>
                </a:solidFill>
              </a:rPr>
              <a:t>MySQL</a:t>
            </a:r>
            <a:r>
              <a:rPr lang="zh-CN" altLang="en-US" dirty="0" smtClean="0">
                <a:solidFill>
                  <a:srgbClr val="0000CC"/>
                </a:solidFill>
              </a:rPr>
              <a:t>集群性能测试</a:t>
            </a:r>
            <a:endParaRPr lang="en-US" altLang="zh-CN" dirty="0" smtClean="0">
              <a:solidFill>
                <a:srgbClr val="0000CC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0000CC"/>
                </a:solidFill>
              </a:rPr>
              <a:t>采用</a:t>
            </a:r>
            <a:r>
              <a:rPr lang="en-US" altLang="zh-CN" dirty="0" smtClean="0">
                <a:solidFill>
                  <a:srgbClr val="0000CC"/>
                </a:solidFill>
              </a:rPr>
              <a:t>MySQL</a:t>
            </a:r>
            <a:r>
              <a:rPr lang="zh-CN" altLang="en-US" dirty="0" smtClean="0">
                <a:solidFill>
                  <a:srgbClr val="0000CC"/>
                </a:solidFill>
              </a:rPr>
              <a:t>集群进行数据管理</a:t>
            </a:r>
            <a:endParaRPr lang="en-US" altLang="zh-CN" dirty="0" smtClean="0">
              <a:solidFill>
                <a:srgbClr val="0000CC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0000CC"/>
                </a:solidFill>
              </a:rPr>
              <a:t>总结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采用</a:t>
            </a:r>
            <a:r>
              <a:rPr lang="en-US" altLang="zh-CN" dirty="0" smtClean="0"/>
              <a:t>MySQL</a:t>
            </a:r>
            <a:r>
              <a:rPr lang="zh-CN" altLang="en-US" dirty="0" smtClean="0"/>
              <a:t>集群进行数据管理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714357"/>
            <a:ext cx="8499504" cy="2214578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solidFill>
                  <a:srgbClr val="0000CC"/>
                </a:solidFill>
              </a:rPr>
              <a:t>数据应用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古陶瓷网上评估</a:t>
            </a:r>
            <a:endParaRPr lang="en-US" altLang="zh-CN" sz="2000" b="0" dirty="0" smtClean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500306"/>
            <a:ext cx="4214842" cy="361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500306"/>
            <a:ext cx="21717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solidFill>
                  <a:srgbClr val="0000CC"/>
                </a:solidFill>
              </a:rPr>
              <a:t>建设统一的</a:t>
            </a:r>
            <a:r>
              <a:rPr lang="en-US" altLang="zh-CN" dirty="0" smtClean="0">
                <a:solidFill>
                  <a:srgbClr val="0000CC"/>
                </a:solidFill>
              </a:rPr>
              <a:t>MySQL</a:t>
            </a:r>
            <a:r>
              <a:rPr lang="zh-CN" altLang="en-US" smtClean="0">
                <a:solidFill>
                  <a:srgbClr val="0000CC"/>
                </a:solidFill>
              </a:rPr>
              <a:t>集群管理</a:t>
            </a:r>
            <a:r>
              <a:rPr lang="zh-CN" altLang="en-US" dirty="0" smtClean="0">
                <a:solidFill>
                  <a:srgbClr val="0000CC"/>
                </a:solidFill>
              </a:rPr>
              <a:t>平台</a:t>
            </a:r>
            <a:endParaRPr lang="en-US" altLang="zh-CN" dirty="0" smtClean="0">
              <a:solidFill>
                <a:srgbClr val="0000CC"/>
              </a:solidFill>
            </a:endParaRPr>
          </a:p>
          <a:p>
            <a:pPr lvl="1" eaLnBrk="1" hangingPunct="1">
              <a:lnSpc>
                <a:spcPct val="200000"/>
              </a:lnSpc>
              <a:buClr>
                <a:srgbClr val="003366"/>
              </a:buClr>
            </a:pPr>
            <a:r>
              <a:rPr lang="zh-CN" altLang="en-US" sz="2000" b="0" dirty="0" smtClean="0"/>
              <a:t>扩展新的数据资源，如</a:t>
            </a:r>
            <a:r>
              <a:rPr lang="en-US" altLang="zh-CN" sz="2000" b="0" dirty="0" smtClean="0"/>
              <a:t>HXMT</a:t>
            </a:r>
            <a:r>
              <a:rPr lang="zh-CN" altLang="en-US" sz="2000" b="0" dirty="0" smtClean="0"/>
              <a:t>、</a:t>
            </a:r>
            <a:r>
              <a:rPr lang="en-US" altLang="zh-CN" sz="2000" b="0" dirty="0" smtClean="0"/>
              <a:t>CSNS</a:t>
            </a:r>
          </a:p>
          <a:p>
            <a:pPr lvl="1" eaLnBrk="1" hangingPunct="1">
              <a:lnSpc>
                <a:spcPct val="200000"/>
              </a:lnSpc>
              <a:buClr>
                <a:srgbClr val="003366"/>
              </a:buClr>
            </a:pPr>
            <a:r>
              <a:rPr lang="zh-CN" altLang="en-US" sz="2000" b="0" dirty="0" smtClean="0"/>
              <a:t>提供稳定高效的数据库服务</a:t>
            </a:r>
            <a:endParaRPr lang="en-US" altLang="zh-CN" sz="2000" b="0" dirty="0" smtClean="0"/>
          </a:p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solidFill>
                  <a:srgbClr val="0000CC"/>
                </a:solidFill>
              </a:rPr>
              <a:t>推动更深层次的数据共享应用</a:t>
            </a:r>
            <a:endParaRPr lang="en-US" altLang="zh-CN" dirty="0" smtClean="0">
              <a:solidFill>
                <a:srgbClr val="0000CC"/>
              </a:solidFill>
            </a:endParaRPr>
          </a:p>
          <a:p>
            <a:pPr lvl="1" eaLnBrk="1" hangingPunct="1">
              <a:lnSpc>
                <a:spcPct val="200000"/>
              </a:lnSpc>
              <a:buClr>
                <a:srgbClr val="003366"/>
              </a:buClr>
            </a:pPr>
            <a:r>
              <a:rPr lang="zh-CN" altLang="en-US" sz="2000" b="0" dirty="0" smtClean="0"/>
              <a:t>需要我们大家共同努力</a:t>
            </a:r>
            <a:endParaRPr lang="zh-CN" altLang="en-US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>
          <a:xfrm>
            <a:off x="1500188" y="2357438"/>
            <a:ext cx="6000750" cy="1857375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zh-CN" altLang="en-US" sz="10500" smtClean="0">
                <a:solidFill>
                  <a:srgbClr val="C1901A"/>
                </a:solidFill>
                <a:latin typeface="华文隶书" pitchFamily="2" charset="-122"/>
                <a:ea typeface="华文隶书" pitchFamily="2" charset="-122"/>
              </a:rPr>
              <a:t>谢谢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背景介绍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785813"/>
            <a:ext cx="8748713" cy="5883275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rgbClr val="0000CC"/>
                </a:solidFill>
              </a:rPr>
              <a:t>中科院科学数据库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zh-CN" sz="2000" b="0" dirty="0" smtClean="0"/>
              <a:t>1983</a:t>
            </a:r>
            <a:r>
              <a:rPr lang="zh-CN" altLang="en-US" sz="2000" b="0" dirty="0" smtClean="0"/>
              <a:t>年，中科院启动“科学数据库及其信息系统”建设项目</a:t>
            </a:r>
            <a:endParaRPr lang="en-US" altLang="zh-CN" sz="2000" b="0" dirty="0" smtClean="0"/>
          </a:p>
          <a:p>
            <a:pPr lvl="1" eaLnBrk="1" hangingPunct="1">
              <a:buClr>
                <a:schemeClr val="tx1"/>
              </a:buClr>
            </a:pPr>
            <a:r>
              <a:rPr lang="zh-CN" altLang="en-US" sz="2000" b="0" dirty="0" smtClean="0"/>
              <a:t>“七五”院重大项目和“八五”、 “九五”院基础研究特别支持项目</a:t>
            </a:r>
            <a:endParaRPr lang="en-US" altLang="zh-CN" sz="2000" b="0" dirty="0" smtClean="0"/>
          </a:p>
          <a:p>
            <a:pPr lvl="1" eaLnBrk="1" hangingPunct="1">
              <a:buClr>
                <a:schemeClr val="tx1"/>
              </a:buClr>
            </a:pPr>
            <a:r>
              <a:rPr lang="zh-CN" altLang="en-US" sz="2000" b="0" dirty="0" smtClean="0"/>
              <a:t>“十五”信息化建设重大项目、“十一五”信息化专项</a:t>
            </a:r>
            <a:endParaRPr lang="en-US" altLang="zh-CN" sz="2000" b="0" dirty="0" smtClean="0"/>
          </a:p>
          <a:p>
            <a:pPr lvl="1" eaLnBrk="1" hangingPunct="1">
              <a:buClr>
                <a:schemeClr val="tx1"/>
              </a:buClr>
            </a:pPr>
            <a:r>
              <a:rPr lang="zh-CN" altLang="en-US" sz="2000" b="0" dirty="0" smtClean="0"/>
              <a:t>“十二五”信息化专项“科技数据资源整合与共享工程”</a:t>
            </a:r>
          </a:p>
          <a:p>
            <a:pPr eaLnBrk="1" hangingPunct="1"/>
            <a:r>
              <a:rPr lang="zh-CN" altLang="en-US" dirty="0" smtClean="0">
                <a:solidFill>
                  <a:srgbClr val="0000CC"/>
                </a:solidFill>
              </a:rPr>
              <a:t>基础科学数据共享网项目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科技部主导的国家科技基础条件平台建设专项</a:t>
            </a:r>
            <a:endParaRPr lang="en-US" altLang="zh-CN" sz="2000" b="0" dirty="0" smtClean="0"/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以中科院科学数据库资源为基础，择优支持一批基础科学数据库</a:t>
            </a:r>
            <a:endParaRPr lang="en-US" altLang="zh-CN" sz="2000" b="0" dirty="0" smtClean="0"/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目标是对基础科学领域的数据资源进行整合，建设一批主题数据库、专题数据库，形成国家科技基础条件平台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背景介绍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785813"/>
            <a:ext cx="8748713" cy="5500707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solidFill>
                  <a:srgbClr val="0000CC"/>
                </a:solidFill>
              </a:rPr>
              <a:t>高能物理与相关学科数据库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en-US" altLang="zh-CN" sz="2000" b="0" dirty="0" smtClean="0"/>
              <a:t>2004</a:t>
            </a:r>
            <a:r>
              <a:rPr lang="zh-CN" altLang="en-US" sz="2000" b="0" dirty="0" smtClean="0"/>
              <a:t>年，加入中科院科学数据库项目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先后承担 “高能物理与相关学科数据库”、“国际宇宙线数据预处理中心”和</a:t>
            </a:r>
            <a:r>
              <a:rPr lang="en-US" altLang="zh-CN" sz="2000" b="0" dirty="0" smtClean="0"/>
              <a:t>”</a:t>
            </a:r>
            <a:r>
              <a:rPr lang="zh-CN" altLang="en-US" sz="2000" b="0" dirty="0" smtClean="0"/>
              <a:t>高能物理研究所科研数据整合与共享应用示范</a:t>
            </a:r>
            <a:r>
              <a:rPr lang="en-US" altLang="zh-CN" sz="2000" b="0" dirty="0" smtClean="0"/>
              <a:t>”</a:t>
            </a:r>
            <a:r>
              <a:rPr lang="zh-CN" altLang="en-US" sz="2000" b="0" dirty="0" smtClean="0"/>
              <a:t>课题</a:t>
            </a:r>
            <a:endParaRPr lang="en-US" altLang="zh-CN" sz="2000" b="0" dirty="0" smtClean="0"/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en-US" altLang="zh-CN" sz="2000" b="0" dirty="0" smtClean="0"/>
              <a:t>2009</a:t>
            </a:r>
            <a:r>
              <a:rPr lang="zh-CN" altLang="en-US" sz="2000" b="0" dirty="0" smtClean="0"/>
              <a:t>年，承担“高能物理主题数据库”课题</a:t>
            </a:r>
            <a:endParaRPr lang="en-US" altLang="zh-CN" sz="2000" b="0" dirty="0" smtClean="0"/>
          </a:p>
          <a:p>
            <a:pPr lvl="2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1800" b="0" dirty="0" smtClean="0"/>
              <a:t>建设</a:t>
            </a:r>
            <a:r>
              <a:rPr lang="en-US" altLang="zh-CN" sz="1800" b="0" dirty="0" smtClean="0"/>
              <a:t>3</a:t>
            </a:r>
            <a:r>
              <a:rPr lang="zh-CN" altLang="en-US" sz="1800" b="0" dirty="0" smtClean="0"/>
              <a:t>个专业数据库</a:t>
            </a:r>
            <a:endParaRPr lang="en-US" altLang="zh-CN" sz="1800" b="0" dirty="0" smtClean="0"/>
          </a:p>
          <a:p>
            <a:pPr lvl="2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1800" b="0" dirty="0" smtClean="0"/>
              <a:t>数据量达到</a:t>
            </a:r>
            <a:r>
              <a:rPr lang="en-US" altLang="zh-CN" sz="1800" b="0" dirty="0" smtClean="0"/>
              <a:t>2.2TB</a:t>
            </a:r>
            <a:r>
              <a:rPr lang="zh-CN" altLang="en-US" sz="1800" b="0" dirty="0" smtClean="0"/>
              <a:t>，记录数超过</a:t>
            </a:r>
            <a:r>
              <a:rPr lang="en-US" altLang="zh-CN" sz="1800" b="0" dirty="0" smtClean="0"/>
              <a:t>766</a:t>
            </a:r>
            <a:r>
              <a:rPr lang="zh-CN" altLang="en-US" sz="1800" b="0" dirty="0" smtClean="0"/>
              <a:t>万条</a:t>
            </a:r>
            <a:endParaRPr lang="en-US" altLang="zh-CN" sz="1800" b="0" dirty="0" smtClean="0"/>
          </a:p>
          <a:p>
            <a:pPr lvl="2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1800" b="0" dirty="0" smtClean="0"/>
              <a:t>数据类型多样化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23850" y="155578"/>
          <a:ext cx="8542338" cy="3702050"/>
        </p:xfrm>
        <a:graphic>
          <a:graphicData uri="http://schemas.openxmlformats.org/presentationml/2006/ole">
            <p:oleObj spid="_x0000_s72706" name="Visio" r:id="rId4" imgW="4722114" imgH="2046732" progId="Visio.Drawing.11">
              <p:embed/>
            </p:oleObj>
          </a:graphicData>
        </a:graphic>
      </p:graphicFrame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04800" y="3908448"/>
            <a:ext cx="86106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5000"/>
              <a:buFont typeface="Wingdings" pitchFamily="2" charset="2"/>
              <a:buChar char=""/>
              <a:tabLst/>
              <a:defRPr/>
            </a:pPr>
            <a:r>
              <a:rPr kumimoji="1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宇宙线观测数据库：</a:t>
            </a:r>
            <a:r>
              <a:rPr kumimoji="1" lang="zh-CN" altLang="en-US" sz="1800" b="0" dirty="0" smtClean="0">
                <a:solidFill>
                  <a:srgbClr val="000000"/>
                </a:solidFill>
              </a:rPr>
              <a:t>开展太阳宇宙线、超高能宇宙线成分能谱、寻找暗物质候选粒子、暴、环境变化、地震等自然灾害以及空间环境、日地环境等方面的研究 </a:t>
            </a:r>
          </a:p>
          <a:p>
            <a:pPr marL="342900" marR="0" lvl="0" indent="-342900" algn="l" defTabSz="914400" rtl="0" eaLnBrk="0" fontAlgn="base" latinLnBrk="0" hangingPunct="0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5000"/>
              <a:buFont typeface="Wingdings" pitchFamily="2" charset="2"/>
              <a:buChar char=""/>
              <a:tabLst/>
              <a:defRPr/>
            </a:pPr>
            <a:r>
              <a:rPr kumimoji="1" lang="zh-CN" altLang="en-US" sz="1800" kern="0" dirty="0" smtClean="0">
                <a:solidFill>
                  <a:srgbClr val="080808"/>
                </a:solidFill>
              </a:rPr>
              <a:t>高能天体物理数据库：</a:t>
            </a:r>
            <a:r>
              <a:rPr kumimoji="1" lang="zh-CN" altLang="en-US" sz="1800" b="0" dirty="0" smtClean="0">
                <a:solidFill>
                  <a:srgbClr val="000000"/>
                </a:solidFill>
              </a:rPr>
              <a:t>开展寻找新的</a:t>
            </a:r>
            <a:r>
              <a:rPr kumimoji="1" lang="en-US" altLang="zh-CN" sz="1800" b="0" dirty="0" smtClean="0">
                <a:solidFill>
                  <a:srgbClr val="000000"/>
                </a:solidFill>
              </a:rPr>
              <a:t>X</a:t>
            </a:r>
            <a:r>
              <a:rPr kumimoji="1" lang="zh-CN" altLang="en-US" sz="1800" b="0" dirty="0" smtClean="0">
                <a:solidFill>
                  <a:srgbClr val="000000"/>
                </a:solidFill>
              </a:rPr>
              <a:t>射线源和伽玛暴源，分析黑洞、中子星、活动星系核等高能天体的能谱、时变，研究其结构、演化等多方面的研究 </a:t>
            </a:r>
          </a:p>
          <a:p>
            <a:pPr marL="342900" marR="0" lvl="0" indent="-342900" algn="l" defTabSz="914400" rtl="0" eaLnBrk="0" fontAlgn="base" latinLnBrk="0" hangingPunct="0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5000"/>
              <a:buFont typeface="Wingdings" pitchFamily="2" charset="2"/>
              <a:buChar char=""/>
              <a:tabLst/>
              <a:defRPr/>
            </a:pPr>
            <a:r>
              <a:rPr kumimoji="1" lang="zh-CN" altLang="en-US" sz="1800" kern="0" dirty="0" smtClean="0">
                <a:solidFill>
                  <a:srgbClr val="080808"/>
                </a:solidFill>
              </a:rPr>
              <a:t>古陶瓷标本数据库：</a:t>
            </a:r>
            <a:r>
              <a:rPr kumimoji="1" lang="zh-CN" altLang="en-US" sz="1800" b="0" dirty="0" smtClean="0">
                <a:solidFill>
                  <a:srgbClr val="000000"/>
                </a:solidFill>
              </a:rPr>
              <a:t>开展陶瓷核考古和收藏品鉴定的研究</a:t>
            </a:r>
            <a:endParaRPr kumimoji="1" lang="zh-CN" altLang="en-US" sz="18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背景介绍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785813"/>
            <a:ext cx="8748713" cy="5500707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solidFill>
                  <a:srgbClr val="0000CC"/>
                </a:solidFill>
              </a:rPr>
              <a:t>数据管理出现问题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数据共享系统要求</a:t>
            </a:r>
            <a:r>
              <a:rPr lang="en-US" altLang="zh-CN" sz="2000" b="0" dirty="0" smtClean="0"/>
              <a:t>7*24</a:t>
            </a:r>
            <a:r>
              <a:rPr lang="zh-CN" altLang="en-US" sz="2000" b="0" dirty="0" smtClean="0"/>
              <a:t>小时在线服务</a:t>
            </a:r>
            <a:endParaRPr lang="en-US" altLang="zh-CN" sz="2000" b="0" dirty="0" smtClean="0"/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单点故障会造成服务中断</a:t>
            </a:r>
            <a:endParaRPr lang="en-US" altLang="zh-CN" sz="2000" b="0" dirty="0" smtClean="0"/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备份不及时会造成数据丢失</a:t>
            </a:r>
            <a:endParaRPr lang="en-US" altLang="zh-CN" sz="2000" b="0" dirty="0" smtClean="0"/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数据量持续增大，影响访问速度</a:t>
            </a:r>
            <a:endParaRPr lang="en-US" altLang="zh-CN" sz="2000" b="0" dirty="0" smtClean="0"/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其他数据库也需要进行统一的管理</a:t>
            </a:r>
            <a:endParaRPr lang="en-US" altLang="zh-CN" sz="20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MySQL</a:t>
            </a:r>
            <a:r>
              <a:rPr lang="zh-CN" altLang="en-US" dirty="0" smtClean="0"/>
              <a:t>集群简介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785813"/>
            <a:ext cx="8748713" cy="5500707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solidFill>
                  <a:srgbClr val="0000CC"/>
                </a:solidFill>
              </a:rPr>
              <a:t>数据库集群出现的原因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提高处理速度，数据可用性、数据安全性和数据集可扩性</a:t>
            </a:r>
            <a:endParaRPr lang="en-US" altLang="zh-CN" sz="2000" b="0" dirty="0" smtClean="0"/>
          </a:p>
        </p:txBody>
      </p:sp>
      <p:pic>
        <p:nvPicPr>
          <p:cNvPr id="4" name="Picture 5" descr="16925827_2010011921075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41613"/>
            <a:ext cx="7056438" cy="3567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MySQL</a:t>
            </a:r>
            <a:r>
              <a:rPr lang="zh-CN" altLang="en-US" dirty="0" smtClean="0"/>
              <a:t>集群简介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785813"/>
            <a:ext cx="8748713" cy="5500707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solidFill>
                  <a:srgbClr val="0000CC"/>
                </a:solidFill>
              </a:rPr>
              <a:t>数据库集群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数据库技术和集群技术的融合</a:t>
            </a:r>
            <a:endParaRPr lang="en-US" altLang="zh-CN" sz="2000" b="0" dirty="0" smtClean="0"/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独立节点，彼此协同</a:t>
            </a:r>
            <a:endParaRPr lang="en-US" altLang="zh-CN" sz="2000" b="0" dirty="0" smtClean="0"/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作为统一的数据库系统提供并行事务处理服务</a:t>
            </a:r>
            <a:endParaRPr lang="en-US" altLang="zh-CN" sz="2000" b="0" dirty="0" smtClean="0"/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区别于分布式数据库</a:t>
            </a:r>
            <a:endParaRPr lang="en-US" altLang="zh-CN" sz="2000" b="0" dirty="0" smtClean="0"/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区别于双机热备</a:t>
            </a:r>
            <a:endParaRPr lang="en-US" altLang="zh-CN" sz="20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MySQL</a:t>
            </a:r>
            <a:r>
              <a:rPr lang="zh-CN" altLang="en-US" dirty="0" smtClean="0"/>
              <a:t>集群简介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785813"/>
            <a:ext cx="8748713" cy="5500707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zh-CN" dirty="0" smtClean="0">
                <a:solidFill>
                  <a:srgbClr val="0000CC"/>
                </a:solidFill>
              </a:rPr>
              <a:t>MySQL</a:t>
            </a:r>
            <a:r>
              <a:rPr lang="zh-CN" altLang="en-US" dirty="0" smtClean="0">
                <a:solidFill>
                  <a:srgbClr val="0000CC"/>
                </a:solidFill>
              </a:rPr>
              <a:t>集群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en-US" altLang="zh-CN" sz="2000" b="0" dirty="0" smtClean="0"/>
              <a:t>MySQL </a:t>
            </a:r>
            <a:r>
              <a:rPr lang="zh-CN" altLang="en-US" sz="2000" b="0" dirty="0" smtClean="0"/>
              <a:t>集群是一个使用独有无共享体系结构和标准 </a:t>
            </a:r>
            <a:r>
              <a:rPr lang="en-US" altLang="zh-CN" sz="2000" b="0" dirty="0" smtClean="0"/>
              <a:t>SQL </a:t>
            </a:r>
            <a:r>
              <a:rPr lang="zh-CN" altLang="en-US" sz="2000" b="0" dirty="0" smtClean="0"/>
              <a:t>接口构建而成的高可用数据库产品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通过无共享体系结构，系统能够使用廉价的硬件，而且对软硬件无特殊要求，无单点故障。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r>
              <a:rPr lang="zh-CN" altLang="en-US" sz="2000" b="0" dirty="0" smtClean="0"/>
              <a:t>系统由一系列通信进程或分布于各机器上的节点构成，即便服务器或网络出现故障，也能确保系统持续可用。</a:t>
            </a:r>
          </a:p>
          <a:p>
            <a:pPr lvl="1" eaLnBrk="1" hangingPunct="1">
              <a:lnSpc>
                <a:spcPct val="200000"/>
              </a:lnSpc>
              <a:buClr>
                <a:schemeClr val="tx1"/>
              </a:buClr>
            </a:pPr>
            <a:endParaRPr lang="en-US" altLang="zh-CN" sz="20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11.4|22.6"/>
</p:tagLst>
</file>

<file path=ppt/theme/theme1.xml><?xml version="1.0" encoding="utf-8"?>
<a:theme xmlns:a="http://schemas.openxmlformats.org/drawingml/2006/main" name="ICT PPT模板2">
  <a:themeElements>
    <a:clrScheme name="ICT PPT模板2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ICT PPT模板2">
      <a:majorFont>
        <a:latin typeface="Arial"/>
        <a:ea typeface="隶书"/>
        <a:cs typeface=""/>
      </a:majorFont>
      <a:minorFont>
        <a:latin typeface="Arial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ICT PPT模板2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T PPT模板2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T PPT模板2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T PPT模板2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HSOC-2007年终总结模板</Template>
  <TotalTime>10133</TotalTime>
  <Words>1022</Words>
  <Application>Microsoft Office PowerPoint</Application>
  <PresentationFormat>全屏显示(4:3)</PresentationFormat>
  <Paragraphs>166</Paragraphs>
  <Slides>22</Slides>
  <Notes>21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ICT PPT模板2</vt:lpstr>
      <vt:lpstr>Visio</vt:lpstr>
      <vt:lpstr>幻灯片 1</vt:lpstr>
      <vt:lpstr>内容提纲</vt:lpstr>
      <vt:lpstr>背景介绍</vt:lpstr>
      <vt:lpstr>背景介绍</vt:lpstr>
      <vt:lpstr>幻灯片 5</vt:lpstr>
      <vt:lpstr>背景介绍</vt:lpstr>
      <vt:lpstr>MySQL集群简介</vt:lpstr>
      <vt:lpstr>MySQL集群简介</vt:lpstr>
      <vt:lpstr>MySQL集群简介</vt:lpstr>
      <vt:lpstr>MySQL集群简介</vt:lpstr>
      <vt:lpstr>MySQL集群简介</vt:lpstr>
      <vt:lpstr>幻灯片 12</vt:lpstr>
      <vt:lpstr>MySQL集群性能测试</vt:lpstr>
      <vt:lpstr>MySQL集群性能测试</vt:lpstr>
      <vt:lpstr>MySQL集群性能测试</vt:lpstr>
      <vt:lpstr>采用MySQL集群进行数据管理</vt:lpstr>
      <vt:lpstr>采用MySQL集群进行数据管理</vt:lpstr>
      <vt:lpstr>采用MySQL集群进行数据管理</vt:lpstr>
      <vt:lpstr>运用宇宙线观测数据库开展地震前宇宙线异常现象研究</vt:lpstr>
      <vt:lpstr>采用MySQL集群进行数据管理</vt:lpstr>
      <vt:lpstr>总结</vt:lpstr>
      <vt:lpstr>谢谢</vt:lpstr>
    </vt:vector>
  </TitlesOfParts>
  <Company>Chinese 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HSOC</dc:title>
  <dc:creator>CommUser</dc:creator>
  <cp:lastModifiedBy>unknown</cp:lastModifiedBy>
  <cp:revision>887</cp:revision>
  <dcterms:created xsi:type="dcterms:W3CDTF">2008-01-03T08:32:05Z</dcterms:created>
  <dcterms:modified xsi:type="dcterms:W3CDTF">2013-07-10T01:40:12Z</dcterms:modified>
</cp:coreProperties>
</file>