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0" r:id="rId3"/>
    <p:sldId id="257" r:id="rId4"/>
    <p:sldId id="258" r:id="rId5"/>
    <p:sldId id="262" r:id="rId6"/>
    <p:sldId id="263" r:id="rId7"/>
    <p:sldId id="265" r:id="rId8"/>
    <p:sldId id="266" r:id="rId9"/>
    <p:sldId id="267" r:id="rId10"/>
    <p:sldId id="270" r:id="rId11"/>
    <p:sldId id="273" r:id="rId12"/>
    <p:sldId id="269" r:id="rId13"/>
    <p:sldId id="275" r:id="rId14"/>
    <p:sldId id="278" r:id="rId15"/>
    <p:sldId id="279" r:id="rId16"/>
    <p:sldId id="280" r:id="rId17"/>
    <p:sldId id="282" r:id="rId18"/>
    <p:sldId id="284" r:id="rId19"/>
    <p:sldId id="277" r:id="rId20"/>
    <p:sldId id="276" r:id="rId21"/>
    <p:sldId id="285" r:id="rId22"/>
    <p:sldId id="287" r:id="rId23"/>
    <p:sldId id="286" r:id="rId24"/>
    <p:sldId id="289" r:id="rId25"/>
    <p:sldId id="301" r:id="rId26"/>
    <p:sldId id="291" r:id="rId27"/>
    <p:sldId id="293" r:id="rId28"/>
    <p:sldId id="294" r:id="rId29"/>
    <p:sldId id="297" r:id="rId30"/>
    <p:sldId id="299" r:id="rId31"/>
    <p:sldId id="304" r:id="rId32"/>
    <p:sldId id="303" r:id="rId33"/>
    <p:sldId id="271" r:id="rId34"/>
    <p:sldId id="272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1" autoAdjust="0"/>
  </p:normalViewPr>
  <p:slideViewPr>
    <p:cSldViewPr snapToGrid="0" snapToObjects="1">
      <p:cViewPr varScale="1">
        <p:scale>
          <a:sx n="61" d="100"/>
          <a:sy n="61" d="100"/>
        </p:scale>
        <p:origin x="-2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24C6D-3A34-014C-A47E-08DB1D31A6E6}" type="datetime1">
              <a:rPr kumimoji="1" lang="zh-CN" altLang="en-US" smtClean="0"/>
              <a:t>13-9-12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3D14A-BDE8-5145-94A0-DD5EC454BB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7069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8B9D-E0BB-4646-AC3B-808CA492E035}" type="datetime1">
              <a:rPr kumimoji="1" lang="zh-CN" altLang="en-US" smtClean="0"/>
              <a:t>13-9-12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9C647-0D63-114C-A592-E60C59CC4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0059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C647-0D63-114C-A592-E60C59CC465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105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3970-FCC9-46AB-91B8-2FD32533963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C647-0D63-114C-A592-E60C59CC4655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028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808A21-55A4-47F2-BF15-A62BAD320C2F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15-41F0-4CA6-AA47-A4817A390AC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280E431-17C4-244E-A16F-EDBC58908161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1C2E-CB15-9B47-B66D-97B29716313C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8AB1-293E-4744-A4BC-5D71E49B96A2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1F7B-9EA3-904C-9947-EC41F6571154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06F8-691F-F848-83A6-FD7D350A559A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9AF9-C7F2-504F-8FFA-122416FACC8C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7EC-108E-4A45-90C6-A3DC279813E1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03F4-D4E4-3042-A52F-85FA06977265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99F5-099D-DA4F-A43B-5C5F174BD782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0759-8A71-CA43-A699-511F833E1294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83B3-65C1-8D43-AFF8-B319267EC2A6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3CC0-92CB-484B-A854-B5F54311F615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69-F2B8-5C49-9615-301D8E2EE586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水印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1859E9B-0943-C24F-88CE-A7EF6C53C425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3A81-F5ED-FA48-B905-2836D26A2DEA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水印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D34-4974-E74D-B190-9815F9BE6D3C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07C3-2767-CF4B-8F19-A642A6990681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8CF1-2A60-9E4B-9CB2-58B1248FD981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A1A2-11E8-C745-A23F-457DD5CF5B66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6A32-F97E-1C4E-A94F-EE7B0826C462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7B01EED-B32C-F841-B3C6-A0336D4C7792}" type="datetime1">
              <a:rPr lang="zh-CN" altLang="en-US" smtClean="0"/>
              <a:t>13-9-12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815" y="292734"/>
            <a:ext cx="6774969" cy="1398087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Higgs study status and the forward looking of </a:t>
            </a:r>
            <a:r>
              <a:rPr kumimoji="1" lang="en-US" altLang="zh-CN" dirty="0" smtClean="0"/>
              <a:t>LHC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401366" y="5187133"/>
            <a:ext cx="6955164" cy="139003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dirty="0" smtClean="0">
                <a:latin typeface="黑体"/>
                <a:ea typeface="黑体"/>
                <a:cs typeface="黑体"/>
              </a:rPr>
              <a:t>    </a:t>
            </a:r>
            <a:r>
              <a:rPr kumimoji="1" lang="zh-CN" altLang="en-US" b="1" dirty="0" smtClean="0">
                <a:latin typeface="黑体"/>
                <a:ea typeface="黑体"/>
                <a:cs typeface="黑体"/>
              </a:rPr>
              <a:t>方亚泉</a:t>
            </a:r>
            <a:r>
              <a:rPr kumimoji="1" lang="en-US" altLang="zh-CN" b="1" dirty="0" smtClean="0">
                <a:latin typeface="黑体"/>
                <a:ea typeface="黑体"/>
                <a:cs typeface="黑体"/>
              </a:rPr>
              <a:t> </a:t>
            </a:r>
          </a:p>
          <a:p>
            <a:pPr algn="ctr"/>
            <a:r>
              <a:rPr kumimoji="1" lang="zh-CN" altLang="en-US" b="1" dirty="0" smtClean="0">
                <a:latin typeface="黑体"/>
                <a:ea typeface="黑体"/>
                <a:cs typeface="黑体"/>
              </a:rPr>
              <a:t>中国科学院高能物理</a:t>
            </a:r>
            <a:r>
              <a:rPr kumimoji="1" lang="zh-CN" altLang="en-US" b="1" dirty="0" smtClean="0">
                <a:latin typeface="黑体"/>
                <a:ea typeface="黑体"/>
                <a:cs typeface="黑体"/>
              </a:rPr>
              <a:t>研究所</a:t>
            </a:r>
            <a:endParaRPr kumimoji="1" lang="en-US" altLang="zh-CN" b="1" dirty="0">
              <a:latin typeface="黑体"/>
              <a:ea typeface="黑体"/>
              <a:cs typeface="黑体"/>
            </a:endParaRPr>
          </a:p>
          <a:p>
            <a:pPr algn="ctr"/>
            <a:r>
              <a:rPr kumimoji="1" lang="en-US" altLang="zh-CN" b="1" dirty="0" smtClean="0">
                <a:latin typeface="黑体"/>
                <a:ea typeface="黑体"/>
                <a:cs typeface="黑体"/>
              </a:rPr>
              <a:t>Report from</a:t>
            </a:r>
            <a:endParaRPr kumimoji="1" lang="en-US" altLang="zh-CN" b="1" dirty="0" smtClean="0"/>
          </a:p>
          <a:p>
            <a:pPr algn="ctr"/>
            <a:r>
              <a:rPr kumimoji="1" lang="en-US" altLang="zh-CN" b="1" dirty="0"/>
              <a:t> </a:t>
            </a:r>
            <a:r>
              <a:rPr kumimoji="1" lang="en-US" altLang="zh-CN" b="1" dirty="0" smtClean="0"/>
              <a:t>International Symposium </a:t>
            </a:r>
            <a:r>
              <a:rPr kumimoji="1" lang="en-US" altLang="zh-CN" b="1" dirty="0" smtClean="0"/>
              <a:t>on </a:t>
            </a:r>
            <a:r>
              <a:rPr kumimoji="1" lang="en-US" altLang="zh-CN" b="1" dirty="0" smtClean="0"/>
              <a:t>Higgs </a:t>
            </a:r>
            <a:r>
              <a:rPr kumimoji="1" lang="en-US" altLang="zh-CN" b="1" dirty="0" smtClean="0"/>
              <a:t>Physics </a:t>
            </a:r>
            <a:endParaRPr kumimoji="1" lang="zh-CN" altLang="en-US" b="1" dirty="0"/>
          </a:p>
        </p:txBody>
      </p:sp>
      <p:pic>
        <p:nvPicPr>
          <p:cNvPr id="4" name="图片 3" descr="Screen Shot 2013-09-12 at 下午2.0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4" y="2046352"/>
            <a:ext cx="4718704" cy="2974213"/>
          </a:xfrm>
          <a:prstGeom prst="rect">
            <a:avLst/>
          </a:prstGeom>
        </p:spPr>
      </p:pic>
      <p:pic>
        <p:nvPicPr>
          <p:cNvPr id="5" name="图片 4" descr="Screen Shot 2013-09-12 at 下午2.06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62" y="1879784"/>
            <a:ext cx="2743200" cy="3860800"/>
          </a:xfrm>
          <a:prstGeom prst="rect">
            <a:avLst/>
          </a:prstGeom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288"/>
            <a:ext cx="7313613" cy="86836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 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09169"/>
            <a:ext cx="3567112" cy="29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245760" y="227111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arXiv</a:t>
            </a:r>
            <a:r>
              <a:rPr lang="fr-FR" dirty="0" smtClean="0"/>
              <a:t>:1307.1427 </a:t>
            </a:r>
          </a:p>
        </p:txBody>
      </p:sp>
      <p:pic>
        <p:nvPicPr>
          <p:cNvPr id="9" name="图片 8" descr="屏幕快照 2013-03-02 下午5.45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" y="1383587"/>
            <a:ext cx="4307224" cy="468410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9044" y="4630136"/>
            <a:ext cx="74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(</a:t>
            </a:r>
            <a:r>
              <a:rPr kumimoji="1" lang="en-US" altLang="zh-CN" sz="1600" b="1" dirty="0" smtClean="0">
                <a:solidFill>
                  <a:srgbClr val="FF0000"/>
                </a:solidFill>
              </a:rPr>
              <a:t>MVA)</a:t>
            </a:r>
            <a:endParaRPr kumimoji="1"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" name="图片 2" descr="Screen Shot 2013-09-09 at 下午9.4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50" y="1018115"/>
            <a:ext cx="4546520" cy="35525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4982" y="5110688"/>
            <a:ext cx="5121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zh-CN" dirty="0" smtClean="0"/>
              <a:t>Most analyses for ATLAS are cut-based except VBF.</a:t>
            </a:r>
          </a:p>
          <a:p>
            <a:r>
              <a:rPr kumimoji="1" lang="en-US" altLang="zh-CN" dirty="0" smtClean="0"/>
              <a:t>   </a:t>
            </a:r>
            <a:r>
              <a:rPr kumimoji="1" lang="en-US" altLang="zh-CN" dirty="0" smtClean="0"/>
              <a:t>   </a:t>
            </a:r>
            <a:r>
              <a:rPr kumimoji="1" lang="en-US" altLang="zh-CN" dirty="0" smtClean="0"/>
              <a:t>CMS uses full </a:t>
            </a:r>
            <a:r>
              <a:rPr kumimoji="1" lang="en-US" altLang="zh-CN" dirty="0" smtClean="0"/>
              <a:t>multivariate</a:t>
            </a:r>
            <a:r>
              <a:rPr kumimoji="1" lang="en-US" altLang="zh-CN" dirty="0" smtClean="0"/>
              <a:t> analyses (MVA). </a:t>
            </a:r>
            <a:endParaRPr kumimoji="1" lang="en-US" altLang="zh-CN" dirty="0" smtClean="0"/>
          </a:p>
          <a:p>
            <a:pPr marL="285750" indent="-285750">
              <a:buFont typeface="Wingdings" charset="2"/>
              <a:buChar char="l"/>
            </a:pPr>
            <a:r>
              <a:rPr kumimoji="1" lang="en-US" altLang="zh-CN" dirty="0" smtClean="0"/>
              <a:t>Both ATLAS and CMS adapt </a:t>
            </a:r>
            <a:r>
              <a:rPr kumimoji="1" lang="en-US" altLang="zh-CN" dirty="0" smtClean="0"/>
              <a:t>MVA as baseline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analsysis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for 2-jets.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10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98611" y="1543498"/>
            <a:ext cx="8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ATLAS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8798" y="2065230"/>
            <a:ext cx="65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CMS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2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Mass distribution for  </a:t>
            </a:r>
            <a:r>
              <a:rPr lang="en-US" altLang="zh-CN" dirty="0"/>
              <a:t>H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 err="1">
                <a:latin typeface="Symbol" pitchFamily="18" charset="2"/>
                <a:sym typeface="Wingdings" pitchFamily="2" charset="2"/>
              </a:rPr>
              <a:t>gg</a:t>
            </a:r>
            <a:r>
              <a:rPr lang="en-US" altLang="zh-CN" dirty="0">
                <a:latin typeface="Symbol" pitchFamily="18" charset="2"/>
                <a:sym typeface="Wingdings" pitchFamily="2" charset="2"/>
              </a:rPr>
              <a:t> </a:t>
            </a:r>
            <a:endParaRPr kumimoji="1" lang="zh-CN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7296" r="-17296"/>
          <a:stretch>
            <a:fillRect/>
          </a:stretch>
        </p:blipFill>
        <p:spPr bwMode="auto">
          <a:xfrm>
            <a:off x="-296977" y="1651778"/>
            <a:ext cx="5298142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3" descr="Screen Shot 2013-06-17 at 5.08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78" y="1524000"/>
            <a:ext cx="4442346" cy="4267200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6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7"/>
            <a:ext cx="7313613" cy="416675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15200" y="57834"/>
            <a:ext cx="167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arXiv:1307.1427</a:t>
            </a:r>
          </a:p>
          <a:p>
            <a:r>
              <a:rPr lang="fr-FR" dirty="0" smtClean="0"/>
              <a:t>HIG-PAS-13-001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2" y="1066798"/>
            <a:ext cx="4880125" cy="3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7407" y="456373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Signal Significance :</a:t>
            </a:r>
          </a:p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7.4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(4.3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expected)</a:t>
            </a:r>
          </a:p>
        </p:txBody>
      </p:sp>
      <p:pic>
        <p:nvPicPr>
          <p:cNvPr id="13" name="Espace réservé du contenu 3" descr="Screen Shot 2013-06-17 at 5.13.48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2737" y="1147641"/>
            <a:ext cx="3622295" cy="3297036"/>
          </a:xfrm>
        </p:spPr>
      </p:pic>
      <p:sp>
        <p:nvSpPr>
          <p:cNvPr id="14" name="Rectangle 9"/>
          <p:cNvSpPr/>
          <p:nvPr/>
        </p:nvSpPr>
        <p:spPr>
          <a:xfrm>
            <a:off x="5302737" y="4571788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Signal Significance  :</a:t>
            </a:r>
          </a:p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3.2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(4.2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expected)</a:t>
            </a:r>
          </a:p>
          <a:p>
            <a:pPr marL="285750" indent="-285750"/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3-09-10 at 上午10.4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1320657"/>
            <a:ext cx="4088255" cy="3104186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380999" y="4875757"/>
            <a:ext cx="3749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Signal strength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rgbClr val="C00000"/>
                </a:solidFill>
              </a:rPr>
              <a:t> = 1.57±0.33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at mass = 126.8</a:t>
            </a:r>
            <a:r>
              <a:rPr lang="en-US" altLang="zh-CN" sz="2800" dirty="0" smtClean="0">
                <a:solidFill>
                  <a:srgbClr val="C00000"/>
                </a:solidFill>
              </a:rPr>
              <a:t>±0.7 </a:t>
            </a:r>
            <a:r>
              <a:rPr lang="en-US" sz="2800" dirty="0" err="1" smtClean="0">
                <a:solidFill>
                  <a:srgbClr val="C00000"/>
                </a:solidFill>
              </a:rPr>
              <a:t>GeV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019720" y="4863418"/>
            <a:ext cx="3749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Signal strength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rgbClr val="C00000"/>
                </a:solidFill>
              </a:rPr>
              <a:t> = 0.78</a:t>
            </a:r>
            <a:r>
              <a:rPr lang="en-US" sz="2800" baseline="30000" dirty="0">
                <a:solidFill>
                  <a:srgbClr val="C00000"/>
                </a:solidFill>
              </a:rPr>
              <a:t>+</a:t>
            </a:r>
            <a:r>
              <a:rPr lang="en-US" sz="2800" baseline="30000" dirty="0" smtClean="0">
                <a:solidFill>
                  <a:srgbClr val="C00000"/>
                </a:solidFill>
              </a:rPr>
              <a:t>0.28</a:t>
            </a:r>
            <a:r>
              <a:rPr lang="en-US" sz="2800" baseline="-25000" dirty="0" smtClean="0">
                <a:solidFill>
                  <a:srgbClr val="C00000"/>
                </a:solidFill>
              </a:rPr>
              <a:t> </a:t>
            </a:r>
            <a:r>
              <a:rPr lang="en-US" sz="2800" baseline="-25000" dirty="0" smtClean="0">
                <a:solidFill>
                  <a:srgbClr val="C00000"/>
                </a:solidFill>
              </a:rPr>
              <a:t>-0.26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at mass = 125.4</a:t>
            </a:r>
            <a:r>
              <a:rPr lang="en-US" altLang="zh-CN" sz="2800" dirty="0" smtClean="0">
                <a:solidFill>
                  <a:srgbClr val="C00000"/>
                </a:solidFill>
              </a:rPr>
              <a:t>±0.8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GeV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图片 6" descr="Screen Shot 2013-09-10 at 下午5.1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" y="1381579"/>
            <a:ext cx="4489244" cy="314247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269" y="284976"/>
            <a:ext cx="8609195" cy="868362"/>
          </a:xfrm>
        </p:spPr>
        <p:txBody>
          <a:bodyPr/>
          <a:lstStyle/>
          <a:p>
            <a:r>
              <a:rPr lang="en-US" sz="4400" dirty="0" smtClean="0"/>
              <a:t>H</a:t>
            </a:r>
            <a:r>
              <a:rPr lang="en-US" sz="4400" dirty="0" smtClean="0">
                <a:sym typeface="Wingdings" pitchFamily="2" charset="2"/>
              </a:rPr>
              <a:t> </a:t>
            </a:r>
            <a:r>
              <a:rPr lang="en-US" sz="4400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sz="4400" dirty="0" smtClean="0">
                <a:latin typeface="Symbol" pitchFamily="18" charset="2"/>
                <a:sym typeface="Wingdings" pitchFamily="2" charset="2"/>
              </a:rPr>
              <a:t>: </a:t>
            </a:r>
            <a:r>
              <a:rPr lang="en-US" sz="4400" dirty="0" smtClean="0">
                <a:latin typeface="Arial"/>
                <a:cs typeface="Arial"/>
                <a:sym typeface="Wingdings" pitchFamily="2" charset="2"/>
              </a:rPr>
              <a:t>mass and signal strength</a:t>
            </a:r>
            <a:endParaRPr lang="en-US" sz="4400" dirty="0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198437"/>
            <a:ext cx="7313613" cy="416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WW(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err="1" smtClean="0">
                <a:sym typeface="Wingdings" pitchFamily="2" charset="2"/>
              </a:rPr>
              <a:t>lvlv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):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27" y="1135903"/>
            <a:ext cx="3804555" cy="26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25488" y="3775275"/>
            <a:ext cx="422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ATLAS: 3.8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8" charset="2"/>
              </a:rPr>
              <a:t>s (</a:t>
            </a:r>
            <a:r>
              <a:rPr lang="en-US" sz="1800" b="1" dirty="0" smtClean="0">
                <a:solidFill>
                  <a:srgbClr val="C00000"/>
                </a:solidFill>
              </a:rPr>
              <a:t>3.8</a:t>
            </a:r>
            <a:r>
              <a:rPr lang="en-US" sz="1800" b="1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1800" b="1" dirty="0" smtClean="0">
                <a:solidFill>
                  <a:srgbClr val="C00000"/>
                </a:solidFill>
              </a:rPr>
              <a:t> expected at 125.5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图片 7" descr="Screen Shot 2013-09-10 at 下午6.17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6" y="3953853"/>
            <a:ext cx="4381500" cy="2767074"/>
          </a:xfrm>
          <a:prstGeom prst="rect">
            <a:avLst/>
          </a:prstGeom>
        </p:spPr>
      </p:pic>
      <p:pic>
        <p:nvPicPr>
          <p:cNvPr id="9" name="图片 8" descr="Screen Shot 2013-09-10 at 下午6.2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33" y="833377"/>
            <a:ext cx="3673580" cy="294189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488" y="4325504"/>
            <a:ext cx="44033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No mass peak can be observed due</a:t>
            </a:r>
          </a:p>
          <a:p>
            <a:r>
              <a:rPr kumimoji="1" lang="en-US" altLang="zh-CN" sz="2400" dirty="0" smtClean="0"/>
              <a:t>to </a:t>
            </a:r>
            <a:r>
              <a:rPr kumimoji="1" lang="en-US" altLang="zh-CN" sz="2400" dirty="0" smtClean="0"/>
              <a:t>missing ET.</a:t>
            </a:r>
          </a:p>
          <a:p>
            <a:r>
              <a:rPr kumimoji="1" lang="en-US" altLang="zh-CN" sz="2400" dirty="0" smtClean="0"/>
              <a:t>Instead : </a:t>
            </a:r>
          </a:p>
        </p:txBody>
      </p:sp>
      <p:pic>
        <p:nvPicPr>
          <p:cNvPr id="11" name="图片 10" descr="Screen Shot 2013-09-10 at 下午6.22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0" y="5524654"/>
            <a:ext cx="3997326" cy="54319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3815" y="5002196"/>
            <a:ext cx="386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CMS: 5.1σ</a:t>
            </a:r>
            <a:r>
              <a:rPr kumimoji="1" lang="en-US" altLang="zh-CN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(4.0σexpected at 125 </a:t>
            </a:r>
            <a:r>
              <a:rPr kumimoji="1" lang="en-US" altLang="zh-CN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GeV</a:t>
            </a:r>
            <a:r>
              <a:rPr kumimoji="1" lang="en-US" altLang="zh-CN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)</a:t>
            </a:r>
            <a:endParaRPr kumimoji="1" lang="zh-CN" alt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5941" y="-72184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Combination: Mass</a:t>
            </a:r>
            <a:endParaRPr kumimoji="1"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08" y="929213"/>
            <a:ext cx="3837312" cy="36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6788" y="4986535"/>
            <a:ext cx="472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AF0C0C"/>
                </a:solidFill>
              </a:rPr>
              <a:t>M</a:t>
            </a:r>
            <a:r>
              <a:rPr kumimoji="1" lang="en-US" altLang="zh-CN" sz="2400" b="1" baseline="-25000" dirty="0" smtClean="0">
                <a:solidFill>
                  <a:srgbClr val="AF0C0C"/>
                </a:solidFill>
              </a:rPr>
              <a:t>H</a:t>
            </a:r>
            <a:r>
              <a:rPr kumimoji="1" lang="en-US" altLang="zh-CN" sz="2400" b="1" dirty="0" smtClean="0">
                <a:solidFill>
                  <a:srgbClr val="AF0C0C"/>
                </a:solidFill>
              </a:rPr>
              <a:t>=125.5</a:t>
            </a:r>
            <a:r>
              <a:rPr lang="en-US" altLang="zh-CN" sz="2400" b="1" dirty="0" smtClean="0">
                <a:solidFill>
                  <a:srgbClr val="AF0C0C"/>
                </a:solidFill>
              </a:rPr>
              <a:t>±0.2(stat)</a:t>
            </a:r>
            <a:r>
              <a:rPr lang="en-US" altLang="zh-CN" sz="2400" b="1" dirty="0">
                <a:solidFill>
                  <a:srgbClr val="AF0C0C"/>
                </a:solidFill>
              </a:rPr>
              <a:t> </a:t>
            </a:r>
            <a:r>
              <a:rPr lang="en-US" altLang="zh-CN" sz="2400" b="1" dirty="0" smtClean="0">
                <a:solidFill>
                  <a:srgbClr val="AF0C0C"/>
                </a:solidFill>
              </a:rPr>
              <a:t>±0.6(sys) </a:t>
            </a:r>
            <a:r>
              <a:rPr lang="en-US" altLang="zh-CN" sz="2400" b="1" dirty="0" err="1" smtClean="0">
                <a:solidFill>
                  <a:srgbClr val="AF0C0C"/>
                </a:solidFill>
              </a:rPr>
              <a:t>GeV</a:t>
            </a:r>
            <a:endParaRPr kumimoji="1" lang="zh-CN" altLang="en-US" sz="2400" b="1" dirty="0">
              <a:solidFill>
                <a:srgbClr val="AF0C0C"/>
              </a:solidFill>
            </a:endParaRPr>
          </a:p>
        </p:txBody>
      </p:sp>
      <p:pic>
        <p:nvPicPr>
          <p:cNvPr id="7" name="图片 6" descr="Screen Shot 2013-09-10 at 下午11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34" y="750229"/>
            <a:ext cx="4051240" cy="4051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56540" y="4963469"/>
            <a:ext cx="472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AF0C0C"/>
                </a:solidFill>
              </a:rPr>
              <a:t>M</a:t>
            </a:r>
            <a:r>
              <a:rPr kumimoji="1" lang="en-US" altLang="zh-CN" sz="2400" b="1" baseline="-25000" dirty="0" smtClean="0">
                <a:solidFill>
                  <a:srgbClr val="AF0C0C"/>
                </a:solidFill>
              </a:rPr>
              <a:t>H</a:t>
            </a:r>
            <a:r>
              <a:rPr kumimoji="1" lang="en-US" altLang="zh-CN" sz="2400" b="1" dirty="0" smtClean="0">
                <a:solidFill>
                  <a:srgbClr val="AF0C0C"/>
                </a:solidFill>
              </a:rPr>
              <a:t>=125.7</a:t>
            </a:r>
            <a:r>
              <a:rPr lang="en-US" altLang="zh-CN" sz="2400" b="1" dirty="0" smtClean="0">
                <a:solidFill>
                  <a:srgbClr val="AF0C0C"/>
                </a:solidFill>
              </a:rPr>
              <a:t>±0.3(stat)</a:t>
            </a:r>
            <a:r>
              <a:rPr lang="en-US" altLang="zh-CN" sz="2400" b="1" dirty="0">
                <a:solidFill>
                  <a:srgbClr val="AF0C0C"/>
                </a:solidFill>
              </a:rPr>
              <a:t> </a:t>
            </a:r>
            <a:r>
              <a:rPr lang="en-US" altLang="zh-CN" sz="2400" b="1" dirty="0" smtClean="0">
                <a:solidFill>
                  <a:srgbClr val="AF0C0C"/>
                </a:solidFill>
              </a:rPr>
              <a:t>±0.3(sys) </a:t>
            </a:r>
            <a:r>
              <a:rPr lang="en-US" altLang="zh-CN" sz="2400" b="1" dirty="0" err="1" smtClean="0">
                <a:solidFill>
                  <a:srgbClr val="AF0C0C"/>
                </a:solidFill>
              </a:rPr>
              <a:t>GeV</a:t>
            </a:r>
            <a:endParaRPr kumimoji="1" lang="zh-CN" altLang="en-US" sz="2400" b="1" dirty="0">
              <a:solidFill>
                <a:srgbClr val="AF0C0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788" y="5552048"/>
            <a:ext cx="918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800000"/>
                </a:solidFill>
              </a:rPr>
              <a:t>Since the other channels don’t provide the peak to reconstruct the mass,</a:t>
            </a:r>
          </a:p>
          <a:p>
            <a:r>
              <a:rPr kumimoji="1" lang="en-US" altLang="zh-CN" sz="2400" b="1" dirty="0" smtClean="0">
                <a:solidFill>
                  <a:srgbClr val="800000"/>
                </a:solidFill>
              </a:rPr>
              <a:t> only di-photon and ZZ are included here. </a:t>
            </a:r>
            <a:endParaRPr kumimoji="1" lang="zh-CN" altLang="en-US" sz="2400" b="1" dirty="0">
              <a:solidFill>
                <a:srgbClr val="800000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8843" y="55708"/>
            <a:ext cx="7313613" cy="458527"/>
          </a:xfrm>
        </p:spPr>
        <p:txBody>
          <a:bodyPr/>
          <a:lstStyle/>
          <a:p>
            <a:r>
              <a:rPr kumimoji="1" lang="en-US" altLang="zh-CN" dirty="0" smtClean="0"/>
              <a:t>Combined signal strength </a:t>
            </a:r>
            <a:endParaRPr kumimoji="1" lang="zh-CN" altLang="en-US" dirty="0"/>
          </a:p>
        </p:txBody>
      </p:sp>
      <p:pic>
        <p:nvPicPr>
          <p:cNvPr id="4" name="图片 3" descr="Screen Shot 2013-09-10 at 下午11.3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96" y="749210"/>
            <a:ext cx="4076700" cy="4330700"/>
          </a:xfrm>
          <a:prstGeom prst="rect">
            <a:avLst/>
          </a:prstGeom>
        </p:spPr>
      </p:pic>
      <p:pic>
        <p:nvPicPr>
          <p:cNvPr id="5" name="图片 4" descr="Screen Shot 2013-09-10 at 下午11.40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3" y="702740"/>
            <a:ext cx="3993265" cy="45674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" y="5593239"/>
            <a:ext cx="10242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2400" b="1" dirty="0" smtClean="0">
                <a:solidFill>
                  <a:srgbClr val="800000"/>
                </a:solidFill>
              </a:rPr>
              <a:t>Consistent with SM prediction within 2</a:t>
            </a:r>
            <a:r>
              <a:rPr kumimoji="1" lang="en-US" altLang="zh-CN" sz="2400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s.</a:t>
            </a:r>
            <a:endParaRPr kumimoji="1" lang="en-US" altLang="zh-CN" sz="2400" b="1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2400" b="1" dirty="0" smtClean="0">
                <a:solidFill>
                  <a:srgbClr val="800000"/>
                </a:solidFill>
              </a:rPr>
              <a:t>Systematic and theoretical uncertainties become more and more</a:t>
            </a:r>
          </a:p>
          <a:p>
            <a:r>
              <a:rPr kumimoji="1" lang="en-US" altLang="zh-CN" sz="2400" b="1" dirty="0">
                <a:solidFill>
                  <a:srgbClr val="800000"/>
                </a:solidFill>
              </a:rPr>
              <a:t> </a:t>
            </a:r>
            <a:r>
              <a:rPr kumimoji="1" lang="en-US" altLang="zh-CN" sz="2400" b="1" dirty="0" smtClean="0">
                <a:solidFill>
                  <a:srgbClr val="800000"/>
                </a:solidFill>
              </a:rPr>
              <a:t>  </a:t>
            </a:r>
            <a:r>
              <a:rPr kumimoji="1" lang="en-US" altLang="zh-CN" sz="2400" b="1" dirty="0" smtClean="0">
                <a:solidFill>
                  <a:srgbClr val="800000"/>
                </a:solidFill>
              </a:rPr>
              <a:t> important. </a:t>
            </a:r>
            <a:endParaRPr kumimoji="1" lang="zh-CN" altLang="en-US" sz="2400" b="1" dirty="0">
              <a:solidFill>
                <a:srgbClr val="8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4704" y="5323275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FF0000"/>
                </a:solidFill>
              </a:rPr>
              <a:t>μ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= 1.33</a:t>
            </a:r>
            <a:r>
              <a:rPr kumimoji="1" lang="en-US" altLang="zh-CN" sz="2000" b="1" baseline="30000" dirty="0" smtClean="0">
                <a:solidFill>
                  <a:srgbClr val="FF0000"/>
                </a:solidFill>
              </a:rPr>
              <a:t>+0.21</a:t>
            </a:r>
            <a:r>
              <a:rPr kumimoji="1" lang="en-US" altLang="zh-CN" sz="2000" b="1" baseline="-25000" dirty="0" smtClean="0">
                <a:solidFill>
                  <a:srgbClr val="FF0000"/>
                </a:solidFill>
              </a:rPr>
              <a:t>-0.16</a:t>
            </a:r>
            <a:endParaRPr kumimoji="1" lang="zh-CN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5987" y="5092442"/>
            <a:ext cx="1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μ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= 0.80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±0.14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457588"/>
          </a:xfrm>
        </p:spPr>
        <p:txBody>
          <a:bodyPr/>
          <a:lstStyle/>
          <a:p>
            <a:r>
              <a:rPr lang="en-US" dirty="0" smtClean="0"/>
              <a:t>Coupling Measurements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5732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486669"/>
            <a:ext cx="8534400" cy="646331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Coupling strengths </a:t>
            </a:r>
            <a:r>
              <a:rPr lang="en-US" sz="2400" dirty="0" err="1" smtClean="0">
                <a:solidFill>
                  <a:srgbClr val="C00000"/>
                </a:solidFill>
                <a:latin typeface="Symbol" pitchFamily="18" charset="2"/>
              </a:rPr>
              <a:t>k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&amp; ratio:</a:t>
            </a:r>
            <a:r>
              <a:rPr lang="en-US" sz="2400" dirty="0" smtClean="0">
                <a:solidFill>
                  <a:srgbClr val="0066FF"/>
                </a:solidFill>
              </a:rPr>
              <a:t>  </a:t>
            </a:r>
            <a:r>
              <a:rPr lang="en-US" sz="2000" b="1" dirty="0" err="1" smtClean="0">
                <a:solidFill>
                  <a:srgbClr val="0066FF"/>
                </a:solidFill>
                <a:latin typeface="Symbol" pitchFamily="18" charset="2"/>
              </a:rPr>
              <a:t>k</a:t>
            </a:r>
            <a:r>
              <a:rPr lang="en-US" sz="2000" b="1" baseline="-25000" dirty="0" err="1" smtClean="0">
                <a:solidFill>
                  <a:srgbClr val="0066FF"/>
                </a:solidFill>
              </a:rPr>
              <a:t>F</a:t>
            </a:r>
            <a:r>
              <a:rPr lang="en-US" sz="2000" b="1" dirty="0" smtClean="0">
                <a:solidFill>
                  <a:srgbClr val="0066FF"/>
                </a:solidFill>
              </a:rPr>
              <a:t> =</a:t>
            </a:r>
            <a:r>
              <a:rPr lang="en-US" sz="2000" b="1" dirty="0" err="1" smtClean="0">
                <a:solidFill>
                  <a:srgbClr val="0066FF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0066FF"/>
                </a:solidFill>
              </a:rPr>
              <a:t>F</a:t>
            </a:r>
            <a:r>
              <a:rPr lang="en-US" sz="2000" b="1" dirty="0" smtClean="0">
                <a:solidFill>
                  <a:srgbClr val="0066FF"/>
                </a:solidFill>
              </a:rPr>
              <a:t>/</a:t>
            </a:r>
            <a:r>
              <a:rPr lang="en-US" sz="2000" b="1" dirty="0" err="1" smtClean="0">
                <a:solidFill>
                  <a:srgbClr val="0066FF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0066FF"/>
                </a:solidFill>
              </a:rPr>
              <a:t>F,SM</a:t>
            </a:r>
            <a:r>
              <a:rPr lang="en-US" sz="2000" b="1" dirty="0" smtClean="0">
                <a:solidFill>
                  <a:srgbClr val="0066FF"/>
                </a:solidFill>
              </a:rPr>
              <a:t>,</a:t>
            </a:r>
            <a:r>
              <a:rPr lang="en-US" sz="2000" b="1" baseline="30000" dirty="0" smtClean="0">
                <a:solidFill>
                  <a:srgbClr val="0066FF"/>
                </a:solidFill>
              </a:rPr>
              <a:t>   </a:t>
            </a:r>
            <a:r>
              <a:rPr lang="en-US" sz="2000" b="1" dirty="0" smtClean="0">
                <a:solidFill>
                  <a:srgbClr val="0066FF"/>
                </a:solidFill>
                <a:latin typeface="Symbol" pitchFamily="18" charset="2"/>
              </a:rPr>
              <a:t>k</a:t>
            </a:r>
            <a:r>
              <a:rPr lang="en-US" sz="2000" b="1" baseline="-25000" dirty="0" smtClean="0">
                <a:solidFill>
                  <a:srgbClr val="0066FF"/>
                </a:solidFill>
              </a:rPr>
              <a:t>V</a:t>
            </a:r>
            <a:r>
              <a:rPr lang="en-US" sz="2000" b="1" dirty="0" smtClean="0">
                <a:solidFill>
                  <a:srgbClr val="0066FF"/>
                </a:solidFill>
              </a:rPr>
              <a:t> =</a:t>
            </a:r>
            <a:r>
              <a:rPr lang="en-US" sz="2000" b="1" dirty="0" err="1" smtClean="0">
                <a:solidFill>
                  <a:srgbClr val="0066FF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0066FF"/>
                </a:solidFill>
              </a:rPr>
              <a:t>V</a:t>
            </a:r>
            <a:r>
              <a:rPr lang="en-US" sz="2000" b="1" dirty="0" smtClean="0">
                <a:solidFill>
                  <a:srgbClr val="0066FF"/>
                </a:solidFill>
              </a:rPr>
              <a:t>/</a:t>
            </a:r>
            <a:r>
              <a:rPr lang="en-US" sz="2000" b="1" dirty="0" err="1" smtClean="0">
                <a:solidFill>
                  <a:srgbClr val="0066FF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0066FF"/>
                </a:solidFill>
              </a:rPr>
              <a:t>V,SM</a:t>
            </a:r>
            <a:r>
              <a:rPr lang="en-US" sz="2000" dirty="0" smtClean="0">
                <a:solidFill>
                  <a:srgbClr val="0066FF"/>
                </a:solidFill>
              </a:rPr>
              <a:t>,</a:t>
            </a:r>
            <a:r>
              <a:rPr lang="en-US" sz="2000" baseline="30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>
                <a:solidFill>
                  <a:srgbClr val="0066FF"/>
                </a:solidFill>
              </a:rPr>
              <a:t>   </a:t>
            </a:r>
            <a:r>
              <a:rPr lang="en-US" sz="2000" b="1" dirty="0" err="1" smtClean="0">
                <a:solidFill>
                  <a:srgbClr val="006600"/>
                </a:solidFill>
                <a:latin typeface="Symbol" pitchFamily="18" charset="2"/>
              </a:rPr>
              <a:t>l</a:t>
            </a:r>
            <a:r>
              <a:rPr lang="en-US" sz="2000" b="1" baseline="-25000" dirty="0" err="1" smtClean="0">
                <a:solidFill>
                  <a:srgbClr val="006600"/>
                </a:solidFill>
              </a:rPr>
              <a:t>ij</a:t>
            </a:r>
            <a:r>
              <a:rPr lang="en-US" sz="2000" b="1" dirty="0" smtClean="0">
                <a:solidFill>
                  <a:srgbClr val="006600"/>
                </a:solidFill>
              </a:rPr>
              <a:t> = </a:t>
            </a:r>
            <a:r>
              <a:rPr lang="en-US" sz="2000" b="1" dirty="0" err="1" smtClean="0">
                <a:solidFill>
                  <a:srgbClr val="006600"/>
                </a:solidFill>
                <a:latin typeface="Symbol" pitchFamily="18" charset="2"/>
              </a:rPr>
              <a:t>k</a:t>
            </a:r>
            <a:r>
              <a:rPr lang="en-US" sz="2000" b="1" baseline="-25000" dirty="0" err="1" smtClean="0">
                <a:solidFill>
                  <a:srgbClr val="006600"/>
                </a:solidFill>
              </a:rPr>
              <a:t>i</a:t>
            </a:r>
            <a:r>
              <a:rPr lang="en-US" sz="2000" b="1" dirty="0" smtClean="0">
                <a:solidFill>
                  <a:srgbClr val="006600"/>
                </a:solidFill>
              </a:rPr>
              <a:t> /</a:t>
            </a:r>
            <a:r>
              <a:rPr lang="en-US" sz="2000" b="1" dirty="0" smtClean="0">
                <a:solidFill>
                  <a:srgbClr val="006600"/>
                </a:solidFill>
                <a:latin typeface="Symbol" pitchFamily="18" charset="2"/>
              </a:rPr>
              <a:t>k</a:t>
            </a:r>
            <a:r>
              <a:rPr lang="en-US" sz="2000" b="1" baseline="-25000" dirty="0" smtClean="0">
                <a:solidFill>
                  <a:srgbClr val="006600"/>
                </a:solidFill>
              </a:rPr>
              <a:t>j</a:t>
            </a:r>
          </a:p>
        </p:txBody>
      </p:sp>
      <p:pic>
        <p:nvPicPr>
          <p:cNvPr id="3" name="图片 2" descr="Screen Shot 2013-09-12 at 上午12.0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" y="3051440"/>
            <a:ext cx="4116627" cy="33522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08173" y="3113395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CMS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 descr="Screen Shot 2013-09-12 at 上午12.30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89" y="2989476"/>
            <a:ext cx="4043601" cy="3414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92871" y="6403700"/>
            <a:ext cx="2890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 smtClean="0">
                <a:solidFill>
                  <a:srgbClr val="800000"/>
                </a:solidFill>
              </a:rPr>
              <a:t>Agree </a:t>
            </a:r>
            <a:r>
              <a:rPr kumimoji="1" lang="en-US" altLang="zh-CN" sz="2000" b="1" dirty="0">
                <a:solidFill>
                  <a:srgbClr val="800000"/>
                </a:solidFill>
              </a:rPr>
              <a:t>with SM </a:t>
            </a:r>
            <a:r>
              <a:rPr kumimoji="1" lang="en-US" altLang="zh-CN" sz="2000" b="1" dirty="0" smtClean="0">
                <a:solidFill>
                  <a:srgbClr val="800000"/>
                </a:solidFill>
              </a:rPr>
              <a:t>within </a:t>
            </a:r>
            <a:r>
              <a:rPr kumimoji="1" lang="en-US" altLang="zh-CN" sz="2000" b="1" dirty="0">
                <a:solidFill>
                  <a:srgbClr val="800000"/>
                </a:solidFill>
              </a:rPr>
              <a:t>2</a:t>
            </a:r>
            <a:r>
              <a:rPr kumimoji="1" lang="en-US" altLang="zh-CN" sz="2000" b="1" dirty="0">
                <a:solidFill>
                  <a:srgbClr val="800000"/>
                </a:solidFill>
                <a:latin typeface="Symbol" charset="2"/>
                <a:cs typeface="Symbol" charset="2"/>
              </a:rPr>
              <a:t>s.</a:t>
            </a:r>
            <a:endParaRPr kumimoji="1" lang="en-US" altLang="zh-CN" sz="2000" b="1" dirty="0">
              <a:solidFill>
                <a:srgbClr val="800000"/>
              </a:solidFill>
            </a:endParaRPr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493" y="235957"/>
            <a:ext cx="7929511" cy="534562"/>
          </a:xfrm>
        </p:spPr>
        <p:txBody>
          <a:bodyPr/>
          <a:lstStyle/>
          <a:p>
            <a:r>
              <a:rPr kumimoji="1" lang="en-US" altLang="zh-CN" dirty="0" smtClean="0"/>
              <a:t>Summary results for Spin study</a:t>
            </a:r>
            <a:endParaRPr kumimoji="1" lang="zh-CN" altLang="en-US" dirty="0"/>
          </a:p>
        </p:txBody>
      </p:sp>
      <p:pic>
        <p:nvPicPr>
          <p:cNvPr id="5" name="Picture 4" descr="https://atlas.web.cern.ch/Atlas/GROUPS/PHYSICS/PAPERS/HIGG-2013-01/fig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6" y="3108656"/>
            <a:ext cx="3886200" cy="35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134523" y="1041819"/>
            <a:ext cx="4800600" cy="16312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0</a:t>
            </a:r>
            <a:r>
              <a:rPr lang="en-US" sz="2000" baseline="30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hypothesis excluded at 97.8% CL in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favor of 0</a:t>
            </a:r>
            <a:r>
              <a:rPr lang="en-US" sz="2000" baseline="30000" dirty="0" smtClean="0">
                <a:solidFill>
                  <a:schemeClr val="bg1"/>
                </a:solidFill>
              </a:rPr>
              <a:t>+</a:t>
            </a:r>
            <a:r>
              <a:rPr lang="en-US" sz="2000" dirty="0" smtClean="0">
                <a:solidFill>
                  <a:schemeClr val="bg1"/>
                </a:solidFill>
              </a:rPr>
              <a:t> by H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ZZ* 4l analysis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en-US" sz="2000" baseline="30000" dirty="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and 1</a:t>
            </a:r>
            <a:r>
              <a:rPr lang="en-US" sz="2000" baseline="30000" dirty="0" smtClean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excluded at 99.7% CL, 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  respectively by WW and ZZ analysis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2</a:t>
            </a:r>
            <a:r>
              <a:rPr lang="en-US" sz="2000" baseline="30000" dirty="0" smtClean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 excluded at 95.2% to 99.96% CL </a:t>
            </a:r>
          </a:p>
        </p:txBody>
      </p:sp>
      <p:pic>
        <p:nvPicPr>
          <p:cNvPr id="7" name="图片 6" descr="Screen Shot 2013-09-12 at 上午12.3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88" y="945092"/>
            <a:ext cx="3633919" cy="34491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23288" y="4820883"/>
            <a:ext cx="3535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Spin 1 is strongly disfavored with the </a:t>
            </a: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bservation of </a:t>
            </a:r>
            <a:r>
              <a:rPr kumimoji="1" lang="en-US" altLang="zh-CN" dirty="0" err="1" smtClean="0"/>
              <a:t>H</a:t>
            </a:r>
            <a:r>
              <a:rPr lang="en-US" altLang="zh-CN" dirty="0" err="1" smtClean="0">
                <a:sym typeface="Wingdings" pitchFamily="2" charset="2"/>
              </a:rPr>
              <a:t></a:t>
            </a:r>
            <a:r>
              <a:rPr lang="en-US" altLang="zh-CN" dirty="0" err="1" smtClean="0">
                <a:latin typeface="Symbol" charset="2"/>
                <a:cs typeface="Symbol" charset="2"/>
                <a:sym typeface="Wingdings" pitchFamily="2" charset="2"/>
              </a:rPr>
              <a:t>gg</a:t>
            </a:r>
            <a:r>
              <a:rPr lang="en-US" altLang="zh-CN" dirty="0" smtClean="0">
                <a:latin typeface="Symbol" charset="2"/>
                <a:cs typeface="Symbol" charset="2"/>
                <a:sym typeface="Wingdings" pitchFamily="2" charset="2"/>
              </a:rPr>
              <a:t>.</a:t>
            </a:r>
          </a:p>
          <a:p>
            <a:r>
              <a:rPr kumimoji="1" lang="en-US" altLang="zh-CN" dirty="0" smtClean="0">
                <a:latin typeface="Arial"/>
                <a:cs typeface="Arial"/>
              </a:rPr>
              <a:t>Data favor the SM Higgs 0</a:t>
            </a:r>
            <a:r>
              <a:rPr kumimoji="1" lang="en-US" altLang="zh-CN" baseline="30000" dirty="0" smtClean="0">
                <a:latin typeface="Arial"/>
                <a:cs typeface="Arial"/>
              </a:rPr>
              <a:t>+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0949" y="129340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Excluded at </a:t>
            </a:r>
          </a:p>
          <a:p>
            <a:r>
              <a:rPr kumimoji="1" lang="en-US" altLang="zh-CN" dirty="0" smtClean="0"/>
              <a:t>99.4% CL</a:t>
            </a:r>
            <a:endParaRPr kumimoji="1" lang="zh-CN" altLang="en-US" dirty="0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40" y="3951228"/>
            <a:ext cx="7713097" cy="2844812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VBF process has the event signature with 2 forward jets and no much jet activity in the central region. </a:t>
            </a:r>
          </a:p>
          <a:p>
            <a:r>
              <a:rPr kumimoji="1" lang="en-US" altLang="zh-CN" dirty="0" smtClean="0"/>
              <a:t>MVA can maximize the discriminating </a:t>
            </a:r>
            <a:r>
              <a:rPr kumimoji="1" lang="en-US" altLang="zh-CN" dirty="0" smtClean="0"/>
              <a:t>power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of the signal from the background.</a:t>
            </a:r>
          </a:p>
          <a:p>
            <a:pPr lvl="1"/>
            <a:r>
              <a:rPr kumimoji="1" lang="en-US" altLang="zh-CN" dirty="0" smtClean="0"/>
              <a:t>Improvement is above 10-20% </a:t>
            </a:r>
            <a:r>
              <a:rPr kumimoji="1" lang="en-US" altLang="zh-CN" dirty="0" err="1" smtClean="0"/>
              <a:t>w.r.t</a:t>
            </a:r>
            <a:r>
              <a:rPr kumimoji="1" lang="en-US" altLang="zh-CN" dirty="0" smtClean="0"/>
              <a:t> cut based one.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787"/>
            <a:ext cx="7313613" cy="635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VBF 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 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6" name="图片 5" descr="Screen Shot 2013-07-09 at 上午11.1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" y="903604"/>
            <a:ext cx="3973264" cy="2987937"/>
          </a:xfrm>
          <a:prstGeom prst="rect">
            <a:avLst/>
          </a:prstGeom>
        </p:spPr>
      </p:pic>
      <p:pic>
        <p:nvPicPr>
          <p:cNvPr id="10" name="图片 9" descr="Screen Shot 2013-09-09 at 下午11.1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80" y="878008"/>
            <a:ext cx="4415947" cy="3027428"/>
          </a:xfrm>
          <a:prstGeom prst="rect">
            <a:avLst/>
          </a:prstGeom>
        </p:spPr>
      </p:pic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7044" y="78168"/>
            <a:ext cx="7313613" cy="475361"/>
          </a:xfrm>
        </p:spPr>
        <p:txBody>
          <a:bodyPr/>
          <a:lstStyle/>
          <a:p>
            <a:r>
              <a:rPr kumimoji="1" lang="en-US" altLang="zh-CN" dirty="0" smtClean="0"/>
              <a:t>The discovery on July 4</a:t>
            </a:r>
            <a:r>
              <a:rPr kumimoji="1" lang="en-US" altLang="zh-CN" baseline="30000" dirty="0" smtClean="0"/>
              <a:t>th</a:t>
            </a:r>
            <a:r>
              <a:rPr kumimoji="1" lang="en-US" altLang="zh-CN" dirty="0" smtClean="0"/>
              <a:t>, 2012</a:t>
            </a:r>
            <a:endParaRPr kumimoji="1" lang="zh-CN" altLang="en-US" dirty="0"/>
          </a:p>
        </p:txBody>
      </p:sp>
      <p:pic>
        <p:nvPicPr>
          <p:cNvPr id="5" name="图片 4" descr="Screen Shot 2013-09-12 at 下午5.1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" y="722773"/>
            <a:ext cx="4152900" cy="2997200"/>
          </a:xfrm>
          <a:prstGeom prst="rect">
            <a:avLst/>
          </a:prstGeom>
        </p:spPr>
      </p:pic>
      <p:pic>
        <p:nvPicPr>
          <p:cNvPr id="6" name="Picture 2" descr="https://atlas.web.cern.ch/Atlas/GROUPS/PHYSICS/CONFNOTES/ATLAS-CONF-2012-093/fig_0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498" y="660310"/>
            <a:ext cx="4628034" cy="3581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19" y="3654417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/>
        </p:nvSpPr>
        <p:spPr>
          <a:xfrm>
            <a:off x="7264541" y="2665265"/>
            <a:ext cx="713665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Arial" pitchFamily="34" charset="0"/>
                <a:ea typeface="Lucida Grande"/>
                <a:cs typeface="Arial" pitchFamily="34" charset="0"/>
              </a:rPr>
              <a:t>σ</a:t>
            </a:r>
            <a:endParaRPr lang="en-US" sz="2000" b="1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681980" y="4909888"/>
            <a:ext cx="713665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4.9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Arial" pitchFamily="34" charset="0"/>
                <a:ea typeface="Lucida Grande"/>
                <a:cs typeface="Arial" pitchFamily="34" charset="0"/>
              </a:rPr>
              <a:t>σ</a:t>
            </a:r>
            <a:endParaRPr lang="en-US" sz="2000" b="1" dirty="0" smtClean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61498" y="4434929"/>
            <a:ext cx="48852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A milestone discovery announced in</a:t>
            </a:r>
          </a:p>
          <a:p>
            <a:r>
              <a:rPr kumimoji="1" lang="en-US" altLang="zh-CN" sz="2400" b="1" dirty="0" smtClean="0"/>
              <a:t> July, 2012.</a:t>
            </a:r>
          </a:p>
          <a:p>
            <a:pPr marL="742950" lvl="1" indent="-285750">
              <a:buFont typeface="Symbol" charset="2"/>
              <a:buChar char="-"/>
            </a:pPr>
            <a:r>
              <a:rPr kumimoji="1" lang="en-US" altLang="zh-CN" sz="2000" i="1" dirty="0" smtClean="0"/>
              <a:t>Both ATLAS and CMS observed a </a:t>
            </a:r>
            <a:r>
              <a:rPr kumimoji="1" lang="en-US" altLang="zh-CN" sz="2000" i="1" dirty="0"/>
              <a:t>new</a:t>
            </a:r>
          </a:p>
          <a:p>
            <a:pPr lvl="1"/>
            <a:r>
              <a:rPr kumimoji="1" lang="en-US" altLang="zh-CN" sz="2000" i="1" dirty="0"/>
              <a:t>     </a:t>
            </a:r>
            <a:r>
              <a:rPr kumimoji="1" lang="en-US" altLang="zh-CN" sz="2000" i="1" dirty="0" smtClean="0"/>
              <a:t>particle </a:t>
            </a:r>
            <a:r>
              <a:rPr kumimoji="1" lang="en-US" altLang="zh-CN" sz="2000" i="1" dirty="0"/>
              <a:t>with ~</a:t>
            </a:r>
            <a:r>
              <a:rPr kumimoji="1" lang="en-US" altLang="zh-CN" sz="2000" i="1" dirty="0" smtClean="0"/>
              <a:t>5</a:t>
            </a:r>
            <a:r>
              <a:rPr kumimoji="1" lang="en-US" altLang="zh-CN" sz="2000" i="1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zh-CN" sz="2000" i="1" dirty="0" smtClean="0"/>
              <a:t> </a:t>
            </a:r>
            <a:r>
              <a:rPr kumimoji="1" lang="en-US" altLang="zh-CN" sz="2000" i="1" dirty="0"/>
              <a:t>evidence .</a:t>
            </a:r>
          </a:p>
          <a:p>
            <a:pPr marL="742950" lvl="1" indent="-285750">
              <a:buFont typeface="Symbol" charset="2"/>
              <a:buChar char="-"/>
            </a:pPr>
            <a:r>
              <a:rPr kumimoji="1" lang="en-US" altLang="zh-CN" sz="2000" i="1" dirty="0" smtClean="0"/>
              <a:t>Will the signal be confirmed in the</a:t>
            </a:r>
          </a:p>
          <a:p>
            <a:r>
              <a:rPr kumimoji="1" lang="en-US" altLang="zh-CN" sz="2000" i="1" dirty="0" smtClean="0"/>
              <a:t>              additional 2012 data? SM Higgs? </a:t>
            </a:r>
            <a:endParaRPr kumimoji="1" lang="en-US" altLang="zh-CN" sz="2000" i="1" dirty="0"/>
          </a:p>
          <a:p>
            <a:pPr marL="800100" lvl="1" indent="-342900">
              <a:buFont typeface="Symbol" charset="2"/>
              <a:buChar char="-"/>
            </a:pPr>
            <a:r>
              <a:rPr kumimoji="1" lang="en-US" altLang="zh-CN" sz="2000" i="1" dirty="0" smtClean="0"/>
              <a:t>Properties, future?</a:t>
            </a:r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3</a:t>
            </a:r>
            <a:r>
              <a:rPr kumimoji="1" lang="en-US" altLang="zh-CN" b="1" dirty="0" smtClean="0"/>
              <a:t>σ</a:t>
            </a:r>
            <a:r>
              <a:rPr kumimoji="1" lang="en-US" altLang="zh-CN" dirty="0" smtClean="0"/>
              <a:t>VBF Higgs Evidence</a:t>
            </a:r>
            <a:endParaRPr kumimoji="1" lang="zh-CN" altLang="en-US" dirty="0"/>
          </a:p>
        </p:txBody>
      </p:sp>
      <p:pic>
        <p:nvPicPr>
          <p:cNvPr id="5" name="图片 4" descr="Screen Shot 2013-09-10 at 下午5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" y="1637762"/>
            <a:ext cx="4390388" cy="3214868"/>
          </a:xfrm>
          <a:prstGeom prst="rect">
            <a:avLst/>
          </a:prstGeom>
        </p:spPr>
      </p:pic>
      <p:pic>
        <p:nvPicPr>
          <p:cNvPr id="4" name="图片 3" descr="Screen Shot 2013-09-11 at 下午11.53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62" y="1637762"/>
            <a:ext cx="4271659" cy="32148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76678" y="2341410"/>
            <a:ext cx="178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3.3σevidence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0689" y="5063736"/>
            <a:ext cx="773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F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irst 3σVBF </a:t>
            </a:r>
            <a:r>
              <a:rPr kumimoji="1" lang="en-US" altLang="zh-CN" b="1" dirty="0">
                <a:solidFill>
                  <a:srgbClr val="FF0000"/>
                </a:solidFill>
              </a:rPr>
              <a:t>Higgs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evidence has been seen with ATLAS detector</a:t>
            </a:r>
          </a:p>
          <a:p>
            <a:r>
              <a:rPr kumimoji="1" lang="en-US" altLang="zh-CN" b="1" dirty="0" smtClean="0">
                <a:solidFill>
                  <a:srgbClr val="FF0000"/>
                </a:solidFill>
              </a:rPr>
              <a:t>The most important contribution to the 125.5 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GeV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 VBF Higgs is from H</a:t>
            </a:r>
            <a:r>
              <a:rPr kumimoji="1" lang="en-US" altLang="zh-CN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en-US" altLang="zh-CN" b="1" dirty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r>
              <a:rPr kumimoji="1" lang="en-US" altLang="zh-CN" b="1" dirty="0" err="1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gg</a:t>
            </a:r>
            <a:r>
              <a:rPr kumimoji="1" lang="en-US" altLang="zh-CN" b="1" dirty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endParaRPr kumimoji="1" lang="en-US" altLang="zh-CN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576402"/>
          </a:xfrm>
        </p:spPr>
        <p:txBody>
          <a:bodyPr/>
          <a:lstStyle/>
          <a:p>
            <a:r>
              <a:rPr kumimoji="1" lang="en-US" altLang="zh-CN" dirty="0" smtClean="0"/>
              <a:t>Other Higgs results</a:t>
            </a:r>
            <a:endParaRPr kumimoji="1" lang="zh-CN" altLang="en-US" dirty="0"/>
          </a:p>
        </p:txBody>
      </p:sp>
      <p:sp>
        <p:nvSpPr>
          <p:cNvPr id="4" name="TextBox 16"/>
          <p:cNvSpPr txBox="1"/>
          <p:nvPr/>
        </p:nvSpPr>
        <p:spPr>
          <a:xfrm>
            <a:off x="372915" y="740836"/>
            <a:ext cx="4114800" cy="6540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zh-CN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tt</a:t>
            </a:r>
            <a:r>
              <a:rPr lang="en-US" altLang="zh-CN" b="1" i="1" dirty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r>
              <a:rPr lang="en-US" altLang="zh-CN" sz="1600" b="1" i="1" dirty="0" smtClean="0">
                <a:solidFill>
                  <a:srgbClr val="0066FF"/>
                </a:solidFill>
                <a:latin typeface="Symbol" charset="2"/>
                <a:cs typeface="Symbol" charset="2"/>
                <a:sym typeface="Wingdings" pitchFamily="2" charset="2"/>
              </a:rPr>
              <a:t>: </a:t>
            </a:r>
            <a:r>
              <a:rPr lang="en-US" sz="1600" b="1" i="1" dirty="0" smtClean="0">
                <a:solidFill>
                  <a:srgbClr val="0066FF"/>
                </a:solidFill>
                <a:latin typeface="Symbol" charset="2"/>
                <a:ea typeface="+mn-ea"/>
                <a:cs typeface="Symbol" charset="2"/>
              </a:rPr>
              <a:t>m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(125) = 0.7 ± 0.7  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Significance (125): 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1.1(1.7)</a:t>
            </a:r>
            <a:r>
              <a:rPr lang="en-US" sz="1600" b="1" dirty="0" err="1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σ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  obs.(</a:t>
            </a:r>
            <a:r>
              <a:rPr lang="en-US" sz="1600" b="1" dirty="0" err="1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exp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ea typeface="+mn-ea"/>
                <a:cs typeface="Trebuchet MS"/>
              </a:rPr>
              <a:t>)</a:t>
            </a:r>
            <a:endParaRPr lang="en-US" sz="1600" b="1" dirty="0" smtClean="0">
              <a:solidFill>
                <a:srgbClr val="0066FF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81" y="1557007"/>
            <a:ext cx="4394589" cy="25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/>
          <p:nvPr/>
        </p:nvSpPr>
        <p:spPr>
          <a:xfrm>
            <a:off x="0" y="4218202"/>
            <a:ext cx="52217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altLang="zh-CN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bb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: </a:t>
            </a:r>
            <a:r>
              <a:rPr lang="en-US" sz="1600" b="1" i="1" dirty="0" smtClean="0">
                <a:solidFill>
                  <a:srgbClr val="0066FF"/>
                </a:solidFill>
                <a:latin typeface="Symbol" charset="2"/>
                <a:cs typeface="Symbol" charset="2"/>
              </a:rPr>
              <a:t>m 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(125 </a:t>
            </a:r>
            <a:r>
              <a:rPr lang="en-US" sz="1600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GeV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) </a:t>
            </a:r>
            <a:r>
              <a:rPr lang="en-US" sz="1600" b="1" dirty="0">
                <a:solidFill>
                  <a:srgbClr val="0066FF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0066FF"/>
                </a:solidFill>
                <a:latin typeface="Symbol" charset="2"/>
                <a:cs typeface="Trebuchet MS"/>
              </a:rPr>
              <a:t>  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0.2 </a:t>
            </a:r>
            <a:r>
              <a:rPr lang="en-US" sz="1600" b="1" dirty="0">
                <a:solidFill>
                  <a:srgbClr val="0066FF"/>
                </a:solidFill>
                <a:latin typeface="Trebuchet MS"/>
                <a:cs typeface="Trebuchet MS"/>
              </a:rPr>
              <a:t>± 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0.5(stat</a:t>
            </a:r>
            <a:r>
              <a:rPr lang="en-US" sz="1600" b="1" dirty="0">
                <a:solidFill>
                  <a:srgbClr val="0066FF"/>
                </a:solidFill>
                <a:latin typeface="Trebuchet MS"/>
                <a:cs typeface="Trebuchet MS"/>
              </a:rPr>
              <a:t>) ± 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0.4(</a:t>
            </a:r>
            <a:r>
              <a:rPr lang="en-US" sz="1600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syst</a:t>
            </a:r>
            <a:r>
              <a:rPr lang="en-US" sz="1600" b="1" dirty="0" smtClean="0">
                <a:solidFill>
                  <a:srgbClr val="0066FF"/>
                </a:solidFill>
                <a:latin typeface="Trebuchet MS"/>
                <a:cs typeface="Trebuchet MS"/>
              </a:rPr>
              <a:t>)</a:t>
            </a:r>
            <a:endParaRPr lang="en-US" sz="1600" b="1" dirty="0">
              <a:solidFill>
                <a:srgbClr val="0066FF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14" y="4660861"/>
            <a:ext cx="4156322" cy="219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2163982" y="5690994"/>
            <a:ext cx="88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h</a:t>
            </a:r>
            <a:r>
              <a:rPr lang="en-US" altLang="zh-CN" dirty="0" err="1" smtClean="0">
                <a:sym typeface="Wingdings" pitchFamily="2" charset="2"/>
              </a:rPr>
              <a:t>Zγ</a:t>
            </a:r>
            <a:endParaRPr kumimoji="1" lang="zh-CN" altLang="en-US" dirty="0"/>
          </a:p>
        </p:txBody>
      </p:sp>
      <p:pic>
        <p:nvPicPr>
          <p:cNvPr id="10" name="图片 9" descr="Screen Shot 2013-09-12 at 上午1.2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0" y="3291642"/>
            <a:ext cx="3006231" cy="23993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29475" y="2144590"/>
            <a:ext cx="5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2.1</a:t>
            </a:r>
            <a:r>
              <a:rPr kumimoji="1" lang="en-US" altLang="zh-CN" dirty="0" smtClean="0">
                <a:latin typeface="Symbol" charset="2"/>
                <a:cs typeface="Symbol" charset="2"/>
              </a:rPr>
              <a:t>s</a:t>
            </a:r>
            <a:endParaRPr kumimoji="1" lang="zh-CN" altLang="en-US" dirty="0"/>
          </a:p>
        </p:txBody>
      </p:sp>
      <p:pic>
        <p:nvPicPr>
          <p:cNvPr id="13" name="图片 12" descr="Screen Shot 2013-09-12 at 上午1.24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11" y="740837"/>
            <a:ext cx="2989640" cy="23823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99117" y="960804"/>
            <a:ext cx="3002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66FF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r>
              <a:rPr lang="en-US" altLang="zh-CN" b="1" i="1" dirty="0" smtClean="0">
                <a:solidFill>
                  <a:srgbClr val="0066FF"/>
                </a:solidFill>
                <a:latin typeface="Symbol" charset="2"/>
                <a:cs typeface="Symbol" charset="2"/>
              </a:rPr>
              <a:t>m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(125) = 1.1 ± 0.4,</a:t>
            </a:r>
          </a:p>
          <a:p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 sig = 2.9(2.6)</a:t>
            </a:r>
            <a:r>
              <a:rPr lang="en-US" altLang="zh-CN" b="1" dirty="0">
                <a:solidFill>
                  <a:srgbClr val="0066FF"/>
                </a:solidFill>
                <a:latin typeface="Trebuchet MS"/>
                <a:cs typeface="Trebuchet MS"/>
              </a:rPr>
              <a:t> </a:t>
            </a:r>
            <a:r>
              <a:rPr lang="en-US" altLang="zh-CN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σ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 obs.(</a:t>
            </a:r>
            <a:r>
              <a:rPr lang="en-US" altLang="zh-CN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exp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)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053026" y="3617034"/>
            <a:ext cx="3002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66FF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r>
              <a:rPr lang="en-US" altLang="zh-CN" b="1" i="1" dirty="0" smtClean="0">
                <a:solidFill>
                  <a:srgbClr val="0066FF"/>
                </a:solidFill>
                <a:latin typeface="Symbol" charset="2"/>
                <a:cs typeface="Symbol" charset="2"/>
              </a:rPr>
              <a:t>m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(125) = 1.0 ± 0.5,</a:t>
            </a:r>
          </a:p>
          <a:p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 sig = 2.1(2.1) </a:t>
            </a:r>
            <a:r>
              <a:rPr lang="en-US" altLang="zh-CN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σ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 obs.(</a:t>
            </a:r>
            <a:r>
              <a:rPr lang="en-US" altLang="zh-CN" b="1" dirty="0" err="1" smtClean="0">
                <a:solidFill>
                  <a:srgbClr val="0066FF"/>
                </a:solidFill>
                <a:latin typeface="Trebuchet MS"/>
                <a:cs typeface="Trebuchet MS"/>
              </a:rPr>
              <a:t>exp</a:t>
            </a:r>
            <a:r>
              <a:rPr lang="en-US" altLang="zh-CN" b="1" dirty="0" smtClean="0">
                <a:solidFill>
                  <a:srgbClr val="0066FF"/>
                </a:solidFill>
                <a:latin typeface="Trebuchet MS"/>
                <a:cs typeface="Trebuchet MS"/>
              </a:rPr>
              <a:t>)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670485" y="1658734"/>
            <a:ext cx="65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CMS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73118" y="4555533"/>
            <a:ext cx="65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CMS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21343" y="5321661"/>
            <a:ext cx="8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ATLAS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16382" y="2710286"/>
            <a:ext cx="8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ATLAS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幻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493117"/>
          </a:xfrm>
        </p:spPr>
        <p:txBody>
          <a:bodyPr/>
          <a:lstStyle/>
          <a:p>
            <a:r>
              <a:rPr kumimoji="1" lang="en-US" altLang="zh-CN" dirty="0" err="1" smtClean="0"/>
              <a:t>Tevatron</a:t>
            </a:r>
            <a:r>
              <a:rPr kumimoji="1" lang="en-US" altLang="zh-CN" dirty="0" smtClean="0"/>
              <a:t> result </a:t>
            </a:r>
            <a:endParaRPr kumimoji="1" lang="zh-CN" altLang="en-US" dirty="0"/>
          </a:p>
        </p:txBody>
      </p:sp>
      <p:pic>
        <p:nvPicPr>
          <p:cNvPr id="4" name="图片 3" descr="Screen Shot 2013-09-12 at 上午1.3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" y="674487"/>
            <a:ext cx="4343335" cy="3289300"/>
          </a:xfrm>
          <a:prstGeom prst="rect">
            <a:avLst/>
          </a:prstGeom>
        </p:spPr>
      </p:pic>
      <p:pic>
        <p:nvPicPr>
          <p:cNvPr id="6" name="图片 5" descr="Screen Shot 2013-09-12 at 上午1.3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0" y="632845"/>
            <a:ext cx="4038001" cy="3371642"/>
          </a:xfrm>
          <a:prstGeom prst="rect">
            <a:avLst/>
          </a:prstGeom>
        </p:spPr>
      </p:pic>
      <p:pic>
        <p:nvPicPr>
          <p:cNvPr id="7" name="图片 6" descr="Screen Shot 2013-09-12 at 上午1.3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" y="4039325"/>
            <a:ext cx="4427311" cy="27770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4400" y="516639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2+ is excluded with 99.95% CL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17747" y="4527313"/>
            <a:ext cx="5314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2400" dirty="0" err="1" smtClean="0"/>
              <a:t>Tevatron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obserses</a:t>
            </a:r>
            <a:r>
              <a:rPr kumimoji="1" lang="en-US" altLang="zh-CN" sz="2400" dirty="0" smtClean="0"/>
              <a:t> 3σHiggs as well. 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2400" dirty="0" smtClean="0"/>
              <a:t>The main contribution is from VH(bb).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2400" dirty="0" smtClean="0"/>
              <a:t>Spin 2 Higgs is excluded with 99.95%</a:t>
            </a:r>
          </a:p>
          <a:p>
            <a:r>
              <a:rPr kumimoji="1" lang="en-US" altLang="zh-CN" sz="2400" dirty="0" smtClean="0"/>
              <a:t>     CL. </a:t>
            </a:r>
          </a:p>
          <a:p>
            <a:endParaRPr kumimoji="1" lang="zh-CN" altLang="en-US" sz="2400" dirty="0"/>
          </a:p>
        </p:txBody>
      </p:sp>
      <p:sp>
        <p:nvSpPr>
          <p:cNvPr id="12" name="幻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678" y="2918503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LHC status and forward looking 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 short LHC history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8293" y="692696"/>
            <a:ext cx="9144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1983 </a:t>
            </a:r>
            <a:r>
              <a:rPr lang="en-US" sz="2800" b="1" i="1" dirty="0">
                <a:solidFill>
                  <a:srgbClr val="0000FF"/>
                </a:solidFill>
              </a:rPr>
              <a:t>LEP Note 440 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S. Myers and W. Schnell propose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	twin-ring </a:t>
            </a:r>
            <a:r>
              <a:rPr lang="en-US" sz="2800" i="1" dirty="0">
                <a:solidFill>
                  <a:srgbClr val="000000"/>
                </a:solidFill>
              </a:rPr>
              <a:t>pp </a:t>
            </a:r>
            <a:r>
              <a:rPr lang="en-US" sz="2800" dirty="0">
                <a:solidFill>
                  <a:srgbClr val="000000"/>
                </a:solidFill>
              </a:rPr>
              <a:t>collider in LEP tunnel </a:t>
            </a:r>
            <a:r>
              <a:rPr lang="en-US" sz="2800" dirty="0" smtClean="0">
                <a:solidFill>
                  <a:srgbClr val="000000"/>
                </a:solidFill>
              </a:rPr>
              <a:t>with </a:t>
            </a:r>
            <a:r>
              <a:rPr lang="en-US" sz="2800" dirty="0">
                <a:solidFill>
                  <a:srgbClr val="000000"/>
                </a:solidFill>
              </a:rPr>
              <a:t>9-T dipoles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1991 CERN Council: LHC approval in principle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1992 </a:t>
            </a:r>
            <a:r>
              <a:rPr lang="en-US" sz="2800" dirty="0" err="1">
                <a:solidFill>
                  <a:srgbClr val="0000FF"/>
                </a:solidFill>
              </a:rPr>
              <a:t>EoI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LoI</a:t>
            </a:r>
            <a:r>
              <a:rPr lang="en-US" sz="2800" dirty="0">
                <a:solidFill>
                  <a:srgbClr val="0000FF"/>
                </a:solidFill>
              </a:rPr>
              <a:t> of experiments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  	</a:t>
            </a:r>
            <a:r>
              <a:rPr lang="en-US" sz="2800" dirty="0">
                <a:solidFill>
                  <a:srgbClr val="FF0000"/>
                </a:solidFill>
              </a:rPr>
              <a:t>1993 SSC termination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1994 CERN Council: LHC approval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1995-98 cooperation </a:t>
            </a:r>
            <a:r>
              <a:rPr lang="en-US" sz="2800" dirty="0" err="1">
                <a:solidFill>
                  <a:srgbClr val="0000FF"/>
                </a:solidFill>
              </a:rPr>
              <a:t>w.Japan,India,Russia,Canada,&amp;US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 	 </a:t>
            </a:r>
            <a:r>
              <a:rPr lang="en-US" sz="2800" dirty="0">
                <a:solidFill>
                  <a:srgbClr val="00B050"/>
                </a:solidFill>
              </a:rPr>
              <a:t>2000 LEP completion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2006 last </a:t>
            </a:r>
            <a:r>
              <a:rPr lang="en-US" sz="2800" dirty="0" err="1">
                <a:solidFill>
                  <a:srgbClr val="0000FF"/>
                </a:solidFill>
              </a:rPr>
              <a:t>s.c</a:t>
            </a:r>
            <a:r>
              <a:rPr lang="en-US" sz="2800" dirty="0">
                <a:solidFill>
                  <a:srgbClr val="0000FF"/>
                </a:solidFill>
              </a:rPr>
              <a:t>. dipole delivered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2008 first beam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2010 first collisions at 3.5 </a:t>
            </a:r>
            <a:r>
              <a:rPr lang="en-US" sz="2800" b="1" dirty="0" err="1">
                <a:solidFill>
                  <a:srgbClr val="0000FF"/>
                </a:solidFill>
              </a:rPr>
              <a:t>TeV</a:t>
            </a:r>
            <a:r>
              <a:rPr lang="en-US" sz="2800" b="1" dirty="0">
                <a:solidFill>
                  <a:srgbClr val="0000FF"/>
                </a:solidFill>
              </a:rPr>
              <a:t> beam energy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BBE0E3">
                    <a:lumMod val="50000"/>
                  </a:srgbClr>
                </a:solidFill>
              </a:rPr>
              <a:t>2015 collisions at ~design energy (plan)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333399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28612" y="692696"/>
            <a:ext cx="19622" cy="5127376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8855" y="5833779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&gt;30 </a:t>
            </a:r>
            <a:r>
              <a:rPr lang="en-US" sz="3200" b="1" i="1" dirty="0" smtClean="0"/>
              <a:t>years!</a:t>
            </a:r>
            <a:endParaRPr lang="en-GB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5" y="6076658"/>
            <a:ext cx="5830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3200" b="1" dirty="0" smtClean="0">
                <a:solidFill>
                  <a:srgbClr val="C00000"/>
                </a:solidFill>
              </a:rPr>
              <a:t>ow is the time to plan for ~2040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8229600" cy="715962"/>
          </a:xfrm>
        </p:spPr>
        <p:txBody>
          <a:bodyPr/>
          <a:lstStyle/>
          <a:p>
            <a:r>
              <a:rPr lang="en-GB" dirty="0" smtClean="0"/>
              <a:t>reliable luminosity forecasts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4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8683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vailability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48" y="1981200"/>
            <a:ext cx="4545478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02" y="2667000"/>
            <a:ext cx="4352305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“There </a:t>
            </a:r>
            <a:r>
              <a:rPr lang="en-US" sz="2000" dirty="0">
                <a:solidFill>
                  <a:prstClr val="black"/>
                </a:solidFill>
              </a:rPr>
              <a:t>are a lot of things that can go wrong –</a:t>
            </a:r>
            <a:r>
              <a:rPr lang="en-US" sz="2000" dirty="0">
                <a:solidFill>
                  <a:srgbClr val="FF0000"/>
                </a:solidFill>
              </a:rPr>
              <a:t> it’s always a </a:t>
            </a:r>
            <a:r>
              <a:rPr lang="en-US" sz="2000" dirty="0" smtClean="0">
                <a:solidFill>
                  <a:srgbClr val="FF0000"/>
                </a:solidFill>
              </a:rPr>
              <a:t>battle”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Pretty good availability considering the complexity and principles of operation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Cryogenics availability in 2012: 93.7%</a:t>
            </a: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-42402" y="-76200"/>
            <a:ext cx="9186402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102875" y="152400"/>
            <a:ext cx="8229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ome issues in 2011-12 operation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-42402" y="1066800"/>
            <a:ext cx="9186402" cy="0"/>
          </a:xfrm>
          <a:prstGeom prst="line">
            <a:avLst/>
          </a:prstGeom>
          <a:ln w="31750" cap="flat">
            <a:solidFill>
              <a:schemeClr val="tx1">
                <a:lumMod val="65000"/>
                <a:lumOff val="3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627784" y="1447800"/>
            <a:ext cx="3888431" cy="5077544"/>
          </a:xfrm>
          <a:prstGeom prst="roundRect">
            <a:avLst>
              <a:gd name="adj" fmla="val 283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rgbClr val="FFFF00"/>
                </a:solidFill>
              </a:rPr>
              <a:t>UFOs</a:t>
            </a:r>
            <a:endParaRPr lang="en-US" sz="1200" b="1" dirty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20 dumps in 2012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time scale 50-200 µs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conditioning observed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worry about 6.5 </a:t>
            </a:r>
            <a:r>
              <a:rPr lang="en-US" sz="1600" b="1" dirty="0" err="1">
                <a:solidFill>
                  <a:prstClr val="white"/>
                </a:solidFill>
              </a:rPr>
              <a:t>TeV</a:t>
            </a:r>
            <a:r>
              <a:rPr lang="en-US" sz="1600" b="1" dirty="0">
                <a:solidFill>
                  <a:prstClr val="white"/>
                </a:solidFill>
              </a:rPr>
              <a:t>                              and 25 ns spacing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0154" y="1608344"/>
            <a:ext cx="1418640" cy="11688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225" y="1447800"/>
            <a:ext cx="2392543" cy="5077544"/>
          </a:xfrm>
          <a:prstGeom prst="roundRect">
            <a:avLst>
              <a:gd name="adj" fmla="val 283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rgbClr val="FFFF00"/>
                </a:solidFill>
              </a:rPr>
              <a:t>Beam induced heating</a:t>
            </a:r>
            <a:endParaRPr lang="en-US" b="1" dirty="0">
              <a:solidFill>
                <a:prstClr val="white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Local non-conformities (design, installation)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injection protection devices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sync. Light mirrors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vacuum assemblies</a:t>
            </a:r>
          </a:p>
          <a:p>
            <a:pPr marL="171450" indent="-171450">
              <a:buFont typeface="Arial"/>
              <a:buChar char="•"/>
            </a:pP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6900"/>
            <a:ext cx="2198820" cy="1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588224" y="1447800"/>
            <a:ext cx="2555776" cy="5077544"/>
          </a:xfrm>
          <a:prstGeom prst="roundRect">
            <a:avLst>
              <a:gd name="adj" fmla="val 283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rgbClr val="FFFF00"/>
                </a:solidFill>
              </a:rPr>
              <a:t>Radiation to electronics </a:t>
            </a:r>
            <a:endParaRPr lang="en-US" b="1" dirty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concerted program of mitigation measures (shielding, relocation…)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premature dump rate down from               12/fb</a:t>
            </a:r>
            <a:r>
              <a:rPr lang="en-US" sz="1600" b="1" baseline="30000" dirty="0">
                <a:solidFill>
                  <a:prstClr val="white"/>
                </a:solidFill>
              </a:rPr>
              <a:t>-1</a:t>
            </a:r>
            <a:r>
              <a:rPr lang="en-US" sz="1600" b="1" dirty="0">
                <a:solidFill>
                  <a:prstClr val="white"/>
                </a:solidFill>
              </a:rPr>
              <a:t> in 2011               to 3/fb</a:t>
            </a:r>
            <a:r>
              <a:rPr lang="en-US" sz="1600" b="1" baseline="30000" dirty="0">
                <a:solidFill>
                  <a:prstClr val="white"/>
                </a:solidFill>
              </a:rPr>
              <a:t>-1</a:t>
            </a:r>
            <a:r>
              <a:rPr lang="en-US" sz="1600" b="1" dirty="0">
                <a:solidFill>
                  <a:prstClr val="white"/>
                </a:solidFill>
              </a:rPr>
              <a:t> in 2012 </a:t>
            </a:r>
            <a:endParaRPr lang="en-US" b="1" dirty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615" y="3972949"/>
            <a:ext cx="2378903" cy="2264363"/>
          </a:xfrm>
          <a:prstGeom prst="rect">
            <a:avLst/>
          </a:prstGeom>
        </p:spPr>
      </p:pic>
      <p:pic>
        <p:nvPicPr>
          <p:cNvPr id="34" name="Picture 33" descr="L:\MyReports\LHC\PhD_Thesis\PhD_Thesis\images\uforatearc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91" y="3068960"/>
            <a:ext cx="3066231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63" y="4626298"/>
            <a:ext cx="3061259" cy="17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55" y="2438366"/>
            <a:ext cx="768933" cy="71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5254" y="4626298"/>
            <a:ext cx="676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T. Baer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-42402" y="-76200"/>
            <a:ext cx="9186402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102875" y="152400"/>
            <a:ext cx="8229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another issue in 2011-12 operation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-42402" y="1066800"/>
            <a:ext cx="9186402" cy="0"/>
          </a:xfrm>
          <a:prstGeom prst="line">
            <a:avLst/>
          </a:prstGeom>
          <a:ln w="31750" cap="flat">
            <a:solidFill>
              <a:schemeClr val="tx1">
                <a:lumMod val="65000"/>
                <a:lumOff val="3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6052" y="1447800"/>
            <a:ext cx="8652412" cy="5221560"/>
          </a:xfrm>
          <a:prstGeom prst="roundRect">
            <a:avLst>
              <a:gd name="adj" fmla="val 283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rgbClr val="FFFF00"/>
                </a:solidFill>
              </a:rPr>
              <a:t>Electron cloud</a:t>
            </a:r>
            <a:endParaRPr lang="en-US" b="1" dirty="0">
              <a:solidFill>
                <a:prstClr val="white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beam induced </a:t>
            </a:r>
            <a:r>
              <a:rPr lang="en-US" sz="1600" b="1" dirty="0" err="1">
                <a:solidFill>
                  <a:prstClr val="white"/>
                </a:solidFill>
              </a:rPr>
              <a:t>multipactoring</a:t>
            </a:r>
            <a:r>
              <a:rPr lang="en-US" sz="1600" b="1" dirty="0">
                <a:solidFill>
                  <a:prstClr val="white"/>
                </a:solidFill>
              </a:rPr>
              <a:t> process, depending on secondary emission yield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LHC strategy based on surface conditioning (scrubbing runs)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prstClr val="white"/>
                </a:solidFill>
              </a:rPr>
              <a:t>worry about 25 ns (more conditioning needed) and 6.5 </a:t>
            </a:r>
            <a:r>
              <a:rPr lang="en-US" sz="1600" b="1" dirty="0" err="1">
                <a:solidFill>
                  <a:prstClr val="white"/>
                </a:solidFill>
              </a:rPr>
              <a:t>TeV</a:t>
            </a:r>
            <a:r>
              <a:rPr lang="en-US" sz="1600" b="1" dirty="0">
                <a:solidFill>
                  <a:prstClr val="white"/>
                </a:solidFill>
              </a:rPr>
              <a:t> (photoelectrons)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2" y="4437112"/>
            <a:ext cx="3384377" cy="1868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82" y="3103679"/>
            <a:ext cx="4627664" cy="133725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2" y="2919013"/>
            <a:ext cx="3456788" cy="12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2734347"/>
            <a:ext cx="415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25-ns scrubbing in 2011 – decrease of SEY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4787842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25-ns scrubbing in 2012 –  conditioning stop?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73" y="5138368"/>
            <a:ext cx="4594273" cy="13759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12501" y="5868926"/>
            <a:ext cx="182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G. Iadarola, G. </a:t>
            </a:r>
            <a:r>
              <a:rPr lang="en-US" sz="1400" dirty="0" err="1">
                <a:solidFill>
                  <a:prstClr val="black"/>
                </a:solidFill>
              </a:rPr>
              <a:t>Rumolo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xample LHC time line – next ten </a:t>
            </a:r>
            <a:r>
              <a:rPr lang="en-US" dirty="0"/>
              <a:t>y</a:t>
            </a:r>
            <a:r>
              <a:rPr lang="en-US" dirty="0" smtClean="0"/>
              <a:t>ears</a:t>
            </a:r>
            <a:endParaRPr lang="en-GB" dirty="0" smtClean="0"/>
          </a:p>
        </p:txBody>
      </p:sp>
      <p:pic>
        <p:nvPicPr>
          <p:cNvPr id="40653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1600200"/>
            <a:ext cx="8169275" cy="4525963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749" y="69057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Outline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053" y="979369"/>
            <a:ext cx="8182761" cy="4056062"/>
          </a:xfrm>
        </p:spPr>
        <p:txBody>
          <a:bodyPr>
            <a:noAutofit/>
          </a:bodyPr>
          <a:lstStyle/>
          <a:p>
            <a:r>
              <a:rPr kumimoji="1" lang="en-US" altLang="zh-CN" sz="3200" dirty="0"/>
              <a:t>the latest result from ATLAS/CMS/</a:t>
            </a:r>
            <a:r>
              <a:rPr kumimoji="1" lang="en-US" altLang="zh-CN" sz="3200" dirty="0" err="1"/>
              <a:t>Tevatron</a:t>
            </a:r>
            <a:r>
              <a:rPr kumimoji="1" lang="en-US" altLang="zh-CN" sz="3200" dirty="0"/>
              <a:t>.</a:t>
            </a:r>
          </a:p>
          <a:p>
            <a:pPr lvl="1"/>
            <a:r>
              <a:rPr kumimoji="1" lang="en-US" altLang="zh-CN" sz="3200" dirty="0"/>
              <a:t>Current sensitivity, measurement of signal coupling, spin</a:t>
            </a:r>
          </a:p>
          <a:p>
            <a:pPr lvl="1"/>
            <a:r>
              <a:rPr kumimoji="1" lang="en-US" altLang="zh-CN" sz="3200" dirty="0" smtClean="0">
                <a:solidFill>
                  <a:srgbClr val="FF0000"/>
                </a:solidFill>
              </a:rPr>
              <a:t>Evidence of the VBF </a:t>
            </a:r>
            <a:r>
              <a:rPr kumimoji="1" lang="en-US" altLang="zh-CN" sz="3200" dirty="0">
                <a:solidFill>
                  <a:srgbClr val="FF0000"/>
                </a:solidFill>
              </a:rPr>
              <a:t>process</a:t>
            </a:r>
          </a:p>
          <a:p>
            <a:r>
              <a:rPr kumimoji="1" lang="en-US" altLang="zh-CN" sz="3200" dirty="0" smtClean="0"/>
              <a:t>The status of </a:t>
            </a:r>
            <a:r>
              <a:rPr kumimoji="1" lang="en-US" altLang="zh-CN" sz="3200" dirty="0" smtClean="0"/>
              <a:t>LHC</a:t>
            </a:r>
          </a:p>
          <a:p>
            <a:pPr lvl="1"/>
            <a:r>
              <a:rPr kumimoji="1" lang="en-US" altLang="zh-CN" sz="3200" dirty="0" smtClean="0"/>
              <a:t>The status of the running</a:t>
            </a:r>
          </a:p>
          <a:p>
            <a:pPr lvl="1"/>
            <a:r>
              <a:rPr kumimoji="1" lang="en-US" altLang="zh-CN" sz="3200" dirty="0" smtClean="0"/>
              <a:t>Some experiences </a:t>
            </a:r>
          </a:p>
          <a:p>
            <a:pPr lvl="1"/>
            <a:r>
              <a:rPr kumimoji="1" lang="en-US" altLang="zh-CN" sz="3200" dirty="0" smtClean="0"/>
              <a:t>Forward looking</a:t>
            </a:r>
            <a:endParaRPr kumimoji="1" lang="en-US" altLang="zh-CN" sz="3200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LHC luminosity forecast</a:t>
            </a:r>
            <a:endParaRPr lang="en-GB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846993"/>
            <a:ext cx="42462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</a:rPr>
              <a:t>~30/</a:t>
            </a:r>
            <a:r>
              <a:rPr lang="en-US" sz="3600" dirty="0" err="1">
                <a:solidFill>
                  <a:srgbClr val="0000CC"/>
                </a:solidFill>
              </a:rPr>
              <a:t>fb</a:t>
            </a:r>
            <a:r>
              <a:rPr lang="en-US" sz="3600" dirty="0">
                <a:solidFill>
                  <a:srgbClr val="0000CC"/>
                </a:solidFill>
              </a:rPr>
              <a:t> at 3.5 &amp; 4 </a:t>
            </a:r>
            <a:r>
              <a:rPr lang="en-US" sz="3600" dirty="0" err="1">
                <a:solidFill>
                  <a:srgbClr val="0000CC"/>
                </a:solidFill>
              </a:rPr>
              <a:t>TeV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</a:rPr>
              <a:t>~400/</a:t>
            </a:r>
            <a:r>
              <a:rPr lang="en-US" sz="3600" dirty="0" err="1">
                <a:solidFill>
                  <a:srgbClr val="0000CC"/>
                </a:solidFill>
              </a:rPr>
              <a:t>fb</a:t>
            </a:r>
            <a:r>
              <a:rPr lang="en-US" sz="3600" dirty="0">
                <a:solidFill>
                  <a:srgbClr val="0000CC"/>
                </a:solidFill>
              </a:rPr>
              <a:t> at 6.5-7 </a:t>
            </a:r>
            <a:r>
              <a:rPr lang="en-US" sz="3600" dirty="0" err="1">
                <a:solidFill>
                  <a:srgbClr val="0000CC"/>
                </a:solidFill>
              </a:rPr>
              <a:t>TeV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</a:rPr>
              <a:t>~3000/</a:t>
            </a:r>
            <a:r>
              <a:rPr lang="en-US" sz="3600" dirty="0" err="1">
                <a:solidFill>
                  <a:srgbClr val="0000CC"/>
                </a:solidFill>
              </a:rPr>
              <a:t>fb</a:t>
            </a:r>
            <a:r>
              <a:rPr lang="en-US" sz="3600" dirty="0">
                <a:solidFill>
                  <a:srgbClr val="0000CC"/>
                </a:solidFill>
              </a:rPr>
              <a:t> at 7 </a:t>
            </a:r>
            <a:r>
              <a:rPr lang="en-US" sz="3600" dirty="0" err="1">
                <a:solidFill>
                  <a:srgbClr val="0000CC"/>
                </a:solidFill>
              </a:rPr>
              <a:t>TeV</a:t>
            </a:r>
            <a:endParaRPr lang="en-GB" sz="36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31" y="4994592"/>
            <a:ext cx="841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prstClr val="black"/>
                </a:solidFill>
              </a:rPr>
              <a:t>to obtain </a:t>
            </a:r>
            <a:r>
              <a:rPr lang="en-US" sz="4400" i="1" dirty="0">
                <a:solidFill>
                  <a:prstClr val="black"/>
                </a:solidFill>
              </a:rPr>
              <a:t>3000/</a:t>
            </a:r>
            <a:r>
              <a:rPr lang="en-US" sz="4400" dirty="0" err="1">
                <a:solidFill>
                  <a:prstClr val="black"/>
                </a:solidFill>
              </a:rPr>
              <a:t>fb</a:t>
            </a:r>
            <a:r>
              <a:rPr lang="en-US" sz="4400" i="1" dirty="0">
                <a:solidFill>
                  <a:prstClr val="black"/>
                </a:solidFill>
              </a:rPr>
              <a:t> by </a:t>
            </a:r>
            <a:r>
              <a:rPr lang="en-US" sz="4400" i="1" dirty="0" smtClean="0">
                <a:solidFill>
                  <a:prstClr val="black"/>
                </a:solidFill>
              </a:rPr>
              <a:t>2035 </a:t>
            </a:r>
          </a:p>
          <a:p>
            <a:pPr algn="ctr"/>
            <a:r>
              <a:rPr lang="en-US" sz="4400" i="1" dirty="0" smtClean="0">
                <a:solidFill>
                  <a:prstClr val="black"/>
                </a:solidFill>
              </a:rPr>
              <a:t>we need the </a:t>
            </a:r>
            <a:r>
              <a:rPr lang="en-US" sz="4400" b="1" i="1" dirty="0" smtClean="0">
                <a:solidFill>
                  <a:prstClr val="black"/>
                </a:solidFill>
              </a:rPr>
              <a:t>HL-LHC</a:t>
            </a:r>
            <a:endParaRPr lang="en-GB" sz="4400" b="1" i="1" dirty="0">
              <a:solidFill>
                <a:prstClr val="black"/>
              </a:solidFill>
            </a:endParaRPr>
          </a:p>
          <a:p>
            <a:pPr algn="ctr"/>
            <a:endParaRPr lang="en-GB" sz="44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2048253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2012 DONE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569" y="2816488"/>
            <a:ext cx="263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2021 goal (?)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575" y="3643283"/>
            <a:ext cx="284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2035 goal (??)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prstClr val="black"/>
                </a:solidFill>
              </a:rPr>
              <a:t> </a:t>
            </a:r>
            <a:endParaRPr lang="en-GB" sz="3600" b="1" i="1" dirty="0">
              <a:solidFill>
                <a:prstClr val="black"/>
              </a:solidFill>
            </a:endParaRPr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Exciting Physics in </a:t>
            </a:r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10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LHC 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</a:rPr>
              <a:t>14 </a:t>
            </a:r>
            <a:r>
              <a:rPr lang="en-US" sz="2000" b="1" dirty="0" err="1" smtClean="0">
                <a:solidFill>
                  <a:srgbClr val="C00000"/>
                </a:solidFill>
              </a:rPr>
              <a:t>TeV</a:t>
            </a:r>
            <a:r>
              <a:rPr lang="en-US" sz="2000" b="1" dirty="0" smtClean="0">
                <a:solidFill>
                  <a:srgbClr val="C00000"/>
                </a:solidFill>
              </a:rPr>
              <a:t>; </a:t>
            </a:r>
            <a:r>
              <a:rPr lang="en-US" sz="2000" b="1" dirty="0" smtClean="0">
                <a:solidFill>
                  <a:srgbClr val="C00000"/>
                </a:solidFill>
              </a:rPr>
              <a:t>400 </a:t>
            </a:r>
            <a:r>
              <a:rPr lang="en-US" sz="2000" b="1" dirty="0" smtClean="0">
                <a:solidFill>
                  <a:srgbClr val="C00000"/>
                </a:solidFill>
              </a:rPr>
              <a:t>fb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-1</a:t>
            </a:r>
            <a:r>
              <a:rPr lang="en-US" sz="2000" b="1" dirty="0" smtClean="0">
                <a:solidFill>
                  <a:srgbClr val="C00000"/>
                </a:solidFill>
              </a:rPr>
              <a:t>, 3000 fb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-1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Precision Higgs physics</a:t>
            </a:r>
          </a:p>
          <a:p>
            <a:pPr lvl="1"/>
            <a:r>
              <a:rPr lang="en-US" sz="1600" dirty="0" smtClean="0"/>
              <a:t>Establish </a:t>
            </a:r>
            <a:r>
              <a:rPr lang="en-US" sz="1600" dirty="0" err="1" smtClean="0"/>
              <a:t>fermion</a:t>
            </a:r>
            <a:r>
              <a:rPr lang="en-US" sz="1600" dirty="0" smtClean="0"/>
              <a:t> decay signals</a:t>
            </a:r>
          </a:p>
          <a:p>
            <a:pPr lvl="1"/>
            <a:r>
              <a:rPr lang="en-US" sz="1600" dirty="0" smtClean="0"/>
              <a:t>Precision coupling measurements</a:t>
            </a:r>
          </a:p>
          <a:p>
            <a:pPr lvl="1"/>
            <a:r>
              <a:rPr lang="en-US" sz="1600" dirty="0" smtClean="0"/>
              <a:t>Observe rare decay modes, including Higgs self interactions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Study of vector boson scattering</a:t>
            </a:r>
            <a:r>
              <a:rPr lang="en-US" sz="2000" dirty="0" smtClean="0"/>
              <a:t> – key processes to connect EWSB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Continue to search for BSM Higgs </a:t>
            </a:r>
            <a:r>
              <a:rPr lang="en-US" sz="2000" dirty="0" smtClean="0"/>
              <a:t>– if there are more scalar particles?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Dark Matter signature ?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Suppersymmetry</a:t>
            </a:r>
            <a:r>
              <a:rPr lang="en-US" sz="2000" dirty="0" smtClean="0"/>
              <a:t> (still highly motivated)</a:t>
            </a:r>
          </a:p>
          <a:p>
            <a:pPr lvl="1"/>
            <a:r>
              <a:rPr lang="en-US" sz="1600" dirty="0" smtClean="0"/>
              <a:t>Weakly produced new physics</a:t>
            </a:r>
          </a:p>
          <a:p>
            <a:pPr lvl="1"/>
            <a:r>
              <a:rPr lang="en-US" sz="1600" dirty="0" smtClean="0"/>
              <a:t>Significantly increase </a:t>
            </a:r>
            <a:r>
              <a:rPr lang="en-US" sz="1600" dirty="0" err="1" smtClean="0"/>
              <a:t>chargino-neutralino</a:t>
            </a:r>
            <a:r>
              <a:rPr lang="en-US" sz="1600" dirty="0" smtClean="0"/>
              <a:t> mass sensitivity from ~350 </a:t>
            </a:r>
            <a:r>
              <a:rPr lang="en-US" sz="1600" dirty="0" err="1" smtClean="0"/>
              <a:t>GeV</a:t>
            </a:r>
            <a:r>
              <a:rPr lang="en-US" sz="1600" dirty="0" smtClean="0"/>
              <a:t> to ~ 1TeV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Explore unknown at 14 </a:t>
            </a:r>
            <a:r>
              <a:rPr lang="en-US" sz="2000" b="1" dirty="0" err="1" smtClean="0">
                <a:solidFill>
                  <a:srgbClr val="0000FF"/>
                </a:solidFill>
              </a:rPr>
              <a:t>TeV</a:t>
            </a:r>
            <a:r>
              <a:rPr lang="en-US" sz="2000" b="1" dirty="0" smtClean="0">
                <a:solidFill>
                  <a:srgbClr val="0000FF"/>
                </a:solidFill>
              </a:rPr>
              <a:t>!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85850"/>
            <a:ext cx="33909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967" y="1075831"/>
            <a:ext cx="8432569" cy="517751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The Higgs particle around 125 </a:t>
            </a:r>
            <a:r>
              <a:rPr kumimoji="1" lang="en-US" altLang="zh-CN" dirty="0" err="1" smtClean="0"/>
              <a:t>GeV</a:t>
            </a:r>
            <a:r>
              <a:rPr kumimoji="1" lang="en-US" altLang="zh-CN" dirty="0" smtClean="0"/>
              <a:t> was announced in 2012 at LHC experiments.</a:t>
            </a:r>
          </a:p>
          <a:p>
            <a:pPr lvl="1"/>
            <a:r>
              <a:rPr kumimoji="1" lang="en-US" altLang="zh-CN" dirty="0" smtClean="0"/>
              <a:t>The additional 2012 data confirm the discovery. </a:t>
            </a:r>
          </a:p>
          <a:p>
            <a:pPr lvl="1"/>
            <a:r>
              <a:rPr kumimoji="1" lang="en-US" altLang="zh-CN" dirty="0" err="1" smtClean="0"/>
              <a:t>Tevatron</a:t>
            </a:r>
            <a:r>
              <a:rPr kumimoji="1" lang="en-US" altLang="zh-CN" dirty="0" smtClean="0"/>
              <a:t> result is supportive as well. </a:t>
            </a:r>
          </a:p>
          <a:p>
            <a:r>
              <a:rPr kumimoji="1" lang="en-US" altLang="zh-CN" dirty="0" smtClean="0"/>
              <a:t>The new particle is consistent with the expectations from the Standard Model Higgs boson within current uncertainty. </a:t>
            </a:r>
          </a:p>
          <a:p>
            <a:pPr lvl="1"/>
            <a:r>
              <a:rPr kumimoji="1" lang="en-US" altLang="zh-CN" dirty="0" smtClean="0"/>
              <a:t>Coupling strengths, production rates…</a:t>
            </a:r>
          </a:p>
          <a:p>
            <a:pPr lvl="1"/>
            <a:r>
              <a:rPr kumimoji="1" lang="en-US" altLang="zh-CN" dirty="0" smtClean="0"/>
              <a:t>First observation of the VBF Higgs production has been seen with ATLAS detector. </a:t>
            </a:r>
          </a:p>
          <a:p>
            <a:pPr lvl="1"/>
            <a:r>
              <a:rPr kumimoji="1" lang="en-US" altLang="zh-CN" dirty="0" smtClean="0"/>
              <a:t>Favor  spin-0 particle. </a:t>
            </a:r>
          </a:p>
          <a:p>
            <a:r>
              <a:rPr kumimoji="1" lang="en-US" altLang="zh-CN" dirty="0" smtClean="0"/>
              <a:t>LHC has a successful run in the past 2 years (with a lot experience). </a:t>
            </a:r>
          </a:p>
          <a:p>
            <a:pPr lvl="1"/>
            <a:r>
              <a:rPr kumimoji="1" lang="en-US" altLang="zh-CN" dirty="0" smtClean="0"/>
              <a:t>Run 2 will aim at  7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/25 ns with a few </a:t>
            </a:r>
            <a:r>
              <a:rPr kumimoji="1" lang="en-US" altLang="zh-CN" dirty="0" err="1" smtClean="0"/>
              <a:t>hunderd</a:t>
            </a:r>
            <a:r>
              <a:rPr kumimoji="1" lang="en-US" altLang="zh-CN" dirty="0" smtClean="0"/>
              <a:t> fb</a:t>
            </a:r>
            <a:r>
              <a:rPr kumimoji="1" lang="en-US" altLang="zh-CN" baseline="30000" dirty="0" smtClean="0"/>
              <a:t>-1 </a:t>
            </a:r>
            <a:r>
              <a:rPr kumimoji="1" lang="en-US" altLang="zh-CN" dirty="0" smtClean="0"/>
              <a:t>data. </a:t>
            </a:r>
          </a:p>
          <a:p>
            <a:pPr lvl="1"/>
            <a:r>
              <a:rPr kumimoji="1" lang="en-US" altLang="zh-CN" dirty="0" smtClean="0"/>
              <a:t>HL-LHC will achieve ~3000 fb</a:t>
            </a:r>
            <a:r>
              <a:rPr kumimoji="1" lang="en-US" altLang="zh-CN" baseline="30000" dirty="0" smtClean="0"/>
              <a:t>-1 </a:t>
            </a:r>
            <a:r>
              <a:rPr kumimoji="1" lang="en-US" altLang="zh-CN" dirty="0" smtClean="0"/>
              <a:t>data </a:t>
            </a:r>
          </a:p>
          <a:p>
            <a:pPr lvl="1"/>
            <a:r>
              <a:rPr kumimoji="1" lang="en-US" altLang="zh-CN" dirty="0" smtClean="0"/>
              <a:t>There will be exciting time to study the Higgs boson with high precision and new physics at LHC experiments. 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6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712" y="2765261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backup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3-09-09 at 下午7.0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图片 1" descr="Screen Shot 2013-09-12 at 上午12.5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78" y="6004030"/>
            <a:ext cx="4330700" cy="635000"/>
          </a:xfrm>
          <a:prstGeom prst="rect">
            <a:avLst/>
          </a:prstGeom>
        </p:spPr>
      </p:pic>
      <p:pic>
        <p:nvPicPr>
          <p:cNvPr id="3" name="图片 2" descr="Screen Shot 2013-09-12 at 上午12.59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38" y="1056632"/>
            <a:ext cx="1998671" cy="895238"/>
          </a:xfrm>
          <a:prstGeom prst="rect">
            <a:avLst/>
          </a:prstGeom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7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3613" cy="516570"/>
          </a:xfrm>
        </p:spPr>
        <p:txBody>
          <a:bodyPr/>
          <a:lstStyle/>
          <a:p>
            <a:r>
              <a:rPr kumimoji="1" lang="en-US" altLang="zh-CN" dirty="0" err="1" smtClean="0"/>
              <a:t>ggFusion</a:t>
            </a:r>
            <a:r>
              <a:rPr kumimoji="1" lang="en-US" altLang="zh-CN" dirty="0" smtClean="0"/>
              <a:t> and VBF</a:t>
            </a:r>
            <a:endParaRPr kumimoji="1" lang="zh-CN" altLang="en-US" dirty="0"/>
          </a:p>
        </p:txBody>
      </p:sp>
      <p:pic>
        <p:nvPicPr>
          <p:cNvPr id="5" name="Content Placeholder 4" descr="https://atlas.web.cern.ch/Atlas/GROUPS/PHYSICS/PAPERS/HIGG-2013-02/fig_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73" y="1143000"/>
            <a:ext cx="406154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creen Shot 2013-09-12 at 下午10.4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0" y="59326"/>
            <a:ext cx="8549088" cy="6736211"/>
          </a:xfrm>
          <a:prstGeom prst="rect">
            <a:avLst/>
          </a:prstGeom>
        </p:spPr>
      </p:pic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Pile up in proposed colliders</a:t>
            </a:r>
            <a:endParaRPr kumimoji="1" lang="zh-CN" altLang="en-US" dirty="0"/>
          </a:p>
        </p:txBody>
      </p:sp>
      <p:pic>
        <p:nvPicPr>
          <p:cNvPr id="4" name="图片 3" descr="Screen Shot 2013-09-12 at 下午10.4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0027"/>
            <a:ext cx="8521700" cy="2133600"/>
          </a:xfrm>
          <a:prstGeom prst="rect">
            <a:avLst/>
          </a:prstGeom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352" y="66987"/>
            <a:ext cx="8452107" cy="868362"/>
          </a:xfrm>
        </p:spPr>
        <p:txBody>
          <a:bodyPr/>
          <a:lstStyle/>
          <a:p>
            <a:r>
              <a:rPr kumimoji="1" lang="en-US" altLang="zh-CN" dirty="0" smtClean="0"/>
              <a:t>Data collection </a:t>
            </a:r>
            <a:r>
              <a:rPr kumimoji="1" lang="en-US" altLang="zh-CN" dirty="0" smtClean="0"/>
              <a:t>with ATLAS/CMS</a:t>
            </a:r>
            <a:endParaRPr kumimoji="1" lang="zh-CN" alt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78030" y="1303714"/>
            <a:ext cx="4435359" cy="3209021"/>
            <a:chOff x="1393288" y="1417198"/>
            <a:chExt cx="5266944" cy="3784789"/>
          </a:xfrm>
        </p:grpSpPr>
        <p:pic>
          <p:nvPicPr>
            <p:cNvPr id="5" name="Picture 6" descr="intlumivsyear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288" y="1417198"/>
              <a:ext cx="5266944" cy="378478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TextBox 7"/>
            <p:cNvSpPr txBox="1"/>
            <p:nvPr/>
          </p:nvSpPr>
          <p:spPr>
            <a:xfrm>
              <a:off x="5631323" y="2120027"/>
              <a:ext cx="915635" cy="73866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2012: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23 fb</a:t>
              </a:r>
              <a:r>
                <a:rPr lang="en-US" sz="1400" baseline="30000" dirty="0" smtClean="0">
                  <a:solidFill>
                    <a:schemeClr val="bg1"/>
                  </a:solidFill>
                  <a:effectLst/>
                </a:rPr>
                <a:t>-1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at 8 </a:t>
              </a:r>
              <a:r>
                <a:rPr lang="en-US" sz="1400" dirty="0" err="1" smtClean="0">
                  <a:solidFill>
                    <a:schemeClr val="bg1"/>
                  </a:solidFill>
                  <a:effectLst/>
                </a:rPr>
                <a:t>TeV</a:t>
              </a:r>
              <a:endParaRPr lang="en-US" sz="1400" baseline="300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361682" y="3182858"/>
              <a:ext cx="938510" cy="87119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2011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5.6 fb</a:t>
              </a:r>
              <a:r>
                <a:rPr lang="en-US" sz="1400" baseline="30000" dirty="0" smtClean="0">
                  <a:solidFill>
                    <a:schemeClr val="bg1"/>
                  </a:solidFill>
                  <a:effectLst/>
                </a:rPr>
                <a:t>-1 </a:t>
              </a:r>
            </a:p>
            <a:p>
              <a:r>
                <a:rPr lang="en-US" sz="1400" dirty="0">
                  <a:solidFill>
                    <a:schemeClr val="bg1"/>
                  </a:solidFill>
                  <a:effectLst/>
                </a:rPr>
                <a:t>a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t 7 </a:t>
              </a:r>
              <a:r>
                <a:rPr lang="en-US" sz="1400" dirty="0" err="1" smtClean="0">
                  <a:solidFill>
                    <a:schemeClr val="bg1"/>
                  </a:solidFill>
                  <a:effectLst/>
                </a:rPr>
                <a:t>TeV</a:t>
              </a:r>
              <a:endParaRPr lang="en-US" sz="1400" baseline="300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5500563" y="4136251"/>
              <a:ext cx="915635" cy="7386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2010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0.05 fb</a:t>
              </a:r>
              <a:r>
                <a:rPr lang="en-US" sz="1400" baseline="30000" dirty="0" smtClean="0">
                  <a:solidFill>
                    <a:schemeClr val="bg1"/>
                  </a:solidFill>
                  <a:effectLst/>
                </a:rPr>
                <a:t>-1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at 7 </a:t>
              </a:r>
              <a:r>
                <a:rPr lang="en-US" sz="1400" dirty="0" err="1" smtClean="0">
                  <a:solidFill>
                    <a:schemeClr val="bg1"/>
                  </a:solidFill>
                  <a:effectLst/>
                </a:rPr>
                <a:t>TeV</a:t>
              </a:r>
              <a:endParaRPr lang="en-US" sz="1400" baseline="30000" dirty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9" name="Straight Arrow Connector 10"/>
            <p:cNvCxnSpPr/>
            <p:nvPr/>
          </p:nvCxnSpPr>
          <p:spPr bwMode="auto">
            <a:xfrm>
              <a:off x="3995936" y="3501008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11"/>
            <p:cNvSpPr txBox="1"/>
            <p:nvPr/>
          </p:nvSpPr>
          <p:spPr>
            <a:xfrm>
              <a:off x="2987824" y="3068960"/>
              <a:ext cx="1530136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/>
                </a:rPr>
                <a:t>4</a:t>
              </a:r>
              <a:r>
                <a:rPr lang="en-US" sz="1400" baseline="30000" dirty="0" smtClean="0">
                  <a:effectLst/>
                </a:rPr>
                <a:t>th</a:t>
              </a:r>
              <a:r>
                <a:rPr lang="en-US" sz="1400" dirty="0" smtClean="0">
                  <a:effectLst/>
                </a:rPr>
                <a:t> July seminar</a:t>
              </a:r>
            </a:p>
            <a:p>
              <a:r>
                <a:rPr lang="en-US" sz="1400" dirty="0">
                  <a:effectLst/>
                </a:rPr>
                <a:t>a</a:t>
              </a:r>
              <a:r>
                <a:rPr lang="en-US" sz="1400" dirty="0" smtClean="0">
                  <a:effectLst/>
                </a:rPr>
                <a:t>nd ICHEP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5721" y="4766732"/>
            <a:ext cx="6323634" cy="1815882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most powerful particle factory in world to produce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massive particles in proton-proton </a:t>
            </a:r>
            <a:r>
              <a:rPr lang="en-US" sz="2000" b="1" dirty="0" smtClean="0">
                <a:solidFill>
                  <a:srgbClr val="FFFF00"/>
                </a:solidFill>
              </a:rPr>
              <a:t>collisions (ATLAS)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 &gt; 2,000,000,000 W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 &gt; 700,000,000 Z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 &gt; 8,000,000 top pair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 &gt; 600,000 Higgs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30" y="1284176"/>
            <a:ext cx="4277617" cy="320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-1020048" y="18739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0" y="3617230"/>
            <a:ext cx="4058481" cy="3043861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10400" y="266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87A23F-BAF2-40F7-981E-A4E481A32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2750" y="1592076"/>
            <a:ext cx="8964488" cy="1323439"/>
          </a:xfrm>
          <a:prstGeom prst="rect">
            <a:avLst/>
          </a:prstGeom>
          <a:solidFill>
            <a:srgbClr val="CC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sym typeface="Wingdings"/>
              </a:rPr>
              <a:t>Huge efforts over last months to prepare for high </a:t>
            </a:r>
            <a:r>
              <a:rPr lang="en-US" dirty="0" err="1" smtClean="0">
                <a:solidFill>
                  <a:prstClr val="black"/>
                </a:solidFill>
                <a:sym typeface="Wingdings"/>
              </a:rPr>
              <a:t>lumi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 and pile-up expected in 2012: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optimized trigger and offline algorithms (tracking, </a:t>
            </a:r>
            <a:r>
              <a:rPr lang="en-US" dirty="0" err="1" smtClean="0">
                <a:solidFill>
                  <a:prstClr val="black"/>
                </a:solidFill>
                <a:sym typeface="Wingdings"/>
              </a:rPr>
              <a:t>calo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dirty="0">
                <a:solidFill>
                  <a:prstClr val="black"/>
                </a:solidFill>
                <a:sym typeface="Wingdings"/>
              </a:rPr>
              <a:t>noise treatment, physics 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objects) </a:t>
            </a:r>
          </a:p>
          <a:p>
            <a:r>
              <a:rPr lang="en-US" dirty="0">
                <a:solidFill>
                  <a:prstClr val="black"/>
                </a:solidFill>
                <a:sym typeface="Wingdings"/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    mitigate impact of pile-up on CPU, rates, efficiency, identification, resolution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in spite of x2 larger </a:t>
            </a:r>
            <a:r>
              <a:rPr lang="en-US" dirty="0">
                <a:solidFill>
                  <a:prstClr val="black"/>
                </a:solidFill>
                <a:sym typeface="Wingdings"/>
              </a:rPr>
              <a:t>CPU/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event </a:t>
            </a:r>
            <a:r>
              <a:rPr lang="en-US" dirty="0">
                <a:solidFill>
                  <a:prstClr val="black"/>
                </a:solidFill>
                <a:sym typeface="Wingdings"/>
              </a:rPr>
              <a:t>and 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event size  we do not request additional computing </a:t>
            </a:r>
          </a:p>
          <a:p>
            <a:r>
              <a:rPr lang="en-US" dirty="0">
                <a:solidFill>
                  <a:prstClr val="black"/>
                </a:solidFill>
                <a:sym typeface="Wingdings"/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Wingdings"/>
              </a:rPr>
              <a:t>    resources (optimized computing model, increased fraction of fast simulation, etc.)</a:t>
            </a:r>
            <a:endParaRPr lang="en-US" dirty="0">
              <a:solidFill>
                <a:prstClr val="black"/>
              </a:solidFill>
              <a:sym typeface="Wingding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" y="603983"/>
            <a:ext cx="9144000" cy="3080742"/>
            <a:chOff x="0" y="2203650"/>
            <a:chExt cx="9144000" cy="3080742"/>
          </a:xfrm>
        </p:grpSpPr>
        <p:pic>
          <p:nvPicPr>
            <p:cNvPr id="10" name="Picture 9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03650"/>
              <a:ext cx="9144000" cy="3080742"/>
            </a:xfrm>
            <a:prstGeom prst="rect">
              <a:avLst/>
            </a:prstGeom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259632" y="3861048"/>
              <a:ext cx="763600" cy="3077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prstClr val="black"/>
                  </a:solidFill>
                  <a:sym typeface="Wingdings"/>
                </a:rPr>
                <a:t>Z </a:t>
              </a:r>
              <a:r>
                <a:rPr lang="en-US" sz="1400" dirty="0" err="1" smtClean="0">
                  <a:solidFill>
                    <a:prstClr val="black"/>
                  </a:solidFill>
                  <a:latin typeface="Lucida Grande"/>
                  <a:ea typeface="Lucida Grande"/>
                  <a:cs typeface="Lucida Grande"/>
                  <a:sym typeface="Wingdings"/>
                </a:rPr>
                <a:t>μμ</a:t>
              </a:r>
              <a:endParaRPr lang="en-US" sz="1400" dirty="0" smtClean="0">
                <a:solidFill>
                  <a:prstClr val="black"/>
                </a:solidFill>
                <a:sym typeface="Wingdings"/>
              </a:endParaRP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059832" y="2260056"/>
              <a:ext cx="6045745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sym typeface="Wingdings"/>
                </a:rPr>
                <a:t>Z </a:t>
              </a:r>
              <a:r>
                <a:rPr lang="en-US" dirty="0" err="1" smtClean="0">
                  <a:solidFill>
                    <a:prstClr val="black"/>
                  </a:solidFill>
                  <a:latin typeface="Lucida Grande"/>
                  <a:ea typeface="Lucida Grande"/>
                  <a:cs typeface="Lucida Grande"/>
                  <a:sym typeface="Wingdings"/>
                </a:rPr>
                <a:t>μμ</a:t>
              </a:r>
              <a:r>
                <a:rPr lang="en-US" dirty="0" smtClean="0">
                  <a:solidFill>
                    <a:prstClr val="black"/>
                  </a:solidFill>
                  <a:sym typeface="Wingdings"/>
                </a:rPr>
                <a:t> event from 2012 data with 25 reconstructed vertices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34870" y="4040410"/>
            <a:ext cx="4591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pile </a:t>
            </a:r>
            <a:r>
              <a:rPr lang="en-US" sz="2800" b="1" dirty="0" smtClean="0">
                <a:solidFill>
                  <a:srgbClr val="FF0000"/>
                </a:solidFill>
              </a:rPr>
              <a:t>up will </a:t>
            </a:r>
            <a:r>
              <a:rPr lang="en-US" sz="2800" b="1" dirty="0">
                <a:solidFill>
                  <a:srgbClr val="FF0000"/>
                </a:solidFill>
              </a:rPr>
              <a:t>increase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at higher </a:t>
            </a:r>
            <a:r>
              <a:rPr lang="en-US" sz="2800" b="1" dirty="0" smtClean="0">
                <a:solidFill>
                  <a:srgbClr val="FF0000"/>
                </a:solidFill>
              </a:rPr>
              <a:t>energy: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Experiments request 25 ns </a:t>
            </a:r>
            <a:r>
              <a:rPr lang="en-US" sz="2800" b="1" dirty="0" smtClean="0">
                <a:solidFill>
                  <a:srgbClr val="FF0000"/>
                </a:solidFill>
              </a:rPr>
              <a:t>operation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2015 from current 50 ns.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6919" y="5552"/>
            <a:ext cx="3354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/>
              <a:t>Challenge : </a:t>
            </a:r>
            <a:r>
              <a:rPr kumimoji="1" lang="en-US" altLang="zh-CN" sz="3200" b="1" dirty="0" smtClean="0"/>
              <a:t>Pile up</a:t>
            </a:r>
            <a:endParaRPr kumimoji="1" lang="zh-CN" altLang="en-US" sz="3200" b="1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11" y="213214"/>
            <a:ext cx="7313613" cy="868362"/>
          </a:xfrm>
        </p:spPr>
        <p:txBody>
          <a:bodyPr/>
          <a:lstStyle/>
          <a:p>
            <a:r>
              <a:rPr lang="en-US" sz="4000" dirty="0" smtClean="0"/>
              <a:t>Is the New Boson The SM Higgs?</a:t>
            </a:r>
            <a:endParaRPr lang="en-US" sz="4000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886200" cy="14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685" y="1524000"/>
            <a:ext cx="45208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95601"/>
            <a:ext cx="646967" cy="1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895600"/>
            <a:ext cx="29940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066800"/>
            <a:ext cx="451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Higgs production (</a:t>
            </a:r>
            <a:r>
              <a:rPr lang="en-US" sz="2000" b="1" dirty="0" err="1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</a:rPr>
              <a:t> = 125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Higgs decays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139721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3733800"/>
            <a:ext cx="1485900" cy="143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267200" y="4419600"/>
            <a:ext cx="68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86600" y="39624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86600" y="44196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41148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H</a:t>
            </a:r>
            <a:endParaRPr lang="en-US" sz="16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48600" y="3733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48006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endParaRPr lang="en-US" sz="1800" dirty="0"/>
          </a:p>
        </p:txBody>
      </p:sp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838575"/>
            <a:ext cx="65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4196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400800" y="4038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H</a:t>
            </a:r>
            <a:endParaRPr lang="en-US" sz="1600" b="1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400800" y="4419600"/>
            <a:ext cx="68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010400" y="4343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3733800"/>
            <a:ext cx="556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W, Z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4797623"/>
            <a:ext cx="556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W, Z</a:t>
            </a:r>
            <a:endParaRPr lang="en-US" i="1" dirty="0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75" y="5486400"/>
            <a:ext cx="160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48640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Couplings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60960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Spin-Parity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9338" y="5410200"/>
            <a:ext cx="381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</a:rPr>
              <a:t>g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1800" baseline="-250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(Yukawa coupling) =√2 x m</a:t>
            </a:r>
            <a:r>
              <a:rPr lang="en-US" sz="1800" baseline="-25000" dirty="0" smtClean="0">
                <a:solidFill>
                  <a:srgbClr val="0000FF"/>
                </a:solidFill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800" baseline="-25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(Gauge coupling)  =  2m</a:t>
            </a:r>
            <a:r>
              <a:rPr lang="en-US" sz="1800" baseline="-25000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800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</a:p>
          <a:p>
            <a:r>
              <a:rPr lang="en-US" sz="1800" dirty="0" smtClean="0">
                <a:latin typeface="Symbol" pitchFamily="18" charset="2"/>
              </a:rPr>
              <a:t>(n </a:t>
            </a:r>
            <a:r>
              <a:rPr lang="en-US" sz="1800" dirty="0" smtClean="0">
                <a:latin typeface="+mn-lt"/>
              </a:rPr>
              <a:t>is the vacuum expectation value</a:t>
            </a:r>
            <a:r>
              <a:rPr lang="en-US" sz="1800" dirty="0" smtClean="0">
                <a:latin typeface="Symbol" pitchFamily="18" charset="2"/>
              </a:rPr>
              <a:t>)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9234" y="2977587"/>
            <a:ext cx="215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Vector Boson Fusion</a:t>
            </a:r>
            <a:endParaRPr kumimoji="1" lang="zh-CN" altLang="en-US" b="1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992"/>
            <a:ext cx="7313613" cy="529808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 ZZ* 4l</a:t>
            </a:r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34" y="3284599"/>
            <a:ext cx="3559049" cy="33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76770" y="1254583"/>
            <a:ext cx="764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Events in 3 categories: 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</a:rPr>
              <a:t>VBF(jets),  VH(lepton) and  </a:t>
            </a:r>
            <a:r>
              <a:rPr lang="en-US" sz="2000" b="1" dirty="0" err="1" smtClean="0">
                <a:solidFill>
                  <a:srgbClr val="006600"/>
                </a:solidFill>
              </a:rPr>
              <a:t>ggF</a:t>
            </a:r>
            <a:r>
              <a:rPr lang="en-US" sz="2000" b="1" dirty="0" smtClean="0">
                <a:solidFill>
                  <a:srgbClr val="006600"/>
                </a:solidFill>
              </a:rPr>
              <a:t>-like </a:t>
            </a:r>
            <a:r>
              <a:rPr lang="en-US" sz="2000" b="1" dirty="0" smtClean="0">
                <a:solidFill>
                  <a:srgbClr val="006600"/>
                </a:solidFill>
              </a:rPr>
              <a:t>(the rest)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779982"/>
            <a:ext cx="861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BR (H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ZZ*) = 2.63% (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C00000"/>
                </a:solidFill>
              </a:rPr>
              <a:t>= 125 </a:t>
            </a:r>
            <a:r>
              <a:rPr lang="en-US" b="1" dirty="0" err="1" smtClean="0">
                <a:solidFill>
                  <a:srgbClr val="C00000"/>
                </a:solidFill>
              </a:rPr>
              <a:t>GeV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.   Total ~65 H ZZ* 4l events produced at LHC 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24831"/>
              </p:ext>
            </p:extLst>
          </p:nvPr>
        </p:nvGraphicFramePr>
        <p:xfrm>
          <a:off x="336977" y="1861731"/>
          <a:ext cx="360563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465"/>
                <a:gridCol w="1486165"/>
              </a:tblGrid>
              <a:tr h="309012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DataSet</a:t>
                      </a:r>
                      <a:r>
                        <a:rPr lang="en-US" altLang="zh-CN" b="1" dirty="0" smtClean="0"/>
                        <a:t>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  ~25 fb</a:t>
                      </a:r>
                      <a:r>
                        <a:rPr lang="en-US" altLang="zh-CN" b="1" baseline="30000" dirty="0" smtClean="0"/>
                        <a:t>-1</a:t>
                      </a:r>
                      <a:endParaRPr lang="zh-CN" altLang="en-US" b="1" baseline="30000" dirty="0"/>
                    </a:p>
                  </a:txBody>
                  <a:tcPr/>
                </a:tc>
              </a:tr>
              <a:tr h="309012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Exp. </a:t>
                      </a:r>
                      <a:r>
                        <a:rPr lang="en-US" altLang="zh-CN" b="1" dirty="0" smtClean="0"/>
                        <a:t>Signal (ATLAS)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  ~16</a:t>
                      </a:r>
                      <a:endParaRPr lang="zh-CN" altLang="en-US" b="1" dirty="0"/>
                    </a:p>
                  </a:txBody>
                  <a:tcPr/>
                </a:tc>
              </a:tr>
              <a:tr h="309012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S/B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 ~1.4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Screen Shot 2013-09-09 at 上午9.51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33" y="2675827"/>
            <a:ext cx="3472218" cy="2897916"/>
          </a:xfrm>
          <a:prstGeom prst="rect">
            <a:avLst/>
          </a:prstGeom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341"/>
            <a:ext cx="7313613" cy="86836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 ZZ* 4l</a:t>
            </a:r>
            <a:endParaRPr lang="en-US" dirty="0"/>
          </a:p>
        </p:txBody>
      </p:sp>
      <p:sp>
        <p:nvSpPr>
          <p:cNvPr id="6" name="ZoneTexte 10"/>
          <p:cNvSpPr txBox="1"/>
          <p:nvPr/>
        </p:nvSpPr>
        <p:spPr>
          <a:xfrm>
            <a:off x="7315200" y="286167"/>
            <a:ext cx="153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FF0000"/>
                </a:solidFill>
                <a:latin typeface="Corbel"/>
                <a:ea typeface="+mn-ea"/>
              </a:rPr>
              <a:t> </a:t>
            </a:r>
            <a:r>
              <a:rPr lang="fr-FR" sz="1600" dirty="0" smtClean="0">
                <a:latin typeface="Corbel"/>
                <a:ea typeface="+mn-ea"/>
              </a:rPr>
              <a:t>arXiv:1307.1427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latin typeface="Corbel"/>
              </a:rPr>
              <a:t>HIG-13-002-pas</a:t>
            </a:r>
            <a:endParaRPr lang="fr-FR" sz="1600" dirty="0" smtClean="0">
              <a:latin typeface="Corbe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  <a:latin typeface="Corbel"/>
                <a:ea typeface="+mn-ea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02580"/>
            <a:ext cx="4098694" cy="369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09600" y="52578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ＡＴＬＡＳ Signal Significance :</a:t>
            </a:r>
          </a:p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6.6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(4.4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expected)</a:t>
            </a:r>
          </a:p>
        </p:txBody>
      </p:sp>
      <p:pic>
        <p:nvPicPr>
          <p:cNvPr id="3" name="图片 2" descr="Screen Shot 2013-09-09 at 上午11.0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25" y="1356110"/>
            <a:ext cx="3845457" cy="3737741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5002282" y="5399056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CMS Signal Significance :</a:t>
            </a:r>
          </a:p>
          <a:p>
            <a:pPr marL="285750" indent="-285750"/>
            <a:r>
              <a:rPr lang="en-US" sz="2000" dirty="0" smtClean="0">
                <a:solidFill>
                  <a:srgbClr val="C00000"/>
                </a:solidFill>
              </a:rPr>
              <a:t>6.7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(7.2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expected)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49244"/>
            <a:ext cx="7313613" cy="86836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 ZZ* 4l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36" y="1315001"/>
            <a:ext cx="4042058" cy="38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936" y="4267200"/>
            <a:ext cx="2057400" cy="2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1107936" y="5257800"/>
            <a:ext cx="3378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Signal strength: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= 1.7</a:t>
            </a:r>
            <a:r>
              <a:rPr lang="en-US" sz="2000" baseline="30000" dirty="0" smtClean="0">
                <a:solidFill>
                  <a:srgbClr val="C00000"/>
                </a:solidFill>
              </a:rPr>
              <a:t>+0.5</a:t>
            </a:r>
            <a:r>
              <a:rPr lang="en-US" sz="2000" baseline="-25000" dirty="0" smtClean="0">
                <a:solidFill>
                  <a:srgbClr val="C00000"/>
                </a:solidFill>
              </a:rPr>
              <a:t>-0.4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at mass = 124.3+</a:t>
            </a:r>
            <a:r>
              <a:rPr lang="en-US" sz="2000" baseline="30000" dirty="0" smtClean="0">
                <a:solidFill>
                  <a:srgbClr val="C00000"/>
                </a:solidFill>
              </a:rPr>
              <a:t>0.6</a:t>
            </a:r>
            <a:r>
              <a:rPr lang="en-US" sz="2000" baseline="-25000" dirty="0" smtClean="0">
                <a:solidFill>
                  <a:srgbClr val="C00000"/>
                </a:solidFill>
              </a:rPr>
              <a:t>-0.5</a:t>
            </a:r>
            <a:r>
              <a:rPr lang="en-US" sz="2000" baseline="30000" dirty="0" smtClean="0">
                <a:solidFill>
                  <a:srgbClr val="C00000"/>
                </a:solidFill>
              </a:rPr>
              <a:t>+0.5</a:t>
            </a:r>
            <a:r>
              <a:rPr lang="en-US" sz="2000" baseline="-25000" dirty="0" smtClean="0">
                <a:solidFill>
                  <a:srgbClr val="C00000"/>
                </a:solidFill>
              </a:rPr>
              <a:t>-0.3 </a:t>
            </a:r>
            <a:r>
              <a:rPr lang="en-US" sz="2000" dirty="0" err="1" smtClean="0">
                <a:solidFill>
                  <a:srgbClr val="C00000"/>
                </a:solidFill>
              </a:rPr>
              <a:t>GeV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图片 1" descr="Screen Shot 2013-09-09 at 下午4.43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35" y="1379301"/>
            <a:ext cx="3715466" cy="3704342"/>
          </a:xfrm>
          <a:prstGeom prst="rect">
            <a:avLst/>
          </a:prstGeom>
        </p:spPr>
      </p:pic>
      <p:pic>
        <p:nvPicPr>
          <p:cNvPr id="9" name="Image 4" descr="Screen Shot 2013-06-17 at 2.53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762" y="2502477"/>
            <a:ext cx="1759089" cy="1684348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5183212" y="5403123"/>
            <a:ext cx="2886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Signal strength: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 = 0.91</a:t>
            </a:r>
            <a:r>
              <a:rPr lang="en-US" sz="2000" baseline="30000" dirty="0" smtClean="0">
                <a:solidFill>
                  <a:srgbClr val="C00000"/>
                </a:solidFill>
              </a:rPr>
              <a:t>+0.30</a:t>
            </a:r>
            <a:r>
              <a:rPr lang="en-US" sz="2000" baseline="-25000" dirty="0" smtClean="0">
                <a:solidFill>
                  <a:srgbClr val="C00000"/>
                </a:solidFill>
              </a:rPr>
              <a:t>-0.24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at mass = 125.8</a:t>
            </a:r>
            <a:r>
              <a:rPr lang="en-US" sz="2000" baseline="30000" dirty="0" smtClean="0">
                <a:solidFill>
                  <a:srgbClr val="C00000"/>
                </a:solidFill>
              </a:rPr>
              <a:t>＋0.5</a:t>
            </a:r>
            <a:r>
              <a:rPr lang="en-US" sz="2000" baseline="-25000" dirty="0" smtClean="0">
                <a:solidFill>
                  <a:srgbClr val="C00000"/>
                </a:solidFill>
              </a:rPr>
              <a:t>-0.5 </a:t>
            </a:r>
            <a:r>
              <a:rPr lang="en-US" sz="2000" dirty="0" err="1" smtClean="0">
                <a:solidFill>
                  <a:srgbClr val="C00000"/>
                </a:solidFill>
              </a:rPr>
              <a:t>GeV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墨水池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墨水池.thmx</Template>
  <TotalTime>9732</TotalTime>
  <Words>1714</Words>
  <Application>Microsoft Macintosh PowerPoint</Application>
  <PresentationFormat>全屏显示(4:3)</PresentationFormat>
  <Paragraphs>303</Paragraphs>
  <Slides>37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墨水池</vt:lpstr>
      <vt:lpstr>Higgs study status and the forward looking of LHC</vt:lpstr>
      <vt:lpstr>The discovery on July 4th, 2012</vt:lpstr>
      <vt:lpstr>Outline </vt:lpstr>
      <vt:lpstr>Data collection with ATLAS/CMS</vt:lpstr>
      <vt:lpstr>PowerPoint 演示文稿</vt:lpstr>
      <vt:lpstr>Is the New Boson The SM Higgs?</vt:lpstr>
      <vt:lpstr>H ZZ* 4l</vt:lpstr>
      <vt:lpstr>H ZZ* 4l</vt:lpstr>
      <vt:lpstr>H ZZ* 4l</vt:lpstr>
      <vt:lpstr>H gg </vt:lpstr>
      <vt:lpstr>Mass distribution for  H gg </vt:lpstr>
      <vt:lpstr>H gg</vt:lpstr>
      <vt:lpstr>H gg: mass and signal strength</vt:lpstr>
      <vt:lpstr>PowerPoint 演示文稿</vt:lpstr>
      <vt:lpstr>Combination: Mass</vt:lpstr>
      <vt:lpstr>Combined signal strength </vt:lpstr>
      <vt:lpstr>Coupling Measurements</vt:lpstr>
      <vt:lpstr>Summary results for Spin study</vt:lpstr>
      <vt:lpstr>PowerPoint 演示文稿</vt:lpstr>
      <vt:lpstr>3σVBF Higgs Evidence</vt:lpstr>
      <vt:lpstr>Other Higgs results</vt:lpstr>
      <vt:lpstr>Tevatron result </vt:lpstr>
      <vt:lpstr>LHC status and forward looking </vt:lpstr>
      <vt:lpstr> short LHC history</vt:lpstr>
      <vt:lpstr>reliable luminosity forecasts</vt:lpstr>
      <vt:lpstr>availability</vt:lpstr>
      <vt:lpstr>PowerPoint 演示文稿</vt:lpstr>
      <vt:lpstr>PowerPoint 演示文稿</vt:lpstr>
      <vt:lpstr>example LHC time line – next ten years</vt:lpstr>
      <vt:lpstr>LHC luminosity forecast</vt:lpstr>
      <vt:lpstr>Exciting Physics in the future</vt:lpstr>
      <vt:lpstr>Conclusion</vt:lpstr>
      <vt:lpstr>backup</vt:lpstr>
      <vt:lpstr>PowerPoint 演示文稿</vt:lpstr>
      <vt:lpstr>ggFusion and VBF</vt:lpstr>
      <vt:lpstr>PowerPoint 演示文稿</vt:lpstr>
      <vt:lpstr>Pile up in proposed colliders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Higgs study status and the forward looking </dc:title>
  <dc:creator>Apple</dc:creator>
  <cp:lastModifiedBy>Apple</cp:lastModifiedBy>
  <cp:revision>205</cp:revision>
  <dcterms:created xsi:type="dcterms:W3CDTF">2013-09-02T07:29:33Z</dcterms:created>
  <dcterms:modified xsi:type="dcterms:W3CDTF">2013-09-13T00:46:57Z</dcterms:modified>
</cp:coreProperties>
</file>