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88" r:id="rId3"/>
    <p:sldMasterId id="2147483708" r:id="rId4"/>
    <p:sldMasterId id="2147483720" r:id="rId5"/>
  </p:sldMasterIdLst>
  <p:notesMasterIdLst>
    <p:notesMasterId r:id="rId29"/>
  </p:notesMasterIdLst>
  <p:handoutMasterIdLst>
    <p:handoutMasterId r:id="rId30"/>
  </p:handoutMasterIdLst>
  <p:sldIdLst>
    <p:sldId id="810" r:id="rId6"/>
    <p:sldId id="901" r:id="rId7"/>
    <p:sldId id="902" r:id="rId8"/>
    <p:sldId id="903" r:id="rId9"/>
    <p:sldId id="905" r:id="rId10"/>
    <p:sldId id="891" r:id="rId11"/>
    <p:sldId id="912" r:id="rId12"/>
    <p:sldId id="907" r:id="rId13"/>
    <p:sldId id="908" r:id="rId14"/>
    <p:sldId id="909" r:id="rId15"/>
    <p:sldId id="910" r:id="rId16"/>
    <p:sldId id="911" r:id="rId17"/>
    <p:sldId id="892" r:id="rId18"/>
    <p:sldId id="890" r:id="rId19"/>
    <p:sldId id="893" r:id="rId20"/>
    <p:sldId id="894" r:id="rId21"/>
    <p:sldId id="895" r:id="rId22"/>
    <p:sldId id="896" r:id="rId23"/>
    <p:sldId id="897" r:id="rId24"/>
    <p:sldId id="898" r:id="rId25"/>
    <p:sldId id="899" r:id="rId26"/>
    <p:sldId id="900" r:id="rId27"/>
    <p:sldId id="904" r:id="rId28"/>
  </p:sldIdLst>
  <p:sldSz cx="9144000" cy="6858000" type="screen4x3"/>
  <p:notesSz cx="7099300" cy="10234613"/>
  <p:defaultTextStyle>
    <a:defPPr>
      <a:defRPr lang="zh-CN"/>
    </a:defPPr>
    <a:lvl1pPr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5pPr>
    <a:lvl6pPr marL="2286000" algn="l" defTabSz="914400" rtl="0" eaLnBrk="1" latinLnBrk="0" hangingPunct="1"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6pPr>
    <a:lvl7pPr marL="2743200" algn="l" defTabSz="914400" rtl="0" eaLnBrk="1" latinLnBrk="0" hangingPunct="1"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7pPr>
    <a:lvl8pPr marL="3200400" algn="l" defTabSz="914400" rtl="0" eaLnBrk="1" latinLnBrk="0" hangingPunct="1"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8pPr>
    <a:lvl9pPr marL="3657600" algn="l" defTabSz="914400" rtl="0" eaLnBrk="1" latinLnBrk="0" hangingPunct="1">
      <a:defRPr sz="2800" kern="1200">
        <a:solidFill>
          <a:srgbClr val="0000FF"/>
        </a:solidFill>
        <a:latin typeface="Comic Sans MS" pitchFamily="66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000066"/>
    <a:srgbClr val="D60093"/>
    <a:srgbClr val="CC0000"/>
    <a:srgbClr val="CCECFF"/>
    <a:srgbClr val="FFCCCC"/>
    <a:srgbClr val="FFFF00"/>
    <a:srgbClr val="0066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78" autoAdjust="0"/>
    <p:restoredTop sz="97865" autoAdjust="0"/>
  </p:normalViewPr>
  <p:slideViewPr>
    <p:cSldViewPr showGuides="1">
      <p:cViewPr varScale="1">
        <p:scale>
          <a:sx n="94" d="100"/>
          <a:sy n="94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F234C7E-13C3-4AD3-B034-C8FB8A762CD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159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054B38D-FE7C-4DD5-9CA6-9848BF06D6D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5413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FC5DC-89F3-4E71-ADEE-CD9CCD309D2D}" type="slidenum">
              <a:rPr lang="en-US" altLang="zh-CN">
                <a:solidFill>
                  <a:prstClr val="black"/>
                </a:solidFill>
              </a:rPr>
              <a:pPr/>
              <a:t>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</p:spPr>
        <p:txBody>
          <a:bodyPr lIns="95482" tIns="47740" rIns="95482" bIns="47740"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694FC-EEF9-451B-9330-AA6E309CB40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866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5B4DD-7C37-41DB-AB7E-B5FA624681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282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11157-A38C-4540-89FA-03E465C5FFF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4629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5926FF-BC3A-4333-95DD-663B820E49E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7818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F1FFF5-426D-4012-A415-B7CB4FE49E9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6613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FF2E37-E262-4BF5-B725-D65C3B2DBE7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4176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F2A0BF-32BE-4332-A2D5-644524DD34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3783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43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63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18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8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D8B87-08BC-42F3-B36E-78BE42C5C8B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9627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35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21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84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68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53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38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39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87700" y="268288"/>
            <a:ext cx="5668963" cy="39004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endParaRPr lang="en-US" sz="1800" smtClean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endParaRPr lang="en-US" sz="1800" smtClean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30"/>
            <a:ext cx="5458968" cy="1048684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5450" cy="365125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9450" y="6356350"/>
            <a:ext cx="4735513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588" y="6356350"/>
            <a:ext cx="685800" cy="365125"/>
          </a:xfrm>
        </p:spPr>
        <p:txBody>
          <a:bodyPr/>
          <a:lstStyle>
            <a:lvl1pPr>
              <a:defRPr sz="1100">
                <a:solidFill>
                  <a:srgbClr val="858585"/>
                </a:solidFill>
                <a:latin typeface="Century Gothic" pitchFamily="34" charset="0"/>
              </a:defRPr>
            </a:lvl1pPr>
          </a:lstStyle>
          <a:p>
            <a:fld id="{8ABA6FD2-0F37-4DDD-A444-30E08A848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06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endParaRPr lang="en-US" sz="1800" smtClean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D6613-8DA5-406C-9F1B-093A8B3A05F0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54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187700" y="268288"/>
            <a:ext cx="5668963" cy="2560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endParaRPr lang="en-US" sz="1800" smtClean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endParaRPr lang="en-US" sz="1800" smtClean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1" y="4171949"/>
            <a:ext cx="5457919" cy="1085851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2" y="2877671"/>
            <a:ext cx="5646867" cy="128016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3276600" y="390525"/>
            <a:ext cx="5499100" cy="365125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213100" y="6356350"/>
            <a:ext cx="4735513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6113" y="6356350"/>
            <a:ext cx="685800" cy="365125"/>
          </a:xfrm>
        </p:spPr>
        <p:txBody>
          <a:bodyPr/>
          <a:lstStyle>
            <a:lvl1pPr>
              <a:defRPr sz="1100">
                <a:solidFill>
                  <a:srgbClr val="858585"/>
                </a:solidFill>
                <a:latin typeface="Century Gothic" pitchFamily="34" charset="0"/>
              </a:defRPr>
            </a:lvl1pPr>
          </a:lstStyle>
          <a:p>
            <a:fld id="{1E8B46A0-5582-47B2-AEBB-A42C1E1056E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379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C68F6-8CB3-4759-B330-C702D868121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2534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269875" y="268288"/>
            <a:ext cx="1646238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endParaRPr lang="en-US" sz="1800" smtClean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5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5" y="2209801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9"/>
            <a:ext cx="1645920" cy="46257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178050" y="6356350"/>
            <a:ext cx="4927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31788" y="360363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fld id="{998AFAE3-8187-4016-B6BB-D9E224B4EBC1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87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59700" y="268288"/>
            <a:ext cx="1098550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endParaRPr lang="en-US" sz="1800" smtClean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1"/>
            <a:ext cx="4966446" cy="1398495"/>
          </a:xfrm>
        </p:spPr>
        <p:txBody>
          <a:bodyPr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3"/>
            <a:ext cx="4966446" cy="13208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425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625" y="6356350"/>
            <a:ext cx="5311775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18F4-AD58-414B-AFD7-65C920748EBC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51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269875" y="4773613"/>
            <a:ext cx="2971800" cy="1844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endParaRPr lang="en-US" sz="1800" smtClean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2"/>
            <a:ext cx="4966446" cy="1398495"/>
          </a:xfrm>
        </p:spPr>
        <p:txBody>
          <a:bodyPr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3"/>
            <a:ext cx="4966446" cy="13208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0838" y="6105525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fld id="{0B945A4C-0211-473D-816A-DD4A8A1273B2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08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endParaRPr lang="en-US" sz="1800" smtClean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00D6B-2A4A-4A17-AE0F-6155A2DDD789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04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endParaRPr lang="en-US" sz="1800" smtClean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3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3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3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3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2679C-D3A4-494C-8859-044CB66156CB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43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endParaRPr lang="en-US" sz="1800" smtClean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21456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1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082C73C-7F28-433A-8277-BA376FD0FCDF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47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endParaRPr lang="en-US" sz="1800" smtClean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168C6DA-49A7-4A60-A268-5385EBF70BA0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4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endParaRPr lang="en-US" sz="1800" smtClean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B6CABD6-53DA-4F26-80DB-C772EB739255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93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endParaRPr lang="en-US" sz="1800" smtClean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D841C-9735-4E7B-BCCE-FD8A8AE29A49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0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endParaRPr lang="en-US" sz="1800" smtClean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D2F1D-EEC1-4217-B2BA-9AB815105FFD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4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96BE7-8C8E-4574-9C4B-8CA01F3DBA8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2945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endParaRPr lang="en-US" sz="1800" smtClean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3"/>
            <a:ext cx="3566160" cy="103542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1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1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2B98A-8BDB-48A6-B0F5-EBF95E80916E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64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4746625" y="268288"/>
            <a:ext cx="4114800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endParaRPr lang="en-US" sz="1800" smtClean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3"/>
            <a:ext cx="3566160" cy="103542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1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161925" y="6124575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74625" y="6356350"/>
            <a:ext cx="3863975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B4900F7-B9C5-4B5C-B640-009317852B4C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65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7216775" y="268288"/>
            <a:ext cx="1639888" cy="3638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endParaRPr lang="en-US" sz="1800" smtClean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9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2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74B3A-1D68-4620-8261-8582EFCDB853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274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8135938" y="268288"/>
            <a:ext cx="720725" cy="3638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endParaRPr lang="en-US" sz="1800" smtClean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9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2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9"/>
            <a:ext cx="47019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7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7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245743A-AA61-436E-92FF-8FBE76F11A9B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732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endParaRPr lang="en-US" sz="1800" smtClean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D59B7-7A88-4424-B1C3-70EA560F4C8D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45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endParaRPr lang="en-US" sz="1800" smtClean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1" y="1035425"/>
            <a:ext cx="1322295" cy="5090739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140B5-7989-4BBB-ADB0-CFD822B8006C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813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D9497-9D2F-4330-8378-13EF5FA688C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362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2865B-3338-42B3-82EB-07ABB3E4904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546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396F2-5CD5-402B-8325-A2A4A57840F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09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5E52-4EB3-4384-AA03-46852DE77E4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0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97076-EB20-4D89-A581-D1EA3DCE1E7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13058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32A5B-3804-4BC5-8005-DC82883DB64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23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2229A-1C72-46BB-8B1E-8F07D432ADD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84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CBDDA-0286-4EB6-91B8-FE19C3E3787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862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11349-8C93-41CE-8AF9-E623925CFA2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90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FB076-25F3-46B9-8477-79E7E1D871B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42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A5905-4379-4C64-9011-BD120FE9A86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941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9F29A-0104-4A1A-9FC5-7C15B46BF67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96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D9497-9D2F-4330-8378-13EF5FA688C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281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2865B-3338-42B3-82EB-07ABB3E4904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125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396F2-5CD5-402B-8325-A2A4A57840F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0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B27C3-D61C-4257-AB62-CFBA9F60C70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60926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5E52-4EB3-4384-AA03-46852DE77E4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083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32A5B-3804-4BC5-8005-DC82883DB64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675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2229A-1C72-46BB-8B1E-8F07D432ADD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132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CBDDA-0286-4EB6-91B8-FE19C3E3787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939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11349-8C93-41CE-8AF9-E623925CFA2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855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FB076-25F3-46B9-8477-79E7E1D871B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943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A5905-4379-4C64-9011-BD120FE9A86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443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9F29A-0104-4A1A-9FC5-7C15B46BF67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8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4F7F0-3FA4-47D4-87B5-61EA0B82FF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298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C62AB-788D-461F-9B98-A11DE6E2B30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285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3B7EF-1DB8-4074-9A41-FA3D5788517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482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1"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1"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1" sz="1400">
                <a:solidFill>
                  <a:schemeClr val="tx1"/>
                </a:solidFill>
                <a:latin typeface="+mn-lt"/>
              </a:defRPr>
            </a:lvl1pPr>
          </a:lstStyle>
          <a:p>
            <a:fld id="{50D9A9EE-4E3F-4109-8360-8FA3BC94784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2013/11/21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17464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650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650875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858585"/>
                </a:solidFill>
              </a:defRPr>
            </a:lvl1pPr>
          </a:lstStyle>
          <a:p>
            <a:pPr>
              <a:spcBef>
                <a:spcPct val="0"/>
              </a:spcBef>
            </a:pPr>
            <a:endParaRPr lang="en-US" altLang="zh-CN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858585"/>
                </a:solidFill>
              </a:defRPr>
            </a:lvl1pPr>
          </a:lstStyle>
          <a:p>
            <a:pPr algn="l">
              <a:spcBef>
                <a:spcPct val="0"/>
              </a:spcBef>
            </a:pPr>
            <a:endParaRPr lang="en-US" altLang="zh-CN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588" y="360363"/>
            <a:ext cx="5064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</a:pPr>
            <a:fld id="{B04DF107-F86F-4A0B-91E9-61F6D1E8C4E1}" type="slidenum">
              <a:rPr lang="en-US" altLang="zh-CN" smtClean="0">
                <a:solidFill>
                  <a:prstClr val="white"/>
                </a:solidFill>
                <a:latin typeface="Arial" pitchFamily="34" charset="0"/>
                <a:ea typeface="宋体" pitchFamily="2" charset="-122"/>
              </a:rPr>
              <a:pPr>
                <a:spcBef>
                  <a:spcPct val="0"/>
                </a:spcBef>
              </a:pPr>
              <a:t>‹#›</a:t>
            </a:fld>
            <a:endParaRPr lang="en-US" altLang="zh-CN" smtClean="0">
              <a:solidFill>
                <a:prstClr val="white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015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spcBef>
                <a:spcPct val="0"/>
              </a:spcBef>
            </a:pPr>
            <a:endParaRPr lang="en-US" altLang="zh-CN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spcBef>
                <a:spcPct val="0"/>
              </a:spcBef>
            </a:pPr>
            <a:endParaRPr lang="en-US" altLang="zh-CN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</a:pPr>
            <a:fld id="{385A8234-18D6-4D24-BC6C-05DFFC2DFCF5}" type="slidenum">
              <a:rPr lang="en-US" altLang="zh-CN">
                <a:solidFill>
                  <a:srgbClr val="000000"/>
                </a:solidFill>
                <a:latin typeface="Arial" charset="0"/>
                <a:ea typeface="宋体" pitchFamily="2" charset="-122"/>
              </a:rPr>
              <a:pPr>
                <a:spcBef>
                  <a:spcPct val="0"/>
                </a:spcBef>
              </a:pPr>
              <a:t>‹#›</a:t>
            </a:fld>
            <a:endParaRPr lang="en-US" altLang="zh-CN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810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spcBef>
                <a:spcPct val="0"/>
              </a:spcBef>
            </a:pPr>
            <a:endParaRPr lang="en-US" altLang="zh-CN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spcBef>
                <a:spcPct val="0"/>
              </a:spcBef>
            </a:pPr>
            <a:endParaRPr lang="en-US" altLang="zh-CN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</a:pPr>
            <a:fld id="{385A8234-18D6-4D24-BC6C-05DFFC2DFCF5}" type="slidenum">
              <a:rPr lang="en-US" altLang="zh-CN">
                <a:solidFill>
                  <a:srgbClr val="000000"/>
                </a:solidFill>
                <a:latin typeface="Arial" charset="0"/>
                <a:ea typeface="宋体" pitchFamily="2" charset="-122"/>
              </a:rPr>
              <a:pPr>
                <a:spcBef>
                  <a:spcPct val="0"/>
                </a:spcBef>
              </a:pPr>
              <a:t>‹#›</a:t>
            </a:fld>
            <a:endParaRPr lang="en-US" altLang="zh-CN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316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2808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BESIII data taking plan for </a:t>
            </a:r>
            <a:br>
              <a:rPr lang="en-US" altLang="zh-CN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2013-14 running year</a:t>
            </a:r>
            <a:endParaRPr lang="zh-CN" altLang="en-US" sz="14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9512" y="3717032"/>
            <a:ext cx="8856984" cy="2808312"/>
          </a:xfrm>
        </p:spPr>
        <p:txBody>
          <a:bodyPr/>
          <a:lstStyle/>
          <a:p>
            <a:pPr>
              <a:spcBef>
                <a:spcPct val="50000"/>
              </a:spcBef>
              <a:buSzPct val="90000"/>
              <a:defRPr/>
            </a:pPr>
            <a:r>
              <a:rPr lang="en-US" altLang="zh-CN" dirty="0" err="1" smtClean="0">
                <a:solidFill>
                  <a:srgbClr val="0000CC"/>
                </a:solidFill>
                <a:ea typeface="楷体_GB2312" pitchFamily="49" charset="-122"/>
              </a:rPr>
              <a:t>Changzheng</a:t>
            </a:r>
            <a:r>
              <a:rPr lang="en-US" altLang="zh-CN" dirty="0" smtClean="0">
                <a:solidFill>
                  <a:srgbClr val="0000CC"/>
                </a:solidFill>
                <a:ea typeface="楷体_GB2312" pitchFamily="49" charset="-122"/>
              </a:rPr>
              <a:t> Yuan (</a:t>
            </a:r>
            <a:r>
              <a:rPr lang="zh-CN" altLang="en-US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苑 长 征</a:t>
            </a:r>
            <a:r>
              <a:rPr lang="en-US" altLang="zh-CN" dirty="0" smtClean="0">
                <a:solidFill>
                  <a:srgbClr val="0000CC"/>
                </a:solidFill>
                <a:ea typeface="楷体_GB2312" pitchFamily="49" charset="-122"/>
              </a:rPr>
              <a:t>)</a:t>
            </a:r>
          </a:p>
          <a:p>
            <a:pPr>
              <a:spcBef>
                <a:spcPct val="50000"/>
              </a:spcBef>
              <a:buSzPct val="90000"/>
              <a:defRPr/>
            </a:pPr>
            <a:r>
              <a:rPr lang="en-US" altLang="zh-CN" sz="2800" dirty="0" smtClean="0">
                <a:solidFill>
                  <a:srgbClr val="FF33CC"/>
                </a:solidFill>
                <a:ea typeface="楷体_GB2312" pitchFamily="49" charset="-122"/>
              </a:rPr>
              <a:t>IHEP</a:t>
            </a:r>
            <a:r>
              <a:rPr lang="en-US" altLang="zh-CN" sz="2800" dirty="0">
                <a:solidFill>
                  <a:srgbClr val="FF33CC"/>
                </a:solidFill>
                <a:ea typeface="楷体_GB2312" pitchFamily="49" charset="-122"/>
              </a:rPr>
              <a:t>, </a:t>
            </a:r>
            <a:r>
              <a:rPr lang="en-US" altLang="zh-CN" sz="2800" dirty="0" smtClean="0">
                <a:solidFill>
                  <a:srgbClr val="FF33CC"/>
                </a:solidFill>
                <a:ea typeface="楷体_GB2312" pitchFamily="49" charset="-122"/>
              </a:rPr>
              <a:t>Beijing</a:t>
            </a:r>
          </a:p>
          <a:p>
            <a:pPr>
              <a:spcBef>
                <a:spcPct val="50000"/>
              </a:spcBef>
              <a:buSzPct val="90000"/>
              <a:defRPr/>
            </a:pPr>
            <a:endParaRPr lang="en-US" altLang="zh-CN" sz="2800" dirty="0">
              <a:solidFill>
                <a:srgbClr val="FF33CC"/>
              </a:solidFill>
              <a:ea typeface="楷体_GB2312" pitchFamily="49" charset="-122"/>
            </a:endParaRPr>
          </a:p>
          <a:p>
            <a:pPr>
              <a:spcBef>
                <a:spcPct val="50000"/>
              </a:spcBef>
              <a:buSzPct val="90000"/>
              <a:defRPr/>
            </a:pPr>
            <a:r>
              <a:rPr lang="en-US" altLang="zh-CN" sz="2800" dirty="0" smtClean="0">
                <a:solidFill>
                  <a:srgbClr val="FF33CC"/>
                </a:solidFill>
                <a:ea typeface="楷体_GB2312" pitchFamily="49" charset="-122"/>
              </a:rPr>
              <a:t>2</a:t>
            </a:r>
            <a:r>
              <a:rPr lang="en-US" altLang="zh-CN" sz="2800" baseline="30000" dirty="0" smtClean="0">
                <a:solidFill>
                  <a:srgbClr val="FF33CC"/>
                </a:solidFill>
                <a:ea typeface="楷体_GB2312" pitchFamily="49" charset="-122"/>
              </a:rPr>
              <a:t>nd</a:t>
            </a:r>
            <a:r>
              <a:rPr lang="en-US" altLang="zh-CN" sz="2800" dirty="0" smtClean="0">
                <a:solidFill>
                  <a:srgbClr val="FF33CC"/>
                </a:solidFill>
                <a:ea typeface="楷体_GB2312" pitchFamily="49" charset="-122"/>
              </a:rPr>
              <a:t> workshop on XYZ particles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98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5263"/>
            <a:ext cx="71628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7A8A-2DD0-4E93-B649-DAEA26F7C620}" type="slidenum">
              <a:rPr lang="en-US" altLang="zh-CN">
                <a:solidFill>
                  <a:srgbClr val="000000"/>
                </a:solidFill>
              </a:rPr>
              <a:pPr/>
              <a:t>10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948264" y="2636912"/>
            <a:ext cx="2047528" cy="3416320"/>
          </a:xfrm>
          <a:prstGeom prst="rect">
            <a:avLst/>
          </a:prstGeom>
          <a:solidFill>
            <a:srgbClr val="F8F8F8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a/b: </a:t>
            </a:r>
            <a:r>
              <a:rPr kumimoji="1"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</a:t>
            </a:r>
            <a:r>
              <a:rPr kumimoji="1"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DD</a:t>
            </a:r>
          </a:p>
          <a:p>
            <a:pPr algn="l">
              <a:spcBef>
                <a:spcPct val="0"/>
              </a:spcBef>
            </a:pPr>
            <a:r>
              <a:rPr kumimoji="1"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c/d: </a:t>
            </a:r>
            <a:r>
              <a:rPr kumimoji="1"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</a:t>
            </a:r>
            <a:r>
              <a:rPr kumimoji="1"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DD*</a:t>
            </a:r>
          </a:p>
          <a:p>
            <a:pPr algn="l">
              <a:spcBef>
                <a:spcPct val="0"/>
              </a:spcBef>
            </a:pPr>
            <a:r>
              <a:rPr kumimoji="1"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e/f: </a:t>
            </a:r>
            <a:r>
              <a:rPr kumimoji="1"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</a:t>
            </a:r>
            <a:r>
              <a:rPr kumimoji="1"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D*D*</a:t>
            </a:r>
          </a:p>
          <a:p>
            <a:pPr algn="l">
              <a:spcBef>
                <a:spcPct val="0"/>
              </a:spcBef>
            </a:pPr>
            <a:r>
              <a:rPr kumimoji="1"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</a:t>
            </a:r>
            <a:r>
              <a:rPr kumimoji="1"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  </a:t>
            </a:r>
            <a:r>
              <a:rPr kumimoji="1"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</a:t>
            </a:r>
            <a:r>
              <a:rPr kumimoji="1"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DD</a:t>
            </a:r>
            <a:r>
              <a:rPr kumimoji="1"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</a:t>
            </a:r>
          </a:p>
          <a:p>
            <a:pPr algn="l">
              <a:spcBef>
                <a:spcPct val="0"/>
              </a:spcBef>
            </a:pPr>
            <a:r>
              <a:rPr kumimoji="1"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h</a:t>
            </a:r>
            <a:r>
              <a:rPr kumimoji="1"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:   DD*</a:t>
            </a:r>
          </a:p>
          <a:p>
            <a:pPr algn="l">
              <a:spcBef>
                <a:spcPct val="0"/>
              </a:spcBef>
            </a:pPr>
            <a:r>
              <a:rPr kumimoji="1"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i:      </a:t>
            </a:r>
            <a:r>
              <a:rPr kumimoji="1" lang="en-US" altLang="zh-CN" sz="2400" baseline="30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+</a:t>
            </a:r>
            <a:r>
              <a:rPr kumimoji="1" lang="en-US" altLang="zh-CN" sz="2400" baseline="-25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c</a:t>
            </a:r>
            <a:r>
              <a:rPr kumimoji="1"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</a:t>
            </a:r>
            <a:r>
              <a:rPr kumimoji="1" lang="en-US" altLang="zh-CN" sz="2400" baseline="30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-</a:t>
            </a:r>
            <a:r>
              <a:rPr kumimoji="1" lang="en-US" altLang="zh-CN" sz="2400" baseline="-25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c</a:t>
            </a:r>
          </a:p>
          <a:p>
            <a:pPr algn="l">
              <a:spcBef>
                <a:spcPct val="0"/>
              </a:spcBef>
            </a:pPr>
            <a:endParaRPr kumimoji="1" lang="en-US" altLang="zh-CN" sz="2400" dirty="0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/>
            </a:endParaRPr>
          </a:p>
          <a:p>
            <a:pPr algn="l">
              <a:spcBef>
                <a:spcPct val="0"/>
              </a:spcBef>
            </a:pPr>
            <a:endParaRPr kumimoji="1"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/>
            </a:endParaRPr>
          </a:p>
          <a:p>
            <a:pPr algn="l">
              <a:spcBef>
                <a:spcPct val="0"/>
              </a:spcBef>
            </a:pPr>
            <a:r>
              <a:rPr kumimoji="1"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Errors large!</a:t>
            </a:r>
            <a:endParaRPr kumimoji="1" lang="en-US" altLang="zh-CN" sz="2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28600" y="6019800"/>
            <a:ext cx="346075" cy="466725"/>
          </a:xfrm>
          <a:prstGeom prst="rect">
            <a:avLst/>
          </a:prstGeom>
          <a:solidFill>
            <a:srgbClr val="F8F8F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en-US" altLang="zh-CN" sz="2400" i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  </a:t>
            </a:r>
          </a:p>
        </p:txBody>
      </p:sp>
      <p:sp>
        <p:nvSpPr>
          <p:cNvPr id="46094" name="Rectangle 14"/>
          <p:cNvSpPr>
            <a:spLocks noGrp="1" noChangeArrowheads="1"/>
          </p:cNvSpPr>
          <p:nvPr>
            <p:ph type="title"/>
          </p:nvPr>
        </p:nvSpPr>
        <p:spPr>
          <a:xfrm>
            <a:off x="6588224" y="44624"/>
            <a:ext cx="2448397" cy="2304256"/>
          </a:xfrm>
        </p:spPr>
        <p:txBody>
          <a:bodyPr/>
          <a:lstStyle/>
          <a:p>
            <a:r>
              <a:rPr lang="en-US" altLang="zh-CN" dirty="0" smtClean="0"/>
              <a:t>Charm</a:t>
            </a:r>
            <a:br>
              <a:rPr lang="en-US" altLang="zh-CN" dirty="0" smtClean="0"/>
            </a:br>
            <a:r>
              <a:rPr lang="en-US" altLang="zh-CN" dirty="0" smtClean="0"/>
              <a:t>from</a:t>
            </a:r>
            <a:br>
              <a:rPr lang="en-US" altLang="zh-CN" dirty="0" smtClean="0"/>
            </a:br>
            <a:r>
              <a:rPr lang="en-US" altLang="zh-CN" dirty="0" smtClean="0"/>
              <a:t>ISR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12502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52119" y="332656"/>
            <a:ext cx="3055022" cy="2592288"/>
          </a:xfrm>
        </p:spPr>
        <p:txBody>
          <a:bodyPr/>
          <a:lstStyle/>
          <a:p>
            <a:r>
              <a:rPr lang="en-US" altLang="zh-CN" dirty="0" smtClean="0"/>
              <a:t>Total </a:t>
            </a:r>
            <a:r>
              <a:rPr lang="en-US" altLang="zh-CN" dirty="0" err="1" smtClean="0"/>
              <a:t>Xsection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865B-3338-42B3-82EB-07ABB3E4904D}" type="slidenum">
              <a:rPr lang="en-US" altLang="zh-CN" smtClean="0">
                <a:solidFill>
                  <a:srgbClr val="000000"/>
                </a:solidFill>
              </a:rPr>
              <a:pPr/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07932" y="140851"/>
            <a:ext cx="5401295" cy="6455458"/>
            <a:chOff x="144" y="583"/>
            <a:chExt cx="2268" cy="2932"/>
          </a:xfrm>
        </p:grpSpPr>
        <p:pic>
          <p:nvPicPr>
            <p:cNvPr id="13" name="Picture 6" descr="cb_bes_goo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12"/>
              <a:ext cx="2268" cy="2903"/>
            </a:xfrm>
            <a:prstGeom prst="rect">
              <a:avLst/>
            </a:prstGeom>
            <a:noFill/>
            <a:ln w="9525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90" y="583"/>
              <a:ext cx="13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kumimoji="0" lang="en-US" altLang="zh-CN" sz="1800" b="1">
                  <a:solidFill>
                    <a:srgbClr val="000000"/>
                  </a:solidFill>
                  <a:latin typeface="Arial" charset="0"/>
                  <a:cs typeface="Arial" charset="0"/>
                  <a:sym typeface="Symbol" pitchFamily="18" charset="2"/>
                </a:rPr>
                <a:t>(e</a:t>
              </a:r>
              <a:r>
                <a:rPr kumimoji="0" lang="en-US" altLang="zh-CN" sz="1800" b="1" baseline="30000">
                  <a:solidFill>
                    <a:srgbClr val="000000"/>
                  </a:solidFill>
                  <a:latin typeface="Arial" charset="0"/>
                  <a:cs typeface="Arial" charset="0"/>
                  <a:sym typeface="Symbol" pitchFamily="18" charset="2"/>
                </a:rPr>
                <a:t>+</a:t>
              </a:r>
              <a:r>
                <a:rPr kumimoji="0" lang="en-US" altLang="zh-CN" sz="1800" b="1">
                  <a:solidFill>
                    <a:srgbClr val="000000"/>
                  </a:solidFill>
                  <a:latin typeface="Arial" charset="0"/>
                  <a:cs typeface="Arial" charset="0"/>
                  <a:sym typeface="Symbol" pitchFamily="18" charset="2"/>
                </a:rPr>
                <a:t>e</a:t>
              </a:r>
              <a:r>
                <a:rPr kumimoji="0" lang="en-US" altLang="zh-CN" sz="1800" b="1" baseline="30000">
                  <a:solidFill>
                    <a:srgbClr val="000000"/>
                  </a:solidFill>
                  <a:latin typeface="Arial" charset="0"/>
                  <a:cs typeface="Arial" charset="0"/>
                  <a:sym typeface="Symbol" pitchFamily="18" charset="2"/>
                </a:rPr>
                <a:t>-</a:t>
              </a:r>
              <a:r>
                <a:rPr kumimoji="0" lang="en-US" altLang="zh-CN" sz="1800" b="1">
                  <a:solidFill>
                    <a:srgbClr val="000000"/>
                  </a:solidFill>
                  <a:latin typeface="Arial" charset="0"/>
                  <a:cs typeface="Arial" charset="0"/>
                  <a:sym typeface="Symbol" pitchFamily="18" charset="2"/>
                </a:rPr>
                <a:t>  hadrons)</a:t>
              </a:r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652120" y="2819368"/>
            <a:ext cx="3414557" cy="2049792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spcBef>
                <a:spcPct val="30000"/>
              </a:spcBef>
            </a:pPr>
            <a:r>
              <a:rPr lang="en-US" altLang="zh-CN" sz="2400" dirty="0" smtClean="0">
                <a:latin typeface="Arial" charset="0"/>
                <a:ea typeface="宋体" pitchFamily="2" charset="-122"/>
              </a:rPr>
              <a:t>~1000 hadrons/point</a:t>
            </a:r>
          </a:p>
          <a:p>
            <a:pPr algn="l">
              <a:lnSpc>
                <a:spcPct val="110000"/>
              </a:lnSpc>
              <a:spcBef>
                <a:spcPct val="30000"/>
              </a:spcBef>
            </a:pPr>
            <a:r>
              <a:rPr lang="en-US" altLang="zh-CN" sz="2400" dirty="0" smtClean="0">
                <a:latin typeface="Arial" charset="0"/>
                <a:ea typeface="宋体" pitchFamily="2" charset="-122"/>
              </a:rPr>
              <a:t>6-7% error</a:t>
            </a:r>
          </a:p>
          <a:p>
            <a:pPr algn="l">
              <a:lnSpc>
                <a:spcPct val="110000"/>
              </a:lnSpc>
              <a:spcBef>
                <a:spcPct val="30000"/>
              </a:spcBef>
            </a:pPr>
            <a:endParaRPr lang="en-US" altLang="zh-CN" sz="2400" dirty="0">
              <a:latin typeface="Arial" charset="0"/>
              <a:ea typeface="宋体" pitchFamily="2" charset="-122"/>
            </a:endParaRPr>
          </a:p>
          <a:p>
            <a:pPr algn="l">
              <a:lnSpc>
                <a:spcPct val="110000"/>
              </a:lnSpc>
              <a:spcBef>
                <a:spcPct val="30000"/>
              </a:spcBef>
            </a:pPr>
            <a:r>
              <a:rPr lang="en-US" altLang="zh-CN" sz="2400" dirty="0" smtClean="0">
                <a:latin typeface="Arial" charset="0"/>
                <a:ea typeface="宋体" pitchFamily="2" charset="-122"/>
              </a:rPr>
              <a:t>Structures not clear!</a:t>
            </a:r>
            <a:endParaRPr lang="en-US" altLang="zh-CN" sz="2400" dirty="0"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65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026-85F3-4E05-9232-98639444CAB3}" type="slidenum">
              <a:rPr lang="en-US" altLang="zh-CN">
                <a:solidFill>
                  <a:srgbClr val="000000"/>
                </a:solidFill>
              </a:rPr>
              <a:pPr/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07" y="917332"/>
            <a:ext cx="8262938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152400"/>
            <a:ext cx="8569325" cy="762000"/>
          </a:xfrm>
        </p:spPr>
        <p:txBody>
          <a:bodyPr/>
          <a:lstStyle/>
          <a:p>
            <a:r>
              <a:rPr lang="en-US" altLang="zh-CN" dirty="0" smtClean="0">
                <a:sym typeface="Symbol" pitchFamily="18" charset="2"/>
              </a:rPr>
              <a:t>Total </a:t>
            </a:r>
            <a:r>
              <a:rPr lang="en-US" altLang="zh-CN" smtClean="0">
                <a:sym typeface="Symbol" pitchFamily="18" charset="2"/>
              </a:rPr>
              <a:t>Xsection</a:t>
            </a:r>
            <a:endParaRPr lang="en-US" altLang="zh-CN" dirty="0">
              <a:sym typeface="Symbol" pitchFamily="18" charset="2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1547664" y="1196752"/>
            <a:ext cx="4968552" cy="648072"/>
          </a:xfrm>
          <a:prstGeom prst="wedgeRoundRectCallout">
            <a:avLst>
              <a:gd name="adj1" fmla="val -19564"/>
              <a:gd name="adj2" fmla="val 2566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zh-CN" sz="1800" dirty="0" smtClean="0">
                <a:solidFill>
                  <a:srgbClr val="FF0000"/>
                </a:solidFill>
              </a:rPr>
              <a:t>Difference between CLEO &amp; BES/CBAL?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19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80112" y="44624"/>
            <a:ext cx="3456384" cy="2088232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Data of </a:t>
            </a:r>
            <a:b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</a:br>
            <a:r>
              <a:rPr lang="en-US" altLang="zh-CN" sz="3600" b="1" dirty="0" err="1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</a:t>
            </a:r>
            <a:r>
              <a:rPr lang="en-US" altLang="zh-CN" sz="3600" b="1" baseline="30000" dirty="0" err="1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  <a:r>
              <a:rPr lang="en-US" altLang="zh-CN" sz="3600" b="1" dirty="0" err="1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</a:t>
            </a:r>
            <a:r>
              <a:rPr lang="en-US" altLang="zh-CN" sz="3600" b="1" baseline="30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</a:t>
            </a:r>
            <a: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 </a:t>
            </a:r>
            <a:r>
              <a:rPr lang="en-US" altLang="zh-CN" sz="3600" b="1" baseline="30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+</a:t>
            </a:r>
            <a: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</a:t>
            </a:r>
            <a:r>
              <a:rPr lang="en-US" altLang="zh-CN" sz="3600" b="1" baseline="30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-</a:t>
            </a:r>
            <a:r>
              <a:rPr lang="en-US" altLang="zh-CN" sz="3600" b="1" dirty="0" err="1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h</a:t>
            </a:r>
            <a:r>
              <a:rPr lang="en-US" altLang="zh-CN" sz="3600" b="1" baseline="-25000" dirty="0" err="1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c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13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5" y="188639"/>
            <a:ext cx="5248051" cy="575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5264"/>
            <a:ext cx="4725169" cy="102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751749" y="3913892"/>
            <a:ext cx="3212739" cy="52322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itchFamily="18" charset="2"/>
              </a:rPr>
              <a:t>BESIII: arXiv:1309.1896</a:t>
            </a:r>
            <a:endParaRPr lang="zh-CN" alt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7" t="29890" r="10585" b="32264"/>
          <a:stretch/>
        </p:blipFill>
        <p:spPr bwMode="auto">
          <a:xfrm>
            <a:off x="539552" y="764704"/>
            <a:ext cx="7558876" cy="517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928992" cy="864096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Comparison of </a:t>
            </a:r>
            <a:r>
              <a:rPr lang="en-US" altLang="zh-CN" sz="3600" b="1" dirty="0" err="1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</a:t>
            </a:r>
            <a:r>
              <a:rPr lang="en-US" altLang="zh-CN" sz="3600" b="1" baseline="30000" dirty="0" err="1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  <a:r>
              <a:rPr lang="en-US" altLang="zh-CN" sz="3600" b="1" dirty="0" err="1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</a:t>
            </a:r>
            <a:r>
              <a:rPr lang="en-US" altLang="zh-CN" sz="3600" b="1" baseline="30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</a:t>
            </a:r>
            <a: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 </a:t>
            </a:r>
            <a:r>
              <a:rPr lang="en-US" altLang="zh-CN" sz="3600" b="1" baseline="30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+</a:t>
            </a:r>
            <a: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</a:t>
            </a:r>
            <a:r>
              <a:rPr lang="en-US" altLang="zh-CN" sz="3600" b="1" baseline="30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-</a:t>
            </a:r>
            <a:r>
              <a:rPr lang="en-US" altLang="zh-CN" sz="3600" b="1" dirty="0" err="1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h</a:t>
            </a:r>
            <a:r>
              <a:rPr lang="en-US" altLang="zh-CN" sz="3600" b="1" baseline="-25000" dirty="0" err="1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c</a:t>
            </a:r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and  </a:t>
            </a:r>
            <a:r>
              <a:rPr lang="en-US" altLang="zh-CN" sz="3600" b="1" baseline="30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+</a:t>
            </a:r>
            <a: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</a:t>
            </a:r>
            <a:r>
              <a:rPr lang="en-US" altLang="zh-CN" sz="3600" b="1" baseline="30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-</a:t>
            </a:r>
            <a: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J/</a:t>
            </a:r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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899592" y="5949280"/>
            <a:ext cx="72728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zh-C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Broad structure at ~4.4 </a:t>
            </a:r>
            <a:r>
              <a:rPr lang="en-US" altLang="zh-CN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GeV</a:t>
            </a:r>
            <a:r>
              <a:rPr lang="en-US" altLang="zh-C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 Need more data at high energies to complete the line shape measurement.</a:t>
            </a:r>
            <a:endParaRPr lang="en-US" altLang="zh-C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27337" y="1124744"/>
            <a:ext cx="4733988" cy="904863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Open circles: Belle </a:t>
            </a:r>
            <a:r>
              <a:rPr lang="en-US" altLang="zh-CN" sz="2400" dirty="0" err="1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</a:t>
            </a:r>
            <a:r>
              <a:rPr lang="en-US" altLang="zh-CN" sz="2400" baseline="30000" dirty="0" err="1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  <a:r>
              <a:rPr lang="en-US" altLang="zh-CN" sz="2400" dirty="0" err="1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</a:t>
            </a:r>
            <a:r>
              <a:rPr lang="en-US" altLang="zh-CN" sz="2400" baseline="30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</a:t>
            </a:r>
            <a:r>
              <a:rPr lang="en-US" altLang="zh-CN" sz="24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 </a:t>
            </a:r>
            <a:r>
              <a:rPr lang="en-US" altLang="zh-CN" sz="2400" baseline="30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+</a:t>
            </a:r>
            <a:r>
              <a:rPr lang="en-US" altLang="zh-CN" sz="24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</a:t>
            </a:r>
            <a:r>
              <a:rPr lang="en-US" altLang="zh-CN" sz="2400" baseline="300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-</a:t>
            </a:r>
            <a:r>
              <a:rPr lang="en-US" altLang="zh-CN" sz="2400" dirty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J/</a:t>
            </a:r>
            <a:r>
              <a:rPr lang="en-US" altLang="zh-CN" sz="24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</a:t>
            </a:r>
          </a:p>
          <a:p>
            <a:pPr algn="l"/>
            <a:r>
              <a:rPr lang="en-US" altLang="zh-CN" sz="24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Solid dots:   BESIII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</a:t>
            </a:r>
            <a:r>
              <a:rPr lang="en-US" altLang="zh-CN" sz="2400" baseline="30000" dirty="0" err="1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</a:t>
            </a:r>
            <a:r>
              <a:rPr lang="en-US" altLang="zh-CN" sz="2400" baseline="30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</a:t>
            </a:r>
            <a:r>
              <a:rPr lang="en-US" altLang="zh-CN" sz="24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 </a:t>
            </a:r>
            <a:r>
              <a:rPr lang="en-US" altLang="zh-CN" sz="2400" baseline="300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+</a:t>
            </a:r>
            <a:r>
              <a:rPr lang="en-US" altLang="zh-CN" sz="24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</a:t>
            </a:r>
            <a:r>
              <a:rPr lang="en-US" altLang="zh-CN" sz="2400" baseline="300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-</a:t>
            </a:r>
            <a:r>
              <a:rPr lang="en-US" altLang="zh-CN" sz="2400" dirty="0" err="1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h</a:t>
            </a:r>
            <a:r>
              <a:rPr lang="en-US" altLang="zh-CN" sz="2400" baseline="-25000" dirty="0" err="1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c</a:t>
            </a:r>
            <a:endParaRPr lang="zh-CN" altLang="en-US" sz="2400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14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928992" cy="864096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</a:t>
            </a:r>
            <a:r>
              <a:rPr lang="en-US" altLang="zh-CN" sz="3600" b="1" baseline="30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2</a:t>
            </a:r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fit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15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124075"/>
            <a:ext cx="69342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5661248"/>
            <a:ext cx="2900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Common errors?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2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928992" cy="864096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Parameterization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16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4025"/>
            <a:ext cx="8173641" cy="168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8640960" cy="153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73216"/>
            <a:ext cx="5472608" cy="6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4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928992" cy="864096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Parameterization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17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2518511"/>
            <a:ext cx="8820472" cy="177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4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3905"/>
            <a:ext cx="8173641" cy="168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928992" cy="864096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Results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18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145585" cy="443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0" t="69607" r="31826" b="663"/>
          <a:stretch/>
        </p:blipFill>
        <p:spPr bwMode="auto">
          <a:xfrm>
            <a:off x="2483768" y="2348880"/>
            <a:ext cx="1218437" cy="82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0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3905"/>
            <a:ext cx="8173641" cy="168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928992" cy="864096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Results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19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91" y="2055272"/>
            <a:ext cx="6624736" cy="45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0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Plan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016" y="1052736"/>
            <a:ext cx="8964488" cy="576064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 scan from 3.85 </a:t>
            </a:r>
            <a:r>
              <a:rPr lang="en-US" altLang="zh-CN" sz="2400" b="1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GeV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to 4.60 </a:t>
            </a:r>
            <a:r>
              <a:rPr lang="en-US" altLang="zh-CN" sz="2400" b="1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GeV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  <a:p>
            <a:pPr marL="0" indent="0">
              <a:lnSpc>
                <a:spcPts val="2400"/>
              </a:lnSpc>
              <a:spcAft>
                <a:spcPts val="600"/>
              </a:spcAft>
              <a:buNone/>
            </a:pPr>
            <a:r>
              <a:rPr lang="en-US" altLang="zh-CN" sz="2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(105 points in about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 months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</a:t>
            </a:r>
          </a:p>
          <a:p>
            <a:pPr marL="0" indent="0">
              <a:lnSpc>
                <a:spcPts val="2400"/>
              </a:lnSpc>
              <a:spcAft>
                <a:spcPts val="600"/>
              </a:spcAft>
              <a:buNone/>
            </a:pPr>
            <a:r>
              <a:rPr lang="en-US" altLang="zh-CN" sz="2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See what energy BEPC2 can reach (4.5+? </a:t>
            </a:r>
            <a:r>
              <a:rPr lang="en-US" altLang="zh-CN" sz="2400" b="1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GeV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).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Sit at the highest energy BEPC2 can reach for 500pb</a:t>
            </a:r>
            <a:r>
              <a:rPr lang="en-US" altLang="zh-CN" sz="2400" b="1" baseline="30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-1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data </a:t>
            </a:r>
          </a:p>
          <a:p>
            <a:pPr marL="0" indent="0">
              <a:lnSpc>
                <a:spcPts val="2400"/>
              </a:lnSpc>
              <a:spcAft>
                <a:spcPts val="600"/>
              </a:spcAft>
              <a:buNone/>
            </a:pPr>
            <a:r>
              <a:rPr lang="en-US" altLang="zh-CN" sz="2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(~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 month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Sit at 4.42 </a:t>
            </a:r>
            <a:r>
              <a:rPr lang="en-US" altLang="zh-CN" sz="2400" b="1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</a:t>
            </a:r>
            <a:r>
              <a:rPr lang="en-US" altLang="zh-CN" sz="2400" b="1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eV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for 1000 pb</a:t>
            </a:r>
            <a:r>
              <a:rPr lang="en-US" altLang="zh-CN" sz="2400" b="1" baseline="30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-1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data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(~2 months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</a:t>
            </a:r>
          </a:p>
          <a:p>
            <a:pPr marL="0" indent="0">
              <a:lnSpc>
                <a:spcPts val="2400"/>
              </a:lnSpc>
              <a:spcAft>
                <a:spcPts val="600"/>
              </a:spcAft>
              <a:buNone/>
            </a:pP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--------------------------------------------------------------------------------------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Sit at 4.17GeV for 200 pb</a:t>
            </a:r>
            <a:r>
              <a:rPr lang="en-US" altLang="zh-CN" sz="2400" b="1" baseline="30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-1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1-2 energy points between 4.42-4.5x </a:t>
            </a:r>
            <a:r>
              <a:rPr lang="en-US" altLang="zh-CN" sz="2400" b="1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GeV</a:t>
            </a:r>
            <a:r>
              <a:rPr lang="en-US" altLang="zh-CN" sz="2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[each for 200pb</a:t>
            </a:r>
            <a:r>
              <a:rPr lang="en-US" altLang="zh-CN" sz="2400" b="1" baseline="30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-1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]</a:t>
            </a:r>
          </a:p>
          <a:p>
            <a:pPr marL="0" indent="0">
              <a:lnSpc>
                <a:spcPts val="2400"/>
              </a:lnSpc>
              <a:spcAft>
                <a:spcPts val="600"/>
              </a:spcAft>
              <a:buNone/>
            </a:pP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-------------------------------------------------------------------------</a:t>
            </a:r>
            <a:endParaRPr lang="en-US" altLang="zh-CN" sz="24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altLang="zh-CN" sz="24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Physics run will be started from Nov. 14, 2013 </a:t>
            </a:r>
            <a:r>
              <a:rPr lang="en-US" altLang="zh-CN" sz="2400" b="1" dirty="0" smtClean="0">
                <a:solidFill>
                  <a:srgbClr val="0000CC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[delayed!]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altLang="zh-CN" sz="24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Expect to have 6.5 months for data taking</a:t>
            </a:r>
            <a:endParaRPr lang="zh-CN" altLang="en-US" sz="2400" b="1" dirty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6932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0" y="525076"/>
            <a:ext cx="8640960" cy="153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928992" cy="864096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Results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20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36822"/>
            <a:ext cx="6624736" cy="477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1238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7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0" y="525076"/>
            <a:ext cx="8640960" cy="153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928992" cy="864096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Results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21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105070"/>
            <a:ext cx="6336704" cy="459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5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928992" cy="864096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Results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22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1" y="1374481"/>
            <a:ext cx="8964488" cy="428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96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>
          <a:xfrm>
            <a:off x="725488" y="0"/>
            <a:ext cx="6507162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Cross section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706438" y="4973638"/>
            <a:ext cx="7854950" cy="1646237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200" smtClean="0"/>
              <a:t>Cross section of </a:t>
            </a:r>
            <a:r>
              <a:rPr lang="en-US" sz="2200" smtClean="0">
                <a:latin typeface="Symbol" pitchFamily="18" charset="2"/>
              </a:rPr>
              <a:t>p</a:t>
            </a:r>
            <a:r>
              <a:rPr lang="en-US" sz="2200" baseline="30000" smtClean="0"/>
              <a:t>+</a:t>
            </a:r>
            <a:r>
              <a:rPr lang="en-US" sz="2200" smtClean="0">
                <a:latin typeface="Symbol" pitchFamily="18" charset="2"/>
              </a:rPr>
              <a:t>p</a:t>
            </a:r>
            <a:r>
              <a:rPr lang="en-US" sz="2200" baseline="30000" smtClean="0"/>
              <a:t>-</a:t>
            </a:r>
            <a:r>
              <a:rPr lang="en-US" sz="2200" smtClean="0"/>
              <a:t>h</a:t>
            </a:r>
            <a:r>
              <a:rPr lang="en-US" sz="2200" baseline="-25000" smtClean="0"/>
              <a:t>c</a:t>
            </a:r>
            <a:r>
              <a:rPr lang="en-US" sz="2200" smtClean="0"/>
              <a:t> consistent with CLEO-c, same order of magnitude as those of </a:t>
            </a:r>
            <a:r>
              <a:rPr lang="en-US" sz="2200" smtClean="0">
                <a:latin typeface="Symbol" pitchFamily="18" charset="2"/>
              </a:rPr>
              <a:t>p</a:t>
            </a:r>
            <a:r>
              <a:rPr lang="en-US" sz="2200" baseline="30000" smtClean="0"/>
              <a:t>+</a:t>
            </a:r>
            <a:r>
              <a:rPr lang="en-US" sz="2200" smtClean="0">
                <a:latin typeface="Symbol" pitchFamily="18" charset="2"/>
              </a:rPr>
              <a:t>p</a:t>
            </a:r>
            <a:r>
              <a:rPr lang="en-US" sz="2200" baseline="30000" smtClean="0"/>
              <a:t>-</a:t>
            </a:r>
            <a:r>
              <a:rPr lang="en-US" sz="2200" smtClean="0"/>
              <a:t>J/</a:t>
            </a:r>
            <a:r>
              <a:rPr lang="en-US" sz="2200" smtClean="0">
                <a:latin typeface="Symbol" pitchFamily="18" charset="2"/>
              </a:rPr>
              <a:t>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200" smtClean="0"/>
              <a:t>Cross section of </a:t>
            </a:r>
            <a:r>
              <a:rPr lang="en-US" sz="2200" smtClean="0">
                <a:latin typeface="Symbol" pitchFamily="18" charset="2"/>
              </a:rPr>
              <a:t>p</a:t>
            </a:r>
            <a:r>
              <a:rPr lang="en-US" sz="2200" smtClean="0"/>
              <a:t>Z</a:t>
            </a:r>
            <a:r>
              <a:rPr lang="en-US" sz="2200" baseline="-25000" smtClean="0"/>
              <a:t>c</a:t>
            </a:r>
            <a:r>
              <a:rPr lang="en-US" sz="2200" smtClean="0">
                <a:latin typeface="Symbol" pitchFamily="18" charset="2"/>
              </a:rPr>
              <a:t>(4020) </a:t>
            </a:r>
            <a:r>
              <a:rPr lang="en-US" sz="2200" smtClean="0"/>
              <a:t>around 10 pb, uniform at the three energy points  </a:t>
            </a:r>
          </a:p>
        </p:txBody>
      </p:sp>
      <p:pic>
        <p:nvPicPr>
          <p:cNvPr id="409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276350"/>
            <a:ext cx="5624512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97B5C924-6A61-43FC-A3F4-9DB88EDAC8F0}" type="slidenum">
              <a:rPr lang="en-US" altLang="zh-CN" sz="2200">
                <a:solidFill>
                  <a:prstClr val="white"/>
                </a:solidFill>
              </a:rPr>
              <a:pPr eaLnBrk="1" hangingPunct="1"/>
              <a:t>23</a:t>
            </a:fld>
            <a:endParaRPr lang="en-US" altLang="zh-CN" sz="2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4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44624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rgbClr val="0000CC"/>
                </a:solidFill>
              </a:rPr>
              <a:t>R scan plan from R-group </a:t>
            </a:r>
            <a:r>
              <a:rPr lang="en-US" altLang="zh-CN" dirty="0" smtClean="0">
                <a:solidFill>
                  <a:srgbClr val="FF0000"/>
                </a:solidFill>
              </a:rPr>
              <a:t>+ data for XYZ study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7" y="782045"/>
            <a:ext cx="8877941" cy="597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489" y="1268760"/>
            <a:ext cx="8661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u="sng" dirty="0" smtClean="0">
                <a:solidFill>
                  <a:srgbClr val="0000CC"/>
                </a:solidFill>
              </a:rPr>
              <a:t>5-8 pb</a:t>
            </a:r>
            <a:r>
              <a:rPr lang="en-US" altLang="zh-CN" u="sng" baseline="30000" dirty="0" smtClean="0">
                <a:solidFill>
                  <a:srgbClr val="0000CC"/>
                </a:solidFill>
              </a:rPr>
              <a:t>-1</a:t>
            </a:r>
            <a:r>
              <a:rPr lang="en-US" altLang="zh-CN" u="sng" dirty="0" smtClean="0">
                <a:solidFill>
                  <a:srgbClr val="0000CC"/>
                </a:solidFill>
              </a:rPr>
              <a:t> per energy point;  [100xBESII statistics]</a:t>
            </a:r>
            <a:endParaRPr lang="zh-CN" altLang="en-US" u="sng" dirty="0">
              <a:solidFill>
                <a:srgbClr val="0000CC"/>
              </a:solidFill>
            </a:endParaRPr>
          </a:p>
        </p:txBody>
      </p:sp>
      <p:sp>
        <p:nvSpPr>
          <p:cNvPr id="5" name="矩形标注 4"/>
          <p:cNvSpPr/>
          <p:nvPr/>
        </p:nvSpPr>
        <p:spPr>
          <a:xfrm>
            <a:off x="3059832" y="5157192"/>
            <a:ext cx="1202432" cy="612648"/>
          </a:xfrm>
          <a:prstGeom prst="wedgeRectCallout">
            <a:avLst>
              <a:gd name="adj1" fmla="val 54748"/>
              <a:gd name="adj2" fmla="val -11625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500pb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-1</a:t>
            </a:r>
            <a:endParaRPr lang="zh-CN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2639102" y="2348880"/>
            <a:ext cx="1500850" cy="612648"/>
          </a:xfrm>
          <a:prstGeom prst="wedgeRectCallout">
            <a:avLst>
              <a:gd name="adj1" fmla="val 9455"/>
              <a:gd name="adj2" fmla="val 100682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1000pb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-1</a:t>
            </a:r>
            <a:endParaRPr lang="zh-CN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827584" y="4850868"/>
            <a:ext cx="1944216" cy="918972"/>
          </a:xfrm>
          <a:prstGeom prst="wedgeRectCallout">
            <a:avLst>
              <a:gd name="adj1" fmla="val 96604"/>
              <a:gd name="adj2" fmla="val -94274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rgbClr val="FF0000"/>
                </a:solidFill>
              </a:rPr>
              <a:t>200pb</a:t>
            </a:r>
            <a:r>
              <a:rPr lang="en-US" altLang="zh-CN" sz="2400" baseline="30000" dirty="0">
                <a:solidFill>
                  <a:srgbClr val="FF0000"/>
                </a:solidFill>
              </a:rPr>
              <a:t>-1</a:t>
            </a:r>
            <a:endParaRPr lang="zh-CN" altLang="en-US" sz="2400" baseline="30000" dirty="0">
              <a:solidFill>
                <a:srgbClr val="FF0000"/>
              </a:solidFill>
            </a:endParaRPr>
          </a:p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+200pb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-1</a:t>
            </a:r>
            <a:endParaRPr lang="zh-CN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1353344" y="2132856"/>
            <a:ext cx="1202432" cy="612648"/>
          </a:xfrm>
          <a:prstGeom prst="wedgeRectCallout">
            <a:avLst>
              <a:gd name="adj1" fmla="val 20262"/>
              <a:gd name="adj2" fmla="val 114565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2</a:t>
            </a:r>
            <a:r>
              <a:rPr lang="en-US" altLang="zh-CN" sz="2400" dirty="0" smtClean="0">
                <a:solidFill>
                  <a:srgbClr val="FF0000"/>
                </a:solidFill>
              </a:rPr>
              <a:t>00pb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-1</a:t>
            </a:r>
            <a:endParaRPr lang="zh-CN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030" y="6351711"/>
            <a:ext cx="3175869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R from </a:t>
            </a:r>
            <a:r>
              <a:rPr lang="en-US" altLang="zh-CN" sz="20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Guangshun</a:t>
            </a:r>
            <a:r>
              <a:rPr lang="en-US" altLang="zh-CN" sz="20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Huang</a:t>
            </a:r>
          </a:p>
        </p:txBody>
      </p:sp>
    </p:spTree>
    <p:extLst>
      <p:ext uri="{BB962C8B-B14F-4D97-AF65-F5344CB8AC3E}">
        <p14:creationId xmlns:p14="http://schemas.microsoft.com/office/powerpoint/2010/main" val="367199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" y="84343"/>
            <a:ext cx="9036496" cy="674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645320" y="4365104"/>
            <a:ext cx="3575018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From </a:t>
            </a:r>
            <a:r>
              <a:rPr lang="en-US" altLang="zh-CN" sz="24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Guangshun</a:t>
            </a:r>
            <a:r>
              <a:rPr lang="en-US" altLang="zh-CN" sz="24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Huang</a:t>
            </a:r>
          </a:p>
        </p:txBody>
      </p:sp>
    </p:spTree>
    <p:extLst>
      <p:ext uri="{BB962C8B-B14F-4D97-AF65-F5344CB8AC3E}">
        <p14:creationId xmlns:p14="http://schemas.microsoft.com/office/powerpoint/2010/main" val="103560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433388" y="236538"/>
            <a:ext cx="7577137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Cross section</a:t>
            </a:r>
            <a:br>
              <a:rPr lang="en-US" sz="4000" smtClean="0"/>
            </a:br>
            <a:r>
              <a:rPr lang="en-US" sz="4000" smtClean="0"/>
              <a:t>                      -</a:t>
            </a:r>
            <a:r>
              <a:rPr lang="en-US" smtClean="0"/>
              <a:t>compare to </a:t>
            </a:r>
            <a:r>
              <a:rPr lang="en-US" smtClean="0">
                <a:latin typeface="Symbol" pitchFamily="18" charset="2"/>
              </a:rPr>
              <a:t>pp</a:t>
            </a:r>
            <a:r>
              <a:rPr lang="en-US" smtClean="0"/>
              <a:t>J/</a:t>
            </a:r>
            <a:r>
              <a:rPr lang="en-US" smtClean="0">
                <a:latin typeface="Symbol" pitchFamily="18" charset="2"/>
              </a:rPr>
              <a:t>y</a:t>
            </a:r>
          </a:p>
        </p:txBody>
      </p:sp>
      <p:pic>
        <p:nvPicPr>
          <p:cNvPr id="419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371600"/>
            <a:ext cx="6654800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38163" y="5214938"/>
            <a:ext cx="82931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marL="342900" indent="-342900" algn="l" eaLnBrk="1" hangingPunct="1">
              <a:lnSpc>
                <a:spcPct val="120000"/>
              </a:lnSpc>
              <a:spcBef>
                <a:spcPct val="0"/>
              </a:spcBef>
              <a:buClr>
                <a:srgbClr val="990000"/>
              </a:buClr>
              <a:buFont typeface="Wingdings" charset="2"/>
              <a:buChar char="§"/>
              <a:defRPr/>
            </a:pPr>
            <a:r>
              <a:rPr lang="en-US" altLang="zh-CN" sz="2400" dirty="0" smtClean="0">
                <a:solidFill>
                  <a:prstClr val="black"/>
                </a:solidFill>
                <a:latin typeface="Century Gothic"/>
                <a:cs typeface="Arial Unicode MS"/>
                <a:sym typeface="Symbol" pitchFamily="18" charset="2"/>
              </a:rPr>
              <a:t>Local maximum around 4.23 </a:t>
            </a:r>
            <a:r>
              <a:rPr lang="en-US" altLang="zh-CN" sz="2400" dirty="0" err="1" smtClean="0">
                <a:solidFill>
                  <a:prstClr val="black"/>
                </a:solidFill>
                <a:latin typeface="Century Gothic"/>
                <a:cs typeface="Arial Unicode MS"/>
                <a:sym typeface="Symbol" pitchFamily="18" charset="2"/>
              </a:rPr>
              <a:t>GeV</a:t>
            </a:r>
            <a:endParaRPr lang="en-US" altLang="zh-CN" sz="2400" dirty="0" smtClean="0">
              <a:solidFill>
                <a:prstClr val="black"/>
              </a:solidFill>
              <a:latin typeface="Century Gothic"/>
              <a:cs typeface="Arial Unicode MS"/>
              <a:sym typeface="Symbol" pitchFamily="18" charset="2"/>
            </a:endParaRPr>
          </a:p>
          <a:p>
            <a:pPr marL="342900" indent="-342900" algn="l" eaLnBrk="1" hangingPunct="1">
              <a:lnSpc>
                <a:spcPct val="120000"/>
              </a:lnSpc>
              <a:spcBef>
                <a:spcPct val="0"/>
              </a:spcBef>
              <a:buClr>
                <a:srgbClr val="990000"/>
              </a:buClr>
              <a:buFont typeface="Wingdings" charset="2"/>
              <a:buChar char="§"/>
              <a:defRPr/>
            </a:pPr>
            <a:r>
              <a:rPr lang="en-US" altLang="zh-CN" sz="2400" dirty="0" smtClean="0">
                <a:solidFill>
                  <a:prstClr val="black"/>
                </a:solidFill>
                <a:latin typeface="Century Gothic"/>
                <a:cs typeface="Arial Unicode MS"/>
                <a:sym typeface="Symbol" pitchFamily="18" charset="2"/>
              </a:rPr>
              <a:t>Broad structure at high energy region? Need more data at high energies</a:t>
            </a:r>
            <a:endParaRPr lang="en-US" altLang="zh-CN" sz="2400" dirty="0">
              <a:solidFill>
                <a:prstClr val="black"/>
              </a:solidFill>
              <a:latin typeface="Century Gothic"/>
              <a:cs typeface="Arial Unicode MS"/>
              <a:sym typeface="Symbol" pitchFamily="18" charset="2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8DCC7719-08E4-4FA5-8C66-3F60628A8272}" type="slidenum">
              <a:rPr lang="en-US" altLang="zh-CN" sz="2200">
                <a:solidFill>
                  <a:prstClr val="white"/>
                </a:solidFill>
              </a:rPr>
              <a:pPr eaLnBrk="1" hangingPunct="1"/>
              <a:t>5</a:t>
            </a:fld>
            <a:endParaRPr lang="en-US" altLang="zh-CN" sz="2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6576" y="188640"/>
            <a:ext cx="2614818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From </a:t>
            </a:r>
            <a:r>
              <a:rPr lang="en-US" altLang="zh-CN" sz="24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Yuping</a:t>
            </a:r>
            <a:r>
              <a:rPr lang="en-US" altLang="zh-CN" sz="24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 </a:t>
            </a:r>
            <a:r>
              <a:rPr lang="en-US" altLang="zh-CN" sz="2400" dirty="0" err="1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Guo</a:t>
            </a:r>
            <a:endParaRPr lang="en-US" altLang="zh-CN" sz="2400" dirty="0" smtClean="0">
              <a:solidFill>
                <a:srgbClr val="00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714155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928992" cy="864096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Structure in </a:t>
            </a:r>
            <a:r>
              <a:rPr lang="en-US" altLang="zh-CN" sz="3600" b="1" dirty="0" err="1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</a:t>
            </a:r>
            <a:r>
              <a:rPr lang="en-US" altLang="zh-CN" sz="3600" b="1" baseline="30000" dirty="0" err="1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  <a:r>
              <a:rPr lang="en-US" altLang="zh-CN" sz="3600" b="1" dirty="0" err="1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</a:t>
            </a:r>
            <a:r>
              <a:rPr lang="en-US" altLang="zh-CN" sz="3600" b="1" baseline="30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</a:t>
            </a:r>
            <a: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 </a:t>
            </a:r>
            <a:r>
              <a:rPr lang="en-US" altLang="zh-CN" sz="3600" b="1" baseline="30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+</a:t>
            </a:r>
            <a:r>
              <a:rPr lang="en-US" altLang="zh-CN" sz="3600" b="1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</a:t>
            </a:r>
            <a:r>
              <a:rPr lang="en-US" altLang="zh-CN" sz="3600" b="1" baseline="30000" dirty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-</a:t>
            </a:r>
            <a:r>
              <a:rPr lang="en-US" altLang="zh-CN" sz="3600" b="1" dirty="0" err="1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h</a:t>
            </a:r>
            <a:r>
              <a:rPr lang="en-US" altLang="zh-CN" sz="3600" b="1" baseline="-25000" dirty="0" err="1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c</a:t>
            </a:r>
            <a:r>
              <a:rPr lang="en-US" altLang="zh-CN" sz="3600" b="1" baseline="-25000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lang="en-US" altLang="zh-CN" sz="3600" b="1" dirty="0" smtClean="0">
                <a:solidFill>
                  <a:srgbClr val="00006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?</a:t>
            </a:r>
            <a:endParaRPr lang="zh-CN" altLang="en-US" sz="2800" dirty="0">
              <a:solidFill>
                <a:srgbClr val="00006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395536" y="4529211"/>
            <a:ext cx="845391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zh-CN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Common sys. </a:t>
            </a:r>
            <a:r>
              <a:rPr lang="en-US" altLang="zh-CN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altLang="zh-CN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rrors not included in these fits!    (</a:t>
            </a:r>
            <a:r>
              <a:rPr lang="en-US" altLang="zh-CN" sz="1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cf. arXiv:1310.2190</a:t>
            </a:r>
            <a:r>
              <a:rPr lang="en-US" altLang="zh-CN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 algn="l" eaLnBrk="1" hangingPunct="1"/>
            <a:r>
              <a:rPr lang="en-US" altLang="zh-C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Narrow structure at 4.22 </a:t>
            </a:r>
            <a:r>
              <a:rPr lang="en-US" altLang="zh-CN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GeV</a:t>
            </a:r>
            <a:r>
              <a:rPr lang="en-US" altLang="zh-C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   More data at around 4.22 </a:t>
            </a:r>
            <a:r>
              <a:rPr lang="en-US" altLang="zh-CN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GeV</a:t>
            </a:r>
            <a:r>
              <a:rPr lang="en-US" altLang="zh-C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!</a:t>
            </a:r>
          </a:p>
          <a:p>
            <a:pPr algn="l" eaLnBrk="1" hangingPunct="1"/>
            <a:r>
              <a:rPr lang="en-US" altLang="zh-C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Broad structure at 4.29 </a:t>
            </a:r>
            <a:r>
              <a:rPr lang="en-US" altLang="zh-CN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GeV</a:t>
            </a:r>
            <a:r>
              <a:rPr lang="en-US" altLang="zh-C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     More data at above 4.4 </a:t>
            </a:r>
            <a:r>
              <a:rPr lang="en-US" altLang="zh-CN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GeV</a:t>
            </a:r>
            <a:r>
              <a:rPr lang="en-US" altLang="zh-C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!</a:t>
            </a:r>
            <a:endParaRPr lang="en-US" altLang="zh-C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FC-EEF9-451B-9330-AA6E309CB407}" type="slidenum">
              <a:rPr lang="en-US" altLang="zh-CN" smtClean="0">
                <a:solidFill>
                  <a:srgbClr val="000000"/>
                </a:solidFill>
              </a:rPr>
              <a:pPr/>
              <a:t>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62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7" y="764704"/>
            <a:ext cx="9021825" cy="356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236150" y="6198749"/>
            <a:ext cx="6636817" cy="52322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itchFamily="18" charset="2"/>
              </a:rPr>
              <a:t>CZY: arXiv:1310.0280: fit to BESIII and </a:t>
            </a:r>
            <a:r>
              <a:rPr lang="en-US" altLang="zh-CN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itchFamily="18" charset="2"/>
              </a:rPr>
              <a:t>CLEOc</a:t>
            </a:r>
            <a:r>
              <a:rPr lang="en-US" altLang="zh-CN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itchFamily="18" charset="2"/>
              </a:rPr>
              <a:t> data</a:t>
            </a:r>
            <a:endParaRPr lang="zh-CN" alt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5576" y="1141450"/>
            <a:ext cx="2654894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PS+Y(4220): 7.1</a:t>
            </a:r>
          </a:p>
        </p:txBody>
      </p:sp>
      <p:sp>
        <p:nvSpPr>
          <p:cNvPr id="12" name="矩形 11"/>
          <p:cNvSpPr/>
          <p:nvPr/>
        </p:nvSpPr>
        <p:spPr>
          <a:xfrm>
            <a:off x="5221862" y="1141450"/>
            <a:ext cx="334097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00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Y(4290)+Y(4220): 4.5</a:t>
            </a:r>
          </a:p>
        </p:txBody>
      </p:sp>
    </p:spTree>
    <p:extLst>
      <p:ext uri="{BB962C8B-B14F-4D97-AF65-F5344CB8AC3E}">
        <p14:creationId xmlns:p14="http://schemas.microsoft.com/office/powerpoint/2010/main" val="22097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99695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865B-3338-42B3-82EB-07ABB3E4904D}" type="slidenum">
              <a:rPr lang="en-US" altLang="zh-CN" smtClean="0">
                <a:solidFill>
                  <a:srgbClr val="000000"/>
                </a:solidFill>
              </a:rPr>
              <a:pPr/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6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C599-AF37-4AD1-B4B4-B7208E1602B6}" type="slidenum">
              <a:rPr lang="en-US" altLang="zh-CN">
                <a:solidFill>
                  <a:srgbClr val="000000"/>
                </a:solidFill>
              </a:rPr>
              <a:pPr/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792162"/>
          </a:xfrm>
        </p:spPr>
        <p:txBody>
          <a:bodyPr/>
          <a:lstStyle/>
          <a:p>
            <a:r>
              <a:rPr lang="en-US" altLang="zh-CN">
                <a:solidFill>
                  <a:srgbClr val="0000FF"/>
                </a:solidFill>
              </a:rPr>
              <a:t>R values/</a:t>
            </a:r>
            <a:r>
              <a:rPr lang="en-US" altLang="zh-CN">
                <a:solidFill>
                  <a:srgbClr val="0000FF"/>
                </a:solidFill>
                <a:sym typeface="Symbol" pitchFamily="18" charset="2"/>
              </a:rPr>
              <a:t> states/Y states</a:t>
            </a:r>
            <a:endParaRPr lang="en-US" altLang="zh-CN">
              <a:solidFill>
                <a:srgbClr val="0000FF"/>
              </a:solidFill>
            </a:endParaRP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5" r="-79" b="36203"/>
          <a:stretch>
            <a:fillRect/>
          </a:stretch>
        </p:blipFill>
        <p:spPr bwMode="auto">
          <a:xfrm>
            <a:off x="0" y="2060575"/>
            <a:ext cx="906780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684212" y="5715253"/>
            <a:ext cx="838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Information between 4.5 &amp; 4.6 </a:t>
            </a:r>
            <a:r>
              <a:rPr kumimoji="1" lang="en-US" altLang="zh-CN" dirty="0" err="1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GeV</a:t>
            </a:r>
            <a:r>
              <a:rPr kumimoji="1"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is very limited!</a:t>
            </a:r>
            <a:endParaRPr kumimoji="1" lang="en-US" altLang="zh-CN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7380288" y="2276475"/>
            <a:ext cx="1531937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en-US" altLang="zh-CN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From PDG</a:t>
            </a:r>
          </a:p>
        </p:txBody>
      </p:sp>
      <p:sp>
        <p:nvSpPr>
          <p:cNvPr id="114698" name="Line 10"/>
          <p:cNvSpPr>
            <a:spLocks noChangeShapeType="1"/>
          </p:cNvSpPr>
          <p:nvPr/>
        </p:nvSpPr>
        <p:spPr bwMode="auto">
          <a:xfrm>
            <a:off x="2362200" y="3276600"/>
            <a:ext cx="7620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zh-CN" altLang="en-US" sz="180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graphicFrame>
        <p:nvGraphicFramePr>
          <p:cNvPr id="114699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2787650" y="976313"/>
          <a:ext cx="3584575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公式" r:id="rId5" imgW="1523880" imgH="444240" progId="Equation.3">
                  <p:embed/>
                </p:oleObj>
              </mc:Choice>
              <mc:Fallback>
                <p:oleObj name="公式" r:id="rId5" imgW="1523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650" y="976313"/>
                        <a:ext cx="3584575" cy="10842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7A8A-2DD0-4E93-B649-DAEA26F7C620}" type="slidenum">
              <a:rPr lang="en-US" altLang="zh-CN">
                <a:solidFill>
                  <a:srgbClr val="000000"/>
                </a:solidFill>
              </a:rPr>
              <a:pPr/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715000" y="3605262"/>
            <a:ext cx="3352800" cy="831850"/>
          </a:xfrm>
          <a:prstGeom prst="rect">
            <a:avLst/>
          </a:prstGeom>
          <a:solidFill>
            <a:srgbClr val="F8F8F8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en-US" altLang="zh-CN" sz="24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CLEOc</a:t>
            </a:r>
            <a:endParaRPr kumimoji="1" lang="en-US" altLang="zh-CN" sz="2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l">
              <a:spcBef>
                <a:spcPct val="0"/>
              </a:spcBef>
            </a:pPr>
            <a:r>
              <a:rPr kumimoji="1"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PRD80, 072001 (2009)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28600" y="6019800"/>
            <a:ext cx="346075" cy="466725"/>
          </a:xfrm>
          <a:prstGeom prst="rect">
            <a:avLst/>
          </a:prstGeom>
          <a:solidFill>
            <a:srgbClr val="F8F8F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en-US" altLang="zh-CN" sz="2400" i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  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4787900" y="4933617"/>
            <a:ext cx="4279900" cy="10156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spcBef>
                <a:spcPct val="30000"/>
              </a:spcBef>
            </a:pPr>
            <a:r>
              <a:rPr lang="en-US" altLang="zh-CN" sz="2400" dirty="0" smtClean="0">
                <a:latin typeface="Arial" charset="0"/>
                <a:ea typeface="宋体" pitchFamily="2" charset="-122"/>
              </a:rPr>
              <a:t>Very limited energy range</a:t>
            </a:r>
          </a:p>
          <a:p>
            <a:pPr algn="l">
              <a:lnSpc>
                <a:spcPct val="110000"/>
              </a:lnSpc>
              <a:spcBef>
                <a:spcPct val="30000"/>
              </a:spcBef>
            </a:pPr>
            <a:r>
              <a:rPr lang="en-US" altLang="zh-CN" sz="2400" dirty="0" smtClean="0">
                <a:latin typeface="Arial" charset="0"/>
                <a:ea typeface="宋体" pitchFamily="2" charset="-122"/>
              </a:rPr>
              <a:t>Limited precision for 3-bodies!</a:t>
            </a:r>
            <a:endParaRPr lang="en-US" altLang="zh-CN" sz="2400" dirty="0">
              <a:latin typeface="Arial" charset="0"/>
              <a:ea typeface="宋体" pitchFamily="2" charset="-122"/>
            </a:endParaRPr>
          </a:p>
        </p:txBody>
      </p:sp>
      <p:sp>
        <p:nvSpPr>
          <p:cNvPr id="46094" name="Rectangle 14"/>
          <p:cNvSpPr>
            <a:spLocks noGrp="1" noChangeArrowheads="1"/>
          </p:cNvSpPr>
          <p:nvPr>
            <p:ph type="title"/>
          </p:nvPr>
        </p:nvSpPr>
        <p:spPr>
          <a:xfrm>
            <a:off x="5867400" y="274638"/>
            <a:ext cx="3097213" cy="2434282"/>
          </a:xfrm>
        </p:spPr>
        <p:txBody>
          <a:bodyPr/>
          <a:lstStyle/>
          <a:p>
            <a:r>
              <a:rPr lang="en-US" altLang="zh-CN" dirty="0" smtClean="0"/>
              <a:t>Charm</a:t>
            </a:r>
            <a:br>
              <a:rPr lang="en-US" altLang="zh-CN" dirty="0" smtClean="0"/>
            </a:br>
            <a:r>
              <a:rPr lang="en-US" altLang="zh-CN" dirty="0" smtClean="0"/>
              <a:t>via </a:t>
            </a:r>
            <a:br>
              <a:rPr lang="en-US" altLang="zh-CN" dirty="0" smtClean="0"/>
            </a:br>
            <a:r>
              <a:rPr lang="en-US" altLang="zh-CN" dirty="0" smtClean="0"/>
              <a:t>Scan</a:t>
            </a:r>
            <a:endParaRPr lang="en-US" altLang="zh-CN" dirty="0"/>
          </a:p>
        </p:txBody>
      </p:sp>
      <p:pic>
        <p:nvPicPr>
          <p:cNvPr id="9" name="Picture 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8" y="64959"/>
            <a:ext cx="4459982" cy="677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807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CCFF99"/>
              </a:solidFill>
            </a14:hiddenFill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itchFamily="66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CCFF99"/>
              </a:solidFill>
            </a14:hiddenFill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itchFamily="66" charset="0"/>
            <a:ea typeface="宋体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7042</TotalTime>
  <Words>480</Words>
  <Application>Microsoft Office PowerPoint</Application>
  <PresentationFormat>全屏显示(4:3)</PresentationFormat>
  <Paragraphs>106</Paragraphs>
  <Slides>23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默认设计模板</vt:lpstr>
      <vt:lpstr>Office 主题</vt:lpstr>
      <vt:lpstr>Plaza</vt:lpstr>
      <vt:lpstr>1_默认设计模板</vt:lpstr>
      <vt:lpstr>2_默认设计模板</vt:lpstr>
      <vt:lpstr>公式</vt:lpstr>
      <vt:lpstr>BESIII data taking plan for  2013-14 running year</vt:lpstr>
      <vt:lpstr>Plan</vt:lpstr>
      <vt:lpstr>PowerPoint 演示文稿</vt:lpstr>
      <vt:lpstr>PowerPoint 演示文稿</vt:lpstr>
      <vt:lpstr>Cross section                       -compare to ppJ/y</vt:lpstr>
      <vt:lpstr>Structure in e+e- +-hc  ?</vt:lpstr>
      <vt:lpstr>backup</vt:lpstr>
      <vt:lpstr>R values/ states/Y states</vt:lpstr>
      <vt:lpstr>Charm via  Scan</vt:lpstr>
      <vt:lpstr>Charm from ISR</vt:lpstr>
      <vt:lpstr>Total Xsection</vt:lpstr>
      <vt:lpstr>Total Xsection</vt:lpstr>
      <vt:lpstr>Data of  e+e- +-hc</vt:lpstr>
      <vt:lpstr>Comparison of e+e- +-hc and  +-J/</vt:lpstr>
      <vt:lpstr>2 fit</vt:lpstr>
      <vt:lpstr>Parameterization</vt:lpstr>
      <vt:lpstr>Parameterization</vt:lpstr>
      <vt:lpstr>Results</vt:lpstr>
      <vt:lpstr>Results</vt:lpstr>
      <vt:lpstr>Results</vt:lpstr>
      <vt:lpstr>Results</vt:lpstr>
      <vt:lpstr>Results</vt:lpstr>
      <vt:lpstr>Cross section</vt:lpstr>
    </vt:vector>
  </TitlesOfParts>
  <Company>ihep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exotic hadrons</dc:title>
  <dc:creator>Yuan Changzheng</dc:creator>
  <cp:lastModifiedBy>user</cp:lastModifiedBy>
  <cp:revision>976</cp:revision>
  <dcterms:created xsi:type="dcterms:W3CDTF">2008-04-02T02:05:59Z</dcterms:created>
  <dcterms:modified xsi:type="dcterms:W3CDTF">2013-11-21T06:37:10Z</dcterms:modified>
</cp:coreProperties>
</file>