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8" r:id="rId2"/>
    <p:sldId id="260" r:id="rId3"/>
    <p:sldId id="265" r:id="rId4"/>
    <p:sldId id="312" r:id="rId5"/>
    <p:sldId id="266" r:id="rId6"/>
    <p:sldId id="267" r:id="rId7"/>
    <p:sldId id="261" r:id="rId8"/>
    <p:sldId id="271" r:id="rId9"/>
    <p:sldId id="264" r:id="rId10"/>
    <p:sldId id="280" r:id="rId11"/>
    <p:sldId id="283" r:id="rId12"/>
    <p:sldId id="284" r:id="rId13"/>
    <p:sldId id="285" r:id="rId14"/>
    <p:sldId id="310" r:id="rId15"/>
    <p:sldId id="311" r:id="rId16"/>
    <p:sldId id="289" r:id="rId17"/>
    <p:sldId id="290" r:id="rId18"/>
    <p:sldId id="268" r:id="rId19"/>
    <p:sldId id="270" r:id="rId20"/>
    <p:sldId id="269" r:id="rId21"/>
    <p:sldId id="286" r:id="rId22"/>
    <p:sldId id="305" r:id="rId23"/>
    <p:sldId id="287" r:id="rId24"/>
    <p:sldId id="306" r:id="rId25"/>
    <p:sldId id="307" r:id="rId26"/>
    <p:sldId id="332" r:id="rId27"/>
    <p:sldId id="333" r:id="rId28"/>
    <p:sldId id="334" r:id="rId29"/>
    <p:sldId id="335" r:id="rId30"/>
    <p:sldId id="314" r:id="rId31"/>
    <p:sldId id="322" r:id="rId32"/>
    <p:sldId id="324" r:id="rId33"/>
    <p:sldId id="326" r:id="rId34"/>
    <p:sldId id="342" r:id="rId35"/>
    <p:sldId id="343" r:id="rId36"/>
    <p:sldId id="344" r:id="rId37"/>
    <p:sldId id="347" r:id="rId38"/>
    <p:sldId id="348" r:id="rId39"/>
    <p:sldId id="349" r:id="rId40"/>
    <p:sldId id="345" r:id="rId41"/>
    <p:sldId id="350" r:id="rId42"/>
    <p:sldId id="351" r:id="rId43"/>
    <p:sldId id="308" r:id="rId44"/>
    <p:sldId id="309" r:id="rId45"/>
    <p:sldId id="327" r:id="rId46"/>
    <p:sldId id="352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20A04B"/>
    <a:srgbClr val="000000"/>
    <a:srgbClr val="5FDAEB"/>
    <a:srgbClr val="C8F2F8"/>
    <a:srgbClr val="349E22"/>
    <a:srgbClr val="3AB897"/>
    <a:srgbClr val="44D4E8"/>
    <a:srgbClr val="1BC9E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420" autoAdjust="0"/>
  </p:normalViewPr>
  <p:slideViewPr>
    <p:cSldViewPr>
      <p:cViewPr>
        <p:scale>
          <a:sx n="80" d="100"/>
          <a:sy n="80" d="100"/>
        </p:scale>
        <p:origin x="-86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26FB87-A581-4937-A540-3520420BA45C}" type="doc">
      <dgm:prSet loTypeId="urn:microsoft.com/office/officeart/2005/8/layout/vList2" loCatId="list" qsTypeId="urn:microsoft.com/office/officeart/2005/8/quickstyle/simple5" qsCatId="simple" csTypeId="urn:microsoft.com/office/officeart/2005/8/colors/accent2_4" csCatId="accent2"/>
      <dgm:spPr/>
      <dgm:t>
        <a:bodyPr/>
        <a:lstStyle/>
        <a:p>
          <a:endParaRPr lang="en-GB"/>
        </a:p>
      </dgm:t>
    </dgm:pt>
    <dgm:pt modelId="{2111ED98-18E9-47E2-8375-ED2E5AEE1636}">
      <dgm:prSet/>
      <dgm:spPr/>
      <dgm:t>
        <a:bodyPr/>
        <a:lstStyle/>
        <a:p>
          <a:pPr rtl="0"/>
          <a:r>
            <a:rPr lang="en-GB" dirty="0" smtClean="0"/>
            <a:t>Technique of  deep water/deep ice </a:t>
          </a:r>
          <a:r>
            <a:rPr lang="en-GB" dirty="0" smtClean="0">
              <a:sym typeface="Symbol"/>
            </a:rPr>
            <a:t></a:t>
          </a:r>
          <a:r>
            <a:rPr lang="en-GB" dirty="0" smtClean="0"/>
            <a:t> detection</a:t>
          </a:r>
          <a:endParaRPr lang="fr-FR" dirty="0"/>
        </a:p>
      </dgm:t>
    </dgm:pt>
    <dgm:pt modelId="{AE771753-84E6-494D-B6A1-9141C4D2B3D5}" type="parTrans" cxnId="{1CF40615-4F91-4F9D-9150-512CBFDD94D5}">
      <dgm:prSet/>
      <dgm:spPr/>
      <dgm:t>
        <a:bodyPr/>
        <a:lstStyle/>
        <a:p>
          <a:endParaRPr lang="en-GB"/>
        </a:p>
      </dgm:t>
    </dgm:pt>
    <dgm:pt modelId="{7177F157-FCFC-46E7-90E3-CAA591A07CFC}" type="sibTrans" cxnId="{1CF40615-4F91-4F9D-9150-512CBFDD94D5}">
      <dgm:prSet/>
      <dgm:spPr/>
      <dgm:t>
        <a:bodyPr/>
        <a:lstStyle/>
        <a:p>
          <a:endParaRPr lang="en-GB"/>
        </a:p>
      </dgm:t>
    </dgm:pt>
    <dgm:pt modelId="{13886310-DC31-411C-A16D-4FDF4EECD991}">
      <dgm:prSet/>
      <dgm:spPr/>
      <dgm:t>
        <a:bodyPr/>
        <a:lstStyle/>
        <a:p>
          <a:pPr rtl="0"/>
          <a:r>
            <a:rPr lang="en-GB" dirty="0" smtClean="0"/>
            <a:t>History of projects</a:t>
          </a:r>
          <a:endParaRPr lang="fr-FR" dirty="0"/>
        </a:p>
      </dgm:t>
    </dgm:pt>
    <dgm:pt modelId="{225F4B2A-3657-480D-B7F8-0575A4D78F8D}" type="parTrans" cxnId="{656C3CA5-2F4E-4368-A173-6AC35C143F80}">
      <dgm:prSet/>
      <dgm:spPr/>
      <dgm:t>
        <a:bodyPr/>
        <a:lstStyle/>
        <a:p>
          <a:endParaRPr lang="en-GB"/>
        </a:p>
      </dgm:t>
    </dgm:pt>
    <dgm:pt modelId="{280654DC-93C6-43DD-876C-4FD34E0D6300}" type="sibTrans" cxnId="{656C3CA5-2F4E-4368-A173-6AC35C143F80}">
      <dgm:prSet/>
      <dgm:spPr/>
      <dgm:t>
        <a:bodyPr/>
        <a:lstStyle/>
        <a:p>
          <a:endParaRPr lang="en-GB"/>
        </a:p>
      </dgm:t>
    </dgm:pt>
    <dgm:pt modelId="{6161714C-23C9-4E9B-ABA3-7251C6AFF80A}">
      <dgm:prSet/>
      <dgm:spPr/>
      <dgm:t>
        <a:bodyPr/>
        <a:lstStyle/>
        <a:p>
          <a:pPr rtl="0"/>
          <a:r>
            <a:rPr lang="en-GB" dirty="0" smtClean="0"/>
            <a:t>AMANDA/ICECUBE</a:t>
          </a:r>
          <a:endParaRPr lang="fr-FR" dirty="0"/>
        </a:p>
      </dgm:t>
    </dgm:pt>
    <dgm:pt modelId="{BA757EDF-B268-41C3-B133-8C4A260DEE94}" type="parTrans" cxnId="{513514B3-A30B-4E5B-A81C-2614743A101E}">
      <dgm:prSet/>
      <dgm:spPr/>
      <dgm:t>
        <a:bodyPr/>
        <a:lstStyle/>
        <a:p>
          <a:endParaRPr lang="en-GB"/>
        </a:p>
      </dgm:t>
    </dgm:pt>
    <dgm:pt modelId="{31471AE5-0FFD-414A-82BD-53346EC45968}" type="sibTrans" cxnId="{513514B3-A30B-4E5B-A81C-2614743A101E}">
      <dgm:prSet/>
      <dgm:spPr/>
      <dgm:t>
        <a:bodyPr/>
        <a:lstStyle/>
        <a:p>
          <a:endParaRPr lang="en-GB"/>
        </a:p>
      </dgm:t>
    </dgm:pt>
    <dgm:pt modelId="{51615006-36A5-4B08-A7DF-4C31E960677F}">
      <dgm:prSet/>
      <dgm:spPr/>
      <dgm:t>
        <a:bodyPr/>
        <a:lstStyle/>
        <a:p>
          <a:pPr rtl="0"/>
          <a:r>
            <a:rPr lang="en-GB" dirty="0" smtClean="0"/>
            <a:t>ANTARES</a:t>
          </a:r>
          <a:endParaRPr lang="fr-FR" dirty="0"/>
        </a:p>
      </dgm:t>
    </dgm:pt>
    <dgm:pt modelId="{4D58011E-C869-477F-ABEC-457AE4F3C114}" type="parTrans" cxnId="{7476844F-71CC-42F9-880A-CD5841BC3EEA}">
      <dgm:prSet/>
      <dgm:spPr/>
      <dgm:t>
        <a:bodyPr/>
        <a:lstStyle/>
        <a:p>
          <a:endParaRPr lang="en-GB"/>
        </a:p>
      </dgm:t>
    </dgm:pt>
    <dgm:pt modelId="{AD0749B9-4587-4CFD-B7F9-B39CBF27CFF3}" type="sibTrans" cxnId="{7476844F-71CC-42F9-880A-CD5841BC3EEA}">
      <dgm:prSet/>
      <dgm:spPr/>
      <dgm:t>
        <a:bodyPr/>
        <a:lstStyle/>
        <a:p>
          <a:endParaRPr lang="en-GB"/>
        </a:p>
      </dgm:t>
    </dgm:pt>
    <dgm:pt modelId="{FF31F8F6-E080-4E94-A2BC-6A734117717C}">
      <dgm:prSet/>
      <dgm:spPr/>
      <dgm:t>
        <a:bodyPr/>
        <a:lstStyle/>
        <a:p>
          <a:pPr rtl="0"/>
          <a:r>
            <a:rPr lang="en-GB" dirty="0" smtClean="0"/>
            <a:t>Future</a:t>
          </a:r>
          <a:endParaRPr lang="en-GB" dirty="0"/>
        </a:p>
      </dgm:t>
    </dgm:pt>
    <dgm:pt modelId="{8C96F4EC-2ABD-4F17-AC40-047A7F1ADF87}" type="parTrans" cxnId="{3EB34CB5-AF19-4671-B598-F31632D90FF5}">
      <dgm:prSet/>
      <dgm:spPr/>
      <dgm:t>
        <a:bodyPr/>
        <a:lstStyle/>
        <a:p>
          <a:endParaRPr lang="en-GB"/>
        </a:p>
      </dgm:t>
    </dgm:pt>
    <dgm:pt modelId="{A50255EB-7AC7-4200-B29E-40949232E359}" type="sibTrans" cxnId="{3EB34CB5-AF19-4671-B598-F31632D90FF5}">
      <dgm:prSet/>
      <dgm:spPr/>
      <dgm:t>
        <a:bodyPr/>
        <a:lstStyle/>
        <a:p>
          <a:endParaRPr lang="en-GB"/>
        </a:p>
      </dgm:t>
    </dgm:pt>
    <dgm:pt modelId="{04FD7534-D5E8-4412-ADE4-DD9A473564A0}" type="pres">
      <dgm:prSet presAssocID="{3626FB87-A581-4937-A540-3520420BA4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7546A72-91D9-4969-AE74-6D88B746518D}" type="pres">
      <dgm:prSet presAssocID="{2111ED98-18E9-47E2-8375-ED2E5AEE1636}" presName="parentText" presStyleLbl="node1" presStyleIdx="0" presStyleCnt="5" custLinFactY="-100000" custLinFactNeighborY="-19247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B39B65-9A4E-4283-B8B3-8D3B032B5B08}" type="pres">
      <dgm:prSet presAssocID="{7177F157-FCFC-46E7-90E3-CAA591A07CFC}" presName="spacer" presStyleCnt="0"/>
      <dgm:spPr/>
    </dgm:pt>
    <dgm:pt modelId="{B60BCEA6-680B-4EF5-886A-885DE9DE61D6}" type="pres">
      <dgm:prSet presAssocID="{13886310-DC31-411C-A16D-4FDF4EECD991}" presName="parentText" presStyleLbl="node1" presStyleIdx="1" presStyleCnt="5" custLinFactY="-5557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30CCF77-E8E3-41F3-B503-F0387F9652A1}" type="pres">
      <dgm:prSet presAssocID="{280654DC-93C6-43DD-876C-4FD34E0D6300}" presName="spacer" presStyleCnt="0"/>
      <dgm:spPr/>
    </dgm:pt>
    <dgm:pt modelId="{E4D21A6E-0F6A-4C01-88B1-A66C6F68D081}" type="pres">
      <dgm:prSet presAssocID="{6161714C-23C9-4E9B-ABA3-7251C6AFF80A}" presName="parentText" presStyleLbl="node1" presStyleIdx="2" presStyleCnt="5" custLinFactY="-1865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B80582-19F7-45BD-A000-E5E21274A2ED}" type="pres">
      <dgm:prSet presAssocID="{31471AE5-0FFD-414A-82BD-53346EC45968}" presName="spacer" presStyleCnt="0"/>
      <dgm:spPr/>
    </dgm:pt>
    <dgm:pt modelId="{F75FE3C1-1EC6-465B-B83A-4B1B4F22DAAF}" type="pres">
      <dgm:prSet presAssocID="{51615006-36A5-4B08-A7DF-4C31E960677F}" presName="parentText" presStyleLbl="node1" presStyleIdx="3" presStyleCnt="5" custLinFactY="44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39AE57-6E1A-4B68-ADE7-E31CD819DD60}" type="pres">
      <dgm:prSet presAssocID="{AD0749B9-4587-4CFD-B7F9-B39CBF27CFF3}" presName="spacer" presStyleCnt="0"/>
      <dgm:spPr/>
    </dgm:pt>
    <dgm:pt modelId="{6DFE699F-54F0-48C7-91B4-557822C0CD80}" type="pres">
      <dgm:prSet presAssocID="{FF31F8F6-E080-4E94-A2BC-6A734117717C}" presName="parentText" presStyleLbl="node1" presStyleIdx="4" presStyleCnt="5" custLinFactY="4977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476844F-71CC-42F9-880A-CD5841BC3EEA}" srcId="{3626FB87-A581-4937-A540-3520420BA45C}" destId="{51615006-36A5-4B08-A7DF-4C31E960677F}" srcOrd="3" destOrd="0" parTransId="{4D58011E-C869-477F-ABEC-457AE4F3C114}" sibTransId="{AD0749B9-4587-4CFD-B7F9-B39CBF27CFF3}"/>
    <dgm:cxn modelId="{BD16C1C0-9849-4ABC-A023-190E28A81693}" type="presOf" srcId="{FF31F8F6-E080-4E94-A2BC-6A734117717C}" destId="{6DFE699F-54F0-48C7-91B4-557822C0CD80}" srcOrd="0" destOrd="0" presId="urn:microsoft.com/office/officeart/2005/8/layout/vList2"/>
    <dgm:cxn modelId="{1CF40615-4F91-4F9D-9150-512CBFDD94D5}" srcId="{3626FB87-A581-4937-A540-3520420BA45C}" destId="{2111ED98-18E9-47E2-8375-ED2E5AEE1636}" srcOrd="0" destOrd="0" parTransId="{AE771753-84E6-494D-B6A1-9141C4D2B3D5}" sibTransId="{7177F157-FCFC-46E7-90E3-CAA591A07CFC}"/>
    <dgm:cxn modelId="{513514B3-A30B-4E5B-A81C-2614743A101E}" srcId="{3626FB87-A581-4937-A540-3520420BA45C}" destId="{6161714C-23C9-4E9B-ABA3-7251C6AFF80A}" srcOrd="2" destOrd="0" parTransId="{BA757EDF-B268-41C3-B133-8C4A260DEE94}" sibTransId="{31471AE5-0FFD-414A-82BD-53346EC45968}"/>
    <dgm:cxn modelId="{BD3AF8D7-B4EE-4107-9CA7-9CC3E6B7E056}" type="presOf" srcId="{3626FB87-A581-4937-A540-3520420BA45C}" destId="{04FD7534-D5E8-4412-ADE4-DD9A473564A0}" srcOrd="0" destOrd="0" presId="urn:microsoft.com/office/officeart/2005/8/layout/vList2"/>
    <dgm:cxn modelId="{E50AC684-8275-41EA-8B7F-8D67076F34CC}" type="presOf" srcId="{6161714C-23C9-4E9B-ABA3-7251C6AFF80A}" destId="{E4D21A6E-0F6A-4C01-88B1-A66C6F68D081}" srcOrd="0" destOrd="0" presId="urn:microsoft.com/office/officeart/2005/8/layout/vList2"/>
    <dgm:cxn modelId="{1DDEA657-F1A2-442B-93B7-2AD14847F02D}" type="presOf" srcId="{51615006-36A5-4B08-A7DF-4C31E960677F}" destId="{F75FE3C1-1EC6-465B-B83A-4B1B4F22DAAF}" srcOrd="0" destOrd="0" presId="urn:microsoft.com/office/officeart/2005/8/layout/vList2"/>
    <dgm:cxn modelId="{3EB34CB5-AF19-4671-B598-F31632D90FF5}" srcId="{3626FB87-A581-4937-A540-3520420BA45C}" destId="{FF31F8F6-E080-4E94-A2BC-6A734117717C}" srcOrd="4" destOrd="0" parTransId="{8C96F4EC-2ABD-4F17-AC40-047A7F1ADF87}" sibTransId="{A50255EB-7AC7-4200-B29E-40949232E359}"/>
    <dgm:cxn modelId="{B90E7DB4-5D89-4F7A-BFBC-62A199F41196}" type="presOf" srcId="{13886310-DC31-411C-A16D-4FDF4EECD991}" destId="{B60BCEA6-680B-4EF5-886A-885DE9DE61D6}" srcOrd="0" destOrd="0" presId="urn:microsoft.com/office/officeart/2005/8/layout/vList2"/>
    <dgm:cxn modelId="{656C3CA5-2F4E-4368-A173-6AC35C143F80}" srcId="{3626FB87-A581-4937-A540-3520420BA45C}" destId="{13886310-DC31-411C-A16D-4FDF4EECD991}" srcOrd="1" destOrd="0" parTransId="{225F4B2A-3657-480D-B7F8-0575A4D78F8D}" sibTransId="{280654DC-93C6-43DD-876C-4FD34E0D6300}"/>
    <dgm:cxn modelId="{AF4B3FB7-1DB5-4E35-942C-BB05E263B54B}" type="presOf" srcId="{2111ED98-18E9-47E2-8375-ED2E5AEE1636}" destId="{07546A72-91D9-4969-AE74-6D88B746518D}" srcOrd="0" destOrd="0" presId="urn:microsoft.com/office/officeart/2005/8/layout/vList2"/>
    <dgm:cxn modelId="{692B5788-6807-4B6B-9E05-7BE106FA0FFC}" type="presParOf" srcId="{04FD7534-D5E8-4412-ADE4-DD9A473564A0}" destId="{07546A72-91D9-4969-AE74-6D88B746518D}" srcOrd="0" destOrd="0" presId="urn:microsoft.com/office/officeart/2005/8/layout/vList2"/>
    <dgm:cxn modelId="{E6D3B20F-F103-4D7E-B519-29BD63A33214}" type="presParOf" srcId="{04FD7534-D5E8-4412-ADE4-DD9A473564A0}" destId="{7DB39B65-9A4E-4283-B8B3-8D3B032B5B08}" srcOrd="1" destOrd="0" presId="urn:microsoft.com/office/officeart/2005/8/layout/vList2"/>
    <dgm:cxn modelId="{D6D479B7-78E1-4D4E-9C51-394D8EF4A888}" type="presParOf" srcId="{04FD7534-D5E8-4412-ADE4-DD9A473564A0}" destId="{B60BCEA6-680B-4EF5-886A-885DE9DE61D6}" srcOrd="2" destOrd="0" presId="urn:microsoft.com/office/officeart/2005/8/layout/vList2"/>
    <dgm:cxn modelId="{F94A0AF9-8555-4F56-A9C4-3D7F98EA3C0A}" type="presParOf" srcId="{04FD7534-D5E8-4412-ADE4-DD9A473564A0}" destId="{D30CCF77-E8E3-41F3-B503-F0387F9652A1}" srcOrd="3" destOrd="0" presId="urn:microsoft.com/office/officeart/2005/8/layout/vList2"/>
    <dgm:cxn modelId="{691467BF-524C-45D0-9CB5-5F420C742F72}" type="presParOf" srcId="{04FD7534-D5E8-4412-ADE4-DD9A473564A0}" destId="{E4D21A6E-0F6A-4C01-88B1-A66C6F68D081}" srcOrd="4" destOrd="0" presId="urn:microsoft.com/office/officeart/2005/8/layout/vList2"/>
    <dgm:cxn modelId="{75982ABB-7ADD-4F96-AFAA-AD271EA84845}" type="presParOf" srcId="{04FD7534-D5E8-4412-ADE4-DD9A473564A0}" destId="{2AB80582-19F7-45BD-A000-E5E21274A2ED}" srcOrd="5" destOrd="0" presId="urn:microsoft.com/office/officeart/2005/8/layout/vList2"/>
    <dgm:cxn modelId="{102EBC29-02A6-4134-8EBC-921BEBAEF5EA}" type="presParOf" srcId="{04FD7534-D5E8-4412-ADE4-DD9A473564A0}" destId="{F75FE3C1-1EC6-465B-B83A-4B1B4F22DAAF}" srcOrd="6" destOrd="0" presId="urn:microsoft.com/office/officeart/2005/8/layout/vList2"/>
    <dgm:cxn modelId="{DE368159-618A-43CE-9A8E-52F492F81DD4}" type="presParOf" srcId="{04FD7534-D5E8-4412-ADE4-DD9A473564A0}" destId="{B339AE57-6E1A-4B68-ADE7-E31CD819DD60}" srcOrd="7" destOrd="0" presId="urn:microsoft.com/office/officeart/2005/8/layout/vList2"/>
    <dgm:cxn modelId="{F2F1BF12-F51D-4765-AED9-EC78C88BC31C}" type="presParOf" srcId="{04FD7534-D5E8-4412-ADE4-DD9A473564A0}" destId="{6DFE699F-54F0-48C7-91B4-557822C0CD80}" srcOrd="8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C6BA1-6883-4313-AE9F-F57BB8D5BD91}" type="datetimeFigureOut">
              <a:rPr lang="fr-FR" smtClean="0"/>
              <a:pPr/>
              <a:t>18/09/2008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6C100-37D7-4BA5-AE0F-1433161CEF2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Rectangle 51"/>
          <p:cNvSpPr>
            <a:spLocks noChangeArrowheads="1"/>
          </p:cNvSpPr>
          <p:nvPr/>
        </p:nvSpPr>
        <p:spPr bwMode="ltGray">
          <a:xfrm>
            <a:off x="0" y="476250"/>
            <a:ext cx="9147175" cy="6381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9098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07" name="Rectangle 35"/>
          <p:cNvSpPr>
            <a:spLocks noChangeArrowheads="1"/>
          </p:cNvSpPr>
          <p:nvPr/>
        </p:nvSpPr>
        <p:spPr bwMode="gray">
          <a:xfrm>
            <a:off x="0" y="0"/>
            <a:ext cx="9144000" cy="609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2353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ltGray">
          <a:xfrm flipV="1">
            <a:off x="304800" y="685800"/>
            <a:ext cx="5257800" cy="6019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09" name="Rectangle 37"/>
          <p:cNvSpPr>
            <a:spLocks noChangeArrowheads="1"/>
          </p:cNvSpPr>
          <p:nvPr/>
        </p:nvSpPr>
        <p:spPr bwMode="auto">
          <a:xfrm>
            <a:off x="1600200" y="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110" name="Group 38"/>
          <p:cNvGrpSpPr>
            <a:grpSpLocks/>
          </p:cNvGrpSpPr>
          <p:nvPr/>
        </p:nvGrpSpPr>
        <p:grpSpPr bwMode="auto">
          <a:xfrm>
            <a:off x="1143000" y="2133600"/>
            <a:ext cx="8001000" cy="4724400"/>
            <a:chOff x="720" y="1344"/>
            <a:chExt cx="5040" cy="2976"/>
          </a:xfrm>
        </p:grpSpPr>
        <p:sp>
          <p:nvSpPr>
            <p:cNvPr id="3111" name="Rectangle 39"/>
            <p:cNvSpPr>
              <a:spLocks noChangeArrowheads="1"/>
            </p:cNvSpPr>
            <p:nvPr userDrawn="1"/>
          </p:nvSpPr>
          <p:spPr bwMode="gray">
            <a:xfrm>
              <a:off x="1032" y="1344"/>
              <a:ext cx="4728" cy="29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112" name="Group 40"/>
            <p:cNvGrpSpPr>
              <a:grpSpLocks/>
            </p:cNvGrpSpPr>
            <p:nvPr userDrawn="1"/>
          </p:nvGrpSpPr>
          <p:grpSpPr bwMode="auto">
            <a:xfrm>
              <a:off x="720" y="1344"/>
              <a:ext cx="624" cy="2976"/>
              <a:chOff x="768" y="1104"/>
              <a:chExt cx="624" cy="3216"/>
            </a:xfrm>
          </p:grpSpPr>
          <p:sp>
            <p:nvSpPr>
              <p:cNvPr id="3113" name="Oval 41"/>
              <p:cNvSpPr>
                <a:spLocks noChangeArrowheads="1"/>
              </p:cNvSpPr>
              <p:nvPr userDrawn="1"/>
            </p:nvSpPr>
            <p:spPr bwMode="gray">
              <a:xfrm>
                <a:off x="768" y="1104"/>
                <a:ext cx="624" cy="62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14" name="Rectangle 42"/>
              <p:cNvSpPr>
                <a:spLocks noChangeArrowheads="1"/>
              </p:cNvSpPr>
              <p:nvPr userDrawn="1"/>
            </p:nvSpPr>
            <p:spPr bwMode="gray">
              <a:xfrm>
                <a:off x="768" y="1440"/>
                <a:ext cx="576" cy="28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3115" name="Rectangle 43"/>
          <p:cNvSpPr>
            <a:spLocks noChangeArrowheads="1"/>
          </p:cNvSpPr>
          <p:nvPr/>
        </p:nvSpPr>
        <p:spPr bwMode="ltGray">
          <a:xfrm>
            <a:off x="533400" y="6553200"/>
            <a:ext cx="8610600" cy="304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16" name="Rectangle 44"/>
          <p:cNvSpPr>
            <a:spLocks noChangeArrowheads="1"/>
          </p:cNvSpPr>
          <p:nvPr/>
        </p:nvSpPr>
        <p:spPr bwMode="ltGray">
          <a:xfrm>
            <a:off x="2124075" y="1860550"/>
            <a:ext cx="6791325" cy="501650"/>
          </a:xfrm>
          <a:prstGeom prst="rect">
            <a:avLst/>
          </a:prstGeom>
          <a:solidFill>
            <a:schemeClr val="hlink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endParaRPr lang="en-US" altLang="ko-KR" sz="2800">
              <a:solidFill>
                <a:schemeClr val="bg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3200400"/>
            <a:ext cx="6858000" cy="685800"/>
          </a:xfrm>
        </p:spPr>
        <p:txBody>
          <a:bodyPr/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871663"/>
            <a:ext cx="6400800" cy="457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1612"/>
          <a:stretch>
            <a:fillRect/>
          </a:stretch>
        </p:blipFill>
        <p:spPr bwMode="auto">
          <a:xfrm>
            <a:off x="5572132" y="619110"/>
            <a:ext cx="3571901" cy="122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1328718" cy="336550"/>
          </a:xfrm>
        </p:spPr>
        <p:txBody>
          <a:bodyPr/>
          <a:lstStyle/>
          <a:p>
            <a:r>
              <a:rPr lang="fr-FR" smtClean="0"/>
              <a:t>19 Sept 2008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1"/>
          </p:nvPr>
        </p:nvSpPr>
        <p:spPr>
          <a:xfrm>
            <a:off x="8215338" y="6521450"/>
            <a:ext cx="471462" cy="336550"/>
          </a:xfrm>
        </p:spPr>
        <p:txBody>
          <a:bodyPr/>
          <a:lstStyle/>
          <a:p>
            <a:fld id="{1060FAE8-036D-4645-83DD-732C55346B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>
          <a:xfrm>
            <a:off x="3124200" y="6521450"/>
            <a:ext cx="4805386" cy="336550"/>
          </a:xfrm>
        </p:spPr>
        <p:txBody>
          <a:bodyPr/>
          <a:lstStyle/>
          <a:p>
            <a:r>
              <a:rPr lang="en-US" dirty="0" smtClean="0"/>
              <a:t>Ultra High Energy Cosmic Neutrino Experiments, J. Carr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FE777-5431-45B2-95C5-CA880FD3E5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457200"/>
            <a:ext cx="2076450" cy="5940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76950" cy="5940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BCF41-9220-4BA4-9077-9FD94140EA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57200"/>
            <a:ext cx="6858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502602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145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44277DA8-5D9B-4A3B-B336-B4C1EDFEF2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1042966" cy="3365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480" y="6521450"/>
            <a:ext cx="5214974" cy="3365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24" y="6521450"/>
            <a:ext cx="685776" cy="336550"/>
          </a:xfrm>
        </p:spPr>
        <p:txBody>
          <a:bodyPr/>
          <a:lstStyle>
            <a:lvl1pPr>
              <a:defRPr/>
            </a:lvl1pPr>
          </a:lstStyle>
          <a:p>
            <a:fld id="{92F61C21-763A-41A7-88A7-D6164F1ACA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68C25-0E68-4423-9328-89310707FA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38C-B65B-4C6F-9857-7FAC8241A5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BA7C4-766D-41E5-8CC9-B504977B11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825" y="6497700"/>
            <a:ext cx="1257280" cy="3365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71670" y="6509575"/>
            <a:ext cx="4857784" cy="3365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76898" y="6485825"/>
            <a:ext cx="828652" cy="336550"/>
          </a:xfrm>
        </p:spPr>
        <p:txBody>
          <a:bodyPr/>
          <a:lstStyle>
            <a:lvl1pPr>
              <a:defRPr/>
            </a:lvl1pPr>
          </a:lstStyle>
          <a:p>
            <a:fld id="{8EB3A7CC-CD69-4595-8ED2-6F06D7A979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D0011-2A3D-4004-BA23-D1C6FE11F0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5185F-0E52-46F3-AF71-45192E5AFB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9C076-B99B-45CE-819C-DC57253F04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roup 3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7" name="Rectangle 23"/>
            <p:cNvSpPr>
              <a:spLocks noChangeArrowheads="1"/>
            </p:cNvSpPr>
            <p:nvPr userDrawn="1"/>
          </p:nvSpPr>
          <p:spPr bwMode="gray">
            <a:xfrm>
              <a:off x="0" y="0"/>
              <a:ext cx="5760" cy="62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gray">
            <a:xfrm>
              <a:off x="0" y="4080"/>
              <a:ext cx="5760" cy="24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9" name="Rectangle 25"/>
            <p:cNvSpPr>
              <a:spLocks noChangeArrowheads="1"/>
            </p:cNvSpPr>
            <p:nvPr userDrawn="1"/>
          </p:nvSpPr>
          <p:spPr bwMode="gray">
            <a:xfrm>
              <a:off x="5568" y="144"/>
              <a:ext cx="192" cy="408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gray">
            <a:xfrm>
              <a:off x="1104" y="240"/>
              <a:ext cx="4464" cy="4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050" name="Group 26"/>
            <p:cNvGrpSpPr>
              <a:grpSpLocks/>
            </p:cNvGrpSpPr>
            <p:nvPr userDrawn="1"/>
          </p:nvGrpSpPr>
          <p:grpSpPr bwMode="auto">
            <a:xfrm>
              <a:off x="0" y="656"/>
              <a:ext cx="5760" cy="96"/>
              <a:chOff x="0" y="672"/>
              <a:chExt cx="5760" cy="96"/>
            </a:xfrm>
          </p:grpSpPr>
          <p:sp>
            <p:nvSpPr>
              <p:cNvPr id="1051" name="Line 27"/>
              <p:cNvSpPr>
                <a:spLocks noChangeShapeType="1"/>
              </p:cNvSpPr>
              <p:nvPr userDrawn="1"/>
            </p:nvSpPr>
            <p:spPr bwMode="gray">
              <a:xfrm>
                <a:off x="0" y="67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gray">
              <a:xfrm>
                <a:off x="0" y="672"/>
                <a:ext cx="1104" cy="96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4572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2145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19 Sept 2008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145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Ultra High Energy Cosmic Neutrino Experiments, J. Carr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2145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F443501A-C670-4F8D-A71B-69F2CB4B39D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7" name="Picture 16" descr="Logo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96820" y="23538"/>
            <a:ext cx="1384180" cy="9482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50000"/>
        <a:buFont typeface="Wingdings 2" pitchFamily="18" charset="2"/>
        <a:buChar char="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 2" pitchFamily="18" charset="2"/>
        <a:buChar char="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Carr_All\talks\Summer%20Schools\Beijing\inputs\antares_anim.wmv" TargetMode="Externa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1638" y="2571744"/>
            <a:ext cx="6758014" cy="1014418"/>
          </a:xfrm>
        </p:spPr>
        <p:txBody>
          <a:bodyPr/>
          <a:lstStyle/>
          <a:p>
            <a:r>
              <a:rPr lang="en-US" sz="4000" dirty="0" smtClean="0"/>
              <a:t>Ultra High energy cosmic neutrino experiments</a:t>
            </a:r>
            <a:endParaRPr lang="en-US" sz="4000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 smtClean="0"/>
              <a:t>Part 2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2958" y="6572966"/>
            <a:ext cx="1328718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01708" y="6572966"/>
            <a:ext cx="471462" cy="336550"/>
          </a:xfrm>
        </p:spPr>
        <p:txBody>
          <a:bodyPr/>
          <a:lstStyle/>
          <a:p>
            <a:fld id="{1060FAE8-036D-4645-83DD-732C55346B3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14612" y="6547208"/>
            <a:ext cx="4805386" cy="336550"/>
          </a:xfrm>
        </p:spPr>
        <p:txBody>
          <a:bodyPr/>
          <a:lstStyle/>
          <a:p>
            <a:r>
              <a:rPr lang="en-US" dirty="0" smtClean="0"/>
              <a:t>Ultra High Energy Cosmic Neutrino Experiments, J. Carr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43174" y="3786190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J. Carr</a:t>
            </a:r>
          </a:p>
          <a:p>
            <a:r>
              <a:rPr lang="fr-FR" dirty="0" smtClean="0"/>
              <a:t>Centre de Physique de Particules de Marseille</a:t>
            </a:r>
          </a:p>
          <a:p>
            <a:r>
              <a:rPr lang="en-GB" dirty="0" smtClean="0"/>
              <a:t>IN2P3/ CNRS France</a:t>
            </a:r>
            <a:endParaRPr lang="en-GB" dirty="0"/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4749196"/>
            <a:ext cx="2406645" cy="1648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404" y="452194"/>
            <a:ext cx="6858000" cy="533400"/>
          </a:xfrm>
        </p:spPr>
        <p:txBody>
          <a:bodyPr/>
          <a:lstStyle/>
          <a:p>
            <a:r>
              <a:rPr lang="en-GB" dirty="0" smtClean="0"/>
              <a:t>Detector event rates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32" y="6500834"/>
            <a:ext cx="1327166" cy="407988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5918" y="6500834"/>
            <a:ext cx="5214974" cy="336550"/>
          </a:xfrm>
        </p:spPr>
        <p:txBody>
          <a:bodyPr/>
          <a:lstStyle/>
          <a:p>
            <a:r>
              <a:rPr lang="en-US" dirty="0" smtClean="0"/>
              <a:t>Ultra High Energy Cosmic Neutrino Experiments, J. Carr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1066" y="6500834"/>
            <a:ext cx="685776" cy="336550"/>
          </a:xfrm>
        </p:spPr>
        <p:txBody>
          <a:bodyPr/>
          <a:lstStyle/>
          <a:p>
            <a:fld id="{92F61C21-763A-41A7-88A7-D6164F1ACA9A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4159212" y="3964016"/>
          <a:ext cx="114300" cy="215900"/>
        </p:xfrm>
        <a:graphic>
          <a:graphicData uri="http://schemas.openxmlformats.org/presentationml/2006/ole">
            <p:oleObj spid="_x0000_s3074" name="Equation" r:id="rId3" imgW="114120" imgH="215640" progId="Equation.3">
              <p:embed/>
            </p:oleObj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548400" y="2182841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fr-FR" sz="2800">
              <a:latin typeface="Times New Roman" pitchFamily="18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214414" y="1201151"/>
            <a:ext cx="58426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dirty="0">
                <a:solidFill>
                  <a:srgbClr val="00CC00"/>
                </a:solidFill>
                <a:latin typeface="+mn-lt"/>
              </a:rPr>
              <a:t>Number events detected</a:t>
            </a:r>
            <a:r>
              <a:rPr lang="en-GB" sz="2800" baseline="-25000" dirty="0">
                <a:latin typeface="+mn-lt"/>
              </a:rPr>
              <a:t> </a:t>
            </a:r>
            <a:r>
              <a:rPr lang="en-GB" sz="2800" baseline="30000" dirty="0">
                <a:latin typeface="+mn-lt"/>
              </a:rPr>
              <a:t> </a:t>
            </a:r>
            <a:r>
              <a:rPr lang="en-GB" sz="3200" dirty="0">
                <a:latin typeface="+mn-lt"/>
              </a:rPr>
              <a:t>= </a:t>
            </a:r>
            <a:r>
              <a:rPr lang="en-GB" sz="2800" dirty="0">
                <a:solidFill>
                  <a:srgbClr val="FF3300"/>
                </a:solidFill>
                <a:latin typeface="+mn-lt"/>
                <a:sym typeface="Symbol" pitchFamily="18" charset="2"/>
              </a:rPr>
              <a:t></a:t>
            </a:r>
            <a:r>
              <a:rPr lang="en-GB" sz="2800" baseline="-25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</a:t>
            </a:r>
            <a:r>
              <a:rPr lang="en-GB" sz="3200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GB" sz="2800" dirty="0">
                <a:latin typeface="+mn-lt"/>
                <a:sym typeface="Symbol" pitchFamily="18" charset="2"/>
              </a:rPr>
              <a:t></a:t>
            </a:r>
            <a:r>
              <a:rPr lang="en-GB" sz="2800" dirty="0">
                <a:solidFill>
                  <a:srgbClr val="006600"/>
                </a:solidFill>
                <a:latin typeface="+mn-lt"/>
                <a:sym typeface="Symbol" pitchFamily="18" charset="2"/>
              </a:rPr>
              <a:t> </a:t>
            </a:r>
            <a:r>
              <a:rPr lang="en-GB" sz="2800" dirty="0">
                <a:solidFill>
                  <a:srgbClr val="FF3300"/>
                </a:solidFill>
                <a:latin typeface="+mn-lt"/>
              </a:rPr>
              <a:t>A</a:t>
            </a:r>
            <a:r>
              <a:rPr lang="en-GB" sz="2800" baseline="-25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</a:t>
            </a:r>
            <a:r>
              <a:rPr lang="en-GB" sz="2800" dirty="0">
                <a:latin typeface="+mn-lt"/>
              </a:rPr>
              <a:t> </a:t>
            </a: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857224" y="3714752"/>
            <a:ext cx="49904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</a:t>
            </a:r>
            <a:r>
              <a:rPr lang="en-GB" sz="2000" baseline="-25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</a:t>
            </a:r>
            <a:r>
              <a:rPr lang="en-GB" sz="2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        </a:t>
            </a:r>
            <a:r>
              <a:rPr lang="en-GB" sz="2000" dirty="0" smtClean="0">
                <a:solidFill>
                  <a:srgbClr val="FF3300"/>
                </a:solidFill>
                <a:latin typeface="+mn-lt"/>
                <a:sym typeface="Symbol" pitchFamily="18" charset="2"/>
              </a:rPr>
              <a:t>: </a:t>
            </a:r>
            <a:r>
              <a:rPr lang="en-GB" sz="2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Flux of neutrinos arriving at earth</a:t>
            </a:r>
            <a:endParaRPr lang="en-GB" sz="2000" dirty="0">
              <a:solidFill>
                <a:srgbClr val="006600"/>
              </a:solidFill>
              <a:latin typeface="+mn-lt"/>
              <a:sym typeface="Symbol" pitchFamily="18" charset="2"/>
            </a:endParaRPr>
          </a:p>
          <a:p>
            <a:pPr eaLnBrk="0" hangingPunct="0"/>
            <a:r>
              <a:rPr lang="en-GB" sz="2000" dirty="0">
                <a:solidFill>
                  <a:srgbClr val="FF3300"/>
                </a:solidFill>
                <a:latin typeface="+mn-lt"/>
              </a:rPr>
              <a:t>A</a:t>
            </a:r>
            <a:r>
              <a:rPr lang="en-GB" sz="2000" baseline="-25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</a:t>
            </a:r>
            <a:r>
              <a:rPr lang="en-GB" sz="2000" dirty="0">
                <a:solidFill>
                  <a:srgbClr val="FF3300"/>
                </a:solidFill>
                <a:latin typeface="+mn-lt"/>
              </a:rPr>
              <a:t>        </a:t>
            </a:r>
            <a:r>
              <a:rPr lang="en-GB" sz="2000" dirty="0" smtClean="0">
                <a:solidFill>
                  <a:srgbClr val="FF3300"/>
                </a:solidFill>
                <a:latin typeface="+mn-lt"/>
              </a:rPr>
              <a:t> : </a:t>
            </a:r>
            <a:r>
              <a:rPr lang="en-GB" sz="2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Effective area for </a:t>
            </a:r>
            <a:r>
              <a:rPr lang="en-GB" sz="2000" dirty="0" smtClean="0">
                <a:solidFill>
                  <a:srgbClr val="FF3300"/>
                </a:solidFill>
                <a:latin typeface="+mn-lt"/>
                <a:sym typeface="Symbol" pitchFamily="18" charset="2"/>
              </a:rPr>
              <a:t>neutrinos</a:t>
            </a:r>
            <a:endParaRPr lang="en-GB" sz="2000" dirty="0">
              <a:solidFill>
                <a:srgbClr val="00CC00"/>
              </a:solidFill>
              <a:latin typeface="+mn-lt"/>
              <a:sym typeface="Symbol" pitchFamily="18" charset="2"/>
            </a:endParaRP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6548400" y="2011391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fr-FR" sz="2800">
              <a:latin typeface="Times New Roman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04564" y="2068541"/>
            <a:ext cx="2824362" cy="1648916"/>
            <a:chOff x="104564" y="2068541"/>
            <a:chExt cx="2824362" cy="1648916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642910" y="2552699"/>
              <a:ext cx="2286016" cy="2213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35"/>
            <p:cNvSpPr txBox="1">
              <a:spLocks noChangeArrowheads="1"/>
            </p:cNvSpPr>
            <p:nvPr/>
          </p:nvSpPr>
          <p:spPr bwMode="auto">
            <a:xfrm>
              <a:off x="2498687" y="2095529"/>
              <a:ext cx="369888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 dirty="0">
                  <a:solidFill>
                    <a:srgbClr val="FF3300"/>
                  </a:solidFill>
                  <a:latin typeface="Times New Roman" pitchFamily="18" charset="0"/>
                  <a:sym typeface="Symbol" pitchFamily="18" charset="2"/>
                </a:rPr>
                <a:t></a:t>
              </a:r>
            </a:p>
          </p:txBody>
        </p:sp>
        <p:sp>
          <p:nvSpPr>
            <p:cNvPr id="25" name="Text Box 46"/>
            <p:cNvSpPr txBox="1">
              <a:spLocks noChangeArrowheads="1"/>
            </p:cNvSpPr>
            <p:nvPr/>
          </p:nvSpPr>
          <p:spPr bwMode="auto">
            <a:xfrm>
              <a:off x="104564" y="2270154"/>
              <a:ext cx="5810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 dirty="0">
                  <a:solidFill>
                    <a:srgbClr val="FF3300"/>
                  </a:solidFill>
                  <a:latin typeface="Times New Roman" pitchFamily="18" charset="0"/>
                  <a:sym typeface="Symbol" pitchFamily="18" charset="2"/>
                </a:rPr>
                <a:t></a:t>
              </a:r>
              <a:r>
                <a:rPr lang="en-GB" sz="2800" baseline="-25000" dirty="0">
                  <a:solidFill>
                    <a:srgbClr val="FF3300"/>
                  </a:solidFill>
                  <a:latin typeface="Times New Roman" pitchFamily="18" charset="0"/>
                  <a:sym typeface="Symbol" pitchFamily="18" charset="2"/>
                </a:rPr>
                <a:t></a:t>
              </a:r>
              <a:endParaRPr lang="en-GB" sz="2800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endParaRPr>
            </a:p>
            <a:p>
              <a:pPr eaLnBrk="0" hangingPunct="0"/>
              <a:endParaRPr lang="en-GB" sz="800" dirty="0">
                <a:solidFill>
                  <a:srgbClr val="006600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58850" y="2068541"/>
              <a:ext cx="1103472" cy="1648916"/>
              <a:chOff x="1258850" y="2068541"/>
              <a:chExt cx="1103472" cy="1648916"/>
            </a:xfrm>
          </p:grpSpPr>
          <p:sp>
            <p:nvSpPr>
              <p:cNvPr id="26" name="Oval 47"/>
              <p:cNvSpPr>
                <a:spLocks noChangeArrowheads="1"/>
              </p:cNvSpPr>
              <p:nvPr/>
            </p:nvSpPr>
            <p:spPr bwMode="auto">
              <a:xfrm>
                <a:off x="1258850" y="2068541"/>
                <a:ext cx="987425" cy="971550"/>
              </a:xfrm>
              <a:prstGeom prst="ellipse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Text Box 48"/>
              <p:cNvSpPr txBox="1">
                <a:spLocks noChangeArrowheads="1"/>
              </p:cNvSpPr>
              <p:nvPr/>
            </p:nvSpPr>
            <p:spPr bwMode="auto">
              <a:xfrm>
                <a:off x="1393787" y="2948016"/>
                <a:ext cx="968535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endParaRPr lang="en-GB" sz="800" dirty="0">
                  <a:solidFill>
                    <a:srgbClr val="CC0066"/>
                  </a:solidFill>
                  <a:latin typeface="Times New Roman" pitchFamily="18" charset="0"/>
                  <a:sym typeface="Symbol" pitchFamily="18" charset="2"/>
                </a:endParaRPr>
              </a:p>
              <a:p>
                <a:pPr eaLnBrk="0" hangingPunct="0"/>
                <a:r>
                  <a:rPr lang="en-GB" sz="2800" dirty="0" err="1">
                    <a:solidFill>
                      <a:srgbClr val="FF9900"/>
                    </a:solidFill>
                    <a:latin typeface="+mn-lt"/>
                    <a:sym typeface="Symbol" pitchFamily="18" charset="2"/>
                  </a:rPr>
                  <a:t>P</a:t>
                </a:r>
                <a:r>
                  <a:rPr lang="en-GB" sz="2800" baseline="-25000" dirty="0" err="1">
                    <a:solidFill>
                      <a:srgbClr val="FF9900"/>
                    </a:solidFill>
                    <a:latin typeface="+mn-lt"/>
                    <a:sym typeface="Symbol" pitchFamily="18" charset="2"/>
                  </a:rPr>
                  <a:t>earth</a:t>
                </a:r>
                <a:endParaRPr lang="en-GB" sz="2800" dirty="0">
                  <a:solidFill>
                    <a:srgbClr val="FF9900"/>
                  </a:solidFill>
                  <a:latin typeface="+mn-lt"/>
                  <a:sym typeface="Symbol" pitchFamily="18" charset="2"/>
                </a:endParaRPr>
              </a:p>
              <a:p>
                <a:pPr eaLnBrk="0" hangingPunct="0"/>
                <a:endParaRPr lang="en-GB" sz="800" dirty="0">
                  <a:solidFill>
                    <a:srgbClr val="9966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7812050" y="2047904"/>
            <a:ext cx="914400" cy="1665256"/>
            <a:chOff x="7812050" y="2047904"/>
            <a:chExt cx="914400" cy="1665256"/>
          </a:xfrm>
        </p:grpSpPr>
        <p:sp>
          <p:nvSpPr>
            <p:cNvPr id="13" name="Rectangle 34"/>
            <p:cNvSpPr>
              <a:spLocks noChangeArrowheads="1"/>
            </p:cNvSpPr>
            <p:nvPr/>
          </p:nvSpPr>
          <p:spPr bwMode="auto">
            <a:xfrm>
              <a:off x="7812050" y="2047904"/>
              <a:ext cx="914400" cy="1128712"/>
            </a:xfrm>
            <a:prstGeom prst="rect">
              <a:avLst/>
            </a:prstGeom>
            <a:solidFill>
              <a:srgbClr val="2DAAFF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2DAA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GB" dirty="0">
                  <a:solidFill>
                    <a:schemeClr val="accent2"/>
                  </a:solidFill>
                  <a:latin typeface="+mn-lt"/>
                </a:rPr>
                <a:t>detector</a:t>
              </a:r>
            </a:p>
          </p:txBody>
        </p:sp>
        <p:sp>
          <p:nvSpPr>
            <p:cNvPr id="29" name="Text Box 50"/>
            <p:cNvSpPr txBox="1">
              <a:spLocks noChangeArrowheads="1"/>
            </p:cNvSpPr>
            <p:nvPr/>
          </p:nvSpPr>
          <p:spPr bwMode="auto">
            <a:xfrm>
              <a:off x="8001024" y="3071810"/>
              <a:ext cx="5810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endParaRPr lang="en-GB" sz="800" dirty="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endParaRPr>
            </a:p>
            <a:p>
              <a:pPr eaLnBrk="0" hangingPunct="0"/>
              <a:r>
                <a:rPr lang="en-GB" sz="2800" dirty="0">
                  <a:solidFill>
                    <a:srgbClr val="00CC00"/>
                  </a:solidFill>
                  <a:latin typeface="Times New Roman" pitchFamily="18" charset="0"/>
                  <a:sym typeface="Symbol" pitchFamily="18" charset="2"/>
                </a:rPr>
                <a:t>A</a:t>
              </a:r>
              <a:r>
                <a:rPr lang="en-GB" sz="2800" baseline="-25000" dirty="0">
                  <a:solidFill>
                    <a:srgbClr val="00CC00"/>
                  </a:solidFill>
                  <a:latin typeface="Times New Roman" pitchFamily="18" charset="0"/>
                  <a:sym typeface="Symbol" pitchFamily="18" charset="2"/>
                </a:rPr>
                <a:t></a:t>
              </a:r>
              <a:endParaRPr lang="en-GB" sz="2800" dirty="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899634" y="4036122"/>
            <a:ext cx="67249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dirty="0" smtClean="0">
                <a:solidFill>
                  <a:srgbClr val="FF3300"/>
                </a:solidFill>
                <a:latin typeface="+mn-lt"/>
              </a:rPr>
              <a:t>                                                           =  </a:t>
            </a:r>
            <a:r>
              <a:rPr lang="en-GB" sz="2000" dirty="0" err="1">
                <a:solidFill>
                  <a:srgbClr val="FF9900"/>
                </a:solidFill>
                <a:latin typeface="+mn-lt"/>
                <a:sym typeface="Symbol" pitchFamily="18" charset="2"/>
              </a:rPr>
              <a:t>P</a:t>
            </a:r>
            <a:r>
              <a:rPr lang="en-GB" sz="2000" baseline="-25000" dirty="0" err="1">
                <a:solidFill>
                  <a:srgbClr val="FF9900"/>
                </a:solidFill>
                <a:latin typeface="+mn-lt"/>
                <a:sym typeface="Symbol" pitchFamily="18" charset="2"/>
              </a:rPr>
              <a:t>earth</a:t>
            </a:r>
            <a:r>
              <a:rPr lang="en-GB" sz="2000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GB" sz="2000" dirty="0">
                <a:latin typeface="+mn-lt"/>
                <a:sym typeface="Symbol" pitchFamily="18" charset="2"/>
              </a:rPr>
              <a:t></a:t>
            </a:r>
            <a:r>
              <a:rPr lang="en-GB" sz="2000" dirty="0">
                <a:solidFill>
                  <a:srgbClr val="FF3300"/>
                </a:solidFill>
                <a:latin typeface="+mn-lt"/>
              </a:rPr>
              <a:t>  </a:t>
            </a:r>
            <a:r>
              <a:rPr lang="en-GB" sz="2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</a:t>
            </a:r>
            <a:r>
              <a:rPr lang="en-GB" sz="2000" baseline="-25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  </a:t>
            </a:r>
            <a:r>
              <a:rPr lang="en-GB" sz="2000" dirty="0">
                <a:latin typeface="+mn-lt"/>
                <a:sym typeface="Symbol" pitchFamily="18" charset="2"/>
              </a:rPr>
              <a:t></a:t>
            </a:r>
            <a:r>
              <a:rPr lang="en-GB" sz="2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CC00"/>
                </a:solidFill>
                <a:latin typeface="+mn-lt"/>
                <a:sym typeface="Symbol" pitchFamily="18" charset="2"/>
              </a:rPr>
              <a:t>N</a:t>
            </a:r>
            <a:r>
              <a:rPr lang="en-GB" sz="2000" baseline="-25000" dirty="0" err="1">
                <a:solidFill>
                  <a:srgbClr val="00CC00"/>
                </a:solidFill>
                <a:latin typeface="+mn-lt"/>
                <a:sym typeface="Symbol" pitchFamily="18" charset="2"/>
              </a:rPr>
              <a:t>target</a:t>
            </a:r>
            <a:endParaRPr lang="en-GB" sz="2000" dirty="0">
              <a:solidFill>
                <a:srgbClr val="00CC00"/>
              </a:solidFill>
              <a:latin typeface="+mn-lt"/>
              <a:sym typeface="Symbol" pitchFamily="18" charset="2"/>
            </a:endParaRPr>
          </a:p>
          <a:p>
            <a:pPr eaLnBrk="0" hangingPunct="0"/>
            <a:r>
              <a:rPr lang="en-GB" sz="2000" dirty="0" err="1">
                <a:solidFill>
                  <a:srgbClr val="FF9900"/>
                </a:solidFill>
                <a:latin typeface="+mn-lt"/>
                <a:sym typeface="Symbol" pitchFamily="18" charset="2"/>
              </a:rPr>
              <a:t>P</a:t>
            </a:r>
            <a:r>
              <a:rPr lang="en-GB" sz="2000" baseline="-25000" dirty="0" err="1">
                <a:solidFill>
                  <a:srgbClr val="FF9900"/>
                </a:solidFill>
                <a:latin typeface="+mn-lt"/>
                <a:sym typeface="Symbol" pitchFamily="18" charset="2"/>
              </a:rPr>
              <a:t>earth</a:t>
            </a:r>
            <a:r>
              <a:rPr lang="en-GB" sz="2000" baseline="-25000" dirty="0">
                <a:solidFill>
                  <a:srgbClr val="FF9900"/>
                </a:solidFill>
                <a:latin typeface="+mn-lt"/>
                <a:sym typeface="Symbol" pitchFamily="18" charset="2"/>
              </a:rPr>
              <a:t>      </a:t>
            </a:r>
            <a:r>
              <a:rPr lang="en-GB" sz="2000" dirty="0" smtClean="0">
                <a:solidFill>
                  <a:srgbClr val="FF9900"/>
                </a:solidFill>
                <a:latin typeface="+mn-lt"/>
                <a:sym typeface="Symbol" pitchFamily="18" charset="2"/>
              </a:rPr>
              <a:t>: </a:t>
            </a:r>
            <a:r>
              <a:rPr lang="en-GB" sz="2000" dirty="0">
                <a:solidFill>
                  <a:srgbClr val="FF9900"/>
                </a:solidFill>
                <a:latin typeface="+mn-lt"/>
                <a:sym typeface="Symbol" pitchFamily="18" charset="2"/>
              </a:rPr>
              <a:t>Transmission of neutrinos through </a:t>
            </a:r>
            <a:r>
              <a:rPr lang="en-GB" sz="2000" dirty="0" smtClean="0">
                <a:solidFill>
                  <a:srgbClr val="FF9900"/>
                </a:solidFill>
                <a:latin typeface="+mn-lt"/>
                <a:sym typeface="Symbol" pitchFamily="18" charset="2"/>
              </a:rPr>
              <a:t>earth</a:t>
            </a:r>
            <a:endParaRPr lang="en-GB" sz="2000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863621" y="5150205"/>
            <a:ext cx="70971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dirty="0" err="1" smtClean="0">
                <a:solidFill>
                  <a:srgbClr val="00CC00"/>
                </a:solidFill>
                <a:latin typeface="+mn-lt"/>
                <a:sym typeface="Symbol" pitchFamily="18" charset="2"/>
              </a:rPr>
              <a:t>N</a:t>
            </a:r>
            <a:r>
              <a:rPr lang="en-GB" sz="2000" baseline="-25000" dirty="0" err="1" smtClean="0">
                <a:solidFill>
                  <a:srgbClr val="00CC00"/>
                </a:solidFill>
                <a:latin typeface="+mn-lt"/>
                <a:sym typeface="Symbol" pitchFamily="18" charset="2"/>
              </a:rPr>
              <a:t>target</a:t>
            </a:r>
            <a:r>
              <a:rPr lang="en-GB" sz="2000" dirty="0" smtClean="0">
                <a:solidFill>
                  <a:srgbClr val="00CC00"/>
                </a:solidFill>
                <a:latin typeface="+mn-lt"/>
              </a:rPr>
              <a:t>    </a:t>
            </a:r>
            <a:r>
              <a:rPr lang="en-GB" sz="2000" dirty="0">
                <a:solidFill>
                  <a:srgbClr val="00CC00"/>
                </a:solidFill>
                <a:latin typeface="+mn-lt"/>
                <a:sym typeface="Symbol" pitchFamily="18" charset="2"/>
              </a:rPr>
              <a:t>: Number of target nucleons  </a:t>
            </a:r>
            <a:r>
              <a:rPr lang="en-GB" sz="2000" dirty="0">
                <a:solidFill>
                  <a:srgbClr val="00CC00"/>
                </a:solidFill>
                <a:latin typeface="+mn-lt"/>
              </a:rPr>
              <a:t>=  </a:t>
            </a:r>
            <a:r>
              <a:rPr lang="en-GB" sz="2000" dirty="0">
                <a:solidFill>
                  <a:srgbClr val="00CC00"/>
                </a:solidFill>
                <a:latin typeface="+mn-lt"/>
                <a:sym typeface="Symbol" pitchFamily="18" charset="2"/>
              </a:rPr>
              <a:t>  </a:t>
            </a:r>
            <a:r>
              <a:rPr lang="en-GB" sz="2000" dirty="0" err="1">
                <a:solidFill>
                  <a:srgbClr val="00CC00"/>
                </a:solidFill>
                <a:latin typeface="+mn-lt"/>
                <a:sym typeface="Symbol" pitchFamily="18" charset="2"/>
              </a:rPr>
              <a:t>N</a:t>
            </a:r>
            <a:r>
              <a:rPr lang="en-GB" sz="2000" baseline="-25000" dirty="0" err="1">
                <a:solidFill>
                  <a:srgbClr val="00CC00"/>
                </a:solidFill>
                <a:latin typeface="+mn-lt"/>
                <a:sym typeface="Symbol" pitchFamily="18" charset="2"/>
              </a:rPr>
              <a:t>Avagadro</a:t>
            </a:r>
            <a:r>
              <a:rPr lang="en-GB" sz="2000" dirty="0">
                <a:solidFill>
                  <a:srgbClr val="00CC00"/>
                </a:solidFill>
                <a:latin typeface="+mn-lt"/>
              </a:rPr>
              <a:t> </a:t>
            </a:r>
            <a:r>
              <a:rPr lang="en-GB" sz="2000" dirty="0">
                <a:solidFill>
                  <a:srgbClr val="00CC00"/>
                </a:solidFill>
                <a:latin typeface="+mn-lt"/>
                <a:sym typeface="Symbol" pitchFamily="18" charset="2"/>
              </a:rPr>
              <a:t> </a:t>
            </a:r>
            <a:r>
              <a:rPr lang="en-GB" sz="2000" dirty="0" smtClean="0">
                <a:solidFill>
                  <a:srgbClr val="00CC00"/>
                </a:solidFill>
                <a:sym typeface="Symbol" pitchFamily="18" charset="2"/>
              </a:rPr>
              <a:t>R</a:t>
            </a:r>
            <a:r>
              <a:rPr lang="en-GB" sz="2000" baseline="-25000" dirty="0" smtClean="0">
                <a:solidFill>
                  <a:srgbClr val="00CC00"/>
                </a:solidFill>
                <a:sym typeface="Symbol" pitchFamily="18" charset="2"/>
              </a:rPr>
              <a:t> </a:t>
            </a:r>
            <a:r>
              <a:rPr lang="en-GB" sz="2000" dirty="0" smtClean="0">
                <a:solidFill>
                  <a:srgbClr val="00CC00"/>
                </a:solidFill>
                <a:sym typeface="Symbol" pitchFamily="18" charset="2"/>
              </a:rPr>
              <a:t> A</a:t>
            </a:r>
            <a:r>
              <a:rPr lang="en-GB" sz="2000" baseline="-25000" dirty="0" smtClean="0">
                <a:solidFill>
                  <a:srgbClr val="00CC00"/>
                </a:solidFill>
                <a:sym typeface="Symbol" pitchFamily="18" charset="2"/>
              </a:rPr>
              <a:t></a:t>
            </a:r>
            <a:endParaRPr lang="en-GB" sz="2000" dirty="0">
              <a:solidFill>
                <a:srgbClr val="00CC00"/>
              </a:solidFill>
              <a:latin typeface="+mn-lt"/>
              <a:sym typeface="Symbol" pitchFamily="18" charset="2"/>
            </a:endParaRPr>
          </a:p>
          <a:p>
            <a:pPr eaLnBrk="0" hangingPunct="0"/>
            <a:r>
              <a:rPr lang="en-GB" sz="2000" dirty="0" smtClean="0">
                <a:solidFill>
                  <a:srgbClr val="00CC00"/>
                </a:solidFill>
                <a:latin typeface="+mn-lt"/>
                <a:sym typeface="Symbol" pitchFamily="18" charset="2"/>
              </a:rPr>
              <a:t>R</a:t>
            </a:r>
            <a:r>
              <a:rPr lang="en-GB" sz="2000" baseline="-25000" dirty="0">
                <a:solidFill>
                  <a:srgbClr val="00CC00"/>
                </a:solidFill>
                <a:latin typeface="+mn-lt"/>
                <a:sym typeface="Symbol" pitchFamily="18" charset="2"/>
              </a:rPr>
              <a:t></a:t>
            </a:r>
            <a:r>
              <a:rPr lang="en-GB" sz="2000" dirty="0">
                <a:solidFill>
                  <a:srgbClr val="00CC00"/>
                </a:solidFill>
                <a:latin typeface="+mn-lt"/>
                <a:sym typeface="Symbol" pitchFamily="18" charset="2"/>
              </a:rPr>
              <a:t>         : Muon average </a:t>
            </a:r>
            <a:r>
              <a:rPr lang="en-GB" sz="2000" dirty="0" smtClean="0">
                <a:solidFill>
                  <a:srgbClr val="00CC00"/>
                </a:solidFill>
                <a:latin typeface="+mn-lt"/>
                <a:sym typeface="Symbol" pitchFamily="18" charset="2"/>
              </a:rPr>
              <a:t>range</a:t>
            </a:r>
            <a:endParaRPr lang="en-GB" sz="2000" dirty="0">
              <a:solidFill>
                <a:srgbClr val="00CC00"/>
              </a:solidFill>
              <a:latin typeface="+mn-lt"/>
              <a:sym typeface="Symbol" pitchFamily="18" charset="2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900766" y="5928820"/>
            <a:ext cx="51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dirty="0" smtClean="0">
                <a:solidFill>
                  <a:srgbClr val="00CC00"/>
                </a:solidFill>
                <a:latin typeface="+mn-lt"/>
                <a:sym typeface="Symbol" pitchFamily="18" charset="2"/>
              </a:rPr>
              <a:t>A</a:t>
            </a:r>
            <a:r>
              <a:rPr lang="en-GB" sz="2000" baseline="-25000" dirty="0">
                <a:solidFill>
                  <a:srgbClr val="00CC00"/>
                </a:solidFill>
                <a:latin typeface="+mn-lt"/>
                <a:sym typeface="Symbol" pitchFamily="18" charset="2"/>
              </a:rPr>
              <a:t>             </a:t>
            </a:r>
            <a:r>
              <a:rPr lang="en-GB" sz="2000" dirty="0">
                <a:solidFill>
                  <a:srgbClr val="00CC00"/>
                </a:solidFill>
                <a:latin typeface="+mn-lt"/>
                <a:sym typeface="Symbol" pitchFamily="18" charset="2"/>
              </a:rPr>
              <a:t>: Effective detection area for muons 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011450" y="2086192"/>
            <a:ext cx="4574749" cy="1578719"/>
            <a:chOff x="3011450" y="2086192"/>
            <a:chExt cx="4574749" cy="1578719"/>
          </a:xfrm>
        </p:grpSpPr>
        <p:sp>
          <p:nvSpPr>
            <p:cNvPr id="15" name="Rectangle 36"/>
            <p:cNvSpPr>
              <a:spLocks noChangeArrowheads="1"/>
            </p:cNvSpPr>
            <p:nvPr/>
          </p:nvSpPr>
          <p:spPr bwMode="auto">
            <a:xfrm>
              <a:off x="3042774" y="2086192"/>
              <a:ext cx="4543425" cy="898525"/>
            </a:xfrm>
            <a:prstGeom prst="rect">
              <a:avLst/>
            </a:prstGeom>
            <a:solidFill>
              <a:srgbClr val="2DAA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fr-FR" sz="2800" dirty="0">
                <a:solidFill>
                  <a:srgbClr val="2DAAFF"/>
                </a:solidFill>
                <a:latin typeface="+mn-lt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011450" y="2087591"/>
              <a:ext cx="4572000" cy="1577320"/>
              <a:chOff x="3011450" y="2087591"/>
              <a:chExt cx="4572000" cy="1577320"/>
            </a:xfrm>
          </p:grpSpPr>
          <p:sp>
            <p:nvSpPr>
              <p:cNvPr id="37" name="Line 37"/>
              <p:cNvSpPr>
                <a:spLocks noChangeShapeType="1"/>
              </p:cNvSpPr>
              <p:nvPr/>
            </p:nvSpPr>
            <p:spPr bwMode="auto">
              <a:xfrm>
                <a:off x="3011450" y="2089179"/>
                <a:ext cx="4529137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>
                  <a:latin typeface="+mn-lt"/>
                </a:endParaRPr>
              </a:p>
            </p:txBody>
          </p:sp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>
                <a:off x="3011450" y="2975004"/>
                <a:ext cx="4500562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>
                  <a:latin typeface="+mn-lt"/>
                </a:endParaRPr>
              </a:p>
            </p:txBody>
          </p:sp>
          <p:sp>
            <p:nvSpPr>
              <p:cNvPr id="39" name="Oval 39"/>
              <p:cNvSpPr>
                <a:spLocks noChangeArrowheads="1"/>
              </p:cNvSpPr>
              <p:nvPr/>
            </p:nvSpPr>
            <p:spPr bwMode="auto">
              <a:xfrm>
                <a:off x="7494550" y="2087591"/>
                <a:ext cx="88900" cy="893763"/>
              </a:xfrm>
              <a:prstGeom prst="ellipse">
                <a:avLst/>
              </a:prstGeom>
              <a:solidFill>
                <a:srgbClr val="0099FF"/>
              </a:solidFill>
              <a:ln w="12700">
                <a:solidFill>
                  <a:srgbClr val="00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>
                  <a:latin typeface="+mn-lt"/>
                </a:endParaRPr>
              </a:p>
            </p:txBody>
          </p:sp>
          <p:sp>
            <p:nvSpPr>
              <p:cNvPr id="41" name="Text Box 41"/>
              <p:cNvSpPr txBox="1">
                <a:spLocks noChangeArrowheads="1"/>
              </p:cNvSpPr>
              <p:nvPr/>
            </p:nvSpPr>
            <p:spPr bwMode="auto">
              <a:xfrm>
                <a:off x="3284500" y="2095529"/>
                <a:ext cx="388937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800" dirty="0">
                    <a:solidFill>
                      <a:srgbClr val="006600"/>
                    </a:solidFill>
                    <a:latin typeface="+mn-lt"/>
                    <a:sym typeface="Symbol" pitchFamily="18" charset="2"/>
                  </a:rPr>
                  <a:t></a:t>
                </a:r>
              </a:p>
            </p:txBody>
          </p:sp>
          <p:sp>
            <p:nvSpPr>
              <p:cNvPr id="42" name="Line 42"/>
              <p:cNvSpPr>
                <a:spLocks noChangeShapeType="1"/>
              </p:cNvSpPr>
              <p:nvPr/>
            </p:nvSpPr>
            <p:spPr bwMode="auto">
              <a:xfrm flipV="1">
                <a:off x="3070187" y="2544791"/>
                <a:ext cx="4498975" cy="15875"/>
              </a:xfrm>
              <a:prstGeom prst="line">
                <a:avLst/>
              </a:prstGeom>
              <a:noFill/>
              <a:ln w="57150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>
                  <a:latin typeface="+mn-lt"/>
                </a:endParaRPr>
              </a:p>
            </p:txBody>
          </p:sp>
          <p:sp>
            <p:nvSpPr>
              <p:cNvPr id="43" name="Text Box 43"/>
              <p:cNvSpPr txBox="1">
                <a:spLocks noChangeArrowheads="1"/>
              </p:cNvSpPr>
              <p:nvPr/>
            </p:nvSpPr>
            <p:spPr bwMode="auto">
              <a:xfrm>
                <a:off x="6127712" y="2497166"/>
                <a:ext cx="52610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400" dirty="0">
                    <a:solidFill>
                      <a:srgbClr val="006600"/>
                    </a:solidFill>
                    <a:latin typeface="+mn-lt"/>
                    <a:sym typeface="Symbol" pitchFamily="18" charset="2"/>
                  </a:rPr>
                  <a:t>R</a:t>
                </a:r>
                <a:r>
                  <a:rPr lang="en-GB" sz="2400" baseline="-25000" dirty="0">
                    <a:solidFill>
                      <a:srgbClr val="006600"/>
                    </a:solidFill>
                    <a:latin typeface="+mn-lt"/>
                    <a:sym typeface="Symbol" pitchFamily="18" charset="2"/>
                  </a:rPr>
                  <a:t></a:t>
                </a:r>
              </a:p>
            </p:txBody>
          </p:sp>
          <p:sp>
            <p:nvSpPr>
              <p:cNvPr id="46" name="Text Box 51"/>
              <p:cNvSpPr txBox="1">
                <a:spLocks noChangeArrowheads="1"/>
              </p:cNvSpPr>
              <p:nvPr/>
            </p:nvSpPr>
            <p:spPr bwMode="auto">
              <a:xfrm>
                <a:off x="4675150" y="3141691"/>
                <a:ext cx="18473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endParaRPr lang="fr-FR" sz="2800" dirty="0">
                  <a:solidFill>
                    <a:srgbClr val="00CC00"/>
                  </a:solidFill>
                  <a:latin typeface="+mn-lt"/>
                </a:endParaRPr>
              </a:p>
            </p:txBody>
          </p:sp>
        </p:grpSp>
      </p:grpSp>
      <p:sp>
        <p:nvSpPr>
          <p:cNvPr id="50" name="Text Box 32"/>
          <p:cNvSpPr txBox="1">
            <a:spLocks noChangeArrowheads="1"/>
          </p:cNvSpPr>
          <p:nvPr/>
        </p:nvSpPr>
        <p:spPr bwMode="auto">
          <a:xfrm>
            <a:off x="875660" y="4762056"/>
            <a:ext cx="48654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dirty="0" smtClean="0">
                <a:solidFill>
                  <a:srgbClr val="FF3300"/>
                </a:solidFill>
                <a:latin typeface="+mn-lt"/>
                <a:sym typeface="Symbol" pitchFamily="18" charset="2"/>
              </a:rPr>
              <a:t></a:t>
            </a:r>
            <a:r>
              <a:rPr lang="en-GB" sz="2000" baseline="-25000" dirty="0" smtClean="0">
                <a:solidFill>
                  <a:srgbClr val="FF3300"/>
                </a:solidFill>
                <a:latin typeface="+mn-lt"/>
                <a:sym typeface="Symbol" pitchFamily="18" charset="2"/>
              </a:rPr>
              <a:t></a:t>
            </a:r>
            <a:r>
              <a:rPr lang="en-GB" sz="2000" dirty="0" smtClean="0">
                <a:solidFill>
                  <a:srgbClr val="FF3300"/>
                </a:solidFill>
                <a:latin typeface="+mn-lt"/>
                <a:sym typeface="Symbol" pitchFamily="18" charset="2"/>
              </a:rPr>
              <a:t>         </a:t>
            </a:r>
            <a:r>
              <a:rPr lang="en-GB" sz="2000" dirty="0">
                <a:solidFill>
                  <a:srgbClr val="FF3300"/>
                </a:solidFill>
                <a:latin typeface="+mn-lt"/>
                <a:sym typeface="Symbol" pitchFamily="18" charset="2"/>
              </a:rPr>
              <a:t>: </a:t>
            </a:r>
            <a:r>
              <a:rPr lang="en-GB" sz="2000" dirty="0">
                <a:solidFill>
                  <a:srgbClr val="FF3300"/>
                </a:solidFill>
                <a:latin typeface="+mn-lt"/>
              </a:rPr>
              <a:t>Neutrino cross-section / </a:t>
            </a:r>
            <a:r>
              <a:rPr lang="en-GB" sz="2000" dirty="0" smtClean="0">
                <a:solidFill>
                  <a:srgbClr val="FF3300"/>
                </a:solidFill>
                <a:latin typeface="+mn-lt"/>
              </a:rPr>
              <a:t>nucleon</a:t>
            </a:r>
            <a:endParaRPr lang="en-GB" sz="2000" dirty="0">
              <a:solidFill>
                <a:srgbClr val="FF3300"/>
              </a:solidFill>
              <a:latin typeface="+mn-lt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071802" y="1857364"/>
            <a:ext cx="2017592" cy="1803459"/>
            <a:chOff x="3500430" y="1857364"/>
            <a:chExt cx="2017592" cy="1803459"/>
          </a:xfrm>
        </p:grpSpPr>
        <p:pic>
          <p:nvPicPr>
            <p:cNvPr id="47" name="Picture 17" descr="C:\Documents and Settings\carr\Local Settings\Temporary Internet Files\Content.IE5\412N49A3\MCj04136220000[1]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00430" y="1857364"/>
              <a:ext cx="1691978" cy="1803459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5072066" y="1857364"/>
              <a:ext cx="4459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FF0000"/>
                  </a:solidFill>
                </a:rPr>
                <a:t>A</a:t>
              </a:r>
              <a:r>
                <a:rPr lang="en-GB" sz="2000" baseline="-25000" dirty="0" smtClean="0">
                  <a:solidFill>
                    <a:srgbClr val="FF0000"/>
                  </a:solidFill>
                  <a:sym typeface="Symbol"/>
                </a:rPr>
                <a:t></a:t>
              </a:r>
              <a:endParaRPr lang="en-GB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773325" y="2081241"/>
            <a:ext cx="523875" cy="1492250"/>
            <a:chOff x="2773325" y="2081241"/>
            <a:chExt cx="523875" cy="1492250"/>
          </a:xfrm>
        </p:grpSpPr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963825" y="2081241"/>
              <a:ext cx="88900" cy="893763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4" name="AutoShape 44"/>
            <p:cNvSpPr>
              <a:spLocks noChangeArrowheads="1"/>
            </p:cNvSpPr>
            <p:nvPr/>
          </p:nvSpPr>
          <p:spPr bwMode="auto">
            <a:xfrm>
              <a:off x="2857488" y="2357430"/>
              <a:ext cx="357189" cy="428628"/>
            </a:xfrm>
            <a:prstGeom prst="irregularSeal2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latin typeface="+mn-lt"/>
              </a:endParaRPr>
            </a:p>
          </p:txBody>
        </p:sp>
        <p:sp>
          <p:nvSpPr>
            <p:cNvPr id="45" name="Text Box 49"/>
            <p:cNvSpPr txBox="1">
              <a:spLocks noChangeArrowheads="1"/>
            </p:cNvSpPr>
            <p:nvPr/>
          </p:nvSpPr>
          <p:spPr bwMode="auto">
            <a:xfrm>
              <a:off x="2773325" y="3054379"/>
              <a:ext cx="523875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 dirty="0">
                  <a:solidFill>
                    <a:srgbClr val="FF3300"/>
                  </a:solidFill>
                  <a:latin typeface="+mn-lt"/>
                  <a:sym typeface="Symbol" pitchFamily="18" charset="2"/>
                </a:rPr>
                <a:t></a:t>
              </a:r>
              <a:r>
                <a:rPr lang="en-GB" sz="2800" baseline="-25000" dirty="0">
                  <a:solidFill>
                    <a:srgbClr val="FF3300"/>
                  </a:solidFill>
                  <a:latin typeface="+mn-lt"/>
                  <a:sym typeface="Symbol" pitchFamily="18" charset="2"/>
                </a:rPr>
                <a:t></a:t>
              </a:r>
              <a:endParaRPr lang="en-GB" sz="2800" dirty="0">
                <a:solidFill>
                  <a:schemeClr val="accent2"/>
                </a:solidFill>
                <a:latin typeface="+mn-lt"/>
                <a:sym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1"/>
      <p:bldP spid="33" grpId="0"/>
      <p:bldP spid="5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GB" dirty="0" smtClean="0"/>
              <a:t>Absorption in Earth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1450"/>
            <a:ext cx="1500166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1C21-763A-41A7-88A7-D6164F1ACA9A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280988" y="1893888"/>
            <a:ext cx="2363787" cy="2386012"/>
            <a:chOff x="378" y="1484"/>
            <a:chExt cx="1809" cy="1945"/>
          </a:xfrm>
        </p:grpSpPr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378" y="1484"/>
              <a:ext cx="1809" cy="1819"/>
              <a:chOff x="623" y="334"/>
              <a:chExt cx="3602" cy="3630"/>
            </a:xfrm>
          </p:grpSpPr>
          <p:sp>
            <p:nvSpPr>
              <p:cNvPr id="14" name="Oval 5"/>
              <p:cNvSpPr>
                <a:spLocks noChangeArrowheads="1"/>
              </p:cNvSpPr>
              <p:nvPr/>
            </p:nvSpPr>
            <p:spPr bwMode="auto">
              <a:xfrm>
                <a:off x="623" y="334"/>
                <a:ext cx="3602" cy="3630"/>
              </a:xfrm>
              <a:prstGeom prst="ellipse">
                <a:avLst/>
              </a:prstGeom>
              <a:solidFill>
                <a:srgbClr val="CC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" name="Oval 6"/>
              <p:cNvSpPr>
                <a:spLocks noChangeArrowheads="1"/>
              </p:cNvSpPr>
              <p:nvPr/>
            </p:nvSpPr>
            <p:spPr bwMode="auto">
              <a:xfrm>
                <a:off x="1489" y="1222"/>
                <a:ext cx="1893" cy="1829"/>
              </a:xfrm>
              <a:prstGeom prst="ellipse">
                <a:avLst/>
              </a:pr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6" y="1553"/>
              <a:ext cx="156" cy="118"/>
            </a:xfrm>
            <a:prstGeom prst="rect">
              <a:avLst/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1289" y="1655"/>
              <a:ext cx="686" cy="13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1298" y="1664"/>
              <a:ext cx="0" cy="17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871" y="2439"/>
              <a:ext cx="283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800" dirty="0">
                  <a:solidFill>
                    <a:srgbClr val="FF3300"/>
                  </a:solidFill>
                  <a:latin typeface="Times New Roman" pitchFamily="18" charset="0"/>
                  <a:sym typeface="Symbol" pitchFamily="18" charset="2"/>
                </a:rPr>
                <a:t></a:t>
              </a:r>
            </a:p>
          </p:txBody>
        </p:sp>
      </p:grpSp>
      <p:graphicFrame>
        <p:nvGraphicFramePr>
          <p:cNvPr id="16" name="Object 11"/>
          <p:cNvGraphicFramePr>
            <a:graphicFrameLocks noChangeAspect="1"/>
          </p:cNvGraphicFramePr>
          <p:nvPr/>
        </p:nvGraphicFramePr>
        <p:xfrm>
          <a:off x="3286116" y="1214422"/>
          <a:ext cx="4819653" cy="4787484"/>
        </p:xfrm>
        <a:graphic>
          <a:graphicData uri="http://schemas.openxmlformats.org/presentationml/2006/ole">
            <p:oleObj spid="_x0000_s26626" name="Mathcad" r:id="rId3" imgW="4924440" imgH="4048200" progId="Mathcad">
              <p:embed/>
            </p:oleObj>
          </a:graphicData>
        </a:graphic>
      </p:graphicFrame>
      <p:sp>
        <p:nvSpPr>
          <p:cNvPr id="17" name="Arc 12"/>
          <p:cNvSpPr>
            <a:spLocks/>
          </p:cNvSpPr>
          <p:nvPr/>
        </p:nvSpPr>
        <p:spPr bwMode="auto">
          <a:xfrm flipV="1">
            <a:off x="1484313" y="2598738"/>
            <a:ext cx="231775" cy="889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479550" y="2625725"/>
            <a:ext cx="369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>
                <a:latin typeface="Times New Roman" pitchFamily="18" charset="0"/>
                <a:sym typeface="Symbol" pitchFamily="18" charset="2"/>
              </a:rPr>
              <a:t>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858148" y="5389579"/>
            <a:ext cx="846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b="1" dirty="0">
                <a:solidFill>
                  <a:srgbClr val="FF3300"/>
                </a:solidFill>
                <a:latin typeface="Arial Unicode MS" pitchFamily="34" charset="-128"/>
                <a:sym typeface="Symbol" pitchFamily="18" charset="2"/>
              </a:rPr>
              <a:t></a:t>
            </a:r>
            <a:r>
              <a:rPr lang="en-GB" sz="2000" dirty="0">
                <a:solidFill>
                  <a:srgbClr val="FF3300"/>
                </a:solidFill>
                <a:latin typeface="Arial Unicode MS" pitchFamily="34" charset="-128"/>
                <a:sym typeface="Symbol" pitchFamily="18" charset="2"/>
              </a:rPr>
              <a:t> = 0°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7858148" y="3929066"/>
            <a:ext cx="987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b="1" dirty="0">
                <a:solidFill>
                  <a:srgbClr val="3333CC"/>
                </a:solidFill>
                <a:latin typeface="Arial Unicode MS" pitchFamily="34" charset="-128"/>
                <a:sym typeface="Symbol" pitchFamily="18" charset="2"/>
              </a:rPr>
              <a:t></a:t>
            </a:r>
            <a:r>
              <a:rPr lang="en-GB" sz="2000" dirty="0">
                <a:solidFill>
                  <a:srgbClr val="3333CC"/>
                </a:solidFill>
                <a:latin typeface="Arial Unicode MS" pitchFamily="34" charset="-128"/>
                <a:sym typeface="Symbol" pitchFamily="18" charset="2"/>
              </a:rPr>
              <a:t> = 60°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7858148" y="2071678"/>
            <a:ext cx="987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b="1" dirty="0">
                <a:solidFill>
                  <a:srgbClr val="33CC33"/>
                </a:solidFill>
                <a:latin typeface="Arial Unicode MS" pitchFamily="34" charset="-128"/>
                <a:sym typeface="Symbol" pitchFamily="18" charset="2"/>
              </a:rPr>
              <a:t></a:t>
            </a:r>
            <a:r>
              <a:rPr lang="en-GB" sz="2000" dirty="0">
                <a:solidFill>
                  <a:srgbClr val="33CC33"/>
                </a:solidFill>
                <a:latin typeface="Arial Unicode MS" pitchFamily="34" charset="-128"/>
                <a:sym typeface="Symbol" pitchFamily="18" charset="2"/>
              </a:rPr>
              <a:t> = 80°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 rot="16200000">
            <a:off x="2555865" y="1640996"/>
            <a:ext cx="973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800" dirty="0" err="1">
                <a:solidFill>
                  <a:srgbClr val="000000"/>
                </a:solidFill>
                <a:latin typeface="Arial Unicode MS" pitchFamily="34" charset="-128"/>
              </a:rPr>
              <a:t>P</a:t>
            </a:r>
            <a:r>
              <a:rPr lang="en-GB" sz="2800" baseline="-25000" dirty="0" err="1">
                <a:solidFill>
                  <a:srgbClr val="000000"/>
                </a:solidFill>
                <a:latin typeface="Arial Unicode MS" pitchFamily="34" charset="-128"/>
              </a:rPr>
              <a:t>earth</a:t>
            </a:r>
            <a:endParaRPr lang="en-GB" sz="280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6858016" y="6000768"/>
            <a:ext cx="10775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dirty="0">
                <a:solidFill>
                  <a:srgbClr val="000000"/>
                </a:solidFill>
                <a:latin typeface="Arial Unicode MS" pitchFamily="34" charset="-128"/>
                <a:sym typeface="Symbol" pitchFamily="18" charset="2"/>
              </a:rPr>
              <a:t>E</a:t>
            </a:r>
            <a:r>
              <a:rPr lang="en-GB" sz="2000" baseline="-25000" dirty="0">
                <a:solidFill>
                  <a:srgbClr val="000000"/>
                </a:solidFill>
                <a:latin typeface="Arial Unicode MS" pitchFamily="34" charset="-128"/>
                <a:sym typeface="Symbol" pitchFamily="18" charset="2"/>
              </a:rPr>
              <a:t> </a:t>
            </a:r>
            <a:r>
              <a:rPr lang="en-GB" sz="2000" dirty="0">
                <a:solidFill>
                  <a:srgbClr val="000000"/>
                </a:solidFill>
                <a:latin typeface="Arial Unicode MS" pitchFamily="34" charset="-128"/>
                <a:sym typeface="Symbol" pitchFamily="18" charset="2"/>
              </a:rPr>
              <a:t> GeV</a:t>
            </a:r>
            <a:endParaRPr lang="en-GB" sz="2000" baseline="-25000" dirty="0">
              <a:solidFill>
                <a:srgbClr val="000000"/>
              </a:solidFill>
              <a:latin typeface="Arial Unicode MS" pitchFamily="34" charset="-128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38" y="5143512"/>
            <a:ext cx="328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Earth absorbs above 100 TeV</a:t>
            </a:r>
          </a:p>
          <a:p>
            <a:pPr algn="ctr"/>
            <a:r>
              <a:rPr lang="en-GB" dirty="0" smtClean="0"/>
              <a:t>large angles pass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cross-section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1450"/>
            <a:ext cx="1500166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1C21-763A-41A7-88A7-D6164F1ACA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556000" y="3700463"/>
            <a:ext cx="347663" cy="334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0" name="Picture 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214422"/>
            <a:ext cx="5414188" cy="502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1714480" y="1357298"/>
            <a:ext cx="5278466" cy="5098401"/>
            <a:chOff x="1928795" y="1357298"/>
            <a:chExt cx="5278466" cy="5098401"/>
          </a:xfrm>
        </p:grpSpPr>
        <p:sp>
          <p:nvSpPr>
            <p:cNvPr id="11" name="Text Box 43"/>
            <p:cNvSpPr txBox="1">
              <a:spLocks noChangeArrowheads="1"/>
            </p:cNvSpPr>
            <p:nvPr/>
          </p:nvSpPr>
          <p:spPr bwMode="auto">
            <a:xfrm>
              <a:off x="4729391" y="1600640"/>
              <a:ext cx="785818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3600" dirty="0">
                  <a:solidFill>
                    <a:srgbClr val="FF3300"/>
                  </a:solidFill>
                  <a:latin typeface="Times New Roman" pitchFamily="18" charset="0"/>
                  <a:sym typeface="Symbol" pitchFamily="18" charset="2"/>
                </a:rPr>
                <a:t></a:t>
              </a:r>
              <a:r>
                <a:rPr lang="en-GB" sz="3600" baseline="-25000" dirty="0">
                  <a:solidFill>
                    <a:srgbClr val="FF3300"/>
                  </a:solidFill>
                  <a:latin typeface="Times New Roman" pitchFamily="18" charset="0"/>
                  <a:sym typeface="Symbol" pitchFamily="18" charset="2"/>
                </a:rPr>
                <a:t> </a:t>
              </a:r>
              <a:endParaRPr lang="en-GB" sz="3600" baseline="300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2" name="Text Box 44"/>
            <p:cNvSpPr txBox="1">
              <a:spLocks noChangeArrowheads="1"/>
            </p:cNvSpPr>
            <p:nvPr/>
          </p:nvSpPr>
          <p:spPr bwMode="auto">
            <a:xfrm rot="16200000">
              <a:off x="1635902" y="1650191"/>
              <a:ext cx="9826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</a:t>
              </a:r>
              <a:r>
                <a:rPr lang="en-GB" sz="2000" baseline="-25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 </a:t>
              </a:r>
              <a:r>
                <a:rPr lang="en-GB" sz="2000" dirty="0">
                  <a:solidFill>
                    <a:srgbClr val="000000"/>
                  </a:solidFill>
                  <a:latin typeface="Arial Unicode MS" pitchFamily="34" charset="-128"/>
                </a:rPr>
                <a:t>cm</a:t>
              </a:r>
              <a:r>
                <a:rPr lang="en-GB" sz="2000" baseline="30000" dirty="0">
                  <a:solidFill>
                    <a:srgbClr val="000000"/>
                  </a:solidFill>
                  <a:latin typeface="Arial Unicode MS" pitchFamily="34" charset="-128"/>
                </a:rPr>
                <a:t>2</a:t>
              </a:r>
            </a:p>
          </p:txBody>
        </p:sp>
        <p:sp>
          <p:nvSpPr>
            <p:cNvPr id="13" name="Text Box 45"/>
            <p:cNvSpPr txBox="1">
              <a:spLocks noChangeArrowheads="1"/>
            </p:cNvSpPr>
            <p:nvPr/>
          </p:nvSpPr>
          <p:spPr bwMode="auto">
            <a:xfrm>
              <a:off x="6143636" y="6058824"/>
              <a:ext cx="10636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E</a:t>
              </a:r>
              <a:r>
                <a:rPr lang="en-GB" sz="2000" baseline="-25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 </a:t>
              </a:r>
              <a:r>
                <a:rPr lang="en-GB" sz="2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 GeV</a:t>
              </a:r>
              <a:endParaRPr lang="en-GB" sz="2000" baseline="-25000" dirty="0">
                <a:solidFill>
                  <a:srgbClr val="000000"/>
                </a:solidFill>
                <a:latin typeface="Arial Unicode MS" pitchFamily="34" charset="-128"/>
                <a:sym typeface="Symbol" pitchFamily="18" charset="2"/>
              </a:endParaRPr>
            </a:p>
          </p:txBody>
        </p:sp>
        <p:sp>
          <p:nvSpPr>
            <p:cNvPr id="14" name="Rectangle 46"/>
            <p:cNvSpPr>
              <a:spLocks noChangeArrowheads="1"/>
            </p:cNvSpPr>
            <p:nvPr/>
          </p:nvSpPr>
          <p:spPr bwMode="auto">
            <a:xfrm>
              <a:off x="2201164" y="3542848"/>
              <a:ext cx="358775" cy="288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Rectangle 46"/>
            <p:cNvSpPr>
              <a:spLocks noChangeArrowheads="1"/>
            </p:cNvSpPr>
            <p:nvPr/>
          </p:nvSpPr>
          <p:spPr bwMode="auto">
            <a:xfrm>
              <a:off x="4929190" y="6072206"/>
              <a:ext cx="358775" cy="2889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Range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2272"/>
            <a:ext cx="1500166" cy="285728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1C21-763A-41A7-88A7-D6164F1ACA9A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714481" y="1457764"/>
            <a:ext cx="5143535" cy="4868441"/>
            <a:chOff x="1285852" y="1457764"/>
            <a:chExt cx="5143535" cy="4868441"/>
          </a:xfrm>
        </p:grpSpPr>
        <p:pic>
          <p:nvPicPr>
            <p:cNvPr id="7" name="Picture 24"/>
            <p:cNvPicPr>
              <a:picLocks noChangeAspect="1" noChangeArrowheads="1"/>
            </p:cNvPicPr>
            <p:nvPr/>
          </p:nvPicPr>
          <p:blipFill>
            <a:blip r:embed="rId2"/>
            <a:srcRect l="12797" b="3333"/>
            <a:stretch>
              <a:fillRect/>
            </a:stretch>
          </p:blipFill>
          <p:spPr bwMode="auto">
            <a:xfrm>
              <a:off x="1700214" y="1457764"/>
              <a:ext cx="4729173" cy="4494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 rot="16200000">
              <a:off x="1060427" y="2082789"/>
              <a:ext cx="847725" cy="39687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R</a:t>
              </a:r>
              <a:r>
                <a:rPr lang="en-GB" sz="2000" baseline="-25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 </a:t>
              </a:r>
              <a:r>
                <a:rPr lang="en-GB" sz="2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km</a:t>
              </a:r>
              <a:endParaRPr lang="en-GB" sz="2000" baseline="-25000" dirty="0">
                <a:solidFill>
                  <a:srgbClr val="000000"/>
                </a:solidFill>
                <a:latin typeface="Arial Unicode MS" pitchFamily="34" charset="-128"/>
                <a:sym typeface="Symbol" pitchFamily="18" charset="2"/>
              </a:endParaRPr>
            </a:p>
          </p:txBody>
        </p:sp>
        <p:sp>
          <p:nvSpPr>
            <p:cNvPr id="10" name="Text Box 33"/>
            <p:cNvSpPr txBox="1">
              <a:spLocks noChangeArrowheads="1"/>
            </p:cNvSpPr>
            <p:nvPr/>
          </p:nvSpPr>
          <p:spPr bwMode="auto">
            <a:xfrm>
              <a:off x="4929190" y="5929330"/>
              <a:ext cx="1063625" cy="39687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E</a:t>
              </a:r>
              <a:r>
                <a:rPr lang="en-GB" sz="2000" baseline="-25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 </a:t>
              </a:r>
              <a:r>
                <a:rPr lang="en-GB" sz="2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 GeV</a:t>
              </a:r>
              <a:endParaRPr lang="en-GB" sz="2000" baseline="-25000" dirty="0">
                <a:solidFill>
                  <a:srgbClr val="000000"/>
                </a:solidFill>
                <a:latin typeface="Arial Unicode MS" pitchFamily="34" charset="-128"/>
                <a:sym typeface="Symbol" pitchFamily="18" charset="2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56954" y="5914816"/>
              <a:ext cx="214314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2643174" y="1142984"/>
            <a:ext cx="3625544" cy="46166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400" dirty="0">
                <a:solidFill>
                  <a:srgbClr val="000000"/>
                </a:solidFill>
                <a:latin typeface="+mn-lt"/>
                <a:sym typeface="Symbol" pitchFamily="18" charset="2"/>
              </a:rPr>
              <a:t>Average muon range :R</a:t>
            </a:r>
            <a:r>
              <a:rPr lang="en-GB" sz="2400" baseline="-25000" dirty="0">
                <a:solidFill>
                  <a:srgbClr val="000000"/>
                </a:solidFill>
                <a:latin typeface="+mn-lt"/>
                <a:sym typeface="Symbol" pitchFamily="18" charset="2"/>
              </a:rPr>
              <a:t>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effNu_aart_log"/>
          <p:cNvPicPr>
            <a:picLocks noChangeAspect="1" noChangeArrowheads="1"/>
          </p:cNvPicPr>
          <p:nvPr/>
        </p:nvPicPr>
        <p:blipFill>
          <a:blip r:embed="rId2"/>
          <a:srcRect l="5789" t="9604" r="31149" b="5336"/>
          <a:stretch>
            <a:fillRect/>
          </a:stretch>
        </p:blipFill>
        <p:spPr bwMode="auto">
          <a:xfrm>
            <a:off x="928662" y="1214422"/>
            <a:ext cx="5471447" cy="4760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66" y="466708"/>
            <a:ext cx="6858000" cy="533400"/>
          </a:xfrm>
        </p:spPr>
        <p:txBody>
          <a:bodyPr/>
          <a:lstStyle/>
          <a:p>
            <a:pPr lvl="0"/>
            <a:r>
              <a:rPr lang="en-GB" dirty="0" smtClean="0"/>
              <a:t>Neutrino Effective Area </a:t>
            </a:r>
            <a:r>
              <a:rPr lang="en-GB" sz="1800" dirty="0" smtClean="0"/>
              <a:t>(ANTARES)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883" y="6496899"/>
            <a:ext cx="1257280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52962" y="6508774"/>
            <a:ext cx="4857784" cy="336550"/>
          </a:xfrm>
        </p:spPr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58190" y="6485024"/>
            <a:ext cx="828652" cy="336550"/>
          </a:xfrm>
        </p:spPr>
        <p:txBody>
          <a:bodyPr/>
          <a:lstStyle/>
          <a:p>
            <a:fld id="{8EB3A7CC-CD69-4595-8ED2-6F06D7A979E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72513" y="334286"/>
            <a:ext cx="6358316" cy="48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5" descr="AeffNu_aart_log"/>
          <p:cNvPicPr>
            <a:picLocks noChangeAspect="1" noChangeArrowheads="1"/>
          </p:cNvPicPr>
          <p:nvPr/>
        </p:nvPicPr>
        <p:blipFill>
          <a:blip r:embed="rId2"/>
          <a:srcRect l="47981" t="46629" r="25089" b="33745"/>
          <a:stretch>
            <a:fillRect/>
          </a:stretch>
        </p:blipFill>
        <p:spPr bwMode="auto">
          <a:xfrm>
            <a:off x="3857620" y="3214686"/>
            <a:ext cx="2755270" cy="1498325"/>
          </a:xfrm>
          <a:prstGeom prst="rect">
            <a:avLst/>
          </a:prstGeom>
          <a:noFill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00166" y="1214422"/>
            <a:ext cx="4914521" cy="441006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 rot="16200000">
            <a:off x="25148" y="2221236"/>
            <a:ext cx="11936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 dirty="0">
                <a:solidFill>
                  <a:srgbClr val="000000"/>
                </a:solidFill>
                <a:latin typeface="Arial Unicode MS" pitchFamily="34" charset="-128"/>
                <a:sym typeface="Symbol" pitchFamily="18" charset="2"/>
              </a:rPr>
              <a:t>A</a:t>
            </a:r>
            <a:r>
              <a:rPr lang="en-GB" sz="2400" b="1" baseline="-25000" dirty="0">
                <a:solidFill>
                  <a:srgbClr val="000000"/>
                </a:solidFill>
                <a:latin typeface="Arial Unicode MS" pitchFamily="34" charset="-128"/>
                <a:sym typeface="Symbol" pitchFamily="18" charset="2"/>
              </a:rPr>
              <a:t>  </a:t>
            </a:r>
            <a:r>
              <a:rPr lang="en-GB" sz="2400" b="1" dirty="0">
                <a:solidFill>
                  <a:srgbClr val="000000"/>
                </a:solidFill>
                <a:latin typeface="Arial Unicode MS" pitchFamily="34" charset="-128"/>
              </a:rPr>
              <a:t>m</a:t>
            </a:r>
            <a:r>
              <a:rPr lang="en-GB" sz="2400" b="1" baseline="30000" dirty="0">
                <a:solidFill>
                  <a:srgbClr val="000000"/>
                </a:solidFill>
                <a:latin typeface="Arial Unicode MS" pitchFamily="34" charset="-128"/>
              </a:rPr>
              <a:t>2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500562" y="5929330"/>
            <a:ext cx="21017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000" b="1" dirty="0">
                <a:solidFill>
                  <a:srgbClr val="000000"/>
                </a:solidFill>
                <a:latin typeface="+mn-lt"/>
                <a:sym typeface="Symbol" pitchFamily="18" charset="2"/>
              </a:rPr>
              <a:t>Log</a:t>
            </a:r>
            <a:r>
              <a:rPr lang="en-GB" sz="2000" b="1" baseline="-25000" dirty="0">
                <a:solidFill>
                  <a:srgbClr val="000000"/>
                </a:solidFill>
                <a:latin typeface="+mn-lt"/>
                <a:sym typeface="Symbol" pitchFamily="18" charset="2"/>
              </a:rPr>
              <a:t>10</a:t>
            </a:r>
            <a:r>
              <a:rPr lang="en-GB" sz="2000" b="1" dirty="0">
                <a:solidFill>
                  <a:srgbClr val="000000"/>
                </a:solidFill>
                <a:latin typeface="+mn-lt"/>
                <a:sym typeface="Symbol" pitchFamily="18" charset="2"/>
              </a:rPr>
              <a:t> (E</a:t>
            </a:r>
            <a:r>
              <a:rPr lang="en-GB" sz="2000" b="1" baseline="-25000" dirty="0">
                <a:solidFill>
                  <a:srgbClr val="000000"/>
                </a:solidFill>
                <a:latin typeface="+mn-lt"/>
                <a:sym typeface="Symbol" pitchFamily="18" charset="2"/>
              </a:rPr>
              <a:t> </a:t>
            </a:r>
            <a:r>
              <a:rPr lang="en-GB" sz="2000" b="1" dirty="0">
                <a:solidFill>
                  <a:srgbClr val="000000"/>
                </a:solidFill>
                <a:latin typeface="+mn-lt"/>
                <a:sym typeface="Symbol" pitchFamily="18" charset="2"/>
              </a:rPr>
              <a:t>/GeV)</a:t>
            </a:r>
            <a:endParaRPr lang="en-GB" sz="2000" b="1" baseline="-25000" dirty="0">
              <a:solidFill>
                <a:srgbClr val="000000"/>
              </a:solidFill>
              <a:latin typeface="+mn-lt"/>
              <a:sym typeface="Symbol" pitchFamily="18" charset="2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643702" y="1357298"/>
            <a:ext cx="22681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fr-F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 GeV  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</a:t>
            </a:r>
            <a:r>
              <a:rPr lang="fr-F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cm</a:t>
            </a:r>
            <a:r>
              <a:rPr lang="fr-FR" sz="20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fr-F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0" hangingPunct="0"/>
            <a:r>
              <a:rPr lang="fr-F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1 </a:t>
            </a:r>
            <a:r>
              <a:rPr lang="fr-FR" sz="2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PeV</a:t>
            </a:r>
            <a:r>
              <a:rPr lang="fr-F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</a:t>
            </a:r>
            <a:r>
              <a:rPr lang="fr-F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 m</a:t>
            </a:r>
            <a:r>
              <a:rPr lang="fr-FR" sz="20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fr-F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286512" y="2214554"/>
            <a:ext cx="2500330" cy="3429024"/>
            <a:chOff x="6858016" y="1714488"/>
            <a:chExt cx="3786214" cy="4071966"/>
          </a:xfrm>
          <a:solidFill>
            <a:schemeClr val="bg1"/>
          </a:solidFill>
        </p:grpSpPr>
        <p:grpSp>
          <p:nvGrpSpPr>
            <p:cNvPr id="21" name="Group 20"/>
            <p:cNvGrpSpPr/>
            <p:nvPr/>
          </p:nvGrpSpPr>
          <p:grpSpPr>
            <a:xfrm>
              <a:off x="7000892" y="1714488"/>
              <a:ext cx="3643338" cy="4071966"/>
              <a:chOff x="7000892" y="1714488"/>
              <a:chExt cx="3643338" cy="4071966"/>
            </a:xfrm>
            <a:grpFill/>
          </p:grpSpPr>
          <p:sp>
            <p:nvSpPr>
              <p:cNvPr id="16" name="Rectangle 15"/>
              <p:cNvSpPr/>
              <p:nvPr/>
            </p:nvSpPr>
            <p:spPr>
              <a:xfrm>
                <a:off x="7000892" y="1714488"/>
                <a:ext cx="3643338" cy="40719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Text Box 8"/>
              <p:cNvSpPr txBox="1">
                <a:spLocks noChangeArrowheads="1"/>
              </p:cNvSpPr>
              <p:nvPr/>
            </p:nvSpPr>
            <p:spPr bwMode="auto">
              <a:xfrm>
                <a:off x="7909742" y="5214949"/>
                <a:ext cx="2550250" cy="40203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GB" sz="1600" b="1" dirty="0">
                    <a:solidFill>
                      <a:srgbClr val="000000"/>
                    </a:solidFill>
                    <a:latin typeface="+mn-lt"/>
                    <a:sym typeface="Symbol" pitchFamily="18" charset="2"/>
                  </a:rPr>
                  <a:t>Log</a:t>
                </a:r>
                <a:r>
                  <a:rPr lang="en-GB" sz="1600" b="1" baseline="-25000" dirty="0">
                    <a:solidFill>
                      <a:srgbClr val="000000"/>
                    </a:solidFill>
                    <a:latin typeface="+mn-lt"/>
                    <a:sym typeface="Symbol" pitchFamily="18" charset="2"/>
                  </a:rPr>
                  <a:t>10</a:t>
                </a:r>
                <a:r>
                  <a:rPr lang="en-GB" sz="1600" b="1" dirty="0">
                    <a:solidFill>
                      <a:srgbClr val="000000"/>
                    </a:solidFill>
                    <a:latin typeface="+mn-lt"/>
                    <a:sym typeface="Symbol" pitchFamily="18" charset="2"/>
                  </a:rPr>
                  <a:t> (E</a:t>
                </a:r>
                <a:r>
                  <a:rPr lang="en-GB" sz="1600" b="1" baseline="-25000" dirty="0">
                    <a:solidFill>
                      <a:srgbClr val="000000"/>
                    </a:solidFill>
                    <a:latin typeface="+mn-lt"/>
                    <a:sym typeface="Symbol" pitchFamily="18" charset="2"/>
                  </a:rPr>
                  <a:t> </a:t>
                </a:r>
                <a:r>
                  <a:rPr lang="en-GB" sz="1600" b="1" dirty="0">
                    <a:solidFill>
                      <a:srgbClr val="000000"/>
                    </a:solidFill>
                    <a:latin typeface="+mn-lt"/>
                    <a:sym typeface="Symbol" pitchFamily="18" charset="2"/>
                  </a:rPr>
                  <a:t>/GeV)</a:t>
                </a:r>
                <a:endParaRPr lang="en-GB" sz="1600" b="1" baseline="-25000" dirty="0">
                  <a:solidFill>
                    <a:srgbClr val="000000"/>
                  </a:solidFill>
                  <a:latin typeface="+mn-lt"/>
                  <a:sym typeface="Symbol" pitchFamily="18" charset="2"/>
                </a:endParaRPr>
              </a:p>
            </p:txBody>
          </p:sp>
          <p:pic>
            <p:nvPicPr>
              <p:cNvPr id="35842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72330" y="2000240"/>
                <a:ext cx="3324225" cy="32099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 rot="16200000">
              <a:off x="6445854" y="2555278"/>
              <a:ext cx="1193656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b="1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A</a:t>
              </a:r>
              <a:r>
                <a:rPr lang="en-GB" b="1" baseline="-25000" dirty="0">
                  <a:solidFill>
                    <a:srgbClr val="000000"/>
                  </a:solidFill>
                  <a:latin typeface="Arial Unicode MS" pitchFamily="34" charset="-128"/>
                  <a:sym typeface="Symbol" pitchFamily="18" charset="2"/>
                </a:rPr>
                <a:t>  </a:t>
              </a:r>
              <a:r>
                <a:rPr lang="en-GB" b="1" dirty="0">
                  <a:solidFill>
                    <a:srgbClr val="000000"/>
                  </a:solidFill>
                  <a:latin typeface="Arial Unicode MS" pitchFamily="34" charset="-128"/>
                </a:rPr>
                <a:t>m</a:t>
              </a:r>
              <a:r>
                <a:rPr lang="en-GB" b="1" baseline="30000" dirty="0">
                  <a:solidFill>
                    <a:srgbClr val="000000"/>
                  </a:solidFill>
                  <a:latin typeface="Arial Unicode MS" pitchFamily="34" charset="-128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Energy distribution of events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bump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454136"/>
            <a:ext cx="7548586" cy="49043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86248" y="1597012"/>
            <a:ext cx="1714512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5000628" y="1785926"/>
            <a:ext cx="2714644" cy="1200329"/>
            <a:chOff x="6213456" y="2428868"/>
            <a:chExt cx="2714644" cy="1200329"/>
          </a:xfrm>
        </p:grpSpPr>
        <p:pic>
          <p:nvPicPr>
            <p:cNvPr id="7" name="Picture 6" descr="bumps.bmp"/>
            <p:cNvPicPr>
              <a:picLocks noChangeAspect="1"/>
            </p:cNvPicPr>
            <p:nvPr/>
          </p:nvPicPr>
          <p:blipFill>
            <a:blip r:embed="rId2"/>
            <a:srcRect l="48139" t="2719" r="40504" b="73975"/>
            <a:stretch>
              <a:fillRect/>
            </a:stretch>
          </p:blipFill>
          <p:spPr>
            <a:xfrm>
              <a:off x="6215074" y="2500306"/>
              <a:ext cx="571504" cy="100013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213456" y="2428868"/>
              <a:ext cx="2714644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         Atmospheric  </a:t>
              </a:r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sym typeface="Symbol"/>
                </a:rPr>
                <a:t> </a:t>
              </a:r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flux</a:t>
              </a:r>
            </a:p>
            <a:p>
              <a:pPr eaLnBrk="0" hangingPunct="0"/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         </a:t>
              </a:r>
              <a:r>
                <a:rPr lang="en-GB" baseline="-25000" dirty="0" smtClean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 </a:t>
              </a:r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sym typeface="Symbol"/>
                </a:rPr>
                <a:t> E</a:t>
              </a:r>
              <a:r>
                <a:rPr lang="en-GB" baseline="30000" dirty="0" smtClean="0">
                  <a:solidFill>
                    <a:srgbClr val="000000"/>
                  </a:solidFill>
                  <a:latin typeface="Times New Roman" pitchFamily="18" charset="0"/>
                  <a:sym typeface="Symbol"/>
                </a:rPr>
                <a:t>3 </a:t>
              </a:r>
            </a:p>
            <a:p>
              <a:pPr eaLnBrk="0" hangingPunct="0"/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sym typeface="Symbol"/>
                </a:rPr>
                <a:t>          </a:t>
              </a:r>
              <a:r>
                <a:rPr lang="en-GB" baseline="-25000" dirty="0" smtClean="0">
                  <a:solidFill>
                    <a:srgbClr val="000000"/>
                  </a:solidFill>
                  <a:latin typeface="Times New Roman" pitchFamily="18" charset="0"/>
                  <a:sym typeface="Symbol"/>
                </a:rPr>
                <a:t></a:t>
              </a:r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sym typeface="Symbol"/>
                </a:rPr>
                <a:t> E</a:t>
              </a:r>
              <a:r>
                <a:rPr lang="en-GB" baseline="30000" dirty="0" smtClean="0">
                  <a:solidFill>
                    <a:srgbClr val="000000"/>
                  </a:solidFill>
                  <a:latin typeface="Times New Roman" pitchFamily="18" charset="0"/>
                  <a:sym typeface="Symbol"/>
                </a:rPr>
                <a:t>2.5 </a:t>
              </a:r>
            </a:p>
            <a:p>
              <a:pPr eaLnBrk="0" hangingPunct="0"/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sym typeface="Symbol"/>
                </a:rPr>
                <a:t>          </a:t>
              </a:r>
              <a:r>
                <a:rPr lang="en-GB" baseline="-25000" dirty="0" smtClean="0">
                  <a:solidFill>
                    <a:srgbClr val="000000"/>
                  </a:solidFill>
                  <a:latin typeface="Times New Roman" pitchFamily="18" charset="0"/>
                  <a:sym typeface="Symbol"/>
                </a:rPr>
                <a:t></a:t>
              </a:r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sym typeface="Symbol"/>
                </a:rPr>
                <a:t>  E</a:t>
              </a:r>
              <a:r>
                <a:rPr lang="en-GB" baseline="30000" dirty="0" smtClean="0">
                  <a:solidFill>
                    <a:srgbClr val="000000"/>
                  </a:solidFill>
                  <a:latin typeface="Times New Roman" pitchFamily="18" charset="0"/>
                  <a:sym typeface="Symbol"/>
                </a:rPr>
                <a:t>2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source.png"/>
          <p:cNvPicPr>
            <a:picLocks noChangeAspect="1"/>
          </p:cNvPicPr>
          <p:nvPr/>
        </p:nvPicPr>
        <p:blipFill>
          <a:blip r:embed="rId2"/>
          <a:srcRect l="11276" t="16463" r="20634"/>
          <a:stretch>
            <a:fillRect/>
          </a:stretch>
        </p:blipFill>
        <p:spPr>
          <a:xfrm>
            <a:off x="2071670" y="4021142"/>
            <a:ext cx="2357454" cy="2408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Backgrounds</a:t>
            </a:r>
            <a:endParaRPr lang="en-GB" dirty="0"/>
          </a:p>
        </p:txBody>
      </p:sp>
      <p:grpSp>
        <p:nvGrpSpPr>
          <p:cNvPr id="63" name="Group 62"/>
          <p:cNvGrpSpPr/>
          <p:nvPr/>
        </p:nvGrpSpPr>
        <p:grpSpPr>
          <a:xfrm>
            <a:off x="0" y="1564047"/>
            <a:ext cx="5559432" cy="4936787"/>
            <a:chOff x="0" y="1285860"/>
            <a:chExt cx="5066855" cy="4572032"/>
          </a:xfrm>
        </p:grpSpPr>
        <p:sp>
          <p:nvSpPr>
            <p:cNvPr id="64" name="Rectangle 63"/>
            <p:cNvSpPr/>
            <p:nvPr/>
          </p:nvSpPr>
          <p:spPr bwMode="auto">
            <a:xfrm>
              <a:off x="20044" y="1285860"/>
              <a:ext cx="4909146" cy="451115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0" y="1506348"/>
              <a:ext cx="5066855" cy="4351544"/>
              <a:chOff x="1928794" y="1523173"/>
              <a:chExt cx="4993422" cy="4842745"/>
            </a:xfrm>
          </p:grpSpPr>
          <p:pic>
            <p:nvPicPr>
              <p:cNvPr id="66" name="Picture 65" descr="Flux.bmp"/>
              <p:cNvPicPr>
                <a:picLocks noChangeAspect="1"/>
              </p:cNvPicPr>
              <p:nvPr/>
            </p:nvPicPr>
            <p:blipFill>
              <a:blip r:embed="rId3"/>
              <a:srcRect l="5555" t="18752" r="18896"/>
              <a:stretch>
                <a:fillRect/>
              </a:stretch>
            </p:blipFill>
            <p:spPr>
              <a:xfrm>
                <a:off x="2064433" y="1523173"/>
                <a:ext cx="4857783" cy="4286231"/>
              </a:xfrm>
              <a:prstGeom prst="rect">
                <a:avLst/>
              </a:prstGeom>
            </p:spPr>
          </p:pic>
          <p:pic>
            <p:nvPicPr>
              <p:cNvPr id="67" name="Picture 66" descr="Flux.bmp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402" t="88488" r="18543"/>
              <a:stretch>
                <a:fillRect/>
              </a:stretch>
            </p:blipFill>
            <p:spPr>
              <a:xfrm>
                <a:off x="1928794" y="5754957"/>
                <a:ext cx="4857784" cy="610961"/>
              </a:xfrm>
              <a:prstGeom prst="rect">
                <a:avLst/>
              </a:prstGeom>
            </p:spPr>
          </p:pic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4392613" y="1293829"/>
            <a:ext cx="4464050" cy="35274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32" name="Group 23"/>
          <p:cNvGrpSpPr>
            <a:grpSpLocks/>
          </p:cNvGrpSpPr>
          <p:nvPr/>
        </p:nvGrpSpPr>
        <p:grpSpPr bwMode="auto">
          <a:xfrm>
            <a:off x="5184775" y="1524016"/>
            <a:ext cx="3168650" cy="3159125"/>
            <a:chOff x="1294" y="577"/>
            <a:chExt cx="1596" cy="1591"/>
          </a:xfrm>
        </p:grpSpPr>
        <p:sp>
          <p:nvSpPr>
            <p:cNvPr id="33" name="Oval 24"/>
            <p:cNvSpPr>
              <a:spLocks noChangeAspect="1" noChangeArrowheads="1"/>
            </p:cNvSpPr>
            <p:nvPr/>
          </p:nvSpPr>
          <p:spPr bwMode="auto">
            <a:xfrm>
              <a:off x="1294" y="577"/>
              <a:ext cx="1596" cy="1591"/>
            </a:xfrm>
            <a:prstGeom prst="ellipse">
              <a:avLst/>
            </a:prstGeom>
            <a:blipFill dpi="0" rotWithShape="1">
              <a:blip r:embed="rId5">
                <a:alphaModFix amt="33000"/>
              </a:blip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Oval 25"/>
            <p:cNvSpPr>
              <a:spLocks noChangeAspect="1" noChangeArrowheads="1"/>
            </p:cNvSpPr>
            <p:nvPr/>
          </p:nvSpPr>
          <p:spPr bwMode="auto">
            <a:xfrm>
              <a:off x="1500" y="761"/>
              <a:ext cx="1183" cy="1224"/>
            </a:xfrm>
            <a:prstGeom prst="ellipse">
              <a:avLst/>
            </a:prstGeom>
            <a:solidFill>
              <a:srgbClr val="66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Oval 26"/>
            <p:cNvSpPr>
              <a:spLocks noChangeAspect="1" noChangeArrowheads="1"/>
            </p:cNvSpPr>
            <p:nvPr/>
          </p:nvSpPr>
          <p:spPr bwMode="auto">
            <a:xfrm>
              <a:off x="1565" y="824"/>
              <a:ext cx="1054" cy="1098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99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lIns="21497" tIns="10749" rIns="21497" bIns="10749" anchor="ctr"/>
            <a:lstStyle/>
            <a:p>
              <a:pPr algn="ctr" defTabSz="966788"/>
              <a:endParaRPr lang="en-GB" sz="1900"/>
            </a:p>
          </p:txBody>
        </p:sp>
      </p:grpSp>
      <p:sp>
        <p:nvSpPr>
          <p:cNvPr id="36" name="Line 27"/>
          <p:cNvSpPr>
            <a:spLocks noChangeShapeType="1"/>
          </p:cNvSpPr>
          <p:nvPr/>
        </p:nvSpPr>
        <p:spPr bwMode="auto">
          <a:xfrm rot="3224122" flipV="1">
            <a:off x="8222457" y="2569385"/>
            <a:ext cx="569912" cy="374650"/>
          </a:xfrm>
          <a:prstGeom prst="line">
            <a:avLst/>
          </a:prstGeom>
          <a:noFill/>
          <a:ln w="38100">
            <a:solidFill>
              <a:srgbClr val="156C04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7" name="Picture 28" descr="petit-gerbe-transparen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269775">
            <a:off x="7991475" y="2451116"/>
            <a:ext cx="1031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Line 29"/>
          <p:cNvSpPr>
            <a:spLocks noChangeShapeType="1"/>
          </p:cNvSpPr>
          <p:nvPr/>
        </p:nvSpPr>
        <p:spPr bwMode="auto">
          <a:xfrm rot="3224122" flipV="1">
            <a:off x="7624763" y="2395554"/>
            <a:ext cx="328612" cy="1698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" name="Rectangle 30"/>
          <p:cNvSpPr>
            <a:spLocks noChangeArrowheads="1"/>
          </p:cNvSpPr>
          <p:nvPr/>
        </p:nvSpPr>
        <p:spPr bwMode="auto">
          <a:xfrm>
            <a:off x="7561263" y="2373329"/>
            <a:ext cx="87312" cy="80962"/>
          </a:xfrm>
          <a:prstGeom prst="rec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0" name="Line 31"/>
          <p:cNvSpPr>
            <a:spLocks noChangeShapeType="1"/>
          </p:cNvSpPr>
          <p:nvPr/>
        </p:nvSpPr>
        <p:spPr bwMode="auto">
          <a:xfrm rot="3224122" flipV="1">
            <a:off x="4680744" y="2490010"/>
            <a:ext cx="388938" cy="869950"/>
          </a:xfrm>
          <a:prstGeom prst="line">
            <a:avLst/>
          </a:prstGeom>
          <a:noFill/>
          <a:ln w="38100">
            <a:solidFill>
              <a:srgbClr val="156C04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41" name="Picture 32" descr="petit-gerbe-transparen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5709534">
            <a:off x="5419725" y="2643204"/>
            <a:ext cx="1190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ine 33"/>
          <p:cNvSpPr>
            <a:spLocks noChangeShapeType="1"/>
          </p:cNvSpPr>
          <p:nvPr/>
        </p:nvSpPr>
        <p:spPr bwMode="auto">
          <a:xfrm rot="2853815" flipV="1">
            <a:off x="5947569" y="1969310"/>
            <a:ext cx="804863" cy="12922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44" name="Group 35"/>
          <p:cNvGrpSpPr>
            <a:grpSpLocks/>
          </p:cNvGrpSpPr>
          <p:nvPr/>
        </p:nvGrpSpPr>
        <p:grpSpPr bwMode="auto">
          <a:xfrm>
            <a:off x="4286629" y="2444766"/>
            <a:ext cx="3307969" cy="2270204"/>
            <a:chOff x="378" y="1434"/>
            <a:chExt cx="3340" cy="2264"/>
          </a:xfrm>
        </p:grpSpPr>
        <p:sp>
          <p:nvSpPr>
            <p:cNvPr id="45" name="Line 36"/>
            <p:cNvSpPr>
              <a:spLocks noChangeShapeType="1"/>
            </p:cNvSpPr>
            <p:nvPr/>
          </p:nvSpPr>
          <p:spPr bwMode="auto">
            <a:xfrm flipV="1">
              <a:off x="3515" y="1434"/>
              <a:ext cx="203" cy="2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37"/>
            <p:cNvSpPr>
              <a:spLocks noChangeShapeType="1"/>
            </p:cNvSpPr>
            <p:nvPr/>
          </p:nvSpPr>
          <p:spPr bwMode="auto">
            <a:xfrm flipV="1">
              <a:off x="378" y="1661"/>
              <a:ext cx="3137" cy="2037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3" name="Line 34"/>
          <p:cNvSpPr>
            <a:spLocks noChangeShapeType="1"/>
          </p:cNvSpPr>
          <p:nvPr/>
        </p:nvSpPr>
        <p:spPr bwMode="auto">
          <a:xfrm flipV="1">
            <a:off x="7080250" y="2397141"/>
            <a:ext cx="484188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" name="AutoShape 38"/>
          <p:cNvSpPr>
            <a:spLocks noChangeAspect="1" noChangeArrowheads="1"/>
          </p:cNvSpPr>
          <p:nvPr/>
        </p:nvSpPr>
        <p:spPr bwMode="auto">
          <a:xfrm rot="6161560">
            <a:off x="8108951" y="2540016"/>
            <a:ext cx="215900" cy="180975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" name="AutoShape 39"/>
          <p:cNvSpPr>
            <a:spLocks noChangeAspect="1" noChangeArrowheads="1"/>
          </p:cNvSpPr>
          <p:nvPr/>
        </p:nvSpPr>
        <p:spPr bwMode="auto">
          <a:xfrm rot="2741589">
            <a:off x="5233988" y="2751153"/>
            <a:ext cx="215900" cy="180975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9" name="AutoShape 40"/>
          <p:cNvSpPr>
            <a:spLocks noChangeAspect="1" noChangeArrowheads="1"/>
          </p:cNvSpPr>
          <p:nvPr/>
        </p:nvSpPr>
        <p:spPr bwMode="auto">
          <a:xfrm rot="2741589">
            <a:off x="6967538" y="2390791"/>
            <a:ext cx="215900" cy="180975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8" name="Group 57"/>
          <p:cNvGrpSpPr/>
          <p:nvPr/>
        </p:nvGrpSpPr>
        <p:grpSpPr>
          <a:xfrm>
            <a:off x="7715272" y="2000240"/>
            <a:ext cx="1118658" cy="808972"/>
            <a:chOff x="7715272" y="2000240"/>
            <a:chExt cx="1118658" cy="808972"/>
          </a:xfrm>
        </p:grpSpPr>
        <p:sp>
          <p:nvSpPr>
            <p:cNvPr id="51" name="TextBox 50"/>
            <p:cNvSpPr txBox="1"/>
            <p:nvPr/>
          </p:nvSpPr>
          <p:spPr>
            <a:xfrm>
              <a:off x="8429652" y="228599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349E22"/>
                  </a:solidFill>
                </a:rPr>
                <a:t>p</a:t>
              </a:r>
              <a:endParaRPr lang="en-GB" sz="2800" b="1" dirty="0">
                <a:solidFill>
                  <a:srgbClr val="349E22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715272" y="2000240"/>
              <a:ext cx="3626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</a:rPr>
                <a:t>µ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214942" y="3929066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C000"/>
                </a:solidFill>
                <a:sym typeface="Symbol"/>
              </a:rPr>
              <a:t> </a:t>
            </a:r>
            <a:r>
              <a:rPr lang="en-GB" sz="1600" b="1" dirty="0" smtClean="0">
                <a:solidFill>
                  <a:srgbClr val="FFC000"/>
                </a:solidFill>
                <a:sym typeface="Symbol"/>
              </a:rPr>
              <a:t>signal</a:t>
            </a:r>
            <a:endParaRPr lang="en-GB" sz="2800" b="1" dirty="0" smtClean="0">
              <a:solidFill>
                <a:srgbClr val="FFC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429520" y="2500306"/>
            <a:ext cx="36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µ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4572000" y="2000240"/>
            <a:ext cx="2888330" cy="951848"/>
            <a:chOff x="4572000" y="2000240"/>
            <a:chExt cx="2888330" cy="951848"/>
          </a:xfrm>
        </p:grpSpPr>
        <p:sp>
          <p:nvSpPr>
            <p:cNvPr id="50" name="TextBox 49"/>
            <p:cNvSpPr txBox="1"/>
            <p:nvPr/>
          </p:nvSpPr>
          <p:spPr>
            <a:xfrm>
              <a:off x="4572000" y="242886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349E22"/>
                  </a:solidFill>
                </a:rPr>
                <a:t>p</a:t>
              </a:r>
              <a:endParaRPr lang="en-GB" sz="2800" b="1" dirty="0">
                <a:solidFill>
                  <a:srgbClr val="349E22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097730" y="2000240"/>
              <a:ext cx="3626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</a:rPr>
                <a:t>µ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86380" y="2071678"/>
              <a:ext cx="16433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FFC000"/>
                  </a:solidFill>
                  <a:sym typeface="Symbol"/>
                </a:rPr>
                <a:t> </a:t>
              </a:r>
              <a:r>
                <a:rPr lang="en-GB" sz="1600" b="1" dirty="0" smtClean="0">
                  <a:solidFill>
                    <a:srgbClr val="FFC000"/>
                  </a:solidFill>
                  <a:sym typeface="Symbol"/>
                </a:rPr>
                <a:t>background</a:t>
              </a:r>
              <a:endParaRPr lang="en-GB" sz="1600" b="1" dirty="0" smtClean="0">
                <a:solidFill>
                  <a:srgbClr val="FFC000"/>
                </a:solidFill>
              </a:endParaRPr>
            </a:p>
          </p:txBody>
        </p:sp>
      </p:grpSp>
      <p:sp>
        <p:nvSpPr>
          <p:cNvPr id="60" name="Date Placeholder 2"/>
          <p:cNvSpPr txBox="1">
            <a:spLocks/>
          </p:cNvSpPr>
          <p:nvPr/>
        </p:nvSpPr>
        <p:spPr bwMode="auto">
          <a:xfrm>
            <a:off x="17825" y="6497700"/>
            <a:ext cx="125728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 Sept 2008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Footer Placeholder 3"/>
          <p:cNvSpPr txBox="1">
            <a:spLocks/>
          </p:cNvSpPr>
          <p:nvPr/>
        </p:nvSpPr>
        <p:spPr bwMode="auto">
          <a:xfrm>
            <a:off x="2071670" y="6509575"/>
            <a:ext cx="4857784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Ultra High Energy Cosmic Neutrino Experiments, J. Carr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Slide Number Placeholder 4"/>
          <p:cNvSpPr txBox="1">
            <a:spLocks/>
          </p:cNvSpPr>
          <p:nvPr/>
        </p:nvSpPr>
        <p:spPr bwMode="auto">
          <a:xfrm>
            <a:off x="7976898" y="6485825"/>
            <a:ext cx="82865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3A7CC-CD69-4595-8ED2-6F06D7A979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598385" y="2787714"/>
            <a:ext cx="5132820" cy="744632"/>
            <a:chOff x="3426693" y="3440949"/>
            <a:chExt cx="5132820" cy="744632"/>
          </a:xfrm>
        </p:grpSpPr>
        <p:sp>
          <p:nvSpPr>
            <p:cNvPr id="70" name="Right Arrow 69"/>
            <p:cNvSpPr/>
            <p:nvPr/>
          </p:nvSpPr>
          <p:spPr bwMode="auto">
            <a:xfrm rot="10260238">
              <a:off x="3426693" y="3440949"/>
              <a:ext cx="5132820" cy="744632"/>
            </a:xfrm>
            <a:prstGeom prst="rightArrow">
              <a:avLst/>
            </a:prstGeom>
            <a:solidFill>
              <a:srgbClr val="009AD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rot="21032412">
              <a:off x="5109787" y="3542271"/>
              <a:ext cx="24497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020202"/>
                  </a:solidFill>
                </a:rPr>
                <a:t>Atmospheric muons</a:t>
              </a:r>
              <a:endParaRPr lang="en-GB" sz="2000" dirty="0">
                <a:solidFill>
                  <a:srgbClr val="020202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rot="217864">
            <a:off x="4624734" y="2844556"/>
            <a:ext cx="1306620" cy="2233237"/>
            <a:chOff x="3891438" y="2831141"/>
            <a:chExt cx="1306620" cy="2012982"/>
          </a:xfrm>
        </p:grpSpPr>
        <p:sp>
          <p:nvSpPr>
            <p:cNvPr id="73" name="Right Arrow 72"/>
            <p:cNvSpPr/>
            <p:nvPr/>
          </p:nvSpPr>
          <p:spPr bwMode="auto">
            <a:xfrm rot="7050465">
              <a:off x="3538257" y="3184322"/>
              <a:ext cx="2012982" cy="1306620"/>
            </a:xfrm>
            <a:prstGeom prst="rightArrow">
              <a:avLst/>
            </a:prstGeom>
            <a:solidFill>
              <a:srgbClr val="349E2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7736066">
              <a:off x="3849776" y="3312859"/>
              <a:ext cx="15311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20202"/>
                  </a:solidFill>
                </a:rPr>
                <a:t>Atmospheric </a:t>
              </a:r>
            </a:p>
            <a:p>
              <a:pPr algn="ctr"/>
              <a:r>
                <a:rPr lang="en-GB" dirty="0" smtClean="0">
                  <a:solidFill>
                    <a:srgbClr val="020202"/>
                  </a:solidFill>
                </a:rPr>
                <a:t>neutrinos</a:t>
              </a:r>
              <a:endParaRPr lang="en-GB" dirty="0">
                <a:solidFill>
                  <a:srgbClr val="020202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852274" y="4198608"/>
            <a:ext cx="5569342" cy="2007991"/>
            <a:chOff x="3295416" y="4288072"/>
            <a:chExt cx="5569342" cy="2007991"/>
          </a:xfrm>
        </p:grpSpPr>
        <p:pic>
          <p:nvPicPr>
            <p:cNvPr id="76" name="Picture 75" descr="corner.bmp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5416" y="4288072"/>
              <a:ext cx="1004897" cy="1682900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6443902" y="4972624"/>
              <a:ext cx="242085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3333CC"/>
                  </a:solidFill>
                </a:rPr>
                <a:t>Spill down of</a:t>
              </a:r>
            </a:p>
            <a:p>
              <a:r>
                <a:rPr lang="en-GB" sz="2000" dirty="0" smtClean="0">
                  <a:solidFill>
                    <a:srgbClr val="3333CC"/>
                  </a:solidFill>
                </a:rPr>
                <a:t>badly reconstructed</a:t>
              </a:r>
            </a:p>
            <a:p>
              <a:r>
                <a:rPr lang="en-GB" sz="2000" dirty="0" smtClean="0">
                  <a:solidFill>
                    <a:srgbClr val="3333CC"/>
                  </a:solidFill>
                </a:rPr>
                <a:t>atmospheric muon</a:t>
              </a:r>
            </a:p>
            <a:p>
              <a:r>
                <a:rPr lang="en-GB" sz="2000" dirty="0" smtClean="0">
                  <a:solidFill>
                    <a:srgbClr val="3333CC"/>
                  </a:solidFill>
                </a:rPr>
                <a:t>events</a:t>
              </a:r>
              <a:endParaRPr lang="en-GB" sz="2000" dirty="0">
                <a:solidFill>
                  <a:srgbClr val="3333CC"/>
                </a:solidFill>
              </a:endParaRPr>
            </a:p>
          </p:txBody>
        </p:sp>
        <p:sp>
          <p:nvSpPr>
            <p:cNvPr id="78" name="Right Arrow 77"/>
            <p:cNvSpPr/>
            <p:nvPr/>
          </p:nvSpPr>
          <p:spPr bwMode="auto">
            <a:xfrm rot="10550202">
              <a:off x="4086472" y="5168380"/>
              <a:ext cx="2345096" cy="524057"/>
            </a:xfrm>
            <a:prstGeom prst="rightArrow">
              <a:avLst/>
            </a:prstGeom>
            <a:solidFill>
              <a:srgbClr val="009AD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0" grpId="0" animBg="1"/>
      <p:bldP spid="42" grpId="0" animBg="1"/>
      <p:bldP spid="43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Telescope projects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57356" y="1643050"/>
            <a:ext cx="521969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 Early projects:</a:t>
            </a:r>
          </a:p>
          <a:p>
            <a:r>
              <a:rPr lang="en-GB" sz="2400" dirty="0" smtClean="0"/>
              <a:t>                    - DUMAND</a:t>
            </a:r>
          </a:p>
          <a:p>
            <a:r>
              <a:rPr lang="en-GB" sz="2400" dirty="0" smtClean="0"/>
              <a:t>                    - NESTOR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Completed Neutrino Telescopes</a:t>
            </a:r>
          </a:p>
          <a:p>
            <a:r>
              <a:rPr lang="en-GB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            - BAIKAL</a:t>
            </a:r>
          </a:p>
          <a:p>
            <a:r>
              <a:rPr lang="en-GB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            - AMANDA</a:t>
            </a:r>
          </a:p>
          <a:p>
            <a:r>
              <a:rPr lang="en-GB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            - ICECUBE (partly built)</a:t>
            </a:r>
          </a:p>
          <a:p>
            <a:r>
              <a:rPr lang="en-GB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            - ANTARES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Future projects</a:t>
            </a:r>
          </a:p>
          <a:p>
            <a:r>
              <a:rPr lang="en-GB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                   - GVD</a:t>
            </a:r>
          </a:p>
          <a:p>
            <a:r>
              <a:rPr lang="en-GB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                   -KM3NeT</a:t>
            </a:r>
            <a:endParaRPr lang="en-GB" sz="2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DUMAND: the first  project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42976" y="1285860"/>
            <a:ext cx="3543296" cy="60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1976 - 1995</a:t>
            </a:r>
          </a:p>
        </p:txBody>
      </p:sp>
      <p:pic>
        <p:nvPicPr>
          <p:cNvPr id="8" name="Picture 3" descr="Hawaii-map.gif                                                 000072E3Pingvin                        B9C9F75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142984"/>
            <a:ext cx="3433820" cy="268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umand_drawing_bottom.gif                                      000072E3Pingvin                        B9C9F755: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94903"/>
            <a:ext cx="5429256" cy="446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72330" y="1071546"/>
            <a:ext cx="12650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Hawaii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NESTOR: first in Mediterranean sea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3" descr="ntower"/>
          <p:cNvPicPr>
            <a:picLocks noChangeAspect="1" noChangeArrowheads="1"/>
          </p:cNvPicPr>
          <p:nvPr/>
        </p:nvPicPr>
        <p:blipFill>
          <a:blip r:embed="rId2"/>
          <a:srcRect l="3239" r="3780"/>
          <a:stretch>
            <a:fillRect/>
          </a:stretch>
        </p:blipFill>
        <p:spPr bwMode="auto">
          <a:xfrm>
            <a:off x="1707896" y="1271346"/>
            <a:ext cx="5654030" cy="5176839"/>
          </a:xfrm>
          <a:prstGeom prst="rect">
            <a:avLst/>
          </a:prstGeom>
          <a:noFill/>
          <a:ln w="38100">
            <a:solidFill>
              <a:srgbClr val="0000A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Content : part 2 </a:t>
            </a:r>
            <a:endParaRPr lang="en-US" sz="36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graphicFrame>
        <p:nvGraphicFramePr>
          <p:cNvPr id="15" name="Diagram 14"/>
          <p:cNvGraphicFramePr/>
          <p:nvPr/>
        </p:nvGraphicFramePr>
        <p:xfrm>
          <a:off x="1214414" y="1643050"/>
          <a:ext cx="6572296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Neutrino Telescopes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1" name="Picture 9" descr="glob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78" b="7692"/>
          <a:stretch>
            <a:fillRect/>
          </a:stretch>
        </p:blipFill>
        <p:spPr bwMode="auto">
          <a:xfrm>
            <a:off x="2643174" y="1866925"/>
            <a:ext cx="4103687" cy="4152900"/>
          </a:xfrm>
          <a:prstGeom prst="rect">
            <a:avLst/>
          </a:prstGeom>
          <a:noFill/>
        </p:spPr>
      </p:pic>
      <p:sp>
        <p:nvSpPr>
          <p:cNvPr id="22" name="Line 11"/>
          <p:cNvSpPr>
            <a:spLocks noChangeShapeType="1"/>
          </p:cNvSpPr>
          <p:nvPr/>
        </p:nvSpPr>
        <p:spPr bwMode="auto">
          <a:xfrm flipH="1">
            <a:off x="3357554" y="5786454"/>
            <a:ext cx="1500198" cy="2857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V="1">
            <a:off x="5357818" y="1643050"/>
            <a:ext cx="714380" cy="938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6997700" y="3051200"/>
            <a:ext cx="749300" cy="6477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2715744" y="1799308"/>
            <a:ext cx="874722" cy="9652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71744"/>
            <a:ext cx="3107658" cy="207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857364"/>
            <a:ext cx="2621081" cy="19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429132"/>
            <a:ext cx="3024118" cy="205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500034" y="1285860"/>
            <a:ext cx="23905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/>
              <a:t>ANTARES: </a:t>
            </a:r>
            <a:r>
              <a:rPr lang="en-US" sz="2000" dirty="0" smtClean="0"/>
              <a:t> </a:t>
            </a:r>
            <a:r>
              <a:rPr lang="en-US" sz="2000" dirty="0"/>
              <a:t>France</a:t>
            </a:r>
          </a:p>
          <a:p>
            <a:pPr algn="ctr" eaLnBrk="0" hangingPunct="0"/>
            <a:r>
              <a:rPr lang="en-US" sz="2000" dirty="0"/>
              <a:t> </a:t>
            </a:r>
            <a:r>
              <a:rPr lang="en-US" sz="2000" dirty="0" smtClean="0"/>
              <a:t> NEMO</a:t>
            </a:r>
            <a:r>
              <a:rPr lang="en-US" sz="2000" dirty="0"/>
              <a:t>: </a:t>
            </a:r>
            <a:r>
              <a:rPr lang="en-US" sz="2000" dirty="0" smtClean="0"/>
              <a:t> </a:t>
            </a:r>
            <a:r>
              <a:rPr lang="en-US" sz="2000" dirty="0"/>
              <a:t>Italy </a:t>
            </a: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5072066" y="1214422"/>
            <a:ext cx="2024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/>
              <a:t>BAIKAL: Siberia</a:t>
            </a:r>
            <a:endParaRPr lang="en-US" sz="2000" dirty="0"/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428596" y="6044310"/>
            <a:ext cx="6162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dirty="0"/>
              <a:t>      AMANDA/ICECUBE: South </a:t>
            </a:r>
            <a:r>
              <a:rPr lang="en-US" sz="2000" dirty="0" smtClean="0"/>
              <a:t>Pole</a:t>
            </a:r>
            <a:endParaRPr lang="en-US" sz="2000" dirty="0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0" y="981075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 flipV="1">
            <a:off x="152400" y="1133475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30" grpId="0"/>
      <p:bldP spid="31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BAIKAL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14" descr="img-JPE1908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0042" y="1196951"/>
            <a:ext cx="74168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-926331" y="3933394"/>
            <a:ext cx="39264" cy="26154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99003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1389072" y="1266801"/>
            <a:ext cx="4611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Russian collaboration + DESY-</a:t>
            </a:r>
            <a:r>
              <a:rPr lang="en-US" dirty="0" err="1">
                <a:latin typeface="Arial" charset="0"/>
              </a:rPr>
              <a:t>Zeuthen</a:t>
            </a:r>
            <a:endParaRPr lang="fr-FR" dirty="0">
              <a:latin typeface="Arial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6737378" y="4941863"/>
            <a:ext cx="215900" cy="2873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857356" y="4786322"/>
            <a:ext cx="2428892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0" y="4000504"/>
          <a:ext cx="3643306" cy="2454124"/>
        </p:xfrm>
        <a:graphic>
          <a:graphicData uri="http://schemas.openxmlformats.org/presentationml/2006/ole">
            <p:oleObj spid="_x0000_s28674" name="Photo Editor Photo" r:id="rId4" imgW="6668431" imgH="6628571" progId="">
              <p:embed/>
            </p:oleObj>
          </a:graphicData>
        </a:graphic>
      </p:graphicFrame>
      <p:grpSp>
        <p:nvGrpSpPr>
          <p:cNvPr id="13" name="Group 24"/>
          <p:cNvGrpSpPr>
            <a:grpSpLocks/>
          </p:cNvGrpSpPr>
          <p:nvPr/>
        </p:nvGrpSpPr>
        <p:grpSpPr bwMode="auto">
          <a:xfrm>
            <a:off x="500034" y="2214554"/>
            <a:ext cx="5341938" cy="3359150"/>
            <a:chOff x="748" y="1615"/>
            <a:chExt cx="3365" cy="2116"/>
          </a:xfrm>
        </p:grpSpPr>
        <p:grpSp>
          <p:nvGrpSpPr>
            <p:cNvPr id="14" name="Group 23"/>
            <p:cNvGrpSpPr>
              <a:grpSpLocks/>
            </p:cNvGrpSpPr>
            <p:nvPr/>
          </p:nvGrpSpPr>
          <p:grpSpPr bwMode="auto">
            <a:xfrm>
              <a:off x="748" y="1615"/>
              <a:ext cx="3365" cy="2116"/>
              <a:chOff x="748" y="1615"/>
              <a:chExt cx="3365" cy="2116"/>
            </a:xfrm>
          </p:grpSpPr>
          <p:sp>
            <p:nvSpPr>
              <p:cNvPr id="16" name="Rectangle 7"/>
              <p:cNvSpPr>
                <a:spLocks noChangeArrowheads="1"/>
              </p:cNvSpPr>
              <p:nvPr/>
            </p:nvSpPr>
            <p:spPr bwMode="auto">
              <a:xfrm>
                <a:off x="748" y="1615"/>
                <a:ext cx="2086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1631" tIns="42448" rIns="81631" bIns="42448"/>
              <a:lstStyle/>
              <a:p>
                <a:pPr marL="431800" indent="-323850" defTabSz="457200" eaLnBrk="0" hangingPunct="0">
                  <a:spcBef>
                    <a:spcPts val="800"/>
                  </a:spcBef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5713" algn="l"/>
                    <a:tab pos="5791200" algn="l"/>
                    <a:tab pos="6515100" algn="l"/>
                    <a:tab pos="7237413" algn="l"/>
                    <a:tab pos="7961313" algn="l"/>
                  </a:tabLst>
                </a:pPr>
                <a:r>
                  <a:rPr lang="en-GB" sz="1800" dirty="0">
                    <a:latin typeface="Arial" charset="0"/>
                  </a:rPr>
                  <a:t>Ice stable for 6-8 weeks/year: </a:t>
                </a:r>
              </a:p>
              <a:p>
                <a:pPr marL="431800" indent="-323850" defTabSz="457200" eaLnBrk="0" hangingPunct="0">
                  <a:spcBef>
                    <a:spcPts val="700"/>
                  </a:spcBef>
                  <a:buFontTx/>
                  <a:buChar char="–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5713" algn="l"/>
                    <a:tab pos="5791200" algn="l"/>
                    <a:tab pos="6515100" algn="l"/>
                    <a:tab pos="7237413" algn="l"/>
                    <a:tab pos="7961313" algn="l"/>
                  </a:tabLst>
                </a:pPr>
                <a:r>
                  <a:rPr lang="en-GB" sz="1800" dirty="0">
                    <a:latin typeface="Arial" charset="0"/>
                  </a:rPr>
                  <a:t>Maintenance &amp; upgrades </a:t>
                </a:r>
              </a:p>
            </p:txBody>
          </p:sp>
          <p:graphicFrame>
            <p:nvGraphicFramePr>
              <p:cNvPr id="17" name="Object 0"/>
              <p:cNvGraphicFramePr>
                <a:graphicFrameLocks noChangeAspect="1"/>
              </p:cNvGraphicFramePr>
              <p:nvPr/>
            </p:nvGraphicFramePr>
            <p:xfrm>
              <a:off x="2818" y="1795"/>
              <a:ext cx="1295" cy="1936"/>
            </p:xfrm>
            <a:graphic>
              <a:graphicData uri="http://schemas.openxmlformats.org/presentationml/2006/ole">
                <p:oleObj spid="_x0000_s28675" name="Photo Editor Photo" r:id="rId5" imgW="12466667" imgH="18638095" progId="">
                  <p:embed/>
                </p:oleObj>
              </a:graphicData>
            </a:graphic>
          </p:graphicFrame>
        </p:grp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773" y="1885"/>
              <a:ext cx="5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Winch</a:t>
              </a:r>
              <a:endPara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AMANDA/ICECUBE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7000892" y="1240681"/>
            <a:ext cx="221457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 2000   AMANDA II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 eaLnBrk="0" hangingPunct="0"/>
            <a:r>
              <a:rPr lang="en-US" sz="1400" dirty="0">
                <a:solidFill>
                  <a:schemeClr val="tx1">
                    <a:lumMod val="75000"/>
                  </a:schemeClr>
                </a:solidFill>
                <a:sym typeface="Symbol" pitchFamily="18" charset="2"/>
              </a:rPr>
              <a:t>  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sym typeface="Symbol" pitchFamily="18" charset="2"/>
              </a:rPr>
              <a:t>2008   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  <a:sym typeface="Symbol" pitchFamily="18" charset="2"/>
              </a:rPr>
              <a:t>¼ 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sym typeface="Symbol" pitchFamily="18" charset="2"/>
              </a:rPr>
              <a:t>ICECUBE</a:t>
            </a:r>
            <a:endParaRPr lang="en-US" sz="1400" dirty="0">
              <a:solidFill>
                <a:schemeClr val="tx1">
                  <a:lumMod val="75000"/>
                </a:schemeClr>
              </a:solidFill>
              <a:sym typeface="Symbol" pitchFamily="18" charset="2"/>
            </a:endParaRPr>
          </a:p>
          <a:p>
            <a:pPr marL="342900" indent="-342900" eaLnBrk="0" hangingPunct="0"/>
            <a:r>
              <a:rPr lang="en-US" sz="1400" dirty="0">
                <a:solidFill>
                  <a:schemeClr val="tx1">
                    <a:lumMod val="75000"/>
                  </a:schemeClr>
                </a:solidFill>
                <a:sym typeface="Symbol" pitchFamily="18" charset="2"/>
              </a:rPr>
              <a:t>  2011   ICECUBE </a:t>
            </a:r>
            <a:endParaRPr lang="en-US" sz="1400" dirty="0">
              <a:solidFill>
                <a:schemeClr val="tx1">
                  <a:lumMod val="75000"/>
                </a:schemeClr>
              </a:solidFill>
              <a:sym typeface="Arial Rounded MT Bold" pitchFamily="34" charset="0"/>
            </a:endParaRPr>
          </a:p>
        </p:txBody>
      </p:sp>
      <p:pic>
        <p:nvPicPr>
          <p:cNvPr id="8" name="Picture 7" descr="Aman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1184791"/>
            <a:ext cx="7072362" cy="5316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6858000" cy="533400"/>
          </a:xfrm>
        </p:spPr>
        <p:txBody>
          <a:bodyPr/>
          <a:lstStyle/>
          <a:p>
            <a:r>
              <a:rPr lang="en-GB" dirty="0" smtClean="0"/>
              <a:t>Ice drilling with hot water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825" y="6537495"/>
            <a:ext cx="1257280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71670" y="6549370"/>
            <a:ext cx="4857784" cy="336550"/>
          </a:xfrm>
        </p:spPr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76898" y="6525620"/>
            <a:ext cx="828652" cy="336550"/>
          </a:xfrm>
        </p:spPr>
        <p:txBody>
          <a:bodyPr/>
          <a:lstStyle/>
          <a:p>
            <a:fld id="{8EB3A7CC-CD69-4595-8ED2-6F06D7A979E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739769"/>
            <a:ext cx="8858280" cy="4774447"/>
          </a:xfrm>
          <a:prstGeom prst="rect">
            <a:avLst/>
          </a:prstGeom>
          <a:gradFill rotWithShape="0">
            <a:gsLst>
              <a:gs pos="0">
                <a:srgbClr val="0033CC"/>
              </a:gs>
              <a:gs pos="100000">
                <a:srgbClr val="000A2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4114800" y="1578331"/>
            <a:ext cx="304800" cy="4724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alpha val="78999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4343400" y="1349731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4343400" y="1273531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114800" y="1425931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4876800" y="1197331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Arc 10"/>
          <p:cNvSpPr>
            <a:spLocks/>
          </p:cNvSpPr>
          <p:nvPr/>
        </p:nvSpPr>
        <p:spPr bwMode="auto">
          <a:xfrm flipH="1">
            <a:off x="4267200" y="1273531"/>
            <a:ext cx="76200" cy="76200"/>
          </a:xfrm>
          <a:custGeom>
            <a:avLst/>
            <a:gdLst>
              <a:gd name="T0" fmla="*/ 0 w 21600"/>
              <a:gd name="T1" fmla="*/ 0 h 21600"/>
              <a:gd name="T2" fmla="*/ 76200 w 21600"/>
              <a:gd name="T3" fmla="*/ 76200 h 21600"/>
              <a:gd name="T4" fmla="*/ 0 w 21600"/>
              <a:gd name="T5" fmla="*/ 762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4191000" y="5997931"/>
            <a:ext cx="76200" cy="152400"/>
          </a:xfrm>
          <a:prstGeom prst="line">
            <a:avLst/>
          </a:prstGeom>
          <a:noFill/>
          <a:ln w="19050">
            <a:solidFill>
              <a:srgbClr val="CC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4267200" y="5997931"/>
            <a:ext cx="0" cy="228600"/>
          </a:xfrm>
          <a:prstGeom prst="line">
            <a:avLst/>
          </a:prstGeom>
          <a:noFill/>
          <a:ln w="19050">
            <a:solidFill>
              <a:srgbClr val="CC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H="1">
            <a:off x="4191000" y="5997931"/>
            <a:ext cx="762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4267200" y="5997931"/>
            <a:ext cx="76200" cy="152400"/>
          </a:xfrm>
          <a:prstGeom prst="line">
            <a:avLst/>
          </a:prstGeom>
          <a:noFill/>
          <a:ln w="19050">
            <a:solidFill>
              <a:srgbClr val="CC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4267200" y="5997931"/>
            <a:ext cx="76200" cy="228600"/>
          </a:xfrm>
          <a:prstGeom prst="line">
            <a:avLst/>
          </a:prstGeom>
          <a:noFill/>
          <a:ln w="19050">
            <a:solidFill>
              <a:srgbClr val="CC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>
            <a:off x="4191000" y="5997931"/>
            <a:ext cx="76200" cy="228600"/>
          </a:xfrm>
          <a:prstGeom prst="line">
            <a:avLst/>
          </a:prstGeom>
          <a:noFill/>
          <a:ln w="19050">
            <a:solidFill>
              <a:srgbClr val="CC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143504" y="1071546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Hot water heaters</a:t>
            </a: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4267200" y="5235931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4724400" y="6001756"/>
            <a:ext cx="1143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CCFF66"/>
                </a:solidFill>
              </a:rPr>
              <a:t>-25 </a:t>
            </a:r>
            <a:r>
              <a:rPr lang="en-US" b="1" dirty="0">
                <a:solidFill>
                  <a:srgbClr val="CCFF66"/>
                </a:solidFill>
              </a:rPr>
              <a:t>C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2743200" y="5997931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9933"/>
                </a:solidFill>
              </a:rPr>
              <a:t>-2450 m</a:t>
            </a:r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0" y="1437584"/>
            <a:ext cx="9144000" cy="304800"/>
          </a:xfrm>
          <a:prstGeom prst="rect">
            <a:avLst/>
          </a:prstGeom>
          <a:solidFill>
            <a:schemeClr val="accent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3000364" y="1757354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9933"/>
                </a:solidFill>
              </a:rPr>
              <a:t>-50 m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4648200" y="1828792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FF66"/>
                </a:solidFill>
              </a:rPr>
              <a:t>-55 C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4267200" y="1349731"/>
            <a:ext cx="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 flipH="1" flipV="1">
            <a:off x="4343400" y="1349731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4343400" y="1959331"/>
            <a:ext cx="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30" name="Picture 2" descr="SP_5 016-compressed"/>
          <p:cNvPicPr>
            <a:picLocks noChangeAspect="1" noChangeArrowheads="1"/>
          </p:cNvPicPr>
          <p:nvPr/>
        </p:nvPicPr>
        <p:blipFill>
          <a:blip r:embed="rId2" cstate="print"/>
          <a:srcRect l="20956" t="7353" r="16544" b="11764"/>
          <a:stretch>
            <a:fillRect/>
          </a:stretch>
        </p:blipFill>
        <p:spPr bwMode="auto">
          <a:xfrm>
            <a:off x="5929322" y="2786058"/>
            <a:ext cx="242889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0570"/>
            <a:ext cx="1938491" cy="198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1743495"/>
            <a:ext cx="1928842" cy="257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457200"/>
            <a:ext cx="6858000" cy="533400"/>
          </a:xfrm>
        </p:spPr>
        <p:txBody>
          <a:bodyPr/>
          <a:lstStyle/>
          <a:p>
            <a:r>
              <a:rPr lang="en-GB" sz="3600" dirty="0" smtClean="0"/>
              <a:t>Complementary Sky Coverage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32" y="6497700"/>
            <a:ext cx="1257280" cy="336550"/>
          </a:xfrm>
        </p:spPr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53813" y="6509575"/>
            <a:ext cx="4857784" cy="336550"/>
          </a:xfrm>
        </p:spPr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59041" y="6485825"/>
            <a:ext cx="828652" cy="336550"/>
          </a:xfrm>
        </p:spPr>
        <p:txBody>
          <a:bodyPr/>
          <a:lstStyle/>
          <a:p>
            <a:fld id="{8EB3A7CC-CD69-4595-8ED2-6F06D7A979E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4" descr="baika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28897" y="1271590"/>
            <a:ext cx="4503738" cy="2428875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505372" y="2638427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fr-FR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3344910" y="1511302"/>
            <a:ext cx="225425" cy="214313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487785" y="1365252"/>
            <a:ext cx="1054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Mkn 421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815060" y="2065340"/>
            <a:ext cx="831850" cy="452437"/>
            <a:chOff x="3960" y="1810"/>
            <a:chExt cx="532" cy="302"/>
          </a:xfrm>
        </p:grpSpPr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4368" y="2016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960" y="1810"/>
              <a:ext cx="53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 dirty="0">
                  <a:solidFill>
                    <a:srgbClr val="FFFFFF"/>
                  </a:solidFill>
                  <a:latin typeface="Times New Roman" pitchFamily="18" charset="0"/>
                </a:rPr>
                <a:t>CRAB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546522" y="2408240"/>
            <a:ext cx="781050" cy="582612"/>
            <a:chOff x="3732" y="1991"/>
            <a:chExt cx="499" cy="389"/>
          </a:xfrm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3840" y="1991"/>
              <a:ext cx="202" cy="148"/>
            </a:xfrm>
            <a:prstGeom prst="star5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3732" y="2135"/>
              <a:ext cx="49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SS433</a:t>
              </a:r>
            </a:p>
          </p:txBody>
        </p:sp>
      </p:grp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210889" y="4286256"/>
            <a:ext cx="22894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4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 pitchFamily="34" charset="0"/>
              </a:rPr>
              <a:t>Mediterranean</a:t>
            </a:r>
          </a:p>
          <a:p>
            <a:pPr eaLnBrk="0" hangingPunct="0"/>
            <a:r>
              <a:rPr lang="en-GB" sz="24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 pitchFamily="34" charset="0"/>
              </a:rPr>
              <a:t>ANTARES</a:t>
            </a:r>
          </a:p>
          <a:p>
            <a:pPr eaLnBrk="0" hangingPunct="0"/>
            <a:r>
              <a:rPr lang="en-GB" sz="24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 pitchFamily="34" charset="0"/>
              </a:rPr>
              <a:t>KM3NeT</a:t>
            </a:r>
            <a:endParaRPr lang="en-GB" sz="2400" b="1" dirty="0">
              <a:solidFill>
                <a:schemeClr val="tx1">
                  <a:lumMod val="40000"/>
                  <a:lumOff val="60000"/>
                </a:schemeClr>
              </a:solidFill>
              <a:latin typeface="Arial" pitchFamily="34" charset="0"/>
            </a:endParaRPr>
          </a:p>
        </p:txBody>
      </p:sp>
      <p:pic>
        <p:nvPicPr>
          <p:cNvPr id="43" name="Picture 5" descr="antar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52615" y="3848722"/>
            <a:ext cx="4503737" cy="2443162"/>
          </a:xfrm>
          <a:prstGeom prst="rect">
            <a:avLst/>
          </a:prstGeom>
          <a:noFill/>
        </p:spPr>
      </p:pic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2690765" y="4351959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fr-FR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4" name="AutoShape 18"/>
          <p:cNvSpPr>
            <a:spLocks noChangeArrowheads="1"/>
          </p:cNvSpPr>
          <p:nvPr/>
        </p:nvSpPr>
        <p:spPr bwMode="auto">
          <a:xfrm>
            <a:off x="4768802" y="4983784"/>
            <a:ext cx="315913" cy="222250"/>
          </a:xfrm>
          <a:prstGeom prst="star5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5" name="AutoShape 21"/>
          <p:cNvSpPr>
            <a:spLocks noChangeArrowheads="1"/>
          </p:cNvSpPr>
          <p:nvPr/>
        </p:nvSpPr>
        <p:spPr bwMode="auto">
          <a:xfrm>
            <a:off x="4567190" y="5021884"/>
            <a:ext cx="150812" cy="14446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6" name="Text Box 22"/>
          <p:cNvSpPr txBox="1">
            <a:spLocks noChangeArrowheads="1"/>
          </p:cNvSpPr>
          <p:nvPr/>
        </p:nvSpPr>
        <p:spPr bwMode="auto">
          <a:xfrm>
            <a:off x="3932190" y="4713909"/>
            <a:ext cx="162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b="1" dirty="0">
                <a:solidFill>
                  <a:srgbClr val="FFFFFF"/>
                </a:solidFill>
                <a:latin typeface="Times New Roman" pitchFamily="18" charset="0"/>
              </a:rPr>
              <a:t>RX J1713.7-39</a:t>
            </a:r>
          </a:p>
        </p:txBody>
      </p:sp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4473527" y="5236197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GX339-4</a:t>
            </a:r>
          </a:p>
        </p:txBody>
      </p:sp>
      <p:grpSp>
        <p:nvGrpSpPr>
          <p:cNvPr id="58" name="Group 24"/>
          <p:cNvGrpSpPr>
            <a:grpSpLocks/>
          </p:cNvGrpSpPr>
          <p:nvPr/>
        </p:nvGrpSpPr>
        <p:grpSpPr bwMode="auto">
          <a:xfrm>
            <a:off x="3575002" y="4983784"/>
            <a:ext cx="781050" cy="585788"/>
            <a:chOff x="3734" y="1991"/>
            <a:chExt cx="499" cy="390"/>
          </a:xfrm>
        </p:grpSpPr>
        <p:sp>
          <p:nvSpPr>
            <p:cNvPr id="59" name="AutoShape 25"/>
            <p:cNvSpPr>
              <a:spLocks noChangeArrowheads="1"/>
            </p:cNvSpPr>
            <p:nvPr/>
          </p:nvSpPr>
          <p:spPr bwMode="auto">
            <a:xfrm>
              <a:off x="3840" y="1991"/>
              <a:ext cx="202" cy="148"/>
            </a:xfrm>
            <a:prstGeom prst="star5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" name="Text Box 26"/>
            <p:cNvSpPr txBox="1">
              <a:spLocks noChangeArrowheads="1"/>
            </p:cNvSpPr>
            <p:nvPr/>
          </p:nvSpPr>
          <p:spPr bwMode="auto">
            <a:xfrm>
              <a:off x="3734" y="2136"/>
              <a:ext cx="49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SS433</a:t>
              </a:r>
            </a:p>
          </p:txBody>
        </p:sp>
      </p:grpSp>
      <p:grpSp>
        <p:nvGrpSpPr>
          <p:cNvPr id="61" name="Group 27"/>
          <p:cNvGrpSpPr>
            <a:grpSpLocks/>
          </p:cNvGrpSpPr>
          <p:nvPr/>
        </p:nvGrpSpPr>
        <p:grpSpPr bwMode="auto">
          <a:xfrm>
            <a:off x="5843540" y="4639297"/>
            <a:ext cx="831850" cy="454025"/>
            <a:chOff x="3962" y="1809"/>
            <a:chExt cx="532" cy="303"/>
          </a:xfrm>
        </p:grpSpPr>
        <p:sp>
          <p:nvSpPr>
            <p:cNvPr id="62" name="AutoShape 28"/>
            <p:cNvSpPr>
              <a:spLocks noChangeArrowheads="1"/>
            </p:cNvSpPr>
            <p:nvPr/>
          </p:nvSpPr>
          <p:spPr bwMode="auto">
            <a:xfrm>
              <a:off x="4368" y="2016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3" name="Text Box 29"/>
            <p:cNvSpPr txBox="1">
              <a:spLocks noChangeArrowheads="1"/>
            </p:cNvSpPr>
            <p:nvPr/>
          </p:nvSpPr>
          <p:spPr bwMode="auto">
            <a:xfrm>
              <a:off x="3962" y="1809"/>
              <a:ext cx="53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CRAB</a:t>
              </a:r>
            </a:p>
          </p:txBody>
        </p:sp>
      </p:grpSp>
      <p:grpSp>
        <p:nvGrpSpPr>
          <p:cNvPr id="64" name="Group 30"/>
          <p:cNvGrpSpPr>
            <a:grpSpLocks/>
          </p:cNvGrpSpPr>
          <p:nvPr/>
        </p:nvGrpSpPr>
        <p:grpSpPr bwMode="auto">
          <a:xfrm>
            <a:off x="5624465" y="5021884"/>
            <a:ext cx="819150" cy="523875"/>
            <a:chOff x="5044" y="2016"/>
            <a:chExt cx="524" cy="349"/>
          </a:xfrm>
        </p:grpSpPr>
        <p:sp>
          <p:nvSpPr>
            <p:cNvPr id="65" name="AutoShape 31"/>
            <p:cNvSpPr>
              <a:spLocks noChangeArrowheads="1"/>
            </p:cNvSpPr>
            <p:nvPr/>
          </p:nvSpPr>
          <p:spPr bwMode="auto">
            <a:xfrm>
              <a:off x="5088" y="2016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6" name="Text Box 32"/>
            <p:cNvSpPr txBox="1">
              <a:spLocks noChangeArrowheads="1"/>
            </p:cNvSpPr>
            <p:nvPr/>
          </p:nvSpPr>
          <p:spPr bwMode="auto">
            <a:xfrm>
              <a:off x="5044" y="2120"/>
              <a:ext cx="524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VELA</a:t>
              </a:r>
            </a:p>
          </p:txBody>
        </p:sp>
      </p:grpSp>
      <p:sp>
        <p:nvSpPr>
          <p:cNvPr id="67" name="Line 33"/>
          <p:cNvSpPr>
            <a:spLocks noChangeShapeType="1"/>
          </p:cNvSpPr>
          <p:nvPr/>
        </p:nvSpPr>
        <p:spPr bwMode="auto">
          <a:xfrm>
            <a:off x="4341765" y="5093322"/>
            <a:ext cx="1492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8" name="Line 34"/>
          <p:cNvSpPr>
            <a:spLocks noChangeShapeType="1"/>
          </p:cNvSpPr>
          <p:nvPr/>
        </p:nvSpPr>
        <p:spPr bwMode="auto">
          <a:xfrm flipH="1">
            <a:off x="4416377" y="5021884"/>
            <a:ext cx="0" cy="144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9" name="Text Box 35"/>
          <p:cNvSpPr txBox="1">
            <a:spLocks noChangeArrowheads="1"/>
          </p:cNvSpPr>
          <p:nvPr/>
        </p:nvSpPr>
        <p:spPr bwMode="auto">
          <a:xfrm>
            <a:off x="3978227" y="5561634"/>
            <a:ext cx="99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Galactic</a:t>
            </a:r>
          </a:p>
          <a:p>
            <a:pPr algn="ctr"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Centre</a:t>
            </a:r>
          </a:p>
        </p:txBody>
      </p:sp>
      <p:sp>
        <p:nvSpPr>
          <p:cNvPr id="70" name="Line 36"/>
          <p:cNvSpPr>
            <a:spLocks noChangeShapeType="1"/>
          </p:cNvSpPr>
          <p:nvPr/>
        </p:nvSpPr>
        <p:spPr bwMode="auto">
          <a:xfrm flipV="1">
            <a:off x="4408439" y="5129881"/>
            <a:ext cx="198453" cy="469853"/>
          </a:xfrm>
          <a:prstGeom prst="line">
            <a:avLst/>
          </a:prstGeom>
          <a:noFill/>
          <a:ln w="28575">
            <a:solidFill>
              <a:srgbClr val="FFFFFF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1" name="Text Box 40"/>
          <p:cNvSpPr txBox="1">
            <a:spLocks noChangeArrowheads="1"/>
          </p:cNvSpPr>
          <p:nvPr/>
        </p:nvSpPr>
        <p:spPr bwMode="auto">
          <a:xfrm>
            <a:off x="210857" y="2143116"/>
            <a:ext cx="17986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4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 pitchFamily="34" charset="0"/>
              </a:rPr>
              <a:t>South Pole</a:t>
            </a:r>
          </a:p>
          <a:p>
            <a:pPr eaLnBrk="0" hangingPunct="0"/>
            <a:r>
              <a:rPr lang="en-GB" sz="24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 pitchFamily="34" charset="0"/>
              </a:rPr>
              <a:t>AMANDA  </a:t>
            </a:r>
          </a:p>
          <a:p>
            <a:pPr eaLnBrk="0" hangingPunct="0"/>
            <a:r>
              <a:rPr lang="en-GB" sz="24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" pitchFamily="34" charset="0"/>
              </a:rPr>
              <a:t>ICECUBE</a:t>
            </a:r>
            <a:endParaRPr lang="en-GB" sz="2400" b="1" dirty="0">
              <a:solidFill>
                <a:schemeClr val="tx1">
                  <a:lumMod val="40000"/>
                  <a:lumOff val="60000"/>
                </a:schemeClr>
              </a:solidFill>
              <a:latin typeface="Arial" pitchFamily="34" charset="0"/>
            </a:endParaRPr>
          </a:p>
        </p:txBody>
      </p:sp>
      <p:sp>
        <p:nvSpPr>
          <p:cNvPr id="73" name="AutoShape 19"/>
          <p:cNvSpPr>
            <a:spLocks noChangeArrowheads="1"/>
          </p:cNvSpPr>
          <p:nvPr/>
        </p:nvSpPr>
        <p:spPr bwMode="auto">
          <a:xfrm>
            <a:off x="4678331" y="4612350"/>
            <a:ext cx="225425" cy="2159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4" name="Text Box 20"/>
          <p:cNvSpPr txBox="1">
            <a:spLocks noChangeArrowheads="1"/>
          </p:cNvSpPr>
          <p:nvPr/>
        </p:nvSpPr>
        <p:spPr bwMode="auto">
          <a:xfrm>
            <a:off x="4749769" y="4344063"/>
            <a:ext cx="793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b="1" dirty="0" err="1" smtClean="0">
                <a:solidFill>
                  <a:srgbClr val="FFFFFF"/>
                </a:solidFill>
                <a:latin typeface="Times New Roman" pitchFamily="18" charset="0"/>
              </a:rPr>
              <a:t>Cen</a:t>
            </a:r>
            <a:r>
              <a:rPr lang="fr-FR" b="1" dirty="0" smtClean="0">
                <a:solidFill>
                  <a:srgbClr val="FFFFFF"/>
                </a:solidFill>
                <a:latin typeface="Times New Roman" pitchFamily="18" charset="0"/>
              </a:rPr>
              <a:t> A</a:t>
            </a:r>
            <a:endParaRPr lang="fr-FR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00826" y="5715016"/>
            <a:ext cx="23021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Indicative sky coverage</a:t>
            </a:r>
          </a:p>
          <a:p>
            <a:pPr algn="ctr"/>
            <a:r>
              <a:rPr lang="en-GB" sz="1400" dirty="0" smtClean="0"/>
              <a:t> assuming 100% efficiency</a:t>
            </a:r>
          </a:p>
          <a:p>
            <a:pPr algn="ctr"/>
            <a:r>
              <a:rPr lang="en-GB" sz="1400" dirty="0" smtClean="0"/>
              <a:t>in downward hemisphere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Data from AMANDA and BAIKAL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5" descr="amandabaikal_galacti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r="1388" b="1411"/>
          <a:stretch>
            <a:fillRect/>
          </a:stretch>
        </p:blipFill>
        <p:spPr bwMode="auto">
          <a:xfrm>
            <a:off x="3638580" y="2349500"/>
            <a:ext cx="5076824" cy="34369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39750" y="1196975"/>
            <a:ext cx="3732213" cy="256222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541365" y="1517650"/>
            <a:ext cx="2051050" cy="2038350"/>
            <a:chOff x="1640" y="1086"/>
            <a:chExt cx="2888" cy="2898"/>
          </a:xfrm>
        </p:grpSpPr>
        <p:pic>
          <p:nvPicPr>
            <p:cNvPr id="10" name="Picture 8" descr="globe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88" y="1086"/>
              <a:ext cx="2840" cy="283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0">
              <a:noFill/>
              <a:miter lim="800000"/>
              <a:headEnd/>
              <a:tailEnd/>
            </a:ln>
          </p:spPr>
        </p:pic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640" y="3728"/>
              <a:ext cx="2608" cy="256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857356" y="1831975"/>
            <a:ext cx="63500" cy="619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84403" y="1412875"/>
            <a:ext cx="1417637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lIns="87095" tIns="43548" rIns="87095" bIns="43548">
            <a:spAutoFit/>
          </a:bodyPr>
          <a:lstStyle/>
          <a:p>
            <a:pPr defTabSz="873125" eaLnBrk="0" hangingPunct="0"/>
            <a:r>
              <a:rPr lang="en-US" sz="2000">
                <a:solidFill>
                  <a:srgbClr val="0033CC"/>
                </a:solidFill>
                <a:latin typeface="Times New Roman" pitchFamily="18" charset="0"/>
              </a:rPr>
              <a:t>Lake Baikal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841528" y="3141663"/>
            <a:ext cx="1289050" cy="400050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87095" tIns="43548" rIns="87095" bIns="43548">
            <a:spAutoFit/>
          </a:bodyPr>
          <a:lstStyle/>
          <a:p>
            <a:pPr defTabSz="873125" eaLnBrk="0" hangingPunct="0"/>
            <a:r>
              <a:rPr lang="en-US" sz="2000">
                <a:solidFill>
                  <a:srgbClr val="33CC33"/>
                </a:solidFill>
                <a:latin typeface="Times New Roman" pitchFamily="18" charset="0"/>
              </a:rPr>
              <a:t>South Pole</a:t>
            </a: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1714480" y="3219450"/>
            <a:ext cx="61912" cy="635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424265" y="1628775"/>
            <a:ext cx="3168650" cy="2808288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3136928" y="3357563"/>
            <a:ext cx="1512887" cy="50323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786314" y="1500174"/>
            <a:ext cx="2849590" cy="83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11" tIns="45658" rIns="91311" bIns="45658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3333CC"/>
                </a:solidFill>
                <a:latin typeface="+mn-lt"/>
              </a:rPr>
              <a:t>Sky map of</a:t>
            </a:r>
          </a:p>
          <a:p>
            <a:pPr algn="ctr" eaLnBrk="0" hangingPunct="0"/>
            <a:r>
              <a:rPr lang="en-US" sz="2400" dirty="0" smtClean="0">
                <a:solidFill>
                  <a:srgbClr val="3333CC"/>
                </a:solidFill>
                <a:latin typeface="+mn-lt"/>
              </a:rPr>
              <a:t> neutrino events  </a:t>
            </a:r>
            <a:endParaRPr lang="ru-RU" sz="2400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14282" y="4857760"/>
            <a:ext cx="3929281" cy="1200329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Baikal: 372 events in 1038 days</a:t>
            </a:r>
          </a:p>
          <a:p>
            <a:endParaRPr lang="en-US" dirty="0">
              <a:solidFill>
                <a:srgbClr val="0033CC"/>
              </a:solidFill>
            </a:endParaRPr>
          </a:p>
          <a:p>
            <a:r>
              <a:rPr lang="en-US" dirty="0">
                <a:solidFill>
                  <a:srgbClr val="92D050"/>
                </a:solidFill>
              </a:rPr>
              <a:t>AMANDA: 4282 events in 1001 days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0034" y="3429000"/>
            <a:ext cx="785818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AMANDA energy spectrum of </a:t>
            </a:r>
            <a:r>
              <a:rPr lang="en-GB" sz="3600" dirty="0" smtClean="0">
                <a:sym typeface="Symbol"/>
              </a:rPr>
              <a:t>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444625"/>
            <a:ext cx="5184775" cy="4946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16" y="1928802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AMANDA II</a:t>
            </a:r>
          </a:p>
          <a:p>
            <a:pPr algn="ctr"/>
            <a:r>
              <a:rPr lang="en-GB" dirty="0" smtClean="0"/>
              <a:t>4 years of data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1517"/>
            <a:ext cx="7858180" cy="328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537712"/>
            <a:ext cx="6905644" cy="452888"/>
          </a:xfrm>
        </p:spPr>
        <p:txBody>
          <a:bodyPr/>
          <a:lstStyle/>
          <a:p>
            <a:r>
              <a:rPr lang="en-GB" dirty="0" smtClean="0"/>
              <a:t>Search for point sources of </a:t>
            </a:r>
            <a:r>
              <a:rPr lang="en-GB" dirty="0" smtClean="0">
                <a:sym typeface="Symbol"/>
              </a:rPr>
              <a:t>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32" y="6523098"/>
            <a:ext cx="1571647" cy="309502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16383" y="6534973"/>
            <a:ext cx="4098767" cy="285751"/>
          </a:xfrm>
        </p:spPr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2069" y="6511223"/>
            <a:ext cx="699177" cy="285751"/>
          </a:xfrm>
        </p:spPr>
        <p:txBody>
          <a:bodyPr/>
          <a:lstStyle/>
          <a:p>
            <a:fld id="{8EB3A7CC-CD69-4595-8ED2-6F06D7A979E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8" name="Rectangle 15"/>
          <p:cNvSpPr txBox="1">
            <a:spLocks noChangeArrowheads="1"/>
          </p:cNvSpPr>
          <p:nvPr/>
        </p:nvSpPr>
        <p:spPr bwMode="auto">
          <a:xfrm>
            <a:off x="1500190" y="1285860"/>
            <a:ext cx="5786454" cy="4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 years AMANDA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II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(6595 events)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14282" y="1723241"/>
            <a:ext cx="8501122" cy="3958076"/>
            <a:chOff x="214282" y="1723241"/>
            <a:chExt cx="8501122" cy="3958076"/>
          </a:xfrm>
        </p:grpSpPr>
        <p:grpSp>
          <p:nvGrpSpPr>
            <p:cNvPr id="22" name="Group 21"/>
            <p:cNvGrpSpPr/>
            <p:nvPr/>
          </p:nvGrpSpPr>
          <p:grpSpPr>
            <a:xfrm>
              <a:off x="214282" y="1723241"/>
              <a:ext cx="8472091" cy="3357529"/>
              <a:chOff x="214282" y="1723241"/>
              <a:chExt cx="8472091" cy="335752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14282" y="1723241"/>
                <a:ext cx="8429684" cy="3357529"/>
                <a:chOff x="928662" y="2114584"/>
                <a:chExt cx="8429684" cy="3357529"/>
              </a:xfrm>
            </p:grpSpPr>
            <p:pic>
              <p:nvPicPr>
                <p:cNvPr id="7" name="Picture 13"/>
                <p:cNvPicPr>
                  <a:picLocks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571604" y="2391583"/>
                  <a:ext cx="7358081" cy="308053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" name="Rectangle 20"/>
                <p:cNvSpPr>
                  <a:spLocks/>
                </p:cNvSpPr>
                <p:nvPr/>
              </p:nvSpPr>
              <p:spPr bwMode="auto">
                <a:xfrm>
                  <a:off x="4924183" y="2114584"/>
                  <a:ext cx="770187" cy="2769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 lIns="0" tIns="0" rIns="57799" bIns="0">
                  <a:spAutoFit/>
                </a:bodyPr>
                <a:lstStyle/>
                <a:p>
                  <a:pPr marL="57150" eaLnBrk="1" hangingPunct="1"/>
                  <a:r>
                    <a:rPr lang="en-US" b="1" dirty="0">
                      <a:solidFill>
                        <a:srgbClr val="000000"/>
                      </a:solidFill>
                      <a:latin typeface="Lucida Grande" charset="0"/>
                      <a:ea typeface="ヒラギノ角ゴ ProN W3" charset="-128"/>
                      <a:sym typeface="Lucida Grande" charset="0"/>
                    </a:rPr>
                    <a:t>δ=90º</a:t>
                  </a:r>
                </a:p>
              </p:txBody>
            </p:sp>
            <p:sp>
              <p:nvSpPr>
                <p:cNvPr id="10" name="Rectangle 21"/>
                <p:cNvSpPr>
                  <a:spLocks/>
                </p:cNvSpPr>
                <p:nvPr/>
              </p:nvSpPr>
              <p:spPr bwMode="auto">
                <a:xfrm>
                  <a:off x="928662" y="4891913"/>
                  <a:ext cx="1000100" cy="18466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 lIns="0" tIns="0" rIns="57799" bIns="0">
                  <a:spAutoFit/>
                </a:bodyPr>
                <a:lstStyle/>
                <a:p>
                  <a:pPr marL="57150" eaLnBrk="1" hangingPunct="1"/>
                  <a:r>
                    <a:rPr lang="en-US" sz="1200" b="1" dirty="0" smtClean="0">
                      <a:solidFill>
                        <a:srgbClr val="000000"/>
                      </a:solidFill>
                      <a:latin typeface="Lucida Grande" charset="0"/>
                      <a:ea typeface="ヒラギノ角ゴ ProN W3" charset="-128"/>
                      <a:sym typeface="Lucida Grande" charset="0"/>
                    </a:rPr>
                    <a:t>RA=24h</a:t>
                  </a:r>
                  <a:endParaRPr lang="en-US" sz="1200" b="1" dirty="0">
                    <a:solidFill>
                      <a:srgbClr val="000000"/>
                    </a:solidFill>
                    <a:latin typeface="Lucida Grande" charset="0"/>
                    <a:ea typeface="ヒラギノ角ゴ ProN W3" charset="-128"/>
                    <a:sym typeface="Lucida Grande" charset="0"/>
                  </a:endParaRPr>
                </a:p>
              </p:txBody>
            </p:sp>
            <p:sp>
              <p:nvSpPr>
                <p:cNvPr id="11" name="Rectangle 22"/>
                <p:cNvSpPr>
                  <a:spLocks/>
                </p:cNvSpPr>
                <p:nvPr/>
              </p:nvSpPr>
              <p:spPr bwMode="auto">
                <a:xfrm>
                  <a:off x="8975261" y="4686352"/>
                  <a:ext cx="383085" cy="2769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 lIns="0" tIns="0" rIns="57799" bIns="0">
                  <a:spAutoFit/>
                </a:bodyPr>
                <a:lstStyle/>
                <a:p>
                  <a:pPr marL="57150" eaLnBrk="1" hangingPunct="1"/>
                  <a:r>
                    <a:rPr lang="en-US" b="0" dirty="0">
                      <a:solidFill>
                        <a:srgbClr val="000000"/>
                      </a:solidFill>
                      <a:latin typeface="Lucida Grande" charset="0"/>
                      <a:ea typeface="ヒラギノ角ゴ ProN W3" charset="-128"/>
                      <a:sym typeface="Lucida Grande" charset="0"/>
                    </a:rPr>
                    <a:t>0h</a:t>
                  </a: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4714877" y="1884753"/>
                <a:ext cx="3971496" cy="972743"/>
                <a:chOff x="4714877" y="1884753"/>
                <a:chExt cx="3971496" cy="972743"/>
              </a:xfrm>
            </p:grpSpPr>
            <p:sp>
              <p:nvSpPr>
                <p:cNvPr id="16" name="Rectangle 28"/>
                <p:cNvSpPr>
                  <a:spLocks/>
                </p:cNvSpPr>
                <p:nvPr/>
              </p:nvSpPr>
              <p:spPr bwMode="auto">
                <a:xfrm>
                  <a:off x="6643702" y="1884753"/>
                  <a:ext cx="2042671" cy="61555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 lIns="0" tIns="0" rIns="57799" bIns="0">
                  <a:spAutoFit/>
                </a:bodyPr>
                <a:lstStyle/>
                <a:p>
                  <a:pPr marL="57150" algn="ctr" eaLnBrk="1" hangingPunct="1"/>
                  <a:r>
                    <a:rPr lang="en-US" sz="2000" b="0" dirty="0">
                      <a:solidFill>
                        <a:srgbClr val="FF0000"/>
                      </a:solidFill>
                      <a:latin typeface="Lucida Grande" charset="0"/>
                      <a:ea typeface="ヒラギノ角ゴ ProN W3" charset="-128"/>
                      <a:sym typeface="Lucida Grande" charset="0"/>
                    </a:rPr>
                    <a:t>Max </a:t>
                  </a:r>
                  <a:r>
                    <a:rPr lang="en-US" sz="2000" b="0" dirty="0" smtClean="0">
                      <a:solidFill>
                        <a:srgbClr val="FF0000"/>
                      </a:solidFill>
                      <a:latin typeface="Lucida Grande" charset="0"/>
                      <a:ea typeface="ヒラギノ角ゴ ProN W3" charset="-128"/>
                      <a:sym typeface="Lucida Grande" charset="0"/>
                    </a:rPr>
                    <a:t>significance</a:t>
                  </a:r>
                  <a:r>
                    <a:rPr lang="en-US" sz="2000" b="0" dirty="0">
                      <a:solidFill>
                        <a:srgbClr val="FF0000"/>
                      </a:solidFill>
                      <a:latin typeface="Lucida Grande" charset="0"/>
                      <a:ea typeface="ヒラギノ角ゴ ProN W3" charset="-128"/>
                      <a:sym typeface="Lucida Grande" charset="0"/>
                    </a:rPr>
                    <a:t/>
                  </a:r>
                  <a:br>
                    <a:rPr lang="en-US" sz="2000" b="0" dirty="0">
                      <a:solidFill>
                        <a:srgbClr val="FF0000"/>
                      </a:solidFill>
                      <a:latin typeface="Lucida Grande" charset="0"/>
                      <a:ea typeface="ヒラギノ角ゴ ProN W3" charset="-128"/>
                      <a:sym typeface="Lucida Grande" charset="0"/>
                    </a:rPr>
                  </a:br>
                  <a:r>
                    <a:rPr lang="en-US" sz="2000" b="0" dirty="0">
                      <a:solidFill>
                        <a:srgbClr val="FF0000"/>
                      </a:solidFill>
                      <a:latin typeface="Lucida Grande" charset="0"/>
                      <a:ea typeface="ヒラギノ角ゴ ProN W3" charset="-128"/>
                      <a:sym typeface="Lucida Grande" charset="0"/>
                    </a:rPr>
                    <a:t>3.38σ</a:t>
                  </a:r>
                </a:p>
              </p:txBody>
            </p:sp>
            <p:sp>
              <p:nvSpPr>
                <p:cNvPr id="17" name="Line 2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714877" y="2285992"/>
                  <a:ext cx="2143139" cy="57150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 type="stealth" w="med" len="med"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214282" y="5357826"/>
              <a:ext cx="8501122" cy="323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</a:pPr>
              <a:r>
                <a:rPr lang="en-US" sz="2800" dirty="0">
                  <a:latin typeface="Arial Unicode MS" pitchFamily="34" charset="-128"/>
                </a:rPr>
                <a:t>No significant </a:t>
              </a:r>
              <a:r>
                <a:rPr lang="en-US" sz="2800" dirty="0" smtClean="0">
                  <a:latin typeface="Arial Unicode MS" pitchFamily="34" charset="-128"/>
                </a:rPr>
                <a:t>excess:</a:t>
              </a:r>
            </a:p>
            <a:p>
              <a:pPr marL="342900" indent="-342900" algn="ctr" eaLnBrk="1" hangingPunct="1">
                <a:spcBef>
                  <a:spcPct val="20000"/>
                </a:spcBef>
              </a:pPr>
              <a:r>
                <a:rPr lang="en-US" sz="2800" dirty="0" smtClean="0">
                  <a:latin typeface="Arial Unicode MS" pitchFamily="34" charset="-128"/>
                </a:rPr>
                <a:t>No evidence for point sources of neutrinos yet </a:t>
              </a:r>
              <a:endParaRPr lang="en-US" sz="2800" dirty="0">
                <a:latin typeface="Arial Unicode MS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 smtClean="0"/>
              <a:t>Limit on diffuse flux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6593" y="1287560"/>
            <a:ext cx="5533277" cy="5070398"/>
          </a:xfrm>
          <a:prstGeom prst="rect">
            <a:avLst/>
          </a:prstGeom>
          <a:noFill/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895444" y="3400404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3857620" y="2571744"/>
            <a:ext cx="1928826" cy="704848"/>
          </a:xfrm>
          <a:prstGeom prst="line">
            <a:avLst/>
          </a:prstGeom>
          <a:noFill/>
          <a:ln w="28575">
            <a:solidFill>
              <a:srgbClr val="5FDAEB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666844" y="3705204"/>
            <a:ext cx="838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3343244" y="3354685"/>
            <a:ext cx="2371764" cy="45719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743044" y="3400404"/>
            <a:ext cx="14478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2276444" y="3324204"/>
            <a:ext cx="1600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2047844" y="4467204"/>
            <a:ext cx="129540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2124044" y="5000604"/>
            <a:ext cx="1295400" cy="0"/>
          </a:xfrm>
          <a:prstGeom prst="line">
            <a:avLst/>
          </a:prstGeom>
          <a:noFill/>
          <a:ln w="57150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 flipV="1">
            <a:off x="3495644" y="4467204"/>
            <a:ext cx="2209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 flipV="1">
            <a:off x="3571844" y="5000604"/>
            <a:ext cx="2133600" cy="3048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765769" y="2307449"/>
            <a:ext cx="303159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1800" dirty="0">
                <a:solidFill>
                  <a:srgbClr val="5FDAEB"/>
                </a:solidFill>
              </a:rPr>
              <a:t>AMANDA </a:t>
            </a:r>
            <a:r>
              <a:rPr lang="de-DE" dirty="0" smtClean="0">
                <a:solidFill>
                  <a:srgbClr val="5FDAEB"/>
                </a:solidFill>
              </a:rPr>
              <a:t>II</a:t>
            </a:r>
            <a:r>
              <a:rPr lang="de-DE" sz="1800" dirty="0" smtClean="0">
                <a:solidFill>
                  <a:srgbClr val="5FDAEB"/>
                </a:solidFill>
              </a:rPr>
              <a:t> </a:t>
            </a:r>
          </a:p>
          <a:p>
            <a:pPr eaLnBrk="1" hangingPunct="1"/>
            <a:r>
              <a:rPr lang="de-DE" dirty="0" smtClean="0">
                <a:solidFill>
                  <a:srgbClr val="5FDAEB"/>
                </a:solidFill>
              </a:rPr>
              <a:t>           </a:t>
            </a:r>
            <a:r>
              <a:rPr lang="de-DE" sz="1800" dirty="0" smtClean="0">
                <a:solidFill>
                  <a:srgbClr val="5FDAEB"/>
                </a:solidFill>
              </a:rPr>
              <a:t>High energy analysis</a:t>
            </a:r>
            <a:endParaRPr lang="de-DE" sz="1800" dirty="0">
              <a:solidFill>
                <a:srgbClr val="5FDAEB"/>
              </a:solidFill>
            </a:endParaRPr>
          </a:p>
          <a:p>
            <a:pPr eaLnBrk="1" hangingPunct="1"/>
            <a:endParaRPr lang="de-DE" sz="1800" dirty="0">
              <a:solidFill>
                <a:srgbClr val="000066"/>
              </a:solidFill>
            </a:endParaRPr>
          </a:p>
          <a:p>
            <a:pPr eaLnBrk="1" hangingPunct="1"/>
            <a:endParaRPr lang="de-DE" sz="1800" dirty="0"/>
          </a:p>
          <a:p>
            <a:pPr eaLnBrk="1" hangingPunct="1"/>
            <a:r>
              <a:rPr lang="de-DE" sz="1800" dirty="0" smtClean="0">
                <a:solidFill>
                  <a:srgbClr val="008000"/>
                </a:solidFill>
              </a:rPr>
              <a:t>Baikal</a:t>
            </a:r>
          </a:p>
          <a:p>
            <a:pPr eaLnBrk="1" hangingPunct="1"/>
            <a:endParaRPr lang="de-DE" dirty="0" smtClean="0">
              <a:solidFill>
                <a:srgbClr val="008000"/>
              </a:solidFill>
            </a:endParaRPr>
          </a:p>
          <a:p>
            <a:pPr eaLnBrk="1" hangingPunct="1"/>
            <a:r>
              <a:rPr lang="de-DE" sz="1800" dirty="0" smtClean="0">
                <a:solidFill>
                  <a:srgbClr val="FF0000"/>
                </a:solidFill>
              </a:rPr>
              <a:t>AMANDA II</a:t>
            </a:r>
            <a:endParaRPr lang="de-DE" sz="1800" dirty="0">
              <a:solidFill>
                <a:srgbClr val="FF0000"/>
              </a:solidFill>
            </a:endParaRPr>
          </a:p>
          <a:p>
            <a:pPr eaLnBrk="1" hangingPunct="1"/>
            <a:endParaRPr lang="de-DE" sz="1800" dirty="0">
              <a:solidFill>
                <a:srgbClr val="008000"/>
              </a:solidFill>
            </a:endParaRPr>
          </a:p>
          <a:p>
            <a:pPr eaLnBrk="1" hangingPunct="1"/>
            <a:r>
              <a:rPr lang="de-DE" sz="1800" dirty="0">
                <a:solidFill>
                  <a:srgbClr val="FF0000"/>
                </a:solidFill>
              </a:rPr>
              <a:t>IceCube muons, </a:t>
            </a:r>
          </a:p>
          <a:p>
            <a:pPr eaLnBrk="1" hangingPunct="1"/>
            <a:r>
              <a:rPr lang="de-DE" sz="1800" dirty="0">
                <a:solidFill>
                  <a:srgbClr val="FF0000"/>
                </a:solidFill>
              </a:rPr>
              <a:t>1 year</a:t>
            </a:r>
          </a:p>
          <a:p>
            <a:pPr eaLnBrk="1" hangingPunct="1"/>
            <a:endParaRPr lang="de-DE" sz="1800" dirty="0">
              <a:solidFill>
                <a:srgbClr val="FF0000"/>
              </a:solidFill>
            </a:endParaRPr>
          </a:p>
          <a:p>
            <a:pPr eaLnBrk="1" hangingPunct="1"/>
            <a:r>
              <a:rPr lang="de-DE" sz="1800" dirty="0">
                <a:solidFill>
                  <a:srgbClr val="800000"/>
                </a:solidFill>
              </a:rPr>
              <a:t>Icecube, </a:t>
            </a:r>
          </a:p>
          <a:p>
            <a:pPr eaLnBrk="1" hangingPunct="1"/>
            <a:r>
              <a:rPr lang="de-DE" sz="1800" dirty="0">
                <a:solidFill>
                  <a:srgbClr val="800000"/>
                </a:solidFill>
              </a:rPr>
              <a:t>muons &amp; cascades</a:t>
            </a:r>
          </a:p>
          <a:p>
            <a:pPr eaLnBrk="1" hangingPunct="1"/>
            <a:r>
              <a:rPr lang="de-DE" sz="1800" dirty="0">
                <a:solidFill>
                  <a:srgbClr val="800000"/>
                </a:solidFill>
              </a:rPr>
              <a:t>4 years</a:t>
            </a:r>
          </a:p>
          <a:p>
            <a:pPr eaLnBrk="1" hangingPunct="1"/>
            <a:endParaRPr lang="en-GB" sz="1800" dirty="0">
              <a:solidFill>
                <a:srgbClr val="800000"/>
              </a:solidFill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904844" y="5076804"/>
            <a:ext cx="1023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1400" b="0">
                <a:solidFill>
                  <a:srgbClr val="000000"/>
                </a:solidFill>
              </a:rPr>
              <a:t>GRB (WB)</a:t>
            </a:r>
            <a:endParaRPr lang="en-GB" sz="1400" b="0">
              <a:solidFill>
                <a:srgbClr val="000000"/>
              </a:solidFill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H="1">
            <a:off x="1590644" y="5076804"/>
            <a:ext cx="457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2047844" y="5076804"/>
            <a:ext cx="762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2809844" y="5076804"/>
            <a:ext cx="457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7697757" y="2882879"/>
            <a:ext cx="184731" cy="3693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H="1" flipV="1">
            <a:off x="2714612" y="3714752"/>
            <a:ext cx="2928958" cy="14287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214422"/>
            <a:ext cx="51054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Limits on Dark Matter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928794" y="6105544"/>
            <a:ext cx="5214974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57356" y="6072206"/>
            <a:ext cx="7194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          10                      100                     1000                10000    M</a:t>
            </a:r>
            <a:r>
              <a:rPr lang="en-GB" sz="1600" baseline="-25000" dirty="0" smtClean="0">
                <a:solidFill>
                  <a:srgbClr val="000000"/>
                </a:solidFill>
                <a:sym typeface="Symbol"/>
              </a:rPr>
              <a:t></a:t>
            </a:r>
            <a:r>
              <a:rPr lang="en-GB" sz="1600" dirty="0" smtClean="0">
                <a:solidFill>
                  <a:srgbClr val="000000"/>
                </a:solidFill>
                <a:sym typeface="Symbol"/>
              </a:rPr>
              <a:t> (GeV/c</a:t>
            </a:r>
            <a:r>
              <a:rPr lang="en-GB" sz="1600" baseline="30000" dirty="0" smtClean="0">
                <a:solidFill>
                  <a:srgbClr val="000000"/>
                </a:solidFill>
                <a:sym typeface="Symbol"/>
              </a:rPr>
              <a:t>2</a:t>
            </a:r>
            <a:r>
              <a:rPr lang="en-GB" sz="1600" dirty="0" smtClean="0">
                <a:solidFill>
                  <a:srgbClr val="000000"/>
                </a:solidFill>
                <a:sym typeface="Symbol"/>
              </a:rPr>
              <a:t>)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1736" y="1428736"/>
            <a:ext cx="4572032" cy="45720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571736" y="1298560"/>
            <a:ext cx="4500594" cy="793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98736" y="1357298"/>
            <a:ext cx="4491070" cy="158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0430" y="6072206"/>
            <a:ext cx="3143272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production in source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productio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2511645"/>
            <a:ext cx="2043109" cy="3924067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071934" y="1214422"/>
            <a:ext cx="48577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</a:rPr>
              <a:t>p/A </a:t>
            </a:r>
            <a:r>
              <a:rPr lang="en-US" sz="2400" b="1" dirty="0" smtClean="0">
                <a:solidFill>
                  <a:srgbClr val="FF9900"/>
                </a:solidFill>
                <a:latin typeface="Times New Roman" pitchFamily="18" charset="0"/>
              </a:rPr>
              <a:t> +  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</a:rPr>
              <a:t>p/</a:t>
            </a:r>
            <a:r>
              <a:rPr lang="en-US" sz="2400" b="1" dirty="0">
                <a:solidFill>
                  <a:srgbClr val="FF9900"/>
                </a:solidFill>
                <a:latin typeface="Symbol" pitchFamily="18" charset="2"/>
                <a:sym typeface="Arial Rounded MT Bold" pitchFamily="34" charset="0"/>
              </a:rPr>
              <a:t>g</a:t>
            </a:r>
            <a:r>
              <a:rPr lang="en-US" sz="2400" b="1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</a:t>
            </a:r>
            <a:r>
              <a:rPr lang="en-US" sz="2400" b="1" dirty="0">
                <a:solidFill>
                  <a:srgbClr val="FF9900"/>
                </a:solidFill>
                <a:latin typeface="Arial Rounded MT Bold" pitchFamily="34" charset="0"/>
                <a:sym typeface="Symbol" pitchFamily="18" charset="2"/>
              </a:rPr>
              <a:t> </a:t>
            </a:r>
            <a:r>
              <a:rPr lang="en-US" sz="2400" b="1" dirty="0">
                <a:solidFill>
                  <a:srgbClr val="FF9900"/>
                </a:solidFill>
                <a:latin typeface="Symbol" pitchFamily="18" charset="2"/>
                <a:sym typeface="Arial Rounded MT Bold" pitchFamily="34" charset="0"/>
              </a:rPr>
              <a:t>p</a:t>
            </a:r>
            <a:r>
              <a:rPr lang="en-US" sz="2400" b="1" baseline="30000" dirty="0">
                <a:solidFill>
                  <a:srgbClr val="FF9900"/>
                </a:solidFill>
                <a:latin typeface="Symbol" pitchFamily="18" charset="2"/>
                <a:sym typeface="Arial Rounded MT Bold" pitchFamily="34" charset="0"/>
              </a:rPr>
              <a:t>0    </a:t>
            </a:r>
            <a:r>
              <a:rPr lang="en-US" sz="2400" b="1" dirty="0">
                <a:solidFill>
                  <a:srgbClr val="FF9900"/>
                </a:solidFill>
                <a:latin typeface="Symbol" pitchFamily="18" charset="2"/>
                <a:sym typeface="Arial Rounded MT Bold" pitchFamily="34" charset="0"/>
              </a:rPr>
              <a:t>+   p</a:t>
            </a:r>
            <a:r>
              <a:rPr lang="en-US" sz="2400" b="1" baseline="30000" dirty="0">
                <a:solidFill>
                  <a:srgbClr val="FF9900"/>
                </a:solidFill>
                <a:latin typeface="Symbol" pitchFamily="18" charset="2"/>
                <a:sym typeface="Symbol" pitchFamily="18" charset="2"/>
              </a:rPr>
              <a:t></a:t>
            </a:r>
            <a:r>
              <a:rPr lang="en-US" sz="2400" b="1" dirty="0">
                <a:solidFill>
                  <a:srgbClr val="FF9900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en-US" sz="2400" b="1" dirty="0" smtClean="0">
                <a:solidFill>
                  <a:srgbClr val="FF9900"/>
                </a:solidFill>
                <a:latin typeface="Symbol" pitchFamily="18" charset="2"/>
                <a:sym typeface="Symbol" pitchFamily="18" charset="2"/>
              </a:rPr>
              <a:t> +  ...</a:t>
            </a:r>
            <a:r>
              <a:rPr lang="en-US" sz="2400" b="1" dirty="0" smtClean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</a:t>
            </a:r>
            <a:endParaRPr lang="en-US" sz="2400" b="1" dirty="0">
              <a:solidFill>
                <a:srgbClr val="FF9900"/>
              </a:solidFill>
              <a:latin typeface="Arial Rounded MT Bold" pitchFamily="34" charset="0"/>
              <a:sym typeface="Arial Rounded MT Bold" pitchFamily="34" charset="0"/>
            </a:endParaRPr>
          </a:p>
          <a:p>
            <a:pPr eaLnBrk="0" hangingPunct="0"/>
            <a:r>
              <a:rPr lang="en-US" b="1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                   </a:t>
            </a:r>
            <a:r>
              <a:rPr lang="en-US" b="1" dirty="0" smtClean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 </a:t>
            </a:r>
            <a:r>
              <a:rPr lang="en-US" b="1" dirty="0" smtClean="0">
                <a:solidFill>
                  <a:srgbClr val="FF9900"/>
                </a:solidFill>
                <a:latin typeface="Arial Rounded MT Bold" pitchFamily="34" charset="0"/>
                <a:sym typeface="Symbol" pitchFamily="18" charset="2"/>
              </a:rPr>
              <a:t></a:t>
            </a:r>
            <a:r>
              <a:rPr lang="en-US" b="1" dirty="0" smtClean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       </a:t>
            </a:r>
            <a:r>
              <a:rPr lang="en-US" b="1" dirty="0" smtClean="0">
                <a:solidFill>
                  <a:srgbClr val="FF9900"/>
                </a:solidFill>
                <a:latin typeface="Arial Rounded MT Bold" pitchFamily="34" charset="0"/>
                <a:sym typeface="Symbol" pitchFamily="18" charset="2"/>
              </a:rPr>
              <a:t></a:t>
            </a:r>
            <a:endParaRPr lang="en-US" b="1" dirty="0">
              <a:solidFill>
                <a:srgbClr val="FF9900"/>
              </a:solidFill>
              <a:latin typeface="Arial Rounded MT Bold" pitchFamily="34" charset="0"/>
              <a:sym typeface="Arial Rounded MT Bold" pitchFamily="34" charset="0"/>
            </a:endParaRPr>
          </a:p>
          <a:p>
            <a:pPr eaLnBrk="0" hangingPunct="0"/>
            <a:r>
              <a:rPr lang="en-US" sz="2400" b="1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              </a:t>
            </a:r>
            <a:r>
              <a:rPr lang="en-US" sz="2400" b="1" dirty="0" smtClean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</a:t>
            </a:r>
            <a:r>
              <a:rPr lang="en-US" sz="2400" b="1" dirty="0" smtClean="0">
                <a:solidFill>
                  <a:srgbClr val="CC0066"/>
                </a:solidFill>
                <a:latin typeface="Symbol" pitchFamily="18" charset="2"/>
                <a:sym typeface="Arial Rounded MT Bold" pitchFamily="34" charset="0"/>
              </a:rPr>
              <a:t>g </a:t>
            </a:r>
            <a:r>
              <a:rPr lang="en-US" sz="2400" b="1" dirty="0" err="1">
                <a:solidFill>
                  <a:srgbClr val="CC0066"/>
                </a:solidFill>
                <a:latin typeface="Symbol" pitchFamily="18" charset="2"/>
                <a:sym typeface="Arial Rounded MT Bold" pitchFamily="34" charset="0"/>
              </a:rPr>
              <a:t>g</a:t>
            </a:r>
            <a:r>
              <a:rPr lang="en-US" sz="2400" b="1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</a:t>
            </a:r>
            <a:r>
              <a:rPr lang="en-US" sz="2400" b="1" dirty="0">
                <a:solidFill>
                  <a:srgbClr val="33CC33"/>
                </a:solidFill>
                <a:latin typeface="Arial Rounded MT Bold" pitchFamily="34" charset="0"/>
                <a:sym typeface="Arial Rounded MT Bold" pitchFamily="34" charset="0"/>
              </a:rPr>
              <a:t> </a:t>
            </a:r>
            <a:r>
              <a:rPr lang="en-US" sz="2400" b="1" dirty="0">
                <a:solidFill>
                  <a:srgbClr val="33CC33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="1" baseline="-25000" dirty="0">
                <a:solidFill>
                  <a:srgbClr val="33CC33"/>
                </a:solidFill>
                <a:latin typeface="Symbol" pitchFamily="18" charset="2"/>
                <a:sym typeface="Arial Rounded MT Bold" pitchFamily="34" charset="0"/>
              </a:rPr>
              <a:t>m</a:t>
            </a:r>
            <a:r>
              <a:rPr lang="en-US" sz="2400" b="1" baseline="-25000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</a:t>
            </a:r>
            <a:r>
              <a:rPr lang="en-US" sz="2400" b="1" dirty="0" smtClean="0">
                <a:solidFill>
                  <a:srgbClr val="FF9900"/>
                </a:solidFill>
                <a:latin typeface="Symbol" pitchFamily="18" charset="2"/>
                <a:sym typeface="Arial Rounded MT Bold" pitchFamily="34" charset="0"/>
              </a:rPr>
              <a:t>m </a:t>
            </a:r>
            <a:r>
              <a:rPr lang="en-US" sz="2400" b="1" dirty="0" smtClean="0">
                <a:solidFill>
                  <a:srgbClr val="FF9900"/>
                </a:solidFill>
                <a:latin typeface="Symbol" pitchFamily="18" charset="2"/>
                <a:sym typeface="Symbol"/>
              </a:rPr>
              <a:t></a:t>
            </a:r>
            <a:r>
              <a:rPr lang="en-US" sz="2400" b="1" dirty="0" smtClean="0">
                <a:solidFill>
                  <a:srgbClr val="33CC33"/>
                </a:solidFill>
                <a:latin typeface="Symbol" pitchFamily="18" charset="2"/>
                <a:sym typeface="Arial Rounded MT Bold" pitchFamily="34" charset="0"/>
              </a:rPr>
              <a:t> n</a:t>
            </a:r>
            <a:r>
              <a:rPr lang="en-US" sz="2400" b="1" baseline="-25000" dirty="0" smtClean="0">
                <a:solidFill>
                  <a:srgbClr val="33CC33"/>
                </a:solidFill>
                <a:latin typeface="Symbol" pitchFamily="18" charset="2"/>
                <a:sym typeface="Arial Rounded MT Bold" pitchFamily="34" charset="0"/>
              </a:rPr>
              <a:t>m  </a:t>
            </a:r>
            <a:r>
              <a:rPr lang="en-US" sz="2400" b="1" dirty="0" smtClean="0">
                <a:solidFill>
                  <a:srgbClr val="33CC33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="1" baseline="-25000" dirty="0" smtClean="0">
                <a:solidFill>
                  <a:srgbClr val="33CC33"/>
                </a:solidFill>
                <a:latin typeface="Times New Roman" pitchFamily="18" charset="0"/>
                <a:sym typeface="Arial Rounded MT Bold" pitchFamily="34" charset="0"/>
              </a:rPr>
              <a:t>e </a:t>
            </a:r>
            <a:r>
              <a:rPr lang="en-US" sz="2400" b="1" baseline="-25000" dirty="0" smtClean="0">
                <a:solidFill>
                  <a:srgbClr val="FF9900"/>
                </a:solidFill>
                <a:latin typeface="Times New Roman" pitchFamily="18" charset="0"/>
                <a:sym typeface="Arial Rounded MT Bold" pitchFamily="34" charset="0"/>
              </a:rPr>
              <a:t> </a:t>
            </a:r>
            <a:r>
              <a:rPr lang="en-US" sz="2400" b="1" dirty="0" smtClean="0">
                <a:solidFill>
                  <a:srgbClr val="FF9900"/>
                </a:solidFill>
                <a:latin typeface="Times New Roman" pitchFamily="18" charset="0"/>
                <a:sym typeface="Arial Rounded MT Bold" pitchFamily="34" charset="0"/>
              </a:rPr>
              <a:t>e</a:t>
            </a:r>
            <a:endParaRPr lang="en-US" sz="2400" b="1" dirty="0">
              <a:solidFill>
                <a:srgbClr val="FF9900"/>
              </a:solidFill>
              <a:latin typeface="Arial Rounded MT Bold" pitchFamily="34" charset="0"/>
              <a:sym typeface="Arial Rounded MT Bold" pitchFamily="34" charset="0"/>
            </a:endParaRPr>
          </a:p>
          <a:p>
            <a:pPr eaLnBrk="0" hangingPunct="0"/>
            <a:r>
              <a:rPr lang="en-US" b="1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</a:t>
            </a:r>
          </a:p>
          <a:p>
            <a:pPr eaLnBrk="0" hangingPunct="0"/>
            <a:r>
              <a:rPr lang="en-US" sz="2400" b="1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                            </a:t>
            </a:r>
            <a:endParaRPr lang="en-US" sz="2400" b="1" dirty="0">
              <a:solidFill>
                <a:srgbClr val="FF9900"/>
              </a:solidFill>
              <a:latin typeface="Times New Roman" pitchFamily="18" charset="0"/>
              <a:sym typeface="Arial Rounded MT Bold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2876" y="1214422"/>
            <a:ext cx="43576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400" dirty="0">
                <a:latin typeface="+mn-lt"/>
              </a:rPr>
              <a:t>Neutrinos produced in hadronic interactions of</a:t>
            </a:r>
          </a:p>
          <a:p>
            <a:pPr eaLnBrk="0" hangingPunct="0"/>
            <a:r>
              <a:rPr lang="en-GB" sz="2400" dirty="0">
                <a:latin typeface="+mn-lt"/>
              </a:rPr>
              <a:t>high energy protons or nuclei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43" y="2571745"/>
            <a:ext cx="4474290" cy="390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Straight Arrow Connector 13"/>
          <p:cNvCxnSpPr/>
          <p:nvPr/>
        </p:nvCxnSpPr>
        <p:spPr>
          <a:xfrm>
            <a:off x="3929058" y="5072074"/>
            <a:ext cx="1357322" cy="11430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86578" y="2928934"/>
            <a:ext cx="1714512" cy="2954655"/>
          </a:xfrm>
          <a:prstGeom prst="rect">
            <a:avLst/>
          </a:prstGeom>
          <a:solidFill>
            <a:srgbClr val="C8F2F8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proton accelerated</a:t>
            </a:r>
          </a:p>
          <a:p>
            <a:r>
              <a:rPr lang="en-GB" dirty="0" smtClean="0"/>
              <a:t>in shock wave </a:t>
            </a:r>
          </a:p>
          <a:p>
            <a:r>
              <a:rPr lang="en-GB" dirty="0" smtClean="0"/>
              <a:t>by “Fermi process”</a:t>
            </a:r>
          </a:p>
          <a:p>
            <a:endParaRPr lang="en-GB" dirty="0" smtClean="0"/>
          </a:p>
          <a:p>
            <a:r>
              <a:rPr lang="en-GB" dirty="0" smtClean="0"/>
              <a:t>Flux energy spectrum:</a:t>
            </a:r>
          </a:p>
          <a:p>
            <a:r>
              <a:rPr lang="en-GB" dirty="0" smtClean="0"/>
              <a:t>  </a:t>
            </a:r>
            <a:r>
              <a:rPr lang="en-GB" sz="2400" dirty="0" smtClean="0">
                <a:latin typeface="Times New Roman" pitchFamily="18" charset="0"/>
                <a:sym typeface="Symbol" pitchFamily="18" charset="2"/>
              </a:rPr>
              <a:t></a:t>
            </a:r>
            <a:r>
              <a:rPr lang="en-GB" sz="2400" baseline="-25000" dirty="0" smtClean="0">
                <a:latin typeface="Times New Roman" pitchFamily="18" charset="0"/>
                <a:sym typeface="Symbol" pitchFamily="18" charset="2"/>
              </a:rPr>
              <a:t>p</a:t>
            </a:r>
            <a:r>
              <a:rPr lang="en-GB" sz="2400" dirty="0" smtClean="0">
                <a:sym typeface="Symbol"/>
              </a:rPr>
              <a:t> E</a:t>
            </a:r>
            <a:r>
              <a:rPr lang="en-GB" sz="2400" baseline="30000" dirty="0" smtClean="0">
                <a:sym typeface="Symbol"/>
              </a:rPr>
              <a:t>2</a:t>
            </a:r>
            <a:endParaRPr lang="en-GB" sz="2400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ANTARES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3" descr="antares-pu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138" y="3337115"/>
            <a:ext cx="4167191" cy="31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-32" y="1189022"/>
            <a:ext cx="4643470" cy="3240110"/>
            <a:chOff x="214282" y="1714488"/>
            <a:chExt cx="4297097" cy="2857520"/>
          </a:xfrm>
        </p:grpSpPr>
        <p:pic>
          <p:nvPicPr>
            <p:cNvPr id="7" name="Picture 6" descr="med_tot_bat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282" y="1714488"/>
              <a:ext cx="4297097" cy="285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3071782" y="3502013"/>
              <a:ext cx="70167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100" b="1">
                  <a:solidFill>
                    <a:srgbClr val="020202"/>
                  </a:solidFill>
                </a:rPr>
                <a:t>Corsica</a:t>
              </a: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2428845" y="2287576"/>
              <a:ext cx="4826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100" b="1">
                  <a:solidFill>
                    <a:srgbClr val="020202"/>
                  </a:solidFill>
                </a:rPr>
                <a:t>Nice</a:t>
              </a: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1508095" y="2417751"/>
              <a:ext cx="655637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100" b="1">
                  <a:solidFill>
                    <a:srgbClr val="020202"/>
                  </a:solidFill>
                </a:rPr>
                <a:t>Toulon</a:t>
              </a: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003270" y="2216138"/>
              <a:ext cx="785812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100" b="1" dirty="0">
                  <a:solidFill>
                    <a:srgbClr val="020202"/>
                  </a:solidFill>
                </a:rPr>
                <a:t>Marseille</a:t>
              </a:r>
            </a:p>
          </p:txBody>
        </p:sp>
      </p:grpSp>
      <p:sp>
        <p:nvSpPr>
          <p:cNvPr id="12" name="Hexagon 11"/>
          <p:cNvSpPr/>
          <p:nvPr/>
        </p:nvSpPr>
        <p:spPr bwMode="auto">
          <a:xfrm flipH="1" flipV="1">
            <a:off x="1666017" y="2444744"/>
            <a:ext cx="71438" cy="45719"/>
          </a:xfrm>
          <a:prstGeom prst="hexagon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  <a:sp3d extrusionH="95250"/>
        </p:spPr>
        <p:txBody>
          <a:bodyPr/>
          <a:lstStyle/>
          <a:p>
            <a:pPr eaLnBrk="0" hangingPunct="0">
              <a:defRPr/>
            </a:pPr>
            <a:endParaRPr lang="en-GB"/>
          </a:p>
        </p:txBody>
      </p:sp>
      <p:cxnSp>
        <p:nvCxnSpPr>
          <p:cNvPr id="13" name="Straight Connector 14"/>
          <p:cNvCxnSpPr>
            <a:cxnSpLocks noChangeShapeType="1"/>
            <a:endCxn id="12" idx="5"/>
          </p:cNvCxnSpPr>
          <p:nvPr/>
        </p:nvCxnSpPr>
        <p:spPr bwMode="auto">
          <a:xfrm rot="10800000">
            <a:off x="1677448" y="2490464"/>
            <a:ext cx="3537495" cy="1224289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7" name="Rectangle 16"/>
          <p:cNvSpPr/>
          <p:nvPr/>
        </p:nvSpPr>
        <p:spPr>
          <a:xfrm>
            <a:off x="0" y="3929066"/>
            <a:ext cx="1000100" cy="21431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643338" y="4195766"/>
            <a:ext cx="1000100" cy="21431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Line deployment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92" y="1346854"/>
            <a:ext cx="3870832" cy="494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ntares_0166"/>
          <p:cNvPicPr>
            <a:picLocks noChangeAspect="1" noChangeArrowheads="1"/>
          </p:cNvPicPr>
          <p:nvPr/>
        </p:nvPicPr>
        <p:blipFill>
          <a:blip r:embed="rId3"/>
          <a:srcRect t="16269"/>
          <a:stretch>
            <a:fillRect/>
          </a:stretch>
        </p:blipFill>
        <p:spPr bwMode="auto">
          <a:xfrm>
            <a:off x="223502" y="1357298"/>
            <a:ext cx="8420464" cy="4938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ntares_0226"/>
          <p:cNvPicPr>
            <a:picLocks noChangeAspect="1" noChangeArrowheads="1"/>
          </p:cNvPicPr>
          <p:nvPr/>
        </p:nvPicPr>
        <p:blipFill>
          <a:blip r:embed="rId4"/>
          <a:srcRect l="14043" t="9309"/>
          <a:stretch>
            <a:fillRect/>
          </a:stretch>
        </p:blipFill>
        <p:spPr bwMode="auto">
          <a:xfrm>
            <a:off x="1564054" y="1354427"/>
            <a:ext cx="6193762" cy="494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Antares_036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603" y="1357298"/>
            <a:ext cx="7406977" cy="4938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Line connections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71406" y="1831972"/>
            <a:ext cx="8577262" cy="4227513"/>
            <a:chOff x="281434" y="2273850"/>
            <a:chExt cx="8576814" cy="4226984"/>
          </a:xfrm>
        </p:grpSpPr>
        <p:pic>
          <p:nvPicPr>
            <p:cNvPr id="7" name="Picture 4" descr="IMG_0723"/>
            <p:cNvPicPr>
              <a:picLocks noChangeAspect="1" noChangeArrowheads="1"/>
            </p:cNvPicPr>
            <p:nvPr/>
          </p:nvPicPr>
          <p:blipFill>
            <a:blip r:embed="rId2" cstate="print"/>
            <a:srcRect t="18652" r="2959" b="9989"/>
            <a:stretch>
              <a:fillRect/>
            </a:stretch>
          </p:blipFill>
          <p:spPr bwMode="auto">
            <a:xfrm>
              <a:off x="281434" y="2714620"/>
              <a:ext cx="3861938" cy="37862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642910" y="2285992"/>
              <a:ext cx="2941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Manned submarine Nautile</a:t>
              </a:r>
            </a:p>
          </p:txBody>
        </p:sp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5500694" y="2273850"/>
              <a:ext cx="259141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Robot submarine Victor</a:t>
              </a:r>
            </a:p>
          </p:txBody>
        </p:sp>
        <p:pic>
          <p:nvPicPr>
            <p:cNvPr id="10" name="Picture 9" descr="vic6000.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7752" y="2979518"/>
              <a:ext cx="4000496" cy="32003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487474"/>
            <a:ext cx="6571497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PourquoiPas_104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1357298"/>
            <a:ext cx="7286676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7" descr="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1470" y="1285860"/>
            <a:ext cx="4229839" cy="2819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8" descr="16"/>
          <p:cNvPicPr>
            <a:picLocks noChangeAspect="1" noChangeArrowheads="1"/>
          </p:cNvPicPr>
          <p:nvPr/>
        </p:nvPicPr>
        <p:blipFill>
          <a:blip r:embed="rId7"/>
          <a:srcRect t="24920" r="35185"/>
          <a:stretch>
            <a:fillRect/>
          </a:stretch>
        </p:blipFill>
        <p:spPr bwMode="auto">
          <a:xfrm>
            <a:off x="2571736" y="2285992"/>
            <a:ext cx="3701088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onnexionL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9126" y="3416300"/>
            <a:ext cx="3861673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Detector on seabed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2767" y="1285860"/>
            <a:ext cx="8821327" cy="5206104"/>
            <a:chOff x="0" y="1440837"/>
            <a:chExt cx="9179270" cy="5417163"/>
          </a:xfrm>
        </p:grpSpPr>
        <p:pic>
          <p:nvPicPr>
            <p:cNvPr id="7" name="Immagine 9" descr="jb_Page_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4762736" y="3545599"/>
              <a:ext cx="4416534" cy="3312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JBtop.png"/>
            <p:cNvPicPr>
              <a:picLocks noChangeAspect="1"/>
            </p:cNvPicPr>
            <p:nvPr/>
          </p:nvPicPr>
          <p:blipFill>
            <a:blip r:embed="rId3"/>
            <a:srcRect l="2394" t="10867" r="4229" b="8912"/>
            <a:stretch>
              <a:fillRect/>
            </a:stretch>
          </p:blipFill>
          <p:spPr>
            <a:xfrm>
              <a:off x="0" y="1701510"/>
              <a:ext cx="4910173" cy="32147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276492" y="1440837"/>
              <a:ext cx="2333933" cy="5444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800" dirty="0">
                  <a:solidFill>
                    <a:schemeClr val="tx1">
                      <a:lumMod val="75000"/>
                    </a:schemeClr>
                  </a:solidFill>
                </a:rPr>
                <a:t>Junction Box</a:t>
              </a:r>
            </a:p>
          </p:txBody>
        </p:sp>
      </p:grp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81819" y="1754831"/>
            <a:ext cx="8848788" cy="4737133"/>
            <a:chOff x="-63184" y="1928802"/>
            <a:chExt cx="9207184" cy="4929198"/>
          </a:xfrm>
        </p:grpSpPr>
        <p:pic>
          <p:nvPicPr>
            <p:cNvPr id="11" name="Picture 16" descr="PourquoiPas_D_65"/>
            <p:cNvPicPr>
              <a:picLocks noChangeAspect="1" noChangeArrowheads="1"/>
            </p:cNvPicPr>
            <p:nvPr/>
          </p:nvPicPr>
          <p:blipFill>
            <a:blip r:embed="rId4"/>
            <a:srcRect l="9200" t="6902" r="6849"/>
            <a:stretch>
              <a:fillRect/>
            </a:stretch>
          </p:blipFill>
          <p:spPr bwMode="auto">
            <a:xfrm>
              <a:off x="4697954" y="3571876"/>
              <a:ext cx="4446046" cy="32861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BSS.png"/>
            <p:cNvPicPr>
              <a:picLocks noChangeAspect="1"/>
            </p:cNvPicPr>
            <p:nvPr/>
          </p:nvPicPr>
          <p:blipFill>
            <a:blip r:embed="rId5"/>
            <a:srcRect l="6216" t="14885" r="18295"/>
            <a:stretch>
              <a:fillRect/>
            </a:stretch>
          </p:blipFill>
          <p:spPr>
            <a:xfrm>
              <a:off x="-63184" y="1928802"/>
              <a:ext cx="4635184" cy="3595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203511" y="1961158"/>
              <a:ext cx="2003515" cy="5444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800" dirty="0">
                  <a:solidFill>
                    <a:schemeClr val="tx1">
                      <a:lumMod val="75000"/>
                    </a:schemeClr>
                  </a:solidFill>
                </a:rPr>
                <a:t>Line bases</a:t>
              </a:r>
            </a:p>
          </p:txBody>
        </p:sp>
      </p:grpSp>
      <p:grpSp>
        <p:nvGrpSpPr>
          <p:cNvPr id="14" name="Group 83"/>
          <p:cNvGrpSpPr>
            <a:grpSpLocks/>
          </p:cNvGrpSpPr>
          <p:nvPr/>
        </p:nvGrpSpPr>
        <p:grpSpPr bwMode="auto">
          <a:xfrm>
            <a:off x="-32" y="1205577"/>
            <a:ext cx="8787764" cy="5286388"/>
            <a:chOff x="-71470" y="1357298"/>
            <a:chExt cx="9144032" cy="5500726"/>
          </a:xfrm>
        </p:grpSpPr>
        <p:pic>
          <p:nvPicPr>
            <p:cNvPr id="15" name="Picture 14" descr="071207040804A.jpg"/>
            <p:cNvPicPr>
              <a:picLocks noChangeAspect="1"/>
            </p:cNvPicPr>
            <p:nvPr/>
          </p:nvPicPr>
          <p:blipFill>
            <a:blip r:embed="rId6" cstate="print"/>
            <a:srcRect r="23499"/>
            <a:stretch>
              <a:fillRect/>
            </a:stretch>
          </p:blipFill>
          <p:spPr>
            <a:xfrm>
              <a:off x="-71470" y="3986516"/>
              <a:ext cx="2928958" cy="28715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 descr="071207023335A.jpg"/>
            <p:cNvPicPr>
              <a:picLocks noChangeAspect="1"/>
            </p:cNvPicPr>
            <p:nvPr/>
          </p:nvPicPr>
          <p:blipFill>
            <a:blip r:embed="rId7" cstate="print"/>
            <a:srcRect l="37709" r="18542"/>
            <a:stretch>
              <a:fillRect/>
            </a:stretch>
          </p:blipFill>
          <p:spPr>
            <a:xfrm>
              <a:off x="6572264" y="1357298"/>
              <a:ext cx="2500298" cy="42862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16" descr="060405012029A.jpg"/>
            <p:cNvPicPr>
              <a:picLocks noChangeAspect="1"/>
            </p:cNvPicPr>
            <p:nvPr/>
          </p:nvPicPr>
          <p:blipFill>
            <a:blip r:embed="rId8" cstate="print"/>
            <a:srcRect l="27860" r="18257"/>
            <a:stretch>
              <a:fillRect/>
            </a:stretch>
          </p:blipFill>
          <p:spPr>
            <a:xfrm>
              <a:off x="1628493" y="1500174"/>
              <a:ext cx="2514879" cy="35004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 descr="071207041644A.jpg"/>
            <p:cNvPicPr>
              <a:picLocks noChangeAspect="1"/>
            </p:cNvPicPr>
            <p:nvPr/>
          </p:nvPicPr>
          <p:blipFill>
            <a:blip r:embed="rId9" cstate="print"/>
            <a:srcRect l="7843" r="3922"/>
            <a:stretch>
              <a:fillRect/>
            </a:stretch>
          </p:blipFill>
          <p:spPr>
            <a:xfrm>
              <a:off x="3500430" y="4125520"/>
              <a:ext cx="3214710" cy="27325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4165579" y="1738174"/>
              <a:ext cx="2210421" cy="5444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800" dirty="0">
                  <a:solidFill>
                    <a:schemeClr val="tx1">
                      <a:lumMod val="75000"/>
                    </a:schemeClr>
                  </a:solidFill>
                </a:rPr>
                <a:t>Line storeys</a:t>
              </a:r>
            </a:p>
          </p:txBody>
        </p:sp>
      </p:grp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1500166" y="1142984"/>
            <a:ext cx="5430191" cy="5348326"/>
            <a:chOff x="1428728" y="870110"/>
            <a:chExt cx="5572164" cy="6286545"/>
          </a:xfrm>
        </p:grpSpPr>
        <p:pic>
          <p:nvPicPr>
            <p:cNvPr id="21" name="Picture 17" descr="Map_Antares_Mai08_withL12.gif"/>
            <p:cNvPicPr>
              <a:picLocks noChangeAspect="1"/>
            </p:cNvPicPr>
            <p:nvPr/>
          </p:nvPicPr>
          <p:blipFill>
            <a:blip r:embed="rId10"/>
            <a:srcRect l="18881" r="25580"/>
            <a:stretch>
              <a:fillRect/>
            </a:stretch>
          </p:blipFill>
          <p:spPr bwMode="auto">
            <a:xfrm>
              <a:off x="1714480" y="870110"/>
              <a:ext cx="5286412" cy="6286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18"/>
            <p:cNvGrpSpPr>
              <a:grpSpLocks/>
            </p:cNvGrpSpPr>
            <p:nvPr/>
          </p:nvGrpSpPr>
          <p:grpSpPr bwMode="auto">
            <a:xfrm>
              <a:off x="3394318" y="4452946"/>
              <a:ext cx="352314" cy="193675"/>
              <a:chOff x="1869" y="2738"/>
              <a:chExt cx="249" cy="136"/>
            </a:xfrm>
          </p:grpSpPr>
          <p:sp>
            <p:nvSpPr>
              <p:cNvPr id="80" name="Rectangle 5"/>
              <p:cNvSpPr>
                <a:spLocks noChangeArrowheads="1"/>
              </p:cNvSpPr>
              <p:nvPr/>
            </p:nvSpPr>
            <p:spPr bwMode="auto">
              <a:xfrm>
                <a:off x="1936" y="2738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chemeClr val="tx1">
                        <a:lumMod val="75000"/>
                      </a:schemeClr>
                    </a:solidFill>
                  </a:rPr>
                  <a:t> L11</a:t>
                </a:r>
              </a:p>
            </p:txBody>
          </p:sp>
          <p:sp>
            <p:nvSpPr>
              <p:cNvPr id="81" name="Rectangle 6"/>
              <p:cNvSpPr>
                <a:spLocks noChangeArrowheads="1"/>
              </p:cNvSpPr>
              <p:nvPr/>
            </p:nvSpPr>
            <p:spPr bwMode="auto">
              <a:xfrm>
                <a:off x="1869" y="2786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3" name="Group 7"/>
            <p:cNvGrpSpPr>
              <a:grpSpLocks/>
            </p:cNvGrpSpPr>
            <p:nvPr/>
          </p:nvGrpSpPr>
          <p:grpSpPr bwMode="auto">
            <a:xfrm>
              <a:off x="3120820" y="3495694"/>
              <a:ext cx="357980" cy="192088"/>
              <a:chOff x="1881" y="2804"/>
              <a:chExt cx="253" cy="136"/>
            </a:xfrm>
          </p:grpSpPr>
          <p:sp>
            <p:nvSpPr>
              <p:cNvPr id="78" name="Rectangle 8"/>
              <p:cNvSpPr>
                <a:spLocks noChangeArrowheads="1"/>
              </p:cNvSpPr>
              <p:nvPr/>
            </p:nvSpPr>
            <p:spPr bwMode="auto">
              <a:xfrm>
                <a:off x="1952" y="2804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chemeClr val="tx1">
                        <a:lumMod val="75000"/>
                      </a:schemeClr>
                    </a:solidFill>
                  </a:rPr>
                  <a:t>L9</a:t>
                </a:r>
              </a:p>
            </p:txBody>
          </p:sp>
          <p:sp>
            <p:nvSpPr>
              <p:cNvPr id="79" name="Rectangle 9"/>
              <p:cNvSpPr>
                <a:spLocks noChangeArrowheads="1"/>
              </p:cNvSpPr>
              <p:nvPr/>
            </p:nvSpPr>
            <p:spPr bwMode="auto">
              <a:xfrm>
                <a:off x="1881" y="2852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fr-FR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4" name="Group 10"/>
            <p:cNvGrpSpPr>
              <a:grpSpLocks/>
            </p:cNvGrpSpPr>
            <p:nvPr/>
          </p:nvGrpSpPr>
          <p:grpSpPr bwMode="auto">
            <a:xfrm>
              <a:off x="5350637" y="4745020"/>
              <a:ext cx="352320" cy="192087"/>
              <a:chOff x="1857" y="2777"/>
              <a:chExt cx="249" cy="136"/>
            </a:xfrm>
          </p:grpSpPr>
          <p:sp>
            <p:nvSpPr>
              <p:cNvPr id="76" name="Rectangle 11"/>
              <p:cNvSpPr>
                <a:spLocks noChangeArrowheads="1"/>
              </p:cNvSpPr>
              <p:nvPr/>
            </p:nvSpPr>
            <p:spPr bwMode="auto">
              <a:xfrm>
                <a:off x="1924" y="2777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chemeClr val="tx1">
                        <a:lumMod val="75000"/>
                      </a:schemeClr>
                    </a:solidFill>
                  </a:rPr>
                  <a:t> L10</a:t>
                </a:r>
              </a:p>
            </p:txBody>
          </p:sp>
          <p:sp>
            <p:nvSpPr>
              <p:cNvPr id="77" name="Rectangle 12"/>
              <p:cNvSpPr>
                <a:spLocks noChangeArrowheads="1"/>
              </p:cNvSpPr>
              <p:nvPr/>
            </p:nvSpPr>
            <p:spPr bwMode="auto">
              <a:xfrm>
                <a:off x="1857" y="2825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5" name="Group 13"/>
            <p:cNvGrpSpPr>
              <a:grpSpLocks/>
            </p:cNvGrpSpPr>
            <p:nvPr/>
          </p:nvGrpSpPr>
          <p:grpSpPr bwMode="auto">
            <a:xfrm>
              <a:off x="4322313" y="5023420"/>
              <a:ext cx="350906" cy="193675"/>
              <a:chOff x="1809" y="2793"/>
              <a:chExt cx="248" cy="136"/>
            </a:xfrm>
          </p:grpSpPr>
          <p:sp>
            <p:nvSpPr>
              <p:cNvPr id="74" name="Rectangle 14"/>
              <p:cNvSpPr>
                <a:spLocks noChangeArrowheads="1"/>
              </p:cNvSpPr>
              <p:nvPr/>
            </p:nvSpPr>
            <p:spPr bwMode="auto">
              <a:xfrm>
                <a:off x="1875" y="2793"/>
                <a:ext cx="182" cy="136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chemeClr val="tx1">
                        <a:lumMod val="75000"/>
                      </a:schemeClr>
                    </a:solidFill>
                  </a:rPr>
                  <a:t> L12</a:t>
                </a:r>
              </a:p>
            </p:txBody>
          </p:sp>
          <p:sp>
            <p:nvSpPr>
              <p:cNvPr id="75" name="Rectangle 15"/>
              <p:cNvSpPr>
                <a:spLocks noChangeArrowheads="1"/>
              </p:cNvSpPr>
              <p:nvPr/>
            </p:nvSpPr>
            <p:spPr bwMode="auto">
              <a:xfrm>
                <a:off x="1809" y="2841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4098171" y="3871536"/>
              <a:ext cx="142876" cy="103123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27" name="Rectangle 18"/>
            <p:cNvSpPr>
              <a:spLocks noChangeArrowheads="1"/>
            </p:cNvSpPr>
            <p:nvPr/>
          </p:nvSpPr>
          <p:spPr bwMode="auto">
            <a:xfrm>
              <a:off x="4011252" y="3905431"/>
              <a:ext cx="63672" cy="64971"/>
            </a:xfrm>
            <a:prstGeom prst="rect">
              <a:avLst/>
            </a:prstGeom>
            <a:solidFill>
              <a:srgbClr val="D7FDF7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grpSp>
          <p:nvGrpSpPr>
            <p:cNvPr id="28" name="Group 19"/>
            <p:cNvGrpSpPr>
              <a:grpSpLocks/>
            </p:cNvGrpSpPr>
            <p:nvPr/>
          </p:nvGrpSpPr>
          <p:grpSpPr bwMode="auto">
            <a:xfrm>
              <a:off x="4670129" y="4158979"/>
              <a:ext cx="418824" cy="210448"/>
              <a:chOff x="1854" y="2724"/>
              <a:chExt cx="296" cy="149"/>
            </a:xfrm>
          </p:grpSpPr>
          <p:sp>
            <p:nvSpPr>
              <p:cNvPr id="72" name="Rectangle 20"/>
              <p:cNvSpPr>
                <a:spLocks noChangeArrowheads="1"/>
              </p:cNvSpPr>
              <p:nvPr/>
            </p:nvSpPr>
            <p:spPr bwMode="auto">
              <a:xfrm>
                <a:off x="1921" y="2724"/>
                <a:ext cx="229" cy="149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chemeClr val="tx1">
                        <a:lumMod val="75000"/>
                      </a:schemeClr>
                    </a:solidFill>
                  </a:rPr>
                  <a:t>L8</a:t>
                </a:r>
              </a:p>
            </p:txBody>
          </p:sp>
          <p:sp>
            <p:nvSpPr>
              <p:cNvPr id="73" name="Rectangle 21"/>
              <p:cNvSpPr>
                <a:spLocks noChangeArrowheads="1"/>
              </p:cNvSpPr>
              <p:nvPr/>
            </p:nvSpPr>
            <p:spPr bwMode="auto">
              <a:xfrm>
                <a:off x="1854" y="2782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9" name="Group 22"/>
            <p:cNvGrpSpPr>
              <a:grpSpLocks/>
            </p:cNvGrpSpPr>
            <p:nvPr/>
          </p:nvGrpSpPr>
          <p:grpSpPr bwMode="auto">
            <a:xfrm>
              <a:off x="5832584" y="3845420"/>
              <a:ext cx="338168" cy="142408"/>
              <a:chOff x="1787" y="2803"/>
              <a:chExt cx="239" cy="100"/>
            </a:xfrm>
          </p:grpSpPr>
          <p:sp>
            <p:nvSpPr>
              <p:cNvPr id="70" name="Rectangle 23"/>
              <p:cNvSpPr>
                <a:spLocks noChangeArrowheads="1"/>
              </p:cNvSpPr>
              <p:nvPr/>
            </p:nvSpPr>
            <p:spPr bwMode="auto">
              <a:xfrm>
                <a:off x="1847" y="2803"/>
                <a:ext cx="179" cy="100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chemeClr val="tx1">
                        <a:lumMod val="75000"/>
                      </a:schemeClr>
                    </a:solidFill>
                  </a:rPr>
                  <a:t>L6</a:t>
                </a:r>
              </a:p>
            </p:txBody>
          </p:sp>
          <p:sp>
            <p:nvSpPr>
              <p:cNvPr id="71" name="Rectangle 24"/>
              <p:cNvSpPr>
                <a:spLocks noChangeArrowheads="1"/>
              </p:cNvSpPr>
              <p:nvPr/>
            </p:nvSpPr>
            <p:spPr bwMode="auto">
              <a:xfrm>
                <a:off x="1787" y="2831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30" name="Group 29"/>
            <p:cNvGrpSpPr>
              <a:grpSpLocks/>
            </p:cNvGrpSpPr>
            <p:nvPr/>
          </p:nvGrpSpPr>
          <p:grpSpPr bwMode="auto">
            <a:xfrm>
              <a:off x="5155952" y="3499859"/>
              <a:ext cx="263177" cy="186435"/>
              <a:chOff x="1826" y="2807"/>
              <a:chExt cx="186" cy="132"/>
            </a:xfrm>
          </p:grpSpPr>
          <p:sp>
            <p:nvSpPr>
              <p:cNvPr id="68" name="Rectangle 26"/>
              <p:cNvSpPr>
                <a:spLocks noChangeArrowheads="1"/>
              </p:cNvSpPr>
              <p:nvPr/>
            </p:nvSpPr>
            <p:spPr bwMode="auto">
              <a:xfrm>
                <a:off x="1885" y="2807"/>
                <a:ext cx="127" cy="132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chemeClr val="tx1">
                        <a:lumMod val="75000"/>
                      </a:schemeClr>
                    </a:solidFill>
                  </a:rPr>
                  <a:t> L4</a:t>
                </a:r>
              </a:p>
            </p:txBody>
          </p:sp>
          <p:sp>
            <p:nvSpPr>
              <p:cNvPr id="69" name="Rectangle 27"/>
              <p:cNvSpPr>
                <a:spLocks noChangeArrowheads="1"/>
              </p:cNvSpPr>
              <p:nvPr/>
            </p:nvSpPr>
            <p:spPr bwMode="auto">
              <a:xfrm>
                <a:off x="1826" y="2855"/>
                <a:ext cx="45" cy="46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31" name="Group 28"/>
            <p:cNvGrpSpPr>
              <a:grpSpLocks/>
            </p:cNvGrpSpPr>
            <p:nvPr/>
          </p:nvGrpSpPr>
          <p:grpSpPr bwMode="auto">
            <a:xfrm>
              <a:off x="5588445" y="2849463"/>
              <a:ext cx="318363" cy="130175"/>
              <a:chOff x="3419" y="1608"/>
              <a:chExt cx="225" cy="91"/>
            </a:xfrm>
          </p:grpSpPr>
          <p:sp>
            <p:nvSpPr>
              <p:cNvPr id="66" name="Rectangle 29"/>
              <p:cNvSpPr>
                <a:spLocks noChangeArrowheads="1"/>
              </p:cNvSpPr>
              <p:nvPr/>
            </p:nvSpPr>
            <p:spPr bwMode="auto">
              <a:xfrm>
                <a:off x="3462" y="1608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chemeClr val="tx1">
                        <a:lumMod val="75000"/>
                      </a:schemeClr>
                    </a:solidFill>
                  </a:rPr>
                  <a:t>L2</a:t>
                </a:r>
              </a:p>
            </p:txBody>
          </p:sp>
          <p:sp>
            <p:nvSpPr>
              <p:cNvPr id="67" name="Rectangle 30"/>
              <p:cNvSpPr>
                <a:spLocks noChangeArrowheads="1"/>
              </p:cNvSpPr>
              <p:nvPr/>
            </p:nvSpPr>
            <p:spPr bwMode="auto">
              <a:xfrm>
                <a:off x="3419" y="1629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4369009" y="3144642"/>
              <a:ext cx="325437" cy="128587"/>
              <a:chOff x="3440" y="1567"/>
              <a:chExt cx="230" cy="91"/>
            </a:xfrm>
          </p:grpSpPr>
          <p:sp>
            <p:nvSpPr>
              <p:cNvPr id="64" name="Rectangle 32"/>
              <p:cNvSpPr>
                <a:spLocks noChangeArrowheads="1"/>
              </p:cNvSpPr>
              <p:nvPr/>
            </p:nvSpPr>
            <p:spPr bwMode="auto">
              <a:xfrm>
                <a:off x="3488" y="1567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chemeClr val="tx1">
                        <a:lumMod val="75000"/>
                      </a:schemeClr>
                    </a:solidFill>
                  </a:rPr>
                  <a:t>L3</a:t>
                </a:r>
              </a:p>
            </p:txBody>
          </p:sp>
          <p:sp>
            <p:nvSpPr>
              <p:cNvPr id="65" name="Rectangle 33"/>
              <p:cNvSpPr>
                <a:spLocks noChangeArrowheads="1"/>
              </p:cNvSpPr>
              <p:nvPr/>
            </p:nvSpPr>
            <p:spPr bwMode="auto">
              <a:xfrm>
                <a:off x="3440" y="1589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33" name="Group 34"/>
            <p:cNvGrpSpPr>
              <a:grpSpLocks/>
            </p:cNvGrpSpPr>
            <p:nvPr/>
          </p:nvGrpSpPr>
          <p:grpSpPr bwMode="auto">
            <a:xfrm>
              <a:off x="3667848" y="2566520"/>
              <a:ext cx="325439" cy="130175"/>
              <a:chOff x="3440" y="1567"/>
              <a:chExt cx="230" cy="91"/>
            </a:xfrm>
          </p:grpSpPr>
          <p:sp>
            <p:nvSpPr>
              <p:cNvPr id="62" name="Rectangle 35"/>
              <p:cNvSpPr>
                <a:spLocks noChangeArrowheads="1"/>
              </p:cNvSpPr>
              <p:nvPr/>
            </p:nvSpPr>
            <p:spPr bwMode="auto">
              <a:xfrm>
                <a:off x="3488" y="1567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chemeClr val="tx1">
                        <a:lumMod val="75000"/>
                      </a:schemeClr>
                    </a:solidFill>
                  </a:rPr>
                  <a:t>L5</a:t>
                </a:r>
              </a:p>
            </p:txBody>
          </p:sp>
          <p:sp>
            <p:nvSpPr>
              <p:cNvPr id="63" name="Rectangle 36"/>
              <p:cNvSpPr>
                <a:spLocks noChangeArrowheads="1"/>
              </p:cNvSpPr>
              <p:nvPr/>
            </p:nvSpPr>
            <p:spPr bwMode="auto">
              <a:xfrm>
                <a:off x="3440" y="1593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4" name="Line 37"/>
            <p:cNvSpPr>
              <a:spLocks noChangeShapeType="1"/>
            </p:cNvSpPr>
            <p:nvPr/>
          </p:nvSpPr>
          <p:spPr bwMode="auto">
            <a:xfrm>
              <a:off x="4248131" y="2279632"/>
              <a:ext cx="320675" cy="0"/>
            </a:xfrm>
            <a:prstGeom prst="line">
              <a:avLst/>
            </a:prstGeom>
            <a:noFill/>
            <a:ln w="57150">
              <a:solidFill>
                <a:srgbClr val="D7FDF7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grpSp>
          <p:nvGrpSpPr>
            <p:cNvPr id="35" name="Group 38"/>
            <p:cNvGrpSpPr>
              <a:grpSpLocks/>
            </p:cNvGrpSpPr>
            <p:nvPr/>
          </p:nvGrpSpPr>
          <p:grpSpPr bwMode="auto">
            <a:xfrm>
              <a:off x="4574840" y="2296373"/>
              <a:ext cx="327025" cy="128587"/>
              <a:chOff x="3440" y="1567"/>
              <a:chExt cx="230" cy="91"/>
            </a:xfrm>
          </p:grpSpPr>
          <p:sp>
            <p:nvSpPr>
              <p:cNvPr id="60" name="Rectangle 39"/>
              <p:cNvSpPr>
                <a:spLocks noChangeArrowheads="1"/>
              </p:cNvSpPr>
              <p:nvPr/>
            </p:nvSpPr>
            <p:spPr bwMode="auto">
              <a:xfrm>
                <a:off x="3488" y="1567"/>
                <a:ext cx="182" cy="91"/>
              </a:xfrm>
              <a:prstGeom prst="rect">
                <a:avLst/>
              </a:prstGeom>
              <a:solidFill>
                <a:srgbClr val="D7FD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200">
                    <a:solidFill>
                      <a:schemeClr val="tx1">
                        <a:lumMod val="75000"/>
                      </a:schemeClr>
                    </a:solidFill>
                  </a:rPr>
                  <a:t>L1</a:t>
                </a:r>
              </a:p>
            </p:txBody>
          </p:sp>
          <p:sp>
            <p:nvSpPr>
              <p:cNvPr id="61" name="Rectangle 40"/>
              <p:cNvSpPr>
                <a:spLocks noChangeArrowheads="1"/>
              </p:cNvSpPr>
              <p:nvPr/>
            </p:nvSpPr>
            <p:spPr bwMode="auto">
              <a:xfrm>
                <a:off x="3440" y="1593"/>
                <a:ext cx="45" cy="44"/>
              </a:xfrm>
              <a:prstGeom prst="rect">
                <a:avLst/>
              </a:prstGeom>
              <a:solidFill>
                <a:srgbClr val="D7FDF7"/>
              </a:solidFill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6" name="Rectangle 41"/>
            <p:cNvSpPr>
              <a:spLocks noChangeArrowheads="1"/>
            </p:cNvSpPr>
            <p:nvPr/>
          </p:nvSpPr>
          <p:spPr bwMode="auto">
            <a:xfrm>
              <a:off x="5390300" y="1968081"/>
              <a:ext cx="523875" cy="128587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>
                  <a:solidFill>
                    <a:schemeClr val="tx1">
                      <a:lumMod val="75000"/>
                    </a:schemeClr>
                  </a:solidFill>
                </a:rPr>
                <a:t>IL07</a:t>
              </a:r>
            </a:p>
          </p:txBody>
        </p:sp>
        <p:sp>
          <p:nvSpPr>
            <p:cNvPr id="37" name="Rectangle 42"/>
            <p:cNvSpPr>
              <a:spLocks noChangeArrowheads="1"/>
            </p:cNvSpPr>
            <p:nvPr/>
          </p:nvSpPr>
          <p:spPr bwMode="auto">
            <a:xfrm>
              <a:off x="5307750" y="2007768"/>
              <a:ext cx="63500" cy="61913"/>
            </a:xfrm>
            <a:prstGeom prst="rect">
              <a:avLst/>
            </a:prstGeom>
            <a:solidFill>
              <a:srgbClr val="D7FDF7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38" name="Rectangle 43"/>
            <p:cNvSpPr>
              <a:spLocks noChangeArrowheads="1"/>
            </p:cNvSpPr>
            <p:nvPr/>
          </p:nvSpPr>
          <p:spPr bwMode="auto">
            <a:xfrm>
              <a:off x="5929322" y="1071546"/>
              <a:ext cx="493712" cy="615950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39" name="Text Box 44"/>
            <p:cNvSpPr txBox="1">
              <a:spLocks noChangeArrowheads="1"/>
            </p:cNvSpPr>
            <p:nvPr/>
          </p:nvSpPr>
          <p:spPr bwMode="auto">
            <a:xfrm>
              <a:off x="4128163" y="5563931"/>
              <a:ext cx="1286804" cy="320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solidFill>
                    <a:schemeClr val="tx1">
                      <a:lumMod val="75000"/>
                    </a:schemeClr>
                  </a:solidFill>
                </a:rPr>
                <a:t>seismometer</a:t>
              </a:r>
            </a:p>
          </p:txBody>
        </p:sp>
        <p:sp>
          <p:nvSpPr>
            <p:cNvPr id="40" name="Oval 45"/>
            <p:cNvSpPr>
              <a:spLocks noChangeArrowheads="1"/>
            </p:cNvSpPr>
            <p:nvPr/>
          </p:nvSpPr>
          <p:spPr bwMode="auto">
            <a:xfrm flipH="1">
              <a:off x="4071934" y="5572140"/>
              <a:ext cx="71438" cy="71438"/>
            </a:xfrm>
            <a:prstGeom prst="ellipse">
              <a:avLst/>
            </a:prstGeom>
            <a:solidFill>
              <a:srgbClr val="D7FDF7"/>
            </a:solidFill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41" name="Text Box 47"/>
            <p:cNvSpPr txBox="1">
              <a:spLocks noChangeArrowheads="1"/>
            </p:cNvSpPr>
            <p:nvPr/>
          </p:nvSpPr>
          <p:spPr bwMode="auto">
            <a:xfrm>
              <a:off x="5429256" y="1142984"/>
              <a:ext cx="860619" cy="427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tx1">
                      <a:lumMod val="75000"/>
                    </a:schemeClr>
                  </a:solidFill>
                </a:rPr>
                <a:t>100 m</a:t>
              </a:r>
            </a:p>
          </p:txBody>
        </p:sp>
        <p:sp>
          <p:nvSpPr>
            <p:cNvPr id="42" name="Line 48"/>
            <p:cNvSpPr>
              <a:spLocks noChangeShapeType="1"/>
            </p:cNvSpPr>
            <p:nvPr/>
          </p:nvSpPr>
          <p:spPr bwMode="auto">
            <a:xfrm flipV="1">
              <a:off x="2451081" y="1571607"/>
              <a:ext cx="0" cy="387350"/>
            </a:xfrm>
            <a:prstGeom prst="line">
              <a:avLst/>
            </a:prstGeom>
            <a:noFill/>
            <a:ln w="38100">
              <a:solidFill>
                <a:srgbClr val="02020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43" name="Text Box 49"/>
            <p:cNvSpPr txBox="1">
              <a:spLocks noChangeArrowheads="1"/>
            </p:cNvSpPr>
            <p:nvPr/>
          </p:nvSpPr>
          <p:spPr bwMode="auto">
            <a:xfrm>
              <a:off x="2281219" y="1244582"/>
              <a:ext cx="360565" cy="427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tx1">
                      <a:lumMod val="75000"/>
                    </a:schemeClr>
                  </a:solidFill>
                </a:rPr>
                <a:t>N</a:t>
              </a:r>
            </a:p>
          </p:txBody>
        </p:sp>
        <p:sp>
          <p:nvSpPr>
            <p:cNvPr id="44" name="Rectangle 50"/>
            <p:cNvSpPr>
              <a:spLocks noChangeArrowheads="1"/>
            </p:cNvSpPr>
            <p:nvPr/>
          </p:nvSpPr>
          <p:spPr bwMode="auto">
            <a:xfrm>
              <a:off x="2571736" y="6072206"/>
              <a:ext cx="449263" cy="130175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>
                  <a:solidFill>
                    <a:schemeClr val="tx1">
                      <a:lumMod val="75000"/>
                    </a:schemeClr>
                  </a:solidFill>
                </a:rPr>
                <a:t>Junction box</a:t>
              </a:r>
            </a:p>
          </p:txBody>
        </p:sp>
        <p:sp>
          <p:nvSpPr>
            <p:cNvPr id="45" name="Rectangle 51"/>
            <p:cNvSpPr>
              <a:spLocks noChangeArrowheads="1"/>
            </p:cNvSpPr>
            <p:nvPr/>
          </p:nvSpPr>
          <p:spPr bwMode="auto">
            <a:xfrm>
              <a:off x="3214679" y="5908693"/>
              <a:ext cx="214314" cy="92075"/>
            </a:xfrm>
            <a:prstGeom prst="rect">
              <a:avLst/>
            </a:prstGeom>
            <a:solidFill>
              <a:srgbClr val="D7FDF7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46" name="Rectangle 52"/>
            <p:cNvSpPr>
              <a:spLocks noChangeArrowheads="1"/>
            </p:cNvSpPr>
            <p:nvPr/>
          </p:nvSpPr>
          <p:spPr bwMode="auto">
            <a:xfrm>
              <a:off x="2451081" y="2538395"/>
              <a:ext cx="320675" cy="193675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47" name="Text Box 53"/>
            <p:cNvSpPr txBox="1">
              <a:spLocks noChangeArrowheads="1"/>
            </p:cNvSpPr>
            <p:nvPr/>
          </p:nvSpPr>
          <p:spPr bwMode="auto">
            <a:xfrm>
              <a:off x="1428728" y="5067318"/>
              <a:ext cx="1479107" cy="1176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lang="en-US" sz="1200" b="1">
                <a:solidFill>
                  <a:schemeClr val="tx1">
                    <a:lumMod val="75000"/>
                  </a:schemeClr>
                </a:solidFill>
              </a:endParaRPr>
            </a:p>
            <a:p>
              <a:pPr algn="ctr" eaLnBrk="0" hangingPunct="0"/>
              <a:r>
                <a:rPr lang="en-US" sz="1200" b="1">
                  <a:solidFill>
                    <a:schemeClr val="tx1">
                      <a:lumMod val="75000"/>
                    </a:schemeClr>
                  </a:solidFill>
                </a:rPr>
                <a:t>Submarine</a:t>
              </a:r>
            </a:p>
            <a:p>
              <a:pPr algn="ctr" eaLnBrk="0" hangingPunct="0"/>
              <a:r>
                <a:rPr lang="en-US" sz="1200" b="1">
                  <a:solidFill>
                    <a:schemeClr val="tx1">
                      <a:lumMod val="75000"/>
                    </a:schemeClr>
                  </a:solidFill>
                </a:rPr>
                <a:t>cable</a:t>
              </a:r>
            </a:p>
            <a:p>
              <a:pPr algn="ctr" eaLnBrk="0" hangingPunct="0"/>
              <a:r>
                <a:rPr lang="en-US" sz="1200" b="1">
                  <a:solidFill>
                    <a:schemeClr val="tx1">
                      <a:lumMod val="75000"/>
                    </a:schemeClr>
                  </a:solidFill>
                </a:rPr>
                <a:t>               to shore</a:t>
              </a:r>
            </a:p>
            <a:p>
              <a:pPr algn="ctr" eaLnBrk="0" hangingPunct="0"/>
              <a:endParaRPr lang="en-US" sz="12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48" name="Text Box 54"/>
            <p:cNvSpPr txBox="1">
              <a:spLocks noChangeArrowheads="1"/>
            </p:cNvSpPr>
            <p:nvPr/>
          </p:nvSpPr>
          <p:spPr bwMode="auto">
            <a:xfrm>
              <a:off x="3319445" y="4857732"/>
              <a:ext cx="189561" cy="320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lang="fr-FR" sz="1200" b="1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49" name="Rectangle 55"/>
            <p:cNvSpPr>
              <a:spLocks noChangeArrowheads="1"/>
            </p:cNvSpPr>
            <p:nvPr/>
          </p:nvSpPr>
          <p:spPr bwMode="auto">
            <a:xfrm>
              <a:off x="1714480" y="928670"/>
              <a:ext cx="5286412" cy="614366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cxnSp>
          <p:nvCxnSpPr>
            <p:cNvPr id="50" name="Connecteur droit 61"/>
            <p:cNvCxnSpPr/>
            <p:nvPr/>
          </p:nvCxnSpPr>
          <p:spPr>
            <a:xfrm rot="10800000" flipV="1">
              <a:off x="4102389" y="5158133"/>
              <a:ext cx="221583" cy="4251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29"/>
            <p:cNvSpPr>
              <a:spLocks noChangeArrowheads="1"/>
            </p:cNvSpPr>
            <p:nvPr/>
          </p:nvSpPr>
          <p:spPr bwMode="auto">
            <a:xfrm>
              <a:off x="5929322" y="3143248"/>
              <a:ext cx="341860" cy="213419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52" name="Rectangle 29"/>
            <p:cNvSpPr>
              <a:spLocks noChangeArrowheads="1"/>
            </p:cNvSpPr>
            <p:nvPr/>
          </p:nvSpPr>
          <p:spPr bwMode="auto">
            <a:xfrm>
              <a:off x="6215074" y="2357430"/>
              <a:ext cx="341860" cy="213419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53" name="Rectangle 29"/>
            <p:cNvSpPr>
              <a:spLocks noChangeArrowheads="1"/>
            </p:cNvSpPr>
            <p:nvPr/>
          </p:nvSpPr>
          <p:spPr bwMode="auto">
            <a:xfrm>
              <a:off x="5500694" y="1571612"/>
              <a:ext cx="500066" cy="356295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54" name="Rectangle 29"/>
            <p:cNvSpPr>
              <a:spLocks noChangeArrowheads="1"/>
            </p:cNvSpPr>
            <p:nvPr/>
          </p:nvSpPr>
          <p:spPr bwMode="auto">
            <a:xfrm>
              <a:off x="4286248" y="2285992"/>
              <a:ext cx="271237" cy="109419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55" name="Line 46"/>
            <p:cNvSpPr>
              <a:spLocks noChangeShapeType="1"/>
            </p:cNvSpPr>
            <p:nvPr/>
          </p:nvSpPr>
          <p:spPr bwMode="auto">
            <a:xfrm>
              <a:off x="5200656" y="1555734"/>
              <a:ext cx="134778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6633763" y="2071678"/>
              <a:ext cx="341860" cy="213419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57" name="Rectangle 29"/>
            <p:cNvSpPr>
              <a:spLocks noChangeArrowheads="1"/>
            </p:cNvSpPr>
            <p:nvPr/>
          </p:nvSpPr>
          <p:spPr bwMode="auto">
            <a:xfrm>
              <a:off x="5597605" y="2634138"/>
              <a:ext cx="341860" cy="213419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58" name="Rectangle 29"/>
            <p:cNvSpPr>
              <a:spLocks noChangeArrowheads="1"/>
            </p:cNvSpPr>
            <p:nvPr/>
          </p:nvSpPr>
          <p:spPr bwMode="auto">
            <a:xfrm>
              <a:off x="5929322" y="2509830"/>
              <a:ext cx="341860" cy="213419"/>
            </a:xfrm>
            <a:prstGeom prst="rect">
              <a:avLst/>
            </a:prstGeom>
            <a:solidFill>
              <a:srgbClr val="D7FDF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 sz="120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59" name="Rectangle 17"/>
            <p:cNvSpPr>
              <a:spLocks noChangeArrowheads="1"/>
            </p:cNvSpPr>
            <p:nvPr/>
          </p:nvSpPr>
          <p:spPr bwMode="auto">
            <a:xfrm>
              <a:off x="4068457" y="3826335"/>
              <a:ext cx="257520" cy="212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>
                  <a:solidFill>
                    <a:schemeClr val="tx1">
                      <a:lumMod val="75000"/>
                    </a:schemeClr>
                  </a:solidFill>
                </a:rPr>
                <a:t>L7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Event Reconstruction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6" name="Group 125"/>
          <p:cNvGrpSpPr/>
          <p:nvPr/>
        </p:nvGrpSpPr>
        <p:grpSpPr>
          <a:xfrm>
            <a:off x="785786" y="1071546"/>
            <a:ext cx="8103500" cy="5709510"/>
            <a:chOff x="785786" y="1071546"/>
            <a:chExt cx="8103500" cy="5709510"/>
          </a:xfrm>
        </p:grpSpPr>
        <p:pic>
          <p:nvPicPr>
            <p:cNvPr id="7" name="Picture 6" descr="event.bmp"/>
            <p:cNvPicPr>
              <a:picLocks noChangeAspect="1"/>
            </p:cNvPicPr>
            <p:nvPr/>
          </p:nvPicPr>
          <p:blipFill>
            <a:blip r:embed="rId2"/>
            <a:srcRect r="42969"/>
            <a:stretch>
              <a:fillRect/>
            </a:stretch>
          </p:blipFill>
          <p:spPr>
            <a:xfrm>
              <a:off x="3214678" y="1071546"/>
              <a:ext cx="2643206" cy="412050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85786" y="5226784"/>
              <a:ext cx="8103500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 Pattern recognition :</a:t>
              </a:r>
            </a:p>
            <a:p>
              <a:r>
                <a:rPr lang="en-GB" sz="2000" dirty="0" smtClean="0"/>
                <a:t>    significant in background noise hits  from </a:t>
              </a:r>
              <a:r>
                <a:rPr lang="en-GB" sz="2000" baseline="30000" dirty="0" smtClean="0"/>
                <a:t>40</a:t>
              </a:r>
              <a:r>
                <a:rPr lang="en-GB" sz="2000" dirty="0" smtClean="0"/>
                <a:t>K and bioluminescence</a:t>
              </a:r>
            </a:p>
            <a:p>
              <a:r>
                <a:rPr lang="en-GB" sz="2000" dirty="0" smtClean="0"/>
                <a:t>                                 ( typically 70 kHz 30% occupancy in 4µs window)</a:t>
              </a:r>
            </a:p>
            <a:p>
              <a:endParaRPr lang="en-GB" sz="1100" dirty="0" smtClean="0"/>
            </a:p>
            <a:p>
              <a:r>
                <a:rPr lang="en-GB" sz="2000" dirty="0" smtClean="0"/>
                <a:t> </a:t>
              </a:r>
              <a:endParaRPr lang="en-GB" sz="2000" dirty="0"/>
            </a:p>
          </p:txBody>
        </p:sp>
      </p:grpSp>
      <p:grpSp>
        <p:nvGrpSpPr>
          <p:cNvPr id="9" name="Group 3"/>
          <p:cNvGrpSpPr>
            <a:grpSpLocks noChangeAspect="1"/>
          </p:cNvGrpSpPr>
          <p:nvPr/>
        </p:nvGrpSpPr>
        <p:grpSpPr bwMode="auto">
          <a:xfrm>
            <a:off x="7694638" y="2357430"/>
            <a:ext cx="449262" cy="3598863"/>
            <a:chOff x="4746" y="432"/>
            <a:chExt cx="396" cy="3174"/>
          </a:xfrm>
          <a:solidFill>
            <a:schemeClr val="bg1"/>
          </a:solidFill>
        </p:grpSpPr>
        <p:sp>
          <p:nvSpPr>
            <p:cNvPr id="10" name="Line 4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" name="Group 5"/>
            <p:cNvGrpSpPr>
              <a:grpSpLocks noChangeAspect="1"/>
            </p:cNvGrpSpPr>
            <p:nvPr/>
          </p:nvGrpSpPr>
          <p:grpSpPr bwMode="auto">
            <a:xfrm>
              <a:off x="4729" y="2325"/>
              <a:ext cx="389" cy="202"/>
              <a:chOff x="1200" y="2281"/>
              <a:chExt cx="71" cy="46"/>
            </a:xfrm>
            <a:grpFill/>
          </p:grpSpPr>
          <p:sp>
            <p:nvSpPr>
              <p:cNvPr id="36" name="Oval 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" name="Oval 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" name="Oval 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" name="Group 9"/>
            <p:cNvGrpSpPr>
              <a:grpSpLocks noChangeAspect="1"/>
            </p:cNvGrpSpPr>
            <p:nvPr/>
          </p:nvGrpSpPr>
          <p:grpSpPr bwMode="auto">
            <a:xfrm>
              <a:off x="4723" y="3180"/>
              <a:ext cx="389" cy="202"/>
              <a:chOff x="1609" y="2642"/>
              <a:chExt cx="71" cy="46"/>
            </a:xfrm>
            <a:grpFill/>
          </p:grpSpPr>
          <p:sp>
            <p:nvSpPr>
              <p:cNvPr id="33" name="Oval 10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" name="Oval 11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" name="Oval 12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 bwMode="auto">
            <a:xfrm>
              <a:off x="4729" y="2754"/>
              <a:ext cx="389" cy="202"/>
              <a:chOff x="1200" y="2281"/>
              <a:chExt cx="71" cy="46"/>
            </a:xfrm>
            <a:grpFill/>
          </p:grpSpPr>
          <p:sp>
            <p:nvSpPr>
              <p:cNvPr id="30" name="Oval 1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" name="Oval 1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2" name="Oval 1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" name="Group 17"/>
            <p:cNvGrpSpPr>
              <a:grpSpLocks noChangeAspect="1"/>
            </p:cNvGrpSpPr>
            <p:nvPr/>
          </p:nvGrpSpPr>
          <p:grpSpPr bwMode="auto">
            <a:xfrm>
              <a:off x="4729" y="1915"/>
              <a:ext cx="389" cy="202"/>
              <a:chOff x="1200" y="2281"/>
              <a:chExt cx="71" cy="46"/>
            </a:xfrm>
            <a:grpFill/>
          </p:grpSpPr>
          <p:sp>
            <p:nvSpPr>
              <p:cNvPr id="27" name="Oval 1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" name="Oval 1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" name="Oval 2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5" name="Group 21"/>
            <p:cNvGrpSpPr>
              <a:grpSpLocks noChangeAspect="1"/>
            </p:cNvGrpSpPr>
            <p:nvPr/>
          </p:nvGrpSpPr>
          <p:grpSpPr bwMode="auto">
            <a:xfrm>
              <a:off x="4735" y="1433"/>
              <a:ext cx="389" cy="202"/>
              <a:chOff x="1200" y="2281"/>
              <a:chExt cx="71" cy="46"/>
            </a:xfrm>
            <a:grpFill/>
          </p:grpSpPr>
          <p:sp>
            <p:nvSpPr>
              <p:cNvPr id="24" name="Oval 2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" name="Oval 2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" name="Oval 2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6" name="Group 25"/>
            <p:cNvGrpSpPr>
              <a:grpSpLocks noChangeAspect="1"/>
            </p:cNvGrpSpPr>
            <p:nvPr/>
          </p:nvGrpSpPr>
          <p:grpSpPr bwMode="auto">
            <a:xfrm>
              <a:off x="4735" y="1001"/>
              <a:ext cx="389" cy="202"/>
              <a:chOff x="1200" y="2281"/>
              <a:chExt cx="71" cy="46"/>
            </a:xfrm>
            <a:grpFill/>
          </p:grpSpPr>
          <p:sp>
            <p:nvSpPr>
              <p:cNvPr id="21" name="Oval 2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" name="Oval 2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Oval 2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7" name="Group 29"/>
            <p:cNvGrpSpPr>
              <a:grpSpLocks noChangeAspect="1"/>
            </p:cNvGrpSpPr>
            <p:nvPr/>
          </p:nvGrpSpPr>
          <p:grpSpPr bwMode="auto">
            <a:xfrm>
              <a:off x="4735" y="578"/>
              <a:ext cx="389" cy="202"/>
              <a:chOff x="1200" y="2281"/>
              <a:chExt cx="71" cy="46"/>
            </a:xfrm>
            <a:grpFill/>
          </p:grpSpPr>
          <p:sp>
            <p:nvSpPr>
              <p:cNvPr id="18" name="Oval 3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" name="Oval 3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" name="Oval 3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9" name="Group 33"/>
          <p:cNvGrpSpPr>
            <a:grpSpLocks noChangeAspect="1"/>
          </p:cNvGrpSpPr>
          <p:nvPr/>
        </p:nvGrpSpPr>
        <p:grpSpPr bwMode="auto">
          <a:xfrm>
            <a:off x="7018363" y="2662230"/>
            <a:ext cx="449262" cy="3598863"/>
            <a:chOff x="4746" y="432"/>
            <a:chExt cx="396" cy="3174"/>
          </a:xfrm>
          <a:solidFill>
            <a:schemeClr val="bg1"/>
          </a:solidFill>
        </p:grpSpPr>
        <p:sp>
          <p:nvSpPr>
            <p:cNvPr id="40" name="Line 34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" name="Group 35"/>
            <p:cNvGrpSpPr>
              <a:grpSpLocks noChangeAspect="1"/>
            </p:cNvGrpSpPr>
            <p:nvPr/>
          </p:nvGrpSpPr>
          <p:grpSpPr bwMode="auto">
            <a:xfrm>
              <a:off x="4729" y="2325"/>
              <a:ext cx="389" cy="202"/>
              <a:chOff x="1200" y="2281"/>
              <a:chExt cx="71" cy="46"/>
            </a:xfrm>
            <a:grpFill/>
          </p:grpSpPr>
          <p:sp>
            <p:nvSpPr>
              <p:cNvPr id="66" name="Oval 3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7" name="Oval 3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" name="Oval 3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2" name="Group 39"/>
            <p:cNvGrpSpPr>
              <a:grpSpLocks noChangeAspect="1"/>
            </p:cNvGrpSpPr>
            <p:nvPr/>
          </p:nvGrpSpPr>
          <p:grpSpPr bwMode="auto">
            <a:xfrm>
              <a:off x="4723" y="3180"/>
              <a:ext cx="389" cy="202"/>
              <a:chOff x="1609" y="2642"/>
              <a:chExt cx="71" cy="46"/>
            </a:xfrm>
            <a:grpFill/>
          </p:grpSpPr>
          <p:sp>
            <p:nvSpPr>
              <p:cNvPr id="63" name="Oval 40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4" name="Oval 41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5" name="Oval 42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3" name="Group 43"/>
            <p:cNvGrpSpPr>
              <a:grpSpLocks noChangeAspect="1"/>
            </p:cNvGrpSpPr>
            <p:nvPr/>
          </p:nvGrpSpPr>
          <p:grpSpPr bwMode="auto">
            <a:xfrm>
              <a:off x="4729" y="2754"/>
              <a:ext cx="389" cy="202"/>
              <a:chOff x="1200" y="2281"/>
              <a:chExt cx="71" cy="46"/>
            </a:xfrm>
            <a:grpFill/>
          </p:grpSpPr>
          <p:sp>
            <p:nvSpPr>
              <p:cNvPr id="60" name="Oval 4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1" name="Oval 4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" name="Oval 4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4" name="Group 47"/>
            <p:cNvGrpSpPr>
              <a:grpSpLocks noChangeAspect="1"/>
            </p:cNvGrpSpPr>
            <p:nvPr/>
          </p:nvGrpSpPr>
          <p:grpSpPr bwMode="auto">
            <a:xfrm>
              <a:off x="4729" y="1915"/>
              <a:ext cx="389" cy="202"/>
              <a:chOff x="1200" y="2281"/>
              <a:chExt cx="71" cy="46"/>
            </a:xfrm>
            <a:grpFill/>
          </p:grpSpPr>
          <p:sp>
            <p:nvSpPr>
              <p:cNvPr id="57" name="Oval 4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8" name="Oval 4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9" name="Oval 5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5" name="Group 51"/>
            <p:cNvGrpSpPr>
              <a:grpSpLocks noChangeAspect="1"/>
            </p:cNvGrpSpPr>
            <p:nvPr/>
          </p:nvGrpSpPr>
          <p:grpSpPr bwMode="auto">
            <a:xfrm>
              <a:off x="4735" y="1433"/>
              <a:ext cx="389" cy="202"/>
              <a:chOff x="1200" y="2281"/>
              <a:chExt cx="71" cy="46"/>
            </a:xfrm>
            <a:grpFill/>
          </p:grpSpPr>
          <p:sp>
            <p:nvSpPr>
              <p:cNvPr id="54" name="Oval 5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5" name="Oval 5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6" name="Oval 5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6" name="Group 55"/>
            <p:cNvGrpSpPr>
              <a:grpSpLocks noChangeAspect="1"/>
            </p:cNvGrpSpPr>
            <p:nvPr/>
          </p:nvGrpSpPr>
          <p:grpSpPr bwMode="auto">
            <a:xfrm>
              <a:off x="4735" y="1001"/>
              <a:ext cx="389" cy="202"/>
              <a:chOff x="1200" y="2281"/>
              <a:chExt cx="71" cy="46"/>
            </a:xfrm>
            <a:grpFill/>
          </p:grpSpPr>
          <p:sp>
            <p:nvSpPr>
              <p:cNvPr id="51" name="Oval 5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2" name="Oval 5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" name="Oval 5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" name="Group 59"/>
            <p:cNvGrpSpPr>
              <a:grpSpLocks noChangeAspect="1"/>
            </p:cNvGrpSpPr>
            <p:nvPr/>
          </p:nvGrpSpPr>
          <p:grpSpPr bwMode="auto">
            <a:xfrm>
              <a:off x="4735" y="578"/>
              <a:ext cx="389" cy="202"/>
              <a:chOff x="1200" y="2281"/>
              <a:chExt cx="71" cy="46"/>
            </a:xfrm>
            <a:grpFill/>
          </p:grpSpPr>
          <p:sp>
            <p:nvSpPr>
              <p:cNvPr id="48" name="Oval 6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" name="Oval 6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0" name="Oval 6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69" name="Group 63"/>
          <p:cNvGrpSpPr>
            <a:grpSpLocks noChangeAspect="1"/>
          </p:cNvGrpSpPr>
          <p:nvPr/>
        </p:nvGrpSpPr>
        <p:grpSpPr bwMode="auto">
          <a:xfrm>
            <a:off x="6256363" y="2374893"/>
            <a:ext cx="449262" cy="3598862"/>
            <a:chOff x="4746" y="432"/>
            <a:chExt cx="396" cy="3174"/>
          </a:xfrm>
          <a:solidFill>
            <a:schemeClr val="bg1"/>
          </a:solidFill>
        </p:grpSpPr>
        <p:sp>
          <p:nvSpPr>
            <p:cNvPr id="70" name="Line 64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71" name="Group 65"/>
            <p:cNvGrpSpPr>
              <a:grpSpLocks noChangeAspect="1"/>
            </p:cNvGrpSpPr>
            <p:nvPr/>
          </p:nvGrpSpPr>
          <p:grpSpPr bwMode="auto">
            <a:xfrm>
              <a:off x="4729" y="2325"/>
              <a:ext cx="389" cy="202"/>
              <a:chOff x="1200" y="2281"/>
              <a:chExt cx="71" cy="46"/>
            </a:xfrm>
            <a:grpFill/>
          </p:grpSpPr>
          <p:sp>
            <p:nvSpPr>
              <p:cNvPr id="96" name="Oval 6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7" name="Oval 6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8" name="Oval 6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2" name="Group 69"/>
            <p:cNvGrpSpPr>
              <a:grpSpLocks noChangeAspect="1"/>
            </p:cNvGrpSpPr>
            <p:nvPr/>
          </p:nvGrpSpPr>
          <p:grpSpPr bwMode="auto">
            <a:xfrm>
              <a:off x="4723" y="3180"/>
              <a:ext cx="389" cy="202"/>
              <a:chOff x="1609" y="2642"/>
              <a:chExt cx="71" cy="46"/>
            </a:xfrm>
            <a:grpFill/>
          </p:grpSpPr>
          <p:sp>
            <p:nvSpPr>
              <p:cNvPr id="93" name="Oval 70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4" name="Oval 71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" name="Oval 72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3" name="Group 73"/>
            <p:cNvGrpSpPr>
              <a:grpSpLocks noChangeAspect="1"/>
            </p:cNvGrpSpPr>
            <p:nvPr/>
          </p:nvGrpSpPr>
          <p:grpSpPr bwMode="auto">
            <a:xfrm>
              <a:off x="4729" y="2754"/>
              <a:ext cx="389" cy="202"/>
              <a:chOff x="1200" y="2281"/>
              <a:chExt cx="71" cy="46"/>
            </a:xfrm>
            <a:grpFill/>
          </p:grpSpPr>
          <p:sp>
            <p:nvSpPr>
              <p:cNvPr id="90" name="Oval 7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1" name="Oval 7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" name="Oval 7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4" name="Group 77"/>
            <p:cNvGrpSpPr>
              <a:grpSpLocks noChangeAspect="1"/>
            </p:cNvGrpSpPr>
            <p:nvPr/>
          </p:nvGrpSpPr>
          <p:grpSpPr bwMode="auto">
            <a:xfrm>
              <a:off x="4729" y="1915"/>
              <a:ext cx="389" cy="202"/>
              <a:chOff x="1200" y="2281"/>
              <a:chExt cx="71" cy="46"/>
            </a:xfrm>
            <a:grpFill/>
          </p:grpSpPr>
          <p:sp>
            <p:nvSpPr>
              <p:cNvPr id="87" name="Oval 7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Oval 7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" name="Oval 8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5" name="Group 81"/>
            <p:cNvGrpSpPr>
              <a:grpSpLocks noChangeAspect="1"/>
            </p:cNvGrpSpPr>
            <p:nvPr/>
          </p:nvGrpSpPr>
          <p:grpSpPr bwMode="auto">
            <a:xfrm>
              <a:off x="4735" y="1433"/>
              <a:ext cx="389" cy="202"/>
              <a:chOff x="1200" y="2281"/>
              <a:chExt cx="71" cy="46"/>
            </a:xfrm>
            <a:grpFill/>
          </p:grpSpPr>
          <p:sp>
            <p:nvSpPr>
              <p:cNvPr id="84" name="Oval 8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5" name="Oval 8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6" name="Oval 8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6" name="Group 85"/>
            <p:cNvGrpSpPr>
              <a:grpSpLocks noChangeAspect="1"/>
            </p:cNvGrpSpPr>
            <p:nvPr/>
          </p:nvGrpSpPr>
          <p:grpSpPr bwMode="auto">
            <a:xfrm>
              <a:off x="4735" y="1001"/>
              <a:ext cx="389" cy="202"/>
              <a:chOff x="1200" y="2281"/>
              <a:chExt cx="71" cy="46"/>
            </a:xfrm>
            <a:grpFill/>
          </p:grpSpPr>
          <p:sp>
            <p:nvSpPr>
              <p:cNvPr id="81" name="Oval 8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2" name="Oval 8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3" name="Oval 8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7" name="Group 89"/>
            <p:cNvGrpSpPr>
              <a:grpSpLocks noChangeAspect="1"/>
            </p:cNvGrpSpPr>
            <p:nvPr/>
          </p:nvGrpSpPr>
          <p:grpSpPr bwMode="auto">
            <a:xfrm>
              <a:off x="4735" y="578"/>
              <a:ext cx="389" cy="202"/>
              <a:chOff x="1200" y="2281"/>
              <a:chExt cx="71" cy="46"/>
            </a:xfrm>
            <a:grpFill/>
          </p:grpSpPr>
          <p:sp>
            <p:nvSpPr>
              <p:cNvPr id="78" name="Oval 9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9" name="Oval 9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0" name="Oval 9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99" name="Group 93"/>
          <p:cNvGrpSpPr>
            <a:grpSpLocks noChangeAspect="1"/>
          </p:cNvGrpSpPr>
          <p:nvPr/>
        </p:nvGrpSpPr>
        <p:grpSpPr bwMode="auto">
          <a:xfrm>
            <a:off x="5494363" y="2662230"/>
            <a:ext cx="449262" cy="3598863"/>
            <a:chOff x="4746" y="432"/>
            <a:chExt cx="396" cy="3174"/>
          </a:xfrm>
          <a:solidFill>
            <a:schemeClr val="bg1"/>
          </a:solidFill>
        </p:grpSpPr>
        <p:sp>
          <p:nvSpPr>
            <p:cNvPr id="100" name="Line 94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1" name="Group 95"/>
            <p:cNvGrpSpPr>
              <a:grpSpLocks noChangeAspect="1"/>
            </p:cNvGrpSpPr>
            <p:nvPr/>
          </p:nvGrpSpPr>
          <p:grpSpPr bwMode="auto">
            <a:xfrm>
              <a:off x="4729" y="2325"/>
              <a:ext cx="389" cy="202"/>
              <a:chOff x="1200" y="2281"/>
              <a:chExt cx="71" cy="46"/>
            </a:xfrm>
            <a:grpFill/>
          </p:grpSpPr>
          <p:sp>
            <p:nvSpPr>
              <p:cNvPr id="126" name="Oval 9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7" name="Oval 9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8" name="Oval 9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2" name="Group 99"/>
            <p:cNvGrpSpPr>
              <a:grpSpLocks noChangeAspect="1"/>
            </p:cNvGrpSpPr>
            <p:nvPr/>
          </p:nvGrpSpPr>
          <p:grpSpPr bwMode="auto">
            <a:xfrm>
              <a:off x="4723" y="3180"/>
              <a:ext cx="389" cy="202"/>
              <a:chOff x="1609" y="2642"/>
              <a:chExt cx="71" cy="46"/>
            </a:xfrm>
            <a:grpFill/>
          </p:grpSpPr>
          <p:sp>
            <p:nvSpPr>
              <p:cNvPr id="123" name="Oval 100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" name="Oval 101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5" name="Oval 102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3" name="Group 103"/>
            <p:cNvGrpSpPr>
              <a:grpSpLocks noChangeAspect="1"/>
            </p:cNvGrpSpPr>
            <p:nvPr/>
          </p:nvGrpSpPr>
          <p:grpSpPr bwMode="auto">
            <a:xfrm>
              <a:off x="4729" y="2754"/>
              <a:ext cx="389" cy="202"/>
              <a:chOff x="1200" y="2281"/>
              <a:chExt cx="71" cy="46"/>
            </a:xfrm>
            <a:grpFill/>
          </p:grpSpPr>
          <p:sp>
            <p:nvSpPr>
              <p:cNvPr id="120" name="Oval 10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1" name="Oval 10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2" name="Oval 10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4" name="Group 107"/>
            <p:cNvGrpSpPr>
              <a:grpSpLocks noChangeAspect="1"/>
            </p:cNvGrpSpPr>
            <p:nvPr/>
          </p:nvGrpSpPr>
          <p:grpSpPr bwMode="auto">
            <a:xfrm>
              <a:off x="4729" y="1915"/>
              <a:ext cx="389" cy="202"/>
              <a:chOff x="1200" y="2281"/>
              <a:chExt cx="71" cy="46"/>
            </a:xfrm>
            <a:grpFill/>
          </p:grpSpPr>
          <p:sp>
            <p:nvSpPr>
              <p:cNvPr id="117" name="Oval 10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8" name="Oval 10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9" name="Oval 11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5" name="Group 111"/>
            <p:cNvGrpSpPr>
              <a:grpSpLocks noChangeAspect="1"/>
            </p:cNvGrpSpPr>
            <p:nvPr/>
          </p:nvGrpSpPr>
          <p:grpSpPr bwMode="auto">
            <a:xfrm>
              <a:off x="4735" y="1433"/>
              <a:ext cx="389" cy="202"/>
              <a:chOff x="1200" y="2281"/>
              <a:chExt cx="71" cy="46"/>
            </a:xfrm>
            <a:grpFill/>
          </p:grpSpPr>
          <p:sp>
            <p:nvSpPr>
              <p:cNvPr id="114" name="Oval 11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" name="Oval 11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" name="Oval 11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6" name="Group 115"/>
            <p:cNvGrpSpPr>
              <a:grpSpLocks noChangeAspect="1"/>
            </p:cNvGrpSpPr>
            <p:nvPr/>
          </p:nvGrpSpPr>
          <p:grpSpPr bwMode="auto">
            <a:xfrm>
              <a:off x="4735" y="1001"/>
              <a:ext cx="389" cy="202"/>
              <a:chOff x="1200" y="2281"/>
              <a:chExt cx="71" cy="46"/>
            </a:xfrm>
            <a:grpFill/>
          </p:grpSpPr>
          <p:sp>
            <p:nvSpPr>
              <p:cNvPr id="111" name="Oval 11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" name="Oval 11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3" name="Oval 11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7" name="Group 119"/>
            <p:cNvGrpSpPr>
              <a:grpSpLocks noChangeAspect="1"/>
            </p:cNvGrpSpPr>
            <p:nvPr/>
          </p:nvGrpSpPr>
          <p:grpSpPr bwMode="auto">
            <a:xfrm>
              <a:off x="4735" y="578"/>
              <a:ext cx="389" cy="202"/>
              <a:chOff x="1200" y="2281"/>
              <a:chExt cx="71" cy="46"/>
            </a:xfrm>
            <a:grpFill/>
          </p:grpSpPr>
          <p:sp>
            <p:nvSpPr>
              <p:cNvPr id="108" name="Oval 12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9" name="Oval 12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0" name="Oval 12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29" name="Group 3"/>
          <p:cNvGrpSpPr>
            <a:grpSpLocks noChangeAspect="1"/>
          </p:cNvGrpSpPr>
          <p:nvPr/>
        </p:nvGrpSpPr>
        <p:grpSpPr bwMode="auto">
          <a:xfrm>
            <a:off x="3128937" y="2357430"/>
            <a:ext cx="449262" cy="3598863"/>
            <a:chOff x="4746" y="432"/>
            <a:chExt cx="396" cy="3174"/>
          </a:xfrm>
          <a:solidFill>
            <a:schemeClr val="bg1"/>
          </a:solidFill>
        </p:grpSpPr>
        <p:sp>
          <p:nvSpPr>
            <p:cNvPr id="130" name="Line 4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1" name="Group 5"/>
            <p:cNvGrpSpPr>
              <a:grpSpLocks noChangeAspect="1"/>
            </p:cNvGrpSpPr>
            <p:nvPr/>
          </p:nvGrpSpPr>
          <p:grpSpPr bwMode="auto">
            <a:xfrm>
              <a:off x="4729" y="2325"/>
              <a:ext cx="389" cy="202"/>
              <a:chOff x="1200" y="2281"/>
              <a:chExt cx="71" cy="46"/>
            </a:xfrm>
            <a:grpFill/>
          </p:grpSpPr>
          <p:sp>
            <p:nvSpPr>
              <p:cNvPr id="156" name="Oval 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7" name="Oval 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8" name="Oval 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2" name="Group 9"/>
            <p:cNvGrpSpPr>
              <a:grpSpLocks noChangeAspect="1"/>
            </p:cNvGrpSpPr>
            <p:nvPr/>
          </p:nvGrpSpPr>
          <p:grpSpPr bwMode="auto">
            <a:xfrm>
              <a:off x="4723" y="3180"/>
              <a:ext cx="389" cy="202"/>
              <a:chOff x="1609" y="2642"/>
              <a:chExt cx="71" cy="46"/>
            </a:xfrm>
            <a:grpFill/>
          </p:grpSpPr>
          <p:sp>
            <p:nvSpPr>
              <p:cNvPr id="153" name="Oval 10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4" name="Oval 11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5" name="Oval 12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3" name="Group 13"/>
            <p:cNvGrpSpPr>
              <a:grpSpLocks noChangeAspect="1"/>
            </p:cNvGrpSpPr>
            <p:nvPr/>
          </p:nvGrpSpPr>
          <p:grpSpPr bwMode="auto">
            <a:xfrm>
              <a:off x="4729" y="2754"/>
              <a:ext cx="389" cy="202"/>
              <a:chOff x="1200" y="2281"/>
              <a:chExt cx="71" cy="46"/>
            </a:xfrm>
            <a:grpFill/>
          </p:grpSpPr>
          <p:sp>
            <p:nvSpPr>
              <p:cNvPr id="150" name="Oval 1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1" name="Oval 1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2" name="Oval 1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4" name="Group 17"/>
            <p:cNvGrpSpPr>
              <a:grpSpLocks noChangeAspect="1"/>
            </p:cNvGrpSpPr>
            <p:nvPr/>
          </p:nvGrpSpPr>
          <p:grpSpPr bwMode="auto">
            <a:xfrm>
              <a:off x="4729" y="1915"/>
              <a:ext cx="389" cy="202"/>
              <a:chOff x="1200" y="2281"/>
              <a:chExt cx="71" cy="46"/>
            </a:xfrm>
            <a:grpFill/>
          </p:grpSpPr>
          <p:sp>
            <p:nvSpPr>
              <p:cNvPr id="147" name="Oval 1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8" name="Oval 1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9" name="Oval 2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5" name="Group 21"/>
            <p:cNvGrpSpPr>
              <a:grpSpLocks noChangeAspect="1"/>
            </p:cNvGrpSpPr>
            <p:nvPr/>
          </p:nvGrpSpPr>
          <p:grpSpPr bwMode="auto">
            <a:xfrm>
              <a:off x="4735" y="1433"/>
              <a:ext cx="389" cy="202"/>
              <a:chOff x="1200" y="2281"/>
              <a:chExt cx="71" cy="46"/>
            </a:xfrm>
            <a:grpFill/>
          </p:grpSpPr>
          <p:sp>
            <p:nvSpPr>
              <p:cNvPr id="144" name="Oval 2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5" name="Oval 2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" name="Oval 2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6" name="Group 25"/>
            <p:cNvGrpSpPr>
              <a:grpSpLocks noChangeAspect="1"/>
            </p:cNvGrpSpPr>
            <p:nvPr/>
          </p:nvGrpSpPr>
          <p:grpSpPr bwMode="auto">
            <a:xfrm>
              <a:off x="4735" y="1001"/>
              <a:ext cx="389" cy="202"/>
              <a:chOff x="1200" y="2281"/>
              <a:chExt cx="71" cy="46"/>
            </a:xfrm>
            <a:grpFill/>
          </p:grpSpPr>
          <p:sp>
            <p:nvSpPr>
              <p:cNvPr id="141" name="Oval 2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2" name="Oval 2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" name="Oval 2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7" name="Group 29"/>
            <p:cNvGrpSpPr>
              <a:grpSpLocks noChangeAspect="1"/>
            </p:cNvGrpSpPr>
            <p:nvPr/>
          </p:nvGrpSpPr>
          <p:grpSpPr bwMode="auto">
            <a:xfrm>
              <a:off x="4735" y="578"/>
              <a:ext cx="389" cy="202"/>
              <a:chOff x="1200" y="2281"/>
              <a:chExt cx="71" cy="46"/>
            </a:xfrm>
            <a:grpFill/>
          </p:grpSpPr>
          <p:sp>
            <p:nvSpPr>
              <p:cNvPr id="138" name="Oval 3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9" name="Oval 3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0" name="Oval 3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59" name="Group 33"/>
          <p:cNvGrpSpPr>
            <a:grpSpLocks noChangeAspect="1"/>
          </p:cNvGrpSpPr>
          <p:nvPr/>
        </p:nvGrpSpPr>
        <p:grpSpPr bwMode="auto">
          <a:xfrm>
            <a:off x="2452662" y="2662230"/>
            <a:ext cx="449262" cy="3598863"/>
            <a:chOff x="4746" y="432"/>
            <a:chExt cx="396" cy="3174"/>
          </a:xfrm>
          <a:solidFill>
            <a:schemeClr val="bg1"/>
          </a:solidFill>
        </p:grpSpPr>
        <p:sp>
          <p:nvSpPr>
            <p:cNvPr id="160" name="Line 34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" name="Group 35"/>
            <p:cNvGrpSpPr>
              <a:grpSpLocks noChangeAspect="1"/>
            </p:cNvGrpSpPr>
            <p:nvPr/>
          </p:nvGrpSpPr>
          <p:grpSpPr bwMode="auto">
            <a:xfrm>
              <a:off x="4729" y="2325"/>
              <a:ext cx="389" cy="202"/>
              <a:chOff x="1200" y="2281"/>
              <a:chExt cx="71" cy="46"/>
            </a:xfrm>
            <a:grpFill/>
          </p:grpSpPr>
          <p:sp>
            <p:nvSpPr>
              <p:cNvPr id="186" name="Oval 3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7" name="Oval 3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8" name="Oval 3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62" name="Group 39"/>
            <p:cNvGrpSpPr>
              <a:grpSpLocks noChangeAspect="1"/>
            </p:cNvGrpSpPr>
            <p:nvPr/>
          </p:nvGrpSpPr>
          <p:grpSpPr bwMode="auto">
            <a:xfrm>
              <a:off x="4723" y="3180"/>
              <a:ext cx="389" cy="202"/>
              <a:chOff x="1609" y="2642"/>
              <a:chExt cx="71" cy="46"/>
            </a:xfrm>
            <a:grpFill/>
          </p:grpSpPr>
          <p:sp>
            <p:nvSpPr>
              <p:cNvPr id="183" name="Oval 40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4" name="Oval 41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5" name="Oval 42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63" name="Group 43"/>
            <p:cNvGrpSpPr>
              <a:grpSpLocks noChangeAspect="1"/>
            </p:cNvGrpSpPr>
            <p:nvPr/>
          </p:nvGrpSpPr>
          <p:grpSpPr bwMode="auto">
            <a:xfrm>
              <a:off x="4729" y="2754"/>
              <a:ext cx="389" cy="202"/>
              <a:chOff x="1200" y="2281"/>
              <a:chExt cx="71" cy="46"/>
            </a:xfrm>
            <a:grpFill/>
          </p:grpSpPr>
          <p:sp>
            <p:nvSpPr>
              <p:cNvPr id="180" name="Oval 4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1" name="Oval 4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2" name="Oval 4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64" name="Group 47"/>
            <p:cNvGrpSpPr>
              <a:grpSpLocks noChangeAspect="1"/>
            </p:cNvGrpSpPr>
            <p:nvPr/>
          </p:nvGrpSpPr>
          <p:grpSpPr bwMode="auto">
            <a:xfrm>
              <a:off x="4729" y="1915"/>
              <a:ext cx="389" cy="202"/>
              <a:chOff x="1200" y="2281"/>
              <a:chExt cx="71" cy="46"/>
            </a:xfrm>
            <a:grpFill/>
          </p:grpSpPr>
          <p:sp>
            <p:nvSpPr>
              <p:cNvPr id="177" name="Oval 4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8" name="Oval 4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9" name="Oval 5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65" name="Group 51"/>
            <p:cNvGrpSpPr>
              <a:grpSpLocks noChangeAspect="1"/>
            </p:cNvGrpSpPr>
            <p:nvPr/>
          </p:nvGrpSpPr>
          <p:grpSpPr bwMode="auto">
            <a:xfrm>
              <a:off x="4735" y="1433"/>
              <a:ext cx="389" cy="202"/>
              <a:chOff x="1200" y="2281"/>
              <a:chExt cx="71" cy="46"/>
            </a:xfrm>
            <a:grpFill/>
          </p:grpSpPr>
          <p:sp>
            <p:nvSpPr>
              <p:cNvPr id="174" name="Oval 5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5" name="Oval 5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6" name="Oval 5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66" name="Group 55"/>
            <p:cNvGrpSpPr>
              <a:grpSpLocks noChangeAspect="1"/>
            </p:cNvGrpSpPr>
            <p:nvPr/>
          </p:nvGrpSpPr>
          <p:grpSpPr bwMode="auto">
            <a:xfrm>
              <a:off x="4735" y="1001"/>
              <a:ext cx="389" cy="202"/>
              <a:chOff x="1200" y="2281"/>
              <a:chExt cx="71" cy="46"/>
            </a:xfrm>
            <a:grpFill/>
          </p:grpSpPr>
          <p:sp>
            <p:nvSpPr>
              <p:cNvPr id="171" name="Oval 5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2" name="Oval 5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3" name="Oval 5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67" name="Group 59"/>
            <p:cNvGrpSpPr>
              <a:grpSpLocks noChangeAspect="1"/>
            </p:cNvGrpSpPr>
            <p:nvPr/>
          </p:nvGrpSpPr>
          <p:grpSpPr bwMode="auto">
            <a:xfrm>
              <a:off x="4735" y="578"/>
              <a:ext cx="389" cy="202"/>
              <a:chOff x="1200" y="2281"/>
              <a:chExt cx="71" cy="46"/>
            </a:xfrm>
            <a:grpFill/>
          </p:grpSpPr>
          <p:sp>
            <p:nvSpPr>
              <p:cNvPr id="168" name="Oval 6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69" name="Oval 6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0" name="Oval 6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89" name="Group 63"/>
          <p:cNvGrpSpPr>
            <a:grpSpLocks noChangeAspect="1"/>
          </p:cNvGrpSpPr>
          <p:nvPr/>
        </p:nvGrpSpPr>
        <p:grpSpPr bwMode="auto">
          <a:xfrm>
            <a:off x="1690662" y="2374893"/>
            <a:ext cx="449262" cy="3598862"/>
            <a:chOff x="4746" y="432"/>
            <a:chExt cx="396" cy="3174"/>
          </a:xfrm>
          <a:solidFill>
            <a:schemeClr val="bg1"/>
          </a:solidFill>
        </p:grpSpPr>
        <p:sp>
          <p:nvSpPr>
            <p:cNvPr id="190" name="Line 64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1" name="Group 65"/>
            <p:cNvGrpSpPr>
              <a:grpSpLocks noChangeAspect="1"/>
            </p:cNvGrpSpPr>
            <p:nvPr/>
          </p:nvGrpSpPr>
          <p:grpSpPr bwMode="auto">
            <a:xfrm>
              <a:off x="4729" y="2325"/>
              <a:ext cx="389" cy="202"/>
              <a:chOff x="1200" y="2281"/>
              <a:chExt cx="71" cy="46"/>
            </a:xfrm>
            <a:grpFill/>
          </p:grpSpPr>
          <p:sp>
            <p:nvSpPr>
              <p:cNvPr id="216" name="Oval 6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7" name="Oval 6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8" name="Oval 6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92" name="Group 69"/>
            <p:cNvGrpSpPr>
              <a:grpSpLocks noChangeAspect="1"/>
            </p:cNvGrpSpPr>
            <p:nvPr/>
          </p:nvGrpSpPr>
          <p:grpSpPr bwMode="auto">
            <a:xfrm>
              <a:off x="4723" y="3180"/>
              <a:ext cx="389" cy="202"/>
              <a:chOff x="1609" y="2642"/>
              <a:chExt cx="71" cy="46"/>
            </a:xfrm>
            <a:grpFill/>
          </p:grpSpPr>
          <p:sp>
            <p:nvSpPr>
              <p:cNvPr id="213" name="Oval 70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4" name="Oval 71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5" name="Oval 72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93" name="Group 73"/>
            <p:cNvGrpSpPr>
              <a:grpSpLocks noChangeAspect="1"/>
            </p:cNvGrpSpPr>
            <p:nvPr/>
          </p:nvGrpSpPr>
          <p:grpSpPr bwMode="auto">
            <a:xfrm>
              <a:off x="4729" y="2754"/>
              <a:ext cx="389" cy="202"/>
              <a:chOff x="1200" y="2281"/>
              <a:chExt cx="71" cy="46"/>
            </a:xfrm>
            <a:grpFill/>
          </p:grpSpPr>
          <p:sp>
            <p:nvSpPr>
              <p:cNvPr id="210" name="Oval 7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1" name="Oval 7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2" name="Oval 7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94" name="Group 77"/>
            <p:cNvGrpSpPr>
              <a:grpSpLocks noChangeAspect="1"/>
            </p:cNvGrpSpPr>
            <p:nvPr/>
          </p:nvGrpSpPr>
          <p:grpSpPr bwMode="auto">
            <a:xfrm>
              <a:off x="4729" y="1915"/>
              <a:ext cx="389" cy="202"/>
              <a:chOff x="1200" y="2281"/>
              <a:chExt cx="71" cy="46"/>
            </a:xfrm>
            <a:grpFill/>
          </p:grpSpPr>
          <p:sp>
            <p:nvSpPr>
              <p:cNvPr id="207" name="Oval 7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8" name="Oval 7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9" name="Oval 8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95" name="Group 81"/>
            <p:cNvGrpSpPr>
              <a:grpSpLocks noChangeAspect="1"/>
            </p:cNvGrpSpPr>
            <p:nvPr/>
          </p:nvGrpSpPr>
          <p:grpSpPr bwMode="auto">
            <a:xfrm>
              <a:off x="4735" y="1433"/>
              <a:ext cx="389" cy="202"/>
              <a:chOff x="1200" y="2281"/>
              <a:chExt cx="71" cy="46"/>
            </a:xfrm>
            <a:grpFill/>
          </p:grpSpPr>
          <p:sp>
            <p:nvSpPr>
              <p:cNvPr id="204" name="Oval 8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" name="Oval 8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" name="Oval 8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96" name="Group 85"/>
            <p:cNvGrpSpPr>
              <a:grpSpLocks noChangeAspect="1"/>
            </p:cNvGrpSpPr>
            <p:nvPr/>
          </p:nvGrpSpPr>
          <p:grpSpPr bwMode="auto">
            <a:xfrm>
              <a:off x="4735" y="1001"/>
              <a:ext cx="389" cy="202"/>
              <a:chOff x="1200" y="2281"/>
              <a:chExt cx="71" cy="46"/>
            </a:xfrm>
            <a:grpFill/>
          </p:grpSpPr>
          <p:sp>
            <p:nvSpPr>
              <p:cNvPr id="201" name="Oval 8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2" name="Oval 8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3" name="Oval 8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97" name="Group 89"/>
            <p:cNvGrpSpPr>
              <a:grpSpLocks noChangeAspect="1"/>
            </p:cNvGrpSpPr>
            <p:nvPr/>
          </p:nvGrpSpPr>
          <p:grpSpPr bwMode="auto">
            <a:xfrm>
              <a:off x="4735" y="578"/>
              <a:ext cx="389" cy="202"/>
              <a:chOff x="1200" y="2281"/>
              <a:chExt cx="71" cy="46"/>
            </a:xfrm>
            <a:grpFill/>
          </p:grpSpPr>
          <p:sp>
            <p:nvSpPr>
              <p:cNvPr id="198" name="Oval 9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9" name="Oval 9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0" name="Oval 9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19" name="Group 93"/>
          <p:cNvGrpSpPr>
            <a:grpSpLocks noChangeAspect="1"/>
          </p:cNvGrpSpPr>
          <p:nvPr/>
        </p:nvGrpSpPr>
        <p:grpSpPr bwMode="auto">
          <a:xfrm>
            <a:off x="928662" y="2662230"/>
            <a:ext cx="449262" cy="3598863"/>
            <a:chOff x="4746" y="432"/>
            <a:chExt cx="396" cy="3174"/>
          </a:xfrm>
          <a:solidFill>
            <a:schemeClr val="bg1"/>
          </a:solidFill>
        </p:grpSpPr>
        <p:sp>
          <p:nvSpPr>
            <p:cNvPr id="220" name="Line 94"/>
            <p:cNvSpPr>
              <a:spLocks noChangeAspect="1" noChangeShapeType="1"/>
            </p:cNvSpPr>
            <p:nvPr/>
          </p:nvSpPr>
          <p:spPr bwMode="auto">
            <a:xfrm>
              <a:off x="4953" y="432"/>
              <a:ext cx="0" cy="317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1" name="Group 95"/>
            <p:cNvGrpSpPr>
              <a:grpSpLocks noChangeAspect="1"/>
            </p:cNvGrpSpPr>
            <p:nvPr/>
          </p:nvGrpSpPr>
          <p:grpSpPr bwMode="auto">
            <a:xfrm>
              <a:off x="4729" y="2325"/>
              <a:ext cx="389" cy="202"/>
              <a:chOff x="1200" y="2281"/>
              <a:chExt cx="71" cy="46"/>
            </a:xfrm>
            <a:grpFill/>
          </p:grpSpPr>
          <p:sp>
            <p:nvSpPr>
              <p:cNvPr id="246" name="Oval 9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" name="Oval 9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" name="Oval 9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22" name="Group 99"/>
            <p:cNvGrpSpPr>
              <a:grpSpLocks noChangeAspect="1"/>
            </p:cNvGrpSpPr>
            <p:nvPr/>
          </p:nvGrpSpPr>
          <p:grpSpPr bwMode="auto">
            <a:xfrm>
              <a:off x="4723" y="3180"/>
              <a:ext cx="389" cy="202"/>
              <a:chOff x="1609" y="2642"/>
              <a:chExt cx="71" cy="46"/>
            </a:xfrm>
            <a:grpFill/>
          </p:grpSpPr>
          <p:sp>
            <p:nvSpPr>
              <p:cNvPr id="243" name="Oval 100"/>
              <p:cNvSpPr>
                <a:spLocks noChangeAspect="1" noChangeArrowheads="1"/>
              </p:cNvSpPr>
              <p:nvPr/>
            </p:nvSpPr>
            <p:spPr bwMode="auto">
              <a:xfrm>
                <a:off x="1609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4" name="Oval 101"/>
              <p:cNvSpPr>
                <a:spLocks noChangeAspect="1" noChangeArrowheads="1"/>
              </p:cNvSpPr>
              <p:nvPr/>
            </p:nvSpPr>
            <p:spPr bwMode="auto">
              <a:xfrm>
                <a:off x="1657" y="2665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" name="Oval 102"/>
              <p:cNvSpPr>
                <a:spLocks noChangeAspect="1" noChangeArrowheads="1"/>
              </p:cNvSpPr>
              <p:nvPr/>
            </p:nvSpPr>
            <p:spPr bwMode="auto">
              <a:xfrm>
                <a:off x="1634" y="2642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23" name="Group 103"/>
            <p:cNvGrpSpPr>
              <a:grpSpLocks noChangeAspect="1"/>
            </p:cNvGrpSpPr>
            <p:nvPr/>
          </p:nvGrpSpPr>
          <p:grpSpPr bwMode="auto">
            <a:xfrm>
              <a:off x="4729" y="2754"/>
              <a:ext cx="389" cy="202"/>
              <a:chOff x="1200" y="2281"/>
              <a:chExt cx="71" cy="46"/>
            </a:xfrm>
            <a:grpFill/>
          </p:grpSpPr>
          <p:sp>
            <p:nvSpPr>
              <p:cNvPr id="240" name="Oval 104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1" name="Oval 105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2" name="Oval 106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24" name="Group 107"/>
            <p:cNvGrpSpPr>
              <a:grpSpLocks noChangeAspect="1"/>
            </p:cNvGrpSpPr>
            <p:nvPr/>
          </p:nvGrpSpPr>
          <p:grpSpPr bwMode="auto">
            <a:xfrm>
              <a:off x="4729" y="1915"/>
              <a:ext cx="389" cy="202"/>
              <a:chOff x="1200" y="2281"/>
              <a:chExt cx="71" cy="46"/>
            </a:xfrm>
            <a:grpFill/>
          </p:grpSpPr>
          <p:sp>
            <p:nvSpPr>
              <p:cNvPr id="237" name="Oval 108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" name="Oval 109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" name="Oval 110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25" name="Group 111"/>
            <p:cNvGrpSpPr>
              <a:grpSpLocks noChangeAspect="1"/>
            </p:cNvGrpSpPr>
            <p:nvPr/>
          </p:nvGrpSpPr>
          <p:grpSpPr bwMode="auto">
            <a:xfrm>
              <a:off x="4735" y="1433"/>
              <a:ext cx="389" cy="202"/>
              <a:chOff x="1200" y="2281"/>
              <a:chExt cx="71" cy="46"/>
            </a:xfrm>
            <a:grpFill/>
          </p:grpSpPr>
          <p:sp>
            <p:nvSpPr>
              <p:cNvPr id="234" name="Oval 112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5" name="Oval 113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6" name="Oval 114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26" name="Group 115"/>
            <p:cNvGrpSpPr>
              <a:grpSpLocks noChangeAspect="1"/>
            </p:cNvGrpSpPr>
            <p:nvPr/>
          </p:nvGrpSpPr>
          <p:grpSpPr bwMode="auto">
            <a:xfrm>
              <a:off x="4735" y="1001"/>
              <a:ext cx="389" cy="202"/>
              <a:chOff x="1200" y="2281"/>
              <a:chExt cx="71" cy="46"/>
            </a:xfrm>
            <a:grpFill/>
          </p:grpSpPr>
          <p:sp>
            <p:nvSpPr>
              <p:cNvPr id="231" name="Oval 116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2" name="Oval 117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3" name="Oval 118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27" name="Group 119"/>
            <p:cNvGrpSpPr>
              <a:grpSpLocks noChangeAspect="1"/>
            </p:cNvGrpSpPr>
            <p:nvPr/>
          </p:nvGrpSpPr>
          <p:grpSpPr bwMode="auto">
            <a:xfrm>
              <a:off x="4735" y="578"/>
              <a:ext cx="389" cy="202"/>
              <a:chOff x="1200" y="2281"/>
              <a:chExt cx="71" cy="46"/>
            </a:xfrm>
            <a:grpFill/>
          </p:grpSpPr>
          <p:sp>
            <p:nvSpPr>
              <p:cNvPr id="228" name="Oval 120"/>
              <p:cNvSpPr>
                <a:spLocks noChangeAspect="1" noChangeArrowheads="1"/>
              </p:cNvSpPr>
              <p:nvPr/>
            </p:nvSpPr>
            <p:spPr bwMode="auto">
              <a:xfrm>
                <a:off x="1200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9" name="Oval 121"/>
              <p:cNvSpPr>
                <a:spLocks noChangeAspect="1" noChangeArrowheads="1"/>
              </p:cNvSpPr>
              <p:nvPr/>
            </p:nvSpPr>
            <p:spPr bwMode="auto">
              <a:xfrm>
                <a:off x="1248" y="2304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0" name="Oval 122"/>
              <p:cNvSpPr>
                <a:spLocks noChangeAspect="1" noChangeArrowheads="1"/>
              </p:cNvSpPr>
              <p:nvPr/>
            </p:nvSpPr>
            <p:spPr bwMode="auto">
              <a:xfrm>
                <a:off x="1225" y="2281"/>
                <a:ext cx="23" cy="2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49" name="Group 123"/>
          <p:cNvGrpSpPr>
            <a:grpSpLocks/>
          </p:cNvGrpSpPr>
          <p:nvPr/>
        </p:nvGrpSpPr>
        <p:grpSpPr bwMode="auto">
          <a:xfrm rot="852571">
            <a:off x="439191" y="2181835"/>
            <a:ext cx="3675104" cy="3605246"/>
            <a:chOff x="450" y="554"/>
            <a:chExt cx="3811" cy="3151"/>
          </a:xfrm>
        </p:grpSpPr>
        <p:sp>
          <p:nvSpPr>
            <p:cNvPr id="250" name="Oval 124"/>
            <p:cNvSpPr>
              <a:spLocks noChangeArrowheads="1"/>
            </p:cNvSpPr>
            <p:nvPr/>
          </p:nvSpPr>
          <p:spPr bwMode="auto">
            <a:xfrm>
              <a:off x="450" y="2569"/>
              <a:ext cx="647" cy="1136"/>
            </a:xfrm>
            <a:prstGeom prst="ellipse">
              <a:avLst/>
            </a:prstGeom>
            <a:solidFill>
              <a:srgbClr val="FFFF00">
                <a:alpha val="39999"/>
              </a:srgbClr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1" name="Freeform 125"/>
            <p:cNvSpPr>
              <a:spLocks/>
            </p:cNvSpPr>
            <p:nvPr/>
          </p:nvSpPr>
          <p:spPr bwMode="auto">
            <a:xfrm>
              <a:off x="713" y="554"/>
              <a:ext cx="3548" cy="3131"/>
            </a:xfrm>
            <a:custGeom>
              <a:avLst/>
              <a:gdLst/>
              <a:ahLst/>
              <a:cxnLst>
                <a:cxn ang="0">
                  <a:pos x="0" y="2020"/>
                </a:cxn>
                <a:cxn ang="0">
                  <a:pos x="3063" y="64"/>
                </a:cxn>
                <a:cxn ang="0">
                  <a:pos x="3301" y="64"/>
                </a:cxn>
                <a:cxn ang="0">
                  <a:pos x="3511" y="450"/>
                </a:cxn>
                <a:cxn ang="0">
                  <a:pos x="3447" y="935"/>
                </a:cxn>
                <a:cxn ang="0">
                  <a:pos x="3273" y="1134"/>
                </a:cxn>
                <a:cxn ang="0">
                  <a:pos x="156" y="3131"/>
                </a:cxn>
              </a:cxnLst>
              <a:rect l="0" t="0" r="r" b="b"/>
              <a:pathLst>
                <a:path w="3548" h="3131">
                  <a:moveTo>
                    <a:pt x="0" y="2020"/>
                  </a:moveTo>
                  <a:cubicBezTo>
                    <a:pt x="0" y="2020"/>
                    <a:pt x="3017" y="101"/>
                    <a:pt x="3063" y="64"/>
                  </a:cubicBezTo>
                  <a:cubicBezTo>
                    <a:pt x="3109" y="27"/>
                    <a:pt x="3226" y="0"/>
                    <a:pt x="3301" y="64"/>
                  </a:cubicBezTo>
                  <a:cubicBezTo>
                    <a:pt x="3376" y="128"/>
                    <a:pt x="3474" y="217"/>
                    <a:pt x="3511" y="450"/>
                  </a:cubicBezTo>
                  <a:cubicBezTo>
                    <a:pt x="3548" y="684"/>
                    <a:pt x="3487" y="821"/>
                    <a:pt x="3447" y="935"/>
                  </a:cubicBezTo>
                  <a:cubicBezTo>
                    <a:pt x="3407" y="1049"/>
                    <a:pt x="3282" y="1119"/>
                    <a:pt x="3273" y="1134"/>
                  </a:cubicBezTo>
                  <a:cubicBezTo>
                    <a:pt x="3264" y="1149"/>
                    <a:pt x="160" y="3131"/>
                    <a:pt x="156" y="3131"/>
                  </a:cubicBezTo>
                </a:path>
              </a:pathLst>
            </a:custGeom>
            <a:solidFill>
              <a:srgbClr val="FFFF00">
                <a:alpha val="20000"/>
              </a:srgbClr>
            </a:solidFill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52" name="TextBox 251"/>
          <p:cNvSpPr txBox="1"/>
          <p:nvPr/>
        </p:nvSpPr>
        <p:spPr>
          <a:xfrm>
            <a:off x="785786" y="1714488"/>
            <a:ext cx="3119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Original algorithm:</a:t>
            </a:r>
          </a:p>
          <a:p>
            <a:pPr algn="ctr"/>
            <a:r>
              <a:rPr lang="en-GB" sz="2000" dirty="0" smtClean="0"/>
              <a:t>optimal association of hits</a:t>
            </a:r>
            <a:endParaRPr lang="en-GB" sz="2000" dirty="0"/>
          </a:p>
        </p:txBody>
      </p:sp>
      <p:sp>
        <p:nvSpPr>
          <p:cNvPr id="253" name="TextBox 252"/>
          <p:cNvSpPr txBox="1"/>
          <p:nvPr/>
        </p:nvSpPr>
        <p:spPr>
          <a:xfrm>
            <a:off x="5214942" y="1714488"/>
            <a:ext cx="3004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Online algorithm:</a:t>
            </a:r>
          </a:p>
          <a:p>
            <a:pPr algn="ctr"/>
            <a:r>
              <a:rPr lang="en-GB" sz="2000" dirty="0" smtClean="0"/>
              <a:t>robust association of hits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  <p:bldP spid="2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doward_line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3790" y="2142391"/>
            <a:ext cx="3957793" cy="3797745"/>
          </a:xfrm>
          <a:prstGeom prst="rect">
            <a:avLst/>
          </a:prstGeom>
          <a:noFill/>
        </p:spPr>
      </p:pic>
      <p:pic>
        <p:nvPicPr>
          <p:cNvPr id="17" name="Picture 16" descr="upward_line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4700" y="2142391"/>
            <a:ext cx="3957793" cy="3797745"/>
          </a:xfrm>
          <a:prstGeom prst="rect">
            <a:avLst/>
          </a:prstGeom>
          <a:noFill/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489184" y="2135178"/>
            <a:ext cx="1416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upward</a:t>
            </a:r>
            <a:endParaRPr lang="fr-FR" sz="2000" dirty="0">
              <a:latin typeface="+mn-lt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208722" y="2122478"/>
            <a:ext cx="2032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downward</a:t>
            </a:r>
            <a:endParaRPr lang="fr-FR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ANTARES events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950077" y="1285860"/>
            <a:ext cx="7905019" cy="5072098"/>
            <a:chOff x="789" y="875"/>
            <a:chExt cx="4797" cy="2958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109" y="875"/>
              <a:ext cx="3477" cy="2958"/>
              <a:chOff x="2290" y="875"/>
              <a:chExt cx="3477" cy="2958"/>
            </a:xfrm>
          </p:grpSpPr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4321" y="3599"/>
                <a:ext cx="1431" cy="23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A50021"/>
                    </a:solidFill>
                    <a:latin typeface="Arial" charset="0"/>
                  </a:rPr>
                  <a:t>muon bundle event </a:t>
                </a:r>
                <a:endParaRPr lang="en-US" dirty="0">
                  <a:solidFill>
                    <a:srgbClr val="A50021"/>
                  </a:solidFill>
                  <a:latin typeface="Arial" charset="0"/>
                </a:endParaRPr>
              </a:p>
            </p:txBody>
          </p:sp>
          <p:pic>
            <p:nvPicPr>
              <p:cNvPr id="9" name="Picture 6" descr="r34497_040952_11m_2.gif"/>
              <p:cNvPicPr>
                <a:picLocks noChangeAspect="1"/>
              </p:cNvPicPr>
              <p:nvPr/>
            </p:nvPicPr>
            <p:blipFill>
              <a:blip r:embed="rId5"/>
              <a:srcRect r="17741" b="6052"/>
              <a:stretch>
                <a:fillRect/>
              </a:stretch>
            </p:blipFill>
            <p:spPr bwMode="auto">
              <a:xfrm>
                <a:off x="2290" y="875"/>
                <a:ext cx="3477" cy="2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16" descr="deg180_bundl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9" y="1458"/>
              <a:ext cx="1289" cy="2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285852" y="1214423"/>
            <a:ext cx="5143536" cy="5214974"/>
            <a:chOff x="204" y="940"/>
            <a:chExt cx="3084" cy="3125"/>
          </a:xfrm>
        </p:grpSpPr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966" y="940"/>
              <a:ext cx="1457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fr-FR" dirty="0">
                  <a:solidFill>
                    <a:srgbClr val="0000FF"/>
                  </a:solidFill>
                  <a:latin typeface="Arial" charset="0"/>
                </a:rPr>
                <a:t>Neutrino candidate</a:t>
              </a:r>
            </a:p>
          </p:txBody>
        </p:sp>
        <p:pic>
          <p:nvPicPr>
            <p:cNvPr id="13" name="Picture 12" descr="r34927_7155_5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4" y="1250"/>
              <a:ext cx="3084" cy="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42844" y="1285860"/>
          <a:ext cx="691588" cy="5099062"/>
        </p:xfrm>
        <a:graphic>
          <a:graphicData uri="http://schemas.openxmlformats.org/presentationml/2006/ole">
            <p:oleObj spid="_x0000_s39938" name="Photo Editor Photo" r:id="rId8" imgW="2771429" imgH="2242857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Zenith angle distribution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13" descr="costh_line10_2L_4"/>
          <p:cNvPicPr>
            <a:picLocks noChangeAspect="1" noChangeArrowheads="1"/>
          </p:cNvPicPr>
          <p:nvPr/>
        </p:nvPicPr>
        <p:blipFill>
          <a:blip r:embed="rId2"/>
          <a:srcRect t="5815"/>
          <a:stretch>
            <a:fillRect/>
          </a:stretch>
        </p:blipFill>
        <p:spPr bwMode="auto">
          <a:xfrm>
            <a:off x="571471" y="1369353"/>
            <a:ext cx="7588749" cy="4845729"/>
          </a:xfrm>
          <a:prstGeom prst="rect">
            <a:avLst/>
          </a:prstGeom>
          <a:noFill/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357686" y="2643182"/>
            <a:ext cx="23190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Upward going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neutrinos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285852" y="4286256"/>
            <a:ext cx="25333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Downward going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cosmic ray muons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versus Ice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6632" y="1214422"/>
            <a:ext cx="591700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Deployment</a:t>
            </a:r>
            <a:endParaRPr lang="en-GB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eaLnBrk="0" hangingPunct="0"/>
            <a:r>
              <a:rPr lang="en-GB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       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Ice gives solid platform to install detector</a:t>
            </a:r>
          </a:p>
          <a:p>
            <a:pPr eaLnBrk="0" hangingPunct="0"/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        Sea experiments need boats/ platforms</a:t>
            </a:r>
          </a:p>
          <a:p>
            <a:pPr eaLnBrk="0" hangingPunct="0"/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        Ice detectors worked first (Baikal deploys from ice)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6632" y="3714752"/>
            <a:ext cx="4861267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7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eaLnBrk="0" hangingPunct="0"/>
            <a:r>
              <a:rPr lang="en-GB" sz="2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Uniformity of Detector response</a:t>
            </a:r>
            <a:endParaRPr lang="en-GB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eaLnBrk="0" hangingPunct="0"/>
            <a:r>
              <a:rPr lang="en-GB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      </a:t>
            </a:r>
            <a:r>
              <a:rPr lang="en-GB" sz="20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Water 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homogeneous</a:t>
            </a:r>
          </a:p>
          <a:p>
            <a:pPr eaLnBrk="0" hangingPunct="0"/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        Ice has dust layers, bubbles</a:t>
            </a:r>
          </a:p>
          <a:p>
            <a:pPr eaLnBrk="0" hangingPunct="0"/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        Knowledge of efficiency simpler in water</a:t>
            </a:r>
            <a:endParaRPr lang="en-GB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2832" y="5270857"/>
            <a:ext cx="525118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Noise Backgrounds</a:t>
            </a:r>
            <a:endParaRPr lang="en-GB" sz="20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  <a:p>
            <a:pPr eaLnBrk="0" hangingPunct="0"/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       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Water: </a:t>
            </a:r>
            <a:r>
              <a:rPr lang="en-GB" baseline="300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40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K /bioluminescence ~ 60kHz / PMT</a:t>
            </a:r>
          </a:p>
          <a:p>
            <a:pPr eaLnBrk="0" hangingPunct="0"/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         Ice: only dark tube noise ~ 500Hz / </a:t>
            </a:r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PMT          </a:t>
            </a:r>
            <a:endParaRPr lang="en-GB" sz="20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00760" y="1142984"/>
            <a:ext cx="2790822" cy="5214974"/>
            <a:chOff x="6000760" y="1142984"/>
            <a:chExt cx="2790822" cy="5214974"/>
          </a:xfrm>
        </p:grpSpPr>
        <p:pic>
          <p:nvPicPr>
            <p:cNvPr id="9" name="Picture 6" descr="14A"/>
            <p:cNvPicPr>
              <a:picLocks noChangeAspect="1" noChangeArrowheads="1"/>
            </p:cNvPicPr>
            <p:nvPr/>
          </p:nvPicPr>
          <p:blipFill>
            <a:blip r:embed="rId2"/>
            <a:srcRect l="6770" r="7161"/>
            <a:stretch>
              <a:fillRect/>
            </a:stretch>
          </p:blipFill>
          <p:spPr bwMode="auto">
            <a:xfrm>
              <a:off x="6000760" y="1142984"/>
              <a:ext cx="2790822" cy="2167356"/>
            </a:xfrm>
            <a:prstGeom prst="rect">
              <a:avLst/>
            </a:prstGeom>
            <a:noFill/>
          </p:spPr>
        </p:pic>
        <p:pic>
          <p:nvPicPr>
            <p:cNvPr id="10" name="Picture 7" descr="last_module"/>
            <p:cNvPicPr>
              <a:picLocks noChangeAspect="1" noChangeArrowheads="1"/>
            </p:cNvPicPr>
            <p:nvPr/>
          </p:nvPicPr>
          <p:blipFill>
            <a:blip r:embed="rId3"/>
            <a:srcRect b="11764"/>
            <a:stretch>
              <a:fillRect/>
            </a:stretch>
          </p:blipFill>
          <p:spPr bwMode="auto">
            <a:xfrm>
              <a:off x="6286512" y="3429000"/>
              <a:ext cx="2282523" cy="2928958"/>
            </a:xfrm>
            <a:prstGeom prst="rect">
              <a:avLst/>
            </a:prstGeom>
            <a:noFill/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26632" y="2457245"/>
            <a:ext cx="4413516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Angular Resolution</a:t>
            </a:r>
            <a:endParaRPr lang="en-GB" sz="20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  <a:p>
            <a:pPr eaLnBrk="0" hangingPunct="0"/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      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Light scattering much less in water </a:t>
            </a:r>
          </a:p>
          <a:p>
            <a:pPr eaLnBrk="0" hangingPunct="0"/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       AMANDA        : ~ 3°    (real detector)</a:t>
            </a:r>
          </a:p>
          <a:p>
            <a:pPr eaLnBrk="0" hangingPunct="0"/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        ANTARES       : ~ 0.2 ° (simulations)</a:t>
            </a:r>
            <a:endParaRPr lang="en-GB" sz="20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  <a:p>
            <a:pPr eaLnBrk="0" hangingPunct="0"/>
            <a:endParaRPr lang="en-GB" sz="7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32" y="1168384"/>
            <a:ext cx="8839240" cy="5311812"/>
            <a:chOff x="-32" y="1168384"/>
            <a:chExt cx="8839240" cy="5311812"/>
          </a:xfrm>
        </p:grpSpPr>
        <p:pic>
          <p:nvPicPr>
            <p:cNvPr id="12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07070" y="4130696"/>
              <a:ext cx="3132138" cy="2349500"/>
            </a:xfrm>
            <a:prstGeom prst="rect">
              <a:avLst/>
            </a:prstGeom>
            <a:noFill/>
          </p:spPr>
        </p:pic>
        <p:sp>
          <p:nvSpPr>
            <p:cNvPr id="13" name="Text Box 34"/>
            <p:cNvSpPr txBox="1">
              <a:spLocks noChangeArrowheads="1"/>
            </p:cNvSpPr>
            <p:nvPr/>
          </p:nvSpPr>
          <p:spPr bwMode="auto">
            <a:xfrm>
              <a:off x="6076958" y="6049984"/>
              <a:ext cx="24860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AMANDA / ICECUBE</a:t>
              </a:r>
            </a:p>
          </p:txBody>
        </p:sp>
        <p:pic>
          <p:nvPicPr>
            <p:cNvPr id="14" name="Picture 35" descr="vid1_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95598" y="2928934"/>
              <a:ext cx="3276600" cy="2457450"/>
            </a:xfrm>
            <a:prstGeom prst="rect">
              <a:avLst/>
            </a:prstGeom>
            <a:noFill/>
          </p:spPr>
        </p:pic>
        <p:sp>
          <p:nvSpPr>
            <p:cNvPr id="15" name="Text Box 36"/>
            <p:cNvSpPr txBox="1">
              <a:spLocks noChangeArrowheads="1"/>
            </p:cNvSpPr>
            <p:nvPr/>
          </p:nvSpPr>
          <p:spPr bwMode="auto">
            <a:xfrm>
              <a:off x="3516323" y="4945059"/>
              <a:ext cx="1809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BAIKAL / GVD</a:t>
              </a:r>
            </a:p>
          </p:txBody>
        </p:sp>
        <p:pic>
          <p:nvPicPr>
            <p:cNvPr id="16" name="Picture 37" descr="Photo 00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2" y="1168384"/>
              <a:ext cx="3311525" cy="2482850"/>
            </a:xfrm>
            <a:prstGeom prst="rect">
              <a:avLst/>
            </a:prstGeom>
            <a:noFill/>
          </p:spPr>
        </p:pic>
        <p:sp>
          <p:nvSpPr>
            <p:cNvPr id="17" name="Text Box 38"/>
            <p:cNvSpPr txBox="1">
              <a:spLocks noChangeArrowheads="1"/>
            </p:cNvSpPr>
            <p:nvPr/>
          </p:nvSpPr>
          <p:spPr bwMode="auto">
            <a:xfrm>
              <a:off x="69818" y="2906696"/>
              <a:ext cx="3192462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ANTARES /NEMO/NESTOR</a:t>
              </a:r>
            </a:p>
            <a:p>
              <a:pPr algn="ctr"/>
              <a:r>
                <a:rPr lang="en-US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KM3NeT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 properties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57158" y="2000240"/>
            <a:ext cx="2268864" cy="4487351"/>
            <a:chOff x="2782906" y="914400"/>
            <a:chExt cx="2689788" cy="4965700"/>
          </a:xfrm>
        </p:grpSpPr>
        <p:pic>
          <p:nvPicPr>
            <p:cNvPr id="6" name="Picture 24" descr="C:\Documents and Settings\riccobene\Desktop\Nuova cartella\allprofiles.bmp"/>
            <p:cNvPicPr>
              <a:picLocks noChangeAspect="1" noChangeArrowheads="1"/>
            </p:cNvPicPr>
            <p:nvPr/>
          </p:nvPicPr>
          <p:blipFill>
            <a:blip r:embed="rId2"/>
            <a:srcRect l="49772" t="22427" r="9612" b="21786"/>
            <a:stretch>
              <a:fillRect/>
            </a:stretch>
          </p:blipFill>
          <p:spPr bwMode="auto">
            <a:xfrm>
              <a:off x="2782906" y="914400"/>
              <a:ext cx="2551094" cy="4965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249863" y="1782748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GB" b="1" dirty="0">
                <a:solidFill>
                  <a:srgbClr val="FF9933"/>
                </a:solidFill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5287963" y="2163748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GB" b="1" dirty="0">
                <a:solidFill>
                  <a:schemeClr val="accent2"/>
                </a:solidFill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5287963" y="2544748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GB" b="1" dirty="0">
                <a:solidFill>
                  <a:srgbClr val="FFCC00"/>
                </a:solidFill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5287963" y="2925748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GB" b="1" dirty="0">
                <a:solidFill>
                  <a:srgbClr val="CC0000"/>
                </a:solidFill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 rot="5400000">
              <a:off x="2739702" y="3410208"/>
              <a:ext cx="1502013" cy="328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absorption</a:t>
              </a:r>
              <a:endParaRPr lang="en-GB" b="1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 rot="5400000">
              <a:off x="4140680" y="3421888"/>
              <a:ext cx="1209162" cy="328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scattering</a:t>
              </a:r>
              <a:endParaRPr lang="en-GB" b="1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5287963" y="1357298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GB" b="1" dirty="0">
                <a:solidFill>
                  <a:srgbClr val="33CCCC"/>
                </a:solidFill>
              </a:endParaRPr>
            </a:p>
          </p:txBody>
        </p:sp>
      </p:grp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714621"/>
            <a:ext cx="2643206" cy="252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786058"/>
            <a:ext cx="2747969" cy="253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285720" y="1285860"/>
            <a:ext cx="2257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Mediterranean </a:t>
            </a:r>
          </a:p>
          <a:p>
            <a:pPr algn="ctr"/>
            <a:r>
              <a:rPr lang="en-GB" sz="2400" dirty="0" smtClean="0"/>
              <a:t>sea water</a:t>
            </a:r>
            <a:endParaRPr lang="en-GB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000496" y="228599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absorption</a:t>
            </a:r>
            <a:endParaRPr lang="en-GB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0826" y="228599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scattering</a:t>
            </a:r>
            <a:endParaRPr lang="en-GB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0628" y="1357298"/>
            <a:ext cx="169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South Pole</a:t>
            </a:r>
          </a:p>
          <a:p>
            <a:pPr algn="ctr"/>
            <a:r>
              <a:rPr lang="en-GB" sz="2400" dirty="0" smtClean="0"/>
              <a:t>glacial ice</a:t>
            </a:r>
            <a:r>
              <a:rPr lang="en-GB" sz="2000" dirty="0" smtClean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0430" y="5500702"/>
            <a:ext cx="4826962" cy="707886"/>
          </a:xfrm>
          <a:prstGeom prst="rect">
            <a:avLst/>
          </a:prstGeom>
          <a:noFill/>
          <a:ln>
            <a:solidFill>
              <a:srgbClr val="3333CC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Ice non-homogeneous due to dust layers</a:t>
            </a:r>
          </a:p>
          <a:p>
            <a:r>
              <a:rPr lang="en-GB" sz="2000" dirty="0" smtClean="0"/>
              <a:t> associated with global climate variations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500042"/>
            <a:ext cx="6858000" cy="533400"/>
          </a:xfrm>
        </p:spPr>
        <p:txBody>
          <a:bodyPr/>
          <a:lstStyle/>
          <a:p>
            <a:r>
              <a:rPr lang="en-GB" sz="3200" dirty="0" smtClean="0"/>
              <a:t>Comparison ANTARES : AMANDA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555968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71538" y="1285860"/>
            <a:ext cx="4309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ANTARES 10 months 10/12 of detector </a:t>
            </a:r>
            <a:endParaRPr lang="en-GB" dirty="0" smtClean="0">
              <a:sym typeface="Symbol"/>
            </a:endParaRPr>
          </a:p>
          <a:p>
            <a:r>
              <a:rPr lang="en-GB" dirty="0" smtClean="0">
                <a:sym typeface="Symbol"/>
              </a:rPr>
              <a:t>AMANDA II 4 years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429255" y="4303626"/>
          <a:ext cx="3357587" cy="1197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1000132"/>
                <a:gridCol w="928695"/>
              </a:tblGrid>
              <a:tr h="339221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Zenith</a:t>
                      </a:r>
                      <a:r>
                        <a:rPr lang="en-GB" sz="1200" baseline="0" dirty="0" smtClean="0"/>
                        <a:t> range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ANTARES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AMANDA</a:t>
                      </a:r>
                      <a:endParaRPr lang="en-GB" sz="1200" dirty="0"/>
                    </a:p>
                  </a:txBody>
                  <a:tcPr/>
                </a:tc>
              </a:tr>
              <a:tr h="4006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Cos </a:t>
                      </a:r>
                      <a:r>
                        <a:rPr lang="en-GB" sz="1200" dirty="0" smtClean="0">
                          <a:solidFill>
                            <a:schemeClr val="bg1"/>
                          </a:solidFill>
                          <a:sym typeface="Symbol"/>
                        </a:rPr>
                        <a:t></a:t>
                      </a:r>
                      <a:r>
                        <a:rPr lang="en-GB" sz="1200" baseline="0" dirty="0" smtClean="0">
                          <a:solidFill>
                            <a:schemeClr val="bg1"/>
                          </a:solidFill>
                          <a:sym typeface="Symbol"/>
                        </a:rPr>
                        <a:t> </a:t>
                      </a:r>
                      <a:r>
                        <a:rPr lang="en-GB" sz="1200" dirty="0" smtClean="0">
                          <a:solidFill>
                            <a:schemeClr val="bg1"/>
                          </a:solidFill>
                        </a:rPr>
                        <a:t>&gt;0.0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0A0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300</a:t>
                      </a:r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0A0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560</a:t>
                      </a:r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0A04B"/>
                    </a:solidFill>
                  </a:tcPr>
                </a:tc>
              </a:tr>
              <a:tr h="4031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sym typeface="Symbol"/>
                        </a:rPr>
                        <a:t>0.2&lt;</a:t>
                      </a:r>
                      <a:r>
                        <a:rPr lang="en-GB" sz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Cos </a:t>
                      </a:r>
                      <a:r>
                        <a:rPr lang="en-GB" sz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sym typeface="Symbol"/>
                        </a:rPr>
                        <a:t></a:t>
                      </a:r>
                      <a:r>
                        <a:rPr lang="en-GB" sz="1200" baseline="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sym typeface="Symbol"/>
                        </a:rPr>
                        <a:t> &lt;</a:t>
                      </a:r>
                      <a:r>
                        <a:rPr lang="en-GB" sz="12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0.0</a:t>
                      </a:r>
                    </a:p>
                    <a:p>
                      <a:pPr algn="ctr"/>
                      <a:endParaRPr lang="en-GB" sz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460</a:t>
                      </a:r>
                      <a:endParaRPr lang="en-GB" sz="16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26000</a:t>
                      </a:r>
                      <a:endParaRPr lang="en-GB" sz="16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357818" y="1285860"/>
            <a:ext cx="3557770" cy="2786082"/>
            <a:chOff x="5357818" y="1285860"/>
            <a:chExt cx="3557770" cy="2786082"/>
          </a:xfrm>
        </p:grpSpPr>
        <p:sp>
          <p:nvSpPr>
            <p:cNvPr id="10" name="Rectangle 9"/>
            <p:cNvSpPr/>
            <p:nvPr/>
          </p:nvSpPr>
          <p:spPr bwMode="auto">
            <a:xfrm>
              <a:off x="5357818" y="1285860"/>
              <a:ext cx="3460692" cy="2748982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1" name="Group 64"/>
            <p:cNvGrpSpPr/>
            <p:nvPr/>
          </p:nvGrpSpPr>
          <p:grpSpPr>
            <a:xfrm>
              <a:off x="5440714" y="1420220"/>
              <a:ext cx="3474874" cy="2651722"/>
              <a:chOff x="2064435" y="1523173"/>
              <a:chExt cx="4857824" cy="4842744"/>
            </a:xfrm>
          </p:grpSpPr>
          <p:pic>
            <p:nvPicPr>
              <p:cNvPr id="12" name="Picture 11" descr="Flux.bmp"/>
              <p:cNvPicPr>
                <a:picLocks noChangeAspect="1"/>
              </p:cNvPicPr>
              <p:nvPr/>
            </p:nvPicPr>
            <p:blipFill>
              <a:blip r:embed="rId3"/>
              <a:srcRect l="5555" t="18752" r="22002"/>
              <a:stretch>
                <a:fillRect/>
              </a:stretch>
            </p:blipFill>
            <p:spPr>
              <a:xfrm>
                <a:off x="2064435" y="1523173"/>
                <a:ext cx="4577971" cy="4286228"/>
              </a:xfrm>
              <a:prstGeom prst="rect">
                <a:avLst/>
              </a:prstGeom>
            </p:spPr>
          </p:pic>
          <p:pic>
            <p:nvPicPr>
              <p:cNvPr id="13" name="Picture 12" descr="Flux.bmp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402" t="88488" r="18543"/>
              <a:stretch>
                <a:fillRect/>
              </a:stretch>
            </p:blipFill>
            <p:spPr>
              <a:xfrm>
                <a:off x="2064475" y="5754957"/>
                <a:ext cx="4857784" cy="61096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7100901" y="1519226"/>
            <a:ext cx="1471626" cy="2219334"/>
            <a:chOff x="7100901" y="1519226"/>
            <a:chExt cx="1471626" cy="2219334"/>
          </a:xfrm>
        </p:grpSpPr>
        <p:sp>
          <p:nvSpPr>
            <p:cNvPr id="18" name="Rectangle 17"/>
            <p:cNvSpPr/>
            <p:nvPr/>
          </p:nvSpPr>
          <p:spPr>
            <a:xfrm>
              <a:off x="7100901" y="1519226"/>
              <a:ext cx="214314" cy="2214578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86644" y="1523982"/>
              <a:ext cx="1285883" cy="2214578"/>
            </a:xfrm>
            <a:prstGeom prst="rect">
              <a:avLst/>
            </a:prstGeom>
            <a:solidFill>
              <a:srgbClr val="20A04B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neutrinos</a:t>
              </a:r>
              <a:endParaRPr lang="en-GB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71604" y="5614550"/>
            <a:ext cx="6173485" cy="830997"/>
          </a:xfrm>
          <a:prstGeom prst="rect">
            <a:avLst/>
          </a:prstGeom>
          <a:noFill/>
          <a:ln>
            <a:solidFill>
              <a:srgbClr val="3333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Better properties of water detector can lead </a:t>
            </a:r>
          </a:p>
          <a:p>
            <a:pPr algn="ctr"/>
            <a:r>
              <a:rPr lang="en-GB" sz="2400" dirty="0" smtClean="0"/>
              <a:t>to higher efficiency and lower background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ym typeface="Symbol"/>
              </a:rPr>
              <a:t></a:t>
            </a:r>
            <a:r>
              <a:rPr lang="en-GB" dirty="0" smtClean="0"/>
              <a:t> flux related to </a:t>
            </a:r>
            <a:r>
              <a:rPr lang="en-GB" dirty="0" smtClean="0">
                <a:sym typeface="Symbol"/>
              </a:rPr>
              <a:t> flux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3" name="Group 60"/>
          <p:cNvGrpSpPr>
            <a:grpSpLocks/>
          </p:cNvGrpSpPr>
          <p:nvPr/>
        </p:nvGrpSpPr>
        <p:grpSpPr bwMode="auto">
          <a:xfrm>
            <a:off x="5529345" y="1285860"/>
            <a:ext cx="2614555" cy="863600"/>
            <a:chOff x="500" y="2665"/>
            <a:chExt cx="1745" cy="544"/>
          </a:xfrm>
        </p:grpSpPr>
        <p:pic>
          <p:nvPicPr>
            <p:cNvPr id="24" name="Picture 28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3" y="2718"/>
              <a:ext cx="1192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 Box 38"/>
            <p:cNvSpPr txBox="1">
              <a:spLocks noChangeArrowheads="1"/>
            </p:cNvSpPr>
            <p:nvPr/>
          </p:nvSpPr>
          <p:spPr bwMode="auto">
            <a:xfrm>
              <a:off x="500" y="2665"/>
              <a:ext cx="494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45000"/>
                </a:lnSpc>
              </a:pPr>
              <a:r>
                <a:rPr lang="en-GB" sz="1200" b="1" dirty="0">
                  <a:solidFill>
                    <a:srgbClr val="0000FF"/>
                  </a:solidFill>
                </a:rPr>
                <a:t>Norm</a:t>
              </a:r>
              <a:r>
                <a:rPr lang="en-GB" sz="1200" b="1" dirty="0"/>
                <a:t>:</a:t>
              </a:r>
            </a:p>
            <a:p>
              <a:pPr>
                <a:lnSpc>
                  <a:spcPct val="145000"/>
                </a:lnSpc>
              </a:pPr>
              <a:r>
                <a:rPr lang="en-GB" sz="1200" b="1" dirty="0"/>
                <a:t>Index:</a:t>
              </a:r>
            </a:p>
            <a:p>
              <a:pPr>
                <a:lnSpc>
                  <a:spcPct val="145000"/>
                </a:lnSpc>
              </a:pPr>
              <a:r>
                <a:rPr lang="en-GB" sz="1200" b="1" dirty="0">
                  <a:solidFill>
                    <a:srgbClr val="FF0000"/>
                  </a:solidFill>
                </a:rPr>
                <a:t>Cut-off</a:t>
              </a:r>
              <a:r>
                <a:rPr lang="en-GB" sz="1200" b="1" dirty="0"/>
                <a:t>:</a:t>
              </a:r>
            </a:p>
          </p:txBody>
        </p:sp>
      </p:grpSp>
      <p:pic>
        <p:nvPicPr>
          <p:cNvPr id="32" name="Picture 5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49262" y="1428736"/>
            <a:ext cx="42418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19" descr="RX_J1713"/>
          <p:cNvPicPr>
            <a:picLocks noChangeAspect="1" noChangeArrowheads="1"/>
          </p:cNvPicPr>
          <p:nvPr/>
        </p:nvPicPr>
        <p:blipFill>
          <a:blip r:embed="rId6" cstate="print"/>
          <a:srcRect l="2499" t="9378" r="9996"/>
          <a:stretch>
            <a:fillRect/>
          </a:stretch>
        </p:blipFill>
        <p:spPr bwMode="auto">
          <a:xfrm>
            <a:off x="1967466" y="2790820"/>
            <a:ext cx="453628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2214546" y="2357430"/>
            <a:ext cx="485778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Neutrino and 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Symbol" pitchFamily="18" charset="2"/>
              </a:rPr>
              <a:t>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-Ray Spectra for RX J1713.7-3946 (SNR)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 flipV="1">
            <a:off x="1655742" y="4551370"/>
            <a:ext cx="2643206" cy="57150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3" name="Text Box 15"/>
          <p:cNvSpPr txBox="1">
            <a:spLocks noChangeArrowheads="1"/>
          </p:cNvSpPr>
          <p:nvPr/>
        </p:nvSpPr>
        <p:spPr bwMode="auto">
          <a:xfrm>
            <a:off x="417330" y="4786322"/>
            <a:ext cx="1297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2000" b="1" dirty="0">
                <a:solidFill>
                  <a:srgbClr val="FF0000"/>
                </a:solidFill>
              </a:rPr>
              <a:t>expected</a:t>
            </a:r>
            <a:br>
              <a:rPr lang="en-GB" sz="2000" b="1" dirty="0">
                <a:solidFill>
                  <a:srgbClr val="FF0000"/>
                </a:solidFill>
              </a:rPr>
            </a:br>
            <a:r>
              <a:rPr lang="en-GB" sz="2000" b="1" dirty="0" smtClean="0">
                <a:solidFill>
                  <a:srgbClr val="FF0000"/>
                </a:solidFill>
              </a:rPr>
              <a:t>neutrino</a:t>
            </a:r>
          </a:p>
          <a:p>
            <a:pPr>
              <a:lnSpc>
                <a:spcPct val="80000"/>
              </a:lnSpc>
            </a:pPr>
            <a:r>
              <a:rPr lang="en-GB" sz="2000" b="1" dirty="0" smtClean="0">
                <a:solidFill>
                  <a:srgbClr val="FF0000"/>
                </a:solidFill>
              </a:rPr>
              <a:t>flux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6715140" y="3571876"/>
            <a:ext cx="13843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000" b="1" dirty="0"/>
              <a:t>measured</a:t>
            </a:r>
            <a:br>
              <a:rPr lang="en-GB" sz="2000" b="1" dirty="0"/>
            </a:br>
            <a:r>
              <a:rPr lang="en-GB" sz="2000" b="1" dirty="0">
                <a:latin typeface="Symbol" pitchFamily="18" charset="2"/>
                <a:sym typeface="Symbol" pitchFamily="18" charset="2"/>
              </a:rPr>
              <a:t></a:t>
            </a:r>
            <a:r>
              <a:rPr lang="en-GB" sz="2000" b="1" dirty="0"/>
              <a:t>-ray flux </a:t>
            </a:r>
          </a:p>
          <a:p>
            <a:pPr algn="ctr">
              <a:lnSpc>
                <a:spcPct val="90000"/>
              </a:lnSpc>
            </a:pPr>
            <a:r>
              <a:rPr lang="en-GB" sz="2000" b="1" dirty="0"/>
              <a:t>(H.E.S.S.)</a:t>
            </a: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 flipH="1">
            <a:off x="5286380" y="3929066"/>
            <a:ext cx="1357323" cy="64294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r="3903" b="5002"/>
          <a:stretch>
            <a:fillRect/>
          </a:stretch>
        </p:blipFill>
        <p:spPr bwMode="auto">
          <a:xfrm>
            <a:off x="2349500" y="215900"/>
            <a:ext cx="4572000" cy="684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98463" y="1198563"/>
            <a:ext cx="1427162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29" tIns="40815" rIns="81629" bIns="40815">
            <a:spAutoFit/>
          </a:bodyPr>
          <a:lstStyle/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sz="2900">
                <a:solidFill>
                  <a:srgbClr val="000000"/>
                </a:solidFill>
                <a:latin typeface="URW Gothic L" pitchFamily="32" charset="0"/>
              </a:rPr>
              <a:t>IceTop</a:t>
            </a:r>
            <a:r>
              <a:rPr lang="en-GB" sz="2200" b="0">
                <a:solidFill>
                  <a:srgbClr val="000000"/>
                </a:solidFill>
                <a:latin typeface="URW Gothic L" pitchFamily="32" charset="0"/>
              </a:rPr>
              <a:t>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11150" y="3602038"/>
            <a:ext cx="1673225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29" tIns="40815" rIns="81629" bIns="40815">
            <a:spAutoFit/>
          </a:bodyPr>
          <a:lstStyle/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2900">
                <a:solidFill>
                  <a:srgbClr val="000000"/>
                </a:solidFill>
                <a:latin typeface="URW Gothic L" pitchFamily="32" charset="0"/>
              </a:rPr>
              <a:t>IceCube</a:t>
            </a:r>
            <a:r>
              <a:rPr lang="en-GB" sz="2200" b="0">
                <a:solidFill>
                  <a:srgbClr val="000000"/>
                </a:solidFill>
                <a:latin typeface="URW Gothic L" pitchFamily="32" charset="0"/>
              </a:rPr>
              <a:t> </a:t>
            </a: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1806575" y="1212850"/>
            <a:ext cx="1792288" cy="3635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908175" y="4005263"/>
            <a:ext cx="1606550" cy="392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30213" y="1670050"/>
            <a:ext cx="2327275" cy="1333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29" tIns="40815" rIns="81629" bIns="40815">
            <a:spAutoFit/>
          </a:bodyPr>
          <a:lstStyle/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1600" b="0">
                <a:solidFill>
                  <a:srgbClr val="000000"/>
                </a:solidFill>
                <a:latin typeface="URW Gothic L" pitchFamily="32" charset="0"/>
              </a:rPr>
              <a:t>Air shower detector</a:t>
            </a:r>
          </a:p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1600" b="0">
                <a:solidFill>
                  <a:srgbClr val="000000"/>
                </a:solidFill>
                <a:latin typeface="URW Gothic L" pitchFamily="32" charset="0"/>
              </a:rPr>
              <a:t>80 pairs of ice Cherenkov tanks</a:t>
            </a:r>
          </a:p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1600" b="0">
                <a:solidFill>
                  <a:srgbClr val="000000"/>
                </a:solidFill>
                <a:latin typeface="URW Gothic L" pitchFamily="32" charset="0"/>
              </a:rPr>
              <a:t>Threshold ~ 300 TeV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223838" y="4227513"/>
            <a:ext cx="2322512" cy="1646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29" tIns="40815" rIns="81629" bIns="40815">
            <a:spAutoFit/>
          </a:bodyPr>
          <a:lstStyle/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en-GB" sz="1600" b="0">
                <a:solidFill>
                  <a:srgbClr val="000000"/>
                </a:solidFill>
                <a:latin typeface="URW Gothic L" pitchFamily="32" charset="0"/>
              </a:rPr>
              <a:t>Goal of 80 strings of 60 </a:t>
            </a:r>
          </a:p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en-GB" sz="1600" b="0">
                <a:solidFill>
                  <a:srgbClr val="000000"/>
                </a:solidFill>
                <a:latin typeface="URW Gothic L" pitchFamily="32" charset="0"/>
              </a:rPr>
              <a:t>optical modules each</a:t>
            </a:r>
          </a:p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endParaRPr lang="en-GB" sz="1600" b="0">
              <a:solidFill>
                <a:srgbClr val="000000"/>
              </a:solidFill>
              <a:latin typeface="URW Gothic L" pitchFamily="32" charset="0"/>
            </a:endParaRPr>
          </a:p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en-GB" sz="1600" b="0">
                <a:solidFill>
                  <a:srgbClr val="000000"/>
                </a:solidFill>
                <a:latin typeface="URW Gothic L" pitchFamily="32" charset="0"/>
              </a:rPr>
              <a:t>17 m between modules</a:t>
            </a:r>
          </a:p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en-GB" sz="1600" b="0">
                <a:solidFill>
                  <a:srgbClr val="000000"/>
                </a:solidFill>
                <a:latin typeface="URW Gothic L" pitchFamily="32" charset="0"/>
              </a:rPr>
              <a:t>125 m string separation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897563" y="1022350"/>
            <a:ext cx="3146425" cy="4376738"/>
            <a:chOff x="3944" y="560"/>
            <a:chExt cx="2210" cy="3312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3944" y="560"/>
              <a:ext cx="59" cy="3312"/>
              <a:chOff x="3944" y="560"/>
              <a:chExt cx="59" cy="3312"/>
            </a:xfrm>
          </p:grpSpPr>
          <p:sp>
            <p:nvSpPr>
              <p:cNvPr id="6297" name="Line 12"/>
              <p:cNvSpPr>
                <a:spLocks noChangeShapeType="1"/>
              </p:cNvSpPr>
              <p:nvPr/>
            </p:nvSpPr>
            <p:spPr bwMode="auto">
              <a:xfrm>
                <a:off x="3987" y="2311"/>
                <a:ext cx="1" cy="1562"/>
              </a:xfrm>
              <a:prstGeom prst="line">
                <a:avLst/>
              </a:prstGeom>
              <a:noFill/>
              <a:ln w="1836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98" name="Oval 13"/>
              <p:cNvSpPr>
                <a:spLocks noChangeArrowheads="1"/>
              </p:cNvSpPr>
              <p:nvPr/>
            </p:nvSpPr>
            <p:spPr bwMode="auto">
              <a:xfrm>
                <a:off x="3944" y="560"/>
                <a:ext cx="60" cy="27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6295" name="Line 14"/>
            <p:cNvSpPr>
              <a:spLocks noChangeShapeType="1"/>
            </p:cNvSpPr>
            <p:nvPr/>
          </p:nvSpPr>
          <p:spPr bwMode="auto">
            <a:xfrm>
              <a:off x="3992" y="622"/>
              <a:ext cx="757" cy="1764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96" name="Text Box 15"/>
            <p:cNvSpPr txBox="1">
              <a:spLocks noChangeArrowheads="1"/>
            </p:cNvSpPr>
            <p:nvPr/>
          </p:nvSpPr>
          <p:spPr bwMode="auto">
            <a:xfrm>
              <a:off x="4770" y="2250"/>
              <a:ext cx="1384" cy="2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29" tIns="40815" rIns="81629" bIns="40815">
              <a:spAutoFit/>
            </a:bodyPr>
            <a:lstStyle/>
            <a:p>
              <a:pPr defTabSz="414338" eaLnBrk="1">
                <a:lnSpc>
                  <a:spcPct val="128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GB" sz="1600" b="0">
                  <a:solidFill>
                    <a:srgbClr val="008000"/>
                  </a:solidFill>
                  <a:latin typeface="URW Gothic L" pitchFamily="32" charset="0"/>
                </a:rPr>
                <a:t>2004-2005 : 1 string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405438" y="673100"/>
            <a:ext cx="3611562" cy="5054600"/>
            <a:chOff x="3604" y="310"/>
            <a:chExt cx="2508" cy="3510"/>
          </a:xfrm>
        </p:grpSpPr>
        <p:sp>
          <p:nvSpPr>
            <p:cNvPr id="6267" name="Text Box 17"/>
            <p:cNvSpPr txBox="1">
              <a:spLocks noChangeArrowheads="1"/>
            </p:cNvSpPr>
            <p:nvPr/>
          </p:nvSpPr>
          <p:spPr bwMode="auto">
            <a:xfrm>
              <a:off x="4713" y="1407"/>
              <a:ext cx="1399" cy="2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29" tIns="40815" rIns="81629" bIns="40815">
              <a:spAutoFit/>
            </a:bodyPr>
            <a:lstStyle/>
            <a:p>
              <a:pPr defTabSz="414338" eaLnBrk="1">
                <a:lnSpc>
                  <a:spcPct val="128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GB" sz="1600" b="0">
                  <a:solidFill>
                    <a:srgbClr val="0000FF"/>
                  </a:solidFill>
                  <a:latin typeface="URW Gothic L" pitchFamily="32" charset="0"/>
                </a:rPr>
                <a:t>2005-2006: 8 strings</a:t>
              </a:r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3604" y="310"/>
              <a:ext cx="1094" cy="3510"/>
              <a:chOff x="3604" y="310"/>
              <a:chExt cx="1094" cy="3510"/>
            </a:xfrm>
          </p:grpSpPr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3965" y="493"/>
                <a:ext cx="59" cy="3312"/>
                <a:chOff x="3965" y="493"/>
                <a:chExt cx="59" cy="3312"/>
              </a:xfrm>
            </p:grpSpPr>
            <p:sp>
              <p:nvSpPr>
                <p:cNvPr id="6292" name="Line 20"/>
                <p:cNvSpPr>
                  <a:spLocks noChangeShapeType="1"/>
                </p:cNvSpPr>
                <p:nvPr/>
              </p:nvSpPr>
              <p:spPr bwMode="auto">
                <a:xfrm>
                  <a:off x="4008" y="2244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3" name="Oval 21"/>
                <p:cNvSpPr>
                  <a:spLocks noChangeArrowheads="1"/>
                </p:cNvSpPr>
                <p:nvPr/>
              </p:nvSpPr>
              <p:spPr bwMode="auto">
                <a:xfrm>
                  <a:off x="3965" y="493"/>
                  <a:ext cx="60" cy="2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3988" y="431"/>
                <a:ext cx="59" cy="3312"/>
                <a:chOff x="3988" y="431"/>
                <a:chExt cx="59" cy="3312"/>
              </a:xfrm>
            </p:grpSpPr>
            <p:sp>
              <p:nvSpPr>
                <p:cNvPr id="6290" name="Line 23"/>
                <p:cNvSpPr>
                  <a:spLocks noChangeShapeType="1"/>
                </p:cNvSpPr>
                <p:nvPr/>
              </p:nvSpPr>
              <p:spPr bwMode="auto">
                <a:xfrm>
                  <a:off x="4031" y="2182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1" name="Oval 24"/>
                <p:cNvSpPr>
                  <a:spLocks noChangeArrowheads="1"/>
                </p:cNvSpPr>
                <p:nvPr/>
              </p:nvSpPr>
              <p:spPr bwMode="auto">
                <a:xfrm>
                  <a:off x="3988" y="431"/>
                  <a:ext cx="60" cy="2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oup 25"/>
              <p:cNvGrpSpPr>
                <a:grpSpLocks/>
              </p:cNvGrpSpPr>
              <p:nvPr/>
            </p:nvGrpSpPr>
            <p:grpSpPr bwMode="auto">
              <a:xfrm>
                <a:off x="4015" y="372"/>
                <a:ext cx="59" cy="3312"/>
                <a:chOff x="4015" y="372"/>
                <a:chExt cx="59" cy="3312"/>
              </a:xfrm>
            </p:grpSpPr>
            <p:sp>
              <p:nvSpPr>
                <p:cNvPr id="6288" name="Line 26"/>
                <p:cNvSpPr>
                  <a:spLocks noChangeShapeType="1"/>
                </p:cNvSpPr>
                <p:nvPr/>
              </p:nvSpPr>
              <p:spPr bwMode="auto">
                <a:xfrm>
                  <a:off x="4058" y="2123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9" name="Oval 27"/>
                <p:cNvSpPr>
                  <a:spLocks noChangeArrowheads="1"/>
                </p:cNvSpPr>
                <p:nvPr/>
              </p:nvSpPr>
              <p:spPr bwMode="auto">
                <a:xfrm>
                  <a:off x="4015" y="372"/>
                  <a:ext cx="60" cy="2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oup 28"/>
              <p:cNvGrpSpPr>
                <a:grpSpLocks/>
              </p:cNvGrpSpPr>
              <p:nvPr/>
            </p:nvGrpSpPr>
            <p:grpSpPr bwMode="auto">
              <a:xfrm>
                <a:off x="3862" y="310"/>
                <a:ext cx="59" cy="3312"/>
                <a:chOff x="3862" y="310"/>
                <a:chExt cx="59" cy="3312"/>
              </a:xfrm>
            </p:grpSpPr>
            <p:sp>
              <p:nvSpPr>
                <p:cNvPr id="6286" name="Line 29"/>
                <p:cNvSpPr>
                  <a:spLocks noChangeShapeType="1"/>
                </p:cNvSpPr>
                <p:nvPr/>
              </p:nvSpPr>
              <p:spPr bwMode="auto">
                <a:xfrm>
                  <a:off x="3905" y="2060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7" name="Oval 30"/>
                <p:cNvSpPr>
                  <a:spLocks noChangeArrowheads="1"/>
                </p:cNvSpPr>
                <p:nvPr/>
              </p:nvSpPr>
              <p:spPr bwMode="auto">
                <a:xfrm>
                  <a:off x="3862" y="310"/>
                  <a:ext cx="60" cy="2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oup 31"/>
              <p:cNvGrpSpPr>
                <a:grpSpLocks/>
              </p:cNvGrpSpPr>
              <p:nvPr/>
            </p:nvGrpSpPr>
            <p:grpSpPr bwMode="auto">
              <a:xfrm>
                <a:off x="3817" y="369"/>
                <a:ext cx="59" cy="3312"/>
                <a:chOff x="3817" y="369"/>
                <a:chExt cx="59" cy="3312"/>
              </a:xfrm>
            </p:grpSpPr>
            <p:sp>
              <p:nvSpPr>
                <p:cNvPr id="6284" name="Line 32"/>
                <p:cNvSpPr>
                  <a:spLocks noChangeShapeType="1"/>
                </p:cNvSpPr>
                <p:nvPr/>
              </p:nvSpPr>
              <p:spPr bwMode="auto">
                <a:xfrm>
                  <a:off x="3860" y="2119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5" name="Oval 33"/>
                <p:cNvSpPr>
                  <a:spLocks noChangeArrowheads="1"/>
                </p:cNvSpPr>
                <p:nvPr/>
              </p:nvSpPr>
              <p:spPr bwMode="auto">
                <a:xfrm>
                  <a:off x="3817" y="369"/>
                  <a:ext cx="60" cy="2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oup 34"/>
              <p:cNvGrpSpPr>
                <a:grpSpLocks/>
              </p:cNvGrpSpPr>
              <p:nvPr/>
            </p:nvGrpSpPr>
            <p:grpSpPr bwMode="auto">
              <a:xfrm>
                <a:off x="3789" y="431"/>
                <a:ext cx="59" cy="3312"/>
                <a:chOff x="3789" y="431"/>
                <a:chExt cx="59" cy="3312"/>
              </a:xfrm>
            </p:grpSpPr>
            <p:sp>
              <p:nvSpPr>
                <p:cNvPr id="6282" name="Line 35"/>
                <p:cNvSpPr>
                  <a:spLocks noChangeShapeType="1"/>
                </p:cNvSpPr>
                <p:nvPr/>
              </p:nvSpPr>
              <p:spPr bwMode="auto">
                <a:xfrm>
                  <a:off x="3832" y="2182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3" name="Oval 36"/>
                <p:cNvSpPr>
                  <a:spLocks noChangeArrowheads="1"/>
                </p:cNvSpPr>
                <p:nvPr/>
              </p:nvSpPr>
              <p:spPr bwMode="auto">
                <a:xfrm>
                  <a:off x="3789" y="431"/>
                  <a:ext cx="60" cy="2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" name="Group 37"/>
              <p:cNvGrpSpPr>
                <a:grpSpLocks/>
              </p:cNvGrpSpPr>
              <p:nvPr/>
            </p:nvGrpSpPr>
            <p:grpSpPr bwMode="auto">
              <a:xfrm>
                <a:off x="3746" y="508"/>
                <a:ext cx="59" cy="3312"/>
                <a:chOff x="3746" y="508"/>
                <a:chExt cx="59" cy="3312"/>
              </a:xfrm>
            </p:grpSpPr>
            <p:sp>
              <p:nvSpPr>
                <p:cNvPr id="6280" name="Line 38"/>
                <p:cNvSpPr>
                  <a:spLocks noChangeShapeType="1"/>
                </p:cNvSpPr>
                <p:nvPr/>
              </p:nvSpPr>
              <p:spPr bwMode="auto">
                <a:xfrm>
                  <a:off x="3790" y="2259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1" name="Oval 39"/>
                <p:cNvSpPr>
                  <a:spLocks noChangeArrowheads="1"/>
                </p:cNvSpPr>
                <p:nvPr/>
              </p:nvSpPr>
              <p:spPr bwMode="auto">
                <a:xfrm>
                  <a:off x="3746" y="508"/>
                  <a:ext cx="60" cy="2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" name="Group 40"/>
              <p:cNvGrpSpPr>
                <a:grpSpLocks/>
              </p:cNvGrpSpPr>
              <p:nvPr/>
            </p:nvGrpSpPr>
            <p:grpSpPr bwMode="auto">
              <a:xfrm>
                <a:off x="3604" y="422"/>
                <a:ext cx="59" cy="3267"/>
                <a:chOff x="3604" y="422"/>
                <a:chExt cx="59" cy="3267"/>
              </a:xfrm>
            </p:grpSpPr>
            <p:sp>
              <p:nvSpPr>
                <p:cNvPr id="6278" name="Line 41"/>
                <p:cNvSpPr>
                  <a:spLocks noChangeShapeType="1"/>
                </p:cNvSpPr>
                <p:nvPr/>
              </p:nvSpPr>
              <p:spPr bwMode="auto">
                <a:xfrm>
                  <a:off x="3648" y="2127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79" name="Oval 42"/>
                <p:cNvSpPr>
                  <a:spLocks noChangeArrowheads="1"/>
                </p:cNvSpPr>
                <p:nvPr/>
              </p:nvSpPr>
              <p:spPr bwMode="auto">
                <a:xfrm>
                  <a:off x="3604" y="422"/>
                  <a:ext cx="60" cy="2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6277" name="Line 43"/>
              <p:cNvSpPr>
                <a:spLocks noChangeShapeType="1"/>
              </p:cNvSpPr>
              <p:nvPr/>
            </p:nvSpPr>
            <p:spPr bwMode="auto">
              <a:xfrm>
                <a:off x="4063" y="486"/>
                <a:ext cx="636" cy="102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6156" name="Line 44"/>
          <p:cNvSpPr>
            <a:spLocks noChangeShapeType="1"/>
          </p:cNvSpPr>
          <p:nvPr/>
        </p:nvSpPr>
        <p:spPr bwMode="auto">
          <a:xfrm flipH="1" flipV="1">
            <a:off x="5580063" y="4076700"/>
            <a:ext cx="1587500" cy="919163"/>
          </a:xfrm>
          <a:prstGeom prst="line">
            <a:avLst/>
          </a:prstGeom>
          <a:noFill/>
          <a:ln w="9525">
            <a:solidFill>
              <a:srgbClr val="6666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157" name="Text Box 45"/>
          <p:cNvSpPr txBox="1">
            <a:spLocks noChangeArrowheads="1"/>
          </p:cNvSpPr>
          <p:nvPr/>
        </p:nvSpPr>
        <p:spPr bwMode="auto">
          <a:xfrm>
            <a:off x="7285038" y="4119563"/>
            <a:ext cx="1325562" cy="1020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29" tIns="40815" rIns="81629" bIns="40815">
            <a:spAutoFit/>
          </a:bodyPr>
          <a:lstStyle/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sz="1600" b="0">
                <a:solidFill>
                  <a:srgbClr val="666699"/>
                </a:solidFill>
                <a:latin typeface="URW Gothic L" pitchFamily="32" charset="0"/>
              </a:rPr>
              <a:t>AMANDA-II</a:t>
            </a:r>
          </a:p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sz="1600" b="0">
                <a:solidFill>
                  <a:srgbClr val="666699"/>
                </a:solidFill>
                <a:latin typeface="URW Gothic L" pitchFamily="32" charset="0"/>
              </a:rPr>
              <a:t>19 strings</a:t>
            </a:r>
          </a:p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sz="1600" b="0">
                <a:solidFill>
                  <a:srgbClr val="666699"/>
                </a:solidFill>
                <a:latin typeface="URW Gothic L" pitchFamily="32" charset="0"/>
              </a:rPr>
              <a:t>677 modules</a:t>
            </a:r>
          </a:p>
        </p:txBody>
      </p: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5027613" y="544513"/>
            <a:ext cx="3951287" cy="4903787"/>
            <a:chOff x="3341" y="228"/>
            <a:chExt cx="2746" cy="3405"/>
          </a:xfrm>
        </p:grpSpPr>
        <p:sp>
          <p:nvSpPr>
            <p:cNvPr id="6243" name="Text Box 47"/>
            <p:cNvSpPr txBox="1">
              <a:spLocks noChangeArrowheads="1"/>
            </p:cNvSpPr>
            <p:nvPr/>
          </p:nvSpPr>
          <p:spPr bwMode="auto">
            <a:xfrm>
              <a:off x="4750" y="308"/>
              <a:ext cx="1337" cy="4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29" tIns="40815" rIns="81629" bIns="40815">
              <a:spAutoFit/>
            </a:bodyPr>
            <a:lstStyle/>
            <a:p>
              <a:pPr defTabSz="414338" eaLnBrk="1">
                <a:lnSpc>
                  <a:spcPct val="128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</a:tabLst>
              </a:pPr>
              <a:r>
                <a:rPr lang="en-GB" sz="1600" b="0">
                  <a:solidFill>
                    <a:srgbClr val="FF0000"/>
                  </a:solidFill>
                  <a:latin typeface="URW Gothic L" pitchFamily="32" charset="0"/>
                </a:rPr>
                <a:t>2006-2007:</a:t>
              </a:r>
            </a:p>
            <a:p>
              <a:pPr defTabSz="414338" eaLnBrk="1">
                <a:lnSpc>
                  <a:spcPct val="128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</a:tabLst>
              </a:pPr>
              <a:r>
                <a:rPr lang="en-GB" sz="1600" b="0">
                  <a:solidFill>
                    <a:srgbClr val="FF0000"/>
                  </a:solidFill>
                  <a:latin typeface="URW Gothic L" pitchFamily="32" charset="0"/>
                </a:rPr>
                <a:t>13 strings deployed</a:t>
              </a:r>
            </a:p>
          </p:txBody>
        </p:sp>
        <p:grpSp>
          <p:nvGrpSpPr>
            <p:cNvPr id="15" name="Group 48"/>
            <p:cNvGrpSpPr>
              <a:grpSpLocks/>
            </p:cNvGrpSpPr>
            <p:nvPr/>
          </p:nvGrpSpPr>
          <p:grpSpPr bwMode="auto">
            <a:xfrm>
              <a:off x="3341" y="228"/>
              <a:ext cx="1378" cy="3405"/>
              <a:chOff x="3341" y="228"/>
              <a:chExt cx="1378" cy="3405"/>
            </a:xfrm>
          </p:grpSpPr>
          <p:grpSp>
            <p:nvGrpSpPr>
              <p:cNvPr id="16" name="Group 49"/>
              <p:cNvGrpSpPr>
                <a:grpSpLocks/>
              </p:cNvGrpSpPr>
              <p:nvPr/>
            </p:nvGrpSpPr>
            <p:grpSpPr bwMode="auto">
              <a:xfrm>
                <a:off x="3681" y="321"/>
                <a:ext cx="59" cy="3312"/>
                <a:chOff x="3681" y="321"/>
                <a:chExt cx="59" cy="3312"/>
              </a:xfrm>
            </p:grpSpPr>
            <p:sp>
              <p:nvSpPr>
                <p:cNvPr id="6265" name="Line 50"/>
                <p:cNvSpPr>
                  <a:spLocks noChangeShapeType="1"/>
                </p:cNvSpPr>
                <p:nvPr/>
              </p:nvSpPr>
              <p:spPr bwMode="auto">
                <a:xfrm>
                  <a:off x="3724" y="2072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66" name="Oval 51"/>
                <p:cNvSpPr>
                  <a:spLocks noChangeArrowheads="1"/>
                </p:cNvSpPr>
                <p:nvPr/>
              </p:nvSpPr>
              <p:spPr bwMode="auto">
                <a:xfrm>
                  <a:off x="3681" y="321"/>
                  <a:ext cx="60" cy="2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52"/>
              <p:cNvGrpSpPr>
                <a:grpSpLocks/>
              </p:cNvGrpSpPr>
              <p:nvPr/>
            </p:nvGrpSpPr>
            <p:grpSpPr bwMode="auto">
              <a:xfrm>
                <a:off x="3726" y="264"/>
                <a:ext cx="59" cy="3312"/>
                <a:chOff x="3726" y="264"/>
                <a:chExt cx="59" cy="3312"/>
              </a:xfrm>
            </p:grpSpPr>
            <p:sp>
              <p:nvSpPr>
                <p:cNvPr id="6263" name="Line 53"/>
                <p:cNvSpPr>
                  <a:spLocks noChangeShapeType="1"/>
                </p:cNvSpPr>
                <p:nvPr/>
              </p:nvSpPr>
              <p:spPr bwMode="auto">
                <a:xfrm>
                  <a:off x="3769" y="2015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64" name="Oval 54"/>
                <p:cNvSpPr>
                  <a:spLocks noChangeArrowheads="1"/>
                </p:cNvSpPr>
                <p:nvPr/>
              </p:nvSpPr>
              <p:spPr bwMode="auto">
                <a:xfrm>
                  <a:off x="3726" y="264"/>
                  <a:ext cx="60" cy="2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8" name="Group 55"/>
              <p:cNvGrpSpPr>
                <a:grpSpLocks/>
              </p:cNvGrpSpPr>
              <p:nvPr/>
            </p:nvGrpSpPr>
            <p:grpSpPr bwMode="auto">
              <a:xfrm>
                <a:off x="3621" y="228"/>
                <a:ext cx="59" cy="3312"/>
                <a:chOff x="3621" y="228"/>
                <a:chExt cx="59" cy="3312"/>
              </a:xfrm>
            </p:grpSpPr>
            <p:sp>
              <p:nvSpPr>
                <p:cNvPr id="6261" name="Line 56"/>
                <p:cNvSpPr>
                  <a:spLocks noChangeShapeType="1"/>
                </p:cNvSpPr>
                <p:nvPr/>
              </p:nvSpPr>
              <p:spPr bwMode="auto">
                <a:xfrm>
                  <a:off x="3665" y="1979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62" name="Oval 57"/>
                <p:cNvSpPr>
                  <a:spLocks noChangeArrowheads="1"/>
                </p:cNvSpPr>
                <p:nvPr/>
              </p:nvSpPr>
              <p:spPr bwMode="auto">
                <a:xfrm>
                  <a:off x="3621" y="228"/>
                  <a:ext cx="60" cy="2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8"/>
              <p:cNvGrpSpPr>
                <a:grpSpLocks/>
              </p:cNvGrpSpPr>
              <p:nvPr/>
            </p:nvGrpSpPr>
            <p:grpSpPr bwMode="auto">
              <a:xfrm>
                <a:off x="3571" y="267"/>
                <a:ext cx="59" cy="3312"/>
                <a:chOff x="3571" y="267"/>
                <a:chExt cx="59" cy="3312"/>
              </a:xfrm>
            </p:grpSpPr>
            <p:sp>
              <p:nvSpPr>
                <p:cNvPr id="6259" name="Line 59"/>
                <p:cNvSpPr>
                  <a:spLocks noChangeShapeType="1"/>
                </p:cNvSpPr>
                <p:nvPr/>
              </p:nvSpPr>
              <p:spPr bwMode="auto">
                <a:xfrm>
                  <a:off x="3614" y="2018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60" name="Oval 60"/>
                <p:cNvSpPr>
                  <a:spLocks noChangeArrowheads="1"/>
                </p:cNvSpPr>
                <p:nvPr/>
              </p:nvSpPr>
              <p:spPr bwMode="auto">
                <a:xfrm>
                  <a:off x="3571" y="267"/>
                  <a:ext cx="60" cy="2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" name="Group 61"/>
              <p:cNvGrpSpPr>
                <a:grpSpLocks/>
              </p:cNvGrpSpPr>
              <p:nvPr/>
            </p:nvGrpSpPr>
            <p:grpSpPr bwMode="auto">
              <a:xfrm>
                <a:off x="3481" y="237"/>
                <a:ext cx="59" cy="3312"/>
                <a:chOff x="3481" y="237"/>
                <a:chExt cx="59" cy="3312"/>
              </a:xfrm>
            </p:grpSpPr>
            <p:sp>
              <p:nvSpPr>
                <p:cNvPr id="6257" name="Line 62"/>
                <p:cNvSpPr>
                  <a:spLocks noChangeShapeType="1"/>
                </p:cNvSpPr>
                <p:nvPr/>
              </p:nvSpPr>
              <p:spPr bwMode="auto">
                <a:xfrm>
                  <a:off x="3524" y="1988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58" name="Oval 63"/>
                <p:cNvSpPr>
                  <a:spLocks noChangeArrowheads="1"/>
                </p:cNvSpPr>
                <p:nvPr/>
              </p:nvSpPr>
              <p:spPr bwMode="auto">
                <a:xfrm>
                  <a:off x="3481" y="237"/>
                  <a:ext cx="60" cy="2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6250" name="Line 64"/>
              <p:cNvSpPr>
                <a:spLocks noChangeShapeType="1"/>
              </p:cNvSpPr>
              <p:nvPr/>
            </p:nvSpPr>
            <p:spPr bwMode="auto">
              <a:xfrm flipH="1" flipV="1">
                <a:off x="3819" y="285"/>
                <a:ext cx="902" cy="15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1" name="Group 65"/>
              <p:cNvGrpSpPr>
                <a:grpSpLocks/>
              </p:cNvGrpSpPr>
              <p:nvPr/>
            </p:nvGrpSpPr>
            <p:grpSpPr bwMode="auto">
              <a:xfrm>
                <a:off x="3405" y="266"/>
                <a:ext cx="59" cy="3312"/>
                <a:chOff x="3405" y="266"/>
                <a:chExt cx="59" cy="3312"/>
              </a:xfrm>
            </p:grpSpPr>
            <p:sp>
              <p:nvSpPr>
                <p:cNvPr id="6255" name="Line 66"/>
                <p:cNvSpPr>
                  <a:spLocks noChangeShapeType="1"/>
                </p:cNvSpPr>
                <p:nvPr/>
              </p:nvSpPr>
              <p:spPr bwMode="auto">
                <a:xfrm>
                  <a:off x="3449" y="2017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56" name="Oval 67"/>
                <p:cNvSpPr>
                  <a:spLocks noChangeArrowheads="1"/>
                </p:cNvSpPr>
                <p:nvPr/>
              </p:nvSpPr>
              <p:spPr bwMode="auto">
                <a:xfrm>
                  <a:off x="3405" y="266"/>
                  <a:ext cx="60" cy="2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" name="Group 68"/>
              <p:cNvGrpSpPr>
                <a:grpSpLocks/>
              </p:cNvGrpSpPr>
              <p:nvPr/>
            </p:nvGrpSpPr>
            <p:grpSpPr bwMode="auto">
              <a:xfrm>
                <a:off x="3341" y="235"/>
                <a:ext cx="59" cy="3312"/>
                <a:chOff x="3341" y="235"/>
                <a:chExt cx="59" cy="3312"/>
              </a:xfrm>
            </p:grpSpPr>
            <p:sp>
              <p:nvSpPr>
                <p:cNvPr id="6253" name="Line 69"/>
                <p:cNvSpPr>
                  <a:spLocks noChangeShapeType="1"/>
                </p:cNvSpPr>
                <p:nvPr/>
              </p:nvSpPr>
              <p:spPr bwMode="auto">
                <a:xfrm>
                  <a:off x="3385" y="1986"/>
                  <a:ext cx="1" cy="1562"/>
                </a:xfrm>
                <a:prstGeom prst="line">
                  <a:avLst/>
                </a:prstGeom>
                <a:noFill/>
                <a:ln w="1836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54" name="Oval 70"/>
                <p:cNvSpPr>
                  <a:spLocks noChangeArrowheads="1"/>
                </p:cNvSpPr>
                <p:nvPr/>
              </p:nvSpPr>
              <p:spPr bwMode="auto">
                <a:xfrm>
                  <a:off x="3341" y="235"/>
                  <a:ext cx="60" cy="2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656455" name="Text Box 71"/>
          <p:cNvSpPr txBox="1">
            <a:spLocks noChangeArrowheads="1"/>
          </p:cNvSpPr>
          <p:nvPr/>
        </p:nvSpPr>
        <p:spPr bwMode="auto">
          <a:xfrm>
            <a:off x="6997700" y="1358900"/>
            <a:ext cx="2133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eaLnBrk="1" hangingPunct="1"/>
            <a:r>
              <a:rPr lang="en-US" sz="1600" b="0"/>
              <a:t>Current configuration</a:t>
            </a:r>
          </a:p>
          <a:p>
            <a:pPr eaLnBrk="1" hangingPunct="1"/>
            <a:r>
              <a:rPr lang="en-US" sz="1600" b="0"/>
              <a:t>- 22 strings</a:t>
            </a:r>
          </a:p>
          <a:p>
            <a:pPr eaLnBrk="1" hangingPunct="1"/>
            <a:r>
              <a:rPr lang="en-US" sz="1600" b="0"/>
              <a:t>- 52 surface tanks</a:t>
            </a:r>
          </a:p>
        </p:txBody>
      </p:sp>
      <p:pic>
        <p:nvPicPr>
          <p:cNvPr id="656456" name="Picture 72" descr="Picture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673100"/>
            <a:ext cx="8969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73"/>
          <p:cNvGrpSpPr>
            <a:grpSpLocks/>
          </p:cNvGrpSpPr>
          <p:nvPr/>
        </p:nvGrpSpPr>
        <p:grpSpPr bwMode="auto">
          <a:xfrm>
            <a:off x="5473700" y="749300"/>
            <a:ext cx="84138" cy="4770438"/>
            <a:chOff x="3341" y="235"/>
            <a:chExt cx="59" cy="3312"/>
          </a:xfrm>
        </p:grpSpPr>
        <p:sp>
          <p:nvSpPr>
            <p:cNvPr id="6241" name="Line 74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42" name="Oval 75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" name="Group 76"/>
          <p:cNvGrpSpPr>
            <a:grpSpLocks/>
          </p:cNvGrpSpPr>
          <p:nvPr/>
        </p:nvGrpSpPr>
        <p:grpSpPr bwMode="auto">
          <a:xfrm>
            <a:off x="5321300" y="673100"/>
            <a:ext cx="84138" cy="4770438"/>
            <a:chOff x="3341" y="235"/>
            <a:chExt cx="59" cy="3312"/>
          </a:xfrm>
        </p:grpSpPr>
        <p:sp>
          <p:nvSpPr>
            <p:cNvPr id="6239" name="Line 77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40" name="Oval 78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5" name="Group 79"/>
          <p:cNvGrpSpPr>
            <a:grpSpLocks/>
          </p:cNvGrpSpPr>
          <p:nvPr/>
        </p:nvGrpSpPr>
        <p:grpSpPr bwMode="auto">
          <a:xfrm>
            <a:off x="5245100" y="749300"/>
            <a:ext cx="84138" cy="4770438"/>
            <a:chOff x="3341" y="235"/>
            <a:chExt cx="59" cy="3312"/>
          </a:xfrm>
        </p:grpSpPr>
        <p:sp>
          <p:nvSpPr>
            <p:cNvPr id="6237" name="Line 80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38" name="Oval 81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" name="Group 82"/>
          <p:cNvGrpSpPr>
            <a:grpSpLocks/>
          </p:cNvGrpSpPr>
          <p:nvPr/>
        </p:nvGrpSpPr>
        <p:grpSpPr bwMode="auto">
          <a:xfrm>
            <a:off x="5016500" y="673100"/>
            <a:ext cx="84138" cy="4770438"/>
            <a:chOff x="3341" y="235"/>
            <a:chExt cx="59" cy="3312"/>
          </a:xfrm>
        </p:grpSpPr>
        <p:sp>
          <p:nvSpPr>
            <p:cNvPr id="6235" name="Line 83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36" name="Oval 84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" name="Group 85"/>
          <p:cNvGrpSpPr>
            <a:grpSpLocks/>
          </p:cNvGrpSpPr>
          <p:nvPr/>
        </p:nvGrpSpPr>
        <p:grpSpPr bwMode="auto">
          <a:xfrm>
            <a:off x="4940300" y="749300"/>
            <a:ext cx="84138" cy="4770438"/>
            <a:chOff x="3341" y="235"/>
            <a:chExt cx="59" cy="3312"/>
          </a:xfrm>
        </p:grpSpPr>
        <p:sp>
          <p:nvSpPr>
            <p:cNvPr id="6233" name="Line 86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34" name="Oval 87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8" name="Group 88"/>
          <p:cNvGrpSpPr>
            <a:grpSpLocks/>
          </p:cNvGrpSpPr>
          <p:nvPr/>
        </p:nvGrpSpPr>
        <p:grpSpPr bwMode="auto">
          <a:xfrm>
            <a:off x="4940300" y="520700"/>
            <a:ext cx="84138" cy="4770438"/>
            <a:chOff x="3341" y="235"/>
            <a:chExt cx="59" cy="3312"/>
          </a:xfrm>
        </p:grpSpPr>
        <p:sp>
          <p:nvSpPr>
            <p:cNvPr id="6231" name="Line 89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32" name="Oval 90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656476" name="Text Box 92"/>
          <p:cNvSpPr txBox="1">
            <a:spLocks noChangeArrowheads="1"/>
          </p:cNvSpPr>
          <p:nvPr/>
        </p:nvSpPr>
        <p:spPr bwMode="auto">
          <a:xfrm>
            <a:off x="5699125" y="6384925"/>
            <a:ext cx="2632075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29" tIns="40815" rIns="81629" bIns="40815">
            <a:spAutoFit/>
          </a:bodyPr>
          <a:lstStyle/>
          <a:p>
            <a:pPr defTabSz="414338" eaLnBrk="1">
              <a:lnSpc>
                <a:spcPct val="12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2000">
                <a:solidFill>
                  <a:srgbClr val="FF3300"/>
                </a:solidFill>
                <a:latin typeface="URW Gothic L" pitchFamily="32" charset="0"/>
              </a:rPr>
              <a:t>Completion by 2011.</a:t>
            </a:r>
          </a:p>
        </p:txBody>
      </p:sp>
      <p:sp>
        <p:nvSpPr>
          <p:cNvPr id="6168" name="Text Box 94"/>
          <p:cNvSpPr txBox="1">
            <a:spLocks noChangeArrowheads="1"/>
          </p:cNvSpPr>
          <p:nvPr/>
        </p:nvSpPr>
        <p:spPr bwMode="auto">
          <a:xfrm>
            <a:off x="2786063" y="3448050"/>
            <a:ext cx="7270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1429" tIns="45715" rIns="91429" bIns="45715">
            <a:spAutoFit/>
          </a:bodyPr>
          <a:lstStyle/>
          <a:p>
            <a:pPr>
              <a:buSzPct val="100000"/>
            </a:pPr>
            <a:r>
              <a:rPr kumimoji="1" lang="en-US" sz="1400" b="0">
                <a:solidFill>
                  <a:schemeClr val="bg2"/>
                </a:solidFill>
              </a:rPr>
              <a:t>1450m</a:t>
            </a:r>
          </a:p>
        </p:txBody>
      </p:sp>
      <p:sp>
        <p:nvSpPr>
          <p:cNvPr id="6169" name="Text Box 95"/>
          <p:cNvSpPr txBox="1">
            <a:spLocks noChangeArrowheads="1"/>
          </p:cNvSpPr>
          <p:nvPr/>
        </p:nvSpPr>
        <p:spPr bwMode="auto">
          <a:xfrm>
            <a:off x="2759075" y="5737225"/>
            <a:ext cx="7270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1429" tIns="45715" rIns="91429" bIns="45715">
            <a:spAutoFit/>
          </a:bodyPr>
          <a:lstStyle/>
          <a:p>
            <a:pPr>
              <a:buSzPct val="100000"/>
            </a:pPr>
            <a:r>
              <a:rPr kumimoji="1" lang="en-US" sz="1400" b="0">
                <a:solidFill>
                  <a:schemeClr val="bg2"/>
                </a:solidFill>
              </a:rPr>
              <a:t>2450m</a:t>
            </a:r>
          </a:p>
        </p:txBody>
      </p:sp>
      <p:grpSp>
        <p:nvGrpSpPr>
          <p:cNvPr id="29" name="Group 96"/>
          <p:cNvGrpSpPr>
            <a:grpSpLocks/>
          </p:cNvGrpSpPr>
          <p:nvPr/>
        </p:nvGrpSpPr>
        <p:grpSpPr bwMode="auto">
          <a:xfrm>
            <a:off x="5129213" y="847725"/>
            <a:ext cx="84137" cy="4770438"/>
            <a:chOff x="3341" y="235"/>
            <a:chExt cx="59" cy="3312"/>
          </a:xfrm>
        </p:grpSpPr>
        <p:sp>
          <p:nvSpPr>
            <p:cNvPr id="6229" name="Line 97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30" name="Oval 98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0" name="Group 99"/>
          <p:cNvGrpSpPr>
            <a:grpSpLocks/>
          </p:cNvGrpSpPr>
          <p:nvPr/>
        </p:nvGrpSpPr>
        <p:grpSpPr bwMode="auto">
          <a:xfrm>
            <a:off x="4824413" y="544513"/>
            <a:ext cx="85725" cy="4770437"/>
            <a:chOff x="3341" y="235"/>
            <a:chExt cx="59" cy="3312"/>
          </a:xfrm>
        </p:grpSpPr>
        <p:sp>
          <p:nvSpPr>
            <p:cNvPr id="6227" name="Line 100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28" name="Oval 101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1" name="Group 102"/>
          <p:cNvGrpSpPr>
            <a:grpSpLocks/>
          </p:cNvGrpSpPr>
          <p:nvPr/>
        </p:nvGrpSpPr>
        <p:grpSpPr bwMode="auto">
          <a:xfrm>
            <a:off x="4724400" y="493713"/>
            <a:ext cx="84138" cy="4770437"/>
            <a:chOff x="3341" y="235"/>
            <a:chExt cx="59" cy="3312"/>
          </a:xfrm>
        </p:grpSpPr>
        <p:sp>
          <p:nvSpPr>
            <p:cNvPr id="6225" name="Line 103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26" name="Oval 104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272" name="Group 105"/>
          <p:cNvGrpSpPr>
            <a:grpSpLocks/>
          </p:cNvGrpSpPr>
          <p:nvPr/>
        </p:nvGrpSpPr>
        <p:grpSpPr bwMode="auto">
          <a:xfrm>
            <a:off x="4724400" y="696913"/>
            <a:ext cx="84138" cy="4768850"/>
            <a:chOff x="3341" y="235"/>
            <a:chExt cx="59" cy="3312"/>
          </a:xfrm>
        </p:grpSpPr>
        <p:sp>
          <p:nvSpPr>
            <p:cNvPr id="6223" name="Line 106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24" name="Oval 107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273" name="Group 108"/>
          <p:cNvGrpSpPr>
            <a:grpSpLocks/>
          </p:cNvGrpSpPr>
          <p:nvPr/>
        </p:nvGrpSpPr>
        <p:grpSpPr bwMode="auto">
          <a:xfrm>
            <a:off x="4824413" y="796925"/>
            <a:ext cx="85725" cy="4770438"/>
            <a:chOff x="3341" y="235"/>
            <a:chExt cx="59" cy="3312"/>
          </a:xfrm>
        </p:grpSpPr>
        <p:sp>
          <p:nvSpPr>
            <p:cNvPr id="6221" name="Line 109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22" name="Oval 110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274" name="Group 111"/>
          <p:cNvGrpSpPr>
            <a:grpSpLocks/>
          </p:cNvGrpSpPr>
          <p:nvPr/>
        </p:nvGrpSpPr>
        <p:grpSpPr bwMode="auto">
          <a:xfrm>
            <a:off x="4217988" y="544513"/>
            <a:ext cx="84137" cy="4770437"/>
            <a:chOff x="3341" y="235"/>
            <a:chExt cx="59" cy="3312"/>
          </a:xfrm>
        </p:grpSpPr>
        <p:sp>
          <p:nvSpPr>
            <p:cNvPr id="6219" name="Line 112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20" name="Oval 113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275" name="Group 114"/>
          <p:cNvGrpSpPr>
            <a:grpSpLocks/>
          </p:cNvGrpSpPr>
          <p:nvPr/>
        </p:nvGrpSpPr>
        <p:grpSpPr bwMode="auto">
          <a:xfrm>
            <a:off x="4319588" y="493713"/>
            <a:ext cx="84137" cy="4770437"/>
            <a:chOff x="3341" y="235"/>
            <a:chExt cx="59" cy="3312"/>
          </a:xfrm>
        </p:grpSpPr>
        <p:sp>
          <p:nvSpPr>
            <p:cNvPr id="6217" name="Line 115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18" name="Oval 116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276" name="Group 117"/>
          <p:cNvGrpSpPr>
            <a:grpSpLocks/>
          </p:cNvGrpSpPr>
          <p:nvPr/>
        </p:nvGrpSpPr>
        <p:grpSpPr bwMode="auto">
          <a:xfrm>
            <a:off x="4673600" y="595313"/>
            <a:ext cx="84138" cy="4770437"/>
            <a:chOff x="3341" y="235"/>
            <a:chExt cx="59" cy="3312"/>
          </a:xfrm>
        </p:grpSpPr>
        <p:sp>
          <p:nvSpPr>
            <p:cNvPr id="6215" name="Line 118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16" name="Oval 119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294" name="Group 120"/>
          <p:cNvGrpSpPr>
            <a:grpSpLocks/>
          </p:cNvGrpSpPr>
          <p:nvPr/>
        </p:nvGrpSpPr>
        <p:grpSpPr bwMode="auto">
          <a:xfrm>
            <a:off x="4622800" y="544513"/>
            <a:ext cx="84138" cy="4770437"/>
            <a:chOff x="3341" y="235"/>
            <a:chExt cx="59" cy="3312"/>
          </a:xfrm>
        </p:grpSpPr>
        <p:sp>
          <p:nvSpPr>
            <p:cNvPr id="6213" name="Line 121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14" name="Oval 122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299" name="Group 123"/>
          <p:cNvGrpSpPr>
            <a:grpSpLocks/>
          </p:cNvGrpSpPr>
          <p:nvPr/>
        </p:nvGrpSpPr>
        <p:grpSpPr bwMode="auto">
          <a:xfrm>
            <a:off x="4521200" y="493713"/>
            <a:ext cx="84138" cy="4770437"/>
            <a:chOff x="3341" y="235"/>
            <a:chExt cx="59" cy="3312"/>
          </a:xfrm>
        </p:grpSpPr>
        <p:sp>
          <p:nvSpPr>
            <p:cNvPr id="6211" name="Line 124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12" name="Oval 125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300" name="Group 126"/>
          <p:cNvGrpSpPr>
            <a:grpSpLocks/>
          </p:cNvGrpSpPr>
          <p:nvPr/>
        </p:nvGrpSpPr>
        <p:grpSpPr bwMode="auto">
          <a:xfrm>
            <a:off x="4419600" y="544513"/>
            <a:ext cx="84138" cy="4770437"/>
            <a:chOff x="3341" y="235"/>
            <a:chExt cx="59" cy="3312"/>
          </a:xfrm>
        </p:grpSpPr>
        <p:sp>
          <p:nvSpPr>
            <p:cNvPr id="6209" name="Line 127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10" name="Oval 128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301" name="Group 129"/>
          <p:cNvGrpSpPr>
            <a:grpSpLocks/>
          </p:cNvGrpSpPr>
          <p:nvPr/>
        </p:nvGrpSpPr>
        <p:grpSpPr bwMode="auto">
          <a:xfrm>
            <a:off x="4521200" y="644525"/>
            <a:ext cx="84138" cy="4770438"/>
            <a:chOff x="3341" y="235"/>
            <a:chExt cx="59" cy="3312"/>
          </a:xfrm>
        </p:grpSpPr>
        <p:sp>
          <p:nvSpPr>
            <p:cNvPr id="6207" name="Line 130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08" name="Oval 131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302" name="Group 132"/>
          <p:cNvGrpSpPr>
            <a:grpSpLocks/>
          </p:cNvGrpSpPr>
          <p:nvPr/>
        </p:nvGrpSpPr>
        <p:grpSpPr bwMode="auto">
          <a:xfrm>
            <a:off x="4470400" y="746125"/>
            <a:ext cx="85725" cy="4770438"/>
            <a:chOff x="3341" y="235"/>
            <a:chExt cx="59" cy="3312"/>
          </a:xfrm>
        </p:grpSpPr>
        <p:sp>
          <p:nvSpPr>
            <p:cNvPr id="6205" name="Line 133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06" name="Oval 134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303" name="Group 135"/>
          <p:cNvGrpSpPr>
            <a:grpSpLocks/>
          </p:cNvGrpSpPr>
          <p:nvPr/>
        </p:nvGrpSpPr>
        <p:grpSpPr bwMode="auto">
          <a:xfrm>
            <a:off x="4622800" y="847725"/>
            <a:ext cx="84138" cy="4770438"/>
            <a:chOff x="3341" y="235"/>
            <a:chExt cx="59" cy="3312"/>
          </a:xfrm>
        </p:grpSpPr>
        <p:sp>
          <p:nvSpPr>
            <p:cNvPr id="6203" name="Line 136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04" name="Oval 137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56384" name="Group 138"/>
          <p:cNvGrpSpPr>
            <a:grpSpLocks/>
          </p:cNvGrpSpPr>
          <p:nvPr/>
        </p:nvGrpSpPr>
        <p:grpSpPr bwMode="auto">
          <a:xfrm>
            <a:off x="4267200" y="595313"/>
            <a:ext cx="85725" cy="4770437"/>
            <a:chOff x="3341" y="235"/>
            <a:chExt cx="59" cy="3312"/>
          </a:xfrm>
        </p:grpSpPr>
        <p:sp>
          <p:nvSpPr>
            <p:cNvPr id="6201" name="Line 139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02" name="Oval 140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56385" name="Group 141"/>
          <p:cNvGrpSpPr>
            <a:grpSpLocks/>
          </p:cNvGrpSpPr>
          <p:nvPr/>
        </p:nvGrpSpPr>
        <p:grpSpPr bwMode="auto">
          <a:xfrm>
            <a:off x="4368800" y="644525"/>
            <a:ext cx="85725" cy="4770438"/>
            <a:chOff x="3341" y="235"/>
            <a:chExt cx="59" cy="3312"/>
          </a:xfrm>
        </p:grpSpPr>
        <p:sp>
          <p:nvSpPr>
            <p:cNvPr id="6199" name="Line 142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00" name="Oval 143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56387" name="Group 144"/>
          <p:cNvGrpSpPr>
            <a:grpSpLocks/>
          </p:cNvGrpSpPr>
          <p:nvPr/>
        </p:nvGrpSpPr>
        <p:grpSpPr bwMode="auto">
          <a:xfrm>
            <a:off x="4775200" y="898525"/>
            <a:ext cx="84138" cy="4770438"/>
            <a:chOff x="3341" y="235"/>
            <a:chExt cx="59" cy="3312"/>
          </a:xfrm>
        </p:grpSpPr>
        <p:sp>
          <p:nvSpPr>
            <p:cNvPr id="6197" name="Line 145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98" name="Oval 146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56388" name="Group 147"/>
          <p:cNvGrpSpPr>
            <a:grpSpLocks/>
          </p:cNvGrpSpPr>
          <p:nvPr/>
        </p:nvGrpSpPr>
        <p:grpSpPr bwMode="auto">
          <a:xfrm>
            <a:off x="4824413" y="644525"/>
            <a:ext cx="85725" cy="4770438"/>
            <a:chOff x="3341" y="235"/>
            <a:chExt cx="59" cy="3312"/>
          </a:xfrm>
        </p:grpSpPr>
        <p:sp>
          <p:nvSpPr>
            <p:cNvPr id="6195" name="Line 148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96" name="Oval 149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56389" name="Group 150"/>
          <p:cNvGrpSpPr>
            <a:grpSpLocks/>
          </p:cNvGrpSpPr>
          <p:nvPr/>
        </p:nvGrpSpPr>
        <p:grpSpPr bwMode="auto">
          <a:xfrm>
            <a:off x="5027613" y="898525"/>
            <a:ext cx="85725" cy="4770438"/>
            <a:chOff x="3341" y="235"/>
            <a:chExt cx="59" cy="3312"/>
          </a:xfrm>
        </p:grpSpPr>
        <p:sp>
          <p:nvSpPr>
            <p:cNvPr id="6193" name="Line 151"/>
            <p:cNvSpPr>
              <a:spLocks noChangeShapeType="1"/>
            </p:cNvSpPr>
            <p:nvPr/>
          </p:nvSpPr>
          <p:spPr bwMode="auto">
            <a:xfrm>
              <a:off x="3385" y="1986"/>
              <a:ext cx="1" cy="15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94" name="Oval 152"/>
            <p:cNvSpPr>
              <a:spLocks noChangeArrowheads="1"/>
            </p:cNvSpPr>
            <p:nvPr/>
          </p:nvSpPr>
          <p:spPr bwMode="auto">
            <a:xfrm>
              <a:off x="3341" y="235"/>
              <a:ext cx="60" cy="2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56390" name="Group 153"/>
          <p:cNvGrpSpPr>
            <a:grpSpLocks/>
          </p:cNvGrpSpPr>
          <p:nvPr/>
        </p:nvGrpSpPr>
        <p:grpSpPr bwMode="auto">
          <a:xfrm>
            <a:off x="323850" y="333375"/>
            <a:ext cx="3743325" cy="336550"/>
            <a:chOff x="204" y="210"/>
            <a:chExt cx="2358" cy="212"/>
          </a:xfrm>
        </p:grpSpPr>
        <p:sp>
          <p:nvSpPr>
            <p:cNvPr id="6191" name="Line 154"/>
            <p:cNvSpPr>
              <a:spLocks noChangeShapeType="1"/>
            </p:cNvSpPr>
            <p:nvPr/>
          </p:nvSpPr>
          <p:spPr bwMode="auto">
            <a:xfrm>
              <a:off x="1610" y="346"/>
              <a:ext cx="952" cy="45"/>
            </a:xfrm>
            <a:prstGeom prst="line">
              <a:avLst/>
            </a:prstGeom>
            <a:noFill/>
            <a:ln w="31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92" name="Text Box 155"/>
            <p:cNvSpPr txBox="1">
              <a:spLocks noChangeArrowheads="1"/>
            </p:cNvSpPr>
            <p:nvPr/>
          </p:nvSpPr>
          <p:spPr bwMode="auto">
            <a:xfrm>
              <a:off x="204" y="210"/>
              <a:ext cx="1645" cy="21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>
                  <a:solidFill>
                    <a:srgbClr val="CC6600"/>
                  </a:solidFill>
                </a:rPr>
                <a:t>2007-2008: 18 strings</a:t>
              </a:r>
              <a:endParaRPr lang="en-GB" sz="1600">
                <a:solidFill>
                  <a:srgbClr val="CC6600"/>
                </a:solidFill>
              </a:endParaRPr>
            </a:p>
          </p:txBody>
        </p:sp>
      </p:grpSp>
      <p:sp>
        <p:nvSpPr>
          <p:cNvPr id="656541" name="WordArt 157"/>
          <p:cNvSpPr>
            <a:spLocks noChangeArrowheads="1" noChangeShapeType="1" noTextEdit="1"/>
          </p:cNvSpPr>
          <p:nvPr/>
        </p:nvSpPr>
        <p:spPr bwMode="auto">
          <a:xfrm>
            <a:off x="3635375" y="1125538"/>
            <a:ext cx="5329238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IceCube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56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6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6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6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6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6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5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5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65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5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5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56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56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5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455" grpId="0"/>
      <p:bldP spid="656476" grpId="0"/>
      <p:bldP spid="65654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ICECUBE Point Source Search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1C21-763A-41A7-88A7-D6164F1ACA9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3995" y="1428736"/>
            <a:ext cx="619840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67805" y="2285992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9 Strings</a:t>
            </a:r>
          </a:p>
          <a:p>
            <a:pPr algn="ctr"/>
            <a:r>
              <a:rPr lang="en-GB" dirty="0" smtClean="0"/>
              <a:t>“IC9”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286644" y="2214554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No evidence</a:t>
            </a:r>
          </a:p>
          <a:p>
            <a:pPr algn="ctr"/>
            <a:r>
              <a:rPr lang="en-GB" dirty="0" smtClean="0"/>
              <a:t>for sources</a:t>
            </a:r>
            <a:endParaRPr lang="en-GB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4415" y="3857628"/>
            <a:ext cx="607634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20001" y="4429132"/>
            <a:ext cx="122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22 Strings</a:t>
            </a:r>
          </a:p>
          <a:p>
            <a:pPr algn="ctr"/>
            <a:r>
              <a:rPr lang="en-GB" dirty="0" smtClean="0"/>
              <a:t>“IC22”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786710" y="4429132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ICECUBE Deep Core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1C21-763A-41A7-88A7-D6164F1ACA9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75" y="1485900"/>
            <a:ext cx="69532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000232" y="5715016"/>
            <a:ext cx="4057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Improves low energy performance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BAIKAL : GVD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Date Placeholder 1"/>
          <p:cNvSpPr txBox="1">
            <a:spLocks/>
          </p:cNvSpPr>
          <p:nvPr/>
        </p:nvSpPr>
        <p:spPr bwMode="auto">
          <a:xfrm>
            <a:off x="457200" y="652145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nat11"/>
          <p:cNvPicPr>
            <a:picLocks noChangeAspect="1" noChangeArrowheads="1"/>
          </p:cNvPicPr>
          <p:nvPr/>
        </p:nvPicPr>
        <p:blipFill>
          <a:blip r:embed="rId2"/>
          <a:srcRect t="4205" r="5301" b="8889"/>
          <a:stretch>
            <a:fillRect/>
          </a:stretch>
        </p:blipFill>
        <p:spPr bwMode="auto">
          <a:xfrm>
            <a:off x="4714876" y="1567716"/>
            <a:ext cx="4000528" cy="4933118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52" y="1571612"/>
            <a:ext cx="3695648" cy="488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 rot="10800000" flipH="1">
            <a:off x="4000497" y="3643313"/>
            <a:ext cx="1071569" cy="495307"/>
          </a:xfrm>
          <a:prstGeom prst="rightArrow">
            <a:avLst>
              <a:gd name="adj1" fmla="val 50000"/>
              <a:gd name="adj2" fmla="val 9522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latin typeface="+mn-lt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724525" y="1182523"/>
            <a:ext cx="2360658" cy="40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64" tIns="47883" rIns="95764" bIns="47883">
            <a:spAutoFit/>
          </a:bodyPr>
          <a:lstStyle/>
          <a:p>
            <a:pPr algn="ctr" defTabSz="957263"/>
            <a:r>
              <a:rPr lang="de-DE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Km3 Baikal Project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644371" y="1182523"/>
            <a:ext cx="1113522" cy="40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64" tIns="47883" rIns="95764" bIns="47883">
            <a:spAutoFit/>
          </a:bodyPr>
          <a:lstStyle/>
          <a:p>
            <a:pPr algn="ctr" defTabSz="957263"/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NT200+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NEMO : R&amp;D for Mediterranean NT 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/>
          <a:srcRect b="29"/>
          <a:stretch>
            <a:fillRect/>
          </a:stretch>
        </p:blipFill>
        <p:spPr bwMode="auto">
          <a:xfrm>
            <a:off x="193258" y="1214422"/>
            <a:ext cx="849729" cy="51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test-site"/>
          <p:cNvPicPr>
            <a:picLocks noChangeAspect="1" noChangeArrowheads="1"/>
          </p:cNvPicPr>
          <p:nvPr/>
        </p:nvPicPr>
        <p:blipFill>
          <a:blip r:embed="rId3"/>
          <a:srcRect t="-2486" r="-1862" b="12804"/>
          <a:stretch>
            <a:fillRect/>
          </a:stretch>
        </p:blipFill>
        <p:spPr bwMode="auto">
          <a:xfrm>
            <a:off x="3960813" y="1227138"/>
            <a:ext cx="4846637" cy="248126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3978275" y="1227138"/>
            <a:ext cx="1517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00CC00"/>
                </a:solidFill>
                <a:latin typeface="Arial" charset="0"/>
              </a:rPr>
              <a:t>25 km E offshore </a:t>
            </a:r>
          </a:p>
          <a:p>
            <a:r>
              <a:rPr lang="en-US" sz="1100" b="1">
                <a:solidFill>
                  <a:srgbClr val="00CC00"/>
                </a:solidFill>
                <a:latin typeface="Arial" charset="0"/>
              </a:rPr>
              <a:t>Catania (test site)</a:t>
            </a:r>
          </a:p>
          <a:p>
            <a:r>
              <a:rPr lang="en-US" sz="1100" b="1">
                <a:solidFill>
                  <a:srgbClr val="00CC00"/>
                </a:solidFill>
                <a:latin typeface="Arial" charset="0"/>
              </a:rPr>
              <a:t>2000 m depth</a:t>
            </a: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3975100" y="3332163"/>
            <a:ext cx="914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>
                <a:latin typeface="Arial" charset="0"/>
              </a:rPr>
              <a:t>TSS Frame</a:t>
            </a: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7572375" y="1714500"/>
            <a:ext cx="565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9900"/>
                </a:solidFill>
                <a:latin typeface="Arial" charset="0"/>
              </a:rPr>
              <a:t>Buoy</a:t>
            </a:r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5629275" y="3343275"/>
            <a:ext cx="10795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FF0000"/>
                </a:solidFill>
                <a:latin typeface="Arial" charset="0"/>
              </a:rPr>
              <a:t>Junction Box</a:t>
            </a: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5507038" y="1936750"/>
            <a:ext cx="12080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>
                <a:latin typeface="Arial" charset="0"/>
              </a:rPr>
              <a:t>e.o. connection</a:t>
            </a:r>
          </a:p>
        </p:txBody>
      </p:sp>
      <p:sp>
        <p:nvSpPr>
          <p:cNvPr id="51" name="Line 16"/>
          <p:cNvSpPr>
            <a:spLocks noChangeShapeType="1"/>
          </p:cNvSpPr>
          <p:nvPr/>
        </p:nvSpPr>
        <p:spPr bwMode="auto">
          <a:xfrm flipH="1">
            <a:off x="5207000" y="2306638"/>
            <a:ext cx="431800" cy="828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2" name="Line 17"/>
          <p:cNvSpPr>
            <a:spLocks noChangeShapeType="1"/>
          </p:cNvSpPr>
          <p:nvPr/>
        </p:nvSpPr>
        <p:spPr bwMode="auto">
          <a:xfrm>
            <a:off x="6502400" y="2235200"/>
            <a:ext cx="43815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3" name="Line 18"/>
          <p:cNvSpPr>
            <a:spLocks noChangeShapeType="1"/>
          </p:cNvSpPr>
          <p:nvPr/>
        </p:nvSpPr>
        <p:spPr bwMode="auto">
          <a:xfrm flipH="1">
            <a:off x="4054475" y="2667000"/>
            <a:ext cx="179388" cy="398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3983038" y="2224088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sz="1100" b="1">
                <a:latin typeface="Arial" charset="0"/>
              </a:rPr>
              <a:t>e.o. cable </a:t>
            </a:r>
          </a:p>
          <a:p>
            <a:pPr algn="just"/>
            <a:r>
              <a:rPr lang="en-US" sz="1100" b="1">
                <a:latin typeface="Arial" charset="0"/>
              </a:rPr>
              <a:t>from shore</a:t>
            </a:r>
          </a:p>
        </p:txBody>
      </p:sp>
      <p:pic>
        <p:nvPicPr>
          <p:cNvPr id="55" name="Picture 20" descr="lns_por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8725" y="1227138"/>
            <a:ext cx="2520950" cy="172085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6" name="Text Box 21"/>
          <p:cNvSpPr txBox="1">
            <a:spLocks noChangeArrowheads="1"/>
          </p:cNvSpPr>
          <p:nvPr/>
        </p:nvSpPr>
        <p:spPr bwMode="auto">
          <a:xfrm>
            <a:off x="1271588" y="1214438"/>
            <a:ext cx="24193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 dirty="0">
                <a:solidFill>
                  <a:schemeClr val="accent2"/>
                </a:solidFill>
                <a:latin typeface="Arial" charset="0"/>
              </a:rPr>
              <a:t>Shore laboratory, Port of Catania</a:t>
            </a:r>
          </a:p>
        </p:txBody>
      </p:sp>
      <p:sp>
        <p:nvSpPr>
          <p:cNvPr id="57" name="Text Box 22"/>
          <p:cNvSpPr txBox="1">
            <a:spLocks noChangeArrowheads="1"/>
          </p:cNvSpPr>
          <p:nvPr/>
        </p:nvSpPr>
        <p:spPr bwMode="auto">
          <a:xfrm>
            <a:off x="1165225" y="2965450"/>
            <a:ext cx="12414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100" b="1">
                <a:latin typeface="Arial" charset="0"/>
              </a:rPr>
              <a:t>e.o. cable</a:t>
            </a:r>
          </a:p>
          <a:p>
            <a:pPr algn="just"/>
            <a:r>
              <a:rPr lang="en-US" sz="1100" b="1">
                <a:latin typeface="Arial" charset="0"/>
              </a:rPr>
              <a:t>10 optical fibre,  6 conductors</a:t>
            </a:r>
          </a:p>
        </p:txBody>
      </p:sp>
      <p:sp>
        <p:nvSpPr>
          <p:cNvPr id="58" name="Freeform 23"/>
          <p:cNvSpPr>
            <a:spLocks/>
          </p:cNvSpPr>
          <p:nvPr/>
        </p:nvSpPr>
        <p:spPr bwMode="auto">
          <a:xfrm>
            <a:off x="2838450" y="2579688"/>
            <a:ext cx="1152525" cy="503237"/>
          </a:xfrm>
          <a:custGeom>
            <a:avLst/>
            <a:gdLst>
              <a:gd name="T0" fmla="*/ 76 w 802"/>
              <a:gd name="T1" fmla="*/ 0 h 272"/>
              <a:gd name="T2" fmla="*/ 121 w 802"/>
              <a:gd name="T3" fmla="*/ 90 h 272"/>
              <a:gd name="T4" fmla="*/ 802 w 802"/>
              <a:gd name="T5" fmla="*/ 272 h 272"/>
              <a:gd name="T6" fmla="*/ 0 60000 65536"/>
              <a:gd name="T7" fmla="*/ 0 60000 65536"/>
              <a:gd name="T8" fmla="*/ 0 60000 65536"/>
              <a:gd name="T9" fmla="*/ 0 w 802"/>
              <a:gd name="T10" fmla="*/ 0 h 272"/>
              <a:gd name="T11" fmla="*/ 802 w 802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2" h="272">
                <a:moveTo>
                  <a:pt x="76" y="0"/>
                </a:moveTo>
                <a:cubicBezTo>
                  <a:pt x="38" y="22"/>
                  <a:pt x="0" y="45"/>
                  <a:pt x="121" y="90"/>
                </a:cubicBezTo>
                <a:cubicBezTo>
                  <a:pt x="242" y="135"/>
                  <a:pt x="522" y="203"/>
                  <a:pt x="802" y="272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" name="Line 24"/>
          <p:cNvSpPr>
            <a:spLocks noChangeShapeType="1"/>
          </p:cNvSpPr>
          <p:nvPr/>
        </p:nvSpPr>
        <p:spPr bwMode="auto">
          <a:xfrm flipV="1">
            <a:off x="2119313" y="2724150"/>
            <a:ext cx="792162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0" name="Text Box 25"/>
          <p:cNvSpPr txBox="1">
            <a:spLocks noChangeArrowheads="1"/>
          </p:cNvSpPr>
          <p:nvPr/>
        </p:nvSpPr>
        <p:spPr bwMode="auto">
          <a:xfrm>
            <a:off x="7435850" y="1263650"/>
            <a:ext cx="14398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chemeClr val="accent2"/>
                </a:solidFill>
                <a:latin typeface="Arial" charset="0"/>
              </a:rPr>
              <a:t>NEMO mini-tower</a:t>
            </a:r>
          </a:p>
          <a:p>
            <a:r>
              <a:rPr lang="en-US" sz="1100" b="1">
                <a:solidFill>
                  <a:schemeClr val="accent2"/>
                </a:solidFill>
                <a:latin typeface="Arial" charset="0"/>
              </a:rPr>
              <a:t>(4 floors, 16 OM)</a:t>
            </a:r>
          </a:p>
        </p:txBody>
      </p:sp>
      <p:pic>
        <p:nvPicPr>
          <p:cNvPr id="61" name="Picture 26" descr="emp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5225" y="3917950"/>
            <a:ext cx="9620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7" descr="emp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5225" y="3917950"/>
            <a:ext cx="9620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1614488" y="3578225"/>
            <a:ext cx="1471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Arial" charset="0"/>
              </a:rPr>
              <a:t>Junction Box</a:t>
            </a:r>
          </a:p>
        </p:txBody>
      </p:sp>
      <p:sp>
        <p:nvSpPr>
          <p:cNvPr id="66" name="Text Box 31"/>
          <p:cNvSpPr txBox="1">
            <a:spLocks noChangeArrowheads="1"/>
          </p:cNvSpPr>
          <p:nvPr/>
        </p:nvSpPr>
        <p:spPr bwMode="auto">
          <a:xfrm>
            <a:off x="5202238" y="3779838"/>
            <a:ext cx="2386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Arial" charset="0"/>
              </a:rPr>
              <a:t>Mini-Tower compacted</a:t>
            </a:r>
          </a:p>
        </p:txBody>
      </p:sp>
      <p:sp>
        <p:nvSpPr>
          <p:cNvPr id="67" name="Line 32"/>
          <p:cNvSpPr>
            <a:spLocks noChangeShapeType="1"/>
          </p:cNvSpPr>
          <p:nvPr/>
        </p:nvSpPr>
        <p:spPr bwMode="auto">
          <a:xfrm flipH="1">
            <a:off x="3708400" y="3154363"/>
            <a:ext cx="2035175" cy="8509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8" name="Line 33"/>
          <p:cNvSpPr>
            <a:spLocks noChangeShapeType="1"/>
          </p:cNvSpPr>
          <p:nvPr/>
        </p:nvSpPr>
        <p:spPr bwMode="auto">
          <a:xfrm flipH="1">
            <a:off x="7164388" y="2643182"/>
            <a:ext cx="622322" cy="11461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69" name="Picture 34" descr="IMG_698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538" y="4140200"/>
            <a:ext cx="3833812" cy="216693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0" name="Picture 35" descr="DSCN18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47813" y="3997325"/>
            <a:ext cx="1958975" cy="23495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KM3NeT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517" y="1191268"/>
            <a:ext cx="8781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Combined Mediterranean Neutrino Telescope projects</a:t>
            </a:r>
            <a:endParaRPr lang="en-US" sz="2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Picture 39" descr="07012700260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4264031"/>
            <a:ext cx="19939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0" descr="IMG_76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3646" y="4264031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1" descr="st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7033" y="4264031"/>
            <a:ext cx="26781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28596" y="4214818"/>
            <a:ext cx="1162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ANTARES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2346296" y="2584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8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4" name="Picture 30" descr="MedBathy 800"/>
          <p:cNvPicPr>
            <a:picLocks noChangeAspect="1" noChangeArrowheads="1"/>
          </p:cNvPicPr>
          <p:nvPr/>
        </p:nvPicPr>
        <p:blipFill>
          <a:blip r:embed="rId5"/>
          <a:srcRect b="10268"/>
          <a:stretch>
            <a:fillRect/>
          </a:stretch>
        </p:blipFill>
        <p:spPr bwMode="auto">
          <a:xfrm>
            <a:off x="1436658" y="1701800"/>
            <a:ext cx="5759450" cy="244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2733646" y="4214818"/>
            <a:ext cx="793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rgbClr val="FFFF00"/>
                </a:solidFill>
                <a:latin typeface="Calibri" pitchFamily="34" charset="0"/>
                <a:cs typeface="Arial" charset="0"/>
              </a:rPr>
              <a:t>NEMO</a:t>
            </a:r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7356446" y="4219581"/>
            <a:ext cx="1028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rgbClr val="FFFF00"/>
                </a:solidFill>
                <a:latin typeface="Calibri" pitchFamily="34" charset="0"/>
                <a:cs typeface="Arial" charset="0"/>
              </a:rPr>
              <a:t>NESTOR</a:t>
            </a:r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3886171" y="3038475"/>
            <a:ext cx="471487" cy="5032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1800">
              <a:latin typeface="Calibri" pitchFamily="34" charset="0"/>
              <a:cs typeface="Arial" charset="0"/>
            </a:endParaRP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4695796" y="3006725"/>
            <a:ext cx="471487" cy="5032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1800">
              <a:latin typeface="Calibri" pitchFamily="34" charset="0"/>
              <a:cs typeface="Arial" charset="0"/>
            </a:endParaRPr>
          </a:p>
        </p:txBody>
      </p:sp>
      <p:sp>
        <p:nvSpPr>
          <p:cNvPr id="29" name="Rectangle 36"/>
          <p:cNvSpPr>
            <a:spLocks noChangeArrowheads="1"/>
          </p:cNvSpPr>
          <p:nvPr/>
        </p:nvSpPr>
        <p:spPr bwMode="auto">
          <a:xfrm>
            <a:off x="2984471" y="2349500"/>
            <a:ext cx="471487" cy="5032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1800">
              <a:latin typeface="Calibri" pitchFamily="34" charset="0"/>
              <a:cs typeface="Arial" charset="0"/>
            </a:endParaRPr>
          </a:p>
        </p:txBody>
      </p:sp>
      <p:sp>
        <p:nvSpPr>
          <p:cNvPr id="30" name="Line 37"/>
          <p:cNvSpPr>
            <a:spLocks noChangeShapeType="1"/>
          </p:cNvSpPr>
          <p:nvPr/>
        </p:nvSpPr>
        <p:spPr bwMode="auto">
          <a:xfrm flipV="1">
            <a:off x="2363758" y="2830513"/>
            <a:ext cx="839788" cy="1828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flipH="1" flipV="1">
            <a:off x="4119533" y="3502025"/>
            <a:ext cx="225425" cy="11604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Line 39"/>
          <p:cNvSpPr>
            <a:spLocks noChangeShapeType="1"/>
          </p:cNvSpPr>
          <p:nvPr/>
        </p:nvSpPr>
        <p:spPr bwMode="auto">
          <a:xfrm flipH="1" flipV="1">
            <a:off x="4943446" y="3492500"/>
            <a:ext cx="1425575" cy="11699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518" y="1714488"/>
            <a:ext cx="8628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 Neutrino Astronomy is a unique way to observe the Universe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Need a detector large enough to do this frontier science 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Extensive international efforts needed in this field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Flavour Ratio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982825" y="1428736"/>
            <a:ext cx="4216219" cy="400110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>
                <a:latin typeface="+mn-lt"/>
                <a:sym typeface="Symbol" pitchFamily="18" charset="2"/>
              </a:rPr>
              <a:t> at source  </a:t>
            </a:r>
            <a:r>
              <a:rPr lang="fr-FR" sz="2000" b="1" dirty="0" smtClean="0">
                <a:latin typeface="+mn-lt"/>
                <a:sym typeface="Symbol" pitchFamily="18" charset="2"/>
              </a:rPr>
              <a:t></a:t>
            </a:r>
            <a:r>
              <a:rPr lang="fr-FR" sz="2000" b="1" baseline="-25000" dirty="0">
                <a:latin typeface="+mn-lt"/>
                <a:sym typeface="Symbol" pitchFamily="18" charset="2"/>
              </a:rPr>
              <a:t>e  </a:t>
            </a:r>
            <a:r>
              <a:rPr lang="fr-FR" sz="2000" b="1" dirty="0">
                <a:latin typeface="+mn-lt"/>
                <a:sym typeface="Symbol" pitchFamily="18" charset="2"/>
              </a:rPr>
              <a:t>:  </a:t>
            </a:r>
            <a:r>
              <a:rPr lang="fr-FR" sz="2000" b="1" baseline="-25000" dirty="0">
                <a:latin typeface="+mn-lt"/>
                <a:sym typeface="Symbol" pitchFamily="18" charset="2"/>
              </a:rPr>
              <a:t> </a:t>
            </a:r>
            <a:r>
              <a:rPr lang="fr-FR" sz="2000" b="1" dirty="0">
                <a:latin typeface="+mn-lt"/>
                <a:sym typeface="Symbol" pitchFamily="18" charset="2"/>
              </a:rPr>
              <a:t>: </a:t>
            </a:r>
            <a:r>
              <a:rPr lang="fr-FR" sz="2000" b="1" dirty="0" smtClean="0">
                <a:latin typeface="+mn-lt"/>
                <a:sym typeface="Symbol" pitchFamily="18" charset="2"/>
              </a:rPr>
              <a:t>  </a:t>
            </a:r>
            <a:r>
              <a:rPr lang="fr-FR" sz="2000" b="1" baseline="-25000" dirty="0" smtClean="0">
                <a:latin typeface="+mn-lt"/>
                <a:sym typeface="Symbol" pitchFamily="18" charset="2"/>
              </a:rPr>
              <a:t></a:t>
            </a:r>
            <a:r>
              <a:rPr lang="fr-FR" sz="2000" b="1" dirty="0" smtClean="0">
                <a:latin typeface="+mn-lt"/>
                <a:sym typeface="Symbol" pitchFamily="18" charset="2"/>
              </a:rPr>
              <a:t> </a:t>
            </a:r>
            <a:r>
              <a:rPr lang="fr-FR" sz="2000" dirty="0" smtClean="0">
                <a:latin typeface="+mn-lt"/>
                <a:sym typeface="Symbol" pitchFamily="18" charset="2"/>
              </a:rPr>
              <a:t>≈ 1 : 2 :</a:t>
            </a:r>
            <a:r>
              <a:rPr lang="fr-FR" sz="2000" baseline="-25000" dirty="0" smtClean="0">
                <a:latin typeface="+mn-lt"/>
                <a:sym typeface="Symbol" pitchFamily="18" charset="2"/>
              </a:rPr>
              <a:t> </a:t>
            </a:r>
            <a:r>
              <a:rPr lang="fr-FR" sz="2000" dirty="0" smtClean="0">
                <a:latin typeface="+mn-lt"/>
                <a:sym typeface="Symbol" pitchFamily="18" charset="2"/>
              </a:rPr>
              <a:t>10</a:t>
            </a:r>
            <a:r>
              <a:rPr lang="fr-FR" sz="2000" baseline="-25000" dirty="0" smtClean="0">
                <a:latin typeface="+mn-lt"/>
                <a:sym typeface="Symbol" pitchFamily="18" charset="2"/>
              </a:rPr>
              <a:t> </a:t>
            </a:r>
            <a:r>
              <a:rPr lang="fr-FR" sz="2000" baseline="30000" dirty="0">
                <a:latin typeface="+mn-lt"/>
                <a:sym typeface="Symbol" pitchFamily="18" charset="2"/>
              </a:rPr>
              <a:t>-5</a:t>
            </a:r>
            <a:endParaRPr lang="fr-FR" sz="2000" baseline="-25000" dirty="0">
              <a:latin typeface="+mn-lt"/>
              <a:sym typeface="Symbol" pitchFamily="18" charset="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95089" y="3547592"/>
            <a:ext cx="6048679" cy="377270"/>
            <a:chOff x="546072" y="1273718"/>
            <a:chExt cx="6048679" cy="377270"/>
          </a:xfrm>
        </p:grpSpPr>
        <p:sp>
          <p:nvSpPr>
            <p:cNvPr id="10" name="TextBox 9"/>
            <p:cNvSpPr txBox="1"/>
            <p:nvPr/>
          </p:nvSpPr>
          <p:spPr>
            <a:xfrm>
              <a:off x="546072" y="1281656"/>
              <a:ext cx="2273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+mn-lt"/>
                  <a:sym typeface="Symbol"/>
                </a:rPr>
                <a:t></a:t>
              </a:r>
              <a:r>
                <a:rPr lang="en-GB" b="1" baseline="30000" dirty="0" smtClean="0">
                  <a:latin typeface="+mn-lt"/>
                </a:rPr>
                <a:t>+ </a:t>
              </a:r>
              <a:r>
                <a:rPr lang="en-GB" b="1" dirty="0" smtClean="0">
                  <a:latin typeface="+mn-lt"/>
                  <a:sym typeface="Symbol"/>
                </a:rPr>
                <a:t> µ</a:t>
              </a:r>
              <a:r>
                <a:rPr lang="en-GB" b="1" baseline="30000" dirty="0" smtClean="0">
                  <a:latin typeface="+mn-lt"/>
                  <a:sym typeface="Symbol"/>
                </a:rPr>
                <a:t>+</a:t>
              </a:r>
              <a:r>
                <a:rPr lang="en-GB" b="1" dirty="0" smtClean="0">
                  <a:latin typeface="+mn-lt"/>
                  <a:sym typeface="Symbol"/>
                </a:rPr>
                <a:t> </a:t>
              </a:r>
              <a:r>
                <a:rPr lang="en-GB" b="1" baseline="-25000" dirty="0" smtClean="0">
                  <a:latin typeface="+mn-lt"/>
                  <a:sym typeface="Symbol"/>
                </a:rPr>
                <a:t>µ      </a:t>
              </a:r>
              <a:r>
                <a:rPr lang="en-GB" dirty="0" smtClean="0">
                  <a:latin typeface="+mn-lt"/>
                  <a:sym typeface="Symbol"/>
                </a:rPr>
                <a:t>99.99%</a:t>
              </a:r>
              <a:endParaRPr lang="en-GB" dirty="0"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28926" y="1273718"/>
              <a:ext cx="2255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+mn-lt"/>
                  <a:sym typeface="Symbol"/>
                </a:rPr>
                <a:t>µ</a:t>
              </a:r>
              <a:r>
                <a:rPr lang="en-GB" b="1" dirty="0" smtClean="0">
                  <a:latin typeface="+mn-lt"/>
                  <a:sym typeface="Symbol"/>
                </a:rPr>
                <a:t>  </a:t>
              </a:r>
              <a:r>
                <a:rPr lang="en-GB" b="1" dirty="0">
                  <a:latin typeface="+mn-lt"/>
                  <a:sym typeface="Symbol"/>
                </a:rPr>
                <a:t>e</a:t>
              </a:r>
              <a:r>
                <a:rPr lang="en-GB" b="1" dirty="0" smtClean="0">
                  <a:latin typeface="+mn-lt"/>
                  <a:sym typeface="Symbol"/>
                </a:rPr>
                <a:t> </a:t>
              </a:r>
              <a:r>
                <a:rPr lang="en-GB" b="1" baseline="-25000" dirty="0" smtClean="0">
                  <a:latin typeface="+mn-lt"/>
                  <a:sym typeface="Symbol"/>
                </a:rPr>
                <a:t>e </a:t>
              </a:r>
              <a:r>
                <a:rPr lang="en-GB" b="1" dirty="0" smtClean="0">
                  <a:latin typeface="+mn-lt"/>
                  <a:sym typeface="Symbol"/>
                </a:rPr>
                <a:t></a:t>
              </a:r>
              <a:r>
                <a:rPr lang="en-GB" b="1" baseline="-25000" dirty="0" smtClean="0">
                  <a:latin typeface="+mn-lt"/>
                  <a:sym typeface="Symbol"/>
                </a:rPr>
                <a:t>µ    </a:t>
              </a:r>
              <a:r>
                <a:rPr lang="en-GB" dirty="0" smtClean="0">
                  <a:latin typeface="+mn-lt"/>
                  <a:sym typeface="Symbol"/>
                </a:rPr>
                <a:t>≈</a:t>
              </a:r>
              <a:r>
                <a:rPr lang="en-GB" baseline="-25000" dirty="0" smtClean="0">
                  <a:latin typeface="+mn-lt"/>
                  <a:sym typeface="Symbol"/>
                </a:rPr>
                <a:t> </a:t>
              </a:r>
              <a:r>
                <a:rPr lang="en-GB" dirty="0" smtClean="0">
                  <a:latin typeface="+mn-lt"/>
                  <a:sym typeface="Symbol"/>
                </a:rPr>
                <a:t>100%</a:t>
              </a:r>
              <a:endParaRPr lang="en-GB" dirty="0">
                <a:latin typeface="+mn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86380" y="1273718"/>
              <a:ext cx="13083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latin typeface="+mn-lt"/>
                  <a:sym typeface="Symbol"/>
                </a:rPr>
                <a:t>2 </a:t>
              </a:r>
              <a:r>
                <a:rPr lang="en-GB" b="1" dirty="0" smtClean="0">
                  <a:latin typeface="+mn-lt"/>
                  <a:sym typeface="Symbol"/>
                </a:rPr>
                <a:t></a:t>
              </a:r>
              <a:r>
                <a:rPr lang="en-GB" b="1" baseline="-25000" dirty="0">
                  <a:latin typeface="+mn-lt"/>
                  <a:sym typeface="Symbol"/>
                </a:rPr>
                <a:t>µ</a:t>
              </a:r>
              <a:r>
                <a:rPr lang="en-GB" b="1" baseline="-25000" dirty="0" smtClean="0">
                  <a:latin typeface="+mn-lt"/>
                  <a:sym typeface="Symbol"/>
                </a:rPr>
                <a:t>  </a:t>
              </a:r>
              <a:r>
                <a:rPr lang="en-GB" b="1" dirty="0" smtClean="0">
                  <a:latin typeface="+mn-lt"/>
                  <a:sym typeface="Symbol"/>
                </a:rPr>
                <a:t> </a:t>
              </a:r>
              <a:r>
                <a:rPr lang="en-GB" dirty="0" smtClean="0">
                  <a:latin typeface="+mn-lt"/>
                  <a:sym typeface="Symbol"/>
                </a:rPr>
                <a:t>: 1 </a:t>
              </a:r>
              <a:r>
                <a:rPr lang="en-GB" b="1" dirty="0" smtClean="0">
                  <a:latin typeface="+mn-lt"/>
                  <a:sym typeface="Symbol"/>
                </a:rPr>
                <a:t></a:t>
              </a:r>
              <a:r>
                <a:rPr lang="en-GB" baseline="-25000" dirty="0">
                  <a:latin typeface="+mn-lt"/>
                  <a:sym typeface="Symbol"/>
                </a:rPr>
                <a:t>µ</a:t>
              </a:r>
              <a:r>
                <a:rPr lang="en-GB" baseline="-25000" dirty="0" smtClean="0">
                  <a:latin typeface="+mn-lt"/>
                  <a:sym typeface="Symbol"/>
                </a:rPr>
                <a:t> </a:t>
              </a:r>
              <a:endParaRPr lang="en-GB" dirty="0">
                <a:latin typeface="+mn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49051" y="5059932"/>
            <a:ext cx="4033748" cy="369332"/>
            <a:chOff x="500034" y="2786058"/>
            <a:chExt cx="4033748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500034" y="2786058"/>
              <a:ext cx="2347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D</a:t>
              </a:r>
              <a:r>
                <a:rPr lang="en-GB" baseline="-250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S</a:t>
              </a:r>
              <a:r>
                <a:rPr lang="en-GB" baseline="300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+ </a:t>
              </a:r>
              <a:r>
                <a:rPr lang="en-GB" b="1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Symbol"/>
                </a:rPr>
                <a:t> </a:t>
              </a:r>
              <a:r>
                <a:rPr lang="en-GB" b="1" baseline="300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Symbol"/>
                </a:rPr>
                <a:t>+</a:t>
              </a:r>
              <a:r>
                <a:rPr lang="en-GB" b="1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Symbol"/>
                </a:rPr>
                <a:t> </a:t>
              </a:r>
              <a:r>
                <a:rPr lang="en-GB" b="1" baseline="-250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Symbol"/>
                </a:rPr>
                <a:t>                </a:t>
              </a:r>
              <a:r>
                <a:rPr lang="en-GB" dirty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Symbol"/>
                </a:rPr>
                <a:t>7</a:t>
              </a:r>
              <a:r>
                <a:rPr lang="en-GB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Symbol"/>
                </a:rPr>
                <a:t>%</a:t>
              </a:r>
              <a:endParaRPr lang="en-GB" dirty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28992" y="2786058"/>
              <a:ext cx="110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Symbol"/>
                </a:rPr>
                <a:t></a:t>
              </a:r>
              <a:r>
                <a:rPr lang="en-GB" baseline="-250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Symbol"/>
                </a:rPr>
                <a:t> </a:t>
              </a:r>
              <a:r>
                <a:rPr lang="en-GB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Symbol"/>
                </a:rPr>
                <a:t>&lt; 10 </a:t>
              </a:r>
              <a:r>
                <a:rPr lang="en-GB" baseline="300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  <a:sym typeface="Symbol"/>
                </a:rPr>
                <a:t>5</a:t>
              </a:r>
              <a:endParaRPr lang="en-GB" baseline="30000" dirty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77613" y="3916924"/>
            <a:ext cx="4767923" cy="1232894"/>
            <a:chOff x="428596" y="1643050"/>
            <a:chExt cx="4767923" cy="1232894"/>
          </a:xfrm>
        </p:grpSpPr>
        <p:grpSp>
          <p:nvGrpSpPr>
            <p:cNvPr id="11" name="Group 10"/>
            <p:cNvGrpSpPr/>
            <p:nvPr/>
          </p:nvGrpSpPr>
          <p:grpSpPr>
            <a:xfrm>
              <a:off x="428596" y="1643050"/>
              <a:ext cx="2456122" cy="1232894"/>
              <a:chOff x="1694558" y="1273718"/>
              <a:chExt cx="2456122" cy="123289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785918" y="1273718"/>
                <a:ext cx="23166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K</a:t>
                </a:r>
                <a:r>
                  <a:rPr lang="en-GB" baseline="30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</a:rPr>
                  <a:t>+ </a:t>
                </a:r>
                <a:r>
                  <a:rPr lang="en-GB" b="1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 µ</a:t>
                </a:r>
                <a:r>
                  <a:rPr lang="en-GB" b="1" baseline="30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+</a:t>
                </a:r>
                <a:r>
                  <a:rPr lang="en-GB" b="1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</a:t>
                </a:r>
                <a:r>
                  <a:rPr lang="en-GB" b="1" baseline="-25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µ              </a:t>
                </a:r>
                <a:r>
                  <a:rPr lang="en-GB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64%</a:t>
                </a:r>
              </a:p>
              <a:p>
                <a:endParaRPr lang="en-GB" dirty="0">
                  <a:solidFill>
                    <a:schemeClr val="accent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785918" y="1545854"/>
                <a:ext cx="2356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</a:t>
                </a:r>
                <a:r>
                  <a:rPr lang="en-GB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   </a:t>
                </a:r>
                <a:r>
                  <a:rPr lang="en-GB" b="1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 </a:t>
                </a:r>
                <a:r>
                  <a:rPr lang="en-GB" b="1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</a:t>
                </a:r>
                <a:r>
                  <a:rPr lang="en-GB" b="1" baseline="30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+</a:t>
                </a:r>
                <a:r>
                  <a:rPr lang="en-GB" b="1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</a:t>
                </a:r>
                <a:r>
                  <a:rPr lang="en-GB" b="1" baseline="300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0</a:t>
                </a:r>
                <a:r>
                  <a:rPr lang="en-GB" b="1" baseline="-25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             </a:t>
                </a:r>
                <a:r>
                  <a:rPr lang="en-GB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21%</a:t>
                </a:r>
                <a:endParaRPr lang="en-GB" dirty="0">
                  <a:solidFill>
                    <a:schemeClr val="accent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785918" y="1845222"/>
                <a:ext cx="23358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</a:t>
                </a:r>
                <a:r>
                  <a:rPr lang="en-GB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   </a:t>
                </a:r>
                <a:r>
                  <a:rPr lang="en-GB" b="1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 </a:t>
                </a:r>
                <a:r>
                  <a:rPr lang="en-GB" b="1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</a:t>
                </a:r>
                <a:r>
                  <a:rPr lang="en-GB" b="1" baseline="30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+</a:t>
                </a:r>
                <a:r>
                  <a:rPr lang="en-GB" b="1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</a:t>
                </a:r>
                <a:r>
                  <a:rPr lang="en-GB" b="1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</a:t>
                </a:r>
                <a:r>
                  <a:rPr lang="en-GB" b="1" baseline="30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+</a:t>
                </a:r>
                <a:r>
                  <a:rPr lang="en-GB" b="1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</a:t>
                </a:r>
                <a:r>
                  <a:rPr lang="en-GB" b="1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</a:t>
                </a:r>
                <a:r>
                  <a:rPr lang="en-GB" b="1" baseline="30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</a:t>
                </a:r>
                <a:r>
                  <a:rPr lang="en-GB" b="1" baseline="-25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         </a:t>
                </a:r>
                <a:r>
                  <a:rPr lang="en-GB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6%</a:t>
                </a:r>
                <a:endParaRPr lang="en-GB" dirty="0">
                  <a:solidFill>
                    <a:schemeClr val="accent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4558" y="2137280"/>
                <a:ext cx="24561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</a:t>
                </a:r>
                <a:r>
                  <a:rPr lang="en-GB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     </a:t>
                </a:r>
                <a:r>
                  <a:rPr lang="en-GB" b="1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 </a:t>
                </a:r>
                <a:r>
                  <a:rPr lang="en-GB" b="1" baseline="30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0</a:t>
                </a:r>
                <a:r>
                  <a:rPr lang="en-GB" b="1" baseline="-25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</a:t>
                </a:r>
                <a:r>
                  <a:rPr lang="en-GB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e</a:t>
                </a:r>
                <a:r>
                  <a:rPr lang="en-GB" baseline="30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+</a:t>
                </a:r>
                <a:r>
                  <a:rPr lang="en-GB" b="1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</a:t>
                </a:r>
                <a:r>
                  <a:rPr lang="en-GB" b="1" baseline="-250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e</a:t>
                </a:r>
                <a:r>
                  <a:rPr lang="en-GB" b="1" baseline="-25000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           </a:t>
                </a:r>
                <a:r>
                  <a:rPr lang="en-GB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sym typeface="Symbol"/>
                  </a:rPr>
                  <a:t>5%</a:t>
                </a:r>
                <a:endParaRPr lang="en-GB" dirty="0">
                  <a:solidFill>
                    <a:schemeClr val="accent2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357554" y="2059536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accent2">
                      <a:lumMod val="50000"/>
                    </a:schemeClr>
                  </a:solidFill>
                  <a:latin typeface="+mn-lt"/>
                </a:rPr>
                <a:t>Small correction</a:t>
              </a:r>
              <a:endParaRPr lang="en-GB" dirty="0">
                <a:solidFill>
                  <a:schemeClr val="accent2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0" name="Right Brace 19"/>
            <p:cNvSpPr/>
            <p:nvPr/>
          </p:nvSpPr>
          <p:spPr>
            <a:xfrm>
              <a:off x="3000364" y="1773226"/>
              <a:ext cx="285752" cy="100013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1982825" y="5786454"/>
            <a:ext cx="4302781" cy="400110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>
                <a:latin typeface="+mn-lt"/>
                <a:sym typeface="Symbol" pitchFamily="18" charset="2"/>
              </a:rPr>
              <a:t> at Earth    </a:t>
            </a:r>
            <a:r>
              <a:rPr lang="fr-FR" sz="2000" b="1" dirty="0" smtClean="0">
                <a:latin typeface="+mn-lt"/>
                <a:sym typeface="Symbol" pitchFamily="18" charset="2"/>
              </a:rPr>
              <a:t></a:t>
            </a:r>
            <a:r>
              <a:rPr lang="fr-FR" sz="2000" b="1" baseline="-25000" dirty="0">
                <a:latin typeface="+mn-lt"/>
                <a:sym typeface="Symbol" pitchFamily="18" charset="2"/>
              </a:rPr>
              <a:t>e  </a:t>
            </a:r>
            <a:r>
              <a:rPr lang="fr-FR" sz="2000" b="1" dirty="0">
                <a:latin typeface="+mn-lt"/>
                <a:sym typeface="Symbol" pitchFamily="18" charset="2"/>
              </a:rPr>
              <a:t>:  </a:t>
            </a:r>
            <a:r>
              <a:rPr lang="fr-FR" sz="2000" b="1" baseline="-25000" dirty="0">
                <a:latin typeface="+mn-lt"/>
                <a:sym typeface="Symbol" pitchFamily="18" charset="2"/>
              </a:rPr>
              <a:t> </a:t>
            </a:r>
            <a:r>
              <a:rPr lang="fr-FR" sz="2000" b="1" dirty="0">
                <a:latin typeface="+mn-lt"/>
                <a:sym typeface="Symbol" pitchFamily="18" charset="2"/>
              </a:rPr>
              <a:t>: </a:t>
            </a:r>
            <a:r>
              <a:rPr lang="fr-FR" sz="2000" b="1" dirty="0" smtClean="0">
                <a:latin typeface="+mn-lt"/>
                <a:sym typeface="Symbol" pitchFamily="18" charset="2"/>
              </a:rPr>
              <a:t> </a:t>
            </a:r>
            <a:r>
              <a:rPr lang="fr-FR" sz="2000" b="1" baseline="-25000" dirty="0" smtClean="0">
                <a:latin typeface="+mn-lt"/>
                <a:sym typeface="Symbol" pitchFamily="18" charset="2"/>
              </a:rPr>
              <a:t></a:t>
            </a:r>
            <a:r>
              <a:rPr lang="fr-FR" sz="2000" b="1" dirty="0" smtClean="0">
                <a:latin typeface="+mn-lt"/>
                <a:sym typeface="Symbol" pitchFamily="18" charset="2"/>
              </a:rPr>
              <a:t> </a:t>
            </a:r>
            <a:r>
              <a:rPr lang="fr-FR" sz="2000" dirty="0" smtClean="0">
                <a:latin typeface="+mn-lt"/>
                <a:sym typeface="Symbol" pitchFamily="18" charset="2"/>
              </a:rPr>
              <a:t>≈ 1  : 1 :</a:t>
            </a:r>
            <a:r>
              <a:rPr lang="fr-FR" sz="2000" baseline="-25000" dirty="0" smtClean="0">
                <a:latin typeface="+mn-lt"/>
                <a:sym typeface="Symbol" pitchFamily="18" charset="2"/>
              </a:rPr>
              <a:t> </a:t>
            </a:r>
            <a:r>
              <a:rPr lang="fr-FR" sz="2000" dirty="0" smtClean="0">
                <a:latin typeface="+mn-lt"/>
                <a:sym typeface="Symbol" pitchFamily="18" charset="2"/>
              </a:rPr>
              <a:t>1      </a:t>
            </a:r>
            <a:endParaRPr lang="fr-FR" sz="2000" baseline="-25000" dirty="0">
              <a:latin typeface="+mn-lt"/>
              <a:sym typeface="Symbol" pitchFamily="18" charset="2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000232" y="2357430"/>
            <a:ext cx="4145109" cy="3157476"/>
            <a:chOff x="2000232" y="2357430"/>
            <a:chExt cx="4145109" cy="3157476"/>
          </a:xfrm>
        </p:grpSpPr>
        <p:sp>
          <p:nvSpPr>
            <p:cNvPr id="21" name="TextBox 20"/>
            <p:cNvSpPr txBox="1"/>
            <p:nvPr/>
          </p:nvSpPr>
          <p:spPr>
            <a:xfrm>
              <a:off x="2000232" y="2357430"/>
              <a:ext cx="414510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Neutrino Oscillations</a:t>
              </a:r>
            </a:p>
            <a:p>
              <a:pPr algn="ctr"/>
              <a:r>
                <a:rPr lang="en-US" dirty="0" smtClean="0"/>
                <a:t> P(</a:t>
              </a:r>
              <a:r>
                <a:rPr lang="en-US" dirty="0" smtClean="0">
                  <a:sym typeface="Symbol" pitchFamily="18" charset="2"/>
                </a:rPr>
                <a:t></a:t>
              </a:r>
              <a:r>
                <a:rPr lang="en-US" baseline="-25000" dirty="0" smtClean="0">
                  <a:sym typeface="Symbol" pitchFamily="18" charset="2"/>
                </a:rPr>
                <a:t>1</a:t>
              </a:r>
              <a:r>
                <a:rPr lang="en-US" dirty="0" smtClean="0">
                  <a:sym typeface="Symbol" pitchFamily="18" charset="2"/>
                </a:rPr>
                <a:t>  </a:t>
              </a:r>
              <a:r>
                <a:rPr lang="en-US" baseline="-25000" dirty="0" smtClean="0">
                  <a:sym typeface="Symbol" pitchFamily="18" charset="2"/>
                </a:rPr>
                <a:t>2</a:t>
              </a:r>
              <a:r>
                <a:rPr lang="en-US" dirty="0" smtClean="0"/>
                <a:t> )= sin</a:t>
              </a:r>
              <a:r>
                <a:rPr lang="en-US" baseline="30000" dirty="0" smtClean="0"/>
                <a:t>2</a:t>
              </a:r>
              <a:r>
                <a:rPr lang="en-US" dirty="0" smtClean="0"/>
                <a:t>2</a:t>
              </a:r>
              <a:r>
                <a:rPr lang="en-US" dirty="0" smtClean="0">
                  <a:latin typeface="Symbol" pitchFamily="18" charset="2"/>
                </a:rPr>
                <a:t>q</a:t>
              </a:r>
              <a:r>
                <a:rPr lang="en-US" dirty="0" smtClean="0"/>
                <a:t> sin</a:t>
              </a:r>
              <a:r>
                <a:rPr lang="en-US" baseline="30000" dirty="0" smtClean="0"/>
                <a:t>2</a:t>
              </a:r>
              <a:r>
                <a:rPr lang="en-US" dirty="0" smtClean="0"/>
                <a:t>(1.27 </a:t>
              </a:r>
              <a:r>
                <a:rPr lang="en-US" dirty="0" smtClean="0">
                  <a:sym typeface="Symbol" pitchFamily="18" charset="2"/>
                </a:rPr>
                <a:t></a:t>
              </a:r>
              <a:r>
                <a:rPr lang="en-US" dirty="0" smtClean="0"/>
                <a:t>m</a:t>
              </a:r>
              <a:r>
                <a:rPr lang="en-US" baseline="30000" dirty="0" smtClean="0"/>
                <a:t>2</a:t>
              </a:r>
              <a:r>
                <a:rPr lang="en-US" dirty="0" smtClean="0"/>
                <a:t>L /E)</a:t>
              </a:r>
            </a:p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>Over cosmic distances </a:t>
              </a:r>
            </a:p>
            <a:p>
              <a:pPr algn="ctr"/>
              <a:endParaRPr lang="en-GB" dirty="0"/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3108" y="3643314"/>
              <a:ext cx="4000528" cy="1871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1714480" y="1817550"/>
            <a:ext cx="48577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</a:rPr>
              <a:t>p/A </a:t>
            </a:r>
            <a:r>
              <a:rPr lang="en-US" sz="2400" b="1" dirty="0" smtClean="0">
                <a:solidFill>
                  <a:srgbClr val="FF9900"/>
                </a:solidFill>
                <a:latin typeface="Times New Roman" pitchFamily="18" charset="0"/>
              </a:rPr>
              <a:t> +  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</a:rPr>
              <a:t>p/</a:t>
            </a:r>
            <a:r>
              <a:rPr lang="en-US" sz="2400" b="1" dirty="0">
                <a:solidFill>
                  <a:srgbClr val="FF9900"/>
                </a:solidFill>
                <a:latin typeface="Symbol" pitchFamily="18" charset="2"/>
                <a:sym typeface="Arial Rounded MT Bold" pitchFamily="34" charset="0"/>
              </a:rPr>
              <a:t>g</a:t>
            </a:r>
            <a:r>
              <a:rPr lang="en-US" sz="2400" b="1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</a:t>
            </a:r>
            <a:r>
              <a:rPr lang="en-US" sz="2400" b="1" dirty="0">
                <a:solidFill>
                  <a:srgbClr val="FF9900"/>
                </a:solidFill>
                <a:latin typeface="Arial Rounded MT Bold" pitchFamily="34" charset="0"/>
                <a:sym typeface="Symbol" pitchFamily="18" charset="2"/>
              </a:rPr>
              <a:t> </a:t>
            </a:r>
            <a:r>
              <a:rPr lang="en-US" sz="2400" b="1" dirty="0">
                <a:solidFill>
                  <a:srgbClr val="FF9900"/>
                </a:solidFill>
                <a:latin typeface="Symbol" pitchFamily="18" charset="2"/>
                <a:sym typeface="Arial Rounded MT Bold" pitchFamily="34" charset="0"/>
              </a:rPr>
              <a:t>p</a:t>
            </a:r>
            <a:r>
              <a:rPr lang="en-US" sz="2400" b="1" baseline="30000" dirty="0">
                <a:solidFill>
                  <a:srgbClr val="FF9900"/>
                </a:solidFill>
                <a:latin typeface="Symbol" pitchFamily="18" charset="2"/>
                <a:sym typeface="Arial Rounded MT Bold" pitchFamily="34" charset="0"/>
              </a:rPr>
              <a:t>0    </a:t>
            </a:r>
            <a:r>
              <a:rPr lang="en-US" sz="2400" b="1" dirty="0">
                <a:solidFill>
                  <a:srgbClr val="FF9900"/>
                </a:solidFill>
                <a:latin typeface="Symbol" pitchFamily="18" charset="2"/>
                <a:sym typeface="Arial Rounded MT Bold" pitchFamily="34" charset="0"/>
              </a:rPr>
              <a:t>+   p</a:t>
            </a:r>
            <a:r>
              <a:rPr lang="en-US" sz="2400" b="1" baseline="30000" dirty="0">
                <a:solidFill>
                  <a:srgbClr val="FF9900"/>
                </a:solidFill>
                <a:latin typeface="Symbol" pitchFamily="18" charset="2"/>
                <a:sym typeface="Symbol" pitchFamily="18" charset="2"/>
              </a:rPr>
              <a:t></a:t>
            </a:r>
            <a:r>
              <a:rPr lang="en-US" sz="2400" b="1" dirty="0">
                <a:solidFill>
                  <a:srgbClr val="FF9900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en-US" sz="2400" b="1" dirty="0" smtClean="0">
                <a:solidFill>
                  <a:srgbClr val="FF9900"/>
                </a:solidFill>
                <a:latin typeface="Symbol" pitchFamily="18" charset="2"/>
                <a:sym typeface="Symbol" pitchFamily="18" charset="2"/>
              </a:rPr>
              <a:t> +  ...</a:t>
            </a:r>
            <a:r>
              <a:rPr lang="en-US" sz="2400" b="1" dirty="0" smtClean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</a:t>
            </a:r>
            <a:endParaRPr lang="en-US" sz="2400" b="1" dirty="0">
              <a:solidFill>
                <a:srgbClr val="FF9900"/>
              </a:solidFill>
              <a:latin typeface="Arial Rounded MT Bold" pitchFamily="34" charset="0"/>
              <a:sym typeface="Arial Rounded MT Bold" pitchFamily="34" charset="0"/>
            </a:endParaRPr>
          </a:p>
          <a:p>
            <a:pPr eaLnBrk="0" hangingPunct="0"/>
            <a:r>
              <a:rPr lang="en-US" b="1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                   </a:t>
            </a:r>
            <a:r>
              <a:rPr lang="en-US" b="1" dirty="0" smtClean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 </a:t>
            </a:r>
            <a:r>
              <a:rPr lang="en-US" b="1" dirty="0" smtClean="0">
                <a:solidFill>
                  <a:srgbClr val="FF9900"/>
                </a:solidFill>
                <a:latin typeface="Arial Rounded MT Bold" pitchFamily="34" charset="0"/>
                <a:sym typeface="Symbol" pitchFamily="18" charset="2"/>
              </a:rPr>
              <a:t></a:t>
            </a:r>
            <a:r>
              <a:rPr lang="en-US" b="1" dirty="0" smtClean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       </a:t>
            </a:r>
            <a:r>
              <a:rPr lang="en-US" b="1" dirty="0" smtClean="0">
                <a:solidFill>
                  <a:srgbClr val="FF9900"/>
                </a:solidFill>
                <a:latin typeface="Arial Rounded MT Bold" pitchFamily="34" charset="0"/>
                <a:sym typeface="Symbol" pitchFamily="18" charset="2"/>
              </a:rPr>
              <a:t></a:t>
            </a:r>
            <a:endParaRPr lang="en-US" b="1" dirty="0">
              <a:solidFill>
                <a:srgbClr val="FF9900"/>
              </a:solidFill>
              <a:latin typeface="Arial Rounded MT Bold" pitchFamily="34" charset="0"/>
              <a:sym typeface="Arial Rounded MT Bold" pitchFamily="34" charset="0"/>
            </a:endParaRPr>
          </a:p>
          <a:p>
            <a:pPr eaLnBrk="0" hangingPunct="0"/>
            <a:r>
              <a:rPr lang="en-US" sz="2400" b="1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   </a:t>
            </a:r>
            <a:r>
              <a:rPr lang="en-US" sz="2400" b="1" dirty="0" smtClean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       </a:t>
            </a:r>
            <a:r>
              <a:rPr lang="en-US" sz="2400" b="1" dirty="0" smtClean="0">
                <a:solidFill>
                  <a:srgbClr val="CC0066"/>
                </a:solidFill>
                <a:latin typeface="Symbol" pitchFamily="18" charset="2"/>
                <a:sym typeface="Arial Rounded MT Bold" pitchFamily="34" charset="0"/>
              </a:rPr>
              <a:t>g </a:t>
            </a:r>
            <a:r>
              <a:rPr lang="en-US" sz="2400" b="1" dirty="0" err="1">
                <a:solidFill>
                  <a:srgbClr val="CC0066"/>
                </a:solidFill>
                <a:latin typeface="Symbol" pitchFamily="18" charset="2"/>
                <a:sym typeface="Arial Rounded MT Bold" pitchFamily="34" charset="0"/>
              </a:rPr>
              <a:t>g</a:t>
            </a:r>
            <a:r>
              <a:rPr lang="en-US" sz="2400" b="1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</a:t>
            </a:r>
            <a:r>
              <a:rPr lang="en-US" sz="2400" b="1" dirty="0">
                <a:solidFill>
                  <a:srgbClr val="33CC33"/>
                </a:solidFill>
                <a:latin typeface="Arial Rounded MT Bold" pitchFamily="34" charset="0"/>
                <a:sym typeface="Arial Rounded MT Bold" pitchFamily="34" charset="0"/>
              </a:rPr>
              <a:t> </a:t>
            </a:r>
            <a:r>
              <a:rPr lang="en-US" sz="2400" b="1" dirty="0">
                <a:solidFill>
                  <a:srgbClr val="33CC33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="1" baseline="-25000" dirty="0">
                <a:solidFill>
                  <a:srgbClr val="33CC33"/>
                </a:solidFill>
                <a:latin typeface="Symbol" pitchFamily="18" charset="2"/>
                <a:sym typeface="Arial Rounded MT Bold" pitchFamily="34" charset="0"/>
              </a:rPr>
              <a:t>m</a:t>
            </a:r>
            <a:r>
              <a:rPr lang="en-US" sz="2400" b="1" baseline="-25000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</a:t>
            </a:r>
            <a:r>
              <a:rPr lang="en-US" sz="2400" b="1" dirty="0" smtClean="0">
                <a:solidFill>
                  <a:srgbClr val="FF9900"/>
                </a:solidFill>
                <a:latin typeface="Symbol" pitchFamily="18" charset="2"/>
                <a:sym typeface="Arial Rounded MT Bold" pitchFamily="34" charset="0"/>
              </a:rPr>
              <a:t>m </a:t>
            </a:r>
            <a:r>
              <a:rPr lang="en-US" sz="2400" b="1" dirty="0" smtClean="0">
                <a:solidFill>
                  <a:srgbClr val="FF9900"/>
                </a:solidFill>
                <a:latin typeface="Symbol" pitchFamily="18" charset="2"/>
                <a:sym typeface="Symbol"/>
              </a:rPr>
              <a:t></a:t>
            </a:r>
            <a:r>
              <a:rPr lang="en-US" sz="2400" b="1" dirty="0" smtClean="0">
                <a:solidFill>
                  <a:srgbClr val="33CC33"/>
                </a:solidFill>
                <a:latin typeface="Symbol" pitchFamily="18" charset="2"/>
                <a:sym typeface="Arial Rounded MT Bold" pitchFamily="34" charset="0"/>
              </a:rPr>
              <a:t> n</a:t>
            </a:r>
            <a:r>
              <a:rPr lang="en-US" sz="2400" b="1" baseline="-25000" dirty="0" smtClean="0">
                <a:solidFill>
                  <a:srgbClr val="33CC33"/>
                </a:solidFill>
                <a:latin typeface="Symbol" pitchFamily="18" charset="2"/>
                <a:sym typeface="Arial Rounded MT Bold" pitchFamily="34" charset="0"/>
              </a:rPr>
              <a:t>m  </a:t>
            </a:r>
            <a:r>
              <a:rPr lang="en-US" sz="2400" b="1" dirty="0" smtClean="0">
                <a:solidFill>
                  <a:srgbClr val="33CC33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="1" baseline="-25000" dirty="0" smtClean="0">
                <a:solidFill>
                  <a:srgbClr val="33CC33"/>
                </a:solidFill>
                <a:latin typeface="Times New Roman" pitchFamily="18" charset="0"/>
                <a:sym typeface="Arial Rounded MT Bold" pitchFamily="34" charset="0"/>
              </a:rPr>
              <a:t>e </a:t>
            </a:r>
            <a:r>
              <a:rPr lang="en-US" sz="2400" b="1" baseline="-25000" dirty="0" smtClean="0">
                <a:solidFill>
                  <a:srgbClr val="FF9900"/>
                </a:solidFill>
                <a:latin typeface="Times New Roman" pitchFamily="18" charset="0"/>
                <a:sym typeface="Arial Rounded MT Bold" pitchFamily="34" charset="0"/>
              </a:rPr>
              <a:t> </a:t>
            </a:r>
            <a:r>
              <a:rPr lang="en-US" sz="2400" b="1" dirty="0" smtClean="0">
                <a:solidFill>
                  <a:srgbClr val="FF9900"/>
                </a:solidFill>
                <a:latin typeface="Times New Roman" pitchFamily="18" charset="0"/>
                <a:sym typeface="Arial Rounded MT Bold" pitchFamily="34" charset="0"/>
              </a:rPr>
              <a:t>e</a:t>
            </a:r>
            <a:endParaRPr lang="en-US" sz="2400" b="1" dirty="0" smtClean="0">
              <a:solidFill>
                <a:srgbClr val="FF9900"/>
              </a:solidFill>
              <a:latin typeface="Arial Rounded MT Bold" pitchFamily="34" charset="0"/>
              <a:sym typeface="Arial Rounded MT Bold" pitchFamily="34" charset="0"/>
            </a:endParaRPr>
          </a:p>
          <a:p>
            <a:pPr eaLnBrk="0" hangingPunct="0"/>
            <a:r>
              <a:rPr lang="en-US" b="1" dirty="0" smtClean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</a:t>
            </a:r>
            <a:endParaRPr lang="en-US" b="1" dirty="0">
              <a:solidFill>
                <a:srgbClr val="FF9900"/>
              </a:solidFill>
              <a:latin typeface="Arial Rounded MT Bold" pitchFamily="34" charset="0"/>
              <a:sym typeface="Arial Rounded MT Bold" pitchFamily="34" charset="0"/>
            </a:endParaRPr>
          </a:p>
          <a:p>
            <a:pPr eaLnBrk="0" hangingPunct="0"/>
            <a:r>
              <a:rPr lang="en-US" sz="2400" b="1" dirty="0">
                <a:solidFill>
                  <a:srgbClr val="FF9900"/>
                </a:solidFill>
                <a:latin typeface="Arial Rounded MT Bold" pitchFamily="34" charset="0"/>
                <a:sym typeface="Arial Rounded MT Bold" pitchFamily="34" charset="0"/>
              </a:rPr>
              <a:t>                                 </a:t>
            </a:r>
            <a:endParaRPr lang="en-US" sz="2400" b="1" dirty="0">
              <a:solidFill>
                <a:srgbClr val="FF9900"/>
              </a:solidFill>
              <a:latin typeface="Times New Roman" pitchFamily="18" charset="0"/>
              <a:sym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32" y="6499327"/>
            <a:ext cx="1257280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53813" y="6511202"/>
            <a:ext cx="4857784" cy="336550"/>
          </a:xfrm>
        </p:spPr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59041" y="6487452"/>
            <a:ext cx="828652" cy="336550"/>
          </a:xfrm>
        </p:spPr>
        <p:txBody>
          <a:bodyPr/>
          <a:lstStyle/>
          <a:p>
            <a:fld id="{8EB3A7CC-CD69-4595-8ED2-6F06D7A979E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2819400" y="5444393"/>
            <a:ext cx="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132138" y="4958618"/>
            <a:ext cx="2684462" cy="57150"/>
            <a:chOff x="1991" y="3224"/>
            <a:chExt cx="2032" cy="44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991" y="3224"/>
              <a:ext cx="0" cy="36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219" y="3228"/>
              <a:ext cx="0" cy="36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2443" y="3228"/>
              <a:ext cx="0" cy="36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2667" y="3228"/>
              <a:ext cx="0" cy="36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2895" y="3228"/>
              <a:ext cx="0" cy="36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3127" y="3228"/>
              <a:ext cx="0" cy="36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3339" y="3228"/>
              <a:ext cx="0" cy="36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3575" y="3232"/>
              <a:ext cx="0" cy="36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3795" y="3228"/>
              <a:ext cx="0" cy="36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4023" y="3228"/>
              <a:ext cx="0" cy="36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2311400" y="2558318"/>
            <a:ext cx="524075" cy="2060309"/>
            <a:chOff x="1466" y="1407"/>
            <a:chExt cx="397" cy="1560"/>
          </a:xfrm>
        </p:grpSpPr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1494" y="2711"/>
              <a:ext cx="36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fr-FR" sz="1600" baseline="300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fr-FR" sz="160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1466" y="2059"/>
              <a:ext cx="36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fr-FR" sz="1600" baseline="300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fr-FR" sz="160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1482" y="1407"/>
              <a:ext cx="36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fr-FR" sz="1600" baseline="300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fr-FR" sz="160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3308350" y="4999895"/>
            <a:ext cx="2218211" cy="344219"/>
            <a:chOff x="2126" y="3243"/>
            <a:chExt cx="1680" cy="261"/>
          </a:xfrm>
        </p:grpSpPr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2126" y="3247"/>
              <a:ext cx="226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2798" y="3247"/>
              <a:ext cx="369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fr-FR" sz="1600" baseline="300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fr-FR" sz="160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3437" y="3243"/>
              <a:ext cx="369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fr-FR" sz="1600" baseline="300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fr-FR" sz="160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2819400" y="1894743"/>
            <a:ext cx="3263900" cy="311626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Freeform 24"/>
          <p:cNvSpPr>
            <a:spLocks/>
          </p:cNvSpPr>
          <p:nvPr/>
        </p:nvSpPr>
        <p:spPr bwMode="auto">
          <a:xfrm>
            <a:off x="2817813" y="2929793"/>
            <a:ext cx="3284537" cy="18589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" y="120"/>
              </a:cxn>
              <a:cxn ang="0">
                <a:pos x="296" y="280"/>
              </a:cxn>
              <a:cxn ang="0">
                <a:pos x="528" y="496"/>
              </a:cxn>
              <a:cxn ang="0">
                <a:pos x="688" y="616"/>
              </a:cxn>
              <a:cxn ang="0">
                <a:pos x="832" y="704"/>
              </a:cxn>
              <a:cxn ang="0">
                <a:pos x="912" y="752"/>
              </a:cxn>
              <a:cxn ang="0">
                <a:pos x="1000" y="800"/>
              </a:cxn>
              <a:cxn ang="0">
                <a:pos x="1280" y="936"/>
              </a:cxn>
              <a:cxn ang="0">
                <a:pos x="1656" y="1088"/>
              </a:cxn>
              <a:cxn ang="0">
                <a:pos x="1952" y="1208"/>
              </a:cxn>
              <a:cxn ang="0">
                <a:pos x="2240" y="1320"/>
              </a:cxn>
              <a:cxn ang="0">
                <a:pos x="2488" y="1408"/>
              </a:cxn>
            </a:cxnLst>
            <a:rect l="0" t="0" r="r" b="b"/>
            <a:pathLst>
              <a:path w="2488" h="1408">
                <a:moveTo>
                  <a:pt x="0" y="0"/>
                </a:moveTo>
                <a:cubicBezTo>
                  <a:pt x="43" y="36"/>
                  <a:pt x="87" y="73"/>
                  <a:pt x="136" y="120"/>
                </a:cubicBezTo>
                <a:cubicBezTo>
                  <a:pt x="185" y="167"/>
                  <a:pt x="231" y="217"/>
                  <a:pt x="296" y="280"/>
                </a:cubicBezTo>
                <a:cubicBezTo>
                  <a:pt x="361" y="343"/>
                  <a:pt x="463" y="440"/>
                  <a:pt x="528" y="496"/>
                </a:cubicBezTo>
                <a:cubicBezTo>
                  <a:pt x="593" y="552"/>
                  <a:pt x="637" y="581"/>
                  <a:pt x="688" y="616"/>
                </a:cubicBezTo>
                <a:cubicBezTo>
                  <a:pt x="739" y="651"/>
                  <a:pt x="795" y="681"/>
                  <a:pt x="832" y="704"/>
                </a:cubicBezTo>
                <a:cubicBezTo>
                  <a:pt x="869" y="727"/>
                  <a:pt x="884" y="736"/>
                  <a:pt x="912" y="752"/>
                </a:cubicBezTo>
                <a:cubicBezTo>
                  <a:pt x="940" y="768"/>
                  <a:pt x="939" y="769"/>
                  <a:pt x="1000" y="800"/>
                </a:cubicBezTo>
                <a:cubicBezTo>
                  <a:pt x="1061" y="831"/>
                  <a:pt x="1171" y="888"/>
                  <a:pt x="1280" y="936"/>
                </a:cubicBezTo>
                <a:cubicBezTo>
                  <a:pt x="1389" y="984"/>
                  <a:pt x="1544" y="1043"/>
                  <a:pt x="1656" y="1088"/>
                </a:cubicBezTo>
                <a:cubicBezTo>
                  <a:pt x="1768" y="1133"/>
                  <a:pt x="1855" y="1169"/>
                  <a:pt x="1952" y="1208"/>
                </a:cubicBezTo>
                <a:cubicBezTo>
                  <a:pt x="2049" y="1247"/>
                  <a:pt x="2151" y="1287"/>
                  <a:pt x="2240" y="1320"/>
                </a:cubicBezTo>
                <a:cubicBezTo>
                  <a:pt x="2329" y="1353"/>
                  <a:pt x="2408" y="1380"/>
                  <a:pt x="2488" y="1408"/>
                </a:cubicBezTo>
              </a:path>
            </a:pathLst>
          </a:custGeom>
          <a:noFill/>
          <a:ln w="28575" cmpd="sng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2822575" y="2153506"/>
            <a:ext cx="84138" cy="2593975"/>
            <a:chOff x="1756" y="1100"/>
            <a:chExt cx="64" cy="1964"/>
          </a:xfrm>
        </p:grpSpPr>
        <p:sp>
          <p:nvSpPr>
            <p:cNvPr id="30" name="Line 26"/>
            <p:cNvSpPr>
              <a:spLocks noChangeShapeType="1"/>
            </p:cNvSpPr>
            <p:nvPr/>
          </p:nvSpPr>
          <p:spPr bwMode="auto">
            <a:xfrm>
              <a:off x="1767" y="2192"/>
              <a:ext cx="5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>
              <a:off x="1759" y="2612"/>
              <a:ext cx="5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1759" y="2840"/>
              <a:ext cx="5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>
              <a:off x="1756" y="3064"/>
              <a:ext cx="5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>
              <a:off x="1767" y="1956"/>
              <a:ext cx="5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1763" y="1756"/>
              <a:ext cx="5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1759" y="1532"/>
              <a:ext cx="5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>
              <a:off x="1763" y="1316"/>
              <a:ext cx="5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>
              <a:off x="1759" y="1100"/>
              <a:ext cx="53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4002088" y="5279293"/>
            <a:ext cx="10776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fr-FR" baseline="-25000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 </a:t>
            </a:r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(TeV)</a:t>
            </a:r>
            <a:endParaRPr lang="fr-FR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2827338" y="3848956"/>
            <a:ext cx="3254375" cy="0"/>
          </a:xfrm>
          <a:prstGeom prst="line">
            <a:avLst/>
          </a:prstGeom>
          <a:noFill/>
          <a:ln w="28575">
            <a:solidFill>
              <a:srgbClr val="000099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4244975" y="3580668"/>
            <a:ext cx="19495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2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Equivalent Earth diameter</a:t>
            </a: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 rot="16217599">
            <a:off x="810849" y="2831488"/>
            <a:ext cx="239553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fr-FR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Neutrino </a:t>
            </a:r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interaction</a:t>
            </a:r>
            <a:r>
              <a:rPr lang="fr-FR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length</a:t>
            </a:r>
            <a:r>
              <a:rPr lang="fr-FR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0" hangingPunct="0"/>
            <a:r>
              <a:rPr lang="fr-FR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(km water </a:t>
            </a:r>
            <a:r>
              <a:rPr lang="fr-FR" sz="16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equivalent</a:t>
            </a:r>
            <a:r>
              <a:rPr lang="fr-FR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2033603" y="5753417"/>
            <a:ext cx="54673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Earth </a:t>
            </a:r>
            <a:r>
              <a:rPr lang="en-GB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transparent up to </a:t>
            </a:r>
            <a:r>
              <a:rPr lang="en-GB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GB" sz="2400" baseline="-25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en-GB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Symbol"/>
              </a:rPr>
              <a:t> =</a:t>
            </a:r>
            <a:r>
              <a:rPr lang="en-GB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100 TeV          </a:t>
            </a:r>
            <a:endParaRPr lang="en-US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 Box 40"/>
          <p:cNvSpPr txBox="1">
            <a:spLocks noChangeArrowheads="1"/>
          </p:cNvSpPr>
          <p:nvPr/>
        </p:nvSpPr>
        <p:spPr bwMode="auto">
          <a:xfrm>
            <a:off x="1785918" y="1428736"/>
            <a:ext cx="52950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Interaction length of neutrinos </a:t>
            </a:r>
            <a:r>
              <a:rPr lang="en-GB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vs. </a:t>
            </a:r>
            <a:r>
              <a:rPr lang="en-GB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energy </a:t>
            </a:r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1905000" y="428604"/>
            <a:ext cx="6858000" cy="533400"/>
          </a:xfrm>
        </p:spPr>
        <p:txBody>
          <a:bodyPr/>
          <a:lstStyle/>
          <a:p>
            <a:r>
              <a:rPr lang="en-GB" dirty="0" smtClean="0"/>
              <a:t>Neutrino interaction in Earth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571480"/>
            <a:ext cx="6858000" cy="285752"/>
          </a:xfrm>
        </p:spPr>
        <p:txBody>
          <a:bodyPr/>
          <a:lstStyle/>
          <a:p>
            <a:pPr lvl="0"/>
            <a:r>
              <a:rPr lang="en-GB" dirty="0" smtClean="0"/>
              <a:t>Neutrino Interactions in water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825" y="6512709"/>
            <a:ext cx="1257280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71670" y="6524584"/>
            <a:ext cx="4857784" cy="336550"/>
          </a:xfrm>
        </p:spPr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76898" y="6500834"/>
            <a:ext cx="828652" cy="336550"/>
          </a:xfrm>
        </p:spPr>
        <p:txBody>
          <a:bodyPr/>
          <a:lstStyle/>
          <a:p>
            <a:fld id="{8EB3A7CC-CD69-4595-8ED2-6F06D7A979E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288907" y="1253196"/>
            <a:ext cx="1522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CC6600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="1" baseline="-25000" dirty="0">
                <a:solidFill>
                  <a:srgbClr val="CC6600"/>
                </a:solidFill>
                <a:latin typeface="Symbol" pitchFamily="18" charset="2"/>
                <a:sym typeface="Arial Rounded MT Bold" pitchFamily="34" charset="0"/>
              </a:rPr>
              <a:t>m</a:t>
            </a:r>
            <a:r>
              <a:rPr lang="en-US" sz="2400" dirty="0">
                <a:latin typeface="Arial Rounded MT Bold" pitchFamily="34" charset="0"/>
                <a:sym typeface="Arial Rounded MT Bold" pitchFamily="34" charset="0"/>
              </a:rPr>
              <a:t> </a:t>
            </a:r>
            <a:r>
              <a:rPr lang="en-US" sz="2400" dirty="0">
                <a:latin typeface="Arial Rounded MT Bold" pitchFamily="34" charset="0"/>
                <a:sym typeface="Symbol" pitchFamily="18" charset="2"/>
              </a:rPr>
              <a:t> </a:t>
            </a:r>
            <a:r>
              <a:rPr lang="en-US" sz="2400" b="1" dirty="0">
                <a:solidFill>
                  <a:srgbClr val="FF3300"/>
                </a:solidFill>
                <a:latin typeface="Symbol" pitchFamily="18" charset="2"/>
                <a:sym typeface="Arial Rounded MT Bold" pitchFamily="34" charset="0"/>
              </a:rPr>
              <a:t>m</a:t>
            </a:r>
            <a:r>
              <a:rPr lang="en-US" sz="2400" dirty="0">
                <a:latin typeface="Arial Rounded MT Bold" pitchFamily="34" charset="0"/>
                <a:sym typeface="Symbol" pitchFamily="18" charset="2"/>
              </a:rPr>
              <a:t> X</a:t>
            </a: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279382" y="2456521"/>
            <a:ext cx="1649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CC6600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="1" baseline="-25000">
                <a:solidFill>
                  <a:srgbClr val="CC6600"/>
                </a:solidFill>
                <a:sym typeface="Arial Rounded MT Bold" pitchFamily="34" charset="0"/>
              </a:rPr>
              <a:t>e</a:t>
            </a:r>
            <a:r>
              <a:rPr lang="en-US" sz="2400">
                <a:latin typeface="Arial Rounded MT Bold" pitchFamily="34" charset="0"/>
                <a:sym typeface="Arial Rounded MT Bold" pitchFamily="34" charset="0"/>
              </a:rPr>
              <a:t>  </a:t>
            </a:r>
            <a:r>
              <a:rPr lang="en-US" sz="2400">
                <a:latin typeface="Arial Rounded MT Bold" pitchFamily="34" charset="0"/>
                <a:sym typeface="Symbol" pitchFamily="18" charset="2"/>
              </a:rPr>
              <a:t> </a:t>
            </a:r>
            <a:r>
              <a:rPr lang="en-US" sz="2400" b="1">
                <a:solidFill>
                  <a:srgbClr val="FF3300"/>
                </a:solidFill>
                <a:latin typeface="Arial Rounded MT Bold" pitchFamily="34" charset="0"/>
                <a:sym typeface="Symbol" pitchFamily="18" charset="2"/>
              </a:rPr>
              <a:t>e</a:t>
            </a:r>
            <a:r>
              <a:rPr lang="en-US" sz="2400">
                <a:latin typeface="Arial Rounded MT Bold" pitchFamily="34" charset="0"/>
                <a:sym typeface="Symbol" pitchFamily="18" charset="2"/>
              </a:rPr>
              <a:t> X</a:t>
            </a:r>
            <a:r>
              <a:rPr lang="en-US" sz="2400">
                <a:latin typeface="Arial Rounded MT Bold" pitchFamily="34" charset="0"/>
                <a:sym typeface="Arial Rounded MT Bold" pitchFamily="34" charset="0"/>
              </a:rPr>
              <a:t>                           </a:t>
            </a:r>
          </a:p>
        </p:txBody>
      </p:sp>
      <p:sp>
        <p:nvSpPr>
          <p:cNvPr id="68" name="Text Box 5"/>
          <p:cNvSpPr txBox="1">
            <a:spLocks noChangeArrowheads="1"/>
          </p:cNvSpPr>
          <p:nvPr/>
        </p:nvSpPr>
        <p:spPr bwMode="auto">
          <a:xfrm>
            <a:off x="292082" y="4898096"/>
            <a:ext cx="1509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CC6600"/>
                </a:solidFill>
                <a:latin typeface="Symbol" pitchFamily="18" charset="2"/>
                <a:sym typeface="Arial Rounded MT Bold" pitchFamily="34" charset="0"/>
              </a:rPr>
              <a:t>n </a:t>
            </a:r>
            <a:r>
              <a:rPr lang="en-US" sz="2400" dirty="0">
                <a:latin typeface="Arial Rounded MT Bold" pitchFamily="34" charset="0"/>
                <a:sym typeface="Arial Rounded MT Bold" pitchFamily="34" charset="0"/>
              </a:rPr>
              <a:t> </a:t>
            </a:r>
            <a:r>
              <a:rPr lang="en-US" sz="2400" dirty="0">
                <a:latin typeface="Arial Rounded MT Bold" pitchFamily="34" charset="0"/>
                <a:sym typeface="Symbol" pitchFamily="18" charset="2"/>
              </a:rPr>
              <a:t> </a:t>
            </a:r>
            <a:r>
              <a:rPr lang="en-US" sz="2400" b="1" dirty="0">
                <a:solidFill>
                  <a:srgbClr val="CC6600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sz="2400" dirty="0">
                <a:latin typeface="Arial Rounded MT Bold" pitchFamily="34" charset="0"/>
                <a:sym typeface="Symbol" pitchFamily="18" charset="2"/>
              </a:rPr>
              <a:t>  X</a:t>
            </a:r>
            <a:r>
              <a:rPr lang="en-US" sz="2400" dirty="0">
                <a:latin typeface="Arial Rounded MT Bold" pitchFamily="34" charset="0"/>
                <a:sym typeface="Arial Rounded MT Bold" pitchFamily="34" charset="0"/>
              </a:rPr>
              <a:t>                           </a:t>
            </a:r>
            <a:endParaRPr lang="en-US" sz="2400" dirty="0">
              <a:sym typeface="Arial Rounded MT Bold" pitchFamily="34" charset="0"/>
            </a:endParaRPr>
          </a:p>
        </p:txBody>
      </p:sp>
      <p:grpSp>
        <p:nvGrpSpPr>
          <p:cNvPr id="70" name="Group 7"/>
          <p:cNvGrpSpPr>
            <a:grpSpLocks/>
          </p:cNvGrpSpPr>
          <p:nvPr/>
        </p:nvGrpSpPr>
        <p:grpSpPr bwMode="auto">
          <a:xfrm>
            <a:off x="290480" y="1710396"/>
            <a:ext cx="8253412" cy="514350"/>
            <a:chOff x="321" y="1376"/>
            <a:chExt cx="5199" cy="324"/>
          </a:xfrm>
        </p:grpSpPr>
        <p:sp>
          <p:nvSpPr>
            <p:cNvPr id="71" name="Line 8"/>
            <p:cNvSpPr>
              <a:spLocks noChangeShapeType="1"/>
            </p:cNvSpPr>
            <p:nvPr/>
          </p:nvSpPr>
          <p:spPr bwMode="auto">
            <a:xfrm>
              <a:off x="321" y="1440"/>
              <a:ext cx="879" cy="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72" name="Picture 9" descr="jet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95" y="1420"/>
              <a:ext cx="295" cy="280"/>
            </a:xfrm>
            <a:prstGeom prst="rect">
              <a:avLst/>
            </a:prstGeom>
            <a:noFill/>
          </p:spPr>
        </p:pic>
        <p:sp>
          <p:nvSpPr>
            <p:cNvPr id="73" name="Line 10"/>
            <p:cNvSpPr>
              <a:spLocks noChangeShapeType="1"/>
            </p:cNvSpPr>
            <p:nvPr/>
          </p:nvSpPr>
          <p:spPr bwMode="auto">
            <a:xfrm flipV="1">
              <a:off x="1176" y="1376"/>
              <a:ext cx="4344" cy="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74" name="Group 11"/>
            <p:cNvGrpSpPr>
              <a:grpSpLocks/>
            </p:cNvGrpSpPr>
            <p:nvPr/>
          </p:nvGrpSpPr>
          <p:grpSpPr bwMode="auto">
            <a:xfrm>
              <a:off x="1208" y="1448"/>
              <a:ext cx="232" cy="168"/>
              <a:chOff x="1208" y="1448"/>
              <a:chExt cx="232" cy="168"/>
            </a:xfrm>
          </p:grpSpPr>
          <p:sp>
            <p:nvSpPr>
              <p:cNvPr id="75" name="Line 12"/>
              <p:cNvSpPr>
                <a:spLocks noChangeShapeType="1"/>
              </p:cNvSpPr>
              <p:nvPr/>
            </p:nvSpPr>
            <p:spPr bwMode="auto">
              <a:xfrm>
                <a:off x="1224" y="1456"/>
                <a:ext cx="152" cy="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" name="Line 13"/>
              <p:cNvSpPr>
                <a:spLocks noChangeShapeType="1"/>
              </p:cNvSpPr>
              <p:nvPr/>
            </p:nvSpPr>
            <p:spPr bwMode="auto">
              <a:xfrm>
                <a:off x="1208" y="1448"/>
                <a:ext cx="88" cy="1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" name="Line 14"/>
              <p:cNvSpPr>
                <a:spLocks noChangeShapeType="1"/>
              </p:cNvSpPr>
              <p:nvPr/>
            </p:nvSpPr>
            <p:spPr bwMode="auto">
              <a:xfrm>
                <a:off x="1240" y="1456"/>
                <a:ext cx="200" cy="1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2892392" y="310739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9" name="Text Box 16"/>
          <p:cNvSpPr txBox="1">
            <a:spLocks noChangeArrowheads="1"/>
          </p:cNvSpPr>
          <p:nvPr/>
        </p:nvSpPr>
        <p:spPr bwMode="auto">
          <a:xfrm>
            <a:off x="279382" y="3666196"/>
            <a:ext cx="157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CC6600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aseline="-25000">
                <a:solidFill>
                  <a:srgbClr val="CC6600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en-US" sz="2400" b="1">
                <a:latin typeface="Symbol" pitchFamily="18" charset="2"/>
                <a:sym typeface="Arial Rounded MT Bold" pitchFamily="34" charset="0"/>
              </a:rPr>
              <a:t> </a:t>
            </a:r>
            <a:r>
              <a:rPr lang="en-US" sz="2400">
                <a:latin typeface="Arial Rounded MT Bold" pitchFamily="34" charset="0"/>
                <a:sym typeface="Arial Rounded MT Bold" pitchFamily="34" charset="0"/>
              </a:rPr>
              <a:t> </a:t>
            </a:r>
            <a:r>
              <a:rPr lang="en-US" sz="2400">
                <a:latin typeface="Arial Rounded MT Bold" pitchFamily="34" charset="0"/>
                <a:sym typeface="Symbol" pitchFamily="18" charset="2"/>
              </a:rPr>
              <a:t> </a:t>
            </a:r>
            <a:r>
              <a:rPr lang="en-US" sz="2400" b="1">
                <a:solidFill>
                  <a:srgbClr val="FF3300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en-US" sz="2400">
                <a:latin typeface="Symbol" pitchFamily="18" charset="2"/>
                <a:sym typeface="Symbol" pitchFamily="18" charset="2"/>
              </a:rPr>
              <a:t> </a:t>
            </a:r>
            <a:r>
              <a:rPr lang="en-US" sz="2400">
                <a:latin typeface="Arial Rounded MT Bold" pitchFamily="34" charset="0"/>
                <a:sym typeface="Symbol" pitchFamily="18" charset="2"/>
              </a:rPr>
              <a:t> X</a:t>
            </a:r>
            <a:r>
              <a:rPr lang="en-US" sz="2400">
                <a:latin typeface="Arial Rounded MT Bold" pitchFamily="34" charset="0"/>
                <a:sym typeface="Arial Rounded MT Bold" pitchFamily="34" charset="0"/>
              </a:rPr>
              <a:t>                           </a:t>
            </a:r>
            <a:endParaRPr lang="en-US" sz="2400">
              <a:sym typeface="Arial Rounded MT Bold" pitchFamily="34" charset="0"/>
            </a:endParaRPr>
          </a:p>
        </p:txBody>
      </p:sp>
      <p:sp>
        <p:nvSpPr>
          <p:cNvPr id="80" name="Text Box 17"/>
          <p:cNvSpPr txBox="1">
            <a:spLocks noChangeArrowheads="1"/>
          </p:cNvSpPr>
          <p:nvPr/>
        </p:nvSpPr>
        <p:spPr bwMode="auto">
          <a:xfrm>
            <a:off x="6534117" y="2707346"/>
            <a:ext cx="1460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  <a:latin typeface="Symbol" pitchFamily="18" charset="2"/>
                <a:sym typeface="Arial Rounded MT Bold" pitchFamily="34" charset="0"/>
              </a:rPr>
              <a:t> </a:t>
            </a:r>
            <a:r>
              <a:rPr lang="en-US" sz="1800" b="1">
                <a:solidFill>
                  <a:srgbClr val="FF3300"/>
                </a:solidFill>
                <a:latin typeface="Arial Rounded MT Bold" pitchFamily="34" charset="0"/>
                <a:sym typeface="Symbol" pitchFamily="18" charset="2"/>
              </a:rPr>
              <a:t>e </a:t>
            </a:r>
            <a:r>
              <a:rPr lang="en-US" sz="1800" b="1">
                <a:solidFill>
                  <a:srgbClr val="FF3300"/>
                </a:solidFill>
                <a:latin typeface="Symbol" pitchFamily="18" charset="2"/>
                <a:sym typeface="Arial Rounded MT Bold" pitchFamily="34" charset="0"/>
              </a:rPr>
              <a:t> </a:t>
            </a:r>
            <a:r>
              <a:rPr lang="en-US" sz="1800" b="1">
                <a:solidFill>
                  <a:srgbClr val="FF3300"/>
                </a:solidFill>
                <a:latin typeface="comic sans ms" pitchFamily="66" charset="0"/>
                <a:sym typeface="Arial Rounded MT Bold" pitchFamily="34" charset="0"/>
              </a:rPr>
              <a:t>showers </a:t>
            </a:r>
            <a:endParaRPr lang="en-GB" sz="1800" b="1">
              <a:solidFill>
                <a:srgbClr val="FF3300"/>
              </a:solidFill>
              <a:latin typeface="comic sans ms" pitchFamily="66" charset="0"/>
              <a:sym typeface="Arial Rounded MT Bold" pitchFamily="34" charset="0"/>
            </a:endParaRPr>
          </a:p>
        </p:txBody>
      </p:sp>
      <p:sp>
        <p:nvSpPr>
          <p:cNvPr id="81" name="Text Box 18"/>
          <p:cNvSpPr txBox="1">
            <a:spLocks noChangeArrowheads="1"/>
          </p:cNvSpPr>
          <p:nvPr/>
        </p:nvSpPr>
        <p:spPr bwMode="auto">
          <a:xfrm>
            <a:off x="6508717" y="1713571"/>
            <a:ext cx="215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3300"/>
                </a:solidFill>
                <a:latin typeface="Symbol" pitchFamily="18" charset="2"/>
                <a:sym typeface="Arial Rounded MT Bold" pitchFamily="34" charset="0"/>
              </a:rPr>
              <a:t> m </a:t>
            </a:r>
            <a:r>
              <a:rPr lang="en-US" sz="1800" b="1" dirty="0">
                <a:solidFill>
                  <a:srgbClr val="FF3300"/>
                </a:solidFill>
                <a:latin typeface="comic sans ms" pitchFamily="66" charset="0"/>
                <a:sym typeface="Arial Rounded MT Bold" pitchFamily="34" charset="0"/>
              </a:rPr>
              <a:t>leaves detector</a:t>
            </a:r>
            <a:endParaRPr lang="en-GB" sz="1800" b="1" dirty="0">
              <a:solidFill>
                <a:srgbClr val="FF3300"/>
              </a:solidFill>
              <a:latin typeface="Symbol" pitchFamily="18" charset="2"/>
              <a:sym typeface="Arial Rounded MT Bold" pitchFamily="34" charset="0"/>
            </a:endParaRPr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6511892" y="3990046"/>
            <a:ext cx="1144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  <a:latin typeface="Symbol" pitchFamily="18" charset="2"/>
                <a:sym typeface="Arial Rounded MT Bold" pitchFamily="34" charset="0"/>
              </a:rPr>
              <a:t> t </a:t>
            </a:r>
            <a:r>
              <a:rPr lang="en-US" sz="1800" b="1">
                <a:solidFill>
                  <a:srgbClr val="FF3300"/>
                </a:solidFill>
                <a:latin typeface="comic sans ms" pitchFamily="66" charset="0"/>
                <a:sym typeface="Arial Rounded MT Bold" pitchFamily="34" charset="0"/>
              </a:rPr>
              <a:t>decays</a:t>
            </a:r>
            <a:endParaRPr lang="en-GB" sz="1800" b="1">
              <a:solidFill>
                <a:srgbClr val="FF3300"/>
              </a:solidFill>
              <a:latin typeface="Symbol" pitchFamily="18" charset="2"/>
              <a:sym typeface="Arial Rounded MT Bold" pitchFamily="34" charset="0"/>
            </a:endParaRPr>
          </a:p>
        </p:txBody>
      </p:sp>
      <p:sp>
        <p:nvSpPr>
          <p:cNvPr id="83" name="Text Box 20"/>
          <p:cNvSpPr txBox="1">
            <a:spLocks noChangeArrowheads="1"/>
          </p:cNvSpPr>
          <p:nvPr/>
        </p:nvSpPr>
        <p:spPr bwMode="auto">
          <a:xfrm>
            <a:off x="6527767" y="5383871"/>
            <a:ext cx="1338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6600"/>
                </a:solidFill>
                <a:latin typeface="Symbol" pitchFamily="18" charset="2"/>
                <a:sym typeface="Arial Rounded MT Bold" pitchFamily="34" charset="0"/>
              </a:rPr>
              <a:t> n </a:t>
            </a:r>
            <a:r>
              <a:rPr lang="en-US" sz="1800" b="1">
                <a:solidFill>
                  <a:srgbClr val="FF6600"/>
                </a:solidFill>
                <a:latin typeface="comic sans ms" pitchFamily="66" charset="0"/>
                <a:sym typeface="Arial Rounded MT Bold" pitchFamily="34" charset="0"/>
              </a:rPr>
              <a:t>scatters</a:t>
            </a:r>
            <a:endParaRPr lang="en-GB" sz="1800" b="1">
              <a:solidFill>
                <a:srgbClr val="FF6600"/>
              </a:solidFill>
              <a:latin typeface="Symbol" pitchFamily="18" charset="2"/>
              <a:sym typeface="Arial Rounded MT Bold" pitchFamily="34" charset="0"/>
            </a:endParaRPr>
          </a:p>
        </p:txBody>
      </p:sp>
      <p:sp>
        <p:nvSpPr>
          <p:cNvPr id="84" name="Text Box 21"/>
          <p:cNvSpPr txBox="1">
            <a:spLocks noChangeArrowheads="1"/>
          </p:cNvSpPr>
          <p:nvPr/>
        </p:nvSpPr>
        <p:spPr bwMode="auto">
          <a:xfrm>
            <a:off x="107088" y="5999636"/>
            <a:ext cx="8215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8000"/>
                </a:solidFill>
              </a:rPr>
              <a:t>Detector optimised for </a:t>
            </a:r>
            <a:r>
              <a:rPr lang="en-US" sz="2000" dirty="0">
                <a:solidFill>
                  <a:srgbClr val="008000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000" baseline="-25000" dirty="0">
                <a:solidFill>
                  <a:srgbClr val="008000"/>
                </a:solidFill>
                <a:latin typeface="Symbol" pitchFamily="18" charset="2"/>
                <a:sym typeface="Arial Rounded MT Bold" pitchFamily="34" charset="0"/>
              </a:rPr>
              <a:t>m</a:t>
            </a:r>
            <a:r>
              <a:rPr lang="en-US" sz="2000" dirty="0">
                <a:solidFill>
                  <a:srgbClr val="008000"/>
                </a:solidFill>
                <a:latin typeface="Arial Rounded MT Bold" pitchFamily="34" charset="0"/>
                <a:sym typeface="Arial Rounded MT Bold" pitchFamily="34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Arial Rounded MT Bold" pitchFamily="34" charset="0"/>
                <a:sym typeface="Symbol" pitchFamily="18" charset="2"/>
              </a:rPr>
              <a:t> </a:t>
            </a:r>
            <a:r>
              <a:rPr lang="en-US" sz="2000" dirty="0">
                <a:solidFill>
                  <a:srgbClr val="008000"/>
                </a:solidFill>
                <a:latin typeface="Symbol" pitchFamily="18" charset="2"/>
                <a:sym typeface="Arial Rounded MT Bold" pitchFamily="34" charset="0"/>
              </a:rPr>
              <a:t>m</a:t>
            </a:r>
            <a:r>
              <a:rPr lang="en-US" sz="2000" dirty="0">
                <a:solidFill>
                  <a:srgbClr val="008000"/>
                </a:solidFill>
                <a:latin typeface="Arial Rounded MT Bold" pitchFamily="34" charset="0"/>
                <a:sym typeface="Symbol" pitchFamily="18" charset="2"/>
              </a:rPr>
              <a:t> X, </a:t>
            </a:r>
            <a:r>
              <a:rPr lang="en-US" sz="2000" dirty="0">
                <a:solidFill>
                  <a:srgbClr val="008000"/>
                </a:solidFill>
                <a:sym typeface="Symbol" pitchFamily="18" charset="2"/>
              </a:rPr>
              <a:t>other modes have lower detection efficiency</a:t>
            </a:r>
            <a:r>
              <a:rPr lang="en-US" sz="2000" dirty="0">
                <a:solidFill>
                  <a:srgbClr val="008000"/>
                </a:solidFill>
                <a:latin typeface="Arial Rounded MT Bold" pitchFamily="34" charset="0"/>
                <a:sym typeface="Arial Rounded MT Bold" pitchFamily="34" charset="0"/>
              </a:rPr>
              <a:t> </a:t>
            </a:r>
            <a:endParaRPr lang="en-GB" sz="2000" dirty="0">
              <a:solidFill>
                <a:srgbClr val="008000"/>
              </a:solidFill>
            </a:endParaRPr>
          </a:p>
        </p:txBody>
      </p:sp>
      <p:grpSp>
        <p:nvGrpSpPr>
          <p:cNvPr id="85" name="Group 22"/>
          <p:cNvGrpSpPr>
            <a:grpSpLocks/>
          </p:cNvGrpSpPr>
          <p:nvPr/>
        </p:nvGrpSpPr>
        <p:grpSpPr bwMode="auto">
          <a:xfrm>
            <a:off x="290480" y="2758146"/>
            <a:ext cx="8405812" cy="3060700"/>
            <a:chOff x="321" y="2076"/>
            <a:chExt cx="5295" cy="1928"/>
          </a:xfrm>
        </p:grpSpPr>
        <p:sp>
          <p:nvSpPr>
            <p:cNvPr id="86" name="Line 23"/>
            <p:cNvSpPr>
              <a:spLocks noChangeShapeType="1"/>
            </p:cNvSpPr>
            <p:nvPr/>
          </p:nvSpPr>
          <p:spPr bwMode="auto">
            <a:xfrm>
              <a:off x="337" y="3736"/>
              <a:ext cx="879" cy="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87" name="Picture 24" descr="jet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87" y="3724"/>
              <a:ext cx="295" cy="280"/>
            </a:xfrm>
            <a:prstGeom prst="rect">
              <a:avLst/>
            </a:prstGeom>
            <a:noFill/>
          </p:spPr>
        </p:pic>
        <p:grpSp>
          <p:nvGrpSpPr>
            <p:cNvPr id="88" name="Group 25"/>
            <p:cNvGrpSpPr>
              <a:grpSpLocks/>
            </p:cNvGrpSpPr>
            <p:nvPr/>
          </p:nvGrpSpPr>
          <p:grpSpPr bwMode="auto">
            <a:xfrm>
              <a:off x="1216" y="3760"/>
              <a:ext cx="232" cy="168"/>
              <a:chOff x="1208" y="1448"/>
              <a:chExt cx="232" cy="168"/>
            </a:xfrm>
          </p:grpSpPr>
          <p:sp>
            <p:nvSpPr>
              <p:cNvPr id="120" name="Line 26"/>
              <p:cNvSpPr>
                <a:spLocks noChangeShapeType="1"/>
              </p:cNvSpPr>
              <p:nvPr/>
            </p:nvSpPr>
            <p:spPr bwMode="auto">
              <a:xfrm>
                <a:off x="1224" y="1456"/>
                <a:ext cx="152" cy="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1" name="Line 27"/>
              <p:cNvSpPr>
                <a:spLocks noChangeShapeType="1"/>
              </p:cNvSpPr>
              <p:nvPr/>
            </p:nvSpPr>
            <p:spPr bwMode="auto">
              <a:xfrm>
                <a:off x="1208" y="1448"/>
                <a:ext cx="88" cy="1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2" name="Line 28"/>
              <p:cNvSpPr>
                <a:spLocks noChangeShapeType="1"/>
              </p:cNvSpPr>
              <p:nvPr/>
            </p:nvSpPr>
            <p:spPr bwMode="auto">
              <a:xfrm>
                <a:off x="1240" y="1456"/>
                <a:ext cx="200" cy="1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89" name="Line 29"/>
            <p:cNvSpPr>
              <a:spLocks noChangeShapeType="1"/>
            </p:cNvSpPr>
            <p:nvPr/>
          </p:nvSpPr>
          <p:spPr bwMode="auto">
            <a:xfrm flipV="1">
              <a:off x="1184" y="3680"/>
              <a:ext cx="4432" cy="48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0" name="Group 30"/>
            <p:cNvGrpSpPr>
              <a:grpSpLocks/>
            </p:cNvGrpSpPr>
            <p:nvPr/>
          </p:nvGrpSpPr>
          <p:grpSpPr bwMode="auto">
            <a:xfrm>
              <a:off x="321" y="2076"/>
              <a:ext cx="3828" cy="1160"/>
              <a:chOff x="321" y="2076"/>
              <a:chExt cx="3828" cy="1160"/>
            </a:xfrm>
          </p:grpSpPr>
          <p:pic>
            <p:nvPicPr>
              <p:cNvPr id="91" name="Picture 31" descr="jet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52" y="2728"/>
                <a:ext cx="1197" cy="480"/>
              </a:xfrm>
              <a:prstGeom prst="rect">
                <a:avLst/>
              </a:prstGeom>
              <a:noFill/>
            </p:spPr>
          </p:pic>
          <p:sp>
            <p:nvSpPr>
              <p:cNvPr id="92" name="Line 32"/>
              <p:cNvSpPr>
                <a:spLocks noChangeShapeType="1"/>
              </p:cNvSpPr>
              <p:nvPr/>
            </p:nvSpPr>
            <p:spPr bwMode="auto">
              <a:xfrm>
                <a:off x="321" y="2968"/>
                <a:ext cx="879" cy="0"/>
              </a:xfrm>
              <a:prstGeom prst="line">
                <a:avLst/>
              </a:prstGeom>
              <a:noFill/>
              <a:ln w="28575">
                <a:solidFill>
                  <a:srgbClr val="CC66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93" name="Picture 33" descr="jet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71" y="2956"/>
                <a:ext cx="295" cy="280"/>
              </a:xfrm>
              <a:prstGeom prst="rect">
                <a:avLst/>
              </a:prstGeom>
              <a:noFill/>
            </p:spPr>
          </p:pic>
          <p:sp>
            <p:nvSpPr>
              <p:cNvPr id="94" name="Line 34"/>
              <p:cNvSpPr>
                <a:spLocks noChangeShapeType="1"/>
              </p:cNvSpPr>
              <p:nvPr/>
            </p:nvSpPr>
            <p:spPr bwMode="auto">
              <a:xfrm flipV="1">
                <a:off x="1192" y="2960"/>
                <a:ext cx="1768" cy="8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95" name="Group 35"/>
              <p:cNvGrpSpPr>
                <a:grpSpLocks/>
              </p:cNvGrpSpPr>
              <p:nvPr/>
            </p:nvGrpSpPr>
            <p:grpSpPr bwMode="auto">
              <a:xfrm>
                <a:off x="1184" y="2992"/>
                <a:ext cx="232" cy="168"/>
                <a:chOff x="1208" y="1448"/>
                <a:chExt cx="232" cy="168"/>
              </a:xfrm>
            </p:grpSpPr>
            <p:sp>
              <p:nvSpPr>
                <p:cNvPr id="117" name="Line 36"/>
                <p:cNvSpPr>
                  <a:spLocks noChangeShapeType="1"/>
                </p:cNvSpPr>
                <p:nvPr/>
              </p:nvSpPr>
              <p:spPr bwMode="auto">
                <a:xfrm>
                  <a:off x="1224" y="1456"/>
                  <a:ext cx="152" cy="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8" name="Line 37"/>
                <p:cNvSpPr>
                  <a:spLocks noChangeShapeType="1"/>
                </p:cNvSpPr>
                <p:nvPr/>
              </p:nvSpPr>
              <p:spPr bwMode="auto">
                <a:xfrm>
                  <a:off x="1208" y="1448"/>
                  <a:ext cx="88" cy="1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9" name="Line 38"/>
                <p:cNvSpPr>
                  <a:spLocks noChangeShapeType="1"/>
                </p:cNvSpPr>
                <p:nvPr/>
              </p:nvSpPr>
              <p:spPr bwMode="auto">
                <a:xfrm>
                  <a:off x="1240" y="1456"/>
                  <a:ext cx="200" cy="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96" name="Line 39"/>
              <p:cNvSpPr>
                <a:spLocks noChangeShapeType="1"/>
              </p:cNvSpPr>
              <p:nvPr/>
            </p:nvSpPr>
            <p:spPr bwMode="auto">
              <a:xfrm flipV="1">
                <a:off x="2982" y="2790"/>
                <a:ext cx="966" cy="1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7" name="Line 40"/>
              <p:cNvSpPr>
                <a:spLocks noChangeShapeType="1"/>
              </p:cNvSpPr>
              <p:nvPr/>
            </p:nvSpPr>
            <p:spPr bwMode="auto">
              <a:xfrm>
                <a:off x="2988" y="2958"/>
                <a:ext cx="115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8" name="Line 41"/>
              <p:cNvSpPr>
                <a:spLocks noChangeShapeType="1"/>
              </p:cNvSpPr>
              <p:nvPr/>
            </p:nvSpPr>
            <p:spPr bwMode="auto">
              <a:xfrm>
                <a:off x="2982" y="2970"/>
                <a:ext cx="1044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99" name="Group 42"/>
              <p:cNvGrpSpPr>
                <a:grpSpLocks/>
              </p:cNvGrpSpPr>
              <p:nvPr/>
            </p:nvGrpSpPr>
            <p:grpSpPr bwMode="auto">
              <a:xfrm>
                <a:off x="329" y="2076"/>
                <a:ext cx="2979" cy="349"/>
                <a:chOff x="329" y="2076"/>
                <a:chExt cx="2979" cy="349"/>
              </a:xfrm>
            </p:grpSpPr>
            <p:pic>
              <p:nvPicPr>
                <p:cNvPr id="100" name="Picture 43" descr="jet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177" y="2076"/>
                  <a:ext cx="2131" cy="349"/>
                </a:xfrm>
                <a:prstGeom prst="rect">
                  <a:avLst/>
                </a:prstGeom>
                <a:noFill/>
              </p:spPr>
            </p:pic>
            <p:sp>
              <p:nvSpPr>
                <p:cNvPr id="101" name="Line 44"/>
                <p:cNvSpPr>
                  <a:spLocks noChangeShapeType="1"/>
                </p:cNvSpPr>
                <p:nvPr/>
              </p:nvSpPr>
              <p:spPr bwMode="auto">
                <a:xfrm>
                  <a:off x="329" y="2192"/>
                  <a:ext cx="879" cy="0"/>
                </a:xfrm>
                <a:prstGeom prst="line">
                  <a:avLst/>
                </a:prstGeom>
                <a:noFill/>
                <a:ln w="28575">
                  <a:solidFill>
                    <a:srgbClr val="CC66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2" name="Line 45"/>
                <p:cNvSpPr>
                  <a:spLocks noChangeShapeType="1"/>
                </p:cNvSpPr>
                <p:nvPr/>
              </p:nvSpPr>
              <p:spPr bwMode="auto">
                <a:xfrm>
                  <a:off x="1248" y="2192"/>
                  <a:ext cx="1392" cy="0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03" name="Group 46"/>
                <p:cNvGrpSpPr>
                  <a:grpSpLocks/>
                </p:cNvGrpSpPr>
                <p:nvPr/>
              </p:nvGrpSpPr>
              <p:grpSpPr bwMode="auto">
                <a:xfrm>
                  <a:off x="1192" y="2200"/>
                  <a:ext cx="232" cy="168"/>
                  <a:chOff x="1208" y="1448"/>
                  <a:chExt cx="232" cy="168"/>
                </a:xfrm>
              </p:grpSpPr>
              <p:sp>
                <p:nvSpPr>
                  <p:cNvPr id="114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224" y="1456"/>
                    <a:ext cx="152" cy="15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208" y="1448"/>
                    <a:ext cx="88" cy="1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6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240" y="1456"/>
                    <a:ext cx="200" cy="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04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2016" y="2100"/>
                  <a:ext cx="144" cy="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" name="Line 51"/>
                <p:cNvSpPr>
                  <a:spLocks noChangeShapeType="1"/>
                </p:cNvSpPr>
                <p:nvPr/>
              </p:nvSpPr>
              <p:spPr bwMode="auto">
                <a:xfrm>
                  <a:off x="2034" y="2192"/>
                  <a:ext cx="336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2604" y="2112"/>
                  <a:ext cx="222" cy="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7" name="Line 53"/>
                <p:cNvSpPr>
                  <a:spLocks noChangeShapeType="1"/>
                </p:cNvSpPr>
                <p:nvPr/>
              </p:nvSpPr>
              <p:spPr bwMode="auto">
                <a:xfrm>
                  <a:off x="2628" y="2202"/>
                  <a:ext cx="31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2634" y="2136"/>
                  <a:ext cx="462" cy="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9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2322" y="2100"/>
                  <a:ext cx="342" cy="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0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586" y="2184"/>
                  <a:ext cx="666" cy="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1" name="Line 57"/>
                <p:cNvSpPr>
                  <a:spLocks noChangeShapeType="1"/>
                </p:cNvSpPr>
                <p:nvPr/>
              </p:nvSpPr>
              <p:spPr bwMode="auto">
                <a:xfrm>
                  <a:off x="2334" y="2196"/>
                  <a:ext cx="258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38" y="2124"/>
                  <a:ext cx="126" cy="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3" name="Line 59"/>
                <p:cNvSpPr>
                  <a:spLocks noChangeShapeType="1"/>
                </p:cNvSpPr>
                <p:nvPr/>
              </p:nvSpPr>
              <p:spPr bwMode="auto">
                <a:xfrm>
                  <a:off x="1644" y="2178"/>
                  <a:ext cx="306" cy="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123" name="Text Box 60"/>
          <p:cNvSpPr txBox="1">
            <a:spLocks noChangeArrowheads="1"/>
          </p:cNvSpPr>
          <p:nvPr/>
        </p:nvSpPr>
        <p:spPr bwMode="auto">
          <a:xfrm>
            <a:off x="3884580" y="4326596"/>
            <a:ext cx="944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latin typeface="Symbol" pitchFamily="18" charset="2"/>
                <a:sym typeface="Arial Rounded MT Bold" pitchFamily="34" charset="0"/>
              </a:rPr>
              <a:t> </a:t>
            </a:r>
            <a:r>
              <a:rPr lang="en-US" sz="1800" b="1">
                <a:solidFill>
                  <a:srgbClr val="FF3300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en-US" sz="1800">
                <a:latin typeface="Arial Rounded MT Bold" pitchFamily="34" charset="0"/>
                <a:sym typeface="Arial Rounded MT Bold" pitchFamily="34" charset="0"/>
              </a:rPr>
              <a:t> </a:t>
            </a:r>
            <a:r>
              <a:rPr lang="en-US" sz="1800">
                <a:latin typeface="Arial Rounded MT Bold" pitchFamily="34" charset="0"/>
                <a:sym typeface="Symbol" pitchFamily="18" charset="2"/>
              </a:rPr>
              <a:t> X</a:t>
            </a:r>
            <a:r>
              <a:rPr lang="en-US" sz="1800">
                <a:latin typeface="Arial Rounded MT Bold" pitchFamily="34" charset="0"/>
                <a:sym typeface="Arial Rounded MT Bold" pitchFamily="34" charset="0"/>
              </a:rPr>
              <a:t>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Telescope principle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4" descr="skymap"/>
          <p:cNvPicPr>
            <a:picLocks noChangeAspect="1" noChangeArrowheads="1"/>
          </p:cNvPicPr>
          <p:nvPr/>
        </p:nvPicPr>
        <p:blipFill>
          <a:blip r:embed="rId2"/>
          <a:srcRect r="5009" b="8287"/>
          <a:stretch>
            <a:fillRect/>
          </a:stretch>
        </p:blipFill>
        <p:spPr bwMode="auto">
          <a:xfrm>
            <a:off x="4071934" y="3286124"/>
            <a:ext cx="4786346" cy="3214710"/>
          </a:xfrm>
          <a:prstGeom prst="rect">
            <a:avLst/>
          </a:prstGeom>
          <a:noFill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0654"/>
            <a:ext cx="4214809" cy="52754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4643438" y="1213290"/>
            <a:ext cx="4000528" cy="1857388"/>
            <a:chOff x="432" y="1152"/>
            <a:chExt cx="1632" cy="1536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32" y="1152"/>
              <a:ext cx="1632" cy="1536"/>
            </a:xfrm>
            <a:prstGeom prst="rect">
              <a:avLst/>
            </a:prstGeom>
            <a:solidFill>
              <a:srgbClr val="E4F07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528" y="2064"/>
              <a:ext cx="249" cy="365"/>
            </a:xfrm>
            <a:prstGeom prst="rect">
              <a:avLst/>
            </a:prstGeom>
            <a:solidFill>
              <a:srgbClr val="E4F07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3200">
                  <a:solidFill>
                    <a:srgbClr val="333399"/>
                  </a:solidFill>
                  <a:latin typeface="Symbol" pitchFamily="18" charset="2"/>
                </a:rPr>
                <a:t>n</a:t>
              </a: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528" y="2064"/>
              <a:ext cx="672" cy="480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V="1">
              <a:off x="528" y="1536"/>
              <a:ext cx="1392" cy="1008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1296" y="1248"/>
              <a:ext cx="264" cy="365"/>
            </a:xfrm>
            <a:prstGeom prst="rect">
              <a:avLst/>
            </a:prstGeom>
            <a:solidFill>
              <a:srgbClr val="E4F07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32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endParaRPr lang="de-DE" sz="3200">
                <a:solidFill>
                  <a:srgbClr val="FFFFFF"/>
                </a:solidFill>
              </a:endParaRP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1200" y="1296"/>
              <a:ext cx="576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643438" y="1214422"/>
            <a:ext cx="18646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3333CC"/>
                </a:solidFill>
              </a:rPr>
              <a:t>Muon very </a:t>
            </a:r>
            <a:r>
              <a:rPr lang="en-US" dirty="0" smtClean="0">
                <a:solidFill>
                  <a:srgbClr val="3333CC"/>
                </a:solidFill>
              </a:rPr>
              <a:t>close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</a:rPr>
              <a:t> to direction 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</a:rPr>
              <a:t>of </a:t>
            </a:r>
            <a:r>
              <a:rPr lang="en-US" dirty="0">
                <a:solidFill>
                  <a:srgbClr val="3333CC"/>
                </a:solidFill>
              </a:rPr>
              <a:t>neutrino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00562" y="3357562"/>
            <a:ext cx="429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Map of µ directions close to </a:t>
            </a:r>
            <a:r>
              <a:rPr lang="en-GB" dirty="0" smtClean="0">
                <a:latin typeface="+mn-lt"/>
                <a:sym typeface="Symbol"/>
              </a:rPr>
              <a:t> directions</a:t>
            </a:r>
            <a:r>
              <a:rPr lang="en-GB" dirty="0" smtClean="0">
                <a:latin typeface="+mn-lt"/>
              </a:rPr>
              <a:t> 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arriving at detector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Ultra High Energy Cosmic Neutrino Experiments, J. Carr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antares_anim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2976" y="1214675"/>
            <a:ext cx="6972315" cy="5229235"/>
          </a:xfrm>
          <a:prstGeom prst="rect">
            <a:avLst/>
          </a:prstGeom>
        </p:spPr>
      </p:pic>
      <p:pic>
        <p:nvPicPr>
          <p:cNvPr id="8" name="Picture 43" descr="agn_tit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234047"/>
            <a:ext cx="7000924" cy="52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24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$\left(\frac{\mathrm{d}N}{\mathrm{d} E}\right)_{\gamma/\nu}= {\color{blue}k_{\gamma/\nu}} \, E_{\gamma/\nu}^{-\Gamma_{\gamma/\nu}} \exp{\left(- \sqrt{\frac{E_{\gamma/\nu}}{{\color{red}\epsilon_{\gamma/\nu}}}}\right)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407"/>
  <p:tag name="BOXHEIGHT" val="331"/>
  <p:tag name="BOXFONT" val="10"/>
  <p:tag name="BOXWRAP" val="Falsch"/>
  <p:tag name="WORKAROUNDTRANSPARENCYBUG" val="Falsch"/>
  <p:tag name="ALLOWFONTSUBSTITUTION" val="Falsch"/>
  <p:tag name="BITMAPFORMAT" val="png256"/>
  <p:tag name="ORIGWIDTH" val="355"/>
  <p:tag name="PICTUREFILESIZE" val="457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align*}&#10;k_\nu &amp;\approx (0.71 - 0.16 \alpha) \, k_\gamma \\&#10;\Gamma_\nu &amp;\approx \Gamma_\gamma \approx \alpha - 0.1 \\&#10;\epsilon_\nu &amp;\approx 0.59 \epsilon_\gamma \approx \epsilon_p / 40&#10;\end{alig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407"/>
  <p:tag name="BOXHEIGHT" val="331"/>
  <p:tag name="BOXFONT" val="10"/>
  <p:tag name="BOXWRAP" val="Falsch"/>
  <p:tag name="WORKAROUNDTRANSPARENCYBUG" val="Falsch"/>
  <p:tag name="ALLOWFONTSUBSTITUTION" val="Falsch"/>
  <p:tag name="BITMAPFORMAT" val="pngmono"/>
  <p:tag name="ORIGWIDTH" val="219"/>
  <p:tag name="PICTUREFILESIZE" val="28441"/>
</p:tagLst>
</file>

<file path=ppt/theme/theme1.xml><?xml version="1.0" encoding="utf-8"?>
<a:theme xmlns:a="http://schemas.openxmlformats.org/drawingml/2006/main" name="Sample presentation slides">
  <a:themeElements>
    <a:clrScheme name="ms01_1 3">
      <a:dk1>
        <a:srgbClr val="0E3F96"/>
      </a:dk1>
      <a:lt1>
        <a:srgbClr val="FFFFFF"/>
      </a:lt1>
      <a:dk2>
        <a:srgbClr val="FFFFFF"/>
      </a:dk2>
      <a:lt2>
        <a:srgbClr val="B2B2B2"/>
      </a:lt2>
      <a:accent1>
        <a:srgbClr val="306FCC"/>
      </a:accent1>
      <a:accent2>
        <a:srgbClr val="99CCFF"/>
      </a:accent2>
      <a:accent3>
        <a:srgbClr val="FFFFFF"/>
      </a:accent3>
      <a:accent4>
        <a:srgbClr val="0A347F"/>
      </a:accent4>
      <a:accent5>
        <a:srgbClr val="ADBBE2"/>
      </a:accent5>
      <a:accent6>
        <a:srgbClr val="8AB9E7"/>
      </a:accent6>
      <a:hlink>
        <a:srgbClr val="25A2AF"/>
      </a:hlink>
      <a:folHlink>
        <a:srgbClr val="6666FF"/>
      </a:folHlink>
    </a:clrScheme>
    <a:fontScheme name="ms01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01_1 1">
        <a:dk1>
          <a:srgbClr val="808080"/>
        </a:dk1>
        <a:lt1>
          <a:srgbClr val="FFFFFF"/>
        </a:lt1>
        <a:dk2>
          <a:srgbClr val="FFFFFF"/>
        </a:dk2>
        <a:lt2>
          <a:srgbClr val="B2B2B2"/>
        </a:lt2>
        <a:accent1>
          <a:srgbClr val="058089"/>
        </a:accent1>
        <a:accent2>
          <a:srgbClr val="66BE0E"/>
        </a:accent2>
        <a:accent3>
          <a:srgbClr val="FFFFFF"/>
        </a:accent3>
        <a:accent4>
          <a:srgbClr val="6C6C6C"/>
        </a:accent4>
        <a:accent5>
          <a:srgbClr val="AAC0C4"/>
        </a:accent5>
        <a:accent6>
          <a:srgbClr val="5CAC0C"/>
        </a:accent6>
        <a:hlink>
          <a:srgbClr val="2CA9D0"/>
        </a:hlink>
        <a:folHlink>
          <a:srgbClr val="4841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2">
        <a:dk1>
          <a:srgbClr val="1D528D"/>
        </a:dk1>
        <a:lt1>
          <a:srgbClr val="FFFFFF"/>
        </a:lt1>
        <a:dk2>
          <a:srgbClr val="FFFFFF"/>
        </a:dk2>
        <a:lt2>
          <a:srgbClr val="CACACA"/>
        </a:lt2>
        <a:accent1>
          <a:srgbClr val="0099CC"/>
        </a:accent1>
        <a:accent2>
          <a:srgbClr val="8BC84E"/>
        </a:accent2>
        <a:accent3>
          <a:srgbClr val="FFFFFF"/>
        </a:accent3>
        <a:accent4>
          <a:srgbClr val="174578"/>
        </a:accent4>
        <a:accent5>
          <a:srgbClr val="AACAE2"/>
        </a:accent5>
        <a:accent6>
          <a:srgbClr val="7DB546"/>
        </a:accent6>
        <a:hlink>
          <a:srgbClr val="6E81E0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3">
        <a:dk1>
          <a:srgbClr val="0E3F96"/>
        </a:dk1>
        <a:lt1>
          <a:srgbClr val="FFFFFF"/>
        </a:lt1>
        <a:dk2>
          <a:srgbClr val="FFFFFF"/>
        </a:dk2>
        <a:lt2>
          <a:srgbClr val="B2B2B2"/>
        </a:lt2>
        <a:accent1>
          <a:srgbClr val="306FCC"/>
        </a:accent1>
        <a:accent2>
          <a:srgbClr val="99CCFF"/>
        </a:accent2>
        <a:accent3>
          <a:srgbClr val="FFFFFF"/>
        </a:accent3>
        <a:accent4>
          <a:srgbClr val="0A347F"/>
        </a:accent4>
        <a:accent5>
          <a:srgbClr val="ADBBE2"/>
        </a:accent5>
        <a:accent6>
          <a:srgbClr val="8AB9E7"/>
        </a:accent6>
        <a:hlink>
          <a:srgbClr val="25A2AF"/>
        </a:hlink>
        <a:folHlink>
          <a:srgbClr val="66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1438</TotalTime>
  <Words>2042</Words>
  <Application>Microsoft PowerPoint</Application>
  <PresentationFormat>On-screen Show (4:3)</PresentationFormat>
  <Paragraphs>554</Paragraphs>
  <Slides>46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Sample presentation slides</vt:lpstr>
      <vt:lpstr>Equation</vt:lpstr>
      <vt:lpstr>Mathcad</vt:lpstr>
      <vt:lpstr>Photo Editor Photo</vt:lpstr>
      <vt:lpstr>Ultra High energy cosmic neutrino experiments</vt:lpstr>
      <vt:lpstr>Content : part 2 </vt:lpstr>
      <vt:lpstr>Neutrino production in source</vt:lpstr>
      <vt:lpstr> flux related to  flux</vt:lpstr>
      <vt:lpstr>Neutrino Flavour Ratio</vt:lpstr>
      <vt:lpstr>Neutrino interaction in Earth</vt:lpstr>
      <vt:lpstr>Neutrino Interactions in water</vt:lpstr>
      <vt:lpstr>Neutrino Telescope principle</vt:lpstr>
      <vt:lpstr>Neutrino arriving at detector</vt:lpstr>
      <vt:lpstr>Detector event rates</vt:lpstr>
      <vt:lpstr>Absorption in Earth</vt:lpstr>
      <vt:lpstr>Neutrino cross-section</vt:lpstr>
      <vt:lpstr>Muon Range</vt:lpstr>
      <vt:lpstr>Neutrino Effective Area (ANTARES)</vt:lpstr>
      <vt:lpstr>Energy distribution of events</vt:lpstr>
      <vt:lpstr>Backgrounds</vt:lpstr>
      <vt:lpstr>Neutrino Telescope projects</vt:lpstr>
      <vt:lpstr>DUMAND: the first  project</vt:lpstr>
      <vt:lpstr>NESTOR: first in Mediterranean sea</vt:lpstr>
      <vt:lpstr>Current Neutrino Telescopes</vt:lpstr>
      <vt:lpstr>BAIKAL</vt:lpstr>
      <vt:lpstr>AMANDA/ICECUBE</vt:lpstr>
      <vt:lpstr>Ice drilling with hot water</vt:lpstr>
      <vt:lpstr>Complementary Sky Coverage</vt:lpstr>
      <vt:lpstr>Data from AMANDA and BAIKAL</vt:lpstr>
      <vt:lpstr>AMANDA energy spectrum of </vt:lpstr>
      <vt:lpstr>Search for point sources of </vt:lpstr>
      <vt:lpstr>Limit on diffuse flux</vt:lpstr>
      <vt:lpstr>Limits on Dark Matter</vt:lpstr>
      <vt:lpstr>ANTARES</vt:lpstr>
      <vt:lpstr>Line deployment</vt:lpstr>
      <vt:lpstr>Line connections</vt:lpstr>
      <vt:lpstr>Detector on seabed</vt:lpstr>
      <vt:lpstr>Event Reconstruction</vt:lpstr>
      <vt:lpstr>Example ANTARES events</vt:lpstr>
      <vt:lpstr>Zenith angle distribution</vt:lpstr>
      <vt:lpstr>Water versus Ice</vt:lpstr>
      <vt:lpstr>Optical properties</vt:lpstr>
      <vt:lpstr>Comparison ANTARES : AMANDA</vt:lpstr>
      <vt:lpstr>Slide 40</vt:lpstr>
      <vt:lpstr>ICECUBE Point Source Search</vt:lpstr>
      <vt:lpstr>ICECUBE Deep Core</vt:lpstr>
      <vt:lpstr>BAIKAL : GVD</vt:lpstr>
      <vt:lpstr>NEMO : R&amp;D for Mediterranean NT </vt:lpstr>
      <vt:lpstr>KM3NeT</vt:lpstr>
      <vt:lpstr>Summary</vt:lpstr>
    </vt:vector>
  </TitlesOfParts>
  <Manager/>
  <Company>CPPM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/>
  <dc:creator>John CARR</dc:creator>
  <cp:keywords/>
  <dc:description/>
  <cp:lastModifiedBy>John CARR</cp:lastModifiedBy>
  <cp:revision>162</cp:revision>
  <dcterms:created xsi:type="dcterms:W3CDTF">2008-08-29T11:47:18Z</dcterms:created>
  <dcterms:modified xsi:type="dcterms:W3CDTF">2008-09-18T08:19:24Z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TC011812311033</vt:lpwstr>
  </property>
</Properties>
</file>