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0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1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2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3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30" r:id="rId1"/>
    <p:sldMasterId id="2147483742" r:id="rId2"/>
    <p:sldMasterId id="2147483757" r:id="rId3"/>
    <p:sldMasterId id="2147483788" r:id="rId4"/>
    <p:sldMasterId id="2147483815" r:id="rId5"/>
    <p:sldMasterId id="2147483842" r:id="rId6"/>
    <p:sldMasterId id="2147483893" r:id="rId7"/>
    <p:sldMasterId id="2147483972" r:id="rId8"/>
    <p:sldMasterId id="2147483996" r:id="rId9"/>
    <p:sldMasterId id="2147484010" r:id="rId10"/>
    <p:sldMasterId id="2147484013" r:id="rId11"/>
    <p:sldMasterId id="2147484019" r:id="rId12"/>
    <p:sldMasterId id="2147484031" r:id="rId13"/>
    <p:sldMasterId id="2147484045" r:id="rId14"/>
  </p:sldMasterIdLst>
  <p:notesMasterIdLst>
    <p:notesMasterId r:id="rId54"/>
  </p:notesMasterIdLst>
  <p:handoutMasterIdLst>
    <p:handoutMasterId r:id="rId55"/>
  </p:handoutMasterIdLst>
  <p:sldIdLst>
    <p:sldId id="1093" r:id="rId15"/>
    <p:sldId id="1094" r:id="rId16"/>
    <p:sldId id="1096" r:id="rId17"/>
    <p:sldId id="1097" r:id="rId18"/>
    <p:sldId id="1098" r:id="rId19"/>
    <p:sldId id="1113" r:id="rId20"/>
    <p:sldId id="1114" r:id="rId21"/>
    <p:sldId id="1130" r:id="rId22"/>
    <p:sldId id="1116" r:id="rId23"/>
    <p:sldId id="1099" r:id="rId24"/>
    <p:sldId id="1117" r:id="rId25"/>
    <p:sldId id="1107" r:id="rId26"/>
    <p:sldId id="1100" r:id="rId27"/>
    <p:sldId id="1101" r:id="rId28"/>
    <p:sldId id="1112" r:id="rId29"/>
    <p:sldId id="1111" r:id="rId30"/>
    <p:sldId id="1141" r:id="rId31"/>
    <p:sldId id="1142" r:id="rId32"/>
    <p:sldId id="1143" r:id="rId33"/>
    <p:sldId id="1144" r:id="rId34"/>
    <p:sldId id="1120" r:id="rId35"/>
    <p:sldId id="1121" r:id="rId36"/>
    <p:sldId id="1133" r:id="rId37"/>
    <p:sldId id="1136" r:id="rId38"/>
    <p:sldId id="1126" r:id="rId39"/>
    <p:sldId id="1138" r:id="rId40"/>
    <p:sldId id="1108" r:id="rId41"/>
    <p:sldId id="1131" r:id="rId42"/>
    <p:sldId id="1132" r:id="rId43"/>
    <p:sldId id="1127" r:id="rId44"/>
    <p:sldId id="1139" r:id="rId45"/>
    <p:sldId id="1124" r:id="rId46"/>
    <p:sldId id="1140" r:id="rId47"/>
    <p:sldId id="1125" r:id="rId48"/>
    <p:sldId id="1135" r:id="rId49"/>
    <p:sldId id="1073" r:id="rId50"/>
    <p:sldId id="1076" r:id="rId51"/>
    <p:sldId id="1146" r:id="rId52"/>
    <p:sldId id="1080" r:id="rId53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8080"/>
    <a:srgbClr val="DDF9FF"/>
    <a:srgbClr val="0000FF"/>
    <a:srgbClr val="FF9933"/>
    <a:srgbClr val="FF3300"/>
    <a:srgbClr val="EDF6F9"/>
    <a:srgbClr val="E5F3EE"/>
    <a:srgbClr val="CCCCFF"/>
    <a:srgbClr val="ABC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86410" autoAdjust="0"/>
  </p:normalViewPr>
  <p:slideViewPr>
    <p:cSldViewPr snapToGrid="0">
      <p:cViewPr>
        <p:scale>
          <a:sx n="66" d="100"/>
          <a:sy n="66" d="100"/>
        </p:scale>
        <p:origin x="-58" y="-62"/>
      </p:cViewPr>
      <p:guideLst>
        <p:guide orient="horz" pos="22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1950"/>
    </p:cViewPr>
  </p:sorterViewPr>
  <p:notesViewPr>
    <p:cSldViewPr snapToGrid="0">
      <p:cViewPr varScale="1">
        <p:scale>
          <a:sx n="48" d="100"/>
          <a:sy n="48" d="100"/>
        </p:scale>
        <p:origin x="-200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tableStyles" Target="tableStyles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0" tIns="47476" rIns="94950" bIns="47476" numCol="1" anchor="t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endParaRPr lang="en-US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025" y="0"/>
            <a:ext cx="30495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0" tIns="47476" rIns="94950" bIns="47476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endParaRPr lang="en-US"/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09150"/>
            <a:ext cx="3048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0" tIns="47476" rIns="94950" bIns="47476" numCol="1" anchor="b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endParaRPr lang="en-US"/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025" y="9709150"/>
            <a:ext cx="30495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0" tIns="47476" rIns="94950" bIns="47476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fld id="{C6B5E852-0091-43F4-9E06-9FD6794880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71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4" tIns="47325" rIns="94654" bIns="47325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4" tIns="47325" rIns="94654" bIns="4732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59338"/>
            <a:ext cx="520382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4" tIns="47325" rIns="94654" bIns="47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4" tIns="47325" rIns="94654" bIns="47325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3438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4" tIns="47325" rIns="94654" bIns="4732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/>
            </a:lvl1pPr>
          </a:lstStyle>
          <a:p>
            <a:fld id="{2C2D0228-BB61-40C2-BD8F-6D458FEDA8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55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36A42-879C-43C1-BC97-764A03B9F965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08/06/2013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4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E0678-3149-443B-8A5D-85EC311974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4071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683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08/06/2013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28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16.12.2013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2867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12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16.12.2013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Shanghai Particle Physics and Cosmology Symposium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033416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16.12.2013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Shanghai Particle Physics and Cosmology Symposium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075616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16.12.2013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Shanghai Particle Physics and Cosmology Symposium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945526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503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16.12.2013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Shanghai Particle Physics and Cosmology Symposium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3123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B195-D2B7-4D0A-8B1C-749C5BCD3F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504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16.12.2013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Shanghai Particle Physics and Cosmology Symposium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845569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16.12.2013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Shanghai Particle Physics and Cosmology Symposium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066655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-330200" y="-514350"/>
            <a:ext cx="1930400" cy="514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="0">
                <a:solidFill>
                  <a:srgbClr val="5E574E"/>
                </a:solidFill>
                <a:latin typeface="Arial" pitchFamily="34" charset="0"/>
              </a:defRPr>
            </a:lvl1pPr>
          </a:lstStyle>
          <a:p>
            <a:r>
              <a:rPr lang="en-US"/>
              <a:t>http://alephwww.cern.ch/~bdl/lepc/lepc.ppt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9600" y="6229350"/>
            <a:ext cx="2844800" cy="514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b="0">
                <a:solidFill>
                  <a:srgbClr val="5E574E"/>
                </a:solidFill>
                <a:latin typeface="Arial" pitchFamily="34" charset="0"/>
              </a:defRPr>
            </a:lvl1pPr>
          </a:lstStyle>
          <a:p>
            <a:r>
              <a:rPr lang="en-US"/>
              <a:t>Fabio Cerutti - Tampere HEP-EPS'99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04000" y="6229350"/>
            <a:ext cx="1828800" cy="514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="0">
                <a:solidFill>
                  <a:srgbClr val="5E574E"/>
                </a:solidFill>
                <a:latin typeface="Arial" pitchFamily="34" charset="0"/>
              </a:defRPr>
            </a:lvl1pPr>
          </a:lstStyle>
          <a:p>
            <a:fld id="{8F061D22-3EF6-49C9-A5A2-4521111B5F4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7" descr="A:\paint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409503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0050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776283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857250"/>
            <a:ext cx="4013200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57250"/>
            <a:ext cx="4013200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0880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0617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3276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370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 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6649-B869-482D-9FB7-E5CAAFB5D8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132567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507430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6200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0500" y="0"/>
            <a:ext cx="2044700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0"/>
            <a:ext cx="5981700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6248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5532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857250"/>
            <a:ext cx="4013200" cy="5429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857250"/>
            <a:ext cx="4013200" cy="2638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3648075"/>
            <a:ext cx="4013200" cy="2638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8559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5532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857250"/>
            <a:ext cx="4013200" cy="5429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57250"/>
            <a:ext cx="4013200" cy="5429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534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08/06/2013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4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70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CB8F-D0CD-49E5-88AB-A8F3F4C002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2152650" cy="614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305550" cy="6140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D7CF-BEDA-4913-816E-1F120F320F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4971-6174-4D10-B2A6-1EA49BB701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96AA-51BA-4786-A951-9D5ECE8ABD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14 Nov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HF2012 : Higgs beyond LHC (Experiments)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7CEC-7426-473D-BB9A-C0489BA294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453E-1DE5-426C-B922-979B5BCB3A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59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2F5BE-86E4-4E9A-A8FB-7367990F2C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4C39-1342-4DBF-BA2D-862D2705C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0F29-8CEC-48E4-9081-B3B24D9ED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463A4-1425-4350-AC63-E9ADFA407B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E0678-3149-443B-8A5D-85EC311974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B195-D2B7-4D0A-8B1C-749C5BCD3F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 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6649-B869-482D-9FB7-E5CAAFB5D8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CB8F-D0CD-49E5-88AB-A8F3F4C002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2152650" cy="614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305550" cy="6140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D7CF-BEDA-4913-816E-1F120F320F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4971-6174-4D10-B2A6-1EA49BB701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96AA-51BA-4786-A951-9D5ECE8ABD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95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Facing the Scalar Sector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r>
              <a:rPr lang="da-DK" altLang="en-US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7CEC-7426-473D-BB9A-C0489BA294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9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453E-1DE5-426C-B922-979B5BCB3A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65049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2F5BE-86E4-4E9A-A8FB-7367990F2C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40518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4C39-1342-4DBF-BA2D-862D2705C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90703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0F29-8CEC-48E4-9081-B3B24D9ED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20294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463A4-1425-4350-AC63-E9ADFA407B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33658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E0678-3149-443B-8A5D-85EC311974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00053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B195-D2B7-4D0A-8B1C-749C5BCD3F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54413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14 Nov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HF2012 : Higgs beyond LHC (Experiments)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7CEC-7426-473D-BB9A-C0489BA294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 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6649-B869-482D-9FB7-E5CAAFB5D8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53063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CB8F-D0CD-49E5-88AB-A8F3F4C002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01672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2152650" cy="614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305550" cy="6140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D7CF-BEDA-4913-816E-1F120F320F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81789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4971-6174-4D10-B2A6-1EA49BB701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70973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96AA-51BA-4786-A951-9D5ECE8ABD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00998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7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Facing the Scalar Sector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r>
              <a:rPr lang="da-DK" altLang="en-US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7CEC-7426-473D-BB9A-C0489BA294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6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453E-1DE5-426C-B922-979B5BCB3A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8771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2F5BE-86E4-4E9A-A8FB-7367990F2C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05242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4C39-1342-4DBF-BA2D-862D2705C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76566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453E-1DE5-426C-B922-979B5BCB3A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0F29-8CEC-48E4-9081-B3B24D9ED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87347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463A4-1425-4350-AC63-E9ADFA407B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68013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E0678-3149-443B-8A5D-85EC311974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91739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B195-D2B7-4D0A-8B1C-749C5BCD3F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64161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 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6649-B869-482D-9FB7-E5CAAFB5D8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90409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CB8F-D0CD-49E5-88AB-A8F3F4C002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22370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2152650" cy="614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305550" cy="6140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D7CF-BEDA-4913-816E-1F120F320F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66280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4971-6174-4D10-B2A6-1EA49BB701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02355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Facing the Scalar Sector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 smtClean="0">
                <a:solidFill>
                  <a:srgbClr val="000000"/>
                </a:solidFill>
              </a:rPr>
              <a:t>Brussels, 29-31 May 2013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96AA-51BA-4786-A951-9D5ECE8ABD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51851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6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2F5BE-86E4-4E9A-A8FB-7367990F2C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777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79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912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4971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750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440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1972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039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393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5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4C39-1342-4DBF-BA2D-862D2705C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8487-8710-46A3-9426-7846F447D5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16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08/06/2013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9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16.12.2013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1692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05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16.12.2013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Shanghai Particle Physics and Cosmology Symposium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3048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16.12.2013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Shanghai Particle Physics and Cosmology Symposium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4324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16.12.2013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Shanghai Particle Physics and Cosmology Symposium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95165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617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16.12.2013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Shanghai Particle Physics and Cosmology Symposium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86634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14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0F29-8CEC-48E4-9081-B3B24D9ED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16.12.2013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Shanghai Particle Physics and Cosmology Symposium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19189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16.12.2013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Shanghai Particle Physics and Cosmology Symposium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40691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5957" y="6413500"/>
            <a:ext cx="53213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Capabilities Frontier Summary - Summary to HEPAP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90625"/>
            <a:ext cx="7772400" cy="2695575"/>
          </a:xfrm>
        </p:spPr>
        <p:txBody>
          <a:bodyPr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7724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60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October 16,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Capabilities Frontier Summary - Summary to HEPAP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861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October 16,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Capabilities Frontier Summary - Summary to HEPAP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Physicsfaca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208" y="50800"/>
            <a:ext cx="3263392" cy="2235200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17534592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October 16,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Capabilities Frontier Summary - Summary to HEPAP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106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October 16,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Capabilities Frontier Summary - Summary to HEPAP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1692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October 16,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Capabilities Frontier Summary - Summary to HEPAP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463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October 16,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Capabilities Frontier Summary - Summary to HEPAP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152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October 16,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Capabilities Frontier Summary - Summary to HEPAP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2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14 Nov 2012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HF2012 : Higgs beyond LHC (Experiments)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463A4-1425-4350-AC63-E9ADFA407B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October 16,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Capabilities Frontier Summary - Summary to HEPAP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5693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October 16,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Capabilities Frontier Summary - Summary to HEPAP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607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October 16,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Capabilities Frontier Summary - Summary to HEPAP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6902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3012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5532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57250"/>
            <a:ext cx="8178800" cy="5429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399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08/06/2013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06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91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08/06/2013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266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16.12.2013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314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12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microsoft.com/office/2007/relationships/hdphoto" Target="../media/hdphoto2.wdp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image" Target="../media/image6.emf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27F8-C00D-4BE0-9C12-01A44F1B320C}" type="datetimeFigureOut">
              <a:rPr lang="fr-CH" smtClean="0"/>
              <a:t>16.12.2013</a:t>
            </a:fld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1809187" y="6345901"/>
            <a:ext cx="67055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Blondel 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First look at the physics case of TLEP</a:t>
            </a:r>
            <a:r>
              <a:rPr lang="en-GB" baseline="0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2326511" cy="769717"/>
          </a:xfrm>
          <a:prstGeom prst="rect">
            <a:avLst/>
          </a:prstGeom>
          <a:solidFill>
            <a:srgbClr val="DDF9FF"/>
          </a:solidFill>
          <a:ln>
            <a:solidFill>
              <a:srgbClr val="DDF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6"/>
          <a:stretch/>
        </p:blipFill>
        <p:spPr>
          <a:xfrm>
            <a:off x="1467736" y="23150"/>
            <a:ext cx="821802" cy="72631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7" t="38750" r="3924" b="34855"/>
          <a:stretch/>
        </p:blipFill>
        <p:spPr bwMode="auto">
          <a:xfrm>
            <a:off x="23149" y="46300"/>
            <a:ext cx="1404613" cy="68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77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3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16.12.2013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  <p:sp>
        <p:nvSpPr>
          <p:cNvPr id="9" name="Footer Placeholder 2"/>
          <p:cNvSpPr txBox="1">
            <a:spLocks/>
          </p:cNvSpPr>
          <p:nvPr userDrawn="1"/>
        </p:nvSpPr>
        <p:spPr>
          <a:xfrm>
            <a:off x="1786647" y="6537325"/>
            <a:ext cx="61965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Blondel TLEP  Warsaw 2013-10-01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2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16.12.2013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  <p:sp>
        <p:nvSpPr>
          <p:cNvPr id="9" name="Footer Placeholder 2"/>
          <p:cNvSpPr txBox="1">
            <a:spLocks/>
          </p:cNvSpPr>
          <p:nvPr userDrawn="1"/>
        </p:nvSpPr>
        <p:spPr>
          <a:xfrm>
            <a:off x="1634247" y="6384925"/>
            <a:ext cx="61965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Blondel TLEP  Warsaw 2013-10-01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9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16.12.2013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2266949" y="6384925"/>
            <a:ext cx="428625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Blondel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Higgs and Beyond June 2013 Sendai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8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655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857250"/>
            <a:ext cx="81788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-74613" y="166688"/>
            <a:ext cx="74613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>
              <a:solidFill>
                <a:srgbClr val="FFFFCC"/>
              </a:solidFill>
              <a:latin typeface="Comic Sans MS"/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5118100" y="6416675"/>
            <a:ext cx="40259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>
                <a:solidFill>
                  <a:srgbClr val="5E574E"/>
                </a:solidFill>
                <a:latin typeface="Helvetica" pitchFamily="34" charset="0"/>
              </a:rPr>
              <a:t>Alain Blondel </a:t>
            </a:r>
          </a:p>
          <a:p>
            <a:r>
              <a:rPr lang="en-US" b="0">
                <a:solidFill>
                  <a:srgbClr val="5E574E"/>
                </a:solidFill>
                <a:latin typeface="Helvetica" pitchFamily="34" charset="0"/>
              </a:rPr>
              <a:t>WIN 05 June 2005</a:t>
            </a:r>
            <a:endParaRPr lang="en-US" sz="2000">
              <a:solidFill>
                <a:srgbClr val="FFFFCC"/>
              </a:solidFill>
              <a:latin typeface="Comic Sans MS"/>
            </a:endParaRPr>
          </a:p>
        </p:txBody>
      </p:sp>
      <p:sp>
        <p:nvSpPr>
          <p:cNvPr id="2064" name="Rectangle 16"/>
          <p:cNvSpPr>
            <a:spLocks noChangeArrowheads="1"/>
          </p:cNvSpPr>
          <p:nvPr userDrawn="1"/>
        </p:nvSpPr>
        <p:spPr bwMode="auto">
          <a:xfrm>
            <a:off x="4262438" y="3119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600">
              <a:solidFill>
                <a:srgbClr val="FFFFCC"/>
              </a:solidFill>
              <a:latin typeface="Comic Sans MS"/>
            </a:endParaRPr>
          </a:p>
        </p:txBody>
      </p:sp>
      <p:pic>
        <p:nvPicPr>
          <p:cNvPr id="2066" name="Picture 18" descr="unige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77250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  <p:sldLayoutId id="214748404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16.12.2013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1809187" y="6345901"/>
            <a:ext cx="67055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Blondel  First look at the physics case of TLEP 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2326511" cy="769717"/>
          </a:xfrm>
          <a:prstGeom prst="rect">
            <a:avLst/>
          </a:prstGeom>
          <a:solidFill>
            <a:srgbClr val="DDF9FF"/>
          </a:solidFill>
          <a:ln>
            <a:solidFill>
              <a:srgbClr val="DDF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6"/>
          <a:stretch/>
        </p:blipFill>
        <p:spPr>
          <a:xfrm>
            <a:off x="1467736" y="23150"/>
            <a:ext cx="821802" cy="72631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7" t="38750" r="3924" b="34855"/>
          <a:stretch/>
        </p:blipFill>
        <p:spPr bwMode="auto">
          <a:xfrm>
            <a:off x="23149" y="46300"/>
            <a:ext cx="1404613" cy="68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96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gradFill rotWithShape="0">
            <a:gsLst>
              <a:gs pos="0">
                <a:srgbClr val="EBF5FF"/>
              </a:gs>
              <a:gs pos="100000">
                <a:srgbClr val="7F96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2075" tIns="137160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21075" y="6557963"/>
            <a:ext cx="1905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kumimoji="1" lang="en-US" altLang="en-US" b="0" smtClean="0">
                <a:solidFill>
                  <a:srgbClr val="000000"/>
                </a:solidFill>
                <a:latin typeface="Arial" charset="0"/>
              </a:rPr>
              <a:t>14 Nov 2012</a:t>
            </a:r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6746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kumimoji="1" lang="en-US" altLang="en-US" b="0" smtClean="0">
                <a:solidFill>
                  <a:srgbClr val="000000"/>
                </a:solidFill>
                <a:latin typeface="Arial" charset="0"/>
              </a:rPr>
              <a:t>HF2012 : Higgs beyond LHC (Experiments)</a:t>
            </a:r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F9ECCC-5760-4339-B592-055385547EC6}" type="slidenum">
              <a:rPr kumimoji="1" lang="en-US" altLang="en-US" b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r>
              <a:rPr kumimoji="1" lang="en-US" altLang="en-US" b="0">
                <a:solidFill>
                  <a:srgbClr val="000000"/>
                </a:solidFill>
                <a:latin typeface="Arial" charset="0"/>
              </a:rPr>
              <a:t>/27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324600"/>
            <a:ext cx="8610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en-US" sz="2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3050" y="6343650"/>
            <a:ext cx="1073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200" b="0" dirty="0">
                <a:solidFill>
                  <a:srgbClr val="000000"/>
                </a:solidFill>
                <a:latin typeface="Arial" charset="0"/>
              </a:rPr>
              <a:t>Patrick Janot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ransition>
    <p:dissolve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Wingdings" pitchFamily="2" charset="2"/>
        <a:buChar char="q"/>
        <a:defRPr kumimoji="1" sz="2400" b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60000"/>
        <a:buFont typeface="Zapf Dingbats" charset="2"/>
        <a:buChar char="u"/>
        <a:defRPr kumimoji="1" sz="2000" b="1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5000"/>
        <a:buFont typeface="Zapf Dingbats" charset="2"/>
        <a:buChar char="l"/>
        <a:defRPr kumimoji="1" sz="2000" b="1"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75000"/>
        <a:buFont typeface="Zapf Dingbats" charset="2"/>
        <a:buChar char="è"/>
        <a:defRPr kumimoji="1" sz="2000" b="1">
          <a:solidFill>
            <a:srgbClr val="CC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buChar char="»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gradFill rotWithShape="0">
            <a:gsLst>
              <a:gs pos="0">
                <a:srgbClr val="EBF5FF"/>
              </a:gs>
              <a:gs pos="100000">
                <a:srgbClr val="7F96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2075" tIns="137160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21075" y="6557963"/>
            <a:ext cx="1905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kumimoji="1" lang="en-US" altLang="en-US" b="0" smtClean="0">
                <a:solidFill>
                  <a:srgbClr val="000000"/>
                </a:solidFill>
                <a:latin typeface="Arial" charset="0"/>
              </a:rPr>
              <a:t>14 Nov 2012</a:t>
            </a:r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6746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kumimoji="1" lang="en-US" altLang="en-US" b="0" smtClean="0">
                <a:solidFill>
                  <a:srgbClr val="000000"/>
                </a:solidFill>
                <a:latin typeface="Arial" charset="0"/>
              </a:rPr>
              <a:t>HF2012 : Higgs beyond LHC (Experiments)</a:t>
            </a:r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F9ECCC-5760-4339-B592-055385547EC6}" type="slidenum">
              <a:rPr kumimoji="1" lang="en-US" altLang="en-US" b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r>
              <a:rPr kumimoji="1" lang="en-US" altLang="en-US" b="0">
                <a:solidFill>
                  <a:srgbClr val="000000"/>
                </a:solidFill>
                <a:latin typeface="Arial" charset="0"/>
              </a:rPr>
              <a:t>/27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324600"/>
            <a:ext cx="8610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en-US" sz="2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3050" y="6343650"/>
            <a:ext cx="1073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200" b="0" dirty="0">
                <a:solidFill>
                  <a:srgbClr val="000000"/>
                </a:solidFill>
                <a:latin typeface="Arial" charset="0"/>
              </a:rPr>
              <a:t>Patrick Janot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transition>
    <p:dissolve/>
  </p:transition>
  <p:hf hd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Wingdings" pitchFamily="2" charset="2"/>
        <a:buChar char="q"/>
        <a:defRPr kumimoji="1" sz="2400" b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60000"/>
        <a:buFont typeface="Zapf Dingbats" charset="2"/>
        <a:buChar char="u"/>
        <a:defRPr kumimoji="1" sz="2000" b="1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5000"/>
        <a:buFont typeface="Zapf Dingbats" charset="2"/>
        <a:buChar char="l"/>
        <a:defRPr kumimoji="1" sz="2000" b="1"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75000"/>
        <a:buFont typeface="Zapf Dingbats" charset="2"/>
        <a:buChar char="è"/>
        <a:defRPr kumimoji="1" sz="2000" b="1">
          <a:solidFill>
            <a:srgbClr val="CC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buChar char="»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gradFill rotWithShape="0">
            <a:gsLst>
              <a:gs pos="0">
                <a:srgbClr val="EBF5FF"/>
              </a:gs>
              <a:gs pos="100000">
                <a:srgbClr val="7F96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2075" tIns="137160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21075" y="6557963"/>
            <a:ext cx="1905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kumimoji="1" lang="en-US" altLang="en-US" b="0" smtClean="0">
                <a:solidFill>
                  <a:srgbClr val="000000"/>
                </a:solidFill>
                <a:latin typeface="Arial" charset="0"/>
              </a:rPr>
              <a:t>Facing the Scalar Sector</a:t>
            </a:r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6746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kumimoji="1" lang="da-DK" altLang="en-US" b="0" smtClean="0">
                <a:solidFill>
                  <a:srgbClr val="000000"/>
                </a:solidFill>
                <a:latin typeface="Arial" charset="0"/>
              </a:rPr>
              <a:t>Brussels, 29-31 May 2013</a:t>
            </a:r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F9ECCC-5760-4339-B592-055385547EC6}" type="slidenum">
              <a:rPr kumimoji="1" lang="en-US" altLang="en-US" b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r>
              <a:rPr kumimoji="1" lang="en-US" altLang="en-US" b="0">
                <a:solidFill>
                  <a:srgbClr val="000000"/>
                </a:solidFill>
                <a:latin typeface="Arial" charset="0"/>
              </a:rPr>
              <a:t>/27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324600"/>
            <a:ext cx="8610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en-US" sz="2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3050" y="6343650"/>
            <a:ext cx="1073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200" b="0" dirty="0">
                <a:solidFill>
                  <a:srgbClr val="000000"/>
                </a:solidFill>
                <a:latin typeface="Arial" charset="0"/>
              </a:rPr>
              <a:t>Patrick Janot</a:t>
            </a:r>
          </a:p>
        </p:txBody>
      </p:sp>
    </p:spTree>
    <p:extLst>
      <p:ext uri="{BB962C8B-B14F-4D97-AF65-F5344CB8AC3E}">
        <p14:creationId xmlns:p14="http://schemas.microsoft.com/office/powerpoint/2010/main" val="110041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hd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Wingdings" pitchFamily="2" charset="2"/>
        <a:buChar char="q"/>
        <a:defRPr kumimoji="1" sz="2400" b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60000"/>
        <a:buFont typeface="Zapf Dingbats" charset="2"/>
        <a:buChar char="u"/>
        <a:defRPr kumimoji="1" sz="2000" b="1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5000"/>
        <a:buFont typeface="Zapf Dingbats" charset="2"/>
        <a:buChar char="l"/>
        <a:defRPr kumimoji="1" sz="2000" b="1"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75000"/>
        <a:buFont typeface="Zapf Dingbats" charset="2"/>
        <a:buChar char="è"/>
        <a:defRPr kumimoji="1" sz="2000" b="1">
          <a:solidFill>
            <a:srgbClr val="CC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buChar char="»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gradFill rotWithShape="0">
            <a:gsLst>
              <a:gs pos="0">
                <a:srgbClr val="EBF5FF"/>
              </a:gs>
              <a:gs pos="100000">
                <a:srgbClr val="7F96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2075" tIns="137160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21075" y="6557963"/>
            <a:ext cx="1905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kumimoji="1" lang="en-US" altLang="en-US" b="0" smtClean="0">
                <a:solidFill>
                  <a:srgbClr val="000000"/>
                </a:solidFill>
                <a:latin typeface="Arial" charset="0"/>
              </a:rPr>
              <a:t>Facing the Scalar Sector</a:t>
            </a:r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6746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kumimoji="1" lang="da-DK" altLang="en-US" b="0" smtClean="0">
                <a:solidFill>
                  <a:srgbClr val="000000"/>
                </a:solidFill>
                <a:latin typeface="Arial" charset="0"/>
              </a:rPr>
              <a:t>Brussels, 29-31 May 2013</a:t>
            </a:r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F9ECCC-5760-4339-B592-055385547EC6}" type="slidenum">
              <a:rPr kumimoji="1" lang="en-US" altLang="en-US" b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r>
              <a:rPr kumimoji="1" lang="en-US" altLang="en-US" b="0">
                <a:solidFill>
                  <a:srgbClr val="000000"/>
                </a:solidFill>
                <a:latin typeface="Arial" charset="0"/>
              </a:rPr>
              <a:t>/27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324600"/>
            <a:ext cx="8610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en-US" sz="2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3050" y="6343650"/>
            <a:ext cx="1073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200" b="0" dirty="0">
                <a:solidFill>
                  <a:srgbClr val="000000"/>
                </a:solidFill>
                <a:latin typeface="Arial" charset="0"/>
              </a:rPr>
              <a:t>Patrick Janot</a:t>
            </a:r>
          </a:p>
        </p:txBody>
      </p:sp>
    </p:spTree>
    <p:extLst>
      <p:ext uri="{BB962C8B-B14F-4D97-AF65-F5344CB8AC3E}">
        <p14:creationId xmlns:p14="http://schemas.microsoft.com/office/powerpoint/2010/main" val="48168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hd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Wingdings" pitchFamily="2" charset="2"/>
        <a:buChar char="q"/>
        <a:defRPr kumimoji="1" sz="2400" b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60000"/>
        <a:buFont typeface="Zapf Dingbats" charset="2"/>
        <a:buChar char="u"/>
        <a:defRPr kumimoji="1" sz="2000" b="1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5000"/>
        <a:buFont typeface="Zapf Dingbats" charset="2"/>
        <a:buChar char="l"/>
        <a:defRPr kumimoji="1" sz="2000" b="1"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75000"/>
        <a:buFont typeface="Zapf Dingbats" charset="2"/>
        <a:buChar char="è"/>
        <a:defRPr kumimoji="1" sz="2000" b="1">
          <a:solidFill>
            <a:srgbClr val="CC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buChar char="»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140AA7C-7BB1-404A-925B-7E83DA6985EF}" type="datetimeFigureOut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16/12/2013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306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27F8-C00D-4BE0-9C12-01A44F1B320C}" type="datetimeFigureOut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16.12.2013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2266949" y="6384925"/>
            <a:ext cx="428625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Blondel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TLEP</a:t>
            </a:r>
            <a:r>
              <a:rPr lang="en-GB" baseline="0" dirty="0" smtClean="0">
                <a:solidFill>
                  <a:prstClr val="black">
                    <a:tint val="75000"/>
                  </a:prstClr>
                </a:solidFill>
              </a:rPr>
              <a:t> design study r-ECFA  2013-07-20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873" y="46300"/>
            <a:ext cx="960698" cy="1064871"/>
          </a:xfrm>
          <a:prstGeom prst="rect">
            <a:avLst/>
          </a:prstGeom>
          <a:solidFill>
            <a:srgbClr val="DDF9FF"/>
          </a:solidFill>
          <a:ln>
            <a:solidFill>
              <a:srgbClr val="DDF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1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1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6"/>
          <a:stretch/>
        </p:blipFill>
        <p:spPr>
          <a:xfrm>
            <a:off x="115748" y="173620"/>
            <a:ext cx="821802" cy="79865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2939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56700" cy="6858000"/>
            <a:chOff x="0" y="0"/>
            <a:chExt cx="9156700" cy="6858000"/>
          </a:xfrm>
        </p:grpSpPr>
        <p:pic>
          <p:nvPicPr>
            <p:cNvPr id="10" name="Picture 24" descr="C:\Documents and Settings\kevin.XENOLAND\My Documents\fnalppt\sub-pages\Fermi_Blue_subpage.jpg"/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00" r="16667"/>
            <a:stretch/>
          </p:blipFill>
          <p:spPr bwMode="auto">
            <a:xfrm>
              <a:off x="7467257" y="0"/>
              <a:ext cx="168944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4" descr="C:\Documents and Settings\kevin.XENOLAND\My Documents\fnalppt\sub-pages\Fermi_Blue_subpage.jpg"/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805"/>
            <a:stretch/>
          </p:blipFill>
          <p:spPr bwMode="auto">
            <a:xfrm>
              <a:off x="0" y="0"/>
              <a:ext cx="76073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 descr="FermilabLogo_White].eps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57" y="6489487"/>
            <a:ext cx="1628790" cy="2954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5100" y="96838"/>
            <a:ext cx="8064500" cy="954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100" y="1050926"/>
            <a:ext cx="8921750" cy="5362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6100" y="6426200"/>
            <a:ext cx="184115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>
                    <a:tint val="75000"/>
                  </a:prstClr>
                </a:solidFill>
                <a:latin typeface="Arial"/>
              </a:rPr>
              <a:t>October 16, 2013</a:t>
            </a:r>
            <a:endParaRPr lang="en-US" b="0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6100" y="6426200"/>
            <a:ext cx="65405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>
                    <a:tint val="75000"/>
                  </a:prstClr>
                </a:solidFill>
                <a:latin typeface="Arial"/>
              </a:rPr>
              <a:t>Capabilities Frontier Summary - Summary to HEPAP</a:t>
            </a:r>
            <a:endParaRPr lang="en-US" b="0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100" y="64262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98817235-C917-8F48-A936-FEF3725D9AF4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407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-74613" y="166688"/>
            <a:ext cx="74613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65" name="Picture 17" descr="unigelogo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2997200" y="6616700"/>
            <a:ext cx="5387975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HF2012 summary  Physics-- Alain Blondel  16-11-2012 Fermilab </a:t>
            </a:r>
          </a:p>
        </p:txBody>
      </p:sp>
    </p:spTree>
    <p:extLst>
      <p:ext uri="{BB962C8B-B14F-4D97-AF65-F5344CB8AC3E}">
        <p14:creationId xmlns:p14="http://schemas.microsoft.com/office/powerpoint/2010/main" val="369007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6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0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9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9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arxiv.org/abs/1305.6498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HE_LHC%20option3_80km_UnderLake.pdf"/>
          <p:cNvPicPr/>
          <p:nvPr/>
        </p:nvPicPr>
        <p:blipFill>
          <a:blip r:embed="rId2" cstate="screen"/>
          <a:srcRect l="535" t="6667" r="2890"/>
          <a:stretch>
            <a:fillRect/>
          </a:stretch>
        </p:blipFill>
        <p:spPr>
          <a:xfrm>
            <a:off x="-226826" y="-1"/>
            <a:ext cx="9803761" cy="6842843"/>
          </a:xfrm>
          <a:prstGeom prst="rect">
            <a:avLst/>
          </a:prstGeom>
        </p:spPr>
      </p:pic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6951" y="15157"/>
            <a:ext cx="7411195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CH" sz="3200" dirty="0" err="1" smtClean="0">
                <a:solidFill>
                  <a:prstClr val="black"/>
                </a:solidFill>
                <a:latin typeface="+mj-lt"/>
              </a:rPr>
              <a:t>Tera</a:t>
            </a:r>
            <a:r>
              <a:rPr lang="fr-CH" sz="3200" dirty="0" smtClean="0">
                <a:solidFill>
                  <a:prstClr val="black"/>
                </a:solidFill>
                <a:latin typeface="+mj-lt"/>
              </a:rPr>
              <a:t>-Z</a:t>
            </a:r>
            <a:r>
              <a:rPr lang="fr-CH" sz="3200" dirty="0" smtClean="0">
                <a:solidFill>
                  <a:prstClr val="black"/>
                </a:solidFill>
                <a:latin typeface="+mj-lt"/>
              </a:rPr>
              <a:t>, </a:t>
            </a:r>
            <a:r>
              <a:rPr lang="fr-CH" sz="3200" dirty="0" err="1" smtClean="0">
                <a:solidFill>
                  <a:prstClr val="black"/>
                </a:solidFill>
                <a:latin typeface="+mj-lt"/>
              </a:rPr>
              <a:t>Oku</a:t>
            </a:r>
            <a:r>
              <a:rPr lang="fr-CH" sz="3200" dirty="0" smtClean="0">
                <a:solidFill>
                  <a:prstClr val="black"/>
                </a:solidFill>
                <a:latin typeface="+mj-lt"/>
              </a:rPr>
              <a:t>-W, </a:t>
            </a:r>
            <a:r>
              <a:rPr lang="fr-CH" sz="3200" dirty="0" err="1" smtClean="0">
                <a:solidFill>
                  <a:prstClr val="black"/>
                </a:solidFill>
                <a:latin typeface="+mj-lt"/>
              </a:rPr>
              <a:t>Mega-Higgs</a:t>
            </a:r>
            <a:r>
              <a:rPr lang="fr-CH" sz="3200" dirty="0" smtClean="0">
                <a:solidFill>
                  <a:prstClr val="black"/>
                </a:solidFill>
                <a:latin typeface="+mj-lt"/>
              </a:rPr>
              <a:t> and </a:t>
            </a:r>
            <a:r>
              <a:rPr lang="fr-CH" sz="3200" dirty="0" err="1" smtClean="0">
                <a:solidFill>
                  <a:prstClr val="black"/>
                </a:solidFill>
                <a:latin typeface="+mj-lt"/>
              </a:rPr>
              <a:t>Mega</a:t>
            </a:r>
            <a:r>
              <a:rPr lang="fr-CH" sz="3200" dirty="0" smtClean="0">
                <a:solidFill>
                  <a:prstClr val="black"/>
                </a:solidFill>
                <a:latin typeface="+mj-lt"/>
              </a:rPr>
              <a:t>-tops</a:t>
            </a:r>
            <a:endParaRPr lang="fr-CH" sz="3200" b="1" dirty="0" smtClean="0">
              <a:solidFill>
                <a:srgbClr val="00B050"/>
              </a:solidFill>
              <a:latin typeface="+mj-lt"/>
            </a:endParaRPr>
          </a:p>
          <a:p>
            <a:pPr algn="ctr"/>
            <a:r>
              <a:rPr lang="fr-CH" sz="3200" b="1" dirty="0" err="1" smtClean="0">
                <a:solidFill>
                  <a:srgbClr val="00B050"/>
                </a:solidFill>
                <a:latin typeface="+mj-lt"/>
              </a:rPr>
              <a:t>Precision</a:t>
            </a:r>
            <a:r>
              <a:rPr lang="fr-CH" sz="3200" b="1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fr-CH" sz="3200" b="1" dirty="0" err="1" smtClean="0">
                <a:solidFill>
                  <a:srgbClr val="00B050"/>
                </a:solidFill>
                <a:latin typeface="+mj-lt"/>
              </a:rPr>
              <a:t>Physics</a:t>
            </a:r>
            <a:r>
              <a:rPr lang="fr-CH" sz="3200" b="1" dirty="0" smtClean="0">
                <a:solidFill>
                  <a:srgbClr val="00B050"/>
                </a:solidFill>
                <a:latin typeface="+mj-lt"/>
              </a:rPr>
              <a:t> at the </a:t>
            </a:r>
            <a:r>
              <a:rPr lang="fr-CH" sz="3200" b="1" dirty="0" err="1" smtClean="0">
                <a:solidFill>
                  <a:srgbClr val="00B050"/>
                </a:solidFill>
                <a:latin typeface="+mj-lt"/>
              </a:rPr>
              <a:t>Electroweak</a:t>
            </a:r>
            <a:r>
              <a:rPr lang="fr-CH" sz="3200" b="1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fr-CH" sz="3200" b="1" dirty="0" err="1" smtClean="0">
                <a:solidFill>
                  <a:srgbClr val="00B050"/>
                </a:solidFill>
                <a:latin typeface="+mj-lt"/>
              </a:rPr>
              <a:t>scale</a:t>
            </a:r>
            <a:endParaRPr lang="fr-CH" sz="105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39682"/>
            <a:ext cx="3687353" cy="1785104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r>
              <a:rPr lang="fr-CH" sz="1800" b="1" dirty="0" smtClean="0">
                <a:solidFill>
                  <a:srgbClr val="CCFF66"/>
                </a:solidFill>
                <a:latin typeface="+mn-lt"/>
              </a:rPr>
              <a:t>FCC/TLEP Design </a:t>
            </a:r>
            <a:r>
              <a:rPr lang="fr-CH" sz="1800" b="1" dirty="0" err="1" smtClean="0">
                <a:solidFill>
                  <a:srgbClr val="CCFF66"/>
                </a:solidFill>
                <a:latin typeface="+mn-lt"/>
              </a:rPr>
              <a:t>Study</a:t>
            </a:r>
            <a:r>
              <a:rPr lang="fr-CH" sz="1800" b="1" dirty="0" smtClean="0">
                <a:solidFill>
                  <a:srgbClr val="CCFF66"/>
                </a:solidFill>
                <a:latin typeface="+mn-lt"/>
              </a:rPr>
              <a:t> </a:t>
            </a:r>
            <a:r>
              <a:rPr lang="fr-CH" sz="1800" dirty="0" smtClean="0">
                <a:solidFill>
                  <a:srgbClr val="CCFF66"/>
                </a:solidFill>
                <a:latin typeface="+mn-lt"/>
              </a:rPr>
              <a:t>:</a:t>
            </a:r>
          </a:p>
          <a:p>
            <a:r>
              <a:rPr lang="fr-CH" sz="1800" b="1" dirty="0" smtClean="0">
                <a:solidFill>
                  <a:srgbClr val="CCFF66"/>
                </a:solidFill>
                <a:latin typeface="+mn-lt"/>
              </a:rPr>
              <a:t>http://tlep.web.cern.ch</a:t>
            </a:r>
          </a:p>
          <a:p>
            <a:endParaRPr lang="fr-CH" dirty="0">
              <a:solidFill>
                <a:srgbClr val="FFC000"/>
              </a:solidFill>
            </a:endParaRPr>
          </a:p>
          <a:p>
            <a:r>
              <a:rPr lang="fr-CH" sz="1800" b="1" dirty="0" smtClean="0">
                <a:solidFill>
                  <a:srgbClr val="FFFF00"/>
                </a:solidFill>
                <a:latin typeface="+mn-lt"/>
              </a:rPr>
              <a:t>First look at the </a:t>
            </a:r>
            <a:r>
              <a:rPr lang="fr-CH" sz="1800" b="1" dirty="0" err="1" smtClean="0">
                <a:solidFill>
                  <a:srgbClr val="FFFF00"/>
                </a:solidFill>
                <a:latin typeface="+mn-lt"/>
              </a:rPr>
              <a:t>physics</a:t>
            </a:r>
            <a:r>
              <a:rPr lang="fr-CH" sz="1800" b="1" dirty="0" smtClean="0">
                <a:solidFill>
                  <a:srgbClr val="FFFF00"/>
                </a:solidFill>
                <a:latin typeface="+mn-lt"/>
              </a:rPr>
              <a:t> case of </a:t>
            </a:r>
            <a:r>
              <a:rPr lang="fr-CH" sz="1800" b="1" dirty="0" smtClean="0">
                <a:solidFill>
                  <a:srgbClr val="FFFF00"/>
                </a:solidFill>
                <a:latin typeface="+mn-lt"/>
              </a:rPr>
              <a:t>TLEP:</a:t>
            </a:r>
            <a:endParaRPr lang="fr-CH" sz="1800" b="1" dirty="0" smtClean="0">
              <a:solidFill>
                <a:srgbClr val="FFFF00"/>
              </a:solidFill>
              <a:latin typeface="+mn-lt"/>
            </a:endParaRPr>
          </a:p>
          <a:p>
            <a:r>
              <a:rPr lang="fr-CH" sz="2000" b="1" i="0" u="none" strike="noStrike" baseline="0" dirty="0" smtClean="0">
                <a:solidFill>
                  <a:srgbClr val="FFFF00"/>
                </a:solidFill>
                <a:latin typeface="+mj-lt"/>
              </a:rPr>
              <a:t>arXiv:1308.6176v3</a:t>
            </a:r>
            <a:r>
              <a:rPr lang="fr-CH" sz="1800" dirty="0" smtClean="0">
                <a:solidFill>
                  <a:srgbClr val="FFC000"/>
                </a:solidFill>
                <a:latin typeface="+mn-lt"/>
              </a:rPr>
              <a:t> </a:t>
            </a:r>
          </a:p>
          <a:p>
            <a:r>
              <a:rPr lang="fr-CH" sz="1800" dirty="0" smtClean="0">
                <a:solidFill>
                  <a:srgbClr val="FFC000"/>
                </a:solidFill>
                <a:latin typeface="+mn-lt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32212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37CEC-7426-473D-BB9A-C0489BA294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" y="4905477"/>
            <a:ext cx="9144001" cy="5819775"/>
          </a:xfrm>
        </p:spPr>
        <p:txBody>
          <a:bodyPr>
            <a:noAutofit/>
          </a:bodyPr>
          <a:lstStyle/>
          <a:p>
            <a:pPr marL="342900" lvl="2" indent="-342900"/>
            <a:r>
              <a:rPr lang="en-US" sz="1800" b="1" dirty="0" smtClean="0">
                <a:solidFill>
                  <a:srgbClr val="C00000"/>
                </a:solidFill>
              </a:rPr>
              <a:t>Luminosity : </a:t>
            </a:r>
            <a:r>
              <a:rPr lang="en-US" sz="1800" b="1" dirty="0">
                <a:solidFill>
                  <a:srgbClr val="C00000"/>
                </a:solidFill>
              </a:rPr>
              <a:t>Crossing point between circular and linear colliders ~ </a:t>
            </a:r>
            <a:r>
              <a:rPr lang="en-US" sz="1800" b="1" dirty="0" smtClean="0">
                <a:solidFill>
                  <a:srgbClr val="C00000"/>
                </a:solidFill>
              </a:rPr>
              <a:t>4-500 </a:t>
            </a:r>
            <a:r>
              <a:rPr lang="en-US" sz="1800" b="1" dirty="0" err="1" smtClean="0">
                <a:solidFill>
                  <a:srgbClr val="C00000"/>
                </a:solidFill>
              </a:rPr>
              <a:t>GeV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</a:p>
          <a:p>
            <a:pPr marL="0" lvl="2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      </a:t>
            </a:r>
            <a:r>
              <a:rPr lang="en-US" sz="1800" i="1" dirty="0" smtClean="0">
                <a:solidFill>
                  <a:srgbClr val="008080"/>
                </a:solidFill>
              </a:rPr>
              <a:t>As pointed out by H. Shopper in ‘The Lord of the Rings’     (Thanks to Superconducting  RF…) </a:t>
            </a:r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644861" y="12700"/>
            <a:ext cx="613206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Goal performance </a:t>
            </a:r>
            <a:r>
              <a:rPr lang="en-US" sz="32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of e+ </a:t>
            </a:r>
            <a:r>
              <a:rPr lang="en-US" sz="3200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e- </a:t>
            </a:r>
            <a:r>
              <a:rPr lang="en-US" sz="32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colliders </a:t>
            </a:r>
            <a:endParaRPr lang="fr-CH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99"/>
          <a:stretch/>
        </p:blipFill>
        <p:spPr bwMode="auto">
          <a:xfrm>
            <a:off x="-934420" y="861322"/>
            <a:ext cx="10907019" cy="517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009094"/>
            <a:ext cx="925252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2000" b="1" dirty="0" err="1" smtClean="0">
                <a:latin typeface="+mj-lt"/>
              </a:rPr>
              <a:t>Combined</a:t>
            </a:r>
            <a:r>
              <a:rPr lang="fr-CH" sz="2000" b="1" dirty="0" smtClean="0">
                <a:latin typeface="+mj-lt"/>
              </a:rPr>
              <a:t> know-how</a:t>
            </a:r>
            <a:r>
              <a:rPr lang="fr-CH" sz="2000" b="1" dirty="0" smtClean="0">
                <a:latin typeface="+mj-lt"/>
              </a:rPr>
              <a:t> {LEP</a:t>
            </a:r>
            <a:r>
              <a:rPr lang="fr-CH" sz="2000" b="1" dirty="0" smtClean="0">
                <a:latin typeface="+mj-lt"/>
              </a:rPr>
              <a:t>, LEP2 and b-</a:t>
            </a:r>
            <a:r>
              <a:rPr lang="fr-CH" sz="2000" b="1" dirty="0" err="1" smtClean="0">
                <a:latin typeface="+mj-lt"/>
              </a:rPr>
              <a:t>factories</a:t>
            </a:r>
            <a:r>
              <a:rPr lang="fr-CH" sz="2000" b="1" dirty="0" smtClean="0">
                <a:latin typeface="+mj-lt"/>
              </a:rPr>
              <a:t>} </a:t>
            </a:r>
            <a:r>
              <a:rPr lang="fr-CH" sz="2000" b="1" dirty="0" err="1" smtClean="0">
                <a:latin typeface="+mj-lt"/>
              </a:rPr>
              <a:t>applied</a:t>
            </a:r>
            <a:r>
              <a:rPr lang="fr-CH" sz="2000" b="1" dirty="0" smtClean="0">
                <a:latin typeface="+mj-lt"/>
              </a:rPr>
              <a:t> for </a:t>
            </a:r>
            <a:r>
              <a:rPr lang="fr-CH" sz="2000" b="1" dirty="0" smtClean="0">
                <a:latin typeface="+mj-lt"/>
              </a:rPr>
              <a:t> </a:t>
            </a:r>
            <a:r>
              <a:rPr lang="fr-CH" sz="2000" b="1" dirty="0" smtClean="0">
                <a:latin typeface="+mj-lt"/>
              </a:rPr>
              <a:t>large </a:t>
            </a:r>
            <a:r>
              <a:rPr lang="fr-CH" sz="2000" b="1" dirty="0" err="1" smtClean="0">
                <a:latin typeface="+mj-lt"/>
              </a:rPr>
              <a:t>e+e</a:t>
            </a:r>
            <a:r>
              <a:rPr lang="fr-CH" sz="2000" b="1" dirty="0" smtClean="0">
                <a:latin typeface="+mj-lt"/>
              </a:rPr>
              <a:t>- </a:t>
            </a:r>
            <a:r>
              <a:rPr lang="fr-CH" sz="2000" b="1" dirty="0" smtClean="0">
                <a:latin typeface="+mj-lt"/>
              </a:rPr>
              <a:t>ring </a:t>
            </a:r>
            <a:r>
              <a:rPr lang="fr-CH" sz="2000" b="1" dirty="0" err="1" smtClean="0">
                <a:latin typeface="+mj-lt"/>
              </a:rPr>
              <a:t>collider</a:t>
            </a:r>
            <a:endParaRPr lang="fr-CH" sz="2000" b="1" dirty="0" smtClean="0">
              <a:latin typeface="+mj-lt"/>
            </a:endParaRPr>
          </a:p>
          <a:p>
            <a:r>
              <a:rPr lang="fr-CH" sz="2000" b="1" dirty="0" smtClean="0">
                <a:latin typeface="+mj-lt"/>
              </a:rPr>
              <a:t>High </a:t>
            </a:r>
            <a:r>
              <a:rPr lang="fr-CH" sz="2000" b="1" dirty="0" err="1" smtClean="0">
                <a:latin typeface="+mj-lt"/>
              </a:rPr>
              <a:t>Luminosity</a:t>
            </a:r>
            <a:r>
              <a:rPr lang="fr-CH" sz="2000" b="1" dirty="0" smtClean="0">
                <a:latin typeface="+mj-lt"/>
              </a:rPr>
              <a:t> </a:t>
            </a:r>
            <a:r>
              <a:rPr lang="fr-CH" sz="2000" b="1" dirty="0" smtClean="0">
                <a:latin typeface="+mj-lt"/>
              </a:rPr>
              <a:t>+ </a:t>
            </a:r>
            <a:r>
              <a:rPr lang="fr-CH" sz="2000" b="1" dirty="0" err="1">
                <a:latin typeface="+mj-lt"/>
              </a:rPr>
              <a:t>E</a:t>
            </a:r>
            <a:r>
              <a:rPr lang="fr-CH" sz="2000" b="1" dirty="0" err="1" smtClean="0">
                <a:latin typeface="+mj-lt"/>
              </a:rPr>
              <a:t>nergy</a:t>
            </a:r>
            <a:r>
              <a:rPr lang="fr-CH" sz="2000" b="1" dirty="0" smtClean="0">
                <a:latin typeface="+mj-lt"/>
              </a:rPr>
              <a:t> </a:t>
            </a:r>
            <a:r>
              <a:rPr lang="fr-CH" sz="2000" b="1" dirty="0" err="1" smtClean="0">
                <a:latin typeface="+mj-lt"/>
              </a:rPr>
              <a:t>resolution</a:t>
            </a:r>
            <a:r>
              <a:rPr lang="fr-CH" sz="2000" b="1" dirty="0" smtClean="0">
                <a:latin typeface="+mj-lt"/>
              </a:rPr>
              <a:t> and Calibration </a:t>
            </a:r>
            <a:r>
              <a:rPr lang="fr-CH" sz="2000" b="1" dirty="0" smtClean="0">
                <a:latin typeface="+mj-lt"/>
                <a:sym typeface="Wingdings" panose="05000000000000000000" pitchFamily="2" charset="2"/>
              </a:rPr>
              <a:t>  </a:t>
            </a:r>
            <a:r>
              <a:rPr lang="fr-CH" sz="2000" b="1" dirty="0" err="1" smtClean="0">
                <a:latin typeface="+mj-lt"/>
                <a:sym typeface="Wingdings" panose="05000000000000000000" pitchFamily="2" charset="2"/>
              </a:rPr>
              <a:t>precision</a:t>
            </a:r>
            <a:r>
              <a:rPr lang="fr-CH" sz="2000" b="1" dirty="0" smtClean="0">
                <a:latin typeface="+mj-lt"/>
                <a:sym typeface="Wingdings" panose="05000000000000000000" pitchFamily="2" charset="2"/>
              </a:rPr>
              <a:t> on Z</a:t>
            </a:r>
            <a:r>
              <a:rPr lang="fr-CH" sz="2000" b="1" dirty="0" smtClean="0">
                <a:latin typeface="+mj-lt"/>
                <a:sym typeface="Wingdings" panose="05000000000000000000" pitchFamily="2" charset="2"/>
              </a:rPr>
              <a:t>, W, H, t</a:t>
            </a:r>
            <a:endParaRPr lang="fr-CH" sz="20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182" y="4398380"/>
            <a:ext cx="2017155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n-lt"/>
              </a:rPr>
              <a:t>complementarity</a:t>
            </a:r>
            <a:endParaRPr lang="fr-CH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970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88640"/>
                <a:ext cx="8676456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4000" b="1" dirty="0" smtClean="0">
                    <a:solidFill>
                      <a:srgbClr val="3333FF"/>
                    </a:solidFill>
                  </a:rPr>
                  <a:t> </a:t>
                </a:r>
                <a:r>
                  <a:rPr lang="en-US" sz="4000" b="1" dirty="0" smtClean="0">
                    <a:solidFill>
                      <a:srgbClr val="3333FF"/>
                    </a:solidFill>
                  </a:rPr>
                  <a:t>STATISTICS</a:t>
                </a:r>
                <a:r>
                  <a:rPr lang="en-US" sz="3600" dirty="0" smtClean="0"/>
                  <a:t/>
                </a:r>
                <a:br>
                  <a:rPr lang="en-US" sz="3600" dirty="0" smtClean="0"/>
                </a:br>
                <a:r>
                  <a:rPr lang="en-US" sz="3100" dirty="0" smtClean="0"/>
                  <a:t>(</a:t>
                </a:r>
                <a:r>
                  <a:rPr lang="en-US" sz="3100" dirty="0" err="1"/>
                  <a:t>e</a:t>
                </a:r>
                <a:r>
                  <a:rPr lang="en-US" sz="3100" baseline="30000" dirty="0" err="1"/>
                  <a:t>+</a:t>
                </a:r>
                <a:r>
                  <a:rPr lang="en-US" sz="3100" dirty="0" err="1"/>
                  <a:t>e</a:t>
                </a:r>
                <a:r>
                  <a:rPr lang="en-US" sz="3100" baseline="30000" dirty="0"/>
                  <a:t>- </a:t>
                </a:r>
                <a:r>
                  <a:rPr lang="en-US" sz="3100" dirty="0" smtClean="0">
                    <a:sym typeface="Wingdings" panose="05000000000000000000" pitchFamily="2" charset="2"/>
                  </a:rPr>
                  <a:t></a:t>
                </a:r>
                <a:r>
                  <a:rPr lang="en-US" sz="3100" dirty="0" smtClean="0"/>
                  <a:t> </a:t>
                </a:r>
                <a:r>
                  <a:rPr lang="en-US" sz="3100" dirty="0"/>
                  <a:t>ZH, </a:t>
                </a:r>
                <a:r>
                  <a:rPr lang="en-US" sz="3100" dirty="0" err="1" smtClean="0"/>
                  <a:t>e</a:t>
                </a:r>
                <a:r>
                  <a:rPr lang="en-US" sz="3100" baseline="30000" dirty="0" err="1" smtClean="0"/>
                  <a:t>+</a:t>
                </a:r>
                <a:r>
                  <a:rPr lang="en-US" sz="3100" dirty="0" err="1" smtClean="0"/>
                  <a:t>e</a:t>
                </a:r>
                <a:r>
                  <a:rPr lang="en-US" sz="3100" baseline="30000" dirty="0" smtClean="0"/>
                  <a:t>- </a:t>
                </a:r>
                <a:r>
                  <a:rPr lang="en-US" sz="3100" dirty="0" smtClean="0">
                    <a:cs typeface="Calibri"/>
                  </a:rPr>
                  <a:t>→</a:t>
                </a:r>
                <a:r>
                  <a:rPr lang="en-US" sz="3100" dirty="0" smtClean="0"/>
                  <a:t>W</a:t>
                </a:r>
                <a:r>
                  <a:rPr lang="en-US" sz="3100" baseline="30000" dirty="0" smtClean="0"/>
                  <a:t>+</a:t>
                </a:r>
                <a:r>
                  <a:rPr lang="en-US" sz="3100" dirty="0" smtClean="0"/>
                  <a:t>W</a:t>
                </a:r>
                <a:r>
                  <a:rPr lang="en-US" sz="3100" baseline="30000" dirty="0" smtClean="0"/>
                  <a:t>-</a:t>
                </a:r>
                <a:r>
                  <a:rPr lang="en-US" sz="3100" dirty="0" smtClean="0"/>
                  <a:t>, </a:t>
                </a:r>
                <a:r>
                  <a:rPr lang="en-US" sz="3100" dirty="0" err="1"/>
                  <a:t>e</a:t>
                </a:r>
                <a:r>
                  <a:rPr lang="en-US" sz="3100" baseline="30000" dirty="0" err="1"/>
                  <a:t>+</a:t>
                </a:r>
                <a:r>
                  <a:rPr lang="en-US" sz="3100" dirty="0" err="1"/>
                  <a:t>e</a:t>
                </a:r>
                <a:r>
                  <a:rPr lang="en-US" sz="3100" baseline="30000" dirty="0"/>
                  <a:t>- </a:t>
                </a:r>
                <a:r>
                  <a:rPr lang="en-US" sz="3100" dirty="0">
                    <a:cs typeface="Calibri"/>
                  </a:rPr>
                  <a:t>→</a:t>
                </a:r>
                <a:r>
                  <a:rPr lang="en-US" sz="3100" dirty="0"/>
                  <a:t> </a:t>
                </a:r>
                <a:r>
                  <a:rPr lang="en-US" sz="3100" dirty="0" smtClean="0"/>
                  <a:t>ZH,[</a:t>
                </a:r>
                <a:r>
                  <a:rPr lang="en-US" sz="3100" dirty="0" err="1" smtClean="0"/>
                  <a:t>e</a:t>
                </a:r>
                <a:r>
                  <a:rPr lang="en-US" sz="3100" baseline="30000" dirty="0" err="1" smtClean="0"/>
                  <a:t>+</a:t>
                </a:r>
                <a:r>
                  <a:rPr lang="en-US" sz="3100" dirty="0" err="1" smtClean="0"/>
                  <a:t>e</a:t>
                </a:r>
                <a:r>
                  <a:rPr lang="en-US" sz="3100" baseline="30000" dirty="0" smtClean="0"/>
                  <a:t>-</a:t>
                </a:r>
                <a:r>
                  <a:rPr lang="en-US" sz="3100" dirty="0">
                    <a:cs typeface="Calibri"/>
                  </a:rPr>
                  <a:t>→</a:t>
                </a:r>
                <a:r>
                  <a:rPr lang="en-US" sz="3100" dirty="0" smtClean="0"/>
                  <a:t> </a:t>
                </a:r>
                <a:r>
                  <a:rPr lang="en-US" sz="3100" i="1" dirty="0" smtClean="0"/>
                  <a:t>t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1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100" b="0" i="1" smtClean="0"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en-US" sz="31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3100" dirty="0"/>
                  <a:t> )</a:t>
                </a:r>
              </a:p>
            </p:txBody>
          </p:sp>
        </mc:Choice>
        <mc:Fallback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88640"/>
                <a:ext cx="8676456" cy="1143000"/>
              </a:xfrm>
              <a:blipFill rotWithShape="1">
                <a:blip r:embed="rId2"/>
                <a:stretch>
                  <a:fillRect t="-4813" b="-12299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590582"/>
              </p:ext>
            </p:extLst>
          </p:nvPr>
        </p:nvGraphicFramePr>
        <p:xfrm>
          <a:off x="0" y="1535956"/>
          <a:ext cx="8949742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7133"/>
                <a:gridCol w="2757154"/>
                <a:gridCol w="2175455"/>
              </a:tblGrid>
              <a:tr h="139040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TLEP-4 IP, </a:t>
                      </a:r>
                      <a:r>
                        <a:rPr lang="en-US" sz="2800" baseline="0" dirty="0" smtClean="0"/>
                        <a:t> per </a:t>
                      </a:r>
                      <a:r>
                        <a:rPr lang="en-US" sz="2800" dirty="0" smtClean="0"/>
                        <a:t>IP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statistics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smtClean="0"/>
                        <a:t>circumference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lang="en-US" sz="2800" dirty="0" smtClean="0"/>
                        <a:t>80 km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max beam energy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175 GeV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no. of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dirty="0" smtClean="0"/>
                        <a:t>IPs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Luminosity/IP at 350 </a:t>
                      </a:r>
                      <a:r>
                        <a:rPr lang="en-US" sz="2400" b="1" dirty="0" err="1" smtClean="0"/>
                        <a:t>GeV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c.m</a:t>
                      </a:r>
                      <a:r>
                        <a:rPr lang="en-US" sz="2400" b="1" dirty="0" smtClean="0"/>
                        <a:t>.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1.3x10</a:t>
                      </a:r>
                      <a:r>
                        <a:rPr lang="en-US" sz="2800" baseline="30000" dirty="0" smtClean="0"/>
                        <a:t>34 </a:t>
                      </a:r>
                      <a:r>
                        <a:rPr lang="en-US" sz="2800" dirty="0" smtClean="0"/>
                        <a:t>cm</a:t>
                      </a:r>
                      <a:r>
                        <a:rPr lang="en-US" sz="2800" baseline="30000" dirty="0" smtClean="0"/>
                        <a:t>-2</a:t>
                      </a:r>
                      <a:r>
                        <a:rPr lang="en-US" sz="2800" dirty="0" smtClean="0"/>
                        <a:t>s</a:t>
                      </a:r>
                      <a:r>
                        <a:rPr lang="en-US" sz="2800" baseline="30000" dirty="0" smtClean="0"/>
                        <a:t>-1</a:t>
                      </a:r>
                      <a:r>
                        <a:rPr lang="en-US" sz="2800" dirty="0" smtClean="0"/>
                        <a:t>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10</a:t>
                      </a:r>
                      <a:r>
                        <a:rPr lang="en-GB" sz="2800" baseline="30000" dirty="0" smtClean="0"/>
                        <a:t>6</a:t>
                      </a:r>
                      <a:r>
                        <a:rPr lang="en-GB" sz="2800" baseline="0" dirty="0" smtClean="0">
                          <a:sym typeface="Symbol"/>
                        </a:rPr>
                        <a:t>tt pairs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Luminosity/IP at 240 GeV </a:t>
                      </a:r>
                      <a:r>
                        <a:rPr lang="en-US" sz="2400" b="1" dirty="0" err="1" smtClean="0"/>
                        <a:t>c.m</a:t>
                      </a:r>
                      <a:r>
                        <a:rPr lang="en-US" sz="2400" b="1" dirty="0" smtClean="0"/>
                        <a:t>.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4.8x10</a:t>
                      </a:r>
                      <a:r>
                        <a:rPr lang="en-US" sz="2800" baseline="30000" dirty="0" smtClean="0"/>
                        <a:t>34 </a:t>
                      </a:r>
                      <a:r>
                        <a:rPr lang="en-US" sz="2800" dirty="0" smtClean="0"/>
                        <a:t>cm</a:t>
                      </a:r>
                      <a:r>
                        <a:rPr lang="en-US" sz="2800" baseline="30000" dirty="0" smtClean="0"/>
                        <a:t>-2</a:t>
                      </a:r>
                      <a:r>
                        <a:rPr lang="en-US" sz="2800" dirty="0" smtClean="0"/>
                        <a:t>s</a:t>
                      </a:r>
                      <a:r>
                        <a:rPr lang="en-US" sz="2800" baseline="30000" dirty="0" smtClean="0"/>
                        <a:t>-1</a:t>
                      </a:r>
                      <a:r>
                        <a:rPr lang="en-US" sz="2800" dirty="0" smtClean="0"/>
                        <a:t>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2 10</a:t>
                      </a:r>
                      <a:r>
                        <a:rPr lang="en-GB" sz="2800" baseline="30000" dirty="0" smtClean="0"/>
                        <a:t>6 </a:t>
                      </a:r>
                      <a:r>
                        <a:rPr lang="en-GB" sz="2800" baseline="0" dirty="0" smtClean="0"/>
                        <a:t>ZH </a:t>
                      </a:r>
                      <a:r>
                        <a:rPr lang="en-GB" sz="2800" baseline="0" dirty="0" err="1" smtClean="0"/>
                        <a:t>evts</a:t>
                      </a:r>
                      <a:endParaRPr lang="en-GB" sz="28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Luminosity/IP at 160 GeV </a:t>
                      </a:r>
                      <a:r>
                        <a:rPr lang="en-US" sz="2400" b="1" dirty="0" err="1" smtClean="0"/>
                        <a:t>c.m</a:t>
                      </a:r>
                      <a:r>
                        <a:rPr lang="en-US" sz="2400" b="1" dirty="0" smtClean="0"/>
                        <a:t>.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1.6x10</a:t>
                      </a:r>
                      <a:r>
                        <a:rPr lang="en-US" sz="2800" baseline="30000" dirty="0" smtClean="0"/>
                        <a:t>35 </a:t>
                      </a:r>
                      <a:r>
                        <a:rPr lang="en-US" sz="2800" dirty="0" smtClean="0"/>
                        <a:t>cm</a:t>
                      </a:r>
                      <a:r>
                        <a:rPr lang="en-US" sz="2800" baseline="30000" dirty="0" smtClean="0"/>
                        <a:t>-2</a:t>
                      </a:r>
                      <a:r>
                        <a:rPr lang="en-US" sz="2800" dirty="0" smtClean="0"/>
                        <a:t>s</a:t>
                      </a:r>
                      <a:r>
                        <a:rPr lang="en-US" sz="2800" baseline="30000" dirty="0" smtClean="0"/>
                        <a:t>-1</a:t>
                      </a:r>
                      <a:r>
                        <a:rPr lang="en-US" sz="2800" dirty="0" smtClean="0"/>
                        <a:t>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10</a:t>
                      </a:r>
                      <a:r>
                        <a:rPr lang="en-GB" sz="2800" baseline="30000" dirty="0" smtClean="0"/>
                        <a:t>8</a:t>
                      </a:r>
                      <a:r>
                        <a:rPr lang="en-GB" sz="2800" baseline="0" dirty="0" smtClean="0"/>
                        <a:t> WW pairs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Luminosity/IP at 90 GeV </a:t>
                      </a:r>
                      <a:r>
                        <a:rPr lang="en-US" sz="2400" b="1" dirty="0" err="1" smtClean="0"/>
                        <a:t>c.m</a:t>
                      </a:r>
                      <a:r>
                        <a:rPr lang="en-US" sz="2400" b="1" dirty="0" smtClean="0"/>
                        <a:t>.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5.6 10</a:t>
                      </a:r>
                      <a:r>
                        <a:rPr lang="en-US" sz="2800" baseline="30000" dirty="0" smtClean="0"/>
                        <a:t>35 </a:t>
                      </a:r>
                      <a:r>
                        <a:rPr lang="en-US" sz="2800" dirty="0" smtClean="0"/>
                        <a:t>cm</a:t>
                      </a:r>
                      <a:r>
                        <a:rPr lang="en-US" sz="2800" baseline="30000" dirty="0" smtClean="0"/>
                        <a:t>-2</a:t>
                      </a:r>
                      <a:r>
                        <a:rPr lang="en-US" sz="2800" dirty="0" smtClean="0"/>
                        <a:t>s</a:t>
                      </a:r>
                      <a:r>
                        <a:rPr lang="en-US" sz="2800" baseline="30000" dirty="0" smtClean="0"/>
                        <a:t>-1</a:t>
                      </a:r>
                      <a:r>
                        <a:rPr lang="en-US" sz="2800" dirty="0" smtClean="0"/>
                        <a:t>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10</a:t>
                      </a:r>
                      <a:r>
                        <a:rPr lang="en-GB" sz="2800" baseline="30000" dirty="0" smtClean="0"/>
                        <a:t>12 </a:t>
                      </a:r>
                      <a:r>
                        <a:rPr lang="en-GB" sz="2800" baseline="0" dirty="0" smtClean="0"/>
                        <a:t>Z decays</a:t>
                      </a:r>
                      <a:endParaRPr lang="en-GB" sz="2800" baseline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7613" y="6240551"/>
            <a:ext cx="8471743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t the  </a:t>
            </a:r>
            <a:r>
              <a:rPr lang="en-US" sz="2400" b="0" i="1" dirty="0" smtClean="0">
                <a:solidFill>
                  <a:prstClr val="black"/>
                </a:solidFill>
                <a:latin typeface="Calibri"/>
              </a:rPr>
              <a:t>Z</a:t>
            </a:r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 pole repeat the LEP physics programme in a few minutes…</a:t>
            </a:r>
            <a:endParaRPr lang="en-GB" sz="24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05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4" y="-334219"/>
            <a:ext cx="80486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47" y="597859"/>
            <a:ext cx="862012" cy="570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2157710"/>
            <a:ext cx="6273800" cy="456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23484" y="1849933"/>
            <a:ext cx="1611275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smtClean="0"/>
              <a:t>to </a:t>
            </a:r>
            <a:r>
              <a:rPr lang="fr-CH" dirty="0" err="1" smtClean="0"/>
              <a:t>appear</a:t>
            </a:r>
            <a:r>
              <a:rPr lang="fr-CH" dirty="0" smtClean="0"/>
              <a:t> in JHEP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7221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Higgs production mechanism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25501"/>
            <a:ext cx="8432800" cy="12953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2000" dirty="0" smtClean="0"/>
              <a:t>In </a:t>
            </a:r>
            <a:r>
              <a:rPr lang="en-US" sz="2000" dirty="0" err="1" smtClean="0"/>
              <a:t>e</a:t>
            </a:r>
            <a:r>
              <a:rPr lang="en-US" sz="2000" baseline="30000" dirty="0" err="1" smtClean="0"/>
              <a:t>+</a:t>
            </a:r>
            <a:r>
              <a:rPr lang="en-US" sz="2000" dirty="0" err="1" smtClean="0"/>
              <a:t>e</a:t>
            </a:r>
            <a:r>
              <a:rPr lang="en-US" sz="2000" baseline="30000" dirty="0" smtClean="0"/>
              <a:t>–</a:t>
            </a:r>
            <a:r>
              <a:rPr lang="en-GB" sz="2000" dirty="0" smtClean="0"/>
              <a:t>  the Higgs is produced by  “</a:t>
            </a:r>
            <a:r>
              <a:rPr lang="en-GB" sz="2000" dirty="0" err="1" smtClean="0"/>
              <a:t>higgstrahlung</a:t>
            </a:r>
            <a:r>
              <a:rPr lang="en-GB" sz="2000" dirty="0" smtClean="0"/>
              <a:t>” close to threshold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Production </a:t>
            </a:r>
            <a:r>
              <a:rPr lang="en-GB" sz="2000" dirty="0" err="1" smtClean="0"/>
              <a:t>xsection</a:t>
            </a:r>
            <a:r>
              <a:rPr lang="en-GB" sz="2000" dirty="0" smtClean="0"/>
              <a:t> has maximum near threshold ~200 </a:t>
            </a:r>
            <a:r>
              <a:rPr lang="en-GB" sz="2000" dirty="0" err="1" smtClean="0"/>
              <a:t>fb</a:t>
            </a:r>
            <a:endParaRPr lang="en-GB" sz="2000" dirty="0" smtClean="0"/>
          </a:p>
          <a:p>
            <a:pPr>
              <a:buNone/>
            </a:pPr>
            <a:r>
              <a:rPr lang="en-GB" sz="2000" dirty="0" smtClean="0">
                <a:solidFill>
                  <a:srgbClr val="C00000"/>
                </a:solidFill>
              </a:rPr>
              <a:t>            10</a:t>
            </a:r>
            <a:r>
              <a:rPr lang="en-GB" sz="2000" baseline="30000" dirty="0" smtClean="0">
                <a:solidFill>
                  <a:srgbClr val="C00000"/>
                </a:solidFill>
              </a:rPr>
              <a:t>34</a:t>
            </a:r>
            <a:r>
              <a:rPr lang="en-GB" sz="2000" dirty="0" smtClean="0">
                <a:solidFill>
                  <a:srgbClr val="C00000"/>
                </a:solidFill>
              </a:rPr>
              <a:t>/cm</a:t>
            </a:r>
            <a:r>
              <a:rPr lang="en-GB" sz="2000" baseline="30000" dirty="0" smtClean="0">
                <a:solidFill>
                  <a:srgbClr val="C00000"/>
                </a:solidFill>
              </a:rPr>
              <a:t>2</a:t>
            </a:r>
            <a:r>
              <a:rPr lang="en-GB" sz="2000" dirty="0" smtClean="0">
                <a:solidFill>
                  <a:srgbClr val="C00000"/>
                </a:solidFill>
              </a:rPr>
              <a:t>/s </a:t>
            </a:r>
            <a:r>
              <a:rPr lang="en-GB" sz="2000" dirty="0" smtClean="0">
                <a:solidFill>
                  <a:srgbClr val="C00000"/>
                </a:solidFill>
                <a:sym typeface="Wingdings" pitchFamily="2" charset="2"/>
              </a:rPr>
              <a:t>  20’000 HZ events per year.</a:t>
            </a:r>
            <a:r>
              <a:rPr lang="en-GB" sz="2000" dirty="0" smtClean="0">
                <a:sym typeface="Wingdings" pitchFamily="2" charset="2"/>
              </a:rPr>
              <a:t> </a:t>
            </a:r>
            <a:endParaRPr lang="en-GB" sz="2000" dirty="0"/>
          </a:p>
        </p:txBody>
      </p:sp>
      <p:sp>
        <p:nvSpPr>
          <p:cNvPr id="7" name="Freeform 6"/>
          <p:cNvSpPr/>
          <p:nvPr/>
        </p:nvSpPr>
        <p:spPr>
          <a:xfrm>
            <a:off x="903767" y="3066016"/>
            <a:ext cx="914400" cy="1828800"/>
          </a:xfrm>
          <a:custGeom>
            <a:avLst/>
            <a:gdLst>
              <a:gd name="connsiteX0" fmla="*/ 0 w 914400"/>
              <a:gd name="connsiteY0" fmla="*/ 0 h 1828800"/>
              <a:gd name="connsiteX1" fmla="*/ 914400 w 914400"/>
              <a:gd name="connsiteY1" fmla="*/ 903768 h 1828800"/>
              <a:gd name="connsiteX2" fmla="*/ 0 w 914400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1828800">
                <a:moveTo>
                  <a:pt x="0" y="0"/>
                </a:moveTo>
                <a:lnTo>
                  <a:pt x="914400" y="903768"/>
                </a:lnTo>
                <a:lnTo>
                  <a:pt x="0" y="182880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732567" y="3060700"/>
            <a:ext cx="925033" cy="9090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43000" y="45847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e</a:t>
            </a:r>
            <a:r>
              <a:rPr lang="en-GB" baseline="30000" dirty="0" smtClean="0">
                <a:solidFill>
                  <a:srgbClr val="000000"/>
                </a:solidFill>
              </a:rPr>
              <a:t>+</a:t>
            </a:r>
            <a:endParaRPr lang="en-GB" baseline="300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30607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e</a:t>
            </a:r>
            <a:r>
              <a:rPr lang="en-GB" baseline="30000" dirty="0" smtClean="0">
                <a:solidFill>
                  <a:srgbClr val="000000"/>
                </a:solidFill>
              </a:rPr>
              <a:t>-</a:t>
            </a:r>
            <a:endParaRPr lang="en-GB" baseline="300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7116" y="359410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Z*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0" y="452016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Z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0" y="3060700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H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2600" y="5778500"/>
            <a:ext cx="8216900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3CC"/>
                </a:solidFill>
              </a:rPr>
              <a:t>For a Higgs of 125GeV, a centre of mass energy of ~240GeV is best </a:t>
            </a:r>
          </a:p>
          <a:p>
            <a:r>
              <a:rPr lang="en-GB" dirty="0" smtClean="0">
                <a:solidFill>
                  <a:srgbClr val="0033CC"/>
                </a:solidFill>
                <a:sym typeface="Wingdings" pitchFamily="2" charset="2"/>
              </a:rPr>
              <a:t> kinematical constraint near threshold for high precision in mass, width, selection purity </a:t>
            </a:r>
            <a:endParaRPr lang="en-GB" dirty="0">
              <a:solidFill>
                <a:srgbClr val="0033CC"/>
              </a:solidFill>
            </a:endParaRPr>
          </a:p>
        </p:txBody>
      </p:sp>
      <p:grpSp>
        <p:nvGrpSpPr>
          <p:cNvPr id="4" name="Group 20"/>
          <p:cNvGrpSpPr/>
          <p:nvPr/>
        </p:nvGrpSpPr>
        <p:grpSpPr>
          <a:xfrm>
            <a:off x="1828800" y="3930799"/>
            <a:ext cx="914400" cy="76200"/>
            <a:chOff x="0" y="4336312"/>
            <a:chExt cx="5486400" cy="1864240"/>
          </a:xfrm>
        </p:grpSpPr>
        <p:grpSp>
          <p:nvGrpSpPr>
            <p:cNvPr id="5" name="Group 12"/>
            <p:cNvGrpSpPr/>
            <p:nvPr/>
          </p:nvGrpSpPr>
          <p:grpSpPr>
            <a:xfrm>
              <a:off x="0" y="4336312"/>
              <a:ext cx="2743200" cy="1857152"/>
              <a:chOff x="0" y="4336312"/>
              <a:chExt cx="7315200" cy="1857152"/>
            </a:xfrm>
          </p:grpSpPr>
          <p:grpSp>
            <p:nvGrpSpPr>
              <p:cNvPr id="6" name="Group 8"/>
              <p:cNvGrpSpPr/>
              <p:nvPr/>
            </p:nvGrpSpPr>
            <p:grpSpPr>
              <a:xfrm>
                <a:off x="0" y="4336312"/>
                <a:ext cx="3657600" cy="1850064"/>
                <a:chOff x="0" y="4336312"/>
                <a:chExt cx="7315200" cy="1850064"/>
              </a:xfrm>
            </p:grpSpPr>
            <p:sp>
              <p:nvSpPr>
                <p:cNvPr id="34" name="Freeform 5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Freeform 6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" name="Group 9"/>
              <p:cNvGrpSpPr/>
              <p:nvPr/>
            </p:nvGrpSpPr>
            <p:grpSpPr>
              <a:xfrm>
                <a:off x="3657600" y="4343400"/>
                <a:ext cx="3657600" cy="1850064"/>
                <a:chOff x="0" y="4336312"/>
                <a:chExt cx="7315200" cy="1850064"/>
              </a:xfrm>
            </p:grpSpPr>
            <p:sp>
              <p:nvSpPr>
                <p:cNvPr id="32" name="Freeform 10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Freeform 11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9" name="Group 13"/>
            <p:cNvGrpSpPr/>
            <p:nvPr/>
          </p:nvGrpSpPr>
          <p:grpSpPr>
            <a:xfrm>
              <a:off x="2743200" y="4343400"/>
              <a:ext cx="2743200" cy="1857152"/>
              <a:chOff x="0" y="4336312"/>
              <a:chExt cx="7315200" cy="1857152"/>
            </a:xfrm>
          </p:grpSpPr>
          <p:grpSp>
            <p:nvGrpSpPr>
              <p:cNvPr id="11" name="Group 8"/>
              <p:cNvGrpSpPr/>
              <p:nvPr/>
            </p:nvGrpSpPr>
            <p:grpSpPr>
              <a:xfrm>
                <a:off x="0" y="4336312"/>
                <a:ext cx="3657600" cy="1850064"/>
                <a:chOff x="0" y="4336312"/>
                <a:chExt cx="7315200" cy="1850064"/>
              </a:xfrm>
            </p:grpSpPr>
            <p:sp>
              <p:nvSpPr>
                <p:cNvPr id="28" name="Freeform 27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9"/>
              <p:cNvGrpSpPr/>
              <p:nvPr/>
            </p:nvGrpSpPr>
            <p:grpSpPr>
              <a:xfrm>
                <a:off x="3657600" y="4343400"/>
                <a:ext cx="3657600" cy="1850064"/>
                <a:chOff x="0" y="4336312"/>
                <a:chExt cx="7315200" cy="1850064"/>
              </a:xfrm>
            </p:grpSpPr>
            <p:sp>
              <p:nvSpPr>
                <p:cNvPr id="26" name="Freeform 25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3" name="Group 97"/>
          <p:cNvGrpSpPr/>
          <p:nvPr/>
        </p:nvGrpSpPr>
        <p:grpSpPr>
          <a:xfrm>
            <a:off x="3367555" y="3694455"/>
            <a:ext cx="770481" cy="1828800"/>
            <a:chOff x="3367555" y="4062755"/>
            <a:chExt cx="770481" cy="1828800"/>
          </a:xfrm>
        </p:grpSpPr>
        <p:grpSp>
          <p:nvGrpSpPr>
            <p:cNvPr id="20" name="Group 65"/>
            <p:cNvGrpSpPr/>
            <p:nvPr/>
          </p:nvGrpSpPr>
          <p:grpSpPr>
            <a:xfrm rot="2700000">
              <a:off x="2491255" y="4939055"/>
              <a:ext cx="1828800" cy="76200"/>
              <a:chOff x="914400" y="2438400"/>
              <a:chExt cx="1828800" cy="76200"/>
            </a:xfrm>
          </p:grpSpPr>
          <p:grpSp>
            <p:nvGrpSpPr>
              <p:cNvPr id="21" name="Group 36"/>
              <p:cNvGrpSpPr/>
              <p:nvPr/>
            </p:nvGrpSpPr>
            <p:grpSpPr>
              <a:xfrm>
                <a:off x="914400" y="2438400"/>
                <a:ext cx="914400" cy="76200"/>
                <a:chOff x="0" y="4336312"/>
                <a:chExt cx="5486400" cy="1864240"/>
              </a:xfrm>
            </p:grpSpPr>
            <p:grpSp>
              <p:nvGrpSpPr>
                <p:cNvPr id="22" name="Group 12"/>
                <p:cNvGrpSpPr/>
                <p:nvPr/>
              </p:nvGrpSpPr>
              <p:grpSpPr>
                <a:xfrm>
                  <a:off x="0" y="4336312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23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95" name="Freeform 5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6" name="Freeform 6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4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93" name="Freeform 10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4" name="Freeform 11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5" name="Group 13"/>
                <p:cNvGrpSpPr/>
                <p:nvPr/>
              </p:nvGrpSpPr>
              <p:grpSpPr>
                <a:xfrm>
                  <a:off x="2743200" y="4343400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30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89" name="Freeform 88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0" name="Freeform 89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31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87" name="Freeform 86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8" name="Freeform 87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6" name="Group 51"/>
              <p:cNvGrpSpPr/>
              <p:nvPr/>
            </p:nvGrpSpPr>
            <p:grpSpPr>
              <a:xfrm>
                <a:off x="1828800" y="2438400"/>
                <a:ext cx="914400" cy="76200"/>
                <a:chOff x="0" y="4336312"/>
                <a:chExt cx="5486400" cy="1864240"/>
              </a:xfrm>
            </p:grpSpPr>
            <p:grpSp>
              <p:nvGrpSpPr>
                <p:cNvPr id="37" name="Group 12"/>
                <p:cNvGrpSpPr/>
                <p:nvPr/>
              </p:nvGrpSpPr>
              <p:grpSpPr>
                <a:xfrm>
                  <a:off x="0" y="4336312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38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81" name="Freeform 5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2" name="Freeform 6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39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79" name="Freeform 10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0" name="Freeform 11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0" name="Group 13"/>
                <p:cNvGrpSpPr/>
                <p:nvPr/>
              </p:nvGrpSpPr>
              <p:grpSpPr>
                <a:xfrm>
                  <a:off x="2743200" y="4343400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41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75" name="Freeform 74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6" name="Freeform 75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42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73" name="Freeform 72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4" name="Freeform 73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97" name="Rectangle 96"/>
            <p:cNvSpPr/>
            <p:nvPr/>
          </p:nvSpPr>
          <p:spPr>
            <a:xfrm rot="2700000">
              <a:off x="3560957" y="5291963"/>
              <a:ext cx="762000" cy="3921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4591050" y="2900939"/>
            <a:ext cx="44390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 smtClean="0">
                <a:solidFill>
                  <a:srgbClr val="000000"/>
                </a:solidFill>
                <a:latin typeface="Comic Sans MS"/>
              </a:rPr>
              <a:t>H – </a:t>
            </a:r>
            <a:r>
              <a:rPr lang="fr-CH" sz="3200" dirty="0" err="1" smtClean="0">
                <a:solidFill>
                  <a:srgbClr val="000000"/>
                </a:solidFill>
                <a:latin typeface="Comic Sans MS"/>
              </a:rPr>
              <a:t>tagging</a:t>
            </a:r>
            <a:r>
              <a:rPr lang="fr-CH" sz="3200" dirty="0" smtClean="0">
                <a:solidFill>
                  <a:srgbClr val="000000"/>
                </a:solidFill>
                <a:latin typeface="Comic Sans MS"/>
              </a:rPr>
              <a:t> </a:t>
            </a:r>
          </a:p>
          <a:p>
            <a:r>
              <a:rPr lang="fr-CH" sz="3200" dirty="0" smtClean="0">
                <a:solidFill>
                  <a:srgbClr val="000000"/>
                </a:solidFill>
                <a:latin typeface="Comic Sans MS"/>
              </a:rPr>
              <a:t>   by </a:t>
            </a:r>
            <a:r>
              <a:rPr lang="fr-CH" sz="3200" dirty="0" err="1" smtClean="0">
                <a:solidFill>
                  <a:srgbClr val="000000"/>
                </a:solidFill>
                <a:latin typeface="Comic Sans MS"/>
              </a:rPr>
              <a:t>missing</a:t>
            </a:r>
            <a:r>
              <a:rPr lang="fr-CH" sz="3200" dirty="0" smtClean="0">
                <a:solidFill>
                  <a:srgbClr val="000000"/>
                </a:solidFill>
                <a:latin typeface="Comic Sans MS"/>
              </a:rPr>
              <a:t> mass </a:t>
            </a:r>
          </a:p>
          <a:p>
            <a:r>
              <a:rPr lang="fr-CH" sz="3200" dirty="0" smtClean="0">
                <a:solidFill>
                  <a:srgbClr val="000000"/>
                </a:solidFill>
                <a:latin typeface="Comic Sans MS"/>
              </a:rPr>
              <a:t>      to Z </a:t>
            </a:r>
            <a:r>
              <a:rPr lang="fr-CH" sz="3200" dirty="0" err="1" smtClean="0">
                <a:solidFill>
                  <a:srgbClr val="000000"/>
                </a:solidFill>
                <a:latin typeface="Comic Sans MS"/>
              </a:rPr>
              <a:t>decay</a:t>
            </a:r>
            <a:r>
              <a:rPr lang="fr-CH" sz="3200" dirty="0" smtClean="0">
                <a:solidFill>
                  <a:srgbClr val="000000"/>
                </a:solidFill>
                <a:latin typeface="Comic Sans MS"/>
              </a:rPr>
              <a:t> </a:t>
            </a:r>
            <a:endParaRPr lang="fr-CH" sz="3200" dirty="0" smtClean="0">
              <a:solidFill>
                <a:srgbClr val="000000"/>
              </a:solidFill>
              <a:latin typeface="Comic Sans MS"/>
            </a:endParaRPr>
          </a:p>
          <a:p>
            <a:endParaRPr lang="fr-CH" sz="3200" dirty="0">
              <a:solidFill>
                <a:srgbClr val="000000"/>
              </a:solidFill>
              <a:latin typeface="Comic Sans MS"/>
            </a:endParaRPr>
          </a:p>
          <a:p>
            <a:r>
              <a:rPr lang="fr-CH" sz="3200" dirty="0" smtClean="0">
                <a:solidFill>
                  <a:srgbClr val="000000"/>
                </a:solidFill>
                <a:latin typeface="Comic Sans MS"/>
              </a:rPr>
              <a:t>a « </a:t>
            </a:r>
            <a:r>
              <a:rPr lang="fr-CH" sz="3200" dirty="0" err="1" smtClean="0">
                <a:solidFill>
                  <a:srgbClr val="000000"/>
                </a:solidFill>
                <a:latin typeface="Comic Sans MS"/>
              </a:rPr>
              <a:t>beam</a:t>
            </a:r>
            <a:r>
              <a:rPr lang="fr-CH" sz="3200" dirty="0" smtClean="0">
                <a:solidFill>
                  <a:srgbClr val="000000"/>
                </a:solidFill>
                <a:latin typeface="Comic Sans MS"/>
              </a:rPr>
              <a:t> of </a:t>
            </a:r>
            <a:r>
              <a:rPr lang="fr-CH" sz="3200" dirty="0" err="1" smtClean="0">
                <a:solidFill>
                  <a:srgbClr val="000000"/>
                </a:solidFill>
                <a:latin typeface="Comic Sans MS"/>
              </a:rPr>
              <a:t>Higgs</a:t>
            </a:r>
            <a:r>
              <a:rPr lang="fr-CH" sz="3200" dirty="0" smtClean="0">
                <a:solidFill>
                  <a:srgbClr val="000000"/>
                </a:solidFill>
                <a:latin typeface="Comic Sans MS"/>
              </a:rPr>
              <a:t> »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  <a:endParaRPr lang="en-US" sz="1800" dirty="0" err="1" smtClean="0">
              <a:solidFill>
                <a:srgbClr val="0000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52972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3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35092" y="3073400"/>
            <a:ext cx="5599408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732421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Freeform 29"/>
          <p:cNvSpPr/>
          <p:nvPr/>
        </p:nvSpPr>
        <p:spPr>
          <a:xfrm>
            <a:off x="268767" y="3447016"/>
            <a:ext cx="914400" cy="1828800"/>
          </a:xfrm>
          <a:custGeom>
            <a:avLst/>
            <a:gdLst>
              <a:gd name="connsiteX0" fmla="*/ 0 w 914400"/>
              <a:gd name="connsiteY0" fmla="*/ 0 h 1828800"/>
              <a:gd name="connsiteX1" fmla="*/ 914400 w 914400"/>
              <a:gd name="connsiteY1" fmla="*/ 903768 h 1828800"/>
              <a:gd name="connsiteX2" fmla="*/ 0 w 914400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1828800">
                <a:moveTo>
                  <a:pt x="0" y="0"/>
                </a:moveTo>
                <a:lnTo>
                  <a:pt x="914400" y="903768"/>
                </a:lnTo>
                <a:lnTo>
                  <a:pt x="0" y="182880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2097567" y="3441700"/>
            <a:ext cx="925033" cy="9090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08000" y="49657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e</a:t>
            </a:r>
            <a:r>
              <a:rPr lang="en-GB" baseline="30000" dirty="0" smtClean="0">
                <a:solidFill>
                  <a:srgbClr val="000000"/>
                </a:solidFill>
              </a:rPr>
              <a:t>+</a:t>
            </a:r>
            <a:endParaRPr lang="en-GB" baseline="3000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4200" y="34417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e</a:t>
            </a:r>
            <a:r>
              <a:rPr lang="en-GB" baseline="30000" dirty="0" smtClean="0">
                <a:solidFill>
                  <a:srgbClr val="000000"/>
                </a:solidFill>
              </a:rPr>
              <a:t>-</a:t>
            </a:r>
            <a:endParaRPr lang="en-GB" baseline="30000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72116" y="397510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Z*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13000" y="490116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Z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13000" y="3441700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H</a:t>
            </a: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1193800" y="4311799"/>
            <a:ext cx="914400" cy="76200"/>
            <a:chOff x="0" y="4336312"/>
            <a:chExt cx="5486400" cy="1864240"/>
          </a:xfrm>
        </p:grpSpPr>
        <p:grpSp>
          <p:nvGrpSpPr>
            <p:cNvPr id="3" name="Group 12"/>
            <p:cNvGrpSpPr/>
            <p:nvPr/>
          </p:nvGrpSpPr>
          <p:grpSpPr>
            <a:xfrm>
              <a:off x="0" y="4336312"/>
              <a:ext cx="2743200" cy="1857152"/>
              <a:chOff x="0" y="4336312"/>
              <a:chExt cx="7315200" cy="1857152"/>
            </a:xfrm>
          </p:grpSpPr>
          <p:grpSp>
            <p:nvGrpSpPr>
              <p:cNvPr id="4" name="Group 8"/>
              <p:cNvGrpSpPr/>
              <p:nvPr/>
            </p:nvGrpSpPr>
            <p:grpSpPr>
              <a:xfrm>
                <a:off x="0" y="4336312"/>
                <a:ext cx="3657600" cy="1850064"/>
                <a:chOff x="0" y="4336312"/>
                <a:chExt cx="7315200" cy="1850064"/>
              </a:xfrm>
            </p:grpSpPr>
            <p:sp>
              <p:nvSpPr>
                <p:cNvPr id="50" name="Freeform 5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Freeform 6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9"/>
              <p:cNvGrpSpPr/>
              <p:nvPr/>
            </p:nvGrpSpPr>
            <p:grpSpPr>
              <a:xfrm>
                <a:off x="3657600" y="4343400"/>
                <a:ext cx="3657600" cy="1850064"/>
                <a:chOff x="0" y="4336312"/>
                <a:chExt cx="7315200" cy="1850064"/>
              </a:xfrm>
            </p:grpSpPr>
            <p:sp>
              <p:nvSpPr>
                <p:cNvPr id="48" name="Freeform 10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" name="Freeform 11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6" name="Group 13"/>
            <p:cNvGrpSpPr/>
            <p:nvPr/>
          </p:nvGrpSpPr>
          <p:grpSpPr>
            <a:xfrm>
              <a:off x="2743200" y="4343400"/>
              <a:ext cx="2743200" cy="1857152"/>
              <a:chOff x="0" y="4336312"/>
              <a:chExt cx="7315200" cy="1857152"/>
            </a:xfrm>
          </p:grpSpPr>
          <p:grpSp>
            <p:nvGrpSpPr>
              <p:cNvPr id="7" name="Group 8"/>
              <p:cNvGrpSpPr/>
              <p:nvPr/>
            </p:nvGrpSpPr>
            <p:grpSpPr>
              <a:xfrm>
                <a:off x="0" y="4336312"/>
                <a:ext cx="3657600" cy="1850064"/>
                <a:chOff x="0" y="4336312"/>
                <a:chExt cx="7315200" cy="1850064"/>
              </a:xfrm>
            </p:grpSpPr>
            <p:sp>
              <p:nvSpPr>
                <p:cNvPr id="44" name="Freeform 43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" name="Group 9"/>
              <p:cNvGrpSpPr/>
              <p:nvPr/>
            </p:nvGrpSpPr>
            <p:grpSpPr>
              <a:xfrm>
                <a:off x="3657600" y="4343400"/>
                <a:ext cx="3657600" cy="1850064"/>
                <a:chOff x="0" y="4336312"/>
                <a:chExt cx="7315200" cy="1850064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9" name="Group 97"/>
          <p:cNvGrpSpPr/>
          <p:nvPr/>
        </p:nvGrpSpPr>
        <p:grpSpPr>
          <a:xfrm>
            <a:off x="2732555" y="4075455"/>
            <a:ext cx="770481" cy="1828800"/>
            <a:chOff x="3367555" y="4062755"/>
            <a:chExt cx="770481" cy="1828800"/>
          </a:xfrm>
        </p:grpSpPr>
        <p:grpSp>
          <p:nvGrpSpPr>
            <p:cNvPr id="10" name="Group 65"/>
            <p:cNvGrpSpPr/>
            <p:nvPr/>
          </p:nvGrpSpPr>
          <p:grpSpPr>
            <a:xfrm rot="2700000">
              <a:off x="2491255" y="4939055"/>
              <a:ext cx="1828800" cy="76200"/>
              <a:chOff x="914400" y="2438400"/>
              <a:chExt cx="1828800" cy="76200"/>
            </a:xfrm>
          </p:grpSpPr>
          <p:grpSp>
            <p:nvGrpSpPr>
              <p:cNvPr id="11" name="Group 36"/>
              <p:cNvGrpSpPr/>
              <p:nvPr/>
            </p:nvGrpSpPr>
            <p:grpSpPr>
              <a:xfrm>
                <a:off x="914400" y="2438400"/>
                <a:ext cx="914400" cy="76200"/>
                <a:chOff x="0" y="4336312"/>
                <a:chExt cx="5486400" cy="1864240"/>
              </a:xfrm>
            </p:grpSpPr>
            <p:grpSp>
              <p:nvGrpSpPr>
                <p:cNvPr id="12" name="Group 12"/>
                <p:cNvGrpSpPr/>
                <p:nvPr/>
              </p:nvGrpSpPr>
              <p:grpSpPr>
                <a:xfrm>
                  <a:off x="0" y="4336312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13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83" name="Freeform 5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4" name="Freeform 6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4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81" name="Freeform 10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2" name="Freeform 11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5" name="Group 13"/>
                <p:cNvGrpSpPr/>
                <p:nvPr/>
              </p:nvGrpSpPr>
              <p:grpSpPr>
                <a:xfrm>
                  <a:off x="2743200" y="4343400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16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77" name="Freeform 76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8" name="Freeform 77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7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75" name="Freeform 74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6" name="Freeform 75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8" name="Group 51"/>
              <p:cNvGrpSpPr/>
              <p:nvPr/>
            </p:nvGrpSpPr>
            <p:grpSpPr>
              <a:xfrm>
                <a:off x="1828800" y="2438400"/>
                <a:ext cx="914400" cy="76200"/>
                <a:chOff x="0" y="4336312"/>
                <a:chExt cx="5486400" cy="1864240"/>
              </a:xfrm>
            </p:grpSpPr>
            <p:grpSp>
              <p:nvGrpSpPr>
                <p:cNvPr id="19" name="Group 12"/>
                <p:cNvGrpSpPr/>
                <p:nvPr/>
              </p:nvGrpSpPr>
              <p:grpSpPr>
                <a:xfrm>
                  <a:off x="0" y="4336312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20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69" name="Freeform 5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0" name="Freeform 6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1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67" name="Freeform 10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8" name="Freeform 11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2" name="Group 13"/>
                <p:cNvGrpSpPr/>
                <p:nvPr/>
              </p:nvGrpSpPr>
              <p:grpSpPr>
                <a:xfrm>
                  <a:off x="2743200" y="4343400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23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63" name="Freeform 62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4" name="Freeform 63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4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61" name="Freeform 60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2" name="Freeform 61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54" name="Rectangle 53"/>
            <p:cNvSpPr/>
            <p:nvPr/>
          </p:nvSpPr>
          <p:spPr>
            <a:xfrm rot="2700000">
              <a:off x="3560957" y="5291963"/>
              <a:ext cx="762000" cy="3921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4749800" y="241300"/>
            <a:ext cx="39757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 smtClean="0">
                <a:solidFill>
                  <a:srgbClr val="C00000"/>
                </a:solidFill>
                <a:latin typeface="Comic Sans MS"/>
              </a:rPr>
              <a:t>Z – </a:t>
            </a:r>
            <a:r>
              <a:rPr lang="fr-CH" sz="3200" dirty="0" err="1" smtClean="0">
                <a:solidFill>
                  <a:srgbClr val="C00000"/>
                </a:solidFill>
                <a:latin typeface="Comic Sans MS"/>
              </a:rPr>
              <a:t>tagging</a:t>
            </a:r>
            <a:r>
              <a:rPr lang="fr-CH" sz="3200" dirty="0" smtClean="0">
                <a:solidFill>
                  <a:srgbClr val="C00000"/>
                </a:solidFill>
                <a:latin typeface="Comic Sans MS"/>
              </a:rPr>
              <a:t> </a:t>
            </a:r>
          </a:p>
          <a:p>
            <a:r>
              <a:rPr lang="fr-CH" sz="3200" dirty="0" smtClean="0">
                <a:solidFill>
                  <a:srgbClr val="C00000"/>
                </a:solidFill>
                <a:latin typeface="Comic Sans MS"/>
              </a:rPr>
              <a:t>   by </a:t>
            </a:r>
            <a:r>
              <a:rPr lang="fr-CH" sz="3200" dirty="0" err="1" smtClean="0">
                <a:solidFill>
                  <a:srgbClr val="C00000"/>
                </a:solidFill>
                <a:latin typeface="Comic Sans MS"/>
              </a:rPr>
              <a:t>missing</a:t>
            </a:r>
            <a:r>
              <a:rPr lang="fr-CH" sz="3200" dirty="0" smtClean="0">
                <a:solidFill>
                  <a:srgbClr val="C00000"/>
                </a:solidFill>
                <a:latin typeface="Comic Sans MS"/>
              </a:rPr>
              <a:t> mass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</a:t>
            </a:r>
            <a:endParaRPr lang="en-US" sz="1800" dirty="0" err="1" smtClean="0">
              <a:solidFill>
                <a:srgbClr val="C00000"/>
              </a:solidFill>
              <a:latin typeface="Comic Sans MS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670300" y="20320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solidFill>
                  <a:srgbClr val="00B050"/>
                </a:solidFill>
                <a:latin typeface="Comic Sans MS"/>
              </a:rPr>
              <a:t>ILC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  <a:endParaRPr lang="en-US" sz="1800" dirty="0" err="1" smtClean="0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817174" y="1308100"/>
            <a:ext cx="40607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total rate 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 g</a:t>
            </a:r>
            <a:r>
              <a:rPr lang="fr-CH" sz="1800" baseline="-25000" dirty="0" smtClean="0">
                <a:solidFill>
                  <a:srgbClr val="000000"/>
                </a:solidFill>
                <a:latin typeface="Comic Sans MS"/>
                <a:sym typeface="Symbol"/>
              </a:rPr>
              <a:t>HZZ</a:t>
            </a:r>
            <a:r>
              <a:rPr lang="fr-CH" sz="1800" baseline="30000" dirty="0" smtClean="0">
                <a:solidFill>
                  <a:srgbClr val="000000"/>
                </a:solidFill>
                <a:latin typeface="Comic Sans MS"/>
                <a:sym typeface="Symbol"/>
              </a:rPr>
              <a:t>2</a:t>
            </a:r>
          </a:p>
          <a:p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ZZZ final state </a:t>
            </a:r>
            <a:r>
              <a:rPr lang="fr-CH" sz="1800" dirty="0" smtClean="0">
                <a:solidFill>
                  <a:srgbClr val="000000"/>
                </a:solidFill>
                <a:sym typeface="Symbol"/>
              </a:rPr>
              <a:t> g</a:t>
            </a:r>
            <a:r>
              <a:rPr lang="fr-CH" sz="1800" baseline="-25000" dirty="0" smtClean="0">
                <a:solidFill>
                  <a:srgbClr val="000000"/>
                </a:solidFill>
                <a:sym typeface="Symbol"/>
              </a:rPr>
              <a:t>HZZ</a:t>
            </a:r>
            <a:r>
              <a:rPr lang="fr-CH" sz="1800" baseline="30000" dirty="0" smtClean="0">
                <a:solidFill>
                  <a:srgbClr val="000000"/>
                </a:solidFill>
                <a:sym typeface="Symbol"/>
              </a:rPr>
              <a:t>4</a:t>
            </a:r>
            <a:r>
              <a:rPr lang="fr-CH" sz="1800" dirty="0" smtClean="0">
                <a:solidFill>
                  <a:srgbClr val="000000"/>
                </a:solidFill>
                <a:sym typeface="Symbol"/>
              </a:rPr>
              <a:t>/ </a:t>
            </a:r>
            <a:r>
              <a:rPr lang="fr-CH" sz="1800" baseline="-25000" dirty="0" smtClean="0">
                <a:solidFill>
                  <a:srgbClr val="000000"/>
                </a:solidFill>
                <a:sym typeface="Symbol"/>
              </a:rPr>
              <a:t>H</a:t>
            </a:r>
            <a:endParaRPr lang="fr-CH" sz="1800" dirty="0" smtClean="0">
              <a:solidFill>
                <a:srgbClr val="000000"/>
              </a:solidFill>
              <a:sym typeface="Symbol"/>
            </a:endParaRPr>
          </a:p>
          <a:p>
            <a:r>
              <a:rPr lang="fr-CH" sz="1800" dirty="0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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measure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 total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width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 </a:t>
            </a:r>
            <a:r>
              <a:rPr lang="fr-CH" sz="1800" dirty="0" smtClean="0">
                <a:solidFill>
                  <a:srgbClr val="000000"/>
                </a:solidFill>
                <a:sym typeface="Symbol"/>
              </a:rPr>
              <a:t></a:t>
            </a:r>
            <a:r>
              <a:rPr lang="fr-CH" sz="1800" baseline="-25000" dirty="0" smtClean="0">
                <a:solidFill>
                  <a:srgbClr val="000000"/>
                </a:solidFill>
                <a:sym typeface="Symbol"/>
              </a:rPr>
              <a:t>H</a:t>
            </a:r>
          </a:p>
          <a:p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empty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recoil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= invisible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width</a:t>
            </a:r>
            <a:endParaRPr lang="fr-CH" sz="1800" dirty="0" smtClean="0">
              <a:solidFill>
                <a:srgbClr val="000000"/>
              </a:solidFill>
              <a:latin typeface="Comic Sans MS"/>
              <a:sym typeface="Symbol"/>
            </a:endParaRPr>
          </a:p>
          <a:p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‘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funny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recoil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’ =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exotic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Higgs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decay</a:t>
            </a:r>
            <a:endParaRPr lang="fr-CH" sz="1800" dirty="0" smtClean="0">
              <a:solidFill>
                <a:srgbClr val="000000"/>
              </a:solidFill>
              <a:latin typeface="Comic Sans MS"/>
              <a:sym typeface="Symbol"/>
            </a:endParaRPr>
          </a:p>
          <a:p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easy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control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below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Symbol"/>
              </a:rPr>
              <a:t>theshold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</a:t>
            </a:r>
            <a:r>
              <a:rPr lang="fr-CH" sz="1800" baseline="-25000" dirty="0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 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 </a:t>
            </a:r>
            <a:endParaRPr lang="en-US" sz="1800" dirty="0" err="1" smtClean="0">
              <a:solidFill>
                <a:srgbClr val="0000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3933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907363" y="116632"/>
            <a:ext cx="3129133" cy="2880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TextBox 3"/>
          <p:cNvSpPr txBox="1"/>
          <p:nvPr/>
        </p:nvSpPr>
        <p:spPr>
          <a:xfrm>
            <a:off x="211705" y="116632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/>
              <a:t>best-of FCC/TLEP #1: </a:t>
            </a:r>
            <a:r>
              <a:rPr lang="fr-CH" sz="2400" b="1" dirty="0" err="1" smtClean="0"/>
              <a:t>Higgs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factory</a:t>
            </a:r>
            <a:r>
              <a:rPr lang="fr-CH" sz="2400" b="1" dirty="0" smtClean="0"/>
              <a:t> </a:t>
            </a:r>
            <a:endParaRPr lang="fr-CH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90698"/>
            <a:ext cx="18097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28184" y="1691516"/>
            <a:ext cx="2604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2 10</a:t>
            </a:r>
            <a:r>
              <a:rPr lang="fr-CH" baseline="30000" dirty="0" smtClean="0"/>
              <a:t>6  </a:t>
            </a:r>
            <a:r>
              <a:rPr lang="fr-CH" dirty="0" smtClean="0"/>
              <a:t>ZH </a:t>
            </a:r>
            <a:r>
              <a:rPr lang="fr-CH" dirty="0" err="1" smtClean="0"/>
              <a:t>events</a:t>
            </a:r>
            <a:r>
              <a:rPr lang="fr-CH" dirty="0" smtClean="0"/>
              <a:t> in 5 </a:t>
            </a:r>
            <a:r>
              <a:rPr lang="fr-CH" dirty="0" err="1" smtClean="0"/>
              <a:t>years</a:t>
            </a:r>
            <a:endParaRPr lang="fr-CH" dirty="0"/>
          </a:p>
        </p:txBody>
      </p:sp>
      <p:sp>
        <p:nvSpPr>
          <p:cNvPr id="6" name="TextBox 5"/>
          <p:cNvSpPr txBox="1"/>
          <p:nvPr/>
        </p:nvSpPr>
        <p:spPr>
          <a:xfrm>
            <a:off x="6185867" y="2260233"/>
            <a:ext cx="2548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 «A </a:t>
            </a:r>
            <a:r>
              <a:rPr lang="fr-CH" b="1" dirty="0" err="1" smtClean="0"/>
              <a:t>tagged</a:t>
            </a:r>
            <a:r>
              <a:rPr lang="fr-CH" b="1" dirty="0" smtClean="0"/>
              <a:t> </a:t>
            </a:r>
            <a:r>
              <a:rPr lang="fr-CH" b="1" dirty="0" err="1" smtClean="0"/>
              <a:t>Higgs</a:t>
            </a:r>
            <a:r>
              <a:rPr lang="fr-CH" b="1" dirty="0" smtClean="0"/>
              <a:t> </a:t>
            </a:r>
            <a:r>
              <a:rPr lang="fr-CH" b="1" dirty="0" err="1" smtClean="0"/>
              <a:t>beam</a:t>
            </a:r>
            <a:r>
              <a:rPr lang="fr-CH" b="1" dirty="0" smtClean="0"/>
              <a:t>».</a:t>
            </a:r>
            <a:endParaRPr lang="fr-CH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01" y="1528217"/>
            <a:ext cx="1853875" cy="42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9"/>
            <a:ext cx="287938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71557" y="4365104"/>
            <a:ext cx="3400744" cy="3693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CH" b="1" dirty="0">
                <a:solidFill>
                  <a:schemeClr val="tx1"/>
                </a:solidFill>
              </a:rPr>
              <a:t>invisible </a:t>
            </a:r>
            <a:r>
              <a:rPr lang="fr-CH" b="1" dirty="0" err="1" smtClean="0">
                <a:solidFill>
                  <a:schemeClr val="tx1"/>
                </a:solidFill>
              </a:rPr>
              <a:t>width</a:t>
            </a:r>
            <a:r>
              <a:rPr lang="fr-CH" b="1" dirty="0" smtClean="0">
                <a:solidFill>
                  <a:schemeClr val="tx1"/>
                </a:solidFill>
              </a:rPr>
              <a:t> = (</a:t>
            </a:r>
            <a:r>
              <a:rPr lang="fr-CH" b="1" dirty="0" err="1">
                <a:solidFill>
                  <a:schemeClr val="tx1"/>
                </a:solidFill>
              </a:rPr>
              <a:t>dark</a:t>
            </a:r>
            <a:r>
              <a:rPr lang="fr-CH" b="1" dirty="0">
                <a:solidFill>
                  <a:schemeClr val="tx1"/>
                </a:solidFill>
              </a:rPr>
              <a:t> </a:t>
            </a:r>
            <a:r>
              <a:rPr lang="fr-CH" b="1" dirty="0" err="1" smtClean="0">
                <a:solidFill>
                  <a:schemeClr val="tx1"/>
                </a:solidFill>
              </a:rPr>
              <a:t>matter</a:t>
            </a:r>
            <a:r>
              <a:rPr lang="fr-CH" b="1" dirty="0" smtClean="0">
                <a:solidFill>
                  <a:schemeClr val="tx1"/>
                </a:solidFill>
              </a:rPr>
              <a:t>?)</a:t>
            </a:r>
            <a:endParaRPr lang="fr-CH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602094" y="5114424"/>
            <a:ext cx="1054406" cy="56212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TextBox 10"/>
          <p:cNvSpPr txBox="1"/>
          <p:nvPr/>
        </p:nvSpPr>
        <p:spPr>
          <a:xfrm>
            <a:off x="2597505" y="1052736"/>
            <a:ext cx="750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/>
              <a:t>4 </a:t>
            </a:r>
            <a:r>
              <a:rPr lang="fr-CH" sz="2000" b="1" dirty="0" err="1" smtClean="0"/>
              <a:t>IPs</a:t>
            </a:r>
            <a:endParaRPr lang="fr-CH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99992" y="1084674"/>
            <a:ext cx="901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/>
              <a:t>(2 </a:t>
            </a:r>
            <a:r>
              <a:rPr lang="fr-CH" sz="2000" b="1" dirty="0" err="1" smtClean="0"/>
              <a:t>IPs</a:t>
            </a:r>
            <a:r>
              <a:rPr lang="fr-CH" sz="2000" b="1" dirty="0" smtClean="0"/>
              <a:t>)</a:t>
            </a:r>
            <a:endParaRPr lang="fr-CH" sz="2000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656500" y="4734436"/>
            <a:ext cx="2787708" cy="658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71600" y="5733257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fr-CH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endParaRPr lang="fr-CH" sz="2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HHH</a:t>
            </a:r>
          </a:p>
          <a:p>
            <a:r>
              <a:rPr lang="fr-CH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CH" sz="20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fr-CH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fr-CH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1800" y="5733256"/>
            <a:ext cx="7617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0.6%</a:t>
            </a:r>
          </a:p>
          <a:p>
            <a:r>
              <a:rPr lang="fr-CH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28%</a:t>
            </a:r>
          </a:p>
          <a:p>
            <a:r>
              <a:rPr lang="fr-CH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endParaRPr lang="fr-CH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458621" y="6089520"/>
            <a:ext cx="2448742" cy="1477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491880" y="6525344"/>
            <a:ext cx="244874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627784" y="3284984"/>
            <a:ext cx="1054406" cy="56212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Oval 26"/>
          <p:cNvSpPr/>
          <p:nvPr/>
        </p:nvSpPr>
        <p:spPr>
          <a:xfrm>
            <a:off x="2627784" y="4667075"/>
            <a:ext cx="1054406" cy="56212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706769" y="3566046"/>
            <a:ext cx="2089367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682190" y="3847109"/>
            <a:ext cx="2160972" cy="1022051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843162" y="3477777"/>
            <a:ext cx="3277372" cy="3693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sensitive to new </a:t>
            </a:r>
            <a:r>
              <a:rPr lang="fr-CH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physics</a:t>
            </a:r>
            <a:r>
              <a:rPr lang="fr-CH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fr-CH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loops</a:t>
            </a:r>
            <a:endParaRPr lang="fr-CH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54970" y="5114424"/>
            <a:ext cx="3215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also</a:t>
            </a:r>
            <a:r>
              <a:rPr lang="fr-CH" dirty="0" smtClean="0"/>
              <a:t> (but </a:t>
            </a:r>
            <a:r>
              <a:rPr lang="fr-CH" dirty="0" err="1" smtClean="0"/>
              <a:t>better</a:t>
            </a:r>
            <a:r>
              <a:rPr lang="fr-CH" dirty="0" smtClean="0"/>
              <a:t> </a:t>
            </a:r>
            <a:r>
              <a:rPr lang="fr-CH" dirty="0" err="1" smtClean="0"/>
              <a:t>done</a:t>
            </a:r>
            <a:r>
              <a:rPr lang="fr-CH" dirty="0" smtClean="0"/>
              <a:t> at the </a:t>
            </a:r>
          </a:p>
          <a:p>
            <a:r>
              <a:rPr lang="fr-CH" dirty="0" smtClean="0"/>
              <a:t>hadron </a:t>
            </a:r>
            <a:r>
              <a:rPr lang="fr-CH" dirty="0" err="1" smtClean="0"/>
              <a:t>colliders</a:t>
            </a:r>
            <a:r>
              <a:rPr lang="fr-CH" dirty="0" smtClean="0"/>
              <a:t> HL-LHC, </a:t>
            </a:r>
            <a:r>
              <a:rPr lang="fr-CH" dirty="0" smtClean="0"/>
              <a:t>VHE-LHC: </a:t>
            </a:r>
            <a:endParaRPr lang="fr-CH" dirty="0"/>
          </a:p>
        </p:txBody>
      </p:sp>
      <p:sp>
        <p:nvSpPr>
          <p:cNvPr id="34" name="Left Brace 33"/>
          <p:cNvSpPr/>
          <p:nvPr/>
        </p:nvSpPr>
        <p:spPr>
          <a:xfrm>
            <a:off x="593227" y="1593667"/>
            <a:ext cx="162349" cy="4067581"/>
          </a:xfrm>
          <a:prstGeom prst="lef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 b="1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-720986" y="3562256"/>
            <a:ext cx="2234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0070C0"/>
                </a:solidFill>
              </a:rPr>
              <a:t>Best </a:t>
            </a:r>
            <a:r>
              <a:rPr lang="fr-CH" b="1" dirty="0" err="1" smtClean="0">
                <a:solidFill>
                  <a:srgbClr val="0070C0"/>
                </a:solidFill>
              </a:rPr>
              <a:t>across</a:t>
            </a:r>
            <a:r>
              <a:rPr lang="fr-CH" b="1" dirty="0" smtClean="0">
                <a:solidFill>
                  <a:srgbClr val="0070C0"/>
                </a:solidFill>
              </a:rPr>
              <a:t> the </a:t>
            </a:r>
            <a:r>
              <a:rPr lang="fr-CH" b="1" dirty="0" err="1" smtClean="0">
                <a:solidFill>
                  <a:srgbClr val="0070C0"/>
                </a:solidFill>
              </a:rPr>
              <a:t>board</a:t>
            </a:r>
            <a:endParaRPr lang="fr-CH" b="1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18459" y="5907313"/>
            <a:ext cx="28480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from</a:t>
            </a:r>
            <a:r>
              <a:rPr lang="fr-CH" dirty="0" smtClean="0"/>
              <a:t> </a:t>
            </a:r>
            <a:r>
              <a:rPr lang="fr-CH" dirty="0" err="1" smtClean="0"/>
              <a:t>effect</a:t>
            </a:r>
            <a:r>
              <a:rPr lang="fr-CH" dirty="0" smtClean="0"/>
              <a:t> on HZ </a:t>
            </a:r>
            <a:r>
              <a:rPr lang="fr-CH" dirty="0" err="1" smtClean="0"/>
              <a:t>threshold</a:t>
            </a:r>
            <a:endParaRPr lang="fr-CH" dirty="0" smtClean="0"/>
          </a:p>
          <a:p>
            <a:r>
              <a:rPr lang="fr-CH" dirty="0" smtClean="0"/>
              <a:t>arXiv:1312.3322v1</a:t>
            </a:r>
          </a:p>
          <a:p>
            <a:r>
              <a:rPr lang="fr-CH" dirty="0" smtClean="0"/>
              <a:t> </a:t>
            </a:r>
            <a:r>
              <a:rPr lang="fr-CH" dirty="0" err="1" smtClean="0"/>
              <a:t>from</a:t>
            </a:r>
            <a:r>
              <a:rPr lang="fr-CH" dirty="0" smtClean="0"/>
              <a:t> </a:t>
            </a:r>
            <a:r>
              <a:rPr lang="fr-CH" dirty="0" err="1" smtClean="0"/>
              <a:t>effect</a:t>
            </a:r>
            <a:r>
              <a:rPr lang="fr-CH" dirty="0" smtClean="0"/>
              <a:t> </a:t>
            </a:r>
            <a:r>
              <a:rPr lang="fr-CH" dirty="0" err="1" smtClean="0"/>
              <a:t>on</a:t>
            </a:r>
            <a:r>
              <a:rPr lang="fr-CH" dirty="0" err="1" smtClean="0">
                <a:sym typeface="Symbol"/>
              </a:rPr>
              <a:t></a:t>
            </a:r>
            <a:r>
              <a:rPr lang="fr-CH" dirty="0" err="1" smtClean="0"/>
              <a:t>tt</a:t>
            </a:r>
            <a:r>
              <a:rPr lang="fr-CH" dirty="0" smtClean="0"/>
              <a:t>  </a:t>
            </a:r>
            <a:r>
              <a:rPr lang="fr-CH" dirty="0" err="1" smtClean="0"/>
              <a:t>threshold</a:t>
            </a:r>
            <a:endParaRPr lang="fr-CH" dirty="0" smtClean="0"/>
          </a:p>
          <a:p>
            <a:r>
              <a:rPr lang="fr-CH" dirty="0"/>
              <a:t> </a:t>
            </a:r>
            <a:r>
              <a:rPr lang="fr-CH" dirty="0" smtClean="0"/>
              <a:t>                           </a:t>
            </a:r>
            <a:endParaRPr lang="fr-CH" dirty="0"/>
          </a:p>
        </p:txBody>
      </p:sp>
      <p:sp>
        <p:nvSpPr>
          <p:cNvPr id="37" name="TextBox 36"/>
          <p:cNvSpPr txBox="1"/>
          <p:nvPr/>
        </p:nvSpPr>
        <p:spPr>
          <a:xfrm>
            <a:off x="211705" y="836712"/>
            <a:ext cx="1814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(</a:t>
            </a:r>
            <a:r>
              <a:rPr lang="fr-CH" dirty="0" err="1" smtClean="0"/>
              <a:t>constrained</a:t>
            </a:r>
            <a:r>
              <a:rPr lang="fr-CH" dirty="0" smtClean="0"/>
              <a:t> fit </a:t>
            </a:r>
          </a:p>
          <a:p>
            <a:r>
              <a:rPr lang="fr-CH" dirty="0" err="1" smtClean="0"/>
              <a:t>including</a:t>
            </a:r>
            <a:r>
              <a:rPr lang="fr-CH" dirty="0" smtClean="0"/>
              <a:t> ‘</a:t>
            </a:r>
            <a:r>
              <a:rPr lang="fr-CH" dirty="0" err="1" smtClean="0"/>
              <a:t>exotic</a:t>
            </a:r>
            <a:r>
              <a:rPr lang="fr-CH" dirty="0" smtClean="0"/>
              <a:t>’)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9266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6700" y="641350"/>
            <a:ext cx="8178800" cy="5429250"/>
          </a:xfrm>
          <a:prstGeom prst="rect">
            <a:avLst/>
          </a:prstGeom>
        </p:spPr>
        <p:txBody>
          <a:bodyPr/>
          <a:lstStyle/>
          <a:p>
            <a:pPr lvl="1">
              <a:buNone/>
            </a:pPr>
            <a:r>
              <a:rPr lang="en-US" sz="1800" dirty="0" smtClean="0"/>
              <a:t>TLEP in 100 km tunnel can in principle go to 500 </a:t>
            </a:r>
            <a:r>
              <a:rPr lang="en-US" sz="1800" dirty="0" err="1" smtClean="0"/>
              <a:t>GeV</a:t>
            </a:r>
            <a:r>
              <a:rPr lang="en-US" sz="1800" dirty="0" smtClean="0"/>
              <a:t> (not studied)</a:t>
            </a:r>
            <a:endParaRPr lang="en-US" sz="1800" dirty="0"/>
          </a:p>
          <a:p>
            <a:pPr lvl="1">
              <a:buNone/>
            </a:pPr>
            <a:endParaRPr lang="en-US" sz="1800" dirty="0" smtClean="0"/>
          </a:p>
          <a:p>
            <a:pPr lvl="1">
              <a:buNone/>
            </a:pPr>
            <a:r>
              <a:rPr lang="en-US" sz="1800" dirty="0" smtClean="0"/>
              <a:t>1</a:t>
            </a:r>
            <a:r>
              <a:rPr lang="en-US" sz="1800" dirty="0" smtClean="0"/>
              <a:t>. Similar precisions to the 250/350 </a:t>
            </a:r>
            <a:r>
              <a:rPr lang="en-US" sz="1800" dirty="0" err="1" smtClean="0"/>
              <a:t>GeV</a:t>
            </a:r>
            <a:r>
              <a:rPr lang="en-US" sz="1800" dirty="0" smtClean="0"/>
              <a:t> Higgs factory for </a:t>
            </a:r>
            <a:r>
              <a:rPr lang="en-US" sz="1800" dirty="0" err="1" smtClean="0"/>
              <a:t>W,Z,b,g,tau,charm</a:t>
            </a:r>
            <a:r>
              <a:rPr lang="en-US" sz="1800" dirty="0" smtClean="0"/>
              <a:t>, gamma and total width</a:t>
            </a:r>
            <a:r>
              <a:rPr lang="en-US" sz="1800" i="1" dirty="0" smtClean="0">
                <a:solidFill>
                  <a:srgbClr val="0000FF"/>
                </a:solidFill>
              </a:rPr>
              <a:t>. Invisible width best done at 240-250 </a:t>
            </a:r>
            <a:r>
              <a:rPr lang="en-US" sz="1800" i="1" dirty="0" err="1" smtClean="0">
                <a:solidFill>
                  <a:srgbClr val="0000FF"/>
                </a:solidFill>
              </a:rPr>
              <a:t>GeV</a:t>
            </a:r>
            <a:r>
              <a:rPr lang="en-US" sz="1800" i="1" dirty="0" smtClean="0">
                <a:solidFill>
                  <a:srgbClr val="0000FF"/>
                </a:solidFill>
              </a:rPr>
              <a:t>.  </a:t>
            </a:r>
          </a:p>
          <a:p>
            <a:pPr lvl="1">
              <a:buNone/>
            </a:pPr>
            <a:endParaRPr lang="fr-CH" sz="1800" dirty="0" smtClean="0"/>
          </a:p>
          <a:p>
            <a:pPr lvl="1">
              <a:buNone/>
            </a:pPr>
            <a:r>
              <a:rPr lang="fr-CH" sz="1800" dirty="0" smtClean="0"/>
              <a:t>2. </a:t>
            </a:r>
            <a:r>
              <a:rPr lang="fr-CH" sz="1800" dirty="0" err="1" smtClean="0"/>
              <a:t>ttH</a:t>
            </a:r>
            <a:r>
              <a:rPr lang="fr-CH" sz="1800" dirty="0" smtClean="0"/>
              <a:t> </a:t>
            </a:r>
            <a:r>
              <a:rPr lang="fr-CH" sz="1800" dirty="0" err="1" smtClean="0"/>
              <a:t>coupling</a:t>
            </a:r>
            <a:r>
              <a:rPr lang="fr-CH" sz="1800" dirty="0" smtClean="0"/>
              <a:t> possible </a:t>
            </a:r>
            <a:r>
              <a:rPr lang="fr-CH" sz="1800" dirty="0" err="1" smtClean="0"/>
              <a:t>with</a:t>
            </a:r>
            <a:r>
              <a:rPr lang="fr-CH" sz="1800" dirty="0" smtClean="0"/>
              <a:t> </a:t>
            </a:r>
            <a:r>
              <a:rPr lang="fr-CH" sz="1800" dirty="0" err="1" smtClean="0"/>
              <a:t>similar</a:t>
            </a:r>
            <a:r>
              <a:rPr lang="fr-CH" sz="1800" dirty="0" smtClean="0"/>
              <a:t> </a:t>
            </a:r>
            <a:r>
              <a:rPr lang="fr-CH" sz="1800" dirty="0" err="1" smtClean="0"/>
              <a:t>precision</a:t>
            </a:r>
            <a:r>
              <a:rPr lang="fr-CH" sz="1800" dirty="0" smtClean="0"/>
              <a:t> as HL-LHC (4%) </a:t>
            </a:r>
          </a:p>
          <a:p>
            <a:pPr lvl="1">
              <a:buNone/>
            </a:pPr>
            <a:endParaRPr lang="fr-CH" sz="1800" dirty="0" smtClean="0"/>
          </a:p>
          <a:p>
            <a:pPr lvl="1">
              <a:buNone/>
            </a:pPr>
            <a:r>
              <a:rPr lang="fr-CH" sz="1800" dirty="0" smtClean="0"/>
              <a:t>3. </a:t>
            </a:r>
            <a:r>
              <a:rPr lang="fr-CH" sz="1800" dirty="0" err="1" smtClean="0"/>
              <a:t>Higgs</a:t>
            </a:r>
            <a:r>
              <a:rPr lang="fr-CH" sz="1800" dirty="0" smtClean="0"/>
              <a:t> self </a:t>
            </a:r>
            <a:r>
              <a:rPr lang="fr-CH" sz="1800" dirty="0" err="1" smtClean="0"/>
              <a:t>coupling</a:t>
            </a:r>
            <a:r>
              <a:rPr lang="fr-CH" sz="1800" dirty="0" smtClean="0"/>
              <a:t> </a:t>
            </a:r>
            <a:r>
              <a:rPr lang="fr-CH" sz="1800" dirty="0" err="1" smtClean="0"/>
              <a:t>also</a:t>
            </a:r>
            <a:r>
              <a:rPr lang="fr-CH" sz="1800" dirty="0" smtClean="0"/>
              <a:t> </a:t>
            </a:r>
            <a:r>
              <a:rPr lang="fr-CH" sz="1800" dirty="0" err="1" smtClean="0"/>
              <a:t>very</a:t>
            </a:r>
            <a:r>
              <a:rPr lang="fr-CH" sz="1800" dirty="0" smtClean="0"/>
              <a:t> </a:t>
            </a:r>
            <a:r>
              <a:rPr lang="fr-CH" sz="1800" dirty="0" err="1" smtClean="0"/>
              <a:t>difficult</a:t>
            </a:r>
            <a:r>
              <a:rPr lang="fr-CH" sz="1800" dirty="0" smtClean="0"/>
              <a:t>…  </a:t>
            </a:r>
            <a:r>
              <a:rPr lang="fr-CH" sz="1800" dirty="0" err="1" smtClean="0"/>
              <a:t>precision</a:t>
            </a:r>
            <a:r>
              <a:rPr lang="fr-CH" sz="1800" dirty="0" smtClean="0"/>
              <a:t> </a:t>
            </a:r>
          </a:p>
          <a:p>
            <a:pPr lvl="1">
              <a:buNone/>
            </a:pPr>
            <a:r>
              <a:rPr lang="fr-CH" sz="1800" dirty="0"/>
              <a:t> </a:t>
            </a:r>
            <a:r>
              <a:rPr lang="fr-CH" sz="1800" dirty="0" smtClean="0"/>
              <a:t>        ~30% </a:t>
            </a:r>
            <a:r>
              <a:rPr lang="fr-CH" sz="1800" dirty="0" err="1" smtClean="0"/>
              <a:t>at</a:t>
            </a:r>
            <a:r>
              <a:rPr lang="fr-CH" sz="1800" dirty="0" smtClean="0"/>
              <a:t> 1 </a:t>
            </a:r>
            <a:r>
              <a:rPr lang="fr-CH" sz="1800" dirty="0" err="1" smtClean="0"/>
              <a:t>TeV</a:t>
            </a:r>
            <a:r>
              <a:rPr lang="fr-CH" sz="1800" dirty="0" smtClean="0"/>
              <a:t> </a:t>
            </a:r>
            <a:r>
              <a:rPr lang="fr-CH" sz="1800" dirty="0" err="1" smtClean="0"/>
              <a:t>similar</a:t>
            </a:r>
            <a:r>
              <a:rPr lang="fr-CH" sz="1800" dirty="0" smtClean="0"/>
              <a:t> to HL-LHC </a:t>
            </a:r>
            <a:r>
              <a:rPr lang="fr-CH" sz="1800" dirty="0" err="1" smtClean="0"/>
              <a:t>prelim</a:t>
            </a:r>
            <a:r>
              <a:rPr lang="fr-CH" sz="1800" dirty="0" smtClean="0"/>
              <a:t>. </a:t>
            </a:r>
            <a:r>
              <a:rPr lang="fr-CH" sz="1800" dirty="0" err="1"/>
              <a:t>e</a:t>
            </a:r>
            <a:r>
              <a:rPr lang="fr-CH" sz="1800" dirty="0" err="1" smtClean="0"/>
              <a:t>stimates</a:t>
            </a:r>
            <a:r>
              <a:rPr lang="fr-CH" sz="1800" dirty="0" smtClean="0"/>
              <a:t> </a:t>
            </a:r>
          </a:p>
          <a:p>
            <a:pPr lvl="1">
              <a:buNone/>
            </a:pPr>
            <a:r>
              <a:rPr lang="fr-CH" sz="1800" dirty="0"/>
              <a:t> </a:t>
            </a:r>
            <a:r>
              <a:rPr lang="fr-CH" sz="1800" dirty="0" smtClean="0"/>
              <a:t>        10-20% </a:t>
            </a:r>
            <a:r>
              <a:rPr lang="fr-CH" sz="1800" dirty="0" err="1" smtClean="0"/>
              <a:t>at</a:t>
            </a:r>
            <a:r>
              <a:rPr lang="fr-CH" sz="1800" dirty="0" smtClean="0"/>
              <a:t> 3 </a:t>
            </a:r>
            <a:r>
              <a:rPr lang="fr-CH" sz="1800" dirty="0" err="1" smtClean="0"/>
              <a:t>TeV</a:t>
            </a:r>
            <a:r>
              <a:rPr lang="fr-CH" sz="1800" dirty="0" smtClean="0"/>
              <a:t> (CLIC) </a:t>
            </a:r>
          </a:p>
          <a:p>
            <a:pPr lvl="1">
              <a:buNone/>
            </a:pPr>
            <a:r>
              <a:rPr lang="fr-CH" sz="1800" dirty="0"/>
              <a:t> </a:t>
            </a:r>
            <a:r>
              <a:rPr lang="fr-CH" sz="1800" dirty="0" smtClean="0"/>
              <a:t>      </a:t>
            </a:r>
            <a:r>
              <a:rPr lang="fr-CH" sz="1800" dirty="0" smtClean="0">
                <a:sym typeface="Wingdings" pitchFamily="2" charset="2"/>
              </a:rPr>
              <a:t> </a:t>
            </a:r>
            <a:r>
              <a:rPr lang="fr-CH" sz="1800" dirty="0" smtClean="0"/>
              <a:t>  </a:t>
            </a:r>
            <a:r>
              <a:rPr lang="fr-CH" sz="1800" dirty="0" smtClean="0"/>
              <a:t>100 </a:t>
            </a:r>
            <a:r>
              <a:rPr lang="fr-CH" sz="1800" dirty="0" err="1" smtClean="0"/>
              <a:t>TeV</a:t>
            </a:r>
            <a:r>
              <a:rPr lang="fr-CH" sz="1800" dirty="0" smtClean="0"/>
              <a:t> pp </a:t>
            </a:r>
            <a:r>
              <a:rPr lang="fr-CH" sz="1800" dirty="0" smtClean="0"/>
              <a:t>machine </a:t>
            </a:r>
            <a:r>
              <a:rPr lang="fr-CH" sz="1800" dirty="0" err="1" smtClean="0"/>
              <a:t>only</a:t>
            </a:r>
            <a:r>
              <a:rPr lang="fr-CH" sz="1800" dirty="0" smtClean="0"/>
              <a:t> </a:t>
            </a:r>
            <a:r>
              <a:rPr lang="fr-CH" sz="1800" dirty="0" err="1" smtClean="0"/>
              <a:t>can</a:t>
            </a:r>
            <a:r>
              <a:rPr lang="fr-CH" sz="1800" dirty="0" smtClean="0"/>
              <a:t> go </a:t>
            </a:r>
            <a:r>
              <a:rPr lang="fr-CH" sz="1800" dirty="0" err="1" smtClean="0"/>
              <a:t>below</a:t>
            </a:r>
            <a:r>
              <a:rPr lang="fr-CH" sz="1800" dirty="0" smtClean="0"/>
              <a:t> 10%. (8%?)</a:t>
            </a:r>
            <a:endParaRPr lang="fr-CH" sz="1800" dirty="0" smtClean="0"/>
          </a:p>
          <a:p>
            <a:pPr lvl="1">
              <a:buNone/>
            </a:pPr>
            <a:r>
              <a:rPr lang="fr-CH" sz="1800" dirty="0" smtClean="0"/>
              <a:t>         </a:t>
            </a:r>
          </a:p>
          <a:p>
            <a:pPr lvl="1">
              <a:buNone/>
            </a:pPr>
            <a:r>
              <a:rPr lang="fr-CH" sz="1800" b="1" dirty="0" smtClean="0">
                <a:solidFill>
                  <a:srgbClr val="0033CC"/>
                </a:solidFill>
                <a:sym typeface="Wingdings" pitchFamily="2" charset="2"/>
              </a:rPr>
              <a:t> </a:t>
            </a:r>
            <a:r>
              <a:rPr lang="fr-CH" sz="1800" b="1" u="sng" dirty="0" smtClean="0">
                <a:solidFill>
                  <a:srgbClr val="0033CC"/>
                </a:solidFill>
              </a:rPr>
              <a:t>For the </a:t>
            </a:r>
            <a:r>
              <a:rPr lang="fr-CH" sz="1800" b="1" u="sng" dirty="0" err="1" smtClean="0">
                <a:solidFill>
                  <a:srgbClr val="0033CC"/>
                </a:solidFill>
              </a:rPr>
              <a:t>study</a:t>
            </a:r>
            <a:r>
              <a:rPr lang="fr-CH" sz="1800" b="1" u="sng" dirty="0" smtClean="0">
                <a:solidFill>
                  <a:srgbClr val="0033CC"/>
                </a:solidFill>
              </a:rPr>
              <a:t> of H(126) </a:t>
            </a:r>
            <a:r>
              <a:rPr lang="fr-CH" sz="1800" b="1" u="sng" dirty="0" err="1" smtClean="0">
                <a:solidFill>
                  <a:srgbClr val="0033CC"/>
                </a:solidFill>
              </a:rPr>
              <a:t>alone</a:t>
            </a:r>
            <a:r>
              <a:rPr lang="fr-CH" sz="1800" b="1" dirty="0" smtClean="0">
                <a:solidFill>
                  <a:srgbClr val="0033CC"/>
                </a:solidFill>
              </a:rPr>
              <a:t>, and </a:t>
            </a:r>
            <a:r>
              <a:rPr lang="fr-CH" sz="1800" b="1" dirty="0" err="1" smtClean="0">
                <a:solidFill>
                  <a:srgbClr val="0033CC"/>
                </a:solidFill>
              </a:rPr>
              <a:t>given</a:t>
            </a:r>
            <a:r>
              <a:rPr lang="fr-CH" sz="1800" b="1" dirty="0" smtClean="0">
                <a:solidFill>
                  <a:srgbClr val="0033CC"/>
                </a:solidFill>
              </a:rPr>
              <a:t> the existence of HL-LHC, an </a:t>
            </a:r>
            <a:r>
              <a:rPr lang="fr-CH" sz="1800" b="1" dirty="0" err="1" smtClean="0">
                <a:solidFill>
                  <a:srgbClr val="0033CC"/>
                </a:solidFill>
              </a:rPr>
              <a:t>e+e</a:t>
            </a:r>
            <a:r>
              <a:rPr lang="fr-CH" sz="1800" b="1" dirty="0" smtClean="0">
                <a:solidFill>
                  <a:srgbClr val="0033CC"/>
                </a:solidFill>
              </a:rPr>
              <a:t>- </a:t>
            </a:r>
            <a:r>
              <a:rPr lang="fr-CH" sz="1800" b="1" dirty="0" err="1" smtClean="0">
                <a:solidFill>
                  <a:srgbClr val="0033CC"/>
                </a:solidFill>
              </a:rPr>
              <a:t>collider</a:t>
            </a:r>
            <a:r>
              <a:rPr lang="fr-CH" sz="1800" b="1" dirty="0" smtClean="0">
                <a:solidFill>
                  <a:srgbClr val="0033CC"/>
                </a:solidFill>
              </a:rPr>
              <a:t> </a:t>
            </a:r>
            <a:r>
              <a:rPr lang="fr-CH" sz="1800" b="1" dirty="0" err="1" smtClean="0">
                <a:solidFill>
                  <a:srgbClr val="0033CC"/>
                </a:solidFill>
              </a:rPr>
              <a:t>with</a:t>
            </a:r>
            <a:r>
              <a:rPr lang="fr-CH" sz="1800" b="1" dirty="0" smtClean="0">
                <a:solidFill>
                  <a:srgbClr val="0033CC"/>
                </a:solidFill>
              </a:rPr>
              <a:t> </a:t>
            </a:r>
            <a:r>
              <a:rPr lang="fr-CH" sz="1800" b="1" dirty="0" err="1" smtClean="0">
                <a:solidFill>
                  <a:srgbClr val="0033CC"/>
                </a:solidFill>
              </a:rPr>
              <a:t>energy</a:t>
            </a:r>
            <a:r>
              <a:rPr lang="fr-CH" sz="1800" b="1" dirty="0" smtClean="0">
                <a:solidFill>
                  <a:srgbClr val="0033CC"/>
                </a:solidFill>
              </a:rPr>
              <a:t> </a:t>
            </a:r>
            <a:r>
              <a:rPr lang="fr-CH" sz="1800" b="1" dirty="0" err="1" smtClean="0">
                <a:solidFill>
                  <a:srgbClr val="0033CC"/>
                </a:solidFill>
              </a:rPr>
              <a:t>above</a:t>
            </a:r>
            <a:r>
              <a:rPr lang="fr-CH" sz="1800" b="1" dirty="0" smtClean="0">
                <a:solidFill>
                  <a:srgbClr val="0033CC"/>
                </a:solidFill>
              </a:rPr>
              <a:t> 350 </a:t>
            </a:r>
            <a:r>
              <a:rPr lang="fr-CH" sz="1800" b="1" dirty="0" err="1" smtClean="0">
                <a:solidFill>
                  <a:srgbClr val="0033CC"/>
                </a:solidFill>
              </a:rPr>
              <a:t>GeV</a:t>
            </a:r>
            <a:r>
              <a:rPr lang="fr-CH" sz="1800" b="1" dirty="0" smtClean="0">
                <a:solidFill>
                  <a:srgbClr val="0033CC"/>
                </a:solidFill>
              </a:rPr>
              <a:t> </a:t>
            </a:r>
            <a:r>
              <a:rPr lang="fr-CH" sz="1800" b="1" dirty="0" err="1" smtClean="0">
                <a:solidFill>
                  <a:srgbClr val="0033CC"/>
                </a:solidFill>
              </a:rPr>
              <a:t>is</a:t>
            </a:r>
            <a:r>
              <a:rPr lang="fr-CH" sz="1800" b="1" dirty="0" smtClean="0">
                <a:solidFill>
                  <a:srgbClr val="0033CC"/>
                </a:solidFill>
              </a:rPr>
              <a:t> not </a:t>
            </a:r>
            <a:r>
              <a:rPr lang="fr-CH" sz="1800" b="1" dirty="0" err="1" smtClean="0">
                <a:solidFill>
                  <a:srgbClr val="0033CC"/>
                </a:solidFill>
              </a:rPr>
              <a:t>compelling</a:t>
            </a:r>
            <a:r>
              <a:rPr lang="fr-CH" sz="1800" b="1" dirty="0" smtClean="0">
                <a:solidFill>
                  <a:srgbClr val="0033CC"/>
                </a:solidFill>
              </a:rPr>
              <a:t>  w.r.t. one </a:t>
            </a:r>
            <a:r>
              <a:rPr lang="fr-CH" sz="1800" b="1" dirty="0" err="1" smtClean="0">
                <a:solidFill>
                  <a:srgbClr val="0033CC"/>
                </a:solidFill>
              </a:rPr>
              <a:t>working</a:t>
            </a:r>
            <a:r>
              <a:rPr lang="fr-CH" sz="1800" b="1" dirty="0" smtClean="0">
                <a:solidFill>
                  <a:srgbClr val="0033CC"/>
                </a:solidFill>
              </a:rPr>
              <a:t> in the 240 </a:t>
            </a:r>
            <a:r>
              <a:rPr lang="fr-CH" sz="1800" b="1" dirty="0" err="1" smtClean="0">
                <a:solidFill>
                  <a:srgbClr val="0033CC"/>
                </a:solidFill>
              </a:rPr>
              <a:t>GeV</a:t>
            </a:r>
            <a:r>
              <a:rPr lang="fr-CH" sz="1800" b="1" dirty="0" smtClean="0">
                <a:solidFill>
                  <a:srgbClr val="0033CC"/>
                </a:solidFill>
              </a:rPr>
              <a:t> – 350 </a:t>
            </a:r>
            <a:r>
              <a:rPr lang="fr-CH" sz="1800" b="1" dirty="0" err="1" smtClean="0">
                <a:solidFill>
                  <a:srgbClr val="0033CC"/>
                </a:solidFill>
              </a:rPr>
              <a:t>geV</a:t>
            </a:r>
            <a:r>
              <a:rPr lang="fr-CH" sz="1800" b="1" dirty="0" smtClean="0">
                <a:solidFill>
                  <a:srgbClr val="0033CC"/>
                </a:solidFill>
              </a:rPr>
              <a:t> </a:t>
            </a:r>
            <a:r>
              <a:rPr lang="fr-CH" sz="1800" b="1" dirty="0" err="1" smtClean="0">
                <a:solidFill>
                  <a:srgbClr val="0033CC"/>
                </a:solidFill>
              </a:rPr>
              <a:t>energy</a:t>
            </a:r>
            <a:r>
              <a:rPr lang="fr-CH" sz="1800" b="1" dirty="0" smtClean="0">
                <a:solidFill>
                  <a:srgbClr val="0033CC"/>
                </a:solidFill>
              </a:rPr>
              <a:t> range. </a:t>
            </a:r>
            <a:r>
              <a:rPr lang="fr-CH" sz="1800" dirty="0" smtClean="0"/>
              <a:t> </a:t>
            </a:r>
          </a:p>
          <a:p>
            <a:pPr lvl="1">
              <a:buNone/>
            </a:pPr>
            <a:endParaRPr lang="fr-CH" sz="1800" dirty="0" smtClean="0"/>
          </a:p>
          <a:p>
            <a:pPr lvl="1">
              <a:buNone/>
            </a:pPr>
            <a:r>
              <a:rPr lang="fr-CH" sz="1600" dirty="0" smtClean="0">
                <a:sym typeface="Wingdings" pitchFamily="2" charset="2"/>
              </a:rPr>
              <a:t> </a:t>
            </a:r>
            <a:r>
              <a:rPr lang="fr-CH" sz="1800" b="1" dirty="0">
                <a:solidFill>
                  <a:srgbClr val="00B050"/>
                </a:solidFill>
                <a:sym typeface="Wingdings" pitchFamily="2" charset="2"/>
              </a:rPr>
              <a:t>T</a:t>
            </a:r>
            <a:r>
              <a:rPr lang="fr-CH" sz="1800" b="1" dirty="0" smtClean="0">
                <a:solidFill>
                  <a:srgbClr val="00B050"/>
                </a:solidFill>
                <a:sym typeface="Wingdings" pitchFamily="2" charset="2"/>
              </a:rPr>
              <a:t>he </a:t>
            </a:r>
            <a:r>
              <a:rPr lang="fr-CH" sz="1800" b="1" dirty="0" err="1" smtClean="0">
                <a:solidFill>
                  <a:srgbClr val="00B050"/>
                </a:solidFill>
                <a:sym typeface="Wingdings" pitchFamily="2" charset="2"/>
              </a:rPr>
              <a:t>stronger</a:t>
            </a:r>
            <a:r>
              <a:rPr lang="fr-CH" sz="1800" b="1" dirty="0" smtClean="0">
                <a:solidFill>
                  <a:srgbClr val="00B050"/>
                </a:solidFill>
                <a:sym typeface="Wingdings" pitchFamily="2" charset="2"/>
              </a:rPr>
              <a:t> motivation for a high </a:t>
            </a:r>
            <a:r>
              <a:rPr lang="fr-CH" sz="1800" b="1" dirty="0" err="1" smtClean="0">
                <a:solidFill>
                  <a:srgbClr val="00B050"/>
                </a:solidFill>
                <a:sym typeface="Wingdings" pitchFamily="2" charset="2"/>
              </a:rPr>
              <a:t>energy</a:t>
            </a:r>
            <a:r>
              <a:rPr lang="fr-CH" sz="1800" b="1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fr-CH" sz="1800" b="1" dirty="0" err="1" smtClean="0">
                <a:solidFill>
                  <a:srgbClr val="00B050"/>
                </a:solidFill>
                <a:sym typeface="Wingdings" pitchFamily="2" charset="2"/>
              </a:rPr>
              <a:t>e+e</a:t>
            </a:r>
            <a:r>
              <a:rPr lang="fr-CH" sz="1800" b="1" dirty="0" smtClean="0">
                <a:solidFill>
                  <a:srgbClr val="00B050"/>
                </a:solidFill>
                <a:sym typeface="Wingdings" pitchFamily="2" charset="2"/>
              </a:rPr>
              <a:t>- </a:t>
            </a:r>
            <a:r>
              <a:rPr lang="fr-CH" sz="1800" b="1" dirty="0" err="1" smtClean="0">
                <a:solidFill>
                  <a:srgbClr val="00B050"/>
                </a:solidFill>
                <a:sym typeface="Wingdings" pitchFamily="2" charset="2"/>
              </a:rPr>
              <a:t>collider</a:t>
            </a:r>
            <a:r>
              <a:rPr lang="fr-CH" sz="1800" b="1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fr-CH" sz="1800" b="1" dirty="0" err="1" smtClean="0">
                <a:solidFill>
                  <a:srgbClr val="00B050"/>
                </a:solidFill>
                <a:sym typeface="Wingdings" pitchFamily="2" charset="2"/>
              </a:rPr>
              <a:t>will</a:t>
            </a:r>
            <a:r>
              <a:rPr lang="fr-CH" sz="1800" b="1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fr-CH" sz="1800" b="1" dirty="0" err="1" smtClean="0">
                <a:solidFill>
                  <a:srgbClr val="00B050"/>
                </a:solidFill>
                <a:sym typeface="Wingdings" pitchFamily="2" charset="2"/>
              </a:rPr>
              <a:t>exist</a:t>
            </a:r>
            <a:r>
              <a:rPr lang="fr-CH" sz="1800" b="1" dirty="0" smtClean="0">
                <a:solidFill>
                  <a:srgbClr val="00B050"/>
                </a:solidFill>
                <a:sym typeface="Wingdings" pitchFamily="2" charset="2"/>
              </a:rPr>
              <a:t> if new </a:t>
            </a:r>
            <a:r>
              <a:rPr lang="fr-CH" sz="1800" b="1" dirty="0" err="1" smtClean="0">
                <a:solidFill>
                  <a:srgbClr val="00B050"/>
                </a:solidFill>
                <a:sym typeface="Wingdings" pitchFamily="2" charset="2"/>
              </a:rPr>
              <a:t>particle</a:t>
            </a:r>
            <a:r>
              <a:rPr lang="fr-CH" sz="1800" b="1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fr-CH" sz="1800" b="1" dirty="0" err="1" smtClean="0">
                <a:solidFill>
                  <a:srgbClr val="00B050"/>
                </a:solidFill>
                <a:sym typeface="Wingdings" pitchFamily="2" charset="2"/>
              </a:rPr>
              <a:t>found</a:t>
            </a:r>
            <a:r>
              <a:rPr lang="fr-CH" sz="1800" b="1" dirty="0" smtClean="0">
                <a:solidFill>
                  <a:srgbClr val="00B050"/>
                </a:solidFill>
                <a:sym typeface="Wingdings" pitchFamily="2" charset="2"/>
              </a:rPr>
              <a:t> (or </a:t>
            </a:r>
            <a:r>
              <a:rPr lang="fr-CH" sz="1800" b="1" dirty="0" err="1" smtClean="0">
                <a:solidFill>
                  <a:srgbClr val="00B050"/>
                </a:solidFill>
                <a:sym typeface="Wingdings" pitchFamily="2" charset="2"/>
              </a:rPr>
              <a:t>inferrred</a:t>
            </a:r>
            <a:r>
              <a:rPr lang="fr-CH" sz="1800" b="1" dirty="0" smtClean="0">
                <a:solidFill>
                  <a:srgbClr val="00B050"/>
                </a:solidFill>
                <a:sym typeface="Wingdings" pitchFamily="2" charset="2"/>
              </a:rPr>
              <a:t>) at LHC, </a:t>
            </a:r>
            <a:r>
              <a:rPr lang="fr-CH" sz="1800" b="1" i="1" dirty="0" smtClean="0">
                <a:solidFill>
                  <a:srgbClr val="00B050"/>
                </a:solidFill>
                <a:sym typeface="Wingdings" pitchFamily="2" charset="2"/>
              </a:rPr>
              <a:t> for </a:t>
            </a:r>
            <a:r>
              <a:rPr lang="fr-CH" sz="1800" b="1" i="1" dirty="0" err="1" smtClean="0">
                <a:solidFill>
                  <a:srgbClr val="00B050"/>
                </a:solidFill>
                <a:sym typeface="Wingdings" pitchFamily="2" charset="2"/>
              </a:rPr>
              <a:t>which</a:t>
            </a:r>
            <a:r>
              <a:rPr lang="fr-CH" sz="1800" b="1" i="1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fr-CH" sz="1800" b="1" i="1" dirty="0" err="1" smtClean="0">
                <a:solidFill>
                  <a:srgbClr val="00B050"/>
                </a:solidFill>
                <a:sym typeface="Wingdings" pitchFamily="2" charset="2"/>
              </a:rPr>
              <a:t>e+e</a:t>
            </a:r>
            <a:r>
              <a:rPr lang="fr-CH" sz="1800" b="1" i="1" dirty="0" smtClean="0">
                <a:solidFill>
                  <a:srgbClr val="00B050"/>
                </a:solidFill>
                <a:sym typeface="Wingdings" pitchFamily="2" charset="2"/>
              </a:rPr>
              <a:t>- collisions </a:t>
            </a:r>
            <a:r>
              <a:rPr lang="fr-CH" sz="1800" b="1" i="1" dirty="0" err="1" smtClean="0">
                <a:solidFill>
                  <a:srgbClr val="00B050"/>
                </a:solidFill>
                <a:sym typeface="Wingdings" pitchFamily="2" charset="2"/>
              </a:rPr>
              <a:t>would</a:t>
            </a:r>
            <a:r>
              <a:rPr lang="fr-CH" sz="1800" b="1" i="1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fr-CH" sz="1800" b="1" i="1" dirty="0" err="1" smtClean="0">
                <a:solidFill>
                  <a:srgbClr val="00B050"/>
                </a:solidFill>
                <a:sym typeface="Wingdings" pitchFamily="2" charset="2"/>
              </a:rPr>
              <a:t>bring</a:t>
            </a:r>
            <a:r>
              <a:rPr lang="fr-CH" sz="1800" b="1" i="1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fr-CH" sz="1800" b="1" i="1" dirty="0" err="1">
                <a:solidFill>
                  <a:srgbClr val="00B050"/>
                </a:solidFill>
                <a:sym typeface="Wingdings" pitchFamily="2" charset="2"/>
              </a:rPr>
              <a:t>s</a:t>
            </a:r>
            <a:r>
              <a:rPr lang="fr-CH" sz="1800" b="1" i="1" dirty="0" err="1" smtClean="0">
                <a:solidFill>
                  <a:srgbClr val="00B050"/>
                </a:solidFill>
                <a:sym typeface="Wingdings" pitchFamily="2" charset="2"/>
              </a:rPr>
              <a:t>ubstantial</a:t>
            </a:r>
            <a:r>
              <a:rPr lang="fr-CH" sz="1800" b="1" i="1" dirty="0" smtClean="0">
                <a:solidFill>
                  <a:srgbClr val="00B050"/>
                </a:solidFill>
                <a:sym typeface="Wingdings" pitchFamily="2" charset="2"/>
              </a:rPr>
              <a:t> new </a:t>
            </a:r>
            <a:r>
              <a:rPr lang="fr-CH" sz="1800" b="1" i="1" dirty="0" smtClean="0">
                <a:solidFill>
                  <a:srgbClr val="00B050"/>
                </a:solidFill>
                <a:sym typeface="Wingdings" pitchFamily="2" charset="2"/>
              </a:rPr>
              <a:t>information </a:t>
            </a:r>
            <a:endParaRPr lang="fr-CH" sz="1800" b="1" i="1" dirty="0" smtClean="0">
              <a:solidFill>
                <a:srgbClr val="00B050"/>
              </a:solidFill>
            </a:endParaRPr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endParaRPr lang="fr-CH" sz="1600" dirty="0" smtClean="0"/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9392" y="-282112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 smtClean="0"/>
              <a:t>Higgs Physics with </a:t>
            </a:r>
            <a:r>
              <a:rPr lang="en-US" sz="2800" dirty="0" err="1" smtClean="0"/>
              <a:t>e</a:t>
            </a:r>
            <a:r>
              <a:rPr lang="en-US" sz="2800" baseline="30000" dirty="0" err="1" smtClean="0">
                <a:latin typeface="Symbol" charset="2"/>
                <a:cs typeface="Symbol" charset="2"/>
              </a:rPr>
              <a:t>+</a:t>
            </a:r>
            <a:r>
              <a:rPr lang="en-US" sz="2800" dirty="0" err="1" smtClean="0"/>
              <a:t>e</a:t>
            </a:r>
            <a:r>
              <a:rPr lang="en-US" sz="2800" baseline="30000" dirty="0" smtClean="0">
                <a:latin typeface="Symbol" charset="2"/>
                <a:cs typeface="Symbol" charset="2"/>
              </a:rPr>
              <a:t>-</a:t>
            </a:r>
            <a:r>
              <a:rPr lang="en-US" sz="2800" dirty="0" smtClean="0"/>
              <a:t> colliders above 350 </a:t>
            </a:r>
            <a:r>
              <a:rPr lang="en-US" sz="2800" dirty="0" err="1" smtClean="0"/>
              <a:t>GeV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524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60826" y="-1369444"/>
            <a:ext cx="4262286" cy="918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81357" y="970799"/>
            <a:ext cx="1120878" cy="46899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1358" y="5167408"/>
            <a:ext cx="1120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fr-CH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ILC</a:t>
            </a:r>
          </a:p>
        </p:txBody>
      </p:sp>
      <p:sp>
        <p:nvSpPr>
          <p:cNvPr id="5" name="Rectangle 4"/>
          <p:cNvSpPr/>
          <p:nvPr/>
        </p:nvSpPr>
        <p:spPr>
          <a:xfrm>
            <a:off x="7916897" y="877531"/>
            <a:ext cx="1460090" cy="46899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381384" y="5695324"/>
            <a:ext cx="75819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NB :  </a:t>
            </a:r>
            <a:r>
              <a:rPr lang="fr-CH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this</a:t>
            </a:r>
            <a:r>
              <a:rPr lang="fr-CH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fr-CH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is</a:t>
            </a:r>
            <a:r>
              <a:rPr lang="fr-CH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not a </a:t>
            </a:r>
            <a:r>
              <a:rPr lang="fr-CH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very</a:t>
            </a:r>
            <a:r>
              <a:rPr lang="fr-CH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good </a:t>
            </a:r>
            <a:r>
              <a:rPr lang="fr-CH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comparison</a:t>
            </a:r>
            <a:r>
              <a:rPr lang="fr-CH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fr-CH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with</a:t>
            </a:r>
            <a:r>
              <a:rPr lang="fr-CH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LHC as </a:t>
            </a:r>
            <a:r>
              <a:rPr lang="fr-CH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correlation</a:t>
            </a:r>
            <a:r>
              <a:rPr lang="fr-CH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fr-CH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between</a:t>
            </a:r>
            <a:r>
              <a:rPr lang="fr-CH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fr-CH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channels</a:t>
            </a:r>
            <a:r>
              <a:rPr lang="fr-CH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fr-CH" dirty="0" smtClean="0">
                <a:solidFill>
                  <a:prstClr val="black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 </a:t>
            </a:r>
            <a:r>
              <a:rPr lang="fr-CH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some</a:t>
            </a:r>
            <a:r>
              <a:rPr lang="fr-CH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ratios of </a:t>
            </a:r>
            <a:r>
              <a:rPr lang="fr-CH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BRs</a:t>
            </a:r>
            <a:r>
              <a:rPr lang="fr-CH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fr-CH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being</a:t>
            </a:r>
            <a:r>
              <a:rPr lang="fr-CH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fr-CH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can</a:t>
            </a:r>
            <a:r>
              <a:rPr lang="fr-CH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fr-CH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be</a:t>
            </a:r>
            <a:r>
              <a:rPr lang="fr-CH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more </a:t>
            </a:r>
            <a:r>
              <a:rPr lang="fr-CH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precise</a:t>
            </a:r>
            <a:r>
              <a:rPr lang="fr-CH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observables </a:t>
            </a:r>
            <a:r>
              <a:rPr lang="fr-CH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than</a:t>
            </a:r>
            <a:r>
              <a:rPr lang="fr-CH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the </a:t>
            </a:r>
            <a:r>
              <a:rPr lang="fr-CH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couplings</a:t>
            </a:r>
            <a:r>
              <a:rPr lang="fr-CH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fr-CH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themselves</a:t>
            </a:r>
            <a:r>
              <a:rPr lang="fr-CH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  </a:t>
            </a:r>
            <a:endParaRPr lang="fr-CH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284790" y="4409954"/>
            <a:ext cx="23149" cy="12853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044405" y="5122836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>
                <a:solidFill>
                  <a:srgbClr val="C00000"/>
                </a:solidFill>
                <a:latin typeface="Calibri"/>
              </a:rPr>
              <a:t>TLEP</a:t>
            </a:r>
            <a:endParaRPr lang="fr-CH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450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6"/>
          <a:stretch/>
        </p:blipFill>
        <p:spPr bwMode="auto">
          <a:xfrm>
            <a:off x="115312" y="215901"/>
            <a:ext cx="9028688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12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0648"/>
            <a:ext cx="9144000" cy="634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22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24" y="4279900"/>
            <a:ext cx="62992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854075"/>
            <a:ext cx="76327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23651" b="4328"/>
          <a:stretch/>
        </p:blipFill>
        <p:spPr bwMode="auto">
          <a:xfrm>
            <a:off x="240057" y="729972"/>
            <a:ext cx="8858385" cy="402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9" y="22086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0518" y="0"/>
            <a:ext cx="35834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smtClean="0">
                <a:solidFill>
                  <a:schemeClr val="tx2"/>
                </a:solidFill>
                <a:latin typeface="+mj-lt"/>
              </a:rPr>
              <a:t>13 </a:t>
            </a:r>
            <a:r>
              <a:rPr lang="fr-CH" sz="2000" dirty="0" err="1">
                <a:solidFill>
                  <a:schemeClr val="tx2"/>
                </a:solidFill>
                <a:latin typeface="+mj-lt"/>
              </a:rPr>
              <a:t>D</a:t>
            </a:r>
            <a:r>
              <a:rPr lang="fr-CH" sz="2000" dirty="0" err="1" smtClean="0">
                <a:solidFill>
                  <a:schemeClr val="tx2"/>
                </a:solidFill>
                <a:latin typeface="+mj-lt"/>
              </a:rPr>
              <a:t>ec</a:t>
            </a:r>
            <a:r>
              <a:rPr lang="fr-CH" sz="2000" dirty="0" smtClean="0">
                <a:solidFill>
                  <a:schemeClr val="tx2"/>
                </a:solidFill>
                <a:latin typeface="+mj-lt"/>
              </a:rPr>
              <a:t>. ’11: 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LHC sees hint of </a:t>
            </a:r>
            <a:endParaRPr lang="en-US" sz="2000" dirty="0" smtClean="0">
              <a:solidFill>
                <a:schemeClr val="tx2"/>
              </a:solidFill>
              <a:latin typeface="+mj-lt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+mj-lt"/>
              </a:rPr>
              <a:t>lightweight 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Higgs boson</a:t>
            </a:r>
          </a:p>
          <a:p>
            <a:r>
              <a:rPr lang="fr-CH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2086"/>
            <a:ext cx="5197448" cy="70788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4000" dirty="0" err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Two</a:t>
            </a:r>
            <a:r>
              <a:rPr lang="fr-CH" sz="40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</a:t>
            </a:r>
            <a:r>
              <a:rPr lang="fr-CH" sz="4000" dirty="0" err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years</a:t>
            </a:r>
            <a:r>
              <a:rPr lang="fr-CH" sz="40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</a:t>
            </a:r>
            <a:r>
              <a:rPr lang="fr-CH" sz="4000" dirty="0" err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with</a:t>
            </a:r>
            <a:r>
              <a:rPr lang="fr-CH" sz="40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a </a:t>
            </a:r>
            <a:r>
              <a:rPr lang="fr-CH" sz="4000" dirty="0" err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Higgs</a:t>
            </a:r>
            <a:r>
              <a:rPr lang="fr-CH" sz="40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!</a:t>
            </a:r>
            <a:endParaRPr lang="fr-CH" sz="4000" dirty="0" smtClean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620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50" y="428626"/>
            <a:ext cx="9010650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92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6172" y="1589314"/>
            <a:ext cx="747775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4400" dirty="0" smtClean="0">
                <a:solidFill>
                  <a:prstClr val="black"/>
                </a:solidFill>
              </a:rPr>
              <a:t>TERA-Z and </a:t>
            </a:r>
            <a:r>
              <a:rPr lang="fr-CH" sz="4400" dirty="0" err="1" smtClean="0">
                <a:solidFill>
                  <a:prstClr val="black"/>
                </a:solidFill>
              </a:rPr>
              <a:t>Oku</a:t>
            </a:r>
            <a:r>
              <a:rPr lang="fr-CH" sz="4400" dirty="0" smtClean="0">
                <a:solidFill>
                  <a:prstClr val="black"/>
                </a:solidFill>
              </a:rPr>
              <a:t>-W</a:t>
            </a:r>
          </a:p>
          <a:p>
            <a:endParaRPr lang="fr-CH" sz="4400" dirty="0">
              <a:solidFill>
                <a:prstClr val="black"/>
              </a:solidFill>
            </a:endParaRPr>
          </a:p>
          <a:p>
            <a:pPr algn="ctr"/>
            <a:r>
              <a:rPr lang="fr-CH" sz="4400" dirty="0" err="1" smtClean="0">
                <a:solidFill>
                  <a:srgbClr val="00B050"/>
                </a:solidFill>
              </a:rPr>
              <a:t>Precision</a:t>
            </a:r>
            <a:r>
              <a:rPr lang="fr-CH" sz="4400" dirty="0" smtClean="0">
                <a:solidFill>
                  <a:srgbClr val="00B050"/>
                </a:solidFill>
              </a:rPr>
              <a:t> tests of the </a:t>
            </a:r>
          </a:p>
          <a:p>
            <a:pPr algn="ctr"/>
            <a:r>
              <a:rPr lang="fr-CH" sz="4400" dirty="0" err="1" smtClean="0">
                <a:solidFill>
                  <a:srgbClr val="00B050"/>
                </a:solidFill>
              </a:rPr>
              <a:t>closure</a:t>
            </a:r>
            <a:r>
              <a:rPr lang="fr-CH" sz="4400" dirty="0" smtClean="0">
                <a:solidFill>
                  <a:srgbClr val="00B050"/>
                </a:solidFill>
              </a:rPr>
              <a:t> of the Standard Model</a:t>
            </a:r>
            <a:endParaRPr lang="fr-CH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3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" y="77173"/>
            <a:ext cx="8610600" cy="537845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Precision tests of EWSB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marL="457200" lvl="1" indent="0">
              <a:buNone/>
            </a:pPr>
            <a:endParaRPr lang="en-US" sz="16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37CEC-7426-473D-BB9A-C0489BA294D7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w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703" y="3991474"/>
            <a:ext cx="1066885" cy="10554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0023" y="810877"/>
            <a:ext cx="3109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Z pole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ssymmetries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alibri"/>
              </a:rPr>
              <a:t>l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ineshape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1888" y="812589"/>
            <a:ext cx="1411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WW threshold scan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24326" y="2931333"/>
            <a:ext cx="1247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tt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threshold scan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922" y="5170381"/>
            <a:ext cx="7845944" cy="1569660"/>
          </a:xfrm>
          <a:prstGeom prst="rect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alibri"/>
              </a:rPr>
              <a:t>TLEP : Repeat the LEP1 physics </a:t>
            </a:r>
            <a:r>
              <a:rPr lang="en-US" sz="1600" dirty="0" err="1" smtClean="0">
                <a:solidFill>
                  <a:srgbClr val="FF0000"/>
                </a:solidFill>
                <a:latin typeface="Calibri"/>
              </a:rPr>
              <a:t>programme</a:t>
            </a:r>
            <a:r>
              <a:rPr lang="en-US" sz="1600" dirty="0" smtClean="0">
                <a:solidFill>
                  <a:srgbClr val="FF0000"/>
                </a:solidFill>
                <a:latin typeface="Calibri"/>
              </a:rPr>
              <a:t> every 15 </a:t>
            </a:r>
            <a:r>
              <a:rPr lang="en-US" sz="1600" dirty="0" err="1" smtClean="0">
                <a:solidFill>
                  <a:srgbClr val="FF0000"/>
                </a:solidFill>
                <a:latin typeface="Calibri"/>
              </a:rPr>
              <a:t>mn</a:t>
            </a:r>
            <a:endParaRPr lang="en-US" sz="1600" dirty="0" smtClean="0">
              <a:solidFill>
                <a:srgbClr val="FF0000"/>
              </a:solidFill>
              <a:latin typeface="Calibri"/>
            </a:endParaRPr>
          </a:p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sz="1600" dirty="0" smtClean="0">
                <a:solidFill>
                  <a:srgbClr val="0000CC"/>
                </a:solidFill>
                <a:latin typeface="Calibri"/>
              </a:rPr>
              <a:t>Transverse polarization up to the WW threshold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Exquisite beam energy determination (10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keV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) </a:t>
            </a:r>
          </a:p>
          <a:p>
            <a:r>
              <a:rPr lang="en-US" sz="1600" dirty="0">
                <a:solidFill>
                  <a:srgbClr val="0000CC"/>
                </a:solidFill>
                <a:latin typeface="Calibri"/>
              </a:rPr>
              <a:t> </a:t>
            </a:r>
            <a:r>
              <a:rPr lang="en-US" sz="1600" dirty="0" smtClean="0">
                <a:solidFill>
                  <a:srgbClr val="0000CC"/>
                </a:solidFill>
                <a:latin typeface="Calibri"/>
              </a:rPr>
              <a:t>      Longitudinal </a:t>
            </a:r>
            <a:r>
              <a:rPr lang="en-US" sz="1600" dirty="0">
                <a:solidFill>
                  <a:srgbClr val="0000CC"/>
                </a:solidFill>
                <a:latin typeface="Calibri"/>
              </a:rPr>
              <a:t>polarization at the Z </a:t>
            </a:r>
            <a:r>
              <a:rPr lang="en-US" sz="1600" dirty="0" smtClean="0">
                <a:solidFill>
                  <a:srgbClr val="0000CC"/>
                </a:solidFill>
                <a:latin typeface="Calibri"/>
              </a:rPr>
              <a:t>pole</a:t>
            </a:r>
            <a:endParaRPr lang="en-US" sz="1600" dirty="0" smtClean="0">
              <a:solidFill>
                <a:prstClr val="black"/>
              </a:solidFill>
              <a:latin typeface="Calibri"/>
            </a:endParaRPr>
          </a:p>
          <a:p>
            <a:pPr marL="742950" lvl="4" indent="-285750">
              <a:buFont typeface="Wingdings" charset="2"/>
              <a:buChar char="Ø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Measure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sin</a:t>
            </a:r>
            <a:r>
              <a:rPr lang="en-US" sz="1600" baseline="30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θ</a:t>
            </a:r>
            <a:r>
              <a:rPr lang="en-US" sz="1600" baseline="-25000" dirty="0">
                <a:solidFill>
                  <a:prstClr val="black"/>
                </a:solidFill>
                <a:latin typeface="Calibri"/>
              </a:rPr>
              <a:t>W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to 2.10</a:t>
            </a:r>
            <a:r>
              <a:rPr lang="en-US" sz="1600" baseline="30000" dirty="0">
                <a:solidFill>
                  <a:prstClr val="black"/>
                </a:solidFill>
                <a:latin typeface="Calibri"/>
              </a:rPr>
              <a:t>-6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from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1600" baseline="-25000" dirty="0" smtClean="0">
                <a:solidFill>
                  <a:prstClr val="black"/>
                </a:solidFill>
                <a:latin typeface="Calibri"/>
              </a:rPr>
              <a:t>LR</a:t>
            </a:r>
          </a:p>
          <a:p>
            <a:pPr marL="742950" lvl="4" indent="-285750">
              <a:buFont typeface="Wingdings" charset="2"/>
              <a:buChar char="Ø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Statistics, statistics: 10</a:t>
            </a:r>
            <a:r>
              <a:rPr lang="en-US" sz="1600" baseline="30000" dirty="0" smtClean="0">
                <a:solidFill>
                  <a:prstClr val="black"/>
                </a:solidFill>
                <a:latin typeface="Calibri"/>
              </a:rPr>
              <a:t>10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tau pairs, 10</a:t>
            </a:r>
            <a:r>
              <a:rPr lang="en-US" sz="1600" baseline="30000" dirty="0" smtClean="0">
                <a:solidFill>
                  <a:prstClr val="black"/>
                </a:solidFill>
                <a:latin typeface="Calibri"/>
              </a:rPr>
              <a:t>11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bb pairs, QCD and QED studies etc… 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58586" y="4519196"/>
            <a:ext cx="244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-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284" y="52013"/>
            <a:ext cx="2044722" cy="273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1" b="3648"/>
          <a:stretch/>
        </p:blipFill>
        <p:spPr bwMode="auto">
          <a:xfrm>
            <a:off x="3406846" y="1160460"/>
            <a:ext cx="2974782" cy="262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91" y="1115226"/>
            <a:ext cx="3348720" cy="311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468" y="3365514"/>
            <a:ext cx="2680532" cy="193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2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00"/>
            </a:gs>
            <a:gs pos="50000">
              <a:schemeClr val="bg1"/>
            </a:gs>
            <a:gs pos="100000">
              <a:srgbClr val="00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451" name="Picture 3" descr="R:\alain\electroweak\talk-blois\41.jpg"/>
          <p:cNvPicPr>
            <a:picLocks noChangeAspect="1" noChangeArrowheads="1"/>
          </p:cNvPicPr>
          <p:nvPr/>
        </p:nvPicPr>
        <p:blipFill>
          <a:blip r:embed="rId2" cstate="print"/>
          <a:srcRect t="20200" r="2876"/>
          <a:stretch>
            <a:fillRect/>
          </a:stretch>
        </p:blipFill>
        <p:spPr bwMode="auto">
          <a:xfrm>
            <a:off x="22225" y="0"/>
            <a:ext cx="5897563" cy="6858000"/>
          </a:xfrm>
          <a:prstGeom prst="rect">
            <a:avLst/>
          </a:prstGeom>
          <a:noFill/>
        </p:spPr>
      </p:pic>
      <p:sp>
        <p:nvSpPr>
          <p:cNvPr id="616453" name="Rectangle 5"/>
          <p:cNvSpPr>
            <a:spLocks noChangeArrowheads="1"/>
          </p:cNvSpPr>
          <p:nvPr/>
        </p:nvSpPr>
        <p:spPr bwMode="auto">
          <a:xfrm>
            <a:off x="536575" y="3789363"/>
            <a:ext cx="5254625" cy="1552575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600">
              <a:solidFill>
                <a:srgbClr val="FFFFCC"/>
              </a:solidFill>
              <a:latin typeface="Comic Sans MS"/>
            </a:endParaRPr>
          </a:p>
        </p:txBody>
      </p:sp>
      <p:sp>
        <p:nvSpPr>
          <p:cNvPr id="616454" name="Text Box 6"/>
          <p:cNvSpPr txBox="1">
            <a:spLocks noChangeArrowheads="1"/>
          </p:cNvSpPr>
          <p:nvPr/>
        </p:nvSpPr>
        <p:spPr bwMode="auto">
          <a:xfrm>
            <a:off x="6067425" y="525463"/>
            <a:ext cx="2828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CH">
                <a:solidFill>
                  <a:srgbClr val="FFFFCC"/>
                </a:solidFill>
                <a:latin typeface="Comic Sans MS"/>
              </a:rPr>
              <a:t>relations to the well measured</a:t>
            </a:r>
          </a:p>
          <a:p>
            <a:pPr algn="ctr"/>
            <a:r>
              <a:rPr lang="fr-CH" sz="1800">
                <a:solidFill>
                  <a:srgbClr val="FFFFCC"/>
                </a:solidFill>
                <a:latin typeface="Comic Sans MS"/>
              </a:rPr>
              <a:t> </a:t>
            </a:r>
            <a:r>
              <a:rPr lang="fr-CH" sz="2400">
                <a:solidFill>
                  <a:srgbClr val="FFFFCC"/>
                </a:solidFill>
                <a:latin typeface="Comic Sans MS"/>
              </a:rPr>
              <a:t>G</a:t>
            </a:r>
            <a:r>
              <a:rPr lang="fr-CH" sz="2400" baseline="-25000">
                <a:solidFill>
                  <a:srgbClr val="FFFFCC"/>
                </a:solidFill>
                <a:latin typeface="Comic Sans MS"/>
              </a:rPr>
              <a:t>F</a:t>
            </a:r>
            <a:r>
              <a:rPr lang="fr-CH" sz="2400">
                <a:solidFill>
                  <a:srgbClr val="FFFFCC"/>
                </a:solidFill>
                <a:latin typeface="Comic Sans MS"/>
              </a:rPr>
              <a:t> m</a:t>
            </a:r>
            <a:r>
              <a:rPr lang="fr-CH" sz="2400" baseline="-25000">
                <a:solidFill>
                  <a:srgbClr val="FFFFCC"/>
                </a:solidFill>
                <a:latin typeface="Comic Sans MS"/>
              </a:rPr>
              <a:t>Z </a:t>
            </a:r>
            <a:r>
              <a:rPr lang="fr-CH" sz="2400">
                <a:solidFill>
                  <a:srgbClr val="FFFFCC"/>
                </a:solidFill>
                <a:latin typeface="Symbol" pitchFamily="18" charset="2"/>
              </a:rPr>
              <a:t>a</a:t>
            </a:r>
            <a:r>
              <a:rPr lang="fr-CH" sz="2400" baseline="-25000">
                <a:solidFill>
                  <a:srgbClr val="FFFFCC"/>
                </a:solidFill>
                <a:latin typeface="Comic Sans MS"/>
              </a:rPr>
              <a:t>QED</a:t>
            </a:r>
            <a:endParaRPr lang="en-GB" sz="2400">
              <a:solidFill>
                <a:srgbClr val="FFFFCC"/>
              </a:solidFill>
              <a:latin typeface="Comic Sans MS"/>
            </a:endParaRPr>
          </a:p>
        </p:txBody>
      </p:sp>
      <p:sp>
        <p:nvSpPr>
          <p:cNvPr id="616455" name="Text Box 7"/>
          <p:cNvSpPr txBox="1">
            <a:spLocks noChangeArrowheads="1"/>
          </p:cNvSpPr>
          <p:nvPr/>
        </p:nvSpPr>
        <p:spPr bwMode="auto">
          <a:xfrm>
            <a:off x="6294438" y="1893888"/>
            <a:ext cx="258286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H" sz="1600">
                <a:solidFill>
                  <a:srgbClr val="FF7C80"/>
                </a:solidFill>
                <a:latin typeface="Symbol" pitchFamily="18" charset="2"/>
              </a:rPr>
              <a:t>Dr </a:t>
            </a:r>
            <a:r>
              <a:rPr lang="fr-CH" sz="1600">
                <a:solidFill>
                  <a:srgbClr val="FF7C80"/>
                </a:solidFill>
                <a:latin typeface="Comic Sans MS"/>
              </a:rPr>
              <a:t>= </a:t>
            </a:r>
            <a:r>
              <a:rPr lang="fr-CH" sz="1600">
                <a:solidFill>
                  <a:srgbClr val="FF7C80"/>
                </a:solidFill>
                <a:latin typeface="Symbol" pitchFamily="18" charset="2"/>
              </a:rPr>
              <a:t>a /p  (</a:t>
            </a:r>
            <a:r>
              <a:rPr lang="fr-CH" sz="1600">
                <a:solidFill>
                  <a:srgbClr val="FF7C80"/>
                </a:solidFill>
                <a:latin typeface="Comic Sans MS"/>
              </a:rPr>
              <a:t>m</a:t>
            </a:r>
            <a:r>
              <a:rPr lang="fr-CH" sz="1600" baseline="-25000">
                <a:solidFill>
                  <a:srgbClr val="FF7C80"/>
                </a:solidFill>
                <a:latin typeface="Comic Sans MS"/>
              </a:rPr>
              <a:t>top</a:t>
            </a:r>
            <a:r>
              <a:rPr lang="fr-CH" sz="1600">
                <a:solidFill>
                  <a:srgbClr val="FF7C80"/>
                </a:solidFill>
                <a:latin typeface="Comic Sans MS"/>
              </a:rPr>
              <a:t>/m</a:t>
            </a:r>
            <a:r>
              <a:rPr lang="fr-CH" sz="1600" baseline="-25000">
                <a:solidFill>
                  <a:srgbClr val="FF7C80"/>
                </a:solidFill>
                <a:latin typeface="Comic Sans MS"/>
              </a:rPr>
              <a:t>Z</a:t>
            </a:r>
            <a:r>
              <a:rPr lang="fr-CH" sz="1600">
                <a:solidFill>
                  <a:srgbClr val="FF7C80"/>
                </a:solidFill>
                <a:latin typeface="Comic Sans MS"/>
              </a:rPr>
              <a:t>)</a:t>
            </a:r>
            <a:r>
              <a:rPr lang="fr-CH" sz="1600" baseline="30000">
                <a:solidFill>
                  <a:srgbClr val="FF7C80"/>
                </a:solidFill>
                <a:latin typeface="Comic Sans MS"/>
              </a:rPr>
              <a:t>2</a:t>
            </a:r>
          </a:p>
          <a:p>
            <a:r>
              <a:rPr lang="fr-CH" sz="1600" baseline="30000">
                <a:solidFill>
                  <a:srgbClr val="FF7C80"/>
                </a:solidFill>
                <a:latin typeface="Comic Sans MS"/>
              </a:rPr>
              <a:t> </a:t>
            </a:r>
          </a:p>
          <a:p>
            <a:r>
              <a:rPr lang="fr-CH" sz="1600" baseline="30000">
                <a:solidFill>
                  <a:srgbClr val="FF7C80"/>
                </a:solidFill>
                <a:latin typeface="Comic Sans MS"/>
              </a:rPr>
              <a:t>      </a:t>
            </a:r>
            <a:r>
              <a:rPr lang="fr-CH" sz="1600">
                <a:solidFill>
                  <a:srgbClr val="FF7C80"/>
                </a:solidFill>
                <a:latin typeface="Comic Sans MS"/>
              </a:rPr>
              <a:t>- </a:t>
            </a:r>
            <a:r>
              <a:rPr lang="fr-CH" sz="1600">
                <a:solidFill>
                  <a:srgbClr val="FF7C80"/>
                </a:solidFill>
                <a:latin typeface="Symbol" pitchFamily="18" charset="2"/>
              </a:rPr>
              <a:t>a /4p  </a:t>
            </a:r>
            <a:r>
              <a:rPr lang="fr-CH" sz="1600">
                <a:solidFill>
                  <a:srgbClr val="FF7C80"/>
                </a:solidFill>
                <a:latin typeface="Comic Sans MS"/>
              </a:rPr>
              <a:t>log </a:t>
            </a:r>
            <a:r>
              <a:rPr lang="fr-CH" sz="1600">
                <a:solidFill>
                  <a:srgbClr val="FF7C80"/>
                </a:solidFill>
                <a:latin typeface="Symbol" pitchFamily="18" charset="2"/>
              </a:rPr>
              <a:t>(</a:t>
            </a:r>
            <a:r>
              <a:rPr lang="fr-CH" sz="1600">
                <a:solidFill>
                  <a:srgbClr val="FF7C80"/>
                </a:solidFill>
                <a:latin typeface="Comic Sans MS"/>
              </a:rPr>
              <a:t>m</a:t>
            </a:r>
            <a:r>
              <a:rPr lang="fr-CH" sz="1600" baseline="-25000">
                <a:solidFill>
                  <a:srgbClr val="FF7C80"/>
                </a:solidFill>
                <a:latin typeface="Comic Sans MS"/>
              </a:rPr>
              <a:t>h</a:t>
            </a:r>
            <a:r>
              <a:rPr lang="fr-CH" sz="1600">
                <a:solidFill>
                  <a:srgbClr val="FF7C80"/>
                </a:solidFill>
                <a:latin typeface="Comic Sans MS"/>
              </a:rPr>
              <a:t>/m</a:t>
            </a:r>
            <a:r>
              <a:rPr lang="fr-CH" sz="1600" baseline="-25000">
                <a:solidFill>
                  <a:srgbClr val="FF7C80"/>
                </a:solidFill>
                <a:latin typeface="Comic Sans MS"/>
              </a:rPr>
              <a:t>Z</a:t>
            </a:r>
            <a:r>
              <a:rPr lang="fr-CH" sz="1600">
                <a:solidFill>
                  <a:srgbClr val="FF7C80"/>
                </a:solidFill>
                <a:latin typeface="Comic Sans MS"/>
              </a:rPr>
              <a:t>)</a:t>
            </a:r>
            <a:r>
              <a:rPr lang="fr-CH" sz="1600" baseline="30000">
                <a:solidFill>
                  <a:srgbClr val="FF7C80"/>
                </a:solidFill>
                <a:latin typeface="Comic Sans MS"/>
              </a:rPr>
              <a:t>2</a:t>
            </a:r>
            <a:r>
              <a:rPr lang="fr-CH" sz="1600">
                <a:solidFill>
                  <a:srgbClr val="FFFFCC"/>
                </a:solidFill>
                <a:latin typeface="Comic Sans MS"/>
              </a:rPr>
              <a:t> </a:t>
            </a:r>
            <a:endParaRPr lang="en-GB" sz="1600">
              <a:solidFill>
                <a:srgbClr val="FFFFCC"/>
              </a:solidFill>
              <a:latin typeface="Comic Sans MS"/>
            </a:endParaRPr>
          </a:p>
        </p:txBody>
      </p:sp>
      <p:sp>
        <p:nvSpPr>
          <p:cNvPr id="616456" name="Text Box 8"/>
          <p:cNvSpPr txBox="1">
            <a:spLocks noChangeArrowheads="1"/>
          </p:cNvSpPr>
          <p:nvPr/>
        </p:nvSpPr>
        <p:spPr bwMode="auto">
          <a:xfrm>
            <a:off x="6511925" y="1196975"/>
            <a:ext cx="1647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H" sz="1600">
                <a:solidFill>
                  <a:srgbClr val="FFFFCC"/>
                </a:solidFill>
                <a:latin typeface="Comic Sans MS"/>
              </a:rPr>
              <a:t>at first order:</a:t>
            </a:r>
            <a:endParaRPr lang="en-GB" sz="1600">
              <a:solidFill>
                <a:srgbClr val="FFFFCC"/>
              </a:solidFill>
              <a:latin typeface="Comic Sans MS"/>
            </a:endParaRPr>
          </a:p>
        </p:txBody>
      </p:sp>
      <p:sp>
        <p:nvSpPr>
          <p:cNvPr id="616458" name="Text Box 10"/>
          <p:cNvSpPr txBox="1">
            <a:spLocks noChangeArrowheads="1"/>
          </p:cNvSpPr>
          <p:nvPr/>
        </p:nvSpPr>
        <p:spPr bwMode="auto">
          <a:xfrm>
            <a:off x="5886450" y="3098800"/>
            <a:ext cx="3300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H" sz="1600">
                <a:solidFill>
                  <a:srgbClr val="3399FF"/>
                </a:solidFill>
                <a:latin typeface="Symbol" pitchFamily="18" charset="2"/>
              </a:rPr>
              <a:t>e</a:t>
            </a:r>
            <a:r>
              <a:rPr lang="fr-CH" sz="1600" baseline="-25000">
                <a:solidFill>
                  <a:srgbClr val="3399FF"/>
                </a:solidFill>
                <a:latin typeface="Symbol" pitchFamily="18" charset="2"/>
              </a:rPr>
              <a:t>3  </a:t>
            </a:r>
            <a:r>
              <a:rPr lang="fr-CH" sz="1600">
                <a:solidFill>
                  <a:srgbClr val="3399FF"/>
                </a:solidFill>
                <a:latin typeface="Comic Sans MS"/>
              </a:rPr>
              <a:t>= cos</a:t>
            </a:r>
            <a:r>
              <a:rPr lang="fr-CH" sz="1600" baseline="30000">
                <a:solidFill>
                  <a:srgbClr val="3399FF"/>
                </a:solidFill>
                <a:latin typeface="Comic Sans MS"/>
              </a:rPr>
              <a:t>2</a:t>
            </a:r>
            <a:r>
              <a:rPr lang="fr-CH" sz="1600">
                <a:solidFill>
                  <a:srgbClr val="3399FF"/>
                </a:solidFill>
                <a:latin typeface="Symbol" pitchFamily="18" charset="2"/>
              </a:rPr>
              <a:t>q</a:t>
            </a:r>
            <a:r>
              <a:rPr lang="fr-CH" sz="1600" baseline="-25000">
                <a:solidFill>
                  <a:srgbClr val="3399FF"/>
                </a:solidFill>
                <a:latin typeface="Comic Sans MS"/>
              </a:rPr>
              <a:t>w</a:t>
            </a:r>
            <a:r>
              <a:rPr lang="fr-CH" sz="1600">
                <a:solidFill>
                  <a:srgbClr val="3399FF"/>
                </a:solidFill>
                <a:latin typeface="Comic Sans MS"/>
              </a:rPr>
              <a:t> </a:t>
            </a:r>
            <a:r>
              <a:rPr lang="fr-CH" sz="1600">
                <a:solidFill>
                  <a:srgbClr val="3399FF"/>
                </a:solidFill>
                <a:latin typeface="Symbol" pitchFamily="18" charset="2"/>
              </a:rPr>
              <a:t>a /9p  </a:t>
            </a:r>
            <a:r>
              <a:rPr lang="fr-CH" sz="1600">
                <a:solidFill>
                  <a:srgbClr val="3399FF"/>
                </a:solidFill>
                <a:latin typeface="Comic Sans MS"/>
              </a:rPr>
              <a:t>log </a:t>
            </a:r>
            <a:r>
              <a:rPr lang="fr-CH" sz="1600">
                <a:solidFill>
                  <a:srgbClr val="3399FF"/>
                </a:solidFill>
                <a:latin typeface="Symbol" pitchFamily="18" charset="2"/>
              </a:rPr>
              <a:t>(</a:t>
            </a:r>
            <a:r>
              <a:rPr lang="fr-CH" sz="1600">
                <a:solidFill>
                  <a:srgbClr val="3399FF"/>
                </a:solidFill>
                <a:latin typeface="Comic Sans MS"/>
              </a:rPr>
              <a:t>m</a:t>
            </a:r>
            <a:r>
              <a:rPr lang="fr-CH" sz="1600" baseline="-25000">
                <a:solidFill>
                  <a:srgbClr val="3399FF"/>
                </a:solidFill>
                <a:latin typeface="Comic Sans MS"/>
              </a:rPr>
              <a:t>h</a:t>
            </a:r>
            <a:r>
              <a:rPr lang="fr-CH" sz="1600">
                <a:solidFill>
                  <a:srgbClr val="3399FF"/>
                </a:solidFill>
                <a:latin typeface="Comic Sans MS"/>
              </a:rPr>
              <a:t>/m</a:t>
            </a:r>
            <a:r>
              <a:rPr lang="fr-CH" sz="1600" baseline="-25000">
                <a:solidFill>
                  <a:srgbClr val="3399FF"/>
                </a:solidFill>
                <a:latin typeface="Comic Sans MS"/>
              </a:rPr>
              <a:t>Z</a:t>
            </a:r>
            <a:r>
              <a:rPr lang="fr-CH" sz="1600">
                <a:solidFill>
                  <a:srgbClr val="3399FF"/>
                </a:solidFill>
                <a:latin typeface="Comic Sans MS"/>
              </a:rPr>
              <a:t>)</a:t>
            </a:r>
            <a:r>
              <a:rPr lang="fr-CH" sz="1600" baseline="30000">
                <a:solidFill>
                  <a:srgbClr val="3399FF"/>
                </a:solidFill>
                <a:latin typeface="Comic Sans MS"/>
              </a:rPr>
              <a:t>2</a:t>
            </a:r>
            <a:r>
              <a:rPr lang="fr-CH" sz="1600">
                <a:solidFill>
                  <a:srgbClr val="FFFFCC"/>
                </a:solidFill>
                <a:latin typeface="Comic Sans MS"/>
              </a:rPr>
              <a:t>  </a:t>
            </a:r>
            <a:endParaRPr lang="en-GB" sz="1600">
              <a:solidFill>
                <a:srgbClr val="FFFFCC"/>
              </a:solidFill>
              <a:latin typeface="Comic Sans MS"/>
            </a:endParaRPr>
          </a:p>
        </p:txBody>
      </p:sp>
      <p:sp>
        <p:nvSpPr>
          <p:cNvPr id="616459" name="Text Box 11"/>
          <p:cNvSpPr txBox="1">
            <a:spLocks noChangeArrowheads="1"/>
          </p:cNvSpPr>
          <p:nvPr/>
        </p:nvSpPr>
        <p:spPr bwMode="auto">
          <a:xfrm>
            <a:off x="6280150" y="3897313"/>
            <a:ext cx="27098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H" sz="1600">
                <a:solidFill>
                  <a:srgbClr val="00CC66"/>
                </a:solidFill>
                <a:latin typeface="Symbol" pitchFamily="18" charset="2"/>
              </a:rPr>
              <a:t>d</a:t>
            </a:r>
            <a:r>
              <a:rPr lang="fr-CH" sz="1600" baseline="-25000">
                <a:solidFill>
                  <a:srgbClr val="00CC66"/>
                </a:solidFill>
                <a:latin typeface="Symbol" pitchFamily="18" charset="2"/>
              </a:rPr>
              <a:t>n</a:t>
            </a:r>
            <a:r>
              <a:rPr lang="fr-CH" sz="1600" baseline="-25000">
                <a:solidFill>
                  <a:srgbClr val="00CC66"/>
                </a:solidFill>
                <a:latin typeface="Comic Sans MS"/>
              </a:rPr>
              <a:t>b</a:t>
            </a:r>
            <a:r>
              <a:rPr lang="fr-CH" sz="1600">
                <a:solidFill>
                  <a:srgbClr val="00CC66"/>
                </a:solidFill>
                <a:latin typeface="Symbol" pitchFamily="18" charset="2"/>
              </a:rPr>
              <a:t> </a:t>
            </a:r>
            <a:r>
              <a:rPr lang="fr-CH" sz="1600">
                <a:solidFill>
                  <a:srgbClr val="00CC66"/>
                </a:solidFill>
                <a:latin typeface="Comic Sans MS"/>
              </a:rPr>
              <a:t>=20/13 </a:t>
            </a:r>
            <a:r>
              <a:rPr lang="fr-CH" sz="1600">
                <a:solidFill>
                  <a:srgbClr val="00CC66"/>
                </a:solidFill>
                <a:latin typeface="Symbol" pitchFamily="18" charset="2"/>
              </a:rPr>
              <a:t>a /p  (</a:t>
            </a:r>
            <a:r>
              <a:rPr lang="fr-CH" sz="1600">
                <a:solidFill>
                  <a:srgbClr val="00CC66"/>
                </a:solidFill>
                <a:latin typeface="Comic Sans MS"/>
              </a:rPr>
              <a:t>m</a:t>
            </a:r>
            <a:r>
              <a:rPr lang="fr-CH" sz="1600" baseline="-25000">
                <a:solidFill>
                  <a:srgbClr val="00CC66"/>
                </a:solidFill>
                <a:latin typeface="Comic Sans MS"/>
              </a:rPr>
              <a:t>top</a:t>
            </a:r>
            <a:r>
              <a:rPr lang="fr-CH" sz="1600">
                <a:solidFill>
                  <a:srgbClr val="00CC66"/>
                </a:solidFill>
                <a:latin typeface="Comic Sans MS"/>
              </a:rPr>
              <a:t>/m</a:t>
            </a:r>
            <a:r>
              <a:rPr lang="fr-CH" sz="1600" baseline="-25000">
                <a:solidFill>
                  <a:srgbClr val="00CC66"/>
                </a:solidFill>
                <a:latin typeface="Comic Sans MS"/>
              </a:rPr>
              <a:t>Z</a:t>
            </a:r>
            <a:r>
              <a:rPr lang="fr-CH" sz="1600">
                <a:solidFill>
                  <a:srgbClr val="00CC66"/>
                </a:solidFill>
                <a:latin typeface="Comic Sans MS"/>
              </a:rPr>
              <a:t>)</a:t>
            </a:r>
            <a:r>
              <a:rPr lang="fr-CH" sz="1600" baseline="30000">
                <a:solidFill>
                  <a:srgbClr val="00CC66"/>
                </a:solidFill>
                <a:latin typeface="Comic Sans MS"/>
              </a:rPr>
              <a:t>2</a:t>
            </a:r>
          </a:p>
          <a:p>
            <a:endParaRPr lang="en-GB" sz="1600">
              <a:solidFill>
                <a:srgbClr val="FFFFCC"/>
              </a:solidFill>
              <a:latin typeface="Comic Sans MS"/>
            </a:endParaRPr>
          </a:p>
        </p:txBody>
      </p:sp>
      <p:sp>
        <p:nvSpPr>
          <p:cNvPr id="616460" name="Text Box 12"/>
          <p:cNvSpPr txBox="1">
            <a:spLocks noChangeArrowheads="1"/>
          </p:cNvSpPr>
          <p:nvPr/>
        </p:nvSpPr>
        <p:spPr bwMode="auto">
          <a:xfrm>
            <a:off x="5949951" y="4384169"/>
            <a:ext cx="326724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H" sz="1600" dirty="0" err="1">
                <a:solidFill>
                  <a:srgbClr val="FFFFCC"/>
                </a:solidFill>
                <a:latin typeface="Comic Sans MS"/>
              </a:rPr>
              <a:t>complete</a:t>
            </a:r>
            <a:r>
              <a:rPr lang="fr-CH" sz="1600" dirty="0">
                <a:solidFill>
                  <a:srgbClr val="FFFFCC"/>
                </a:solidFill>
                <a:latin typeface="Comic Sans MS"/>
              </a:rPr>
              <a:t> </a:t>
            </a:r>
            <a:r>
              <a:rPr lang="fr-CH" sz="1600" dirty="0" err="1">
                <a:solidFill>
                  <a:srgbClr val="FFFFCC"/>
                </a:solidFill>
                <a:latin typeface="Comic Sans MS"/>
              </a:rPr>
              <a:t>formulae</a:t>
            </a:r>
            <a:r>
              <a:rPr lang="fr-CH" sz="1600" dirty="0">
                <a:solidFill>
                  <a:srgbClr val="FFFFCC"/>
                </a:solidFill>
                <a:latin typeface="Comic Sans MS"/>
              </a:rPr>
              <a:t> </a:t>
            </a:r>
            <a:r>
              <a:rPr lang="fr-CH" sz="1600" dirty="0" err="1">
                <a:solidFill>
                  <a:srgbClr val="FFFFCC"/>
                </a:solidFill>
                <a:latin typeface="Comic Sans MS"/>
              </a:rPr>
              <a:t>at</a:t>
            </a:r>
            <a:r>
              <a:rPr lang="fr-CH" sz="1600" dirty="0">
                <a:solidFill>
                  <a:srgbClr val="FFFFCC"/>
                </a:solidFill>
                <a:latin typeface="Comic Sans MS"/>
              </a:rPr>
              <a:t> 2d </a:t>
            </a:r>
            <a:r>
              <a:rPr lang="fr-CH" sz="1600" dirty="0" err="1">
                <a:solidFill>
                  <a:srgbClr val="FFFFCC"/>
                </a:solidFill>
                <a:latin typeface="Comic Sans MS"/>
              </a:rPr>
              <a:t>order</a:t>
            </a:r>
            <a:endParaRPr lang="fr-CH" sz="1600" dirty="0">
              <a:solidFill>
                <a:srgbClr val="FFFFCC"/>
              </a:solidFill>
              <a:latin typeface="Comic Sans MS"/>
            </a:endParaRPr>
          </a:p>
          <a:p>
            <a:r>
              <a:rPr lang="fr-CH" sz="1600" dirty="0" err="1">
                <a:solidFill>
                  <a:srgbClr val="FFFFCC"/>
                </a:solidFill>
                <a:latin typeface="Comic Sans MS"/>
              </a:rPr>
              <a:t>including</a:t>
            </a:r>
            <a:r>
              <a:rPr lang="fr-CH" sz="1600" dirty="0">
                <a:solidFill>
                  <a:srgbClr val="FFFFCC"/>
                </a:solidFill>
                <a:latin typeface="Comic Sans MS"/>
              </a:rPr>
              <a:t> </a:t>
            </a:r>
            <a:r>
              <a:rPr lang="fr-CH" sz="1600" dirty="0" err="1">
                <a:solidFill>
                  <a:srgbClr val="FFFFCC"/>
                </a:solidFill>
                <a:latin typeface="Comic Sans MS"/>
              </a:rPr>
              <a:t>strong</a:t>
            </a:r>
            <a:r>
              <a:rPr lang="fr-CH" sz="1600" dirty="0">
                <a:solidFill>
                  <a:srgbClr val="FFFFCC"/>
                </a:solidFill>
                <a:latin typeface="Comic Sans MS"/>
              </a:rPr>
              <a:t> corrections </a:t>
            </a:r>
          </a:p>
          <a:p>
            <a:r>
              <a:rPr lang="fr-CH" sz="1600" dirty="0">
                <a:solidFill>
                  <a:srgbClr val="FFFFCC"/>
                </a:solidFill>
                <a:latin typeface="Comic Sans MS"/>
              </a:rPr>
              <a:t>are </a:t>
            </a:r>
            <a:r>
              <a:rPr lang="fr-CH" sz="1600" dirty="0" err="1">
                <a:solidFill>
                  <a:srgbClr val="FFFFCC"/>
                </a:solidFill>
                <a:latin typeface="Comic Sans MS"/>
              </a:rPr>
              <a:t>available</a:t>
            </a:r>
            <a:r>
              <a:rPr lang="fr-CH" sz="1600" dirty="0">
                <a:solidFill>
                  <a:srgbClr val="FFFFCC"/>
                </a:solidFill>
                <a:latin typeface="Comic Sans MS"/>
              </a:rPr>
              <a:t> in </a:t>
            </a:r>
            <a:r>
              <a:rPr lang="fr-CH" sz="1600" dirty="0" err="1">
                <a:solidFill>
                  <a:srgbClr val="FFFFCC"/>
                </a:solidFill>
                <a:latin typeface="Comic Sans MS"/>
              </a:rPr>
              <a:t>fitting</a:t>
            </a:r>
            <a:r>
              <a:rPr lang="fr-CH" sz="1600" dirty="0">
                <a:solidFill>
                  <a:srgbClr val="FFFFCC"/>
                </a:solidFill>
                <a:latin typeface="Comic Sans MS"/>
              </a:rPr>
              <a:t> codes</a:t>
            </a:r>
          </a:p>
          <a:p>
            <a:endParaRPr lang="fr-CH" sz="1600" dirty="0">
              <a:solidFill>
                <a:srgbClr val="FFFFCC"/>
              </a:solidFill>
              <a:latin typeface="Comic Sans MS"/>
            </a:endParaRPr>
          </a:p>
          <a:p>
            <a:r>
              <a:rPr lang="fr-CH" sz="1600" dirty="0" err="1">
                <a:solidFill>
                  <a:srgbClr val="FFFFCC"/>
                </a:solidFill>
                <a:latin typeface="Comic Sans MS"/>
              </a:rPr>
              <a:t>e.g</a:t>
            </a:r>
            <a:r>
              <a:rPr lang="fr-CH" sz="1600" dirty="0">
                <a:solidFill>
                  <a:srgbClr val="FFFFCC"/>
                </a:solidFill>
                <a:latin typeface="Comic Sans MS"/>
              </a:rPr>
              <a:t>. ZFITTER </a:t>
            </a:r>
            <a:r>
              <a:rPr lang="fr-CH" sz="1600" dirty="0" smtClean="0">
                <a:solidFill>
                  <a:srgbClr val="FFFFCC"/>
                </a:solidFill>
                <a:latin typeface="Comic Sans MS"/>
              </a:rPr>
              <a:t>, GFITTER</a:t>
            </a:r>
          </a:p>
          <a:p>
            <a:endParaRPr lang="fr-CH" sz="1600" dirty="0">
              <a:solidFill>
                <a:srgbClr val="FFFFCC"/>
              </a:solidFill>
              <a:latin typeface="Comic Sans MS"/>
            </a:endParaRPr>
          </a:p>
          <a:p>
            <a:pPr algn="ctr"/>
            <a:r>
              <a:rPr lang="fr-CH" sz="1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Will </a:t>
            </a:r>
            <a:r>
              <a:rPr lang="fr-CH" sz="16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need</a:t>
            </a:r>
            <a:r>
              <a:rPr lang="fr-CH" sz="1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 to </a:t>
            </a:r>
            <a:r>
              <a:rPr lang="fr-CH" sz="16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be</a:t>
            </a:r>
            <a:r>
              <a:rPr lang="fr-CH" sz="1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 </a:t>
            </a:r>
            <a:r>
              <a:rPr lang="fr-CH" sz="16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improved</a:t>
            </a:r>
            <a:r>
              <a:rPr lang="fr-CH" sz="1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 </a:t>
            </a:r>
          </a:p>
          <a:p>
            <a:pPr algn="ctr"/>
            <a:r>
              <a:rPr lang="fr-CH" sz="1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for TLEP!</a:t>
            </a:r>
            <a:endParaRPr lang="en-GB" sz="16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</a:endParaRPr>
          </a:p>
        </p:txBody>
      </p:sp>
      <p:sp>
        <p:nvSpPr>
          <p:cNvPr id="616461" name="Text Box 13"/>
          <p:cNvSpPr txBox="1">
            <a:spLocks noChangeArrowheads="1"/>
          </p:cNvSpPr>
          <p:nvPr/>
        </p:nvSpPr>
        <p:spPr bwMode="auto">
          <a:xfrm>
            <a:off x="6599238" y="0"/>
            <a:ext cx="139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H" sz="2800">
                <a:solidFill>
                  <a:srgbClr val="FFFFCC"/>
                </a:solidFill>
                <a:latin typeface="Comic Sans MS"/>
              </a:rPr>
              <a:t>EWRCs</a:t>
            </a:r>
            <a:endParaRPr lang="en-GB" sz="2800">
              <a:solidFill>
                <a:srgbClr val="FFFFCC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4632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021" y="134870"/>
            <a:ext cx="8285153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2800" b="0" dirty="0" smtClean="0">
                <a:solidFill>
                  <a:prstClr val="black"/>
                </a:solidFill>
                <a:latin typeface="Calibri"/>
              </a:rPr>
              <a:t>                   </a:t>
            </a:r>
            <a:r>
              <a:rPr lang="fr-CH" sz="2800" b="0" dirty="0" err="1" smtClean="0">
                <a:solidFill>
                  <a:prstClr val="black"/>
                </a:solidFill>
                <a:latin typeface="Calibri"/>
              </a:rPr>
              <a:t>Example</a:t>
            </a:r>
            <a:r>
              <a:rPr lang="fr-CH" sz="28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from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Langacker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&amp;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Erler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smtClean="0">
                <a:solidFill>
                  <a:srgbClr val="C00000"/>
                </a:solidFill>
                <a:latin typeface="Calibri"/>
              </a:rPr>
              <a:t>PDG 2011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		</a:t>
            </a:r>
            <a:r>
              <a:rPr lang="el-GR" sz="1800" dirty="0" smtClean="0">
                <a:solidFill>
                  <a:srgbClr val="0000FF"/>
                </a:solidFill>
                <a:latin typeface="Calibri"/>
                <a:sym typeface="Symbol"/>
              </a:rPr>
              <a:t></a:t>
            </a:r>
            <a:r>
              <a:rPr lang="el-GR" sz="1800" dirty="0">
                <a:solidFill>
                  <a:srgbClr val="0000FF"/>
                </a:solidFill>
                <a:latin typeface="Calibri"/>
              </a:rPr>
              <a:t>ρ</a:t>
            </a:r>
            <a:r>
              <a:rPr lang="fr-CH" sz="1800" dirty="0">
                <a:solidFill>
                  <a:srgbClr val="0000FF"/>
                </a:solidFill>
                <a:latin typeface="Calibri"/>
              </a:rPr>
              <a:t> 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=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</a:t>
            </a:r>
            <a:r>
              <a:rPr lang="fr-CH" sz="1800" b="0" baseline="-25000" dirty="0" smtClean="0">
                <a:solidFill>
                  <a:prstClr val="black"/>
                </a:solidFill>
                <a:latin typeface="Calibri"/>
                <a:sym typeface="Symbol"/>
              </a:rPr>
              <a:t>1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=(M</a:t>
            </a:r>
            <a:r>
              <a:rPr lang="fr-CH" sz="1800" b="0" baseline="-25000" dirty="0" smtClean="0">
                <a:solidFill>
                  <a:prstClr val="black"/>
                </a:solidFill>
                <a:latin typeface="Calibri"/>
                <a:sym typeface="Symbol"/>
              </a:rPr>
              <a:t>Z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) . </a:t>
            </a:r>
            <a:r>
              <a:rPr lang="fr-CH" sz="1800" dirty="0" smtClean="0">
                <a:solidFill>
                  <a:srgbClr val="00B050"/>
                </a:solidFill>
                <a:latin typeface="Calibri"/>
                <a:sym typeface="Symbol"/>
              </a:rPr>
              <a:t>T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		</a:t>
            </a:r>
            <a:r>
              <a:rPr lang="fr-CH" sz="1800" dirty="0" smtClean="0">
                <a:solidFill>
                  <a:srgbClr val="0000FF"/>
                </a:solidFill>
                <a:latin typeface="Calibri"/>
                <a:sym typeface="Symbol"/>
              </a:rPr>
              <a:t></a:t>
            </a:r>
            <a:r>
              <a:rPr lang="fr-CH" sz="1800" baseline="-25000" dirty="0" smtClean="0">
                <a:solidFill>
                  <a:srgbClr val="0000FF"/>
                </a:solidFill>
                <a:latin typeface="Calibri"/>
                <a:sym typeface="Symbol"/>
              </a:rPr>
              <a:t>3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=4 sin</a:t>
            </a:r>
            <a:r>
              <a:rPr lang="fr-CH" sz="1800" b="0" baseline="30000" dirty="0" smtClean="0">
                <a:solidFill>
                  <a:prstClr val="black"/>
                </a:solidFill>
                <a:latin typeface="Calibri"/>
                <a:sym typeface="Symbol"/>
              </a:rPr>
              <a:t>2</a:t>
            </a:r>
            <a:r>
              <a:rPr lang="el-GR" sz="1800" b="0" dirty="0" smtClean="0">
                <a:solidFill>
                  <a:prstClr val="black"/>
                </a:solidFill>
                <a:latin typeface="Calibri"/>
                <a:sym typeface="Symbol"/>
              </a:rPr>
              <a:t>θ</a:t>
            </a:r>
            <a:r>
              <a:rPr lang="fr-CH" sz="1800" b="0" baseline="-25000" dirty="0" smtClean="0">
                <a:solidFill>
                  <a:prstClr val="black"/>
                </a:solidFill>
                <a:latin typeface="Calibri"/>
                <a:sym typeface="Symbol"/>
              </a:rPr>
              <a:t>W 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 </a:t>
            </a:r>
            <a:r>
              <a:rPr lang="fr-CH" sz="1800" b="0" dirty="0">
                <a:solidFill>
                  <a:prstClr val="black"/>
                </a:solidFill>
                <a:latin typeface="Calibri"/>
                <a:sym typeface="Symbol"/>
              </a:rPr>
              <a:t>(M</a:t>
            </a:r>
            <a:r>
              <a:rPr lang="fr-CH" sz="1800" b="0" baseline="-25000" dirty="0">
                <a:solidFill>
                  <a:prstClr val="black"/>
                </a:solidFill>
                <a:latin typeface="Calibri"/>
                <a:sym typeface="Symbol"/>
              </a:rPr>
              <a:t>Z</a:t>
            </a:r>
            <a:r>
              <a:rPr lang="fr-CH" sz="1800" b="0" dirty="0">
                <a:solidFill>
                  <a:prstClr val="black"/>
                </a:solidFill>
                <a:latin typeface="Calibri"/>
                <a:sym typeface="Symbol"/>
              </a:rPr>
              <a:t>) . </a:t>
            </a:r>
            <a:r>
              <a:rPr lang="fr-CH" sz="1800" dirty="0">
                <a:solidFill>
                  <a:srgbClr val="00B050"/>
                </a:solidFill>
                <a:latin typeface="Calibri"/>
                <a:sym typeface="Symbol"/>
              </a:rPr>
              <a:t>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sz="1800" b="0" dirty="0" smtClean="0">
              <a:solidFill>
                <a:prstClr val="black"/>
              </a:solidFill>
              <a:latin typeface="Calibri"/>
              <a:sym typeface="Symbo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1800" dirty="0" smtClean="0">
                <a:solidFill>
                  <a:srgbClr val="FF0000"/>
                </a:solidFill>
                <a:latin typeface="Calibri"/>
                <a:sym typeface="Symbol"/>
              </a:rPr>
              <a:t></a:t>
            </a:r>
            <a:r>
              <a:rPr lang="el-GR" sz="1800" dirty="0" smtClean="0">
                <a:solidFill>
                  <a:srgbClr val="FF0000"/>
                </a:solidFill>
                <a:latin typeface="Calibri"/>
              </a:rPr>
              <a:t>ρ</a:t>
            </a:r>
            <a:r>
              <a:rPr lang="fr-CH" sz="18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fr-CH" sz="18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CH" sz="1800" dirty="0" err="1" smtClean="0">
                <a:solidFill>
                  <a:srgbClr val="FF0000"/>
                </a:solidFill>
                <a:latin typeface="Calibri"/>
              </a:rPr>
              <a:t>today</a:t>
            </a:r>
            <a:r>
              <a:rPr lang="fr-CH" sz="18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l-GR" sz="1800" dirty="0" smtClean="0">
                <a:solidFill>
                  <a:srgbClr val="FF0000"/>
                </a:solidFill>
                <a:latin typeface="Calibri"/>
              </a:rPr>
              <a:t>= </a:t>
            </a:r>
            <a:r>
              <a:rPr lang="fr-CH" sz="1800" dirty="0" smtClean="0">
                <a:solidFill>
                  <a:srgbClr val="FF0000"/>
                </a:solidFill>
                <a:latin typeface="Calibri"/>
              </a:rPr>
              <a:t>0</a:t>
            </a:r>
            <a:r>
              <a:rPr lang="el-GR" sz="1800" dirty="0" smtClean="0">
                <a:solidFill>
                  <a:srgbClr val="FF0000"/>
                </a:solidFill>
                <a:latin typeface="Calibri"/>
              </a:rPr>
              <a:t>.</a:t>
            </a:r>
            <a:r>
              <a:rPr lang="fr-CH" sz="18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l-GR" sz="1800" dirty="0" smtClean="0">
                <a:solidFill>
                  <a:srgbClr val="FF0000"/>
                </a:solidFill>
                <a:latin typeface="Calibri"/>
              </a:rPr>
              <a:t>0004+0.0003−0.0004</a:t>
            </a:r>
            <a:r>
              <a:rPr lang="fr-CH" sz="1800" dirty="0" smtClean="0">
                <a:solidFill>
                  <a:srgbClr val="FF0000"/>
                </a:solidFill>
                <a:latin typeface="Calibri"/>
              </a:rPr>
              <a:t>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sz="1800" b="0" dirty="0" smtClean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--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is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consistent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with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0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at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1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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--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Symbol"/>
              </a:rPr>
              <a:t>is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 sensitive to non-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Symbol"/>
              </a:rPr>
              <a:t>conventional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Symbol"/>
              </a:rPr>
              <a:t>Higgs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 bosons (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Symbol"/>
              </a:rPr>
              <a:t>e.g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. in SU(2) triplet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Symbol"/>
              </a:rPr>
              <a:t>with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 ‘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Symbol"/>
              </a:rPr>
              <a:t>funny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Symbol"/>
              </a:rPr>
              <a:t>v.e.v.s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--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Symbol"/>
              </a:rPr>
              <a:t>is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 sensitive to Isospin violation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  <a:sym typeface="Symbol"/>
              </a:rPr>
              <a:t>such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 as m</a:t>
            </a:r>
            <a:r>
              <a:rPr lang="fr-CH" sz="1800" b="0" baseline="-25000" dirty="0" smtClean="0">
                <a:solidFill>
                  <a:prstClr val="black"/>
                </a:solidFill>
                <a:latin typeface="Calibri"/>
                <a:sym typeface="Symbol"/>
              </a:rPr>
              <a:t>t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  m</a:t>
            </a:r>
            <a:r>
              <a:rPr lang="fr-CH" sz="1800" b="0" baseline="-25000" dirty="0" smtClean="0">
                <a:solidFill>
                  <a:prstClr val="black"/>
                </a:solidFill>
                <a:latin typeface="Calibri"/>
                <a:sym typeface="Symbol"/>
              </a:rPr>
              <a:t>b  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  <a:sym typeface="Symbol"/>
              </a:rPr>
              <a:t> or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  <a:sym typeface="Symbol"/>
              </a:rPr>
              <a:t>ibid</a:t>
            </a:r>
            <a:r>
              <a:rPr lang="fr-CH" sz="1800" dirty="0" smtClean="0">
                <a:solidFill>
                  <a:prstClr val="black"/>
                </a:solidFill>
                <a:latin typeface="Calibri"/>
                <a:sym typeface="Symbol"/>
              </a:rPr>
              <a:t> for stop-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  <a:sym typeface="Symbol"/>
              </a:rPr>
              <a:t>sbottom</a:t>
            </a:r>
            <a:r>
              <a:rPr lang="fr-CH" sz="1800" baseline="-25000" dirty="0" smtClean="0">
                <a:solidFill>
                  <a:prstClr val="black"/>
                </a:solidFill>
                <a:latin typeface="Calibri"/>
                <a:sym typeface="Symbol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sz="1800" b="0" baseline="-25000" dirty="0" smtClean="0">
              <a:solidFill>
                <a:prstClr val="black"/>
              </a:solidFill>
              <a:latin typeface="Calibri"/>
              <a:sym typeface="Symbo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sz="1800" b="0" baseline="-25000" dirty="0">
              <a:solidFill>
                <a:prstClr val="black"/>
              </a:solidFill>
              <a:latin typeface="Calibri"/>
              <a:sym typeface="Symbo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sz="1800" b="0" dirty="0" smtClean="0">
              <a:solidFill>
                <a:prstClr val="black"/>
              </a:solidFill>
              <a:latin typeface="Calibri"/>
              <a:sym typeface="Symbo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l-GR" sz="1800" b="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l-GR" sz="1800" b="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sz="1800" dirty="0" smtClean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CH" sz="1800" b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7" y="2802023"/>
            <a:ext cx="840253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914172"/>
            <a:ext cx="429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Present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b="0" dirty="0" err="1">
                <a:solidFill>
                  <a:prstClr val="black"/>
                </a:solidFill>
                <a:latin typeface="Calibri"/>
              </a:rPr>
              <a:t>m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easurement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implies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 </a:t>
            </a:r>
            <a:endParaRPr lang="fr-CH" sz="1800" b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712" y="4673207"/>
            <a:ext cx="3922880" cy="99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44509" y="5995174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0" dirty="0" err="1" smtClean="0">
                <a:solidFill>
                  <a:prstClr val="black"/>
                </a:solidFill>
                <a:latin typeface="Calibri"/>
              </a:rPr>
              <a:t>Similarly</a:t>
            </a:r>
            <a:r>
              <a:rPr lang="fr-CH" sz="1800" b="0" dirty="0" smtClean="0">
                <a:solidFill>
                  <a:prstClr val="black"/>
                </a:solidFill>
                <a:latin typeface="Calibri"/>
              </a:rPr>
              <a:t>: </a:t>
            </a:r>
            <a:endParaRPr lang="fr-CH" sz="1800" b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797" y="5666237"/>
            <a:ext cx="44386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63491" y="4912690"/>
            <a:ext cx="20793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prstClr val="black"/>
                </a:solidFill>
              </a:rPr>
              <a:t>Most </a:t>
            </a:r>
            <a:r>
              <a:rPr lang="fr-CH" dirty="0" err="1" smtClean="0">
                <a:solidFill>
                  <a:prstClr val="black"/>
                </a:solidFill>
              </a:rPr>
              <a:t>e.g</a:t>
            </a:r>
            <a:r>
              <a:rPr lang="fr-CH" dirty="0" smtClean="0">
                <a:solidFill>
                  <a:prstClr val="black"/>
                </a:solidFill>
              </a:rPr>
              <a:t>. </a:t>
            </a:r>
            <a:r>
              <a:rPr lang="fr-CH" dirty="0" err="1" smtClean="0">
                <a:solidFill>
                  <a:prstClr val="black"/>
                </a:solidFill>
              </a:rPr>
              <a:t>SUSYmodels</a:t>
            </a:r>
            <a:r>
              <a:rPr lang="fr-CH" dirty="0" smtClean="0">
                <a:solidFill>
                  <a:prstClr val="black"/>
                </a:solidFill>
              </a:rPr>
              <a:t> </a:t>
            </a:r>
          </a:p>
          <a:p>
            <a:r>
              <a:rPr lang="fr-CH" dirty="0" smtClean="0">
                <a:solidFill>
                  <a:prstClr val="black"/>
                </a:solidFill>
              </a:rPr>
              <a:t>have </a:t>
            </a:r>
            <a:r>
              <a:rPr lang="fr-CH" dirty="0" err="1" smtClean="0">
                <a:solidFill>
                  <a:prstClr val="black"/>
                </a:solidFill>
              </a:rPr>
              <a:t>these</a:t>
            </a:r>
            <a:r>
              <a:rPr lang="fr-CH" dirty="0" smtClean="0">
                <a:solidFill>
                  <a:prstClr val="black"/>
                </a:solidFill>
              </a:rPr>
              <a:t> </a:t>
            </a:r>
            <a:r>
              <a:rPr lang="fr-CH" dirty="0" err="1" smtClean="0">
                <a:solidFill>
                  <a:prstClr val="black"/>
                </a:solidFill>
              </a:rPr>
              <a:t>symmetries</a:t>
            </a:r>
            <a:r>
              <a:rPr lang="fr-CH" dirty="0" smtClean="0">
                <a:solidFill>
                  <a:prstClr val="black"/>
                </a:solidFill>
              </a:rPr>
              <a:t> </a:t>
            </a:r>
          </a:p>
          <a:p>
            <a:r>
              <a:rPr lang="fr-CH" dirty="0" err="1" smtClean="0">
                <a:solidFill>
                  <a:prstClr val="black"/>
                </a:solidFill>
              </a:rPr>
              <a:t>embedded</a:t>
            </a:r>
            <a:r>
              <a:rPr lang="fr-CH" dirty="0" smtClean="0">
                <a:solidFill>
                  <a:prstClr val="black"/>
                </a:solidFill>
              </a:rPr>
              <a:t> </a:t>
            </a:r>
            <a:r>
              <a:rPr lang="fr-CH" dirty="0" err="1" smtClean="0">
                <a:solidFill>
                  <a:prstClr val="black"/>
                </a:solidFill>
              </a:rPr>
              <a:t>from</a:t>
            </a:r>
            <a:r>
              <a:rPr lang="fr-CH" dirty="0" smtClean="0">
                <a:solidFill>
                  <a:prstClr val="black"/>
                </a:solidFill>
              </a:rPr>
              <a:t> the </a:t>
            </a:r>
            <a:r>
              <a:rPr lang="fr-CH" dirty="0" err="1" smtClean="0">
                <a:solidFill>
                  <a:prstClr val="black"/>
                </a:solidFill>
              </a:rPr>
              <a:t>start</a:t>
            </a:r>
            <a:endParaRPr lang="fr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62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463" y="282011"/>
            <a:ext cx="888076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solidFill>
                  <a:srgbClr val="0000FF"/>
                </a:solidFill>
                <a:latin typeface="Calibri"/>
              </a:rPr>
              <a:t>Words</a:t>
            </a:r>
            <a:r>
              <a:rPr lang="fr-CH" sz="2000" dirty="0" smtClean="0">
                <a:solidFill>
                  <a:srgbClr val="0000FF"/>
                </a:solidFill>
                <a:latin typeface="Calibri"/>
              </a:rPr>
              <a:t> of caution:</a:t>
            </a:r>
          </a:p>
          <a:p>
            <a:endParaRPr lang="fr-CH" sz="2000" dirty="0">
              <a:solidFill>
                <a:prstClr val="black"/>
              </a:solidFill>
              <a:latin typeface="Calibri"/>
            </a:endParaRPr>
          </a:p>
          <a:p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1. TLEP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will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have 5.10</a:t>
            </a:r>
            <a:r>
              <a:rPr lang="fr-CH" sz="2000" baseline="30000" dirty="0">
                <a:solidFill>
                  <a:prstClr val="black"/>
                </a:solidFill>
                <a:latin typeface="Calibri"/>
              </a:rPr>
              <a:t>4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more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luminosity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than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LEP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at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the Z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peak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, 5.10</a:t>
            </a:r>
            <a:r>
              <a:rPr lang="fr-CH" sz="2000" baseline="30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at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the </a:t>
            </a:r>
          </a:p>
          <a:p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W pair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threshold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. </a:t>
            </a:r>
          </a:p>
          <a:p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Predicting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achievable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accuracies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with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statistical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errors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decreasing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by </a:t>
            </a:r>
          </a:p>
          <a:p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250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is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very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difficult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. </a:t>
            </a:r>
            <a:r>
              <a:rPr lang="fr-CH" sz="2000" dirty="0" smtClean="0">
                <a:solidFill>
                  <a:srgbClr val="00B050"/>
                </a:solidFill>
                <a:latin typeface="Calibri"/>
              </a:rPr>
              <a:t>The </a:t>
            </a:r>
            <a:r>
              <a:rPr lang="fr-CH" sz="2000" dirty="0" err="1" smtClean="0">
                <a:solidFill>
                  <a:srgbClr val="00B050"/>
                </a:solidFill>
                <a:latin typeface="Calibri"/>
              </a:rPr>
              <a:t>study</a:t>
            </a:r>
            <a:r>
              <a:rPr lang="fr-CH" sz="2000" dirty="0" smtClean="0">
                <a:solidFill>
                  <a:srgbClr val="00B050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srgbClr val="00B050"/>
                </a:solidFill>
                <a:latin typeface="Calibri"/>
              </a:rPr>
              <a:t>is</a:t>
            </a:r>
            <a:r>
              <a:rPr lang="fr-CH" sz="2000" dirty="0" smtClean="0">
                <a:solidFill>
                  <a:srgbClr val="00B050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srgbClr val="00B050"/>
                </a:solidFill>
                <a:latin typeface="Calibri"/>
              </a:rPr>
              <a:t>just</a:t>
            </a:r>
            <a:r>
              <a:rPr lang="fr-CH" sz="2000" dirty="0" smtClean="0">
                <a:solidFill>
                  <a:srgbClr val="00B050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srgbClr val="00B050"/>
                </a:solidFill>
                <a:latin typeface="Calibri"/>
              </a:rPr>
              <a:t>beginning</a:t>
            </a:r>
            <a:r>
              <a:rPr lang="fr-CH" sz="2000" dirty="0" smtClean="0">
                <a:solidFill>
                  <a:srgbClr val="00B050"/>
                </a:solidFill>
                <a:latin typeface="Calibri"/>
              </a:rPr>
              <a:t>. </a:t>
            </a:r>
          </a:p>
          <a:p>
            <a:endParaRPr lang="fr-CH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2. The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following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table are ‘plausible’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precisions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based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on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my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experience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and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knowledge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of the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present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limitations,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most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of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which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from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higher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order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QED </a:t>
            </a:r>
          </a:p>
          <a:p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corrections  (ex. production of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additional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lepton pairs etc..). </a:t>
            </a:r>
          </a:p>
          <a:p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Many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can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have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experimental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cross-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checks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and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errors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may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get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better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endParaRPr lang="fr-CH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3. </a:t>
            </a:r>
            <a:r>
              <a:rPr lang="fr-CH" sz="2000" dirty="0" smtClean="0">
                <a:solidFill>
                  <a:srgbClr val="C00000"/>
                </a:solidFill>
                <a:latin typeface="Calibri"/>
              </a:rPr>
              <a:t>The </a:t>
            </a:r>
            <a:r>
              <a:rPr lang="fr-CH" sz="2000" dirty="0" err="1" smtClean="0">
                <a:solidFill>
                  <a:srgbClr val="C00000"/>
                </a:solidFill>
                <a:latin typeface="Calibri"/>
              </a:rPr>
              <a:t>most</a:t>
            </a:r>
            <a:r>
              <a:rPr lang="fr-CH" sz="2000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srgbClr val="C00000"/>
                </a:solidFill>
                <a:latin typeface="Calibri"/>
              </a:rPr>
              <a:t>serious</a:t>
            </a:r>
            <a:r>
              <a:rPr lang="fr-CH" sz="2000" dirty="0" smtClean="0">
                <a:solidFill>
                  <a:srgbClr val="C00000"/>
                </a:solidFill>
                <a:latin typeface="Calibri"/>
              </a:rPr>
              <a:t> issue </a:t>
            </a:r>
            <a:r>
              <a:rPr lang="fr-CH" sz="2000" dirty="0" err="1" smtClean="0">
                <a:solidFill>
                  <a:srgbClr val="C00000"/>
                </a:solidFill>
                <a:latin typeface="Calibri"/>
              </a:rPr>
              <a:t>is</a:t>
            </a:r>
            <a:r>
              <a:rPr lang="fr-CH" sz="2000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the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luminosity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measurement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which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relies on the </a:t>
            </a:r>
          </a:p>
          <a:p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calculations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/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modeling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of the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low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angle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Bhabha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scattering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cross-section.  </a:t>
            </a:r>
          </a:p>
          <a:p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This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dominates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the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measurement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of the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hadronic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cross section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at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the Z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peak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thus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fr-CH" sz="2000" dirty="0" smtClean="0">
                <a:solidFill>
                  <a:srgbClr val="C00000"/>
                </a:solidFill>
                <a:latin typeface="Calibri"/>
              </a:rPr>
              <a:t>the </a:t>
            </a:r>
            <a:r>
              <a:rPr lang="fr-CH" sz="2000" dirty="0" err="1" smtClean="0">
                <a:solidFill>
                  <a:srgbClr val="C00000"/>
                </a:solidFill>
                <a:latin typeface="Calibri"/>
              </a:rPr>
              <a:t>determination</a:t>
            </a:r>
            <a:r>
              <a:rPr lang="fr-CH" sz="2000" dirty="0" smtClean="0">
                <a:solidFill>
                  <a:srgbClr val="C00000"/>
                </a:solidFill>
                <a:latin typeface="Calibri"/>
              </a:rPr>
              <a:t> of </a:t>
            </a:r>
            <a:r>
              <a:rPr lang="fr-CH" sz="2000" dirty="0" err="1" smtClean="0">
                <a:solidFill>
                  <a:srgbClr val="C00000"/>
                </a:solidFill>
                <a:latin typeface="Calibri"/>
              </a:rPr>
              <a:t>N</a:t>
            </a:r>
            <a:r>
              <a:rPr lang="fr-CH" sz="2000" baseline="-25000" dirty="0" err="1" smtClean="0">
                <a:solidFill>
                  <a:srgbClr val="C00000"/>
                </a:solidFill>
                <a:latin typeface="Calibri"/>
              </a:rPr>
              <a:t>v</a:t>
            </a:r>
            <a:r>
              <a:rPr lang="fr-CH" sz="2000" baseline="-25000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fr-CH" sz="2000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(test of the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unitarity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of the PMNS matrix)</a:t>
            </a:r>
          </a:p>
          <a:p>
            <a:endParaRPr lang="fr-CH" sz="2000" dirty="0">
              <a:solidFill>
                <a:prstClr val="black"/>
              </a:solidFill>
              <a:latin typeface="Calibri"/>
            </a:endParaRPr>
          </a:p>
          <a:p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4. The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following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is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only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a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sample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of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possibilities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. </a:t>
            </a:r>
            <a:r>
              <a:rPr lang="fr-CH" sz="2000" dirty="0" err="1" smtClean="0">
                <a:solidFill>
                  <a:srgbClr val="0000FF"/>
                </a:solidFill>
                <a:latin typeface="Calibri"/>
              </a:rPr>
              <a:t>With</a:t>
            </a:r>
            <a:r>
              <a:rPr lang="fr-CH" sz="2000" dirty="0" smtClean="0">
                <a:solidFill>
                  <a:srgbClr val="0000FF"/>
                </a:solidFill>
                <a:latin typeface="Calibri"/>
              </a:rPr>
              <a:t> 10</a:t>
            </a:r>
            <a:r>
              <a:rPr lang="fr-CH" sz="2000" baseline="30000" dirty="0" smtClean="0">
                <a:solidFill>
                  <a:srgbClr val="0000FF"/>
                </a:solidFill>
                <a:latin typeface="Calibri"/>
              </a:rPr>
              <a:t>12</a:t>
            </a:r>
            <a:r>
              <a:rPr lang="fr-CH" sz="2000" dirty="0" smtClean="0">
                <a:solidFill>
                  <a:srgbClr val="0000FF"/>
                </a:solidFill>
                <a:latin typeface="Calibri"/>
              </a:rPr>
              <a:t> Z </a:t>
            </a:r>
            <a:r>
              <a:rPr lang="fr-CH" sz="2000" dirty="0" err="1" smtClean="0">
                <a:solidFill>
                  <a:srgbClr val="0000FF"/>
                </a:solidFill>
                <a:latin typeface="Calibri"/>
              </a:rPr>
              <a:t>decays</a:t>
            </a:r>
            <a:r>
              <a:rPr lang="fr-CH" sz="2000" dirty="0" smtClean="0">
                <a:solidFill>
                  <a:srgbClr val="0000FF"/>
                </a:solidFill>
                <a:latin typeface="Calibri"/>
              </a:rPr>
              <a:t>, </a:t>
            </a:r>
            <a:r>
              <a:rPr lang="fr-CH" sz="2000" dirty="0" err="1" smtClean="0">
                <a:solidFill>
                  <a:srgbClr val="0000FF"/>
                </a:solidFill>
                <a:latin typeface="Calibri"/>
              </a:rPr>
              <a:t>there</a:t>
            </a:r>
            <a:r>
              <a:rPr lang="fr-CH" sz="2000" dirty="0" smtClean="0">
                <a:solidFill>
                  <a:srgbClr val="0000FF"/>
                </a:solidFill>
                <a:latin typeface="Calibri"/>
              </a:rPr>
              <a:t> are </a:t>
            </a:r>
          </a:p>
          <a:p>
            <a:r>
              <a:rPr lang="fr-CH" sz="2000" dirty="0" err="1" smtClean="0">
                <a:solidFill>
                  <a:srgbClr val="0000FF"/>
                </a:solidFill>
                <a:latin typeface="Calibri"/>
              </a:rPr>
              <a:t>many</a:t>
            </a:r>
            <a:r>
              <a:rPr lang="fr-CH" sz="2000" dirty="0" smtClean="0">
                <a:solidFill>
                  <a:srgbClr val="0000FF"/>
                </a:solidFill>
                <a:latin typeface="Calibri"/>
              </a:rPr>
              <a:t>, </a:t>
            </a:r>
            <a:r>
              <a:rPr lang="fr-CH" sz="2000" dirty="0" err="1" smtClean="0">
                <a:solidFill>
                  <a:srgbClr val="0000FF"/>
                </a:solidFill>
                <a:latin typeface="Calibri"/>
              </a:rPr>
              <a:t>many</a:t>
            </a:r>
            <a:r>
              <a:rPr lang="fr-CH" sz="2000" dirty="0" smtClean="0">
                <a:solidFill>
                  <a:srgbClr val="0000FF"/>
                </a:solidFill>
                <a:latin typeface="Calibri"/>
              </a:rPr>
              <a:t> more </a:t>
            </a:r>
            <a:r>
              <a:rPr lang="fr-CH" sz="2000" dirty="0" err="1" smtClean="0">
                <a:solidFill>
                  <a:srgbClr val="0000FF"/>
                </a:solidFill>
                <a:latin typeface="Calibri"/>
              </a:rPr>
              <a:t>powerful</a:t>
            </a:r>
            <a:r>
              <a:rPr lang="fr-CH" sz="2000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srgbClr val="0000FF"/>
                </a:solidFill>
                <a:latin typeface="Calibri"/>
              </a:rPr>
              <a:t>studies</a:t>
            </a:r>
            <a:r>
              <a:rPr lang="fr-CH" sz="2000" dirty="0" smtClean="0">
                <a:solidFill>
                  <a:srgbClr val="0000FF"/>
                </a:solidFill>
                <a:latin typeface="Calibri"/>
              </a:rPr>
              <a:t> to </a:t>
            </a:r>
            <a:r>
              <a:rPr lang="fr-CH" sz="2000" dirty="0" err="1" smtClean="0">
                <a:solidFill>
                  <a:srgbClr val="0000FF"/>
                </a:solidFill>
                <a:latin typeface="Calibri"/>
              </a:rPr>
              <a:t>perform</a:t>
            </a:r>
            <a:r>
              <a:rPr lang="fr-CH" sz="2000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srgbClr val="0000FF"/>
                </a:solidFill>
                <a:latin typeface="Calibri"/>
              </a:rPr>
              <a:t>at</a:t>
            </a:r>
            <a:r>
              <a:rPr lang="fr-CH" sz="2000" dirty="0" smtClean="0">
                <a:solidFill>
                  <a:srgbClr val="0000FF"/>
                </a:solidFill>
                <a:latin typeface="Calibri"/>
              </a:rPr>
              <a:t> TERA-Z </a:t>
            </a:r>
          </a:p>
          <a:p>
            <a:r>
              <a:rPr lang="fr-CH" sz="2000" dirty="0" err="1" smtClean="0">
                <a:solidFill>
                  <a:srgbClr val="0000FF"/>
                </a:solidFill>
                <a:latin typeface="Calibri"/>
              </a:rPr>
              <a:t>e.g</a:t>
            </a:r>
            <a:r>
              <a:rPr lang="fr-CH" sz="2000" dirty="0" smtClean="0">
                <a:solidFill>
                  <a:srgbClr val="0000FF"/>
                </a:solidFill>
                <a:latin typeface="Calibri"/>
              </a:rPr>
              <a:t>. </a:t>
            </a:r>
            <a:r>
              <a:rPr lang="fr-CH" sz="2000" dirty="0" err="1" smtClean="0">
                <a:solidFill>
                  <a:srgbClr val="0000FF"/>
                </a:solidFill>
                <a:latin typeface="Calibri"/>
              </a:rPr>
              <a:t>flavour</a:t>
            </a:r>
            <a:r>
              <a:rPr lang="fr-CH" sz="2000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srgbClr val="0000FF"/>
                </a:solidFill>
                <a:latin typeface="Calibri"/>
              </a:rPr>
              <a:t>physics</a:t>
            </a:r>
            <a:r>
              <a:rPr lang="fr-CH" sz="2000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srgbClr val="0000FF"/>
                </a:solidFill>
                <a:latin typeface="Calibri"/>
              </a:rPr>
              <a:t>with</a:t>
            </a:r>
            <a:r>
              <a:rPr lang="fr-CH" sz="2000" dirty="0" smtClean="0">
                <a:solidFill>
                  <a:srgbClr val="0000FF"/>
                </a:solidFill>
                <a:latin typeface="Calibri"/>
              </a:rPr>
              <a:t> 10</a:t>
            </a:r>
            <a:r>
              <a:rPr lang="fr-CH" sz="2000" baseline="30000" dirty="0" smtClean="0">
                <a:solidFill>
                  <a:srgbClr val="0000FF"/>
                </a:solidFill>
                <a:latin typeface="Calibri"/>
              </a:rPr>
              <a:t>11 </a:t>
            </a:r>
            <a:r>
              <a:rPr lang="fr-CH" sz="2000" dirty="0" smtClean="0">
                <a:solidFill>
                  <a:srgbClr val="0000FF"/>
                </a:solidFill>
                <a:latin typeface="Calibri"/>
                <a:sym typeface="Symbol"/>
              </a:rPr>
              <a:t></a:t>
            </a:r>
            <a:r>
              <a:rPr lang="fr-CH" sz="2000" dirty="0" err="1" smtClean="0">
                <a:solidFill>
                  <a:srgbClr val="0000FF"/>
                </a:solidFill>
                <a:latin typeface="Calibri"/>
                <a:sym typeface="Symbol"/>
              </a:rPr>
              <a:t>bb</a:t>
            </a:r>
            <a:r>
              <a:rPr lang="fr-CH" sz="2000" dirty="0" smtClean="0">
                <a:solidFill>
                  <a:srgbClr val="0000FF"/>
                </a:solidFill>
                <a:latin typeface="Calibri"/>
                <a:sym typeface="Symbol"/>
              </a:rPr>
              <a:t>, cc , 10</a:t>
            </a:r>
            <a:r>
              <a:rPr lang="fr-CH" sz="2000" baseline="30000" dirty="0" smtClean="0">
                <a:solidFill>
                  <a:srgbClr val="0000FF"/>
                </a:solidFill>
                <a:latin typeface="Calibri"/>
                <a:sym typeface="Symbol"/>
              </a:rPr>
              <a:t>10</a:t>
            </a:r>
            <a:r>
              <a:rPr lang="fr-CH" sz="2000" dirty="0" smtClean="0">
                <a:solidFill>
                  <a:srgbClr val="0000FF"/>
                </a:solidFill>
                <a:latin typeface="Calibri"/>
                <a:sym typeface="Symbol"/>
              </a:rPr>
              <a:t>  etc… </a:t>
            </a:r>
            <a:endParaRPr lang="fr-CH" sz="2000" dirty="0" smtClean="0">
              <a:solidFill>
                <a:srgbClr val="0000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727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717" y="109734"/>
            <a:ext cx="8824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2400" dirty="0" smtClean="0">
                <a:solidFill>
                  <a:prstClr val="black"/>
                </a:solidFill>
                <a:latin typeface="Calibri"/>
              </a:rPr>
              <a:t>best-of FCC/TLEP #2: </a:t>
            </a:r>
            <a:r>
              <a:rPr lang="fr-CH" sz="2400" dirty="0" err="1" smtClean="0">
                <a:solidFill>
                  <a:prstClr val="black"/>
                </a:solidFill>
                <a:latin typeface="Calibri"/>
              </a:rPr>
              <a:t>Precision</a:t>
            </a:r>
            <a:r>
              <a:rPr lang="fr-CH" sz="2400" dirty="0" smtClean="0">
                <a:solidFill>
                  <a:prstClr val="black"/>
                </a:solidFill>
                <a:latin typeface="Calibri"/>
              </a:rPr>
              <a:t> EW </a:t>
            </a:r>
            <a:r>
              <a:rPr lang="fr-CH" sz="2400" dirty="0" err="1" smtClean="0">
                <a:solidFill>
                  <a:prstClr val="black"/>
                </a:solidFill>
                <a:latin typeface="Calibri"/>
              </a:rPr>
              <a:t>measts</a:t>
            </a:r>
            <a:endParaRPr lang="fr-CH" sz="2400" dirty="0" smtClean="0">
              <a:solidFill>
                <a:prstClr val="black"/>
              </a:solidFill>
              <a:latin typeface="Calibri"/>
            </a:endParaRPr>
          </a:p>
          <a:p>
            <a:endParaRPr lang="fr-CH" sz="2400" dirty="0">
              <a:solidFill>
                <a:prstClr val="black"/>
              </a:solidFill>
              <a:latin typeface="Calibri"/>
            </a:endParaRPr>
          </a:p>
          <a:p>
            <a:r>
              <a:rPr lang="fr-CH" sz="2400" dirty="0" err="1" smtClean="0">
                <a:solidFill>
                  <a:prstClr val="black"/>
                </a:solidFill>
                <a:latin typeface="Calibri"/>
              </a:rPr>
              <a:t>Asset</a:t>
            </a:r>
            <a:r>
              <a:rPr lang="fr-CH" sz="2400" dirty="0" smtClean="0">
                <a:solidFill>
                  <a:prstClr val="black"/>
                </a:solidFill>
                <a:latin typeface="Calibri"/>
              </a:rPr>
              <a:t>: 	-- high </a:t>
            </a:r>
            <a:r>
              <a:rPr lang="fr-CH" sz="2400" dirty="0" err="1" smtClean="0">
                <a:solidFill>
                  <a:prstClr val="black"/>
                </a:solidFill>
                <a:latin typeface="Calibri"/>
              </a:rPr>
              <a:t>luminosity</a:t>
            </a:r>
            <a:r>
              <a:rPr lang="fr-CH" sz="2400" dirty="0" smtClean="0">
                <a:solidFill>
                  <a:prstClr val="black"/>
                </a:solidFill>
                <a:latin typeface="Calibri"/>
              </a:rPr>
              <a:t> (10</a:t>
            </a:r>
            <a:r>
              <a:rPr lang="fr-CH" sz="2400" baseline="30000" dirty="0" smtClean="0">
                <a:solidFill>
                  <a:prstClr val="black"/>
                </a:solidFill>
                <a:latin typeface="Calibri"/>
              </a:rPr>
              <a:t>12</a:t>
            </a:r>
            <a:r>
              <a:rPr lang="fr-CH" sz="2400" dirty="0" smtClean="0">
                <a:solidFill>
                  <a:prstClr val="black"/>
                </a:solidFill>
                <a:latin typeface="Calibri"/>
              </a:rPr>
              <a:t> Z </a:t>
            </a:r>
            <a:r>
              <a:rPr lang="fr-CH" sz="2400" dirty="0" err="1" smtClean="0">
                <a:solidFill>
                  <a:prstClr val="black"/>
                </a:solidFill>
                <a:latin typeface="Calibri"/>
              </a:rPr>
              <a:t>decays</a:t>
            </a:r>
            <a:r>
              <a:rPr lang="fr-CH" sz="2400" dirty="0" smtClean="0">
                <a:solidFill>
                  <a:prstClr val="black"/>
                </a:solidFill>
                <a:latin typeface="Calibri"/>
              </a:rPr>
              <a:t> + 10</a:t>
            </a:r>
            <a:r>
              <a:rPr lang="fr-CH" sz="2400" baseline="30000" dirty="0" smtClean="0">
                <a:solidFill>
                  <a:prstClr val="black"/>
                </a:solidFill>
                <a:latin typeface="Calibri"/>
              </a:rPr>
              <a:t>8 </a:t>
            </a:r>
            <a:r>
              <a:rPr lang="fr-CH" sz="2400" dirty="0" err="1" smtClean="0">
                <a:solidFill>
                  <a:prstClr val="black"/>
                </a:solidFill>
                <a:latin typeface="Calibri"/>
              </a:rPr>
              <a:t>Wpairs</a:t>
            </a:r>
            <a:r>
              <a:rPr lang="fr-CH" sz="2400" dirty="0" smtClean="0">
                <a:solidFill>
                  <a:prstClr val="black"/>
                </a:solidFill>
                <a:latin typeface="Calibri"/>
              </a:rPr>
              <a:t> + 10</a:t>
            </a:r>
            <a:r>
              <a:rPr lang="fr-CH" sz="2400" baseline="30000" dirty="0" smtClean="0">
                <a:solidFill>
                  <a:prstClr val="black"/>
                </a:solidFill>
                <a:latin typeface="Calibri"/>
              </a:rPr>
              <a:t>6</a:t>
            </a:r>
            <a:r>
              <a:rPr lang="fr-CH" sz="2400" dirty="0" smtClean="0">
                <a:solidFill>
                  <a:prstClr val="black"/>
                </a:solidFill>
                <a:latin typeface="Calibri"/>
              </a:rPr>
              <a:t> top pairs ) </a:t>
            </a:r>
            <a:r>
              <a:rPr lang="fr-CH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400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fr-CH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400" dirty="0" smtClean="0">
                <a:solidFill>
                  <a:prstClr val="black"/>
                </a:solidFill>
                <a:latin typeface="Calibri"/>
              </a:rPr>
              <a:t>        	-- </a:t>
            </a:r>
            <a:r>
              <a:rPr lang="fr-CH" sz="2400" dirty="0" err="1" smtClean="0">
                <a:solidFill>
                  <a:prstClr val="black"/>
                </a:solidFill>
                <a:latin typeface="Calibri"/>
              </a:rPr>
              <a:t>exquiste</a:t>
            </a:r>
            <a:r>
              <a:rPr lang="fr-CH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400" dirty="0" err="1" smtClean="0">
                <a:solidFill>
                  <a:prstClr val="black"/>
                </a:solidFill>
                <a:latin typeface="Calibri"/>
              </a:rPr>
              <a:t>energy</a:t>
            </a:r>
            <a:r>
              <a:rPr lang="fr-CH" sz="2400" dirty="0" smtClean="0">
                <a:solidFill>
                  <a:prstClr val="black"/>
                </a:solidFill>
                <a:latin typeface="Calibri"/>
              </a:rPr>
              <a:t> calibration up and </a:t>
            </a:r>
            <a:r>
              <a:rPr lang="fr-CH" sz="2400" dirty="0" err="1" smtClean="0">
                <a:solidFill>
                  <a:prstClr val="black"/>
                </a:solidFill>
                <a:latin typeface="Calibri"/>
              </a:rPr>
              <a:t>above</a:t>
            </a:r>
            <a:r>
              <a:rPr lang="fr-CH" sz="2400" dirty="0" smtClean="0">
                <a:solidFill>
                  <a:prstClr val="black"/>
                </a:solidFill>
                <a:latin typeface="Calibri"/>
              </a:rPr>
              <a:t> WW </a:t>
            </a:r>
            <a:r>
              <a:rPr lang="fr-CH" sz="2400" dirty="0" err="1" smtClean="0">
                <a:solidFill>
                  <a:prstClr val="black"/>
                </a:solidFill>
                <a:latin typeface="Calibri"/>
              </a:rPr>
              <a:t>threshold</a:t>
            </a:r>
            <a:endParaRPr lang="fr-CH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72654" y="25955"/>
            <a:ext cx="3312368" cy="72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77353" y="2873196"/>
            <a:ext cx="3257185" cy="151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7668344" y="4617931"/>
            <a:ext cx="1179561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175" y="5247001"/>
            <a:ext cx="84438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>
                <a:solidFill>
                  <a:prstClr val="black"/>
                </a:solidFill>
              </a:rPr>
              <a:t>Also</a:t>
            </a:r>
            <a:r>
              <a:rPr lang="fr-CH" dirty="0" smtClean="0">
                <a:solidFill>
                  <a:prstClr val="black"/>
                </a:solidFill>
              </a:rPr>
              <a:t>  -- </a:t>
            </a:r>
            <a:r>
              <a:rPr lang="fr-CH" dirty="0" smtClean="0">
                <a:solidFill>
                  <a:prstClr val="black"/>
                </a:solidFill>
                <a:sym typeface="Symbol"/>
              </a:rPr>
              <a:t></a:t>
            </a:r>
            <a:r>
              <a:rPr lang="fi-FI" dirty="0" smtClean="0">
                <a:solidFill>
                  <a:prstClr val="black"/>
                </a:solidFill>
              </a:rPr>
              <a:t>sin</a:t>
            </a:r>
            <a:r>
              <a:rPr lang="fi-FI" baseline="30000" dirty="0" smtClean="0">
                <a:solidFill>
                  <a:prstClr val="black"/>
                </a:solidFill>
              </a:rPr>
              <a:t>2 </a:t>
            </a:r>
            <a:r>
              <a:rPr lang="fi-FI" dirty="0" smtClean="0">
                <a:solidFill>
                  <a:prstClr val="black"/>
                </a:solidFill>
                <a:sym typeface="Symbol"/>
              </a:rPr>
              <a:t></a:t>
            </a:r>
            <a:r>
              <a:rPr lang="fi-FI" baseline="-25000" dirty="0" smtClean="0">
                <a:solidFill>
                  <a:prstClr val="black"/>
                </a:solidFill>
                <a:sym typeface="Symbol"/>
              </a:rPr>
              <a:t>W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r>
              <a:rPr lang="fi-FI" dirty="0" smtClean="0">
                <a:solidFill>
                  <a:prstClr val="black"/>
                </a:solidFill>
                <a:sym typeface="Symbol"/>
              </a:rPr>
              <a:t></a:t>
            </a:r>
            <a:r>
              <a:rPr lang="fi-FI" dirty="0" smtClean="0">
                <a:solidFill>
                  <a:prstClr val="black"/>
                </a:solidFill>
              </a:rPr>
              <a:t>10</a:t>
            </a:r>
            <a:r>
              <a:rPr lang="fi-FI" baseline="30000" dirty="0" smtClean="0">
                <a:solidFill>
                  <a:prstClr val="black"/>
                </a:solidFill>
              </a:rPr>
              <a:t>-6</a:t>
            </a:r>
            <a:r>
              <a:rPr lang="fi-FI" dirty="0" smtClean="0">
                <a:solidFill>
                  <a:prstClr val="black"/>
                </a:solidFill>
              </a:rPr>
              <a:t>  </a:t>
            </a:r>
          </a:p>
          <a:p>
            <a:r>
              <a:rPr lang="fi-FI" dirty="0">
                <a:solidFill>
                  <a:prstClr val="black"/>
                </a:solidFill>
                <a:sym typeface="Symbol"/>
              </a:rPr>
              <a:t> </a:t>
            </a:r>
            <a:r>
              <a:rPr lang="fi-FI" dirty="0" smtClean="0">
                <a:solidFill>
                  <a:prstClr val="black"/>
                </a:solidFill>
                <a:sym typeface="Symbol"/>
              </a:rPr>
              <a:t>         -- </a:t>
            </a:r>
            <a:r>
              <a:rPr lang="fr-CH" dirty="0" smtClean="0">
                <a:solidFill>
                  <a:prstClr val="black"/>
                </a:solidFill>
                <a:sym typeface="Symbol"/>
              </a:rPr>
              <a:t></a:t>
            </a:r>
            <a:r>
              <a:rPr lang="fr-CH" baseline="-25000" dirty="0" smtClean="0">
                <a:solidFill>
                  <a:prstClr val="black"/>
                </a:solidFill>
                <a:sym typeface="Symbol"/>
              </a:rPr>
              <a:t>S</a:t>
            </a:r>
            <a:r>
              <a:rPr lang="fr-CH" dirty="0" smtClean="0">
                <a:solidFill>
                  <a:prstClr val="black"/>
                </a:solidFill>
                <a:sym typeface="Symbol"/>
              </a:rPr>
              <a:t>= 0.0001 </a:t>
            </a:r>
            <a:r>
              <a:rPr lang="fr-CH" dirty="0" err="1" smtClean="0">
                <a:solidFill>
                  <a:prstClr val="black"/>
                </a:solidFill>
                <a:sym typeface="Symbol"/>
              </a:rPr>
              <a:t>from</a:t>
            </a:r>
            <a:r>
              <a:rPr lang="fr-CH" dirty="0" smtClean="0">
                <a:solidFill>
                  <a:prstClr val="black"/>
                </a:solidFill>
                <a:sym typeface="Symbol"/>
              </a:rPr>
              <a:t> W and Z </a:t>
            </a:r>
            <a:r>
              <a:rPr lang="fr-CH" dirty="0" err="1" smtClean="0">
                <a:solidFill>
                  <a:prstClr val="black"/>
                </a:solidFill>
                <a:sym typeface="Symbol"/>
              </a:rPr>
              <a:t>hadronic</a:t>
            </a:r>
            <a:r>
              <a:rPr lang="fr-CH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fr-CH" dirty="0" err="1" smtClean="0">
                <a:solidFill>
                  <a:prstClr val="black"/>
                </a:solidFill>
                <a:sym typeface="Symbol"/>
              </a:rPr>
              <a:t>widths</a:t>
            </a:r>
            <a:endParaRPr lang="fr-CH" dirty="0" smtClean="0">
              <a:solidFill>
                <a:prstClr val="black"/>
              </a:solidFill>
              <a:sym typeface="Symbol"/>
            </a:endParaRPr>
          </a:p>
          <a:p>
            <a:r>
              <a:rPr lang="fr-CH" dirty="0">
                <a:solidFill>
                  <a:prstClr val="black"/>
                </a:solidFill>
                <a:sym typeface="Symbol"/>
              </a:rPr>
              <a:t> </a:t>
            </a:r>
            <a:r>
              <a:rPr lang="fr-CH" dirty="0" smtClean="0">
                <a:solidFill>
                  <a:prstClr val="black"/>
                </a:solidFill>
                <a:sym typeface="Symbol"/>
              </a:rPr>
              <a:t>         -- </a:t>
            </a:r>
            <a:r>
              <a:rPr lang="fr-CH" dirty="0" err="1" smtClean="0">
                <a:solidFill>
                  <a:prstClr val="black"/>
                </a:solidFill>
                <a:sym typeface="Symbol"/>
              </a:rPr>
              <a:t>orders</a:t>
            </a:r>
            <a:r>
              <a:rPr lang="fr-CH" dirty="0" smtClean="0">
                <a:solidFill>
                  <a:prstClr val="black"/>
                </a:solidFill>
                <a:sym typeface="Symbol"/>
              </a:rPr>
              <a:t> of magnitude on </a:t>
            </a:r>
            <a:r>
              <a:rPr lang="fr-CH" dirty="0" err="1" smtClean="0">
                <a:solidFill>
                  <a:prstClr val="black"/>
                </a:solidFill>
                <a:sym typeface="Symbol"/>
              </a:rPr>
              <a:t>FCNCs</a:t>
            </a:r>
            <a:r>
              <a:rPr lang="fr-CH" dirty="0" smtClean="0">
                <a:solidFill>
                  <a:prstClr val="black"/>
                </a:solidFill>
                <a:sym typeface="Symbol"/>
              </a:rPr>
              <a:t> and rare </a:t>
            </a:r>
            <a:r>
              <a:rPr lang="fr-CH" dirty="0" err="1" smtClean="0">
                <a:solidFill>
                  <a:prstClr val="black"/>
                </a:solidFill>
                <a:sym typeface="Symbol"/>
              </a:rPr>
              <a:t>decays</a:t>
            </a:r>
            <a:r>
              <a:rPr lang="fr-CH" dirty="0">
                <a:solidFill>
                  <a:prstClr val="black"/>
                </a:solidFill>
                <a:sym typeface="Symbol"/>
              </a:rPr>
              <a:t> </a:t>
            </a:r>
            <a:r>
              <a:rPr lang="fr-CH" dirty="0" smtClean="0">
                <a:solidFill>
                  <a:prstClr val="black"/>
                </a:solidFill>
                <a:sym typeface="Symbol"/>
              </a:rPr>
              <a:t>etc. etc.</a:t>
            </a:r>
          </a:p>
          <a:p>
            <a:endParaRPr lang="fr-CH" dirty="0">
              <a:solidFill>
                <a:prstClr val="black"/>
              </a:solidFill>
              <a:sym typeface="Symbol"/>
            </a:endParaRPr>
          </a:p>
          <a:p>
            <a:r>
              <a:rPr lang="fr-CH" dirty="0" smtClean="0">
                <a:solidFill>
                  <a:srgbClr val="1F497D"/>
                </a:solidFill>
                <a:sym typeface="Symbol"/>
              </a:rPr>
              <a:t>Design </a:t>
            </a:r>
            <a:r>
              <a:rPr lang="fr-CH" dirty="0" err="1" smtClean="0">
                <a:solidFill>
                  <a:srgbClr val="1F497D"/>
                </a:solidFill>
                <a:sym typeface="Symbol"/>
              </a:rPr>
              <a:t>study</a:t>
            </a:r>
            <a:r>
              <a:rPr lang="fr-CH" dirty="0" smtClean="0">
                <a:solidFill>
                  <a:srgbClr val="1F497D"/>
                </a:solidFill>
                <a:sym typeface="Symbol"/>
              </a:rPr>
              <a:t> to </a:t>
            </a:r>
            <a:r>
              <a:rPr lang="fr-CH" dirty="0" err="1" smtClean="0">
                <a:solidFill>
                  <a:srgbClr val="1F497D"/>
                </a:solidFill>
                <a:sym typeface="Symbol"/>
              </a:rPr>
              <a:t>establish</a:t>
            </a:r>
            <a:r>
              <a:rPr lang="fr-CH" dirty="0" smtClean="0">
                <a:solidFill>
                  <a:srgbClr val="1F497D"/>
                </a:solidFill>
                <a:sym typeface="Symbol"/>
              </a:rPr>
              <a:t> </a:t>
            </a:r>
            <a:r>
              <a:rPr lang="fr-CH" dirty="0" err="1" smtClean="0">
                <a:solidFill>
                  <a:srgbClr val="1F497D"/>
                </a:solidFill>
                <a:sym typeface="Symbol"/>
              </a:rPr>
              <a:t>possibility</a:t>
            </a:r>
            <a:r>
              <a:rPr lang="fr-CH" dirty="0" smtClean="0">
                <a:solidFill>
                  <a:srgbClr val="1F497D"/>
                </a:solidFill>
                <a:sym typeface="Symbol"/>
              </a:rPr>
              <a:t> of </a:t>
            </a:r>
            <a:r>
              <a:rPr lang="fr-CH" dirty="0" err="1" smtClean="0">
                <a:solidFill>
                  <a:srgbClr val="1F497D"/>
                </a:solidFill>
                <a:sym typeface="Symbol"/>
              </a:rPr>
              <a:t>corresponding</a:t>
            </a:r>
            <a:r>
              <a:rPr lang="fr-CH" dirty="0" smtClean="0">
                <a:solidFill>
                  <a:srgbClr val="1F497D"/>
                </a:solidFill>
                <a:sym typeface="Symbol"/>
              </a:rPr>
              <a:t> </a:t>
            </a:r>
            <a:r>
              <a:rPr lang="fr-CH" dirty="0" err="1" smtClean="0">
                <a:solidFill>
                  <a:srgbClr val="1F497D"/>
                </a:solidFill>
                <a:sym typeface="Symbol"/>
              </a:rPr>
              <a:t>precision</a:t>
            </a:r>
            <a:r>
              <a:rPr lang="fr-CH" dirty="0" smtClean="0">
                <a:solidFill>
                  <a:srgbClr val="1F497D"/>
                </a:solidFill>
                <a:sym typeface="Symbol"/>
              </a:rPr>
              <a:t> </a:t>
            </a:r>
            <a:r>
              <a:rPr lang="fr-CH" dirty="0" err="1" smtClean="0">
                <a:solidFill>
                  <a:srgbClr val="1F497D"/>
                </a:solidFill>
                <a:sym typeface="Symbol"/>
              </a:rPr>
              <a:t>theoretical</a:t>
            </a:r>
            <a:r>
              <a:rPr lang="fr-CH" dirty="0" smtClean="0">
                <a:solidFill>
                  <a:srgbClr val="1F497D"/>
                </a:solidFill>
                <a:sym typeface="Symbol"/>
              </a:rPr>
              <a:t> </a:t>
            </a:r>
            <a:r>
              <a:rPr lang="fr-CH" dirty="0" err="1" smtClean="0">
                <a:solidFill>
                  <a:srgbClr val="1F497D"/>
                </a:solidFill>
                <a:sym typeface="Symbol"/>
              </a:rPr>
              <a:t>calculations</a:t>
            </a:r>
            <a:r>
              <a:rPr lang="fr-CH" dirty="0" smtClean="0">
                <a:solidFill>
                  <a:srgbClr val="1F497D"/>
                </a:solidFill>
                <a:sym typeface="Symbol"/>
              </a:rPr>
              <a:t>.  </a:t>
            </a:r>
          </a:p>
          <a:p>
            <a:r>
              <a:rPr lang="fr-CH" dirty="0">
                <a:solidFill>
                  <a:prstClr val="black"/>
                </a:solidFill>
                <a:sym typeface="Symbol"/>
              </a:rPr>
              <a:t> </a:t>
            </a:r>
            <a:r>
              <a:rPr lang="fr-CH" dirty="0" smtClean="0">
                <a:solidFill>
                  <a:prstClr val="black"/>
                </a:solidFill>
                <a:sym typeface="Symbol"/>
              </a:rPr>
              <a:t>          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9443" y="1633794"/>
            <a:ext cx="173868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err="1" smtClean="0">
                <a:solidFill>
                  <a:prstClr val="black"/>
                </a:solidFill>
              </a:rPr>
              <a:t>target</a:t>
            </a:r>
            <a:r>
              <a:rPr lang="fr-CH" dirty="0" smtClean="0">
                <a:solidFill>
                  <a:prstClr val="black"/>
                </a:solidFill>
              </a:rPr>
              <a:t> </a:t>
            </a:r>
            <a:r>
              <a:rPr lang="fr-CH" dirty="0" err="1" smtClean="0">
                <a:solidFill>
                  <a:prstClr val="black"/>
                </a:solidFill>
              </a:rPr>
              <a:t>precisions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7668343" y="2564904"/>
            <a:ext cx="1179561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6355">
            <a:off x="-319502" y="3072191"/>
            <a:ext cx="8862557" cy="111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33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5713"/>
            <a:ext cx="4347280" cy="310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45718" y="4429335"/>
            <a:ext cx="5861899" cy="2308324"/>
          </a:xfrm>
          <a:prstGeom prst="rect">
            <a:avLst/>
          </a:prstGeom>
          <a:solidFill>
            <a:srgbClr val="F79646">
              <a:lumMod val="40000"/>
              <a:lumOff val="60000"/>
              <a:alpha val="50000"/>
            </a:srgb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rgbClr val="00B0F0"/>
                </a:solidFill>
                <a:latin typeface="Calibri"/>
              </a:rPr>
              <a:t>TLEP operates at </a:t>
            </a:r>
            <a:r>
              <a:rPr lang="en-US" sz="1800" kern="0" dirty="0" err="1" smtClean="0">
                <a:solidFill>
                  <a:srgbClr val="00B0F0"/>
                </a:solidFill>
                <a:latin typeface="Calibri"/>
              </a:rPr>
              <a:t>Beamstrahlung</a:t>
            </a:r>
            <a:r>
              <a:rPr lang="en-US" sz="1800" kern="0" dirty="0" smtClean="0">
                <a:solidFill>
                  <a:srgbClr val="00B0F0"/>
                </a:solidFill>
                <a:latin typeface="Calibri"/>
              </a:rPr>
              <a:t> limit, this is  </a:t>
            </a:r>
            <a:r>
              <a:rPr lang="en-US" sz="1800" kern="0" dirty="0">
                <a:solidFill>
                  <a:srgbClr val="00B0F0"/>
                </a:solidFill>
                <a:latin typeface="Calibri"/>
              </a:rPr>
              <a:t>a</a:t>
            </a:r>
            <a:r>
              <a:rPr lang="en-US" sz="1800" kern="0" dirty="0" smtClean="0">
                <a:solidFill>
                  <a:srgbClr val="00B0F0"/>
                </a:solidFill>
                <a:latin typeface="Calibri"/>
              </a:rPr>
              <a:t> dominant factor for accelerator design.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err="1" smtClean="0">
                <a:latin typeface="Calibri"/>
              </a:rPr>
              <a:t>Beamstrahlung</a:t>
            </a:r>
            <a:r>
              <a:rPr lang="en-US" sz="1800" kern="0" dirty="0" smtClean="0">
                <a:latin typeface="Calibri"/>
              </a:rPr>
              <a:t> </a:t>
            </a:r>
            <a:r>
              <a:rPr lang="en-US" sz="1800" kern="0" dirty="0" smtClean="0">
                <a:latin typeface="Calibri"/>
              </a:rPr>
              <a:t>@TLEP is </a:t>
            </a:r>
            <a:r>
              <a:rPr lang="en-US" sz="1800" kern="0" dirty="0" smtClean="0">
                <a:latin typeface="Calibri"/>
              </a:rPr>
              <a:t>benign</a:t>
            </a:r>
            <a:r>
              <a:rPr lang="en-US" sz="1800" kern="0" dirty="0">
                <a:latin typeface="Calibri"/>
              </a:rPr>
              <a:t> </a:t>
            </a:r>
            <a:r>
              <a:rPr lang="en-US" sz="1800" kern="0" dirty="0" smtClean="0">
                <a:latin typeface="Calibri"/>
              </a:rPr>
              <a:t>for physics:  </a:t>
            </a:r>
            <a:r>
              <a:rPr lang="en-US" sz="1800" kern="0" dirty="0" smtClean="0">
                <a:solidFill>
                  <a:srgbClr val="00B0F0"/>
                </a:solidFill>
                <a:latin typeface="Calibri"/>
              </a:rPr>
              <a:t>particles are either lost or recycled on a synchrotron oscillation </a:t>
            </a:r>
            <a:endParaRPr lang="en-US" sz="1800" kern="0" dirty="0" smtClean="0">
              <a:solidFill>
                <a:srgbClr val="00B0F0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 smtClean="0">
              <a:solidFill>
                <a:srgbClr val="00B0F0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rgbClr val="00B0F0"/>
                </a:solidFill>
                <a:latin typeface="Calibri"/>
                <a:sym typeface="Wingdings" pitchFamily="2" charset="2"/>
              </a:rPr>
              <a:t> some</a:t>
            </a:r>
            <a:r>
              <a:rPr lang="en-US" sz="1800" kern="0" dirty="0" smtClean="0">
                <a:solidFill>
                  <a:srgbClr val="00B0F0"/>
                </a:solidFill>
                <a:latin typeface="Calibri"/>
              </a:rPr>
              <a:t> increase of energy spread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rgbClr val="00B0F0"/>
                </a:solidFill>
                <a:latin typeface="Calibri"/>
              </a:rPr>
              <a:t> but no change of average energy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rgbClr val="00B0F0"/>
                </a:solidFill>
                <a:latin typeface="Calibri"/>
              </a:rPr>
              <a:t>Little EM background in the experiment.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773" y="767146"/>
            <a:ext cx="2597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Calibri"/>
              </a:rPr>
              <a:t>L</a:t>
            </a:r>
            <a:r>
              <a:rPr lang="en-US" sz="2000" dirty="0" smtClean="0">
                <a:solidFill>
                  <a:srgbClr val="00B050"/>
                </a:solidFill>
                <a:latin typeface="Calibri"/>
              </a:rPr>
              <a:t>uminosity </a:t>
            </a:r>
            <a:r>
              <a:rPr lang="en-US" sz="2000" i="1" dirty="0" smtClean="0">
                <a:solidFill>
                  <a:srgbClr val="00B050"/>
                </a:solidFill>
                <a:latin typeface="Calibri"/>
              </a:rPr>
              <a:t>E </a:t>
            </a:r>
            <a:r>
              <a:rPr lang="en-US" sz="2000" dirty="0" smtClean="0">
                <a:solidFill>
                  <a:srgbClr val="00B050"/>
                </a:solidFill>
                <a:latin typeface="Calibri"/>
              </a:rPr>
              <a:t>spectrum</a:t>
            </a:r>
            <a:endParaRPr lang="en-GB" sz="2000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7" name="AutoShape 2" descr="https://www.authorea.com/users/1331/articles/1831/master/file/figures/ttthreshILC350/ttthreshILC350.png"/>
          <p:cNvSpPr>
            <a:spLocks noChangeAspect="1" noChangeArrowheads="1"/>
          </p:cNvSpPr>
          <p:nvPr/>
        </p:nvSpPr>
        <p:spPr bwMode="auto">
          <a:xfrm>
            <a:off x="155575" y="-3200400"/>
            <a:ext cx="4762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187" y="1317565"/>
            <a:ext cx="4260715" cy="30686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12860" y="834177"/>
            <a:ext cx="2181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err="1" smtClean="0">
                <a:solidFill>
                  <a:prstClr val="black"/>
                </a:solidFill>
                <a:latin typeface="Calibri"/>
              </a:rPr>
              <a:t>Effect</a:t>
            </a:r>
            <a:r>
              <a:rPr lang="fr-CH" sz="1600" dirty="0" smtClean="0">
                <a:solidFill>
                  <a:prstClr val="black"/>
                </a:solidFill>
                <a:latin typeface="Calibri"/>
              </a:rPr>
              <a:t> on top </a:t>
            </a:r>
            <a:r>
              <a:rPr lang="fr-CH" sz="1600" dirty="0" err="1" smtClean="0">
                <a:solidFill>
                  <a:prstClr val="black"/>
                </a:solidFill>
                <a:latin typeface="Calibri"/>
              </a:rPr>
              <a:t>threshold</a:t>
            </a:r>
            <a:r>
              <a:rPr lang="fr-CH" sz="1600" dirty="0" smtClean="0">
                <a:solidFill>
                  <a:prstClr val="black"/>
                </a:solidFill>
                <a:latin typeface="Calibri"/>
              </a:rPr>
              <a:t> </a:t>
            </a:r>
            <a:endParaRPr lang="fr-CH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7280" y="2651850"/>
            <a:ext cx="458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</a:t>
            </a:r>
            <a:endParaRPr lang="fr-CH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8450" y="146229"/>
            <a:ext cx="2139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BEAMSTRAHLUNG</a:t>
            </a:r>
          </a:p>
        </p:txBody>
      </p:sp>
    </p:spTree>
    <p:extLst>
      <p:ext uri="{BB962C8B-B14F-4D97-AF65-F5344CB8AC3E}">
        <p14:creationId xmlns:p14="http://schemas.microsoft.com/office/powerpoint/2010/main" val="4688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714" y="206829"/>
            <a:ext cx="8052333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err="1" smtClean="0">
                <a:solidFill>
                  <a:srgbClr val="0000FF"/>
                </a:solidFill>
                <a:latin typeface="Calibri"/>
              </a:rPr>
              <a:t>Beam</a:t>
            </a:r>
            <a:r>
              <a:rPr lang="fr-CH" sz="2800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fr-CH" sz="2800" dirty="0" err="1" smtClean="0">
                <a:solidFill>
                  <a:srgbClr val="0000FF"/>
                </a:solidFill>
                <a:latin typeface="Calibri"/>
              </a:rPr>
              <a:t>polarization</a:t>
            </a:r>
            <a:r>
              <a:rPr lang="fr-CH" sz="2800" dirty="0" smtClean="0">
                <a:solidFill>
                  <a:srgbClr val="0000FF"/>
                </a:solidFill>
                <a:latin typeface="Calibri"/>
              </a:rPr>
              <a:t> and E-calibration @ TLEP</a:t>
            </a:r>
          </a:p>
          <a:p>
            <a:endParaRPr lang="fr-CH" sz="2000" dirty="0">
              <a:solidFill>
                <a:prstClr val="black"/>
              </a:solidFill>
              <a:latin typeface="Calibri"/>
            </a:endParaRPr>
          </a:p>
          <a:p>
            <a:r>
              <a:rPr lang="fr-CH" sz="2000" dirty="0" err="1">
                <a:solidFill>
                  <a:prstClr val="black"/>
                </a:solidFill>
                <a:latin typeface="Calibri"/>
              </a:rPr>
              <a:t>P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recise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meast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of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E</a:t>
            </a:r>
            <a:r>
              <a:rPr lang="fr-CH" sz="2000" baseline="-25000" dirty="0" err="1" smtClean="0">
                <a:solidFill>
                  <a:prstClr val="black"/>
                </a:solidFill>
                <a:latin typeface="Calibri"/>
              </a:rPr>
              <a:t>beam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by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resonant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depolarization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~100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keV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each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time the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meast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is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made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</a:t>
            </a:r>
          </a:p>
          <a:p>
            <a:endParaRPr lang="fr-CH" sz="2000" dirty="0">
              <a:solidFill>
                <a:prstClr val="black"/>
              </a:solidFill>
              <a:latin typeface="Calibri"/>
            </a:endParaRPr>
          </a:p>
          <a:p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At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LEP transverse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polarization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was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achieved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routinely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at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Z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peak</a:t>
            </a:r>
            <a:r>
              <a:rPr lang="fr-CH" sz="2000" dirty="0">
                <a:solidFill>
                  <a:prstClr val="black"/>
                </a:solidFill>
                <a:latin typeface="Calibri"/>
              </a:rPr>
              <a:t>.</a:t>
            </a:r>
            <a:endParaRPr lang="fr-CH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instrumental in 10</a:t>
            </a:r>
            <a:r>
              <a:rPr lang="fr-CH" sz="2000" b="0" i="1" baseline="30000" dirty="0" smtClean="0">
                <a:solidFill>
                  <a:srgbClr val="008080"/>
                </a:solidFill>
                <a:latin typeface="Calibri"/>
              </a:rPr>
              <a:t>-3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measurement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of the Z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width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in 1993 </a:t>
            </a:r>
          </a:p>
          <a:p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led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to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prediction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of top quark mass (179+- 20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GeV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) in March 1994</a:t>
            </a:r>
          </a:p>
          <a:p>
            <a:endParaRPr lang="fr-CH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Polarization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in collisions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was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observed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(40%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at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BBTS = 0.04)</a:t>
            </a:r>
          </a:p>
          <a:p>
            <a:endParaRPr lang="fr-CH" sz="2000" dirty="0">
              <a:solidFill>
                <a:prstClr val="black"/>
              </a:solidFill>
              <a:latin typeface="Calibri"/>
            </a:endParaRPr>
          </a:p>
          <a:p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At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LEP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beam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energy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spread</a:t>
            </a:r>
            <a:r>
              <a:rPr lang="fr-CH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destroyed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polarization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above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60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GeV</a:t>
            </a:r>
            <a:endParaRPr lang="fr-CH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 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  <a:sym typeface="Symbol"/>
              </a:rPr>
              <a:t></a:t>
            </a:r>
            <a:r>
              <a:rPr lang="fr-CH" sz="2000" b="0" i="1" baseline="-25000" dirty="0" smtClean="0">
                <a:solidFill>
                  <a:srgbClr val="008080"/>
                </a:solidFill>
                <a:latin typeface="Calibri"/>
                <a:sym typeface="Symbol"/>
              </a:rPr>
              <a:t>E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  <a:sym typeface="Symbol"/>
              </a:rPr>
              <a:t>  E</a:t>
            </a:r>
            <a:r>
              <a:rPr lang="fr-CH" sz="2000" b="0" i="1" baseline="30000" dirty="0" smtClean="0">
                <a:solidFill>
                  <a:srgbClr val="008080"/>
                </a:solidFill>
                <a:latin typeface="Calibri"/>
                <a:sym typeface="Symbol"/>
              </a:rPr>
              <a:t>2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  <a:sym typeface="Symbol"/>
              </a:rPr>
              <a:t>/ 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  <a:sym typeface="Wingdings" pitchFamily="2" charset="2"/>
              </a:rPr>
              <a:t>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  <a:sym typeface="Symbol"/>
              </a:rPr>
              <a:t>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At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TLEP transverse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polarization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up to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at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least 80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GeV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</a:t>
            </a:r>
          </a:p>
          <a:p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  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to go 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to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higher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energies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requires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spin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rotators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and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siberian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</a:t>
            </a:r>
            <a:r>
              <a:rPr lang="fr-CH" sz="2000" b="0" i="1" dirty="0" err="1" smtClean="0">
                <a:solidFill>
                  <a:srgbClr val="008080"/>
                </a:solidFill>
                <a:latin typeface="Calibri"/>
              </a:rPr>
              <a:t>snake</a:t>
            </a:r>
            <a:endParaRPr lang="fr-CH" sz="2000" b="0" i="1" dirty="0" smtClean="0">
              <a:solidFill>
                <a:srgbClr val="008080"/>
              </a:solidFill>
              <a:latin typeface="Calibri"/>
            </a:endParaRPr>
          </a:p>
          <a:p>
            <a:endParaRPr lang="fr-CH" sz="2000" b="0" i="1" dirty="0">
              <a:solidFill>
                <a:srgbClr val="008080"/>
              </a:solidFill>
              <a:latin typeface="Calibri"/>
            </a:endParaRPr>
          </a:p>
          <a:p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TLEP: use ‘single’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bunches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to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measure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the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beam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energy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continuously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fr-CH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fr-CH" sz="2000" b="0" i="1" dirty="0" smtClean="0">
                <a:solidFill>
                  <a:srgbClr val="008080"/>
                </a:solidFill>
                <a:latin typeface="Calibri"/>
              </a:rPr>
              <a:t>no 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interpolation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errors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due to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tides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, </a:t>
            </a:r>
            <a:r>
              <a:rPr lang="fr-CH" sz="2000" b="0" i="1" dirty="0" err="1">
                <a:solidFill>
                  <a:srgbClr val="008080"/>
                </a:solidFill>
                <a:latin typeface="Calibri"/>
              </a:rPr>
              <a:t>ground</a:t>
            </a:r>
            <a:r>
              <a:rPr lang="fr-CH" sz="2000" b="0" i="1" dirty="0">
                <a:solidFill>
                  <a:srgbClr val="008080"/>
                </a:solidFill>
                <a:latin typeface="Calibri"/>
              </a:rPr>
              <a:t> motion or trains etc…</a:t>
            </a:r>
          </a:p>
          <a:p>
            <a:endParaRPr lang="fr-CH" sz="2000" dirty="0" smtClean="0">
              <a:solidFill>
                <a:srgbClr val="0000FF"/>
              </a:solidFill>
              <a:latin typeface="Calibri"/>
              <a:sym typeface="Wingdings" pitchFamily="2" charset="2"/>
            </a:endParaRPr>
          </a:p>
          <a:p>
            <a:r>
              <a:rPr lang="fr-CH" sz="2000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&lt;&lt; 100 </a:t>
            </a:r>
            <a:r>
              <a:rPr lang="fr-CH" sz="2000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keV</a:t>
            </a:r>
            <a:r>
              <a:rPr lang="fr-CH" sz="2000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 </a:t>
            </a:r>
            <a:r>
              <a:rPr lang="fr-CH" sz="2000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beam</a:t>
            </a:r>
            <a:r>
              <a:rPr lang="fr-CH" sz="2000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 </a:t>
            </a:r>
            <a:r>
              <a:rPr lang="fr-CH" sz="2000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energy</a:t>
            </a:r>
            <a:r>
              <a:rPr lang="fr-CH" sz="2000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 calibration </a:t>
            </a:r>
            <a:r>
              <a:rPr lang="fr-CH" sz="2000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around</a:t>
            </a:r>
            <a:r>
              <a:rPr lang="fr-CH" sz="2000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 Z </a:t>
            </a:r>
            <a:r>
              <a:rPr lang="fr-CH" sz="2000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peak</a:t>
            </a:r>
            <a:r>
              <a:rPr lang="fr-CH" sz="2000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 and W pair </a:t>
            </a:r>
            <a:r>
              <a:rPr lang="fr-CH" sz="2000" dirty="0" err="1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threshold</a:t>
            </a:r>
            <a:r>
              <a:rPr lang="fr-CH" sz="2000" dirty="0" smtClean="0">
                <a:solidFill>
                  <a:srgbClr val="0000FF"/>
                </a:solidFill>
                <a:latin typeface="Calibri"/>
                <a:sym typeface="Wingdings" pitchFamily="2" charset="2"/>
              </a:rPr>
              <a:t>. </a:t>
            </a:r>
            <a:r>
              <a:rPr lang="fr-CH" sz="2000" dirty="0" smtClean="0">
                <a:solidFill>
                  <a:srgbClr val="0000FF"/>
                </a:solidFill>
                <a:latin typeface="Calibri"/>
              </a:rPr>
              <a:t> </a:t>
            </a:r>
          </a:p>
          <a:p>
            <a:r>
              <a:rPr lang="fr-CH" sz="2000" dirty="0" smtClean="0">
                <a:solidFill>
                  <a:srgbClr val="FF0000"/>
                </a:solidFill>
                <a:sym typeface="Symbol"/>
              </a:rPr>
              <a:t>     </a:t>
            </a:r>
            <a:r>
              <a:rPr lang="fr-CH" sz="2000" dirty="0" err="1" smtClean="0">
                <a:solidFill>
                  <a:srgbClr val="FF0000"/>
                </a:solidFill>
                <a:sym typeface="Symbol"/>
              </a:rPr>
              <a:t>m</a:t>
            </a:r>
            <a:r>
              <a:rPr lang="fr-CH" sz="2000" baseline="-25000" dirty="0" err="1" smtClean="0">
                <a:solidFill>
                  <a:srgbClr val="FF0000"/>
                </a:solidFill>
                <a:sym typeface="Symbol"/>
              </a:rPr>
              <a:t>Z</a:t>
            </a:r>
            <a:r>
              <a:rPr lang="fr-CH" sz="2000" baseline="-250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CH" sz="2000" dirty="0">
                <a:solidFill>
                  <a:srgbClr val="FF0000"/>
                </a:solidFill>
                <a:latin typeface="Calibri"/>
                <a:sym typeface="Symbol"/>
              </a:rPr>
              <a:t>~0.1 </a:t>
            </a:r>
            <a:r>
              <a:rPr lang="fr-CH" sz="2000" dirty="0" smtClean="0">
                <a:solidFill>
                  <a:srgbClr val="FF0000"/>
                </a:solidFill>
                <a:latin typeface="Calibri"/>
                <a:sym typeface="Symbol"/>
              </a:rPr>
              <a:t>MeV, </a:t>
            </a:r>
            <a:r>
              <a:rPr lang="fr-CH" sz="2000" dirty="0" smtClean="0">
                <a:solidFill>
                  <a:srgbClr val="FF0000"/>
                </a:solidFill>
                <a:sym typeface="Symbol"/>
              </a:rPr>
              <a:t></a:t>
            </a:r>
            <a:r>
              <a:rPr lang="fr-CH" sz="2000" baseline="-25000" dirty="0" smtClean="0">
                <a:solidFill>
                  <a:srgbClr val="FF0000"/>
                </a:solidFill>
                <a:sym typeface="Symbol"/>
              </a:rPr>
              <a:t>Z </a:t>
            </a:r>
            <a:r>
              <a:rPr lang="fr-CH" sz="2000" dirty="0">
                <a:solidFill>
                  <a:srgbClr val="FF0000"/>
                </a:solidFill>
                <a:sym typeface="Symbol"/>
              </a:rPr>
              <a:t>~</a:t>
            </a:r>
            <a:r>
              <a:rPr lang="fr-CH" sz="2000" dirty="0">
                <a:solidFill>
                  <a:srgbClr val="FF0000"/>
                </a:solidFill>
                <a:latin typeface="Calibri"/>
                <a:sym typeface="Symbol"/>
              </a:rPr>
              <a:t>0.1 MeV, </a:t>
            </a:r>
            <a:r>
              <a:rPr lang="fr-CH" sz="2000" dirty="0" smtClean="0">
                <a:solidFill>
                  <a:srgbClr val="FF0000"/>
                </a:solidFill>
                <a:latin typeface="Calibri"/>
                <a:sym typeface="Symbol"/>
              </a:rPr>
              <a:t> m</a:t>
            </a:r>
            <a:r>
              <a:rPr lang="fr-CH" sz="2000" baseline="-25000" dirty="0" smtClean="0">
                <a:solidFill>
                  <a:srgbClr val="FF0000"/>
                </a:solidFill>
                <a:latin typeface="Calibri"/>
                <a:sym typeface="Symbol"/>
              </a:rPr>
              <a:t>W</a:t>
            </a:r>
            <a:r>
              <a:rPr lang="fr-CH" sz="2000" dirty="0" smtClean="0">
                <a:solidFill>
                  <a:srgbClr val="FF0000"/>
                </a:solidFill>
                <a:latin typeface="Calibri"/>
                <a:sym typeface="Symbol"/>
              </a:rPr>
              <a:t> ~ 0.5 MeV</a:t>
            </a:r>
            <a:endParaRPr lang="fr-CH" sz="200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360" t="3874"/>
          <a:stretch>
            <a:fillRect/>
          </a:stretch>
        </p:blipFill>
        <p:spPr bwMode="auto">
          <a:xfrm>
            <a:off x="7019919" y="778240"/>
            <a:ext cx="2124081" cy="209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5838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88640"/>
            <a:ext cx="86677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32240" y="1170514"/>
            <a:ext cx="1062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i="1" dirty="0" smtClean="0">
                <a:solidFill>
                  <a:srgbClr val="9BBB59">
                    <a:lumMod val="75000"/>
                  </a:srgbClr>
                </a:solidFill>
              </a:rPr>
              <a:t>PAC 1995</a:t>
            </a:r>
            <a:endParaRPr lang="fr-CH" i="1" dirty="0">
              <a:solidFill>
                <a:srgbClr val="9BBB59">
                  <a:lumMod val="75000"/>
                </a:srgb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1363390"/>
            <a:ext cx="4866896" cy="460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635" y="1583795"/>
            <a:ext cx="4563210" cy="130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080" y="3068960"/>
            <a:ext cx="4670320" cy="137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33447" y="4599130"/>
            <a:ext cx="3773534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endParaRPr lang="fr-CH" dirty="0">
              <a:solidFill>
                <a:prstClr val="black"/>
              </a:solidFill>
            </a:endParaRPr>
          </a:p>
          <a:p>
            <a:r>
              <a:rPr lang="fr-CH" dirty="0" smtClean="0">
                <a:solidFill>
                  <a:prstClr val="black"/>
                </a:solidFill>
              </a:rPr>
              <a:t>This </a:t>
            </a:r>
            <a:r>
              <a:rPr lang="fr-CH" dirty="0" err="1">
                <a:solidFill>
                  <a:prstClr val="black"/>
                </a:solidFill>
              </a:rPr>
              <a:t>w</a:t>
            </a:r>
            <a:r>
              <a:rPr lang="fr-CH" dirty="0" err="1" smtClean="0">
                <a:solidFill>
                  <a:prstClr val="black"/>
                </a:solidFill>
              </a:rPr>
              <a:t>as</a:t>
            </a:r>
            <a:r>
              <a:rPr lang="fr-CH" dirty="0" smtClean="0">
                <a:solidFill>
                  <a:prstClr val="black"/>
                </a:solidFill>
              </a:rPr>
              <a:t> </a:t>
            </a:r>
            <a:r>
              <a:rPr lang="fr-CH" dirty="0" err="1" smtClean="0">
                <a:solidFill>
                  <a:prstClr val="black"/>
                </a:solidFill>
              </a:rPr>
              <a:t>only</a:t>
            </a:r>
            <a:r>
              <a:rPr lang="fr-CH" dirty="0" smtClean="0">
                <a:solidFill>
                  <a:prstClr val="black"/>
                </a:solidFill>
              </a:rPr>
              <a:t> </a:t>
            </a:r>
            <a:r>
              <a:rPr lang="fr-CH" dirty="0" err="1" smtClean="0">
                <a:solidFill>
                  <a:prstClr val="black"/>
                </a:solidFill>
              </a:rPr>
              <a:t>tried</a:t>
            </a:r>
            <a:r>
              <a:rPr lang="fr-CH" dirty="0" smtClean="0">
                <a:solidFill>
                  <a:prstClr val="black"/>
                </a:solidFill>
              </a:rPr>
              <a:t> 3 times!</a:t>
            </a:r>
          </a:p>
          <a:p>
            <a:r>
              <a:rPr lang="fr-CH" dirty="0" smtClean="0">
                <a:solidFill>
                  <a:prstClr val="black"/>
                </a:solidFill>
              </a:rPr>
              <a:t>Best </a:t>
            </a:r>
            <a:r>
              <a:rPr lang="fr-CH" dirty="0" err="1" smtClean="0">
                <a:solidFill>
                  <a:prstClr val="black"/>
                </a:solidFill>
              </a:rPr>
              <a:t>result</a:t>
            </a:r>
            <a:r>
              <a:rPr lang="fr-CH" dirty="0" smtClean="0">
                <a:solidFill>
                  <a:prstClr val="black"/>
                </a:solidFill>
              </a:rPr>
              <a:t>: P = 40%  , </a:t>
            </a:r>
            <a:r>
              <a:rPr lang="fr-CH" dirty="0" smtClean="0">
                <a:solidFill>
                  <a:prstClr val="black"/>
                </a:solidFill>
                <a:sym typeface="Symbol"/>
              </a:rPr>
              <a:t></a:t>
            </a:r>
            <a:r>
              <a:rPr lang="fr-CH" baseline="30000" dirty="0" smtClean="0">
                <a:solidFill>
                  <a:prstClr val="black"/>
                </a:solidFill>
                <a:sym typeface="Symbol"/>
              </a:rPr>
              <a:t>*</a:t>
            </a:r>
            <a:r>
              <a:rPr lang="fr-CH" baseline="-25000" dirty="0" smtClean="0">
                <a:solidFill>
                  <a:prstClr val="black"/>
                </a:solidFill>
                <a:sym typeface="Symbol"/>
              </a:rPr>
              <a:t>y</a:t>
            </a:r>
            <a:r>
              <a:rPr lang="fr-CH" dirty="0" smtClean="0">
                <a:solidFill>
                  <a:prstClr val="black"/>
                </a:solidFill>
                <a:sym typeface="Symbol"/>
              </a:rPr>
              <a:t>= 0.04  , one IP</a:t>
            </a:r>
          </a:p>
          <a:p>
            <a:r>
              <a:rPr lang="fr-CH" dirty="0" err="1" smtClean="0">
                <a:solidFill>
                  <a:prstClr val="black"/>
                </a:solidFill>
                <a:sym typeface="Symbol"/>
              </a:rPr>
              <a:t>Assuming</a:t>
            </a:r>
            <a:r>
              <a:rPr lang="fr-CH" dirty="0" smtClean="0">
                <a:solidFill>
                  <a:prstClr val="black"/>
                </a:solidFill>
                <a:sym typeface="Symbol"/>
              </a:rPr>
              <a:t> 4 IP and </a:t>
            </a:r>
            <a:r>
              <a:rPr lang="fr-CH" dirty="0">
                <a:solidFill>
                  <a:prstClr val="black"/>
                </a:solidFill>
                <a:sym typeface="Symbol"/>
              </a:rPr>
              <a:t></a:t>
            </a:r>
            <a:r>
              <a:rPr lang="fr-CH" baseline="30000" dirty="0">
                <a:solidFill>
                  <a:prstClr val="black"/>
                </a:solidFill>
                <a:sym typeface="Symbol"/>
              </a:rPr>
              <a:t>*</a:t>
            </a:r>
            <a:r>
              <a:rPr lang="fr-CH" baseline="-25000" dirty="0">
                <a:solidFill>
                  <a:prstClr val="black"/>
                </a:solidFill>
                <a:sym typeface="Symbol"/>
              </a:rPr>
              <a:t>y</a:t>
            </a:r>
            <a:r>
              <a:rPr lang="fr-CH" dirty="0">
                <a:solidFill>
                  <a:prstClr val="black"/>
                </a:solidFill>
                <a:sym typeface="Symbol"/>
              </a:rPr>
              <a:t>= </a:t>
            </a:r>
            <a:r>
              <a:rPr lang="fr-CH" dirty="0" smtClean="0">
                <a:solidFill>
                  <a:prstClr val="black"/>
                </a:solidFill>
                <a:sym typeface="Symbol"/>
              </a:rPr>
              <a:t>0.01 </a:t>
            </a:r>
            <a:r>
              <a:rPr lang="fr-CH" dirty="0" smtClean="0">
                <a:solidFill>
                  <a:prstClr val="black"/>
                </a:solidFill>
                <a:sym typeface="Wingdings" pitchFamily="2" charset="2"/>
              </a:rPr>
              <a:t> </a:t>
            </a:r>
          </a:p>
          <a:p>
            <a:endParaRPr lang="fr-CH" dirty="0" smtClean="0">
              <a:solidFill>
                <a:srgbClr val="0000FF"/>
              </a:solidFill>
              <a:sym typeface="Wingdings" pitchFamily="2" charset="2"/>
            </a:endParaRPr>
          </a:p>
          <a:p>
            <a:r>
              <a:rPr lang="fr-CH" dirty="0" err="1" smtClean="0">
                <a:solidFill>
                  <a:srgbClr val="0000FF"/>
                </a:solidFill>
                <a:sym typeface="Wingdings" pitchFamily="2" charset="2"/>
              </a:rPr>
              <a:t>reduce</a:t>
            </a:r>
            <a:r>
              <a:rPr lang="fr-CH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fr-CH" dirty="0" err="1" smtClean="0">
                <a:solidFill>
                  <a:srgbClr val="0000FF"/>
                </a:solidFill>
                <a:sym typeface="Wingdings" pitchFamily="2" charset="2"/>
              </a:rPr>
              <a:t>luminositiy</a:t>
            </a:r>
            <a:r>
              <a:rPr lang="fr-CH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fr-CH" dirty="0" err="1" smtClean="0">
                <a:solidFill>
                  <a:srgbClr val="0000FF"/>
                </a:solidFill>
                <a:sym typeface="Wingdings" pitchFamily="2" charset="2"/>
              </a:rPr>
              <a:t>somewhat</a:t>
            </a:r>
            <a:r>
              <a:rPr lang="fr-CH" dirty="0" smtClean="0">
                <a:solidFill>
                  <a:srgbClr val="0000FF"/>
                </a:solidFill>
                <a:sym typeface="Wingdings" pitchFamily="2" charset="2"/>
              </a:rPr>
              <a:t>, 10</a:t>
            </a:r>
            <a:r>
              <a:rPr lang="fr-CH" baseline="30000" dirty="0" smtClean="0">
                <a:solidFill>
                  <a:srgbClr val="0000FF"/>
                </a:solidFill>
                <a:sym typeface="Wingdings" pitchFamily="2" charset="2"/>
              </a:rPr>
              <a:t>11 </a:t>
            </a:r>
            <a:r>
              <a:rPr lang="fr-CH" dirty="0" smtClean="0">
                <a:solidFill>
                  <a:srgbClr val="0000FF"/>
                </a:solidFill>
                <a:sym typeface="Wingdings" pitchFamily="2" charset="2"/>
              </a:rPr>
              <a:t>Z @ P=40%</a:t>
            </a:r>
            <a:endParaRPr lang="fr-CH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6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819" y="1202482"/>
            <a:ext cx="7577587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solidFill>
                  <a:srgbClr val="0000FF"/>
                </a:solidFill>
                <a:latin typeface="+mn-lt"/>
              </a:rPr>
              <a:t>LHC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will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study</a:t>
            </a:r>
            <a:r>
              <a:rPr lang="fr-CH" sz="1800" dirty="0" smtClean="0">
                <a:latin typeface="+mn-lt"/>
              </a:rPr>
              <a:t> the </a:t>
            </a:r>
            <a:r>
              <a:rPr lang="fr-CH" sz="1800" dirty="0" err="1" smtClean="0">
                <a:latin typeface="+mn-lt"/>
              </a:rPr>
              <a:t>Higgs</a:t>
            </a:r>
            <a:r>
              <a:rPr lang="fr-CH" sz="1800" dirty="0" smtClean="0">
                <a:latin typeface="+mn-lt"/>
              </a:rPr>
              <a:t> boson H(126) up to a certain </a:t>
            </a:r>
            <a:r>
              <a:rPr lang="fr-CH" sz="1800" dirty="0" err="1" smtClean="0">
                <a:latin typeface="+mn-lt"/>
              </a:rPr>
              <a:t>level</a:t>
            </a:r>
            <a:r>
              <a:rPr lang="fr-CH" sz="1800" dirty="0" smtClean="0">
                <a:latin typeface="+mn-lt"/>
              </a:rPr>
              <a:t> of </a:t>
            </a:r>
            <a:r>
              <a:rPr lang="fr-CH" sz="1800" dirty="0" err="1" smtClean="0">
                <a:latin typeface="+mn-lt"/>
              </a:rPr>
              <a:t>precision</a:t>
            </a:r>
            <a:endParaRPr lang="fr-CH" sz="1800" dirty="0" smtClean="0">
              <a:latin typeface="+mn-lt"/>
            </a:endParaRPr>
          </a:p>
          <a:p>
            <a:r>
              <a:rPr lang="fr-CH" sz="1800" dirty="0" err="1" smtClean="0">
                <a:latin typeface="+mn-lt"/>
              </a:rPr>
              <a:t>which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assumed</a:t>
            </a:r>
            <a:r>
              <a:rPr lang="fr-CH" sz="1800" dirty="0" smtClean="0">
                <a:latin typeface="+mn-lt"/>
              </a:rPr>
              <a:t> to </a:t>
            </a:r>
            <a:r>
              <a:rPr lang="fr-CH" sz="1800" dirty="0" err="1" smtClean="0">
                <a:latin typeface="+mn-lt"/>
              </a:rPr>
              <a:t>be</a:t>
            </a:r>
            <a:r>
              <a:rPr lang="fr-CH" sz="1800" dirty="0" smtClean="0">
                <a:latin typeface="+mn-lt"/>
              </a:rPr>
              <a:t> a </a:t>
            </a:r>
            <a:r>
              <a:rPr lang="fr-CH" sz="1800" dirty="0" smtClean="0">
                <a:solidFill>
                  <a:srgbClr val="0000FF"/>
                </a:solidFill>
                <a:latin typeface="+mn-lt"/>
              </a:rPr>
              <a:t>few percent</a:t>
            </a:r>
            <a:r>
              <a:rPr lang="fr-CH" sz="1800" dirty="0" smtClean="0">
                <a:latin typeface="+mn-lt"/>
              </a:rPr>
              <a:t> for </a:t>
            </a:r>
            <a:r>
              <a:rPr lang="fr-CH" sz="1800" dirty="0" err="1" smtClean="0">
                <a:latin typeface="+mn-lt"/>
              </a:rPr>
              <a:t>many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couplings</a:t>
            </a:r>
            <a:r>
              <a:rPr lang="fr-CH" sz="1800" dirty="0" smtClean="0">
                <a:latin typeface="+mn-lt"/>
              </a:rPr>
              <a:t>, </a:t>
            </a:r>
          </a:p>
          <a:p>
            <a:r>
              <a:rPr lang="fr-CH" sz="1800" dirty="0" err="1" smtClean="0">
                <a:latin typeface="+mn-lt"/>
              </a:rPr>
              <a:t>bb</a:t>
            </a:r>
            <a:r>
              <a:rPr lang="fr-CH" sz="1800" dirty="0" smtClean="0">
                <a:latin typeface="+mn-lt"/>
              </a:rPr>
              <a:t>, tt, WW, ZZ, </a:t>
            </a:r>
            <a:r>
              <a:rPr lang="fr-CH" sz="1800" dirty="0" smtClean="0">
                <a:latin typeface="+mn-lt"/>
                <a:sym typeface="Symbol"/>
              </a:rPr>
              <a:t>, , </a:t>
            </a:r>
            <a:r>
              <a:rPr lang="fr-CH" sz="1800" dirty="0" smtClean="0">
                <a:sym typeface="Symbol"/>
              </a:rPr>
              <a:t> ...  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smtClean="0">
                <a:latin typeface="+mn-lt"/>
                <a:sym typeface="Symbol"/>
              </a:rPr>
              <a:t>+</a:t>
            </a:r>
            <a:r>
              <a:rPr lang="fr-CH" sz="1800" dirty="0" err="1" smtClean="0">
                <a:latin typeface="+mn-lt"/>
                <a:sym typeface="Symbol"/>
              </a:rPr>
              <a:t>estimates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smtClean="0">
                <a:latin typeface="+mn-lt"/>
                <a:sym typeface="Symbol"/>
              </a:rPr>
              <a:t>for Z </a:t>
            </a:r>
            <a:r>
              <a:rPr lang="fr-CH" sz="1800" dirty="0" smtClean="0">
                <a:sym typeface="Symbol"/>
              </a:rPr>
              <a:t> </a:t>
            </a:r>
            <a:r>
              <a:rPr lang="fr-CH" sz="1800" dirty="0">
                <a:latin typeface="+mn-lt"/>
                <a:sym typeface="Symbol"/>
              </a:rPr>
              <a:t>and  cc </a:t>
            </a:r>
            <a:endParaRPr lang="fr-CH" sz="1800" dirty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and </a:t>
            </a:r>
            <a:r>
              <a:rPr lang="fr-CH" sz="1800" dirty="0" err="1" smtClean="0">
                <a:latin typeface="+mn-lt"/>
              </a:rPr>
              <a:t>better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results</a:t>
            </a:r>
            <a:r>
              <a:rPr lang="fr-CH" sz="1800" dirty="0" smtClean="0">
                <a:latin typeface="+mn-lt"/>
              </a:rPr>
              <a:t> for </a:t>
            </a:r>
            <a:r>
              <a:rPr lang="fr-CH" sz="1800" dirty="0" smtClean="0">
                <a:solidFill>
                  <a:srgbClr val="0000FF"/>
                </a:solidFill>
                <a:latin typeface="+mn-lt"/>
              </a:rPr>
              <a:t>ratios of </a:t>
            </a:r>
            <a:r>
              <a:rPr lang="fr-CH" sz="1800" dirty="0" err="1" smtClean="0">
                <a:solidFill>
                  <a:srgbClr val="0000FF"/>
                </a:solidFill>
                <a:latin typeface="+mn-lt"/>
              </a:rPr>
              <a:t>branching</a:t>
            </a:r>
            <a:r>
              <a:rPr lang="fr-CH" sz="1800" dirty="0" smtClean="0">
                <a:solidFill>
                  <a:srgbClr val="0000FF"/>
                </a:solidFill>
                <a:latin typeface="+mn-lt"/>
              </a:rPr>
              <a:t> ratios. </a:t>
            </a:r>
          </a:p>
          <a:p>
            <a:endParaRPr lang="fr-CH" sz="1800" dirty="0">
              <a:solidFill>
                <a:srgbClr val="0000FF"/>
              </a:solidFill>
              <a:latin typeface="+mn-lt"/>
            </a:endParaRPr>
          </a:p>
          <a:p>
            <a:r>
              <a:rPr lang="fr-CH" sz="1800" dirty="0" smtClean="0">
                <a:latin typeface="+mn-lt"/>
              </a:rPr>
              <a:t>The self </a:t>
            </a:r>
            <a:r>
              <a:rPr lang="fr-CH" sz="1800" dirty="0" err="1" smtClean="0">
                <a:latin typeface="+mn-lt"/>
              </a:rPr>
              <a:t>coupling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will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probably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remain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at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precision</a:t>
            </a:r>
            <a:r>
              <a:rPr lang="fr-CH" sz="1800" dirty="0" smtClean="0">
                <a:latin typeface="+mn-lt"/>
              </a:rPr>
              <a:t> of ~30%, and the invisible </a:t>
            </a:r>
          </a:p>
          <a:p>
            <a:r>
              <a:rPr lang="fr-CH" sz="1800" dirty="0" err="1" smtClean="0">
                <a:latin typeface="+mn-lt"/>
              </a:rPr>
              <a:t>decay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may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be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probed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at</a:t>
            </a:r>
            <a:r>
              <a:rPr lang="fr-CH" sz="1800" dirty="0" smtClean="0">
                <a:latin typeface="+mn-lt"/>
              </a:rPr>
              <a:t> 5-10% </a:t>
            </a:r>
            <a:r>
              <a:rPr lang="fr-CH" sz="1800" dirty="0" err="1" smtClean="0">
                <a:latin typeface="+mn-lt"/>
              </a:rPr>
              <a:t>level</a:t>
            </a:r>
            <a:r>
              <a:rPr lang="fr-CH" sz="1800" dirty="0" smtClean="0">
                <a:latin typeface="+mn-lt"/>
              </a:rPr>
              <a:t>.  </a:t>
            </a:r>
          </a:p>
          <a:p>
            <a:endParaRPr lang="fr-CH" sz="1800" dirty="0" smtClean="0">
              <a:solidFill>
                <a:srgbClr val="0000FF"/>
              </a:solidFill>
              <a:latin typeface="+mn-lt"/>
            </a:endParaRPr>
          </a:p>
          <a:p>
            <a:r>
              <a:rPr lang="fr-CH" sz="1800" dirty="0" smtClean="0">
                <a:solidFill>
                  <a:srgbClr val="C00000"/>
                </a:solidFill>
                <a:latin typeface="+mn-lt"/>
              </a:rPr>
              <a:t>New </a:t>
            </a:r>
            <a:r>
              <a:rPr lang="fr-CH" sz="1800" dirty="0" err="1" smtClean="0">
                <a:solidFill>
                  <a:srgbClr val="C00000"/>
                </a:solidFill>
                <a:latin typeface="+mn-lt"/>
              </a:rPr>
              <a:t>physics</a:t>
            </a:r>
            <a:r>
              <a:rPr lang="fr-CH" sz="18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expected</a:t>
            </a:r>
            <a:r>
              <a:rPr lang="fr-CH" sz="1800" dirty="0" smtClean="0">
                <a:latin typeface="+mn-lt"/>
              </a:rPr>
              <a:t> to show up </a:t>
            </a:r>
            <a:r>
              <a:rPr lang="fr-CH" sz="1800" dirty="0" err="1" smtClean="0">
                <a:latin typeface="+mn-lt"/>
              </a:rPr>
              <a:t>at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any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level</a:t>
            </a:r>
            <a:r>
              <a:rPr lang="fr-CH" sz="1800" dirty="0" smtClean="0">
                <a:latin typeface="+mn-lt"/>
              </a:rPr>
              <a:t> of </a:t>
            </a:r>
            <a:r>
              <a:rPr lang="fr-CH" sz="1800" dirty="0" err="1" smtClean="0">
                <a:latin typeface="+mn-lt"/>
              </a:rPr>
              <a:t>precision</a:t>
            </a:r>
            <a:r>
              <a:rPr lang="fr-CH" sz="1800" dirty="0" smtClean="0">
                <a:latin typeface="+mn-lt"/>
              </a:rPr>
              <a:t>, but </a:t>
            </a:r>
            <a:r>
              <a:rPr lang="fr-CH" sz="1800" dirty="0" err="1" smtClean="0">
                <a:latin typeface="+mn-lt"/>
              </a:rPr>
              <a:t>it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</a:t>
            </a:r>
          </a:p>
          <a:p>
            <a:r>
              <a:rPr lang="fr-CH" sz="1800" dirty="0" err="1" smtClean="0">
                <a:latin typeface="+mn-lt"/>
              </a:rPr>
              <a:t>generally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accepted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that</a:t>
            </a:r>
            <a:r>
              <a:rPr lang="fr-CH" sz="1800" dirty="0" smtClean="0">
                <a:latin typeface="+mn-lt"/>
              </a:rPr>
              <a:t> a </a:t>
            </a:r>
            <a:r>
              <a:rPr lang="fr-CH" sz="1800" dirty="0" err="1" smtClean="0">
                <a:latin typeface="+mn-lt"/>
              </a:rPr>
              <a:t>precision</a:t>
            </a:r>
            <a:r>
              <a:rPr lang="fr-CH" sz="1800" dirty="0" smtClean="0">
                <a:latin typeface="+mn-lt"/>
              </a:rPr>
              <a:t> of a </a:t>
            </a:r>
            <a:r>
              <a:rPr lang="fr-CH" sz="1800" dirty="0" smtClean="0">
                <a:solidFill>
                  <a:srgbClr val="C00000"/>
                </a:solidFill>
                <a:latin typeface="+mn-lt"/>
              </a:rPr>
              <a:t>few </a:t>
            </a:r>
            <a:r>
              <a:rPr lang="fr-CH" sz="1800" dirty="0" err="1" smtClean="0">
                <a:solidFill>
                  <a:srgbClr val="C00000"/>
                </a:solidFill>
                <a:latin typeface="+mn-lt"/>
              </a:rPr>
              <a:t>permil</a:t>
            </a:r>
            <a:r>
              <a:rPr lang="fr-CH" sz="18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needed</a:t>
            </a:r>
            <a:r>
              <a:rPr lang="fr-CH" sz="1800" dirty="0" smtClean="0">
                <a:latin typeface="+mn-lt"/>
              </a:rPr>
              <a:t> to </a:t>
            </a:r>
            <a:r>
              <a:rPr lang="fr-CH" sz="1800" dirty="0" err="1" smtClean="0">
                <a:solidFill>
                  <a:srgbClr val="147A2C"/>
                </a:solidFill>
                <a:latin typeface="+mn-lt"/>
              </a:rPr>
              <a:t>discover</a:t>
            </a:r>
            <a:r>
              <a:rPr lang="fr-CH" sz="1800" dirty="0" smtClean="0">
                <a:solidFill>
                  <a:srgbClr val="147A2C"/>
                </a:solidFill>
                <a:latin typeface="+mn-lt"/>
              </a:rPr>
              <a:t> (5</a:t>
            </a:r>
            <a:r>
              <a:rPr lang="fr-CH" sz="1800" dirty="0" smtClean="0">
                <a:solidFill>
                  <a:srgbClr val="147A2C"/>
                </a:solidFill>
                <a:latin typeface="+mn-lt"/>
                <a:sym typeface="Symbol"/>
              </a:rPr>
              <a:t>)</a:t>
            </a:r>
            <a:r>
              <a:rPr lang="fr-CH" sz="1800" dirty="0" smtClean="0">
                <a:solidFill>
                  <a:srgbClr val="147A2C"/>
                </a:solidFill>
                <a:latin typeface="+mn-lt"/>
              </a:rPr>
              <a:t> </a:t>
            </a:r>
          </a:p>
          <a:p>
            <a:r>
              <a:rPr lang="fr-CH" sz="1800" dirty="0" err="1" smtClean="0">
                <a:solidFill>
                  <a:srgbClr val="C00000"/>
                </a:solidFill>
                <a:latin typeface="+mn-lt"/>
              </a:rPr>
              <a:t>TeV</a:t>
            </a:r>
            <a:r>
              <a:rPr lang="fr-CH" sz="18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C00000"/>
                </a:solidFill>
                <a:latin typeface="+mn-lt"/>
              </a:rPr>
              <a:t>scale</a:t>
            </a:r>
            <a:r>
              <a:rPr lang="fr-CH" sz="1800" dirty="0" smtClean="0">
                <a:solidFill>
                  <a:srgbClr val="C00000"/>
                </a:solidFill>
                <a:latin typeface="+mn-lt"/>
              </a:rPr>
              <a:t> new </a:t>
            </a:r>
            <a:r>
              <a:rPr lang="fr-CH" sz="1800" dirty="0" err="1" smtClean="0">
                <a:solidFill>
                  <a:srgbClr val="C00000"/>
                </a:solidFill>
                <a:latin typeface="+mn-lt"/>
              </a:rPr>
              <a:t>physics</a:t>
            </a:r>
            <a:r>
              <a:rPr lang="fr-CH" sz="1800" dirty="0" smtClean="0">
                <a:solidFill>
                  <a:srgbClr val="C00000"/>
                </a:solidFill>
                <a:latin typeface="+mn-lt"/>
              </a:rPr>
              <a:t>.  </a:t>
            </a:r>
          </a:p>
          <a:p>
            <a:endParaRPr lang="fr-CH" sz="1800" dirty="0">
              <a:solidFill>
                <a:srgbClr val="0000FF"/>
              </a:solidFill>
              <a:latin typeface="+mn-lt"/>
            </a:endParaRPr>
          </a:p>
          <a:p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Invisible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decays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are of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particular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interest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as </a:t>
            </a:r>
            <a:endParaRPr lang="fr-CH" sz="1800" dirty="0" smtClean="0">
              <a:solidFill>
                <a:srgbClr val="0033CC"/>
              </a:solidFill>
              <a:latin typeface="+mn-lt"/>
            </a:endParaRPr>
          </a:p>
          <a:p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any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invisible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decay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width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is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a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potential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sign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of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dark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33CC"/>
                </a:solidFill>
                <a:latin typeface="+mn-lt"/>
              </a:rPr>
              <a:t>matter</a:t>
            </a:r>
            <a:endParaRPr lang="fr-CH" sz="1800" dirty="0" smtClean="0">
              <a:solidFill>
                <a:srgbClr val="0033CC"/>
              </a:solidFill>
              <a:latin typeface="+mn-lt"/>
            </a:endParaRPr>
          </a:p>
          <a:p>
            <a:endParaRPr lang="fr-CH" sz="1800" dirty="0">
              <a:solidFill>
                <a:srgbClr val="0000FF"/>
              </a:solidFill>
              <a:latin typeface="+mn-lt"/>
            </a:endParaRPr>
          </a:p>
          <a:p>
            <a:endParaRPr lang="fr-CH" sz="1800" dirty="0" smtClean="0">
              <a:solidFill>
                <a:srgbClr val="0000FF"/>
              </a:solidFill>
              <a:latin typeface="+mn-lt"/>
            </a:endParaRPr>
          </a:p>
          <a:p>
            <a:r>
              <a:rPr lang="fr-CH" sz="1800" dirty="0" smtClean="0">
                <a:latin typeface="+mn-lt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4500" y="82490"/>
            <a:ext cx="3456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smtClean="0">
                <a:latin typeface="+mn-lt"/>
              </a:rPr>
              <a:t>LHC </a:t>
            </a:r>
            <a:r>
              <a:rPr lang="fr-CH" sz="2800" dirty="0" err="1" smtClean="0">
                <a:latin typeface="+mn-lt"/>
              </a:rPr>
              <a:t>is</a:t>
            </a:r>
            <a:r>
              <a:rPr lang="fr-CH" sz="2800" dirty="0" smtClean="0">
                <a:latin typeface="+mn-lt"/>
              </a:rPr>
              <a:t> </a:t>
            </a:r>
            <a:r>
              <a:rPr lang="fr-CH" sz="2800" dirty="0" err="1" smtClean="0">
                <a:latin typeface="+mn-lt"/>
              </a:rPr>
              <a:t>only</a:t>
            </a:r>
            <a:r>
              <a:rPr lang="fr-CH" sz="2800" dirty="0" smtClean="0">
                <a:latin typeface="+mn-lt"/>
              </a:rPr>
              <a:t> </a:t>
            </a:r>
            <a:r>
              <a:rPr lang="fr-CH" sz="2800" dirty="0" err="1" smtClean="0">
                <a:latin typeface="+mn-lt"/>
              </a:rPr>
              <a:t>beginning</a:t>
            </a:r>
            <a:r>
              <a:rPr lang="fr-CH" sz="2800" dirty="0" smtClean="0">
                <a:latin typeface="+mn-lt"/>
              </a:rPr>
              <a:t>!</a:t>
            </a:r>
            <a:endParaRPr lang="fr-CH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434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41" y="953725"/>
            <a:ext cx="5670630" cy="215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56765" y="362852"/>
            <a:ext cx="2775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err="1" smtClean="0">
                <a:solidFill>
                  <a:prstClr val="black"/>
                </a:solidFill>
              </a:rPr>
              <a:t>Measurement</a:t>
            </a:r>
            <a:r>
              <a:rPr lang="fr-CH" sz="2400" dirty="0" smtClean="0">
                <a:solidFill>
                  <a:prstClr val="black"/>
                </a:solidFill>
              </a:rPr>
              <a:t> of A</a:t>
            </a:r>
            <a:r>
              <a:rPr lang="fr-CH" sz="2400" baseline="-25000" dirty="0" smtClean="0">
                <a:solidFill>
                  <a:prstClr val="black"/>
                </a:solidFill>
              </a:rPr>
              <a:t>LR</a:t>
            </a:r>
            <a:endParaRPr lang="fr-CH" sz="2400" dirty="0">
              <a:solidFill>
                <a:prstClr val="black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573" y="3086907"/>
            <a:ext cx="6255695" cy="181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131" y="5471627"/>
            <a:ext cx="3825425" cy="32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77857" y="5820839"/>
            <a:ext cx="5683800" cy="1046440"/>
          </a:xfrm>
          <a:prstGeom prst="rect">
            <a:avLst/>
          </a:prstGeom>
          <a:solidFill>
            <a:srgbClr val="E5F3EE"/>
          </a:solidFill>
        </p:spPr>
        <p:txBody>
          <a:bodyPr wrap="none" rtlCol="0">
            <a:spAutoFit/>
          </a:bodyPr>
          <a:lstStyle/>
          <a:p>
            <a:r>
              <a:rPr lang="fr-CH" sz="1600" dirty="0" smtClean="0">
                <a:solidFill>
                  <a:prstClr val="black"/>
                </a:solidFill>
                <a:latin typeface="Calibri"/>
                <a:sym typeface="Symbol"/>
              </a:rPr>
              <a:t>A</a:t>
            </a:r>
            <a:r>
              <a:rPr lang="fr-CH" sz="1600" baseline="-25000" dirty="0" smtClean="0">
                <a:solidFill>
                  <a:prstClr val="black"/>
                </a:solidFill>
                <a:latin typeface="Calibri"/>
                <a:sym typeface="Symbol"/>
              </a:rPr>
              <a:t>LR  </a:t>
            </a:r>
            <a:r>
              <a:rPr lang="fr-CH" sz="1600" dirty="0" smtClean="0">
                <a:solidFill>
                  <a:prstClr val="black"/>
                </a:solidFill>
                <a:latin typeface="Calibri"/>
                <a:sym typeface="Symbol"/>
              </a:rPr>
              <a:t>= 0.000015   </a:t>
            </a:r>
            <a:r>
              <a:rPr lang="fr-CH" sz="1600" dirty="0" err="1" smtClean="0">
                <a:solidFill>
                  <a:prstClr val="black"/>
                </a:solidFill>
                <a:latin typeface="Calibri"/>
                <a:sym typeface="Symbol"/>
              </a:rPr>
              <a:t>with</a:t>
            </a:r>
            <a:r>
              <a:rPr lang="fr-CH" sz="1600" dirty="0" smtClean="0">
                <a:solidFill>
                  <a:prstClr val="black"/>
                </a:solidFill>
                <a:latin typeface="Calibri"/>
                <a:sym typeface="Symbol"/>
              </a:rPr>
              <a:t>   10</a:t>
            </a:r>
            <a:r>
              <a:rPr lang="fr-CH" sz="1600" baseline="30000" dirty="0" smtClean="0">
                <a:solidFill>
                  <a:prstClr val="black"/>
                </a:solidFill>
                <a:latin typeface="Calibri"/>
                <a:sym typeface="Symbol"/>
              </a:rPr>
              <a:t>11</a:t>
            </a:r>
            <a:r>
              <a:rPr lang="fr-CH" sz="1600" dirty="0" smtClean="0">
                <a:solidFill>
                  <a:prstClr val="black"/>
                </a:solidFill>
                <a:latin typeface="Calibri"/>
                <a:sym typeface="Symbol"/>
              </a:rPr>
              <a:t> Z  and 40% </a:t>
            </a:r>
            <a:r>
              <a:rPr lang="fr-CH" sz="1600" dirty="0" err="1" smtClean="0">
                <a:solidFill>
                  <a:prstClr val="black"/>
                </a:solidFill>
                <a:latin typeface="Calibri"/>
                <a:sym typeface="Symbol"/>
              </a:rPr>
              <a:t>polarization</a:t>
            </a:r>
            <a:r>
              <a:rPr lang="fr-CH" sz="1600" dirty="0" smtClean="0">
                <a:solidFill>
                  <a:prstClr val="black"/>
                </a:solidFill>
                <a:latin typeface="Calibri"/>
                <a:sym typeface="Symbol"/>
              </a:rPr>
              <a:t> in collisions.</a:t>
            </a:r>
          </a:p>
          <a:p>
            <a:r>
              <a:rPr lang="fr-CH" sz="1600" dirty="0" smtClean="0">
                <a:solidFill>
                  <a:srgbClr val="0000FF"/>
                </a:solidFill>
                <a:latin typeface="Calibri"/>
                <a:sym typeface="Symbol"/>
              </a:rPr>
              <a:t>        </a:t>
            </a:r>
          </a:p>
          <a:p>
            <a:r>
              <a:rPr lang="fr-CH" sz="1600" dirty="0">
                <a:solidFill>
                  <a:srgbClr val="0000FF"/>
                </a:solidFill>
                <a:latin typeface="Calibri"/>
                <a:sym typeface="Symbol"/>
              </a:rPr>
              <a:t> </a:t>
            </a:r>
            <a:r>
              <a:rPr lang="fr-CH" sz="1600" dirty="0" smtClean="0">
                <a:solidFill>
                  <a:srgbClr val="0000FF"/>
                </a:solidFill>
                <a:latin typeface="Calibri"/>
                <a:sym typeface="Symbol"/>
              </a:rPr>
              <a:t>                              sin</a:t>
            </a:r>
            <a:r>
              <a:rPr lang="fr-CH" sz="1600" baseline="30000" dirty="0" smtClean="0">
                <a:solidFill>
                  <a:srgbClr val="0000FF"/>
                </a:solidFill>
                <a:latin typeface="Calibri"/>
                <a:sym typeface="Symbol"/>
              </a:rPr>
              <a:t>2</a:t>
            </a:r>
            <a:r>
              <a:rPr lang="el-GR" sz="1600" dirty="0" smtClean="0">
                <a:solidFill>
                  <a:srgbClr val="0000FF"/>
                </a:solidFill>
                <a:latin typeface="Calibri"/>
                <a:sym typeface="Symbol"/>
              </a:rPr>
              <a:t>θ</a:t>
            </a:r>
            <a:r>
              <a:rPr lang="fr-CH" sz="1600" baseline="-25000" dirty="0" err="1" smtClean="0">
                <a:solidFill>
                  <a:srgbClr val="0000FF"/>
                </a:solidFill>
                <a:latin typeface="Calibri"/>
                <a:sym typeface="Symbol"/>
              </a:rPr>
              <a:t>W</a:t>
            </a:r>
            <a:r>
              <a:rPr lang="fr-CH" sz="1600" baseline="30000" dirty="0" err="1" smtClean="0">
                <a:solidFill>
                  <a:srgbClr val="0000FF"/>
                </a:solidFill>
                <a:latin typeface="Calibri"/>
                <a:sym typeface="Symbol"/>
              </a:rPr>
              <a:t>eff</a:t>
            </a:r>
            <a:r>
              <a:rPr lang="fr-CH" sz="1600" baseline="30000" dirty="0" smtClean="0">
                <a:solidFill>
                  <a:srgbClr val="0000FF"/>
                </a:solidFill>
                <a:latin typeface="Calibri"/>
                <a:sym typeface="Symbol"/>
              </a:rPr>
              <a:t>   </a:t>
            </a:r>
            <a:r>
              <a:rPr lang="fr-CH" sz="1600" dirty="0" smtClean="0">
                <a:solidFill>
                  <a:srgbClr val="0000FF"/>
                </a:solidFill>
                <a:latin typeface="Calibri"/>
                <a:sym typeface="Symbol"/>
              </a:rPr>
              <a:t>(stat) = O(2.10</a:t>
            </a:r>
            <a:r>
              <a:rPr lang="fr-CH" sz="1600" baseline="30000" dirty="0" smtClean="0">
                <a:solidFill>
                  <a:srgbClr val="0000FF"/>
                </a:solidFill>
                <a:latin typeface="Calibri"/>
                <a:sym typeface="Symbol"/>
              </a:rPr>
              <a:t>-6</a:t>
            </a:r>
            <a:r>
              <a:rPr lang="fr-CH" sz="1600" dirty="0" smtClean="0">
                <a:solidFill>
                  <a:srgbClr val="0000FF"/>
                </a:solidFill>
                <a:latin typeface="Calibri"/>
                <a:sym typeface="Symbol"/>
              </a:rPr>
              <a:t>)</a:t>
            </a:r>
          </a:p>
          <a:p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6755" y="5437964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prstClr val="black"/>
                </a:solidFill>
                <a:sym typeface="Symbol"/>
              </a:rPr>
              <a:t>A</a:t>
            </a:r>
            <a:r>
              <a:rPr lang="fr-CH" baseline="-25000" dirty="0" smtClean="0">
                <a:solidFill>
                  <a:prstClr val="black"/>
                </a:solidFill>
                <a:sym typeface="Symbol"/>
              </a:rPr>
              <a:t>LR  </a:t>
            </a:r>
            <a:r>
              <a:rPr lang="fr-CH" dirty="0" smtClean="0">
                <a:solidFill>
                  <a:prstClr val="black"/>
                </a:solidFill>
                <a:sym typeface="Symbol"/>
              </a:rPr>
              <a:t>= </a:t>
            </a:r>
          </a:p>
          <a:p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783" y="5451507"/>
            <a:ext cx="988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>
                <a:solidFill>
                  <a:prstClr val="black"/>
                </a:solidFill>
              </a:rPr>
              <a:t>statistics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6655" y="4914165"/>
            <a:ext cx="6989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>
                <a:solidFill>
                  <a:prstClr val="black"/>
                </a:solidFill>
              </a:rPr>
              <a:t>Verifies</a:t>
            </a:r>
            <a:r>
              <a:rPr lang="fr-CH" dirty="0" smtClean="0">
                <a:solidFill>
                  <a:prstClr val="black"/>
                </a:solidFill>
              </a:rPr>
              <a:t> </a:t>
            </a:r>
            <a:r>
              <a:rPr lang="fr-CH" dirty="0" err="1" smtClean="0">
                <a:solidFill>
                  <a:prstClr val="black"/>
                </a:solidFill>
              </a:rPr>
              <a:t>polarimeter</a:t>
            </a:r>
            <a:r>
              <a:rPr lang="fr-CH" dirty="0" smtClean="0">
                <a:solidFill>
                  <a:prstClr val="black"/>
                </a:solidFill>
              </a:rPr>
              <a:t> </a:t>
            </a:r>
            <a:r>
              <a:rPr lang="fr-CH" dirty="0" err="1" smtClean="0">
                <a:solidFill>
                  <a:prstClr val="black"/>
                </a:solidFill>
              </a:rPr>
              <a:t>with</a:t>
            </a:r>
            <a:r>
              <a:rPr lang="fr-CH" dirty="0" smtClean="0">
                <a:solidFill>
                  <a:prstClr val="black"/>
                </a:solidFill>
              </a:rPr>
              <a:t> </a:t>
            </a:r>
            <a:r>
              <a:rPr lang="fr-CH" dirty="0" err="1" smtClean="0">
                <a:solidFill>
                  <a:prstClr val="black"/>
                </a:solidFill>
              </a:rPr>
              <a:t>experimentally</a:t>
            </a:r>
            <a:r>
              <a:rPr lang="fr-CH" dirty="0" smtClean="0">
                <a:solidFill>
                  <a:prstClr val="black"/>
                </a:solidFill>
              </a:rPr>
              <a:t> </a:t>
            </a:r>
            <a:r>
              <a:rPr lang="fr-CH" dirty="0" err="1" smtClean="0">
                <a:solidFill>
                  <a:prstClr val="black"/>
                </a:solidFill>
              </a:rPr>
              <a:t>measured</a:t>
            </a:r>
            <a:r>
              <a:rPr lang="fr-CH" dirty="0" smtClean="0">
                <a:solidFill>
                  <a:prstClr val="black"/>
                </a:solidFill>
              </a:rPr>
              <a:t> cross-section ratios </a:t>
            </a:r>
            <a:endParaRPr lang="fr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5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73025"/>
            <a:ext cx="7562850" cy="671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8734" y="2453833"/>
            <a:ext cx="1609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AB, U. </a:t>
            </a:r>
            <a:r>
              <a:rPr lang="fr-CH" dirty="0" err="1" smtClean="0"/>
              <a:t>Wienands</a:t>
            </a:r>
            <a:r>
              <a:rPr lang="fr-CH" dirty="0" smtClean="0"/>
              <a:t>)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81170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5522" y="379927"/>
            <a:ext cx="5660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 smtClean="0">
                <a:solidFill>
                  <a:srgbClr val="00B050"/>
                </a:solidFill>
              </a:rPr>
              <a:t>NEUTRINO CONNECTIONS </a:t>
            </a:r>
            <a:endParaRPr lang="fr-CH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97705"/>
            <a:ext cx="9232014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solidFill>
                  <a:prstClr val="black"/>
                </a:solidFill>
              </a:rPr>
              <a:t>The </a:t>
            </a:r>
            <a:r>
              <a:rPr lang="fr-CH" sz="1800" dirty="0" err="1" smtClean="0">
                <a:solidFill>
                  <a:prstClr val="black"/>
                </a:solidFill>
              </a:rPr>
              <a:t>only</a:t>
            </a:r>
            <a:r>
              <a:rPr lang="fr-CH" sz="1800" dirty="0" smtClean="0">
                <a:solidFill>
                  <a:prstClr val="black"/>
                </a:solidFill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</a:rPr>
              <a:t>known</a:t>
            </a:r>
            <a:r>
              <a:rPr lang="fr-CH" sz="1800" dirty="0" smtClean="0">
                <a:solidFill>
                  <a:prstClr val="black"/>
                </a:solidFill>
              </a:rPr>
              <a:t> BSM </a:t>
            </a:r>
            <a:r>
              <a:rPr lang="fr-CH" sz="1800" dirty="0" err="1" smtClean="0">
                <a:solidFill>
                  <a:prstClr val="black"/>
                </a:solidFill>
              </a:rPr>
              <a:t>physics</a:t>
            </a:r>
            <a:r>
              <a:rPr lang="fr-CH" sz="1800" dirty="0" smtClean="0">
                <a:solidFill>
                  <a:prstClr val="black"/>
                </a:solidFill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</a:rPr>
              <a:t>at</a:t>
            </a:r>
            <a:r>
              <a:rPr lang="fr-CH" sz="1800" dirty="0" smtClean="0">
                <a:solidFill>
                  <a:prstClr val="black"/>
                </a:solidFill>
              </a:rPr>
              <a:t> the </a:t>
            </a:r>
            <a:r>
              <a:rPr lang="fr-CH" sz="1800" dirty="0" err="1" smtClean="0">
                <a:solidFill>
                  <a:prstClr val="black"/>
                </a:solidFill>
              </a:rPr>
              <a:t>particle</a:t>
            </a:r>
            <a:r>
              <a:rPr lang="fr-CH" sz="1800" dirty="0" smtClean="0">
                <a:solidFill>
                  <a:prstClr val="black"/>
                </a:solidFill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</a:rPr>
              <a:t>physics</a:t>
            </a:r>
            <a:r>
              <a:rPr lang="fr-CH" sz="1800" dirty="0" smtClean="0">
                <a:solidFill>
                  <a:prstClr val="black"/>
                </a:solidFill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</a:rPr>
              <a:t>level</a:t>
            </a:r>
            <a:r>
              <a:rPr lang="fr-CH" sz="1800" dirty="0" smtClean="0">
                <a:solidFill>
                  <a:prstClr val="black"/>
                </a:solidFill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</a:rPr>
              <a:t>is</a:t>
            </a:r>
            <a:r>
              <a:rPr lang="fr-CH" sz="1800" dirty="0" smtClean="0">
                <a:solidFill>
                  <a:prstClr val="black"/>
                </a:solidFill>
              </a:rPr>
              <a:t> the existence of neutrino masses</a:t>
            </a:r>
          </a:p>
          <a:p>
            <a:endParaRPr lang="fr-CH" sz="1800" dirty="0">
              <a:solidFill>
                <a:prstClr val="black"/>
              </a:solidFill>
            </a:endParaRPr>
          </a:p>
          <a:p>
            <a:r>
              <a:rPr lang="fr-CH" sz="1800" dirty="0" smtClean="0">
                <a:solidFill>
                  <a:prstClr val="black"/>
                </a:solidFill>
              </a:rPr>
              <a:t> -- There </a:t>
            </a:r>
            <a:r>
              <a:rPr lang="fr-CH" sz="1800" dirty="0" err="1" smtClean="0">
                <a:solidFill>
                  <a:prstClr val="black"/>
                </a:solidFill>
              </a:rPr>
              <a:t>is</a:t>
            </a:r>
            <a:r>
              <a:rPr lang="fr-CH" sz="1800" dirty="0" smtClean="0">
                <a:solidFill>
                  <a:prstClr val="black"/>
                </a:solidFill>
              </a:rPr>
              <a:t> no unique </a:t>
            </a:r>
            <a:r>
              <a:rPr lang="fr-CH" sz="1800" dirty="0">
                <a:solidFill>
                  <a:prstClr val="black"/>
                </a:solidFill>
              </a:rPr>
              <a:t>s</a:t>
            </a:r>
            <a:r>
              <a:rPr lang="fr-CH" sz="1800" dirty="0" smtClean="0">
                <a:solidFill>
                  <a:prstClr val="black"/>
                </a:solidFill>
              </a:rPr>
              <a:t>olution for mass </a:t>
            </a:r>
            <a:r>
              <a:rPr lang="fr-CH" sz="1800" dirty="0" err="1" smtClean="0">
                <a:solidFill>
                  <a:prstClr val="black"/>
                </a:solidFill>
              </a:rPr>
              <a:t>terms</a:t>
            </a:r>
            <a:r>
              <a:rPr lang="fr-CH" sz="1800" dirty="0" smtClean="0">
                <a:solidFill>
                  <a:prstClr val="black"/>
                </a:solidFill>
              </a:rPr>
              <a:t>: </a:t>
            </a:r>
            <a:r>
              <a:rPr lang="fr-CH" sz="1800" dirty="0" smtClean="0">
                <a:solidFill>
                  <a:srgbClr val="C00000"/>
                </a:solidFill>
              </a:rPr>
              <a:t>Dirac</a:t>
            </a:r>
            <a:r>
              <a:rPr lang="fr-CH" sz="1800" dirty="0" smtClean="0">
                <a:solidFill>
                  <a:prstClr val="black"/>
                </a:solidFill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</a:rPr>
              <a:t>only</a:t>
            </a:r>
            <a:r>
              <a:rPr lang="fr-CH" sz="1800" dirty="0" smtClean="0">
                <a:solidFill>
                  <a:prstClr val="black"/>
                </a:solidFill>
              </a:rPr>
              <a:t>? </a:t>
            </a:r>
            <a:r>
              <a:rPr lang="fr-CH" sz="1800" dirty="0" err="1" smtClean="0">
                <a:solidFill>
                  <a:srgbClr val="0000FF"/>
                </a:solidFill>
              </a:rPr>
              <a:t>Majorana</a:t>
            </a:r>
            <a:r>
              <a:rPr lang="fr-CH" sz="1800" dirty="0" smtClean="0">
                <a:solidFill>
                  <a:prstClr val="black"/>
                </a:solidFill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</a:rPr>
              <a:t>only</a:t>
            </a:r>
            <a:r>
              <a:rPr lang="fr-CH" sz="1800" dirty="0" smtClean="0">
                <a:solidFill>
                  <a:prstClr val="black"/>
                </a:solidFill>
              </a:rPr>
              <a:t>? </a:t>
            </a:r>
            <a:r>
              <a:rPr lang="fr-CH" sz="1800" dirty="0" err="1" smtClean="0">
                <a:solidFill>
                  <a:srgbClr val="00B050"/>
                </a:solidFill>
              </a:rPr>
              <a:t>Both</a:t>
            </a:r>
            <a:r>
              <a:rPr lang="fr-CH" sz="1800" dirty="0" smtClean="0">
                <a:solidFill>
                  <a:prstClr val="black"/>
                </a:solidFill>
              </a:rPr>
              <a:t>?</a:t>
            </a:r>
          </a:p>
          <a:p>
            <a:r>
              <a:rPr lang="fr-CH" sz="1800" dirty="0">
                <a:solidFill>
                  <a:prstClr val="black"/>
                </a:solidFill>
              </a:rPr>
              <a:t> </a:t>
            </a:r>
            <a:endParaRPr lang="fr-CH" sz="1800" dirty="0" smtClean="0">
              <a:solidFill>
                <a:prstClr val="black"/>
              </a:solidFill>
            </a:endParaRPr>
          </a:p>
          <a:p>
            <a:r>
              <a:rPr lang="fr-CH" sz="1800" dirty="0" smtClean="0">
                <a:solidFill>
                  <a:prstClr val="black"/>
                </a:solidFill>
              </a:rPr>
              <a:t>-- if </a:t>
            </a:r>
            <a:r>
              <a:rPr lang="fr-CH" sz="1800" dirty="0" err="1">
                <a:solidFill>
                  <a:srgbClr val="00B050"/>
                </a:solidFill>
              </a:rPr>
              <a:t>Both</a:t>
            </a:r>
            <a:r>
              <a:rPr lang="fr-CH" sz="1800" dirty="0" smtClean="0">
                <a:solidFill>
                  <a:prstClr val="black"/>
                </a:solidFill>
              </a:rPr>
              <a:t>, the existence of  (2 or 3)  </a:t>
            </a:r>
            <a:r>
              <a:rPr lang="fr-CH" sz="1800" dirty="0" err="1" smtClean="0">
                <a:solidFill>
                  <a:prstClr val="black"/>
                </a:solidFill>
              </a:rPr>
              <a:t>families</a:t>
            </a:r>
            <a:r>
              <a:rPr lang="fr-CH" sz="1800" dirty="0" smtClean="0">
                <a:solidFill>
                  <a:prstClr val="black"/>
                </a:solidFill>
              </a:rPr>
              <a:t> of massive right-</a:t>
            </a:r>
            <a:r>
              <a:rPr lang="fr-CH" sz="1800" dirty="0" err="1" smtClean="0">
                <a:solidFill>
                  <a:prstClr val="black"/>
                </a:solidFill>
              </a:rPr>
              <a:t>handed</a:t>
            </a:r>
            <a:r>
              <a:rPr lang="fr-CH" sz="1800" dirty="0" smtClean="0">
                <a:solidFill>
                  <a:prstClr val="black"/>
                </a:solidFill>
              </a:rPr>
              <a:t> (</a:t>
            </a:r>
            <a:r>
              <a:rPr lang="fr-CH" sz="1800" dirty="0" err="1" smtClean="0">
                <a:solidFill>
                  <a:prstClr val="black"/>
                </a:solidFill>
              </a:rPr>
              <a:t>sterile</a:t>
            </a:r>
            <a:r>
              <a:rPr lang="fr-CH" sz="1800" dirty="0" smtClean="0">
                <a:solidFill>
                  <a:prstClr val="black"/>
                </a:solidFill>
              </a:rPr>
              <a:t>)  </a:t>
            </a:r>
            <a:r>
              <a:rPr lang="fr-CH" sz="1800" dirty="0" smtClean="0">
                <a:solidFill>
                  <a:prstClr val="black"/>
                </a:solidFill>
                <a:sym typeface="Symbol"/>
              </a:rPr>
              <a:t></a:t>
            </a:r>
            <a:r>
              <a:rPr lang="fr-CH" sz="1800" baseline="-25000" dirty="0" smtClean="0">
                <a:solidFill>
                  <a:prstClr val="black"/>
                </a:solidFill>
                <a:sym typeface="Symbol"/>
              </a:rPr>
              <a:t>i  </a:t>
            </a:r>
            <a:r>
              <a:rPr lang="fr-CH" sz="1800" dirty="0" smtClean="0">
                <a:solidFill>
                  <a:prstClr val="black"/>
                </a:solidFill>
                <a:sym typeface="Symbol"/>
              </a:rPr>
              <a:t>,</a:t>
            </a:r>
            <a:r>
              <a:rPr lang="fr-CH" sz="1800" baseline="-25000" dirty="0">
                <a:solidFill>
                  <a:prstClr val="black"/>
                </a:solidFill>
                <a:sym typeface="Symbol"/>
              </a:rPr>
              <a:t>i  </a:t>
            </a:r>
            <a:endParaRPr lang="fr-CH" sz="1800" dirty="0" smtClean="0">
              <a:solidFill>
                <a:prstClr val="black"/>
              </a:solidFill>
            </a:endParaRPr>
          </a:p>
          <a:p>
            <a:r>
              <a:rPr lang="fr-CH" sz="1800" dirty="0">
                <a:solidFill>
                  <a:prstClr val="black"/>
                </a:solidFill>
              </a:rPr>
              <a:t> </a:t>
            </a:r>
            <a:r>
              <a:rPr lang="fr-CH" sz="1800" dirty="0" smtClean="0">
                <a:solidFill>
                  <a:prstClr val="black"/>
                </a:solidFill>
              </a:rPr>
              <a:t>   neutrinos </a:t>
            </a:r>
            <a:r>
              <a:rPr lang="fr-CH" sz="1800" dirty="0" err="1" smtClean="0">
                <a:solidFill>
                  <a:prstClr val="black"/>
                </a:solidFill>
              </a:rPr>
              <a:t>is</a:t>
            </a:r>
            <a:r>
              <a:rPr lang="fr-CH" sz="1800" dirty="0" smtClean="0">
                <a:solidFill>
                  <a:prstClr val="black"/>
                </a:solidFill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</a:rPr>
              <a:t>predicted</a:t>
            </a:r>
            <a:r>
              <a:rPr lang="fr-CH" sz="1800" dirty="0" smtClean="0">
                <a:solidFill>
                  <a:prstClr val="black"/>
                </a:solidFill>
              </a:rPr>
              <a:t> («</a:t>
            </a:r>
            <a:r>
              <a:rPr lang="fr-CH" sz="1800" dirty="0" err="1" smtClean="0">
                <a:solidFill>
                  <a:prstClr val="black"/>
                </a:solidFill>
              </a:rPr>
              <a:t>see-saw</a:t>
            </a:r>
            <a:r>
              <a:rPr lang="fr-CH" sz="1800" dirty="0" smtClean="0">
                <a:solidFill>
                  <a:prstClr val="black"/>
                </a:solidFill>
              </a:rPr>
              <a:t>» </a:t>
            </a:r>
            <a:r>
              <a:rPr lang="fr-CH" sz="1800" dirty="0" err="1" smtClean="0">
                <a:solidFill>
                  <a:prstClr val="black"/>
                </a:solidFill>
              </a:rPr>
              <a:t>models</a:t>
            </a:r>
            <a:r>
              <a:rPr lang="fr-CH" sz="1800" dirty="0" smtClean="0">
                <a:solidFill>
                  <a:prstClr val="black"/>
                </a:solidFill>
              </a:rPr>
              <a:t>) but masses are </a:t>
            </a:r>
            <a:r>
              <a:rPr lang="fr-CH" sz="1800" dirty="0" err="1" smtClean="0">
                <a:solidFill>
                  <a:prstClr val="black"/>
                </a:solidFill>
              </a:rPr>
              <a:t>unknown</a:t>
            </a:r>
            <a:r>
              <a:rPr lang="fr-CH" sz="1800" dirty="0" smtClean="0">
                <a:solidFill>
                  <a:prstClr val="black"/>
                </a:solidFill>
              </a:rPr>
              <a:t> (eV to 10</a:t>
            </a:r>
            <a:r>
              <a:rPr lang="fr-CH" sz="1800" baseline="30000" dirty="0" smtClean="0">
                <a:solidFill>
                  <a:prstClr val="black"/>
                </a:solidFill>
              </a:rPr>
              <a:t>10</a:t>
            </a:r>
            <a:r>
              <a:rPr lang="fr-CH" sz="1800" dirty="0" smtClean="0">
                <a:solidFill>
                  <a:prstClr val="black"/>
                </a:solidFill>
              </a:rPr>
              <a:t>GeV)</a:t>
            </a:r>
          </a:p>
          <a:p>
            <a:endParaRPr lang="fr-CH" sz="1800" dirty="0">
              <a:solidFill>
                <a:prstClr val="black"/>
              </a:solidFill>
            </a:endParaRPr>
          </a:p>
          <a:p>
            <a:r>
              <a:rPr lang="fr-CH" sz="1800" dirty="0" smtClean="0">
                <a:solidFill>
                  <a:prstClr val="black"/>
                </a:solidFill>
              </a:rPr>
              <a:t>-- </a:t>
            </a:r>
            <a:r>
              <a:rPr lang="fr-CH" sz="1800" dirty="0" err="1" smtClean="0">
                <a:solidFill>
                  <a:prstClr val="black"/>
                </a:solidFill>
              </a:rPr>
              <a:t>mixing</a:t>
            </a:r>
            <a:r>
              <a:rPr lang="fr-CH" sz="1800" dirty="0" smtClean="0">
                <a:solidFill>
                  <a:prstClr val="black"/>
                </a:solidFill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</a:rPr>
              <a:t>with</a:t>
            </a:r>
            <a:r>
              <a:rPr lang="fr-CH" sz="1800" dirty="0" smtClean="0">
                <a:solidFill>
                  <a:prstClr val="black"/>
                </a:solidFill>
              </a:rPr>
              <a:t> active neutrinos leads to </a:t>
            </a:r>
            <a:r>
              <a:rPr lang="fr-CH" sz="1800" dirty="0" err="1" smtClean="0">
                <a:solidFill>
                  <a:prstClr val="black"/>
                </a:solidFill>
              </a:rPr>
              <a:t>various</a:t>
            </a:r>
            <a:r>
              <a:rPr lang="fr-CH" sz="1800" dirty="0" smtClean="0">
                <a:solidFill>
                  <a:prstClr val="black"/>
                </a:solidFill>
              </a:rPr>
              <a:t> observable </a:t>
            </a:r>
            <a:r>
              <a:rPr lang="fr-CH" sz="1800" dirty="0" err="1" smtClean="0">
                <a:solidFill>
                  <a:prstClr val="black"/>
                </a:solidFill>
              </a:rPr>
              <a:t>consequences</a:t>
            </a:r>
            <a:endParaRPr lang="fr-CH" sz="1800" dirty="0" smtClean="0">
              <a:solidFill>
                <a:prstClr val="black"/>
              </a:solidFill>
            </a:endParaRPr>
          </a:p>
          <a:p>
            <a:r>
              <a:rPr lang="fr-CH" sz="1800" dirty="0">
                <a:solidFill>
                  <a:prstClr val="black"/>
                </a:solidFill>
              </a:rPr>
              <a:t> </a:t>
            </a:r>
            <a:r>
              <a:rPr lang="fr-CH" sz="1800" dirty="0" smtClean="0">
                <a:solidFill>
                  <a:prstClr val="black"/>
                </a:solidFill>
              </a:rPr>
              <a:t>  -- if </a:t>
            </a:r>
            <a:r>
              <a:rPr lang="fr-CH" sz="1800" dirty="0" err="1" smtClean="0">
                <a:solidFill>
                  <a:prstClr val="black"/>
                </a:solidFill>
              </a:rPr>
              <a:t>very</a:t>
            </a:r>
            <a:r>
              <a:rPr lang="fr-CH" sz="1800" dirty="0" smtClean="0">
                <a:solidFill>
                  <a:prstClr val="black"/>
                </a:solidFill>
              </a:rPr>
              <a:t> light (eV) , possible </a:t>
            </a:r>
            <a:r>
              <a:rPr lang="fr-CH" sz="1800" dirty="0" err="1" smtClean="0">
                <a:solidFill>
                  <a:prstClr val="black"/>
                </a:solidFill>
              </a:rPr>
              <a:t>effect</a:t>
            </a:r>
            <a:r>
              <a:rPr lang="fr-CH" sz="1800" dirty="0" smtClean="0">
                <a:solidFill>
                  <a:prstClr val="black"/>
                </a:solidFill>
              </a:rPr>
              <a:t> on neutrino oscillations</a:t>
            </a:r>
          </a:p>
          <a:p>
            <a:r>
              <a:rPr lang="fr-CH" sz="1800" dirty="0">
                <a:solidFill>
                  <a:prstClr val="black"/>
                </a:solidFill>
              </a:rPr>
              <a:t> </a:t>
            </a:r>
            <a:r>
              <a:rPr lang="fr-CH" sz="1800" dirty="0" smtClean="0">
                <a:solidFill>
                  <a:prstClr val="black"/>
                </a:solidFill>
              </a:rPr>
              <a:t>  -- if </a:t>
            </a:r>
            <a:r>
              <a:rPr lang="fr-CH" sz="1800" dirty="0" err="1" smtClean="0">
                <a:solidFill>
                  <a:prstClr val="black"/>
                </a:solidFill>
              </a:rPr>
              <a:t>mixing</a:t>
            </a:r>
            <a:r>
              <a:rPr lang="fr-CH" sz="1800" dirty="0" smtClean="0">
                <a:solidFill>
                  <a:prstClr val="black"/>
                </a:solidFill>
              </a:rPr>
              <a:t> in % or </a:t>
            </a:r>
            <a:r>
              <a:rPr lang="fr-CH" sz="1800" dirty="0" err="1" smtClean="0">
                <a:solidFill>
                  <a:prstClr val="black"/>
                </a:solidFill>
              </a:rPr>
              <a:t>permil</a:t>
            </a:r>
            <a:r>
              <a:rPr lang="fr-CH" sz="1800" dirty="0" smtClean="0">
                <a:solidFill>
                  <a:prstClr val="black"/>
                </a:solidFill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</a:rPr>
              <a:t>level</a:t>
            </a:r>
            <a:r>
              <a:rPr lang="fr-CH" sz="1800" dirty="0" smtClean="0">
                <a:solidFill>
                  <a:prstClr val="black"/>
                </a:solidFill>
              </a:rPr>
              <a:t>, </a:t>
            </a:r>
            <a:r>
              <a:rPr lang="fr-CH" sz="1800" dirty="0" err="1" smtClean="0">
                <a:solidFill>
                  <a:prstClr val="black"/>
                </a:solidFill>
              </a:rPr>
              <a:t>possibly</a:t>
            </a:r>
            <a:r>
              <a:rPr lang="fr-CH" sz="1800" dirty="0" smtClean="0">
                <a:solidFill>
                  <a:prstClr val="black"/>
                </a:solidFill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</a:rPr>
              <a:t>measurable</a:t>
            </a:r>
            <a:r>
              <a:rPr lang="fr-CH" sz="1800" dirty="0" smtClean="0">
                <a:solidFill>
                  <a:prstClr val="black"/>
                </a:solidFill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</a:rPr>
              <a:t>effects</a:t>
            </a:r>
            <a:r>
              <a:rPr lang="fr-CH" sz="1800" dirty="0" smtClean="0">
                <a:solidFill>
                  <a:prstClr val="black"/>
                </a:solidFill>
              </a:rPr>
              <a:t> on </a:t>
            </a:r>
          </a:p>
          <a:p>
            <a:r>
              <a:rPr lang="fr-CH" sz="1800" dirty="0">
                <a:solidFill>
                  <a:prstClr val="black"/>
                </a:solidFill>
              </a:rPr>
              <a:t> </a:t>
            </a:r>
            <a:r>
              <a:rPr lang="fr-CH" sz="1800" dirty="0" smtClean="0">
                <a:solidFill>
                  <a:prstClr val="black"/>
                </a:solidFill>
              </a:rPr>
              <a:t>        -- PMNS matrix </a:t>
            </a:r>
            <a:r>
              <a:rPr lang="fr-CH" sz="1800" dirty="0" err="1" smtClean="0">
                <a:solidFill>
                  <a:prstClr val="black"/>
                </a:solidFill>
              </a:rPr>
              <a:t>unitarity</a:t>
            </a:r>
            <a:r>
              <a:rPr lang="fr-CH" sz="1800" dirty="0" smtClean="0">
                <a:solidFill>
                  <a:prstClr val="black"/>
                </a:solidFill>
              </a:rPr>
              <a:t> violation </a:t>
            </a:r>
            <a:r>
              <a:rPr lang="fr-CH" sz="1800" dirty="0" smtClean="0">
                <a:solidFill>
                  <a:prstClr val="black"/>
                </a:solidFill>
                <a:sym typeface="Symbol"/>
              </a:rPr>
              <a:t>and </a:t>
            </a:r>
            <a:r>
              <a:rPr lang="fr-CH" sz="1800" dirty="0" err="1">
                <a:solidFill>
                  <a:srgbClr val="FF0000"/>
                </a:solidFill>
                <a:sym typeface="Symbol"/>
              </a:rPr>
              <a:t>deficit</a:t>
            </a:r>
            <a:r>
              <a:rPr lang="fr-CH" sz="1800" dirty="0">
                <a:solidFill>
                  <a:srgbClr val="FF0000"/>
                </a:solidFill>
                <a:sym typeface="Symbol"/>
              </a:rPr>
              <a:t> in Z invisible </a:t>
            </a:r>
            <a:r>
              <a:rPr lang="fr-CH" sz="1800" dirty="0" err="1">
                <a:solidFill>
                  <a:srgbClr val="FF0000"/>
                </a:solidFill>
                <a:sym typeface="Symbol"/>
              </a:rPr>
              <a:t>width</a:t>
            </a:r>
            <a:endParaRPr lang="fr-CH" sz="1800" dirty="0" smtClean="0">
              <a:solidFill>
                <a:srgbClr val="FF0000"/>
              </a:solidFill>
            </a:endParaRPr>
          </a:p>
          <a:p>
            <a:r>
              <a:rPr lang="fr-CH" sz="1800" dirty="0">
                <a:solidFill>
                  <a:prstClr val="black"/>
                </a:solidFill>
              </a:rPr>
              <a:t> </a:t>
            </a:r>
            <a:r>
              <a:rPr lang="fr-CH" sz="1800" dirty="0" smtClean="0">
                <a:solidFill>
                  <a:prstClr val="black"/>
                </a:solidFill>
              </a:rPr>
              <a:t>        -- occurrence of </a:t>
            </a:r>
            <a:r>
              <a:rPr lang="fr-CH" sz="1800" dirty="0" err="1" smtClean="0">
                <a:solidFill>
                  <a:prstClr val="black"/>
                </a:solidFill>
              </a:rPr>
              <a:t>Higgs</a:t>
            </a:r>
            <a:r>
              <a:rPr lang="fr-CH" sz="1800" dirty="0" smtClean="0">
                <a:solidFill>
                  <a:prstClr val="black"/>
                </a:solidFill>
              </a:rPr>
              <a:t> invisible </a:t>
            </a:r>
            <a:r>
              <a:rPr lang="fr-CH" sz="1800" dirty="0" err="1" smtClean="0">
                <a:solidFill>
                  <a:prstClr val="black"/>
                </a:solidFill>
              </a:rPr>
              <a:t>decays</a:t>
            </a:r>
            <a:r>
              <a:rPr lang="fr-CH" sz="1800" dirty="0" smtClean="0">
                <a:solidFill>
                  <a:prstClr val="black"/>
                </a:solidFill>
              </a:rPr>
              <a:t> </a:t>
            </a:r>
            <a:r>
              <a:rPr lang="fr-CH" sz="1800" dirty="0" smtClean="0">
                <a:solidFill>
                  <a:srgbClr val="FF0000"/>
                </a:solidFill>
              </a:rPr>
              <a:t>H</a:t>
            </a:r>
            <a:r>
              <a:rPr lang="fr-CH" sz="1800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fr-CH" sz="1800" dirty="0" smtClean="0">
                <a:solidFill>
                  <a:srgbClr val="FF0000"/>
                </a:solidFill>
                <a:sym typeface="Symbol"/>
              </a:rPr>
              <a:t></a:t>
            </a:r>
            <a:r>
              <a:rPr lang="fr-CH" sz="1800" baseline="-25000" dirty="0" smtClean="0">
                <a:solidFill>
                  <a:srgbClr val="FF0000"/>
                </a:solidFill>
                <a:sym typeface="Symbol"/>
              </a:rPr>
              <a:t>i</a:t>
            </a:r>
            <a:r>
              <a:rPr lang="fr-CH" sz="1800" dirty="0" smtClean="0">
                <a:solidFill>
                  <a:srgbClr val="FF0000"/>
                </a:solidFill>
                <a:sym typeface="Symbol"/>
              </a:rPr>
              <a:t></a:t>
            </a:r>
            <a:r>
              <a:rPr lang="fr-CH" sz="1800" baseline="-25000" dirty="0">
                <a:solidFill>
                  <a:srgbClr val="FF0000"/>
                </a:solidFill>
                <a:sym typeface="Symbol"/>
              </a:rPr>
              <a:t>i </a:t>
            </a:r>
            <a:r>
              <a:rPr lang="fr-CH" sz="1800" dirty="0">
                <a:solidFill>
                  <a:srgbClr val="FF0000"/>
                </a:solidFill>
                <a:sym typeface="Symbol"/>
              </a:rPr>
              <a:t> </a:t>
            </a:r>
            <a:endParaRPr lang="fr-CH" sz="1800" dirty="0" smtClean="0">
              <a:solidFill>
                <a:srgbClr val="FF0000"/>
              </a:solidFill>
              <a:sym typeface="Symbol"/>
            </a:endParaRPr>
          </a:p>
          <a:p>
            <a:r>
              <a:rPr lang="fr-CH" sz="1800" dirty="0">
                <a:solidFill>
                  <a:prstClr val="black"/>
                </a:solidFill>
                <a:sym typeface="Symbol"/>
              </a:rPr>
              <a:t> </a:t>
            </a:r>
            <a:r>
              <a:rPr lang="fr-CH" sz="1800" dirty="0" smtClean="0">
                <a:solidFill>
                  <a:prstClr val="black"/>
                </a:solidFill>
                <a:sym typeface="Symbol"/>
              </a:rPr>
              <a:t>        -- violation of </a:t>
            </a:r>
            <a:r>
              <a:rPr lang="fr-CH" sz="1800" dirty="0" err="1" smtClean="0">
                <a:solidFill>
                  <a:prstClr val="black"/>
                </a:solidFill>
                <a:sym typeface="Symbol"/>
              </a:rPr>
              <a:t>unitarity</a:t>
            </a:r>
            <a:r>
              <a:rPr lang="fr-CH" sz="1800" dirty="0" smtClean="0">
                <a:solidFill>
                  <a:prstClr val="black"/>
                </a:solidFill>
                <a:sym typeface="Symbol"/>
              </a:rPr>
              <a:t> and lepton </a:t>
            </a:r>
            <a:r>
              <a:rPr lang="fr-CH" sz="1800" dirty="0" err="1" smtClean="0">
                <a:solidFill>
                  <a:prstClr val="black"/>
                </a:solidFill>
                <a:sym typeface="Symbol"/>
              </a:rPr>
              <a:t>universality</a:t>
            </a:r>
            <a:r>
              <a:rPr lang="fr-CH" sz="1800" dirty="0" smtClean="0">
                <a:solidFill>
                  <a:prstClr val="black"/>
                </a:solidFill>
                <a:sym typeface="Symbol"/>
              </a:rPr>
              <a:t> in W or </a:t>
            </a:r>
            <a:r>
              <a:rPr lang="fr-CH" sz="2000" dirty="0" smtClean="0">
                <a:solidFill>
                  <a:prstClr val="black"/>
                </a:solidFill>
                <a:sym typeface="Symbol"/>
              </a:rPr>
              <a:t></a:t>
            </a:r>
            <a:r>
              <a:rPr lang="fr-CH" sz="1800" dirty="0" smtClean="0">
                <a:solidFill>
                  <a:prstClr val="black"/>
                </a:solidFill>
                <a:sym typeface="Symbol"/>
              </a:rPr>
              <a:t>  </a:t>
            </a:r>
            <a:r>
              <a:rPr lang="fr-CH" sz="1800" dirty="0" err="1" smtClean="0">
                <a:solidFill>
                  <a:prstClr val="black"/>
                </a:solidFill>
                <a:sym typeface="Symbol"/>
              </a:rPr>
              <a:t>decays</a:t>
            </a:r>
            <a:r>
              <a:rPr lang="fr-CH" sz="1800" dirty="0" smtClean="0">
                <a:solidFill>
                  <a:prstClr val="black"/>
                </a:solidFill>
                <a:sym typeface="Symbol"/>
              </a:rPr>
              <a:t> </a:t>
            </a:r>
          </a:p>
          <a:p>
            <a:r>
              <a:rPr lang="fr-CH" sz="1800" dirty="0">
                <a:solidFill>
                  <a:prstClr val="black"/>
                </a:solidFill>
                <a:sym typeface="Symbol"/>
              </a:rPr>
              <a:t> </a:t>
            </a:r>
            <a:r>
              <a:rPr lang="fr-CH" sz="1800" dirty="0" smtClean="0">
                <a:solidFill>
                  <a:prstClr val="black"/>
                </a:solidFill>
                <a:sym typeface="Symbol"/>
              </a:rPr>
              <a:t>        -- </a:t>
            </a:r>
            <a:r>
              <a:rPr lang="fr-CH" sz="1800" dirty="0" err="1" smtClean="0">
                <a:solidFill>
                  <a:prstClr val="black"/>
                </a:solidFill>
                <a:sym typeface="Symbol"/>
              </a:rPr>
              <a:t>etc</a:t>
            </a:r>
            <a:r>
              <a:rPr lang="fr-CH" sz="1800" dirty="0" smtClean="0">
                <a:solidFill>
                  <a:prstClr val="black"/>
                </a:solidFill>
                <a:sym typeface="Symbol"/>
              </a:rPr>
              <a:t> etc..  </a:t>
            </a:r>
          </a:p>
          <a:p>
            <a:endParaRPr lang="fr-CH" sz="1800" dirty="0">
              <a:solidFill>
                <a:prstClr val="black"/>
              </a:solidFill>
            </a:endParaRPr>
          </a:p>
          <a:p>
            <a:r>
              <a:rPr lang="fr-CH" sz="1800" dirty="0" smtClean="0">
                <a:solidFill>
                  <a:prstClr val="black"/>
                </a:solidFill>
              </a:rPr>
              <a:t>-+- </a:t>
            </a:r>
            <a:r>
              <a:rPr lang="fr-CH" sz="1800" dirty="0" err="1" smtClean="0">
                <a:solidFill>
                  <a:prstClr val="black"/>
                </a:solidFill>
              </a:rPr>
              <a:t>many</a:t>
            </a:r>
            <a:r>
              <a:rPr lang="fr-CH" sz="1800" dirty="0" smtClean="0">
                <a:solidFill>
                  <a:prstClr val="black"/>
                </a:solidFill>
              </a:rPr>
              <a:t> more </a:t>
            </a:r>
            <a:r>
              <a:rPr lang="fr-CH" sz="1800" dirty="0" err="1" smtClean="0">
                <a:solidFill>
                  <a:prstClr val="black"/>
                </a:solidFill>
              </a:rPr>
              <a:t>examples</a:t>
            </a:r>
            <a:endParaRPr lang="fr-CH" sz="1800" dirty="0" smtClean="0">
              <a:solidFill>
                <a:prstClr val="black"/>
              </a:solidFill>
            </a:endParaRPr>
          </a:p>
          <a:p>
            <a:r>
              <a:rPr lang="fr-CH" sz="1800" dirty="0">
                <a:solidFill>
                  <a:prstClr val="black"/>
                </a:solidFill>
              </a:rPr>
              <a:t> </a:t>
            </a:r>
            <a:r>
              <a:rPr lang="fr-CH" sz="1800" dirty="0" smtClean="0">
                <a:solidFill>
                  <a:prstClr val="black"/>
                </a:solidFill>
              </a:rPr>
              <a:t>         </a:t>
            </a:r>
            <a:endParaRPr lang="fr-CH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98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rigo.files.wordpress.com/2008/03/3nu.jpg?w=4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954" y="1111328"/>
            <a:ext cx="4087045" cy="403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52906" y="1418296"/>
            <a:ext cx="2829621" cy="461665"/>
          </a:xfrm>
          <a:prstGeom prst="rect">
            <a:avLst/>
          </a:prstGeom>
          <a:solidFill>
            <a:srgbClr val="FEFCAC"/>
          </a:solidFill>
          <a:ln w="38100">
            <a:solidFill>
              <a:srgbClr val="FF33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fr-FR" dirty="0" smtClean="0">
                <a:solidFill>
                  <a:srgbClr val="CC0000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kumimoji="0" lang="en-US" altLang="fr-FR" dirty="0">
                <a:solidFill>
                  <a:srgbClr val="CC0000"/>
                </a:solidFill>
                <a:latin typeface="Arial" pitchFamily="34" charset="0"/>
                <a:sym typeface="Symbol" pitchFamily="18" charset="2"/>
              </a:rPr>
              <a:t>N</a:t>
            </a:r>
            <a:r>
              <a:rPr kumimoji="0" lang="en-US" altLang="fr-FR" baseline="-12000" dirty="0">
                <a:solidFill>
                  <a:srgbClr val="CC0000"/>
                </a:solidFill>
                <a:latin typeface="Arial" pitchFamily="34" charset="0"/>
                <a:sym typeface="Symbol" pitchFamily="18" charset="2"/>
              </a:rPr>
              <a:t></a:t>
            </a:r>
            <a:r>
              <a:rPr kumimoji="0" lang="en-US" altLang="fr-FR" dirty="0">
                <a:solidFill>
                  <a:srgbClr val="CC0000"/>
                </a:solidFill>
                <a:latin typeface="Arial" pitchFamily="34" charset="0"/>
                <a:sym typeface="Symbol" pitchFamily="18" charset="2"/>
              </a:rPr>
              <a:t> = 2.984 0.008</a:t>
            </a:r>
            <a:endParaRPr kumimoji="0" lang="en-US" altLang="fr-FR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494" y="2777901"/>
            <a:ext cx="770755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j-lt"/>
              </a:rPr>
              <a:t>This </a:t>
            </a:r>
            <a:r>
              <a:rPr lang="fr-CH" sz="1800" dirty="0" err="1" smtClean="0">
                <a:latin typeface="+mj-lt"/>
              </a:rPr>
              <a:t>is</a:t>
            </a:r>
            <a:r>
              <a:rPr lang="fr-CH" sz="1800" dirty="0" smtClean="0">
                <a:latin typeface="+mj-lt"/>
              </a:rPr>
              <a:t> </a:t>
            </a:r>
            <a:r>
              <a:rPr lang="fr-CH" sz="1800" dirty="0" err="1" smtClean="0">
                <a:latin typeface="+mj-lt"/>
              </a:rPr>
              <a:t>determined</a:t>
            </a:r>
            <a:r>
              <a:rPr lang="fr-CH" sz="1800" dirty="0" smtClean="0">
                <a:latin typeface="+mj-lt"/>
              </a:rPr>
              <a:t> </a:t>
            </a:r>
            <a:r>
              <a:rPr lang="fr-CH" sz="1800" dirty="0" err="1" smtClean="0">
                <a:latin typeface="+mj-lt"/>
              </a:rPr>
              <a:t>from</a:t>
            </a:r>
            <a:r>
              <a:rPr lang="fr-CH" sz="1800" dirty="0" smtClean="0">
                <a:latin typeface="+mj-lt"/>
              </a:rPr>
              <a:t> the Z line </a:t>
            </a:r>
            <a:r>
              <a:rPr lang="fr-CH" sz="1800" dirty="0" err="1" smtClean="0">
                <a:latin typeface="+mj-lt"/>
              </a:rPr>
              <a:t>shape</a:t>
            </a:r>
            <a:r>
              <a:rPr lang="fr-CH" sz="1800" dirty="0" smtClean="0">
                <a:latin typeface="+mj-lt"/>
              </a:rPr>
              <a:t> scan </a:t>
            </a:r>
          </a:p>
          <a:p>
            <a:r>
              <a:rPr lang="fr-CH" sz="1800" dirty="0" smtClean="0">
                <a:latin typeface="+mj-lt"/>
              </a:rPr>
              <a:t>and </a:t>
            </a:r>
            <a:r>
              <a:rPr lang="fr-CH" sz="1800" dirty="0" err="1" smtClean="0">
                <a:latin typeface="+mj-lt"/>
              </a:rPr>
              <a:t>dominated</a:t>
            </a:r>
            <a:r>
              <a:rPr lang="fr-CH" sz="1800" dirty="0" smtClean="0">
                <a:latin typeface="+mj-lt"/>
              </a:rPr>
              <a:t> by the </a:t>
            </a:r>
            <a:r>
              <a:rPr lang="fr-CH" sz="1800" dirty="0" err="1" smtClean="0">
                <a:latin typeface="+mj-lt"/>
              </a:rPr>
              <a:t>measurement</a:t>
            </a:r>
            <a:r>
              <a:rPr lang="fr-CH" sz="1800" dirty="0" smtClean="0">
                <a:latin typeface="+mj-lt"/>
              </a:rPr>
              <a:t> of the </a:t>
            </a:r>
          </a:p>
          <a:p>
            <a:r>
              <a:rPr lang="fr-CH" sz="1800" dirty="0" err="1" smtClean="0">
                <a:latin typeface="+mj-lt"/>
              </a:rPr>
              <a:t>hadronic</a:t>
            </a:r>
            <a:r>
              <a:rPr lang="fr-CH" sz="1800" dirty="0" smtClean="0">
                <a:latin typeface="+mj-lt"/>
              </a:rPr>
              <a:t> cross-section </a:t>
            </a:r>
            <a:r>
              <a:rPr lang="fr-CH" sz="1800" dirty="0" err="1" smtClean="0">
                <a:latin typeface="+mj-lt"/>
              </a:rPr>
              <a:t>at</a:t>
            </a:r>
            <a:r>
              <a:rPr lang="fr-CH" sz="1800" dirty="0" smtClean="0">
                <a:latin typeface="+mj-lt"/>
              </a:rPr>
              <a:t> the Z </a:t>
            </a:r>
            <a:r>
              <a:rPr lang="fr-CH" sz="1800" dirty="0" err="1" smtClean="0">
                <a:latin typeface="+mj-lt"/>
              </a:rPr>
              <a:t>peak</a:t>
            </a:r>
            <a:r>
              <a:rPr lang="fr-CH" sz="1800" dirty="0">
                <a:latin typeface="+mj-lt"/>
              </a:rPr>
              <a:t> </a:t>
            </a:r>
            <a:r>
              <a:rPr lang="fr-CH" sz="1800" dirty="0" smtClean="0">
                <a:latin typeface="+mj-lt"/>
              </a:rPr>
              <a:t>maximum </a:t>
            </a:r>
            <a:r>
              <a:rPr lang="fr-CH" sz="1800" dirty="0" smtClean="0">
                <a:latin typeface="+mj-lt"/>
                <a:sym typeface="Wingdings" panose="05000000000000000000" pitchFamily="2" charset="2"/>
              </a:rPr>
              <a:t></a:t>
            </a:r>
            <a:endParaRPr lang="fr-CH" sz="1800" dirty="0" smtClean="0">
              <a:latin typeface="+mj-lt"/>
            </a:endParaRPr>
          </a:p>
          <a:p>
            <a:endParaRPr lang="fr-CH" sz="1800" dirty="0">
              <a:latin typeface="+mj-lt"/>
            </a:endParaRPr>
          </a:p>
          <a:p>
            <a:r>
              <a:rPr lang="fr-CH" sz="1800" dirty="0" smtClean="0">
                <a:latin typeface="+mj-lt"/>
              </a:rPr>
              <a:t>The dominant </a:t>
            </a:r>
            <a:r>
              <a:rPr lang="fr-CH" sz="1800" dirty="0" err="1" smtClean="0">
                <a:latin typeface="+mj-lt"/>
              </a:rPr>
              <a:t>systematic</a:t>
            </a:r>
            <a:r>
              <a:rPr lang="fr-CH" sz="1800" dirty="0" smtClean="0">
                <a:latin typeface="+mj-lt"/>
              </a:rPr>
              <a:t> </a:t>
            </a:r>
            <a:r>
              <a:rPr lang="fr-CH" sz="1800" dirty="0" err="1" smtClean="0">
                <a:latin typeface="+mj-lt"/>
              </a:rPr>
              <a:t>error</a:t>
            </a:r>
            <a:r>
              <a:rPr lang="fr-CH" sz="1800" dirty="0" smtClean="0">
                <a:latin typeface="+mj-lt"/>
              </a:rPr>
              <a:t> </a:t>
            </a:r>
            <a:r>
              <a:rPr lang="fr-CH" sz="1800" dirty="0" err="1" smtClean="0">
                <a:latin typeface="+mj-lt"/>
              </a:rPr>
              <a:t>is</a:t>
            </a:r>
            <a:r>
              <a:rPr lang="fr-CH" sz="1800" dirty="0" smtClean="0">
                <a:latin typeface="+mj-lt"/>
              </a:rPr>
              <a:t> the </a:t>
            </a:r>
            <a:r>
              <a:rPr lang="fr-CH" sz="1800" dirty="0" err="1" smtClean="0">
                <a:latin typeface="+mj-lt"/>
              </a:rPr>
              <a:t>theoretical</a:t>
            </a:r>
            <a:endParaRPr lang="fr-CH" sz="1800" dirty="0" smtClean="0">
              <a:latin typeface="+mj-lt"/>
            </a:endParaRPr>
          </a:p>
          <a:p>
            <a:r>
              <a:rPr lang="fr-CH" sz="1800" dirty="0" err="1" smtClean="0">
                <a:latin typeface="+mj-lt"/>
              </a:rPr>
              <a:t>uncertainty</a:t>
            </a:r>
            <a:r>
              <a:rPr lang="fr-CH" sz="1800" dirty="0" smtClean="0">
                <a:latin typeface="+mj-lt"/>
              </a:rPr>
              <a:t> on the </a:t>
            </a:r>
            <a:r>
              <a:rPr lang="fr-CH" sz="1800" dirty="0" err="1" smtClean="0">
                <a:latin typeface="+mj-lt"/>
              </a:rPr>
              <a:t>Bhabha</a:t>
            </a:r>
            <a:r>
              <a:rPr lang="fr-CH" sz="1800" dirty="0" smtClean="0">
                <a:latin typeface="+mj-lt"/>
              </a:rPr>
              <a:t> cross-section (0.06%)</a:t>
            </a:r>
          </a:p>
          <a:p>
            <a:r>
              <a:rPr lang="fr-CH" sz="1800" dirty="0" err="1" smtClean="0">
                <a:latin typeface="+mj-lt"/>
              </a:rPr>
              <a:t>which</a:t>
            </a:r>
            <a:r>
              <a:rPr lang="fr-CH" sz="1800" dirty="0" smtClean="0">
                <a:latin typeface="+mj-lt"/>
              </a:rPr>
              <a:t> </a:t>
            </a:r>
            <a:r>
              <a:rPr lang="fr-CH" sz="1800" dirty="0" err="1" smtClean="0">
                <a:latin typeface="+mj-lt"/>
              </a:rPr>
              <a:t>represents</a:t>
            </a:r>
            <a:r>
              <a:rPr lang="fr-CH" sz="1800" dirty="0" smtClean="0">
                <a:latin typeface="+mj-lt"/>
              </a:rPr>
              <a:t> an </a:t>
            </a:r>
            <a:r>
              <a:rPr lang="fr-CH" sz="1800" dirty="0" err="1" smtClean="0">
                <a:latin typeface="+mj-lt"/>
              </a:rPr>
              <a:t>error</a:t>
            </a:r>
            <a:r>
              <a:rPr lang="fr-CH" sz="1800" dirty="0" smtClean="0">
                <a:latin typeface="+mj-lt"/>
              </a:rPr>
              <a:t> of </a:t>
            </a:r>
            <a:r>
              <a:rPr lang="en-US" altLang="fr-FR" sz="1800" dirty="0">
                <a:solidFill>
                  <a:srgbClr val="CC0000"/>
                </a:solidFill>
                <a:latin typeface="Arial" pitchFamily="34" charset="0"/>
                <a:sym typeface="Symbol" pitchFamily="18" charset="2"/>
              </a:rPr>
              <a:t></a:t>
            </a:r>
            <a:r>
              <a:rPr lang="en-US" altLang="fr-FR" sz="1800" dirty="0" smtClean="0">
                <a:solidFill>
                  <a:srgbClr val="CC0000"/>
                </a:solidFill>
                <a:latin typeface="Arial" pitchFamily="34" charset="0"/>
                <a:sym typeface="Symbol" pitchFamily="18" charset="2"/>
              </a:rPr>
              <a:t>0.0046 </a:t>
            </a:r>
            <a:r>
              <a:rPr lang="en-US" altLang="fr-FR" sz="1800" dirty="0" smtClean="0">
                <a:latin typeface="Arial" pitchFamily="34" charset="0"/>
                <a:sym typeface="Symbol" pitchFamily="18" charset="2"/>
              </a:rPr>
              <a:t>on</a:t>
            </a:r>
            <a:r>
              <a:rPr lang="en-US" altLang="fr-FR" sz="1800" dirty="0" smtClean="0">
                <a:solidFill>
                  <a:srgbClr val="CC0000"/>
                </a:solidFill>
                <a:latin typeface="Arial" pitchFamily="34" charset="0"/>
                <a:sym typeface="Symbol" pitchFamily="18" charset="2"/>
              </a:rPr>
              <a:t> N</a:t>
            </a:r>
            <a:r>
              <a:rPr lang="en-US" altLang="fr-FR" sz="1800" baseline="-12000" dirty="0">
                <a:solidFill>
                  <a:srgbClr val="CC0000"/>
                </a:solidFill>
                <a:latin typeface="Arial" pitchFamily="34" charset="0"/>
                <a:sym typeface="Symbol" pitchFamily="18" charset="2"/>
              </a:rPr>
              <a:t></a:t>
            </a:r>
            <a:r>
              <a:rPr lang="en-US" altLang="fr-FR" sz="1800" dirty="0">
                <a:solidFill>
                  <a:srgbClr val="CC0000"/>
                </a:solidFill>
                <a:latin typeface="Arial" pitchFamily="34" charset="0"/>
                <a:sym typeface="Symbol" pitchFamily="18" charset="2"/>
              </a:rPr>
              <a:t> </a:t>
            </a:r>
            <a:endParaRPr lang="en-US" altLang="fr-FR" sz="1800" dirty="0" smtClean="0">
              <a:solidFill>
                <a:srgbClr val="CC0000"/>
              </a:solidFill>
              <a:latin typeface="Arial" pitchFamily="34" charset="0"/>
              <a:sym typeface="Symbol" pitchFamily="18" charset="2"/>
            </a:endParaRPr>
          </a:p>
          <a:p>
            <a:endParaRPr lang="en-US" sz="1800" dirty="0" smtClean="0">
              <a:solidFill>
                <a:srgbClr val="CC0000"/>
              </a:solidFill>
              <a:latin typeface="Arial" pitchFamily="34" charset="0"/>
              <a:sym typeface="Symbol" pitchFamily="18" charset="2"/>
            </a:endParaRPr>
          </a:p>
          <a:p>
            <a:endParaRPr lang="en-US" sz="1800" dirty="0">
              <a:solidFill>
                <a:srgbClr val="CC0000"/>
              </a:solidFill>
              <a:latin typeface="Arial" pitchFamily="34" charset="0"/>
              <a:sym typeface="Symbol" pitchFamily="18" charset="2"/>
            </a:endParaRPr>
          </a:p>
          <a:p>
            <a:r>
              <a:rPr lang="en-US" sz="1800" dirty="0" smtClean="0">
                <a:solidFill>
                  <a:srgbClr val="00B050"/>
                </a:solidFill>
                <a:latin typeface="Arial" pitchFamily="34" charset="0"/>
                <a:sym typeface="Symbol" pitchFamily="18" charset="2"/>
              </a:rPr>
              <a:t>Improving on </a:t>
            </a:r>
            <a:r>
              <a:rPr lang="en-US" altLang="fr-FR" sz="1800" dirty="0">
                <a:solidFill>
                  <a:srgbClr val="00B050"/>
                </a:solidFill>
                <a:latin typeface="Arial" pitchFamily="34" charset="0"/>
                <a:sym typeface="Symbol" pitchFamily="18" charset="2"/>
              </a:rPr>
              <a:t>N</a:t>
            </a:r>
            <a:r>
              <a:rPr lang="en-US" altLang="fr-FR" sz="1800" baseline="-12000" dirty="0" smtClean="0">
                <a:solidFill>
                  <a:srgbClr val="00B050"/>
                </a:solidFill>
                <a:latin typeface="Arial" pitchFamily="34" charset="0"/>
                <a:sym typeface="Symbol" pitchFamily="18" charset="2"/>
              </a:rPr>
              <a:t> </a:t>
            </a:r>
            <a:r>
              <a:rPr lang="en-US" altLang="fr-FR" sz="1800" dirty="0" smtClean="0">
                <a:solidFill>
                  <a:srgbClr val="00B050"/>
                </a:solidFill>
                <a:latin typeface="Arial" pitchFamily="34" charset="0"/>
                <a:sym typeface="Symbol" pitchFamily="18" charset="2"/>
              </a:rPr>
              <a:t> by more than a factor 2 would require a large effort </a:t>
            </a:r>
          </a:p>
          <a:p>
            <a:r>
              <a:rPr lang="en-US" sz="1800" dirty="0" smtClean="0">
                <a:solidFill>
                  <a:srgbClr val="00B050"/>
                </a:solidFill>
                <a:latin typeface="Arial" pitchFamily="34" charset="0"/>
                <a:sym typeface="Symbol" pitchFamily="18" charset="2"/>
              </a:rPr>
              <a:t>to improve on the </a:t>
            </a:r>
            <a:r>
              <a:rPr lang="en-US" sz="1800" dirty="0" err="1" smtClean="0">
                <a:solidFill>
                  <a:srgbClr val="00B050"/>
                </a:solidFill>
                <a:latin typeface="Arial" pitchFamily="34" charset="0"/>
                <a:sym typeface="Symbol" pitchFamily="18" charset="2"/>
              </a:rPr>
              <a:t>Bhabha</a:t>
            </a:r>
            <a:r>
              <a:rPr lang="en-US" sz="1800" dirty="0" smtClean="0">
                <a:solidFill>
                  <a:srgbClr val="00B050"/>
                </a:solidFill>
                <a:latin typeface="Arial" pitchFamily="34" charset="0"/>
                <a:sym typeface="Symbol" pitchFamily="18" charset="2"/>
              </a:rPr>
              <a:t> cross-section calculation!</a:t>
            </a:r>
            <a:endParaRPr lang="fr-CH" sz="1800" dirty="0">
              <a:solidFill>
                <a:srgbClr val="00B050"/>
              </a:solidFill>
              <a:latin typeface="+mj-lt"/>
            </a:endParaRPr>
          </a:p>
          <a:p>
            <a:r>
              <a:rPr lang="fr-CH" sz="1800" dirty="0" smtClean="0">
                <a:latin typeface="+mj-lt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25527" y="1950579"/>
            <a:ext cx="1231427" cy="369332"/>
          </a:xfrm>
          <a:prstGeom prst="rect">
            <a:avLst/>
          </a:prstGeom>
          <a:solidFill>
            <a:srgbClr val="DDF9FF"/>
          </a:solidFill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j-lt"/>
              </a:rPr>
              <a:t>- 2 </a:t>
            </a:r>
            <a:r>
              <a:rPr lang="fr-CH" sz="1800" dirty="0">
                <a:latin typeface="+mj-lt"/>
                <a:sym typeface="Symbol"/>
              </a:rPr>
              <a:t>   </a:t>
            </a:r>
            <a:r>
              <a:rPr lang="fr-CH" sz="1800" dirty="0" smtClean="0">
                <a:solidFill>
                  <a:srgbClr val="00B050"/>
                </a:solidFill>
                <a:latin typeface="+mj-lt"/>
                <a:sym typeface="Symbol"/>
              </a:rPr>
              <a:t>:^) !</a:t>
            </a:r>
            <a:r>
              <a:rPr lang="fr-CH" sz="1800" dirty="0" smtClean="0">
                <a:latin typeface="+mj-lt"/>
                <a:sym typeface="Symbol"/>
              </a:rPr>
              <a:t>!</a:t>
            </a:r>
            <a:endParaRPr lang="fr-CH" sz="1800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2906" y="341078"/>
            <a:ext cx="29078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err="1" smtClean="0">
                <a:latin typeface="+mj-lt"/>
              </a:rPr>
              <a:t>At</a:t>
            </a:r>
            <a:r>
              <a:rPr lang="fr-CH" sz="2800" dirty="0" smtClean="0">
                <a:latin typeface="+mj-lt"/>
              </a:rPr>
              <a:t> </a:t>
            </a:r>
            <a:r>
              <a:rPr lang="fr-CH" sz="2800" dirty="0">
                <a:latin typeface="+mj-lt"/>
              </a:rPr>
              <a:t>the end of LEP:</a:t>
            </a:r>
          </a:p>
          <a:p>
            <a:r>
              <a:rPr lang="fr-CH" sz="1800" dirty="0">
                <a:latin typeface="+mj-lt"/>
              </a:rPr>
              <a:t>Phys.Rept.427:257-454,2006</a:t>
            </a:r>
          </a:p>
          <a:p>
            <a:endParaRPr lang="fr-CH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208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4871" y="660287"/>
            <a:ext cx="755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given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the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very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high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luminosity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, the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following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measurement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can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be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800" dirty="0" err="1" smtClean="0">
                <a:solidFill>
                  <a:prstClr val="black"/>
                </a:solidFill>
                <a:latin typeface="Calibri"/>
              </a:rPr>
              <a:t>performed</a:t>
            </a:r>
            <a:endParaRPr lang="fr-CH" sz="18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8307" y="93655"/>
            <a:ext cx="2948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Neutrino </a:t>
            </a:r>
            <a:r>
              <a:rPr lang="fr-CH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counting</a:t>
            </a:r>
            <a:r>
              <a:rPr lang="fr-CH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fr-CH" sz="200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at</a:t>
            </a:r>
            <a:r>
              <a:rPr lang="fr-CH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TLEP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20993" y="1122744"/>
                <a:ext cx="2815320" cy="1458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sz="240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CH" sz="240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fr-CH" sz="240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𝒗</m:t>
                          </m:r>
                        </m:sub>
                      </m:sSub>
                      <m:r>
                        <a:rPr lang="fr-CH" sz="24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CH" sz="240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fr-CH" sz="240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CH" sz="240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𝜸</m:t>
                              </m:r>
                              <m:r>
                                <a:rPr lang="fr-CH" sz="240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𝒁</m:t>
                              </m:r>
                              <m:r>
                                <a:rPr lang="fr-CH" sz="240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fr-CH" sz="240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𝒊𝒏𝒗</m:t>
                              </m:r>
                              <m:r>
                                <a:rPr lang="fr-CH" sz="240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fr-CH" sz="240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𝜸</m:t>
                              </m:r>
                              <m:r>
                                <a:rPr lang="fr-CH" sz="240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𝒁</m:t>
                              </m:r>
                              <m:r>
                                <a:rPr lang="fr-CH" sz="240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fr-CH" sz="240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𝒆𝒆</m:t>
                              </m:r>
                              <m:r>
                                <a:rPr lang="fr-CH" sz="240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fr-CH" sz="240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𝝁𝝁</m:t>
                              </m:r>
                            </m:den>
                          </m:f>
                        </m:num>
                        <m:den>
                          <m:r>
                            <a:rPr lang="fr-CH" sz="240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  </m:t>
                          </m:r>
                          <m:f>
                            <m:fPr>
                              <m:ctrlPr>
                                <a:rPr lang="fr-CH" sz="240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CH" sz="240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sym typeface="Symbol"/>
                                </a:rPr>
                                <m:t></m:t>
                              </m:r>
                              <m:r>
                                <a:rPr lang="fr-CH" sz="2400" i="1" baseline="-25000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sym typeface="Symbol"/>
                                </a:rPr>
                                <m:t></m:t>
                              </m:r>
                            </m:num>
                            <m:den>
                              <m:r>
                                <a:rPr lang="fr-CH" sz="240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sym typeface="Symbol"/>
                                </a:rPr>
                                <m:t></m:t>
                              </m:r>
                              <m:r>
                                <a:rPr lang="fr-CH" sz="240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sym typeface="Symbol"/>
                                </a:rPr>
                                <m:t>𝒆</m:t>
                              </m:r>
                              <m:r>
                                <a:rPr lang="fr-CH" sz="240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sym typeface="Symbol"/>
                                </a:rPr>
                                <m:t>,</m:t>
                              </m:r>
                            </m:den>
                          </m:f>
                          <m:r>
                            <a:rPr lang="fr-CH" sz="240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fr-CH" sz="240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CH" sz="240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𝑺𝑴</m:t>
                              </m:r>
                            </m:e>
                          </m:d>
                          <m:r>
                            <a:rPr lang="fr-CH" sz="240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fr-CH" sz="2400" dirty="0" smtClean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993" y="1122744"/>
                <a:ext cx="2815320" cy="145892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9185" y="2746098"/>
                <a:ext cx="8701356" cy="4779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1800" dirty="0" smtClean="0">
                    <a:solidFill>
                      <a:prstClr val="black"/>
                    </a:solidFill>
                    <a:latin typeface="Calibri"/>
                  </a:rPr>
                  <a:t>The </a:t>
                </a:r>
                <a:r>
                  <a:rPr lang="fr-CH" sz="1800" dirty="0" err="1" smtClean="0">
                    <a:solidFill>
                      <a:prstClr val="black"/>
                    </a:solidFill>
                    <a:latin typeface="Calibri"/>
                  </a:rPr>
                  <a:t>common</a:t>
                </a:r>
                <a:r>
                  <a:rPr lang="fr-CH" sz="18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fr-CH" sz="1800" dirty="0" smtClean="0">
                    <a:solidFill>
                      <a:srgbClr val="FF0000"/>
                    </a:solidFill>
                    <a:latin typeface="Calibri"/>
                    <a:sym typeface="Symbol"/>
                  </a:rPr>
                  <a:t></a:t>
                </a:r>
                <a:r>
                  <a:rPr lang="fr-CH" sz="1800" dirty="0" smtClean="0">
                    <a:solidFill>
                      <a:srgbClr val="FF0000"/>
                    </a:solidFill>
                    <a:latin typeface="Calibri"/>
                  </a:rPr>
                  <a:t> tag  </a:t>
                </a:r>
                <a:r>
                  <a:rPr lang="fr-CH" sz="1800" dirty="0" err="1" smtClean="0">
                    <a:solidFill>
                      <a:prstClr val="black"/>
                    </a:solidFill>
                    <a:latin typeface="Calibri"/>
                  </a:rPr>
                  <a:t>allows</a:t>
                </a:r>
                <a:r>
                  <a:rPr lang="fr-CH" sz="18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fr-CH" sz="1800" dirty="0" err="1" smtClean="0">
                    <a:solidFill>
                      <a:prstClr val="black"/>
                    </a:solidFill>
                    <a:latin typeface="Calibri"/>
                  </a:rPr>
                  <a:t>cancellation</a:t>
                </a:r>
                <a:r>
                  <a:rPr lang="fr-CH" sz="1800" dirty="0" smtClean="0">
                    <a:solidFill>
                      <a:prstClr val="black"/>
                    </a:solidFill>
                    <a:latin typeface="Calibri"/>
                  </a:rPr>
                  <a:t> of </a:t>
                </a:r>
                <a:r>
                  <a:rPr lang="fr-CH" sz="1800" dirty="0" err="1" smtClean="0">
                    <a:solidFill>
                      <a:prstClr val="black"/>
                    </a:solidFill>
                    <a:latin typeface="Calibri"/>
                  </a:rPr>
                  <a:t>systematics</a:t>
                </a:r>
                <a:r>
                  <a:rPr lang="fr-CH" sz="1800" dirty="0" smtClean="0">
                    <a:solidFill>
                      <a:prstClr val="black"/>
                    </a:solidFill>
                    <a:latin typeface="Calibri"/>
                  </a:rPr>
                  <a:t> due to photon </a:t>
                </a:r>
                <a:r>
                  <a:rPr lang="fr-CH" sz="1800" dirty="0" err="1" smtClean="0">
                    <a:solidFill>
                      <a:prstClr val="black"/>
                    </a:solidFill>
                    <a:latin typeface="Calibri"/>
                  </a:rPr>
                  <a:t>selection</a:t>
                </a:r>
                <a:r>
                  <a:rPr lang="fr-CH" sz="1800" dirty="0" smtClean="0">
                    <a:solidFill>
                      <a:prstClr val="black"/>
                    </a:solidFill>
                    <a:latin typeface="Calibri"/>
                  </a:rPr>
                  <a:t>, </a:t>
                </a:r>
                <a:r>
                  <a:rPr lang="fr-CH" sz="1800" dirty="0" err="1" smtClean="0">
                    <a:solidFill>
                      <a:prstClr val="black"/>
                    </a:solidFill>
                    <a:latin typeface="Calibri"/>
                  </a:rPr>
                  <a:t>luminosity</a:t>
                </a:r>
                <a:endParaRPr lang="fr-CH" sz="1800" dirty="0" smtClean="0">
                  <a:solidFill>
                    <a:prstClr val="black"/>
                  </a:solidFill>
                  <a:latin typeface="Calibri"/>
                </a:endParaRPr>
              </a:p>
              <a:p>
                <a:r>
                  <a:rPr lang="fr-CH" sz="1800" dirty="0" smtClean="0">
                    <a:solidFill>
                      <a:prstClr val="black"/>
                    </a:solidFill>
                    <a:latin typeface="Calibri"/>
                  </a:rPr>
                  <a:t>etc. The </a:t>
                </a:r>
                <a:r>
                  <a:rPr lang="fr-CH" sz="1800" dirty="0" err="1" smtClean="0">
                    <a:solidFill>
                      <a:prstClr val="black"/>
                    </a:solidFill>
                    <a:latin typeface="Calibri"/>
                  </a:rPr>
                  <a:t>others</a:t>
                </a:r>
                <a:r>
                  <a:rPr lang="fr-CH" sz="1800" dirty="0" smtClean="0">
                    <a:solidFill>
                      <a:prstClr val="black"/>
                    </a:solidFill>
                    <a:latin typeface="Calibri"/>
                  </a:rPr>
                  <a:t> are </a:t>
                </a:r>
                <a:r>
                  <a:rPr lang="fr-CH" sz="1800" dirty="0" err="1" smtClean="0">
                    <a:solidFill>
                      <a:prstClr val="black"/>
                    </a:solidFill>
                    <a:latin typeface="Calibri"/>
                  </a:rPr>
                  <a:t>extremely</a:t>
                </a:r>
                <a:r>
                  <a:rPr lang="fr-CH" sz="18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fr-CH" sz="1800" dirty="0" err="1" smtClean="0">
                    <a:solidFill>
                      <a:prstClr val="black"/>
                    </a:solidFill>
                    <a:latin typeface="Calibri"/>
                  </a:rPr>
                  <a:t>well</a:t>
                </a:r>
                <a:r>
                  <a:rPr lang="fr-CH" sz="18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fr-CH" sz="1800" dirty="0" err="1" smtClean="0">
                    <a:solidFill>
                      <a:prstClr val="black"/>
                    </a:solidFill>
                    <a:latin typeface="Calibri"/>
                  </a:rPr>
                  <a:t>known</a:t>
                </a:r>
                <a:r>
                  <a:rPr lang="fr-CH" sz="1800" dirty="0" smtClean="0">
                    <a:solidFill>
                      <a:prstClr val="black"/>
                    </a:solidFill>
                    <a:latin typeface="Calibri"/>
                  </a:rPr>
                  <a:t> due to the </a:t>
                </a:r>
                <a:r>
                  <a:rPr lang="fr-CH" sz="1800" dirty="0" err="1" smtClean="0">
                    <a:solidFill>
                      <a:prstClr val="black"/>
                    </a:solidFill>
                    <a:latin typeface="Calibri"/>
                  </a:rPr>
                  <a:t>availability</a:t>
                </a:r>
                <a:r>
                  <a:rPr lang="fr-CH" sz="1800" dirty="0" smtClean="0">
                    <a:solidFill>
                      <a:prstClr val="black"/>
                    </a:solidFill>
                    <a:latin typeface="Calibri"/>
                  </a:rPr>
                  <a:t> of O(10</a:t>
                </a:r>
                <a:r>
                  <a:rPr lang="fr-CH" sz="1800" baseline="30000" dirty="0" smtClean="0">
                    <a:solidFill>
                      <a:prstClr val="black"/>
                    </a:solidFill>
                    <a:latin typeface="Calibri"/>
                  </a:rPr>
                  <a:t>12</a:t>
                </a:r>
                <a:r>
                  <a:rPr lang="fr-CH" sz="1800" dirty="0" smtClean="0">
                    <a:solidFill>
                      <a:prstClr val="black"/>
                    </a:solidFill>
                    <a:latin typeface="Calibri"/>
                  </a:rPr>
                  <a:t> ) Z </a:t>
                </a:r>
                <a:r>
                  <a:rPr lang="fr-CH" sz="1800" dirty="0" err="1" smtClean="0">
                    <a:solidFill>
                      <a:prstClr val="black"/>
                    </a:solidFill>
                    <a:latin typeface="Calibri"/>
                  </a:rPr>
                  <a:t>decays</a:t>
                </a:r>
                <a:r>
                  <a:rPr lang="fr-CH" sz="1800" dirty="0" smtClean="0">
                    <a:solidFill>
                      <a:prstClr val="black"/>
                    </a:solidFill>
                    <a:latin typeface="Calibri"/>
                  </a:rPr>
                  <a:t>.  </a:t>
                </a:r>
              </a:p>
              <a:p>
                <a:endParaRPr lang="fr-CH" sz="1800" dirty="0" smtClean="0">
                  <a:solidFill>
                    <a:prstClr val="black"/>
                  </a:solidFill>
                  <a:latin typeface="Calibri"/>
                </a:endParaRPr>
              </a:p>
              <a:p>
                <a:r>
                  <a:rPr lang="fr-CH" sz="1800" dirty="0" smtClean="0">
                    <a:solidFill>
                      <a:prstClr val="black"/>
                    </a:solidFill>
                    <a:latin typeface="Calibri"/>
                  </a:rPr>
                  <a:t>The full </a:t>
                </a:r>
                <a:r>
                  <a:rPr lang="fr-CH" sz="1800" dirty="0" err="1" smtClean="0">
                    <a:solidFill>
                      <a:prstClr val="black"/>
                    </a:solidFill>
                    <a:latin typeface="Calibri"/>
                  </a:rPr>
                  <a:t>sensitivity</a:t>
                </a:r>
                <a:r>
                  <a:rPr lang="fr-CH" sz="1800" dirty="0" smtClean="0">
                    <a:solidFill>
                      <a:prstClr val="black"/>
                    </a:solidFill>
                    <a:latin typeface="Calibri"/>
                  </a:rPr>
                  <a:t> to the </a:t>
                </a:r>
                <a:r>
                  <a:rPr lang="fr-CH" sz="1800" dirty="0" err="1" smtClean="0">
                    <a:solidFill>
                      <a:prstClr val="black"/>
                    </a:solidFill>
                    <a:latin typeface="Calibri"/>
                  </a:rPr>
                  <a:t>number</a:t>
                </a:r>
                <a:r>
                  <a:rPr lang="fr-CH" sz="1800" dirty="0" smtClean="0">
                    <a:solidFill>
                      <a:prstClr val="black"/>
                    </a:solidFill>
                    <a:latin typeface="Calibri"/>
                  </a:rPr>
                  <a:t> of neutrinos </a:t>
                </a:r>
                <a:r>
                  <a:rPr lang="fr-CH" sz="1800" dirty="0" err="1" smtClean="0">
                    <a:solidFill>
                      <a:prstClr val="black"/>
                    </a:solidFill>
                    <a:latin typeface="Calibri"/>
                  </a:rPr>
                  <a:t>is</a:t>
                </a:r>
                <a:r>
                  <a:rPr lang="fr-CH" sz="18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fr-CH" sz="1800" dirty="0" err="1" smtClean="0">
                    <a:solidFill>
                      <a:prstClr val="black"/>
                    </a:solidFill>
                    <a:latin typeface="Calibri"/>
                  </a:rPr>
                  <a:t>restored</a:t>
                </a:r>
                <a:r>
                  <a:rPr lang="fr-CH" sz="1800" dirty="0" smtClean="0">
                    <a:solidFill>
                      <a:prstClr val="black"/>
                    </a:solidFill>
                    <a:latin typeface="Calibri"/>
                  </a:rPr>
                  <a:t> , and the </a:t>
                </a:r>
                <a:r>
                  <a:rPr lang="fr-CH" sz="1800" dirty="0" err="1">
                    <a:solidFill>
                      <a:prstClr val="black"/>
                    </a:solidFill>
                    <a:latin typeface="Calibri"/>
                  </a:rPr>
                  <a:t>theory</a:t>
                </a:r>
                <a:r>
                  <a:rPr lang="fr-CH" sz="18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fr-CH" sz="1800" dirty="0" err="1" smtClean="0">
                    <a:solidFill>
                      <a:prstClr val="black"/>
                    </a:solidFill>
                    <a:latin typeface="Calibri"/>
                  </a:rPr>
                  <a:t>uncertainty</a:t>
                </a:r>
                <a:r>
                  <a:rPr lang="fr-CH" sz="18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</a:p>
              <a:p>
                <a:r>
                  <a:rPr lang="fr-CH" sz="1800" dirty="0">
                    <a:solidFill>
                      <a:prstClr val="black"/>
                    </a:solidFill>
                    <a:latin typeface="Calibri"/>
                  </a:rPr>
                  <a:t>on </a:t>
                </a:r>
                <a14:m>
                  <m:oMath xmlns:m="http://schemas.openxmlformats.org/officeDocument/2006/math">
                    <m:r>
                      <a:rPr lang="fr-CH" sz="1800" i="1" dirty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fr-CH" sz="1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CH" sz="1800" i="1" dirty="0">
                            <a:solidFill>
                              <a:prstClr val="black"/>
                            </a:solidFill>
                            <a:latin typeface="Cambria Math"/>
                            <a:sym typeface="Symbol"/>
                          </a:rPr>
                          <m:t></m:t>
                        </m:r>
                        <m:r>
                          <a:rPr lang="fr-CH" sz="1800" i="1" baseline="-25000" dirty="0">
                            <a:solidFill>
                              <a:prstClr val="black"/>
                            </a:solidFill>
                            <a:latin typeface="Cambria Math"/>
                            <a:sym typeface="Symbol"/>
                          </a:rPr>
                          <m:t></m:t>
                        </m:r>
                      </m:num>
                      <m:den>
                        <m:r>
                          <a:rPr lang="fr-CH" sz="1800" i="1" dirty="0">
                            <a:solidFill>
                              <a:prstClr val="black"/>
                            </a:solidFill>
                            <a:latin typeface="Cambria Math"/>
                            <a:sym typeface="Symbol"/>
                          </a:rPr>
                          <m:t></m:t>
                        </m:r>
                        <m:r>
                          <a:rPr lang="fr-CH" sz="1800" i="1" dirty="0">
                            <a:solidFill>
                              <a:prstClr val="black"/>
                            </a:solidFill>
                            <a:latin typeface="Cambria Math"/>
                            <a:sym typeface="Symbol"/>
                          </a:rPr>
                          <m:t>𝒆</m:t>
                        </m:r>
                      </m:den>
                    </m:f>
                    <m:r>
                      <a:rPr lang="fr-CH" sz="1800" i="1" dirty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fr-CH" sz="1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CH" sz="1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𝑺𝑴</m:t>
                        </m:r>
                      </m:e>
                    </m:d>
                    <m:r>
                      <a:rPr lang="fr-CH" sz="1800" i="1" dirty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fr-CH" sz="18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fr-CH" sz="1800" dirty="0" smtClean="0">
                    <a:solidFill>
                      <a:prstClr val="black"/>
                    </a:solidFill>
                    <a:latin typeface="Calibri"/>
                  </a:rPr>
                  <a:t>is </a:t>
                </a:r>
                <a:r>
                  <a:rPr lang="fr-CH" sz="1800" dirty="0" err="1">
                    <a:solidFill>
                      <a:prstClr val="black"/>
                    </a:solidFill>
                    <a:latin typeface="Calibri"/>
                  </a:rPr>
                  <a:t>very</a:t>
                </a:r>
                <a:r>
                  <a:rPr lang="fr-CH" sz="18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fr-CH" sz="1800" dirty="0" err="1" smtClean="0">
                    <a:solidFill>
                      <a:prstClr val="black"/>
                    </a:solidFill>
                    <a:latin typeface="Calibri"/>
                  </a:rPr>
                  <a:t>very</a:t>
                </a:r>
                <a:r>
                  <a:rPr lang="fr-CH" sz="18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fr-CH" sz="1800" dirty="0" err="1" smtClean="0">
                    <a:solidFill>
                      <a:prstClr val="black"/>
                    </a:solidFill>
                    <a:latin typeface="Calibri"/>
                  </a:rPr>
                  <a:t>small</a:t>
                </a:r>
                <a:r>
                  <a:rPr lang="fr-CH" sz="1800" dirty="0" smtClean="0">
                    <a:solidFill>
                      <a:prstClr val="black"/>
                    </a:solidFill>
                    <a:latin typeface="Calibri"/>
                  </a:rPr>
                  <a:t>.  </a:t>
                </a:r>
              </a:p>
              <a:p>
                <a:endParaRPr lang="fr-CH" sz="1800" dirty="0">
                  <a:solidFill>
                    <a:prstClr val="black"/>
                  </a:solidFill>
                  <a:latin typeface="Calibri"/>
                </a:endParaRPr>
              </a:p>
              <a:p>
                <a:r>
                  <a:rPr lang="fr-CH" sz="1800" dirty="0" smtClean="0">
                    <a:solidFill>
                      <a:prstClr val="black"/>
                    </a:solidFill>
                    <a:latin typeface="Calibri"/>
                  </a:rPr>
                  <a:t>A good </a:t>
                </a:r>
                <a:r>
                  <a:rPr lang="fr-CH" sz="1800" dirty="0" err="1" smtClean="0">
                    <a:solidFill>
                      <a:prstClr val="black"/>
                    </a:solidFill>
                    <a:latin typeface="Calibri"/>
                  </a:rPr>
                  <a:t>measurement</a:t>
                </a:r>
                <a:r>
                  <a:rPr lang="fr-CH" sz="18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fr-CH" sz="1800" dirty="0" err="1" smtClean="0">
                    <a:solidFill>
                      <a:prstClr val="black"/>
                    </a:solidFill>
                    <a:latin typeface="Calibri"/>
                  </a:rPr>
                  <a:t>can</a:t>
                </a:r>
                <a:r>
                  <a:rPr lang="fr-CH" sz="18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fr-CH" sz="1800" dirty="0" err="1" smtClean="0">
                    <a:solidFill>
                      <a:prstClr val="black"/>
                    </a:solidFill>
                    <a:latin typeface="Calibri"/>
                  </a:rPr>
                  <a:t>be</a:t>
                </a:r>
                <a:r>
                  <a:rPr lang="fr-CH" sz="1800" dirty="0" smtClean="0">
                    <a:solidFill>
                      <a:prstClr val="black"/>
                    </a:solidFill>
                    <a:latin typeface="Calibri"/>
                  </a:rPr>
                  <a:t> made </a:t>
                </a:r>
                <a:r>
                  <a:rPr lang="fr-CH" sz="1800" dirty="0" err="1" smtClean="0">
                    <a:solidFill>
                      <a:prstClr val="black"/>
                    </a:solidFill>
                    <a:latin typeface="Calibri"/>
                  </a:rPr>
                  <a:t>from</a:t>
                </a:r>
                <a:r>
                  <a:rPr lang="fr-CH" sz="1800" dirty="0" smtClean="0">
                    <a:solidFill>
                      <a:prstClr val="black"/>
                    </a:solidFill>
                    <a:latin typeface="Calibri"/>
                  </a:rPr>
                  <a:t> the data </a:t>
                </a:r>
                <a:r>
                  <a:rPr lang="fr-CH" sz="1800" dirty="0" err="1" smtClean="0">
                    <a:solidFill>
                      <a:prstClr val="black"/>
                    </a:solidFill>
                    <a:latin typeface="Calibri"/>
                  </a:rPr>
                  <a:t>accumulated</a:t>
                </a:r>
                <a:r>
                  <a:rPr lang="fr-CH" sz="18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fr-CH" sz="1800" dirty="0" err="1" smtClean="0">
                    <a:solidFill>
                      <a:prstClr val="black"/>
                    </a:solidFill>
                    <a:latin typeface="Calibri"/>
                  </a:rPr>
                  <a:t>at</a:t>
                </a:r>
                <a:r>
                  <a:rPr lang="fr-CH" sz="1800" dirty="0" smtClean="0">
                    <a:solidFill>
                      <a:prstClr val="black"/>
                    </a:solidFill>
                    <a:latin typeface="Calibri"/>
                  </a:rPr>
                  <a:t> the WW </a:t>
                </a:r>
                <a:r>
                  <a:rPr lang="fr-CH" sz="1800" dirty="0" err="1" smtClean="0">
                    <a:solidFill>
                      <a:prstClr val="black"/>
                    </a:solidFill>
                    <a:latin typeface="Calibri"/>
                  </a:rPr>
                  <a:t>threshold</a:t>
                </a:r>
                <a:r>
                  <a:rPr lang="fr-CH" sz="18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</a:p>
              <a:p>
                <a:r>
                  <a:rPr lang="fr-CH" sz="1800" dirty="0" err="1" smtClean="0">
                    <a:solidFill>
                      <a:prstClr val="black"/>
                    </a:solidFill>
                    <a:latin typeface="Calibri"/>
                  </a:rPr>
                  <a:t>where</a:t>
                </a:r>
                <a:r>
                  <a:rPr lang="fr-CH" sz="18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fr-CH" sz="1800" dirty="0" smtClean="0">
                    <a:solidFill>
                      <a:prstClr val="black"/>
                    </a:solidFill>
                    <a:latin typeface="Calibri"/>
                    <a:sym typeface="Symbol"/>
                  </a:rPr>
                  <a:t> ( Z(</a:t>
                </a:r>
                <a:r>
                  <a:rPr lang="fr-CH" sz="1800" dirty="0" err="1" smtClean="0">
                    <a:solidFill>
                      <a:prstClr val="black"/>
                    </a:solidFill>
                    <a:latin typeface="Calibri"/>
                    <a:sym typeface="Symbol"/>
                  </a:rPr>
                  <a:t>inv</a:t>
                </a:r>
                <a:r>
                  <a:rPr lang="fr-CH" sz="1800" dirty="0" smtClean="0">
                    <a:solidFill>
                      <a:prstClr val="black"/>
                    </a:solidFill>
                    <a:latin typeface="Calibri"/>
                    <a:sym typeface="Symbol"/>
                  </a:rPr>
                  <a:t>) ) ~4 </a:t>
                </a:r>
                <a:r>
                  <a:rPr lang="fr-CH" sz="1800" dirty="0" err="1" smtClean="0">
                    <a:solidFill>
                      <a:prstClr val="black"/>
                    </a:solidFill>
                    <a:latin typeface="Calibri"/>
                    <a:sym typeface="Symbol"/>
                  </a:rPr>
                  <a:t>pb</a:t>
                </a:r>
                <a:r>
                  <a:rPr lang="fr-CH" sz="1800" dirty="0" smtClean="0">
                    <a:solidFill>
                      <a:prstClr val="black"/>
                    </a:solidFill>
                    <a:latin typeface="Calibri"/>
                    <a:sym typeface="Symbol"/>
                  </a:rPr>
                  <a:t> for </a:t>
                </a:r>
                <a:r>
                  <a:rPr lang="fr-CH" sz="1800" dirty="0">
                    <a:solidFill>
                      <a:prstClr val="black"/>
                    </a:solidFill>
                    <a:latin typeface="Calibri"/>
                    <a:sym typeface="Symbol"/>
                  </a:rPr>
                  <a:t> |</a:t>
                </a:r>
                <a:r>
                  <a:rPr lang="fr-CH" sz="1800" dirty="0" smtClean="0">
                    <a:solidFill>
                      <a:prstClr val="black"/>
                    </a:solidFill>
                    <a:latin typeface="Calibri"/>
                  </a:rPr>
                  <a:t>cos</a:t>
                </a:r>
                <a:r>
                  <a:rPr lang="fr-CH" sz="1800" dirty="0" smtClean="0">
                    <a:solidFill>
                      <a:prstClr val="black"/>
                    </a:solidFill>
                    <a:latin typeface="Calibri"/>
                    <a:sym typeface="Symbol"/>
                  </a:rPr>
                  <a:t></a:t>
                </a:r>
                <a:r>
                  <a:rPr lang="fr-CH" sz="1800" baseline="-25000" dirty="0" smtClean="0">
                    <a:solidFill>
                      <a:prstClr val="black"/>
                    </a:solidFill>
                    <a:latin typeface="Calibri"/>
                    <a:sym typeface="Symbol"/>
                  </a:rPr>
                  <a:t></a:t>
                </a:r>
                <a:r>
                  <a:rPr lang="fr-CH" sz="1800" dirty="0" smtClean="0">
                    <a:solidFill>
                      <a:prstClr val="black"/>
                    </a:solidFill>
                    <a:latin typeface="Calibri"/>
                    <a:sym typeface="Symbol"/>
                  </a:rPr>
                  <a:t>| &lt;0.95  </a:t>
                </a:r>
              </a:p>
              <a:p>
                <a:endParaRPr lang="fr-CH" sz="1800" dirty="0" smtClean="0">
                  <a:solidFill>
                    <a:prstClr val="black"/>
                  </a:solidFill>
                  <a:latin typeface="Calibri"/>
                  <a:sym typeface="Symbol"/>
                </a:endParaRPr>
              </a:p>
              <a:p>
                <a:r>
                  <a:rPr lang="fr-CH" sz="1800" dirty="0" smtClean="0">
                    <a:solidFill>
                      <a:srgbClr val="00B050"/>
                    </a:solidFill>
                    <a:latin typeface="Calibri"/>
                    <a:sym typeface="Symbol"/>
                  </a:rPr>
                  <a:t>161 </a:t>
                </a:r>
                <a:r>
                  <a:rPr lang="fr-CH" sz="1800" dirty="0" err="1" smtClean="0">
                    <a:solidFill>
                      <a:srgbClr val="00B050"/>
                    </a:solidFill>
                    <a:latin typeface="Calibri"/>
                    <a:sym typeface="Symbol"/>
                  </a:rPr>
                  <a:t>GeV</a:t>
                </a:r>
                <a:r>
                  <a:rPr lang="fr-CH" sz="1800" dirty="0" smtClean="0">
                    <a:solidFill>
                      <a:srgbClr val="00B050"/>
                    </a:solidFill>
                    <a:latin typeface="Calibri"/>
                    <a:sym typeface="Symbol"/>
                  </a:rPr>
                  <a:t>  </a:t>
                </a:r>
                <a:r>
                  <a:rPr lang="fr-CH" sz="1800" dirty="0">
                    <a:solidFill>
                      <a:srgbClr val="00B050"/>
                    </a:solidFill>
                    <a:latin typeface="Calibri"/>
                    <a:sym typeface="Symbol"/>
                  </a:rPr>
                  <a:t>(10</a:t>
                </a:r>
                <a:r>
                  <a:rPr lang="fr-CH" sz="1800" baseline="30000" dirty="0">
                    <a:solidFill>
                      <a:srgbClr val="00B050"/>
                    </a:solidFill>
                    <a:latin typeface="Calibri"/>
                    <a:sym typeface="Symbol"/>
                  </a:rPr>
                  <a:t>7</a:t>
                </a:r>
                <a:r>
                  <a:rPr lang="fr-CH" sz="1800" dirty="0">
                    <a:solidFill>
                      <a:srgbClr val="00B050"/>
                    </a:solidFill>
                    <a:latin typeface="Calibri"/>
                    <a:sym typeface="Symbol"/>
                  </a:rPr>
                  <a:t> s)  running </a:t>
                </a:r>
                <a:r>
                  <a:rPr lang="fr-CH" sz="1800" dirty="0" err="1">
                    <a:solidFill>
                      <a:srgbClr val="00B050"/>
                    </a:solidFill>
                    <a:latin typeface="Calibri"/>
                    <a:sym typeface="Symbol"/>
                  </a:rPr>
                  <a:t>at</a:t>
                </a:r>
                <a:r>
                  <a:rPr lang="fr-CH" sz="1800" dirty="0">
                    <a:solidFill>
                      <a:srgbClr val="00B050"/>
                    </a:solidFill>
                    <a:latin typeface="Calibri"/>
                    <a:sym typeface="Symbol"/>
                  </a:rPr>
                  <a:t> 1.6x10</a:t>
                </a:r>
                <a:r>
                  <a:rPr lang="fr-CH" sz="1800" baseline="30000" dirty="0">
                    <a:solidFill>
                      <a:srgbClr val="00B050"/>
                    </a:solidFill>
                    <a:latin typeface="Calibri"/>
                    <a:sym typeface="Symbol"/>
                  </a:rPr>
                  <a:t>35</a:t>
                </a:r>
                <a:r>
                  <a:rPr lang="fr-CH" sz="1800" dirty="0">
                    <a:solidFill>
                      <a:srgbClr val="00B050"/>
                    </a:solidFill>
                    <a:latin typeface="Calibri"/>
                    <a:sym typeface="Symbol"/>
                  </a:rPr>
                  <a:t>/cm</a:t>
                </a:r>
                <a:r>
                  <a:rPr lang="fr-CH" sz="1800" baseline="30000" dirty="0">
                    <a:solidFill>
                      <a:srgbClr val="00B050"/>
                    </a:solidFill>
                    <a:latin typeface="Calibri"/>
                    <a:sym typeface="Symbol"/>
                  </a:rPr>
                  <a:t>2</a:t>
                </a:r>
                <a:r>
                  <a:rPr lang="fr-CH" sz="1800" dirty="0">
                    <a:solidFill>
                      <a:srgbClr val="00B050"/>
                    </a:solidFill>
                    <a:latin typeface="Calibri"/>
                    <a:sym typeface="Symbol"/>
                  </a:rPr>
                  <a:t>/s  x 4 </a:t>
                </a:r>
                <a:r>
                  <a:rPr lang="fr-CH" sz="1800" dirty="0" err="1">
                    <a:solidFill>
                      <a:srgbClr val="00B050"/>
                    </a:solidFill>
                    <a:latin typeface="Calibri"/>
                    <a:sym typeface="Symbol"/>
                  </a:rPr>
                  <a:t>exp</a:t>
                </a:r>
                <a:r>
                  <a:rPr lang="fr-CH" sz="1800" dirty="0">
                    <a:solidFill>
                      <a:srgbClr val="00B050"/>
                    </a:solidFill>
                    <a:latin typeface="Calibri"/>
                    <a:sym typeface="Symbol"/>
                  </a:rPr>
                  <a:t> </a:t>
                </a:r>
                <a:r>
                  <a:rPr lang="fr-CH" sz="1800" dirty="0" smtClean="0">
                    <a:solidFill>
                      <a:srgbClr val="00B050"/>
                    </a:solidFill>
                    <a:latin typeface="Calibri"/>
                    <a:sym typeface="Symbol"/>
                  </a:rPr>
                  <a:t>  </a:t>
                </a:r>
                <a:r>
                  <a:rPr lang="fr-CH" sz="1800" dirty="0" smtClean="0">
                    <a:solidFill>
                      <a:srgbClr val="00B050"/>
                    </a:solidFill>
                    <a:latin typeface="Calibri"/>
                    <a:sym typeface="Wingdings" panose="05000000000000000000" pitchFamily="2" charset="2"/>
                  </a:rPr>
                  <a:t> </a:t>
                </a:r>
                <a:r>
                  <a:rPr lang="fr-CH" sz="1800" dirty="0" smtClean="0">
                    <a:solidFill>
                      <a:srgbClr val="00B050"/>
                    </a:solidFill>
                    <a:latin typeface="Calibri"/>
                    <a:sym typeface="Symbol"/>
                  </a:rPr>
                  <a:t> 3x10</a:t>
                </a:r>
                <a:r>
                  <a:rPr lang="fr-CH" sz="1800" baseline="30000" dirty="0" smtClean="0">
                    <a:solidFill>
                      <a:srgbClr val="00B050"/>
                    </a:solidFill>
                    <a:latin typeface="Calibri"/>
                    <a:sym typeface="Symbol"/>
                  </a:rPr>
                  <a:t>7</a:t>
                </a:r>
                <a:r>
                  <a:rPr lang="fr-CH" sz="1800" dirty="0" smtClean="0">
                    <a:solidFill>
                      <a:srgbClr val="00B050"/>
                    </a:solidFill>
                    <a:latin typeface="Calibri"/>
                    <a:sym typeface="Symbol"/>
                  </a:rPr>
                  <a:t>   Z(</a:t>
                </a:r>
                <a:r>
                  <a:rPr lang="fr-CH" sz="1800" dirty="0" err="1" smtClean="0">
                    <a:solidFill>
                      <a:srgbClr val="00B050"/>
                    </a:solidFill>
                    <a:latin typeface="Calibri"/>
                    <a:sym typeface="Symbol"/>
                  </a:rPr>
                  <a:t>inv</a:t>
                </a:r>
                <a:r>
                  <a:rPr lang="fr-CH" sz="1800" dirty="0" smtClean="0">
                    <a:solidFill>
                      <a:srgbClr val="00B050"/>
                    </a:solidFill>
                    <a:latin typeface="Calibri"/>
                    <a:sym typeface="Symbol"/>
                  </a:rPr>
                  <a:t>) </a:t>
                </a:r>
                <a:r>
                  <a:rPr lang="fr-CH" sz="1800" dirty="0" err="1" smtClean="0">
                    <a:solidFill>
                      <a:srgbClr val="00B050"/>
                    </a:solidFill>
                    <a:latin typeface="Calibri"/>
                    <a:sym typeface="Symbol"/>
                  </a:rPr>
                  <a:t>evts</a:t>
                </a:r>
                <a:r>
                  <a:rPr lang="fr-CH" sz="1800" dirty="0" smtClean="0">
                    <a:solidFill>
                      <a:srgbClr val="00B050"/>
                    </a:solidFill>
                    <a:latin typeface="Calibri"/>
                    <a:sym typeface="Symbol"/>
                  </a:rPr>
                  <a:t>, </a:t>
                </a:r>
                <a:r>
                  <a:rPr lang="fr-CH" sz="1800" baseline="-25000" dirty="0" smtClean="0">
                    <a:solidFill>
                      <a:srgbClr val="00B050"/>
                    </a:solidFill>
                    <a:latin typeface="Calibri"/>
                    <a:sym typeface="Symbol"/>
                  </a:rPr>
                  <a:t> </a:t>
                </a:r>
                <a:r>
                  <a:rPr lang="fr-CH" sz="1800" dirty="0" smtClean="0">
                    <a:solidFill>
                      <a:srgbClr val="00B050"/>
                    </a:solidFill>
                    <a:latin typeface="Calibri"/>
                    <a:sym typeface="Symbol"/>
                  </a:rPr>
                  <a:t>=0.0011</a:t>
                </a:r>
                <a:endParaRPr lang="fr-CH" sz="1800" baseline="-25000" dirty="0" smtClean="0">
                  <a:solidFill>
                    <a:srgbClr val="00B050"/>
                  </a:solidFill>
                  <a:latin typeface="Calibri"/>
                  <a:sym typeface="Symbol"/>
                </a:endParaRPr>
              </a:p>
              <a:p>
                <a:r>
                  <a:rPr lang="fr-CH" sz="1800" dirty="0" err="1" smtClean="0">
                    <a:solidFill>
                      <a:prstClr val="black"/>
                    </a:solidFill>
                    <a:latin typeface="Calibri"/>
                    <a:sym typeface="Symbol"/>
                  </a:rPr>
                  <a:t>adding</a:t>
                </a:r>
                <a:r>
                  <a:rPr lang="fr-CH" sz="1800" dirty="0" smtClean="0">
                    <a:solidFill>
                      <a:prstClr val="black"/>
                    </a:solidFill>
                    <a:latin typeface="Calibri"/>
                    <a:sym typeface="Symbol"/>
                  </a:rPr>
                  <a:t> 5 </a:t>
                </a:r>
                <a:r>
                  <a:rPr lang="fr-CH" sz="1800" dirty="0" err="1" smtClean="0">
                    <a:solidFill>
                      <a:prstClr val="black"/>
                    </a:solidFill>
                    <a:latin typeface="Calibri"/>
                    <a:sym typeface="Symbol"/>
                  </a:rPr>
                  <a:t>yrs</a:t>
                </a:r>
                <a:r>
                  <a:rPr lang="fr-CH" sz="1800" dirty="0" smtClean="0">
                    <a:solidFill>
                      <a:prstClr val="black"/>
                    </a:solidFill>
                    <a:latin typeface="Calibri"/>
                    <a:sym typeface="Symbol"/>
                  </a:rPr>
                  <a:t> data </a:t>
                </a:r>
                <a:r>
                  <a:rPr lang="fr-CH" sz="1800" dirty="0" err="1" smtClean="0">
                    <a:solidFill>
                      <a:prstClr val="black"/>
                    </a:solidFill>
                    <a:latin typeface="Calibri"/>
                    <a:sym typeface="Symbol"/>
                  </a:rPr>
                  <a:t>at</a:t>
                </a:r>
                <a:r>
                  <a:rPr lang="fr-CH" sz="1800" dirty="0" smtClean="0">
                    <a:solidFill>
                      <a:prstClr val="black"/>
                    </a:solidFill>
                    <a:latin typeface="Calibri"/>
                    <a:sym typeface="Symbol"/>
                  </a:rPr>
                  <a:t> 240 and 350 </a:t>
                </a:r>
                <a:r>
                  <a:rPr lang="fr-CH" sz="1800" dirty="0" err="1" smtClean="0">
                    <a:solidFill>
                      <a:prstClr val="black"/>
                    </a:solidFill>
                    <a:latin typeface="Calibri"/>
                    <a:sym typeface="Symbol"/>
                  </a:rPr>
                  <a:t>GeV</a:t>
                </a:r>
                <a:r>
                  <a:rPr lang="fr-CH" sz="1800" dirty="0" smtClean="0">
                    <a:solidFill>
                      <a:prstClr val="black"/>
                    </a:solidFill>
                    <a:latin typeface="Calibri"/>
                    <a:sym typeface="Symbol"/>
                  </a:rPr>
                  <a:t> ............................................................ </a:t>
                </a:r>
                <a:r>
                  <a:rPr lang="fr-CH" sz="1800" dirty="0" smtClean="0">
                    <a:solidFill>
                      <a:srgbClr val="00B050"/>
                    </a:solidFill>
                    <a:latin typeface="Calibri"/>
                    <a:sym typeface="Symbol"/>
                  </a:rPr>
                  <a:t></a:t>
                </a:r>
                <a:r>
                  <a:rPr lang="fr-CH" sz="1800" baseline="-25000" dirty="0" smtClean="0">
                    <a:solidFill>
                      <a:srgbClr val="00B050"/>
                    </a:solidFill>
                    <a:latin typeface="Calibri"/>
                    <a:sym typeface="Symbol"/>
                  </a:rPr>
                  <a:t> </a:t>
                </a:r>
                <a:r>
                  <a:rPr lang="fr-CH" sz="1800" dirty="0">
                    <a:solidFill>
                      <a:srgbClr val="00B050"/>
                    </a:solidFill>
                    <a:latin typeface="Calibri"/>
                    <a:sym typeface="Symbol"/>
                  </a:rPr>
                  <a:t>=</a:t>
                </a:r>
                <a:r>
                  <a:rPr lang="fr-CH" sz="1800" dirty="0" smtClean="0">
                    <a:solidFill>
                      <a:srgbClr val="00B050"/>
                    </a:solidFill>
                    <a:latin typeface="Calibri"/>
                    <a:sym typeface="Symbol"/>
                  </a:rPr>
                  <a:t>0.0008</a:t>
                </a:r>
              </a:p>
              <a:p>
                <a:endParaRPr lang="fr-CH" sz="1800" baseline="-25000" dirty="0">
                  <a:solidFill>
                    <a:srgbClr val="00B050"/>
                  </a:solidFill>
                  <a:latin typeface="Calibri"/>
                  <a:sym typeface="Symbol"/>
                </a:endParaRPr>
              </a:p>
              <a:p>
                <a:r>
                  <a:rPr lang="fr-CH" sz="1800" dirty="0" smtClean="0">
                    <a:solidFill>
                      <a:srgbClr val="00B050"/>
                    </a:solidFill>
                    <a:latin typeface="Calibri"/>
                    <a:sym typeface="Symbol"/>
                  </a:rPr>
                  <a:t>A </a:t>
                </a:r>
                <a:r>
                  <a:rPr lang="fr-CH" sz="1800" dirty="0" err="1" smtClean="0">
                    <a:solidFill>
                      <a:srgbClr val="00B050"/>
                    </a:solidFill>
                    <a:latin typeface="Calibri"/>
                    <a:sym typeface="Symbol"/>
                  </a:rPr>
                  <a:t>better</a:t>
                </a:r>
                <a:r>
                  <a:rPr lang="fr-CH" sz="1800" dirty="0" smtClean="0">
                    <a:solidFill>
                      <a:srgbClr val="00B050"/>
                    </a:solidFill>
                    <a:latin typeface="Calibri"/>
                    <a:sym typeface="Symbol"/>
                  </a:rPr>
                  <a:t> point </a:t>
                </a:r>
                <a:r>
                  <a:rPr lang="fr-CH" sz="1800" dirty="0" err="1" smtClean="0">
                    <a:solidFill>
                      <a:srgbClr val="00B050"/>
                    </a:solidFill>
                    <a:latin typeface="Calibri"/>
                    <a:sym typeface="Symbol"/>
                  </a:rPr>
                  <a:t>may</a:t>
                </a:r>
                <a:r>
                  <a:rPr lang="fr-CH" sz="1800" dirty="0" smtClean="0">
                    <a:solidFill>
                      <a:srgbClr val="00B050"/>
                    </a:solidFill>
                    <a:latin typeface="Calibri"/>
                    <a:sym typeface="Symbol"/>
                  </a:rPr>
                  <a:t> </a:t>
                </a:r>
                <a:r>
                  <a:rPr lang="fr-CH" sz="1800" dirty="0" err="1" smtClean="0">
                    <a:solidFill>
                      <a:srgbClr val="00B050"/>
                    </a:solidFill>
                    <a:latin typeface="Calibri"/>
                    <a:sym typeface="Symbol"/>
                  </a:rPr>
                  <a:t>be</a:t>
                </a:r>
                <a:r>
                  <a:rPr lang="fr-CH" sz="1800" dirty="0" smtClean="0">
                    <a:solidFill>
                      <a:srgbClr val="00B050"/>
                    </a:solidFill>
                    <a:latin typeface="Calibri"/>
                    <a:sym typeface="Symbol"/>
                  </a:rPr>
                  <a:t> 105 </a:t>
                </a:r>
                <a:r>
                  <a:rPr lang="fr-CH" sz="1800" dirty="0" err="1" smtClean="0">
                    <a:solidFill>
                      <a:srgbClr val="00B050"/>
                    </a:solidFill>
                    <a:latin typeface="Calibri"/>
                    <a:sym typeface="Symbol"/>
                  </a:rPr>
                  <a:t>GeV</a:t>
                </a:r>
                <a:r>
                  <a:rPr lang="fr-CH" sz="1800" dirty="0" smtClean="0">
                    <a:solidFill>
                      <a:srgbClr val="00B050"/>
                    </a:solidFill>
                    <a:latin typeface="Calibri"/>
                    <a:sym typeface="Symbol"/>
                  </a:rPr>
                  <a:t> (20pb and </a:t>
                </a:r>
                <a:r>
                  <a:rPr lang="fr-CH" sz="1800" dirty="0" err="1" smtClean="0">
                    <a:solidFill>
                      <a:srgbClr val="00B050"/>
                    </a:solidFill>
                    <a:latin typeface="Calibri"/>
                    <a:sym typeface="Symbol"/>
                  </a:rPr>
                  <a:t>higher</a:t>
                </a:r>
                <a:r>
                  <a:rPr lang="fr-CH" sz="1800" dirty="0" smtClean="0">
                    <a:solidFill>
                      <a:srgbClr val="00B050"/>
                    </a:solidFill>
                    <a:latin typeface="Calibri"/>
                    <a:sym typeface="Symbol"/>
                  </a:rPr>
                  <a:t> </a:t>
                </a:r>
                <a:r>
                  <a:rPr lang="fr-CH" sz="1800" dirty="0" err="1" smtClean="0">
                    <a:solidFill>
                      <a:srgbClr val="00B050"/>
                    </a:solidFill>
                    <a:latin typeface="Calibri"/>
                    <a:sym typeface="Symbol"/>
                  </a:rPr>
                  <a:t>luminosity</a:t>
                </a:r>
                <a:r>
                  <a:rPr lang="fr-CH" sz="1800" dirty="0" smtClean="0">
                    <a:solidFill>
                      <a:srgbClr val="00B050"/>
                    </a:solidFill>
                    <a:latin typeface="Calibri"/>
                    <a:sym typeface="Symbol"/>
                  </a:rPr>
                  <a:t>) </a:t>
                </a:r>
                <a:r>
                  <a:rPr lang="fr-CH" sz="1800" dirty="0" err="1" smtClean="0">
                    <a:solidFill>
                      <a:srgbClr val="00B050"/>
                    </a:solidFill>
                    <a:latin typeface="Calibri"/>
                    <a:sym typeface="Symbol"/>
                  </a:rPr>
                  <a:t>may</a:t>
                </a:r>
                <a:r>
                  <a:rPr lang="fr-CH" sz="1800" dirty="0" smtClean="0">
                    <a:solidFill>
                      <a:srgbClr val="00B050"/>
                    </a:solidFill>
                    <a:latin typeface="Calibri"/>
                    <a:sym typeface="Symbol"/>
                  </a:rPr>
                  <a:t> </a:t>
                </a:r>
                <a:r>
                  <a:rPr lang="fr-CH" sz="1800" dirty="0" err="1" smtClean="0">
                    <a:solidFill>
                      <a:srgbClr val="00B050"/>
                    </a:solidFill>
                    <a:latin typeface="Calibri"/>
                    <a:sym typeface="Symbol"/>
                  </a:rPr>
                  <a:t>allow</a:t>
                </a:r>
                <a:r>
                  <a:rPr lang="fr-CH" sz="1800" dirty="0" smtClean="0">
                    <a:solidFill>
                      <a:srgbClr val="00B050"/>
                    </a:solidFill>
                    <a:latin typeface="Calibri"/>
                    <a:sym typeface="Symbol"/>
                  </a:rPr>
                  <a:t> </a:t>
                </a:r>
                <a:r>
                  <a:rPr lang="fr-CH" sz="1800" baseline="-25000" dirty="0" smtClean="0">
                    <a:solidFill>
                      <a:srgbClr val="00B050"/>
                    </a:solidFill>
                    <a:latin typeface="Calibri"/>
                    <a:sym typeface="Symbol"/>
                  </a:rPr>
                  <a:t> </a:t>
                </a:r>
                <a:r>
                  <a:rPr lang="fr-CH" sz="1800" dirty="0">
                    <a:solidFill>
                      <a:srgbClr val="00B050"/>
                    </a:solidFill>
                    <a:latin typeface="Calibri"/>
                    <a:sym typeface="Symbol"/>
                  </a:rPr>
                  <a:t>=</a:t>
                </a:r>
                <a:r>
                  <a:rPr lang="fr-CH" sz="1800" dirty="0" smtClean="0">
                    <a:solidFill>
                      <a:srgbClr val="00B050"/>
                    </a:solidFill>
                    <a:latin typeface="Calibri"/>
                    <a:sym typeface="Symbol"/>
                  </a:rPr>
                  <a:t>0.0004?</a:t>
                </a:r>
                <a:endParaRPr lang="fr-CH" sz="1800" baseline="-25000" dirty="0">
                  <a:solidFill>
                    <a:srgbClr val="00B050"/>
                  </a:solidFill>
                  <a:sym typeface="Symbol"/>
                </a:endParaRPr>
              </a:p>
              <a:p>
                <a:r>
                  <a:rPr lang="fr-CH" sz="1800" dirty="0" smtClean="0">
                    <a:solidFill>
                      <a:srgbClr val="00B050"/>
                    </a:solidFill>
                    <a:latin typeface="Calibri"/>
                    <a:sym typeface="Symbol"/>
                  </a:rPr>
                  <a:t> </a:t>
                </a:r>
                <a:endParaRPr lang="fr-CH" sz="1800" baseline="-25000" dirty="0">
                  <a:solidFill>
                    <a:srgbClr val="00B050"/>
                  </a:solidFill>
                  <a:sym typeface="Symbol"/>
                </a:endParaRPr>
              </a:p>
              <a:p>
                <a:r>
                  <a:rPr lang="fr-CH" sz="1800" baseline="-25000" dirty="0" smtClean="0">
                    <a:solidFill>
                      <a:prstClr val="black"/>
                    </a:solidFill>
                    <a:latin typeface="Calibri"/>
                    <a:sym typeface="Symbol"/>
                  </a:rPr>
                  <a:t>                                                    </a:t>
                </a:r>
              </a:p>
              <a:p>
                <a:endParaRPr lang="fr-CH" sz="1800" baseline="-25000" dirty="0" smtClean="0">
                  <a:solidFill>
                    <a:prstClr val="black"/>
                  </a:solidFill>
                  <a:latin typeface="Calibri"/>
                  <a:sym typeface="Symbol"/>
                </a:endParaRPr>
              </a:p>
              <a:p>
                <a:endParaRPr lang="fr-CH" sz="1800" baseline="-25000" dirty="0">
                  <a:solidFill>
                    <a:prstClr val="black"/>
                  </a:solidFill>
                  <a:latin typeface="Calibri"/>
                  <a:sym typeface="Symbol"/>
                </a:endParaRPr>
              </a:p>
              <a:p>
                <a:endParaRPr lang="fr-CH" sz="1800" baseline="-25000" dirty="0" smtClean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85" y="2746098"/>
                <a:ext cx="8701356" cy="4779001"/>
              </a:xfrm>
              <a:prstGeom prst="rect">
                <a:avLst/>
              </a:prstGeom>
              <a:blipFill rotWithShape="1">
                <a:blip r:embed="rId3"/>
                <a:stretch>
                  <a:fillRect l="-631" t="-893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90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https://www.authorea.com/users/1331/articles/2469/master/file/figures/GFitter1/GFitter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357" y="819355"/>
            <a:ext cx="5865444" cy="468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1356" y="5501149"/>
            <a:ext cx="6378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solidFill>
                  <a:srgbClr val="FF00FF"/>
                </a:solidFill>
                <a:latin typeface="Calibri"/>
              </a:rPr>
              <a:t>NB </a:t>
            </a:r>
            <a:r>
              <a:rPr lang="fr-CH" sz="2000" dirty="0" err="1" smtClean="0">
                <a:solidFill>
                  <a:srgbClr val="FF00FF"/>
                </a:solidFill>
                <a:latin typeface="Calibri"/>
              </a:rPr>
              <a:t>without</a:t>
            </a:r>
            <a:r>
              <a:rPr lang="fr-CH" sz="2000" dirty="0" smtClean="0">
                <a:solidFill>
                  <a:srgbClr val="FF00FF"/>
                </a:solidFill>
                <a:latin typeface="Calibri"/>
              </a:rPr>
              <a:t> TLEP  the SM line </a:t>
            </a:r>
            <a:r>
              <a:rPr lang="fr-CH" sz="2000" dirty="0" err="1" smtClean="0">
                <a:solidFill>
                  <a:srgbClr val="FF00FF"/>
                </a:solidFill>
                <a:latin typeface="Calibri"/>
              </a:rPr>
              <a:t>would</a:t>
            </a:r>
            <a:r>
              <a:rPr lang="fr-CH" sz="2000" dirty="0" smtClean="0">
                <a:solidFill>
                  <a:srgbClr val="FF00FF"/>
                </a:solidFill>
                <a:latin typeface="Calibri"/>
              </a:rPr>
              <a:t> have a 2.2 MeV </a:t>
            </a:r>
            <a:r>
              <a:rPr lang="fr-CH" sz="2000" dirty="0" err="1" smtClean="0">
                <a:solidFill>
                  <a:srgbClr val="FF00FF"/>
                </a:solidFill>
                <a:latin typeface="Calibri"/>
              </a:rPr>
              <a:t>width</a:t>
            </a:r>
            <a:endParaRPr lang="fr-CH" sz="2000" dirty="0">
              <a:solidFill>
                <a:srgbClr val="FF00FF"/>
              </a:solidFill>
              <a:latin typeface="Calibri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079523" y="4406900"/>
            <a:ext cx="523977" cy="1094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5284" y="6153957"/>
            <a:ext cx="875759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2400" dirty="0" smtClean="0">
                <a:latin typeface="+mj-lt"/>
              </a:rPr>
              <a:t>in </a:t>
            </a:r>
            <a:r>
              <a:rPr lang="fr-CH" sz="2400" dirty="0" err="1" smtClean="0">
                <a:latin typeface="+mj-lt"/>
              </a:rPr>
              <a:t>other</a:t>
            </a:r>
            <a:r>
              <a:rPr lang="fr-CH" sz="2400" dirty="0" smtClean="0">
                <a:latin typeface="+mj-lt"/>
              </a:rPr>
              <a:t> </a:t>
            </a:r>
            <a:r>
              <a:rPr lang="fr-CH" sz="2400" dirty="0" err="1" smtClean="0">
                <a:latin typeface="+mj-lt"/>
              </a:rPr>
              <a:t>words</a:t>
            </a:r>
            <a:r>
              <a:rPr lang="fr-CH" sz="2400" dirty="0" smtClean="0">
                <a:latin typeface="+mj-lt"/>
              </a:rPr>
              <a:t> .... </a:t>
            </a:r>
            <a:r>
              <a:rPr lang="fr-CH" sz="2400" dirty="0" smtClean="0">
                <a:latin typeface="+mj-lt"/>
                <a:sym typeface="Symbol"/>
              </a:rPr>
              <a:t>()=  610</a:t>
            </a:r>
            <a:r>
              <a:rPr lang="fr-CH" sz="2400" baseline="30000" dirty="0" smtClean="0">
                <a:latin typeface="+mj-lt"/>
                <a:sym typeface="Symbol"/>
              </a:rPr>
              <a:t>-6    </a:t>
            </a:r>
            <a:r>
              <a:rPr lang="fr-CH" sz="2400" dirty="0" smtClean="0">
                <a:latin typeface="+mj-lt"/>
                <a:sym typeface="Symbol"/>
              </a:rPr>
              <a:t>+</a:t>
            </a:r>
            <a:r>
              <a:rPr lang="fr-CH" sz="2400" dirty="0" err="1" smtClean="0">
                <a:latin typeface="+mj-lt"/>
                <a:sym typeface="Symbol"/>
              </a:rPr>
              <a:t>several</a:t>
            </a:r>
            <a:r>
              <a:rPr lang="fr-CH" sz="2400" dirty="0" smtClean="0">
                <a:latin typeface="+mj-lt"/>
                <a:sym typeface="Symbol"/>
              </a:rPr>
              <a:t> tests of </a:t>
            </a:r>
            <a:r>
              <a:rPr lang="fr-CH" sz="2400" dirty="0" err="1" smtClean="0">
                <a:latin typeface="+mj-lt"/>
                <a:sym typeface="Symbol"/>
              </a:rPr>
              <a:t>same</a:t>
            </a:r>
            <a:r>
              <a:rPr lang="fr-CH" sz="2400" dirty="0" smtClean="0">
                <a:latin typeface="+mj-lt"/>
                <a:sym typeface="Symbol"/>
              </a:rPr>
              <a:t> </a:t>
            </a:r>
            <a:r>
              <a:rPr lang="fr-CH" sz="2400" dirty="0" err="1" smtClean="0">
                <a:latin typeface="+mj-lt"/>
                <a:sym typeface="Symbol"/>
              </a:rPr>
              <a:t>precision</a:t>
            </a:r>
            <a:endParaRPr lang="fr-CH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373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3685" y="949106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latin typeface="+mn-lt"/>
              </a:rPr>
              <a:t>December</a:t>
            </a:r>
            <a:r>
              <a:rPr lang="fr-CH" sz="1800" dirty="0" smtClean="0">
                <a:latin typeface="+mn-lt"/>
              </a:rPr>
              <a:t> 2011: </a:t>
            </a:r>
            <a:endParaRPr lang="fr-CH" sz="18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9404" y="11574"/>
            <a:ext cx="3198004" cy="154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23685" y="2409434"/>
            <a:ext cx="187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latin typeface="+mn-lt"/>
              </a:rPr>
              <a:t>September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smtClean="0">
                <a:latin typeface="+mn-lt"/>
              </a:rPr>
              <a:t>2013: </a:t>
            </a:r>
            <a:endParaRPr lang="fr-CH" sz="1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85752" y="949106"/>
            <a:ext cx="907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latin typeface="+mn-lt"/>
              </a:rPr>
              <a:t>2 </a:t>
            </a:r>
            <a:r>
              <a:rPr lang="fr-CH" dirty="0" err="1" smtClean="0">
                <a:latin typeface="+mn-lt"/>
              </a:rPr>
              <a:t>authors</a:t>
            </a:r>
            <a:endParaRPr lang="fr-CH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6" t="17082" r="4509" b="11940"/>
          <a:stretch/>
        </p:blipFill>
        <p:spPr bwMode="auto">
          <a:xfrm>
            <a:off x="4097438" y="1458381"/>
            <a:ext cx="4242124" cy="216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85752" y="2106563"/>
            <a:ext cx="1072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latin typeface="+mn-lt"/>
              </a:rPr>
              <a:t>132 </a:t>
            </a:r>
            <a:r>
              <a:rPr lang="fr-CH" dirty="0" err="1" smtClean="0">
                <a:latin typeface="+mn-lt"/>
              </a:rPr>
              <a:t>authors</a:t>
            </a:r>
            <a:endParaRPr lang="fr-CH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8241" y="5879938"/>
            <a:ext cx="1415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>
                <a:latin typeface="+mn-lt"/>
              </a:rPr>
              <a:t>N</a:t>
            </a:r>
            <a:r>
              <a:rPr lang="fr-CH" sz="2000" dirty="0" err="1" smtClean="0">
                <a:latin typeface="+mn-lt"/>
              </a:rPr>
              <a:t>ext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steps</a:t>
            </a:r>
            <a:r>
              <a:rPr lang="fr-CH" sz="2000" dirty="0" smtClean="0">
                <a:latin typeface="+mn-lt"/>
              </a:rPr>
              <a:t>?</a:t>
            </a:r>
            <a:endParaRPr lang="fr-CH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063" y="3762201"/>
            <a:ext cx="2616874" cy="21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50134" y="4636403"/>
            <a:ext cx="17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latin typeface="+mn-lt"/>
              </a:rPr>
              <a:t>December</a:t>
            </a:r>
            <a:r>
              <a:rPr lang="fr-CH" sz="1800" dirty="0" smtClean="0">
                <a:latin typeface="+mn-lt"/>
              </a:rPr>
              <a:t> 2013:</a:t>
            </a:r>
            <a:endParaRPr lang="fr-CH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136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713316" y="-156620"/>
            <a:ext cx="2430683" cy="2448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01" y="653539"/>
            <a:ext cx="75057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teilchen.at/images/events/portrait_blob_benedik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373" y="-24427"/>
            <a:ext cx="2675627" cy="258644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55879" y="5850349"/>
            <a:ext cx="5327228" cy="10156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2000" dirty="0" smtClean="0">
                <a:solidFill>
                  <a:srgbClr val="FFFF00"/>
                </a:solidFill>
                <a:latin typeface="+mn-lt"/>
              </a:rPr>
              <a:t>The </a:t>
            </a:r>
            <a:r>
              <a:rPr lang="fr-CH" sz="2000" dirty="0" err="1" smtClean="0">
                <a:solidFill>
                  <a:srgbClr val="FFFF00"/>
                </a:solidFill>
                <a:latin typeface="+mn-lt"/>
              </a:rPr>
              <a:t>two</a:t>
            </a:r>
            <a:r>
              <a:rPr lang="fr-CH" sz="2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FFFF00"/>
                </a:solidFill>
                <a:latin typeface="+mn-lt"/>
              </a:rPr>
              <a:t>pillars</a:t>
            </a:r>
            <a:r>
              <a:rPr lang="fr-CH" sz="2000" dirty="0" smtClean="0">
                <a:solidFill>
                  <a:srgbClr val="FFFF00"/>
                </a:solidFill>
                <a:latin typeface="+mn-lt"/>
              </a:rPr>
              <a:t>: pp and </a:t>
            </a:r>
            <a:r>
              <a:rPr lang="fr-CH" sz="2000" dirty="0" err="1" smtClean="0">
                <a:solidFill>
                  <a:srgbClr val="FFFF00"/>
                </a:solidFill>
                <a:latin typeface="+mn-lt"/>
              </a:rPr>
              <a:t>e+e</a:t>
            </a:r>
            <a:r>
              <a:rPr lang="fr-CH" sz="2000" dirty="0" smtClean="0">
                <a:solidFill>
                  <a:srgbClr val="FFFF00"/>
                </a:solidFill>
                <a:latin typeface="+mn-lt"/>
              </a:rPr>
              <a:t>-</a:t>
            </a:r>
          </a:p>
          <a:p>
            <a:r>
              <a:rPr lang="fr-CH" sz="2000" dirty="0" smtClean="0">
                <a:solidFill>
                  <a:srgbClr val="FFFF00"/>
                </a:solidFill>
                <a:latin typeface="+mn-lt"/>
              </a:rPr>
              <a:t>mandate </a:t>
            </a:r>
            <a:r>
              <a:rPr lang="fr-CH" sz="2000" dirty="0" err="1" smtClean="0">
                <a:solidFill>
                  <a:srgbClr val="FFFF00"/>
                </a:solidFill>
                <a:latin typeface="+mn-lt"/>
              </a:rPr>
              <a:t>is</a:t>
            </a:r>
            <a:r>
              <a:rPr lang="fr-CH" sz="2000" dirty="0" smtClean="0">
                <a:solidFill>
                  <a:srgbClr val="FFFF00"/>
                </a:solidFill>
                <a:latin typeface="+mn-lt"/>
              </a:rPr>
              <a:t> to </a:t>
            </a:r>
            <a:r>
              <a:rPr lang="fr-CH" sz="2000" dirty="0" err="1" smtClean="0">
                <a:solidFill>
                  <a:srgbClr val="FFFF00"/>
                </a:solidFill>
                <a:latin typeface="+mn-lt"/>
              </a:rPr>
              <a:t>deliver</a:t>
            </a:r>
            <a:r>
              <a:rPr lang="fr-CH" sz="2000" dirty="0" smtClean="0">
                <a:solidFill>
                  <a:srgbClr val="FFFF00"/>
                </a:solidFill>
                <a:latin typeface="+mn-lt"/>
              </a:rPr>
              <a:t> full CDR for </a:t>
            </a:r>
            <a:r>
              <a:rPr lang="fr-CH" sz="2000" dirty="0" err="1" smtClean="0">
                <a:solidFill>
                  <a:srgbClr val="FFFF00"/>
                </a:solidFill>
                <a:latin typeface="+mn-lt"/>
              </a:rPr>
              <a:t>both</a:t>
            </a:r>
            <a:r>
              <a:rPr lang="fr-CH" sz="2000" dirty="0" smtClean="0">
                <a:solidFill>
                  <a:srgbClr val="FFFF00"/>
                </a:solidFill>
                <a:latin typeface="+mn-lt"/>
              </a:rPr>
              <a:t> machines</a:t>
            </a:r>
          </a:p>
          <a:p>
            <a:r>
              <a:rPr lang="fr-CH" sz="2000" dirty="0" err="1" smtClean="0">
                <a:solidFill>
                  <a:srgbClr val="FFFF00"/>
                </a:solidFill>
                <a:latin typeface="+mn-lt"/>
              </a:rPr>
              <a:t>with</a:t>
            </a:r>
            <a:r>
              <a:rPr lang="fr-CH" sz="2000" dirty="0" smtClean="0">
                <a:solidFill>
                  <a:srgbClr val="FFFF00"/>
                </a:solidFill>
                <a:latin typeface="+mn-lt"/>
              </a:rPr>
              <a:t> an </a:t>
            </a:r>
            <a:r>
              <a:rPr lang="fr-CH" sz="2000" dirty="0" err="1" smtClean="0">
                <a:solidFill>
                  <a:srgbClr val="FFFF00"/>
                </a:solidFill>
                <a:latin typeface="+mn-lt"/>
              </a:rPr>
              <a:t>extended</a:t>
            </a:r>
            <a:r>
              <a:rPr lang="fr-CH" sz="2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FFFF00"/>
                </a:solidFill>
                <a:latin typeface="+mn-lt"/>
              </a:rPr>
              <a:t>cost</a:t>
            </a:r>
            <a:r>
              <a:rPr lang="fr-CH" sz="2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FFFF00"/>
                </a:solidFill>
                <a:latin typeface="+mn-lt"/>
              </a:rPr>
              <a:t>review</a:t>
            </a:r>
            <a:endParaRPr lang="fr-CH" sz="2000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31131" y="2562015"/>
            <a:ext cx="1137171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2000" dirty="0" smtClean="0">
                <a:solidFill>
                  <a:srgbClr val="FFFF00"/>
                </a:solidFill>
                <a:latin typeface="+mn-lt"/>
              </a:rPr>
              <a:t>Michael </a:t>
            </a:r>
          </a:p>
          <a:p>
            <a:r>
              <a:rPr lang="fr-CH" sz="2000" dirty="0" smtClean="0">
                <a:solidFill>
                  <a:srgbClr val="FFFF00"/>
                </a:solidFill>
                <a:latin typeface="+mn-lt"/>
              </a:rPr>
              <a:t>Benedikt</a:t>
            </a:r>
            <a:endParaRPr lang="fr-CH" sz="2000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348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395" y="67090"/>
            <a:ext cx="2221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smtClean="0">
                <a:solidFill>
                  <a:srgbClr val="C00000"/>
                </a:solidFill>
                <a:latin typeface="+mn-lt"/>
              </a:rPr>
              <a:t>FCC </a:t>
            </a:r>
            <a:r>
              <a:rPr lang="fr-CH" sz="2800" dirty="0" err="1" smtClean="0">
                <a:solidFill>
                  <a:srgbClr val="C00000"/>
                </a:solidFill>
                <a:latin typeface="+mn-lt"/>
              </a:rPr>
              <a:t>Calendar</a:t>
            </a:r>
            <a:r>
              <a:rPr lang="fr-CH" sz="2800" dirty="0" smtClean="0">
                <a:solidFill>
                  <a:srgbClr val="C00000"/>
                </a:solidFill>
                <a:latin typeface="+mn-lt"/>
              </a:rPr>
              <a:t> </a:t>
            </a:r>
            <a:endParaRPr lang="fr-CH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7225" y="1071838"/>
            <a:ext cx="5756897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endParaRPr lang="fr-CH" sz="2000" dirty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2014 Jan 6, 20 , 3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Feb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etc...  TLEP 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VIDYO </a:t>
            </a:r>
          </a:p>
          <a:p>
            <a:pPr lvl="0"/>
            <a:r>
              <a:rPr lang="fr-CH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               6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January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=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physics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</a:t>
            </a:r>
            <a:endParaRPr lang="fr-CH" sz="2000" dirty="0" smtClean="0">
              <a:solidFill>
                <a:prstClr val="black"/>
              </a:solidFill>
              <a:latin typeface="Calibri"/>
            </a:endParaRPr>
          </a:p>
          <a:p>
            <a:pPr lvl="0"/>
            <a:endParaRPr lang="fr-CH" sz="2000" dirty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2014 </a:t>
            </a:r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Feb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. 12-15    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FCC Kick-off meeting</a:t>
            </a:r>
            <a:endParaRPr lang="fr-CH" sz="2000" dirty="0">
              <a:solidFill>
                <a:prstClr val="black"/>
              </a:solidFill>
              <a:latin typeface="Calibri"/>
            </a:endParaRPr>
          </a:p>
          <a:p>
            <a:pPr lvl="0"/>
            <a:endParaRPr lang="fr-CH" sz="2000" dirty="0" smtClean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fr-CH" sz="2000" dirty="0" err="1" smtClean="0">
                <a:solidFill>
                  <a:prstClr val="black"/>
                </a:solidFill>
                <a:latin typeface="Calibri"/>
              </a:rPr>
              <a:t>Next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 TLEP  workshops </a:t>
            </a:r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TBD in April 2014</a:t>
            </a:r>
            <a:endParaRPr lang="fr-CH" sz="2000" dirty="0" smtClean="0">
              <a:latin typeface="+mn-lt"/>
            </a:endParaRPr>
          </a:p>
          <a:p>
            <a:endParaRPr lang="fr-CH" sz="2000" dirty="0" smtClean="0">
              <a:latin typeface="+mn-lt"/>
            </a:endParaRPr>
          </a:p>
          <a:p>
            <a:endParaRPr lang="fr-CH" sz="2000" dirty="0">
              <a:latin typeface="+mn-lt"/>
            </a:endParaRPr>
          </a:p>
          <a:p>
            <a:r>
              <a:rPr lang="fr-CH" sz="3200" dirty="0" smtClean="0">
                <a:solidFill>
                  <a:srgbClr val="C00000"/>
                </a:solidFill>
                <a:latin typeface="+mn-lt"/>
              </a:rPr>
              <a:t>THERE IS SO MUCH TO BE DONE!</a:t>
            </a:r>
            <a:endParaRPr lang="fr-CH" sz="3200" dirty="0">
              <a:solidFill>
                <a:srgbClr val="C00000"/>
              </a:solidFill>
              <a:latin typeface="+mn-lt"/>
            </a:endParaRPr>
          </a:p>
          <a:p>
            <a:endParaRPr lang="fr-CH" sz="2000" dirty="0" err="1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1190" y="1385677"/>
            <a:ext cx="1404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n-lt"/>
              </a:rPr>
              <a:t>14:00 GMT </a:t>
            </a:r>
            <a:endParaRPr lang="fr-CH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79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562" y="1226916"/>
            <a:ext cx="84263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+mj-lt"/>
              </a:rPr>
              <a:t>T</a:t>
            </a:r>
            <a:r>
              <a:rPr lang="en-US" sz="4400" dirty="0" smtClean="0">
                <a:latin typeface="+mj-lt"/>
              </a:rPr>
              <a:t>he </a:t>
            </a:r>
            <a:r>
              <a:rPr lang="en-US" sz="4400" dirty="0">
                <a:latin typeface="+mj-lt"/>
              </a:rPr>
              <a:t>combination of TLEP and the VHE-LHC offers, for a </a:t>
            </a:r>
            <a:r>
              <a:rPr lang="en-US" sz="4400" dirty="0" smtClean="0">
                <a:latin typeface="+mj-lt"/>
              </a:rPr>
              <a:t>great cost </a:t>
            </a:r>
            <a:r>
              <a:rPr lang="en-US" sz="4400" dirty="0">
                <a:latin typeface="+mj-lt"/>
              </a:rPr>
              <a:t>effectiveness, the best precision and the best search reach of all </a:t>
            </a:r>
            <a:r>
              <a:rPr lang="en-US" sz="4400" dirty="0" smtClean="0">
                <a:latin typeface="+mj-lt"/>
              </a:rPr>
              <a:t>options </a:t>
            </a:r>
            <a:r>
              <a:rPr lang="fr-CH" sz="4400" dirty="0" err="1" smtClean="0">
                <a:latin typeface="+mj-lt"/>
              </a:rPr>
              <a:t>presently</a:t>
            </a:r>
            <a:r>
              <a:rPr lang="fr-CH" sz="4400" dirty="0" smtClean="0">
                <a:latin typeface="+mj-lt"/>
              </a:rPr>
              <a:t> </a:t>
            </a:r>
            <a:r>
              <a:rPr lang="fr-CH" sz="4400" dirty="0">
                <a:latin typeface="+mj-lt"/>
              </a:rPr>
              <a:t>on the </a:t>
            </a:r>
            <a:r>
              <a:rPr lang="fr-CH" sz="4400" dirty="0" err="1">
                <a:latin typeface="+mj-lt"/>
              </a:rPr>
              <a:t>market</a:t>
            </a:r>
            <a:r>
              <a:rPr lang="fr-CH" sz="4400" dirty="0">
                <a:latin typeface="+mj-lt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208577" y="5150211"/>
            <a:ext cx="3180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i="1" dirty="0" smtClean="0">
                <a:solidFill>
                  <a:srgbClr val="008080"/>
                </a:solidFill>
              </a:rPr>
              <a:t>First look </a:t>
            </a:r>
            <a:r>
              <a:rPr lang="fr-CH" i="1" dirty="0" err="1" smtClean="0">
                <a:solidFill>
                  <a:srgbClr val="008080"/>
                </a:solidFill>
              </a:rPr>
              <a:t>at</a:t>
            </a:r>
            <a:r>
              <a:rPr lang="fr-CH" i="1" dirty="0" smtClean="0">
                <a:solidFill>
                  <a:srgbClr val="008080"/>
                </a:solidFill>
              </a:rPr>
              <a:t> The </a:t>
            </a:r>
            <a:r>
              <a:rPr lang="fr-CH" i="1" dirty="0" err="1" smtClean="0">
                <a:solidFill>
                  <a:srgbClr val="008080"/>
                </a:solidFill>
              </a:rPr>
              <a:t>Physics</a:t>
            </a:r>
            <a:r>
              <a:rPr lang="fr-CH" i="1" dirty="0" smtClean="0">
                <a:solidFill>
                  <a:srgbClr val="008080"/>
                </a:solidFill>
              </a:rPr>
              <a:t> Case of TLEP </a:t>
            </a:r>
          </a:p>
          <a:p>
            <a:r>
              <a:rPr lang="fr-CH" i="1" dirty="0" smtClean="0">
                <a:solidFill>
                  <a:srgbClr val="008080"/>
                </a:solidFill>
              </a:rPr>
              <a:t>arXiv:1308.6176v2 </a:t>
            </a:r>
            <a:r>
              <a:rPr lang="fr-CH" i="1" dirty="0">
                <a:solidFill>
                  <a:srgbClr val="008080"/>
                </a:solidFill>
              </a:rPr>
              <a:t>[hep-ex] 22 Sep 2013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217" y="1195477"/>
            <a:ext cx="8426370" cy="34778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+mj-lt"/>
              </a:rPr>
              <a:t>T</a:t>
            </a:r>
            <a:r>
              <a:rPr lang="en-US" sz="4400" dirty="0" smtClean="0">
                <a:latin typeface="+mj-lt"/>
              </a:rPr>
              <a:t>he </a:t>
            </a:r>
            <a:r>
              <a:rPr lang="en-US" sz="4400" dirty="0">
                <a:latin typeface="+mj-lt"/>
              </a:rPr>
              <a:t>combination of </a:t>
            </a:r>
            <a:r>
              <a:rPr lang="en-US" sz="4400" dirty="0" smtClean="0">
                <a:latin typeface="+mj-lt"/>
              </a:rPr>
              <a:t>CEPC </a:t>
            </a:r>
            <a:r>
              <a:rPr lang="en-US" sz="4400" dirty="0">
                <a:latin typeface="+mj-lt"/>
              </a:rPr>
              <a:t>and the </a:t>
            </a:r>
            <a:r>
              <a:rPr lang="en-US" sz="4400" dirty="0" err="1" smtClean="0">
                <a:latin typeface="+mj-lt"/>
              </a:rPr>
              <a:t>SppC</a:t>
            </a:r>
            <a:r>
              <a:rPr lang="en-US" sz="4400" dirty="0" smtClean="0">
                <a:latin typeface="+mj-lt"/>
              </a:rPr>
              <a:t> </a:t>
            </a:r>
            <a:r>
              <a:rPr lang="en-US" sz="4400" dirty="0">
                <a:latin typeface="+mj-lt"/>
              </a:rPr>
              <a:t>offers, for a </a:t>
            </a:r>
            <a:r>
              <a:rPr lang="en-US" sz="4400" dirty="0" smtClean="0">
                <a:latin typeface="+mj-lt"/>
              </a:rPr>
              <a:t>great cost </a:t>
            </a:r>
            <a:r>
              <a:rPr lang="en-US" sz="4400" dirty="0">
                <a:latin typeface="+mj-lt"/>
              </a:rPr>
              <a:t>effectiveness, the best precision and the best search reach of all </a:t>
            </a:r>
            <a:r>
              <a:rPr lang="en-US" sz="4400" dirty="0" smtClean="0">
                <a:latin typeface="+mj-lt"/>
              </a:rPr>
              <a:t>options </a:t>
            </a:r>
            <a:r>
              <a:rPr lang="fr-CH" sz="4400" dirty="0" err="1" smtClean="0">
                <a:latin typeface="+mj-lt"/>
              </a:rPr>
              <a:t>presently</a:t>
            </a:r>
            <a:r>
              <a:rPr lang="fr-CH" sz="4400" dirty="0" smtClean="0">
                <a:latin typeface="+mj-lt"/>
              </a:rPr>
              <a:t> </a:t>
            </a:r>
            <a:r>
              <a:rPr lang="fr-CH" sz="4400" dirty="0">
                <a:latin typeface="+mj-lt"/>
              </a:rPr>
              <a:t>on the </a:t>
            </a:r>
            <a:r>
              <a:rPr lang="fr-CH" sz="4400" dirty="0" err="1">
                <a:latin typeface="+mj-lt"/>
              </a:rPr>
              <a:t>market</a:t>
            </a:r>
            <a:r>
              <a:rPr lang="fr-CH" sz="4400" dirty="0">
                <a:latin typeface="+mj-lt"/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7" y="0"/>
            <a:ext cx="9158122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44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538" y="371475"/>
            <a:ext cx="6638925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/>
          <p:cNvGrpSpPr/>
          <p:nvPr/>
        </p:nvGrpSpPr>
        <p:grpSpPr>
          <a:xfrm>
            <a:off x="2107549" y="709889"/>
            <a:ext cx="5347368" cy="5139490"/>
            <a:chOff x="2117558" y="673100"/>
            <a:chExt cx="5347368" cy="5139490"/>
          </a:xfrm>
        </p:grpSpPr>
        <p:sp>
          <p:nvSpPr>
            <p:cNvPr id="5" name="Rectangle 4"/>
            <p:cNvSpPr/>
            <p:nvPr/>
          </p:nvSpPr>
          <p:spPr bwMode="auto">
            <a:xfrm>
              <a:off x="2410326" y="684463"/>
              <a:ext cx="5054600" cy="48895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 flipV="1">
              <a:off x="2117558" y="684463"/>
              <a:ext cx="5347368" cy="5128127"/>
            </a:xfrm>
            <a:prstGeom prst="line">
              <a:avLst/>
            </a:prstGeom>
            <a:noFill/>
            <a:ln w="63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2463800" y="5435600"/>
              <a:ext cx="0" cy="139700"/>
            </a:xfrm>
            <a:prstGeom prst="line">
              <a:avLst/>
            </a:prstGeom>
            <a:noFill/>
            <a:ln w="444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7061200" y="1016000"/>
              <a:ext cx="0" cy="108000"/>
            </a:xfrm>
            <a:prstGeom prst="line">
              <a:avLst/>
            </a:prstGeom>
            <a:noFill/>
            <a:ln w="444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flipH="1" flipV="1">
              <a:off x="6781800" y="1130300"/>
              <a:ext cx="12700" cy="482600"/>
            </a:xfrm>
            <a:prstGeom prst="line">
              <a:avLst/>
            </a:prstGeom>
            <a:noFill/>
            <a:ln w="444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6642100" y="1460500"/>
              <a:ext cx="0" cy="38100"/>
            </a:xfrm>
            <a:prstGeom prst="line">
              <a:avLst/>
            </a:prstGeom>
            <a:noFill/>
            <a:ln w="444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6565900" y="1536700"/>
              <a:ext cx="0" cy="38100"/>
            </a:xfrm>
            <a:prstGeom prst="line">
              <a:avLst/>
            </a:prstGeom>
            <a:noFill/>
            <a:ln w="444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4737100" y="3296653"/>
              <a:ext cx="0" cy="72000"/>
            </a:xfrm>
            <a:prstGeom prst="line">
              <a:avLst/>
            </a:prstGeom>
            <a:noFill/>
            <a:ln w="444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4216400" y="3793959"/>
              <a:ext cx="0" cy="38100"/>
            </a:xfrm>
            <a:prstGeom prst="line">
              <a:avLst/>
            </a:prstGeom>
            <a:noFill/>
            <a:ln w="444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4597400" y="28956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800" dirty="0" smtClean="0">
                  <a:latin typeface="+mj-lt"/>
                </a:rPr>
                <a:t>b</a:t>
              </a:r>
              <a:endParaRPr lang="en-US" sz="1800" dirty="0" err="1" smtClean="0"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25700" y="4876800"/>
              <a:ext cx="31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400" dirty="0" smtClean="0">
                  <a:latin typeface="+mj-lt"/>
                  <a:sym typeface="Symbol"/>
                </a:rPr>
                <a:t></a:t>
              </a:r>
              <a:endParaRPr lang="en-US" sz="2400" dirty="0" err="1" smtClean="0">
                <a:latin typeface="+mj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64000" y="3340100"/>
              <a:ext cx="31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400" dirty="0" smtClean="0">
                  <a:latin typeface="+mj-lt"/>
                  <a:sym typeface="Symbol"/>
                </a:rPr>
                <a:t></a:t>
              </a:r>
              <a:endParaRPr lang="en-US" sz="2400" dirty="0" err="1" smtClean="0">
                <a:latin typeface="+mj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65400" y="876300"/>
              <a:ext cx="16161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400" dirty="0" smtClean="0">
                  <a:latin typeface="+mj-lt"/>
                </a:rPr>
                <a:t>Full HL-LHC</a:t>
              </a:r>
              <a:endParaRPr lang="en-US" sz="2400" dirty="0" err="1" smtClean="0">
                <a:latin typeface="+mj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273800" y="10922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800" dirty="0" smtClean="0">
                  <a:latin typeface="+mj-lt"/>
                </a:rPr>
                <a:t>Z</a:t>
              </a:r>
              <a:endParaRPr lang="en-US" sz="1800" dirty="0" err="1" smtClean="0">
                <a:latin typeface="+mj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07100" y="1282700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800" dirty="0" smtClean="0">
                  <a:latin typeface="+mj-lt"/>
                </a:rPr>
                <a:t>W</a:t>
              </a:r>
              <a:endParaRPr lang="en-US" sz="1800" dirty="0" err="1" smtClean="0">
                <a:latin typeface="+mj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477000" y="8509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800" dirty="0" smtClean="0">
                  <a:latin typeface="+mj-lt"/>
                </a:rPr>
                <a:t>H</a:t>
              </a:r>
              <a:endParaRPr lang="en-US" sz="1800" dirty="0" err="1" smtClean="0">
                <a:latin typeface="+mj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921500" y="673100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800" dirty="0" smtClean="0">
                  <a:latin typeface="+mj-lt"/>
                </a:rPr>
                <a:t>t</a:t>
              </a:r>
              <a:endParaRPr lang="en-US" sz="1800" dirty="0" err="1" smtClean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659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7982" y="306832"/>
            <a:ext cx="5158528" cy="1508105"/>
          </a:xfrm>
          <a:prstGeom prst="rect">
            <a:avLst/>
          </a:prstGeom>
          <a:solidFill>
            <a:srgbClr val="E5F3EE"/>
          </a:solidFill>
        </p:spPr>
        <p:txBody>
          <a:bodyPr wrap="none" rtlCol="0">
            <a:spAutoFit/>
          </a:bodyPr>
          <a:lstStyle/>
          <a:p>
            <a:pPr algn="ctr"/>
            <a:r>
              <a:rPr lang="fr-CH" sz="3200" dirty="0" smtClean="0">
                <a:solidFill>
                  <a:srgbClr val="FF0000"/>
                </a:solidFill>
                <a:latin typeface="+mn-lt"/>
              </a:rPr>
              <a:t>e+ e-   </a:t>
            </a:r>
            <a:r>
              <a:rPr lang="fr-CH" sz="3200" dirty="0" err="1" smtClean="0">
                <a:solidFill>
                  <a:srgbClr val="FF0000"/>
                </a:solidFill>
                <a:latin typeface="+mn-lt"/>
              </a:rPr>
              <a:t>colliders</a:t>
            </a:r>
            <a:endParaRPr lang="fr-CH" sz="3200" dirty="0" smtClean="0">
              <a:solidFill>
                <a:srgbClr val="FF0000"/>
              </a:solidFill>
              <a:latin typeface="+mn-lt"/>
            </a:endParaRPr>
          </a:p>
          <a:p>
            <a:pPr algn="ctr"/>
            <a:endParaRPr lang="fr-CH" sz="1800" dirty="0">
              <a:latin typeface="+mn-lt"/>
            </a:endParaRPr>
          </a:p>
          <a:p>
            <a:pPr algn="ctr"/>
            <a:r>
              <a:rPr lang="fr-CH" sz="1800" dirty="0" smtClean="0">
                <a:latin typeface="+mn-lt"/>
              </a:rPr>
              <a:t> </a:t>
            </a:r>
          </a:p>
          <a:p>
            <a:pPr algn="ctr"/>
            <a:r>
              <a:rPr lang="fr-CH" sz="2400" dirty="0" smtClean="0">
                <a:latin typeface="+mn-lt"/>
              </a:rPr>
              <a:t>ILC   CLIC   </a:t>
            </a:r>
            <a:r>
              <a:rPr lang="fr-CH" sz="2400" dirty="0" err="1" smtClean="0">
                <a:latin typeface="+mn-lt"/>
              </a:rPr>
              <a:t>Circular</a:t>
            </a:r>
            <a:r>
              <a:rPr lang="fr-CH" sz="2400" dirty="0" smtClean="0">
                <a:latin typeface="+mn-lt"/>
              </a:rPr>
              <a:t> (LEP3, TLEP, CEPC ...)</a:t>
            </a:r>
            <a:endParaRPr lang="fr-CH" sz="2400" dirty="0" smtClean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503" y="2153388"/>
            <a:ext cx="614764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main </a:t>
            </a:r>
            <a:r>
              <a:rPr lang="fr-CH" sz="1800" dirty="0" err="1" smtClean="0">
                <a:latin typeface="+mn-lt"/>
              </a:rPr>
              <a:t>differences</a:t>
            </a:r>
            <a:r>
              <a:rPr lang="fr-CH" sz="1800" dirty="0" smtClean="0">
                <a:latin typeface="+mn-lt"/>
              </a:rPr>
              <a:t>: </a:t>
            </a:r>
          </a:p>
          <a:p>
            <a:r>
              <a:rPr lang="fr-CH" sz="1800" dirty="0">
                <a:latin typeface="+mn-lt"/>
              </a:rPr>
              <a:t> </a:t>
            </a:r>
            <a:r>
              <a:rPr lang="fr-CH" sz="1800" dirty="0" smtClean="0">
                <a:latin typeface="+mn-lt"/>
              </a:rPr>
              <a:t> -- </a:t>
            </a:r>
            <a:r>
              <a:rPr lang="fr-CH" sz="1800" dirty="0" err="1" smtClean="0">
                <a:latin typeface="+mn-lt"/>
              </a:rPr>
              <a:t>luminosity</a:t>
            </a:r>
            <a:r>
              <a:rPr lang="fr-CH" sz="1800" dirty="0" smtClean="0">
                <a:latin typeface="+mn-lt"/>
              </a:rPr>
              <a:t> vs </a:t>
            </a:r>
            <a:r>
              <a:rPr lang="fr-CH" sz="1800" dirty="0" err="1" smtClean="0">
                <a:latin typeface="+mn-lt"/>
              </a:rPr>
              <a:t>energy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dependence</a:t>
            </a:r>
            <a:endParaRPr lang="fr-CH" sz="1800" dirty="0" smtClean="0">
              <a:latin typeface="+mn-lt"/>
            </a:endParaRPr>
          </a:p>
          <a:p>
            <a:r>
              <a:rPr lang="fr-CH" sz="1800" dirty="0">
                <a:latin typeface="+mn-lt"/>
              </a:rPr>
              <a:t> </a:t>
            </a:r>
            <a:r>
              <a:rPr lang="fr-CH" sz="1800" dirty="0" smtClean="0">
                <a:latin typeface="+mn-lt"/>
              </a:rPr>
              <a:t> -- high </a:t>
            </a:r>
            <a:r>
              <a:rPr lang="fr-CH" sz="1800" dirty="0" err="1" smtClean="0">
                <a:latin typeface="+mn-lt"/>
              </a:rPr>
              <a:t>energy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reach</a:t>
            </a:r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  -- upgrade </a:t>
            </a:r>
            <a:r>
              <a:rPr lang="fr-CH" sz="1800" dirty="0" err="1" smtClean="0">
                <a:latin typeface="+mn-lt"/>
              </a:rPr>
              <a:t>path</a:t>
            </a:r>
            <a:endParaRPr lang="fr-CH" sz="1800" dirty="0" smtClean="0">
              <a:latin typeface="+mn-lt"/>
            </a:endParaRPr>
          </a:p>
          <a:p>
            <a:r>
              <a:rPr lang="fr-CH" sz="1800" dirty="0">
                <a:latin typeface="+mn-lt"/>
              </a:rPr>
              <a:t> </a:t>
            </a:r>
            <a:r>
              <a:rPr lang="fr-CH" sz="1800" dirty="0" smtClean="0">
                <a:latin typeface="+mn-lt"/>
              </a:rPr>
              <a:t> -- </a:t>
            </a:r>
            <a:r>
              <a:rPr lang="fr-CH" sz="1800" dirty="0" err="1" smtClean="0">
                <a:latin typeface="+mn-lt"/>
              </a:rPr>
              <a:t>resolution</a:t>
            </a:r>
            <a:r>
              <a:rPr lang="fr-CH" sz="1800" dirty="0" smtClean="0">
                <a:latin typeface="+mn-lt"/>
              </a:rPr>
              <a:t> and </a:t>
            </a:r>
            <a:r>
              <a:rPr lang="fr-CH" sz="1800" dirty="0" err="1" smtClean="0">
                <a:latin typeface="+mn-lt"/>
              </a:rPr>
              <a:t>precision</a:t>
            </a:r>
            <a:r>
              <a:rPr lang="fr-CH" sz="1800" dirty="0" smtClean="0">
                <a:latin typeface="+mn-lt"/>
              </a:rPr>
              <a:t> in center-of-mass </a:t>
            </a:r>
            <a:r>
              <a:rPr lang="fr-CH" sz="1800" dirty="0" err="1" smtClean="0">
                <a:latin typeface="+mn-lt"/>
              </a:rPr>
              <a:t>energy</a:t>
            </a:r>
            <a:endParaRPr lang="fr-CH" sz="1800" dirty="0" smtClean="0">
              <a:latin typeface="+mn-lt"/>
            </a:endParaRPr>
          </a:p>
          <a:p>
            <a:r>
              <a:rPr lang="fr-CH" sz="1800" dirty="0">
                <a:latin typeface="+mn-lt"/>
              </a:rPr>
              <a:t> </a:t>
            </a:r>
            <a:r>
              <a:rPr lang="fr-CH" sz="1800" dirty="0" smtClean="0">
                <a:latin typeface="+mn-lt"/>
              </a:rPr>
              <a:t> -- ILC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linear</a:t>
            </a:r>
            <a:r>
              <a:rPr lang="fr-CH" sz="1800" dirty="0" smtClean="0">
                <a:latin typeface="+mn-lt"/>
              </a:rPr>
              <a:t> and «</a:t>
            </a:r>
            <a:r>
              <a:rPr lang="fr-CH" sz="1800" dirty="0" err="1" smtClean="0">
                <a:latin typeface="+mn-lt"/>
              </a:rPr>
              <a:t>ready</a:t>
            </a:r>
            <a:r>
              <a:rPr lang="fr-CH" sz="1800" dirty="0" smtClean="0">
                <a:latin typeface="+mn-lt"/>
              </a:rPr>
              <a:t>» </a:t>
            </a:r>
          </a:p>
          <a:p>
            <a:r>
              <a:rPr lang="fr-CH" sz="1800" dirty="0">
                <a:latin typeface="+mn-lt"/>
              </a:rPr>
              <a:t> </a:t>
            </a:r>
            <a:r>
              <a:rPr lang="fr-CH" sz="1800" dirty="0" smtClean="0">
                <a:latin typeface="+mn-lt"/>
              </a:rPr>
              <a:t> -- </a:t>
            </a:r>
            <a:r>
              <a:rPr lang="fr-CH" sz="1800" dirty="0" err="1" smtClean="0">
                <a:latin typeface="+mn-lt"/>
              </a:rPr>
              <a:t>circular</a:t>
            </a:r>
            <a:r>
              <a:rPr lang="fr-CH" sz="1800" dirty="0" smtClean="0">
                <a:latin typeface="+mn-lt"/>
              </a:rPr>
              <a:t> machines </a:t>
            </a:r>
            <a:r>
              <a:rPr lang="fr-CH" sz="1800" dirty="0" err="1" smtClean="0">
                <a:latin typeface="+mn-lt"/>
              </a:rPr>
              <a:t>begin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smtClean="0">
                <a:latin typeface="+mn-lt"/>
              </a:rPr>
              <a:t>design </a:t>
            </a:r>
            <a:r>
              <a:rPr lang="fr-CH" sz="1800" dirty="0" err="1" smtClean="0">
                <a:latin typeface="+mn-lt"/>
              </a:rPr>
              <a:t>study</a:t>
            </a:r>
            <a:r>
              <a:rPr lang="fr-CH" sz="1800" dirty="0" smtClean="0">
                <a:latin typeface="+mn-lt"/>
              </a:rPr>
              <a:t> </a:t>
            </a:r>
          </a:p>
          <a:p>
            <a:r>
              <a:rPr lang="fr-CH" sz="1800" dirty="0" smtClean="0">
                <a:latin typeface="+mn-lt"/>
              </a:rPr>
              <a:t>  </a:t>
            </a:r>
            <a:endParaRPr lang="fr-CH" sz="1800" dirty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main </a:t>
            </a:r>
            <a:r>
              <a:rPr lang="fr-CH" sz="1800" dirty="0" err="1" smtClean="0">
                <a:latin typeface="+mn-lt"/>
              </a:rPr>
              <a:t>quality</a:t>
            </a:r>
            <a:r>
              <a:rPr lang="fr-CH" sz="1800" dirty="0" smtClean="0">
                <a:latin typeface="+mn-lt"/>
              </a:rPr>
              <a:t>: </a:t>
            </a:r>
            <a:r>
              <a:rPr lang="fr-CH" sz="1800" dirty="0" err="1" smtClean="0">
                <a:latin typeface="+mn-lt"/>
              </a:rPr>
              <a:t>e+e</a:t>
            </a:r>
            <a:r>
              <a:rPr lang="fr-CH" sz="1800" dirty="0" smtClean="0">
                <a:latin typeface="+mn-lt"/>
              </a:rPr>
              <a:t>- </a:t>
            </a:r>
            <a:r>
              <a:rPr lang="fr-CH" sz="1800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fr-CH" sz="180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Z</a:t>
            </a:r>
            <a:r>
              <a:rPr lang="fr-CH" sz="1800" dirty="0" smtClean="0">
                <a:latin typeface="+mn-lt"/>
                <a:sym typeface="Wingdings" panose="05000000000000000000" pitchFamily="2" charset="2"/>
              </a:rPr>
              <a:t> H   (</a:t>
            </a:r>
            <a:r>
              <a:rPr lang="fr-CH" sz="1800" dirty="0" err="1" smtClean="0">
                <a:latin typeface="+mn-lt"/>
                <a:sym typeface="Wingdings" panose="05000000000000000000" pitchFamily="2" charset="2"/>
              </a:rPr>
              <a:t>Higgs</a:t>
            </a:r>
            <a:r>
              <a:rPr lang="fr-CH" sz="1800" dirty="0" smtClean="0">
                <a:latin typeface="+mn-lt"/>
                <a:sym typeface="Wingdings" panose="05000000000000000000" pitchFamily="2" charset="2"/>
              </a:rPr>
              <a:t> tag by </a:t>
            </a:r>
            <a:r>
              <a:rPr lang="fr-CH" sz="1800" dirty="0" err="1" smtClean="0">
                <a:latin typeface="+mn-lt"/>
                <a:sym typeface="Wingdings" panose="05000000000000000000" pitchFamily="2" charset="2"/>
              </a:rPr>
              <a:t>recoil</a:t>
            </a:r>
            <a:r>
              <a:rPr lang="fr-CH" sz="1800" dirty="0" smtClean="0">
                <a:latin typeface="+mn-lt"/>
                <a:sym typeface="Wingdings" panose="05000000000000000000" pitchFamily="2" charset="2"/>
              </a:rPr>
              <a:t> mass to Z </a:t>
            </a:r>
            <a:r>
              <a:rPr lang="fr-CH" sz="1800" dirty="0" err="1" smtClean="0">
                <a:latin typeface="+mn-lt"/>
                <a:sym typeface="Wingdings" panose="05000000000000000000" pitchFamily="2" charset="2"/>
              </a:rPr>
              <a:t>decay</a:t>
            </a:r>
            <a:r>
              <a:rPr lang="fr-CH" sz="1800" dirty="0" smtClean="0">
                <a:latin typeface="+mn-lt"/>
                <a:sym typeface="Wingdings" panose="05000000000000000000" pitchFamily="2" charset="2"/>
              </a:rPr>
              <a:t>)</a:t>
            </a:r>
            <a:endParaRPr lang="fr-CH" sz="1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624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6989" y="13845"/>
            <a:ext cx="9170989" cy="597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30147" y="6042514"/>
            <a:ext cx="5689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Hvv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advantageous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for ILC &amp; CLIC as </a:t>
            </a:r>
            <a:r>
              <a:rPr lang="fr-CH" sz="1800" dirty="0" smtClean="0">
                <a:solidFill>
                  <a:srgbClr val="000000"/>
                </a:solidFill>
                <a:latin typeface="French Script MT" panose="03020402040607040605" pitchFamily="66" charset="0"/>
              </a:rPr>
              <a:t>L 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Symbol"/>
              </a:rPr>
              <a:t>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E_cm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255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588" y="179441"/>
            <a:ext cx="8231700" cy="1200310"/>
          </a:xfrm>
          <a:prstGeom prst="rect">
            <a:avLst/>
          </a:prstGeom>
          <a:solidFill>
            <a:schemeClr val="bg1"/>
          </a:solidFill>
        </p:spPr>
        <p:txBody>
          <a:bodyPr wrap="none" lIns="91420" tIns="45711" rIns="91420" bIns="45711" rtlCol="0">
            <a:spAutoFit/>
          </a:bodyPr>
          <a:lstStyle/>
          <a:p>
            <a:pPr defTabSz="914210"/>
            <a:r>
              <a:rPr lang="fr-CH" sz="1800" dirty="0" err="1" smtClean="0">
                <a:solidFill>
                  <a:srgbClr val="0033CC"/>
                </a:solidFill>
                <a:latin typeface="Comic Sans MS"/>
              </a:rPr>
              <a:t>What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 about a </a:t>
            </a:r>
            <a:r>
              <a:rPr lang="fr-CH" sz="1800" dirty="0" err="1" smtClean="0">
                <a:solidFill>
                  <a:srgbClr val="0033CC"/>
                </a:solidFill>
                <a:latin typeface="Comic Sans MS"/>
              </a:rPr>
              <a:t>circular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 machine? LEP2 </a:t>
            </a:r>
            <a:r>
              <a:rPr lang="fr-CH" sz="1800" dirty="0" err="1" smtClean="0">
                <a:solidFill>
                  <a:srgbClr val="0033CC"/>
                </a:solidFill>
                <a:latin typeface="Comic Sans MS"/>
              </a:rPr>
              <a:t>was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 not </a:t>
            </a:r>
            <a:r>
              <a:rPr lang="fr-CH" sz="1800" dirty="0" err="1" smtClean="0">
                <a:solidFill>
                  <a:srgbClr val="0033CC"/>
                </a:solidFill>
                <a:latin typeface="Comic Sans MS"/>
              </a:rPr>
              <a:t>that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 far </a:t>
            </a:r>
            <a:r>
              <a:rPr lang="fr-CH" sz="1800" dirty="0" err="1" smtClean="0">
                <a:solidFill>
                  <a:srgbClr val="0033CC"/>
                </a:solidFill>
                <a:latin typeface="Comic Sans MS"/>
              </a:rPr>
              <a:t>after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 all. </a:t>
            </a:r>
          </a:p>
          <a:p>
            <a:pPr defTabSz="914210"/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One </a:t>
            </a:r>
            <a:r>
              <a:rPr lang="fr-CH" sz="1800" dirty="0" err="1" smtClean="0">
                <a:solidFill>
                  <a:srgbClr val="0033CC"/>
                </a:solidFill>
                <a:latin typeface="Comic Sans MS"/>
              </a:rPr>
              <a:t>year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 of LEP2 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  <a:sym typeface="Wingdings" pitchFamily="2" charset="2"/>
              </a:rPr>
              <a:t> ~2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00pb</a:t>
            </a:r>
            <a:r>
              <a:rPr lang="fr-CH" sz="1800" baseline="30000" dirty="0" smtClean="0">
                <a:solidFill>
                  <a:srgbClr val="0033CC"/>
                </a:solidFill>
                <a:latin typeface="Comic Sans MS"/>
              </a:rPr>
              <a:t>-1 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x 4 </a:t>
            </a:r>
            <a:r>
              <a:rPr lang="fr-CH" sz="1800" dirty="0" err="1" smtClean="0">
                <a:solidFill>
                  <a:srgbClr val="0033CC"/>
                </a:solidFill>
                <a:latin typeface="Comic Sans MS"/>
              </a:rPr>
              <a:t>exp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. </a:t>
            </a:r>
            <a:r>
              <a:rPr lang="fr-CH" sz="1800" dirty="0" err="1" smtClean="0">
                <a:solidFill>
                  <a:srgbClr val="0033CC"/>
                </a:solidFill>
                <a:latin typeface="Comic Sans MS"/>
              </a:rPr>
              <a:t>need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 100fb</a:t>
            </a:r>
            <a:r>
              <a:rPr lang="fr-CH" sz="1800" baseline="30000" dirty="0" smtClean="0">
                <a:solidFill>
                  <a:srgbClr val="0033CC"/>
                </a:solidFill>
                <a:latin typeface="Comic Sans MS"/>
              </a:rPr>
              <a:t>-1</a:t>
            </a:r>
            <a:r>
              <a:rPr lang="fr-CH" sz="1800" dirty="0" smtClean="0">
                <a:solidFill>
                  <a:srgbClr val="0033CC"/>
                </a:solidFill>
                <a:latin typeface="Comic Sans MS"/>
              </a:rPr>
              <a:t>!</a:t>
            </a:r>
            <a:endParaRPr lang="fr-CH" sz="1800" dirty="0" smtClean="0">
              <a:solidFill>
                <a:srgbClr val="C00000"/>
              </a:solidFill>
              <a:latin typeface="Comic Sans MS"/>
            </a:endParaRPr>
          </a:p>
          <a:p>
            <a:pPr defTabSz="914210"/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How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can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one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increase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over LEP 2 (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average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)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luminosity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by a factor 500 </a:t>
            </a:r>
          </a:p>
          <a:p>
            <a:pPr defTabSz="914210"/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without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C00000"/>
                </a:solidFill>
                <a:latin typeface="Comic Sans MS"/>
              </a:rPr>
              <a:t>exploding</a:t>
            </a:r>
            <a:r>
              <a:rPr lang="fr-CH" sz="1800" dirty="0" smtClean="0">
                <a:solidFill>
                  <a:srgbClr val="C00000"/>
                </a:solidFill>
                <a:latin typeface="Comic Sans MS"/>
              </a:rPr>
              <a:t> the power bill?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3037" y="1552683"/>
            <a:ext cx="8670963" cy="2031325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defTabSz="914210"/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Answer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is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in the B-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factory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design: a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very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low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vertical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emittance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ring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with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</a:p>
          <a:p>
            <a:pPr defTabSz="914210"/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higher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intrinsic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luminosity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</a:p>
          <a:p>
            <a:pPr defTabSz="914210"/>
            <a:endParaRPr lang="fr-CH" sz="1800" dirty="0" smtClean="0">
              <a:solidFill>
                <a:srgbClr val="000000"/>
              </a:solidFill>
              <a:latin typeface="Comic Sans MS"/>
            </a:endParaRPr>
          </a:p>
          <a:p>
            <a:pPr defTabSz="914210"/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electrons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and positrons have a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much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higher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chance of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</a:rPr>
              <a:t>interacting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</a:t>
            </a:r>
          </a:p>
          <a:p>
            <a:pPr defTabSz="914210"/>
            <a:r>
              <a:rPr lang="fr-CH" sz="1800" dirty="0" smtClean="0">
                <a:solidFill>
                  <a:srgbClr val="000000"/>
                </a:solidFill>
                <a:latin typeface="Comic Sans MS"/>
              </a:rPr>
              <a:t>   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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much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shorter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lifetime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 (few minutes) </a:t>
            </a:r>
          </a:p>
          <a:p>
            <a:pPr defTabSz="914210"/>
            <a:r>
              <a:rPr lang="fr-CH" sz="1800" dirty="0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       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feed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beam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continuously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with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 a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ancillary</a:t>
            </a:r>
            <a:r>
              <a:rPr lang="fr-CH" sz="1800" dirty="0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 </a:t>
            </a:r>
            <a:r>
              <a:rPr lang="fr-CH" sz="1800" dirty="0" err="1" smtClean="0">
                <a:solidFill>
                  <a:srgbClr val="000000"/>
                </a:solidFill>
                <a:latin typeface="Comic Sans MS"/>
                <a:sym typeface="Wingdings" pitchFamily="2" charset="2"/>
              </a:rPr>
              <a:t>accelerator</a:t>
            </a:r>
            <a:endParaRPr lang="fr-CH" sz="1800" dirty="0" smtClean="0">
              <a:solidFill>
                <a:srgbClr val="000000"/>
              </a:solidFill>
              <a:latin typeface="Comic Sans MS"/>
              <a:sym typeface="Wingdings" pitchFamily="2" charset="2"/>
            </a:endParaRPr>
          </a:p>
          <a:p>
            <a:pPr defTabSz="914210"/>
            <a:endParaRPr lang="en-US" sz="1800" dirty="0" err="1" smtClean="0">
              <a:solidFill>
                <a:srgbClr val="000000"/>
              </a:solidFill>
              <a:latin typeface="Comic Sans M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203" y="3206323"/>
            <a:ext cx="7927148" cy="382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97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773113"/>
            <a:ext cx="750570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8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739146"/>
            <a:ext cx="33020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96" y="1789339"/>
            <a:ext cx="42195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70" y="161471"/>
            <a:ext cx="5617029" cy="109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52248" y="1252589"/>
            <a:ext cx="25664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>
                <a:solidFill>
                  <a:prstClr val="black"/>
                </a:solidFill>
                <a:hlinkClick r:id="rId5"/>
              </a:rPr>
              <a:t>http://arxiv.org/abs/1305.6498</a:t>
            </a:r>
            <a:r>
              <a:rPr lang="fr-CH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33838" y="5205254"/>
            <a:ext cx="4910917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CONSISTENT SET OF PARAMETERS FOR TLEP </a:t>
            </a:r>
          </a:p>
          <a:p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TAKING INTO ACCOUNT BEAMSTRAHLUNG</a:t>
            </a:r>
          </a:p>
          <a:p>
            <a:r>
              <a:rPr lang="fr-CH" sz="2000" i="1" dirty="0" smtClean="0">
                <a:solidFill>
                  <a:srgbClr val="C00000"/>
                </a:solidFill>
                <a:latin typeface="Calibri"/>
              </a:rPr>
              <a:t>new </a:t>
            </a:r>
            <a:r>
              <a:rPr lang="fr-CH" sz="2000" i="1" dirty="0" err="1" smtClean="0">
                <a:solidFill>
                  <a:srgbClr val="C00000"/>
                </a:solidFill>
                <a:latin typeface="Calibri"/>
              </a:rPr>
              <a:t>parameter</a:t>
            </a:r>
            <a:r>
              <a:rPr lang="fr-CH" sz="2000" i="1" dirty="0" smtClean="0">
                <a:solidFill>
                  <a:srgbClr val="C00000"/>
                </a:solidFill>
                <a:latin typeface="Calibri"/>
              </a:rPr>
              <a:t> set to </a:t>
            </a:r>
            <a:r>
              <a:rPr lang="fr-CH" sz="2000" i="1" dirty="0" err="1" smtClean="0">
                <a:solidFill>
                  <a:srgbClr val="C00000"/>
                </a:solidFill>
                <a:latin typeface="Calibri"/>
              </a:rPr>
              <a:t>be</a:t>
            </a:r>
            <a:r>
              <a:rPr lang="fr-CH" sz="2000" i="1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fr-CH" sz="2000" i="1" dirty="0" err="1" smtClean="0">
                <a:solidFill>
                  <a:srgbClr val="C00000"/>
                </a:solidFill>
                <a:latin typeface="Calibri"/>
              </a:rPr>
              <a:t>produced</a:t>
            </a:r>
            <a:r>
              <a:rPr lang="fr-CH" sz="2000" i="1" dirty="0" smtClean="0">
                <a:solidFill>
                  <a:srgbClr val="C00000"/>
                </a:solidFill>
                <a:latin typeface="Calibri"/>
              </a:rPr>
              <a:t> by Jan’14</a:t>
            </a:r>
            <a:endParaRPr lang="fr-CH" sz="2000" i="1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96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err="1">
            <a:latin typeface="+mn-lt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>
            <a:latin typeface="+mj-lt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Contport">
  <a:themeElements>
    <a:clrScheme name="Contport 1">
      <a:dk1>
        <a:srgbClr val="5E574E"/>
      </a:dk1>
      <a:lt1>
        <a:srgbClr val="FFFFCC"/>
      </a:lt1>
      <a:dk2>
        <a:srgbClr val="000000"/>
      </a:dk2>
      <a:lt2>
        <a:srgbClr val="FFCC00"/>
      </a:lt2>
      <a:accent1>
        <a:srgbClr val="CC9900"/>
      </a:accent1>
      <a:accent2>
        <a:srgbClr val="FF6600"/>
      </a:accent2>
      <a:accent3>
        <a:srgbClr val="AAAAAA"/>
      </a:accent3>
      <a:accent4>
        <a:srgbClr val="DADAAE"/>
      </a:accent4>
      <a:accent5>
        <a:srgbClr val="E2CAAA"/>
      </a:accent5>
      <a:accent6>
        <a:srgbClr val="E75C00"/>
      </a:accent6>
      <a:hlink>
        <a:srgbClr val="FF0000"/>
      </a:hlink>
      <a:folHlink>
        <a:srgbClr val="FFFFCC"/>
      </a:folHlink>
    </a:clrScheme>
    <a:fontScheme name="Contport">
      <a:majorFont>
        <a:latin typeface="Helvetica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ontpor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por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por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por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por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por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por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port 8">
        <a:dk1>
          <a:srgbClr val="009999"/>
        </a:dk1>
        <a:lt1>
          <a:srgbClr val="FFCC00"/>
        </a:lt1>
        <a:dk2>
          <a:srgbClr val="339933"/>
        </a:dk2>
        <a:lt2>
          <a:srgbClr val="FFFF00"/>
        </a:lt2>
        <a:accent1>
          <a:srgbClr val="FF6600"/>
        </a:accent1>
        <a:accent2>
          <a:srgbClr val="FFCC00"/>
        </a:accent2>
        <a:accent3>
          <a:srgbClr val="ADCAAD"/>
        </a:accent3>
        <a:accent4>
          <a:srgbClr val="DAAE00"/>
        </a:accent4>
        <a:accent5>
          <a:srgbClr val="FFB8AA"/>
        </a:accent5>
        <a:accent6>
          <a:srgbClr val="E7B900"/>
        </a:accent6>
        <a:hlink>
          <a:srgbClr val="FFFFCC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err="1">
            <a:latin typeface="+mn-lt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">
      <a:dk1>
        <a:srgbClr val="000000"/>
      </a:dk1>
      <a:lt1>
        <a:srgbClr val="FFFFFF"/>
      </a:lt1>
      <a:dk2>
        <a:srgbClr val="0033CC"/>
      </a:dk2>
      <a:lt2>
        <a:srgbClr val="5F5F5F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eme1">
  <a:themeElements>
    <a:clrScheme name="">
      <a:dk1>
        <a:srgbClr val="000000"/>
      </a:dk1>
      <a:lt1>
        <a:srgbClr val="FFFFFF"/>
      </a:lt1>
      <a:dk2>
        <a:srgbClr val="0033CC"/>
      </a:dk2>
      <a:lt2>
        <a:srgbClr val="5F5F5F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heme1">
  <a:themeElements>
    <a:clrScheme name="">
      <a:dk1>
        <a:srgbClr val="000000"/>
      </a:dk1>
      <a:lt1>
        <a:srgbClr val="FFFFFF"/>
      </a:lt1>
      <a:dk2>
        <a:srgbClr val="0033CC"/>
      </a:dk2>
      <a:lt2>
        <a:srgbClr val="5F5F5F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Theme1">
  <a:themeElements>
    <a:clrScheme name="">
      <a:dk1>
        <a:srgbClr val="000000"/>
      </a:dk1>
      <a:lt1>
        <a:srgbClr val="FFFFFF"/>
      </a:lt1>
      <a:dk2>
        <a:srgbClr val="0033CC"/>
      </a:dk2>
      <a:lt2>
        <a:srgbClr val="5F5F5F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Fermilab_2013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nuphysics-part1">
  <a:themeElements>
    <a:clrScheme name="nuphysics-part1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nuphysics-part1">
      <a:majorFont>
        <a:latin typeface="Helvetica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444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444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err="1" smtClean="0">
            <a:latin typeface="+mn-lt"/>
          </a:defRPr>
        </a:defPPr>
      </a:lstStyle>
    </a:txDef>
  </a:objectDefaults>
  <a:extraClrSchemeLst>
    <a:extraClrScheme>
      <a:clrScheme name="nuphysics-part1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physics-part1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physics-part1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physics-part1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physics-part1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physics-part1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physics-part1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physics-part1 8">
        <a:dk1>
          <a:srgbClr val="003366"/>
        </a:dk1>
        <a:lt1>
          <a:srgbClr val="FFFFFF"/>
        </a:lt1>
        <a:dk2>
          <a:srgbClr val="000000"/>
        </a:dk2>
        <a:lt2>
          <a:srgbClr val="5E574E"/>
        </a:lt2>
        <a:accent1>
          <a:srgbClr val="CCCCFF"/>
        </a:accent1>
        <a:accent2>
          <a:srgbClr val="CC0000"/>
        </a:accent2>
        <a:accent3>
          <a:srgbClr val="FFFFFF"/>
        </a:accent3>
        <a:accent4>
          <a:srgbClr val="002A56"/>
        </a:accent4>
        <a:accent5>
          <a:srgbClr val="E2E2FF"/>
        </a:accent5>
        <a:accent6>
          <a:srgbClr val="B90000"/>
        </a:accent6>
        <a:hlink>
          <a:srgbClr val="0033CC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72611</TotalTime>
  <Words>2406</Words>
  <Application>Microsoft Office PowerPoint</Application>
  <PresentationFormat>On-screen Show (4:3)</PresentationFormat>
  <Paragraphs>396</Paragraphs>
  <Slides>39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39</vt:i4>
      </vt:variant>
    </vt:vector>
  </HeadingPairs>
  <TitlesOfParts>
    <vt:vector size="53" baseType="lpstr">
      <vt:lpstr>1_Office Theme</vt:lpstr>
      <vt:lpstr>Theme1</vt:lpstr>
      <vt:lpstr>1_Theme1</vt:lpstr>
      <vt:lpstr>2_Theme1</vt:lpstr>
      <vt:lpstr>3_Theme1</vt:lpstr>
      <vt:lpstr>2_Office Theme</vt:lpstr>
      <vt:lpstr>5_Office Theme</vt:lpstr>
      <vt:lpstr>Fermilab_2013</vt:lpstr>
      <vt:lpstr>nuphysics-part1</vt:lpstr>
      <vt:lpstr>4_Office Theme</vt:lpstr>
      <vt:lpstr>6_Office Theme</vt:lpstr>
      <vt:lpstr>7_Office Theme</vt:lpstr>
      <vt:lpstr>Contport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STATISTICS (e+e-  ZH, e+e- →W+W-, e+e- → ZH,[e+e-→ tt ̅] )</vt:lpstr>
      <vt:lpstr>PowerPoint Presentation</vt:lpstr>
      <vt:lpstr>Higgs production mechanism</vt:lpstr>
      <vt:lpstr>PowerPoint Presentation</vt:lpstr>
      <vt:lpstr>PowerPoint Presentation</vt:lpstr>
      <vt:lpstr>Higgs Physics with e+e- colliders above 350 GeV?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Université de Genève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Alain Blondel</dc:creator>
  <cp:lastModifiedBy>bdl</cp:lastModifiedBy>
  <cp:revision>332</cp:revision>
  <cp:lastPrinted>2001-11-08T10:22:42Z</cp:lastPrinted>
  <dcterms:created xsi:type="dcterms:W3CDTF">2007-04-25T04:41:04Z</dcterms:created>
  <dcterms:modified xsi:type="dcterms:W3CDTF">2013-12-16T02:47:42Z</dcterms:modified>
</cp:coreProperties>
</file>