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56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3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AE249-FC56-4DA7-8868-6CD9D21981DF}" type="datetimeFigureOut">
              <a:rPr lang="fr-CH" smtClean="0"/>
              <a:t>17.12.2013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460B-F3AE-4A45-B2C0-1CCB7D943C2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96029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AE249-FC56-4DA7-8868-6CD9D21981DF}" type="datetimeFigureOut">
              <a:rPr lang="fr-CH" smtClean="0"/>
              <a:t>17.12.2013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460B-F3AE-4A45-B2C0-1CCB7D943C2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1567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AE249-FC56-4DA7-8868-6CD9D21981DF}" type="datetimeFigureOut">
              <a:rPr lang="fr-CH" smtClean="0"/>
              <a:t>17.12.2013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460B-F3AE-4A45-B2C0-1CCB7D943C2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5995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AE249-FC56-4DA7-8868-6CD9D21981DF}" type="datetimeFigureOut">
              <a:rPr lang="fr-CH" smtClean="0"/>
              <a:t>17.12.2013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460B-F3AE-4A45-B2C0-1CCB7D943C2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14945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AE249-FC56-4DA7-8868-6CD9D21981DF}" type="datetimeFigureOut">
              <a:rPr lang="fr-CH" smtClean="0"/>
              <a:t>17.12.2013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460B-F3AE-4A45-B2C0-1CCB7D943C2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92876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AE249-FC56-4DA7-8868-6CD9D21981DF}" type="datetimeFigureOut">
              <a:rPr lang="fr-CH" smtClean="0"/>
              <a:t>17.12.2013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460B-F3AE-4A45-B2C0-1CCB7D943C2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78578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AE249-FC56-4DA7-8868-6CD9D21981DF}" type="datetimeFigureOut">
              <a:rPr lang="fr-CH" smtClean="0"/>
              <a:t>17.12.2013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460B-F3AE-4A45-B2C0-1CCB7D943C2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48357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AE249-FC56-4DA7-8868-6CD9D21981DF}" type="datetimeFigureOut">
              <a:rPr lang="fr-CH" smtClean="0"/>
              <a:t>17.12.2013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460B-F3AE-4A45-B2C0-1CCB7D943C2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6218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AE249-FC56-4DA7-8868-6CD9D21981DF}" type="datetimeFigureOut">
              <a:rPr lang="fr-CH" smtClean="0"/>
              <a:t>17.12.2013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460B-F3AE-4A45-B2C0-1CCB7D943C2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99395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AE249-FC56-4DA7-8868-6CD9D21981DF}" type="datetimeFigureOut">
              <a:rPr lang="fr-CH" smtClean="0"/>
              <a:t>17.12.2013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460B-F3AE-4A45-B2C0-1CCB7D943C2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95480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AE249-FC56-4DA7-8868-6CD9D21981DF}" type="datetimeFigureOut">
              <a:rPr lang="fr-CH" smtClean="0"/>
              <a:t>17.12.2013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460B-F3AE-4A45-B2C0-1CCB7D943C2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79364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AE249-FC56-4DA7-8868-6CD9D21981DF}" type="datetimeFigureOut">
              <a:rPr lang="fr-CH" smtClean="0"/>
              <a:t>17.12.2013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D460B-F3AE-4A45-B2C0-1CCB7D943C2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07575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590371"/>
            <a:ext cx="491455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3200" dirty="0" smtClean="0"/>
              <a:t>Discussion on Detectors  for </a:t>
            </a:r>
          </a:p>
          <a:p>
            <a:endParaRPr lang="fr-CH" sz="3200" dirty="0" smtClean="0"/>
          </a:p>
          <a:p>
            <a:r>
              <a:rPr lang="fr-CH" sz="3200" dirty="0" smtClean="0"/>
              <a:t>1. </a:t>
            </a:r>
            <a:r>
              <a:rPr lang="fr-CH" sz="3200" dirty="0" err="1" smtClean="0"/>
              <a:t>Circular</a:t>
            </a:r>
            <a:r>
              <a:rPr lang="fr-CH" sz="3200" dirty="0" smtClean="0"/>
              <a:t> </a:t>
            </a:r>
            <a:r>
              <a:rPr lang="fr-CH" sz="3200" dirty="0" err="1" smtClean="0"/>
              <a:t>e+e</a:t>
            </a:r>
            <a:r>
              <a:rPr lang="fr-CH" sz="3200" dirty="0" smtClean="0"/>
              <a:t>- EW </a:t>
            </a:r>
            <a:r>
              <a:rPr lang="fr-CH" sz="3200" dirty="0" err="1" smtClean="0"/>
              <a:t>Factory</a:t>
            </a:r>
            <a:endParaRPr lang="fr-CH" sz="3200" dirty="0" smtClean="0"/>
          </a:p>
          <a:p>
            <a:r>
              <a:rPr lang="fr-CH" sz="3200" dirty="0" smtClean="0"/>
              <a:t>2. 50-100 </a:t>
            </a:r>
            <a:r>
              <a:rPr lang="fr-CH" sz="3200" dirty="0" err="1" smtClean="0"/>
              <a:t>TeV</a:t>
            </a:r>
            <a:r>
              <a:rPr lang="fr-CH" sz="3200" dirty="0" smtClean="0"/>
              <a:t> pp  </a:t>
            </a:r>
            <a:r>
              <a:rPr lang="fr-CH" sz="3200" dirty="0" err="1" smtClean="0"/>
              <a:t>collider</a:t>
            </a:r>
            <a:endParaRPr lang="fr-CH" sz="3200" dirty="0" smtClean="0"/>
          </a:p>
          <a:p>
            <a:r>
              <a:rPr lang="fr-CH" sz="3200" dirty="0" smtClean="0"/>
              <a:t>3. e-p options?</a:t>
            </a:r>
            <a:endParaRPr lang="fr-CH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4149080"/>
            <a:ext cx="3642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err="1" smtClean="0"/>
              <a:t>My</a:t>
            </a:r>
            <a:r>
              <a:rPr lang="fr-CH" dirty="0" smtClean="0"/>
              <a:t> slides </a:t>
            </a:r>
            <a:r>
              <a:rPr lang="fr-CH" dirty="0" err="1" smtClean="0"/>
              <a:t>concentrate</a:t>
            </a:r>
            <a:r>
              <a:rPr lang="fr-CH" dirty="0" smtClean="0"/>
              <a:t> on TLEP/</a:t>
            </a:r>
            <a:r>
              <a:rPr lang="fr-CH" dirty="0" err="1" smtClean="0"/>
              <a:t>CepC</a:t>
            </a:r>
            <a:r>
              <a:rPr lang="fr-CH" dirty="0" smtClean="0"/>
              <a:t> 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849952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92696"/>
            <a:ext cx="21545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2800" b="1" dirty="0" smtClean="0"/>
              <a:t>e-p detectors</a:t>
            </a:r>
            <a:endParaRPr lang="fr-CH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1988840"/>
            <a:ext cx="66473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2400" dirty="0" smtClean="0"/>
              <a:t>-- </a:t>
            </a:r>
            <a:r>
              <a:rPr lang="fr-CH" sz="2400" dirty="0" err="1" smtClean="0"/>
              <a:t>I’d</a:t>
            </a:r>
            <a:r>
              <a:rPr lang="fr-CH" sz="2400" dirty="0" smtClean="0"/>
              <a:t> </a:t>
            </a:r>
            <a:r>
              <a:rPr lang="fr-CH" sz="2400" dirty="0" err="1" smtClean="0"/>
              <a:t>bet</a:t>
            </a:r>
            <a:r>
              <a:rPr lang="fr-CH" sz="2400" dirty="0" smtClean="0"/>
              <a:t> </a:t>
            </a:r>
            <a:r>
              <a:rPr lang="fr-CH" sz="2400" dirty="0" err="1" smtClean="0"/>
              <a:t>that</a:t>
            </a:r>
            <a:r>
              <a:rPr lang="fr-CH" sz="2400" dirty="0" smtClean="0"/>
              <a:t> the pp detector </a:t>
            </a:r>
            <a:r>
              <a:rPr lang="fr-CH" sz="2400" dirty="0" err="1" smtClean="0"/>
              <a:t>can</a:t>
            </a:r>
            <a:r>
              <a:rPr lang="fr-CH" sz="2400" dirty="0" smtClean="0"/>
              <a:t> do the e-p </a:t>
            </a:r>
            <a:r>
              <a:rPr lang="fr-CH" sz="2400" dirty="0" err="1" smtClean="0"/>
              <a:t>physics</a:t>
            </a:r>
            <a:endParaRPr lang="fr-CH" sz="2400" dirty="0" smtClean="0"/>
          </a:p>
          <a:p>
            <a:r>
              <a:rPr lang="fr-CH" sz="2400" dirty="0" smtClean="0"/>
              <a:t> </a:t>
            </a:r>
          </a:p>
          <a:p>
            <a:r>
              <a:rPr lang="fr-CH" sz="2400" dirty="0" smtClean="0"/>
              <a:t>-- </a:t>
            </a:r>
            <a:r>
              <a:rPr lang="fr-CH" sz="2400" dirty="0" err="1" smtClean="0"/>
              <a:t>what</a:t>
            </a:r>
            <a:r>
              <a:rPr lang="fr-CH" sz="2400" dirty="0" smtClean="0"/>
              <a:t> are the </a:t>
            </a:r>
            <a:r>
              <a:rPr lang="fr-CH" sz="2400" dirty="0" err="1" smtClean="0"/>
              <a:t>specific</a:t>
            </a:r>
            <a:r>
              <a:rPr lang="fr-CH" sz="2400" dirty="0" smtClean="0"/>
              <a:t> </a:t>
            </a:r>
            <a:r>
              <a:rPr lang="fr-CH" sz="2400" dirty="0" err="1" smtClean="0"/>
              <a:t>requirements</a:t>
            </a:r>
            <a:r>
              <a:rPr lang="fr-CH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2516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2601" y="2902"/>
                <a:ext cx="9212778" cy="68419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H" sz="2800" dirty="0" smtClean="0"/>
                  <a:t>1.  </a:t>
                </a:r>
                <a:r>
                  <a:rPr lang="fr-CH" sz="2800" dirty="0" err="1" smtClean="0"/>
                  <a:t>e+e</a:t>
                </a:r>
                <a:r>
                  <a:rPr lang="fr-CH" sz="2800" dirty="0" smtClean="0"/>
                  <a:t>- TLEP/</a:t>
                </a:r>
                <a:r>
                  <a:rPr lang="fr-CH" sz="2800" dirty="0" err="1" smtClean="0"/>
                  <a:t>CepC</a:t>
                </a:r>
                <a:r>
                  <a:rPr lang="fr-CH" sz="2800" dirty="0" smtClean="0"/>
                  <a:t> </a:t>
                </a:r>
                <a:r>
                  <a:rPr lang="fr-CH" sz="2800" dirty="0" err="1" smtClean="0"/>
                  <a:t>specifics</a:t>
                </a:r>
                <a:endParaRPr lang="fr-CH" sz="2800" dirty="0" smtClean="0"/>
              </a:p>
              <a:p>
                <a:r>
                  <a:rPr lang="fr-CH" sz="2800" dirty="0"/>
                  <a:t> </a:t>
                </a:r>
                <a:r>
                  <a:rPr lang="fr-CH" sz="2800" dirty="0" smtClean="0"/>
                  <a:t>  -- </a:t>
                </a:r>
                <a:r>
                  <a:rPr lang="fr-CH" sz="2800" dirty="0" err="1" smtClean="0"/>
                  <a:t>physics</a:t>
                </a:r>
                <a:r>
                  <a:rPr lang="fr-CH" sz="2800" dirty="0" smtClean="0"/>
                  <a:t> </a:t>
                </a:r>
                <a:r>
                  <a:rPr lang="fr-CH" sz="2800" dirty="0" err="1" smtClean="0"/>
                  <a:t>aims</a:t>
                </a:r>
                <a:r>
                  <a:rPr lang="fr-CH" sz="2800" dirty="0" smtClean="0"/>
                  <a:t>   and </a:t>
                </a:r>
                <a:r>
                  <a:rPr lang="fr-CH" sz="2800" dirty="0" err="1" smtClean="0"/>
                  <a:t>requirements</a:t>
                </a:r>
                <a:r>
                  <a:rPr lang="fr-CH" sz="2800" dirty="0" smtClean="0"/>
                  <a:t>    </a:t>
                </a:r>
                <a:r>
                  <a:rPr lang="fr-CH" sz="2800" dirty="0" smtClean="0">
                    <a:sym typeface="Wingdings" panose="05000000000000000000" pitchFamily="2" charset="2"/>
                  </a:rPr>
                  <a:t> </a:t>
                </a:r>
                <a:endParaRPr lang="fr-CH" sz="2800" dirty="0" smtClean="0"/>
              </a:p>
              <a:p>
                <a:r>
                  <a:rPr lang="fr-CH" sz="2800" dirty="0"/>
                  <a:t> </a:t>
                </a:r>
                <a:r>
                  <a:rPr lang="fr-CH" sz="2800" dirty="0" smtClean="0"/>
                  <a:t>      </a:t>
                </a:r>
                <a:r>
                  <a:rPr lang="fr-CH" sz="2400" b="1" dirty="0" smtClean="0"/>
                  <a:t>Z </a:t>
                </a:r>
                <a:r>
                  <a:rPr lang="fr-CH" sz="2400" b="1" dirty="0" err="1" smtClean="0"/>
                  <a:t>peak</a:t>
                </a:r>
                <a:r>
                  <a:rPr lang="fr-CH" sz="2400" dirty="0" smtClean="0"/>
                  <a:t>  : </a:t>
                </a:r>
                <a:r>
                  <a:rPr lang="fr-CH" sz="2400" dirty="0" err="1" smtClean="0"/>
                  <a:t>many</a:t>
                </a:r>
                <a:r>
                  <a:rPr lang="fr-CH" sz="2400" dirty="0" smtClean="0"/>
                  <a:t>!!!</a:t>
                </a:r>
              </a:p>
              <a:p>
                <a:r>
                  <a:rPr lang="fr-CH" sz="2400" dirty="0"/>
                  <a:t> </a:t>
                </a:r>
                <a:r>
                  <a:rPr lang="fr-CH" sz="2400" dirty="0" smtClean="0"/>
                  <a:t>            -- </a:t>
                </a:r>
                <a:r>
                  <a:rPr lang="fr-CH" sz="2400" b="1" dirty="0" err="1" smtClean="0">
                    <a:solidFill>
                      <a:srgbClr val="C00000"/>
                    </a:solidFill>
                  </a:rPr>
                  <a:t>very</a:t>
                </a:r>
                <a:r>
                  <a:rPr lang="fr-CH" sz="2400" b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fr-CH" sz="2400" b="1" dirty="0" err="1" smtClean="0">
                    <a:solidFill>
                      <a:srgbClr val="C00000"/>
                    </a:solidFill>
                  </a:rPr>
                  <a:t>small</a:t>
                </a:r>
                <a:r>
                  <a:rPr lang="fr-CH" sz="2400" b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fr-CH" sz="2400" b="1" dirty="0" err="1" smtClean="0">
                    <a:solidFill>
                      <a:srgbClr val="C00000"/>
                    </a:solidFill>
                  </a:rPr>
                  <a:t>systematics</a:t>
                </a:r>
                <a:r>
                  <a:rPr lang="fr-CH" sz="2400" b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fr-CH" sz="2400" dirty="0" smtClean="0"/>
                  <a:t>on </a:t>
                </a:r>
                <a:r>
                  <a:rPr lang="fr-CH" sz="2400" dirty="0" err="1" smtClean="0"/>
                  <a:t>e.g</a:t>
                </a:r>
                <a:r>
                  <a:rPr lang="fr-CH" sz="2400" dirty="0" smtClean="0"/>
                  <a:t>. </a:t>
                </a:r>
                <a:r>
                  <a:rPr lang="fr-CH" sz="2400" b="1" dirty="0" err="1" smtClean="0"/>
                  <a:t>R</a:t>
                </a:r>
                <a:r>
                  <a:rPr lang="fr-CH" sz="2400" b="1" baseline="-25000" dirty="0" err="1" smtClean="0">
                    <a:latin typeface="French Script MT" pitchFamily="66" charset="0"/>
                  </a:rPr>
                  <a:t>l</a:t>
                </a:r>
                <a:r>
                  <a:rPr lang="fr-CH" sz="2400" b="1" baseline="-25000" dirty="0" smtClean="0">
                    <a:latin typeface="French Script MT" pitchFamily="66" charset="0"/>
                  </a:rPr>
                  <a:t>  </a:t>
                </a:r>
                <a:r>
                  <a:rPr lang="fr-CH" sz="2400" dirty="0" smtClean="0">
                    <a:latin typeface="French Script MT" pitchFamily="66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CH" sz="240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CH" sz="2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CH" sz="2400" i="1" smtClean="0">
                                <a:latin typeface="Cambria Math"/>
                                <a:sym typeface="Symbol"/>
                              </a:rPr>
                              <m:t></m:t>
                            </m:r>
                          </m:e>
                          <m:sub>
                            <m:r>
                              <a:rPr lang="fr-CH" sz="2400" b="0" i="1" smtClean="0">
                                <a:latin typeface="Cambria Math"/>
                              </a:rPr>
                              <m:t>𝑙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CH" sz="2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CH" sz="2400" i="1" smtClean="0">
                                <a:latin typeface="Cambria Math"/>
                                <a:sym typeface="Symbol"/>
                              </a:rPr>
                              <m:t></m:t>
                            </m:r>
                          </m:e>
                          <m:sub>
                            <m:r>
                              <a:rPr lang="fr-CH" sz="2400" b="0" i="1" smtClean="0">
                                <a:latin typeface="Cambria Math"/>
                              </a:rPr>
                              <m:t>h𝑎𝑑</m:t>
                            </m:r>
                          </m:sub>
                        </m:sSub>
                      </m:den>
                    </m:f>
                  </m:oMath>
                </a14:m>
                <a:r>
                  <a:rPr lang="fr-CH" sz="2400" b="1" baseline="-25000" dirty="0" smtClean="0"/>
                  <a:t> </a:t>
                </a:r>
                <a:r>
                  <a:rPr lang="fr-CH" sz="2400" dirty="0" smtClean="0"/>
                  <a:t>, </a:t>
                </a:r>
                <a:r>
                  <a:rPr lang="fr-CH" sz="2400" b="1" dirty="0" err="1" smtClean="0"/>
                  <a:t>R</a:t>
                </a:r>
                <a:r>
                  <a:rPr lang="fr-CH" sz="2400" b="1" baseline="-25000" dirty="0" err="1" smtClean="0">
                    <a:latin typeface="+mj-lt"/>
                  </a:rPr>
                  <a:t>b,c</a:t>
                </a:r>
                <a:r>
                  <a:rPr lang="fr-CH" sz="2400" b="1" baseline="-25000" dirty="0" smtClean="0">
                    <a:latin typeface="French Script MT" pitchFamily="66" charset="0"/>
                  </a:rPr>
                  <a:t> </a:t>
                </a:r>
                <a:r>
                  <a:rPr lang="fr-CH" sz="2400" dirty="0" smtClean="0">
                    <a:latin typeface="French Script MT" pitchFamily="66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CH" sz="240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CH" sz="2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CH" sz="2400" i="1" smtClean="0">
                                <a:latin typeface="Cambria Math"/>
                                <a:sym typeface="Symbol"/>
                              </a:rPr>
                              <m:t>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fr-CH" sz="2400" b="1" baseline="-25000" dirty="0"/>
                              <m:t>b</m:t>
                            </m:r>
                            <m:r>
                              <m:rPr>
                                <m:nor/>
                              </m:rPr>
                              <a:rPr lang="fr-CH" sz="2400" b="1" i="0" baseline="-25000" dirty="0" smtClean="0"/>
                              <m:t>,</m:t>
                            </m:r>
                            <m:r>
                              <m:rPr>
                                <m:nor/>
                              </m:rPr>
                              <a:rPr lang="fr-CH" sz="2400" b="1" i="0" baseline="-25000" dirty="0" smtClean="0"/>
                              <m:t>c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CH" sz="2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CH" sz="2400" i="1" smtClean="0">
                                <a:latin typeface="Cambria Math"/>
                                <a:sym typeface="Symbol"/>
                              </a:rPr>
                              <m:t></m:t>
                            </m:r>
                          </m:e>
                          <m:sub>
                            <m:r>
                              <a:rPr lang="fr-CH" sz="2400" b="0" i="1" smtClean="0">
                                <a:latin typeface="Cambria Math"/>
                              </a:rPr>
                              <m:t>h𝑎𝑑</m:t>
                            </m:r>
                          </m:sub>
                        </m:sSub>
                      </m:den>
                    </m:f>
                  </m:oMath>
                </a14:m>
                <a:r>
                  <a:rPr lang="fr-CH" sz="2400" b="1" baseline="-25000" dirty="0" smtClean="0"/>
                  <a:t>  </a:t>
                </a:r>
                <a:r>
                  <a:rPr lang="fr-CH" sz="2400" baseline="-25000" dirty="0" smtClean="0"/>
                  <a:t>, </a:t>
                </a:r>
                <a:endParaRPr lang="fr-CH" sz="2400" baseline="-25000" dirty="0" smtClean="0"/>
              </a:p>
              <a:p>
                <a:r>
                  <a:rPr lang="fr-CH" sz="2400" baseline="-25000" dirty="0"/>
                  <a:t> </a:t>
                </a:r>
                <a:r>
                  <a:rPr lang="fr-CH" sz="2400" baseline="-25000" dirty="0" smtClean="0"/>
                  <a:t>                   </a:t>
                </a:r>
                <a:r>
                  <a:rPr lang="fr-CH" sz="2400" dirty="0" smtClean="0"/>
                  <a:t>-- </a:t>
                </a:r>
                <a:r>
                  <a:rPr lang="fr-CH" sz="2400" dirty="0" err="1" smtClean="0"/>
                  <a:t>luminosity</a:t>
                </a:r>
                <a:r>
                  <a:rPr lang="fr-CH" sz="2400" dirty="0"/>
                  <a:t> </a:t>
                </a:r>
                <a:r>
                  <a:rPr lang="fr-CH" sz="2400" dirty="0" err="1" smtClean="0"/>
                  <a:t>measurement</a:t>
                </a:r>
                <a:r>
                  <a:rPr lang="fr-CH" sz="2400" dirty="0" smtClean="0"/>
                  <a:t> </a:t>
                </a:r>
              </a:p>
              <a:p>
                <a:r>
                  <a:rPr lang="fr-CH" sz="2400" dirty="0" smtClean="0"/>
                  <a:t>             -- </a:t>
                </a:r>
                <a:r>
                  <a:rPr lang="fr-CH" sz="2400" dirty="0" err="1" smtClean="0"/>
                  <a:t>search</a:t>
                </a:r>
                <a:r>
                  <a:rPr lang="fr-CH" sz="2400" dirty="0" smtClean="0"/>
                  <a:t> for  rare </a:t>
                </a:r>
                <a:r>
                  <a:rPr lang="fr-CH" sz="2400" dirty="0" err="1" smtClean="0"/>
                  <a:t>decays</a:t>
                </a:r>
                <a:r>
                  <a:rPr lang="fr-CH" sz="2400" dirty="0" smtClean="0"/>
                  <a:t> </a:t>
                </a:r>
                <a:r>
                  <a:rPr lang="fr-CH" sz="2400" dirty="0" err="1" smtClean="0"/>
                  <a:t>like</a:t>
                </a:r>
                <a:r>
                  <a:rPr lang="fr-CH" sz="2400" dirty="0" smtClean="0"/>
                  <a:t> Z</a:t>
                </a:r>
                <a:r>
                  <a:rPr lang="fr-CH" sz="2400" dirty="0" smtClean="0">
                    <a:sym typeface="Wingdings" panose="05000000000000000000" pitchFamily="2" charset="2"/>
                  </a:rPr>
                  <a:t> </a:t>
                </a:r>
                <a:r>
                  <a:rPr lang="fr-CH" sz="2400" dirty="0" smtClean="0">
                    <a:sym typeface="Symbol"/>
                  </a:rPr>
                  <a:t> </a:t>
                </a:r>
              </a:p>
              <a:p>
                <a:r>
                  <a:rPr lang="fr-CH" sz="2400" dirty="0">
                    <a:sym typeface="Symbol"/>
                  </a:rPr>
                  <a:t> </a:t>
                </a:r>
                <a:r>
                  <a:rPr lang="fr-CH" sz="2400" dirty="0" smtClean="0">
                    <a:sym typeface="Symbol"/>
                  </a:rPr>
                  <a:t>            -- </a:t>
                </a:r>
                <a:r>
                  <a:rPr lang="fr-CH" sz="2400" dirty="0" err="1" smtClean="0">
                    <a:sym typeface="Symbol"/>
                  </a:rPr>
                  <a:t>flavour</a:t>
                </a:r>
                <a:r>
                  <a:rPr lang="fr-CH" sz="2400" dirty="0" smtClean="0">
                    <a:sym typeface="Symbol"/>
                  </a:rPr>
                  <a:t> </a:t>
                </a:r>
                <a:r>
                  <a:rPr lang="fr-CH" sz="2400" dirty="0" err="1" smtClean="0">
                    <a:sym typeface="Symbol"/>
                  </a:rPr>
                  <a:t>physics</a:t>
                </a:r>
                <a:r>
                  <a:rPr lang="fr-CH" sz="2400" dirty="0" smtClean="0">
                    <a:sym typeface="Symbol"/>
                  </a:rPr>
                  <a:t> </a:t>
                </a:r>
              </a:p>
              <a:p>
                <a:r>
                  <a:rPr lang="fr-CH" sz="2400" b="1" dirty="0" smtClean="0">
                    <a:solidFill>
                      <a:srgbClr val="00B0F0"/>
                    </a:solidFill>
                    <a:sym typeface="Wingdings" panose="05000000000000000000" pitchFamily="2" charset="2"/>
                  </a:rPr>
                  <a:t> </a:t>
                </a:r>
                <a:r>
                  <a:rPr lang="fr-CH" sz="2400" b="1" dirty="0" err="1" smtClean="0">
                    <a:solidFill>
                      <a:srgbClr val="00B0F0"/>
                    </a:solidFill>
                    <a:sym typeface="Wingdings" panose="05000000000000000000" pitchFamily="2" charset="2"/>
                  </a:rPr>
                  <a:t>emphasis</a:t>
                </a:r>
                <a:r>
                  <a:rPr lang="fr-CH" sz="2400" b="1" dirty="0" smtClean="0">
                    <a:solidFill>
                      <a:srgbClr val="00B0F0"/>
                    </a:solidFill>
                    <a:sym typeface="Wingdings" panose="05000000000000000000" pitchFamily="2" charset="2"/>
                  </a:rPr>
                  <a:t> on </a:t>
                </a:r>
                <a:r>
                  <a:rPr lang="fr-CH" sz="2400" b="1" dirty="0" err="1" smtClean="0">
                    <a:solidFill>
                      <a:srgbClr val="00B0F0"/>
                    </a:solidFill>
                    <a:sym typeface="Wingdings" panose="05000000000000000000" pitchFamily="2" charset="2"/>
                  </a:rPr>
                  <a:t>hermiticity</a:t>
                </a:r>
                <a:r>
                  <a:rPr lang="fr-CH" sz="2400" b="1" dirty="0" smtClean="0">
                    <a:solidFill>
                      <a:srgbClr val="00B0F0"/>
                    </a:solidFill>
                    <a:sym typeface="Wingdings" panose="05000000000000000000" pitchFamily="2" charset="2"/>
                  </a:rPr>
                  <a:t>, trigger </a:t>
                </a:r>
                <a:r>
                  <a:rPr lang="fr-CH" sz="2400" b="1" dirty="0" err="1" smtClean="0">
                    <a:solidFill>
                      <a:srgbClr val="00B0F0"/>
                    </a:solidFill>
                    <a:sym typeface="Wingdings" panose="05000000000000000000" pitchFamily="2" charset="2"/>
                  </a:rPr>
                  <a:t>redundancy</a:t>
                </a:r>
                <a:r>
                  <a:rPr lang="fr-CH" sz="2400" b="1" dirty="0" smtClean="0">
                    <a:solidFill>
                      <a:srgbClr val="00B0F0"/>
                    </a:solidFill>
                    <a:sym typeface="Wingdings" panose="05000000000000000000" pitchFamily="2" charset="2"/>
                  </a:rPr>
                  <a:t>, </a:t>
                </a:r>
                <a:r>
                  <a:rPr lang="fr-CH" sz="2400" b="1" dirty="0" err="1" smtClean="0">
                    <a:solidFill>
                      <a:srgbClr val="00B0F0"/>
                    </a:solidFill>
                    <a:sym typeface="Wingdings" panose="05000000000000000000" pitchFamily="2" charset="2"/>
                  </a:rPr>
                  <a:t>well</a:t>
                </a:r>
                <a:r>
                  <a:rPr lang="fr-CH" sz="2400" b="1" dirty="0" smtClean="0">
                    <a:solidFill>
                      <a:srgbClr val="00B0F0"/>
                    </a:solidFill>
                    <a:sym typeface="Wingdings" panose="05000000000000000000" pitchFamily="2" charset="2"/>
                  </a:rPr>
                  <a:t> </a:t>
                </a:r>
                <a:r>
                  <a:rPr lang="fr-CH" sz="2400" b="1" dirty="0" err="1" smtClean="0">
                    <a:solidFill>
                      <a:srgbClr val="00B0F0"/>
                    </a:solidFill>
                    <a:sym typeface="Wingdings" panose="05000000000000000000" pitchFamily="2" charset="2"/>
                  </a:rPr>
                  <a:t>defined</a:t>
                </a:r>
                <a:r>
                  <a:rPr lang="fr-CH" sz="2400" b="1" dirty="0" smtClean="0">
                    <a:solidFill>
                      <a:srgbClr val="00B0F0"/>
                    </a:solidFill>
                    <a:sym typeface="Wingdings" panose="05000000000000000000" pitchFamily="2" charset="2"/>
                  </a:rPr>
                  <a:t> </a:t>
                </a:r>
                <a:r>
                  <a:rPr lang="fr-CH" sz="2400" b="1" dirty="0" err="1" smtClean="0">
                    <a:solidFill>
                      <a:srgbClr val="00B0F0"/>
                    </a:solidFill>
                    <a:sym typeface="Wingdings" panose="05000000000000000000" pitchFamily="2" charset="2"/>
                  </a:rPr>
                  <a:t>fid</a:t>
                </a:r>
                <a:r>
                  <a:rPr lang="fr-CH" sz="2400" b="1" dirty="0" smtClean="0">
                    <a:solidFill>
                      <a:srgbClr val="00B0F0"/>
                    </a:solidFill>
                    <a:sym typeface="Wingdings" panose="05000000000000000000" pitchFamily="2" charset="2"/>
                  </a:rPr>
                  <a:t> </a:t>
                </a:r>
                <a:r>
                  <a:rPr lang="fr-CH" sz="2400" b="1" dirty="0" err="1" smtClean="0">
                    <a:solidFill>
                      <a:srgbClr val="00B0F0"/>
                    </a:solidFill>
                    <a:sym typeface="Wingdings" panose="05000000000000000000" pitchFamily="2" charset="2"/>
                  </a:rPr>
                  <a:t>region</a:t>
                </a:r>
                <a:endParaRPr lang="fr-CH" sz="2400" b="1" dirty="0" smtClean="0">
                  <a:solidFill>
                    <a:srgbClr val="00B0F0"/>
                  </a:solidFill>
                  <a:sym typeface="Wingdings" panose="05000000000000000000" pitchFamily="2" charset="2"/>
                </a:endParaRPr>
              </a:p>
              <a:p>
                <a:r>
                  <a:rPr lang="fr-CH" sz="2400" b="1" dirty="0">
                    <a:solidFill>
                      <a:srgbClr val="00B0F0"/>
                    </a:solidFill>
                    <a:sym typeface="Wingdings" panose="05000000000000000000" pitchFamily="2" charset="2"/>
                  </a:rPr>
                  <a:t> </a:t>
                </a:r>
                <a:r>
                  <a:rPr lang="fr-CH" sz="2400" b="1" dirty="0" smtClean="0">
                    <a:solidFill>
                      <a:srgbClr val="00B0F0"/>
                    </a:solidFill>
                    <a:sym typeface="Wingdings" panose="05000000000000000000" pitchFamily="2" charset="2"/>
                  </a:rPr>
                  <a:t>      </a:t>
                </a:r>
                <a:r>
                  <a:rPr lang="fr-CH" sz="2400" b="1" dirty="0" smtClean="0">
                    <a:solidFill>
                      <a:srgbClr val="00B0F0"/>
                    </a:solidFill>
                    <a:sym typeface="Wingdings" panose="05000000000000000000" pitchFamily="2" charset="2"/>
                  </a:rPr>
                  <a:t> PID_0=</a:t>
                </a:r>
                <a:r>
                  <a:rPr lang="fr-CH" sz="2400" b="1" dirty="0" smtClean="0">
                    <a:solidFill>
                      <a:srgbClr val="00B0F0"/>
                    </a:solidFill>
                  </a:rPr>
                  <a:t>e/mu/tau/hadron/b/c</a:t>
                </a:r>
                <a:endParaRPr lang="fr-CH" sz="2400" b="1" dirty="0" smtClean="0">
                  <a:solidFill>
                    <a:srgbClr val="00B0F0"/>
                  </a:solidFill>
                </a:endParaRPr>
              </a:p>
              <a:p>
                <a:r>
                  <a:rPr lang="fr-CH" sz="2400" dirty="0"/>
                  <a:t> </a:t>
                </a:r>
                <a:r>
                  <a:rPr lang="fr-CH" sz="2400" dirty="0" smtClean="0"/>
                  <a:t>      </a:t>
                </a:r>
                <a:r>
                  <a:rPr lang="fr-CH" sz="2400" b="1" dirty="0" smtClean="0"/>
                  <a:t>WW</a:t>
                </a:r>
                <a:r>
                  <a:rPr lang="fr-CH" sz="2400" dirty="0" smtClean="0"/>
                  <a:t>  </a:t>
                </a:r>
                <a:r>
                  <a:rPr lang="fr-CH" sz="2400" b="1" dirty="0" smtClean="0">
                    <a:solidFill>
                      <a:srgbClr val="00B0F0"/>
                    </a:solidFill>
                  </a:rPr>
                  <a:t>(invariant masses </a:t>
                </a:r>
                <a:r>
                  <a:rPr lang="fr-CH" sz="2400" b="1" dirty="0" err="1" smtClean="0">
                    <a:solidFill>
                      <a:srgbClr val="00B0F0"/>
                    </a:solidFill>
                  </a:rPr>
                  <a:t>using</a:t>
                </a:r>
                <a:r>
                  <a:rPr lang="fr-CH" sz="2400" b="1" dirty="0" smtClean="0">
                    <a:solidFill>
                      <a:srgbClr val="00B0F0"/>
                    </a:solidFill>
                  </a:rPr>
                  <a:t> </a:t>
                </a:r>
                <a:r>
                  <a:rPr lang="fr-CH" sz="2400" b="1" dirty="0" err="1" smtClean="0">
                    <a:solidFill>
                      <a:srgbClr val="00B0F0"/>
                    </a:solidFill>
                  </a:rPr>
                  <a:t>hadronic</a:t>
                </a:r>
                <a:r>
                  <a:rPr lang="fr-CH" sz="2400" b="1" dirty="0" smtClean="0">
                    <a:solidFill>
                      <a:srgbClr val="00B0F0"/>
                    </a:solidFill>
                  </a:rPr>
                  <a:t> </a:t>
                </a:r>
                <a:r>
                  <a:rPr lang="fr-CH" sz="2400" b="1" dirty="0" err="1" smtClean="0">
                    <a:solidFill>
                      <a:srgbClr val="00B0F0"/>
                    </a:solidFill>
                  </a:rPr>
                  <a:t>systems</a:t>
                </a:r>
                <a:r>
                  <a:rPr lang="fr-CH" sz="2400" b="1" dirty="0" smtClean="0">
                    <a:solidFill>
                      <a:srgbClr val="00B0F0"/>
                    </a:solidFill>
                  </a:rPr>
                  <a:t>) </a:t>
                </a:r>
              </a:p>
              <a:p>
                <a:r>
                  <a:rPr lang="fr-CH" sz="2400" dirty="0"/>
                  <a:t> </a:t>
                </a:r>
                <a:r>
                  <a:rPr lang="fr-CH" sz="2400" dirty="0" smtClean="0"/>
                  <a:t>      </a:t>
                </a:r>
                <a:r>
                  <a:rPr lang="fr-CH" sz="2400" b="1" dirty="0" smtClean="0"/>
                  <a:t>ZH </a:t>
                </a:r>
                <a:r>
                  <a:rPr lang="fr-CH" sz="2400" dirty="0" smtClean="0"/>
                  <a:t>    all of the </a:t>
                </a:r>
                <a:r>
                  <a:rPr lang="fr-CH" sz="2400" dirty="0" err="1" smtClean="0"/>
                  <a:t>above</a:t>
                </a:r>
                <a:r>
                  <a:rPr lang="fr-CH" sz="2400" dirty="0" smtClean="0"/>
                  <a:t>! </a:t>
                </a:r>
              </a:p>
              <a:p>
                <a:r>
                  <a:rPr lang="fr-CH" sz="2400" dirty="0"/>
                  <a:t> </a:t>
                </a:r>
                <a:r>
                  <a:rPr lang="fr-CH" sz="2400" dirty="0" smtClean="0"/>
                  <a:t>      </a:t>
                </a:r>
                <a:r>
                  <a:rPr lang="fr-CH" sz="2400" b="1" dirty="0" err="1" smtClean="0"/>
                  <a:t>ttbar</a:t>
                </a:r>
                <a:r>
                  <a:rPr lang="fr-CH" sz="2400" dirty="0" smtClean="0"/>
                  <a:t>  all of the </a:t>
                </a:r>
                <a:r>
                  <a:rPr lang="fr-CH" sz="2400" dirty="0" err="1" smtClean="0"/>
                  <a:t>above</a:t>
                </a:r>
                <a:r>
                  <a:rPr lang="fr-CH" sz="2400" dirty="0" smtClean="0"/>
                  <a:t>! </a:t>
                </a:r>
              </a:p>
              <a:p>
                <a:r>
                  <a:rPr lang="fr-CH" sz="2400" dirty="0" smtClean="0"/>
                  <a:t>       </a:t>
                </a:r>
                <a:r>
                  <a:rPr lang="fr-CH" sz="2400" b="1" dirty="0" smtClean="0"/>
                  <a:t>rare </a:t>
                </a:r>
                <a:r>
                  <a:rPr lang="fr-CH" sz="2400" b="1" dirty="0" err="1" smtClean="0"/>
                  <a:t>events</a:t>
                </a:r>
                <a:r>
                  <a:rPr lang="fr-CH" sz="2400" b="1" dirty="0" smtClean="0"/>
                  <a:t> </a:t>
                </a:r>
                <a:r>
                  <a:rPr lang="fr-CH" sz="2400" dirty="0" smtClean="0"/>
                  <a:t>(single or multi photon states) </a:t>
                </a:r>
                <a:r>
                  <a:rPr lang="fr-CH" sz="2400" b="1" dirty="0" smtClean="0">
                    <a:solidFill>
                      <a:srgbClr val="00B0F0"/>
                    </a:solidFill>
                  </a:rPr>
                  <a:t>EMCAL </a:t>
                </a:r>
                <a:r>
                  <a:rPr lang="fr-CH" sz="2400" b="1" dirty="0" err="1" smtClean="0">
                    <a:solidFill>
                      <a:srgbClr val="00B0F0"/>
                    </a:solidFill>
                  </a:rPr>
                  <a:t>resoluton</a:t>
                </a:r>
                <a:endParaRPr lang="fr-CH" sz="2400" b="1" dirty="0" smtClean="0">
                  <a:solidFill>
                    <a:srgbClr val="00B0F0"/>
                  </a:solidFill>
                </a:endParaRPr>
              </a:p>
              <a:p>
                <a:r>
                  <a:rPr lang="fr-CH" sz="2400" dirty="0"/>
                  <a:t> </a:t>
                </a:r>
                <a:r>
                  <a:rPr lang="fr-CH" sz="2400" dirty="0" smtClean="0"/>
                  <a:t>      </a:t>
                </a:r>
              </a:p>
              <a:p>
                <a:r>
                  <a:rPr lang="fr-CH" sz="2400" dirty="0"/>
                  <a:t> </a:t>
                </a:r>
                <a:r>
                  <a:rPr lang="fr-CH" sz="2400" dirty="0" smtClean="0"/>
                  <a:t>      do </a:t>
                </a:r>
                <a:r>
                  <a:rPr lang="fr-CH" sz="2400" dirty="0" err="1" smtClean="0"/>
                  <a:t>we</a:t>
                </a:r>
                <a:r>
                  <a:rPr lang="fr-CH" sz="2400" dirty="0" smtClean="0"/>
                  <a:t> </a:t>
                </a:r>
                <a:r>
                  <a:rPr lang="fr-CH" sz="2400" dirty="0" err="1" smtClean="0"/>
                  <a:t>need</a:t>
                </a:r>
                <a:r>
                  <a:rPr lang="fr-CH" sz="2400" dirty="0" smtClean="0"/>
                  <a:t> p/K/pi </a:t>
                </a:r>
                <a:r>
                  <a:rPr lang="fr-CH" sz="2400" dirty="0" err="1" smtClean="0"/>
                  <a:t>particle</a:t>
                </a:r>
                <a:r>
                  <a:rPr lang="fr-CH" sz="2400" dirty="0" smtClean="0"/>
                  <a:t> ID or </a:t>
                </a:r>
                <a:r>
                  <a:rPr lang="fr-CH" sz="2400" dirty="0" err="1" smtClean="0"/>
                  <a:t>is</a:t>
                </a:r>
                <a:r>
                  <a:rPr lang="fr-CH" sz="2400" dirty="0" smtClean="0"/>
                  <a:t> </a:t>
                </a:r>
                <a:r>
                  <a:rPr lang="fr-CH" sz="2400" b="1" dirty="0" smtClean="0">
                    <a:solidFill>
                      <a:srgbClr val="00B0F0"/>
                    </a:solidFill>
                    <a:sym typeface="Wingdings" panose="05000000000000000000" pitchFamily="2" charset="2"/>
                  </a:rPr>
                  <a:t>PID_0 </a:t>
                </a:r>
                <a:r>
                  <a:rPr lang="fr-CH" sz="2400" dirty="0" err="1" smtClean="0"/>
                  <a:t>enough</a:t>
                </a:r>
                <a:r>
                  <a:rPr lang="fr-CH" sz="2400" dirty="0" smtClean="0"/>
                  <a:t>?</a:t>
                </a:r>
              </a:p>
              <a:p>
                <a:r>
                  <a:rPr lang="fr-CH" sz="2400" dirty="0"/>
                  <a:t> </a:t>
                </a:r>
                <a:r>
                  <a:rPr lang="fr-CH" sz="2400" dirty="0" smtClean="0"/>
                  <a:t>      </a:t>
                </a:r>
                <a:r>
                  <a:rPr lang="fr-CH" sz="2400" dirty="0" err="1" smtClean="0"/>
                  <a:t>is</a:t>
                </a:r>
                <a:r>
                  <a:rPr lang="fr-CH" sz="2400" dirty="0" smtClean="0"/>
                  <a:t> </a:t>
                </a:r>
                <a:r>
                  <a:rPr lang="fr-CH" sz="2400" dirty="0" err="1" smtClean="0"/>
                  <a:t>there</a:t>
                </a:r>
                <a:r>
                  <a:rPr lang="fr-CH" sz="2400" dirty="0" smtClean="0"/>
                  <a:t> more </a:t>
                </a:r>
                <a:r>
                  <a:rPr lang="fr-CH" sz="2400" dirty="0" err="1" smtClean="0"/>
                  <a:t>physics</a:t>
                </a:r>
                <a:r>
                  <a:rPr lang="fr-CH" sz="2400" dirty="0" smtClean="0"/>
                  <a:t> (</a:t>
                </a:r>
                <a:r>
                  <a:rPr lang="fr-CH" sz="2400" dirty="0" err="1" smtClean="0"/>
                  <a:t>two</a:t>
                </a:r>
                <a:r>
                  <a:rPr lang="fr-CH" sz="2400" dirty="0" smtClean="0"/>
                  <a:t>-photon)? </a:t>
                </a:r>
              </a:p>
              <a:p>
                <a:r>
                  <a:rPr lang="fr-CH" sz="2400" dirty="0"/>
                  <a:t> </a:t>
                </a:r>
                <a:r>
                  <a:rPr lang="fr-CH" sz="2400" dirty="0" smtClean="0"/>
                  <a:t>      </a:t>
                </a:r>
                <a:r>
                  <a:rPr lang="fr-CH" sz="2400" dirty="0" err="1" smtClean="0"/>
                  <a:t>trade</a:t>
                </a:r>
                <a:r>
                  <a:rPr lang="fr-CH" sz="2400" dirty="0" smtClean="0"/>
                  <a:t> </a:t>
                </a:r>
                <a:r>
                  <a:rPr lang="fr-CH" sz="2400" dirty="0" err="1" smtClean="0"/>
                  <a:t>offs</a:t>
                </a:r>
                <a:r>
                  <a:rPr lang="fr-CH" sz="2400" dirty="0" smtClean="0"/>
                  <a:t>? (</a:t>
                </a:r>
                <a:r>
                  <a:rPr lang="fr-CH" sz="2400" dirty="0" err="1" smtClean="0"/>
                  <a:t>granularity</a:t>
                </a:r>
                <a:r>
                  <a:rPr lang="fr-CH" sz="2400" dirty="0" smtClean="0"/>
                  <a:t> vs </a:t>
                </a:r>
                <a:r>
                  <a:rPr lang="fr-CH" sz="2400" dirty="0" err="1" smtClean="0"/>
                  <a:t>resolution</a:t>
                </a:r>
                <a:r>
                  <a:rPr lang="fr-CH" sz="2400" dirty="0" smtClean="0"/>
                  <a:t>)  etc...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01" y="2902"/>
                <a:ext cx="9212778" cy="6841938"/>
              </a:xfrm>
              <a:prstGeom prst="rect">
                <a:avLst/>
              </a:prstGeom>
              <a:blipFill rotWithShape="1">
                <a:blip r:embed="rId2"/>
                <a:stretch>
                  <a:fillRect l="-1324" t="-801" r="-132" b="-980"/>
                </a:stretch>
              </a:blipFill>
            </p:spPr>
            <p:txBody>
              <a:bodyPr/>
              <a:lstStyle/>
              <a:p>
                <a:r>
                  <a:rPr lang="fr-C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7255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907363" y="116632"/>
            <a:ext cx="3129133" cy="2880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TextBox 3"/>
          <p:cNvSpPr txBox="1"/>
          <p:nvPr/>
        </p:nvSpPr>
        <p:spPr>
          <a:xfrm>
            <a:off x="211705" y="116632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b="1" dirty="0" smtClean="0"/>
              <a:t>best-of FCC/TLEP #1: </a:t>
            </a:r>
            <a:r>
              <a:rPr lang="fr-CH" sz="2400" b="1" dirty="0" err="1" smtClean="0"/>
              <a:t>Higgs</a:t>
            </a:r>
            <a:r>
              <a:rPr lang="fr-CH" sz="2400" b="1" dirty="0" smtClean="0"/>
              <a:t> </a:t>
            </a:r>
            <a:r>
              <a:rPr lang="fr-CH" sz="2400" b="1" dirty="0" err="1" smtClean="0"/>
              <a:t>factory</a:t>
            </a:r>
            <a:r>
              <a:rPr lang="fr-CH" sz="2400" b="1" dirty="0" smtClean="0"/>
              <a:t> </a:t>
            </a:r>
            <a:endParaRPr lang="fr-CH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90698"/>
            <a:ext cx="180975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228184" y="1691516"/>
            <a:ext cx="2604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2 10</a:t>
            </a:r>
            <a:r>
              <a:rPr lang="fr-CH" baseline="30000" dirty="0" smtClean="0"/>
              <a:t>6  </a:t>
            </a:r>
            <a:r>
              <a:rPr lang="fr-CH" dirty="0" smtClean="0"/>
              <a:t>ZH </a:t>
            </a:r>
            <a:r>
              <a:rPr lang="fr-CH" dirty="0" err="1" smtClean="0"/>
              <a:t>events</a:t>
            </a:r>
            <a:r>
              <a:rPr lang="fr-CH" dirty="0" smtClean="0"/>
              <a:t> in 5 </a:t>
            </a:r>
            <a:r>
              <a:rPr lang="fr-CH" dirty="0" err="1" smtClean="0"/>
              <a:t>years</a:t>
            </a:r>
            <a:endParaRPr lang="fr-CH" dirty="0"/>
          </a:p>
        </p:txBody>
      </p:sp>
      <p:sp>
        <p:nvSpPr>
          <p:cNvPr id="6" name="TextBox 5"/>
          <p:cNvSpPr txBox="1"/>
          <p:nvPr/>
        </p:nvSpPr>
        <p:spPr>
          <a:xfrm>
            <a:off x="6185867" y="2260233"/>
            <a:ext cx="2548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b="1" dirty="0" smtClean="0"/>
              <a:t> «A </a:t>
            </a:r>
            <a:r>
              <a:rPr lang="fr-CH" b="1" dirty="0" err="1" smtClean="0"/>
              <a:t>tagged</a:t>
            </a:r>
            <a:r>
              <a:rPr lang="fr-CH" b="1" dirty="0" smtClean="0"/>
              <a:t> </a:t>
            </a:r>
            <a:r>
              <a:rPr lang="fr-CH" b="1" dirty="0" err="1" smtClean="0"/>
              <a:t>Higgs</a:t>
            </a:r>
            <a:r>
              <a:rPr lang="fr-CH" b="1" dirty="0" smtClean="0"/>
              <a:t> </a:t>
            </a:r>
            <a:r>
              <a:rPr lang="fr-CH" b="1" dirty="0" err="1" smtClean="0"/>
              <a:t>beam</a:t>
            </a:r>
            <a:r>
              <a:rPr lang="fr-CH" b="1" dirty="0" smtClean="0"/>
              <a:t>».</a:t>
            </a:r>
            <a:endParaRPr lang="fr-CH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01" y="1528217"/>
            <a:ext cx="1853875" cy="4217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980729"/>
            <a:ext cx="2879381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771557" y="4365104"/>
            <a:ext cx="3400744" cy="3693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CH" b="1" dirty="0">
                <a:solidFill>
                  <a:schemeClr val="tx1"/>
                </a:solidFill>
              </a:rPr>
              <a:t>invisible </a:t>
            </a:r>
            <a:r>
              <a:rPr lang="fr-CH" b="1" dirty="0" err="1" smtClean="0">
                <a:solidFill>
                  <a:schemeClr val="tx1"/>
                </a:solidFill>
              </a:rPr>
              <a:t>width</a:t>
            </a:r>
            <a:r>
              <a:rPr lang="fr-CH" b="1" dirty="0" smtClean="0">
                <a:solidFill>
                  <a:schemeClr val="tx1"/>
                </a:solidFill>
              </a:rPr>
              <a:t> = (</a:t>
            </a:r>
            <a:r>
              <a:rPr lang="fr-CH" b="1" dirty="0" err="1">
                <a:solidFill>
                  <a:schemeClr val="tx1"/>
                </a:solidFill>
              </a:rPr>
              <a:t>dark</a:t>
            </a:r>
            <a:r>
              <a:rPr lang="fr-CH" b="1" dirty="0">
                <a:solidFill>
                  <a:schemeClr val="tx1"/>
                </a:solidFill>
              </a:rPr>
              <a:t> </a:t>
            </a:r>
            <a:r>
              <a:rPr lang="fr-CH" b="1" dirty="0" err="1" smtClean="0">
                <a:solidFill>
                  <a:schemeClr val="tx1"/>
                </a:solidFill>
              </a:rPr>
              <a:t>matter</a:t>
            </a:r>
            <a:r>
              <a:rPr lang="fr-CH" b="1" dirty="0" smtClean="0">
                <a:solidFill>
                  <a:schemeClr val="tx1"/>
                </a:solidFill>
              </a:rPr>
              <a:t>?)</a:t>
            </a:r>
            <a:endParaRPr lang="fr-CH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602094" y="5114424"/>
            <a:ext cx="1054406" cy="56212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TextBox 10"/>
          <p:cNvSpPr txBox="1"/>
          <p:nvPr/>
        </p:nvSpPr>
        <p:spPr>
          <a:xfrm>
            <a:off x="2597505" y="1052736"/>
            <a:ext cx="7503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/>
              <a:t>4 </a:t>
            </a:r>
            <a:r>
              <a:rPr lang="fr-CH" sz="2000" b="1" dirty="0" err="1" smtClean="0"/>
              <a:t>IPs</a:t>
            </a:r>
            <a:endParaRPr lang="fr-CH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499992" y="1084674"/>
            <a:ext cx="9014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/>
              <a:t>(2 </a:t>
            </a:r>
            <a:r>
              <a:rPr lang="fr-CH" sz="2000" b="1" dirty="0" err="1" smtClean="0"/>
              <a:t>IPs</a:t>
            </a:r>
            <a:r>
              <a:rPr lang="fr-CH" sz="2000" b="1" dirty="0" smtClean="0"/>
              <a:t>)</a:t>
            </a:r>
            <a:endParaRPr lang="fr-CH" sz="2000" b="1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656500" y="4734436"/>
            <a:ext cx="2787708" cy="6582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71600" y="5733257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</a:t>
            </a:r>
            <a:r>
              <a:rPr lang="fr-CH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width</a:t>
            </a:r>
            <a:endParaRPr lang="fr-CH" sz="20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H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HHH</a:t>
            </a:r>
          </a:p>
          <a:p>
            <a:r>
              <a:rPr lang="fr-CH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fr-CH" sz="20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tt</a:t>
            </a:r>
            <a:r>
              <a:rPr lang="fr-CH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fr-CH" sz="2000" b="1" i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71800" y="5733256"/>
            <a:ext cx="7617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0.6%</a:t>
            </a:r>
          </a:p>
          <a:p>
            <a:r>
              <a:rPr lang="fr-CH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28%</a:t>
            </a:r>
          </a:p>
          <a:p>
            <a:r>
              <a:rPr lang="fr-CH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13%</a:t>
            </a:r>
            <a:endParaRPr lang="fr-CH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3458621" y="6089520"/>
            <a:ext cx="2448742" cy="1477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491880" y="6525344"/>
            <a:ext cx="244874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2627784" y="3284984"/>
            <a:ext cx="1054406" cy="562125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7" name="Oval 26"/>
          <p:cNvSpPr/>
          <p:nvPr/>
        </p:nvSpPr>
        <p:spPr>
          <a:xfrm>
            <a:off x="2627784" y="4667075"/>
            <a:ext cx="1054406" cy="562125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706769" y="3566046"/>
            <a:ext cx="2089367" cy="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3682190" y="3847109"/>
            <a:ext cx="2160972" cy="1022051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843162" y="3477777"/>
            <a:ext cx="3277372" cy="36933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fr-CH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sensitive to new </a:t>
            </a:r>
            <a:r>
              <a:rPr lang="fr-CH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physics</a:t>
            </a:r>
            <a:r>
              <a:rPr lang="fr-CH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 </a:t>
            </a:r>
            <a:r>
              <a:rPr lang="fr-CH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loops</a:t>
            </a:r>
            <a:endParaRPr lang="fr-CH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654970" y="5114424"/>
            <a:ext cx="32158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err="1" smtClean="0"/>
              <a:t>also</a:t>
            </a:r>
            <a:r>
              <a:rPr lang="fr-CH" dirty="0" smtClean="0"/>
              <a:t> (but </a:t>
            </a:r>
            <a:r>
              <a:rPr lang="fr-CH" dirty="0" err="1" smtClean="0"/>
              <a:t>better</a:t>
            </a:r>
            <a:r>
              <a:rPr lang="fr-CH" dirty="0" smtClean="0"/>
              <a:t> </a:t>
            </a:r>
            <a:r>
              <a:rPr lang="fr-CH" dirty="0" err="1" smtClean="0"/>
              <a:t>done</a:t>
            </a:r>
            <a:r>
              <a:rPr lang="fr-CH" dirty="0" smtClean="0"/>
              <a:t> at the </a:t>
            </a:r>
          </a:p>
          <a:p>
            <a:r>
              <a:rPr lang="fr-CH" dirty="0" smtClean="0"/>
              <a:t>hadron </a:t>
            </a:r>
            <a:r>
              <a:rPr lang="fr-CH" dirty="0" err="1" smtClean="0"/>
              <a:t>colliders</a:t>
            </a:r>
            <a:r>
              <a:rPr lang="fr-CH" dirty="0" smtClean="0"/>
              <a:t> HL-LHC, </a:t>
            </a:r>
            <a:r>
              <a:rPr lang="fr-CH" dirty="0" smtClean="0"/>
              <a:t>VHE-LHC: </a:t>
            </a:r>
            <a:endParaRPr lang="fr-CH" dirty="0"/>
          </a:p>
        </p:txBody>
      </p:sp>
      <p:sp>
        <p:nvSpPr>
          <p:cNvPr id="34" name="Left Brace 33"/>
          <p:cNvSpPr/>
          <p:nvPr/>
        </p:nvSpPr>
        <p:spPr>
          <a:xfrm>
            <a:off x="593227" y="1593667"/>
            <a:ext cx="162349" cy="4067581"/>
          </a:xfrm>
          <a:prstGeom prst="leftBrac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H" b="1" dirty="0"/>
          </a:p>
        </p:txBody>
      </p:sp>
      <p:sp>
        <p:nvSpPr>
          <p:cNvPr id="35" name="TextBox 34"/>
          <p:cNvSpPr txBox="1"/>
          <p:nvPr/>
        </p:nvSpPr>
        <p:spPr>
          <a:xfrm rot="16200000">
            <a:off x="-720986" y="3562256"/>
            <a:ext cx="2234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b="1" dirty="0" smtClean="0">
                <a:solidFill>
                  <a:srgbClr val="0070C0"/>
                </a:solidFill>
              </a:rPr>
              <a:t>Best </a:t>
            </a:r>
            <a:r>
              <a:rPr lang="fr-CH" b="1" dirty="0" err="1" smtClean="0">
                <a:solidFill>
                  <a:srgbClr val="0070C0"/>
                </a:solidFill>
              </a:rPr>
              <a:t>across</a:t>
            </a:r>
            <a:r>
              <a:rPr lang="fr-CH" b="1" dirty="0" smtClean="0">
                <a:solidFill>
                  <a:srgbClr val="0070C0"/>
                </a:solidFill>
              </a:rPr>
              <a:t> the </a:t>
            </a:r>
            <a:r>
              <a:rPr lang="fr-CH" b="1" dirty="0" err="1" smtClean="0">
                <a:solidFill>
                  <a:srgbClr val="0070C0"/>
                </a:solidFill>
              </a:rPr>
              <a:t>board</a:t>
            </a:r>
            <a:endParaRPr lang="fr-CH" b="1" dirty="0">
              <a:solidFill>
                <a:srgbClr val="0070C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018459" y="5907313"/>
            <a:ext cx="28480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err="1" smtClean="0"/>
              <a:t>from</a:t>
            </a:r>
            <a:r>
              <a:rPr lang="fr-CH" dirty="0" smtClean="0"/>
              <a:t> </a:t>
            </a:r>
            <a:r>
              <a:rPr lang="fr-CH" dirty="0" err="1" smtClean="0"/>
              <a:t>effect</a:t>
            </a:r>
            <a:r>
              <a:rPr lang="fr-CH" dirty="0" smtClean="0"/>
              <a:t> on HZ </a:t>
            </a:r>
            <a:r>
              <a:rPr lang="fr-CH" dirty="0" err="1" smtClean="0"/>
              <a:t>threshold</a:t>
            </a:r>
            <a:endParaRPr lang="fr-CH" dirty="0" smtClean="0"/>
          </a:p>
          <a:p>
            <a:r>
              <a:rPr lang="fr-CH" dirty="0" smtClean="0"/>
              <a:t>arXiv:1312.3322v1</a:t>
            </a:r>
          </a:p>
          <a:p>
            <a:r>
              <a:rPr lang="fr-CH" dirty="0" smtClean="0"/>
              <a:t> </a:t>
            </a:r>
            <a:r>
              <a:rPr lang="fr-CH" dirty="0" err="1" smtClean="0"/>
              <a:t>from</a:t>
            </a:r>
            <a:r>
              <a:rPr lang="fr-CH" dirty="0" smtClean="0"/>
              <a:t> </a:t>
            </a:r>
            <a:r>
              <a:rPr lang="fr-CH" dirty="0" err="1" smtClean="0"/>
              <a:t>effect</a:t>
            </a:r>
            <a:r>
              <a:rPr lang="fr-CH" dirty="0" smtClean="0"/>
              <a:t> </a:t>
            </a:r>
            <a:r>
              <a:rPr lang="fr-CH" dirty="0" err="1" smtClean="0"/>
              <a:t>on</a:t>
            </a:r>
            <a:r>
              <a:rPr lang="fr-CH" dirty="0" err="1" smtClean="0">
                <a:sym typeface="Symbol"/>
              </a:rPr>
              <a:t></a:t>
            </a:r>
            <a:r>
              <a:rPr lang="fr-CH" dirty="0" err="1" smtClean="0"/>
              <a:t>tt</a:t>
            </a:r>
            <a:r>
              <a:rPr lang="fr-CH" dirty="0" smtClean="0"/>
              <a:t>  </a:t>
            </a:r>
            <a:r>
              <a:rPr lang="fr-CH" dirty="0" err="1" smtClean="0"/>
              <a:t>threshold</a:t>
            </a:r>
            <a:endParaRPr lang="fr-CH" dirty="0" smtClean="0"/>
          </a:p>
          <a:p>
            <a:r>
              <a:rPr lang="fr-CH" dirty="0"/>
              <a:t> </a:t>
            </a:r>
            <a:r>
              <a:rPr lang="fr-CH" dirty="0" smtClean="0"/>
              <a:t>                           </a:t>
            </a:r>
            <a:endParaRPr lang="fr-CH" dirty="0"/>
          </a:p>
        </p:txBody>
      </p:sp>
      <p:sp>
        <p:nvSpPr>
          <p:cNvPr id="37" name="TextBox 36"/>
          <p:cNvSpPr txBox="1"/>
          <p:nvPr/>
        </p:nvSpPr>
        <p:spPr>
          <a:xfrm>
            <a:off x="211705" y="836712"/>
            <a:ext cx="1814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(</a:t>
            </a:r>
            <a:r>
              <a:rPr lang="fr-CH" dirty="0" err="1" smtClean="0"/>
              <a:t>constrained</a:t>
            </a:r>
            <a:r>
              <a:rPr lang="fr-CH" dirty="0" smtClean="0"/>
              <a:t> fit </a:t>
            </a:r>
          </a:p>
          <a:p>
            <a:r>
              <a:rPr lang="fr-CH" dirty="0" err="1" smtClean="0"/>
              <a:t>including</a:t>
            </a:r>
            <a:r>
              <a:rPr lang="fr-CH" dirty="0" smtClean="0"/>
              <a:t> ‘</a:t>
            </a:r>
            <a:r>
              <a:rPr lang="fr-CH" dirty="0" err="1" smtClean="0"/>
              <a:t>exotic</a:t>
            </a:r>
            <a:r>
              <a:rPr lang="fr-CH" dirty="0" smtClean="0"/>
              <a:t>’)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53221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717" y="109734"/>
            <a:ext cx="8824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H" sz="2400" dirty="0" smtClean="0">
                <a:solidFill>
                  <a:prstClr val="black"/>
                </a:solidFill>
                <a:latin typeface="Calibri"/>
              </a:rPr>
              <a:t>best-of FCC/TLEP #2: </a:t>
            </a:r>
            <a:r>
              <a:rPr lang="fr-CH" sz="2400" dirty="0" err="1" smtClean="0">
                <a:solidFill>
                  <a:prstClr val="black"/>
                </a:solidFill>
                <a:latin typeface="Calibri"/>
              </a:rPr>
              <a:t>Precision</a:t>
            </a:r>
            <a:r>
              <a:rPr lang="fr-CH" sz="2400" dirty="0" smtClean="0">
                <a:solidFill>
                  <a:prstClr val="black"/>
                </a:solidFill>
                <a:latin typeface="Calibri"/>
              </a:rPr>
              <a:t> EW </a:t>
            </a:r>
            <a:r>
              <a:rPr lang="fr-CH" sz="2400" dirty="0" err="1" smtClean="0">
                <a:solidFill>
                  <a:prstClr val="black"/>
                </a:solidFill>
                <a:latin typeface="Calibri"/>
              </a:rPr>
              <a:t>measts</a:t>
            </a:r>
            <a:endParaRPr lang="fr-CH" sz="2400" dirty="0" smtClean="0">
              <a:solidFill>
                <a:prstClr val="black"/>
              </a:solidFill>
              <a:latin typeface="Calibri"/>
            </a:endParaRPr>
          </a:p>
          <a:p>
            <a:endParaRPr lang="fr-CH" sz="2400" dirty="0">
              <a:solidFill>
                <a:prstClr val="black"/>
              </a:solidFill>
              <a:latin typeface="Calibri"/>
            </a:endParaRPr>
          </a:p>
          <a:p>
            <a:r>
              <a:rPr lang="fr-CH" sz="2400" dirty="0" err="1" smtClean="0">
                <a:solidFill>
                  <a:prstClr val="black"/>
                </a:solidFill>
                <a:latin typeface="Calibri"/>
              </a:rPr>
              <a:t>Asset</a:t>
            </a:r>
            <a:r>
              <a:rPr lang="fr-CH" sz="2400" dirty="0" smtClean="0">
                <a:solidFill>
                  <a:prstClr val="black"/>
                </a:solidFill>
                <a:latin typeface="Calibri"/>
              </a:rPr>
              <a:t>: 	-- high </a:t>
            </a:r>
            <a:r>
              <a:rPr lang="fr-CH" sz="2400" dirty="0" err="1" smtClean="0">
                <a:solidFill>
                  <a:prstClr val="black"/>
                </a:solidFill>
                <a:latin typeface="Calibri"/>
              </a:rPr>
              <a:t>luminosity</a:t>
            </a:r>
            <a:r>
              <a:rPr lang="fr-CH" sz="2400" dirty="0" smtClean="0">
                <a:solidFill>
                  <a:prstClr val="black"/>
                </a:solidFill>
                <a:latin typeface="Calibri"/>
              </a:rPr>
              <a:t> (10</a:t>
            </a:r>
            <a:r>
              <a:rPr lang="fr-CH" sz="2400" baseline="30000" dirty="0" smtClean="0">
                <a:solidFill>
                  <a:prstClr val="black"/>
                </a:solidFill>
                <a:latin typeface="Calibri"/>
              </a:rPr>
              <a:t>12</a:t>
            </a:r>
            <a:r>
              <a:rPr lang="fr-CH" sz="2400" dirty="0" smtClean="0">
                <a:solidFill>
                  <a:prstClr val="black"/>
                </a:solidFill>
                <a:latin typeface="Calibri"/>
              </a:rPr>
              <a:t> Z </a:t>
            </a:r>
            <a:r>
              <a:rPr lang="fr-CH" sz="2400" dirty="0" err="1" smtClean="0">
                <a:solidFill>
                  <a:prstClr val="black"/>
                </a:solidFill>
                <a:latin typeface="Calibri"/>
              </a:rPr>
              <a:t>decays</a:t>
            </a:r>
            <a:r>
              <a:rPr lang="fr-CH" sz="2400" dirty="0" smtClean="0">
                <a:solidFill>
                  <a:prstClr val="black"/>
                </a:solidFill>
                <a:latin typeface="Calibri"/>
              </a:rPr>
              <a:t> + 10</a:t>
            </a:r>
            <a:r>
              <a:rPr lang="fr-CH" sz="2400" baseline="30000" dirty="0" smtClean="0">
                <a:solidFill>
                  <a:prstClr val="black"/>
                </a:solidFill>
                <a:latin typeface="Calibri"/>
              </a:rPr>
              <a:t>8 </a:t>
            </a:r>
            <a:r>
              <a:rPr lang="fr-CH" sz="2400" dirty="0" err="1" smtClean="0">
                <a:solidFill>
                  <a:prstClr val="black"/>
                </a:solidFill>
                <a:latin typeface="Calibri"/>
              </a:rPr>
              <a:t>Wpairs</a:t>
            </a:r>
            <a:r>
              <a:rPr lang="fr-CH" sz="2400" dirty="0" smtClean="0">
                <a:solidFill>
                  <a:prstClr val="black"/>
                </a:solidFill>
                <a:latin typeface="Calibri"/>
              </a:rPr>
              <a:t> + 10</a:t>
            </a:r>
            <a:r>
              <a:rPr lang="fr-CH" sz="2400" baseline="30000" dirty="0" smtClean="0">
                <a:solidFill>
                  <a:prstClr val="black"/>
                </a:solidFill>
                <a:latin typeface="Calibri"/>
              </a:rPr>
              <a:t>6</a:t>
            </a:r>
            <a:r>
              <a:rPr lang="fr-CH" sz="2400" dirty="0" smtClean="0">
                <a:solidFill>
                  <a:prstClr val="black"/>
                </a:solidFill>
                <a:latin typeface="Calibri"/>
              </a:rPr>
              <a:t> top pairs ) </a:t>
            </a:r>
            <a:r>
              <a:rPr lang="fr-CH" sz="2400" dirty="0">
                <a:solidFill>
                  <a:prstClr val="black"/>
                </a:solidFill>
                <a:latin typeface="Calibri"/>
              </a:rPr>
              <a:t> </a:t>
            </a:r>
            <a:r>
              <a:rPr lang="fr-CH" sz="2400" dirty="0" smtClean="0">
                <a:solidFill>
                  <a:prstClr val="black"/>
                </a:solidFill>
                <a:latin typeface="Calibri"/>
              </a:rPr>
              <a:t>    </a:t>
            </a:r>
            <a:r>
              <a:rPr lang="fr-CH" sz="2400" dirty="0">
                <a:solidFill>
                  <a:prstClr val="black"/>
                </a:solidFill>
                <a:latin typeface="Calibri"/>
              </a:rPr>
              <a:t> </a:t>
            </a:r>
            <a:r>
              <a:rPr lang="fr-CH" sz="2400" dirty="0" smtClean="0">
                <a:solidFill>
                  <a:prstClr val="black"/>
                </a:solidFill>
                <a:latin typeface="Calibri"/>
              </a:rPr>
              <a:t>        	-- </a:t>
            </a:r>
            <a:r>
              <a:rPr lang="fr-CH" sz="2400" dirty="0" err="1" smtClean="0">
                <a:solidFill>
                  <a:prstClr val="black"/>
                </a:solidFill>
                <a:latin typeface="Calibri"/>
              </a:rPr>
              <a:t>exquiste</a:t>
            </a:r>
            <a:r>
              <a:rPr lang="fr-CH" sz="2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fr-CH" sz="2400" dirty="0" err="1" smtClean="0">
                <a:solidFill>
                  <a:prstClr val="black"/>
                </a:solidFill>
                <a:latin typeface="Calibri"/>
              </a:rPr>
              <a:t>energy</a:t>
            </a:r>
            <a:r>
              <a:rPr lang="fr-CH" sz="2400" dirty="0" smtClean="0">
                <a:solidFill>
                  <a:prstClr val="black"/>
                </a:solidFill>
                <a:latin typeface="Calibri"/>
              </a:rPr>
              <a:t> calibration up and </a:t>
            </a:r>
            <a:r>
              <a:rPr lang="fr-CH" sz="2400" dirty="0" err="1" smtClean="0">
                <a:solidFill>
                  <a:prstClr val="black"/>
                </a:solidFill>
                <a:latin typeface="Calibri"/>
              </a:rPr>
              <a:t>above</a:t>
            </a:r>
            <a:r>
              <a:rPr lang="fr-CH" sz="2400" dirty="0" smtClean="0">
                <a:solidFill>
                  <a:prstClr val="black"/>
                </a:solidFill>
                <a:latin typeface="Calibri"/>
              </a:rPr>
              <a:t> WW </a:t>
            </a:r>
            <a:r>
              <a:rPr lang="fr-CH" sz="2400" dirty="0" err="1" smtClean="0">
                <a:solidFill>
                  <a:prstClr val="black"/>
                </a:solidFill>
                <a:latin typeface="Calibri"/>
              </a:rPr>
              <a:t>threshold</a:t>
            </a:r>
            <a:endParaRPr lang="fr-CH" sz="24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572654" y="25955"/>
            <a:ext cx="3312368" cy="72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777353" y="2873196"/>
            <a:ext cx="3257185" cy="1517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7668344" y="4617931"/>
            <a:ext cx="1179561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2175" y="5247001"/>
            <a:ext cx="844385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err="1" smtClean="0">
                <a:solidFill>
                  <a:prstClr val="black"/>
                </a:solidFill>
              </a:rPr>
              <a:t>Also</a:t>
            </a:r>
            <a:r>
              <a:rPr lang="fr-CH" dirty="0" smtClean="0">
                <a:solidFill>
                  <a:prstClr val="black"/>
                </a:solidFill>
              </a:rPr>
              <a:t>  -- </a:t>
            </a:r>
            <a:r>
              <a:rPr lang="fr-CH" dirty="0" smtClean="0">
                <a:solidFill>
                  <a:prstClr val="black"/>
                </a:solidFill>
                <a:sym typeface="Symbol"/>
              </a:rPr>
              <a:t></a:t>
            </a:r>
            <a:r>
              <a:rPr lang="fi-FI" dirty="0" smtClean="0">
                <a:solidFill>
                  <a:prstClr val="black"/>
                </a:solidFill>
              </a:rPr>
              <a:t>sin</a:t>
            </a:r>
            <a:r>
              <a:rPr lang="fi-FI" baseline="30000" dirty="0" smtClean="0">
                <a:solidFill>
                  <a:prstClr val="black"/>
                </a:solidFill>
              </a:rPr>
              <a:t>2 </a:t>
            </a:r>
            <a:r>
              <a:rPr lang="fi-FI" dirty="0" smtClean="0">
                <a:solidFill>
                  <a:prstClr val="black"/>
                </a:solidFill>
                <a:sym typeface="Symbol"/>
              </a:rPr>
              <a:t></a:t>
            </a:r>
            <a:r>
              <a:rPr lang="fi-FI" baseline="-25000" dirty="0" smtClean="0">
                <a:solidFill>
                  <a:prstClr val="black"/>
                </a:solidFill>
                <a:sym typeface="Symbol"/>
              </a:rPr>
              <a:t>W</a:t>
            </a:r>
            <a:r>
              <a:rPr lang="fi-FI" dirty="0" smtClean="0">
                <a:solidFill>
                  <a:prstClr val="black"/>
                </a:solidFill>
              </a:rPr>
              <a:t> </a:t>
            </a:r>
            <a:r>
              <a:rPr lang="fi-FI" dirty="0" smtClean="0">
                <a:solidFill>
                  <a:prstClr val="black"/>
                </a:solidFill>
                <a:sym typeface="Symbol"/>
              </a:rPr>
              <a:t></a:t>
            </a:r>
            <a:r>
              <a:rPr lang="fi-FI" dirty="0" smtClean="0">
                <a:solidFill>
                  <a:prstClr val="black"/>
                </a:solidFill>
              </a:rPr>
              <a:t>10</a:t>
            </a:r>
            <a:r>
              <a:rPr lang="fi-FI" baseline="30000" dirty="0" smtClean="0">
                <a:solidFill>
                  <a:prstClr val="black"/>
                </a:solidFill>
              </a:rPr>
              <a:t>-6</a:t>
            </a:r>
            <a:r>
              <a:rPr lang="fi-FI" dirty="0" smtClean="0">
                <a:solidFill>
                  <a:prstClr val="black"/>
                </a:solidFill>
              </a:rPr>
              <a:t>  </a:t>
            </a:r>
          </a:p>
          <a:p>
            <a:r>
              <a:rPr lang="fi-FI" dirty="0">
                <a:solidFill>
                  <a:prstClr val="black"/>
                </a:solidFill>
                <a:sym typeface="Symbol"/>
              </a:rPr>
              <a:t> </a:t>
            </a:r>
            <a:r>
              <a:rPr lang="fi-FI" dirty="0" smtClean="0">
                <a:solidFill>
                  <a:prstClr val="black"/>
                </a:solidFill>
                <a:sym typeface="Symbol"/>
              </a:rPr>
              <a:t>         -- </a:t>
            </a:r>
            <a:r>
              <a:rPr lang="fr-CH" dirty="0" smtClean="0">
                <a:solidFill>
                  <a:prstClr val="black"/>
                </a:solidFill>
                <a:sym typeface="Symbol"/>
              </a:rPr>
              <a:t></a:t>
            </a:r>
            <a:r>
              <a:rPr lang="fr-CH" baseline="-25000" dirty="0" smtClean="0">
                <a:solidFill>
                  <a:prstClr val="black"/>
                </a:solidFill>
                <a:sym typeface="Symbol"/>
              </a:rPr>
              <a:t>S</a:t>
            </a:r>
            <a:r>
              <a:rPr lang="fr-CH" dirty="0" smtClean="0">
                <a:solidFill>
                  <a:prstClr val="black"/>
                </a:solidFill>
                <a:sym typeface="Symbol"/>
              </a:rPr>
              <a:t>= 0.0001 </a:t>
            </a:r>
            <a:r>
              <a:rPr lang="fr-CH" dirty="0" err="1" smtClean="0">
                <a:solidFill>
                  <a:prstClr val="black"/>
                </a:solidFill>
                <a:sym typeface="Symbol"/>
              </a:rPr>
              <a:t>from</a:t>
            </a:r>
            <a:r>
              <a:rPr lang="fr-CH" dirty="0" smtClean="0">
                <a:solidFill>
                  <a:prstClr val="black"/>
                </a:solidFill>
                <a:sym typeface="Symbol"/>
              </a:rPr>
              <a:t> W and Z </a:t>
            </a:r>
            <a:r>
              <a:rPr lang="fr-CH" dirty="0" err="1" smtClean="0">
                <a:solidFill>
                  <a:prstClr val="black"/>
                </a:solidFill>
                <a:sym typeface="Symbol"/>
              </a:rPr>
              <a:t>hadronic</a:t>
            </a:r>
            <a:r>
              <a:rPr lang="fr-CH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fr-CH" dirty="0" err="1" smtClean="0">
                <a:solidFill>
                  <a:prstClr val="black"/>
                </a:solidFill>
                <a:sym typeface="Symbol"/>
              </a:rPr>
              <a:t>widths</a:t>
            </a:r>
            <a:endParaRPr lang="fr-CH" dirty="0" smtClean="0">
              <a:solidFill>
                <a:prstClr val="black"/>
              </a:solidFill>
              <a:sym typeface="Symbol"/>
            </a:endParaRPr>
          </a:p>
          <a:p>
            <a:r>
              <a:rPr lang="fr-CH" dirty="0">
                <a:solidFill>
                  <a:prstClr val="black"/>
                </a:solidFill>
                <a:sym typeface="Symbol"/>
              </a:rPr>
              <a:t> </a:t>
            </a:r>
            <a:r>
              <a:rPr lang="fr-CH" dirty="0" smtClean="0">
                <a:solidFill>
                  <a:prstClr val="black"/>
                </a:solidFill>
                <a:sym typeface="Symbol"/>
              </a:rPr>
              <a:t>         -- </a:t>
            </a:r>
            <a:r>
              <a:rPr lang="fr-CH" dirty="0" err="1" smtClean="0">
                <a:solidFill>
                  <a:prstClr val="black"/>
                </a:solidFill>
                <a:sym typeface="Symbol"/>
              </a:rPr>
              <a:t>orders</a:t>
            </a:r>
            <a:r>
              <a:rPr lang="fr-CH" dirty="0" smtClean="0">
                <a:solidFill>
                  <a:prstClr val="black"/>
                </a:solidFill>
                <a:sym typeface="Symbol"/>
              </a:rPr>
              <a:t> of magnitude on </a:t>
            </a:r>
            <a:r>
              <a:rPr lang="fr-CH" dirty="0" err="1" smtClean="0">
                <a:solidFill>
                  <a:prstClr val="black"/>
                </a:solidFill>
                <a:sym typeface="Symbol"/>
              </a:rPr>
              <a:t>FCNCs</a:t>
            </a:r>
            <a:r>
              <a:rPr lang="fr-CH" dirty="0" smtClean="0">
                <a:solidFill>
                  <a:prstClr val="black"/>
                </a:solidFill>
                <a:sym typeface="Symbol"/>
              </a:rPr>
              <a:t> and rare </a:t>
            </a:r>
            <a:r>
              <a:rPr lang="fr-CH" dirty="0" err="1" smtClean="0">
                <a:solidFill>
                  <a:prstClr val="black"/>
                </a:solidFill>
                <a:sym typeface="Symbol"/>
              </a:rPr>
              <a:t>decays</a:t>
            </a:r>
            <a:r>
              <a:rPr lang="fr-CH" dirty="0">
                <a:solidFill>
                  <a:prstClr val="black"/>
                </a:solidFill>
                <a:sym typeface="Symbol"/>
              </a:rPr>
              <a:t> </a:t>
            </a:r>
            <a:r>
              <a:rPr lang="fr-CH" dirty="0" smtClean="0">
                <a:solidFill>
                  <a:prstClr val="black"/>
                </a:solidFill>
                <a:sym typeface="Symbol"/>
              </a:rPr>
              <a:t>etc. etc.</a:t>
            </a:r>
          </a:p>
          <a:p>
            <a:endParaRPr lang="fr-CH" dirty="0">
              <a:solidFill>
                <a:prstClr val="black"/>
              </a:solidFill>
              <a:sym typeface="Symbol"/>
            </a:endParaRPr>
          </a:p>
          <a:p>
            <a:r>
              <a:rPr lang="fr-CH" dirty="0" smtClean="0">
                <a:solidFill>
                  <a:srgbClr val="1F497D"/>
                </a:solidFill>
                <a:sym typeface="Symbol"/>
              </a:rPr>
              <a:t>Design </a:t>
            </a:r>
            <a:r>
              <a:rPr lang="fr-CH" dirty="0" err="1" smtClean="0">
                <a:solidFill>
                  <a:srgbClr val="1F497D"/>
                </a:solidFill>
                <a:sym typeface="Symbol"/>
              </a:rPr>
              <a:t>study</a:t>
            </a:r>
            <a:r>
              <a:rPr lang="fr-CH" dirty="0" smtClean="0">
                <a:solidFill>
                  <a:srgbClr val="1F497D"/>
                </a:solidFill>
                <a:sym typeface="Symbol"/>
              </a:rPr>
              <a:t> to </a:t>
            </a:r>
            <a:r>
              <a:rPr lang="fr-CH" dirty="0" err="1" smtClean="0">
                <a:solidFill>
                  <a:srgbClr val="1F497D"/>
                </a:solidFill>
                <a:sym typeface="Symbol"/>
              </a:rPr>
              <a:t>establish</a:t>
            </a:r>
            <a:r>
              <a:rPr lang="fr-CH" dirty="0" smtClean="0">
                <a:solidFill>
                  <a:srgbClr val="1F497D"/>
                </a:solidFill>
                <a:sym typeface="Symbol"/>
              </a:rPr>
              <a:t> </a:t>
            </a:r>
            <a:r>
              <a:rPr lang="fr-CH" dirty="0" err="1" smtClean="0">
                <a:solidFill>
                  <a:srgbClr val="1F497D"/>
                </a:solidFill>
                <a:sym typeface="Symbol"/>
              </a:rPr>
              <a:t>possibility</a:t>
            </a:r>
            <a:r>
              <a:rPr lang="fr-CH" dirty="0" smtClean="0">
                <a:solidFill>
                  <a:srgbClr val="1F497D"/>
                </a:solidFill>
                <a:sym typeface="Symbol"/>
              </a:rPr>
              <a:t> of </a:t>
            </a:r>
            <a:r>
              <a:rPr lang="fr-CH" dirty="0" err="1" smtClean="0">
                <a:solidFill>
                  <a:srgbClr val="1F497D"/>
                </a:solidFill>
                <a:sym typeface="Symbol"/>
              </a:rPr>
              <a:t>corresponding</a:t>
            </a:r>
            <a:r>
              <a:rPr lang="fr-CH" dirty="0" smtClean="0">
                <a:solidFill>
                  <a:srgbClr val="1F497D"/>
                </a:solidFill>
                <a:sym typeface="Symbol"/>
              </a:rPr>
              <a:t> </a:t>
            </a:r>
            <a:r>
              <a:rPr lang="fr-CH" dirty="0" err="1" smtClean="0">
                <a:solidFill>
                  <a:srgbClr val="1F497D"/>
                </a:solidFill>
                <a:sym typeface="Symbol"/>
              </a:rPr>
              <a:t>precision</a:t>
            </a:r>
            <a:r>
              <a:rPr lang="fr-CH" dirty="0" smtClean="0">
                <a:solidFill>
                  <a:srgbClr val="1F497D"/>
                </a:solidFill>
                <a:sym typeface="Symbol"/>
              </a:rPr>
              <a:t> </a:t>
            </a:r>
            <a:r>
              <a:rPr lang="fr-CH" dirty="0" err="1" smtClean="0">
                <a:solidFill>
                  <a:srgbClr val="1F497D"/>
                </a:solidFill>
                <a:sym typeface="Symbol"/>
              </a:rPr>
              <a:t>theoretical</a:t>
            </a:r>
            <a:r>
              <a:rPr lang="fr-CH" dirty="0" smtClean="0">
                <a:solidFill>
                  <a:srgbClr val="1F497D"/>
                </a:solidFill>
                <a:sym typeface="Symbol"/>
              </a:rPr>
              <a:t> </a:t>
            </a:r>
            <a:r>
              <a:rPr lang="fr-CH" dirty="0" err="1" smtClean="0">
                <a:solidFill>
                  <a:srgbClr val="1F497D"/>
                </a:solidFill>
                <a:sym typeface="Symbol"/>
              </a:rPr>
              <a:t>calculations</a:t>
            </a:r>
            <a:r>
              <a:rPr lang="fr-CH" dirty="0" smtClean="0">
                <a:solidFill>
                  <a:srgbClr val="1F497D"/>
                </a:solidFill>
                <a:sym typeface="Symbol"/>
              </a:rPr>
              <a:t>.  </a:t>
            </a:r>
          </a:p>
          <a:p>
            <a:r>
              <a:rPr lang="fr-CH" dirty="0">
                <a:solidFill>
                  <a:prstClr val="black"/>
                </a:solidFill>
                <a:sym typeface="Symbol"/>
              </a:rPr>
              <a:t> </a:t>
            </a:r>
            <a:r>
              <a:rPr lang="fr-CH" dirty="0" smtClean="0">
                <a:solidFill>
                  <a:prstClr val="black"/>
                </a:solidFill>
                <a:sym typeface="Symbol"/>
              </a:rPr>
              <a:t>          </a:t>
            </a:r>
            <a:endParaRPr lang="fr-CH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19443" y="1633794"/>
            <a:ext cx="173868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CH" dirty="0" err="1" smtClean="0">
                <a:solidFill>
                  <a:prstClr val="black"/>
                </a:solidFill>
              </a:rPr>
              <a:t>target</a:t>
            </a:r>
            <a:r>
              <a:rPr lang="fr-CH" dirty="0" smtClean="0">
                <a:solidFill>
                  <a:prstClr val="black"/>
                </a:solidFill>
              </a:rPr>
              <a:t> </a:t>
            </a:r>
            <a:r>
              <a:rPr lang="fr-CH" dirty="0" err="1" smtClean="0">
                <a:solidFill>
                  <a:prstClr val="black"/>
                </a:solidFill>
              </a:rPr>
              <a:t>precisions</a:t>
            </a:r>
            <a:endParaRPr lang="fr-CH" dirty="0">
              <a:solidFill>
                <a:prstClr val="black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7668343" y="2564904"/>
            <a:ext cx="1179561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73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0740" y="476672"/>
            <a:ext cx="8386463" cy="3262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2800" b="1" dirty="0" err="1" smtClean="0"/>
              <a:t>Low</a:t>
            </a:r>
            <a:r>
              <a:rPr lang="fr-CH" sz="2800" b="1" dirty="0" smtClean="0"/>
              <a:t> angle </a:t>
            </a:r>
            <a:r>
              <a:rPr lang="fr-CH" sz="2800" b="1" dirty="0" err="1" smtClean="0"/>
              <a:t>region</a:t>
            </a:r>
            <a:endParaRPr lang="fr-CH" sz="2800" b="1" dirty="0" smtClean="0"/>
          </a:p>
          <a:p>
            <a:endParaRPr lang="fr-CH" dirty="0"/>
          </a:p>
          <a:p>
            <a:r>
              <a:rPr lang="fr-CH" sz="2000" dirty="0" smtClean="0"/>
              <a:t>    --- </a:t>
            </a:r>
            <a:r>
              <a:rPr lang="fr-CH" sz="2000" dirty="0" err="1" smtClean="0"/>
              <a:t>need</a:t>
            </a:r>
            <a:r>
              <a:rPr lang="fr-CH" sz="2000" dirty="0" smtClean="0"/>
              <a:t> to </a:t>
            </a:r>
            <a:r>
              <a:rPr lang="fr-CH" sz="2000" dirty="0" err="1" smtClean="0"/>
              <a:t>understand</a:t>
            </a:r>
            <a:r>
              <a:rPr lang="fr-CH" sz="2000" dirty="0" smtClean="0"/>
              <a:t> Machine Detector Interface (MDI)</a:t>
            </a:r>
          </a:p>
          <a:p>
            <a:r>
              <a:rPr lang="fr-CH" sz="2000" dirty="0"/>
              <a:t> </a:t>
            </a:r>
            <a:r>
              <a:rPr lang="fr-CH" sz="2000" dirty="0" smtClean="0"/>
              <a:t>         -- size and location of final focus </a:t>
            </a:r>
            <a:r>
              <a:rPr lang="fr-CH" sz="2000" dirty="0" err="1" smtClean="0"/>
              <a:t>elements</a:t>
            </a:r>
            <a:r>
              <a:rPr lang="fr-CH" sz="2000" dirty="0" smtClean="0"/>
              <a:t>, L*   </a:t>
            </a:r>
          </a:p>
          <a:p>
            <a:r>
              <a:rPr lang="fr-CH" sz="2000" dirty="0"/>
              <a:t> </a:t>
            </a:r>
            <a:r>
              <a:rPr lang="fr-CH" sz="2000" dirty="0" smtClean="0"/>
              <a:t>         -- synchrotron radiation </a:t>
            </a:r>
            <a:r>
              <a:rPr lang="fr-CH" sz="2000" dirty="0" err="1" smtClean="0"/>
              <a:t>masks</a:t>
            </a:r>
            <a:r>
              <a:rPr lang="fr-CH" sz="2000" dirty="0" smtClean="0"/>
              <a:t>, </a:t>
            </a:r>
            <a:r>
              <a:rPr lang="fr-CH" sz="2000" dirty="0" err="1" smtClean="0"/>
              <a:t>residual</a:t>
            </a:r>
            <a:r>
              <a:rPr lang="fr-CH" sz="2000" dirty="0" smtClean="0"/>
              <a:t> </a:t>
            </a:r>
            <a:r>
              <a:rPr lang="fr-CH" sz="2000" dirty="0" err="1" smtClean="0"/>
              <a:t>levels</a:t>
            </a:r>
            <a:endParaRPr lang="fr-CH" sz="2000" dirty="0" smtClean="0"/>
          </a:p>
          <a:p>
            <a:r>
              <a:rPr lang="fr-CH" sz="2000" dirty="0"/>
              <a:t> </a:t>
            </a:r>
            <a:r>
              <a:rPr lang="fr-CH" sz="2000" dirty="0" smtClean="0"/>
              <a:t>         -- EM radiation </a:t>
            </a:r>
            <a:r>
              <a:rPr lang="fr-CH" sz="2000" dirty="0" err="1" smtClean="0"/>
              <a:t>from</a:t>
            </a:r>
            <a:r>
              <a:rPr lang="fr-CH" sz="2000" dirty="0" smtClean="0"/>
              <a:t> </a:t>
            </a:r>
            <a:r>
              <a:rPr lang="fr-CH" sz="2000" dirty="0" err="1" smtClean="0"/>
              <a:t>Beamstrahlung</a:t>
            </a:r>
            <a:r>
              <a:rPr lang="fr-CH" sz="2000" dirty="0" smtClean="0"/>
              <a:t>  </a:t>
            </a:r>
          </a:p>
          <a:p>
            <a:r>
              <a:rPr lang="fr-CH" sz="2000" dirty="0"/>
              <a:t> </a:t>
            </a:r>
            <a:r>
              <a:rPr lang="fr-CH" sz="2000" dirty="0" smtClean="0"/>
              <a:t>         -- </a:t>
            </a:r>
            <a:r>
              <a:rPr lang="fr-CH" sz="2000" dirty="0" err="1" smtClean="0"/>
              <a:t>beam</a:t>
            </a:r>
            <a:r>
              <a:rPr lang="fr-CH" sz="2000" dirty="0" smtClean="0"/>
              <a:t> pipe size</a:t>
            </a:r>
          </a:p>
          <a:p>
            <a:r>
              <a:rPr lang="fr-CH" sz="2000" dirty="0"/>
              <a:t> </a:t>
            </a:r>
            <a:r>
              <a:rPr lang="fr-CH" sz="2000" dirty="0" smtClean="0"/>
              <a:t>  -- </a:t>
            </a:r>
            <a:r>
              <a:rPr lang="fr-CH" sz="2000" dirty="0" err="1" smtClean="0"/>
              <a:t>physics</a:t>
            </a:r>
            <a:r>
              <a:rPr lang="fr-CH" sz="2000" dirty="0" smtClean="0"/>
              <a:t> </a:t>
            </a:r>
            <a:r>
              <a:rPr lang="fr-CH" sz="2000" dirty="0" err="1" smtClean="0"/>
              <a:t>need</a:t>
            </a:r>
            <a:r>
              <a:rPr lang="fr-CH" sz="2000" dirty="0" smtClean="0"/>
              <a:t> in </a:t>
            </a:r>
            <a:r>
              <a:rPr lang="fr-CH" sz="2000" dirty="0" err="1" smtClean="0"/>
              <a:t>hermiticity</a:t>
            </a:r>
            <a:r>
              <a:rPr lang="fr-CH" sz="2000" dirty="0" smtClean="0"/>
              <a:t> in </a:t>
            </a:r>
            <a:r>
              <a:rPr lang="fr-CH" sz="2000" dirty="0" err="1" smtClean="0"/>
              <a:t>detection</a:t>
            </a:r>
            <a:r>
              <a:rPr lang="fr-CH" sz="2000" dirty="0" smtClean="0"/>
              <a:t>, </a:t>
            </a:r>
            <a:r>
              <a:rPr lang="fr-CH" sz="2000" dirty="0" err="1" smtClean="0"/>
              <a:t>measurement</a:t>
            </a:r>
            <a:r>
              <a:rPr lang="fr-CH" sz="2000" dirty="0" smtClean="0"/>
              <a:t> or veto </a:t>
            </a:r>
          </a:p>
          <a:p>
            <a:r>
              <a:rPr lang="fr-CH" sz="2000" dirty="0"/>
              <a:t> </a:t>
            </a:r>
            <a:r>
              <a:rPr lang="fr-CH" sz="2000" dirty="0" smtClean="0"/>
              <a:t>  </a:t>
            </a:r>
          </a:p>
          <a:p>
            <a:r>
              <a:rPr lang="fr-CH" sz="2000" dirty="0" smtClean="0"/>
              <a:t>                            </a:t>
            </a:r>
            <a:r>
              <a:rPr lang="fr-CH" sz="2000" dirty="0" smtClean="0">
                <a:sym typeface="Wingdings" panose="05000000000000000000" pitchFamily="2" charset="2"/>
              </a:rPr>
              <a:t> simulation  design</a:t>
            </a:r>
            <a:r>
              <a:rPr lang="fr-CH" dirty="0" smtClean="0"/>
              <a:t>                                                                         </a:t>
            </a:r>
            <a:endParaRPr lang="fr-CH" dirty="0"/>
          </a:p>
        </p:txBody>
      </p:sp>
      <p:sp>
        <p:nvSpPr>
          <p:cNvPr id="7" name="TextBox 6"/>
          <p:cNvSpPr txBox="1"/>
          <p:nvPr/>
        </p:nvSpPr>
        <p:spPr>
          <a:xfrm>
            <a:off x="291555" y="3944340"/>
            <a:ext cx="3221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2400" b="1" dirty="0" err="1" smtClean="0">
                <a:solidFill>
                  <a:srgbClr val="C00000"/>
                </a:solidFill>
              </a:rPr>
              <a:t>list</a:t>
            </a:r>
            <a:r>
              <a:rPr lang="fr-CH" sz="2400" b="1" dirty="0" smtClean="0">
                <a:solidFill>
                  <a:srgbClr val="C00000"/>
                </a:solidFill>
              </a:rPr>
              <a:t> </a:t>
            </a:r>
            <a:r>
              <a:rPr lang="fr-CH" sz="2400" b="1" dirty="0" err="1" smtClean="0">
                <a:solidFill>
                  <a:srgbClr val="C00000"/>
                </a:solidFill>
              </a:rPr>
              <a:t>tasks</a:t>
            </a:r>
            <a:r>
              <a:rPr lang="fr-CH" sz="2400" b="1" dirty="0" smtClean="0">
                <a:solidFill>
                  <a:srgbClr val="C00000"/>
                </a:solidFill>
              </a:rPr>
              <a:t> to </a:t>
            </a:r>
            <a:r>
              <a:rPr lang="fr-CH" sz="2400" b="1" dirty="0" err="1" smtClean="0">
                <a:solidFill>
                  <a:srgbClr val="C00000"/>
                </a:solidFill>
              </a:rPr>
              <a:t>undertake</a:t>
            </a:r>
            <a:r>
              <a:rPr lang="fr-CH" sz="2400" b="1" dirty="0" smtClean="0">
                <a:solidFill>
                  <a:srgbClr val="C00000"/>
                </a:solidFill>
              </a:rPr>
              <a:t>:  </a:t>
            </a:r>
            <a:endParaRPr lang="fr-CH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633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88640"/>
            <a:ext cx="903649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sz="2800" b="1" dirty="0" smtClean="0"/>
              <a:t>TLEP/</a:t>
            </a:r>
            <a:r>
              <a:rPr lang="fr-CH" sz="2800" b="1" dirty="0" err="1" smtClean="0"/>
              <a:t>CepC</a:t>
            </a:r>
            <a:r>
              <a:rPr lang="fr-CH" sz="2800" b="1" dirty="0" smtClean="0"/>
              <a:t> Time structure and data rate</a:t>
            </a:r>
          </a:p>
          <a:p>
            <a:r>
              <a:rPr lang="fr-CH" sz="2000" b="1" dirty="0" smtClean="0"/>
              <a:t>   </a:t>
            </a:r>
            <a:r>
              <a:rPr lang="fr-CH" sz="2000" dirty="0" smtClean="0"/>
              <a:t>-- </a:t>
            </a:r>
            <a:r>
              <a:rPr lang="fr-CH" sz="2000" dirty="0" err="1" smtClean="0"/>
              <a:t>higher</a:t>
            </a:r>
            <a:r>
              <a:rPr lang="fr-CH" sz="2000" dirty="0" smtClean="0"/>
              <a:t> rate </a:t>
            </a:r>
            <a:r>
              <a:rPr lang="fr-CH" sz="2000" dirty="0" err="1" smtClean="0"/>
              <a:t>than</a:t>
            </a:r>
            <a:r>
              <a:rPr lang="fr-CH" sz="2000" dirty="0" smtClean="0"/>
              <a:t> LEP but </a:t>
            </a:r>
            <a:r>
              <a:rPr lang="fr-CH" sz="2000" dirty="0" err="1" smtClean="0"/>
              <a:t>events</a:t>
            </a:r>
            <a:r>
              <a:rPr lang="fr-CH" sz="2000" dirty="0" smtClean="0"/>
              <a:t> </a:t>
            </a:r>
            <a:r>
              <a:rPr lang="fr-CH" sz="2000" dirty="0" err="1" smtClean="0"/>
              <a:t>similar</a:t>
            </a:r>
            <a:endParaRPr lang="fr-CH" sz="2000" dirty="0" smtClean="0"/>
          </a:p>
          <a:p>
            <a:r>
              <a:rPr lang="fr-CH" sz="2000" dirty="0" smtClean="0"/>
              <a:t>          -- (CW) time structure </a:t>
            </a:r>
            <a:r>
              <a:rPr lang="fr-CH" sz="2000" dirty="0" err="1" smtClean="0"/>
              <a:t>with</a:t>
            </a:r>
            <a:r>
              <a:rPr lang="fr-CH" sz="2000" dirty="0" smtClean="0"/>
              <a:t> </a:t>
            </a:r>
            <a:r>
              <a:rPr lang="fr-CH" sz="2000" dirty="0" err="1" smtClean="0"/>
              <a:t>varirable</a:t>
            </a:r>
            <a:r>
              <a:rPr lang="fr-CH" sz="2000" dirty="0" smtClean="0"/>
              <a:t> </a:t>
            </a:r>
            <a:r>
              <a:rPr lang="fr-CH" sz="2000" dirty="0" err="1" smtClean="0"/>
              <a:t>bunch</a:t>
            </a:r>
            <a:r>
              <a:rPr lang="fr-CH" sz="2000" dirty="0" smtClean="0"/>
              <a:t> </a:t>
            </a:r>
            <a:r>
              <a:rPr lang="fr-CH" sz="2000" dirty="0" err="1" smtClean="0"/>
              <a:t>spacing</a:t>
            </a:r>
            <a:r>
              <a:rPr lang="fr-CH" sz="2000" dirty="0" smtClean="0"/>
              <a:t> </a:t>
            </a:r>
          </a:p>
          <a:p>
            <a:r>
              <a:rPr lang="fr-CH" sz="2000" dirty="0"/>
              <a:t> </a:t>
            </a:r>
            <a:r>
              <a:rPr lang="fr-CH" sz="2000" dirty="0" smtClean="0"/>
              <a:t>                   -- </a:t>
            </a:r>
            <a:r>
              <a:rPr lang="fr-CH" sz="2000" dirty="0" err="1" smtClean="0"/>
              <a:t>varying</a:t>
            </a:r>
            <a:r>
              <a:rPr lang="fr-CH" sz="2000" dirty="0" smtClean="0"/>
              <a:t>  </a:t>
            </a:r>
            <a:r>
              <a:rPr lang="fr-CH" sz="2000" dirty="0" err="1" smtClean="0"/>
              <a:t>from</a:t>
            </a:r>
            <a:r>
              <a:rPr lang="fr-CH" sz="2000" dirty="0" smtClean="0"/>
              <a:t> Z </a:t>
            </a:r>
            <a:r>
              <a:rPr lang="fr-CH" sz="2000" dirty="0" err="1" smtClean="0"/>
              <a:t>factory</a:t>
            </a:r>
            <a:r>
              <a:rPr lang="fr-CH" sz="2000" dirty="0" smtClean="0"/>
              <a:t> to top </a:t>
            </a:r>
            <a:r>
              <a:rPr lang="fr-CH" sz="2000" dirty="0" err="1" smtClean="0"/>
              <a:t>factory</a:t>
            </a:r>
            <a:r>
              <a:rPr lang="fr-CH" sz="2000" dirty="0" smtClean="0"/>
              <a:t>  (~ 300 </a:t>
            </a:r>
            <a:r>
              <a:rPr lang="fr-CH" sz="2000" dirty="0" smtClean="0">
                <a:sym typeface="Symbol"/>
              </a:rPr>
              <a:t>s/4400 </a:t>
            </a:r>
            <a:r>
              <a:rPr lang="fr-CH" sz="2000" dirty="0" err="1" smtClean="0">
                <a:sym typeface="Symbol"/>
              </a:rPr>
              <a:t>bunches</a:t>
            </a:r>
            <a:r>
              <a:rPr lang="fr-CH" sz="2000" dirty="0" smtClean="0">
                <a:sym typeface="Symbol"/>
              </a:rPr>
              <a:t> = 75ns)</a:t>
            </a:r>
          </a:p>
          <a:p>
            <a:r>
              <a:rPr lang="fr-CH" sz="2000" dirty="0" smtClean="0">
                <a:sym typeface="Symbol"/>
              </a:rPr>
              <a:t>                            </a:t>
            </a:r>
            <a:r>
              <a:rPr lang="fr-CH" sz="2000" dirty="0" smtClean="0">
                <a:solidFill>
                  <a:srgbClr val="00B0F0"/>
                </a:solidFill>
                <a:sym typeface="Symbol"/>
              </a:rPr>
              <a:t>more </a:t>
            </a:r>
            <a:r>
              <a:rPr lang="fr-CH" sz="2000" dirty="0" err="1" smtClean="0">
                <a:solidFill>
                  <a:srgbClr val="00B0F0"/>
                </a:solidFill>
                <a:sym typeface="Symbol"/>
              </a:rPr>
              <a:t>like</a:t>
            </a:r>
            <a:r>
              <a:rPr lang="fr-CH" sz="2000" dirty="0" smtClean="0">
                <a:solidFill>
                  <a:srgbClr val="00B0F0"/>
                </a:solidFill>
                <a:sym typeface="Symbol"/>
              </a:rPr>
              <a:t> LHC!</a:t>
            </a:r>
          </a:p>
          <a:p>
            <a:r>
              <a:rPr lang="fr-CH" sz="2000" dirty="0" smtClean="0">
                <a:sym typeface="Symbol"/>
              </a:rPr>
              <a:t>          -- radiation </a:t>
            </a:r>
            <a:r>
              <a:rPr lang="fr-CH" sz="2000" dirty="0" err="1" smtClean="0">
                <a:sym typeface="Symbol"/>
              </a:rPr>
              <a:t>levels</a:t>
            </a:r>
            <a:r>
              <a:rPr lang="fr-CH" sz="2000" dirty="0" smtClean="0">
                <a:sym typeface="Symbol"/>
              </a:rPr>
              <a:t> (</a:t>
            </a:r>
            <a:r>
              <a:rPr lang="fr-CH" sz="2000" dirty="0" err="1" smtClean="0">
                <a:sym typeface="Symbol"/>
              </a:rPr>
              <a:t>small</a:t>
            </a:r>
            <a:r>
              <a:rPr lang="fr-CH" sz="2000" dirty="0" smtClean="0">
                <a:sym typeface="Symbol"/>
              </a:rPr>
              <a:t>?) </a:t>
            </a:r>
          </a:p>
          <a:p>
            <a:r>
              <a:rPr lang="fr-CH" sz="2000" dirty="0" smtClean="0">
                <a:sym typeface="Symbol"/>
              </a:rPr>
              <a:t>    </a:t>
            </a:r>
            <a:r>
              <a:rPr lang="fr-CH" sz="2000" dirty="0" smtClean="0">
                <a:solidFill>
                  <a:srgbClr val="00B0F0"/>
                </a:solidFill>
                <a:sym typeface="Symbol"/>
              </a:rPr>
              <a:t>-- not a </a:t>
            </a:r>
            <a:r>
              <a:rPr lang="fr-CH" sz="2000" dirty="0" err="1" smtClean="0">
                <a:solidFill>
                  <a:srgbClr val="00B0F0"/>
                </a:solidFill>
                <a:sym typeface="Symbol"/>
              </a:rPr>
              <a:t>pulsed</a:t>
            </a:r>
            <a:r>
              <a:rPr lang="fr-CH" sz="2000" dirty="0" smtClean="0">
                <a:solidFill>
                  <a:srgbClr val="00B0F0"/>
                </a:solidFill>
                <a:sym typeface="Symbol"/>
              </a:rPr>
              <a:t> machine </a:t>
            </a:r>
            <a:r>
              <a:rPr lang="fr-CH" sz="2000" dirty="0" err="1" smtClean="0">
                <a:solidFill>
                  <a:srgbClr val="00B0F0"/>
                </a:solidFill>
                <a:sym typeface="Symbol"/>
              </a:rPr>
              <a:t>like</a:t>
            </a:r>
            <a:r>
              <a:rPr lang="fr-CH" sz="2000" dirty="0" smtClean="0">
                <a:solidFill>
                  <a:srgbClr val="00B0F0"/>
                </a:solidFill>
                <a:sym typeface="Symbol"/>
              </a:rPr>
              <a:t> ILC /CLIC </a:t>
            </a:r>
          </a:p>
          <a:p>
            <a:r>
              <a:rPr lang="fr-CH" sz="2000" dirty="0" smtClean="0">
                <a:sym typeface="Symbol"/>
              </a:rPr>
              <a:t>    </a:t>
            </a:r>
            <a:endParaRPr lang="fr-CH" dirty="0" smtClean="0">
              <a:sym typeface="Symbol"/>
            </a:endParaRPr>
          </a:p>
          <a:p>
            <a:r>
              <a:rPr lang="fr-CH" b="1" dirty="0" smtClean="0">
                <a:sym typeface="Wingdings" panose="05000000000000000000" pitchFamily="2" charset="2"/>
              </a:rPr>
              <a:t> </a:t>
            </a:r>
            <a:r>
              <a:rPr lang="fr-CH" b="1" dirty="0" err="1" smtClean="0">
                <a:sym typeface="Wingdings" panose="05000000000000000000" pitchFamily="2" charset="2"/>
              </a:rPr>
              <a:t>cannot</a:t>
            </a:r>
            <a:r>
              <a:rPr lang="fr-CH" b="1" dirty="0" smtClean="0">
                <a:sym typeface="Wingdings" panose="05000000000000000000" pitchFamily="2" charset="2"/>
              </a:rPr>
              <a:t> use </a:t>
            </a:r>
            <a:r>
              <a:rPr lang="fr-CH" b="1" dirty="0" err="1" smtClean="0">
                <a:sym typeface="Wingdings" panose="05000000000000000000" pitchFamily="2" charset="2"/>
              </a:rPr>
              <a:t>pulsed</a:t>
            </a:r>
            <a:r>
              <a:rPr lang="fr-CH" b="1" dirty="0" smtClean="0">
                <a:sym typeface="Wingdings" panose="05000000000000000000" pitchFamily="2" charset="2"/>
              </a:rPr>
              <a:t> </a:t>
            </a:r>
            <a:r>
              <a:rPr lang="fr-CH" b="1" dirty="0" err="1" smtClean="0">
                <a:sym typeface="Wingdings" panose="05000000000000000000" pitchFamily="2" charset="2"/>
              </a:rPr>
              <a:t>electronics</a:t>
            </a:r>
            <a:r>
              <a:rPr lang="fr-CH" b="1" dirty="0" smtClean="0">
                <a:sym typeface="Wingdings" panose="05000000000000000000" pitchFamily="2" charset="2"/>
              </a:rPr>
              <a:t> but </a:t>
            </a:r>
            <a:r>
              <a:rPr lang="fr-CH" b="1" dirty="0" err="1" smtClean="0">
                <a:sym typeface="Wingdings" panose="05000000000000000000" pitchFamily="2" charset="2"/>
              </a:rPr>
              <a:t>does</a:t>
            </a:r>
            <a:r>
              <a:rPr lang="fr-CH" b="1" dirty="0" smtClean="0">
                <a:sym typeface="Wingdings" panose="05000000000000000000" pitchFamily="2" charset="2"/>
              </a:rPr>
              <a:t> not </a:t>
            </a:r>
            <a:r>
              <a:rPr lang="fr-CH" b="1" dirty="0" err="1" smtClean="0">
                <a:sym typeface="Wingdings" panose="05000000000000000000" pitchFamily="2" charset="2"/>
              </a:rPr>
              <a:t>need</a:t>
            </a:r>
            <a:r>
              <a:rPr lang="fr-CH" b="1" dirty="0" smtClean="0">
                <a:sym typeface="Wingdings" panose="05000000000000000000" pitchFamily="2" charset="2"/>
              </a:rPr>
              <a:t> to </a:t>
            </a:r>
            <a:r>
              <a:rPr lang="fr-CH" b="1" dirty="0" err="1" smtClean="0">
                <a:sym typeface="Wingdings" panose="05000000000000000000" pitchFamily="2" charset="2"/>
              </a:rPr>
              <a:t>be</a:t>
            </a:r>
            <a:r>
              <a:rPr lang="fr-CH" b="1" dirty="0" smtClean="0">
                <a:sym typeface="Wingdings" panose="05000000000000000000" pitchFamily="2" charset="2"/>
              </a:rPr>
              <a:t>  hadron rad-hard as in LHC</a:t>
            </a:r>
            <a:r>
              <a:rPr lang="fr-CH" b="1" dirty="0" smtClean="0">
                <a:sym typeface="Symbol"/>
              </a:rPr>
              <a:t> </a:t>
            </a:r>
          </a:p>
          <a:p>
            <a:r>
              <a:rPr lang="fr-CH" b="1" dirty="0" smtClean="0">
                <a:sym typeface="Wingdings" panose="05000000000000000000" pitchFamily="2" charset="2"/>
              </a:rPr>
              <a:t> data rate </a:t>
            </a:r>
            <a:r>
              <a:rPr lang="fr-CH" b="1" dirty="0" err="1" smtClean="0">
                <a:sym typeface="Wingdings" panose="05000000000000000000" pitchFamily="2" charset="2"/>
              </a:rPr>
              <a:t>can</a:t>
            </a:r>
            <a:r>
              <a:rPr lang="fr-CH" b="1" dirty="0" smtClean="0">
                <a:sym typeface="Wingdings" panose="05000000000000000000" pitchFamily="2" charset="2"/>
              </a:rPr>
              <a:t> go as high as 50kHz (check) to </a:t>
            </a:r>
            <a:r>
              <a:rPr lang="fr-CH" b="1" dirty="0" err="1" smtClean="0">
                <a:sym typeface="Wingdings" panose="05000000000000000000" pitchFamily="2" charset="2"/>
              </a:rPr>
              <a:t>write</a:t>
            </a:r>
            <a:r>
              <a:rPr lang="fr-CH" b="1" dirty="0" smtClean="0">
                <a:sym typeface="Wingdings" panose="05000000000000000000" pitchFamily="2" charset="2"/>
              </a:rPr>
              <a:t> on tape </a:t>
            </a:r>
            <a:endParaRPr lang="fr-CH" b="1" dirty="0" smtClean="0">
              <a:sym typeface="Symbo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841" y="3789040"/>
            <a:ext cx="3221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2400" b="1" dirty="0" err="1" smtClean="0">
                <a:solidFill>
                  <a:srgbClr val="C00000"/>
                </a:solidFill>
              </a:rPr>
              <a:t>list</a:t>
            </a:r>
            <a:r>
              <a:rPr lang="fr-CH" sz="2400" b="1" dirty="0" smtClean="0">
                <a:solidFill>
                  <a:srgbClr val="C00000"/>
                </a:solidFill>
              </a:rPr>
              <a:t> </a:t>
            </a:r>
            <a:r>
              <a:rPr lang="fr-CH" sz="2400" b="1" dirty="0" err="1" smtClean="0">
                <a:solidFill>
                  <a:srgbClr val="C00000"/>
                </a:solidFill>
              </a:rPr>
              <a:t>tasks</a:t>
            </a:r>
            <a:r>
              <a:rPr lang="fr-CH" sz="2400" b="1" dirty="0" smtClean="0">
                <a:solidFill>
                  <a:srgbClr val="C00000"/>
                </a:solidFill>
              </a:rPr>
              <a:t> to </a:t>
            </a:r>
            <a:r>
              <a:rPr lang="fr-CH" sz="2400" b="1" dirty="0" err="1" smtClean="0">
                <a:solidFill>
                  <a:srgbClr val="C00000"/>
                </a:solidFill>
              </a:rPr>
              <a:t>undertake</a:t>
            </a:r>
            <a:r>
              <a:rPr lang="fr-CH" sz="2400" b="1" dirty="0" smtClean="0">
                <a:solidFill>
                  <a:srgbClr val="C00000"/>
                </a:solidFill>
              </a:rPr>
              <a:t>:  </a:t>
            </a:r>
            <a:endParaRPr lang="fr-CH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446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1196752"/>
            <a:ext cx="70567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b="1" dirty="0" smtClean="0">
                <a:sym typeface="Symbol"/>
              </a:rPr>
              <a:t>-- </a:t>
            </a:r>
            <a:r>
              <a:rPr lang="fr-CH" b="1" dirty="0" err="1" smtClean="0">
                <a:sym typeface="Symbol"/>
              </a:rPr>
              <a:t>physics</a:t>
            </a:r>
            <a:r>
              <a:rPr lang="fr-CH" b="1" dirty="0" smtClean="0">
                <a:sym typeface="Symbol"/>
              </a:rPr>
              <a:t> </a:t>
            </a:r>
            <a:r>
              <a:rPr lang="fr-CH" b="1" dirty="0" err="1" smtClean="0">
                <a:sym typeface="Symbol"/>
              </a:rPr>
              <a:t>requirements</a:t>
            </a:r>
            <a:r>
              <a:rPr lang="fr-CH" b="1" dirty="0" smtClean="0">
                <a:sym typeface="Symbol"/>
              </a:rPr>
              <a:t> </a:t>
            </a:r>
            <a:r>
              <a:rPr lang="fr-CH" b="1" dirty="0" err="1" smtClean="0">
                <a:sym typeface="Symbol"/>
              </a:rPr>
              <a:t>different</a:t>
            </a:r>
            <a:r>
              <a:rPr lang="fr-CH" b="1" dirty="0" smtClean="0">
                <a:sym typeface="Symbol"/>
              </a:rPr>
              <a:t> </a:t>
            </a:r>
            <a:r>
              <a:rPr lang="fr-CH" b="1" dirty="0" err="1" smtClean="0">
                <a:sym typeface="Symbol"/>
              </a:rPr>
              <a:t>than</a:t>
            </a:r>
            <a:r>
              <a:rPr lang="fr-CH" b="1" dirty="0" smtClean="0">
                <a:sym typeface="Symbol"/>
              </a:rPr>
              <a:t> ILC  </a:t>
            </a:r>
          </a:p>
          <a:p>
            <a:r>
              <a:rPr lang="fr-CH" b="1" dirty="0" smtClean="0">
                <a:sym typeface="Symbol"/>
              </a:rPr>
              <a:t>                     (how </a:t>
            </a:r>
            <a:r>
              <a:rPr lang="fr-CH" b="1" dirty="0" err="1" smtClean="0">
                <a:sym typeface="Symbol"/>
              </a:rPr>
              <a:t>well</a:t>
            </a:r>
            <a:r>
              <a:rPr lang="fr-CH" b="1" dirty="0" smtClean="0">
                <a:sym typeface="Symbol"/>
              </a:rPr>
              <a:t> do </a:t>
            </a:r>
            <a:r>
              <a:rPr lang="fr-CH" b="1" dirty="0" err="1" smtClean="0">
                <a:sym typeface="Symbol"/>
              </a:rPr>
              <a:t>we</a:t>
            </a:r>
            <a:r>
              <a:rPr lang="fr-CH" b="1" dirty="0" smtClean="0">
                <a:sym typeface="Symbol"/>
              </a:rPr>
              <a:t> </a:t>
            </a:r>
            <a:r>
              <a:rPr lang="fr-CH" b="1" dirty="0" err="1" smtClean="0">
                <a:sym typeface="Symbol"/>
              </a:rPr>
              <a:t>need</a:t>
            </a:r>
            <a:r>
              <a:rPr lang="fr-CH" b="1" dirty="0" smtClean="0">
                <a:sym typeface="Symbol"/>
              </a:rPr>
              <a:t> to </a:t>
            </a:r>
            <a:r>
              <a:rPr lang="fr-CH" b="1" dirty="0" err="1" smtClean="0">
                <a:sym typeface="Symbol"/>
              </a:rPr>
              <a:t>separate</a:t>
            </a:r>
            <a:r>
              <a:rPr lang="fr-CH" b="1" dirty="0" smtClean="0">
                <a:sym typeface="Symbol"/>
              </a:rPr>
              <a:t> WW </a:t>
            </a:r>
            <a:r>
              <a:rPr lang="fr-CH" b="1" dirty="0" err="1" smtClean="0">
                <a:sym typeface="Symbol"/>
              </a:rPr>
              <a:t>from</a:t>
            </a:r>
            <a:r>
              <a:rPr lang="fr-CH" b="1" dirty="0" smtClean="0">
                <a:sym typeface="Symbol"/>
              </a:rPr>
              <a:t> ZZ at ?)</a:t>
            </a:r>
          </a:p>
          <a:p>
            <a:r>
              <a:rPr lang="fr-CH" b="1" dirty="0" smtClean="0">
                <a:sym typeface="Symbol"/>
              </a:rPr>
              <a:t>        </a:t>
            </a:r>
          </a:p>
          <a:p>
            <a:r>
              <a:rPr lang="fr-CH" b="1" dirty="0" smtClean="0">
                <a:sym typeface="Symbol"/>
              </a:rPr>
              <a:t>--  do </a:t>
            </a:r>
            <a:r>
              <a:rPr lang="fr-CH" b="1" dirty="0" err="1" smtClean="0">
                <a:sym typeface="Symbol"/>
              </a:rPr>
              <a:t>we</a:t>
            </a:r>
            <a:r>
              <a:rPr lang="fr-CH" b="1" dirty="0" smtClean="0">
                <a:sym typeface="Symbol"/>
              </a:rPr>
              <a:t> </a:t>
            </a:r>
            <a:r>
              <a:rPr lang="fr-CH" b="1" dirty="0" err="1" smtClean="0">
                <a:sym typeface="Symbol"/>
              </a:rPr>
              <a:t>need</a:t>
            </a:r>
            <a:r>
              <a:rPr lang="fr-CH" b="1" dirty="0" smtClean="0">
                <a:sym typeface="Symbol"/>
              </a:rPr>
              <a:t> the </a:t>
            </a:r>
            <a:r>
              <a:rPr lang="fr-CH" b="1" dirty="0" err="1" smtClean="0">
                <a:sym typeface="Symbol"/>
              </a:rPr>
              <a:t>extreme</a:t>
            </a:r>
            <a:r>
              <a:rPr lang="fr-CH" b="1" dirty="0" smtClean="0">
                <a:sym typeface="Symbol"/>
              </a:rPr>
              <a:t> segmentation of ILC/CLIC or do </a:t>
            </a:r>
            <a:r>
              <a:rPr lang="fr-CH" b="1" dirty="0" err="1" smtClean="0">
                <a:sym typeface="Symbol"/>
              </a:rPr>
              <a:t>we</a:t>
            </a:r>
            <a:r>
              <a:rPr lang="fr-CH" b="1" dirty="0" smtClean="0">
                <a:sym typeface="Symbol"/>
              </a:rPr>
              <a:t> </a:t>
            </a:r>
            <a:r>
              <a:rPr lang="fr-CH" b="1" dirty="0" err="1" smtClean="0">
                <a:sym typeface="Symbol"/>
              </a:rPr>
              <a:t>prefer</a:t>
            </a:r>
            <a:r>
              <a:rPr lang="fr-CH" b="1" dirty="0" smtClean="0">
                <a:sym typeface="Symbol"/>
              </a:rPr>
              <a:t> high </a:t>
            </a:r>
            <a:r>
              <a:rPr lang="fr-CH" b="1" dirty="0" err="1" smtClean="0">
                <a:sym typeface="Symbol"/>
              </a:rPr>
              <a:t>energy</a:t>
            </a:r>
            <a:r>
              <a:rPr lang="fr-CH" b="1" dirty="0" smtClean="0">
                <a:sym typeface="Symbol"/>
              </a:rPr>
              <a:t> </a:t>
            </a:r>
            <a:r>
              <a:rPr lang="fr-CH" b="1" dirty="0" err="1" smtClean="0">
                <a:sym typeface="Symbol"/>
              </a:rPr>
              <a:t>resolution</a:t>
            </a:r>
            <a:r>
              <a:rPr lang="fr-CH" b="1" dirty="0" smtClean="0">
                <a:sym typeface="Symbol"/>
              </a:rPr>
              <a:t> on photons? (</a:t>
            </a:r>
            <a:r>
              <a:rPr lang="fr-CH" b="1" dirty="0" err="1" smtClean="0">
                <a:sym typeface="Symbol"/>
              </a:rPr>
              <a:t>trade</a:t>
            </a:r>
            <a:r>
              <a:rPr lang="fr-CH" b="1" dirty="0" smtClean="0">
                <a:sym typeface="Symbol"/>
              </a:rPr>
              <a:t> off)  (</a:t>
            </a:r>
            <a:r>
              <a:rPr lang="fr-CH" b="1" dirty="0" err="1" smtClean="0">
                <a:sym typeface="Symbol"/>
              </a:rPr>
              <a:t>ref</a:t>
            </a:r>
            <a:r>
              <a:rPr lang="fr-CH" b="1" dirty="0" smtClean="0">
                <a:sym typeface="Symbol"/>
              </a:rPr>
              <a:t>. H</a:t>
            </a:r>
            <a:r>
              <a:rPr lang="fr-CH" b="1" dirty="0" smtClean="0">
                <a:sym typeface="Wingdings" panose="05000000000000000000" pitchFamily="2" charset="2"/>
              </a:rPr>
              <a:t> </a:t>
            </a:r>
            <a:r>
              <a:rPr lang="fr-CH" b="1" dirty="0" smtClean="0">
                <a:sym typeface="Symbol"/>
              </a:rPr>
              <a:t> )</a:t>
            </a:r>
          </a:p>
          <a:p>
            <a:endParaRPr lang="fr-CH" b="1" dirty="0">
              <a:sym typeface="Symbol"/>
            </a:endParaRPr>
          </a:p>
          <a:p>
            <a:r>
              <a:rPr lang="fr-CH" b="1" dirty="0" smtClean="0">
                <a:sym typeface="Symbol"/>
              </a:rPr>
              <a:t>-- </a:t>
            </a:r>
            <a:r>
              <a:rPr lang="fr-CH" b="1" dirty="0" err="1" smtClean="0">
                <a:sym typeface="Symbol"/>
              </a:rPr>
              <a:t>cannot</a:t>
            </a:r>
            <a:r>
              <a:rPr lang="fr-CH" b="1" dirty="0" smtClean="0">
                <a:sym typeface="Symbol"/>
              </a:rPr>
              <a:t> pulse </a:t>
            </a:r>
            <a:r>
              <a:rPr lang="fr-CH" b="1" dirty="0" err="1" smtClean="0">
                <a:sym typeface="Symbol"/>
              </a:rPr>
              <a:t>electronics</a:t>
            </a:r>
            <a:r>
              <a:rPr lang="fr-CH" b="1" dirty="0" smtClean="0">
                <a:sym typeface="Symbol"/>
              </a:rPr>
              <a:t>;  </a:t>
            </a:r>
            <a:r>
              <a:rPr lang="fr-CH" b="1" dirty="0" err="1" smtClean="0">
                <a:sym typeface="Symbol"/>
              </a:rPr>
              <a:t>consequences</a:t>
            </a:r>
            <a:r>
              <a:rPr lang="fr-CH" b="1" dirty="0" smtClean="0">
                <a:sym typeface="Symbol"/>
              </a:rPr>
              <a:t>? </a:t>
            </a:r>
          </a:p>
          <a:p>
            <a:endParaRPr lang="fr-CH" b="1" dirty="0" smtClean="0">
              <a:sym typeface="Symbo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23360" y="148940"/>
            <a:ext cx="9217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2800" dirty="0" err="1" smtClean="0"/>
              <a:t>Similarities</a:t>
            </a:r>
            <a:r>
              <a:rPr lang="fr-CH" sz="2800" dirty="0" smtClean="0"/>
              <a:t> and </a:t>
            </a:r>
            <a:r>
              <a:rPr lang="fr-CH" sz="2800" dirty="0" err="1" smtClean="0"/>
              <a:t>differences</a:t>
            </a:r>
            <a:r>
              <a:rPr lang="fr-CH" sz="2800" dirty="0" smtClean="0"/>
              <a:t> </a:t>
            </a:r>
            <a:r>
              <a:rPr lang="fr-CH" sz="2800" dirty="0" err="1" smtClean="0"/>
              <a:t>wrt</a:t>
            </a:r>
            <a:r>
              <a:rPr lang="fr-CH" sz="2800" dirty="0" smtClean="0"/>
              <a:t> LEP and ILC detector designs</a:t>
            </a:r>
            <a:endParaRPr lang="fr-CH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31044" y="3602633"/>
            <a:ext cx="3221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2400" b="1" dirty="0" err="1" smtClean="0">
                <a:solidFill>
                  <a:srgbClr val="C00000"/>
                </a:solidFill>
              </a:rPr>
              <a:t>list</a:t>
            </a:r>
            <a:r>
              <a:rPr lang="fr-CH" sz="2400" b="1" dirty="0" smtClean="0">
                <a:solidFill>
                  <a:srgbClr val="C00000"/>
                </a:solidFill>
              </a:rPr>
              <a:t> </a:t>
            </a:r>
            <a:r>
              <a:rPr lang="fr-CH" sz="2400" b="1" dirty="0" err="1" smtClean="0">
                <a:solidFill>
                  <a:srgbClr val="C00000"/>
                </a:solidFill>
              </a:rPr>
              <a:t>tasks</a:t>
            </a:r>
            <a:r>
              <a:rPr lang="fr-CH" sz="2400" b="1" dirty="0" smtClean="0">
                <a:solidFill>
                  <a:srgbClr val="C00000"/>
                </a:solidFill>
              </a:rPr>
              <a:t> to </a:t>
            </a:r>
            <a:r>
              <a:rPr lang="fr-CH" sz="2400" b="1" dirty="0" err="1" smtClean="0">
                <a:solidFill>
                  <a:srgbClr val="C00000"/>
                </a:solidFill>
              </a:rPr>
              <a:t>undertake</a:t>
            </a:r>
            <a:r>
              <a:rPr lang="fr-CH" sz="2400" b="1" dirty="0" smtClean="0">
                <a:solidFill>
                  <a:srgbClr val="C00000"/>
                </a:solidFill>
              </a:rPr>
              <a:t>:  </a:t>
            </a:r>
            <a:endParaRPr lang="fr-CH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458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141" y="440132"/>
            <a:ext cx="9164141" cy="5460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7296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8679"/>
            <a:ext cx="6782241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2800" b="1" dirty="0" smtClean="0"/>
              <a:t>VHE-LHC/</a:t>
            </a:r>
            <a:r>
              <a:rPr lang="fr-CH" sz="2800" b="1" dirty="0" err="1" smtClean="0"/>
              <a:t>SppC</a:t>
            </a:r>
            <a:r>
              <a:rPr lang="fr-CH" sz="2800" b="1" dirty="0" smtClean="0"/>
              <a:t> detectors</a:t>
            </a:r>
          </a:p>
          <a:p>
            <a:endParaRPr lang="fr-CH" sz="2400" dirty="0"/>
          </a:p>
          <a:p>
            <a:r>
              <a:rPr lang="fr-CH" sz="2400" dirty="0" smtClean="0"/>
              <a:t>-- </a:t>
            </a:r>
            <a:r>
              <a:rPr lang="fr-CH" sz="2400" dirty="0" err="1" smtClean="0"/>
              <a:t>is</a:t>
            </a:r>
            <a:r>
              <a:rPr lang="fr-CH" sz="2400" dirty="0" smtClean="0"/>
              <a:t> </a:t>
            </a:r>
            <a:r>
              <a:rPr lang="fr-CH" sz="2400" dirty="0" err="1" smtClean="0"/>
              <a:t>it</a:t>
            </a:r>
            <a:r>
              <a:rPr lang="fr-CH" sz="2400" dirty="0" smtClean="0"/>
              <a:t> </a:t>
            </a:r>
            <a:r>
              <a:rPr lang="fr-CH" sz="2400" dirty="0" err="1" smtClean="0"/>
              <a:t>just</a:t>
            </a:r>
            <a:r>
              <a:rPr lang="fr-CH" sz="2400" dirty="0" smtClean="0"/>
              <a:t> LHC (ATLAS, CMS) x (100 </a:t>
            </a:r>
            <a:r>
              <a:rPr lang="fr-CH" sz="2400" dirty="0" err="1" smtClean="0"/>
              <a:t>TeV</a:t>
            </a:r>
            <a:r>
              <a:rPr lang="fr-CH" sz="2400" dirty="0" smtClean="0"/>
              <a:t>/14 </a:t>
            </a:r>
            <a:r>
              <a:rPr lang="fr-CH" sz="2400" dirty="0" err="1" smtClean="0"/>
              <a:t>TeV</a:t>
            </a:r>
            <a:r>
              <a:rPr lang="fr-CH" sz="2400" dirty="0" smtClean="0"/>
              <a:t>)  = 7 ?</a:t>
            </a:r>
          </a:p>
          <a:p>
            <a:endParaRPr lang="fr-CH" sz="2400" dirty="0" smtClean="0"/>
          </a:p>
          <a:p>
            <a:r>
              <a:rPr lang="fr-CH" sz="2400" dirty="0" smtClean="0"/>
              <a:t>-- </a:t>
            </a:r>
            <a:r>
              <a:rPr lang="fr-CH" sz="2400" dirty="0" err="1" smtClean="0"/>
              <a:t>specialized</a:t>
            </a:r>
            <a:r>
              <a:rPr lang="fr-CH" sz="2400" dirty="0" smtClean="0"/>
              <a:t> detectors (</a:t>
            </a:r>
            <a:r>
              <a:rPr lang="fr-CH" sz="2400" dirty="0" err="1" smtClean="0"/>
              <a:t>VLHC_b</a:t>
            </a:r>
            <a:r>
              <a:rPr lang="fr-CH" sz="2400" dirty="0" smtClean="0"/>
              <a:t>, </a:t>
            </a:r>
            <a:r>
              <a:rPr lang="fr-CH" sz="2400" dirty="0" err="1" smtClean="0"/>
              <a:t>VLHC_t</a:t>
            </a:r>
            <a:r>
              <a:rPr lang="fr-CH" sz="2400" dirty="0" smtClean="0"/>
              <a:t>, VLHC_H)?</a:t>
            </a:r>
          </a:p>
          <a:p>
            <a:endParaRPr lang="fr-CH" sz="2400" dirty="0"/>
          </a:p>
          <a:p>
            <a:r>
              <a:rPr lang="fr-CH" sz="2400" dirty="0" smtClean="0"/>
              <a:t>-- how </a:t>
            </a:r>
            <a:r>
              <a:rPr lang="fr-CH" sz="2400" dirty="0" err="1" smtClean="0"/>
              <a:t>well</a:t>
            </a:r>
            <a:r>
              <a:rPr lang="fr-CH" sz="2400" dirty="0" smtClean="0"/>
              <a:t> do </a:t>
            </a:r>
            <a:r>
              <a:rPr lang="fr-CH" sz="2400" dirty="0" err="1" smtClean="0"/>
              <a:t>they</a:t>
            </a:r>
            <a:r>
              <a:rPr lang="fr-CH" sz="2400" dirty="0" smtClean="0"/>
              <a:t> do for the </a:t>
            </a:r>
            <a:r>
              <a:rPr lang="fr-CH" sz="2400" dirty="0" err="1" smtClean="0"/>
              <a:t>e+e</a:t>
            </a:r>
            <a:r>
              <a:rPr lang="fr-CH" sz="2400" dirty="0" smtClean="0"/>
              <a:t>- </a:t>
            </a:r>
            <a:r>
              <a:rPr lang="fr-CH" sz="2400" dirty="0" err="1" smtClean="0"/>
              <a:t>physics</a:t>
            </a:r>
            <a:r>
              <a:rPr lang="fr-CH" sz="2400" dirty="0" smtClean="0"/>
              <a:t>? </a:t>
            </a:r>
            <a:endParaRPr lang="fr-CH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3609279"/>
            <a:ext cx="3218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2400" b="1" dirty="0" err="1" smtClean="0">
                <a:solidFill>
                  <a:srgbClr val="C00000"/>
                </a:solidFill>
              </a:rPr>
              <a:t>list</a:t>
            </a:r>
            <a:r>
              <a:rPr lang="fr-CH" sz="2400" b="1" dirty="0" smtClean="0">
                <a:solidFill>
                  <a:srgbClr val="C00000"/>
                </a:solidFill>
              </a:rPr>
              <a:t> </a:t>
            </a:r>
            <a:r>
              <a:rPr lang="fr-CH" sz="2400" b="1" dirty="0" err="1" smtClean="0">
                <a:solidFill>
                  <a:srgbClr val="C00000"/>
                </a:solidFill>
              </a:rPr>
              <a:t>tasks</a:t>
            </a:r>
            <a:r>
              <a:rPr lang="fr-CH" sz="2400" b="1" dirty="0" smtClean="0">
                <a:solidFill>
                  <a:srgbClr val="C00000"/>
                </a:solidFill>
              </a:rPr>
              <a:t> to </a:t>
            </a:r>
            <a:r>
              <a:rPr lang="fr-CH" sz="2400" b="1" dirty="0" err="1" smtClean="0">
                <a:solidFill>
                  <a:srgbClr val="C00000"/>
                </a:solidFill>
              </a:rPr>
              <a:t>undertake</a:t>
            </a:r>
            <a:r>
              <a:rPr lang="fr-CH" sz="2400" dirty="0" smtClean="0">
                <a:solidFill>
                  <a:srgbClr val="C00000"/>
                </a:solidFill>
              </a:rPr>
              <a:t>:  </a:t>
            </a:r>
            <a:endParaRPr lang="fr-CH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834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636</Words>
  <Application>Microsoft Office PowerPoint</Application>
  <PresentationFormat>On-screen Show (4:3)</PresentationFormat>
  <Paragraphs>97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bdl</dc:creator>
  <cp:lastModifiedBy>bdl</cp:lastModifiedBy>
  <cp:revision>18</cp:revision>
  <dcterms:created xsi:type="dcterms:W3CDTF">2013-12-16T20:20:58Z</dcterms:created>
  <dcterms:modified xsi:type="dcterms:W3CDTF">2013-12-17T03:39:33Z</dcterms:modified>
</cp:coreProperties>
</file>