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  <p:sldMasterId id="2147483675" r:id="rId3"/>
    <p:sldMasterId id="2147483690" r:id="rId4"/>
  </p:sldMasterIdLst>
  <p:notesMasterIdLst>
    <p:notesMasterId r:id="rId43"/>
  </p:notesMasterIdLst>
  <p:handoutMasterIdLst>
    <p:handoutMasterId r:id="rId44"/>
  </p:handoutMasterIdLst>
  <p:sldIdLst>
    <p:sldId id="301" r:id="rId5"/>
    <p:sldId id="358" r:id="rId6"/>
    <p:sldId id="357" r:id="rId7"/>
    <p:sldId id="359" r:id="rId8"/>
    <p:sldId id="361" r:id="rId9"/>
    <p:sldId id="360" r:id="rId10"/>
    <p:sldId id="307" r:id="rId11"/>
    <p:sldId id="273" r:id="rId12"/>
    <p:sldId id="275" r:id="rId13"/>
    <p:sldId id="276" r:id="rId14"/>
    <p:sldId id="282" r:id="rId15"/>
    <p:sldId id="283" r:id="rId16"/>
    <p:sldId id="331" r:id="rId17"/>
    <p:sldId id="332" r:id="rId18"/>
    <p:sldId id="285" r:id="rId19"/>
    <p:sldId id="308" r:id="rId20"/>
    <p:sldId id="284" r:id="rId21"/>
    <p:sldId id="295" r:id="rId22"/>
    <p:sldId id="333" r:id="rId23"/>
    <p:sldId id="348" r:id="rId24"/>
    <p:sldId id="280" r:id="rId25"/>
    <p:sldId id="309" r:id="rId26"/>
    <p:sldId id="341" r:id="rId27"/>
    <p:sldId id="330" r:id="rId28"/>
    <p:sldId id="329" r:id="rId29"/>
    <p:sldId id="310" r:id="rId30"/>
    <p:sldId id="328" r:id="rId31"/>
    <p:sldId id="303" r:id="rId32"/>
    <p:sldId id="278" r:id="rId33"/>
    <p:sldId id="343" r:id="rId34"/>
    <p:sldId id="347" r:id="rId35"/>
    <p:sldId id="294" r:id="rId36"/>
    <p:sldId id="314" r:id="rId37"/>
    <p:sldId id="260" r:id="rId38"/>
    <p:sldId id="261" r:id="rId39"/>
    <p:sldId id="262" r:id="rId40"/>
    <p:sldId id="277" r:id="rId41"/>
    <p:sldId id="34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88" autoAdjust="0"/>
    <p:restoredTop sz="94737" autoAdjust="0"/>
  </p:normalViewPr>
  <p:slideViewPr>
    <p:cSldViewPr>
      <p:cViewPr>
        <p:scale>
          <a:sx n="70" d="100"/>
          <a:sy n="70" d="100"/>
        </p:scale>
        <p:origin x="-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90"/>
    </p:cViewPr>
  </p:sorterViewPr>
  <p:notesViewPr>
    <p:cSldViewPr showGuides="1">
      <p:cViewPr varScale="1">
        <p:scale>
          <a:sx n="64" d="100"/>
          <a:sy n="64" d="100"/>
        </p:scale>
        <p:origin x="-143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m\mike\Documents\MyDocs\LEP3\energy_reac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m\mike\Documents\MyDocs\LEP3\beta_star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m\mike\Documents\MyDocs\LEP3\circ_lumi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m\mike\Documents\MyDocs\LEP3\circ_lumi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Energy reach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Sheet1!$F$54</c:f>
              <c:strCache>
                <c:ptCount val="1"/>
                <c:pt idx="0">
                  <c:v>5% RF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Sheet1!$F$55:$F$68</c:f>
              <c:numCache>
                <c:formatCode>General</c:formatCode>
                <c:ptCount val="14"/>
                <c:pt idx="0">
                  <c:v>94.247372358495895</c:v>
                </c:pt>
                <c:pt idx="1">
                  <c:v>133.28591220741205</c:v>
                </c:pt>
                <c:pt idx="2">
                  <c:v>163.24123740477759</c:v>
                </c:pt>
                <c:pt idx="3">
                  <c:v>188.49474471699182</c:v>
                </c:pt>
                <c:pt idx="4">
                  <c:v>210.7435312943316</c:v>
                </c:pt>
                <c:pt idx="5">
                  <c:v>230.85797187640267</c:v>
                </c:pt>
                <c:pt idx="6">
                  <c:v>249.35510898188321</c:v>
                </c:pt>
                <c:pt idx="7">
                  <c:v>266.57182441482416</c:v>
                </c:pt>
                <c:pt idx="8">
                  <c:v>282.74211707548778</c:v>
                </c:pt>
                <c:pt idx="9">
                  <c:v>298.03636013884255</c:v>
                </c:pt>
                <c:pt idx="10">
                  <c:v>312.58317159004378</c:v>
                </c:pt>
                <c:pt idx="11">
                  <c:v>326.48247480955524</c:v>
                </c:pt>
                <c:pt idx="12">
                  <c:v>339.81373361630466</c:v>
                </c:pt>
                <c:pt idx="13">
                  <c:v>352.64137696920039</c:v>
                </c:pt>
              </c:numCache>
            </c:numRef>
          </c:xVal>
          <c:yVal>
            <c:numRef>
              <c:f>Sheet1!$C$55:$C$68</c:f>
              <c:numCache>
                <c:formatCode>General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Sheet1!$G$54</c:f>
              <c:strCache>
                <c:ptCount val="1"/>
                <c:pt idx="0">
                  <c:v>2% RF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Sheet1!$G$55:$G$68</c:f>
              <c:numCache>
                <c:formatCode>General</c:formatCode>
                <c:ptCount val="14"/>
                <c:pt idx="0">
                  <c:v>74.952176499920668</c:v>
                </c:pt>
                <c:pt idx="1">
                  <c:v>105.9983845355698</c:v>
                </c:pt>
                <c:pt idx="2">
                  <c:v>129.82097783573258</c:v>
                </c:pt>
                <c:pt idx="3">
                  <c:v>149.90435299984122</c:v>
                </c:pt>
                <c:pt idx="4">
                  <c:v>167.5981617153848</c:v>
                </c:pt>
                <c:pt idx="5">
                  <c:v>183.59458753582999</c:v>
                </c:pt>
                <c:pt idx="6">
                  <c:v>198.30481924180955</c:v>
                </c:pt>
                <c:pt idx="7">
                  <c:v>211.99676907113943</c:v>
                </c:pt>
                <c:pt idx="8">
                  <c:v>224.85652949976188</c:v>
                </c:pt>
                <c:pt idx="9">
                  <c:v>237.01959332669645</c:v>
                </c:pt>
                <c:pt idx="10">
                  <c:v>248.58824667073011</c:v>
                </c:pt>
                <c:pt idx="11">
                  <c:v>259.64195567146521</c:v>
                </c:pt>
                <c:pt idx="12">
                  <c:v>270.24391557809093</c:v>
                </c:pt>
                <c:pt idx="13">
                  <c:v>280.44536485571217</c:v>
                </c:pt>
              </c:numCache>
            </c:numRef>
          </c:xVal>
          <c:yVal>
            <c:numRef>
              <c:f>Sheet1!$C$55:$C$68</c:f>
              <c:numCache>
                <c:formatCode>General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Sheet1!$H$54</c:f>
              <c:strCache>
                <c:ptCount val="1"/>
                <c:pt idx="0">
                  <c:v>1% RF</c:v>
                </c:pt>
              </c:strCache>
            </c:strRef>
          </c:tx>
          <c:spPr>
            <a:ln>
              <a:solidFill>
                <a:schemeClr val="tx1"/>
              </a:solidFill>
              <a:prstDash val="dashDot"/>
            </a:ln>
          </c:spPr>
          <c:marker>
            <c:symbol val="none"/>
          </c:marker>
          <c:xVal>
            <c:numRef>
              <c:f>Sheet1!$H$55:$H$68</c:f>
              <c:numCache>
                <c:formatCode>General</c:formatCode>
                <c:ptCount val="14"/>
                <c:pt idx="0">
                  <c:v>63.027016534246968</c:v>
                </c:pt>
                <c:pt idx="1">
                  <c:v>89.133661578645373</c:v>
                </c:pt>
                <c:pt idx="2">
                  <c:v>109.16599488679941</c:v>
                </c:pt>
                <c:pt idx="3">
                  <c:v>126.05403306849394</c:v>
                </c:pt>
                <c:pt idx="4">
                  <c:v>140.9326933895795</c:v>
                </c:pt>
                <c:pt idx="5">
                  <c:v>154.38403051886368</c:v>
                </c:pt>
                <c:pt idx="6">
                  <c:v>166.75381162797356</c:v>
                </c:pt>
                <c:pt idx="7">
                  <c:v>178.26732315729075</c:v>
                </c:pt>
                <c:pt idx="8">
                  <c:v>189.08104960274096</c:v>
                </c:pt>
                <c:pt idx="9">
                  <c:v>199.30892637331218</c:v>
                </c:pt>
                <c:pt idx="10">
                  <c:v>209.03696549962316</c:v>
                </c:pt>
                <c:pt idx="11">
                  <c:v>218.33198977359882</c:v>
                </c:pt>
                <c:pt idx="12">
                  <c:v>227.24713985374405</c:v>
                </c:pt>
                <c:pt idx="13">
                  <c:v>235.82550198168852</c:v>
                </c:pt>
              </c:numCache>
            </c:numRef>
          </c:xVal>
          <c:yVal>
            <c:numRef>
              <c:f>Sheet1!$C$55:$C$68</c:f>
              <c:numCache>
                <c:formatCode>General</c:formatCode>
                <c:ptCount val="1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504256"/>
        <c:axId val="285506560"/>
      </c:scatterChart>
      <c:valAx>
        <c:axId val="285504256"/>
        <c:scaling>
          <c:orientation val="minMax"/>
          <c:max val="350"/>
          <c:min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>
                    <a:latin typeface="Times New Roman" pitchFamily="18" charset="0"/>
                    <a:cs typeface="Times New Roman" pitchFamily="18" charset="0"/>
                  </a:rPr>
                  <a:t>beam energy (</a:t>
                </a:r>
                <a:r>
                  <a:rPr lang="en-GB" sz="1200" dirty="0" err="1">
                    <a:latin typeface="Times New Roman" pitchFamily="18" charset="0"/>
                    <a:cs typeface="Times New Roman" pitchFamily="18" charset="0"/>
                  </a:rPr>
                  <a:t>Gev</a:t>
                </a:r>
                <a:r>
                  <a:rPr lang="en-GB" sz="1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85506560"/>
        <c:crosses val="autoZero"/>
        <c:crossBetween val="midCat"/>
      </c:valAx>
      <c:valAx>
        <c:axId val="285506560"/>
        <c:scaling>
          <c:orientation val="minMax"/>
          <c:max val="14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>
                    <a:latin typeface="Times New Roman" pitchFamily="18" charset="0"/>
                    <a:cs typeface="Times New Roman" pitchFamily="18" charset="0"/>
                  </a:rPr>
                  <a:t>bending radius</a:t>
                </a:r>
                <a:r>
                  <a:rPr lang="en-GB" sz="1200" baseline="0">
                    <a:latin typeface="Times New Roman" pitchFamily="18" charset="0"/>
                    <a:cs typeface="Times New Roman" pitchFamily="18" charset="0"/>
                  </a:rPr>
                  <a:t> (m)</a:t>
                </a:r>
                <a:endParaRPr lang="en-GB" sz="12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85504256"/>
        <c:crossesAt val="100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R for beta*_y of 1mm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hourglass!$F$1</c:f>
              <c:strCache>
                <c:ptCount val="1"/>
                <c:pt idx="0">
                  <c:v>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hourglass!$B$14:$B$52</c:f>
              <c:numCache>
                <c:formatCode>General</c:formatCode>
                <c:ptCount val="39"/>
                <c:pt idx="0">
                  <c:v>4.5</c:v>
                </c:pt>
                <c:pt idx="1">
                  <c:v>4.4000000000000004</c:v>
                </c:pt>
                <c:pt idx="2">
                  <c:v>4.3</c:v>
                </c:pt>
                <c:pt idx="3">
                  <c:v>4.2</c:v>
                </c:pt>
                <c:pt idx="4">
                  <c:v>4.0999999999999996</c:v>
                </c:pt>
                <c:pt idx="5">
                  <c:v>4</c:v>
                </c:pt>
                <c:pt idx="6">
                  <c:v>3.9</c:v>
                </c:pt>
                <c:pt idx="7">
                  <c:v>3.8</c:v>
                </c:pt>
                <c:pt idx="8">
                  <c:v>3.7</c:v>
                </c:pt>
                <c:pt idx="9">
                  <c:v>3.6</c:v>
                </c:pt>
                <c:pt idx="10">
                  <c:v>3.5</c:v>
                </c:pt>
                <c:pt idx="11">
                  <c:v>3.4</c:v>
                </c:pt>
                <c:pt idx="12">
                  <c:v>3.3</c:v>
                </c:pt>
                <c:pt idx="13">
                  <c:v>3.2</c:v>
                </c:pt>
                <c:pt idx="14">
                  <c:v>3.1</c:v>
                </c:pt>
                <c:pt idx="15">
                  <c:v>3.0000000000000102</c:v>
                </c:pt>
                <c:pt idx="16">
                  <c:v>2.9000000000000101</c:v>
                </c:pt>
                <c:pt idx="17">
                  <c:v>2.80000000000001</c:v>
                </c:pt>
                <c:pt idx="18">
                  <c:v>2.7000000000000099</c:v>
                </c:pt>
                <c:pt idx="19">
                  <c:v>2.6000000000000099</c:v>
                </c:pt>
                <c:pt idx="20">
                  <c:v>2.5000000000000102</c:v>
                </c:pt>
                <c:pt idx="21">
                  <c:v>2.4000000000000101</c:v>
                </c:pt>
                <c:pt idx="22">
                  <c:v>2.30000000000001</c:v>
                </c:pt>
                <c:pt idx="23">
                  <c:v>2.2000000000000099</c:v>
                </c:pt>
                <c:pt idx="24">
                  <c:v>2.1000000000000099</c:v>
                </c:pt>
                <c:pt idx="25">
                  <c:v>2.0000000000000102</c:v>
                </c:pt>
                <c:pt idx="26">
                  <c:v>1.9000000000000099</c:v>
                </c:pt>
                <c:pt idx="27">
                  <c:v>1.80000000000001</c:v>
                </c:pt>
                <c:pt idx="28">
                  <c:v>1.7000000000000099</c:v>
                </c:pt>
                <c:pt idx="29">
                  <c:v>1.6000000000000101</c:v>
                </c:pt>
                <c:pt idx="30">
                  <c:v>1.50000000000001</c:v>
                </c:pt>
                <c:pt idx="31">
                  <c:v>1.4000000000000099</c:v>
                </c:pt>
                <c:pt idx="32">
                  <c:v>1.30000000000001</c:v>
                </c:pt>
                <c:pt idx="33">
                  <c:v>1.2000000000000099</c:v>
                </c:pt>
                <c:pt idx="34">
                  <c:v>1.1000000000000101</c:v>
                </c:pt>
                <c:pt idx="35">
                  <c:v>1.00000000000001</c:v>
                </c:pt>
                <c:pt idx="36">
                  <c:v>0.90000000000001001</c:v>
                </c:pt>
                <c:pt idx="37">
                  <c:v>0.80000000000001004</c:v>
                </c:pt>
                <c:pt idx="38">
                  <c:v>0.70000000000000995</c:v>
                </c:pt>
              </c:numCache>
            </c:numRef>
          </c:xVal>
          <c:yVal>
            <c:numRef>
              <c:f>hourglass!$G$14:$G$52</c:f>
              <c:numCache>
                <c:formatCode>General</c:formatCode>
                <c:ptCount val="39"/>
                <c:pt idx="0">
                  <c:v>0.4906458496024988</c:v>
                </c:pt>
                <c:pt idx="1">
                  <c:v>0.49646095966644371</c:v>
                </c:pt>
                <c:pt idx="2">
                  <c:v>0.50243533988366429</c:v>
                </c:pt>
                <c:pt idx="3">
                  <c:v>0.50857578174085483</c:v>
                </c:pt>
                <c:pt idx="4">
                  <c:v>0.51488945791595797</c:v>
                </c:pt>
                <c:pt idx="5">
                  <c:v>0.52138394709425617</c:v>
                </c:pt>
                <c:pt idx="6">
                  <c:v>0.52806726031587081</c:v>
                </c:pt>
                <c:pt idx="7">
                  <c:v>0.53494786886802626</c:v>
                </c:pt>
                <c:pt idx="8">
                  <c:v>0.54203473370296895</c:v>
                </c:pt>
                <c:pt idx="9">
                  <c:v>0.54933733631692672</c:v>
                </c:pt>
                <c:pt idx="10">
                  <c:v>0.55686571096263937</c:v>
                </c:pt>
                <c:pt idx="11">
                  <c:v>0.56463047798200494</c:v>
                </c:pt>
                <c:pt idx="12">
                  <c:v>0.57264287792854696</c:v>
                </c:pt>
                <c:pt idx="13">
                  <c:v>0.58091480599142908</c:v>
                </c:pt>
                <c:pt idx="14">
                  <c:v>0.58945884601977894</c:v>
                </c:pt>
                <c:pt idx="15">
                  <c:v>0.59828830315951342</c:v>
                </c:pt>
                <c:pt idx="16">
                  <c:v>0.60741723372955203</c:v>
                </c:pt>
                <c:pt idx="17">
                  <c:v>0.61686047044611081</c:v>
                </c:pt>
                <c:pt idx="18">
                  <c:v>0.62663364040633052</c:v>
                </c:pt>
                <c:pt idx="19">
                  <c:v>0.63675317230221062</c:v>
                </c:pt>
                <c:pt idx="20">
                  <c:v>0.6472362880656557</c:v>
                </c:pt>
                <c:pt idx="21">
                  <c:v>0.65810097242507226</c:v>
                </c:pt>
                <c:pt idx="22">
                  <c:v>0.66936591151697578</c:v>
                </c:pt>
                <c:pt idx="23">
                  <c:v>0.68105038851083011</c:v>
                </c:pt>
                <c:pt idx="24">
                  <c:v>0.69317411984841337</c:v>
                </c:pt>
                <c:pt idx="25">
                  <c:v>0.70575700971699773</c:v>
                </c:pt>
                <c:pt idx="26">
                  <c:v>0.71881879213116806</c:v>
                </c:pt>
                <c:pt idx="27">
                  <c:v>0.73237851859360759</c:v>
                </c:pt>
                <c:pt idx="28">
                  <c:v>0.74645383347659933</c:v>
                </c:pt>
                <c:pt idx="29">
                  <c:v>0.76105995723819564</c:v>
                </c:pt>
                <c:pt idx="30">
                  <c:v>0.77620826688542244</c:v>
                </c:pt>
                <c:pt idx="31">
                  <c:v>0.79190432032309899</c:v>
                </c:pt>
                <c:pt idx="32">
                  <c:v>0.80814511184563975</c:v>
                </c:pt>
                <c:pt idx="33">
                  <c:v>0.82491526431863704</c:v>
                </c:pt>
                <c:pt idx="34">
                  <c:v>0.84218175317367583</c:v>
                </c:pt>
                <c:pt idx="35">
                  <c:v>0.85988661329622185</c:v>
                </c:pt>
                <c:pt idx="36">
                  <c:v>0.8779369050188538</c:v>
                </c:pt>
                <c:pt idx="37">
                  <c:v>0.89619103597557082</c:v>
                </c:pt>
                <c:pt idx="38">
                  <c:v>0.91444043542927633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32256"/>
        <c:axId val="37634432"/>
      </c:scatterChart>
      <c:valAx>
        <c:axId val="37632256"/>
        <c:scaling>
          <c:orientation val="minMax"/>
          <c:max val="4.5"/>
          <c:min val="0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sigma_z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34432"/>
        <c:crosses val="autoZero"/>
        <c:crossBetween val="midCat"/>
      </c:valAx>
      <c:valAx>
        <c:axId val="37634432"/>
        <c:scaling>
          <c:orientation val="minMax"/>
          <c:min val="0.30000000000000004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reduction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322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calculator!$F$13:$F$34</c:f>
              <c:numCache>
                <c:formatCode>General</c:formatCode>
                <c:ptCount val="22"/>
                <c:pt idx="0">
                  <c:v>45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120</c:v>
                </c:pt>
                <c:pt idx="9">
                  <c:v>130</c:v>
                </c:pt>
                <c:pt idx="10">
                  <c:v>140</c:v>
                </c:pt>
                <c:pt idx="11">
                  <c:v>150</c:v>
                </c:pt>
                <c:pt idx="12">
                  <c:v>160</c:v>
                </c:pt>
                <c:pt idx="13">
                  <c:v>170</c:v>
                </c:pt>
                <c:pt idx="14">
                  <c:v>180</c:v>
                </c:pt>
                <c:pt idx="15">
                  <c:v>190</c:v>
                </c:pt>
                <c:pt idx="16">
                  <c:v>200</c:v>
                </c:pt>
                <c:pt idx="17">
                  <c:v>210</c:v>
                </c:pt>
                <c:pt idx="18">
                  <c:v>220</c:v>
                </c:pt>
                <c:pt idx="19">
                  <c:v>230</c:v>
                </c:pt>
                <c:pt idx="20">
                  <c:v>240</c:v>
                </c:pt>
                <c:pt idx="21">
                  <c:v>250</c:v>
                </c:pt>
              </c:numCache>
            </c:numRef>
          </c:xVal>
          <c:yVal>
            <c:numRef>
              <c:f>calculator!$AE$13:$AE$34</c:f>
              <c:numCache>
                <c:formatCode>0.00E+00</c:formatCode>
                <c:ptCount val="22"/>
                <c:pt idx="0">
                  <c:v>9.1786294279248298E+35</c:v>
                </c:pt>
                <c:pt idx="1">
                  <c:v>6.6912208529572009E+35</c:v>
                </c:pt>
                <c:pt idx="2">
                  <c:v>3.8722342899057873E+35</c:v>
                </c:pt>
                <c:pt idx="3">
                  <c:v>2.438491564488775E+35</c:v>
                </c:pt>
                <c:pt idx="4">
                  <c:v>1.6335988410540046E+35</c:v>
                </c:pt>
                <c:pt idx="5">
                  <c:v>1.1473286784906037E+35</c:v>
                </c:pt>
                <c:pt idx="6">
                  <c:v>8.3640260661965011E+34</c:v>
                </c:pt>
                <c:pt idx="7">
                  <c:v>6.2840165786600316E+34</c:v>
                </c:pt>
                <c:pt idx="8">
                  <c:v>4.8402928623822341E+34</c:v>
                </c:pt>
                <c:pt idx="9">
                  <c:v>3.8070214229387817E+34</c:v>
                </c:pt>
                <c:pt idx="10">
                  <c:v>3.0481144556109688E+34</c:v>
                </c:pt>
                <c:pt idx="11">
                  <c:v>2.4782299455397041E+34</c:v>
                </c:pt>
                <c:pt idx="12">
                  <c:v>2.0419985513175057E+34</c:v>
                </c:pt>
                <c:pt idx="13">
                  <c:v>1.7024274508846943E+34</c:v>
                </c:pt>
                <c:pt idx="14">
                  <c:v>1.4341608481132547E+34</c:v>
                </c:pt>
                <c:pt idx="15">
                  <c:v>1.2194235407780289E+34</c:v>
                </c:pt>
                <c:pt idx="16">
                  <c:v>1.0455032582745626E+34</c:v>
                </c:pt>
                <c:pt idx="17">
                  <c:v>9.0314502388473202E+33</c:v>
                </c:pt>
                <c:pt idx="18">
                  <c:v>7.8550207233250395E+33</c:v>
                </c:pt>
                <c:pt idx="19">
                  <c:v>6.8743536337605834E+33</c:v>
                </c:pt>
                <c:pt idx="20">
                  <c:v>6.0503660779777927E+33</c:v>
                </c:pt>
                <c:pt idx="21">
                  <c:v>5.3529766823657611E+33</c:v>
                </c:pt>
              </c:numCache>
            </c:numRef>
          </c:yVal>
          <c:smooth val="1"/>
        </c:ser>
        <c:ser>
          <c:idx val="0"/>
          <c:order val="0"/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calculator!$F$37:$F$58</c:f>
              <c:numCache>
                <c:formatCode>General</c:formatCode>
                <c:ptCount val="22"/>
                <c:pt idx="0">
                  <c:v>45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120</c:v>
                </c:pt>
                <c:pt idx="9">
                  <c:v>130</c:v>
                </c:pt>
                <c:pt idx="10">
                  <c:v>140</c:v>
                </c:pt>
                <c:pt idx="11">
                  <c:v>150</c:v>
                </c:pt>
                <c:pt idx="12">
                  <c:v>160</c:v>
                </c:pt>
                <c:pt idx="13">
                  <c:v>170</c:v>
                </c:pt>
                <c:pt idx="14">
                  <c:v>180</c:v>
                </c:pt>
                <c:pt idx="15">
                  <c:v>190</c:v>
                </c:pt>
                <c:pt idx="16">
                  <c:v>200</c:v>
                </c:pt>
                <c:pt idx="17">
                  <c:v>210</c:v>
                </c:pt>
                <c:pt idx="18">
                  <c:v>220</c:v>
                </c:pt>
                <c:pt idx="19">
                  <c:v>230</c:v>
                </c:pt>
                <c:pt idx="20">
                  <c:v>240</c:v>
                </c:pt>
                <c:pt idx="21">
                  <c:v>250</c:v>
                </c:pt>
              </c:numCache>
            </c:numRef>
          </c:xVal>
          <c:yVal>
            <c:numRef>
              <c:f>calculator!$AE$37:$AE$58</c:f>
              <c:numCache>
                <c:formatCode>0.00E+00</c:formatCode>
                <c:ptCount val="22"/>
                <c:pt idx="0">
                  <c:v>4.5893147139624149E+35</c:v>
                </c:pt>
                <c:pt idx="1">
                  <c:v>3.3456104264786004E+35</c:v>
                </c:pt>
                <c:pt idx="2">
                  <c:v>1.9361171449528937E+35</c:v>
                </c:pt>
                <c:pt idx="3">
                  <c:v>1.2192457822443875E+35</c:v>
                </c:pt>
                <c:pt idx="4">
                  <c:v>8.1679942052700228E+34</c:v>
                </c:pt>
                <c:pt idx="5">
                  <c:v>5.7366433924530186E+34</c:v>
                </c:pt>
                <c:pt idx="6">
                  <c:v>4.1820130330982505E+34</c:v>
                </c:pt>
                <c:pt idx="7">
                  <c:v>3.1420082893300158E+34</c:v>
                </c:pt>
                <c:pt idx="8">
                  <c:v>2.4201464311911171E+34</c:v>
                </c:pt>
                <c:pt idx="9">
                  <c:v>1.9035107114693908E+34</c:v>
                </c:pt>
                <c:pt idx="10">
                  <c:v>1.5240572278054844E+34</c:v>
                </c:pt>
                <c:pt idx="11">
                  <c:v>1.239114972769852E+34</c:v>
                </c:pt>
                <c:pt idx="12">
                  <c:v>1.0209992756587529E+34</c:v>
                </c:pt>
                <c:pt idx="13">
                  <c:v>8.5121372544234717E+33</c:v>
                </c:pt>
                <c:pt idx="14">
                  <c:v>7.1708042405662733E+33</c:v>
                </c:pt>
                <c:pt idx="15">
                  <c:v>6.0971177038901443E+33</c:v>
                </c:pt>
                <c:pt idx="16">
                  <c:v>5.2275162913728132E+33</c:v>
                </c:pt>
                <c:pt idx="17">
                  <c:v>4.5157251194236601E+33</c:v>
                </c:pt>
                <c:pt idx="18">
                  <c:v>3.9275103616625197E+33</c:v>
                </c:pt>
                <c:pt idx="19">
                  <c:v>3.4371768168802917E+33</c:v>
                </c:pt>
                <c:pt idx="20">
                  <c:v>3.0251830389888963E+33</c:v>
                </c:pt>
                <c:pt idx="21">
                  <c:v>2.6764883411828806E+33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69504"/>
        <c:axId val="37675776"/>
      </c:scatterChart>
      <c:valAx>
        <c:axId val="37669504"/>
        <c:scaling>
          <c:orientation val="minMax"/>
          <c:max val="25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beam energy [GeV]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75776"/>
        <c:crosses val="autoZero"/>
        <c:crossBetween val="midCat"/>
      </c:valAx>
      <c:valAx>
        <c:axId val="37675776"/>
        <c:scaling>
          <c:logBase val="10"/>
          <c:orientation val="minMax"/>
          <c:max val="1E+36"/>
          <c:min val="9.9999999999999995E+32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Luminosity  [</a:t>
                </a:r>
                <a:r>
                  <a:rPr lang="fr-CH" sz="1000" b="1" i="0" u="none" strike="noStrike" baseline="0">
                    <a:effectLst/>
                  </a:rPr>
                  <a:t>cm</a:t>
                </a:r>
                <a:r>
                  <a:rPr lang="fr-CH" sz="1000" b="1" i="1" u="none" strike="noStrike" baseline="30000">
                    <a:effectLst/>
                  </a:rPr>
                  <a:t>−</a:t>
                </a:r>
                <a:r>
                  <a:rPr lang="fr-CH" sz="1000" b="1" i="0" u="none" strike="noStrike" baseline="30000">
                    <a:effectLst/>
                  </a:rPr>
                  <a:t>2</a:t>
                </a:r>
                <a:r>
                  <a:rPr lang="fr-CH" sz="1000" b="1" i="0" u="none" strike="noStrike" baseline="0">
                    <a:effectLst/>
                  </a:rPr>
                  <a:t>s</a:t>
                </a:r>
                <a:r>
                  <a:rPr lang="fr-CH" sz="1000" b="1" i="1" u="none" strike="noStrike" baseline="30000">
                    <a:effectLst/>
                  </a:rPr>
                  <a:t>−</a:t>
                </a:r>
                <a:r>
                  <a:rPr lang="fr-CH" sz="1000" b="1" i="0" u="none" strike="noStrike" baseline="30000">
                    <a:effectLst/>
                  </a:rPr>
                  <a:t>1</a:t>
                </a:r>
                <a:r>
                  <a:rPr lang="fr-CH" sz="1000" b="1" i="0" u="none" strike="noStrike" baseline="0">
                    <a:effectLst/>
                  </a:rPr>
                  <a:t>]</a:t>
                </a:r>
                <a:endParaRPr lang="en-US" baseline="0"/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37669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v>Telnov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calculator!$F$13:$F$29</c:f>
              <c:numCache>
                <c:formatCode>General</c:formatCode>
                <c:ptCount val="17"/>
                <c:pt idx="0">
                  <c:v>45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120</c:v>
                </c:pt>
                <c:pt idx="9">
                  <c:v>130</c:v>
                </c:pt>
                <c:pt idx="10">
                  <c:v>140</c:v>
                </c:pt>
                <c:pt idx="11">
                  <c:v>150</c:v>
                </c:pt>
                <c:pt idx="12">
                  <c:v>160</c:v>
                </c:pt>
                <c:pt idx="13">
                  <c:v>170</c:v>
                </c:pt>
                <c:pt idx="14">
                  <c:v>180</c:v>
                </c:pt>
                <c:pt idx="15">
                  <c:v>190</c:v>
                </c:pt>
                <c:pt idx="16">
                  <c:v>200</c:v>
                </c:pt>
              </c:numCache>
            </c:numRef>
          </c:xVal>
          <c:yVal>
            <c:numRef>
              <c:f>calculator!$AQ$13:$AQ$29</c:f>
              <c:numCache>
                <c:formatCode>0.00E+00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13418546375.77788</c:v>
                </c:pt>
                <c:pt idx="7">
                  <c:v>142133842.31386539</c:v>
                </c:pt>
                <c:pt idx="8">
                  <c:v>4353015.2273460645</c:v>
                </c:pt>
                <c:pt idx="9">
                  <c:v>281778.1853146092</c:v>
                </c:pt>
                <c:pt idx="10">
                  <c:v>31431.228492707938</c:v>
                </c:pt>
                <c:pt idx="11">
                  <c:v>5258.953226666712</c:v>
                </c:pt>
                <c:pt idx="12">
                  <c:v>1197.8707075572722</c:v>
                </c:pt>
                <c:pt idx="13">
                  <c:v>346.52259339071384</c:v>
                </c:pt>
                <c:pt idx="14">
                  <c:v>121.00247697338092</c:v>
                </c:pt>
                <c:pt idx="15">
                  <c:v>49.106842745463339</c:v>
                </c:pt>
                <c:pt idx="16">
                  <c:v>22.505965421694526</c:v>
                </c:pt>
              </c:numCache>
            </c:numRef>
          </c:yVal>
          <c:smooth val="1"/>
        </c:ser>
        <c:ser>
          <c:idx val="0"/>
          <c:order val="0"/>
          <c:tx>
            <c:v>Telnov tuned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calculator!$F$13:$F$29</c:f>
              <c:numCache>
                <c:formatCode>General</c:formatCode>
                <c:ptCount val="17"/>
                <c:pt idx="0">
                  <c:v>45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120</c:v>
                </c:pt>
                <c:pt idx="9">
                  <c:v>130</c:v>
                </c:pt>
                <c:pt idx="10">
                  <c:v>140</c:v>
                </c:pt>
                <c:pt idx="11">
                  <c:v>150</c:v>
                </c:pt>
                <c:pt idx="12">
                  <c:v>160</c:v>
                </c:pt>
                <c:pt idx="13">
                  <c:v>170</c:v>
                </c:pt>
                <c:pt idx="14">
                  <c:v>180</c:v>
                </c:pt>
                <c:pt idx="15">
                  <c:v>190</c:v>
                </c:pt>
                <c:pt idx="16">
                  <c:v>200</c:v>
                </c:pt>
              </c:numCache>
            </c:numRef>
          </c:xVal>
          <c:yVal>
            <c:numRef>
              <c:f>calculator!$AX$13:$AX$29</c:f>
              <c:numCache>
                <c:formatCode>0.00E+00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171565700090.30447</c:v>
                </c:pt>
                <c:pt idx="8">
                  <c:v>1300443855.5842006</c:v>
                </c:pt>
                <c:pt idx="9">
                  <c:v>27891678.680533029</c:v>
                </c:pt>
                <c:pt idx="10">
                  <c:v>1295040.7239837314</c:v>
                </c:pt>
                <c:pt idx="11">
                  <c:v>106840.19354941875</c:v>
                </c:pt>
                <c:pt idx="12">
                  <c:v>13643.235935063145</c:v>
                </c:pt>
                <c:pt idx="13">
                  <c:v>2443.1191414132786</c:v>
                </c:pt>
                <c:pt idx="14">
                  <c:v>570.76167780802382</c:v>
                </c:pt>
                <c:pt idx="15">
                  <c:v>164.84622236922235</c:v>
                </c:pt>
                <c:pt idx="16">
                  <c:v>56.508137115406427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16576"/>
        <c:axId val="37831040"/>
      </c:scatterChart>
      <c:valAx>
        <c:axId val="37816576"/>
        <c:scaling>
          <c:orientation val="minMax"/>
          <c:max val="200"/>
          <c:min val="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beam energy (GeV)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37831040"/>
        <c:crosses val="autoZero"/>
        <c:crossBetween val="midCat"/>
      </c:valAx>
      <c:valAx>
        <c:axId val="37831040"/>
        <c:scaling>
          <c:logBase val="10"/>
          <c:orientation val="minMax"/>
          <c:max val="100000"/>
          <c:min val="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beam lifetime (sec)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378165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15008-2EFC-4FC2-9B63-E1BF0DA8AC37}" type="datetimeFigureOut">
              <a:rPr lang="en-GB" smtClean="0"/>
              <a:pPr/>
              <a:t>16/12/2013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3E85B-89DC-4B8A-B006-9A25CFEB5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3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BC88E-6300-4A06-AF08-147EB994CBDD}" type="datetimeFigureOut">
              <a:rPr lang="en-GB" smtClean="0"/>
              <a:pPr/>
              <a:t>16/12/2013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6C4B7-F7CE-474D-A7F0-92C6F97ABE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4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6C4B7-F7CE-474D-A7F0-92C6F97ABED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6C4B7-F7CE-474D-A7F0-92C6F97ABEDE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6C4B7-F7CE-474D-A7F0-92C6F97ABEDE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6C4B7-F7CE-474D-A7F0-92C6F97ABEDE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EAB0-C870-494B-8B7D-A59C9C1C13B9}" type="datetime1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4624"/>
            <a:ext cx="1804214" cy="1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D793-EAFD-4167-8033-E0183A642BCF}" type="datetime1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7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95F3-C11A-450A-9D48-ED990B05C0E3}" type="datetime1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6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5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88798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5238114C-FC87-42CB-9E45-4341BC884ED2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8093598" y="152401"/>
            <a:ext cx="821802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40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2FA39-CE56-4AD3-BC5D-C12F8021D101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796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D822-D435-42D3-B97C-D314222439BB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37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14DD-EBD0-4DAB-90AA-9A544BB18F36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6113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8890-F5E8-4283-8A5C-BBE9160511E4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153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643A-4731-45BB-9ABF-2AA8190B067A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1248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A513-C908-406D-A500-EF9EB0CEADE6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1969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72831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172E-9BA6-4268-85DA-2D69489D5974}" type="datetime1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2098"/>
            <a:ext cx="1372166" cy="1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5DD3-E756-41B1-8081-C9AE18DC2BBE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741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D48EF-77B2-4918-8171-494A3E90E383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297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CFDD-B3D6-46BA-90A9-ACB4A7999B77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635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B1C82-815E-443E-90A3-E5E4D55BE7BF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4547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EA24-B2BC-4C91-832F-1B274E31F467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5133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45BD-E511-43AE-9C41-E566E5CAD78C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1524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0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88798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7E6DE5D6-1C87-4EBF-BC59-582BB8952D7A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8093598" y="152401"/>
            <a:ext cx="821802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27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EB61-6956-4772-85AB-246A53AF3D3B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17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7F42-CD30-429E-82F2-5C8D9A100B4A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775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A0E3-3F93-4077-AA05-02C4AD165A16}" type="datetime1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04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7398-147E-41E9-AA26-1CCA545A0BA7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7588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C64E-4A13-4C68-A3C4-656992EFB3E9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5615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A663E-ECB2-4366-A0AC-3FD9AE47C1F2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498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5FBC-0B5A-4D8E-9B23-9DD7883FE863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451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BFE8F-12E9-41BF-854A-11F2BD64432A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4236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D37C-A903-4E5C-B819-D9E02A3199F3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1154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400E6-8557-444A-BEEF-47FE318FC1D4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2319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CB72-D084-4571-A6E5-C907EFAA9172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264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0F58D-F5E1-4437-8C6D-41DA4C38A378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803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B6FB-4687-4E45-8017-828CBAB2B335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92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89B-B0C3-496E-B0BA-F7DFE769E34D}" type="datetime1">
              <a:rPr lang="en-GB" smtClean="0"/>
              <a:t>16/12/2013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90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4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88798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7FC013A1-680C-4B56-BEAB-40F1916C27D5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8093598" y="152401"/>
            <a:ext cx="821802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77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186D-3DE1-4A96-9BCE-E780AE522C89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7059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FA98F-3183-4644-8506-B9AA8497F89E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9026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4020-CC3C-4E05-8BE9-0BEC7F1AB2ED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1761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104A-C4FE-4AA5-B547-F2F9B8DF8E72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1364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CF54-A0CD-4314-933C-8828B4262CDB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55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6F17-BDFC-4DB5-ACBF-20117C79144C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7295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50A0-721D-4EC9-90D0-A5C397450646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983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FEDE-3B44-4F0A-9B22-90461C7CCD6A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1292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1BB-10AF-4E14-8CE3-A537A681BD2E}" type="datetime1">
              <a:rPr lang="en-GB" smtClean="0"/>
              <a:t>16/12/2013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18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CDAA-AB7B-45B5-A740-E3139A24EE78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125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F38F-C467-4A6A-B37E-939A19BB853C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52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8F77-5E84-479E-BB6F-6F27934F9FB1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7021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DB52-1600-4EB4-BAD9-4C2378FC87AD}" type="datetime1">
              <a:rPr lang="en-GB" altLang="en-US" smtClean="0">
                <a:solidFill>
                  <a:srgbClr val="000000"/>
                </a:solidFill>
              </a:rPr>
              <a:t>16/12/2013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561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CE06-E0CF-4363-B376-7997339AE5A3}" type="datetime1">
              <a:rPr lang="en-GB" smtClean="0"/>
              <a:t>16/12/2013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9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07-E28E-46B8-B831-23BFBB4A9A72}" type="datetime1">
              <a:rPr lang="en-GB" smtClean="0"/>
              <a:t>16/12/2013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5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5749-55C8-4D05-875A-CE73FF36C737}" type="datetime1">
              <a:rPr lang="en-GB" smtClean="0"/>
              <a:t>16/12/2013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55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9957-FCB5-475A-BCD0-CCE1E5F7CA3D}" type="datetime1">
              <a:rPr lang="en-GB" smtClean="0"/>
              <a:t>16/12/2013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2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2A4D-DFB0-454F-8503-07B04E755637}" type="datetime1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D75D-6ACE-407C-8D8D-DA840D9326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148841-F646-46D4-A2CC-05B388A52556}" type="datetime1">
              <a:rPr kumimoji="1" lang="en-GB" altLang="en-US" smtClean="0">
                <a:solidFill>
                  <a:srgbClr val="000000"/>
                </a:solidFill>
                <a:latin typeface="Arial" charset="0"/>
              </a:rPr>
              <a:t>16/12/2013</a:t>
            </a:fld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34770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EA754-9B13-4385-AA12-E507B22C6904}" type="datetime1">
              <a:rPr kumimoji="1" lang="en-GB" altLang="en-US" smtClean="0">
                <a:solidFill>
                  <a:srgbClr val="000000"/>
                </a:solidFill>
                <a:latin typeface="Arial" charset="0"/>
              </a:rPr>
              <a:t>16/12/2013</a:t>
            </a:fld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33797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8DA35E-3B28-42A3-B0D6-11B70ED99CAA}" type="datetime1">
              <a:rPr kumimoji="1" lang="en-GB" altLang="en-US" smtClean="0">
                <a:solidFill>
                  <a:srgbClr val="000000"/>
                </a:solidFill>
                <a:latin typeface="Arial" charset="0"/>
              </a:rPr>
              <a:t>16/12/2013</a:t>
            </a:fld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34400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arXiv:1305.649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305.6498" TargetMode="Externa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0.png"/><Relationship Id="rId4" Type="http://schemas.openxmlformats.org/officeDocument/2006/relationships/image" Target="../media/image4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cern.ch\dfs\Users\m\mike\Documents\MyDocs\LEP3\TLEP_HWZt_logo_502x50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49" y="476672"/>
            <a:ext cx="5452555" cy="54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412776"/>
            <a:ext cx="8496944" cy="22322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Input to the accelerator discussion:</a:t>
            </a:r>
          </a:p>
          <a:p>
            <a:r>
              <a:rPr lang="en-US" dirty="0" smtClean="0"/>
              <a:t>Circular colliders: advantages and challenges</a:t>
            </a:r>
            <a:endParaRPr lang="en-GB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71600" y="3717032"/>
            <a:ext cx="6400800" cy="2279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M. </a:t>
            </a:r>
            <a:r>
              <a:rPr lang="en-US" dirty="0" err="1" smtClean="0">
                <a:solidFill>
                  <a:schemeClr val="tx2"/>
                </a:solidFill>
              </a:rPr>
              <a:t>Koratzinos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Univ. of Geneva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16 </a:t>
            </a:r>
            <a:r>
              <a:rPr lang="en-US" dirty="0" smtClean="0">
                <a:solidFill>
                  <a:schemeClr val="tx2"/>
                </a:solidFill>
              </a:rPr>
              <a:t>December 2013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5929227"/>
            <a:ext cx="88569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International workshop on future high energy circular colliders, </a:t>
            </a:r>
          </a:p>
          <a:p>
            <a:pPr algn="ctr"/>
            <a:r>
              <a:rPr lang="en-GB" sz="2400" dirty="0" smtClean="0"/>
              <a:t>IHEP, Beijing,  December 16-17 2013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29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6296" y="2348880"/>
            <a:ext cx="1800201" cy="2376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Assumptions: 20mV/m, 90% dipole fill factor.</a:t>
            </a:r>
          </a:p>
          <a:p>
            <a:pPr marL="0" indent="0">
              <a:buNone/>
            </a:pPr>
            <a:r>
              <a:rPr lang="en-US" dirty="0" smtClean="0"/>
              <a:t>What is plotted is the ratio of RF length to total arc length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6076184"/>
            <a:ext cx="47525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LEP2 had a ratio of RF to total arc length of 2.2%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071639"/>
              </p:ext>
            </p:extLst>
          </p:nvPr>
        </p:nvGraphicFramePr>
        <p:xfrm>
          <a:off x="35496" y="1228110"/>
          <a:ext cx="7200800" cy="484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821316" y="3089068"/>
            <a:ext cx="52565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2280" y="5013176"/>
            <a:ext cx="187220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TLEP175 sits comfortably below the 1% line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of a circular collider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Luminosity of a circular collider is given by</a:t>
                </a: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ℒ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  <m:r>
                            <a:rPr lang="en-GB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can be transformed in terms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𝑏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𝜋𝛾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𝑙𝑜𝑠𝑠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𝑡𝑜𝑡𝑎𝑙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𝑟𝑒𝑣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/>
                          </a:rPr>
                          <m:t>𝜌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o: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of a circular collider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ℒ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8</m:t>
                          </m:r>
                          <m:r>
                            <a:rPr lang="en-GB" i="1"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h𝑔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 maximum luminosity is bound by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total power dissipated</a:t>
                </a:r>
                <a:r>
                  <a:rPr lang="en-US" dirty="0" smtClean="0"/>
                  <a:t>, the maximum achievable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beam-beam parameter </a:t>
                </a:r>
                <a:r>
                  <a:rPr lang="en-US" dirty="0" smtClean="0"/>
                  <a:t>(the beam-beam limit),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the bending radius, the beam energy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 smtClean="0"/>
                  <a:t>, and the </a:t>
                </a:r>
                <a:r>
                  <a:rPr lang="en-GB" dirty="0" smtClean="0">
                    <a:solidFill>
                      <a:srgbClr val="FFC000"/>
                    </a:solidFill>
                  </a:rPr>
                  <a:t>hourglass effect </a:t>
                </a:r>
                <a:r>
                  <a:rPr lang="en-GB" dirty="0" smtClean="0"/>
                  <a:t>(which is a function of </a:t>
                </a:r>
                <a:r>
                  <a:rPr lang="el-GR" dirty="0" smtClean="0">
                    <a:solidFill>
                      <a:srgbClr val="FFC000"/>
                    </a:solidFill>
                  </a:rPr>
                  <a:t>σ</a:t>
                </a:r>
                <a:r>
                  <a:rPr lang="en-GB" baseline="-25000" dirty="0" smtClean="0">
                    <a:solidFill>
                      <a:srgbClr val="FFC000"/>
                    </a:solidFill>
                  </a:rPr>
                  <a:t>z</a:t>
                </a:r>
                <a:r>
                  <a:rPr lang="en-GB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55776" y="1628800"/>
            <a:ext cx="208823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82108" y="1628800"/>
            <a:ext cx="68198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64671" y="1628800"/>
            <a:ext cx="681980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94276" y="1628800"/>
            <a:ext cx="393948" cy="12961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26324" y="1628800"/>
            <a:ext cx="681980" cy="129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Total power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Luminosity is directly proportional to the total power loss of the machine due to synchrotron radiation.</a:t>
            </a:r>
          </a:p>
          <a:p>
            <a:r>
              <a:rPr lang="en-GB" dirty="0" smtClean="0"/>
              <a:t>In our approach, it is the first parameter we fix in the design (the highest reasonable value)</a:t>
            </a:r>
          </a:p>
          <a:p>
            <a:r>
              <a:rPr lang="en-GB" dirty="0" smtClean="0"/>
              <a:t>Power loss is fixed at 100MW for both beams (50MW per beam)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Machine radius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bending radius of the collider also enters linearly in the luminosity formula</a:t>
            </a:r>
          </a:p>
          <a:p>
            <a:r>
              <a:rPr lang="en-GB" dirty="0" smtClean="0"/>
              <a:t>The higher the dipole filling factor, the higher the performance</a:t>
            </a:r>
          </a:p>
          <a:p>
            <a:r>
              <a:rPr lang="en-GB" dirty="0" smtClean="0"/>
              <a:t>[there is a small </a:t>
            </a:r>
            <a:r>
              <a:rPr lang="en-GB" dirty="0" err="1" smtClean="0"/>
              <a:t>dependance</a:t>
            </a:r>
            <a:r>
              <a:rPr lang="en-GB" dirty="0" smtClean="0"/>
              <a:t> on the maximum beam-beam parameter since smaller machines for the same beam energy can achieve higher beam-beam parameters]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Beam-beam parameter</a:t>
            </a:r>
            <a:endParaRPr lang="en-GB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maximum beam-beam parameter is a function of the </a:t>
                </a:r>
                <a:r>
                  <a:rPr lang="en-US" dirty="0"/>
                  <a:t>d</a:t>
                </a:r>
                <a:r>
                  <a:rPr lang="en-US" dirty="0" smtClean="0"/>
                  <a:t>amping decrement: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𝑚𝑎𝑥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𝐼𝑃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US" dirty="0" smtClean="0"/>
                  <a:t>Or, more conveniently: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𝐼𝑃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𝐼𝑃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002060"/>
                    </a:solidFill>
                  </a:rPr>
                  <a:t>The damping decrement is the fractional energy loss from one IP to the next.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00B050"/>
                    </a:solidFill>
                  </a:rPr>
                  <a:t>Therefore, for a specific machine,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𝑚𝑎𝑥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00B050"/>
                    </a:solidFill>
                  </a:rPr>
                  <a:t> for 1IP is generally higher than for 2IPs</a:t>
                </a:r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333" t="-2407" r="-2000" b="-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5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Maximum beam-beam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It is not trivial to predict what can be achieved in terms of beam-beam parameter at TLEP or other machines. </a:t>
                </a:r>
              </a:p>
              <a:p>
                <a:r>
                  <a:rPr lang="en-GB" dirty="0" smtClean="0"/>
                  <a:t>LEP is a good yardstick to use</a:t>
                </a:r>
              </a:p>
              <a:p>
                <a:r>
                  <a:rPr lang="en-GB" dirty="0" smtClean="0"/>
                  <a:t>LEP achieved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=0.045 </m:t>
                    </m:r>
                  </m:oMath>
                </a14:m>
                <a:r>
                  <a:rPr lang="en-GB" dirty="0" smtClean="0"/>
                  <a:t> at 45GeV and run up to 0.08 at 100GeV without reaching the beam-beam limit</a:t>
                </a:r>
              </a:p>
              <a:p>
                <a:r>
                  <a:rPr lang="en-GB" dirty="0" smtClean="0"/>
                  <a:t>Going up in energy increases the damping decrement (and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𝑚𝑎𝑥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)</a:t>
                </a:r>
                <a:endParaRPr lang="en-GB" dirty="0" smtClean="0"/>
              </a:p>
              <a:p>
                <a:r>
                  <a:rPr lang="en-GB" dirty="0" smtClean="0">
                    <a:solidFill>
                      <a:srgbClr val="7030A0"/>
                    </a:solidFill>
                  </a:rPr>
                  <a:t>Values between 0.05 and 0.1</a:t>
                </a:r>
                <a:r>
                  <a:rPr lang="en-GB" dirty="0" smtClean="0"/>
                  <a:t> should be achievable with relative ease at future circular colliders. At beam energies of 120GeV or higher, higher values might be possible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185" t="-1913" r="-2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Beta* and hourglass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are opting for a realistic </a:t>
            </a:r>
            <a:r>
              <a:rPr lang="el-GR" dirty="0" smtClean="0"/>
              <a:t>β</a:t>
            </a:r>
            <a:r>
              <a:rPr lang="en-US" dirty="0" smtClean="0"/>
              <a:t>*</a:t>
            </a:r>
            <a:r>
              <a:rPr lang="en-US" baseline="-25000" dirty="0" smtClean="0"/>
              <a:t>y</a:t>
            </a:r>
            <a:r>
              <a:rPr lang="en-US" dirty="0" smtClean="0"/>
              <a:t> value of 1mm. </a:t>
            </a:r>
            <a:r>
              <a:rPr lang="el-GR" dirty="0" smtClean="0"/>
              <a:t>σ</a:t>
            </a:r>
            <a:r>
              <a:rPr lang="en-US" baseline="-25000" dirty="0" smtClean="0"/>
              <a:t>z</a:t>
            </a:r>
            <a:r>
              <a:rPr lang="en-US" dirty="0" smtClean="0"/>
              <a:t> beam sizes vary from 1mm to 3mm. In this range the hourglass effect is between 0.9 to 0.6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232533"/>
              </p:ext>
            </p:extLst>
          </p:nvPr>
        </p:nvGraphicFramePr>
        <p:xfrm>
          <a:off x="539552" y="2630324"/>
          <a:ext cx="5508104" cy="420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-Point Star 5"/>
          <p:cNvSpPr/>
          <p:nvPr/>
        </p:nvSpPr>
        <p:spPr>
          <a:xfrm>
            <a:off x="3995936" y="4846300"/>
            <a:ext cx="144016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2843808" y="4391392"/>
            <a:ext cx="144016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074268" y="4486260"/>
            <a:ext cx="144016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437556" y="3531106"/>
            <a:ext cx="144016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6793582" y="3376042"/>
            <a:ext cx="144016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948264" y="3263071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Self-consistent</a:t>
            </a:r>
            <a:r>
              <a:rPr lang="el-GR" sz="2000" dirty="0" smtClean="0"/>
              <a:t> </a:t>
            </a:r>
            <a:r>
              <a:rPr lang="el-GR" sz="2000" dirty="0"/>
              <a:t>σ</a:t>
            </a:r>
            <a:r>
              <a:rPr lang="en-US" sz="2000" baseline="-25000" dirty="0"/>
              <a:t>z</a:t>
            </a:r>
            <a:r>
              <a:rPr lang="en-US" sz="2000" dirty="0" smtClean="0"/>
              <a:t> at different energies for TLEP 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uminosity of a circular collider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35089"/>
              </p:ext>
            </p:extLst>
          </p:nvPr>
        </p:nvGraphicFramePr>
        <p:xfrm>
          <a:off x="457200" y="1600200"/>
          <a:ext cx="60590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4"/>
          <p:cNvSpPr/>
          <p:nvPr/>
        </p:nvSpPr>
        <p:spPr>
          <a:xfrm>
            <a:off x="5310188" y="4276725"/>
            <a:ext cx="966787" cy="719138"/>
          </a:xfrm>
          <a:custGeom>
            <a:avLst/>
            <a:gdLst>
              <a:gd name="connsiteX0" fmla="*/ 962025 w 966787"/>
              <a:gd name="connsiteY0" fmla="*/ 719138 h 719138"/>
              <a:gd name="connsiteX1" fmla="*/ 776287 w 966787"/>
              <a:gd name="connsiteY1" fmla="*/ 642938 h 719138"/>
              <a:gd name="connsiteX2" fmla="*/ 404812 w 966787"/>
              <a:gd name="connsiteY2" fmla="*/ 509588 h 719138"/>
              <a:gd name="connsiteX3" fmla="*/ 0 w 966787"/>
              <a:gd name="connsiteY3" fmla="*/ 338138 h 719138"/>
              <a:gd name="connsiteX4" fmla="*/ 4762 w 966787"/>
              <a:gd name="connsiteY4" fmla="*/ 0 h 719138"/>
              <a:gd name="connsiteX5" fmla="*/ 142875 w 966787"/>
              <a:gd name="connsiteY5" fmla="*/ 47625 h 719138"/>
              <a:gd name="connsiteX6" fmla="*/ 295275 w 966787"/>
              <a:gd name="connsiteY6" fmla="*/ 114300 h 719138"/>
              <a:gd name="connsiteX7" fmla="*/ 495300 w 966787"/>
              <a:gd name="connsiteY7" fmla="*/ 190500 h 719138"/>
              <a:gd name="connsiteX8" fmla="*/ 642937 w 966787"/>
              <a:gd name="connsiteY8" fmla="*/ 242888 h 719138"/>
              <a:gd name="connsiteX9" fmla="*/ 823912 w 966787"/>
              <a:gd name="connsiteY9" fmla="*/ 309563 h 719138"/>
              <a:gd name="connsiteX10" fmla="*/ 966787 w 966787"/>
              <a:gd name="connsiteY10" fmla="*/ 357188 h 719138"/>
              <a:gd name="connsiteX11" fmla="*/ 962025 w 966787"/>
              <a:gd name="connsiteY11" fmla="*/ 719138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6787" h="719138">
                <a:moveTo>
                  <a:pt x="962025" y="719138"/>
                </a:moveTo>
                <a:lnTo>
                  <a:pt x="776287" y="642938"/>
                </a:lnTo>
                <a:lnTo>
                  <a:pt x="404812" y="509588"/>
                </a:lnTo>
                <a:lnTo>
                  <a:pt x="0" y="338138"/>
                </a:lnTo>
                <a:cubicBezTo>
                  <a:pt x="1587" y="225425"/>
                  <a:pt x="3175" y="112713"/>
                  <a:pt x="4762" y="0"/>
                </a:cubicBezTo>
                <a:lnTo>
                  <a:pt x="142875" y="47625"/>
                </a:lnTo>
                <a:lnTo>
                  <a:pt x="295275" y="114300"/>
                </a:lnTo>
                <a:lnTo>
                  <a:pt x="495300" y="190500"/>
                </a:lnTo>
                <a:lnTo>
                  <a:pt x="642937" y="242888"/>
                </a:lnTo>
                <a:lnTo>
                  <a:pt x="823912" y="309563"/>
                </a:lnTo>
                <a:lnTo>
                  <a:pt x="966787" y="357188"/>
                </a:lnTo>
                <a:cubicBezTo>
                  <a:pt x="965200" y="479425"/>
                  <a:pt x="963612" y="601663"/>
                  <a:pt x="962025" y="7191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280138" y="1793631"/>
            <a:ext cx="3018693" cy="2831123"/>
          </a:xfrm>
          <a:custGeom>
            <a:avLst/>
            <a:gdLst>
              <a:gd name="connsiteX0" fmla="*/ 0 w 3018693"/>
              <a:gd name="connsiteY0" fmla="*/ 369277 h 2831123"/>
              <a:gd name="connsiteX1" fmla="*/ 152400 w 3018693"/>
              <a:gd name="connsiteY1" fmla="*/ 627184 h 2831123"/>
              <a:gd name="connsiteX2" fmla="*/ 275493 w 3018693"/>
              <a:gd name="connsiteY2" fmla="*/ 820615 h 2831123"/>
              <a:gd name="connsiteX3" fmla="*/ 386862 w 3018693"/>
              <a:gd name="connsiteY3" fmla="*/ 973015 h 2831123"/>
              <a:gd name="connsiteX4" fmla="*/ 492370 w 3018693"/>
              <a:gd name="connsiteY4" fmla="*/ 1101969 h 2831123"/>
              <a:gd name="connsiteX5" fmla="*/ 703385 w 3018693"/>
              <a:gd name="connsiteY5" fmla="*/ 1336431 h 2831123"/>
              <a:gd name="connsiteX6" fmla="*/ 908539 w 3018693"/>
              <a:gd name="connsiteY6" fmla="*/ 1541584 h 2831123"/>
              <a:gd name="connsiteX7" fmla="*/ 1207477 w 3018693"/>
              <a:gd name="connsiteY7" fmla="*/ 1787769 h 2831123"/>
              <a:gd name="connsiteX8" fmla="*/ 1670539 w 3018693"/>
              <a:gd name="connsiteY8" fmla="*/ 2127738 h 2831123"/>
              <a:gd name="connsiteX9" fmla="*/ 2116016 w 3018693"/>
              <a:gd name="connsiteY9" fmla="*/ 2385646 h 2831123"/>
              <a:gd name="connsiteX10" fmla="*/ 2731477 w 3018693"/>
              <a:gd name="connsiteY10" fmla="*/ 2696307 h 2831123"/>
              <a:gd name="connsiteX11" fmla="*/ 3018693 w 3018693"/>
              <a:gd name="connsiteY11" fmla="*/ 2831123 h 2831123"/>
              <a:gd name="connsiteX12" fmla="*/ 3018693 w 3018693"/>
              <a:gd name="connsiteY12" fmla="*/ 2455984 h 2831123"/>
              <a:gd name="connsiteX13" fmla="*/ 2790093 w 3018693"/>
              <a:gd name="connsiteY13" fmla="*/ 2362200 h 2831123"/>
              <a:gd name="connsiteX14" fmla="*/ 2497016 w 3018693"/>
              <a:gd name="connsiteY14" fmla="*/ 2227384 h 2831123"/>
              <a:gd name="connsiteX15" fmla="*/ 2227385 w 3018693"/>
              <a:gd name="connsiteY15" fmla="*/ 2092569 h 2831123"/>
              <a:gd name="connsiteX16" fmla="*/ 2033954 w 3018693"/>
              <a:gd name="connsiteY16" fmla="*/ 1981200 h 2831123"/>
              <a:gd name="connsiteX17" fmla="*/ 1817077 w 3018693"/>
              <a:gd name="connsiteY17" fmla="*/ 1858107 h 2831123"/>
              <a:gd name="connsiteX18" fmla="*/ 1611924 w 3018693"/>
              <a:gd name="connsiteY18" fmla="*/ 1717431 h 2831123"/>
              <a:gd name="connsiteX19" fmla="*/ 1400908 w 3018693"/>
              <a:gd name="connsiteY19" fmla="*/ 1570892 h 2831123"/>
              <a:gd name="connsiteX20" fmla="*/ 1207477 w 3018693"/>
              <a:gd name="connsiteY20" fmla="*/ 1436077 h 2831123"/>
              <a:gd name="connsiteX21" fmla="*/ 1008185 w 3018693"/>
              <a:gd name="connsiteY21" fmla="*/ 1277815 h 2831123"/>
              <a:gd name="connsiteX22" fmla="*/ 861647 w 3018693"/>
              <a:gd name="connsiteY22" fmla="*/ 1137138 h 2831123"/>
              <a:gd name="connsiteX23" fmla="*/ 756139 w 3018693"/>
              <a:gd name="connsiteY23" fmla="*/ 1019907 h 2831123"/>
              <a:gd name="connsiteX24" fmla="*/ 586154 w 3018693"/>
              <a:gd name="connsiteY24" fmla="*/ 838200 h 2831123"/>
              <a:gd name="connsiteX25" fmla="*/ 433754 w 3018693"/>
              <a:gd name="connsiteY25" fmla="*/ 668215 h 2831123"/>
              <a:gd name="connsiteX26" fmla="*/ 322385 w 3018693"/>
              <a:gd name="connsiteY26" fmla="*/ 521677 h 2831123"/>
              <a:gd name="connsiteX27" fmla="*/ 199293 w 3018693"/>
              <a:gd name="connsiteY27" fmla="*/ 328246 h 2831123"/>
              <a:gd name="connsiteX28" fmla="*/ 87924 w 3018693"/>
              <a:gd name="connsiteY28" fmla="*/ 169984 h 2831123"/>
              <a:gd name="connsiteX29" fmla="*/ 35170 w 3018693"/>
              <a:gd name="connsiteY29" fmla="*/ 76200 h 2831123"/>
              <a:gd name="connsiteX30" fmla="*/ 0 w 3018693"/>
              <a:gd name="connsiteY30" fmla="*/ 0 h 2831123"/>
              <a:gd name="connsiteX31" fmla="*/ 0 w 3018693"/>
              <a:gd name="connsiteY31" fmla="*/ 369277 h 283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18693" h="2831123">
                <a:moveTo>
                  <a:pt x="0" y="369277"/>
                </a:moveTo>
                <a:lnTo>
                  <a:pt x="152400" y="627184"/>
                </a:lnTo>
                <a:lnTo>
                  <a:pt x="275493" y="820615"/>
                </a:lnTo>
                <a:lnTo>
                  <a:pt x="386862" y="973015"/>
                </a:lnTo>
                <a:lnTo>
                  <a:pt x="492370" y="1101969"/>
                </a:lnTo>
                <a:lnTo>
                  <a:pt x="703385" y="1336431"/>
                </a:lnTo>
                <a:lnTo>
                  <a:pt x="908539" y="1541584"/>
                </a:lnTo>
                <a:lnTo>
                  <a:pt x="1207477" y="1787769"/>
                </a:lnTo>
                <a:lnTo>
                  <a:pt x="1670539" y="2127738"/>
                </a:lnTo>
                <a:lnTo>
                  <a:pt x="2116016" y="2385646"/>
                </a:lnTo>
                <a:lnTo>
                  <a:pt x="2731477" y="2696307"/>
                </a:lnTo>
                <a:lnTo>
                  <a:pt x="3018693" y="2831123"/>
                </a:lnTo>
                <a:lnTo>
                  <a:pt x="3018693" y="2455984"/>
                </a:lnTo>
                <a:lnTo>
                  <a:pt x="2790093" y="2362200"/>
                </a:lnTo>
                <a:lnTo>
                  <a:pt x="2497016" y="2227384"/>
                </a:lnTo>
                <a:lnTo>
                  <a:pt x="2227385" y="2092569"/>
                </a:lnTo>
                <a:lnTo>
                  <a:pt x="2033954" y="1981200"/>
                </a:lnTo>
                <a:lnTo>
                  <a:pt x="1817077" y="1858107"/>
                </a:lnTo>
                <a:lnTo>
                  <a:pt x="1611924" y="1717431"/>
                </a:lnTo>
                <a:lnTo>
                  <a:pt x="1400908" y="1570892"/>
                </a:lnTo>
                <a:lnTo>
                  <a:pt x="1207477" y="1436077"/>
                </a:lnTo>
                <a:lnTo>
                  <a:pt x="1008185" y="1277815"/>
                </a:lnTo>
                <a:lnTo>
                  <a:pt x="861647" y="1137138"/>
                </a:lnTo>
                <a:lnTo>
                  <a:pt x="756139" y="1019907"/>
                </a:lnTo>
                <a:lnTo>
                  <a:pt x="586154" y="838200"/>
                </a:lnTo>
                <a:lnTo>
                  <a:pt x="433754" y="668215"/>
                </a:lnTo>
                <a:lnTo>
                  <a:pt x="322385" y="521677"/>
                </a:lnTo>
                <a:lnTo>
                  <a:pt x="199293" y="328246"/>
                </a:lnTo>
                <a:lnTo>
                  <a:pt x="87924" y="169984"/>
                </a:lnTo>
                <a:lnTo>
                  <a:pt x="35170" y="76200"/>
                </a:lnTo>
                <a:lnTo>
                  <a:pt x="0" y="0"/>
                </a:lnTo>
                <a:lnTo>
                  <a:pt x="0" y="36927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6256" y="1916832"/>
                <a:ext cx="2016224" cy="316189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Single IP luminosity of a circular collider of 9000m bending radius as a function of  beam energy.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Power loss is 100MW.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dirty="0" smtClean="0"/>
                  <a:t>ξ</a:t>
                </a:r>
                <a:r>
                  <a:rPr lang="en-GB" dirty="0" smtClean="0"/>
                  <a:t>y</a:t>
                </a:r>
                <a:r>
                  <a:rPr lang="en-US" dirty="0" smtClean="0"/>
                  <a:t> between 0.05 and 0.1.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dirty="0" smtClean="0"/>
                  <a:t>β</a:t>
                </a:r>
                <a:r>
                  <a:rPr lang="en-US" dirty="0"/>
                  <a:t>*</a:t>
                </a:r>
                <a:r>
                  <a:rPr lang="en-US" baseline="-25000" dirty="0"/>
                  <a:t>y</a:t>
                </a:r>
                <a:r>
                  <a:rPr lang="en-US" dirty="0"/>
                  <a:t> </a:t>
                </a:r>
                <a:r>
                  <a:rPr lang="en-US" dirty="0" smtClean="0"/>
                  <a:t>= 1mm.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h𝑔</m:t>
                        </m:r>
                      </m:sub>
                    </m:sSub>
                  </m:oMath>
                </a14:m>
                <a:r>
                  <a:rPr lang="en-GB" baseline="-25000" dirty="0" smtClean="0"/>
                  <a:t> </a:t>
                </a:r>
                <a:r>
                  <a:rPr lang="en-GB" dirty="0" smtClean="0"/>
                  <a:t>=0.75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916832"/>
                <a:ext cx="2016224" cy="31618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Beamstrahlung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Beamstrahlung is the interaction of an incoming electron with the collective electromagnetic field of the opposite bunch at an interaction point.</a:t>
            </a:r>
          </a:p>
          <a:p>
            <a:r>
              <a:rPr lang="en-GB" dirty="0" smtClean="0"/>
              <a:t>Main effect at circular colliders is a single hard photon exchange taking  the electron out of the momentum acceptance of the machine.</a:t>
            </a:r>
          </a:p>
          <a:p>
            <a:r>
              <a:rPr lang="en-GB" dirty="0" smtClean="0"/>
              <a:t>If too many electrons are lost,  beam lifetime is affected</a:t>
            </a:r>
          </a:p>
          <a:p>
            <a:r>
              <a:rPr lang="en-GB" dirty="0" smtClean="0"/>
              <a:t>[the </a:t>
            </a:r>
            <a:r>
              <a:rPr lang="en-GB" dirty="0" err="1" smtClean="0"/>
              <a:t>beamstrahlung</a:t>
            </a:r>
            <a:r>
              <a:rPr lang="en-GB" dirty="0" smtClean="0"/>
              <a:t> effect at linear colliders is much larger and it increases the beam energy spread]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Circular collider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Top up: bypass needs to be designed early on, extra ‘small’ RF system</a:t>
            </a:r>
          </a:p>
          <a:p>
            <a:r>
              <a:rPr lang="en-GB" dirty="0" smtClean="0"/>
              <a:t>RF: gradient is not a challenge, but power requirement is</a:t>
            </a:r>
          </a:p>
          <a:p>
            <a:r>
              <a:rPr lang="en-GB" dirty="0" smtClean="0"/>
              <a:t>High energies (120GeV and higher): </a:t>
            </a:r>
            <a:r>
              <a:rPr lang="en-GB" dirty="0" err="1" smtClean="0"/>
              <a:t>Beanstrahlung</a:t>
            </a:r>
            <a:r>
              <a:rPr lang="en-GB" dirty="0" smtClean="0"/>
              <a:t> – a new challenge not present at LEP</a:t>
            </a:r>
          </a:p>
          <a:p>
            <a:r>
              <a:rPr lang="en-GB" dirty="0" smtClean="0"/>
              <a:t>Biggest problem comes from the fact that the machine should operate both in high current/ low energy (at the Z) and low current/high energy (at the ZH and </a:t>
            </a:r>
            <a:r>
              <a:rPr lang="en-GB" dirty="0" err="1" smtClean="0"/>
              <a:t>ttbar</a:t>
            </a:r>
            <a:r>
              <a:rPr lang="en-GB" dirty="0" smtClean="0"/>
              <a:t>). Each of the machines has reasonable complexity, but the combination makes for a challenging machine</a:t>
            </a:r>
          </a:p>
          <a:p>
            <a:pPr lvl="1"/>
            <a:r>
              <a:rPr lang="en-GB" dirty="0" smtClean="0"/>
              <a:t>Low energy: many bunches (O(10</a:t>
            </a:r>
            <a:r>
              <a:rPr lang="en-GB" baseline="30000" dirty="0" smtClean="0"/>
              <a:t>4</a:t>
            </a:r>
            <a:r>
              <a:rPr lang="en-GB" dirty="0" smtClean="0"/>
              <a:t>) relatively high </a:t>
            </a:r>
            <a:r>
              <a:rPr lang="en-GB" dirty="0" err="1" smtClean="0"/>
              <a:t>emittances</a:t>
            </a:r>
            <a:r>
              <a:rPr lang="en-GB" dirty="0" smtClean="0"/>
              <a:t>, small RF gradient but 100MW power, two beam pipes, polarization</a:t>
            </a:r>
          </a:p>
          <a:p>
            <a:pPr lvl="1"/>
            <a:r>
              <a:rPr lang="en-GB" dirty="0" smtClean="0"/>
              <a:t>High energy: fewer bunches (O(10 to 100), as low </a:t>
            </a:r>
            <a:r>
              <a:rPr lang="en-GB" dirty="0" err="1" smtClean="0"/>
              <a:t>emittance</a:t>
            </a:r>
            <a:r>
              <a:rPr lang="en-GB" dirty="0" smtClean="0"/>
              <a:t> as possible, O(10GV) of RF voltage, one beam pipe possible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Beamstrahlung</a:t>
            </a:r>
            <a:r>
              <a:rPr lang="en-GB" dirty="0" smtClean="0"/>
              <a:t> (2)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sz="2800" dirty="0" smtClean="0"/>
                  <a:t>The </a:t>
                </a:r>
                <a:r>
                  <a:rPr lang="en-GB" sz="2800" dirty="0" err="1" smtClean="0"/>
                  <a:t>beamstrahlung</a:t>
                </a:r>
                <a:r>
                  <a:rPr lang="en-GB" sz="2800" dirty="0" smtClean="0"/>
                  <a:t> limitation was introduced by </a:t>
                </a:r>
                <a:r>
                  <a:rPr lang="en-GB" sz="2800" dirty="0" err="1" smtClean="0"/>
                  <a:t>Telnov</a:t>
                </a:r>
                <a:r>
                  <a:rPr lang="en-GB" sz="2800" dirty="0" smtClean="0"/>
                  <a:t>*</a:t>
                </a:r>
              </a:p>
              <a:p>
                <a:r>
                  <a:rPr lang="en-GB" sz="2800" dirty="0" smtClean="0"/>
                  <a:t>It depends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𝜂</m:t>
                    </m:r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GB" sz="2800" dirty="0" smtClean="0"/>
                  <a:t> is the momentum acceptance,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2800" dirty="0" smtClean="0"/>
                  <a:t> the beam sizes in x and z (note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800" dirty="0" smtClean="0"/>
                  <a:t> dependence!)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sz="2800" dirty="0" smtClean="0"/>
                  <a:t> is the number of electrons per bunch</a:t>
                </a:r>
              </a:p>
              <a:p>
                <a:r>
                  <a:rPr lang="en-GB" sz="2800" dirty="0" smtClean="0"/>
                  <a:t>It has a </a:t>
                </a:r>
                <a:r>
                  <a:rPr lang="el-GR" sz="2800" dirty="0">
                    <a:solidFill>
                      <a:srgbClr val="0070C0"/>
                    </a:solidFill>
                  </a:rPr>
                  <a:t>γ</a:t>
                </a:r>
                <a:r>
                  <a:rPr lang="en-US" sz="2800" baseline="30000" dirty="0" smtClean="0">
                    <a:solidFill>
                      <a:srgbClr val="0070C0"/>
                    </a:solidFill>
                  </a:rPr>
                  <a:t>2 </a:t>
                </a:r>
                <a:r>
                  <a:rPr lang="en-GB" sz="2800" dirty="0" smtClean="0"/>
                  <a:t>dependence, so it is only important at high energies (&gt;~120GeV per beam)</a:t>
                </a:r>
              </a:p>
              <a:p>
                <a:r>
                  <a:rPr lang="en-GB" sz="2800" dirty="0" smtClean="0"/>
                  <a:t>It is mitigated by high momentum acceptance, small </a:t>
                </a:r>
                <a:r>
                  <a:rPr lang="en-GB" sz="2800" dirty="0" err="1" smtClean="0"/>
                  <a:t>emittances</a:t>
                </a:r>
                <a:r>
                  <a:rPr lang="en-GB" sz="2800" dirty="0" smtClean="0"/>
                  <a:t> and very flat beams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156" r="-1481" b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32240" y="635247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*: </a:t>
            </a:r>
            <a:r>
              <a:rPr lang="en-GB" i="1" dirty="0" smtClean="0"/>
              <a:t>arXiv:1203.6563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Beamstrahlung limitation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19299"/>
              </p:ext>
            </p:extLst>
          </p:nvPr>
        </p:nvGraphicFramePr>
        <p:xfrm>
          <a:off x="107504" y="1268760"/>
          <a:ext cx="6552728" cy="415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92280" y="1582340"/>
            <a:ext cx="2172207" cy="280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Plot on left is if we run with a value of the beam-beam parameter of 0.1</a:t>
            </a:r>
          </a:p>
          <a:p>
            <a:r>
              <a:rPr lang="en-US" sz="1600" dirty="0" smtClean="0"/>
              <a:t>Above ~180 GeV is difficult to run without opting for a more modest beam-beam parameter value (which would reduce the luminosity)</a:t>
            </a:r>
            <a:endParaRPr lang="en-GB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87624" y="3429000"/>
            <a:ext cx="38884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7624" y="2780928"/>
            <a:ext cx="388843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5301208"/>
            <a:ext cx="49685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TLEP Latest parameter set, mom. acceptance 2.2%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84" y="4653136"/>
            <a:ext cx="3011103" cy="18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5576" y="6021288"/>
            <a:ext cx="45365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even run at 250GeV with a beam-beam parameter of 0.05</a:t>
            </a:r>
            <a:endParaRPr lang="en-GB" dirty="0"/>
          </a:p>
        </p:txBody>
      </p:sp>
      <p:cxnSp>
        <p:nvCxnSpPr>
          <p:cNvPr id="18" name="Elbow Connector 17"/>
          <p:cNvCxnSpPr>
            <a:stCxn id="16" idx="3"/>
            <a:endCxn id="7170" idx="1"/>
          </p:cNvCxnSpPr>
          <p:nvPr/>
        </p:nvCxnSpPr>
        <p:spPr>
          <a:xfrm flipV="1">
            <a:off x="5292080" y="5558135"/>
            <a:ext cx="661304" cy="786319"/>
          </a:xfrm>
          <a:prstGeom prst="bentConnector3">
            <a:avLst>
              <a:gd name="adj1" fmla="val 33539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specific implementation: TLEP</a:t>
            </a:r>
            <a:endParaRPr lang="en-GB" dirty="0"/>
          </a:p>
        </p:txBody>
      </p:sp>
      <p:pic>
        <p:nvPicPr>
          <p:cNvPr id="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6" y="1268760"/>
            <a:ext cx="8187530" cy="5592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398903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study has been commissioned for an 80-km tunnel in the Geneva area.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For TLEP we fix the radius (conservatively 9000m) the power (100MW) and try to have beams as flat at possible to reduce </a:t>
            </a:r>
            <a:r>
              <a:rPr lang="en-GB" dirty="0" err="1" smtClean="0">
                <a:solidFill>
                  <a:schemeClr val="bg1"/>
                </a:solidFill>
              </a:rPr>
              <a:t>beamstrahlung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Our arc optics design (work in progress) conservatively uses </a:t>
            </a:r>
            <a:r>
              <a:rPr lang="en-US" dirty="0">
                <a:solidFill>
                  <a:schemeClr val="bg1"/>
                </a:solidFill>
              </a:rPr>
              <a:t>a cell length of 50m, which still gives a horizontal </a:t>
            </a:r>
            <a:r>
              <a:rPr lang="en-US" dirty="0" err="1">
                <a:solidFill>
                  <a:schemeClr val="bg1"/>
                </a:solidFill>
              </a:rPr>
              <a:t>emittance</a:t>
            </a:r>
            <a:r>
              <a:rPr lang="en-US" dirty="0">
                <a:solidFill>
                  <a:schemeClr val="bg1"/>
                </a:solidFill>
              </a:rPr>
              <a:t> of 2nm at </a:t>
            </a:r>
            <a:r>
              <a:rPr lang="en-US" dirty="0" smtClean="0">
                <a:solidFill>
                  <a:schemeClr val="bg1"/>
                </a:solidFill>
              </a:rPr>
              <a:t>120GeV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assume that we can achieve a horizontal to vertical </a:t>
            </a:r>
            <a:r>
              <a:rPr lang="en-US" dirty="0" err="1" smtClean="0">
                <a:solidFill>
                  <a:schemeClr val="bg1"/>
                </a:solidFill>
              </a:rPr>
              <a:t>emittance</a:t>
            </a:r>
            <a:r>
              <a:rPr lang="en-US" dirty="0" smtClean="0">
                <a:solidFill>
                  <a:schemeClr val="bg1"/>
                </a:solidFill>
              </a:rPr>
              <a:t> ratio of 500-1000 (LEP was 200)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780928"/>
            <a:ext cx="5501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LHC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309320"/>
            <a:ext cx="22422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Possible TLEP location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tunnel diameters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…but of course other tunnel diameters and locations are equally good</a:t>
            </a:r>
          </a:p>
          <a:p>
            <a:r>
              <a:rPr lang="en-GB" dirty="0" smtClean="0"/>
              <a:t>Many other proposals floating, but I would like to mention the Circular Electron-Positron Collider in China (CEPC) – certainly the tunnel can be built more cheaply in China</a:t>
            </a:r>
          </a:p>
          <a:p>
            <a:r>
              <a:rPr lang="en-GB" dirty="0" smtClean="0"/>
              <a:t>Performance scales with tunnel size, but in case no funds are available for a new tunnel, the LHC tunnel can be used after the end of the LHC physics programme (a project we call LEP3)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TLEP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At 350 </a:t>
            </a:r>
            <a:r>
              <a:rPr lang="en-US" sz="2000" dirty="0" err="1" smtClean="0"/>
              <a:t>GeV</a:t>
            </a:r>
            <a:r>
              <a:rPr lang="en-US" sz="2000" dirty="0" smtClean="0"/>
              <a:t>, beams lose 9 </a:t>
            </a:r>
            <a:r>
              <a:rPr lang="en-US" sz="2000" dirty="0" err="1" smtClean="0"/>
              <a:t>GeV</a:t>
            </a:r>
            <a:r>
              <a:rPr lang="en-US" sz="2000" dirty="0" smtClean="0"/>
              <a:t> / turn by synchrotron radiation</a:t>
            </a:r>
          </a:p>
          <a:p>
            <a:pPr lvl="1"/>
            <a:r>
              <a:rPr lang="en-US" sz="1600" dirty="0" smtClean="0"/>
              <a:t>Need 600 5-cell SC cavities @ 20 MV/m in CW mode </a:t>
            </a:r>
          </a:p>
          <a:p>
            <a:pPr lvl="2"/>
            <a:r>
              <a:rPr lang="en-US" sz="1600" dirty="0" smtClean="0"/>
              <a:t>Much less than ILC</a:t>
            </a:r>
            <a:r>
              <a:rPr lang="en-US" sz="1600" dirty="0"/>
              <a:t> </a:t>
            </a:r>
            <a:r>
              <a:rPr lang="en-US" sz="1400" dirty="0" smtClean="0"/>
              <a:t>(</a:t>
            </a:r>
            <a:r>
              <a:rPr lang="en-US" sz="1400" dirty="0"/>
              <a:t>8</a:t>
            </a:r>
            <a:r>
              <a:rPr lang="en-US" sz="1400" dirty="0" smtClean="0"/>
              <a:t>000 9-cell cavities@ 31 MV/m)</a:t>
            </a:r>
          </a:p>
          <a:p>
            <a:pPr lvl="2"/>
            <a:r>
              <a:rPr lang="en-US" sz="1600" dirty="0" smtClean="0"/>
              <a:t>Length ~900 m, similar to LEP (7 MV/m)</a:t>
            </a:r>
          </a:p>
          <a:p>
            <a:pPr lvl="1"/>
            <a:r>
              <a:rPr lang="en-US" sz="1600" dirty="0" smtClean="0"/>
              <a:t>200 kW/ cavity in CW : RF couplers are challenging</a:t>
            </a:r>
          </a:p>
          <a:p>
            <a:pPr lvl="2"/>
            <a:r>
              <a:rPr lang="en-US" sz="1600" dirty="0" smtClean="0"/>
              <a:t>Heat extraction, shielding against radiation, …</a:t>
            </a:r>
            <a:endParaRPr lang="en-US" sz="2000" dirty="0" smtClean="0"/>
          </a:p>
          <a:p>
            <a:r>
              <a:rPr lang="en-US" sz="2000" dirty="0" smtClean="0"/>
              <a:t>Luminosity is achieved with small vertical beam size : </a:t>
            </a:r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</a:t>
            </a:r>
            <a:r>
              <a:rPr lang="en-US" sz="2000" dirty="0"/>
              <a:t>~ </a:t>
            </a:r>
            <a:r>
              <a:rPr lang="en-US" sz="2000" dirty="0" smtClean="0"/>
              <a:t>100 nm</a:t>
            </a:r>
          </a:p>
          <a:p>
            <a:pPr lvl="1"/>
            <a:r>
              <a:rPr lang="en-US" sz="1600" dirty="0" smtClean="0"/>
              <a:t>A factor 30 smaller than at LEP2, but much more relaxed than ILC (6-8 nm)</a:t>
            </a:r>
          </a:p>
          <a:p>
            <a:pPr lvl="2"/>
            <a:r>
              <a:rPr lang="en-US" sz="1600" dirty="0" smtClean="0"/>
              <a:t>TLEP can </a:t>
            </a:r>
            <a:r>
              <a:rPr lang="en-US" sz="1600" dirty="0"/>
              <a:t>d</a:t>
            </a:r>
            <a:r>
              <a:rPr lang="en-US" sz="1600" dirty="0" smtClean="0"/>
              <a:t>eliver 1.3 × 10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per collision point at √s = 350 </a:t>
            </a:r>
            <a:r>
              <a:rPr lang="en-US" sz="1600" dirty="0" err="1" smtClean="0"/>
              <a:t>GeV</a:t>
            </a:r>
            <a:endParaRPr lang="en-US" sz="1600" dirty="0"/>
          </a:p>
          <a:p>
            <a:r>
              <a:rPr lang="en-US" sz="2000" dirty="0" smtClean="0"/>
              <a:t>Small beam </a:t>
            </a:r>
            <a:r>
              <a:rPr lang="en-US" sz="2000" dirty="0"/>
              <a:t>lifetime due to </a:t>
            </a:r>
            <a:r>
              <a:rPr lang="en-US" sz="2000" dirty="0" err="1"/>
              <a:t>Bhabha</a:t>
            </a:r>
            <a:r>
              <a:rPr lang="en-US" sz="2000" dirty="0"/>
              <a:t> scattering </a:t>
            </a:r>
            <a:r>
              <a:rPr lang="en-US" sz="2000" dirty="0" smtClean="0"/>
              <a:t>(~ </a:t>
            </a:r>
            <a:r>
              <a:rPr lang="en-US" sz="2000" dirty="0"/>
              <a:t>15 </a:t>
            </a:r>
            <a:r>
              <a:rPr lang="en-US" sz="2000" dirty="0" smtClean="0"/>
              <a:t>min) + beamstrahlung</a:t>
            </a:r>
          </a:p>
          <a:p>
            <a:pPr lvl="1"/>
            <a:r>
              <a:rPr lang="en-US" sz="1600" dirty="0" smtClean="0"/>
              <a:t>Need efficient top-up injection</a:t>
            </a:r>
            <a:endParaRPr lang="en-US" sz="1600" dirty="0"/>
          </a:p>
          <a:p>
            <a:endParaRPr lang="en-US" dirty="0" smtClean="0"/>
          </a:p>
          <a:p>
            <a:pPr lvl="1"/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29" y="1295400"/>
            <a:ext cx="1998371" cy="99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70" y="990600"/>
            <a:ext cx="1181730" cy="135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73761" y="2209800"/>
            <a:ext cx="2098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</a:rPr>
              <a:t>BNL 5-cell 700 MHz cavity</a:t>
            </a:r>
            <a:endParaRPr kumimoji="1"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28600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</a:rPr>
              <a:t>RF Coupler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</a:rPr>
              <a:t>(ESS/SPL)</a:t>
            </a:r>
            <a:endParaRPr kumimoji="1" lang="en-US" sz="140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535" y="4495800"/>
            <a:ext cx="3526905" cy="170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topu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07289"/>
            <a:ext cx="3124200" cy="210936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/>
          <p:cNvPicPr/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7315200" y="4114800"/>
            <a:ext cx="1600200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381761" y="4462790"/>
            <a:ext cx="837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100" dirty="0">
                <a:solidFill>
                  <a:prstClr val="black"/>
                </a:solidFill>
                <a:latin typeface="Arial" charset="0"/>
              </a:rPr>
              <a:t>A. Blondel</a:t>
            </a:r>
            <a:endParaRPr kumimoji="1" lang="en-GB" sz="11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8399" y="4919990"/>
            <a:ext cx="11644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100" dirty="0">
                <a:solidFill>
                  <a:prstClr val="black"/>
                </a:solidFill>
                <a:latin typeface="Arial" charset="0"/>
              </a:rPr>
              <a:t>F</a:t>
            </a:r>
            <a:r>
              <a:rPr kumimoji="1" lang="en-US" sz="1100" dirty="0" smtClean="0">
                <a:solidFill>
                  <a:prstClr val="black"/>
                </a:solidFill>
                <a:latin typeface="Arial" charset="0"/>
              </a:rPr>
              <a:t>. Zimmermann</a:t>
            </a:r>
            <a:endParaRPr kumimoji="1" lang="en-GB" sz="11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16" idx="1"/>
          </p:cNvCxnSpPr>
          <p:nvPr/>
        </p:nvCxnSpPr>
        <p:spPr bwMode="auto">
          <a:xfrm>
            <a:off x="6372200" y="4495800"/>
            <a:ext cx="9430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580599" y="4724400"/>
            <a:ext cx="1820136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76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 rotWithShape="1">
          <a:blip r:embed="rId2"/>
          <a:srcRect r="11045"/>
          <a:stretch/>
        </p:blipFill>
        <p:spPr bwMode="auto">
          <a:xfrm>
            <a:off x="4648200" y="2302664"/>
            <a:ext cx="4338145" cy="364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SuperKEKB</a:t>
            </a:r>
            <a:r>
              <a:rPr lang="en-US" dirty="0" smtClean="0"/>
              <a:t>: a TLEP demonstrator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6192688" cy="547260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SuperKEKB</a:t>
            </a:r>
            <a:r>
              <a:rPr lang="en-US" sz="2400" dirty="0" smtClean="0"/>
              <a:t> </a:t>
            </a:r>
            <a:r>
              <a:rPr lang="en-US" sz="2400" dirty="0"/>
              <a:t>will be a TLEP demonstrator </a:t>
            </a:r>
            <a:endParaRPr lang="en-US" sz="2400" dirty="0" smtClean="0"/>
          </a:p>
          <a:p>
            <a:pPr lvl="2"/>
            <a:r>
              <a:rPr lang="en-US" dirty="0" smtClean="0"/>
              <a:t>Beam commissioning starts early 2015</a:t>
            </a:r>
            <a:endParaRPr lang="en-US" dirty="0"/>
          </a:p>
          <a:p>
            <a:r>
              <a:rPr lang="en-US" sz="2400" dirty="0" smtClean="0"/>
              <a:t>Some </a:t>
            </a:r>
            <a:r>
              <a:rPr lang="en-US" sz="2400" dirty="0" err="1" smtClean="0"/>
              <a:t>SuperKEKB</a:t>
            </a:r>
            <a:r>
              <a:rPr lang="en-US" sz="2400" dirty="0" smtClean="0"/>
              <a:t> parameters :</a:t>
            </a:r>
          </a:p>
          <a:p>
            <a:pPr lvl="1"/>
            <a:r>
              <a:rPr lang="en-US" sz="1800" dirty="0" smtClean="0"/>
              <a:t>Lifetime : 5 minutes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TLEP : 15 minutes</a:t>
            </a:r>
          </a:p>
          <a:p>
            <a:pPr lvl="1"/>
            <a:r>
              <a:rPr lang="en-US" sz="1800" dirty="0">
                <a:latin typeface="Symbol" charset="2"/>
                <a:cs typeface="Symbol" charset="2"/>
              </a:rPr>
              <a:t>b</a:t>
            </a:r>
            <a:r>
              <a:rPr lang="en-US" sz="1800" baseline="30000" dirty="0" smtClean="0"/>
              <a:t>*</a:t>
            </a:r>
            <a:r>
              <a:rPr lang="en-US" sz="1800" baseline="-25000" dirty="0" smtClean="0"/>
              <a:t>y</a:t>
            </a:r>
            <a:r>
              <a:rPr lang="en-US" sz="1800" dirty="0" smtClean="0"/>
              <a:t> : 300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m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TLEP : 1 mm</a:t>
            </a:r>
          </a:p>
          <a:p>
            <a:pPr lvl="1"/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 : 50 nm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TLEP : ~100 nm</a:t>
            </a:r>
          </a:p>
          <a:p>
            <a:pPr lvl="1"/>
            <a:r>
              <a:rPr lang="en-US" sz="1800" dirty="0" err="1">
                <a:latin typeface="Symbol" charset="2"/>
                <a:cs typeface="Symbol" charset="2"/>
              </a:rPr>
              <a:t>e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/</a:t>
            </a:r>
            <a:r>
              <a:rPr lang="en-US" sz="1800" dirty="0" smtClean="0">
                <a:latin typeface="Symbol" charset="2"/>
                <a:cs typeface="Symbol" charset="2"/>
              </a:rPr>
              <a:t>e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: 0.25%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TLEP : 0.20%-0.10%</a:t>
            </a:r>
          </a:p>
          <a:p>
            <a:pPr lvl="1"/>
            <a:r>
              <a:rPr lang="en-US" sz="1800" dirty="0" smtClean="0"/>
              <a:t>Positron production rate : 2.5 × 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/ s</a:t>
            </a:r>
            <a:endParaRPr lang="en-US" sz="3200" dirty="0"/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TLEP : &lt; 1 </a:t>
            </a:r>
            <a:r>
              <a:rPr lang="en-US" sz="1800" dirty="0">
                <a:solidFill>
                  <a:srgbClr val="00B050"/>
                </a:solidFill>
              </a:rPr>
              <a:t>× </a:t>
            </a:r>
            <a:r>
              <a:rPr lang="en-US" sz="1800" dirty="0" smtClean="0">
                <a:solidFill>
                  <a:srgbClr val="00B050"/>
                </a:solidFill>
              </a:rPr>
              <a:t>10</a:t>
            </a:r>
            <a:r>
              <a:rPr lang="en-US" sz="1800" baseline="30000" dirty="0" smtClean="0">
                <a:solidFill>
                  <a:srgbClr val="00B050"/>
                </a:solidFill>
              </a:rPr>
              <a:t>11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/ s</a:t>
            </a:r>
          </a:p>
          <a:p>
            <a:pPr lvl="1"/>
            <a:r>
              <a:rPr lang="en-US" sz="1800" dirty="0" smtClean="0"/>
              <a:t>Off-momentum acceptance at IP : ±1.5%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TLEP : ±2.0 </a:t>
            </a:r>
            <a:r>
              <a:rPr lang="en-US" sz="1800" dirty="0">
                <a:solidFill>
                  <a:srgbClr val="FF0000"/>
                </a:solidFill>
              </a:rPr>
              <a:t>to ±</a:t>
            </a:r>
            <a:r>
              <a:rPr lang="en-US" sz="1800" dirty="0" smtClean="0">
                <a:solidFill>
                  <a:srgbClr val="FF0000"/>
                </a:solidFill>
              </a:rPr>
              <a:t>2.5%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84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b="0" dirty="0" smtClean="0">
                <a:solidFill>
                  <a:schemeClr val="tx1"/>
                </a:solidFill>
                <a:latin typeface="Calibri" pitchFamily="34" charset="0"/>
              </a:rPr>
              <a:t>TLEP Cost (Very Preliminary) Estimate</a:t>
            </a:r>
            <a:endParaRPr lang="en-US" sz="36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Cost in billion CHF</a:t>
            </a:r>
          </a:p>
          <a:p>
            <a:pPr marL="457200" lvl="1" indent="0">
              <a:buNone/>
            </a:pPr>
            <a:r>
              <a:rPr lang="en-US" sz="1600" dirty="0" smtClean="0"/>
              <a:t>                                                                                   As a self-standing project : </a:t>
            </a:r>
          </a:p>
          <a:p>
            <a:pPr marL="91440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       </a:t>
            </a:r>
            <a:r>
              <a:rPr lang="en-US" sz="1600" dirty="0"/>
              <a:t> </a:t>
            </a:r>
            <a:r>
              <a:rPr lang="en-US" sz="1600" dirty="0" smtClean="0"/>
              <a:t>        Same order of magnitude as LHC</a:t>
            </a:r>
            <a:endParaRPr lang="en-US" dirty="0"/>
          </a:p>
          <a:p>
            <a:pPr marL="457200" lvl="1" indent="0">
              <a:buNone/>
            </a:pPr>
            <a:r>
              <a:rPr lang="en-US" sz="1600" dirty="0"/>
              <a:t>                                                                                   As </a:t>
            </a:r>
            <a:r>
              <a:rPr lang="en-US" sz="1600" dirty="0" smtClean="0"/>
              <a:t>an add-on to the VHE-LHC  </a:t>
            </a:r>
            <a:r>
              <a:rPr lang="en-US" sz="1600" dirty="0"/>
              <a:t>project : </a:t>
            </a:r>
          </a:p>
          <a:p>
            <a:pPr marL="914400" lvl="2" indent="0">
              <a:buNone/>
            </a:pPr>
            <a:r>
              <a:rPr lang="en-US" sz="1600" dirty="0"/>
              <a:t>                                                                              </a:t>
            </a:r>
            <a:r>
              <a:rPr lang="en-US" sz="1600" dirty="0" smtClean="0"/>
              <a:t>Very cost-effective : about 2-3 billion CHF</a:t>
            </a:r>
          </a:p>
          <a:p>
            <a:pPr marL="914400" lvl="2" indent="0">
              <a:buNone/>
            </a:pPr>
            <a:endParaRPr lang="en-US" sz="1600" dirty="0"/>
          </a:p>
          <a:p>
            <a:pPr marL="514350" lvl="1" indent="0">
              <a:buNone/>
            </a:pPr>
            <a:r>
              <a:rPr lang="en-US" sz="1600" dirty="0" smtClean="0"/>
              <a:t>                                                                                  Cost per Higgs boson : 1 - 3 </a:t>
            </a:r>
            <a:r>
              <a:rPr lang="en-US" sz="1600" dirty="0" err="1" smtClean="0"/>
              <a:t>kCHF</a:t>
            </a:r>
            <a:r>
              <a:rPr lang="en-US" sz="1600" dirty="0" smtClean="0"/>
              <a:t> / Higgs</a:t>
            </a:r>
            <a:endParaRPr lang="en-US" sz="1600" dirty="0"/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 smtClean="0"/>
              <a:t>                                                             </a:t>
            </a:r>
            <a:r>
              <a:rPr lang="en-US" sz="1600" dirty="0" smtClean="0"/>
              <a:t>   (ILC cost : 150 k$ / Higgs)    [ NB : 1CHF ~ 1$ 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1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61116"/>
            <a:ext cx="4038600" cy="2758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"/>
          <p:cNvSpPr txBox="1"/>
          <p:nvPr/>
        </p:nvSpPr>
        <p:spPr>
          <a:xfrm>
            <a:off x="4908445" y="4950023"/>
            <a:ext cx="1339955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 smtClean="0">
                <a:solidFill>
                  <a:srgbClr val="5F5F5F"/>
                </a:solidFill>
              </a:rPr>
              <a:t>80-100 km tunnel</a:t>
            </a:r>
            <a:endParaRPr kumimoji="1" lang="en-US" sz="1200" b="1" dirty="0">
              <a:solidFill>
                <a:srgbClr val="5F5F5F"/>
              </a:solidFill>
            </a:endParaRPr>
          </a:p>
        </p:txBody>
      </p:sp>
      <p:sp>
        <p:nvSpPr>
          <p:cNvPr id="13" name="ZoneTexte 5"/>
          <p:cNvSpPr txBox="1"/>
          <p:nvPr/>
        </p:nvSpPr>
        <p:spPr>
          <a:xfrm>
            <a:off x="5943600" y="4111823"/>
            <a:ext cx="860648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 smtClean="0">
                <a:solidFill>
                  <a:srgbClr val="5F5F5F"/>
                </a:solidFill>
              </a:rPr>
              <a:t>LEP/LHC</a:t>
            </a:r>
            <a:endParaRPr kumimoji="1" lang="en-US" sz="1200" b="1" dirty="0">
              <a:solidFill>
                <a:srgbClr val="5F5F5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24599" y="4620398"/>
            <a:ext cx="1600201" cy="1595933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GB" sz="2400">
              <a:solidFill>
                <a:prstClr val="white"/>
              </a:solidFill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562002"/>
              </p:ext>
            </p:extLst>
          </p:nvPr>
        </p:nvGraphicFramePr>
        <p:xfrm>
          <a:off x="304800" y="1295270"/>
          <a:ext cx="3657600" cy="2853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533400"/>
              </a:tblGrid>
              <a:tr h="2903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Bare tunnel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3.1 </a:t>
                      </a:r>
                      <a:r>
                        <a:rPr lang="en-US" sz="1200" b="1" baseline="30000" dirty="0" smtClean="0"/>
                        <a:t>(1)</a:t>
                      </a:r>
                      <a:endParaRPr lang="en-GB" sz="1200" b="1" baseline="30000" dirty="0"/>
                    </a:p>
                  </a:txBody>
                  <a:tcPr/>
                </a:tc>
              </a:tr>
              <a:tr h="6365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Services &amp; Additional infrastructure </a:t>
                      </a:r>
                    </a:p>
                    <a:p>
                      <a:r>
                        <a:rPr lang="en-US" sz="1200" dirty="0" smtClean="0"/>
                        <a:t>(electricity,</a:t>
                      </a:r>
                      <a:r>
                        <a:rPr lang="en-US" sz="1200" baseline="0" dirty="0" smtClean="0"/>
                        <a:t> cooling, service cavern, </a:t>
                      </a:r>
                    </a:p>
                    <a:p>
                      <a:r>
                        <a:rPr lang="en-US" sz="1200" baseline="0" dirty="0" smtClean="0"/>
                        <a:t>RP, ventilation, access roads …)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baseline="0" dirty="0" smtClean="0"/>
                    </a:p>
                    <a:p>
                      <a:r>
                        <a:rPr lang="en-US" sz="1200" b="1" baseline="0" dirty="0" smtClean="0"/>
                        <a:t>1.0</a:t>
                      </a:r>
                      <a:r>
                        <a:rPr lang="en-US" sz="1200" b="1" baseline="30000" dirty="0" smtClean="0"/>
                        <a:t>(2)</a:t>
                      </a:r>
                      <a:endParaRPr lang="en-GB" sz="1200" b="1" baseline="0" dirty="0"/>
                    </a:p>
                  </a:txBody>
                  <a:tcPr/>
                </a:tc>
              </a:tr>
              <a:tr h="394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 system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0.9 </a:t>
                      </a:r>
                      <a:r>
                        <a:rPr lang="en-US" sz="1200" b="1" baseline="30000" dirty="0" smtClean="0"/>
                        <a:t>(3)</a:t>
                      </a:r>
                      <a:endParaRPr lang="en-GB" sz="1200" b="1" baseline="30000" dirty="0" smtClean="0"/>
                    </a:p>
                  </a:txBody>
                  <a:tcPr/>
                </a:tc>
              </a:tr>
              <a:tr h="29034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Cryo</a:t>
                      </a:r>
                      <a:r>
                        <a:rPr lang="en-US" sz="1200" dirty="0" smtClean="0"/>
                        <a:t> system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0.2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baseline="30000" dirty="0" smtClean="0"/>
                        <a:t>(4)</a:t>
                      </a:r>
                      <a:endParaRPr lang="en-GB" sz="1200" b="1" baseline="0" dirty="0" smtClean="0"/>
                    </a:p>
                  </a:txBody>
                  <a:tcPr/>
                </a:tc>
              </a:tr>
              <a:tr h="2903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Vacuum system &amp; RP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0.5</a:t>
                      </a:r>
                      <a:r>
                        <a:rPr lang="en-US" sz="1200" b="1" baseline="30000" dirty="0" smtClean="0"/>
                        <a:t>(5)</a:t>
                      </a:r>
                      <a:endParaRPr lang="en-GB" sz="1200" b="1" baseline="0" dirty="0" smtClean="0"/>
                    </a:p>
                  </a:txBody>
                  <a:tcPr/>
                </a:tc>
              </a:tr>
              <a:tr h="2903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 system for collider &amp; injector ring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0.8</a:t>
                      </a:r>
                      <a:r>
                        <a:rPr lang="en-US" sz="1200" b="1" baseline="30000" dirty="0" smtClean="0"/>
                        <a:t>(6)</a:t>
                      </a:r>
                      <a:endParaRPr lang="en-GB" sz="1200" b="1" baseline="0" dirty="0" smtClean="0"/>
                    </a:p>
                  </a:txBody>
                  <a:tcPr/>
                </a:tc>
              </a:tr>
              <a:tr h="2903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Pre-injector complex  SPS reinforcements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0.5</a:t>
                      </a:r>
                      <a:endParaRPr lang="en-GB" sz="1200" b="1" baseline="0" dirty="0" smtClean="0"/>
                    </a:p>
                  </a:txBody>
                  <a:tcPr/>
                </a:tc>
              </a:tr>
              <a:tr h="36376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CC"/>
                          </a:solidFill>
                        </a:rPr>
                        <a:t>Total</a:t>
                      </a:r>
                      <a:endParaRPr lang="en-GB" sz="18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CC"/>
                          </a:solidFill>
                        </a:rPr>
                        <a:t>7.0</a:t>
                      </a:r>
                      <a:endParaRPr lang="en-GB" sz="18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267200" y="2466201"/>
            <a:ext cx="472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i="1" dirty="0" smtClean="0">
                <a:solidFill>
                  <a:srgbClr val="000000"/>
                </a:solidFill>
                <a:latin typeface="Arial" charset="0"/>
              </a:rPr>
              <a:t>Note: detector costs not included – count 0.5 per detector (LHC)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3513" y="4112613"/>
            <a:ext cx="3287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(1):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J. Osborne, </a:t>
            </a:r>
            <a:r>
              <a:rPr kumimoji="1" lang="en-US" sz="1200" dirty="0" err="1" smtClean="0">
                <a:solidFill>
                  <a:srgbClr val="000000"/>
                </a:solidFill>
                <a:latin typeface="Arial" charset="0"/>
              </a:rPr>
              <a:t>Amrup</a:t>
            </a: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study, June 2012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4367150"/>
            <a:ext cx="2144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(2): Extrapolation from LEP</a:t>
            </a:r>
            <a:endParaRPr kumimoji="1"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4648200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(3):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O. Brunner, detailed estimate, 7 May 2013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4980801"/>
            <a:ext cx="3135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(4): F. </a:t>
            </a:r>
            <a:r>
              <a:rPr kumimoji="1" lang="en-US" sz="1200" dirty="0" err="1">
                <a:solidFill>
                  <a:srgbClr val="000000"/>
                </a:solidFill>
                <a:latin typeface="Arial" charset="0"/>
              </a:rPr>
              <a:t>Haug</a:t>
            </a: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, 4</a:t>
            </a:r>
            <a:r>
              <a:rPr kumimoji="1" lang="en-US" sz="12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 TLEP Days, 5 April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2013</a:t>
            </a:r>
            <a:endParaRPr kumimoji="1"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334000"/>
            <a:ext cx="3135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(5):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K. </a:t>
            </a:r>
            <a:r>
              <a:rPr kumimoji="1" lang="en-US" sz="1200" dirty="0" err="1" smtClean="0">
                <a:solidFill>
                  <a:srgbClr val="000000"/>
                </a:solidFill>
                <a:latin typeface="Arial" charset="0"/>
              </a:rPr>
              <a:t>Oide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 : factor </a:t>
            </a: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2.5 higher than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KEK,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     estimated </a:t>
            </a: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for 80 km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ring</a:t>
            </a:r>
            <a:endParaRPr kumimoji="1"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57912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(6): 24,000 magnets for collider &amp; injector;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      cost per magnet 30 </a:t>
            </a:r>
            <a:r>
              <a:rPr kumimoji="1" lang="en-US" sz="1200" dirty="0" err="1" smtClean="0">
                <a:solidFill>
                  <a:srgbClr val="000000"/>
                </a:solidFill>
                <a:latin typeface="Arial" charset="0"/>
              </a:rPr>
              <a:t>kCHF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kumimoji="1" lang="en-US" sz="1200" dirty="0" err="1" smtClean="0">
                <a:solidFill>
                  <a:srgbClr val="000000"/>
                </a:solidFill>
                <a:latin typeface="Arial" charset="0"/>
              </a:rPr>
              <a:t>LHeC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);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86199" y="942201"/>
            <a:ext cx="4724401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i="1" dirty="0" smtClean="0">
                <a:solidFill>
                  <a:srgbClr val="000000"/>
                </a:solidFill>
                <a:latin typeface="Arial" charset="0"/>
              </a:rPr>
              <a:t>Cost for the 80 km version : the 100 km version might be cheaper.</a:t>
            </a:r>
          </a:p>
        </p:txBody>
      </p:sp>
      <p:cxnSp>
        <p:nvCxnSpPr>
          <p:cNvPr id="8" name="Elbow Connector 7"/>
          <p:cNvCxnSpPr/>
          <p:nvPr/>
        </p:nvCxnSpPr>
        <p:spPr bwMode="auto">
          <a:xfrm rot="5400000">
            <a:off x="3695700" y="1104900"/>
            <a:ext cx="228600" cy="152400"/>
          </a:xfrm>
          <a:prstGeom prst="bentConnector3">
            <a:avLst>
              <a:gd name="adj1" fmla="val -55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 rot="20589525">
            <a:off x="105588" y="1802288"/>
            <a:ext cx="5894562" cy="132343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4000" b="1" dirty="0" smtClean="0">
                <a:solidFill>
                  <a:srgbClr val="FF0000"/>
                </a:solidFill>
              </a:rPr>
              <a:t>Absolutely Preliminary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4000" b="1" dirty="0">
                <a:solidFill>
                  <a:srgbClr val="FF0000"/>
                </a:solidFill>
              </a:rPr>
              <a:t>N</a:t>
            </a:r>
            <a:r>
              <a:rPr kumimoji="1" lang="en-US" sz="4000" b="1" dirty="0" smtClean="0">
                <a:solidFill>
                  <a:srgbClr val="FF0000"/>
                </a:solidFill>
              </a:rPr>
              <a:t>ot endorsed by anybody</a:t>
            </a:r>
            <a:endParaRPr kumimoji="1"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consumption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75257"/>
              </p:ext>
            </p:extLst>
          </p:nvPr>
        </p:nvGraphicFramePr>
        <p:xfrm>
          <a:off x="467544" y="1824626"/>
          <a:ext cx="4366856" cy="153526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418622"/>
                <a:gridCol w="1524016"/>
                <a:gridCol w="1424218"/>
              </a:tblGrid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TLEP 120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TLEP 175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RF systems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173-185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cryogenics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34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top-up ring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Total RF</a:t>
                      </a:r>
                      <a:endParaRPr lang="en-GB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186-198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212-224 MW</a:t>
                      </a:r>
                      <a:endParaRPr lang="en-GB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88808"/>
              </p:ext>
            </p:extLst>
          </p:nvPr>
        </p:nvGraphicFramePr>
        <p:xfrm>
          <a:off x="539552" y="4149080"/>
          <a:ext cx="4320480" cy="219171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618333"/>
                <a:gridCol w="1702147"/>
              </a:tblGrid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Power consumption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TLEP 175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RF including cryogenics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224MW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cooling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ventilation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21MW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magnet systems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general services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~280MW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758" y="1268760"/>
            <a:ext cx="3656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Highest consumer is RF: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481844"/>
            <a:ext cx="711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Total power consumption for 350GeV running: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67088" y="6470108"/>
            <a:ext cx="52098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IPAC13 TUPME040, </a:t>
            </a:r>
            <a:r>
              <a:rPr lang="en-GB" b="1" dirty="0">
                <a:hlinkClick r:id="rId2"/>
              </a:rPr>
              <a:t>arXiv:1305.6498</a:t>
            </a:r>
            <a:r>
              <a:rPr lang="en-GB" b="1" dirty="0"/>
              <a:t> [</a:t>
            </a:r>
            <a:r>
              <a:rPr lang="en-GB" b="1" dirty="0" err="1"/>
              <a:t>physics.acc-ph</a:t>
            </a:r>
            <a:r>
              <a:rPr lang="en-GB" b="1" dirty="0"/>
              <a:t>]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791980"/>
            <a:ext cx="266429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Limited by Klystron CW efficiency of 65%. This is </a:t>
            </a:r>
            <a:r>
              <a:rPr lang="en-GB" b="1" dirty="0" smtClean="0"/>
              <a:t>NOT</a:t>
            </a:r>
            <a:r>
              <a:rPr lang="en-GB" dirty="0" smtClean="0"/>
              <a:t> aggressive and we hope to be able to do better after dedicated R&amp;D 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932040" y="2204864"/>
            <a:ext cx="504056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076056" y="4437112"/>
            <a:ext cx="395993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CERN 2010 power demand: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Full operation 220MW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Winter shutdown 50MW</a:t>
            </a:r>
            <a:endParaRPr lang="en-GB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note on power consumption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figure of merit for an accelerator is </a:t>
            </a:r>
            <a:r>
              <a:rPr lang="en-GB" dirty="0" smtClean="0">
                <a:solidFill>
                  <a:srgbClr val="0070C0"/>
                </a:solidFill>
              </a:rPr>
              <a:t>physics output per energy unit, not power unit</a:t>
            </a:r>
          </a:p>
          <a:p>
            <a:r>
              <a:rPr lang="en-GB" dirty="0" smtClean="0"/>
              <a:t>TLEP </a:t>
            </a:r>
            <a:r>
              <a:rPr lang="en-GB" dirty="0" smtClean="0"/>
              <a:t>is using </a:t>
            </a:r>
            <a:r>
              <a:rPr lang="en-GB" dirty="0" smtClean="0">
                <a:solidFill>
                  <a:srgbClr val="7030A0"/>
                </a:solidFill>
              </a:rPr>
              <a:t>~280MW </a:t>
            </a:r>
            <a:r>
              <a:rPr lang="en-GB" dirty="0" smtClean="0"/>
              <a:t>while in operation and probably </a:t>
            </a:r>
            <a:r>
              <a:rPr lang="en-GB" dirty="0" smtClean="0">
                <a:solidFill>
                  <a:srgbClr val="7030A0"/>
                </a:solidFill>
              </a:rPr>
              <a:t>~80MW </a:t>
            </a:r>
            <a:r>
              <a:rPr lang="en-GB" dirty="0" smtClean="0"/>
              <a:t>between physics fills. So for 1×10</a:t>
            </a:r>
            <a:r>
              <a:rPr lang="en-GB" baseline="30000" dirty="0" smtClean="0"/>
              <a:t>7</a:t>
            </a:r>
            <a:r>
              <a:rPr lang="en-GB" dirty="0" smtClean="0"/>
              <a:t> sec of operation and 1×10</a:t>
            </a:r>
            <a:r>
              <a:rPr lang="en-GB" baseline="30000" dirty="0" smtClean="0"/>
              <a:t>7 </a:t>
            </a:r>
            <a:r>
              <a:rPr lang="en-GB" dirty="0"/>
              <a:t>sec </a:t>
            </a:r>
            <a:r>
              <a:rPr lang="en-GB" dirty="0" smtClean="0"/>
              <a:t>of stand-by mode, total electricity consumption is ~1TWh</a:t>
            </a:r>
          </a:p>
          <a:p>
            <a:r>
              <a:rPr lang="en-GB" dirty="0" smtClean="0"/>
              <a:t>CERN is currently paying ~50CHF/</a:t>
            </a:r>
            <a:r>
              <a:rPr lang="en-GB" dirty="0" err="1" smtClean="0"/>
              <a:t>MWh</a:t>
            </a:r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TLEP yearly operation corresponds to ~50MHF/year</a:t>
            </a:r>
          </a:p>
          <a:p>
            <a:r>
              <a:rPr lang="en-GB" dirty="0" smtClean="0"/>
              <a:t>This should be seen in the context of the total project cost (less than 1% of the total cost of the project goes per year to electricity consumption</a:t>
            </a:r>
            <a:r>
              <a:rPr lang="en-GB" dirty="0" smtClean="0"/>
              <a:t>)</a:t>
            </a:r>
          </a:p>
          <a:p>
            <a:r>
              <a:rPr lang="en-GB" dirty="0" smtClean="0"/>
              <a:t>A 100MW machine is more efficient than a 50MW machine running twice as long. We should aim for highest acceptable power consumption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6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70" y="0"/>
            <a:ext cx="7283152" cy="1143000"/>
          </a:xfrm>
        </p:spPr>
        <p:txBody>
          <a:bodyPr/>
          <a:lstStyle/>
          <a:p>
            <a:r>
              <a:rPr lang="en-US" dirty="0" smtClean="0"/>
              <a:t>TLEP parameter set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7147805"/>
                  </p:ext>
                </p:extLst>
              </p:nvPr>
            </p:nvGraphicFramePr>
            <p:xfrm>
              <a:off x="1137503" y="980728"/>
              <a:ext cx="4680519" cy="5400664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872208"/>
                    <a:gridCol w="729168"/>
                    <a:gridCol w="693374"/>
                    <a:gridCol w="692395"/>
                    <a:gridCol w="693374"/>
                  </a:tblGrid>
                  <a:tr h="263991"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TLEP Z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TLEP W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TLEP H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TLEP  t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E</a:t>
                          </a:r>
                          <a:r>
                            <a:rPr lang="en-US" sz="1100" baseline="-25000" dirty="0" err="1">
                              <a:effectLst/>
                            </a:rPr>
                            <a:t>beam</a:t>
                          </a:r>
                          <a:r>
                            <a:rPr lang="en-US" sz="1100" baseline="-25000" dirty="0">
                              <a:effectLst/>
                            </a:rPr>
                            <a:t> </a:t>
                          </a:r>
                          <a:r>
                            <a:rPr lang="en-US" sz="1100" dirty="0">
                              <a:effectLst/>
                            </a:rPr>
                            <a:t>[GeV]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120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175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circumf. </a:t>
                          </a:r>
                          <a:r>
                            <a:rPr lang="en-US" sz="1100">
                              <a:effectLst/>
                            </a:rPr>
                            <a:t>[km]  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92015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 dirty="0">
                              <a:effectLst/>
                            </a:rPr>
                            <a:t>beam current [mA]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1180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124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24.3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5.4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>
                              <a:effectLst/>
                            </a:rPr>
                            <a:t>#bunches/beam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4400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 dirty="0">
                              <a:effectLst/>
                            </a:rPr>
                            <a:t>#e</a:t>
                          </a:r>
                          <a:r>
                            <a:rPr lang="de-DE" sz="1000" dirty="0">
                              <a:effectLst/>
                            </a:rPr>
                            <a:t>−</a:t>
                          </a:r>
                          <a:r>
                            <a:rPr lang="de-DE" sz="1100" dirty="0">
                              <a:effectLst/>
                            </a:rPr>
                            <a:t>/beam [10</a:t>
                          </a:r>
                          <a:r>
                            <a:rPr lang="de-DE" sz="1100" baseline="30000" dirty="0">
                              <a:effectLst/>
                            </a:rPr>
                            <a:t>12</a:t>
                          </a:r>
                          <a:r>
                            <a:rPr lang="de-DE" sz="1100" dirty="0">
                              <a:effectLst/>
                            </a:rPr>
                            <a:t>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1960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200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40.8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9.0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>
                              <a:effectLst/>
                            </a:rPr>
                            <a:t>horiz. emit. [nm] 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30.8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10 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>
                              <a:effectLst/>
                            </a:rPr>
                            <a:t>vert. emit. [nm]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0.07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93568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 dirty="0">
                              <a:effectLst/>
                            </a:rPr>
                            <a:t>bending rad. </a:t>
                          </a:r>
                          <a:r>
                            <a:rPr lang="en-GB" sz="1100" dirty="0">
                              <a:effectLst/>
                            </a:rPr>
                            <a:t>[km]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 dirty="0">
                              <a:effectLst/>
                            </a:rPr>
                            <a:t>κ</a:t>
                          </a:r>
                          <a:r>
                            <a:rPr lang="de-DE" sz="1100" baseline="-25000" dirty="0">
                              <a:effectLst/>
                            </a:rPr>
                            <a:t>ε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440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470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470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mom. c. α</a:t>
                          </a:r>
                          <a:r>
                            <a:rPr lang="en-GB" sz="1000" baseline="-25000" dirty="0">
                              <a:effectLst/>
                            </a:rPr>
                            <a:t>c</a:t>
                          </a:r>
                          <a:r>
                            <a:rPr lang="en-GB" sz="1000" dirty="0">
                              <a:effectLst/>
                            </a:rPr>
                            <a:t> </a:t>
                          </a:r>
                          <a:r>
                            <a:rPr lang="en-GB" sz="1100" dirty="0">
                              <a:effectLst/>
                            </a:rPr>
                            <a:t>[10</a:t>
                          </a:r>
                          <a:r>
                            <a:rPr lang="en-GB" sz="1100" baseline="30000" dirty="0">
                              <a:effectLst/>
                            </a:rPr>
                            <a:t>−5</a:t>
                          </a:r>
                          <a:r>
                            <a:rPr lang="en-GB" sz="1100" dirty="0">
                              <a:effectLst/>
                            </a:rPr>
                            <a:t>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2.0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877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P</a:t>
                          </a:r>
                          <a:r>
                            <a:rPr lang="en-US" sz="1100" baseline="-25000" dirty="0" err="1">
                              <a:effectLst/>
                            </a:rPr>
                            <a:t>loss,SR</a:t>
                          </a:r>
                          <a:r>
                            <a:rPr lang="de-DE" sz="1100" dirty="0">
                              <a:effectLst/>
                            </a:rPr>
                            <a:t>/beam [MW]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50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β</a:t>
                          </a:r>
                          <a:r>
                            <a:rPr lang="de-DE" sz="1100" baseline="30000">
                              <a:effectLst/>
                            </a:rPr>
                            <a:t>∗</a:t>
                          </a:r>
                          <a:r>
                            <a:rPr lang="de-DE" sz="1100" baseline="-25000">
                              <a:effectLst/>
                            </a:rPr>
                            <a:t>x </a:t>
                          </a:r>
                          <a:r>
                            <a:rPr lang="de-DE" sz="1100">
                              <a:effectLst/>
                            </a:rPr>
                            <a:t>[m]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β</a:t>
                          </a:r>
                          <a:r>
                            <a:rPr lang="de-DE" sz="1100" baseline="30000">
                              <a:effectLst/>
                            </a:rPr>
                            <a:t>∗</a:t>
                          </a:r>
                          <a:r>
                            <a:rPr lang="de-DE" sz="1100" baseline="-25000">
                              <a:effectLst/>
                            </a:rPr>
                            <a:t>y</a:t>
                          </a:r>
                          <a:r>
                            <a:rPr lang="de-DE" sz="1100">
                              <a:effectLst/>
                            </a:rPr>
                            <a:t> [cm]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σ</a:t>
                          </a:r>
                          <a:r>
                            <a:rPr lang="de-DE" sz="1100" baseline="30000">
                              <a:effectLst/>
                            </a:rPr>
                            <a:t>∗</a:t>
                          </a:r>
                          <a:r>
                            <a:rPr lang="de-DE" sz="1100" baseline="-25000">
                              <a:effectLst/>
                            </a:rPr>
                            <a:t>x</a:t>
                          </a:r>
                          <a:r>
                            <a:rPr lang="de-DE" sz="1100">
                              <a:effectLst/>
                            </a:rPr>
                            <a:t> [</a:t>
                          </a:r>
                          <a:r>
                            <a:rPr lang="en-GB" sz="1100">
                              <a:effectLst/>
                            </a:rPr>
                            <a:t>μ</a:t>
                          </a:r>
                          <a:r>
                            <a:rPr lang="de-DE" sz="1100">
                              <a:effectLst/>
                            </a:rPr>
                            <a:t>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124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78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68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σ</a:t>
                          </a:r>
                          <a:r>
                            <a:rPr lang="de-DE" sz="1100" baseline="30000">
                              <a:effectLst/>
                            </a:rPr>
                            <a:t>∗</a:t>
                          </a:r>
                          <a:r>
                            <a:rPr lang="de-DE" sz="1100" baseline="-25000">
                              <a:effectLst/>
                            </a:rPr>
                            <a:t>y</a:t>
                          </a:r>
                          <a:r>
                            <a:rPr lang="de-DE" sz="1100">
                              <a:effectLst/>
                            </a:rPr>
                            <a:t> [</a:t>
                          </a:r>
                          <a:r>
                            <a:rPr lang="en-GB" sz="1100">
                              <a:effectLst/>
                            </a:rPr>
                            <a:t>μ</a:t>
                          </a:r>
                          <a:r>
                            <a:rPr lang="de-DE" sz="1100">
                              <a:effectLst/>
                            </a:rPr>
                            <a:t>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0.27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9353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hourglass F</a:t>
                          </a:r>
                          <a:r>
                            <a:rPr lang="en-GB" sz="1100" baseline="-25000">
                              <a:effectLst/>
                            </a:rPr>
                            <a:t>hg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0.71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0.75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0.75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0.65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100" dirty="0" err="1">
                              <a:effectLst/>
                            </a:rPr>
                            <a:t>E</a:t>
                          </a:r>
                          <a:r>
                            <a:rPr lang="en-GB" sz="1100" baseline="30000" dirty="0" err="1">
                              <a:effectLst/>
                            </a:rPr>
                            <a:t>SR</a:t>
                          </a:r>
                          <a:r>
                            <a:rPr lang="en-GB" sz="1100" baseline="-25000" dirty="0" err="1">
                              <a:effectLst/>
                            </a:rPr>
                            <a:t>loss</a:t>
                          </a:r>
                          <a:r>
                            <a:rPr lang="en-GB" sz="1100" dirty="0">
                              <a:effectLst/>
                            </a:rPr>
                            <a:t>/turn [GeV] 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0.4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V</a:t>
                          </a:r>
                          <a:r>
                            <a:rPr lang="en-GB" sz="1100" baseline="-25000">
                              <a:effectLst/>
                            </a:rPr>
                            <a:t>RF</a:t>
                          </a:r>
                          <a:r>
                            <a:rPr lang="en-GB" sz="1100">
                              <a:effectLst/>
                            </a:rPr>
                            <a:t>,tot [GV]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2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d</a:t>
                          </a:r>
                          <a:r>
                            <a:rPr lang="en-GB" sz="1100" baseline="-25000">
                              <a:effectLst/>
                            </a:rPr>
                            <a:t>max,RF</a:t>
                          </a:r>
                          <a:r>
                            <a:rPr lang="en-GB" sz="1100">
                              <a:effectLst/>
                            </a:rPr>
                            <a:t> [%]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5.5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4.9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9550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ξ</a:t>
                          </a:r>
                          <a:r>
                            <a:rPr lang="en-GB" sz="1100" baseline="-25000">
                              <a:effectLst/>
                            </a:rPr>
                            <a:t>x</a:t>
                          </a:r>
                          <a:r>
                            <a:rPr lang="en-GB" sz="1100">
                              <a:effectLst/>
                            </a:rPr>
                            <a:t>/IP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4401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ξ</a:t>
                          </a:r>
                          <a:r>
                            <a:rPr lang="en-GB" sz="1100" baseline="-25000">
                              <a:effectLst/>
                            </a:rPr>
                            <a:t>y</a:t>
                          </a:r>
                          <a:r>
                            <a:rPr lang="en-GB" sz="1100">
                              <a:effectLst/>
                            </a:rPr>
                            <a:t>/IP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0.10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20392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f</a:t>
                          </a:r>
                          <a:r>
                            <a:rPr lang="en-GB" sz="1100" baseline="-25000">
                              <a:effectLst/>
                            </a:rPr>
                            <a:t>s</a:t>
                          </a:r>
                          <a:r>
                            <a:rPr lang="en-GB" sz="1000">
                              <a:effectLst/>
                            </a:rPr>
                            <a:t> </a:t>
                          </a:r>
                          <a:r>
                            <a:rPr lang="en-GB" sz="1100">
                              <a:effectLst/>
                            </a:rPr>
                            <a:t>[kHz]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1.29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0.45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0.44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0.43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</a:t>
                          </a:r>
                          <a:r>
                            <a:rPr lang="en-GB" sz="1100" baseline="-25000">
                              <a:effectLst/>
                            </a:rPr>
                            <a:t>acc</a:t>
                          </a:r>
                          <a:r>
                            <a:rPr lang="en-GB" sz="1100">
                              <a:effectLst/>
                            </a:rPr>
                            <a:t> [MV/m]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3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3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eff. RF length [m]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f</a:t>
                          </a:r>
                          <a:r>
                            <a:rPr lang="en-GB" sz="1100" baseline="-25000">
                              <a:effectLst/>
                            </a:rPr>
                            <a:t>RF</a:t>
                          </a:r>
                          <a:r>
                            <a:rPr lang="en-GB" sz="1100">
                              <a:effectLst/>
                            </a:rPr>
                            <a:t> [MHz]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700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700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700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700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991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δ</a:t>
                          </a:r>
                          <a:r>
                            <a:rPr lang="en-GB" sz="1100" baseline="30000">
                              <a:effectLst/>
                            </a:rPr>
                            <a:t>SR</a:t>
                          </a:r>
                          <a:r>
                            <a:rPr lang="en-GB" sz="1100" baseline="-25000">
                              <a:effectLst/>
                            </a:rPr>
                            <a:t>rms</a:t>
                          </a:r>
                          <a:r>
                            <a:rPr lang="en-GB" sz="1100">
                              <a:effectLst/>
                            </a:rPr>
                            <a:t> [%]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0.06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0.22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4401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σ</a:t>
                          </a:r>
                          <a:r>
                            <a:rPr lang="en-GB" sz="1100" baseline="30000">
                              <a:effectLst/>
                            </a:rPr>
                            <a:t>SR</a:t>
                          </a:r>
                          <a:r>
                            <a:rPr lang="en-GB" sz="1100" baseline="-25000">
                              <a:effectLst/>
                            </a:rPr>
                            <a:t>z,rms </a:t>
                          </a:r>
                          <a:r>
                            <a:rPr lang="en-GB" sz="1100">
                              <a:effectLst/>
                            </a:rPr>
                            <a:t>[cm]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0.19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0.22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0.25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20392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 kern="1200">
                                  <a:effectLst/>
                                  <a:latin typeface="Cambria Math"/>
                                </a:rPr>
                                <m:t>ℒ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/IP[10</a:t>
                          </a:r>
                          <a:r>
                            <a:rPr lang="en-GB" sz="1100" baseline="30000">
                              <a:effectLst/>
                            </a:rPr>
                            <a:t>32</a:t>
                          </a:r>
                          <a:r>
                            <a:rPr lang="en-GB" sz="1100">
                              <a:effectLst/>
                            </a:rPr>
                            <a:t>cm</a:t>
                          </a:r>
                          <a:r>
                            <a:rPr lang="en-GB" sz="1100" baseline="30000">
                              <a:effectLst/>
                            </a:rPr>
                            <a:t>−2</a:t>
                          </a:r>
                          <a:r>
                            <a:rPr lang="en-GB" sz="1100">
                              <a:effectLst/>
                            </a:rPr>
                            <a:t>s</a:t>
                          </a:r>
                          <a:r>
                            <a:rPr lang="en-GB" sz="1100" baseline="30000">
                              <a:effectLst/>
                            </a:rPr>
                            <a:t>−1</a:t>
                          </a:r>
                          <a:r>
                            <a:rPr lang="en-GB" sz="1100">
                              <a:effectLst/>
                            </a:rPr>
                            <a:t>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5600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1600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130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number of IPs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4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319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beam </a:t>
                          </a:r>
                          <a:r>
                            <a:rPr lang="en-GB" sz="1100" dirty="0" err="1">
                              <a:effectLst/>
                            </a:rPr>
                            <a:t>lifet</a:t>
                          </a:r>
                          <a:r>
                            <a:rPr lang="en-GB" sz="1100" dirty="0">
                              <a:effectLst/>
                            </a:rPr>
                            <a:t>. [min] 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25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16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20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7147805"/>
                  </p:ext>
                </p:extLst>
              </p:nvPr>
            </p:nvGraphicFramePr>
            <p:xfrm>
              <a:off x="1137503" y="980728"/>
              <a:ext cx="4680519" cy="5400664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872208"/>
                    <a:gridCol w="729168"/>
                    <a:gridCol w="693374"/>
                    <a:gridCol w="692395"/>
                    <a:gridCol w="693374"/>
                  </a:tblGrid>
                  <a:tr h="263991"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TLEP Z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TLEP W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TLEP H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TLEP  t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E</a:t>
                          </a:r>
                          <a:r>
                            <a:rPr lang="en-US" sz="1100" baseline="-25000" dirty="0" err="1">
                              <a:effectLst/>
                            </a:rPr>
                            <a:t>beam</a:t>
                          </a:r>
                          <a:r>
                            <a:rPr lang="en-US" sz="1100" baseline="-25000" dirty="0">
                              <a:effectLst/>
                            </a:rPr>
                            <a:t> </a:t>
                          </a:r>
                          <a:r>
                            <a:rPr lang="en-US" sz="1100" dirty="0">
                              <a:effectLst/>
                            </a:rPr>
                            <a:t>[GeV]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120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175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circumf. </a:t>
                          </a:r>
                          <a:r>
                            <a:rPr lang="en-US" sz="1100">
                              <a:effectLst/>
                            </a:rPr>
                            <a:t>[km]  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92015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 dirty="0">
                              <a:effectLst/>
                            </a:rPr>
                            <a:t>beam current [mA]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1180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124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24.3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5.4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>
                              <a:effectLst/>
                            </a:rPr>
                            <a:t>#bunches/beam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4400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 dirty="0">
                              <a:effectLst/>
                            </a:rPr>
                            <a:t>#e</a:t>
                          </a:r>
                          <a:r>
                            <a:rPr lang="de-DE" sz="1000" dirty="0">
                              <a:effectLst/>
                            </a:rPr>
                            <a:t>−</a:t>
                          </a:r>
                          <a:r>
                            <a:rPr lang="de-DE" sz="1100" dirty="0">
                              <a:effectLst/>
                            </a:rPr>
                            <a:t>/beam [10</a:t>
                          </a:r>
                          <a:r>
                            <a:rPr lang="de-DE" sz="1100" baseline="30000" dirty="0">
                              <a:effectLst/>
                            </a:rPr>
                            <a:t>12</a:t>
                          </a:r>
                          <a:r>
                            <a:rPr lang="de-DE" sz="1100" dirty="0">
                              <a:effectLst/>
                            </a:rPr>
                            <a:t>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1960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200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40.8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>
                              <a:effectLst/>
                            </a:rPr>
                            <a:t>horiz. emit. [nm] 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30.8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>
                              <a:effectLst/>
                            </a:rPr>
                            <a:t>vert. emit. [nm]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0.07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93568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 dirty="0">
                              <a:effectLst/>
                            </a:rPr>
                            <a:t>bending rad. </a:t>
                          </a:r>
                          <a:r>
                            <a:rPr lang="en-GB" sz="1100" dirty="0">
                              <a:effectLst/>
                            </a:rPr>
                            <a:t>[km]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de-DE" sz="1100" dirty="0">
                              <a:effectLst/>
                            </a:rPr>
                            <a:t>κ</a:t>
                          </a:r>
                          <a:r>
                            <a:rPr lang="de-DE" sz="1100" baseline="-25000" dirty="0">
                              <a:effectLst/>
                            </a:rPr>
                            <a:t>ε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440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470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470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mom. c. α</a:t>
                          </a:r>
                          <a:r>
                            <a:rPr lang="en-GB" sz="1000" baseline="-25000" dirty="0">
                              <a:effectLst/>
                            </a:rPr>
                            <a:t>c</a:t>
                          </a:r>
                          <a:r>
                            <a:rPr lang="en-GB" sz="1000" dirty="0">
                              <a:effectLst/>
                            </a:rPr>
                            <a:t> </a:t>
                          </a:r>
                          <a:r>
                            <a:rPr lang="en-GB" sz="1100" dirty="0">
                              <a:effectLst/>
                            </a:rPr>
                            <a:t>[10</a:t>
                          </a:r>
                          <a:r>
                            <a:rPr lang="en-GB" sz="1100" baseline="30000" dirty="0">
                              <a:effectLst/>
                            </a:rPr>
                            <a:t>−5</a:t>
                          </a:r>
                          <a:r>
                            <a:rPr lang="en-GB" sz="1100" dirty="0">
                              <a:effectLst/>
                            </a:rPr>
                            <a:t>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2.0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8776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P</a:t>
                          </a:r>
                          <a:r>
                            <a:rPr lang="en-US" sz="1100" baseline="-25000" dirty="0" err="1">
                              <a:effectLst/>
                            </a:rPr>
                            <a:t>loss,SR</a:t>
                          </a:r>
                          <a:r>
                            <a:rPr lang="de-DE" sz="1100" dirty="0">
                              <a:effectLst/>
                            </a:rPr>
                            <a:t>/beam [MW]</a:t>
                          </a:r>
                          <a:endParaRPr lang="en-GB" sz="11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50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β</a:t>
                          </a:r>
                          <a:r>
                            <a:rPr lang="de-DE" sz="1100" baseline="30000">
                              <a:effectLst/>
                            </a:rPr>
                            <a:t>∗</a:t>
                          </a:r>
                          <a:r>
                            <a:rPr lang="de-DE" sz="1100" baseline="-25000">
                              <a:effectLst/>
                            </a:rPr>
                            <a:t>x </a:t>
                          </a:r>
                          <a:r>
                            <a:rPr lang="de-DE" sz="1100">
                              <a:effectLst/>
                            </a:rPr>
                            <a:t>[m]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β</a:t>
                          </a:r>
                          <a:r>
                            <a:rPr lang="de-DE" sz="1100" baseline="30000">
                              <a:effectLst/>
                            </a:rPr>
                            <a:t>∗</a:t>
                          </a:r>
                          <a:r>
                            <a:rPr lang="de-DE" sz="1100" baseline="-25000">
                              <a:effectLst/>
                            </a:rPr>
                            <a:t>y</a:t>
                          </a:r>
                          <a:r>
                            <a:rPr lang="de-DE" sz="1100">
                              <a:effectLst/>
                            </a:rPr>
                            <a:t> [cm]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σ</a:t>
                          </a:r>
                          <a:r>
                            <a:rPr lang="de-DE" sz="1100" baseline="30000">
                              <a:effectLst/>
                            </a:rPr>
                            <a:t>∗</a:t>
                          </a:r>
                          <a:r>
                            <a:rPr lang="de-DE" sz="1100" baseline="-25000">
                              <a:effectLst/>
                            </a:rPr>
                            <a:t>x</a:t>
                          </a:r>
                          <a:r>
                            <a:rPr lang="de-DE" sz="1100">
                              <a:effectLst/>
                            </a:rPr>
                            <a:t> [</a:t>
                          </a:r>
                          <a:r>
                            <a:rPr lang="en-GB" sz="1100">
                              <a:effectLst/>
                            </a:rPr>
                            <a:t>μ</a:t>
                          </a:r>
                          <a:r>
                            <a:rPr lang="de-DE" sz="1100">
                              <a:effectLst/>
                            </a:rPr>
                            <a:t>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124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78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68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σ</a:t>
                          </a:r>
                          <a:r>
                            <a:rPr lang="de-DE" sz="1100" baseline="30000">
                              <a:effectLst/>
                            </a:rPr>
                            <a:t>∗</a:t>
                          </a:r>
                          <a:r>
                            <a:rPr lang="de-DE" sz="1100" baseline="-25000">
                              <a:effectLst/>
                            </a:rPr>
                            <a:t>y</a:t>
                          </a:r>
                          <a:r>
                            <a:rPr lang="de-DE" sz="1100">
                              <a:effectLst/>
                            </a:rPr>
                            <a:t> [</a:t>
                          </a:r>
                          <a:r>
                            <a:rPr lang="en-GB" sz="1100">
                              <a:effectLst/>
                            </a:rPr>
                            <a:t>μ</a:t>
                          </a:r>
                          <a:r>
                            <a:rPr lang="de-DE" sz="1100">
                              <a:effectLst/>
                            </a:rPr>
                            <a:t>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0.27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9353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hourglass F</a:t>
                          </a:r>
                          <a:r>
                            <a:rPr lang="en-GB" sz="1100" baseline="-25000">
                              <a:effectLst/>
                            </a:rPr>
                            <a:t>hg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0.71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0.75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0.75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0.65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</a:t>
                          </a:r>
                          <a:r>
                            <a:rPr lang="en-GB" sz="1100" baseline="30000">
                              <a:effectLst/>
                            </a:rPr>
                            <a:t>SR</a:t>
                          </a:r>
                          <a:r>
                            <a:rPr lang="en-GB" sz="1100" baseline="-25000">
                              <a:effectLst/>
                            </a:rPr>
                            <a:t>loss</a:t>
                          </a:r>
                          <a:r>
                            <a:rPr lang="en-GB" sz="1100">
                              <a:effectLst/>
                            </a:rPr>
                            <a:t>/turn [GeV]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0.4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V</a:t>
                          </a:r>
                          <a:r>
                            <a:rPr lang="en-GB" sz="1100" baseline="-25000">
                              <a:effectLst/>
                            </a:rPr>
                            <a:t>RF</a:t>
                          </a:r>
                          <a:r>
                            <a:rPr lang="en-GB" sz="1100">
                              <a:effectLst/>
                            </a:rPr>
                            <a:t>,tot [GV]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2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d</a:t>
                          </a:r>
                          <a:r>
                            <a:rPr lang="en-GB" sz="1100" baseline="-25000">
                              <a:effectLst/>
                            </a:rPr>
                            <a:t>max,RF</a:t>
                          </a:r>
                          <a:r>
                            <a:rPr lang="en-GB" sz="1100">
                              <a:effectLst/>
                            </a:rPr>
                            <a:t> [%]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4.0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5.5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9.4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4.9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9550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ξ</a:t>
                          </a:r>
                          <a:r>
                            <a:rPr lang="en-GB" sz="1100" baseline="-25000">
                              <a:effectLst/>
                            </a:rPr>
                            <a:t>x</a:t>
                          </a:r>
                          <a:r>
                            <a:rPr lang="en-GB" sz="1100">
                              <a:effectLst/>
                            </a:rPr>
                            <a:t>/IP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ξ</a:t>
                          </a:r>
                          <a:r>
                            <a:rPr lang="en-GB" sz="1100" baseline="-25000">
                              <a:effectLst/>
                            </a:rPr>
                            <a:t>y</a:t>
                          </a:r>
                          <a:r>
                            <a:rPr lang="en-GB" sz="1100">
                              <a:effectLst/>
                            </a:rPr>
                            <a:t>/IP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0.10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f</a:t>
                          </a:r>
                          <a:r>
                            <a:rPr lang="en-GB" sz="1100" baseline="-25000">
                              <a:effectLst/>
                            </a:rPr>
                            <a:t>s</a:t>
                          </a:r>
                          <a:r>
                            <a:rPr lang="en-GB" sz="1000">
                              <a:effectLst/>
                            </a:rPr>
                            <a:t> </a:t>
                          </a:r>
                          <a:r>
                            <a:rPr lang="en-GB" sz="1100">
                              <a:effectLst/>
                            </a:rPr>
                            <a:t>[kHz]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1.29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0.45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0.44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0.43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</a:t>
                          </a:r>
                          <a:r>
                            <a:rPr lang="en-GB" sz="1100" baseline="-25000">
                              <a:effectLst/>
                            </a:rPr>
                            <a:t>acc</a:t>
                          </a:r>
                          <a:r>
                            <a:rPr lang="en-GB" sz="1100">
                              <a:effectLst/>
                            </a:rPr>
                            <a:t> [MV/m]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3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3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eff. RF length [m]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f</a:t>
                          </a:r>
                          <a:r>
                            <a:rPr lang="en-GB" sz="1100" baseline="-25000">
                              <a:effectLst/>
                            </a:rPr>
                            <a:t>RF</a:t>
                          </a:r>
                          <a:r>
                            <a:rPr lang="en-GB" sz="1100">
                              <a:effectLst/>
                            </a:rPr>
                            <a:t> [MHz]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700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700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700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700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991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δ</a:t>
                          </a:r>
                          <a:r>
                            <a:rPr lang="en-GB" sz="1100" baseline="30000">
                              <a:effectLst/>
                            </a:rPr>
                            <a:t>SR</a:t>
                          </a:r>
                          <a:r>
                            <a:rPr lang="en-GB" sz="1100" baseline="-25000">
                              <a:effectLst/>
                            </a:rPr>
                            <a:t>rms</a:t>
                          </a:r>
                          <a:r>
                            <a:rPr lang="en-GB" sz="1100">
                              <a:effectLst/>
                            </a:rPr>
                            <a:t> [%]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0.06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0.10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0.22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σ</a:t>
                          </a:r>
                          <a:r>
                            <a:rPr lang="en-GB" sz="1100" baseline="30000">
                              <a:effectLst/>
                            </a:rPr>
                            <a:t>SR</a:t>
                          </a:r>
                          <a:r>
                            <a:rPr lang="en-GB" sz="1100" baseline="-25000">
                              <a:effectLst/>
                            </a:rPr>
                            <a:t>z,rms </a:t>
                          </a:r>
                          <a:r>
                            <a:rPr lang="en-GB" sz="1100">
                              <a:effectLst/>
                            </a:rPr>
                            <a:t>[cm]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0.19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0.22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0.17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0.25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492" marR="48492" marT="0" marB="0">
                        <a:blipFill rotWithShape="1">
                          <a:blip r:embed="rId2"/>
                          <a:stretch>
                            <a:fillRect l="-326" t="-2896429" r="-150163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5600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1600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480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130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number of IPs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4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4 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beam </a:t>
                          </a:r>
                          <a:r>
                            <a:rPr lang="en-GB" sz="1100" dirty="0" err="1">
                              <a:effectLst/>
                            </a:rPr>
                            <a:t>lifet</a:t>
                          </a:r>
                          <a:r>
                            <a:rPr lang="en-GB" sz="1100" dirty="0">
                              <a:effectLst/>
                            </a:rPr>
                            <a:t>. [min] 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67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indent="118745" algn="just"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25</a:t>
                          </a:r>
                          <a:endParaRPr lang="en-GB" sz="11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16</a:t>
                          </a:r>
                          <a:endParaRPr lang="en-GB" sz="11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20</a:t>
                          </a:r>
                          <a:endParaRPr lang="en-GB" sz="11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48492" marR="48492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516216" y="1988840"/>
            <a:ext cx="237626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By definition, in a project like TLEP, from the moment a set of parameters is published it becomes obsolete and we now already have an improved set of parameters.</a:t>
            </a:r>
          </a:p>
          <a:p>
            <a:r>
              <a:rPr lang="en-US" dirty="0" smtClean="0"/>
              <a:t>The new parameter set contains improvements to our understanding, but does not change the big picture.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488668"/>
            <a:ext cx="52098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IPAC13 TUPME040, </a:t>
            </a:r>
            <a:r>
              <a:rPr lang="en-GB" b="1" dirty="0">
                <a:hlinkClick r:id="rId3"/>
              </a:rPr>
              <a:t>arXiv:1305.6498</a:t>
            </a:r>
            <a:r>
              <a:rPr lang="en-GB" b="1" dirty="0"/>
              <a:t> [</a:t>
            </a:r>
            <a:r>
              <a:rPr lang="en-GB" b="1" dirty="0" err="1"/>
              <a:t>physics.acc-ph</a:t>
            </a:r>
            <a:r>
              <a:rPr lang="en-GB" b="1" dirty="0"/>
              <a:t>]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355976" y="2085150"/>
            <a:ext cx="1368152" cy="21602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444208" y="1485945"/>
            <a:ext cx="2088232" cy="430887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smtClean="0"/>
              <a:t>Too pessimistic! 2nm @120GeV or lower should he easy</a:t>
            </a:r>
            <a:endParaRPr lang="en-GB" sz="1100" dirty="0"/>
          </a:p>
        </p:txBody>
      </p:sp>
      <p:cxnSp>
        <p:nvCxnSpPr>
          <p:cNvPr id="9" name="Elbow Connector 8"/>
          <p:cNvCxnSpPr>
            <a:endCxn id="7" idx="1"/>
          </p:cNvCxnSpPr>
          <p:nvPr/>
        </p:nvCxnSpPr>
        <p:spPr>
          <a:xfrm flipV="1">
            <a:off x="5724128" y="1701389"/>
            <a:ext cx="720080" cy="491773"/>
          </a:xfrm>
          <a:prstGeom prst="bentConnector3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87824" y="2615646"/>
            <a:ext cx="2736304" cy="21602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987824" y="5687126"/>
            <a:ext cx="2736304" cy="21602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660232" y="6094457"/>
            <a:ext cx="1512168" cy="430887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smtClean="0"/>
              <a:t>Revised (taking into account BS) but similar</a:t>
            </a:r>
            <a:endParaRPr lang="en-GB" sz="1100" dirty="0"/>
          </a:p>
        </p:txBody>
      </p:sp>
      <p:cxnSp>
        <p:nvCxnSpPr>
          <p:cNvPr id="14" name="Elbow Connector 13"/>
          <p:cNvCxnSpPr>
            <a:stCxn id="11" idx="3"/>
            <a:endCxn id="12" idx="1"/>
          </p:cNvCxnSpPr>
          <p:nvPr/>
        </p:nvCxnSpPr>
        <p:spPr>
          <a:xfrm>
            <a:off x="5724128" y="5795138"/>
            <a:ext cx="936104" cy="514763"/>
          </a:xfrm>
          <a:prstGeom prst="bentConnector3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Circular collider pros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a very good base to build on: LEP. In many cases, TLEP/CEPC can be reached adiabatically from LEP</a:t>
            </a:r>
          </a:p>
          <a:p>
            <a:r>
              <a:rPr lang="en-GB" dirty="0" err="1" smtClean="0"/>
              <a:t>superKEKB</a:t>
            </a:r>
            <a:r>
              <a:rPr lang="en-GB" dirty="0" smtClean="0"/>
              <a:t>: a TLEP/CEPC demonstrator, with beam commissioning scheduled for 2015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283152" cy="1143000"/>
          </a:xfrm>
        </p:spPr>
        <p:txBody>
          <a:bodyPr/>
          <a:lstStyle/>
          <a:p>
            <a:r>
              <a:rPr lang="en-GB" dirty="0" smtClean="0"/>
              <a:t>Luminosity of TLEP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3482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3528" y="980728"/>
            <a:ext cx="7299246" cy="4151712"/>
            <a:chOff x="869315" y="637854"/>
            <a:chExt cx="7299246" cy="4151712"/>
          </a:xfrm>
        </p:grpSpPr>
        <p:pic>
          <p:nvPicPr>
            <p:cNvPr id="12" name="Picture 11" descr="RoyNe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15" y="637854"/>
              <a:ext cx="7299246" cy="415171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914305" y="1381488"/>
              <a:ext cx="36451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400" dirty="0" smtClean="0">
                  <a:solidFill>
                    <a:srgbClr val="0000CC"/>
                  </a:solidFill>
                  <a:latin typeface="Corbel"/>
                </a:rPr>
                <a:t>TLEP : Instantaneous </a:t>
              </a:r>
              <a:r>
                <a:rPr kumimoji="1" lang="en-US" sz="1400" dirty="0" err="1" smtClean="0">
                  <a:solidFill>
                    <a:srgbClr val="0000CC"/>
                  </a:solidFill>
                  <a:latin typeface="Corbel"/>
                </a:rPr>
                <a:t>lumi</a:t>
              </a:r>
              <a:r>
                <a:rPr kumimoji="1" lang="en-US" sz="1400" dirty="0" smtClean="0">
                  <a:solidFill>
                    <a:srgbClr val="0000CC"/>
                  </a:solidFill>
                  <a:latin typeface="Corbel"/>
                </a:rPr>
                <a:t> at each IP (for 4 IP’s)</a:t>
              </a:r>
            </a:p>
            <a:p>
              <a:r>
                <a:rPr kumimoji="1" lang="en-US" sz="1400" dirty="0">
                  <a:solidFill>
                    <a:srgbClr val="0000CC"/>
                  </a:solidFill>
                  <a:latin typeface="Corbel"/>
                </a:rPr>
                <a:t> </a:t>
              </a:r>
              <a:r>
                <a:rPr kumimoji="1" lang="en-US" sz="1400" dirty="0" smtClean="0">
                  <a:solidFill>
                    <a:srgbClr val="0000CC"/>
                  </a:solidFill>
                  <a:latin typeface="Corbel"/>
                </a:rPr>
                <a:t>             </a:t>
              </a:r>
              <a:r>
                <a:rPr kumimoji="1" lang="en-US" sz="1400" dirty="0" smtClean="0">
                  <a:solidFill>
                    <a:srgbClr val="CC0099"/>
                  </a:solidFill>
                  <a:latin typeface="Corbel"/>
                </a:rPr>
                <a:t>Instantaneous </a:t>
              </a:r>
              <a:r>
                <a:rPr kumimoji="1" lang="en-US" sz="1400" dirty="0" err="1" smtClean="0">
                  <a:solidFill>
                    <a:srgbClr val="CC0099"/>
                  </a:solidFill>
                  <a:latin typeface="Corbel"/>
                </a:rPr>
                <a:t>lumi</a:t>
              </a:r>
              <a:r>
                <a:rPr kumimoji="1" lang="en-US" sz="1400" dirty="0" smtClean="0">
                  <a:solidFill>
                    <a:srgbClr val="CC0099"/>
                  </a:solidFill>
                  <a:latin typeface="Corbel"/>
                </a:rPr>
                <a:t> summed over 4 IP’s</a:t>
              </a:r>
              <a:endParaRPr kumimoji="1" lang="en-US" sz="1400" dirty="0">
                <a:solidFill>
                  <a:srgbClr val="0000CC"/>
                </a:solidFill>
                <a:latin typeface="Corbe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1484784"/>
              <a:ext cx="801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b="0" dirty="0" smtClean="0">
                  <a:solidFill>
                    <a:srgbClr val="CC0099"/>
                  </a:solidFill>
                  <a:latin typeface="Corbel"/>
                </a:rPr>
                <a:t>Z, 2.10</a:t>
              </a:r>
              <a:r>
                <a:rPr kumimoji="1" lang="en-US" b="0" baseline="30000" dirty="0" smtClean="0">
                  <a:solidFill>
                    <a:srgbClr val="CC0099"/>
                  </a:solidFill>
                  <a:latin typeface="Corbel"/>
                </a:rPr>
                <a:t>36</a:t>
              </a:r>
              <a:endParaRPr kumimoji="1" lang="en-US" b="0" baseline="30000" dirty="0">
                <a:solidFill>
                  <a:srgbClr val="CC0099"/>
                </a:solidFill>
                <a:latin typeface="Corbe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71954" y="1844824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b="0" dirty="0" smtClean="0">
                  <a:solidFill>
                    <a:srgbClr val="CC0099"/>
                  </a:solidFill>
                  <a:latin typeface="Corbel"/>
                </a:rPr>
                <a:t>WW, </a:t>
              </a:r>
              <a:r>
                <a:rPr kumimoji="1" lang="en-US" b="0" dirty="0">
                  <a:solidFill>
                    <a:srgbClr val="CC0099"/>
                  </a:solidFill>
                  <a:latin typeface="Corbel"/>
                </a:rPr>
                <a:t>6</a:t>
              </a:r>
              <a:r>
                <a:rPr kumimoji="1" lang="en-US" b="0" dirty="0" smtClean="0">
                  <a:solidFill>
                    <a:srgbClr val="CC0099"/>
                  </a:solidFill>
                  <a:latin typeface="Corbel"/>
                </a:rPr>
                <a:t>.10</a:t>
              </a:r>
              <a:r>
                <a:rPr kumimoji="1" lang="en-US" b="0" baseline="30000" dirty="0" smtClean="0">
                  <a:solidFill>
                    <a:srgbClr val="CC0099"/>
                  </a:solidFill>
                  <a:latin typeface="Corbel"/>
                </a:rPr>
                <a:t>35</a:t>
              </a:r>
              <a:endParaRPr kumimoji="1" lang="en-US" b="0" baseline="30000" dirty="0">
                <a:solidFill>
                  <a:srgbClr val="CC0099"/>
                </a:solidFill>
                <a:latin typeface="Corbe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62957" y="2204864"/>
              <a:ext cx="928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b="0" dirty="0" smtClean="0">
                  <a:solidFill>
                    <a:srgbClr val="CC0099"/>
                  </a:solidFill>
                  <a:latin typeface="Corbel"/>
                </a:rPr>
                <a:t>HZ</a:t>
              </a:r>
              <a:r>
                <a:rPr kumimoji="1" lang="en-US" b="0" dirty="0">
                  <a:solidFill>
                    <a:srgbClr val="CC0099"/>
                  </a:solidFill>
                  <a:latin typeface="Corbel"/>
                </a:rPr>
                <a:t>, </a:t>
              </a:r>
              <a:r>
                <a:rPr kumimoji="1" lang="en-US" b="0" dirty="0" smtClean="0">
                  <a:solidFill>
                    <a:srgbClr val="CC0099"/>
                  </a:solidFill>
                  <a:latin typeface="Corbel"/>
                </a:rPr>
                <a:t>2.10</a:t>
              </a:r>
              <a:r>
                <a:rPr kumimoji="1" lang="en-US" b="0" baseline="30000" dirty="0" smtClean="0">
                  <a:solidFill>
                    <a:srgbClr val="CC0099"/>
                  </a:solidFill>
                  <a:latin typeface="Corbel"/>
                </a:rPr>
                <a:t>35</a:t>
              </a:r>
              <a:endParaRPr kumimoji="1" lang="en-US" b="0" baseline="30000" dirty="0">
                <a:solidFill>
                  <a:srgbClr val="CC0099"/>
                </a:solidFill>
                <a:latin typeface="Corbe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2136" y="2564904"/>
              <a:ext cx="864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b="0" dirty="0" err="1">
                  <a:solidFill>
                    <a:srgbClr val="CC0099"/>
                  </a:solidFill>
                  <a:latin typeface="Corbel"/>
                </a:rPr>
                <a:t>t</a:t>
              </a:r>
              <a:r>
                <a:rPr kumimoji="1" lang="en-US" b="0" dirty="0" err="1" smtClean="0">
                  <a:solidFill>
                    <a:srgbClr val="CC0099"/>
                  </a:solidFill>
                  <a:latin typeface="Corbel"/>
                </a:rPr>
                <a:t>t</a:t>
              </a:r>
              <a:r>
                <a:rPr kumimoji="1" lang="en-US" b="0" dirty="0" smtClean="0">
                  <a:solidFill>
                    <a:srgbClr val="CC0099"/>
                  </a:solidFill>
                  <a:latin typeface="Corbel"/>
                </a:rPr>
                <a:t> , 5.10</a:t>
              </a:r>
              <a:r>
                <a:rPr kumimoji="1" lang="en-US" b="0" baseline="30000" dirty="0" smtClean="0">
                  <a:solidFill>
                    <a:srgbClr val="CC0099"/>
                  </a:solidFill>
                  <a:latin typeface="Corbel"/>
                </a:rPr>
                <a:t>34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9966" y="5157192"/>
            <a:ext cx="7272808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Why do we always quote  4 interaction points?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It is easier to extrapolate luminosity from the LEP experience.  </a:t>
            </a:r>
            <a:r>
              <a:rPr lang="en-GB" sz="2000" dirty="0" err="1" smtClean="0"/>
              <a:t>Lumi</a:t>
            </a:r>
            <a:r>
              <a:rPr lang="en-GB" sz="2000" dirty="0" smtClean="0"/>
              <a:t> of 2IPs is larger than half the </a:t>
            </a:r>
            <a:r>
              <a:rPr lang="en-GB" sz="2000" dirty="0" err="1" smtClean="0"/>
              <a:t>lumi</a:t>
            </a:r>
            <a:r>
              <a:rPr lang="en-GB" sz="2000" dirty="0" smtClean="0"/>
              <a:t> of 4IPs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According </a:t>
            </a:r>
            <a:r>
              <a:rPr lang="en-GB" sz="2000" dirty="0"/>
              <a:t>to a particle physicist: </a:t>
            </a:r>
            <a:r>
              <a:rPr lang="en-GB" sz="2000" dirty="0" smtClean="0"/>
              <a:t>“</a:t>
            </a:r>
            <a:r>
              <a:rPr lang="en-GB" sz="2000" i="1" dirty="0" smtClean="0"/>
              <a:t>give me an </a:t>
            </a:r>
            <a:r>
              <a:rPr lang="en-GB" sz="2000" i="1" dirty="0"/>
              <a:t>experimental cavern and I guarantee you that it will be </a:t>
            </a:r>
            <a:r>
              <a:rPr lang="en-GB" sz="2000" i="1" dirty="0" smtClean="0"/>
              <a:t>filled</a:t>
            </a:r>
            <a:r>
              <a:rPr lang="en-GB" sz="2000" dirty="0" smtClean="0"/>
              <a:t>”</a:t>
            </a:r>
            <a:endParaRPr lang="en-GB" sz="2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 path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TLEP offers the unique possibility to be followed by a 100TeV </a:t>
            </a:r>
            <a:r>
              <a:rPr lang="en-GB" dirty="0" err="1" smtClean="0">
                <a:solidFill>
                  <a:srgbClr val="FF0000"/>
                </a:solidFill>
              </a:rPr>
              <a:t>pp</a:t>
            </a:r>
            <a:r>
              <a:rPr lang="en-GB" dirty="0" smtClean="0">
                <a:solidFill>
                  <a:srgbClr val="FF0000"/>
                </a:solidFill>
              </a:rPr>
              <a:t> collider (VHE-LHC)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Luminosity upgrade: a study will be launched to investigate if luminosity can be increased by a significant factor at high energies (240 and 250GeV E</a:t>
            </a:r>
            <a:r>
              <a:rPr lang="en-GB" baseline="-25000" dirty="0" smtClean="0">
                <a:solidFill>
                  <a:srgbClr val="7030A0"/>
                </a:solidFill>
              </a:rPr>
              <a:t>CM</a:t>
            </a:r>
            <a:r>
              <a:rPr lang="en-GB" dirty="0" smtClean="0">
                <a:solidFill>
                  <a:srgbClr val="7030A0"/>
                </a:solidFill>
              </a:rPr>
              <a:t>) by using a charge-compensated scheme of four colliding beams. We will aim to gain a factor of 10 (to be studied and verified)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end</a:t>
            </a:r>
            <a:endParaRPr lang="en-GB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</a:t>
            </a:r>
            <a:r>
              <a:rPr lang="en-GB" dirty="0" err="1" smtClean="0"/>
              <a:t>extra</a:t>
            </a:r>
            <a:r>
              <a:rPr lang="en-GB" dirty="0" smtClean="0"/>
              <a:t>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Beamstrahlung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7294"/>
            <a:ext cx="8229600" cy="49971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am using the approach of </a:t>
            </a:r>
            <a:r>
              <a:rPr lang="en-US" sz="2400" dirty="0" err="1" smtClean="0"/>
              <a:t>Telnov</a:t>
            </a:r>
            <a:r>
              <a:rPr lang="en-US" sz="2400" dirty="0" smtClean="0"/>
              <a:t> throughout*</a:t>
            </a:r>
          </a:p>
          <a:p>
            <a:r>
              <a:rPr lang="en-US" sz="2400" dirty="0" smtClean="0"/>
              <a:t>The energy spectrum of emitted photons during a collision of two intense bunches (usual </a:t>
            </a:r>
            <a:r>
              <a:rPr lang="en-US" sz="2400" dirty="0" err="1" smtClean="0"/>
              <a:t>bremstrahlung</a:t>
            </a:r>
            <a:r>
              <a:rPr lang="en-US" sz="2400" dirty="0" smtClean="0"/>
              <a:t> formula) is characterized by a critical energy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Where </a:t>
            </a:r>
            <a:r>
              <a:rPr lang="el-GR" sz="2400" dirty="0" smtClean="0"/>
              <a:t>ρ</a:t>
            </a:r>
            <a:r>
              <a:rPr lang="en-US" sz="2400" dirty="0" smtClean="0"/>
              <a:t> is the radius of curvature of the affected electron which depends on the field he sees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And the maximum field can be approximated by 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08989" y="2852936"/>
                <a:ext cx="3327107" cy="10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ħ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ρ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89" y="2852936"/>
                <a:ext cx="3327107" cy="10298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50811" y="4517330"/>
                <a:ext cx="1931683" cy="956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ρ</m:t>
                      </m:r>
                      <m:r>
                        <a:rPr lang="en-GB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𝑒𝐵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11" y="4517330"/>
                <a:ext cx="1931683" cy="9568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1385" y="5744394"/>
                <a:ext cx="2357056" cy="974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GB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85" y="5744394"/>
                <a:ext cx="2357056" cy="97456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32240" y="635247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*: </a:t>
            </a:r>
            <a:r>
              <a:rPr lang="en-GB" i="1" dirty="0" smtClean="0"/>
              <a:t>arXiv:1203.6563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275856" y="2348879"/>
            <a:ext cx="1512168" cy="1008113"/>
          </a:xfrm>
          <a:custGeom>
            <a:avLst/>
            <a:gdLst>
              <a:gd name="connsiteX0" fmla="*/ 0 w 1493135"/>
              <a:gd name="connsiteY0" fmla="*/ 0 h 1053297"/>
              <a:gd name="connsiteX1" fmla="*/ 1493135 w 1493135"/>
              <a:gd name="connsiteY1" fmla="*/ 0 h 1053297"/>
              <a:gd name="connsiteX2" fmla="*/ 1493135 w 1493135"/>
              <a:gd name="connsiteY2" fmla="*/ 578735 h 1053297"/>
              <a:gd name="connsiteX3" fmla="*/ 937550 w 1493135"/>
              <a:gd name="connsiteY3" fmla="*/ 578735 h 1053297"/>
              <a:gd name="connsiteX4" fmla="*/ 937550 w 1493135"/>
              <a:gd name="connsiteY4" fmla="*/ 1053297 h 1053297"/>
              <a:gd name="connsiteX5" fmla="*/ 34724 w 1493135"/>
              <a:gd name="connsiteY5" fmla="*/ 1053297 h 1053297"/>
              <a:gd name="connsiteX6" fmla="*/ 0 w 1493135"/>
              <a:gd name="connsiteY6" fmla="*/ 0 h 1053297"/>
              <a:gd name="connsiteX0" fmla="*/ 37505 w 1458411"/>
              <a:gd name="connsiteY0" fmla="*/ 22369 h 1053297"/>
              <a:gd name="connsiteX1" fmla="*/ 1458411 w 1458411"/>
              <a:gd name="connsiteY1" fmla="*/ 0 h 1053297"/>
              <a:gd name="connsiteX2" fmla="*/ 1458411 w 1458411"/>
              <a:gd name="connsiteY2" fmla="*/ 578735 h 1053297"/>
              <a:gd name="connsiteX3" fmla="*/ 902826 w 1458411"/>
              <a:gd name="connsiteY3" fmla="*/ 578735 h 1053297"/>
              <a:gd name="connsiteX4" fmla="*/ 902826 w 1458411"/>
              <a:gd name="connsiteY4" fmla="*/ 1053297 h 1053297"/>
              <a:gd name="connsiteX5" fmla="*/ 0 w 1458411"/>
              <a:gd name="connsiteY5" fmla="*/ 1053297 h 1053297"/>
              <a:gd name="connsiteX6" fmla="*/ 37505 w 1458411"/>
              <a:gd name="connsiteY6" fmla="*/ 22369 h 1053297"/>
              <a:gd name="connsiteX0" fmla="*/ 0 w 1492914"/>
              <a:gd name="connsiteY0" fmla="*/ 22369 h 1053297"/>
              <a:gd name="connsiteX1" fmla="*/ 1492914 w 1492914"/>
              <a:gd name="connsiteY1" fmla="*/ 0 h 1053297"/>
              <a:gd name="connsiteX2" fmla="*/ 1492914 w 1492914"/>
              <a:gd name="connsiteY2" fmla="*/ 578735 h 1053297"/>
              <a:gd name="connsiteX3" fmla="*/ 937329 w 1492914"/>
              <a:gd name="connsiteY3" fmla="*/ 578735 h 1053297"/>
              <a:gd name="connsiteX4" fmla="*/ 937329 w 1492914"/>
              <a:gd name="connsiteY4" fmla="*/ 1053297 h 1053297"/>
              <a:gd name="connsiteX5" fmla="*/ 34503 w 1492914"/>
              <a:gd name="connsiteY5" fmla="*/ 1053297 h 1053297"/>
              <a:gd name="connsiteX6" fmla="*/ 0 w 1492914"/>
              <a:gd name="connsiteY6" fmla="*/ 22369 h 1053297"/>
              <a:gd name="connsiteX0" fmla="*/ 0 w 1492914"/>
              <a:gd name="connsiteY0" fmla="*/ 22369 h 1053297"/>
              <a:gd name="connsiteX1" fmla="*/ 1492914 w 1492914"/>
              <a:gd name="connsiteY1" fmla="*/ 0 h 1053297"/>
              <a:gd name="connsiteX2" fmla="*/ 1492914 w 1492914"/>
              <a:gd name="connsiteY2" fmla="*/ 578735 h 1053297"/>
              <a:gd name="connsiteX3" fmla="*/ 937329 w 1492914"/>
              <a:gd name="connsiteY3" fmla="*/ 578735 h 1053297"/>
              <a:gd name="connsiteX4" fmla="*/ 937329 w 1492914"/>
              <a:gd name="connsiteY4" fmla="*/ 1053297 h 1053297"/>
              <a:gd name="connsiteX5" fmla="*/ 0 w 1492914"/>
              <a:gd name="connsiteY5" fmla="*/ 1030481 h 1053297"/>
              <a:gd name="connsiteX6" fmla="*/ 0 w 1492914"/>
              <a:gd name="connsiteY6" fmla="*/ 22369 h 1053297"/>
              <a:gd name="connsiteX0" fmla="*/ 0 w 1492914"/>
              <a:gd name="connsiteY0" fmla="*/ 22369 h 1053297"/>
              <a:gd name="connsiteX1" fmla="*/ 1492914 w 1492914"/>
              <a:gd name="connsiteY1" fmla="*/ 0 h 1053297"/>
              <a:gd name="connsiteX2" fmla="*/ 1492914 w 1492914"/>
              <a:gd name="connsiteY2" fmla="*/ 578735 h 1053297"/>
              <a:gd name="connsiteX3" fmla="*/ 937329 w 1492914"/>
              <a:gd name="connsiteY3" fmla="*/ 578735 h 1053297"/>
              <a:gd name="connsiteX4" fmla="*/ 937329 w 1492914"/>
              <a:gd name="connsiteY4" fmla="*/ 1053297 h 1053297"/>
              <a:gd name="connsiteX5" fmla="*/ 0 w 1492914"/>
              <a:gd name="connsiteY5" fmla="*/ 1030481 h 1053297"/>
              <a:gd name="connsiteX6" fmla="*/ 0 w 1492914"/>
              <a:gd name="connsiteY6" fmla="*/ 22369 h 1053297"/>
              <a:gd name="connsiteX0" fmla="*/ 0 w 1492914"/>
              <a:gd name="connsiteY0" fmla="*/ 22369 h 1030481"/>
              <a:gd name="connsiteX1" fmla="*/ 1492914 w 1492914"/>
              <a:gd name="connsiteY1" fmla="*/ 0 h 1030481"/>
              <a:gd name="connsiteX2" fmla="*/ 1492914 w 1492914"/>
              <a:gd name="connsiteY2" fmla="*/ 578735 h 1030481"/>
              <a:gd name="connsiteX3" fmla="*/ 937329 w 1492914"/>
              <a:gd name="connsiteY3" fmla="*/ 578735 h 1030481"/>
              <a:gd name="connsiteX4" fmla="*/ 936104 w 1492914"/>
              <a:gd name="connsiteY4" fmla="*/ 1030481 h 1030481"/>
              <a:gd name="connsiteX5" fmla="*/ 0 w 1492914"/>
              <a:gd name="connsiteY5" fmla="*/ 1030481 h 1030481"/>
              <a:gd name="connsiteX6" fmla="*/ 0 w 1492914"/>
              <a:gd name="connsiteY6" fmla="*/ 22369 h 1030481"/>
              <a:gd name="connsiteX0" fmla="*/ 0 w 1492914"/>
              <a:gd name="connsiteY0" fmla="*/ 0 h 1008112"/>
              <a:gd name="connsiteX1" fmla="*/ 1440160 w 1492914"/>
              <a:gd name="connsiteY1" fmla="*/ 0 h 1008112"/>
              <a:gd name="connsiteX2" fmla="*/ 1492914 w 1492914"/>
              <a:gd name="connsiteY2" fmla="*/ 556366 h 1008112"/>
              <a:gd name="connsiteX3" fmla="*/ 937329 w 1492914"/>
              <a:gd name="connsiteY3" fmla="*/ 556366 h 1008112"/>
              <a:gd name="connsiteX4" fmla="*/ 936104 w 1492914"/>
              <a:gd name="connsiteY4" fmla="*/ 1008112 h 1008112"/>
              <a:gd name="connsiteX5" fmla="*/ 0 w 1492914"/>
              <a:gd name="connsiteY5" fmla="*/ 1008112 h 1008112"/>
              <a:gd name="connsiteX6" fmla="*/ 0 w 1492914"/>
              <a:gd name="connsiteY6" fmla="*/ 0 h 1008112"/>
              <a:gd name="connsiteX0" fmla="*/ 0 w 1512168"/>
              <a:gd name="connsiteY0" fmla="*/ 1 h 1008113"/>
              <a:gd name="connsiteX1" fmla="*/ 1512168 w 1512168"/>
              <a:gd name="connsiteY1" fmla="*/ 0 h 1008113"/>
              <a:gd name="connsiteX2" fmla="*/ 1492914 w 1512168"/>
              <a:gd name="connsiteY2" fmla="*/ 556367 h 1008113"/>
              <a:gd name="connsiteX3" fmla="*/ 937329 w 1512168"/>
              <a:gd name="connsiteY3" fmla="*/ 556367 h 1008113"/>
              <a:gd name="connsiteX4" fmla="*/ 936104 w 1512168"/>
              <a:gd name="connsiteY4" fmla="*/ 1008113 h 1008113"/>
              <a:gd name="connsiteX5" fmla="*/ 0 w 1512168"/>
              <a:gd name="connsiteY5" fmla="*/ 1008113 h 1008113"/>
              <a:gd name="connsiteX6" fmla="*/ 0 w 1512168"/>
              <a:gd name="connsiteY6" fmla="*/ 1 h 10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168" h="1008113">
                <a:moveTo>
                  <a:pt x="0" y="1"/>
                </a:moveTo>
                <a:lnTo>
                  <a:pt x="1512168" y="0"/>
                </a:lnTo>
                <a:lnTo>
                  <a:pt x="1492914" y="556367"/>
                </a:lnTo>
                <a:lnTo>
                  <a:pt x="937329" y="556367"/>
                </a:lnTo>
                <a:cubicBezTo>
                  <a:pt x="936921" y="706949"/>
                  <a:pt x="936512" y="857531"/>
                  <a:pt x="936104" y="1008113"/>
                </a:cubicBezTo>
                <a:lnTo>
                  <a:pt x="0" y="1008113"/>
                </a:lnTo>
                <a:lnTo>
                  <a:pt x="0" y="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Beamstrahlung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the critical energy turns out to be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the maximum field (it would be smaller for a smaller field)</a:t>
            </a:r>
          </a:p>
          <a:p>
            <a:pPr marL="0" indent="0">
              <a:buNone/>
            </a:pPr>
            <a:r>
              <a:rPr lang="en-US" dirty="0" err="1" smtClean="0"/>
              <a:t>Telnov’s</a:t>
            </a:r>
            <a:r>
              <a:rPr lang="en-US" dirty="0" smtClean="0"/>
              <a:t> approximation:</a:t>
            </a:r>
          </a:p>
          <a:p>
            <a:pPr marL="800100" lvl="2" indent="0"/>
            <a:r>
              <a:rPr lang="en-US" dirty="0" smtClean="0"/>
              <a:t>	10% of electrons see maximum field</a:t>
            </a:r>
          </a:p>
          <a:p>
            <a:pPr marL="800100" lvl="2" indent="0"/>
            <a:r>
              <a:rPr lang="en-US" dirty="0" smtClean="0"/>
              <a:t>90% of electrons see zero field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5736" y="2274189"/>
                <a:ext cx="3327107" cy="10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/>
                            </a:rPr>
                            <m:t>α</m:t>
                          </m:r>
                          <m:sSub>
                            <m:sSubPr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274189"/>
                <a:ext cx="3327107" cy="10298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8344" y="1525434"/>
            <a:ext cx="10801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constants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860032" y="1710100"/>
            <a:ext cx="2808312" cy="823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Beamstrahlung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Electrons are lost if they emit a gamma with </a:t>
                </a:r>
                <a:r>
                  <a:rPr lang="en-US" dirty="0"/>
                  <a:t>an energy larger than the momentum </a:t>
                </a:r>
                <a:r>
                  <a:rPr lang="en-US" dirty="0" smtClean="0"/>
                  <a:t>acceptance, </a:t>
                </a:r>
                <a:r>
                  <a:rPr lang="el-GR" dirty="0" smtClean="0"/>
                  <a:t>η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𝜂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𝑢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l-GR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𝜂</m:t>
                    </m:r>
                    <m:f>
                      <m:fPr>
                        <m:ctrlPr>
                          <a:rPr lang="el-GR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or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𝑢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𝜂</m:t>
                    </m:r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 number of photons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: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endParaRPr lang="en-US" sz="20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So we see that </a:t>
                </a:r>
                <a:r>
                  <a:rPr lang="el-GR" dirty="0" smtClean="0"/>
                  <a:t>η</a:t>
                </a:r>
                <a:r>
                  <a:rPr lang="en-US" dirty="0" smtClean="0"/>
                  <a:t> can directly be traded off 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Going up in energy aggravates the effect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4"/>
                <a:stretch>
                  <a:fillRect l="-1185" t="-1859" r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Beamstrahlung energy 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specific ring, power consumption, </a:t>
            </a:r>
            <a:r>
              <a:rPr lang="en-US" dirty="0" err="1" smtClean="0"/>
              <a:t>emittances</a:t>
            </a:r>
            <a:r>
              <a:rPr lang="en-US" dirty="0" smtClean="0"/>
              <a:t> and </a:t>
            </a:r>
            <a:r>
              <a:rPr lang="el-GR" dirty="0" smtClean="0"/>
              <a:t>ξ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particles per bunch scales with gamma: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u scales with </a:t>
            </a:r>
            <a:r>
              <a:rPr lang="el-GR" dirty="0" smtClean="0">
                <a:solidFill>
                  <a:srgbClr val="0070C0"/>
                </a:solidFill>
              </a:rPr>
              <a:t>γ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. This produces a steep drop in lifetime with increased energy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3717032"/>
                <a:ext cx="2901820" cy="109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GB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l-GR" sz="2800" i="1">
                              <a:latin typeface="Cambria Math"/>
                            </a:rPr>
                            <m:t>𝜋𝛾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8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17032"/>
                <a:ext cx="2901820" cy="10926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TLEP tunnel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01945"/>
          </a:xfrm>
        </p:spPr>
        <p:txBody>
          <a:bodyPr>
            <a:noAutofit/>
          </a:bodyPr>
          <a:lstStyle/>
          <a:p>
            <a:r>
              <a:rPr lang="en-GB" sz="2400" dirty="0" smtClean="0"/>
              <a:t>Standard size tunnel boring machines dictate a larger tunnel size of 5.6m diameter (LHC: 3.8m)</a:t>
            </a:r>
          </a:p>
          <a:p>
            <a:r>
              <a:rPr lang="en-GB" sz="2400" dirty="0" smtClean="0"/>
              <a:t>Maximize boring in ‘</a:t>
            </a:r>
            <a:r>
              <a:rPr lang="en-GB" sz="2400" dirty="0" err="1" smtClean="0"/>
              <a:t>molasse</a:t>
            </a:r>
            <a:r>
              <a:rPr lang="en-GB" sz="2400" dirty="0" smtClean="0"/>
              <a:t>’ (soft stone)</a:t>
            </a:r>
          </a:p>
          <a:p>
            <a:r>
              <a:rPr lang="en-GB" sz="2400" dirty="0" smtClean="0"/>
              <a:t>80km design necessitates a bypass tunnel to avoid very deep shafts at points 4 and 5</a:t>
            </a:r>
          </a:p>
          <a:p>
            <a:r>
              <a:rPr lang="en-GB" sz="2400" dirty="0" smtClean="0"/>
              <a:t>A larger tunnel might actually be cheaper</a:t>
            </a:r>
          </a:p>
          <a:p>
            <a:r>
              <a:rPr lang="en-GB" sz="2400" dirty="0" smtClean="0"/>
              <a:t>This is only the beginning of the geological study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02146"/>
            <a:ext cx="7030432" cy="20672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&amp; lifetime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There is no free lunch, but on the other hand you eat what you pay for: Luminosity linearly depends on circumference, power consumption, beam-beam, 1/beta*</a:t>
            </a:r>
          </a:p>
          <a:p>
            <a:r>
              <a:rPr lang="en-GB" dirty="0" smtClean="0"/>
              <a:t>Beamstrahlung limits beam lifetimes: only important at high energies. Mitigation:</a:t>
            </a:r>
          </a:p>
          <a:p>
            <a:pPr lvl="1"/>
            <a:r>
              <a:rPr lang="en-GB" dirty="0" smtClean="0"/>
              <a:t>Very flat beams</a:t>
            </a:r>
          </a:p>
          <a:p>
            <a:pPr lvl="1"/>
            <a:r>
              <a:rPr lang="en-GB" dirty="0" smtClean="0"/>
              <a:t>High momentum acceptance</a:t>
            </a:r>
          </a:p>
          <a:p>
            <a:pPr lvl="1"/>
            <a:r>
              <a:rPr lang="en-GB" dirty="0" smtClean="0"/>
              <a:t>Frequent top-up </a:t>
            </a:r>
            <a:r>
              <a:rPr lang="en-GB" dirty="0"/>
              <a:t>–</a:t>
            </a:r>
            <a:r>
              <a:rPr lang="en-GB" dirty="0" smtClean="0"/>
              <a:t> every O(10sec)</a:t>
            </a:r>
          </a:p>
          <a:p>
            <a:pPr lvl="1"/>
            <a:r>
              <a:rPr lang="en-GB" dirty="0" smtClean="0"/>
              <a:t>Should aim for beam lifetimes of 100 to 1000s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note on power consumption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figure of merit for an accelerator is </a:t>
            </a:r>
            <a:r>
              <a:rPr lang="en-GB" dirty="0" smtClean="0">
                <a:solidFill>
                  <a:srgbClr val="0070C0"/>
                </a:solidFill>
              </a:rPr>
              <a:t>physics output per energy unit, not power unit</a:t>
            </a:r>
          </a:p>
          <a:p>
            <a:r>
              <a:rPr lang="en-GB" dirty="0" smtClean="0"/>
              <a:t>TLEP </a:t>
            </a:r>
            <a:r>
              <a:rPr lang="en-GB" dirty="0" smtClean="0"/>
              <a:t>is using </a:t>
            </a:r>
            <a:r>
              <a:rPr lang="en-GB" dirty="0" smtClean="0">
                <a:solidFill>
                  <a:srgbClr val="7030A0"/>
                </a:solidFill>
              </a:rPr>
              <a:t>~280MW </a:t>
            </a:r>
            <a:r>
              <a:rPr lang="en-GB" dirty="0" smtClean="0"/>
              <a:t>while in operation and probably </a:t>
            </a:r>
            <a:r>
              <a:rPr lang="en-GB" dirty="0" smtClean="0">
                <a:solidFill>
                  <a:srgbClr val="7030A0"/>
                </a:solidFill>
              </a:rPr>
              <a:t>~80MW </a:t>
            </a:r>
            <a:r>
              <a:rPr lang="en-GB" dirty="0" smtClean="0"/>
              <a:t>between physics fills. So for 1×10</a:t>
            </a:r>
            <a:r>
              <a:rPr lang="en-GB" baseline="30000" dirty="0" smtClean="0"/>
              <a:t>7</a:t>
            </a:r>
            <a:r>
              <a:rPr lang="en-GB" dirty="0" smtClean="0"/>
              <a:t> sec of operation and 1×10</a:t>
            </a:r>
            <a:r>
              <a:rPr lang="en-GB" baseline="30000" dirty="0" smtClean="0"/>
              <a:t>7 </a:t>
            </a:r>
            <a:r>
              <a:rPr lang="en-GB" dirty="0"/>
              <a:t>sec </a:t>
            </a:r>
            <a:r>
              <a:rPr lang="en-GB" dirty="0" smtClean="0"/>
              <a:t>of stand-by mode, total electricity consumption is ~1TWh</a:t>
            </a:r>
          </a:p>
          <a:p>
            <a:r>
              <a:rPr lang="en-GB" dirty="0" smtClean="0"/>
              <a:t>CERN is currently paying ~50CHF/</a:t>
            </a:r>
            <a:r>
              <a:rPr lang="en-GB" dirty="0" err="1" smtClean="0"/>
              <a:t>MWh</a:t>
            </a:r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TLEP yearly operation corresponds to ~50MHF/year</a:t>
            </a:r>
          </a:p>
          <a:p>
            <a:r>
              <a:rPr lang="en-GB" dirty="0" smtClean="0"/>
              <a:t>This should be seen in the context of the total project cost (less than 1% of the total cost of the project goes per year to electricity consumption</a:t>
            </a:r>
            <a:r>
              <a:rPr lang="en-GB" dirty="0" smtClean="0"/>
              <a:t>)</a:t>
            </a:r>
          </a:p>
          <a:p>
            <a:r>
              <a:rPr lang="en-GB" dirty="0" smtClean="0"/>
              <a:t>A 100MW machine is more efficient than a 50MW machine running twice as long. We should aim for highest acceptable power consumption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6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Circular colliders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next few slides I would like to overview the parameters that affect circular collider performance. </a:t>
            </a:r>
          </a:p>
          <a:p>
            <a:r>
              <a:rPr lang="en-GB" dirty="0" smtClean="0"/>
              <a:t>I will then show what can reasonably be achieved in terms of luminosity.</a:t>
            </a:r>
          </a:p>
          <a:p>
            <a:r>
              <a:rPr lang="en-GB" dirty="0" smtClean="0"/>
              <a:t>The following is not TLEP specific; it can apply to any circular machine (CEPC?)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 limitations of circular colliders are: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Power consumption</a:t>
            </a:r>
            <a:r>
              <a:rPr lang="en-US" dirty="0" smtClean="0"/>
              <a:t> limitations that affect the </a:t>
            </a:r>
            <a:r>
              <a:rPr lang="en-US" dirty="0" smtClean="0">
                <a:solidFill>
                  <a:srgbClr val="00B050"/>
                </a:solidFill>
              </a:rPr>
              <a:t>luminosity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Tunnel size </a:t>
            </a:r>
            <a:r>
              <a:rPr lang="en-US" dirty="0" smtClean="0"/>
              <a:t>limitations that affect the luminosity</a:t>
            </a:r>
            <a:r>
              <a:rPr lang="en-GB" dirty="0" smtClean="0"/>
              <a:t> and the </a:t>
            </a:r>
            <a:r>
              <a:rPr lang="en-GB" dirty="0" smtClean="0">
                <a:solidFill>
                  <a:srgbClr val="FF0000"/>
                </a:solidFill>
              </a:rPr>
              <a:t>energy reach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Beam-beam effect </a:t>
            </a:r>
            <a:r>
              <a:rPr lang="en-US" dirty="0" smtClean="0"/>
              <a:t>limitations that affect the </a:t>
            </a:r>
            <a:r>
              <a:rPr lang="en-US" dirty="0" smtClean="0">
                <a:solidFill>
                  <a:srgbClr val="00B050"/>
                </a:solidFill>
              </a:rPr>
              <a:t>luminosity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Beamstrahlung</a:t>
            </a:r>
            <a:r>
              <a:rPr lang="en-US" dirty="0" smtClean="0"/>
              <a:t> limitations that affect </a:t>
            </a:r>
            <a:r>
              <a:rPr lang="en-US" dirty="0" smtClean="0">
                <a:solidFill>
                  <a:srgbClr val="7030A0"/>
                </a:solidFill>
              </a:rPr>
              <a:t>beam lifetimes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(and ultimately </a:t>
            </a:r>
            <a:r>
              <a:rPr lang="en-US" dirty="0" smtClean="0">
                <a:solidFill>
                  <a:srgbClr val="00B050"/>
                </a:solidFill>
              </a:rPr>
              <a:t>luminosity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 circular collider the energy reach is a very steep function of the bending radius. To make a more quantitative plot, I have used the following assumptions:</a:t>
            </a:r>
          </a:p>
          <a:p>
            <a:pPr lvl="1"/>
            <a:r>
              <a:rPr lang="en-US" dirty="0" smtClean="0"/>
              <a:t>RF gradient: 20MV/m</a:t>
            </a:r>
          </a:p>
          <a:p>
            <a:pPr lvl="1"/>
            <a:r>
              <a:rPr lang="en-US" dirty="0" smtClean="0"/>
              <a:t>Dipole fill factor: 90% (LEP was 87%)</a:t>
            </a:r>
          </a:p>
          <a:p>
            <a:r>
              <a:rPr lang="en-US" dirty="0" smtClean="0"/>
              <a:t>I then plot the energy reach for a specific ratio of RF system length to the total length of the arcs</a:t>
            </a:r>
          </a:p>
          <a:p>
            <a:pPr lvl="1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5229200"/>
                <a:ext cx="8424936" cy="81701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𝑙𝑜𝑠𝑠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latin typeface="Cambria Math"/>
                      </a:rPr>
                      <m:t>𝐺𝑒𝑉</m:t>
                    </m:r>
                    <m:r>
                      <a:rPr lang="en-US" sz="2800" b="0" i="1" smtClean="0">
                        <a:latin typeface="Cambria Math"/>
                      </a:rPr>
                      <m:t>]=8.85×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𝑏𝑒𝑛𝑑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 smtClean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𝑅𝐹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[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𝑙𝑜𝑠𝑠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𝑀𝑒𝑉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8424936" cy="817019"/>
              </a:xfrm>
              <a:prstGeom prst="rect">
                <a:avLst/>
              </a:prstGeom>
              <a:blipFill rotWithShape="1">
                <a:blip r:embed="rId2"/>
                <a:stretch>
                  <a:fillRect b="-719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000000"/>
      </a:hlink>
      <a:folHlink>
        <a:srgbClr val="00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Custom 3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000000"/>
      </a:hlink>
      <a:folHlink>
        <a:srgbClr val="00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Custom 3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000000"/>
      </a:hlink>
      <a:folHlink>
        <a:srgbClr val="00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51946</TotalTime>
  <Words>3587</Words>
  <Application>Microsoft Office PowerPoint</Application>
  <PresentationFormat>On-screen Show (4:3)</PresentationFormat>
  <Paragraphs>513</Paragraphs>
  <Slides>38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Office Theme</vt:lpstr>
      <vt:lpstr>Theme1</vt:lpstr>
      <vt:lpstr>1_Theme1</vt:lpstr>
      <vt:lpstr>2_Theme1</vt:lpstr>
      <vt:lpstr>Equation</vt:lpstr>
      <vt:lpstr>PowerPoint Presentation</vt:lpstr>
      <vt:lpstr>Circular collider challenges</vt:lpstr>
      <vt:lpstr>Circular collider pros</vt:lpstr>
      <vt:lpstr>Luminosity &amp; lifetime</vt:lpstr>
      <vt:lpstr>A note on power consumption</vt:lpstr>
      <vt:lpstr>Extra slides</vt:lpstr>
      <vt:lpstr>Circular colliders</vt:lpstr>
      <vt:lpstr>Major limitations</vt:lpstr>
      <vt:lpstr>Energy reach</vt:lpstr>
      <vt:lpstr>Energy reach</vt:lpstr>
      <vt:lpstr>Luminosity of a circular collider</vt:lpstr>
      <vt:lpstr>Luminosity of a circular collider</vt:lpstr>
      <vt:lpstr>Total power</vt:lpstr>
      <vt:lpstr>Machine radius</vt:lpstr>
      <vt:lpstr>Beam-beam parameter</vt:lpstr>
      <vt:lpstr>Maximum beam-beam</vt:lpstr>
      <vt:lpstr>Beta* and hourglass</vt:lpstr>
      <vt:lpstr>Luminosity of a circular collider</vt:lpstr>
      <vt:lpstr>Beamstrahlung</vt:lpstr>
      <vt:lpstr>Beamstrahlung (2)</vt:lpstr>
      <vt:lpstr>Beamstrahlung limitation</vt:lpstr>
      <vt:lpstr>A specific implementation: TLEP</vt:lpstr>
      <vt:lpstr>Other tunnel diameters</vt:lpstr>
      <vt:lpstr>TLEP implementation </vt:lpstr>
      <vt:lpstr>SuperKEKB: a TLEP demonstrator</vt:lpstr>
      <vt:lpstr>TLEP Cost (Very Preliminary) Estimate</vt:lpstr>
      <vt:lpstr>Power consumption</vt:lpstr>
      <vt:lpstr>A note on power consumption</vt:lpstr>
      <vt:lpstr>TLEP parameter set</vt:lpstr>
      <vt:lpstr>Luminosity of TLEP</vt:lpstr>
      <vt:lpstr>Upgrade path</vt:lpstr>
      <vt:lpstr>Thank you</vt:lpstr>
      <vt:lpstr>Extra extra slides</vt:lpstr>
      <vt:lpstr>Beamstrahlung</vt:lpstr>
      <vt:lpstr>Beamstrahlung</vt:lpstr>
      <vt:lpstr>Beamstrahlung</vt:lpstr>
      <vt:lpstr>Beamstrahlung energy dependence</vt:lpstr>
      <vt:lpstr>The TLEP tunnel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TLEP3 parameters V0.2</dc:title>
  <dc:creator>mike</dc:creator>
  <cp:lastModifiedBy>m Koratzinos</cp:lastModifiedBy>
  <cp:revision>230</cp:revision>
  <dcterms:created xsi:type="dcterms:W3CDTF">2013-02-28T14:17:36Z</dcterms:created>
  <dcterms:modified xsi:type="dcterms:W3CDTF">2013-12-16T08:48:41Z</dcterms:modified>
</cp:coreProperties>
</file>