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7" r:id="rId2"/>
    <p:sldId id="322" r:id="rId3"/>
    <p:sldId id="323" r:id="rId4"/>
    <p:sldId id="324" r:id="rId5"/>
    <p:sldId id="325" r:id="rId6"/>
    <p:sldId id="326" r:id="rId7"/>
    <p:sldId id="327" r:id="rId8"/>
    <p:sldId id="328" r:id="rId9"/>
    <p:sldId id="329" r:id="rId10"/>
    <p:sldId id="330" r:id="rId11"/>
    <p:sldId id="331" r:id="rId12"/>
    <p:sldId id="335" r:id="rId13"/>
    <p:sldId id="337" r:id="rId14"/>
    <p:sldId id="340" r:id="rId15"/>
    <p:sldId id="341" r:id="rId16"/>
    <p:sldId id="342" r:id="rId17"/>
    <p:sldId id="344" r:id="rId18"/>
    <p:sldId id="347" r:id="rId19"/>
    <p:sldId id="345" r:id="rId20"/>
    <p:sldId id="336" r:id="rId21"/>
    <p:sldId id="353" r:id="rId22"/>
    <p:sldId id="349" r:id="rId23"/>
    <p:sldId id="354" r:id="rId24"/>
    <p:sldId id="355" r:id="rId25"/>
    <p:sldId id="348" r:id="rId26"/>
    <p:sldId id="371" r:id="rId27"/>
    <p:sldId id="376" r:id="rId28"/>
    <p:sldId id="378" r:id="rId29"/>
    <p:sldId id="382" r:id="rId30"/>
    <p:sldId id="385" r:id="rId31"/>
    <p:sldId id="388" r:id="rId32"/>
    <p:sldId id="391" r:id="rId33"/>
    <p:sldId id="393" r:id="rId34"/>
    <p:sldId id="394" r:id="rId35"/>
    <p:sldId id="390" r:id="rId36"/>
    <p:sldId id="333" r:id="rId37"/>
    <p:sldId id="397" r:id="rId38"/>
    <p:sldId id="398" r:id="rId39"/>
    <p:sldId id="399" r:id="rId40"/>
    <p:sldId id="332" r:id="rId41"/>
    <p:sldId id="396" r:id="rId42"/>
    <p:sldId id="334" r:id="rId43"/>
    <p:sldId id="389" r:id="rId44"/>
    <p:sldId id="338" r:id="rId45"/>
    <p:sldId id="343" r:id="rId46"/>
    <p:sldId id="350" r:id="rId47"/>
    <p:sldId id="351" r:id="rId48"/>
    <p:sldId id="352" r:id="rId49"/>
    <p:sldId id="400" r:id="rId50"/>
    <p:sldId id="357" r:id="rId51"/>
    <p:sldId id="358" r:id="rId52"/>
    <p:sldId id="401" r:id="rId53"/>
    <p:sldId id="364" r:id="rId54"/>
    <p:sldId id="359" r:id="rId55"/>
    <p:sldId id="360" r:id="rId56"/>
    <p:sldId id="361" r:id="rId57"/>
    <p:sldId id="362" r:id="rId58"/>
    <p:sldId id="368" r:id="rId59"/>
    <p:sldId id="395" r:id="rId60"/>
    <p:sldId id="373" r:id="rId61"/>
    <p:sldId id="377" r:id="rId62"/>
    <p:sldId id="374" r:id="rId63"/>
    <p:sldId id="375" r:id="rId64"/>
    <p:sldId id="379" r:id="rId65"/>
    <p:sldId id="383" r:id="rId66"/>
    <p:sldId id="384" r:id="rId67"/>
    <p:sldId id="386" r:id="rId68"/>
    <p:sldId id="387" r:id="rId69"/>
  </p:sldIdLst>
  <p:sldSz cx="9144000" cy="6858000" type="screen4x3"/>
  <p:notesSz cx="7099300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AD13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2" autoAdjust="0"/>
    <p:restoredTop sz="94660"/>
  </p:normalViewPr>
  <p:slideViewPr>
    <p:cSldViewPr>
      <p:cViewPr>
        <p:scale>
          <a:sx n="70" d="100"/>
          <a:sy n="70" d="100"/>
        </p:scale>
        <p:origin x="-120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BB2A364-35D1-4F6B-AEF1-D5E97706277A}" type="datetimeFigureOut">
              <a:rPr lang="en-US" smtClean="0"/>
              <a:pPr/>
              <a:t>10/14/2013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8C54137-6B35-4A4E-92AD-A91C06A3821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/>
            <a:fld id="{47593657-2773-41FC-983A-4399F0B75FD4}" type="slidenum">
              <a:rPr lang="zh-CN" altLang="en-GB" sz="1300" b="1"/>
              <a:pPr algn="r"/>
              <a:t>3</a:t>
            </a:fld>
            <a:endParaRPr lang="en-GB" altLang="zh-CN" sz="1300" b="1" dirty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C1917A-F201-4C98-9029-8357F994AE8D}" type="slidenum">
              <a:rPr lang="zh-CN" altLang="en-GB"/>
              <a:pPr/>
              <a:t>4</a:t>
            </a:fld>
            <a:endParaRPr lang="en-GB" altLang="zh-CN"/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E76CE7-82A7-4710-B8B2-640C34752FAE}" type="slidenum">
              <a:rPr lang="zh-CN" altLang="en-GB"/>
              <a:pPr/>
              <a:t>5</a:t>
            </a:fld>
            <a:endParaRPr lang="en-GB" altLang="zh-CN"/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noFill/>
          <a:ln/>
        </p:spPr>
        <p:txBody>
          <a:bodyPr/>
          <a:lstStyle/>
          <a:p>
            <a:pPr marL="247620" indent="-247620"/>
            <a:r>
              <a:rPr lang="en-US" altLang="zh-CN" dirty="0" smtClean="0">
                <a:latin typeface="Arial" charset="0"/>
                <a:ea typeface="宋体" pitchFamily="2" charset="-122"/>
              </a:rPr>
              <a:t>Cross section of a </a:t>
            </a:r>
            <a:r>
              <a:rPr lang="en-US" altLang="zh-CN" dirty="0" err="1" smtClean="0">
                <a:latin typeface="Arial" charset="0"/>
                <a:ea typeface="宋体" pitchFamily="2" charset="-122"/>
              </a:rPr>
              <a:t>dectector</a:t>
            </a:r>
            <a:r>
              <a:rPr lang="en-US" altLang="zh-CN" dirty="0" smtClean="0">
                <a:latin typeface="Arial" charset="0"/>
                <a:ea typeface="宋体" pitchFamily="2" charset="-122"/>
              </a:rPr>
              <a:t>- Again make note of the calorimeters and </a:t>
            </a:r>
            <a:r>
              <a:rPr lang="en-US" altLang="zh-CN" dirty="0" err="1" smtClean="0">
                <a:latin typeface="Arial" charset="0"/>
                <a:ea typeface="宋体" pitchFamily="2" charset="-122"/>
              </a:rPr>
              <a:t>muon</a:t>
            </a:r>
            <a:r>
              <a:rPr lang="en-US" altLang="zh-CN" dirty="0" smtClean="0">
                <a:latin typeface="Arial" charset="0"/>
                <a:ea typeface="宋体" pitchFamily="2" charset="-122"/>
              </a:rPr>
              <a:t> detectors</a:t>
            </a:r>
          </a:p>
          <a:p>
            <a:pPr marL="247620" indent="-247620">
              <a:buFontTx/>
              <a:buChar char="•"/>
            </a:pPr>
            <a:endParaRPr lang="en-US" altLang="zh-CN" dirty="0" smtClean="0">
              <a:latin typeface="Arial" charset="0"/>
              <a:ea typeface="宋体" pitchFamily="2" charset="-122"/>
            </a:endParaRPr>
          </a:p>
          <a:p>
            <a:pPr marL="247620" indent="-247620">
              <a:buFontTx/>
              <a:buChar char="•"/>
            </a:pPr>
            <a:r>
              <a:rPr lang="en-US" altLang="zh-CN" dirty="0" smtClean="0">
                <a:latin typeface="Arial" charset="0"/>
                <a:ea typeface="宋体" pitchFamily="2" charset="-122"/>
              </a:rPr>
              <a:t>Inner detector-The Inner Detector begins a few </a:t>
            </a:r>
            <a:r>
              <a:rPr lang="en-US" altLang="zh-CN" dirty="0" err="1" smtClean="0">
                <a:latin typeface="Arial" charset="0"/>
                <a:ea typeface="宋体" pitchFamily="2" charset="-122"/>
              </a:rPr>
              <a:t>centimetres</a:t>
            </a:r>
            <a:r>
              <a:rPr lang="en-US" altLang="zh-CN" dirty="0" smtClean="0">
                <a:latin typeface="Arial" charset="0"/>
                <a:ea typeface="宋体" pitchFamily="2" charset="-122"/>
              </a:rPr>
              <a:t> from the proton beam axis, extends to a radius of 1.2 meters, and is seven meters in length along the beam pipe. Its basic function is to track charged particles.  Particles are tracked to 0.01 mm.</a:t>
            </a:r>
          </a:p>
          <a:p>
            <a:pPr marL="247620" indent="-247620">
              <a:buFontTx/>
              <a:buChar char="•"/>
            </a:pPr>
            <a:r>
              <a:rPr lang="en-US" altLang="zh-CN" dirty="0" smtClean="0">
                <a:latin typeface="Arial" charset="0"/>
                <a:ea typeface="宋体" pitchFamily="2" charset="-122"/>
              </a:rPr>
              <a:t>Calorimeter-The calorimeters are situated outside the </a:t>
            </a:r>
            <a:r>
              <a:rPr lang="en-US" altLang="zh-CN" dirty="0" err="1" smtClean="0">
                <a:latin typeface="Arial" charset="0"/>
                <a:ea typeface="宋体" pitchFamily="2" charset="-122"/>
              </a:rPr>
              <a:t>solenoidal</a:t>
            </a:r>
            <a:r>
              <a:rPr lang="en-US" altLang="zh-CN" dirty="0" smtClean="0">
                <a:latin typeface="Arial" charset="0"/>
                <a:ea typeface="宋体" pitchFamily="2" charset="-122"/>
              </a:rPr>
              <a:t> magnet that surrounds the inner detector. Their purpose is to measure the energy from particles by absorbing it. (note two types of calorimeters)</a:t>
            </a:r>
          </a:p>
          <a:p>
            <a:pPr marL="247620" indent="-247620">
              <a:buFontTx/>
              <a:buChar char="•"/>
            </a:pPr>
            <a:r>
              <a:rPr lang="en-US" altLang="zh-CN" dirty="0" err="1" smtClean="0">
                <a:latin typeface="Arial" charset="0"/>
                <a:ea typeface="宋体" pitchFamily="2" charset="-122"/>
              </a:rPr>
              <a:t>Muon</a:t>
            </a:r>
            <a:r>
              <a:rPr lang="en-US" altLang="zh-CN" dirty="0" smtClean="0">
                <a:latin typeface="Arial" charset="0"/>
                <a:ea typeface="宋体" pitchFamily="2" charset="-122"/>
              </a:rPr>
              <a:t> Detector-The </a:t>
            </a:r>
            <a:r>
              <a:rPr lang="en-US" altLang="zh-CN" dirty="0" err="1" smtClean="0">
                <a:latin typeface="Arial" charset="0"/>
                <a:ea typeface="宋体" pitchFamily="2" charset="-122"/>
              </a:rPr>
              <a:t>muon</a:t>
            </a:r>
            <a:r>
              <a:rPr lang="en-US" altLang="zh-CN" dirty="0" smtClean="0">
                <a:latin typeface="Arial" charset="0"/>
                <a:ea typeface="宋体" pitchFamily="2" charset="-122"/>
              </a:rPr>
              <a:t> spectrometer is an extremely large tracking system, extending from a radius of 4.25 m around the calorimeters out to the full radius of the detector (11 m). This is designed to measure the momentum of </a:t>
            </a:r>
            <a:r>
              <a:rPr lang="en-US" altLang="zh-CN" dirty="0" err="1" smtClean="0">
                <a:latin typeface="Arial" charset="0"/>
                <a:ea typeface="宋体" pitchFamily="2" charset="-122"/>
              </a:rPr>
              <a:t>muons</a:t>
            </a:r>
            <a:endParaRPr lang="en-US" altLang="zh-CN" dirty="0" smtClean="0">
              <a:latin typeface="Arial" charset="0"/>
              <a:ea typeface="宋体" pitchFamily="2" charset="-122"/>
            </a:endParaRPr>
          </a:p>
          <a:p>
            <a:pPr marL="247620" indent="-247620"/>
            <a:r>
              <a:rPr lang="en-US" altLang="zh-CN" dirty="0" smtClean="0">
                <a:latin typeface="Arial" charset="0"/>
                <a:ea typeface="宋体" pitchFamily="2" charset="-122"/>
              </a:rPr>
              <a:t>Source: http://en.wikipedia.org/wiki/Atlas_detector</a:t>
            </a:r>
          </a:p>
          <a:p>
            <a:pPr marL="247620" indent="-247620"/>
            <a:endParaRPr lang="en-US" altLang="zh-CN" dirty="0" smtClean="0">
              <a:latin typeface="Arial" charset="0"/>
              <a:ea typeface="宋体" pitchFamily="2" charset="-122"/>
            </a:endParaRPr>
          </a:p>
          <a:p>
            <a:pPr marL="247620" indent="-247620"/>
            <a:endParaRPr lang="en-US" altLang="zh-CN" dirty="0" smtClean="0">
              <a:latin typeface="Arial" charset="0"/>
              <a:ea typeface="宋体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67CFF74-E832-47CE-A577-5C9D561FD453}" type="slidenum">
              <a:rPr lang="es-ES"/>
              <a:pPr/>
              <a:t>14</a:t>
            </a:fld>
            <a:endParaRPr lang="es-E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54137-6B35-4A4E-92AD-A91C06A38213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C54137-6B35-4A4E-92AD-A91C06A38213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61225" indent="-292779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71117" indent="-234224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9563" indent="-234224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08010" indent="-234224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76456" indent="-234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44903" indent="-234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13349" indent="-234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81797" indent="-2342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A1851C-51C0-4547-B30E-F00614EC23AE}" type="slidenum">
              <a:rPr lang="en-US">
                <a:solidFill>
                  <a:prstClr val="black"/>
                </a:solidFill>
              </a:rPr>
              <a:pPr eaLnBrk="1" hangingPunct="1"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BF729-7689-461A-AF04-E949EFD62B20}" type="datetime1">
              <a:rPr lang="zh-CN" altLang="en-US" smtClean="0"/>
              <a:pPr/>
              <a:t>2013/10/14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3FCE11-34FE-4F3E-8DBC-EAB43A765E9E}" type="datetime1">
              <a:rPr lang="zh-CN" altLang="en-US" smtClean="0"/>
              <a:pPr/>
              <a:t>2013/10/14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86933-70C4-4511-AE32-25E38D431CEF}" type="datetime1">
              <a:rPr lang="zh-CN" altLang="en-US" smtClean="0"/>
              <a:pPr/>
              <a:t>2013/10/14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srgbClr val="FFFFFF"/>
                </a:solidFill>
                <a:latin typeface="Corbel"/>
              </a:rPr>
              <a:pPr/>
              <a:t>‹#›</a:t>
            </a:fld>
            <a:endParaRPr lang="en-US">
              <a:solidFill>
                <a:srgbClr val="FFFFFF"/>
              </a:solidFill>
              <a:latin typeface="Corbe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B5473-1CC5-4E75-A227-CB5E117F55CA}" type="datetime1">
              <a:rPr lang="zh-CN" altLang="en-US" smtClean="0"/>
              <a:pPr/>
              <a:t>2013/10/14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0DD8F-95D8-4172-805F-9D7A854D36BF}" type="datetime1">
              <a:rPr lang="zh-CN" altLang="en-US" smtClean="0"/>
              <a:pPr/>
              <a:t>2013/10/14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AAC4C-44FF-493D-A7DF-9C4A8821ED63}" type="datetime1">
              <a:rPr lang="zh-CN" altLang="en-US" smtClean="0"/>
              <a:pPr/>
              <a:t>2013/10/14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B55BB-C048-4C42-B05C-EF2FCB2E00FB}" type="datetime1">
              <a:rPr lang="zh-CN" altLang="en-US" smtClean="0"/>
              <a:pPr/>
              <a:t>2013/10/14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529D6-52D6-4213-80F2-CEBD062C0A08}" type="datetime1">
              <a:rPr lang="zh-CN" altLang="en-US" smtClean="0"/>
              <a:pPr/>
              <a:t>2013/10/14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2A102-A4B6-446E-99A3-1357778823D3}" type="datetime1">
              <a:rPr lang="zh-CN" altLang="en-US" smtClean="0"/>
              <a:pPr/>
              <a:t>2013/10/14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38982-C1FC-4743-853C-F25DE108E18F}" type="datetime1">
              <a:rPr lang="zh-CN" altLang="en-US" smtClean="0"/>
              <a:pPr/>
              <a:t>2013/10/14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A36D-B4AA-4A61-88B2-1836C005C3A4}" type="datetime1">
              <a:rPr lang="zh-CN" altLang="en-US" smtClean="0"/>
              <a:pPr/>
              <a:t>2013/10/14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E4808-B1FC-4E7C-9072-76E2C96363BD}" type="datetime1">
              <a:rPr lang="zh-CN" altLang="en-US" smtClean="0"/>
              <a:pPr/>
              <a:t>2013/10/14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9.png"/><Relationship Id="rId7" Type="http://schemas.openxmlformats.org/officeDocument/2006/relationships/image" Target="../media/image8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.png"/><Relationship Id="rId7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lhc.web.cern.ch/lhc/general/geography/geo.htm" TargetMode="External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2.png"/><Relationship Id="rId7" Type="http://schemas.openxmlformats.org/officeDocument/2006/relationships/image" Target="../media/image9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2.png"/><Relationship Id="rId7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13" Type="http://schemas.openxmlformats.org/officeDocument/2006/relationships/image" Target="../media/image146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12" Type="http://schemas.openxmlformats.org/officeDocument/2006/relationships/image" Target="../media/image145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sz="6000" dirty="0"/>
          </a:p>
        </p:txBody>
      </p:sp>
      <p:sp>
        <p:nvSpPr>
          <p:cNvPr id="9" name="标题 1"/>
          <p:cNvSpPr>
            <a:spLocks noGrp="1"/>
          </p:cNvSpPr>
          <p:nvPr>
            <p:ph type="ctrTitle"/>
          </p:nvPr>
        </p:nvSpPr>
        <p:spPr>
          <a:xfrm>
            <a:off x="0" y="908720"/>
            <a:ext cx="9144000" cy="1800200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CMS detector and SM </a:t>
            </a:r>
            <a:r>
              <a:rPr lang="en-US" dirty="0" smtClean="0"/>
              <a:t>Higgs </a:t>
            </a:r>
            <a:r>
              <a:rPr lang="en-US" dirty="0" smtClean="0"/>
              <a:t>searches</a:t>
            </a:r>
            <a:endParaRPr lang="zh-CN" altLang="en-US" sz="220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27584" y="2492896"/>
            <a:ext cx="7056784" cy="936104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Junquan</a:t>
            </a:r>
            <a:r>
              <a:rPr lang="en-US" sz="2800" dirty="0" smtClean="0">
                <a:solidFill>
                  <a:srgbClr val="0000FF"/>
                </a:solidFill>
              </a:rPr>
              <a:t> Tao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Institute of High Energy Physics,  Chinese Academy of Sciences</a:t>
            </a:r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3717032"/>
            <a:ext cx="1656184" cy="150413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717032"/>
            <a:ext cx="2354055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Subtitle 2"/>
          <p:cNvSpPr txBox="1">
            <a:spLocks/>
          </p:cNvSpPr>
          <p:nvPr/>
        </p:nvSpPr>
        <p:spPr>
          <a:xfrm>
            <a:off x="395536" y="5616713"/>
            <a:ext cx="8356600" cy="1241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19 </a:t>
            </a:r>
            <a:r>
              <a:rPr lang="en-US" sz="2000" dirty="0" smtClean="0"/>
              <a:t>Oct  </a:t>
            </a:r>
            <a:r>
              <a:rPr lang="en-US" sz="2000" dirty="0"/>
              <a:t>2013, </a:t>
            </a:r>
            <a:endParaRPr lang="en-US" sz="2000" dirty="0" smtClean="0"/>
          </a:p>
          <a:p>
            <a:r>
              <a:rPr lang="en-US" sz="2000" dirty="0" smtClean="0"/>
              <a:t>IHEP</a:t>
            </a:r>
            <a:r>
              <a:rPr lang="en-US" sz="2000" dirty="0"/>
              <a:t>, </a:t>
            </a:r>
            <a:r>
              <a:rPr lang="en-US" sz="2000" dirty="0" smtClean="0"/>
              <a:t>Beijing, China</a:t>
            </a:r>
            <a:endParaRPr lang="en-US" sz="2000" dirty="0"/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11560" y="0"/>
            <a:ext cx="7772400" cy="908720"/>
          </a:xfrm>
          <a:prstGeom prst="rect">
            <a:avLst/>
          </a:prstGeom>
          <a:solidFill>
            <a:srgbClr val="5EFFF6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en-US" altLang="zh-CN" sz="4000" dirty="0" smtClean="0">
                <a:solidFill>
                  <a:schemeClr val="tx2"/>
                </a:solidFill>
              </a:rPr>
              <a:t>CMS  Sub-Detector: </a:t>
            </a:r>
            <a:r>
              <a:rPr lang="en-US" altLang="zh-TW" sz="4000" dirty="0" smtClean="0">
                <a:solidFill>
                  <a:srgbClr val="FF0000"/>
                </a:solidFill>
              </a:rPr>
              <a:t>ECAL</a:t>
            </a:r>
            <a:endParaRPr lang="en-US" altLang="zh-CN" sz="4000" dirty="0">
              <a:solidFill>
                <a:srgbClr val="FF000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33388" y="1268413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4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556792"/>
            <a:ext cx="5986462" cy="2600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dirty="0">
                <a:solidFill>
                  <a:srgbClr val="000000"/>
                </a:solidFill>
                <a:latin typeface="Calibri" pitchFamily="34" charset="0"/>
              </a:rPr>
              <a:t>Lead-tungstate (PbWO4) scintillating crystals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dirty="0">
                <a:solidFill>
                  <a:srgbClr val="000000"/>
                </a:solidFill>
                <a:latin typeface="Calibri" pitchFamily="34" charset="0"/>
              </a:rPr>
              <a:t>optically coupled to Avalanche Photo-Diodes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dirty="0">
                <a:solidFill>
                  <a:srgbClr val="000000"/>
                </a:solidFill>
                <a:latin typeface="Calibri" pitchFamily="34" charset="0"/>
              </a:rPr>
              <a:t>(Barrel) and Vacuum Photo-Triodes (Endcaps):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dirty="0">
                <a:solidFill>
                  <a:srgbClr val="0070C0"/>
                </a:solidFill>
                <a:latin typeface="Calibri" pitchFamily="34" charset="0"/>
              </a:rPr>
              <a:t>• High density (ρ=8.3 g/cm3)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dirty="0">
                <a:solidFill>
                  <a:srgbClr val="0070C0"/>
                </a:solidFill>
                <a:latin typeface="Calibri" pitchFamily="34" charset="0"/>
              </a:rPr>
              <a:t>• Short radiation length (X0=0.89 cm)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dirty="0">
                <a:solidFill>
                  <a:srgbClr val="0070C0"/>
                </a:solidFill>
                <a:latin typeface="Calibri" pitchFamily="34" charset="0"/>
              </a:rPr>
              <a:t>• Small Molière radius (RM=2.2 cm)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dirty="0">
                <a:solidFill>
                  <a:srgbClr val="0070C0"/>
                </a:solidFill>
                <a:latin typeface="Calibri" pitchFamily="34" charset="0"/>
              </a:rPr>
              <a:t>• Fast response (80% in 25 ns @ 425 nm)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dirty="0">
              <a:solidFill>
                <a:srgbClr val="000000"/>
              </a:solidFill>
              <a:latin typeface="Calibri" pitchFamily="34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dirty="0">
                <a:solidFill>
                  <a:srgbClr val="FF0000"/>
                </a:solidFill>
                <a:latin typeface="Calibri" pitchFamily="34" charset="0"/>
              </a:rPr>
              <a:t>Radiation-hard (need transparency monitoring)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1708150"/>
            <a:ext cx="4276725" cy="2751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1 Rectángulo"/>
          <p:cNvSpPr>
            <a:spLocks noChangeArrowheads="1"/>
          </p:cNvSpPr>
          <p:nvPr/>
        </p:nvSpPr>
        <p:spPr bwMode="auto">
          <a:xfrm>
            <a:off x="251520" y="6165304"/>
            <a:ext cx="4321175" cy="3492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Energy resolution: (~ 0.5% @ ET ~ 50 </a:t>
            </a:r>
            <a:r>
              <a:rPr lang="en-US" dirty="0" err="1">
                <a:latin typeface="Calibri" pitchFamily="34" charset="0"/>
              </a:rPr>
              <a:t>GeV</a:t>
            </a:r>
            <a:r>
              <a:rPr lang="en-US" dirty="0">
                <a:latin typeface="Calibri" pitchFamily="34" charset="0"/>
              </a:rPr>
              <a:t>)</a:t>
            </a:r>
          </a:p>
        </p:txBody>
      </p:sp>
      <p:sp>
        <p:nvSpPr>
          <p:cNvPr id="8" name="2 Rectángulo"/>
          <p:cNvSpPr>
            <a:spLocks noChangeArrowheads="1"/>
          </p:cNvSpPr>
          <p:nvPr/>
        </p:nvSpPr>
        <p:spPr bwMode="auto">
          <a:xfrm>
            <a:off x="0" y="1101725"/>
            <a:ext cx="9144000" cy="3508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</a:rPr>
              <a:t>High granularity, extremely good resolution, low noise, good uniformity/</a:t>
            </a:r>
            <a:r>
              <a:rPr lang="en-US" b="1" dirty="0" err="1">
                <a:latin typeface="Calibri" pitchFamily="34" charset="0"/>
              </a:rPr>
              <a:t>intercalibration</a:t>
            </a:r>
            <a:endParaRPr lang="en-US" b="1" dirty="0">
              <a:latin typeface="Calibri" pitchFamily="34" charset="0"/>
            </a:endParaRPr>
          </a:p>
        </p:txBody>
      </p:sp>
      <p:sp>
        <p:nvSpPr>
          <p:cNvPr id="9" name="1 Rectángulo"/>
          <p:cNvSpPr/>
          <p:nvPr/>
        </p:nvSpPr>
        <p:spPr>
          <a:xfrm>
            <a:off x="5003800" y="4711700"/>
            <a:ext cx="3995738" cy="1477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s-ES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Two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 lead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radiators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 (2 and 1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radiation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lengths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thick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),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each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followed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by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 a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layer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 of Si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microstrip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detectors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,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instrument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both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Endcaps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,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acting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 as </a:t>
            </a:r>
            <a:r>
              <a:rPr lang="es-ES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as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 </a:t>
            </a:r>
            <a:r>
              <a:rPr lang="es-ES" b="1" u="sng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SimSun" pitchFamily="2" charset="-122"/>
                <a:cs typeface="Calibri" pitchFamily="34" charset="0"/>
              </a:rPr>
              <a:t>preshower</a:t>
            </a:r>
            <a:endParaRPr lang="es-ES" b="1" u="sng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SimSun" pitchFamily="2" charset="-122"/>
              <a:cs typeface="Calibri" pitchFamily="34" charset="0"/>
            </a:endParaRP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s-ES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Calorimeters</a:t>
            </a:r>
            <a:r>
              <a:rPr lang="es-ES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SimSun" pitchFamily="2" charset="-122"/>
                <a:cs typeface="Calibri" pitchFamily="34" charset="0"/>
              </a:rPr>
              <a:t>.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77072"/>
            <a:ext cx="2808287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6E99"/>
            </a:prst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8448" y="3851151"/>
            <a:ext cx="4325552" cy="3006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11560" y="0"/>
            <a:ext cx="7772400" cy="908720"/>
          </a:xfrm>
          <a:prstGeom prst="rect">
            <a:avLst/>
          </a:prstGeom>
          <a:solidFill>
            <a:srgbClr val="5EFFF6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algn="ctr">
              <a:defRPr/>
            </a:pPr>
            <a:r>
              <a:rPr lang="en-US" altLang="zh-CN" sz="4000" dirty="0" smtClean="0">
                <a:solidFill>
                  <a:schemeClr val="tx2"/>
                </a:solidFill>
              </a:rPr>
              <a:t>CMS  Sub-Detector: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SimSun" charset="-122"/>
                <a:cs typeface="Aharoni" pitchFamily="2" charset="-79"/>
              </a:rPr>
              <a:t>ECAL performance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ea typeface="SimSun" charset="-122"/>
              <a:cs typeface="Aharoni" pitchFamily="2" charset="-79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63688" y="1268760"/>
            <a:ext cx="23580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2012 inter-calibration</a:t>
            </a:r>
          </a:p>
        </p:txBody>
      </p:sp>
      <p:sp>
        <p:nvSpPr>
          <p:cNvPr id="12" name="矩形 11"/>
          <p:cNvSpPr/>
          <p:nvPr/>
        </p:nvSpPr>
        <p:spPr>
          <a:xfrm>
            <a:off x="0" y="908720"/>
            <a:ext cx="238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ECAL energy calibration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628800"/>
            <a:ext cx="3168352" cy="278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2 Rectángulo"/>
          <p:cNvSpPr>
            <a:spLocks noChangeArrowheads="1"/>
          </p:cNvSpPr>
          <p:nvPr/>
        </p:nvSpPr>
        <p:spPr bwMode="auto">
          <a:xfrm>
            <a:off x="4932040" y="836712"/>
            <a:ext cx="421196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Calibri" pitchFamily="34" charset="0"/>
              </a:rPr>
              <a:t>Overall effect of </a:t>
            </a:r>
            <a:r>
              <a:rPr lang="en-US" sz="1600" dirty="0" smtClean="0">
                <a:solidFill>
                  <a:srgbClr val="000099"/>
                </a:solidFill>
                <a:latin typeface="Calibri" pitchFamily="34" charset="0"/>
              </a:rPr>
              <a:t>single channel </a:t>
            </a:r>
            <a:r>
              <a:rPr lang="en-US" sz="1600" dirty="0" err="1" smtClean="0">
                <a:solidFill>
                  <a:srgbClr val="000099"/>
                </a:solidFill>
                <a:latin typeface="Calibri" pitchFamily="34" charset="0"/>
              </a:rPr>
              <a:t>intercalibration</a:t>
            </a:r>
            <a:r>
              <a:rPr lang="en-US" sz="1600" dirty="0" smtClean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en-US" sz="1600" dirty="0" smtClean="0">
                <a:solidFill>
                  <a:srgbClr val="00B050"/>
                </a:solidFill>
                <a:latin typeface="Calibri" pitchFamily="34" charset="0"/>
              </a:rPr>
              <a:t>and </a:t>
            </a:r>
            <a:r>
              <a:rPr lang="en-US" sz="1600" dirty="0" smtClean="0">
                <a:solidFill>
                  <a:srgbClr val="000099"/>
                </a:solidFill>
                <a:latin typeface="Calibri" pitchFamily="34" charset="0"/>
              </a:rPr>
              <a:t>transparency corrections </a:t>
            </a:r>
            <a:r>
              <a:rPr lang="en-US" sz="1600" dirty="0">
                <a:solidFill>
                  <a:srgbClr val="00B050"/>
                </a:solidFill>
                <a:latin typeface="Calibri" pitchFamily="34" charset="0"/>
              </a:rPr>
              <a:t>on the </a:t>
            </a:r>
            <a:r>
              <a:rPr lang="en-US" sz="1600" b="1" dirty="0">
                <a:solidFill>
                  <a:srgbClr val="000099"/>
                </a:solidFill>
                <a:latin typeface="Calibri" pitchFamily="34" charset="0"/>
              </a:rPr>
              <a:t>Z -&gt; </a:t>
            </a:r>
            <a:r>
              <a:rPr lang="en-US" sz="1600" b="1" dirty="0" err="1">
                <a:solidFill>
                  <a:srgbClr val="000099"/>
                </a:solidFill>
                <a:latin typeface="Calibri" pitchFamily="34" charset="0"/>
              </a:rPr>
              <a:t>ee</a:t>
            </a:r>
            <a:r>
              <a:rPr lang="en-US" sz="1600" b="1" dirty="0">
                <a:solidFill>
                  <a:srgbClr val="000099"/>
                </a:solidFill>
                <a:latin typeface="Calibri" pitchFamily="34" charset="0"/>
              </a:rPr>
              <a:t> </a:t>
            </a:r>
            <a:r>
              <a:rPr lang="en-US" sz="1600" dirty="0">
                <a:solidFill>
                  <a:srgbClr val="00B050"/>
                </a:solidFill>
                <a:latin typeface="Calibri" pitchFamily="34" charset="0"/>
              </a:rPr>
              <a:t>invariant </a:t>
            </a:r>
            <a:r>
              <a:rPr lang="en-US" sz="1600" dirty="0" smtClean="0">
                <a:solidFill>
                  <a:srgbClr val="00B050"/>
                </a:solidFill>
                <a:latin typeface="Calibri" pitchFamily="34" charset="0"/>
              </a:rPr>
              <a:t>mass </a:t>
            </a:r>
            <a:r>
              <a:rPr lang="en-US" sz="1600" dirty="0">
                <a:solidFill>
                  <a:srgbClr val="00B050"/>
                </a:solidFill>
                <a:latin typeface="Calibri" pitchFamily="34" charset="0"/>
              </a:rPr>
              <a:t>peak in the ECAL Barrel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/>
          <a:srcRect l="50599"/>
          <a:stretch>
            <a:fillRect/>
          </a:stretch>
        </p:blipFill>
        <p:spPr bwMode="auto">
          <a:xfrm>
            <a:off x="3563888" y="4365104"/>
            <a:ext cx="3479532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矩形 17"/>
          <p:cNvSpPr/>
          <p:nvPr/>
        </p:nvSpPr>
        <p:spPr>
          <a:xfrm>
            <a:off x="395536" y="5085184"/>
            <a:ext cx="3206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ECAL energy resolution with Zee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0" y="1628800"/>
            <a:ext cx="5300465" cy="2234331"/>
            <a:chOff x="0" y="1628800"/>
            <a:chExt cx="5300465" cy="223433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628800"/>
              <a:ext cx="5292080" cy="2234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4" name="组合 13"/>
            <p:cNvGrpSpPr/>
            <p:nvPr/>
          </p:nvGrpSpPr>
          <p:grpSpPr>
            <a:xfrm>
              <a:off x="1619672" y="3284984"/>
              <a:ext cx="3680793" cy="369332"/>
              <a:chOff x="1619672" y="3284984"/>
              <a:chExt cx="3680793" cy="369332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619672" y="3284984"/>
                <a:ext cx="9444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99"/>
                    </a:solidFill>
                  </a:rPr>
                  <a:t>EB: &lt;1%</a:t>
                </a:r>
                <a:endParaRPr lang="en-US" b="1" dirty="0">
                  <a:solidFill>
                    <a:srgbClr val="000099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355976" y="3284984"/>
                <a:ext cx="94448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99"/>
                    </a:solidFill>
                  </a:rPr>
                  <a:t>EE: ~2%</a:t>
                </a:r>
                <a:endParaRPr lang="en-US" b="1" dirty="0">
                  <a:solidFill>
                    <a:srgbClr val="000099"/>
                  </a:solidFill>
                </a:endParaRP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4716016" y="6165304"/>
            <a:ext cx="94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EB: ~2%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0152" y="6165304"/>
            <a:ext cx="94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EE: ~4%</a:t>
            </a:r>
            <a:endParaRPr lang="en-US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12</a:t>
            </a:fld>
            <a:endParaRPr lang="zh-CN" alt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11560" y="0"/>
            <a:ext cx="7772400" cy="908720"/>
          </a:xfrm>
          <a:prstGeom prst="rect">
            <a:avLst/>
          </a:prstGeom>
          <a:solidFill>
            <a:srgbClr val="5EFFF6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en-US" altLang="zh-CN" sz="4000" dirty="0" smtClean="0">
                <a:solidFill>
                  <a:schemeClr val="tx2"/>
                </a:solidFill>
              </a:rPr>
              <a:t>CMS  Sub-Detector: </a:t>
            </a:r>
            <a:r>
              <a:rPr lang="en-US" altLang="zh-CN" sz="4000" dirty="0" smtClean="0">
                <a:solidFill>
                  <a:srgbClr val="FF0000"/>
                </a:solidFill>
              </a:rPr>
              <a:t>H</a:t>
            </a:r>
            <a:r>
              <a:rPr lang="en-US" altLang="zh-TW" sz="4000" dirty="0" smtClean="0">
                <a:solidFill>
                  <a:srgbClr val="FF0000"/>
                </a:solidFill>
              </a:rPr>
              <a:t>CAL</a:t>
            </a:r>
            <a:endParaRPr lang="en-US" altLang="zh-CN" sz="4000" dirty="0">
              <a:solidFill>
                <a:srgbClr val="FF0000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7950" y="1340768"/>
            <a:ext cx="4665663" cy="223819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/>
          <a:p>
            <a:r>
              <a:rPr lang="en-US" altLang="zh-CN" sz="1600" b="1" dirty="0" smtClean="0">
                <a:solidFill>
                  <a:srgbClr val="00B050"/>
                </a:solidFill>
              </a:rPr>
              <a:t>Important for the measurement of </a:t>
            </a:r>
            <a:r>
              <a:rPr lang="en-US" altLang="zh-CN" sz="1600" b="1" dirty="0" err="1" smtClean="0">
                <a:solidFill>
                  <a:srgbClr val="FF0000"/>
                </a:solidFill>
              </a:rPr>
              <a:t>hadron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 jets </a:t>
            </a:r>
            <a:r>
              <a:rPr lang="en-US" altLang="zh-CN" sz="1600" b="1" dirty="0" smtClean="0">
                <a:solidFill>
                  <a:srgbClr val="00B050"/>
                </a:solidFill>
              </a:rPr>
              <a:t>and </a:t>
            </a:r>
            <a:r>
              <a:rPr lang="en-US" altLang="zh-CN" sz="1600" b="1" dirty="0" smtClean="0">
                <a:solidFill>
                  <a:srgbClr val="FF0000"/>
                </a:solidFill>
              </a:rPr>
              <a:t>MET (neutrinos)</a:t>
            </a:r>
          </a:p>
          <a:p>
            <a:endParaRPr lang="en-GB" sz="1600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r>
              <a:rPr lang="en-GB" sz="1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Sampling </a:t>
            </a:r>
            <a:r>
              <a:rPr lang="en-GB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Calorimeter</a:t>
            </a:r>
            <a:r>
              <a:rPr lang="en-GB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:</a:t>
            </a:r>
          </a:p>
          <a:p>
            <a:r>
              <a:rPr lang="en-GB" sz="16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Scintillator</a:t>
            </a:r>
            <a:r>
              <a:rPr lang="en-GB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(active</a:t>
            </a:r>
            <a:r>
              <a:rPr lang="en-GB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 &amp; Brass (passive</a:t>
            </a:r>
            <a:r>
              <a:rPr lang="en-GB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)</a:t>
            </a:r>
            <a:endParaRPr lang="en-GB" sz="1500" dirty="0">
              <a:latin typeface="Calibri" pitchFamily="34" charset="0"/>
            </a:endParaRPr>
          </a:p>
          <a:p>
            <a:r>
              <a:rPr lang="en-GB" sz="1500" dirty="0">
                <a:solidFill>
                  <a:srgbClr val="FF3300"/>
                </a:solidFill>
                <a:latin typeface="Calibri" pitchFamily="34" charset="0"/>
              </a:rPr>
              <a:t>Barrel: </a:t>
            </a:r>
            <a:r>
              <a:rPr lang="en-GB" sz="1500" dirty="0" smtClean="0">
                <a:solidFill>
                  <a:srgbClr val="FF3300"/>
                </a:solidFill>
                <a:latin typeface="Calibri" pitchFamily="34" charset="0"/>
              </a:rPr>
              <a:t> </a:t>
            </a:r>
            <a:r>
              <a:rPr lang="en-GB" sz="1500" dirty="0" smtClean="0">
                <a:latin typeface="Calibri" pitchFamily="34" charset="0"/>
              </a:rPr>
              <a:t>2 </a:t>
            </a:r>
            <a:r>
              <a:rPr lang="en-GB" sz="1500" dirty="0">
                <a:latin typeface="Calibri" pitchFamily="34" charset="0"/>
              </a:rPr>
              <a:t>half barrels,18 wedges of 20º in Phi each. </a:t>
            </a:r>
          </a:p>
          <a:p>
            <a:r>
              <a:rPr lang="en-GB" sz="1500" dirty="0" err="1">
                <a:solidFill>
                  <a:srgbClr val="FF3300"/>
                </a:solidFill>
                <a:latin typeface="Calibri" pitchFamily="34" charset="0"/>
              </a:rPr>
              <a:t>Endcap</a:t>
            </a:r>
            <a:r>
              <a:rPr lang="en-GB" sz="1500" dirty="0">
                <a:solidFill>
                  <a:srgbClr val="FF3300"/>
                </a:solidFill>
                <a:latin typeface="Calibri" pitchFamily="34" charset="0"/>
              </a:rPr>
              <a:t>: </a:t>
            </a:r>
            <a:r>
              <a:rPr lang="en-GB" sz="1500" dirty="0">
                <a:latin typeface="Calibri" pitchFamily="34" charset="0"/>
              </a:rPr>
              <a:t>2 plugs, 18 </a:t>
            </a:r>
            <a:r>
              <a:rPr lang="en-GB" sz="1500" dirty="0" err="1">
                <a:latin typeface="Calibri" pitchFamily="34" charset="0"/>
              </a:rPr>
              <a:t>endcap</a:t>
            </a:r>
            <a:r>
              <a:rPr lang="en-GB" sz="1500" dirty="0">
                <a:latin typeface="Calibri" pitchFamily="34" charset="0"/>
              </a:rPr>
              <a:t> wedges </a:t>
            </a:r>
            <a:r>
              <a:rPr lang="en-GB" sz="1500" dirty="0" smtClean="0">
                <a:latin typeface="Calibri" pitchFamily="34" charset="0"/>
              </a:rPr>
              <a:t>each</a:t>
            </a:r>
            <a:endParaRPr lang="en-GB" sz="1500" dirty="0">
              <a:latin typeface="Calibri" pitchFamily="34" charset="0"/>
            </a:endParaRPr>
          </a:p>
          <a:p>
            <a:r>
              <a:rPr lang="en-GB" sz="1500" dirty="0">
                <a:solidFill>
                  <a:srgbClr val="0000CC"/>
                </a:solidFill>
                <a:latin typeface="Calibri" pitchFamily="34" charset="0"/>
              </a:rPr>
              <a:t>	17 active plastic </a:t>
            </a:r>
            <a:r>
              <a:rPr lang="en-GB" sz="1500" dirty="0" err="1">
                <a:solidFill>
                  <a:srgbClr val="0000CC"/>
                </a:solidFill>
                <a:latin typeface="Calibri" pitchFamily="34" charset="0"/>
              </a:rPr>
              <a:t>scintillator</a:t>
            </a:r>
            <a:r>
              <a:rPr lang="en-GB" sz="1500" dirty="0">
                <a:solidFill>
                  <a:srgbClr val="0000CC"/>
                </a:solidFill>
                <a:latin typeface="Calibri" pitchFamily="34" charset="0"/>
              </a:rPr>
              <a:t> tiles / layers. </a:t>
            </a:r>
          </a:p>
          <a:p>
            <a:endParaRPr lang="en-GB" sz="1500" dirty="0">
              <a:solidFill>
                <a:srgbClr val="0000CC"/>
              </a:solidFill>
              <a:latin typeface="Calibri" pitchFamily="34" charset="0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16719" y="3945385"/>
            <a:ext cx="2389187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3563938" y="4141441"/>
            <a:ext cx="4570412" cy="6839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82945" tIns="41473" rIns="82945" bIns="41473">
            <a:spAutoFit/>
          </a:bodyPr>
          <a:lstStyle/>
          <a:p>
            <a:pPr>
              <a:defRPr/>
            </a:pPr>
            <a:r>
              <a:rPr lang="en-GB" sz="1300" dirty="0">
                <a:latin typeface="Calibri" pitchFamily="34" charset="0"/>
                <a:ea typeface="SimSun" pitchFamily="2" charset="-122"/>
                <a:cs typeface="Calibri" pitchFamily="34" charset="0"/>
              </a:rPr>
              <a:t>Few additional layers, the outer barrel (HO), tail catcher sitting outside the coil, ensuring no energy </a:t>
            </a:r>
            <a:r>
              <a:rPr lang="en-GB" sz="1300" dirty="0" smtClean="0">
                <a:latin typeface="Calibri" pitchFamily="34" charset="0"/>
                <a:ea typeface="SimSun" pitchFamily="2" charset="-122"/>
                <a:cs typeface="Calibri" pitchFamily="34" charset="0"/>
              </a:rPr>
              <a:t>leaks out </a:t>
            </a:r>
            <a:r>
              <a:rPr lang="en-GB" sz="1300" dirty="0">
                <a:latin typeface="Calibri" pitchFamily="34" charset="0"/>
                <a:ea typeface="SimSun" pitchFamily="2" charset="-122"/>
                <a:cs typeface="Calibri" pitchFamily="34" charset="0"/>
              </a:rPr>
              <a:t>the back of the HB undetected. 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899592" y="3429000"/>
            <a:ext cx="2029296" cy="8243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 lIns="81639" tIns="42452" rIns="81639" bIns="42452">
            <a:spAutoFit/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en-GB" sz="1200" dirty="0">
                <a:latin typeface="Calibri" pitchFamily="34" charset="0"/>
              </a:rPr>
              <a:t>Total 20916 tiles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en-GB" sz="1200" dirty="0">
                <a:latin typeface="Calibri" pitchFamily="34" charset="0"/>
              </a:rPr>
              <a:t>1368 </a:t>
            </a:r>
            <a:r>
              <a:rPr lang="en-GB" sz="1200" dirty="0" err="1">
                <a:latin typeface="Calibri" pitchFamily="34" charset="0"/>
              </a:rPr>
              <a:t>Megatiles</a:t>
            </a:r>
            <a:endParaRPr lang="en-GB" sz="1200" dirty="0">
              <a:latin typeface="Calibri" pitchFamily="34" charset="0"/>
            </a:endParaRP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en-GB" sz="1200" dirty="0">
                <a:latin typeface="Calibri" pitchFamily="34" charset="0"/>
              </a:rPr>
              <a:t>(sheets of </a:t>
            </a:r>
            <a:r>
              <a:rPr lang="en-GB" sz="1200" dirty="0" err="1">
                <a:latin typeface="Calibri" pitchFamily="34" charset="0"/>
              </a:rPr>
              <a:t>scintillator</a:t>
            </a:r>
            <a:r>
              <a:rPr lang="en-GB" sz="1200" dirty="0">
                <a:latin typeface="Calibri" pitchFamily="34" charset="0"/>
              </a:rPr>
              <a:t>)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en-GB" sz="1200" dirty="0" err="1">
                <a:latin typeface="Calibri" pitchFamily="34" charset="0"/>
              </a:rPr>
              <a:t>Δη</a:t>
            </a:r>
            <a:r>
              <a:rPr lang="en-GB" sz="1200" dirty="0">
                <a:latin typeface="Calibri" pitchFamily="34" charset="0"/>
              </a:rPr>
              <a:t> x </a:t>
            </a:r>
            <a:r>
              <a:rPr lang="en-GB" sz="1200" dirty="0" err="1">
                <a:latin typeface="Calibri" pitchFamily="34" charset="0"/>
              </a:rPr>
              <a:t>Δφ</a:t>
            </a:r>
            <a:r>
              <a:rPr lang="en-GB" sz="1200" dirty="0">
                <a:latin typeface="Calibri" pitchFamily="34" charset="0"/>
              </a:rPr>
              <a:t> = 0.087 x 0.087) </a:t>
            </a: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3563888" y="4941168"/>
            <a:ext cx="4408487" cy="658813"/>
          </a:xfrm>
          <a:prstGeom prst="rect">
            <a:avLst/>
          </a:prstGeom>
          <a:solidFill>
            <a:srgbClr val="FFFF99"/>
          </a:solidFill>
          <a:ln w="38100" algn="ctr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81639" tIns="42452" rIns="81639" bIns="42452">
            <a:spAutoFit/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en-GB" sz="1300">
                <a:latin typeface="Calibri" pitchFamily="34" charset="0"/>
              </a:rPr>
              <a:t>2 forward calorimeters (HF) positioned at either end of CMS, measuring high </a:t>
            </a:r>
            <a:r>
              <a:rPr lang="da-DK" sz="1400">
                <a:latin typeface="Calibri" pitchFamily="34" charset="0"/>
              </a:rPr>
              <a:t>pseudorapidity range</a:t>
            </a:r>
            <a:r>
              <a:rPr lang="en-GB" sz="1300">
                <a:latin typeface="Calibri" pitchFamily="34" charset="0"/>
              </a:rPr>
              <a:t>.</a:t>
            </a:r>
          </a:p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en-GB" sz="1300">
                <a:latin typeface="Calibri" pitchFamily="34" charset="0"/>
              </a:rPr>
              <a:t>(Steel absorbers with quarz fibers)</a:t>
            </a:r>
          </a:p>
        </p:txBody>
      </p:sp>
      <p:sp>
        <p:nvSpPr>
          <p:cNvPr id="9" name="11 Rectángulo"/>
          <p:cNvSpPr>
            <a:spLocks noChangeArrowheads="1"/>
          </p:cNvSpPr>
          <p:nvPr/>
        </p:nvSpPr>
        <p:spPr bwMode="auto">
          <a:xfrm>
            <a:off x="4140200" y="5828953"/>
            <a:ext cx="4572000" cy="606425"/>
          </a:xfrm>
          <a:prstGeom prst="rect">
            <a:avLst/>
          </a:prstGeom>
          <a:solidFill>
            <a:srgbClr val="FF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Jet angular resolution ~ 20 (30) </a:t>
            </a:r>
            <a:r>
              <a:rPr lang="en-US" dirty="0" err="1">
                <a:latin typeface="Calibri" pitchFamily="34" charset="0"/>
              </a:rPr>
              <a:t>mrad</a:t>
            </a:r>
            <a:endParaRPr lang="en-US" dirty="0">
              <a:latin typeface="Calibri" pitchFamily="34" charset="0"/>
            </a:endParaRPr>
          </a:p>
          <a:p>
            <a:r>
              <a:rPr lang="da-DK" dirty="0">
                <a:latin typeface="Calibri" pitchFamily="34" charset="0"/>
              </a:rPr>
              <a:t>in φ (θ) at ET ≥ 100 GeV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0" name="Picture 6" descr="C:\Users\Jesus\Desktop\Imagen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0613" y="1531591"/>
            <a:ext cx="4154487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 Rectángulo"/>
          <p:cNvSpPr>
            <a:spLocks noChangeArrowheads="1"/>
          </p:cNvSpPr>
          <p:nvPr/>
        </p:nvSpPr>
        <p:spPr bwMode="auto">
          <a:xfrm>
            <a:off x="-23813" y="980728"/>
            <a:ext cx="9167813" cy="34925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 dirty="0">
                <a:latin typeface="Calibri" pitchFamily="34" charset="0"/>
              </a:rPr>
              <a:t>Compact &amp; hermetic calorimeter, good segmentation and coverage (|η|&lt;5.2)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11560" y="0"/>
            <a:ext cx="7772400" cy="908720"/>
          </a:xfrm>
          <a:prstGeom prst="rect">
            <a:avLst/>
          </a:prstGeom>
          <a:solidFill>
            <a:srgbClr val="5EFFF6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algn="ctr">
              <a:defRPr/>
            </a:pPr>
            <a:r>
              <a:rPr lang="en-US" altLang="zh-CN" sz="4000" dirty="0" smtClean="0">
                <a:solidFill>
                  <a:schemeClr val="tx2"/>
                </a:solidFill>
              </a:rPr>
              <a:t>CMS  Sub-Detector: </a:t>
            </a:r>
            <a:r>
              <a:rPr lang="en-US" altLang="zh-CN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SimSun" charset="-122"/>
                <a:cs typeface="Aharoni" pitchFamily="2" charset="-79"/>
              </a:rPr>
              <a:t>H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SimSun" charset="-122"/>
                <a:cs typeface="Aharoni" pitchFamily="2" charset="-79"/>
              </a:rPr>
              <a:t>CAL performance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ea typeface="SimSun" charset="-122"/>
              <a:cs typeface="Aharoni" pitchFamily="2" charset="-79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6540" t="8922" r="8932" b="1858"/>
          <a:stretch>
            <a:fillRect/>
          </a:stretch>
        </p:blipFill>
        <p:spPr>
          <a:xfrm>
            <a:off x="251520" y="1268760"/>
            <a:ext cx="3816424" cy="2687622"/>
          </a:xfrm>
          <a:prstGeom prst="rect">
            <a:avLst/>
          </a:prstGeom>
          <a:noFill/>
          <a:ln/>
        </p:spPr>
      </p:pic>
      <p:sp>
        <p:nvSpPr>
          <p:cNvPr id="5" name="矩形 4"/>
          <p:cNvSpPr/>
          <p:nvPr/>
        </p:nvSpPr>
        <p:spPr>
          <a:xfrm>
            <a:off x="827584" y="980728"/>
            <a:ext cx="2339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 smtClean="0">
                <a:solidFill>
                  <a:srgbClr val="00B050"/>
                </a:solidFill>
              </a:rPr>
              <a:t>Jet </a:t>
            </a:r>
            <a:r>
              <a:rPr lang="en-US" altLang="zh-TW" dirty="0" smtClean="0">
                <a:solidFill>
                  <a:srgbClr val="00B050"/>
                </a:solidFill>
              </a:rPr>
              <a:t>energy resolution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869160"/>
            <a:ext cx="3096344" cy="17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6566" y="4149081"/>
            <a:ext cx="4359810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7380312" y="4941168"/>
            <a:ext cx="1763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MET response is close to unity </a:t>
            </a:r>
            <a:r>
              <a:rPr lang="en-US" dirty="0" smtClean="0"/>
              <a:t>after Type 1 MET corrections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987824" y="2708920"/>
            <a:ext cx="94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~10%</a:t>
            </a:r>
            <a:endParaRPr lang="en-US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3" descr="Untitled-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24075" y="1100138"/>
            <a:ext cx="7019925" cy="3579812"/>
          </a:xfrm>
          <a:noFill/>
        </p:spPr>
      </p:pic>
      <p:pic>
        <p:nvPicPr>
          <p:cNvPr id="43011" name="Picture 2" descr="0712017_04-A4-at-144-dp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85850" y="0"/>
            <a:ext cx="11277600" cy="754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3" descr="halfendc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474663" y="266700"/>
            <a:ext cx="5038726" cy="750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Line 7"/>
          <p:cNvSpPr>
            <a:spLocks noChangeShapeType="1"/>
          </p:cNvSpPr>
          <p:nvPr/>
        </p:nvSpPr>
        <p:spPr bwMode="auto">
          <a:xfrm>
            <a:off x="4564063" y="266700"/>
            <a:ext cx="7937" cy="7353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14" name="AutoShape 9"/>
          <p:cNvSpPr>
            <a:spLocks noChangeArrowheads="1"/>
          </p:cNvSpPr>
          <p:nvPr/>
        </p:nvSpPr>
        <p:spPr bwMode="auto">
          <a:xfrm>
            <a:off x="3227388" y="1003300"/>
            <a:ext cx="1131887" cy="695325"/>
          </a:xfrm>
          <a:prstGeom prst="leftArrow">
            <a:avLst>
              <a:gd name="adj1" fmla="val 50000"/>
              <a:gd name="adj2" fmla="val 50554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GB">
                <a:latin typeface="Calibri" pitchFamily="34" charset="0"/>
              </a:rPr>
              <a:t>ENDCAP</a:t>
            </a:r>
          </a:p>
        </p:txBody>
      </p:sp>
      <p:sp>
        <p:nvSpPr>
          <p:cNvPr id="43015" name="AutoShape 10"/>
          <p:cNvSpPr>
            <a:spLocks noChangeArrowheads="1"/>
          </p:cNvSpPr>
          <p:nvPr/>
        </p:nvSpPr>
        <p:spPr bwMode="auto">
          <a:xfrm flipH="1">
            <a:off x="4600575" y="1003300"/>
            <a:ext cx="1408113" cy="695325"/>
          </a:xfrm>
          <a:prstGeom prst="leftArrow">
            <a:avLst>
              <a:gd name="adj1" fmla="val 50000"/>
              <a:gd name="adj2" fmla="val 54078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GB">
                <a:latin typeface="Calibri" pitchFamily="34" charset="0"/>
              </a:rPr>
              <a:t>BARREL</a:t>
            </a:r>
          </a:p>
        </p:txBody>
      </p:sp>
      <p:sp>
        <p:nvSpPr>
          <p:cNvPr id="43016" name="Rectangle 28"/>
          <p:cNvSpPr>
            <a:spLocks noChangeArrowheads="1"/>
          </p:cNvSpPr>
          <p:nvPr/>
        </p:nvSpPr>
        <p:spPr bwMode="auto">
          <a:xfrm>
            <a:off x="107950" y="4267200"/>
            <a:ext cx="3276600" cy="2546350"/>
          </a:xfrm>
          <a:prstGeom prst="rect">
            <a:avLst/>
          </a:prstGeom>
          <a:solidFill>
            <a:srgbClr val="FFFF00">
              <a:alpha val="59999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dirty="0">
                <a:solidFill>
                  <a:srgbClr val="002D9A"/>
                </a:solidFill>
                <a:latin typeface="Calibri" pitchFamily="34" charset="0"/>
              </a:rPr>
              <a:t>Cathode Strip Chambers </a:t>
            </a:r>
            <a:r>
              <a:rPr lang="es-ES" dirty="0">
                <a:solidFill>
                  <a:srgbClr val="000000"/>
                </a:solidFill>
                <a:latin typeface="Calibri" pitchFamily="34" charset="0"/>
              </a:rPr>
              <a:t>(CSC) used in endcaps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dirty="0">
                <a:solidFill>
                  <a:srgbClr val="000000"/>
                </a:solidFill>
                <a:latin typeface="Calibri" pitchFamily="34" charset="0"/>
              </a:rPr>
              <a:t>(tracking detector / self triggering / performs bunch crossing id. / able cope with large rates magnetic filed inhomogeneities)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dirty="0">
                <a:latin typeface="Calibri" pitchFamily="34" charset="0"/>
              </a:rPr>
              <a:t>4 stations in the </a:t>
            </a:r>
            <a:r>
              <a:rPr lang="en-GB" dirty="0" err="1">
                <a:latin typeface="Calibri" pitchFamily="34" charset="0"/>
              </a:rPr>
              <a:t>endcaps</a:t>
            </a:r>
            <a:r>
              <a:rPr lang="en-GB" dirty="0">
                <a:latin typeface="Calibri" pitchFamily="34" charset="0"/>
              </a:rPr>
              <a:t>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dirty="0">
                <a:latin typeface="Calibri" pitchFamily="34" charset="0"/>
              </a:rPr>
              <a:t>(0.9 &lt; |η| &lt; 2.4)</a:t>
            </a:r>
          </a:p>
        </p:txBody>
      </p:sp>
      <p:sp>
        <p:nvSpPr>
          <p:cNvPr id="43017" name="Rectangle 29"/>
          <p:cNvSpPr>
            <a:spLocks noChangeArrowheads="1"/>
          </p:cNvSpPr>
          <p:nvPr/>
        </p:nvSpPr>
        <p:spPr bwMode="auto">
          <a:xfrm>
            <a:off x="6444208" y="3212976"/>
            <a:ext cx="2883024" cy="1815882"/>
          </a:xfrm>
          <a:prstGeom prst="rect">
            <a:avLst/>
          </a:prstGeom>
          <a:solidFill>
            <a:srgbClr val="FFFF00">
              <a:alpha val="59999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2000" dirty="0">
                <a:solidFill>
                  <a:srgbClr val="03AD13"/>
                </a:solidFill>
                <a:latin typeface="Calibri" pitchFamily="34" charset="0"/>
              </a:rPr>
              <a:t>Drift Tubes</a:t>
            </a:r>
            <a:r>
              <a:rPr lang="es-ES" sz="2000" dirty="0">
                <a:solidFill>
                  <a:srgbClr val="2B4714"/>
                </a:solidFill>
                <a:latin typeface="Calibri" pitchFamily="34" charset="0"/>
              </a:rPr>
              <a:t> </a:t>
            </a:r>
            <a:r>
              <a:rPr lang="es-ES" sz="2000" dirty="0">
                <a:solidFill>
                  <a:srgbClr val="000000"/>
                </a:solidFill>
                <a:latin typeface="Calibri" pitchFamily="34" charset="0"/>
              </a:rPr>
              <a:t>(DT) used in barrel </a:t>
            </a:r>
            <a:r>
              <a:rPr lang="es-ES" dirty="0">
                <a:solidFill>
                  <a:srgbClr val="4D4D4D"/>
                </a:solidFill>
                <a:latin typeface="Calibri" pitchFamily="34" charset="0"/>
              </a:rPr>
              <a:t>(tracking detector / self triggering / able to perform bunch crossing id.)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dirty="0">
                <a:latin typeface="Calibri" pitchFamily="34" charset="0"/>
              </a:rPr>
              <a:t>4 stations in the barrel 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dirty="0">
                <a:latin typeface="Calibri" pitchFamily="34" charset="0"/>
              </a:rPr>
              <a:t>(|η| &lt; 1.2)</a:t>
            </a:r>
          </a:p>
        </p:txBody>
      </p:sp>
      <p:sp>
        <p:nvSpPr>
          <p:cNvPr id="54282" name="Rectangle 30"/>
          <p:cNvSpPr>
            <a:spLocks noChangeArrowheads="1"/>
          </p:cNvSpPr>
          <p:nvPr/>
        </p:nvSpPr>
        <p:spPr bwMode="auto">
          <a:xfrm>
            <a:off x="58738" y="1196975"/>
            <a:ext cx="2895600" cy="2201863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1400" b="1" dirty="0">
                <a:solidFill>
                  <a:srgbClr val="000000"/>
                </a:solidFill>
                <a:latin typeface="Calibri" pitchFamily="34" charset="0"/>
              </a:rPr>
              <a:t>Efficient muon identification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1400" b="1" dirty="0">
                <a:solidFill>
                  <a:srgbClr val="000000"/>
                </a:solidFill>
                <a:latin typeface="Calibri" pitchFamily="34" charset="0"/>
              </a:rPr>
              <a:t>Precise muon pt measurement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1400" b="1" dirty="0">
                <a:solidFill>
                  <a:srgbClr val="000000"/>
                </a:solidFill>
                <a:latin typeface="Calibri" pitchFamily="34" charset="0"/>
              </a:rPr>
              <a:t>(improves tracker based results above 200-300 GeV/c)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 sz="1400" b="1" dirty="0">
                <a:solidFill>
                  <a:srgbClr val="000000"/>
                </a:solidFill>
                <a:latin typeface="Calibri" pitchFamily="34" charset="0"/>
              </a:rPr>
              <a:t>Provide effective standalone trigger capabilities</a:t>
            </a:r>
          </a:p>
          <a:p>
            <a:pPr marL="285750" indent="-285750">
              <a:lnSpc>
                <a:spcPct val="100000"/>
              </a:lnSpc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 sz="1400" b="1" dirty="0">
              <a:solidFill>
                <a:srgbClr val="FF0000"/>
              </a:solidFill>
              <a:latin typeface="Calibri" pitchFamily="34" charset="0"/>
            </a:endParaRPr>
          </a:p>
          <a:p>
            <a:pPr marL="2857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sz="1400" b="1" dirty="0">
                <a:solidFill>
                  <a:srgbClr val="FF0000"/>
                </a:solidFill>
                <a:latin typeface="Calibri" pitchFamily="34" charset="0"/>
              </a:rPr>
              <a:t>Detectors interleaved with the magnet yoke steel layers</a:t>
            </a:r>
          </a:p>
          <a:p>
            <a:pPr marL="285750" indent="-285750">
              <a:buFont typeface="Arial" pitchFamily="34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GB" sz="1400" b="1" dirty="0">
              <a:latin typeface="Calibri" pitchFamily="34" charset="0"/>
            </a:endParaRPr>
          </a:p>
        </p:txBody>
      </p:sp>
      <p:pic>
        <p:nvPicPr>
          <p:cNvPr id="430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1233" y="1143000"/>
            <a:ext cx="2990856" cy="17819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3020" name="1 Rectángulo"/>
          <p:cNvSpPr>
            <a:spLocks noChangeArrowheads="1"/>
          </p:cNvSpPr>
          <p:nvPr/>
        </p:nvSpPr>
        <p:spPr bwMode="auto">
          <a:xfrm>
            <a:off x="668338" y="2349500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s-ES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3021" name="3 Rectángulo"/>
          <p:cNvSpPr>
            <a:spLocks noChangeArrowheads="1"/>
          </p:cNvSpPr>
          <p:nvPr/>
        </p:nvSpPr>
        <p:spPr bwMode="auto">
          <a:xfrm>
            <a:off x="3635375" y="5335588"/>
            <a:ext cx="2592388" cy="1477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>
                <a:solidFill>
                  <a:srgbClr val="6E0500"/>
                </a:solidFill>
                <a:latin typeface="Calibri" pitchFamily="34" charset="0"/>
              </a:rPr>
              <a:t>Resistive Plate Chambers </a:t>
            </a:r>
            <a:r>
              <a:rPr lang="es-ES">
                <a:solidFill>
                  <a:srgbClr val="000000"/>
                </a:solidFill>
                <a:latin typeface="Calibri" pitchFamily="34" charset="0"/>
              </a:rPr>
              <a:t>(RPC) in barrel/endcaps</a:t>
            </a:r>
          </a:p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s-ES">
                <a:solidFill>
                  <a:srgbClr val="000000"/>
                </a:solidFill>
                <a:latin typeface="Calibri" pitchFamily="34" charset="0"/>
              </a:rPr>
              <a:t>(excellent timing resolution / mostly used for triggering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1560" y="0"/>
            <a:ext cx="7772400" cy="908720"/>
          </a:xfrm>
          <a:prstGeom prst="rect">
            <a:avLst/>
          </a:prstGeom>
          <a:solidFill>
            <a:srgbClr val="5EFFF6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en-US" altLang="zh-CN" sz="4000" dirty="0" smtClean="0">
                <a:solidFill>
                  <a:schemeClr val="tx2"/>
                </a:solidFill>
              </a:rPr>
              <a:t>CMS  Sub-Detector: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SimSun" charset="-122"/>
                <a:cs typeface="Aharoni" pitchFamily="2" charset="-79"/>
              </a:rPr>
              <a:t>muon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SimSun" charset="-122"/>
                <a:cs typeface="Aharoni" pitchFamily="2" charset="-79"/>
              </a:rPr>
              <a:t> system</a:t>
            </a:r>
            <a:endParaRPr lang="en-US" altLang="zh-CN" sz="4000" dirty="0">
              <a:solidFill>
                <a:srgbClr val="FF0000"/>
              </a:solidFill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372200" y="5229200"/>
            <a:ext cx="3635313" cy="2014116"/>
          </a:xfrm>
          <a:prstGeom prst="rect">
            <a:avLst/>
          </a:prstGeom>
          <a:noFill/>
          <a:ln/>
        </p:spPr>
      </p:pic>
      <p:sp>
        <p:nvSpPr>
          <p:cNvPr id="19" name="矩形 18"/>
          <p:cNvSpPr/>
          <p:nvPr/>
        </p:nvSpPr>
        <p:spPr>
          <a:xfrm>
            <a:off x="6372200" y="5157192"/>
            <a:ext cx="10801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spcBef>
                <a:spcPct val="50000"/>
              </a:spcBef>
            </a:pPr>
            <a:r>
              <a:rPr lang="en-US" altLang="zh-CN" sz="1400" b="1" u="sng" dirty="0" smtClean="0">
                <a:solidFill>
                  <a:srgbClr val="FF0000"/>
                </a:solidFill>
                <a:ea typeface="宋体" pitchFamily="2" charset="-122"/>
              </a:rPr>
              <a:t>IHEP</a:t>
            </a:r>
            <a:r>
              <a:rPr lang="en-US" altLang="zh-CN" sz="1400" b="1" dirty="0" smtClean="0">
                <a:ea typeface="宋体" pitchFamily="2" charset="-122"/>
              </a:rPr>
              <a:t>: </a:t>
            </a:r>
          </a:p>
          <a:p>
            <a:pPr fontAlgn="t">
              <a:spcBef>
                <a:spcPct val="50000"/>
              </a:spcBef>
            </a:pPr>
            <a:r>
              <a:rPr lang="en-US" altLang="zh-CN" sz="1400" b="1" dirty="0" smtClean="0">
                <a:solidFill>
                  <a:srgbClr val="FF6600"/>
                </a:solidFill>
                <a:ea typeface="宋体" pitchFamily="2" charset="-122"/>
              </a:rPr>
              <a:t>72 ME1/2</a:t>
            </a:r>
            <a:r>
              <a:rPr lang="en-US" altLang="zh-CN" sz="1400" b="1" dirty="0" smtClean="0">
                <a:ea typeface="宋体" pitchFamily="2" charset="-122"/>
              </a:rPr>
              <a:t>    </a:t>
            </a:r>
          </a:p>
          <a:p>
            <a:pPr fontAlgn="t">
              <a:spcBef>
                <a:spcPct val="50000"/>
              </a:spcBef>
            </a:pPr>
            <a:r>
              <a:rPr lang="en-US" altLang="zh-CN" sz="1400" b="1" dirty="0" smtClean="0">
                <a:solidFill>
                  <a:srgbClr val="FF6600"/>
                </a:solidFill>
                <a:ea typeface="宋体" pitchFamily="2" charset="-122"/>
              </a:rPr>
              <a:t>72 ME1/3</a:t>
            </a:r>
            <a:endParaRPr lang="en-US" sz="1400" dirty="0"/>
          </a:p>
        </p:txBody>
      </p:sp>
      <p:sp>
        <p:nvSpPr>
          <p:cNvPr id="22" name="椭圆形标注 21"/>
          <p:cNvSpPr/>
          <p:nvPr/>
        </p:nvSpPr>
        <p:spPr>
          <a:xfrm>
            <a:off x="8100392" y="5408640"/>
            <a:ext cx="216024" cy="1116704"/>
          </a:xfrm>
          <a:prstGeom prst="wedgeEllipseCallout">
            <a:avLst>
              <a:gd name="adj1" fmla="val -563637"/>
              <a:gd name="adj2" fmla="val -5430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15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1052736"/>
            <a:ext cx="3494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SimSun" charset="-122"/>
                <a:cs typeface="Aharoni" pitchFamily="2" charset="-79"/>
              </a:rPr>
              <a:t>Muon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SimSun" charset="-122"/>
                <a:cs typeface="Aharoni" pitchFamily="2" charset="-79"/>
              </a:rPr>
              <a:t> reconstruction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SimSun" charset="-122"/>
                <a:cs typeface="Aharoni" pitchFamily="2" charset="-79"/>
              </a:rPr>
              <a:t>efficeincy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ea typeface="SimSun" charset="-122"/>
              <a:cs typeface="Aharoni" pitchFamily="2" charset="-79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11560" y="0"/>
            <a:ext cx="7772400" cy="908720"/>
          </a:xfrm>
          <a:prstGeom prst="rect">
            <a:avLst/>
          </a:prstGeom>
          <a:solidFill>
            <a:srgbClr val="5EFFF6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algn="ctr">
              <a:defRPr/>
            </a:pPr>
            <a:r>
              <a:rPr lang="en-US" altLang="zh-CN" sz="4000" dirty="0" smtClean="0">
                <a:solidFill>
                  <a:schemeClr val="tx2"/>
                </a:solidFill>
              </a:rPr>
              <a:t>CMS  Sub-Detector: </a:t>
            </a:r>
            <a:r>
              <a:rPr lang="en-US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SimSun" charset="-122"/>
                <a:cs typeface="Aharoni" pitchFamily="2" charset="-79"/>
              </a:rPr>
              <a:t>Muon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SimSun" charset="-122"/>
                <a:cs typeface="Aharoni" pitchFamily="2" charset="-79"/>
              </a:rPr>
              <a:t> performance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ea typeface="SimSun" charset="-122"/>
              <a:cs typeface="Aharoni" pitchFamily="2" charset="-79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412776"/>
            <a:ext cx="2377499" cy="23762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412776"/>
            <a:ext cx="2449544" cy="24482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0" y="37170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17500" lvl="2" algn="just">
              <a:spcBef>
                <a:spcPts val="1888"/>
              </a:spcBef>
            </a:pPr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</a:rPr>
              <a:t>Efficiency estimated using Tag &amp; Probe for PF </a:t>
            </a:r>
            <a:r>
              <a:rPr lang="en-US" sz="1400" dirty="0" err="1" smtClean="0">
                <a:solidFill>
                  <a:srgbClr val="C00000"/>
                </a:solidFill>
                <a:latin typeface="Calibri" pitchFamily="34" charset="0"/>
              </a:rPr>
              <a:t>muons</a:t>
            </a:r>
            <a:r>
              <a:rPr lang="en-US" sz="1400" dirty="0" smtClean="0">
                <a:solidFill>
                  <a:srgbClr val="C00000"/>
                </a:solidFill>
                <a:latin typeface="Calibri" pitchFamily="34" charset="0"/>
              </a:rPr>
              <a:t> passing tight selection criteria </a:t>
            </a:r>
            <a:endParaRPr lang="en-US" sz="14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299519"/>
            <a:ext cx="4499992" cy="2558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963654" y="1484784"/>
            <a:ext cx="4180346" cy="2736304"/>
          </a:xfrm>
          <a:prstGeom prst="rect">
            <a:avLst/>
          </a:prstGeom>
          <a:noFill/>
          <a:ln/>
        </p:spPr>
      </p:pic>
      <p:sp>
        <p:nvSpPr>
          <p:cNvPr id="10" name="矩形 9"/>
          <p:cNvSpPr/>
          <p:nvPr/>
        </p:nvSpPr>
        <p:spPr>
          <a:xfrm>
            <a:off x="5292080" y="1124744"/>
            <a:ext cx="2368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00"/>
                </a:solidFill>
              </a:rPr>
              <a:t>Expected </a:t>
            </a:r>
            <a:r>
              <a:rPr lang="en-US" altLang="zh-TW" b="1" dirty="0" err="1" smtClean="0">
                <a:solidFill>
                  <a:srgbClr val="FF0000"/>
                </a:solidFill>
              </a:rPr>
              <a:t>pT</a:t>
            </a:r>
            <a:r>
              <a:rPr lang="en-US" altLang="zh-TW" b="1" dirty="0" smtClean="0">
                <a:solidFill>
                  <a:srgbClr val="FF0000"/>
                </a:solidFill>
              </a:rPr>
              <a:t> resolution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592" y="4221088"/>
            <a:ext cx="1982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pT</a:t>
            </a:r>
            <a:r>
              <a:rPr lang="en-US" b="1" dirty="0" smtClean="0">
                <a:solidFill>
                  <a:srgbClr val="FF0000"/>
                </a:solidFill>
              </a:rPr>
              <a:t>&gt;~5GeV, 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&gt;~90%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2080" y="3861048"/>
            <a:ext cx="94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EB: ~1%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80312" y="3861048"/>
            <a:ext cx="944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9"/>
                </a:solidFill>
              </a:rPr>
              <a:t>EE: ~2%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51920" y="5373216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sym typeface="Symbol"/>
              </a:rPr>
              <a:t>~0.2%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1024191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Excellent performance of LHC and CMS in </a:t>
            </a:r>
            <a:r>
              <a:rPr lang="en-US" sz="2000" b="1" dirty="0" smtClean="0"/>
              <a:t>2010, 2011 </a:t>
            </a:r>
            <a:r>
              <a:rPr lang="en-US" sz="2000" b="1" dirty="0" smtClean="0"/>
              <a:t>and 2012</a:t>
            </a:r>
          </a:p>
          <a:p>
            <a:r>
              <a:rPr lang="en-US" sz="2000" dirty="0" smtClean="0"/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25 fb</a:t>
            </a:r>
            <a:r>
              <a:rPr lang="en-US" sz="2000" b="1" baseline="30000" dirty="0">
                <a:solidFill>
                  <a:srgbClr val="FF0000"/>
                </a:solidFill>
              </a:rPr>
              <a:t>-1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 err="1"/>
              <a:t>IntL</a:t>
            </a:r>
            <a:r>
              <a:rPr lang="en-US" sz="2000" dirty="0"/>
              <a:t> </a:t>
            </a:r>
            <a:r>
              <a:rPr lang="en-US" sz="2000" dirty="0" err="1"/>
              <a:t>p</a:t>
            </a:r>
            <a:r>
              <a:rPr lang="en-US" sz="2000" dirty="0" err="1" smtClean="0"/>
              <a:t>p</a:t>
            </a:r>
            <a:r>
              <a:rPr lang="en-US" sz="2000" dirty="0" smtClean="0"/>
              <a:t> collisions collected until now at </a:t>
            </a:r>
            <a:r>
              <a:rPr lang="en-US" sz="2000" b="1" dirty="0" smtClean="0"/>
              <a:t>7 and 8 TeV CM energy</a:t>
            </a:r>
            <a:endParaRPr lang="en-US" sz="1600" b="1" baseline="30000" dirty="0" smtClean="0">
              <a:solidFill>
                <a:srgbClr val="0000FF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0" y="0"/>
            <a:ext cx="9144000" cy="915560"/>
            <a:chOff x="0" y="0"/>
            <a:chExt cx="9144000" cy="915560"/>
          </a:xfrm>
        </p:grpSpPr>
        <p:sp>
          <p:nvSpPr>
            <p:cNvPr id="15" name="Title 1"/>
            <p:cNvSpPr txBox="1">
              <a:spLocks/>
            </p:cNvSpPr>
            <p:nvPr/>
          </p:nvSpPr>
          <p:spPr>
            <a:xfrm>
              <a:off x="685800" y="0"/>
              <a:ext cx="7772400" cy="908720"/>
            </a:xfrm>
            <a:prstGeom prst="rect">
              <a:avLst/>
            </a:prstGeom>
            <a:solidFill>
              <a:srgbClr val="5EFFF6"/>
            </a:solidFill>
          </p:spPr>
          <p:txBody>
            <a:bodyPr vert="horz" lIns="91440" tIns="45720" rIns="91440" bIns="45720" rtlCol="0" anchor="ctr">
              <a:normAutofit fontScale="97500"/>
            </a:bodyPr>
            <a:lstStyle/>
            <a:p>
              <a:pPr lvl="0" algn="ctr" defTabSz="457200">
                <a:spcBef>
                  <a:spcPct val="0"/>
                </a:spcBef>
                <a:defRPr/>
              </a:pPr>
              <a:r>
                <a:rPr lang="en-US" sz="4000" dirty="0" smtClean="0"/>
                <a:t>CMS data collections at 7 and 8 </a:t>
              </a:r>
              <a:r>
                <a:rPr lang="en-US" sz="4000" dirty="0" err="1" smtClean="0"/>
                <a:t>TeV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Arial"/>
              </a:endParaRPr>
            </a:p>
          </p:txBody>
        </p:sp>
        <p:pic>
          <p:nvPicPr>
            <p:cNvPr id="16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008112" cy="9155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85360" y="1"/>
              <a:ext cx="105864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00808"/>
            <a:ext cx="3923928" cy="294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700808"/>
            <a:ext cx="3888432" cy="29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611350"/>
            <a:ext cx="5616624" cy="22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364088" y="4869160"/>
            <a:ext cx="3563888" cy="923330"/>
          </a:xfrm>
          <a:prstGeom prst="rect">
            <a:avLst/>
          </a:prstGeom>
          <a:noFill/>
          <a:ln w="38100">
            <a:solidFill>
              <a:srgbClr val="03AD1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Data </a:t>
            </a:r>
            <a:r>
              <a:rPr lang="en-US" b="1" dirty="0">
                <a:solidFill>
                  <a:srgbClr val="008000"/>
                </a:solidFill>
              </a:rPr>
              <a:t>taking </a:t>
            </a:r>
            <a:r>
              <a:rPr lang="en-US" b="1" dirty="0" smtClean="0">
                <a:solidFill>
                  <a:srgbClr val="008000"/>
                </a:solidFill>
              </a:rPr>
              <a:t> efficiency </a:t>
            </a:r>
            <a:r>
              <a:rPr lang="en-US" b="1" dirty="0">
                <a:solidFill>
                  <a:srgbClr val="008000"/>
                </a:solidFill>
              </a:rPr>
              <a:t>&gt;90</a:t>
            </a:r>
            <a:r>
              <a:rPr lang="en-US" b="1" dirty="0" smtClean="0">
                <a:solidFill>
                  <a:srgbClr val="008000"/>
                </a:solidFill>
              </a:rPr>
              <a:t>%</a:t>
            </a:r>
          </a:p>
          <a:p>
            <a:endParaRPr lang="en-US" b="1" dirty="0" smtClean="0">
              <a:solidFill>
                <a:srgbClr val="008000"/>
              </a:solidFill>
            </a:endParaRPr>
          </a:p>
          <a:p>
            <a:r>
              <a:rPr lang="en-US" b="1" dirty="0" smtClean="0">
                <a:solidFill>
                  <a:srgbClr val="008000"/>
                </a:solidFill>
              </a:rPr>
              <a:t>Peak luminosity   7.7 x 10</a:t>
            </a:r>
            <a:r>
              <a:rPr lang="en-US" b="1" baseline="30000" dirty="0" smtClean="0">
                <a:solidFill>
                  <a:srgbClr val="008000"/>
                </a:solidFill>
              </a:rPr>
              <a:t>33</a:t>
            </a:r>
            <a:r>
              <a:rPr lang="en-US" b="1" dirty="0" smtClean="0">
                <a:solidFill>
                  <a:srgbClr val="008000"/>
                </a:solidFill>
              </a:rPr>
              <a:t> cm</a:t>
            </a:r>
            <a:r>
              <a:rPr lang="en-US" b="1" baseline="30000" dirty="0" smtClean="0">
                <a:solidFill>
                  <a:srgbClr val="008000"/>
                </a:solidFill>
              </a:rPr>
              <a:t>-2</a:t>
            </a:r>
            <a:r>
              <a:rPr lang="en-US" b="1" dirty="0" smtClean="0">
                <a:solidFill>
                  <a:srgbClr val="008000"/>
                </a:solidFill>
              </a:rPr>
              <a:t>s</a:t>
            </a:r>
            <a:r>
              <a:rPr lang="en-US" b="1" baseline="30000" dirty="0" smtClean="0">
                <a:solidFill>
                  <a:srgbClr val="008000"/>
                </a:solidFill>
              </a:rPr>
              <a:t>-1</a:t>
            </a:r>
            <a:r>
              <a:rPr lang="en-US" b="1" dirty="0" smtClean="0">
                <a:solidFill>
                  <a:srgbClr val="008000"/>
                </a:solidFill>
              </a:rPr>
              <a:t>  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53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17</a:t>
            </a:fld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5472"/>
            <a:ext cx="9144000" cy="608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组合 14"/>
          <p:cNvGrpSpPr/>
          <p:nvPr/>
        </p:nvGrpSpPr>
        <p:grpSpPr>
          <a:xfrm>
            <a:off x="0" y="-27384"/>
            <a:ext cx="9144000" cy="1020763"/>
            <a:chOff x="0" y="0"/>
            <a:chExt cx="9144000" cy="1020763"/>
          </a:xfrm>
        </p:grpSpPr>
        <p:sp>
          <p:nvSpPr>
            <p:cNvPr id="10" name="TextBox 9"/>
            <p:cNvSpPr txBox="1"/>
            <p:nvPr/>
          </p:nvSpPr>
          <p:spPr>
            <a:xfrm>
              <a:off x="0" y="0"/>
              <a:ext cx="9144000" cy="1015663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endParaRPr lang="en-US" sz="6000" dirty="0">
                <a:solidFill>
                  <a:srgbClr val="0070C0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2627784" y="27384"/>
              <a:ext cx="651621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chemeClr val="bg1"/>
                  </a:solidFill>
                </a:rPr>
                <a:t>Higgs </a:t>
              </a:r>
              <a:r>
                <a:rPr lang="en-US" sz="5400" dirty="0" smtClean="0">
                  <a:solidFill>
                    <a:schemeClr val="bg1"/>
                  </a:solidFill>
                </a:rPr>
                <a:t>@ CMS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123950" cy="10207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15617" y="0"/>
              <a:ext cx="1498034" cy="10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18</a:t>
            </a:fld>
            <a:endParaRPr lang="zh-CN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0"/>
            <a:ext cx="7772400" cy="908720"/>
          </a:xfrm>
          <a:prstGeom prst="rect">
            <a:avLst/>
          </a:prstGeom>
          <a:solidFill>
            <a:srgbClr val="5EFFF6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 defTabSz="457200">
              <a:spcBef>
                <a:spcPct val="0"/>
              </a:spcBef>
              <a:defRPr/>
            </a:pPr>
            <a:r>
              <a:rPr lang="en-US" sz="4000" dirty="0" smtClean="0"/>
              <a:t>Discovery of Higgs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2564904"/>
            <a:ext cx="9144000" cy="2736304"/>
            <a:chOff x="0" y="908720"/>
            <a:chExt cx="9144000" cy="2736304"/>
          </a:xfrm>
        </p:grpSpPr>
        <p:pic>
          <p:nvPicPr>
            <p:cNvPr id="3" name="Picture 1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268760"/>
              <a:ext cx="2829391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15816" y="1196752"/>
              <a:ext cx="3456384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矩形 4"/>
            <p:cNvSpPr/>
            <p:nvPr/>
          </p:nvSpPr>
          <p:spPr>
            <a:xfrm>
              <a:off x="6300192" y="1412776"/>
              <a:ext cx="2843808" cy="2154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/>
                <a:t>CMS only: </a:t>
              </a:r>
            </a:p>
            <a:p>
              <a:pPr>
                <a:buFont typeface="Wingdings" pitchFamily="2" charset="2"/>
                <a:buChar char="q"/>
              </a:pPr>
              <a:r>
                <a:rPr lang="en-US" sz="2000" b="1" dirty="0" smtClean="0"/>
                <a:t> </a:t>
              </a:r>
              <a:r>
                <a:rPr lang="el-GR" sz="2000" b="1" dirty="0" smtClean="0"/>
                <a:t>5.0σ </a:t>
              </a:r>
              <a:r>
                <a:rPr lang="en-US" sz="2000" b="1" dirty="0" smtClean="0"/>
                <a:t>observed.</a:t>
              </a:r>
            </a:p>
            <a:p>
              <a:pPr>
                <a:buFont typeface="Wingdings" pitchFamily="2" charset="2"/>
                <a:buChar char="q"/>
              </a:pPr>
              <a:r>
                <a:rPr lang="en-US" sz="2000" b="1" dirty="0" smtClean="0"/>
                <a:t>  </a:t>
              </a:r>
              <a:r>
                <a:rPr lang="en-US" sz="2000" b="1" dirty="0" err="1" smtClean="0"/>
                <a:t>mX</a:t>
              </a:r>
              <a:r>
                <a:rPr lang="en-US" sz="2000" b="1" dirty="0" smtClean="0"/>
                <a:t> = 125.3 ±0.6 </a:t>
              </a:r>
              <a:r>
                <a:rPr lang="en-US" sz="2000" b="1" dirty="0" err="1" smtClean="0"/>
                <a:t>GeV</a:t>
              </a:r>
              <a:r>
                <a:rPr lang="en-US" sz="2000" b="1" dirty="0" smtClean="0"/>
                <a:t>.</a:t>
              </a:r>
            </a:p>
            <a:p>
              <a:pPr>
                <a:buFont typeface="Wingdings" pitchFamily="2" charset="2"/>
                <a:buChar char="q"/>
              </a:pPr>
              <a:r>
                <a:rPr lang="en-US" sz="2000" b="1" dirty="0" smtClean="0"/>
                <a:t> At 125 </a:t>
              </a:r>
              <a:r>
                <a:rPr lang="en-US" sz="2000" b="1" dirty="0" err="1" smtClean="0"/>
                <a:t>GeV</a:t>
              </a:r>
              <a:r>
                <a:rPr lang="en-US" sz="2000" b="1" dirty="0" smtClean="0"/>
                <a:t>:</a:t>
              </a:r>
            </a:p>
            <a:p>
              <a:pPr lvl="1">
                <a:buFont typeface="Wingdings" pitchFamily="2" charset="2"/>
                <a:buChar char="§"/>
              </a:pPr>
              <a:r>
                <a:rPr lang="en-US" dirty="0" smtClean="0"/>
                <a:t> </a:t>
              </a:r>
              <a:r>
                <a:rPr lang="el-GR" dirty="0" smtClean="0"/>
                <a:t>σ/σ</a:t>
              </a:r>
              <a:r>
                <a:rPr lang="en-US" baseline="-25000" dirty="0" smtClean="0"/>
                <a:t>SM</a:t>
              </a:r>
              <a:r>
                <a:rPr lang="en-US" dirty="0" smtClean="0"/>
                <a:t>=0.80 </a:t>
              </a:r>
              <a:r>
                <a:rPr lang="el-GR" dirty="0" smtClean="0"/>
                <a:t> </a:t>
              </a:r>
              <a:r>
                <a:rPr lang="en-US" dirty="0" smtClean="0"/>
                <a:t>±0.20.</a:t>
              </a:r>
            </a:p>
            <a:p>
              <a:pPr lvl="1">
                <a:buFont typeface="Wingdings" pitchFamily="2" charset="2"/>
                <a:buChar char="§"/>
              </a:pPr>
              <a:r>
                <a:rPr lang="en-US" dirty="0" smtClean="0"/>
                <a:t>“Couplings” compatible with SM.</a:t>
              </a:r>
              <a:endParaRPr lang="en-US" dirty="0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908720"/>
              <a:ext cx="404617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Higgs-like discovery on 4</a:t>
              </a:r>
              <a:r>
                <a:rPr lang="en-US" sz="2000" b="1" baseline="30000" dirty="0" smtClean="0">
                  <a:solidFill>
                    <a:srgbClr val="FF0000"/>
                  </a:solidFill>
                </a:rPr>
                <a:t>th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July 2012 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0" y="98072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Higgs theory：1964</a:t>
            </a:r>
          </a:p>
        </p:txBody>
      </p:sp>
      <p:sp>
        <p:nvSpPr>
          <p:cNvPr id="10" name="矩形 9"/>
          <p:cNvSpPr/>
          <p:nvPr/>
        </p:nvSpPr>
        <p:spPr>
          <a:xfrm>
            <a:off x="35496" y="156956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LHC design：1984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Machine construction：1998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908720"/>
            <a:ext cx="229116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908720"/>
            <a:ext cx="236083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组合 16"/>
          <p:cNvGrpSpPr/>
          <p:nvPr/>
        </p:nvGrpSpPr>
        <p:grpSpPr>
          <a:xfrm>
            <a:off x="0" y="2924944"/>
            <a:ext cx="5220072" cy="3933056"/>
            <a:chOff x="2555776" y="2636912"/>
            <a:chExt cx="4907265" cy="3864471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55776" y="2636912"/>
              <a:ext cx="4907265" cy="3864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27784" y="5373216"/>
              <a:ext cx="4752528" cy="1080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" name="组合 25"/>
          <p:cNvGrpSpPr/>
          <p:nvPr/>
        </p:nvGrpSpPr>
        <p:grpSpPr>
          <a:xfrm>
            <a:off x="5076056" y="3212976"/>
            <a:ext cx="3435812" cy="3645024"/>
            <a:chOff x="5076056" y="3212976"/>
            <a:chExt cx="3435812" cy="3645024"/>
          </a:xfrm>
        </p:grpSpPr>
        <p:grpSp>
          <p:nvGrpSpPr>
            <p:cNvPr id="24" name="组合 23"/>
            <p:cNvGrpSpPr/>
            <p:nvPr/>
          </p:nvGrpSpPr>
          <p:grpSpPr>
            <a:xfrm>
              <a:off x="5076056" y="3212976"/>
              <a:ext cx="3435812" cy="3645024"/>
              <a:chOff x="5076056" y="3212976"/>
              <a:chExt cx="3435812" cy="3645024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5076056" y="5373216"/>
                <a:ext cx="1339844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Peter Higgs</a:t>
                </a:r>
              </a:p>
              <a:p>
                <a:r>
                  <a:rPr lang="en-US" dirty="0" smtClean="0"/>
                  <a:t> (1929-)</a:t>
                </a:r>
                <a:endParaRPr lang="en-US" dirty="0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5076056" y="6211669"/>
                <a:ext cx="194421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François </a:t>
                </a:r>
                <a:r>
                  <a:rPr lang="en-US" dirty="0" err="1" smtClean="0"/>
                  <a:t>Englert</a:t>
                </a:r>
                <a:endParaRPr lang="en-US" dirty="0" smtClean="0"/>
              </a:p>
              <a:p>
                <a:r>
                  <a:rPr lang="en-US" dirty="0" smtClean="0"/>
                  <a:t> (1932–)</a:t>
                </a:r>
                <a:endParaRPr lang="en-US" dirty="0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6804248" y="6211669"/>
                <a:ext cx="1619672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Robert </a:t>
                </a:r>
                <a:r>
                  <a:rPr lang="en-US" dirty="0" err="1" smtClean="0"/>
                  <a:t>Brout</a:t>
                </a:r>
                <a:endParaRPr lang="en-US" dirty="0" smtClean="0"/>
              </a:p>
              <a:p>
                <a:r>
                  <a:rPr lang="en-US" dirty="0" smtClean="0"/>
                  <a:t>(1928–2011)</a:t>
                </a:r>
                <a:endParaRPr lang="en-US" dirty="0"/>
              </a:p>
            </p:txBody>
          </p:sp>
          <p:pic>
            <p:nvPicPr>
              <p:cNvPr id="23" name="Picture 4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300191" y="3212976"/>
                <a:ext cx="2211677" cy="2996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5436096" y="4077072"/>
              <a:ext cx="6158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03AD13"/>
                  </a:solidFill>
                </a:rPr>
                <a:t>EBH</a:t>
              </a:r>
              <a:endParaRPr lang="en-US" sz="2000" b="1" dirty="0">
                <a:solidFill>
                  <a:srgbClr val="03AD13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4979116"/>
            <a:ext cx="2056320" cy="1387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420" y="5015949"/>
            <a:ext cx="1938600" cy="142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794" y="4935565"/>
            <a:ext cx="2334240" cy="152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31" y="4935565"/>
            <a:ext cx="1561207" cy="1589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85225" y="4517451"/>
            <a:ext cx="666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00FF"/>
                </a:solidFill>
              </a:rPr>
              <a:t>ggH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38265" y="4498856"/>
            <a:ext cx="668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VBF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71522" y="4554284"/>
            <a:ext cx="551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</a:rPr>
              <a:t>VH</a:t>
            </a:r>
            <a:endParaRPr lang="en-US" sz="2400" dirty="0">
              <a:solidFill>
                <a:srgbClr val="008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78690" y="4511219"/>
            <a:ext cx="571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A341B0"/>
                </a:solidFill>
              </a:rPr>
              <a:t>ttH</a:t>
            </a:r>
            <a:endParaRPr lang="en-US" sz="2400" dirty="0">
              <a:solidFill>
                <a:srgbClr val="A341B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9992" y="6488668"/>
            <a:ext cx="338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Exploit all four production modes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6100" y="942284"/>
            <a:ext cx="3674574" cy="3566063"/>
          </a:xfrm>
          <a:prstGeom prst="rect">
            <a:avLst/>
          </a:prstGeom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24" name="组合 23"/>
          <p:cNvGrpSpPr/>
          <p:nvPr/>
        </p:nvGrpSpPr>
        <p:grpSpPr>
          <a:xfrm>
            <a:off x="4576707" y="942284"/>
            <a:ext cx="3916717" cy="3710852"/>
            <a:chOff x="4576707" y="942284"/>
            <a:chExt cx="3916717" cy="371085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76707" y="942284"/>
              <a:ext cx="3916717" cy="3710852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 flipV="1">
              <a:off x="6154963" y="1003672"/>
              <a:ext cx="0" cy="30734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itle 1"/>
          <p:cNvSpPr txBox="1">
            <a:spLocks/>
          </p:cNvSpPr>
          <p:nvPr/>
        </p:nvSpPr>
        <p:spPr>
          <a:xfrm>
            <a:off x="611560" y="0"/>
            <a:ext cx="7772400" cy="908720"/>
          </a:xfrm>
          <a:prstGeom prst="rect">
            <a:avLst/>
          </a:prstGeom>
          <a:solidFill>
            <a:srgbClr val="5EFFF6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dirty="0" smtClean="0"/>
              <a:t>SM Higgs production and decay</a:t>
            </a: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286454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0" y="0"/>
            <a:ext cx="9144000" cy="915560"/>
            <a:chOff x="0" y="0"/>
            <a:chExt cx="9144000" cy="915560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685800" y="0"/>
              <a:ext cx="7772400" cy="908720"/>
            </a:xfrm>
            <a:prstGeom prst="rect">
              <a:avLst/>
            </a:prstGeom>
            <a:solidFill>
              <a:srgbClr val="5EFFF6"/>
            </a:solidFill>
          </p:spPr>
          <p:txBody>
            <a:bodyPr vert="horz" lIns="91440" tIns="45720" rIns="91440" bIns="45720" rtlCol="0" anchor="ctr">
              <a:normAutofit fontScale="97500"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j-ea"/>
                  <a:cs typeface="Arial"/>
                </a:rPr>
                <a:t>Outline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Arial"/>
              </a:endParaRPr>
            </a:p>
          </p:txBody>
        </p:sp>
        <p:pic>
          <p:nvPicPr>
            <p:cNvPr id="5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008112" cy="9155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85360" y="1"/>
              <a:ext cx="105864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Content Placeholder 2"/>
          <p:cNvSpPr txBox="1">
            <a:spLocks/>
          </p:cNvSpPr>
          <p:nvPr/>
        </p:nvSpPr>
        <p:spPr>
          <a:xfrm>
            <a:off x="179512" y="1268760"/>
            <a:ext cx="8964488" cy="50725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LHC experiment and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CMS detector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FF0000"/>
                </a:solidFill>
              </a:rPr>
              <a:t>CMS </a:t>
            </a:r>
            <a:r>
              <a:rPr lang="en-US" sz="2400" dirty="0" err="1" smtClean="0">
                <a:solidFill>
                  <a:srgbClr val="FF0000"/>
                </a:solidFill>
              </a:rPr>
              <a:t>subdetectors</a:t>
            </a:r>
            <a:r>
              <a:rPr lang="en-US" sz="2400" dirty="0" smtClean="0">
                <a:solidFill>
                  <a:srgbClr val="FF0000"/>
                </a:solidFill>
              </a:rPr>
              <a:t> and performance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Search results from </a:t>
            </a:r>
            <a:r>
              <a:rPr lang="en-US" sz="3200" dirty="0" err="1" smtClean="0">
                <a:solidFill>
                  <a:srgbClr val="0000FF"/>
                </a:solidFill>
              </a:rPr>
              <a:t>bosonic</a:t>
            </a:r>
            <a:r>
              <a:rPr lang="en-US" sz="3200" dirty="0" smtClean="0">
                <a:solidFill>
                  <a:srgbClr val="0000FF"/>
                </a:solidFill>
              </a:rPr>
              <a:t> decay channels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Mass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Properties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 Higgs: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mass, spin,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…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Results from </a:t>
            </a:r>
            <a:r>
              <a:rPr lang="en-US" sz="3200" dirty="0" err="1" smtClean="0">
                <a:solidFill>
                  <a:srgbClr val="002060"/>
                </a:solidFill>
              </a:rPr>
              <a:t>Fermionic</a:t>
            </a:r>
            <a:r>
              <a:rPr lang="en-US" sz="3200" dirty="0" smtClean="0">
                <a:solidFill>
                  <a:srgbClr val="002060"/>
                </a:solidFill>
              </a:rPr>
              <a:t> decay channels </a:t>
            </a:r>
            <a:r>
              <a:rPr lang="en-US" sz="3200" dirty="0" smtClean="0"/>
              <a:t>at ~125GeV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High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mass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Higgs boson searches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Summary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20</a:t>
            </a:fld>
            <a:endParaRPr lang="zh-CN" altLang="en-US"/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729426102"/>
              </p:ext>
            </p:extLst>
          </p:nvPr>
        </p:nvGraphicFramePr>
        <p:xfrm>
          <a:off x="271462" y="764704"/>
          <a:ext cx="8559800" cy="219743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847673"/>
                <a:gridCol w="1883206"/>
                <a:gridCol w="1610792"/>
                <a:gridCol w="1480507"/>
                <a:gridCol w="1737622"/>
              </a:tblGrid>
              <a:tr h="7226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Channel</a:t>
                      </a:r>
                    </a:p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err="1" smtClean="0">
                          <a:effectLst/>
                        </a:rPr>
                        <a:t>Int</a:t>
                      </a:r>
                      <a:r>
                        <a:rPr lang="en-US" sz="2000" u="none" strike="noStrike" dirty="0" smtClean="0">
                          <a:effectLst/>
                        </a:rPr>
                        <a:t> Luminosity</a:t>
                      </a:r>
                      <a:r>
                        <a:rPr lang="en-US" sz="2000" u="none" strike="noStrike" baseline="0" dirty="0" smtClean="0">
                          <a:effectLst/>
                        </a:rPr>
                        <a:t>   </a:t>
                      </a:r>
                      <a:r>
                        <a:rPr lang="en-US" sz="2000" u="none" strike="noStrike" dirty="0" smtClean="0">
                          <a:effectLst/>
                        </a:rPr>
                        <a:t> 7 + 8 TeV (fb</a:t>
                      </a:r>
                      <a:r>
                        <a:rPr lang="en-US" sz="2000" u="none" strike="noStrike" baseline="30000" dirty="0" smtClean="0">
                          <a:effectLst/>
                        </a:rPr>
                        <a:t>-1</a:t>
                      </a:r>
                      <a:r>
                        <a:rPr lang="en-US" sz="2000" u="none" strike="noStrike" dirty="0" smtClean="0">
                          <a:effectLst/>
                        </a:rPr>
                        <a:t>)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Mass</a:t>
                      </a:r>
                    </a:p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resolution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Expected</a:t>
                      </a:r>
                      <a:r>
                        <a:rPr lang="en-US" sz="20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 sensitivity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Observed error on σ/σ</a:t>
                      </a:r>
                      <a:r>
                        <a:rPr lang="en-US" sz="2000" b="1" i="0" u="none" strike="noStrike" baseline="-25000" dirty="0" smtClean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SM</a:t>
                      </a:r>
                      <a:endParaRPr lang="en-US" sz="2000" b="1" i="0" u="none" strike="noStrike" baseline="-25000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6869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   γγ</a:t>
                      </a:r>
                      <a:endParaRPr lang="en-US" sz="20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5.1 + 19.6</a:t>
                      </a:r>
                      <a:endParaRPr lang="en-US" sz="20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1%</a:t>
                      </a:r>
                      <a:endParaRPr lang="en-US" sz="20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4.2 σ</a:t>
                      </a:r>
                      <a:endParaRPr lang="en-US" sz="20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0.27</a:t>
                      </a:r>
                      <a:endParaRPr lang="en-US" sz="20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6869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   ZZ</a:t>
                      </a:r>
                      <a:r>
                        <a:rPr lang="en-US" sz="20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-&gt;</a:t>
                      </a:r>
                      <a:r>
                        <a:rPr lang="en-US" sz="200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4l</a:t>
                      </a:r>
                      <a:endParaRPr lang="en-US" sz="20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5.1 + 19.6</a:t>
                      </a:r>
                      <a:endParaRPr lang="en-US" sz="20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1.5%</a:t>
                      </a:r>
                      <a:endParaRPr lang="en-US" sz="20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6.9 σ</a:t>
                      </a:r>
                      <a:endParaRPr lang="en-US" sz="20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0.26</a:t>
                      </a:r>
                      <a:endParaRPr lang="en-US" sz="20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6869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   WW-&gt;2l2ν</a:t>
                      </a:r>
                      <a:endParaRPr lang="en-US" sz="20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 smtClean="0">
                          <a:solidFill>
                            <a:srgbClr val="0000FF"/>
                          </a:solidFill>
                          <a:effectLst/>
                        </a:rPr>
                        <a:t>4.9 +</a:t>
                      </a:r>
                      <a:r>
                        <a:rPr lang="en-US" sz="2000" u="none" strike="noStrike" baseline="0" dirty="0" smtClean="0">
                          <a:solidFill>
                            <a:srgbClr val="0000FF"/>
                          </a:solidFill>
                          <a:effectLst/>
                        </a:rPr>
                        <a:t> 19.5</a:t>
                      </a:r>
                      <a:endParaRPr lang="en-US" sz="20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20%</a:t>
                      </a:r>
                      <a:endParaRPr lang="en-US" sz="20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5.1 σ</a:t>
                      </a:r>
                      <a:endParaRPr lang="en-US" sz="20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0.21</a:t>
                      </a:r>
                      <a:endParaRPr lang="en-US" sz="20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  <a:tr h="36869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en-US" sz="2000" b="0" i="0" u="none" strike="noStrike" dirty="0" err="1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Z</a:t>
                      </a:r>
                      <a:r>
                        <a:rPr lang="en-US" sz="2000" u="none" strike="noStrike" dirty="0" err="1" smtClean="0">
                          <a:solidFill>
                            <a:srgbClr val="0000FF"/>
                          </a:solidFill>
                          <a:effectLst/>
                        </a:rPr>
                        <a:t>γ</a:t>
                      </a:r>
                      <a:endParaRPr lang="en-US" sz="20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5.0 + 19.6</a:t>
                      </a:r>
                      <a:endParaRPr lang="en-US" sz="2000" b="0" i="0" u="none" strike="noStrike" dirty="0" smtClean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~2%</a:t>
                      </a:r>
                      <a:endParaRPr lang="en-US" sz="20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Tiny for SM</a:t>
                      </a:r>
                      <a:endParaRPr lang="en-US" sz="20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/>
                        </a:rPr>
                        <a:t>~5</a:t>
                      </a:r>
                      <a:endParaRPr lang="en-US" sz="2000" b="0" i="0" u="none" strike="noStrike" dirty="0">
                        <a:solidFill>
                          <a:srgbClr val="0000FF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7" name="Rounded Rectangle 14"/>
          <p:cNvSpPr/>
          <p:nvPr/>
        </p:nvSpPr>
        <p:spPr>
          <a:xfrm>
            <a:off x="7225770" y="1545519"/>
            <a:ext cx="1498600" cy="1432027"/>
          </a:xfrm>
          <a:prstGeom prst="roundRect">
            <a:avLst/>
          </a:prstGeom>
          <a:noFill/>
          <a:ln w="476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15"/>
          <p:cNvSpPr/>
          <p:nvPr/>
        </p:nvSpPr>
        <p:spPr>
          <a:xfrm>
            <a:off x="271462" y="1535649"/>
            <a:ext cx="1676400" cy="1445279"/>
          </a:xfrm>
          <a:prstGeom prst="roundRect">
            <a:avLst/>
          </a:prstGeom>
          <a:noFill/>
          <a:ln w="476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13"/>
          <p:cNvSpPr/>
          <p:nvPr/>
        </p:nvSpPr>
        <p:spPr>
          <a:xfrm>
            <a:off x="4333874" y="1545519"/>
            <a:ext cx="983192" cy="1432027"/>
          </a:xfrm>
          <a:prstGeom prst="roundRect">
            <a:avLst/>
          </a:prstGeom>
          <a:noFill/>
          <a:ln w="476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组合 9"/>
          <p:cNvGrpSpPr/>
          <p:nvPr/>
        </p:nvGrpSpPr>
        <p:grpSpPr>
          <a:xfrm>
            <a:off x="-36512" y="44624"/>
            <a:ext cx="9144000" cy="915560"/>
            <a:chOff x="0" y="0"/>
            <a:chExt cx="9144000" cy="915560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864096" y="0"/>
              <a:ext cx="7344816" cy="908720"/>
            </a:xfrm>
            <a:prstGeom prst="rect">
              <a:avLst/>
            </a:prstGeom>
            <a:solidFill>
              <a:srgbClr val="5EFFF6"/>
            </a:solidFill>
          </p:spPr>
          <p:txBody>
            <a:bodyPr vert="horz" lIns="91440" tIns="45720" rIns="91440" bIns="45720" rtlCol="0" anchor="ctr">
              <a:normAutofit fontScale="90000"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en-US" sz="4000" dirty="0" err="1" smtClean="0"/>
                <a:t>Bosonic</a:t>
              </a:r>
              <a:r>
                <a:rPr lang="en-US" sz="4000" dirty="0" smtClean="0"/>
                <a:t> search channels at 125 </a:t>
              </a:r>
              <a:r>
                <a:rPr lang="en-US" sz="4000" dirty="0" err="1" smtClean="0"/>
                <a:t>GeV</a:t>
              </a:r>
              <a:endParaRPr lang="en-US" sz="4000" dirty="0"/>
            </a:p>
          </p:txBody>
        </p:sp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008112" cy="9155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85360" y="1"/>
              <a:ext cx="105864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Rectangle 2"/>
          <p:cNvSpPr/>
          <p:nvPr/>
        </p:nvSpPr>
        <p:spPr>
          <a:xfrm>
            <a:off x="251520" y="2574434"/>
            <a:ext cx="8640960" cy="422518"/>
          </a:xfrm>
          <a:prstGeom prst="rect">
            <a:avLst/>
          </a:prstGeom>
          <a:solidFill>
            <a:schemeClr val="bg1">
              <a:lumMod val="6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6479704" y="3717032"/>
            <a:ext cx="2664296" cy="2232248"/>
            <a:chOff x="4576707" y="942284"/>
            <a:chExt cx="3916717" cy="3710852"/>
          </a:xfrm>
        </p:grpSpPr>
        <p:pic>
          <p:nvPicPr>
            <p:cNvPr id="20" name="Picture 2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6707" y="942284"/>
              <a:ext cx="3916717" cy="3710852"/>
            </a:xfrm>
            <a:prstGeom prst="rect">
              <a:avLst/>
            </a:prstGeom>
          </p:spPr>
        </p:pic>
        <p:cxnSp>
          <p:nvCxnSpPr>
            <p:cNvPr id="21" name="Straight Connector 4"/>
            <p:cNvCxnSpPr/>
            <p:nvPr/>
          </p:nvCxnSpPr>
          <p:spPr>
            <a:xfrm flipV="1">
              <a:off x="6154963" y="1003672"/>
              <a:ext cx="0" cy="307340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251520" y="5517232"/>
            <a:ext cx="23476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9400"/>
                </a:solidFill>
              </a:rPr>
              <a:t>Studied production processes</a:t>
            </a:r>
            <a:r>
              <a:rPr lang="en-US" b="1" dirty="0">
                <a:solidFill>
                  <a:srgbClr val="009400"/>
                </a:solidFill>
              </a:rPr>
              <a:t> </a:t>
            </a:r>
            <a:r>
              <a:rPr lang="en-US" b="1" dirty="0" smtClean="0">
                <a:solidFill>
                  <a:srgbClr val="009400"/>
                </a:solidFill>
              </a:rPr>
              <a:t>In various </a:t>
            </a:r>
          </a:p>
          <a:p>
            <a:r>
              <a:rPr lang="en-US" b="1" dirty="0">
                <a:solidFill>
                  <a:srgbClr val="009400"/>
                </a:solidFill>
              </a:rPr>
              <a:t>d</a:t>
            </a:r>
            <a:r>
              <a:rPr lang="en-US" b="1" dirty="0" smtClean="0">
                <a:solidFill>
                  <a:srgbClr val="009400"/>
                </a:solidFill>
              </a:rPr>
              <a:t>ecay channels</a:t>
            </a:r>
            <a:endParaRPr lang="en-US" b="1" dirty="0">
              <a:solidFill>
                <a:srgbClr val="009400"/>
              </a:solidFill>
            </a:endParaRPr>
          </a:p>
        </p:txBody>
      </p:sp>
      <p:pic>
        <p:nvPicPr>
          <p:cNvPr id="23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5438581"/>
            <a:ext cx="4176464" cy="144680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23528" y="6273225"/>
            <a:ext cx="8219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</a:rPr>
              <a:t>Results</a:t>
            </a:r>
            <a:r>
              <a:rPr lang="en-US" sz="3200" dirty="0" smtClean="0">
                <a:solidFill>
                  <a:srgbClr val="FF0000"/>
                </a:solidFill>
              </a:rPr>
              <a:t>:  Mass</a:t>
            </a:r>
            <a:r>
              <a:rPr lang="en-US" sz="3200" dirty="0" smtClean="0">
                <a:solidFill>
                  <a:srgbClr val="FF0000"/>
                </a:solidFill>
              </a:rPr>
              <a:t>, p-values, signal strengths, spin …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250824" y="3010836"/>
            <a:ext cx="8893176" cy="25063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channels with excellent mass resolution (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1-2%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γγ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ZZ -&gt; 4l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search for mass peak over the BG (large for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γγ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small for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ZZ)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(IHEP involved)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channel with worse mass resolution (~20%)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WW -&gt; 2l2ν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lang="en-US" sz="1600" noProof="0" dirty="0" smtClean="0"/>
              <a:t>m</a:t>
            </a:r>
            <a:r>
              <a:rPr lang="en-US" sz="1600" dirty="0" err="1" smtClean="0"/>
              <a:t>ost</a:t>
            </a:r>
            <a:r>
              <a:rPr lang="en-US" sz="1600" dirty="0" smtClean="0"/>
              <a:t> sensitive channel around 2xM</a:t>
            </a:r>
            <a:r>
              <a:rPr lang="en-US" sz="1600" baseline="-25000" dirty="0" smtClean="0"/>
              <a:t>W </a:t>
            </a:r>
            <a:endParaRPr lang="en-US" sz="1600" dirty="0" smtClean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 smtClean="0"/>
              <a:t>                             gives </a:t>
            </a:r>
            <a:r>
              <a:rPr lang="en-US" sz="1600" dirty="0" smtClean="0"/>
              <a:t>the smallest error on </a:t>
            </a:r>
            <a:r>
              <a:rPr lang="en-US" sz="1600" dirty="0" smtClean="0"/>
              <a:t>μ @ 125GeV</a:t>
            </a:r>
            <a:endParaRPr lang="en-US" sz="16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Zγ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has good mass resolution but lower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sensitivity: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         - </a:t>
            </a:r>
            <a:r>
              <a:rPr lang="en-US" sz="1600" dirty="0" smtClean="0">
                <a:solidFill>
                  <a:srgbClr val="0000FF"/>
                </a:solidFill>
              </a:rPr>
              <a:t>Cross section similar to </a:t>
            </a:r>
            <a:r>
              <a:rPr lang="en-US" sz="1600" dirty="0" err="1" smtClean="0">
                <a:solidFill>
                  <a:srgbClr val="0000FF"/>
                </a:solidFill>
              </a:rPr>
              <a:t>γγ</a:t>
            </a:r>
            <a:r>
              <a:rPr lang="en-US" sz="1600" dirty="0" smtClean="0">
                <a:solidFill>
                  <a:srgbClr val="0000FF"/>
                </a:solidFill>
              </a:rPr>
              <a:t>, but use </a:t>
            </a:r>
            <a:r>
              <a:rPr lang="en-US" sz="1600" dirty="0" smtClean="0">
                <a:solidFill>
                  <a:srgbClr val="0000FF"/>
                </a:solidFill>
              </a:rPr>
              <a:t>Z-&gt;</a:t>
            </a:r>
            <a:r>
              <a:rPr lang="en-US" sz="1600" dirty="0" err="1" smtClean="0">
                <a:solidFill>
                  <a:srgbClr val="0000FF"/>
                </a:solidFill>
              </a:rPr>
              <a:t>ee</a:t>
            </a:r>
            <a:r>
              <a:rPr lang="en-US" sz="1600" dirty="0" smtClean="0">
                <a:solidFill>
                  <a:srgbClr val="0000FF"/>
                </a:solidFill>
              </a:rPr>
              <a:t> and Z-&gt;</a:t>
            </a:r>
            <a:r>
              <a:rPr lang="en-US" sz="1600" dirty="0" err="1" smtClean="0">
                <a:solidFill>
                  <a:srgbClr val="0000FF"/>
                </a:solidFill>
              </a:rPr>
              <a:t>μμ</a:t>
            </a:r>
            <a:r>
              <a:rPr lang="en-US" sz="1600" dirty="0" smtClean="0">
                <a:solidFill>
                  <a:srgbClr val="0000FF"/>
                </a:solidFill>
              </a:rPr>
              <a:t> (reduce cross section)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         - Large </a:t>
            </a:r>
            <a:r>
              <a:rPr lang="en-US" sz="1600" dirty="0" smtClean="0">
                <a:solidFill>
                  <a:srgbClr val="0000FF"/>
                </a:solidFill>
              </a:rPr>
              <a:t>BG from </a:t>
            </a:r>
            <a:r>
              <a:rPr lang="en-US" sz="1600" dirty="0" err="1" smtClean="0">
                <a:solidFill>
                  <a:srgbClr val="0000FF"/>
                </a:solidFill>
              </a:rPr>
              <a:t>Drell</a:t>
            </a:r>
            <a:r>
              <a:rPr lang="en-US" sz="1600" dirty="0" smtClean="0">
                <a:solidFill>
                  <a:srgbClr val="0000FF"/>
                </a:solidFill>
              </a:rPr>
              <a:t> Yan with ISR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21</a:t>
            </a:fld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36512" y="44624"/>
            <a:ext cx="9144000" cy="915560"/>
            <a:chOff x="0" y="0"/>
            <a:chExt cx="9144000" cy="915560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685800" y="0"/>
              <a:ext cx="7772400" cy="908720"/>
            </a:xfrm>
            <a:prstGeom prst="rect">
              <a:avLst/>
            </a:prstGeom>
            <a:solidFill>
              <a:srgbClr val="5EFFF6"/>
            </a:solidFill>
          </p:spPr>
          <p:txBody>
            <a:bodyPr vert="horz" lIns="91440" tIns="45720" rIns="91440" bIns="45720" rtlCol="0" anchor="ctr">
              <a:normAutofit fontScale="97500"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en-US" sz="4000" dirty="0" smtClean="0"/>
                <a:t>Mass spectrum</a:t>
              </a:r>
              <a:endParaRPr lang="en-US" sz="4000" dirty="0"/>
            </a:p>
          </p:txBody>
        </p:sp>
        <p:pic>
          <p:nvPicPr>
            <p:cNvPr id="5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008112" cy="9155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85360" y="1"/>
              <a:ext cx="105864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80727"/>
            <a:ext cx="3563888" cy="34394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7704" y="2060848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S/(S+B) </a:t>
            </a:r>
            <a:r>
              <a:rPr lang="en-US" sz="1400" dirty="0" smtClean="0"/>
              <a:t> </a:t>
            </a:r>
            <a:r>
              <a:rPr lang="en-US" sz="1400" dirty="0" smtClean="0"/>
              <a:t>w</a:t>
            </a:r>
            <a:r>
              <a:rPr lang="en-US" sz="1400" dirty="0" smtClean="0"/>
              <a:t>eighed </a:t>
            </a:r>
            <a:endParaRPr lang="en-US" sz="1400" dirty="0" smtClean="0"/>
          </a:p>
          <a:p>
            <a:r>
              <a:rPr lang="en-US" sz="1400" dirty="0" smtClean="0"/>
              <a:t>data </a:t>
            </a:r>
            <a:r>
              <a:rPr lang="en-US" sz="1400" dirty="0" smtClean="0"/>
              <a:t>events and </a:t>
            </a:r>
            <a:r>
              <a:rPr lang="en-US" sz="1400" dirty="0" smtClean="0"/>
              <a:t>BG model</a:t>
            </a:r>
          </a:p>
          <a:p>
            <a:r>
              <a:rPr lang="en-US" sz="1400" dirty="0" err="1" smtClean="0"/>
              <a:t>parametrizations</a:t>
            </a:r>
            <a:endParaRPr lang="en-US" sz="1400" dirty="0"/>
          </a:p>
        </p:txBody>
      </p:sp>
      <p:grpSp>
        <p:nvGrpSpPr>
          <p:cNvPr id="23" name="组合 22"/>
          <p:cNvGrpSpPr/>
          <p:nvPr/>
        </p:nvGrpSpPr>
        <p:grpSpPr>
          <a:xfrm>
            <a:off x="3635896" y="980728"/>
            <a:ext cx="5508104" cy="4099075"/>
            <a:chOff x="3635896" y="980728"/>
            <a:chExt cx="5508104" cy="4099075"/>
          </a:xfrm>
        </p:grpSpPr>
        <p:pic>
          <p:nvPicPr>
            <p:cNvPr id="10" name="Picture 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67944" y="980728"/>
              <a:ext cx="5076056" cy="409907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33239" y="2326505"/>
              <a:ext cx="14926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ZZ continuum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20072" y="2348880"/>
              <a:ext cx="6799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H125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851920" y="2996952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00FF"/>
                  </a:solidFill>
                </a:rPr>
                <a:t>Z-&gt;4l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pic>
          <p:nvPicPr>
            <p:cNvPr id="14" name="Picture 10"/>
            <p:cNvPicPr>
              <a:picLocks noChangeAspect="1"/>
            </p:cNvPicPr>
            <p:nvPr/>
          </p:nvPicPr>
          <p:blipFill rotWithShape="1">
            <a:blip r:embed="rId6" cstate="print"/>
            <a:srcRect r="1672" b="1479"/>
            <a:stretch/>
          </p:blipFill>
          <p:spPr>
            <a:xfrm>
              <a:off x="3635896" y="3429000"/>
              <a:ext cx="1043928" cy="921766"/>
            </a:xfrm>
            <a:prstGeom prst="rect">
              <a:avLst/>
            </a:prstGeom>
            <a:effectLst/>
          </p:spPr>
        </p:pic>
        <p:cxnSp>
          <p:nvCxnSpPr>
            <p:cNvPr id="15" name="Straight Arrow Connector 7"/>
            <p:cNvCxnSpPr/>
            <p:nvPr/>
          </p:nvCxnSpPr>
          <p:spPr>
            <a:xfrm flipV="1">
              <a:off x="4499992" y="2708920"/>
              <a:ext cx="424408" cy="34314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4"/>
            <p:cNvCxnSpPr/>
            <p:nvPr/>
          </p:nvCxnSpPr>
          <p:spPr>
            <a:xfrm flipH="1">
              <a:off x="5724128" y="2852936"/>
              <a:ext cx="107656" cy="32526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8"/>
            <p:cNvCxnSpPr/>
            <p:nvPr/>
          </p:nvCxnSpPr>
          <p:spPr>
            <a:xfrm flipH="1">
              <a:off x="6660232" y="2708920"/>
              <a:ext cx="504056" cy="576064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矩形 25"/>
          <p:cNvSpPr/>
          <p:nvPr/>
        </p:nvSpPr>
        <p:spPr>
          <a:xfrm>
            <a:off x="683568" y="6093296"/>
            <a:ext cx="76328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Mass </a:t>
            </a:r>
            <a:r>
              <a:rPr lang="en-US" sz="2800" dirty="0" smtClean="0">
                <a:solidFill>
                  <a:srgbClr val="0000FF"/>
                </a:solidFill>
              </a:rPr>
              <a:t>peak over the BG (large for </a:t>
            </a:r>
            <a:r>
              <a:rPr lang="en-US" sz="2800" dirty="0" err="1" smtClean="0">
                <a:solidFill>
                  <a:srgbClr val="0000FF"/>
                </a:solidFill>
              </a:rPr>
              <a:t>γγ</a:t>
            </a:r>
            <a:r>
              <a:rPr lang="en-US" sz="2800" dirty="0" smtClean="0">
                <a:solidFill>
                  <a:srgbClr val="0000FF"/>
                </a:solidFill>
              </a:rPr>
              <a:t>, small for ZZ) </a:t>
            </a:r>
            <a:endParaRPr lang="en-US" sz="2800" dirty="0"/>
          </a:p>
        </p:txBody>
      </p:sp>
      <p:sp>
        <p:nvSpPr>
          <p:cNvPr id="27" name="矩形 26"/>
          <p:cNvSpPr/>
          <p:nvPr/>
        </p:nvSpPr>
        <p:spPr>
          <a:xfrm>
            <a:off x="0" y="4293096"/>
            <a:ext cx="385192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H</a:t>
            </a:r>
            <a:r>
              <a:rPr lang="en-US" sz="2000" dirty="0" smtClean="0">
                <a:solidFill>
                  <a:srgbClr val="FF0000"/>
                </a:solidFill>
              </a:rPr>
              <a:t>→</a:t>
            </a:r>
            <a:r>
              <a:rPr lang="en-US" sz="2000" dirty="0" smtClean="0">
                <a:solidFill>
                  <a:srgbClr val="FF0000"/>
                </a:solidFill>
                <a:sym typeface="Symbol"/>
              </a:rPr>
              <a:t> </a:t>
            </a:r>
            <a:r>
              <a:rPr lang="en-US" sz="2000" dirty="0" smtClean="0">
                <a:sym typeface="Symbol"/>
              </a:rPr>
              <a:t>:</a:t>
            </a:r>
            <a:r>
              <a:rPr lang="en-US" sz="2000" dirty="0" smtClean="0"/>
              <a:t>A small mass peak over large and smooth background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</a:rPr>
              <a:t>Irreducible:</a:t>
            </a:r>
            <a:r>
              <a:rPr lang="en-US" sz="1600" dirty="0" smtClean="0">
                <a:solidFill>
                  <a:srgbClr val="666EE4"/>
                </a:solidFill>
              </a:rPr>
              <a:t> 2γ QCD production</a:t>
            </a:r>
          </a:p>
          <a:p>
            <a:pPr lvl="1"/>
            <a:r>
              <a:rPr lang="en-US" sz="1600" dirty="0" smtClean="0"/>
              <a:t>Reducible</a:t>
            </a:r>
            <a:r>
              <a:rPr lang="en-US" sz="1600" dirty="0" smtClean="0"/>
              <a:t>: </a:t>
            </a:r>
            <a:r>
              <a:rPr lang="en-US" sz="1600" dirty="0" err="1" smtClean="0">
                <a:solidFill>
                  <a:srgbClr val="41DE7B"/>
                </a:solidFill>
              </a:rPr>
              <a:t>γ+jet</a:t>
            </a:r>
            <a:r>
              <a:rPr lang="en-US" sz="1600" dirty="0" smtClean="0">
                <a:solidFill>
                  <a:srgbClr val="41DE7B"/>
                </a:solidFill>
              </a:rPr>
              <a:t> with 1 additional fake photon,</a:t>
            </a:r>
            <a:r>
              <a:rPr lang="en-US" sz="1600" dirty="0" smtClean="0">
                <a:solidFill>
                  <a:srgbClr val="0000FF"/>
                </a:solidFill>
              </a:rPr>
              <a:t>  </a:t>
            </a:r>
            <a:r>
              <a:rPr lang="en-US" sz="1600" dirty="0" smtClean="0">
                <a:solidFill>
                  <a:srgbClr val="5EFFF6"/>
                </a:solidFill>
              </a:rPr>
              <a:t>QCD with 2 fake photons, </a:t>
            </a:r>
            <a:r>
              <a:rPr lang="en-US" sz="1600" dirty="0" smtClean="0">
                <a:solidFill>
                  <a:srgbClr val="E399D2"/>
                </a:solidFill>
              </a:rPr>
              <a:t>DY with electrons faking photons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71600" y="3356992"/>
            <a:ext cx="102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H→</a:t>
            </a:r>
            <a:r>
              <a:rPr lang="en-US" sz="2800" dirty="0" smtClean="0">
                <a:solidFill>
                  <a:srgbClr val="FF0000"/>
                </a:solidFill>
                <a:sym typeface="Symbol"/>
              </a:rPr>
              <a:t>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64288" y="3429000"/>
            <a:ext cx="16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H→ZZ→4l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22</a:t>
            </a:fld>
            <a:endParaRPr lang="zh-CN" altLang="en-US"/>
          </a:p>
        </p:txBody>
      </p:sp>
      <p:pic>
        <p:nvPicPr>
          <p:cNvPr id="3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3131840" cy="3006567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36512" y="-27384"/>
            <a:ext cx="9144000" cy="915560"/>
            <a:chOff x="0" y="0"/>
            <a:chExt cx="9144000" cy="91556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685800" y="0"/>
              <a:ext cx="7772400" cy="908720"/>
            </a:xfrm>
            <a:prstGeom prst="rect">
              <a:avLst/>
            </a:prstGeom>
            <a:solidFill>
              <a:srgbClr val="5EFFF6"/>
            </a:solidFill>
          </p:spPr>
          <p:txBody>
            <a:bodyPr vert="horz" lIns="91440" tIns="45720" rIns="91440" bIns="45720" rtlCol="0" anchor="ctr">
              <a:normAutofit fontScale="97500"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en-US" sz="4000" dirty="0" smtClean="0"/>
                <a:t>Significance: </a:t>
              </a:r>
              <a:r>
                <a:rPr lang="en-US" sz="4000" dirty="0" smtClean="0"/>
                <a:t>p-values</a:t>
              </a:r>
              <a:endParaRPr lang="en-US" sz="4000" dirty="0"/>
            </a:p>
          </p:txBody>
        </p:sp>
        <p:pic>
          <p:nvPicPr>
            <p:cNvPr id="6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008112" cy="9155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85360" y="1"/>
              <a:ext cx="105864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251520" y="4077072"/>
            <a:ext cx="30963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 smtClean="0"/>
              <a:t>At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~125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GeV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Local significance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3.2 σ</a:t>
            </a:r>
            <a:endParaRPr lang="en-US" sz="1400" dirty="0" smtClean="0">
              <a:solidFill>
                <a:srgbClr val="FF0000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Expected significance 4.2 σ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908720"/>
            <a:ext cx="2908609" cy="2808312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3491880" y="4149080"/>
            <a:ext cx="2160240" cy="10801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 smtClean="0"/>
              <a:t>A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 ~125.8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GeV</a:t>
            </a:r>
            <a:endParaRPr lang="en-US" sz="1400" b="1" dirty="0" smtClean="0"/>
          </a:p>
          <a:p>
            <a:pPr marL="342900" lvl="0" indent="-342900">
              <a:spcBef>
                <a:spcPct val="20000"/>
              </a:spcBef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expected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significance</a:t>
            </a:r>
            <a:r>
              <a:rPr lang="en-US" sz="1400" dirty="0" smtClean="0">
                <a:solidFill>
                  <a:srgbClr val="000099"/>
                </a:solidFill>
              </a:rPr>
              <a:t>: </a:t>
            </a:r>
            <a:r>
              <a:rPr lang="en-US" sz="1400" dirty="0" smtClean="0">
                <a:solidFill>
                  <a:srgbClr val="000099"/>
                </a:solidFill>
              </a:rPr>
              <a:t>7.2σ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observed significance: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6.7σ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156176" y="4149080"/>
            <a:ext cx="2737116" cy="1060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dirty="0" smtClean="0"/>
              <a:t>Broad excess </a:t>
            </a:r>
            <a:r>
              <a:rPr lang="en-US" sz="1400" b="1" dirty="0" smtClean="0"/>
              <a:t>around </a:t>
            </a:r>
            <a:r>
              <a:rPr lang="en-US" sz="1400" b="1" dirty="0" smtClean="0"/>
              <a:t>125GeV</a:t>
            </a:r>
            <a:endParaRPr lang="en-US" sz="1400" b="1" dirty="0" smtClean="0"/>
          </a:p>
          <a:p>
            <a:pPr lvl="1">
              <a:buNone/>
            </a:pPr>
            <a:r>
              <a:rPr lang="en-US" sz="1400" dirty="0" smtClean="0">
                <a:solidFill>
                  <a:srgbClr val="0000FF"/>
                </a:solidFill>
              </a:rPr>
              <a:t>expected </a:t>
            </a:r>
            <a:r>
              <a:rPr lang="en-US" sz="1400" dirty="0" smtClean="0">
                <a:solidFill>
                  <a:srgbClr val="000099"/>
                </a:solidFill>
              </a:rPr>
              <a:t>significance: 5.1 σ</a:t>
            </a:r>
          </a:p>
          <a:p>
            <a:pPr lvl="1">
              <a:buNone/>
            </a:pPr>
            <a:r>
              <a:rPr lang="en-US" sz="1400" dirty="0" smtClean="0">
                <a:solidFill>
                  <a:srgbClr val="0000FF"/>
                </a:solidFill>
              </a:rPr>
              <a:t>observed significance: </a:t>
            </a:r>
            <a:r>
              <a:rPr lang="en-US" sz="1400" dirty="0" smtClean="0"/>
              <a:t>4.0 </a:t>
            </a:r>
            <a:r>
              <a:rPr lang="en-US" sz="1400" dirty="0" smtClean="0"/>
              <a:t>σ</a:t>
            </a:r>
            <a:endParaRPr lang="en-US" sz="1400" dirty="0" smtClean="0"/>
          </a:p>
        </p:txBody>
      </p:sp>
      <p:grpSp>
        <p:nvGrpSpPr>
          <p:cNvPr id="21" name="组合 20"/>
          <p:cNvGrpSpPr/>
          <p:nvPr/>
        </p:nvGrpSpPr>
        <p:grpSpPr>
          <a:xfrm>
            <a:off x="6141655" y="908720"/>
            <a:ext cx="3002345" cy="2880320"/>
            <a:chOff x="6141655" y="908720"/>
            <a:chExt cx="3002345" cy="2880320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41655" y="908720"/>
              <a:ext cx="3002345" cy="2880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直接箭头连接符 15"/>
            <p:cNvCxnSpPr/>
            <p:nvPr/>
          </p:nvCxnSpPr>
          <p:spPr>
            <a:xfrm>
              <a:off x="7092280" y="3140968"/>
              <a:ext cx="0" cy="28803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827584" y="3645024"/>
            <a:ext cx="102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H→</a:t>
            </a:r>
            <a:r>
              <a:rPr lang="en-US" sz="2800" dirty="0" smtClean="0">
                <a:solidFill>
                  <a:srgbClr val="FF0000"/>
                </a:solidFill>
                <a:sym typeface="Symbol"/>
              </a:rPr>
              <a:t>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35896" y="3697868"/>
            <a:ext cx="16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H→ZZ→4l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16216" y="3697868"/>
            <a:ext cx="2332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H→WW→2l2</a:t>
            </a:r>
            <a:r>
              <a:rPr lang="en-US" sz="2800" dirty="0" smtClean="0">
                <a:solidFill>
                  <a:srgbClr val="FF0000"/>
                </a:solidFill>
                <a:sym typeface="Symbol"/>
              </a:rPr>
              <a:t>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>
            <a:off x="1403648" y="2564904"/>
            <a:ext cx="0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4283968" y="2780928"/>
            <a:ext cx="0" cy="9361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23</a:t>
            </a:fld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-36512" y="-27384"/>
            <a:ext cx="9144000" cy="915560"/>
            <a:chOff x="0" y="0"/>
            <a:chExt cx="9144000" cy="91556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685800" y="0"/>
              <a:ext cx="7772400" cy="908720"/>
            </a:xfrm>
            <a:prstGeom prst="rect">
              <a:avLst/>
            </a:prstGeom>
            <a:solidFill>
              <a:srgbClr val="5EFFF6"/>
            </a:solidFill>
          </p:spPr>
          <p:txBody>
            <a:bodyPr vert="horz" lIns="91440" tIns="45720" rIns="91440" bIns="45720" rtlCol="0" anchor="ctr">
              <a:normAutofit fontScale="97500"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en-US" sz="4000" dirty="0" smtClean="0"/>
                <a:t>Signal </a:t>
              </a:r>
              <a:r>
                <a:rPr lang="en-US" sz="4000" dirty="0" smtClean="0"/>
                <a:t>s</a:t>
              </a:r>
              <a:r>
                <a:rPr lang="en-US" sz="4000" dirty="0" smtClean="0"/>
                <a:t>trength</a:t>
              </a:r>
              <a:endParaRPr lang="en-US" sz="4000" dirty="0"/>
            </a:p>
          </p:txBody>
        </p:sp>
        <p:pic>
          <p:nvPicPr>
            <p:cNvPr id="6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008112" cy="9155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85360" y="1"/>
              <a:ext cx="105864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组合 9"/>
          <p:cNvGrpSpPr/>
          <p:nvPr/>
        </p:nvGrpSpPr>
        <p:grpSpPr>
          <a:xfrm>
            <a:off x="0" y="4149080"/>
            <a:ext cx="2789168" cy="523220"/>
            <a:chOff x="0" y="3913892"/>
            <a:chExt cx="2789168" cy="523220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0" y="4005064"/>
              <a:ext cx="2520280" cy="288032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Fitted σ/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σ</a:t>
              </a:r>
              <a:r>
                <a:rPr kumimoji="0" lang="en-US" sz="1400" b="0" i="0" u="none" strike="noStrike" kern="1200" cap="none" spc="0" normalizeH="0" baseline="-2500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SM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at 125 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GeV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:  0.78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95736" y="3913892"/>
              <a:ext cx="593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sz="1400" dirty="0" smtClean="0">
                  <a:solidFill>
                    <a:srgbClr val="0000FF"/>
                  </a:solidFill>
                </a:rPr>
                <a:t>+0.28</a:t>
              </a:r>
            </a:p>
            <a:p>
              <a:r>
                <a:rPr lang="en-US" sz="1400" dirty="0">
                  <a:solidFill>
                    <a:srgbClr val="0000FF"/>
                  </a:solidFill>
                </a:rPr>
                <a:t>-</a:t>
              </a:r>
              <a:r>
                <a:rPr lang="en-US" sz="1400" dirty="0" smtClean="0">
                  <a:solidFill>
                    <a:srgbClr val="0000FF"/>
                  </a:solidFill>
                </a:rPr>
                <a:t>0.26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1" name="Picture 5"/>
          <p:cNvPicPr>
            <a:picLocks noChangeAspect="1"/>
          </p:cNvPicPr>
          <p:nvPr/>
        </p:nvPicPr>
        <p:blipFill>
          <a:blip r:embed="rId5" cstate="print"/>
          <a:srcRect l="16667"/>
          <a:stretch>
            <a:fillRect/>
          </a:stretch>
        </p:blipFill>
        <p:spPr>
          <a:xfrm>
            <a:off x="2987824" y="908719"/>
            <a:ext cx="2736304" cy="3150369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563888" y="4149080"/>
            <a:ext cx="2033592" cy="523220"/>
            <a:chOff x="4085312" y="3985900"/>
            <a:chExt cx="2033592" cy="523220"/>
          </a:xfrm>
        </p:grpSpPr>
        <p:sp>
          <p:nvSpPr>
            <p:cNvPr id="13" name="矩形 12"/>
            <p:cNvSpPr/>
            <p:nvPr/>
          </p:nvSpPr>
          <p:spPr>
            <a:xfrm>
              <a:off x="4085312" y="4077072"/>
              <a:ext cx="155715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lvl="0" indent="-342900">
                <a:spcBef>
                  <a:spcPct val="20000"/>
                </a:spcBef>
                <a:defRPr/>
              </a:pPr>
              <a:r>
                <a:rPr lang="en-US" sz="1400" dirty="0" smtClean="0">
                  <a:solidFill>
                    <a:srgbClr val="0000FF"/>
                  </a:solidFill>
                </a:rPr>
                <a:t>Fitted </a:t>
              </a:r>
              <a:r>
                <a:rPr lang="en-US" sz="1400" dirty="0" smtClean="0">
                  <a:solidFill>
                    <a:srgbClr val="0000FF"/>
                  </a:solidFill>
                </a:rPr>
                <a:t>σ/</a:t>
              </a:r>
              <a:r>
                <a:rPr lang="en-US" sz="1400" dirty="0" err="1" smtClean="0">
                  <a:solidFill>
                    <a:srgbClr val="0000FF"/>
                  </a:solidFill>
                </a:rPr>
                <a:t>σ</a:t>
              </a:r>
              <a:r>
                <a:rPr lang="en-US" sz="1400" baseline="-25000" dirty="0" err="1" smtClean="0">
                  <a:solidFill>
                    <a:srgbClr val="0000FF"/>
                  </a:solidFill>
                </a:rPr>
                <a:t>SM</a:t>
              </a:r>
              <a:r>
                <a:rPr lang="en-US" sz="1400" dirty="0" smtClean="0">
                  <a:solidFill>
                    <a:srgbClr val="0000FF"/>
                  </a:solidFill>
                </a:rPr>
                <a:t> = 0.91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25472" y="3985900"/>
              <a:ext cx="593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sz="1400" dirty="0" smtClean="0">
                  <a:solidFill>
                    <a:srgbClr val="0000FF"/>
                  </a:solidFill>
                </a:rPr>
                <a:t>+0.30</a:t>
              </a:r>
            </a:p>
            <a:p>
              <a:r>
                <a:rPr lang="en-US" sz="1400" dirty="0">
                  <a:solidFill>
                    <a:srgbClr val="0000FF"/>
                  </a:solidFill>
                </a:rPr>
                <a:t>-</a:t>
              </a:r>
              <a:r>
                <a:rPr lang="en-US" sz="1400" dirty="0" smtClean="0">
                  <a:solidFill>
                    <a:srgbClr val="0000FF"/>
                  </a:solidFill>
                </a:rPr>
                <a:t>0.24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7" name="Pictur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5571" y="908720"/>
            <a:ext cx="3132349" cy="3024336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6732240" y="4293096"/>
            <a:ext cx="2016224" cy="2880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400" dirty="0" smtClean="0">
                <a:solidFill>
                  <a:srgbClr val="0000FF"/>
                </a:solidFill>
              </a:rPr>
              <a:t>Fitted </a:t>
            </a:r>
            <a:r>
              <a:rPr lang="en-US" sz="1400" dirty="0" smtClean="0">
                <a:solidFill>
                  <a:srgbClr val="0000FF"/>
                </a:solidFill>
              </a:rPr>
              <a:t>σ/σ</a:t>
            </a:r>
            <a:r>
              <a:rPr lang="en-US" sz="1400" baseline="-25000" dirty="0" smtClean="0">
                <a:solidFill>
                  <a:srgbClr val="0000FF"/>
                </a:solidFill>
              </a:rPr>
              <a:t>SM</a:t>
            </a:r>
            <a:r>
              <a:rPr lang="en-US" sz="1400" dirty="0" smtClean="0">
                <a:solidFill>
                  <a:srgbClr val="0000FF"/>
                </a:solidFill>
              </a:rPr>
              <a:t> = 0.76 ± 0.21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27584" y="5085184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Agreement </a:t>
            </a:r>
            <a:r>
              <a:rPr lang="en-US" sz="2800" dirty="0" smtClean="0">
                <a:solidFill>
                  <a:srgbClr val="FF0000"/>
                </a:solidFill>
              </a:rPr>
              <a:t>with the </a:t>
            </a:r>
            <a:r>
              <a:rPr lang="en-US" sz="2800" dirty="0" smtClean="0">
                <a:solidFill>
                  <a:srgbClr val="FF0000"/>
                </a:solidFill>
              </a:rPr>
              <a:t>SM within ~1</a:t>
            </a:r>
            <a:r>
              <a:rPr lang="en-US" sz="2800" dirty="0" smtClean="0">
                <a:solidFill>
                  <a:srgbClr val="FF0000"/>
                </a:solidFill>
                <a:sym typeface="Symbol"/>
              </a:rPr>
              <a:t></a:t>
            </a:r>
            <a:r>
              <a:rPr lang="en-US" sz="2800" dirty="0" smtClean="0">
                <a:solidFill>
                  <a:srgbClr val="FF0000"/>
                </a:solidFill>
              </a:rPr>
              <a:t> uncertainties!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3419872" y="3769876"/>
            <a:ext cx="16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H→ZZ→4l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00192" y="3769876"/>
            <a:ext cx="2332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H→WW→2l2</a:t>
            </a:r>
            <a:r>
              <a:rPr lang="en-US" sz="2800" dirty="0" smtClean="0">
                <a:solidFill>
                  <a:srgbClr val="FF0000"/>
                </a:solidFill>
                <a:sym typeface="Symbol"/>
              </a:rPr>
              <a:t>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-1" y="908720"/>
            <a:ext cx="3246685" cy="3168352"/>
            <a:chOff x="-1" y="836712"/>
            <a:chExt cx="3246685" cy="3168352"/>
          </a:xfrm>
        </p:grpSpPr>
        <p:pic>
          <p:nvPicPr>
            <p:cNvPr id="3" name="Picture 7"/>
            <p:cNvPicPr>
              <a:picLocks noChangeAspect="1"/>
            </p:cNvPicPr>
            <p:nvPr/>
          </p:nvPicPr>
          <p:blipFill rotWithShape="1">
            <a:blip r:embed="rId7" cstate="print"/>
            <a:srcRect t="3606" b="-3606"/>
            <a:stretch/>
          </p:blipFill>
          <p:spPr>
            <a:xfrm>
              <a:off x="-1" y="836712"/>
              <a:ext cx="3246685" cy="3168352"/>
            </a:xfrm>
            <a:prstGeom prst="rect">
              <a:avLst/>
            </a:prstGeom>
          </p:spPr>
        </p:pic>
        <p:cxnSp>
          <p:nvCxnSpPr>
            <p:cNvPr id="23" name="直接箭头连接符 22"/>
            <p:cNvCxnSpPr/>
            <p:nvPr/>
          </p:nvCxnSpPr>
          <p:spPr>
            <a:xfrm>
              <a:off x="1331640" y="2492896"/>
              <a:ext cx="0" cy="100811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611560" y="3717032"/>
            <a:ext cx="102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H→</a:t>
            </a:r>
            <a:r>
              <a:rPr lang="en-US" sz="2800" dirty="0" smtClean="0">
                <a:solidFill>
                  <a:srgbClr val="FF0000"/>
                </a:solidFill>
                <a:sym typeface="Symbol"/>
              </a:rPr>
              <a:t>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196752"/>
            <a:ext cx="2498408" cy="2376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1124744"/>
            <a:ext cx="3615471" cy="24482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540224"/>
            <a:ext cx="5508104" cy="1905000"/>
          </a:xfrm>
        </p:spPr>
        <p:txBody>
          <a:bodyPr>
            <a:norm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</a:t>
            </a:r>
            <a:r>
              <a:rPr lang="en-US" sz="1400" baseline="-25000" dirty="0" smtClean="0">
                <a:solidFill>
                  <a:srgbClr val="FF0000"/>
                </a:solidFill>
              </a:rPr>
              <a:t>H</a:t>
            </a:r>
            <a:r>
              <a:rPr lang="en-US" sz="1400" dirty="0" smtClean="0">
                <a:solidFill>
                  <a:srgbClr val="FF0000"/>
                </a:solidFill>
              </a:rPr>
              <a:t> = 125.4 </a:t>
            </a:r>
            <a:r>
              <a:rPr lang="en-US" sz="1400" dirty="0">
                <a:solidFill>
                  <a:srgbClr val="FF0000"/>
                </a:solidFill>
              </a:rPr>
              <a:t>±</a:t>
            </a:r>
            <a:r>
              <a:rPr lang="en-US" sz="1400" dirty="0" smtClean="0">
                <a:solidFill>
                  <a:srgbClr val="FF0000"/>
                </a:solidFill>
              </a:rPr>
              <a:t> 0.5(stat.) </a:t>
            </a:r>
            <a:r>
              <a:rPr lang="en-US" sz="1400" dirty="0">
                <a:solidFill>
                  <a:srgbClr val="FF0000"/>
                </a:solidFill>
              </a:rPr>
              <a:t>±</a:t>
            </a:r>
            <a:r>
              <a:rPr lang="en-US" sz="1400" dirty="0" smtClean="0">
                <a:solidFill>
                  <a:srgbClr val="FF0000"/>
                </a:solidFill>
              </a:rPr>
              <a:t> 0.6(syst.) GeV</a:t>
            </a:r>
          </a:p>
          <a:p>
            <a:pPr lvl="1"/>
            <a:r>
              <a:rPr lang="en-US" sz="1400" dirty="0" smtClean="0">
                <a:solidFill>
                  <a:srgbClr val="0000FF"/>
                </a:solidFill>
              </a:rPr>
              <a:t>Energy scale calibrated with Z-&gt;ee</a:t>
            </a:r>
          </a:p>
          <a:p>
            <a:pPr lvl="1"/>
            <a:r>
              <a:rPr lang="en-US" sz="1400" dirty="0" smtClean="0">
                <a:solidFill>
                  <a:srgbClr val="0000FF"/>
                </a:solidFill>
              </a:rPr>
              <a:t>Dominant systematic errors related to energy extrapolation from Z to H and electron-photon difference</a:t>
            </a:r>
          </a:p>
          <a:p>
            <a:r>
              <a:rPr lang="en-US" sz="1400" dirty="0">
                <a:solidFill>
                  <a:srgbClr val="FF0000"/>
                </a:solidFill>
              </a:rPr>
              <a:t>Γ</a:t>
            </a:r>
            <a:r>
              <a:rPr lang="en-US" sz="1400" baseline="-25000" dirty="0">
                <a:solidFill>
                  <a:srgbClr val="FF0000"/>
                </a:solidFill>
              </a:rPr>
              <a:t>H</a:t>
            </a:r>
            <a:r>
              <a:rPr lang="en-US" sz="1400" dirty="0">
                <a:solidFill>
                  <a:srgbClr val="FF0000"/>
                </a:solidFill>
              </a:rPr>
              <a:t> &lt; 6.9 (expected 5.9) GeV at 95% </a:t>
            </a:r>
            <a:r>
              <a:rPr lang="en-US" sz="1400" dirty="0" smtClean="0">
                <a:solidFill>
                  <a:srgbClr val="FF0000"/>
                </a:solidFill>
              </a:rPr>
              <a:t>CL</a:t>
            </a:r>
            <a:endParaRPr lang="en-US" sz="1400" dirty="0">
              <a:solidFill>
                <a:srgbClr val="FF0000"/>
              </a:solidFill>
            </a:endParaRPr>
          </a:p>
          <a:p>
            <a:endParaRPr lang="en-US" sz="2400" dirty="0" smtClean="0">
              <a:solidFill>
                <a:srgbClr val="0000FF"/>
              </a:solidFill>
            </a:endParaRPr>
          </a:p>
          <a:p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131840" y="980728"/>
            <a:ext cx="111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Width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15616" y="98072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M</a:t>
            </a:r>
            <a:r>
              <a:rPr lang="en-US" b="1" dirty="0" smtClean="0">
                <a:solidFill>
                  <a:srgbClr val="008000"/>
                </a:solidFill>
              </a:rPr>
              <a:t>ass</a:t>
            </a:r>
            <a:endParaRPr lang="en-US" b="1" dirty="0">
              <a:solidFill>
                <a:srgbClr val="008000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-36512" y="-27384"/>
            <a:ext cx="9144000" cy="915560"/>
            <a:chOff x="0" y="0"/>
            <a:chExt cx="9144000" cy="915560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685800" y="0"/>
              <a:ext cx="7772400" cy="908720"/>
            </a:xfrm>
            <a:prstGeom prst="rect">
              <a:avLst/>
            </a:prstGeom>
            <a:solidFill>
              <a:srgbClr val="5EFFF6"/>
            </a:solidFill>
          </p:spPr>
          <p:txBody>
            <a:bodyPr vert="horz" lIns="91440" tIns="45720" rIns="91440" bIns="45720" rtlCol="0" anchor="ctr">
              <a:normAutofit fontScale="97500"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en-US" sz="4000" dirty="0" smtClean="0"/>
                <a:t>Mass and width</a:t>
              </a:r>
              <a:endParaRPr lang="en-US" sz="4000" dirty="0"/>
            </a:p>
          </p:txBody>
        </p:sp>
        <p:pic>
          <p:nvPicPr>
            <p:cNvPr id="19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008112" cy="9155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85360" y="1"/>
              <a:ext cx="105864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908720"/>
            <a:ext cx="3275856" cy="3143051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6084168" y="3933056"/>
            <a:ext cx="32166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M</a:t>
            </a:r>
            <a:r>
              <a:rPr lang="en-US" sz="1400" baseline="-25000" dirty="0" smtClean="0">
                <a:solidFill>
                  <a:srgbClr val="FF0000"/>
                </a:solidFill>
              </a:rPr>
              <a:t>H</a:t>
            </a:r>
            <a:r>
              <a:rPr lang="en-US" sz="1400" dirty="0" smtClean="0">
                <a:solidFill>
                  <a:srgbClr val="FF0000"/>
                </a:solidFill>
              </a:rPr>
              <a:t> = 125.8 ± 0.5(stat.) ± 0.2(syst.) </a:t>
            </a:r>
            <a:r>
              <a:rPr lang="en-US" sz="1400" dirty="0" err="1" smtClean="0">
                <a:solidFill>
                  <a:srgbClr val="FF0000"/>
                </a:solidFill>
              </a:rPr>
              <a:t>GeV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/>
              <a:t>m(4e) = 127.0 -2.3/+1.9 </a:t>
            </a:r>
            <a:r>
              <a:rPr lang="en-US" sz="1400" dirty="0" err="1" smtClean="0"/>
              <a:t>GeV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 m(4</a:t>
            </a:r>
            <a:r>
              <a:rPr lang="el-GR" sz="1400" dirty="0" smtClean="0"/>
              <a:t>μ)=125.2 -0.6/+0.5 </a:t>
            </a:r>
            <a:r>
              <a:rPr lang="en-US" sz="1400" dirty="0" err="1" smtClean="0"/>
              <a:t>GeV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 m(2e2</a:t>
            </a:r>
            <a:r>
              <a:rPr lang="el-GR" sz="1400" dirty="0" smtClean="0"/>
              <a:t>μ)=127.2 -0.8/+0.8 </a:t>
            </a:r>
            <a:r>
              <a:rPr lang="en-US" sz="1400" dirty="0" err="1" smtClean="0"/>
              <a:t>GeV</a:t>
            </a:r>
            <a:endParaRPr lang="en-US" sz="1400" dirty="0" smtClean="0"/>
          </a:p>
        </p:txBody>
      </p:sp>
      <p:grpSp>
        <p:nvGrpSpPr>
          <p:cNvPr id="29" name="组合 28"/>
          <p:cNvGrpSpPr/>
          <p:nvPr/>
        </p:nvGrpSpPr>
        <p:grpSpPr>
          <a:xfrm>
            <a:off x="671535" y="2236078"/>
            <a:ext cx="7785228" cy="4621922"/>
            <a:chOff x="671535" y="2236078"/>
            <a:chExt cx="7785228" cy="4621922"/>
          </a:xfrm>
        </p:grpSpPr>
        <p:sp>
          <p:nvSpPr>
            <p:cNvPr id="24" name="Content Placeholder 2"/>
            <p:cNvSpPr txBox="1">
              <a:spLocks/>
            </p:cNvSpPr>
            <p:nvPr/>
          </p:nvSpPr>
          <p:spPr>
            <a:xfrm>
              <a:off x="971600" y="6161088"/>
              <a:ext cx="7319424" cy="69691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/>
            <a:p>
              <a:pPr marL="342900" indent="-342900"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US" sz="2400" dirty="0" smtClean="0"/>
                <a:t>Mass can be measured with higher precision with </a:t>
              </a:r>
              <a:r>
                <a:rPr lang="en-US" sz="2400" dirty="0" err="1" smtClean="0"/>
                <a:t>γγ</a:t>
              </a:r>
              <a:r>
                <a:rPr lang="en-US" sz="2400" dirty="0" smtClean="0"/>
                <a:t> and ZZ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     M</a:t>
              </a:r>
              <a:r>
                <a:rPr kumimoji="0" lang="en-US" sz="24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= 125.7 ± 0.3(stat.) ± 0.3(syst.)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GeV</a:t>
              </a: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72278" y="2238715"/>
              <a:ext cx="1903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8000"/>
                  </a:solidFill>
                </a:rPr>
                <a:t>2D scan μ vs mass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86001" y="2236078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</a:rPr>
                <a:t>1</a:t>
              </a:r>
              <a:r>
                <a:rPr lang="en-US" b="1" dirty="0" smtClean="0">
                  <a:solidFill>
                    <a:srgbClr val="008000"/>
                  </a:solidFill>
                </a:rPr>
                <a:t>D scan: mass</a:t>
              </a:r>
              <a:endParaRPr lang="en-US" b="1" dirty="0">
                <a:solidFill>
                  <a:srgbClr val="008000"/>
                </a:solidFill>
              </a:endParaRPr>
            </a:p>
          </p:txBody>
        </p:sp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1535" y="2608046"/>
              <a:ext cx="3771900" cy="3618895"/>
            </a:xfrm>
            <a:prstGeom prst="rect">
              <a:avLst/>
            </a:prstGeom>
          </p:spPr>
        </p:pic>
        <p:pic>
          <p:nvPicPr>
            <p:cNvPr id="28" name="Picture 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88024" y="2641169"/>
              <a:ext cx="3668739" cy="3519919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1979712" y="1916832"/>
            <a:ext cx="1029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H→</a:t>
            </a:r>
            <a:r>
              <a:rPr lang="en-US" sz="2800" dirty="0" smtClean="0">
                <a:solidFill>
                  <a:srgbClr val="FF0000"/>
                </a:solidFill>
                <a:sym typeface="Symbol"/>
              </a:rPr>
              <a:t>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82968" y="1897668"/>
            <a:ext cx="1661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H→ZZ→4l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26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25</a:t>
            </a:fld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-36512" y="-27384"/>
            <a:ext cx="9144000" cy="915560"/>
            <a:chOff x="0" y="0"/>
            <a:chExt cx="9144000" cy="91556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685800" y="0"/>
              <a:ext cx="7772400" cy="908720"/>
            </a:xfrm>
            <a:prstGeom prst="rect">
              <a:avLst/>
            </a:prstGeom>
            <a:solidFill>
              <a:srgbClr val="5EFFF6"/>
            </a:solidFill>
          </p:spPr>
          <p:txBody>
            <a:bodyPr vert="horz" lIns="91440" tIns="45720" rIns="91440" bIns="45720" rtlCol="0" anchor="ctr">
              <a:normAutofit fontScale="97500"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en-US" sz="4000" dirty="0" smtClean="0"/>
                <a:t>Spin-parity</a:t>
              </a:r>
              <a:endParaRPr lang="en-US" sz="4000" dirty="0"/>
            </a:p>
          </p:txBody>
        </p:sp>
        <p:pic>
          <p:nvPicPr>
            <p:cNvPr id="6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008112" cy="9155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85360" y="1"/>
              <a:ext cx="105864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1"/>
            <a:ext cx="3707904" cy="2510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0" y="3429000"/>
            <a:ext cx="3779912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en-US" sz="1400" dirty="0" smtClean="0"/>
              <a:t>Consider graviton-like hypothesis 2</a:t>
            </a:r>
            <a:r>
              <a:rPr lang="en-US" sz="1400" baseline="30000" dirty="0" smtClean="0"/>
              <a:t>+</a:t>
            </a:r>
            <a:endParaRPr lang="en-US" sz="1400" dirty="0" smtClean="0"/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1400" dirty="0" smtClean="0"/>
              <a:t>Production can be </a:t>
            </a:r>
            <a:r>
              <a:rPr lang="en-US" sz="1400" dirty="0" err="1" smtClean="0"/>
              <a:t>gg</a:t>
            </a:r>
            <a:r>
              <a:rPr lang="en-US" sz="1400" dirty="0" smtClean="0"/>
              <a:t> fusion or </a:t>
            </a:r>
            <a:r>
              <a:rPr lang="en-US" sz="1400" dirty="0" err="1" smtClean="0"/>
              <a:t>qq</a:t>
            </a:r>
            <a:r>
              <a:rPr lang="en-US" sz="1400" dirty="0" smtClean="0"/>
              <a:t> annihilation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1400" dirty="0" smtClean="0"/>
              <a:t>Sensitivity still rather </a:t>
            </a:r>
            <a:r>
              <a:rPr lang="en-US" sz="1400" dirty="0" smtClean="0"/>
              <a:t>low</a:t>
            </a:r>
            <a:endParaRPr lang="en-US" sz="1400" dirty="0" smtClean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current </a:t>
            </a:r>
            <a:r>
              <a:rPr lang="en-US" sz="1400" dirty="0" smtClean="0">
                <a:solidFill>
                  <a:srgbClr val="FF0000"/>
                </a:solidFill>
              </a:rPr>
              <a:t>data cannot exclude this particular model of spin-2 whilst the data are </a:t>
            </a:r>
            <a:r>
              <a:rPr lang="en-US" sz="1400" b="1" dirty="0" smtClean="0">
                <a:solidFill>
                  <a:srgbClr val="FF0000"/>
                </a:solidFill>
              </a:rPr>
              <a:t>compatible with the Standard Model Higgs at the </a:t>
            </a:r>
            <a:r>
              <a:rPr lang="en-US" sz="1400" b="1" dirty="0" smtClean="0">
                <a:solidFill>
                  <a:srgbClr val="FF0000"/>
                </a:solidFill>
              </a:rPr>
              <a:t>2σ </a:t>
            </a:r>
            <a:r>
              <a:rPr lang="en-US" sz="1400" b="1" dirty="0" smtClean="0">
                <a:solidFill>
                  <a:srgbClr val="FF0000"/>
                </a:solidFill>
              </a:rPr>
              <a:t>level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980728"/>
            <a:ext cx="2637621" cy="2497747"/>
          </a:xfrm>
          <a:prstGeom prst="rect">
            <a:avLst/>
          </a:prstGeom>
        </p:spPr>
      </p:pic>
      <p:pic>
        <p:nvPicPr>
          <p:cNvPr id="12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4987576"/>
            <a:ext cx="7150100" cy="1681784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6639620" y="5254898"/>
            <a:ext cx="622300" cy="1374068"/>
          </a:xfrm>
          <a:prstGeom prst="roundRect">
            <a:avLst/>
          </a:prstGeom>
          <a:noFill/>
          <a:ln w="476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299144" y="5254898"/>
            <a:ext cx="574675" cy="1374068"/>
          </a:xfrm>
          <a:prstGeom prst="roundRect">
            <a:avLst/>
          </a:prstGeom>
          <a:noFill/>
          <a:ln w="476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矩形 15"/>
          <p:cNvSpPr/>
          <p:nvPr/>
        </p:nvSpPr>
        <p:spPr>
          <a:xfrm>
            <a:off x="4283968" y="4653136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b="1" dirty="0" smtClean="0">
                <a:solidFill>
                  <a:srgbClr val="0000FF"/>
                </a:solidFill>
              </a:rPr>
              <a:t>H-&gt;ZZ-&gt;4l</a:t>
            </a: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19901" y="980728"/>
            <a:ext cx="2724099" cy="2592288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6732240" y="3429000"/>
            <a:ext cx="2664296" cy="136815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1400" b="1" u="sng" dirty="0" err="1" smtClean="0">
                <a:solidFill>
                  <a:srgbClr val="FF0000"/>
                </a:solidFill>
              </a:rPr>
              <a:t>H</a:t>
            </a:r>
            <a:r>
              <a:rPr lang="en-US" sz="1400" b="1" u="sng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1400" b="1" u="sng" dirty="0" err="1" smtClean="0">
                <a:solidFill>
                  <a:srgbClr val="FF0000"/>
                </a:solidFill>
              </a:rPr>
              <a:t>WW</a:t>
            </a:r>
            <a:r>
              <a:rPr lang="en-US" sz="1400" b="1" u="sng" dirty="0" err="1" smtClean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1400" b="1" u="sng" dirty="0" err="1" smtClean="0">
                <a:solidFill>
                  <a:srgbClr val="FF0000"/>
                </a:solidFill>
              </a:rPr>
              <a:t>lνlν</a:t>
            </a:r>
            <a:r>
              <a:rPr lang="en-US" sz="1400" dirty="0" smtClean="0"/>
              <a:t>: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 0-jet and 1-jet bins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Limited sensitivity (expected &lt; 2σ)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Observed result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disfavours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1400" b="0" i="0" u="none" strike="noStrike" kern="120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</a:t>
            </a:r>
            <a:r>
              <a:rPr lang="en-US" sz="1400" noProof="0" dirty="0" smtClean="0">
                <a:solidFill>
                  <a:srgbClr val="FF0000"/>
                </a:solidFill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hypothesis at 12-14% probability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08304" y="5373216"/>
            <a:ext cx="1782197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矩形 19"/>
          <p:cNvSpPr/>
          <p:nvPr/>
        </p:nvSpPr>
        <p:spPr>
          <a:xfrm>
            <a:off x="3995936" y="3717032"/>
            <a:ext cx="2304256" cy="923330"/>
          </a:xfrm>
          <a:prstGeom prst="rect">
            <a:avLst/>
          </a:prstGeom>
          <a:ln w="38100">
            <a:solidFill>
              <a:srgbClr val="03AD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3AD13"/>
                </a:solidFill>
              </a:rPr>
              <a:t>CMS strongly prefer </a:t>
            </a:r>
            <a:r>
              <a:rPr lang="en-US" b="1" dirty="0" smtClean="0">
                <a:solidFill>
                  <a:srgbClr val="03AD13"/>
                </a:solidFill>
              </a:rPr>
              <a:t>SM prediction (</a:t>
            </a:r>
            <a:r>
              <a:rPr lang="en-US" b="1" dirty="0" smtClean="0">
                <a:solidFill>
                  <a:srgbClr val="FF0000"/>
                </a:solidFill>
              </a:rPr>
              <a:t>J</a:t>
            </a:r>
            <a:r>
              <a:rPr lang="en-US" b="1" baseline="30000" dirty="0" smtClean="0">
                <a:solidFill>
                  <a:srgbClr val="FF0000"/>
                </a:solidFill>
              </a:rPr>
              <a:t>P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= 0</a:t>
            </a:r>
            <a:r>
              <a:rPr lang="en-US" b="1" baseline="30000" dirty="0" smtClean="0">
                <a:solidFill>
                  <a:srgbClr val="FF0000"/>
                </a:solidFill>
              </a:rPr>
              <a:t>+</a:t>
            </a:r>
            <a:r>
              <a:rPr lang="en-US" b="1" dirty="0" smtClean="0">
                <a:solidFill>
                  <a:srgbClr val="03AD13"/>
                </a:solidFill>
              </a:rPr>
              <a:t>)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03AD13"/>
                </a:solidFill>
              </a:rPr>
              <a:t>over the alternatives</a:t>
            </a:r>
            <a:endParaRPr lang="en-US" b="1" dirty="0">
              <a:solidFill>
                <a:srgbClr val="03AD1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26</a:t>
            </a:fld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0" y="0"/>
            <a:ext cx="9144000" cy="915560"/>
            <a:chOff x="0" y="0"/>
            <a:chExt cx="9144000" cy="915560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971600" y="0"/>
              <a:ext cx="7486600" cy="908720"/>
            </a:xfrm>
            <a:prstGeom prst="rect">
              <a:avLst/>
            </a:prstGeom>
            <a:solidFill>
              <a:srgbClr val="5EFFF6"/>
            </a:solidFill>
          </p:spPr>
          <p:txBody>
            <a:bodyPr vert="horz" lIns="91440" tIns="45720" rIns="91440" bIns="45720" rtlCol="0" anchor="ctr">
              <a:normAutofit fontScale="90000"/>
            </a:bodyPr>
            <a:lstStyle/>
            <a:p>
              <a:r>
                <a:rPr lang="en-US" sz="4000" dirty="0" err="1" smtClean="0"/>
                <a:t>Fermionic</a:t>
              </a:r>
              <a:r>
                <a:rPr lang="en-US" sz="4000" dirty="0" smtClean="0"/>
                <a:t> decay channels </a:t>
              </a:r>
              <a:r>
                <a:rPr lang="en-US" sz="4000" dirty="0" smtClean="0"/>
                <a:t>at 125 </a:t>
              </a:r>
              <a:r>
                <a:rPr lang="en-US" sz="4000" dirty="0" err="1" smtClean="0"/>
                <a:t>GeV</a:t>
              </a:r>
              <a:r>
                <a:rPr lang="en-US" sz="4000" dirty="0" smtClean="0"/>
                <a:t> </a:t>
              </a:r>
              <a:endParaRPr lang="en-US" sz="4000" dirty="0"/>
            </a:p>
          </p:txBody>
        </p:sp>
        <p:pic>
          <p:nvPicPr>
            <p:cNvPr id="7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008112" cy="9155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85360" y="1"/>
              <a:ext cx="105864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6560" y="908721"/>
            <a:ext cx="4367440" cy="3240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0" y="1052736"/>
            <a:ext cx="55081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err="1" smtClean="0"/>
              <a:t>Hff</a:t>
            </a:r>
            <a:r>
              <a:rPr lang="en-US" sz="2400" b="1" u="sng" dirty="0" smtClean="0"/>
              <a:t> programs at CMS</a:t>
            </a:r>
            <a:endParaRPr lang="en-US" sz="2400" b="1" u="sng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• </a:t>
            </a:r>
            <a:r>
              <a:rPr lang="en-US" sz="2400" dirty="0" smtClean="0">
                <a:solidFill>
                  <a:srgbClr val="FF0000"/>
                </a:solidFill>
              </a:rPr>
              <a:t>VBF H(bb)   </a:t>
            </a:r>
            <a:r>
              <a:rPr lang="en-US" sz="2400" dirty="0" smtClean="0"/>
              <a:t>CMS-HIG-13-011</a:t>
            </a:r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• </a:t>
            </a:r>
            <a:r>
              <a:rPr lang="en-US" sz="2400" dirty="0" smtClean="0">
                <a:solidFill>
                  <a:srgbClr val="FF0000"/>
                </a:solidFill>
              </a:rPr>
              <a:t>VH(bb)   </a:t>
            </a:r>
            <a:r>
              <a:rPr lang="en-US" sz="2400" dirty="0" smtClean="0"/>
              <a:t>CMS‐HIG-13-012</a:t>
            </a:r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• H</a:t>
            </a:r>
            <a:r>
              <a:rPr lang="el-GR" sz="2400" dirty="0" smtClean="0">
                <a:solidFill>
                  <a:srgbClr val="FF0000"/>
                </a:solidFill>
              </a:rPr>
              <a:t>ττ</a:t>
            </a:r>
            <a:r>
              <a:rPr lang="en-US" sz="2400" dirty="0" smtClean="0">
                <a:solidFill>
                  <a:srgbClr val="FF0000"/>
                </a:solidFill>
              </a:rPr>
              <a:t>  </a:t>
            </a:r>
            <a:r>
              <a:rPr lang="en-US" sz="2400" dirty="0" smtClean="0"/>
              <a:t>CMS‐HIG-13-004,  CMS-HIG-12-053</a:t>
            </a:r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• </a:t>
            </a:r>
            <a:r>
              <a:rPr lang="en-US" sz="2400" dirty="0" err="1" smtClean="0">
                <a:solidFill>
                  <a:srgbClr val="FF0000"/>
                </a:solidFill>
              </a:rPr>
              <a:t>ttH</a:t>
            </a:r>
            <a:r>
              <a:rPr lang="en-US" sz="2400" dirty="0" smtClean="0">
                <a:solidFill>
                  <a:srgbClr val="FF0000"/>
                </a:solidFill>
              </a:rPr>
              <a:t>(</a:t>
            </a:r>
            <a:r>
              <a:rPr lang="el-GR" sz="2400" dirty="0" smtClean="0">
                <a:solidFill>
                  <a:srgbClr val="FF0000"/>
                </a:solidFill>
              </a:rPr>
              <a:t>ττ/</a:t>
            </a:r>
            <a:r>
              <a:rPr lang="en-US" sz="2400" dirty="0" smtClean="0">
                <a:solidFill>
                  <a:srgbClr val="FF0000"/>
                </a:solidFill>
              </a:rPr>
              <a:t>bb)  </a:t>
            </a:r>
            <a:r>
              <a:rPr lang="en-US" sz="2400" dirty="0" smtClean="0"/>
              <a:t>CMS-HIG-13-019</a:t>
            </a:r>
          </a:p>
          <a:p>
            <a:endParaRPr lang="en-US" sz="2400" dirty="0" smtClean="0"/>
          </a:p>
          <a:p>
            <a:r>
              <a:rPr lang="en-US" sz="2400" u="sng" dirty="0" smtClean="0"/>
              <a:t>Final states</a:t>
            </a:r>
            <a:r>
              <a:rPr lang="en-US" sz="2400" dirty="0" smtClean="0"/>
              <a:t>: </a:t>
            </a:r>
            <a:r>
              <a:rPr lang="en-US" sz="2400" b="1" dirty="0" smtClean="0">
                <a:solidFill>
                  <a:srgbClr val="03AD13"/>
                </a:solidFill>
              </a:rPr>
              <a:t>Jets, b-tagged jet, </a:t>
            </a:r>
            <a:r>
              <a:rPr lang="en-US" sz="2400" b="1" dirty="0" smtClean="0">
                <a:solidFill>
                  <a:srgbClr val="03AD13"/>
                </a:solidFill>
                <a:sym typeface="Symbol"/>
              </a:rPr>
              <a:t></a:t>
            </a:r>
            <a:r>
              <a:rPr lang="en-US" sz="2400" b="1" baseline="-25000" dirty="0" smtClean="0">
                <a:solidFill>
                  <a:srgbClr val="03AD13"/>
                </a:solidFill>
                <a:sym typeface="Symbol"/>
              </a:rPr>
              <a:t>h</a:t>
            </a:r>
            <a:r>
              <a:rPr lang="en-US" sz="2400" b="1" dirty="0" smtClean="0">
                <a:solidFill>
                  <a:srgbClr val="03AD13"/>
                </a:solidFill>
                <a:sym typeface="Symbol"/>
              </a:rPr>
              <a:t>, (l+)MET</a:t>
            </a:r>
            <a:endParaRPr lang="en-US" sz="2400" b="1" dirty="0">
              <a:solidFill>
                <a:srgbClr val="03AD1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79712" y="5373216"/>
            <a:ext cx="4675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FF0000"/>
                </a:solidFill>
              </a:rPr>
              <a:t>CMS Results</a:t>
            </a:r>
            <a:r>
              <a:rPr lang="en-US" sz="3200" dirty="0" smtClean="0">
                <a:solidFill>
                  <a:srgbClr val="FF0000"/>
                </a:solidFill>
              </a:rPr>
              <a:t>: each channel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27</a:t>
            </a:fld>
            <a:endParaRPr lang="zh-CN" alt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24"/>
            <a:ext cx="9143999" cy="5210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组合 3"/>
          <p:cNvGrpSpPr/>
          <p:nvPr/>
        </p:nvGrpSpPr>
        <p:grpSpPr>
          <a:xfrm>
            <a:off x="-36512" y="-27384"/>
            <a:ext cx="9144000" cy="915560"/>
            <a:chOff x="0" y="0"/>
            <a:chExt cx="9144000" cy="91556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936104" y="0"/>
              <a:ext cx="7200800" cy="908720"/>
            </a:xfrm>
            <a:prstGeom prst="rect">
              <a:avLst/>
            </a:prstGeom>
            <a:solidFill>
              <a:srgbClr val="5EFFF6"/>
            </a:solidFill>
          </p:spPr>
          <p:txBody>
            <a:bodyPr vert="horz" lIns="91440" tIns="45720" rIns="91440" bIns="45720" rtlCol="0" anchor="ctr">
              <a:normAutofit fontScale="97500"/>
            </a:bodyPr>
            <a:lstStyle/>
            <a:p>
              <a:r>
                <a:rPr lang="en-US" sz="4000" b="1" dirty="0" err="1" smtClean="0"/>
                <a:t>VH</a:t>
              </a:r>
              <a:r>
                <a:rPr lang="en-US" sz="4000" b="1" dirty="0" err="1" smtClean="0"/>
                <a:t>→</a:t>
              </a:r>
              <a:r>
                <a:rPr lang="en-US" sz="4000" b="1" dirty="0" err="1" smtClean="0"/>
                <a:t>bb</a:t>
              </a:r>
              <a:r>
                <a:rPr lang="en-US" sz="4000" b="1" dirty="0" smtClean="0"/>
                <a:t> results</a:t>
              </a:r>
              <a:endParaRPr lang="en-US" sz="4000" dirty="0"/>
            </a:p>
          </p:txBody>
        </p:sp>
        <p:pic>
          <p:nvPicPr>
            <p:cNvPr id="6" name="Picture 1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008112" cy="9155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85360" y="1"/>
              <a:ext cx="105864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8" name="直接箭头连接符 7"/>
          <p:cNvCxnSpPr/>
          <p:nvPr/>
        </p:nvCxnSpPr>
        <p:spPr>
          <a:xfrm>
            <a:off x="5220072" y="1988840"/>
            <a:ext cx="936104" cy="331236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80312" y="3933056"/>
            <a:ext cx="1132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sym typeface="Symbol"/>
              </a:rPr>
              <a:t>=1.0±0.5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28</a:t>
            </a:fld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36512" y="-27384"/>
            <a:ext cx="9144000" cy="915560"/>
            <a:chOff x="0" y="0"/>
            <a:chExt cx="9144000" cy="915560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1008112" y="0"/>
              <a:ext cx="7128792" cy="908720"/>
            </a:xfrm>
            <a:prstGeom prst="rect">
              <a:avLst/>
            </a:prstGeom>
            <a:solidFill>
              <a:srgbClr val="5EFFF6"/>
            </a:solidFill>
          </p:spPr>
          <p:txBody>
            <a:bodyPr vert="horz" lIns="91440" tIns="45720" rIns="91440" bIns="45720" rtlCol="0" anchor="ctr">
              <a:normAutofit fontScale="97500"/>
            </a:bodyPr>
            <a:lstStyle/>
            <a:p>
              <a:r>
                <a:rPr lang="en-US" sz="4000" b="1" dirty="0" smtClean="0"/>
                <a:t>VBF </a:t>
              </a:r>
              <a:r>
                <a:rPr lang="en-US" sz="4000" b="1" dirty="0" err="1" smtClean="0"/>
                <a:t>H</a:t>
              </a:r>
              <a:r>
                <a:rPr lang="en-US" sz="4000" b="1" dirty="0" err="1" smtClean="0"/>
                <a:t>→</a:t>
              </a:r>
              <a:r>
                <a:rPr lang="en-US" sz="4000" b="1" dirty="0" err="1" smtClean="0"/>
                <a:t>bb</a:t>
              </a:r>
              <a:r>
                <a:rPr lang="en-US" sz="4000" b="1" dirty="0" smtClean="0"/>
                <a:t> results</a:t>
              </a:r>
              <a:endParaRPr lang="en-US" sz="4000" dirty="0"/>
            </a:p>
          </p:txBody>
        </p:sp>
        <p:pic>
          <p:nvPicPr>
            <p:cNvPr id="5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008112" cy="9155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85360" y="1"/>
              <a:ext cx="105864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194376" y="1196752"/>
            <a:ext cx="3369512" cy="55399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@</a:t>
            </a:r>
            <a:r>
              <a:rPr lang="en-US" sz="3200" dirty="0" smtClean="0"/>
              <a:t>~125GeV:</a:t>
            </a: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2060"/>
                </a:solidFill>
              </a:rPr>
              <a:t> Limit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 expected 3.0xSM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smtClean="0">
                <a:solidFill>
                  <a:srgbClr val="002060"/>
                </a:solidFill>
              </a:rPr>
              <a:t>observed 3.6xSM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endParaRPr lang="en-US" sz="3200" b="1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70C0"/>
                </a:solidFill>
              </a:rPr>
              <a:t> Significance</a:t>
            </a:r>
            <a:endParaRPr lang="en-US" sz="3200" b="1" dirty="0" smtClean="0">
              <a:solidFill>
                <a:srgbClr val="0070C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</a:rPr>
              <a:t>  Observed 0.29</a:t>
            </a:r>
            <a:r>
              <a:rPr lang="en-US" sz="2800" b="1" dirty="0" smtClean="0">
                <a:solidFill>
                  <a:srgbClr val="0070C0"/>
                </a:solidFill>
                <a:sym typeface="Symbol"/>
              </a:rPr>
              <a:t>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</a:rPr>
              <a:t> Expected 0.70</a:t>
            </a:r>
            <a:r>
              <a:rPr lang="en-US" sz="2800" b="1" dirty="0" smtClean="0">
                <a:solidFill>
                  <a:srgbClr val="0070C0"/>
                </a:solidFill>
                <a:sym typeface="Symbol"/>
              </a:rPr>
              <a:t>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pPr lvl="1"/>
            <a:endParaRPr lang="en-US" sz="3200" b="1" dirty="0" smtClean="0">
              <a:solidFill>
                <a:srgbClr val="0070C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3AD13"/>
                </a:solidFill>
              </a:rPr>
              <a:t> </a:t>
            </a:r>
            <a:r>
              <a:rPr lang="en-US" sz="3200" b="1" dirty="0" smtClean="0">
                <a:solidFill>
                  <a:srgbClr val="03AD13"/>
                </a:solidFill>
              </a:rPr>
              <a:t>Best fit</a:t>
            </a:r>
          </a:p>
          <a:p>
            <a:r>
              <a:rPr lang="en-US" sz="3200" b="1" dirty="0" smtClean="0">
                <a:solidFill>
                  <a:srgbClr val="03AD13"/>
                </a:solidFill>
              </a:rPr>
              <a:t>          </a:t>
            </a:r>
            <a:r>
              <a:rPr lang="en-US" sz="3200" b="1" dirty="0" smtClean="0">
                <a:solidFill>
                  <a:srgbClr val="03AD13"/>
                </a:solidFill>
                <a:sym typeface="Symbol"/>
              </a:rPr>
              <a:t>=0.43±1.37</a:t>
            </a:r>
            <a:endParaRPr lang="en-US" sz="3200" b="1" dirty="0" smtClean="0">
              <a:solidFill>
                <a:srgbClr val="03AD13"/>
              </a:solidFill>
            </a:endParaRPr>
          </a:p>
          <a:p>
            <a:endParaRPr 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4427984" y="2924944"/>
            <a:ext cx="3168352" cy="1875284"/>
            <a:chOff x="4067944" y="1340768"/>
            <a:chExt cx="4070259" cy="2667372"/>
          </a:xfrm>
        </p:grpSpPr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67944" y="1340768"/>
              <a:ext cx="4070259" cy="2667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直接箭头连接符 11"/>
            <p:cNvCxnSpPr/>
            <p:nvPr/>
          </p:nvCxnSpPr>
          <p:spPr>
            <a:xfrm flipV="1">
              <a:off x="6372200" y="3284984"/>
              <a:ext cx="0" cy="360040"/>
            </a:xfrm>
            <a:prstGeom prst="straightConnector1">
              <a:avLst/>
            </a:prstGeom>
            <a:ln w="38100">
              <a:solidFill>
                <a:srgbClr val="03AD1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782929"/>
            <a:ext cx="3096344" cy="207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908720"/>
            <a:ext cx="3096344" cy="205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直接箭头连接符 19"/>
          <p:cNvCxnSpPr/>
          <p:nvPr/>
        </p:nvCxnSpPr>
        <p:spPr>
          <a:xfrm flipH="1">
            <a:off x="3851920" y="2420888"/>
            <a:ext cx="2448272" cy="2160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29</a:t>
            </a:fld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36512" y="-27384"/>
            <a:ext cx="9144000" cy="915560"/>
            <a:chOff x="0" y="0"/>
            <a:chExt cx="9144000" cy="915560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1008112" y="0"/>
              <a:ext cx="7128792" cy="908720"/>
            </a:xfrm>
            <a:prstGeom prst="rect">
              <a:avLst/>
            </a:prstGeom>
            <a:solidFill>
              <a:srgbClr val="5EFFF6"/>
            </a:solidFill>
          </p:spPr>
          <p:txBody>
            <a:bodyPr vert="horz" lIns="91440" tIns="45720" rIns="91440" bIns="45720" rtlCol="0" anchor="ctr">
              <a:normAutofit fontScale="97500"/>
            </a:bodyPr>
            <a:lstStyle/>
            <a:p>
              <a:r>
                <a:rPr lang="en-US" sz="4000" b="1" dirty="0" smtClean="0"/>
                <a:t>H→</a:t>
              </a:r>
              <a:r>
                <a:rPr lang="en-US" sz="4000" b="1" dirty="0" smtClean="0">
                  <a:sym typeface="Symbol"/>
                </a:rPr>
                <a:t></a:t>
              </a:r>
              <a:r>
                <a:rPr lang="en-US" sz="4000" b="1" dirty="0" smtClean="0"/>
                <a:t> results</a:t>
              </a:r>
              <a:endParaRPr lang="en-US" sz="4000" dirty="0"/>
            </a:p>
          </p:txBody>
        </p:sp>
        <p:pic>
          <p:nvPicPr>
            <p:cNvPr id="5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008112" cy="9155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85360" y="1"/>
              <a:ext cx="105864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1"/>
            <a:ext cx="4499992" cy="297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980729"/>
            <a:ext cx="325971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3987098"/>
            <a:ext cx="5148063" cy="287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5436096" y="4149080"/>
            <a:ext cx="3528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Observed</a:t>
            </a:r>
            <a:r>
              <a:rPr lang="en-US" sz="2400" dirty="0" smtClean="0"/>
              <a:t> (</a:t>
            </a:r>
            <a:r>
              <a:rPr lang="en-US" sz="2400" dirty="0" smtClean="0">
                <a:solidFill>
                  <a:schemeClr val="tx2"/>
                </a:solidFill>
              </a:rPr>
              <a:t>expected</a:t>
            </a:r>
            <a:r>
              <a:rPr lang="en-US" sz="2400" dirty="0" smtClean="0"/>
              <a:t>) significance = </a:t>
            </a:r>
            <a:r>
              <a:rPr lang="en-US" sz="2400" b="1" dirty="0" smtClean="0">
                <a:solidFill>
                  <a:srgbClr val="FF0000"/>
                </a:solidFill>
              </a:rPr>
              <a:t>2.9</a:t>
            </a:r>
            <a:r>
              <a:rPr lang="en-US" sz="2400" dirty="0" smtClean="0"/>
              <a:t>(</a:t>
            </a:r>
            <a:r>
              <a:rPr lang="en-US" sz="2400" dirty="0" smtClean="0">
                <a:solidFill>
                  <a:schemeClr val="tx2"/>
                </a:solidFill>
              </a:rPr>
              <a:t>2.6</a:t>
            </a:r>
            <a:r>
              <a:rPr lang="en-US" sz="2400" dirty="0" smtClean="0"/>
              <a:t>)</a:t>
            </a:r>
            <a:r>
              <a:rPr lang="el-GR" sz="2400" dirty="0" smtClean="0"/>
              <a:t>σ</a:t>
            </a:r>
            <a:r>
              <a:rPr lang="en-US" sz="2400" dirty="0" smtClean="0"/>
              <a:t> around 125GeV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/>
          </a:p>
          <a:p>
            <a:r>
              <a:rPr lang="en-US" sz="2400" dirty="0" smtClean="0"/>
              <a:t>• </a:t>
            </a:r>
            <a:r>
              <a:rPr lang="en-US" sz="2400" dirty="0" smtClean="0"/>
              <a:t>Combined best fit </a:t>
            </a:r>
            <a:r>
              <a:rPr lang="el-GR" sz="2400" dirty="0" smtClean="0">
                <a:solidFill>
                  <a:srgbClr val="FF0000"/>
                </a:solidFill>
              </a:rPr>
              <a:t>μ</a:t>
            </a:r>
            <a:r>
              <a:rPr lang="en-US" sz="2400" dirty="0" smtClean="0">
                <a:solidFill>
                  <a:srgbClr val="FF0000"/>
                </a:solidFill>
              </a:rPr>
              <a:t>=1.1±0.4 </a:t>
            </a:r>
            <a:r>
              <a:rPr lang="en-US" sz="2400" dirty="0" smtClean="0"/>
              <a:t>at  125GeV</a:t>
            </a:r>
            <a:endParaRPr lang="en-US" sz="2400" dirty="0"/>
          </a:p>
        </p:txBody>
      </p:sp>
      <p:sp>
        <p:nvSpPr>
          <p:cNvPr id="11" name="矩形 10"/>
          <p:cNvSpPr/>
          <p:nvPr/>
        </p:nvSpPr>
        <p:spPr>
          <a:xfrm>
            <a:off x="5580112" y="3212976"/>
            <a:ext cx="12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significance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763688" y="4725144"/>
            <a:ext cx="1853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Signal strength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Footer Placeholder 3"/>
          <p:cNvSpPr txBox="1">
            <a:spLocks noGrp="1"/>
          </p:cNvSpPr>
          <p:nvPr/>
        </p:nvSpPr>
        <p:spPr bwMode="auto">
          <a:xfrm>
            <a:off x="2000250" y="6400800"/>
            <a:ext cx="510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/>
            <a:r>
              <a:rPr lang="en-US" sz="1200">
                <a:solidFill>
                  <a:srgbClr val="0967A4"/>
                </a:solidFill>
                <a:latin typeface="Helvetica" charset="0"/>
              </a:rPr>
              <a:t>IHEP, Beijing/ January 2010</a:t>
            </a:r>
            <a:endParaRPr lang="de-DE" sz="1200">
              <a:latin typeface="Helvetica" charset="0"/>
            </a:endParaRPr>
          </a:p>
        </p:txBody>
      </p:sp>
      <p:sp>
        <p:nvSpPr>
          <p:cNvPr id="96259" name="Slide Number Placeholder 4"/>
          <p:cNvSpPr txBox="1">
            <a:spLocks noGrp="1"/>
          </p:cNvSpPr>
          <p:nvPr/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7B28B108-1460-4F7F-B426-CDD6D1416CE3}" type="slidenum">
              <a:rPr lang="en-US" sz="1200">
                <a:solidFill>
                  <a:srgbClr val="0967A4"/>
                </a:solidFill>
                <a:latin typeface="Helvetica" charset="0"/>
              </a:rPr>
              <a:pPr algn="r" eaLnBrk="1" hangingPunct="1"/>
              <a:t>3</a:t>
            </a:fld>
            <a:endParaRPr lang="en-US" sz="1200">
              <a:solidFill>
                <a:srgbClr val="0967A4"/>
              </a:solidFill>
              <a:latin typeface="Helvetica" charset="0"/>
            </a:endParaRPr>
          </a:p>
        </p:txBody>
      </p:sp>
      <p:pic>
        <p:nvPicPr>
          <p:cNvPr id="96260" name="Picture 2" descr="CERN_picture_s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309" name="Rectangle 53"/>
          <p:cNvSpPr>
            <a:spLocks noChangeArrowheads="1"/>
          </p:cNvSpPr>
          <p:nvPr/>
        </p:nvSpPr>
        <p:spPr bwMode="auto">
          <a:xfrm>
            <a:off x="0" y="2383140"/>
            <a:ext cx="637222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altLang="zh-CN" sz="2800" dirty="0">
                <a:solidFill>
                  <a:srgbClr val="FCF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Exploration of a new energy frontier </a:t>
            </a:r>
          </a:p>
          <a:p>
            <a:r>
              <a:rPr lang="en-GB" altLang="zh-CN" sz="1600" dirty="0">
                <a:solidFill>
                  <a:srgbClr val="FFF74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Proton-proton Collisions at ECM = 14 </a:t>
            </a:r>
            <a:r>
              <a:rPr lang="en-GB" altLang="zh-CN" sz="1600" dirty="0" err="1">
                <a:solidFill>
                  <a:srgbClr val="FFF74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TeV</a:t>
            </a:r>
            <a:endParaRPr lang="en-GB" altLang="zh-CN" sz="1600" dirty="0">
              <a:solidFill>
                <a:srgbClr val="FFF74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GB" altLang="zh-CN" sz="1600" dirty="0">
                <a:solidFill>
                  <a:srgbClr val="FFF74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Heavy Ion Collisions: Energy/nucleon = 2.75 </a:t>
            </a:r>
            <a:r>
              <a:rPr lang="en-GB" altLang="zh-CN" sz="1600" dirty="0" err="1" smtClean="0">
                <a:solidFill>
                  <a:srgbClr val="FFF74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TeV</a:t>
            </a:r>
            <a:r>
              <a:rPr lang="en-GB" altLang="zh-CN" sz="1600" dirty="0" smtClean="0">
                <a:solidFill>
                  <a:srgbClr val="FFF74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/u</a:t>
            </a:r>
            <a:endParaRPr lang="en-GB" altLang="zh-CN" sz="1600" dirty="0">
              <a:solidFill>
                <a:srgbClr val="FFF74B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GB" altLang="zh-CN" sz="1600" dirty="0">
                <a:solidFill>
                  <a:srgbClr val="FFF74B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10^9 pp interactions/s</a:t>
            </a:r>
            <a:r>
              <a:rPr lang="en-GB" altLang="zh-CN" sz="1600" dirty="0"/>
              <a:t> 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0" y="3861048"/>
            <a:ext cx="6156176" cy="2996952"/>
            <a:chOff x="0" y="3861048"/>
            <a:chExt cx="6156176" cy="2996952"/>
          </a:xfrm>
        </p:grpSpPr>
        <p:pic>
          <p:nvPicPr>
            <p:cNvPr id="29" name="Picture 1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19672" y="4475162"/>
              <a:ext cx="2590800" cy="238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" name="Rectangle 9"/>
            <p:cNvSpPr>
              <a:spLocks noChangeArrowheads="1"/>
            </p:cNvSpPr>
            <p:nvPr/>
          </p:nvSpPr>
          <p:spPr bwMode="auto">
            <a:xfrm>
              <a:off x="0" y="3861048"/>
              <a:ext cx="6156176" cy="48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altLang="zh-CN" sz="2800" dirty="0" smtClean="0">
                  <a:solidFill>
                    <a:srgbClr val="FCF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LHC Physics:  mainly Higgs</a:t>
              </a:r>
              <a:endParaRPr lang="en-GB" altLang="zh-CN" sz="2800" dirty="0">
                <a:solidFill>
                  <a:srgbClr val="FCF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33" name="Title 1"/>
          <p:cNvSpPr txBox="1">
            <a:spLocks/>
          </p:cNvSpPr>
          <p:nvPr/>
        </p:nvSpPr>
        <p:spPr>
          <a:xfrm>
            <a:off x="685800" y="44624"/>
            <a:ext cx="7772400" cy="908720"/>
          </a:xfrm>
          <a:prstGeom prst="rect">
            <a:avLst/>
          </a:prstGeom>
          <a:solidFill>
            <a:srgbClr val="5EFFF6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 defTabSz="457200">
              <a:spcBef>
                <a:spcPct val="0"/>
              </a:spcBef>
            </a:pPr>
            <a:r>
              <a:rPr lang="en-GB" altLang="zh-CN" sz="4000" b="1" dirty="0" smtClean="0">
                <a:solidFill>
                  <a:srgbClr val="FFFB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rPr>
              <a:t>LHC experiment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0" y="1052736"/>
            <a:ext cx="9144000" cy="5761432"/>
            <a:chOff x="0" y="1052736"/>
            <a:chExt cx="9144000" cy="5761432"/>
          </a:xfrm>
        </p:grpSpPr>
        <p:grpSp>
          <p:nvGrpSpPr>
            <p:cNvPr id="2" name="Group 6"/>
            <p:cNvGrpSpPr>
              <a:grpSpLocks/>
            </p:cNvGrpSpPr>
            <p:nvPr/>
          </p:nvGrpSpPr>
          <p:grpSpPr bwMode="auto">
            <a:xfrm>
              <a:off x="6193419" y="4893310"/>
              <a:ext cx="2843212" cy="1920858"/>
              <a:chOff x="2909" y="4297"/>
              <a:chExt cx="1488" cy="1035"/>
            </a:xfrm>
          </p:grpSpPr>
          <p:pic>
            <p:nvPicPr>
              <p:cNvPr id="107527" name="Picture 7" descr="interconnect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909" y="4362"/>
                <a:ext cx="1488" cy="970"/>
              </a:xfrm>
              <a:prstGeom prst="rect">
                <a:avLst/>
              </a:prstGeom>
              <a:noFill/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</p:pic>
          <p:sp>
            <p:nvSpPr>
              <p:cNvPr id="96265" name="Rectangle 8"/>
              <p:cNvSpPr>
                <a:spLocks noChangeArrowheads="1"/>
              </p:cNvSpPr>
              <p:nvPr/>
            </p:nvSpPr>
            <p:spPr bwMode="auto">
              <a:xfrm>
                <a:off x="3259" y="4297"/>
                <a:ext cx="1084" cy="3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r">
                  <a:lnSpc>
                    <a:spcPct val="90000"/>
                  </a:lnSpc>
                </a:pPr>
                <a:r>
                  <a:rPr lang="en-GB" altLang="zh-CN" sz="1800" dirty="0">
                    <a:solidFill>
                      <a:srgbClr val="FFFFFF"/>
                    </a:solidFill>
                  </a:rPr>
                  <a:t>LHC ring:</a:t>
                </a:r>
              </a:p>
              <a:p>
                <a:pPr algn="r">
                  <a:lnSpc>
                    <a:spcPct val="90000"/>
                  </a:lnSpc>
                </a:pPr>
                <a:r>
                  <a:rPr lang="en-GB" altLang="zh-CN" sz="1600" dirty="0">
                    <a:solidFill>
                      <a:srgbClr val="FFFFFF"/>
                    </a:solidFill>
                  </a:rPr>
                  <a:t>27 km circumference</a:t>
                </a:r>
                <a:endParaRPr lang="en-GB" altLang="zh-CN" sz="2000" dirty="0"/>
              </a:p>
            </p:txBody>
          </p:sp>
        </p:grpSp>
        <p:sp>
          <p:nvSpPr>
            <p:cNvPr id="107529" name="Rectangle 9"/>
            <p:cNvSpPr>
              <a:spLocks noChangeArrowheads="1"/>
            </p:cNvSpPr>
            <p:nvPr/>
          </p:nvSpPr>
          <p:spPr bwMode="auto">
            <a:xfrm>
              <a:off x="0" y="1065393"/>
              <a:ext cx="6156176" cy="1643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2">
                  <a:alpha val="74998"/>
                </a:schemeClr>
              </a:outerShd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altLang="zh-CN" sz="2800" dirty="0">
                  <a:solidFill>
                    <a:srgbClr val="FCF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Lager </a:t>
              </a:r>
              <a:r>
                <a:rPr lang="en-GB" altLang="zh-CN" sz="2800" dirty="0" err="1">
                  <a:solidFill>
                    <a:srgbClr val="FCF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Hadron</a:t>
              </a:r>
              <a:r>
                <a:rPr lang="en-GB" altLang="zh-CN" sz="2800" dirty="0">
                  <a:solidFill>
                    <a:srgbClr val="FCF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GB" altLang="zh-CN" sz="2800" dirty="0" smtClean="0">
                  <a:solidFill>
                    <a:srgbClr val="FCF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Collider at Centre </a:t>
              </a:r>
              <a:r>
                <a:rPr lang="en-GB" altLang="zh-CN" sz="2800" dirty="0" err="1">
                  <a:solidFill>
                    <a:srgbClr val="FCF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Europeen</a:t>
              </a:r>
              <a:r>
                <a:rPr lang="en-GB" altLang="zh-CN" sz="2800" dirty="0">
                  <a:solidFill>
                    <a:srgbClr val="FCF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pour la </a:t>
              </a:r>
              <a:r>
                <a:rPr lang="en-GB" altLang="zh-CN" sz="2800" dirty="0" err="1">
                  <a:solidFill>
                    <a:srgbClr val="FCF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Recherche</a:t>
              </a:r>
              <a:r>
                <a:rPr lang="en-GB" altLang="zh-CN" sz="2800" dirty="0">
                  <a:solidFill>
                    <a:srgbClr val="FCF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GB" altLang="zh-CN" sz="2800" dirty="0" err="1">
                  <a:solidFill>
                    <a:srgbClr val="FCF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Nucleaire</a:t>
              </a:r>
              <a:r>
                <a:rPr lang="en-GB" altLang="zh-CN" sz="2800" dirty="0">
                  <a:solidFill>
                    <a:srgbClr val="FCF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(Geneva, Swiss)</a:t>
              </a:r>
            </a:p>
            <a:p>
              <a:pPr>
                <a:lnSpc>
                  <a:spcPct val="90000"/>
                </a:lnSpc>
              </a:pPr>
              <a:endParaRPr lang="en-GB" altLang="zh-CN" sz="2800" dirty="0">
                <a:solidFill>
                  <a:srgbClr val="FCF933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grpSp>
          <p:nvGrpSpPr>
            <p:cNvPr id="3" name="Group 52"/>
            <p:cNvGrpSpPr>
              <a:grpSpLocks/>
            </p:cNvGrpSpPr>
            <p:nvPr/>
          </p:nvGrpSpPr>
          <p:grpSpPr bwMode="auto">
            <a:xfrm>
              <a:off x="4500572" y="2859098"/>
              <a:ext cx="2520950" cy="2038350"/>
              <a:chOff x="2835" y="1801"/>
              <a:chExt cx="1588" cy="1284"/>
            </a:xfrm>
          </p:grpSpPr>
          <p:pic>
            <p:nvPicPr>
              <p:cNvPr id="96306" name="Picture 50" descr="layout_LHC2">
                <a:hlinkClick r:id="" action="ppaction://hlinkshowjump?jump=nextslide"/>
                <a:hlinkHover r:id="" action="ppaction://hlinkshowjump?jump=nextslide"/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835" y="1801"/>
                <a:ext cx="1588" cy="12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6307" name="Text Box 51"/>
              <p:cNvSpPr txBox="1">
                <a:spLocks noChangeArrowheads="1"/>
              </p:cNvSpPr>
              <p:nvPr/>
            </p:nvSpPr>
            <p:spPr bwMode="auto">
              <a:xfrm>
                <a:off x="3016" y="1842"/>
                <a:ext cx="130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solidFill>
                      <a:schemeClr val="folHlink"/>
                    </a:solidFill>
                  </a:rPr>
                  <a:t>100m underground</a:t>
                </a: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7343800" y="1052736"/>
              <a:ext cx="1800200" cy="2501280"/>
              <a:chOff x="7343800" y="0"/>
              <a:chExt cx="1800200" cy="2501280"/>
            </a:xfrm>
          </p:grpSpPr>
          <p:grpSp>
            <p:nvGrpSpPr>
              <p:cNvPr id="37" name="Group 10"/>
              <p:cNvGrpSpPr>
                <a:grpSpLocks/>
              </p:cNvGrpSpPr>
              <p:nvPr/>
            </p:nvGrpSpPr>
            <p:grpSpPr bwMode="auto">
              <a:xfrm>
                <a:off x="7343800" y="0"/>
                <a:ext cx="1800200" cy="2501280"/>
                <a:chOff x="73" y="29"/>
                <a:chExt cx="2694" cy="3840"/>
              </a:xfrm>
            </p:grpSpPr>
            <p:pic>
              <p:nvPicPr>
                <p:cNvPr id="40" name="Picture 11" descr="LHCarea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73" y="29"/>
                  <a:ext cx="2694" cy="3840"/>
                </a:xfrm>
                <a:prstGeom prst="rect">
                  <a:avLst/>
                </a:prstGeom>
                <a:noFill/>
              </p:spPr>
            </p:pic>
            <p:sp>
              <p:nvSpPr>
                <p:cNvPr id="41" name="Oval 12">
                  <a:hlinkClick r:id="rId8"/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44" y="1824"/>
                  <a:ext cx="684" cy="684"/>
                </a:xfrm>
                <a:prstGeom prst="ellips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7380312" y="908720"/>
                <a:ext cx="360040" cy="239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Picture 3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7668344" y="1700808"/>
                <a:ext cx="432048" cy="2904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2" name="灯片编号占位符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6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30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30</a:t>
            </a:fld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36512" y="-27384"/>
            <a:ext cx="9144000" cy="915560"/>
            <a:chOff x="0" y="0"/>
            <a:chExt cx="9144000" cy="915560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936104" y="0"/>
              <a:ext cx="7200800" cy="908720"/>
            </a:xfrm>
            <a:prstGeom prst="rect">
              <a:avLst/>
            </a:prstGeom>
            <a:solidFill>
              <a:srgbClr val="5EFFF6"/>
            </a:solidFill>
          </p:spPr>
          <p:txBody>
            <a:bodyPr vert="horz" lIns="91440" tIns="45720" rIns="91440" bIns="45720" rtlCol="0" anchor="ctr">
              <a:normAutofit fontScale="97500"/>
            </a:bodyPr>
            <a:lstStyle/>
            <a:p>
              <a:r>
                <a:rPr lang="en-US" sz="4000" b="1" dirty="0" err="1" smtClean="0"/>
                <a:t>ttH</a:t>
              </a:r>
              <a:r>
                <a:rPr lang="en-US" sz="4000" b="1" dirty="0" smtClean="0"/>
                <a:t>→</a:t>
              </a:r>
              <a:r>
                <a:rPr lang="en-US" sz="4000" b="1" dirty="0" smtClean="0">
                  <a:sym typeface="Symbol"/>
                </a:rPr>
                <a:t>/bb</a:t>
              </a:r>
              <a:r>
                <a:rPr lang="en-US" sz="4000" b="1" dirty="0" smtClean="0"/>
                <a:t> results</a:t>
              </a:r>
              <a:endParaRPr lang="en-US" sz="4000" dirty="0"/>
            </a:p>
          </p:txBody>
        </p:sp>
        <p:pic>
          <p:nvPicPr>
            <p:cNvPr id="5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008112" cy="9155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85360" y="1"/>
              <a:ext cx="105864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042449"/>
            <a:ext cx="2411759" cy="51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52737" y="2060848"/>
            <a:ext cx="689126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5249" y="1052736"/>
            <a:ext cx="6428751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组合 17"/>
          <p:cNvGrpSpPr/>
          <p:nvPr/>
        </p:nvGrpSpPr>
        <p:grpSpPr>
          <a:xfrm>
            <a:off x="1547664" y="4509120"/>
            <a:ext cx="4176464" cy="1368152"/>
            <a:chOff x="1547664" y="4509120"/>
            <a:chExt cx="4176464" cy="1368152"/>
          </a:xfrm>
        </p:grpSpPr>
        <p:pic>
          <p:nvPicPr>
            <p:cNvPr id="16389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47664" y="4509120"/>
              <a:ext cx="4176464" cy="1353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圆角矩形 14"/>
            <p:cNvSpPr/>
            <p:nvPr/>
          </p:nvSpPr>
          <p:spPr>
            <a:xfrm>
              <a:off x="1547664" y="5517232"/>
              <a:ext cx="4104456" cy="360040"/>
            </a:xfrm>
            <a:prstGeom prst="round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414889" y="4221088"/>
            <a:ext cx="2729111" cy="1635894"/>
            <a:chOff x="6414889" y="4221088"/>
            <a:chExt cx="2729111" cy="1635894"/>
          </a:xfrm>
        </p:grpSpPr>
        <p:pic>
          <p:nvPicPr>
            <p:cNvPr id="16391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414889" y="4221088"/>
              <a:ext cx="2729111" cy="16358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圆角矩形 15"/>
            <p:cNvSpPr/>
            <p:nvPr/>
          </p:nvSpPr>
          <p:spPr>
            <a:xfrm>
              <a:off x="6444208" y="5589240"/>
              <a:ext cx="2699792" cy="216024"/>
            </a:xfrm>
            <a:prstGeom prst="round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" y="1556792"/>
            <a:ext cx="2051720" cy="2336823"/>
            <a:chOff x="1" y="1556792"/>
            <a:chExt cx="2051720" cy="2336823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" y="1556792"/>
              <a:ext cx="2051720" cy="2336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椭圆 18"/>
            <p:cNvSpPr/>
            <p:nvPr/>
          </p:nvSpPr>
          <p:spPr>
            <a:xfrm>
              <a:off x="467544" y="2420888"/>
              <a:ext cx="576064" cy="576064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31</a:t>
            </a:fld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36512" y="-27384"/>
            <a:ext cx="9144000" cy="915560"/>
            <a:chOff x="0" y="0"/>
            <a:chExt cx="9144000" cy="915560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1008112" y="0"/>
              <a:ext cx="7128792" cy="908720"/>
            </a:xfrm>
            <a:prstGeom prst="rect">
              <a:avLst/>
            </a:prstGeom>
            <a:solidFill>
              <a:srgbClr val="5EFFF6"/>
            </a:solidFill>
          </p:spPr>
          <p:txBody>
            <a:bodyPr vert="horz" lIns="91440" tIns="45720" rIns="91440" bIns="45720" rtlCol="0" anchor="ctr">
              <a:normAutofit fontScale="82500" lnSpcReduction="20000"/>
            </a:bodyPr>
            <a:lstStyle/>
            <a:p>
              <a:r>
                <a:rPr lang="en-US" sz="4000" b="1" dirty="0" smtClean="0"/>
                <a:t>Combination of </a:t>
              </a:r>
              <a:r>
                <a:rPr lang="en-US" sz="4000" b="1" dirty="0" err="1" smtClean="0"/>
                <a:t>ttH</a:t>
              </a:r>
              <a:r>
                <a:rPr lang="en-US" sz="4000" b="1" dirty="0" smtClean="0"/>
                <a:t> </a:t>
              </a:r>
              <a:r>
                <a:rPr lang="en-US" sz="4000" b="1" dirty="0" smtClean="0"/>
                <a:t>results: </a:t>
              </a:r>
            </a:p>
            <a:p>
              <a:r>
                <a:rPr lang="en-US" sz="4000" b="1" dirty="0" smtClean="0">
                  <a:sym typeface="Symbol"/>
                </a:rPr>
                <a:t>+bb</a:t>
              </a:r>
              <a:r>
                <a:rPr lang="en-US" sz="4000" b="1" dirty="0" smtClean="0"/>
                <a:t> +</a:t>
              </a:r>
              <a:r>
                <a:rPr lang="en-US" sz="4000" b="1" dirty="0" smtClean="0">
                  <a:sym typeface="Symbol"/>
                </a:rPr>
                <a:t>+WW+ZZ</a:t>
              </a:r>
              <a:endParaRPr lang="en-US" sz="4000" dirty="0"/>
            </a:p>
          </p:txBody>
        </p:sp>
        <p:pic>
          <p:nvPicPr>
            <p:cNvPr id="5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008112" cy="9155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85360" y="1"/>
              <a:ext cx="105864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3923928" cy="2661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组合 14"/>
          <p:cNvGrpSpPr/>
          <p:nvPr/>
        </p:nvGrpSpPr>
        <p:grpSpPr>
          <a:xfrm>
            <a:off x="6228184" y="5101580"/>
            <a:ext cx="1848247" cy="1756420"/>
            <a:chOff x="5004048" y="4149080"/>
            <a:chExt cx="3000375" cy="2476500"/>
          </a:xfrm>
        </p:grpSpPr>
        <p:pic>
          <p:nvPicPr>
            <p:cNvPr id="1946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04048" y="4149080"/>
              <a:ext cx="3000375" cy="2476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圆角矩形 13"/>
            <p:cNvSpPr/>
            <p:nvPr/>
          </p:nvSpPr>
          <p:spPr>
            <a:xfrm>
              <a:off x="5076056" y="6237312"/>
              <a:ext cx="2880320" cy="360040"/>
            </a:xfrm>
            <a:prstGeom prst="round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89040"/>
            <a:ext cx="3465992" cy="3068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矩形 17"/>
          <p:cNvSpPr/>
          <p:nvPr/>
        </p:nvSpPr>
        <p:spPr>
          <a:xfrm>
            <a:off x="3275856" y="4941168"/>
            <a:ext cx="2160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/>
              <a:t>Coupling </a:t>
            </a:r>
            <a:r>
              <a:rPr lang="en-US" dirty="0" smtClean="0"/>
              <a:t>of the Higgs particle to vector bosons (k</a:t>
            </a:r>
            <a:r>
              <a:rPr lang="en-US" baseline="-25000" dirty="0" smtClean="0"/>
              <a:t>V</a:t>
            </a:r>
            <a:r>
              <a:rPr lang="en-US" dirty="0" smtClean="0"/>
              <a:t>) and fermions (</a:t>
            </a:r>
            <a:r>
              <a:rPr lang="en-US" dirty="0" err="1" smtClean="0"/>
              <a:t>k</a:t>
            </a:r>
            <a:r>
              <a:rPr lang="en-US" baseline="-25000" dirty="0" err="1" smtClean="0"/>
              <a:t>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55576" y="5229200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Observed</a:t>
            </a:r>
            <a:endParaRPr lang="en-US" dirty="0"/>
          </a:p>
        </p:txBody>
      </p:sp>
      <p:sp>
        <p:nvSpPr>
          <p:cNvPr id="20" name="矩形 19"/>
          <p:cNvSpPr/>
          <p:nvPr/>
        </p:nvSpPr>
        <p:spPr>
          <a:xfrm>
            <a:off x="1187624" y="5733256"/>
            <a:ext cx="91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68% CL </a:t>
            </a:r>
            <a:endParaRPr lang="en-US" dirty="0"/>
          </a:p>
        </p:txBody>
      </p:sp>
      <p:sp>
        <p:nvSpPr>
          <p:cNvPr id="21" name="矩形 20"/>
          <p:cNvSpPr/>
          <p:nvPr/>
        </p:nvSpPr>
        <p:spPr>
          <a:xfrm>
            <a:off x="1907704" y="6093296"/>
            <a:ext cx="857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95% CL</a:t>
            </a:r>
            <a:endParaRPr lang="en-US" dirty="0"/>
          </a:p>
        </p:txBody>
      </p:sp>
      <p:sp>
        <p:nvSpPr>
          <p:cNvPr id="25" name="椭圆 24"/>
          <p:cNvSpPr/>
          <p:nvPr/>
        </p:nvSpPr>
        <p:spPr>
          <a:xfrm>
            <a:off x="5076056" y="2132856"/>
            <a:ext cx="43204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4572000" y="2132856"/>
            <a:ext cx="4355976" cy="2950703"/>
            <a:chOff x="4572000" y="2132856"/>
            <a:chExt cx="4355976" cy="2950703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2000" y="2132856"/>
              <a:ext cx="4355976" cy="2950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圆角矩形 33"/>
            <p:cNvSpPr/>
            <p:nvPr/>
          </p:nvSpPr>
          <p:spPr>
            <a:xfrm>
              <a:off x="4716016" y="4365104"/>
              <a:ext cx="792088" cy="216024"/>
            </a:xfrm>
            <a:prstGeom prst="round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908720"/>
            <a:ext cx="3978449" cy="14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圆角矩形 36"/>
          <p:cNvSpPr/>
          <p:nvPr/>
        </p:nvSpPr>
        <p:spPr>
          <a:xfrm>
            <a:off x="4355976" y="2132857"/>
            <a:ext cx="3960440" cy="144016"/>
          </a:xfrm>
          <a:prstGeom prst="round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直接箭头连接符 37"/>
          <p:cNvCxnSpPr/>
          <p:nvPr/>
        </p:nvCxnSpPr>
        <p:spPr>
          <a:xfrm flipH="1">
            <a:off x="2195736" y="2276872"/>
            <a:ext cx="3024336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High mass searches for SM-like Higgs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41300" y="675736"/>
            <a:ext cx="8788400" cy="5713413"/>
          </a:xfrm>
        </p:spPr>
        <p:txBody>
          <a:bodyPr>
            <a:noAutofit/>
          </a:bodyPr>
          <a:lstStyle/>
          <a:p>
            <a:r>
              <a:rPr lang="en-US" sz="2400" dirty="0" smtClean="0"/>
              <a:t>High mass: </a:t>
            </a:r>
            <a:r>
              <a:rPr lang="en-US" sz="2400" b="1" dirty="0" smtClean="0">
                <a:solidFill>
                  <a:srgbClr val="FF0000"/>
                </a:solidFill>
              </a:rPr>
              <a:t>WW</a:t>
            </a:r>
            <a:r>
              <a:rPr lang="en-US" sz="2400" dirty="0" smtClean="0"/>
              <a:t> and </a:t>
            </a:r>
            <a:r>
              <a:rPr lang="en-US" sz="2400" b="1" dirty="0" smtClean="0">
                <a:solidFill>
                  <a:srgbClr val="FF0000"/>
                </a:solidFill>
              </a:rPr>
              <a:t>ZZ</a:t>
            </a:r>
            <a:r>
              <a:rPr lang="en-US" sz="2400" dirty="0" smtClean="0"/>
              <a:t> decays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add WW</a:t>
            </a:r>
            <a:r>
              <a:rPr lang="hu-HU" sz="1800" dirty="0" smtClean="0">
                <a:solidFill>
                  <a:srgbClr val="0000FF"/>
                </a:solidFill>
              </a:rPr>
              <a:t>→lνqq, ZZ→2l2ν, ZZ→2l2q, ...</a:t>
            </a:r>
            <a:endParaRPr lang="en-US" sz="1800" dirty="0" smtClean="0">
              <a:solidFill>
                <a:srgbClr val="0000FF"/>
              </a:solidFill>
            </a:endParaRPr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u="sng" dirty="0" smtClean="0">
                <a:solidFill>
                  <a:srgbClr val="FF0000"/>
                </a:solidFill>
              </a:rPr>
              <a:t>Published results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b="1" dirty="0" smtClean="0">
                <a:solidFill>
                  <a:srgbClr val="03AD13"/>
                </a:solidFill>
              </a:rPr>
              <a:t>SM-like Higgs boson excluded at 95% CL in the mass range </a:t>
            </a:r>
            <a:r>
              <a:rPr lang="en-US" sz="2000" b="1" dirty="0" smtClean="0">
                <a:solidFill>
                  <a:srgbClr val="FF0000"/>
                </a:solidFill>
              </a:rPr>
              <a:t>127 – 710 GeV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435017" y="1516574"/>
            <a:ext cx="3126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Observed in different channels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7064" y="1484784"/>
            <a:ext cx="34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Expected and observed combined</a:t>
            </a:r>
            <a:endParaRPr lang="en-US" b="1" dirty="0">
              <a:solidFill>
                <a:srgbClr val="008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1027" y="1779116"/>
            <a:ext cx="3905773" cy="3594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300" y="1814989"/>
            <a:ext cx="3937000" cy="35891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0152" y="908720"/>
            <a:ext cx="2138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EPJC 73 (2013) 2469.</a:t>
            </a:r>
          </a:p>
        </p:txBody>
      </p:sp>
    </p:spTree>
    <p:extLst>
      <p:ext uri="{BB962C8B-B14F-4D97-AF65-F5344CB8AC3E}">
        <p14:creationId xmlns:p14="http://schemas.microsoft.com/office/powerpoint/2010/main" xmlns="" val="170587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</a:t>
            </a:r>
            <a:r>
              <a:rPr lang="en-US" dirty="0" err="1">
                <a:solidFill>
                  <a:srgbClr val="FF0000"/>
                </a:solidFill>
                <a:sym typeface="Wingdings"/>
              </a:rPr>
              <a:t></a:t>
            </a:r>
            <a:r>
              <a:rPr lang="en-US" dirty="0" err="1">
                <a:solidFill>
                  <a:srgbClr val="FF0000"/>
                </a:solidFill>
              </a:rPr>
              <a:t>ZZ</a:t>
            </a:r>
            <a:r>
              <a:rPr lang="en-US" dirty="0" err="1">
                <a:solidFill>
                  <a:srgbClr val="FF0000"/>
                </a:solidFill>
                <a:sym typeface="Wingdings"/>
              </a:rPr>
              <a:t></a:t>
            </a:r>
            <a:r>
              <a:rPr lang="en-US" dirty="0" err="1">
                <a:solidFill>
                  <a:srgbClr val="FF0000"/>
                </a:solidFill>
              </a:rPr>
              <a:t>llνν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updated results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02300"/>
            <a:ext cx="8229600" cy="836612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 signal observed with full dataset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Excluded at 95% CL mass range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248 – 930 GeV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3495" y="1572364"/>
            <a:ext cx="4410806" cy="42315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52680" y="1187897"/>
            <a:ext cx="2148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 PAS HIG-13-014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/>
          <a:srcRect l="6310" r="9064"/>
          <a:stretch/>
        </p:blipFill>
        <p:spPr>
          <a:xfrm>
            <a:off x="457200" y="2905552"/>
            <a:ext cx="3957284" cy="2506356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11590" y="737641"/>
            <a:ext cx="7889410" cy="5715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Most sensitive channel for high mass search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BR 6 times larger than ZZ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000" dirty="0" smtClean="0">
                <a:solidFill>
                  <a:srgbClr val="0000FF"/>
                </a:solidFill>
              </a:rPr>
              <a:t>4l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M</a:t>
            </a:r>
            <a:r>
              <a:rPr lang="en-US" sz="2400" dirty="0" smtClean="0">
                <a:solidFill>
                  <a:srgbClr val="000000"/>
                </a:solidFill>
              </a:rPr>
              <a:t>ass resolution 7%</a:t>
            </a:r>
          </a:p>
          <a:p>
            <a:r>
              <a:rPr lang="en-US" sz="2400" dirty="0" smtClean="0"/>
              <a:t>Main backgrounds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ZZ (irreducible), </a:t>
            </a:r>
            <a:r>
              <a:rPr lang="en-US" sz="2000" dirty="0" err="1" smtClean="0">
                <a:solidFill>
                  <a:srgbClr val="0000FF"/>
                </a:solidFill>
              </a:rPr>
              <a:t>Z+jets</a:t>
            </a:r>
            <a:r>
              <a:rPr lang="en-US" sz="2000" dirty="0" smtClean="0">
                <a:solidFill>
                  <a:srgbClr val="0000FF"/>
                </a:solidFill>
              </a:rPr>
              <a:t>, </a:t>
            </a:r>
            <a:r>
              <a:rPr lang="en-US" sz="2000" dirty="0" err="1" smtClean="0">
                <a:solidFill>
                  <a:srgbClr val="0000FF"/>
                </a:solidFill>
              </a:rPr>
              <a:t>tt</a:t>
            </a:r>
            <a:r>
              <a:rPr lang="en-US" sz="2000" dirty="0" smtClean="0">
                <a:solidFill>
                  <a:srgbClr val="0000FF"/>
                </a:solidFill>
              </a:rPr>
              <a:t>, WZ</a:t>
            </a:r>
          </a:p>
          <a:p>
            <a:pPr lvl="1"/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77357" y="4945913"/>
            <a:ext cx="22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H-&gt;ZZ-&gt;llνν candidate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43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34</a:t>
            </a:fld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-36512" y="-27384"/>
            <a:ext cx="9144000" cy="915560"/>
            <a:chOff x="0" y="0"/>
            <a:chExt cx="9144000" cy="91556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1008112" y="0"/>
              <a:ext cx="7128792" cy="908720"/>
            </a:xfrm>
            <a:prstGeom prst="rect">
              <a:avLst/>
            </a:prstGeom>
            <a:solidFill>
              <a:srgbClr val="5EFFF6"/>
            </a:solidFill>
          </p:spPr>
          <p:txBody>
            <a:bodyPr vert="horz" lIns="91440" tIns="45720" rIns="91440" bIns="45720" rtlCol="0" anchor="ctr">
              <a:normAutofit fontScale="97500"/>
            </a:bodyPr>
            <a:lstStyle/>
            <a:p>
              <a:r>
                <a:rPr lang="en-US" sz="4000" b="1" dirty="0" smtClean="0"/>
                <a:t>Summary</a:t>
              </a:r>
              <a:endParaRPr lang="en-US" sz="4000" dirty="0"/>
            </a:p>
          </p:txBody>
        </p:sp>
        <p:pic>
          <p:nvPicPr>
            <p:cNvPr id="6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008112" cy="9155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85360" y="1"/>
              <a:ext cx="1058640" cy="908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Content Placeholder 2"/>
          <p:cNvSpPr txBox="1">
            <a:spLocks/>
          </p:cNvSpPr>
          <p:nvPr/>
        </p:nvSpPr>
        <p:spPr>
          <a:xfrm>
            <a:off x="0" y="980728"/>
            <a:ext cx="5004048" cy="587727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LHC and CMS performed extremely well during the last three years and the full data set has been analyzed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800" dirty="0" smtClean="0"/>
              <a:t>After </a:t>
            </a:r>
            <a:r>
              <a:rPr lang="en-US" sz="2800" dirty="0" smtClean="0"/>
              <a:t>the discovery of the H(125) Higgs boson we </a:t>
            </a:r>
            <a:r>
              <a:rPr lang="en-US" sz="2800" b="1" dirty="0" smtClean="0"/>
              <a:t>measured </a:t>
            </a:r>
            <a:r>
              <a:rPr lang="en-US" sz="2800" b="1" dirty="0" smtClean="0"/>
              <a:t>its properties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Branching ratios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couplings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are found to be in general agreement with the SM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Angular distributions are consistent with the 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</a:t>
            </a:r>
            <a:r>
              <a:rPr kumimoji="0" lang="en-US" sz="2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0</a:t>
            </a:r>
            <a:r>
              <a:rPr kumimoji="0" lang="en-US" sz="26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hypothesis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confirm that 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H(125) is a Higgs boson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AD1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evidence of high mass SM–like Higgs bosons,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AD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en-US" sz="2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3AD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AD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&lt;930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3AD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GeV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AD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3AD1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excluded at 95% C.L. 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052736"/>
            <a:ext cx="2088232" cy="200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5076056" y="2924944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M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H</a:t>
            </a:r>
            <a:r>
              <a:rPr lang="en-US" sz="1400" b="1" dirty="0" smtClean="0">
                <a:solidFill>
                  <a:srgbClr val="FF0000"/>
                </a:solidFill>
              </a:rPr>
              <a:t> = 125.7 ± 0.3(stat.) ± 0.3(syst.) </a:t>
            </a:r>
            <a:r>
              <a:rPr lang="en-US" sz="1400" b="1" dirty="0" err="1" smtClean="0">
                <a:solidFill>
                  <a:srgbClr val="FF0000"/>
                </a:solidFill>
              </a:rPr>
              <a:t>GeV</a:t>
            </a:r>
            <a:endParaRPr lang="en-US" sz="1400" b="1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7375" y="908720"/>
            <a:ext cx="232662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501008"/>
            <a:ext cx="2304256" cy="2235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5" y="3645024"/>
            <a:ext cx="2195736" cy="213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矩形 16"/>
          <p:cNvSpPr/>
          <p:nvPr/>
        </p:nvSpPr>
        <p:spPr>
          <a:xfrm>
            <a:off x="7631832" y="2996952"/>
            <a:ext cx="15121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b="1" dirty="0" smtClean="0">
                <a:solidFill>
                  <a:srgbClr val="FF0000"/>
                </a:solidFill>
              </a:rPr>
              <a:t>σ/σ</a:t>
            </a:r>
            <a:r>
              <a:rPr lang="en-US" sz="1400" b="1" baseline="-25000" dirty="0" smtClean="0">
                <a:solidFill>
                  <a:srgbClr val="FF0000"/>
                </a:solidFill>
              </a:rPr>
              <a:t>SM</a:t>
            </a:r>
            <a:r>
              <a:rPr lang="en-US" sz="1400" b="1" dirty="0" smtClean="0">
                <a:solidFill>
                  <a:srgbClr val="FF0000"/>
                </a:solidFill>
              </a:rPr>
              <a:t> = 0.80±0.14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932040" y="5661248"/>
            <a:ext cx="19442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Compatible with SM within 1</a:t>
            </a:r>
            <a:r>
              <a:rPr lang="en-US" sz="1400" b="1" dirty="0" smtClean="0">
                <a:solidFill>
                  <a:srgbClr val="FF0000"/>
                </a:solidFill>
                <a:sym typeface="Symbol"/>
              </a:rPr>
              <a:t></a:t>
            </a:r>
            <a:endParaRPr lang="en-US" sz="1400" b="1" dirty="0"/>
          </a:p>
        </p:txBody>
      </p:sp>
      <p:sp>
        <p:nvSpPr>
          <p:cNvPr id="19" name="矩形 18"/>
          <p:cNvSpPr/>
          <p:nvPr/>
        </p:nvSpPr>
        <p:spPr>
          <a:xfrm>
            <a:off x="7164288" y="5661248"/>
            <a:ext cx="1979712" cy="738664"/>
          </a:xfrm>
          <a:prstGeom prst="rect">
            <a:avLst/>
          </a:prstGeom>
          <a:ln w="3810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CMS strongly prefer </a:t>
            </a:r>
            <a:r>
              <a:rPr lang="en-US" sz="1400" b="1" dirty="0" smtClean="0">
                <a:solidFill>
                  <a:srgbClr val="FF0000"/>
                </a:solidFill>
              </a:rPr>
              <a:t>SM prediction (J</a:t>
            </a:r>
            <a:r>
              <a:rPr lang="en-US" sz="1400" b="1" baseline="30000" dirty="0" smtClean="0">
                <a:solidFill>
                  <a:srgbClr val="FF0000"/>
                </a:solidFill>
              </a:rPr>
              <a:t>P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</a:rPr>
              <a:t>= 0</a:t>
            </a:r>
            <a:r>
              <a:rPr lang="en-US" sz="1400" b="1" baseline="30000" dirty="0" smtClean="0">
                <a:solidFill>
                  <a:srgbClr val="FF0000"/>
                </a:solidFill>
              </a:rPr>
              <a:t>+</a:t>
            </a:r>
            <a:r>
              <a:rPr lang="en-US" sz="1400" b="1" dirty="0" smtClean="0">
                <a:solidFill>
                  <a:srgbClr val="FF0000"/>
                </a:solidFill>
              </a:rPr>
              <a:t>) </a:t>
            </a:r>
            <a:r>
              <a:rPr lang="en-US" sz="1400" b="1" dirty="0" smtClean="0">
                <a:solidFill>
                  <a:srgbClr val="FF0000"/>
                </a:solidFill>
              </a:rPr>
              <a:t>over the alternatives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"/>
          <p:cNvGrpSpPr/>
          <p:nvPr/>
        </p:nvGrpSpPr>
        <p:grpSpPr>
          <a:xfrm>
            <a:off x="0" y="2564904"/>
            <a:ext cx="9144000" cy="1052736"/>
            <a:chOff x="0" y="0"/>
            <a:chExt cx="9144000" cy="1052736"/>
          </a:xfrm>
        </p:grpSpPr>
        <p:sp>
          <p:nvSpPr>
            <p:cNvPr id="3" name="TextBox 2"/>
            <p:cNvSpPr txBox="1"/>
            <p:nvPr/>
          </p:nvSpPr>
          <p:spPr>
            <a:xfrm>
              <a:off x="0" y="0"/>
              <a:ext cx="9144000" cy="1015663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endParaRPr lang="en-US" sz="6000" dirty="0">
                <a:solidFill>
                  <a:srgbClr val="0070C0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987824" y="72008"/>
              <a:ext cx="615617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400" dirty="0" smtClean="0">
                  <a:solidFill>
                    <a:schemeClr val="bg1"/>
                  </a:solidFill>
                </a:rPr>
                <a:t>BACKUP SLIDES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  <p:pic>
          <p:nvPicPr>
            <p:cNvPr id="5" name="Picture 1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123950" cy="102076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0"/>
              <a:ext cx="1564345" cy="1052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36</a:t>
            </a:fld>
            <a:endParaRPr lang="zh-CN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4499992" cy="301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1547664" y="0"/>
            <a:ext cx="53551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Nobel Prize in Physics  2013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971600" y="3645024"/>
            <a:ext cx="1242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Peter Higgs</a:t>
            </a:r>
          </a:p>
          <a:p>
            <a:r>
              <a:rPr lang="en-US" dirty="0" smtClean="0"/>
              <a:t> (1929-)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692696"/>
            <a:ext cx="1824433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4716016" y="3140968"/>
            <a:ext cx="187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François </a:t>
            </a:r>
            <a:r>
              <a:rPr lang="en-US" dirty="0" err="1" smtClean="0"/>
              <a:t>Englert</a:t>
            </a:r>
            <a:endParaRPr lang="en-US" dirty="0" smtClean="0"/>
          </a:p>
          <a:p>
            <a:r>
              <a:rPr lang="en-US" dirty="0" smtClean="0"/>
              <a:t> (1932–)</a:t>
            </a:r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7092280" y="2996952"/>
            <a:ext cx="165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Robert </a:t>
            </a:r>
            <a:r>
              <a:rPr lang="en-US" dirty="0" err="1" smtClean="0"/>
              <a:t>Brout</a:t>
            </a:r>
            <a:endParaRPr lang="en-US" dirty="0" smtClean="0"/>
          </a:p>
          <a:p>
            <a:r>
              <a:rPr lang="en-US" dirty="0" smtClean="0"/>
              <a:t>(1928–2011)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764704"/>
            <a:ext cx="14763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0" y="5013176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Nobel Prize in Physics 2013 was awarded jointly to François </a:t>
            </a:r>
            <a:r>
              <a:rPr lang="en-US" dirty="0" err="1" smtClean="0"/>
              <a:t>Englert</a:t>
            </a:r>
            <a:r>
              <a:rPr lang="en-US" dirty="0" smtClean="0"/>
              <a:t> and Peter W. Higgs "for the theoretical discovery of a mechanism that contributes to our understanding of </a:t>
            </a:r>
            <a:r>
              <a:rPr lang="en-US" dirty="0" smtClean="0">
                <a:solidFill>
                  <a:srgbClr val="FF0000"/>
                </a:solidFill>
              </a:rPr>
              <a:t>the origin of mass of subatomic particles</a:t>
            </a:r>
            <a:r>
              <a:rPr lang="en-US" dirty="0" smtClean="0"/>
              <a:t>, and which recently was confirmed through the discovery of the predicted fundamental particle, by the ATLAS and CMS experiments at CERN's Large </a:t>
            </a:r>
            <a:r>
              <a:rPr lang="en-US" dirty="0" err="1" smtClean="0"/>
              <a:t>Hadron</a:t>
            </a:r>
            <a:r>
              <a:rPr lang="en-US" dirty="0" smtClean="0"/>
              <a:t> Collider"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933056"/>
            <a:ext cx="4000103" cy="876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37</a:t>
            </a:fld>
            <a:endParaRPr lang="zh-CN" alt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70485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836712"/>
            <a:ext cx="8449086" cy="5553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38</a:t>
            </a:fld>
            <a:endParaRPr lang="zh-CN" alt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70199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74961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429000"/>
            <a:ext cx="3672408" cy="292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62610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6093296"/>
            <a:ext cx="2876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39</a:t>
            </a:fld>
            <a:endParaRPr lang="zh-CN" alt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0"/>
            <a:ext cx="70485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1"/>
            <a:ext cx="8498491" cy="552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Slide Number Placeholder 4"/>
          <p:cNvSpPr txBox="1">
            <a:spLocks noGrp="1"/>
          </p:cNvSpPr>
          <p:nvPr/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/>
            <a:fld id="{2369AEAF-3B7F-47B3-B7F2-8116D89FB09F}" type="slidenum">
              <a:rPr lang="en-US" sz="1200">
                <a:solidFill>
                  <a:srgbClr val="0967A4"/>
                </a:solidFill>
                <a:latin typeface="Helvetica" charset="0"/>
              </a:rPr>
              <a:pPr algn="r" eaLnBrk="1" hangingPunct="1"/>
              <a:t>4</a:t>
            </a:fld>
            <a:endParaRPr lang="en-US" sz="1200">
              <a:solidFill>
                <a:srgbClr val="0967A4"/>
              </a:solidFill>
              <a:latin typeface="Helvetica" charset="0"/>
            </a:endParaRPr>
          </a:p>
        </p:txBody>
      </p:sp>
      <p:pic>
        <p:nvPicPr>
          <p:cNvPr id="17412" name="Picture 2" descr="CERN_picture_sk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27843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400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5724525" y="4724400"/>
            <a:ext cx="3178175" cy="1703388"/>
            <a:chOff x="3600" y="2976"/>
            <a:chExt cx="2002" cy="1073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3600" y="2976"/>
              <a:ext cx="1920" cy="1063"/>
              <a:chOff x="3600" y="2976"/>
              <a:chExt cx="1920" cy="1063"/>
            </a:xfrm>
          </p:grpSpPr>
          <p:sp>
            <p:nvSpPr>
              <p:cNvPr id="107552" name="Oval 32"/>
              <p:cNvSpPr>
                <a:spLocks noChangeArrowheads="1"/>
              </p:cNvSpPr>
              <p:nvPr/>
            </p:nvSpPr>
            <p:spPr bwMode="auto">
              <a:xfrm>
                <a:off x="3600" y="3247"/>
                <a:ext cx="75" cy="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07553" name="Line 33"/>
              <p:cNvSpPr>
                <a:spLocks noChangeShapeType="1"/>
              </p:cNvSpPr>
              <p:nvPr/>
            </p:nvSpPr>
            <p:spPr bwMode="auto">
              <a:xfrm flipV="1">
                <a:off x="3638" y="2976"/>
                <a:ext cx="298" cy="27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latin typeface="Arial" pitchFamily="31" charset="0"/>
                  <a:ea typeface="ＭＳ Ｐゴシック" pitchFamily="31" charset="-128"/>
                  <a:cs typeface="ＭＳ Ｐゴシック" pitchFamily="31" charset="-128"/>
                </a:endParaRPr>
              </a:p>
            </p:txBody>
          </p:sp>
          <p:sp>
            <p:nvSpPr>
              <p:cNvPr id="107554" name="Line 34"/>
              <p:cNvSpPr>
                <a:spLocks noChangeShapeType="1"/>
              </p:cNvSpPr>
              <p:nvPr/>
            </p:nvSpPr>
            <p:spPr bwMode="auto">
              <a:xfrm>
                <a:off x="3638" y="3286"/>
                <a:ext cx="250" cy="74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latin typeface="Arial" pitchFamily="31" charset="0"/>
                  <a:ea typeface="ＭＳ Ｐゴシック" pitchFamily="31" charset="-128"/>
                  <a:cs typeface="ＭＳ Ｐゴシック" pitchFamily="31" charset="-128"/>
                </a:endParaRPr>
              </a:p>
            </p:txBody>
          </p:sp>
          <p:pic>
            <p:nvPicPr>
              <p:cNvPr id="107555" name="Picture 35" descr="0511013_0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888" y="2976"/>
                <a:ext cx="1632" cy="1063"/>
              </a:xfrm>
              <a:prstGeom prst="rect">
                <a:avLst/>
              </a:prstGeom>
              <a:noFill/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</p:pic>
        </p:grpSp>
        <p:sp>
          <p:nvSpPr>
            <p:cNvPr id="107556" name="Rectangle 36"/>
            <p:cNvSpPr>
              <a:spLocks noChangeArrowheads="1"/>
            </p:cNvSpPr>
            <p:nvPr/>
          </p:nvSpPr>
          <p:spPr bwMode="auto">
            <a:xfrm>
              <a:off x="5130" y="3846"/>
              <a:ext cx="384" cy="192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07557" name="Text Box 37"/>
            <p:cNvSpPr txBox="1">
              <a:spLocks noChangeArrowheads="1"/>
            </p:cNvSpPr>
            <p:nvPr/>
          </p:nvSpPr>
          <p:spPr bwMode="auto">
            <a:xfrm>
              <a:off x="5082" y="3837"/>
              <a:ext cx="52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de-CH" sz="16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ATLAS</a:t>
              </a:r>
              <a:endParaRPr lang="de-CH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Gothic" pitchFamily="34" charset="0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619250" y="1628775"/>
            <a:ext cx="3241675" cy="1727200"/>
            <a:chOff x="336" y="1072"/>
            <a:chExt cx="2042" cy="1088"/>
          </a:xfrm>
        </p:grpSpPr>
        <p:sp>
          <p:nvSpPr>
            <p:cNvPr id="107531" name="Line 11"/>
            <p:cNvSpPr>
              <a:spLocks noChangeShapeType="1"/>
            </p:cNvSpPr>
            <p:nvPr/>
          </p:nvSpPr>
          <p:spPr bwMode="auto">
            <a:xfrm flipV="1">
              <a:off x="1968" y="1269"/>
              <a:ext cx="364" cy="89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latin typeface="Arial" pitchFamily="31" charset="0"/>
                <a:ea typeface="ＭＳ Ｐゴシック" pitchFamily="31" charset="-128"/>
                <a:cs typeface="ＭＳ Ｐゴシック" pitchFamily="31" charset="-128"/>
              </a:endParaRPr>
            </a:p>
          </p:txBody>
        </p:sp>
        <p:sp>
          <p:nvSpPr>
            <p:cNvPr id="107532" name="Line 12"/>
            <p:cNvSpPr>
              <a:spLocks noChangeShapeType="1"/>
            </p:cNvSpPr>
            <p:nvPr/>
          </p:nvSpPr>
          <p:spPr bwMode="auto">
            <a:xfrm>
              <a:off x="1968" y="1104"/>
              <a:ext cx="336" cy="16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latin typeface="Arial" pitchFamily="31" charset="0"/>
                <a:ea typeface="ＭＳ Ｐゴシック" pitchFamily="31" charset="-128"/>
                <a:cs typeface="ＭＳ Ｐゴシック" pitchFamily="31" charset="-128"/>
              </a:endParaRPr>
            </a:p>
          </p:txBody>
        </p:sp>
        <p:sp>
          <p:nvSpPr>
            <p:cNvPr id="107533" name="Oval 13"/>
            <p:cNvSpPr>
              <a:spLocks noChangeArrowheads="1"/>
            </p:cNvSpPr>
            <p:nvPr/>
          </p:nvSpPr>
          <p:spPr bwMode="auto">
            <a:xfrm>
              <a:off x="2285" y="1251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 sz="2400"/>
            </a:p>
          </p:txBody>
        </p:sp>
        <p:pic>
          <p:nvPicPr>
            <p:cNvPr id="107534" name="Picture 14" descr="bul-pho-2007-07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36" y="1072"/>
              <a:ext cx="1632" cy="1088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</p:pic>
        <p:sp>
          <p:nvSpPr>
            <p:cNvPr id="107535" name="Text Box 15"/>
            <p:cNvSpPr txBox="1">
              <a:spLocks noChangeArrowheads="1"/>
            </p:cNvSpPr>
            <p:nvPr/>
          </p:nvSpPr>
          <p:spPr bwMode="auto">
            <a:xfrm>
              <a:off x="1536" y="1077"/>
              <a:ext cx="40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de-CH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CMS</a:t>
              </a:r>
              <a:endParaRPr lang="de-CH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179388" y="979959"/>
            <a:ext cx="867568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099" dir="2700000" algn="ctr" rotWithShape="0">
              <a:schemeClr val="tx2">
                <a:alpha val="74997"/>
              </a:schemeClr>
            </a:outerShdw>
          </a:effec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None/>
            </a:pPr>
            <a:r>
              <a:rPr lang="en-GB" altLang="zh-CN" sz="2000" dirty="0">
                <a:solidFill>
                  <a:schemeClr val="accent1"/>
                </a:solidFill>
              </a:rPr>
              <a:t>2 general detectors: </a:t>
            </a:r>
            <a:r>
              <a:rPr lang="en-GB" altLang="zh-CN" sz="2000" b="1" dirty="0">
                <a:solidFill>
                  <a:srgbClr val="FFFB43"/>
                </a:solidFill>
              </a:rPr>
              <a:t>C</a:t>
            </a:r>
            <a:r>
              <a:rPr lang="en-GB" altLang="zh-CN" sz="2000" dirty="0">
                <a:solidFill>
                  <a:schemeClr val="accent1"/>
                </a:solidFill>
              </a:rPr>
              <a:t>ompact </a:t>
            </a:r>
            <a:r>
              <a:rPr lang="en-GB" altLang="zh-CN" sz="2000" b="1" dirty="0" err="1">
                <a:solidFill>
                  <a:srgbClr val="FFFB43"/>
                </a:solidFill>
              </a:rPr>
              <a:t>M</a:t>
            </a:r>
            <a:r>
              <a:rPr lang="en-GB" altLang="zh-CN" sz="2000" dirty="0" err="1">
                <a:solidFill>
                  <a:schemeClr val="accent1"/>
                </a:solidFill>
              </a:rPr>
              <a:t>uon</a:t>
            </a:r>
            <a:r>
              <a:rPr lang="en-GB" altLang="zh-CN" sz="2000" dirty="0">
                <a:solidFill>
                  <a:schemeClr val="accent1"/>
                </a:solidFill>
              </a:rPr>
              <a:t> </a:t>
            </a:r>
            <a:r>
              <a:rPr lang="en-GB" altLang="zh-CN" sz="2000" b="1" dirty="0">
                <a:solidFill>
                  <a:srgbClr val="FFFB43"/>
                </a:solidFill>
              </a:rPr>
              <a:t>S</a:t>
            </a:r>
            <a:r>
              <a:rPr lang="en-GB" altLang="zh-CN" sz="2000" dirty="0">
                <a:solidFill>
                  <a:schemeClr val="accent1"/>
                </a:solidFill>
              </a:rPr>
              <a:t>olenoid,  </a:t>
            </a:r>
            <a:r>
              <a:rPr lang="en-GB" altLang="zh-CN" sz="2000" b="1" dirty="0">
                <a:solidFill>
                  <a:srgbClr val="FFFB43"/>
                </a:solidFill>
              </a:rPr>
              <a:t>A </a:t>
            </a:r>
            <a:r>
              <a:rPr lang="en-US" altLang="zh-CN" sz="2000" b="1" dirty="0" err="1">
                <a:solidFill>
                  <a:srgbClr val="FFFB43"/>
                </a:solidFill>
                <a:latin typeface="Helvetica" charset="0"/>
              </a:rPr>
              <a:t>T</a:t>
            </a:r>
            <a:r>
              <a:rPr lang="en-US" altLang="zh-CN" sz="2000" dirty="0" err="1">
                <a:solidFill>
                  <a:schemeClr val="accent1"/>
                </a:solidFill>
                <a:latin typeface="Helvetica" charset="0"/>
              </a:rPr>
              <a:t>oroidal</a:t>
            </a:r>
            <a:r>
              <a:rPr lang="en-US" altLang="zh-CN" sz="2000" dirty="0">
                <a:solidFill>
                  <a:schemeClr val="accent1"/>
                </a:solidFill>
                <a:latin typeface="Helvetica" charset="0"/>
              </a:rPr>
              <a:t> </a:t>
            </a:r>
            <a:r>
              <a:rPr lang="en-US" altLang="zh-CN" sz="2000" b="1" dirty="0">
                <a:solidFill>
                  <a:srgbClr val="FFFB43"/>
                </a:solidFill>
                <a:latin typeface="Helvetica" charset="0"/>
              </a:rPr>
              <a:t>L</a:t>
            </a:r>
            <a:r>
              <a:rPr lang="en-US" altLang="zh-CN" sz="2000" dirty="0">
                <a:solidFill>
                  <a:schemeClr val="accent1"/>
                </a:solidFill>
                <a:latin typeface="Helvetica" charset="0"/>
              </a:rPr>
              <a:t>HC </a:t>
            </a:r>
            <a:r>
              <a:rPr lang="en-US" altLang="zh-CN" sz="2000" b="1" dirty="0" err="1">
                <a:solidFill>
                  <a:srgbClr val="FFFB43"/>
                </a:solidFill>
                <a:latin typeface="Helvetica" charset="0"/>
              </a:rPr>
              <a:t>A</a:t>
            </a:r>
            <a:r>
              <a:rPr lang="en-US" altLang="zh-CN" sz="2000" dirty="0" err="1">
                <a:solidFill>
                  <a:schemeClr val="accent1"/>
                </a:solidFill>
                <a:latin typeface="Helvetica" charset="0"/>
              </a:rPr>
              <a:t>pparatu</a:t>
            </a:r>
            <a:r>
              <a:rPr lang="en-US" altLang="zh-CN" sz="2000" b="1" dirty="0" err="1">
                <a:solidFill>
                  <a:srgbClr val="FFFB43"/>
                </a:solidFill>
                <a:latin typeface="Helvetica" charset="0"/>
              </a:rPr>
              <a:t>S</a:t>
            </a:r>
            <a:r>
              <a:rPr lang="en-US" altLang="zh-CN" sz="2000" dirty="0">
                <a:solidFill>
                  <a:schemeClr val="tx2"/>
                </a:solidFill>
                <a:latin typeface="Helvetica" charset="0"/>
              </a:rPr>
              <a:t> </a:t>
            </a:r>
          </a:p>
        </p:txBody>
      </p: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6732588" y="1700213"/>
            <a:ext cx="2227262" cy="1970087"/>
            <a:chOff x="4224" y="1089"/>
            <a:chExt cx="1403" cy="1241"/>
          </a:xfrm>
        </p:grpSpPr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4224" y="1104"/>
              <a:ext cx="1364" cy="1226"/>
              <a:chOff x="4224" y="1104"/>
              <a:chExt cx="1364" cy="1226"/>
            </a:xfrm>
          </p:grpSpPr>
          <p:sp>
            <p:nvSpPr>
              <p:cNvPr id="107544" name="Oval 24"/>
              <p:cNvSpPr>
                <a:spLocks noChangeArrowheads="1"/>
              </p:cNvSpPr>
              <p:nvPr/>
            </p:nvSpPr>
            <p:spPr bwMode="auto">
              <a:xfrm>
                <a:off x="4977" y="2274"/>
                <a:ext cx="76" cy="5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endParaRPr lang="en-US" sz="2400"/>
              </a:p>
            </p:txBody>
          </p:sp>
          <p:sp>
            <p:nvSpPr>
              <p:cNvPr id="107545" name="Line 25"/>
              <p:cNvSpPr>
                <a:spLocks noChangeShapeType="1"/>
              </p:cNvSpPr>
              <p:nvPr/>
            </p:nvSpPr>
            <p:spPr bwMode="auto">
              <a:xfrm>
                <a:off x="4272" y="1968"/>
                <a:ext cx="74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latin typeface="Arial" pitchFamily="31" charset="0"/>
                  <a:ea typeface="ＭＳ Ｐゴシック" pitchFamily="31" charset="-128"/>
                  <a:cs typeface="ＭＳ Ｐゴシック" pitchFamily="31" charset="-128"/>
                </a:endParaRPr>
              </a:p>
            </p:txBody>
          </p:sp>
          <p:sp>
            <p:nvSpPr>
              <p:cNvPr id="107546" name="Line 26"/>
              <p:cNvSpPr>
                <a:spLocks noChangeShapeType="1"/>
              </p:cNvSpPr>
              <p:nvPr/>
            </p:nvSpPr>
            <p:spPr bwMode="auto">
              <a:xfrm flipH="1">
                <a:off x="5015" y="1968"/>
                <a:ext cx="553" cy="3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2400">
                  <a:latin typeface="Arial" pitchFamily="31" charset="0"/>
                  <a:ea typeface="ＭＳ Ｐゴシック" pitchFamily="31" charset="-128"/>
                  <a:cs typeface="ＭＳ Ｐゴシック" pitchFamily="31" charset="-128"/>
                </a:endParaRPr>
              </a:p>
            </p:txBody>
          </p:sp>
          <p:pic>
            <p:nvPicPr>
              <p:cNvPr id="107547" name="Picture 27" descr="Picture 3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224" y="1104"/>
                <a:ext cx="1364" cy="867"/>
              </a:xfrm>
              <a:prstGeom prst="rect">
                <a:avLst/>
              </a:prstGeom>
              <a:noFill/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</p:spPr>
          </p:pic>
        </p:grpSp>
        <p:sp>
          <p:nvSpPr>
            <p:cNvPr id="107548" name="Rectangle 28"/>
            <p:cNvSpPr>
              <a:spLocks noChangeArrowheads="1"/>
            </p:cNvSpPr>
            <p:nvPr/>
          </p:nvSpPr>
          <p:spPr bwMode="auto">
            <a:xfrm>
              <a:off x="5208" y="1104"/>
              <a:ext cx="384" cy="192"/>
            </a:xfrm>
            <a:prstGeom prst="rect">
              <a:avLst/>
            </a:prstGeom>
            <a:gradFill rotWithShape="0">
              <a:gsLst>
                <a:gs pos="0">
                  <a:srgbClr val="C89A09"/>
                </a:gs>
                <a:gs pos="100000">
                  <a:srgbClr val="D3D90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07549" name="Text Box 29"/>
            <p:cNvSpPr txBox="1">
              <a:spLocks noChangeArrowheads="1"/>
            </p:cNvSpPr>
            <p:nvPr/>
          </p:nvSpPr>
          <p:spPr bwMode="auto">
            <a:xfrm>
              <a:off x="5184" y="1089"/>
              <a:ext cx="44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de-CH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LHCb</a:t>
              </a:r>
              <a:endParaRPr lang="de-CH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endParaRPr>
            </a:p>
          </p:txBody>
        </p:sp>
      </p:grpSp>
      <p:sp>
        <p:nvSpPr>
          <p:cNvPr id="17481" name="Rectangle 73"/>
          <p:cNvSpPr>
            <a:spLocks noChangeArrowheads="1"/>
          </p:cNvSpPr>
          <p:nvPr/>
        </p:nvSpPr>
        <p:spPr bwMode="auto">
          <a:xfrm>
            <a:off x="4608513" y="3500438"/>
            <a:ext cx="453548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None/>
            </a:pPr>
            <a:r>
              <a:rPr lang="en-US" altLang="zh-CN" sz="2400" b="1">
                <a:solidFill>
                  <a:srgbClr val="FFFB43"/>
                </a:solidFill>
              </a:rPr>
              <a:t>LHCb</a:t>
            </a:r>
            <a:r>
              <a:rPr lang="en-US" altLang="zh-CN" sz="2400">
                <a:solidFill>
                  <a:schemeClr val="accent1"/>
                </a:solidFill>
              </a:rPr>
              <a:t>: </a:t>
            </a:r>
            <a:r>
              <a:rPr lang="en-US" altLang="zh-CN" sz="1800">
                <a:solidFill>
                  <a:schemeClr val="accent1"/>
                </a:solidFill>
              </a:rPr>
              <a:t>measure CP violation of heavy particles containing bottom quarks (why is there more matter than antimatter)</a:t>
            </a:r>
            <a:endParaRPr lang="en-GB" altLang="zh-CN" sz="1800">
              <a:solidFill>
                <a:schemeClr val="accent1"/>
              </a:solidFill>
            </a:endParaRP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179388" y="4508500"/>
            <a:ext cx="2286000" cy="1454150"/>
            <a:chOff x="96" y="2829"/>
            <a:chExt cx="1440" cy="916"/>
          </a:xfrm>
        </p:grpSpPr>
        <p:sp>
          <p:nvSpPr>
            <p:cNvPr id="107537" name="Oval 17"/>
            <p:cNvSpPr>
              <a:spLocks noChangeArrowheads="1"/>
            </p:cNvSpPr>
            <p:nvPr/>
          </p:nvSpPr>
          <p:spPr bwMode="auto">
            <a:xfrm>
              <a:off x="1452" y="3199"/>
              <a:ext cx="84" cy="6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endParaRPr lang="en-US" sz="2400"/>
            </a:p>
          </p:txBody>
        </p:sp>
        <p:sp>
          <p:nvSpPr>
            <p:cNvPr id="107538" name="Line 18"/>
            <p:cNvSpPr>
              <a:spLocks noChangeShapeType="1"/>
            </p:cNvSpPr>
            <p:nvPr/>
          </p:nvSpPr>
          <p:spPr bwMode="auto">
            <a:xfrm>
              <a:off x="1326" y="2832"/>
              <a:ext cx="168" cy="329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latin typeface="Arial" pitchFamily="31" charset="0"/>
                <a:ea typeface="ＭＳ Ｐゴシック" pitchFamily="31" charset="-128"/>
                <a:cs typeface="ＭＳ Ｐゴシック" pitchFamily="31" charset="-128"/>
              </a:endParaRPr>
            </a:p>
          </p:txBody>
        </p:sp>
        <p:sp>
          <p:nvSpPr>
            <p:cNvPr id="107539" name="Line 19"/>
            <p:cNvSpPr>
              <a:spLocks noChangeShapeType="1"/>
            </p:cNvSpPr>
            <p:nvPr/>
          </p:nvSpPr>
          <p:spPr bwMode="auto">
            <a:xfrm flipV="1">
              <a:off x="1344" y="3203"/>
              <a:ext cx="150" cy="54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latin typeface="Arial" pitchFamily="31" charset="0"/>
                <a:ea typeface="ＭＳ Ｐゴシック" pitchFamily="31" charset="-128"/>
                <a:cs typeface="ＭＳ Ｐゴシック" pitchFamily="31" charset="-128"/>
              </a:endParaRPr>
            </a:p>
          </p:txBody>
        </p:sp>
        <p:pic>
          <p:nvPicPr>
            <p:cNvPr id="107540" name="Picture 20" descr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6" y="2832"/>
              <a:ext cx="1232" cy="913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</p:pic>
        <p:sp>
          <p:nvSpPr>
            <p:cNvPr id="107541" name="Text Box 21"/>
            <p:cNvSpPr txBox="1">
              <a:spLocks noChangeArrowheads="1"/>
            </p:cNvSpPr>
            <p:nvPr/>
          </p:nvSpPr>
          <p:spPr bwMode="auto">
            <a:xfrm>
              <a:off x="687" y="2829"/>
              <a:ext cx="48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de-CH" sz="1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ALICE</a:t>
              </a:r>
              <a:endParaRPr lang="de-CH" sz="2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17488" name="Rectangle 80"/>
          <p:cNvSpPr>
            <a:spLocks noChangeArrowheads="1"/>
          </p:cNvSpPr>
          <p:nvPr/>
        </p:nvSpPr>
        <p:spPr bwMode="auto">
          <a:xfrm>
            <a:off x="323850" y="5876925"/>
            <a:ext cx="49672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None/>
            </a:pPr>
            <a:r>
              <a:rPr lang="en-US" altLang="zh-CN" sz="2400" b="1">
                <a:solidFill>
                  <a:srgbClr val="FFFB43"/>
                </a:solidFill>
              </a:rPr>
              <a:t>ALICE</a:t>
            </a:r>
            <a:r>
              <a:rPr lang="en-US" altLang="zh-CN" sz="2400">
                <a:solidFill>
                  <a:schemeClr val="accent1"/>
                </a:solidFill>
              </a:rPr>
              <a:t>: </a:t>
            </a:r>
            <a:r>
              <a:rPr lang="en-US" altLang="zh-CN" sz="1800" b="1">
                <a:solidFill>
                  <a:srgbClr val="FFFB43"/>
                </a:solidFill>
              </a:rPr>
              <a:t>A Large Ion Collider Experiment </a:t>
            </a:r>
          </a:p>
          <a:p>
            <a:pPr eaLnBrk="1" hangingPunct="1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None/>
            </a:pPr>
            <a:r>
              <a:rPr lang="en-US" altLang="zh-CN" sz="2000">
                <a:solidFill>
                  <a:schemeClr val="accent1"/>
                </a:solidFill>
              </a:rPr>
              <a:t>Pb Pb collision study quark-gluon plasma</a:t>
            </a:r>
            <a:endParaRPr lang="en-GB" altLang="zh-CN" sz="2000">
              <a:solidFill>
                <a:schemeClr val="accent1"/>
              </a:solidFill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685800" y="44624"/>
            <a:ext cx="7772400" cy="908720"/>
          </a:xfrm>
          <a:prstGeom prst="rect">
            <a:avLst/>
          </a:prstGeom>
          <a:solidFill>
            <a:srgbClr val="5EFFF6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 defTabSz="457200">
              <a:spcBef>
                <a:spcPct val="0"/>
              </a:spcBef>
            </a:pPr>
            <a:r>
              <a:rPr lang="en-GB" altLang="zh-CN" sz="4000" dirty="0" smtClean="0">
                <a:solidFill>
                  <a:srgbClr val="FFFB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pitchFamily="34" charset="-128"/>
              </a:rPr>
              <a:t>Four detectors at LHC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44" name="灯片编号占位符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7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7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5" grpId="0"/>
      <p:bldP spid="17481" grpId="0"/>
      <p:bldP spid="1748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istoryOfUnivers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0"/>
            <a:ext cx="9133618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00400" y="4267200"/>
            <a:ext cx="4355680" cy="2256413"/>
            <a:chOff x="3200400" y="4267200"/>
            <a:chExt cx="4355680" cy="2256413"/>
          </a:xfrm>
        </p:grpSpPr>
        <p:sp>
          <p:nvSpPr>
            <p:cNvPr id="8197" name="Line 6"/>
            <p:cNvSpPr>
              <a:spLocks noChangeShapeType="1"/>
            </p:cNvSpPr>
            <p:nvPr/>
          </p:nvSpPr>
          <p:spPr bwMode="auto">
            <a:xfrm flipH="1" flipV="1">
              <a:off x="3962400" y="4267200"/>
              <a:ext cx="838200" cy="1676400"/>
            </a:xfrm>
            <a:prstGeom prst="line">
              <a:avLst/>
            </a:prstGeom>
            <a:noFill/>
            <a:ln w="38100" cmpd="sng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8198" name="Text Box 5"/>
            <p:cNvSpPr txBox="1">
              <a:spLocks noChangeArrowheads="1"/>
            </p:cNvSpPr>
            <p:nvPr/>
          </p:nvSpPr>
          <p:spPr bwMode="auto">
            <a:xfrm>
              <a:off x="3200400" y="5938838"/>
              <a:ext cx="4355680" cy="58477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</a:rPr>
                <a:t>Heavy Ion physics at the LHC corresponds</a:t>
              </a:r>
            </a:p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prstClr val="white"/>
                  </a:solidFill>
                </a:rPr>
                <a:t>to conditions around here</a:t>
              </a:r>
            </a:p>
          </p:txBody>
        </p:sp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5BF763-800A-5C46-B9BA-50A26FF18578}" type="slidenum">
              <a:rPr lang="en-US">
                <a:solidFill>
                  <a:srgbClr val="898989"/>
                </a:solidFill>
              </a:rPr>
              <a:pPr eaLnBrk="1" hangingPunct="1"/>
              <a:t>40</a:t>
            </a:fld>
            <a:endParaRPr lang="en-US">
              <a:solidFill>
                <a:srgbClr val="898989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2417" y="762004"/>
            <a:ext cx="4532010" cy="1142996"/>
            <a:chOff x="152401" y="762004"/>
            <a:chExt cx="4532010" cy="1142996"/>
          </a:xfrm>
        </p:grpSpPr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152401" y="762004"/>
              <a:ext cx="4532010" cy="646331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prstClr val="white"/>
                  </a:solidFill>
                </a:rPr>
                <a:t>Proton-proton (</a:t>
              </a:r>
              <a:r>
                <a:rPr lang="en-US" b="1" dirty="0" err="1" smtClean="0">
                  <a:solidFill>
                    <a:prstClr val="white"/>
                  </a:solidFill>
                </a:rPr>
                <a:t>pp</a:t>
              </a:r>
              <a:r>
                <a:rPr lang="en-US" b="1" dirty="0" smtClean="0">
                  <a:solidFill>
                    <a:prstClr val="white"/>
                  </a:solidFill>
                </a:rPr>
                <a:t>) physics at the LHC </a:t>
              </a:r>
            </a:p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prstClr val="white"/>
                  </a:solidFill>
                </a:rPr>
                <a:t>Corresponds to conditions around here</a:t>
              </a: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2667000" y="1447800"/>
              <a:ext cx="304785" cy="457200"/>
            </a:xfrm>
            <a:prstGeom prst="line">
              <a:avLst/>
            </a:prstGeom>
            <a:noFill/>
            <a:ln w="38100" cmpd="sng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2" name="Slide Number Placeholder 1"/>
          <p:cNvSpPr txBox="1">
            <a:spLocks/>
          </p:cNvSpPr>
          <p:nvPr/>
        </p:nvSpPr>
        <p:spPr>
          <a:xfrm>
            <a:off x="8555182" y="6492907"/>
            <a:ext cx="609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61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224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838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6449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3063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9672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628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2897" algn="l" defTabSz="91322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AD93096-5B34-4342-9326-69289CEAE4C2}" type="slidenum">
              <a:rPr lang="en-US" sz="1400" smtClean="0"/>
              <a:pPr algn="r"/>
              <a:t>40</a:t>
            </a:fld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41</a:t>
            </a:fld>
            <a:endParaRPr lang="zh-CN" alt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3997627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933056"/>
            <a:ext cx="3816424" cy="2742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960464"/>
            <a:ext cx="3919356" cy="2816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0"/>
            <a:ext cx="7772400" cy="908720"/>
          </a:xfrm>
          <a:prstGeom prst="rect">
            <a:avLst/>
          </a:prstGeom>
          <a:solidFill>
            <a:srgbClr val="5EFFF6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 defTabSz="457200">
              <a:spcBef>
                <a:spcPct val="0"/>
              </a:spcBef>
              <a:defRPr/>
            </a:pPr>
            <a:r>
              <a:rPr lang="en-US" sz="4000" dirty="0" smtClean="0"/>
              <a:t>XS @ LHC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42</a:t>
            </a:fld>
            <a:endParaRPr lang="zh-CN" alt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8892480" cy="908720"/>
          </a:xfrm>
          <a:prstGeom prst="rect">
            <a:avLst/>
          </a:prstGeom>
          <a:solidFill>
            <a:srgbClr val="5EFFF6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algn="ctr">
              <a:defRPr/>
            </a:pPr>
            <a:r>
              <a:rPr lang="en-US" altLang="zh-CN" sz="4000" dirty="0" smtClean="0">
                <a:solidFill>
                  <a:schemeClr val="tx2"/>
                </a:solidFill>
              </a:rPr>
              <a:t>CMS  Sub-Detector: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SimSun" charset="-122"/>
                <a:cs typeface="Aharoni" pitchFamily="2" charset="-79"/>
              </a:rPr>
              <a:t>ECAL performance (cont)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ea typeface="SimSun" charset="-122"/>
              <a:cs typeface="Aharoni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398736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61048"/>
            <a:ext cx="398865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5"/>
          <p:cNvSpPr/>
          <p:nvPr/>
        </p:nvSpPr>
        <p:spPr>
          <a:xfrm>
            <a:off x="0" y="980728"/>
            <a:ext cx="38202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Noise evolution of the APD signal in EB</a:t>
            </a:r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0" y="3573016"/>
            <a:ext cx="3870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Noise evolution of the VPT signal in EE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83020"/>
            <a:ext cx="2986137" cy="3274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908720"/>
            <a:ext cx="3312368" cy="2650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43</a:t>
            </a:fld>
            <a:endParaRPr lang="zh-CN" alt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295275"/>
            <a:ext cx="8610600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44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619672" y="188640"/>
            <a:ext cx="6090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Jets and Jet Energy Corrections</a:t>
            </a:r>
            <a:endParaRPr lang="en-US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36713"/>
            <a:ext cx="3419872" cy="191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836712"/>
            <a:ext cx="248198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8410" y="764704"/>
            <a:ext cx="2655590" cy="234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68960"/>
            <a:ext cx="1475656" cy="147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3284984"/>
            <a:ext cx="1944216" cy="1903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3284984"/>
            <a:ext cx="1410943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4467" y="3284984"/>
            <a:ext cx="350953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301209"/>
            <a:ext cx="2627784" cy="2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" y="5733256"/>
            <a:ext cx="133886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75656" y="5634519"/>
            <a:ext cx="1512168" cy="122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635896" y="5589240"/>
            <a:ext cx="1656184" cy="205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26204" y="4941168"/>
            <a:ext cx="3105718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9"/>
            <a:ext cx="4533900" cy="5877272"/>
          </a:xfrm>
        </p:spPr>
        <p:txBody>
          <a:bodyPr>
            <a:normAutofit/>
          </a:bodyPr>
          <a:lstStyle/>
          <a:p>
            <a:r>
              <a:rPr lang="en-US" sz="2000" dirty="0" smtClean="0"/>
              <a:t>Multiple </a:t>
            </a:r>
            <a:r>
              <a:rPr lang="en-US" sz="2000" dirty="0" smtClean="0">
                <a:solidFill>
                  <a:srgbClr val="000000"/>
                </a:solidFill>
              </a:rPr>
              <a:t>interactions occur for each bunch crossing (in-time and out-of-time pileup)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Mean </a:t>
            </a:r>
            <a:r>
              <a:rPr lang="en-US" sz="2000" dirty="0">
                <a:solidFill>
                  <a:srgbClr val="FF0000"/>
                </a:solidFill>
              </a:rPr>
              <a:t>P</a:t>
            </a:r>
            <a:r>
              <a:rPr lang="en-US" sz="2000" dirty="0" smtClean="0">
                <a:solidFill>
                  <a:srgbClr val="FF0000"/>
                </a:solidFill>
              </a:rPr>
              <a:t>U ~10 events in 2011 and ~20 events in 2012</a:t>
            </a:r>
          </a:p>
          <a:p>
            <a:r>
              <a:rPr lang="en-US" sz="2000" dirty="0" smtClean="0"/>
              <a:t>Effects of pileup: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Slightly deteriorates energy resolution for electrons and photons and jets</a:t>
            </a:r>
          </a:p>
          <a:p>
            <a:pPr lvl="2"/>
            <a:r>
              <a:rPr lang="en-US" sz="1600" dirty="0" smtClean="0">
                <a:solidFill>
                  <a:srgbClr val="0000FF"/>
                </a:solidFill>
              </a:rPr>
              <a:t>Apply corrections event by event for photons and jets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Adds energy in isolation cones</a:t>
            </a:r>
          </a:p>
          <a:p>
            <a:pPr lvl="2"/>
            <a:r>
              <a:rPr lang="en-US" sz="1600" dirty="0" smtClean="0">
                <a:solidFill>
                  <a:srgbClr val="0000FF"/>
                </a:solidFill>
              </a:rPr>
              <a:t>corrected for pileup energy estimated event by event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PU jets affect central jet veto and VBF jet tagging</a:t>
            </a:r>
          </a:p>
          <a:p>
            <a:pPr lvl="2"/>
            <a:r>
              <a:rPr lang="en-US" sz="1600" dirty="0" smtClean="0">
                <a:solidFill>
                  <a:srgbClr val="0000FF"/>
                </a:solidFill>
              </a:rPr>
              <a:t>Try to reject PU jets (wider and with tracks coming from different PV)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4763065" y="6319404"/>
            <a:ext cx="1981200" cy="4939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5527" tIns="69585" rIns="85527" bIns="42764">
            <a:prstTxWarp prst="textNoShape">
              <a:avLst/>
            </a:prstTxWarp>
          </a:bodyPr>
          <a:lstStyle/>
          <a:p>
            <a:pPr>
              <a:tabLst>
                <a:tab pos="687922" algn="l"/>
                <a:tab pos="1375844" algn="l"/>
                <a:tab pos="2063767" algn="l"/>
                <a:tab pos="2751689" algn="l"/>
                <a:tab pos="3439611" algn="l"/>
                <a:tab pos="4127533" algn="l"/>
              </a:tabLst>
            </a:pPr>
            <a:r>
              <a:rPr lang="en-US" dirty="0">
                <a:solidFill>
                  <a:srgbClr val="0000FF"/>
                </a:solidFill>
                <a:ea typeface="MS Gothic" charset="0"/>
                <a:cs typeface="MS Gothic" charset="0"/>
              </a:rPr>
              <a:t>Typical jet</a:t>
            </a:r>
          </a:p>
        </p:txBody>
      </p: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6668065" y="6247396"/>
            <a:ext cx="2819400" cy="4939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5527" tIns="69585" rIns="85527" bIns="42764">
            <a:prstTxWarp prst="textNoShape">
              <a:avLst/>
            </a:prstTxWarp>
          </a:bodyPr>
          <a:lstStyle/>
          <a:p>
            <a:pPr>
              <a:tabLst>
                <a:tab pos="687922" algn="l"/>
                <a:tab pos="1375844" algn="l"/>
                <a:tab pos="2063767" algn="l"/>
                <a:tab pos="2751689" algn="l"/>
                <a:tab pos="3439611" algn="l"/>
                <a:tab pos="4127533" algn="l"/>
              </a:tabLst>
            </a:pPr>
            <a:r>
              <a:rPr lang="en-US" dirty="0">
                <a:solidFill>
                  <a:srgbClr val="FF0000"/>
                </a:solidFill>
                <a:ea typeface="MS Gothic" charset="0"/>
                <a:cs typeface="MS Gothic" charset="0"/>
              </a:rPr>
              <a:t>Typical Pileup jet</a:t>
            </a:r>
          </a:p>
        </p:txBody>
      </p:sp>
      <p:grpSp>
        <p:nvGrpSpPr>
          <p:cNvPr id="2" name="Group 17"/>
          <p:cNvGrpSpPr/>
          <p:nvPr/>
        </p:nvGrpSpPr>
        <p:grpSpPr>
          <a:xfrm>
            <a:off x="6782314" y="4318961"/>
            <a:ext cx="1466400" cy="1869316"/>
            <a:chOff x="2743200" y="1712084"/>
            <a:chExt cx="1466400" cy="1869316"/>
          </a:xfrm>
        </p:grpSpPr>
        <p:sp>
          <p:nvSpPr>
            <p:cNvPr id="19" name="AutoShape 3"/>
            <p:cNvSpPr>
              <a:spLocks noChangeArrowheads="1"/>
            </p:cNvSpPr>
            <p:nvPr/>
          </p:nvSpPr>
          <p:spPr bwMode="auto">
            <a:xfrm flipV="1">
              <a:off x="3311040" y="2125406"/>
              <a:ext cx="898560" cy="1451672"/>
            </a:xfrm>
            <a:prstGeom prst="triangle">
              <a:avLst>
                <a:gd name="adj" fmla="val 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AutoShape 4"/>
            <p:cNvSpPr>
              <a:spLocks noChangeArrowheads="1"/>
            </p:cNvSpPr>
            <p:nvPr/>
          </p:nvSpPr>
          <p:spPr bwMode="auto">
            <a:xfrm flipH="1" flipV="1">
              <a:off x="2791560" y="2161410"/>
              <a:ext cx="898560" cy="1404147"/>
            </a:xfrm>
            <a:prstGeom prst="triangle">
              <a:avLst>
                <a:gd name="adj" fmla="val 45255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13"/>
            <p:cNvSpPr>
              <a:spLocks noChangeArrowheads="1"/>
            </p:cNvSpPr>
            <p:nvPr/>
          </p:nvSpPr>
          <p:spPr bwMode="auto">
            <a:xfrm>
              <a:off x="2743200" y="1889221"/>
              <a:ext cx="981240" cy="4147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Line 14"/>
            <p:cNvSpPr>
              <a:spLocks noChangeShapeType="1"/>
            </p:cNvSpPr>
            <p:nvPr/>
          </p:nvSpPr>
          <p:spPr bwMode="auto">
            <a:xfrm flipH="1" flipV="1">
              <a:off x="3124200" y="1712084"/>
              <a:ext cx="188400" cy="1869316"/>
            </a:xfrm>
            <a:prstGeom prst="line">
              <a:avLst/>
            </a:prstGeom>
            <a:noFill/>
            <a:ln w="54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15"/>
            <p:cNvSpPr>
              <a:spLocks noChangeArrowheads="1"/>
            </p:cNvSpPr>
            <p:nvPr/>
          </p:nvSpPr>
          <p:spPr bwMode="auto">
            <a:xfrm>
              <a:off x="3311040" y="1920904"/>
              <a:ext cx="898560" cy="4147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16"/>
            <p:cNvSpPr>
              <a:spLocks noChangeShapeType="1"/>
            </p:cNvSpPr>
            <p:nvPr/>
          </p:nvSpPr>
          <p:spPr bwMode="auto">
            <a:xfrm flipV="1">
              <a:off x="3311040" y="1764408"/>
              <a:ext cx="508560" cy="1816991"/>
            </a:xfrm>
            <a:prstGeom prst="line">
              <a:avLst/>
            </a:prstGeom>
            <a:noFill/>
            <a:ln w="54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17"/>
            <p:cNvSpPr>
              <a:spLocks noChangeShapeType="1"/>
            </p:cNvSpPr>
            <p:nvPr/>
          </p:nvSpPr>
          <p:spPr bwMode="auto">
            <a:xfrm flipV="1">
              <a:off x="3242401" y="2445169"/>
              <a:ext cx="224640" cy="2102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18"/>
            <p:cNvSpPr>
              <a:spLocks noChangeShapeType="1"/>
            </p:cNvSpPr>
            <p:nvPr/>
          </p:nvSpPr>
          <p:spPr bwMode="auto">
            <a:xfrm flipV="1">
              <a:off x="3594959" y="2488324"/>
              <a:ext cx="358605" cy="21026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19"/>
            <p:cNvSpPr>
              <a:spLocks noChangeShapeType="1"/>
            </p:cNvSpPr>
            <p:nvPr/>
          </p:nvSpPr>
          <p:spPr bwMode="auto">
            <a:xfrm flipH="1" flipV="1">
              <a:off x="2959652" y="2161409"/>
              <a:ext cx="243328" cy="3247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20"/>
            <p:cNvSpPr>
              <a:spLocks noChangeShapeType="1"/>
            </p:cNvSpPr>
            <p:nvPr/>
          </p:nvSpPr>
          <p:spPr bwMode="auto">
            <a:xfrm flipH="1" flipV="1">
              <a:off x="3084841" y="2692387"/>
              <a:ext cx="157560" cy="36435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21"/>
            <p:cNvSpPr>
              <a:spLocks noChangeShapeType="1"/>
            </p:cNvSpPr>
            <p:nvPr/>
          </p:nvSpPr>
          <p:spPr bwMode="auto">
            <a:xfrm flipH="1" flipV="1">
              <a:off x="3332880" y="2692825"/>
              <a:ext cx="157560" cy="3643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5" name="Group 29"/>
          <p:cNvGrpSpPr/>
          <p:nvPr/>
        </p:nvGrpSpPr>
        <p:grpSpPr>
          <a:xfrm>
            <a:off x="4537955" y="3882637"/>
            <a:ext cx="1581840" cy="2491462"/>
            <a:chOff x="498841" y="1203752"/>
            <a:chExt cx="1581840" cy="2491462"/>
          </a:xfrm>
        </p:grpSpPr>
        <p:sp>
          <p:nvSpPr>
            <p:cNvPr id="31" name="AutoShape 5"/>
            <p:cNvSpPr>
              <a:spLocks noChangeArrowheads="1"/>
            </p:cNvSpPr>
            <p:nvPr/>
          </p:nvSpPr>
          <p:spPr bwMode="auto">
            <a:xfrm flipH="1" flipV="1">
              <a:off x="508201" y="1588710"/>
              <a:ext cx="1572480" cy="2073818"/>
            </a:xfrm>
            <a:prstGeom prst="triangle">
              <a:avLst>
                <a:gd name="adj" fmla="val 30431"/>
              </a:avLst>
            </a:prstGeom>
            <a:solidFill>
              <a:srgbClr val="2323D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Oval 6"/>
            <p:cNvSpPr>
              <a:spLocks noChangeArrowheads="1"/>
            </p:cNvSpPr>
            <p:nvPr/>
          </p:nvSpPr>
          <p:spPr bwMode="auto">
            <a:xfrm>
              <a:off x="498841" y="1349645"/>
              <a:ext cx="1572480" cy="414764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6895" tIns="43448" rIns="86895" bIns="43448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7"/>
            <p:cNvSpPr>
              <a:spLocks noChangeShapeType="1"/>
            </p:cNvSpPr>
            <p:nvPr/>
          </p:nvSpPr>
          <p:spPr bwMode="auto">
            <a:xfrm flipV="1">
              <a:off x="1419958" y="2058200"/>
              <a:ext cx="224640" cy="625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8"/>
            <p:cNvSpPr>
              <a:spLocks noChangeShapeType="1"/>
            </p:cNvSpPr>
            <p:nvPr/>
          </p:nvSpPr>
          <p:spPr bwMode="auto">
            <a:xfrm flipV="1">
              <a:off x="1349758" y="1764409"/>
              <a:ext cx="224640" cy="625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9"/>
            <p:cNvSpPr>
              <a:spLocks noChangeShapeType="1"/>
            </p:cNvSpPr>
            <p:nvPr/>
          </p:nvSpPr>
          <p:spPr bwMode="auto">
            <a:xfrm flipV="1">
              <a:off x="1491718" y="2318867"/>
              <a:ext cx="224640" cy="625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10"/>
            <p:cNvSpPr>
              <a:spLocks noChangeShapeType="1"/>
            </p:cNvSpPr>
            <p:nvPr/>
          </p:nvSpPr>
          <p:spPr bwMode="auto">
            <a:xfrm flipH="1" flipV="1">
              <a:off x="955078" y="1612949"/>
              <a:ext cx="394680" cy="7143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11"/>
            <p:cNvSpPr>
              <a:spLocks noChangeShapeType="1"/>
            </p:cNvSpPr>
            <p:nvPr/>
          </p:nvSpPr>
          <p:spPr bwMode="auto">
            <a:xfrm flipH="1" flipV="1">
              <a:off x="1025277" y="2070917"/>
              <a:ext cx="394680" cy="71431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23"/>
            <p:cNvSpPr>
              <a:spLocks noChangeShapeType="1"/>
            </p:cNvSpPr>
            <p:nvPr/>
          </p:nvSpPr>
          <p:spPr bwMode="auto">
            <a:xfrm flipH="1" flipV="1">
              <a:off x="1135322" y="1203752"/>
              <a:ext cx="452400" cy="2491462"/>
            </a:xfrm>
            <a:prstGeom prst="line">
              <a:avLst/>
            </a:prstGeom>
            <a:noFill/>
            <a:ln w="54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6895" tIns="43448" rIns="86895" bIns="43448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" t="4000" r="39368" b="24258"/>
          <a:stretch/>
        </p:blipFill>
        <p:spPr>
          <a:xfrm>
            <a:off x="4559869" y="908720"/>
            <a:ext cx="4584131" cy="3024336"/>
          </a:xfrm>
          <a:prstGeom prst="rect">
            <a:avLst/>
          </a:prstGeom>
        </p:spPr>
      </p:pic>
      <p:sp>
        <p:nvSpPr>
          <p:cNvPr id="39" name="Title 1"/>
          <p:cNvSpPr txBox="1">
            <a:spLocks/>
          </p:cNvSpPr>
          <p:nvPr/>
        </p:nvSpPr>
        <p:spPr>
          <a:xfrm>
            <a:off x="685800" y="0"/>
            <a:ext cx="7772400" cy="908720"/>
          </a:xfrm>
          <a:prstGeom prst="rect">
            <a:avLst/>
          </a:prstGeom>
          <a:solidFill>
            <a:srgbClr val="5EFFF6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 defTabSz="457200">
              <a:spcBef>
                <a:spcPct val="0"/>
              </a:spcBef>
              <a:defRPr/>
            </a:pPr>
            <a:r>
              <a:rPr lang="en-US" sz="4000" dirty="0" smtClean="0"/>
              <a:t>Pileup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910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/>
          </a:bodyPr>
          <a:lstStyle/>
          <a:p>
            <a:r>
              <a:rPr lang="en-US" dirty="0" smtClean="0"/>
              <a:t>Ingredients of the </a:t>
            </a:r>
            <a:r>
              <a:rPr lang="en-US" dirty="0" err="1" smtClean="0"/>
              <a:t>H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/>
              <a:t>γγ</a:t>
            </a:r>
            <a:r>
              <a:rPr lang="en-US" dirty="0" smtClean="0"/>
              <a:t> Analysis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927" y="728409"/>
            <a:ext cx="8001001" cy="1790696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Photon Selection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MVA, based on isolation, shower shape and electron rejection</a:t>
            </a:r>
          </a:p>
          <a:p>
            <a:pPr lvl="1"/>
            <a:r>
              <a:rPr lang="en-US" sz="1800" dirty="0" smtClean="0">
                <a:solidFill>
                  <a:srgbClr val="0000FF"/>
                </a:solidFill>
              </a:rPr>
              <a:t>Also cut-based optimized in different categories with different BG levels</a:t>
            </a:r>
          </a:p>
          <a:p>
            <a:pPr lvl="2"/>
            <a:r>
              <a:rPr lang="en-US" sz="1400" dirty="0" smtClean="0"/>
              <a:t>Barrel/</a:t>
            </a:r>
            <a:r>
              <a:rPr lang="en-US" sz="1400" dirty="0" err="1" smtClean="0"/>
              <a:t>endcap</a:t>
            </a:r>
            <a:endParaRPr lang="en-US" sz="1400" dirty="0" smtClean="0"/>
          </a:p>
          <a:p>
            <a:pPr lvl="2"/>
            <a:r>
              <a:rPr lang="en-US" sz="1400" dirty="0" smtClean="0"/>
              <a:t>Converted/unconverted identified with shower shape in ECAL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03264" y="2262568"/>
            <a:ext cx="4331264" cy="16857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Mass resolution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Most important aspect of analysis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ECAL response calibrated with π</a:t>
            </a:r>
            <a:r>
              <a:rPr lang="en-US" sz="1600" baseline="30000" dirty="0" smtClean="0">
                <a:solidFill>
                  <a:srgbClr val="0000FF"/>
                </a:solidFill>
              </a:rPr>
              <a:t>0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1600" dirty="0" err="1" smtClean="0">
                <a:solidFill>
                  <a:srgbClr val="0000FF"/>
                </a:solidFill>
              </a:rPr>
              <a:t>γγ</a:t>
            </a:r>
            <a:r>
              <a:rPr lang="en-US" sz="1600" dirty="0" smtClean="0">
                <a:solidFill>
                  <a:srgbClr val="0000FF"/>
                </a:solidFill>
              </a:rPr>
              <a:t>, W 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1600" dirty="0" err="1" smtClean="0">
                <a:solidFill>
                  <a:srgbClr val="0000FF"/>
                </a:solidFill>
              </a:rPr>
              <a:t>eν</a:t>
            </a:r>
            <a:r>
              <a:rPr lang="en-US" sz="1600" dirty="0" smtClean="0">
                <a:solidFill>
                  <a:srgbClr val="0000FF"/>
                </a:solidFill>
              </a:rPr>
              <a:t> (E/p), Z </a:t>
            </a:r>
            <a:r>
              <a:rPr lang="en-US" sz="1600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1600" dirty="0" smtClean="0">
                <a:solidFill>
                  <a:srgbClr val="0000FF"/>
                </a:solidFill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</a:rPr>
              <a:t>ee</a:t>
            </a:r>
            <a:endParaRPr lang="en-US" sz="1600" dirty="0" smtClean="0">
              <a:solidFill>
                <a:srgbClr val="0000FF"/>
              </a:solidFill>
            </a:endParaRP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Laser corrections measuring transparency loss are applied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855" y="3997732"/>
            <a:ext cx="3819346" cy="229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04928" y="2262568"/>
            <a:ext cx="3898336" cy="2005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/>
              <a:t>Primary Vertex Identification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Primary Vertex is identified using tracks from recoiling jets and underlying event + conversion </a:t>
            </a:r>
          </a:p>
          <a:p>
            <a:pPr lvl="1"/>
            <a:r>
              <a:rPr lang="en-US" sz="1600" dirty="0" smtClean="0">
                <a:solidFill>
                  <a:srgbClr val="0000FF"/>
                </a:solidFill>
              </a:rPr>
              <a:t>Found correct in ~80% of cases for pileup in analyzed sample</a:t>
            </a:r>
          </a:p>
        </p:txBody>
      </p:sp>
      <p:sp>
        <p:nvSpPr>
          <p:cNvPr id="18" name="Slide Number Placeholder 5"/>
          <p:cNvSpPr txBox="1">
            <a:spLocks/>
          </p:cNvSpPr>
          <p:nvPr/>
        </p:nvSpPr>
        <p:spPr>
          <a:xfrm>
            <a:off x="6553200" y="6538912"/>
            <a:ext cx="2133600" cy="274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D112C9-0197-9445-84E4-C3BF032F6A9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72100" y="4074651"/>
            <a:ext cx="2700428" cy="25263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70014" y="5036066"/>
            <a:ext cx="14050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σ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</a:rPr>
              <a:t>/M ~ 1%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7009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H</a:t>
            </a:r>
            <a:r>
              <a:rPr lang="en-US" dirty="0" err="1">
                <a:sym typeface="Wingdings"/>
              </a:rPr>
              <a:t></a:t>
            </a:r>
            <a:r>
              <a:rPr lang="en-US" dirty="0" err="1" smtClean="0"/>
              <a:t>γγ</a:t>
            </a:r>
            <a:r>
              <a:rPr lang="en-US" dirty="0" smtClean="0"/>
              <a:t> analysis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45016" y="651995"/>
            <a:ext cx="8341784" cy="2307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366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4 event classes based </a:t>
            </a:r>
            <a:r>
              <a:rPr lang="en-US" sz="2200" dirty="0"/>
              <a:t>on </a:t>
            </a:r>
            <a:r>
              <a:rPr lang="en-US" sz="2200" dirty="0" smtClean="0"/>
              <a:t>a diphoton Boosted Decision Tree (BDT) output</a:t>
            </a:r>
          </a:p>
          <a:p>
            <a:r>
              <a:rPr lang="en-US" sz="2200" dirty="0" smtClean="0"/>
              <a:t>BDT inputs:</a:t>
            </a:r>
          </a:p>
          <a:p>
            <a:pPr lvl="1"/>
            <a:r>
              <a:rPr lang="en-US" sz="1800" dirty="0" smtClean="0"/>
              <a:t>Kinematic information, photon Id classifier, estimated mass resolution</a:t>
            </a:r>
          </a:p>
          <a:p>
            <a:r>
              <a:rPr lang="en-US" sz="2200" dirty="0" smtClean="0"/>
              <a:t>Additional exclusive </a:t>
            </a:r>
            <a:r>
              <a:rPr lang="en-US" sz="2200" dirty="0"/>
              <a:t>classes for VBF and VH </a:t>
            </a:r>
          </a:p>
          <a:p>
            <a:pPr lvl="1"/>
            <a:endParaRPr lang="en-US" sz="1800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l="10056" r="-10056"/>
          <a:stretch/>
        </p:blipFill>
        <p:spPr>
          <a:xfrm>
            <a:off x="0" y="2623454"/>
            <a:ext cx="5104791" cy="371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7661" y="2755869"/>
            <a:ext cx="4637935" cy="35806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94131" y="3981031"/>
            <a:ext cx="611465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Cat 0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8267773" y="3981031"/>
            <a:ext cx="611465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Cat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07966" y="3981031"/>
            <a:ext cx="611465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Cat 3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882666" y="3993562"/>
            <a:ext cx="611465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Cat 2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806440" y="3989579"/>
            <a:ext cx="611465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Cat 0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221685" y="3989579"/>
            <a:ext cx="611465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Cat 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49042" y="3989579"/>
            <a:ext cx="611465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Cat 3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3589607" y="3989579"/>
            <a:ext cx="611465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Cat 1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244903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68830"/>
            <a:ext cx="8001000" cy="5870082"/>
          </a:xfrm>
        </p:spPr>
        <p:txBody>
          <a:bodyPr>
            <a:normAutofit/>
          </a:bodyPr>
          <a:lstStyle/>
          <a:p>
            <a:r>
              <a:rPr lang="en-US" sz="2200" dirty="0" smtClean="0"/>
              <a:t>Add exclusive categories to address specific production processes: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VBF -&gt; dijet selection (dijet BDT)</a:t>
            </a:r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pPr lvl="1"/>
            <a:endParaRPr lang="en-US" sz="1800" dirty="0" smtClean="0">
              <a:solidFill>
                <a:srgbClr val="FF0000"/>
              </a:solidFill>
            </a:endParaRP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VH -&gt; lepton and MET tag to address W-&gt;</a:t>
            </a:r>
            <a:r>
              <a:rPr lang="en-US" sz="1800" dirty="0" err="1" smtClean="0">
                <a:solidFill>
                  <a:srgbClr val="FF0000"/>
                </a:solidFill>
              </a:rPr>
              <a:t>lν</a:t>
            </a:r>
            <a:r>
              <a:rPr lang="en-US" sz="1800" dirty="0" smtClean="0">
                <a:solidFill>
                  <a:srgbClr val="FF0000"/>
                </a:solidFill>
              </a:rPr>
              <a:t>, Z-&gt;</a:t>
            </a:r>
            <a:r>
              <a:rPr lang="en-US" sz="1800" dirty="0" err="1" smtClean="0">
                <a:solidFill>
                  <a:srgbClr val="FF0000"/>
                </a:solidFill>
              </a:rPr>
              <a:t>ll</a:t>
            </a:r>
            <a:r>
              <a:rPr lang="en-US" sz="1800" dirty="0" smtClean="0">
                <a:solidFill>
                  <a:srgbClr val="FF0000"/>
                </a:solidFill>
              </a:rPr>
              <a:t> and Z-&gt;</a:t>
            </a:r>
            <a:r>
              <a:rPr lang="en-US" sz="1800" dirty="0" err="1" smtClean="0">
                <a:solidFill>
                  <a:srgbClr val="FF0000"/>
                </a:solidFill>
              </a:rPr>
              <a:t>νν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decays</a:t>
            </a:r>
            <a:endParaRPr lang="en-US" sz="2000" dirty="0" smtClean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/>
          <a:srcRect l="-2" r="14885"/>
          <a:stretch/>
        </p:blipFill>
        <p:spPr>
          <a:xfrm>
            <a:off x="1475656" y="1484784"/>
            <a:ext cx="5601094" cy="4121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n-US" dirty="0"/>
              <a:t>H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γγ e</a:t>
            </a:r>
            <a:r>
              <a:rPr lang="en-US" dirty="0" smtClean="0"/>
              <a:t>xclusive </a:t>
            </a:r>
            <a:r>
              <a:rPr lang="en-US" dirty="0"/>
              <a:t>channels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01448" y="2487358"/>
            <a:ext cx="1691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M</a:t>
            </a:r>
            <a:r>
              <a:rPr lang="en-US" baseline="-25000" dirty="0" smtClean="0">
                <a:solidFill>
                  <a:srgbClr val="008000"/>
                </a:solidFill>
              </a:rPr>
              <a:t>γγ </a:t>
            </a:r>
            <a:r>
              <a:rPr lang="en-US" dirty="0" smtClean="0">
                <a:solidFill>
                  <a:srgbClr val="008000"/>
                </a:solidFill>
              </a:rPr>
              <a:t>= 121.9 GeV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M</a:t>
            </a:r>
            <a:r>
              <a:rPr lang="en-US" baseline="-25000" dirty="0" smtClean="0">
                <a:solidFill>
                  <a:srgbClr val="008000"/>
                </a:solidFill>
              </a:rPr>
              <a:t>jj </a:t>
            </a:r>
            <a:r>
              <a:rPr lang="en-US" dirty="0" smtClean="0">
                <a:solidFill>
                  <a:srgbClr val="008000"/>
                </a:solidFill>
              </a:rPr>
              <a:t>= 1460 </a:t>
            </a:r>
            <a:r>
              <a:rPr lang="en-US" dirty="0">
                <a:solidFill>
                  <a:srgbClr val="008000"/>
                </a:solidFill>
              </a:rPr>
              <a:t>GeV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73600" y="2118026"/>
            <a:ext cx="152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VBF candidate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1578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80728"/>
          </a:xfrm>
        </p:spPr>
        <p:txBody>
          <a:bodyPr>
            <a:normAutofit/>
          </a:bodyPr>
          <a:lstStyle/>
          <a:p>
            <a:r>
              <a:rPr lang="en-US" dirty="0" smtClean="0"/>
              <a:t>ttH H</a:t>
            </a:r>
            <a:r>
              <a:rPr lang="en-US" dirty="0">
                <a:sym typeface="Wingdings"/>
              </a:rPr>
              <a:t></a:t>
            </a:r>
            <a:r>
              <a:rPr lang="en-US" dirty="0" smtClean="0"/>
              <a:t>γγ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55" y="1498551"/>
            <a:ext cx="3797300" cy="35690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3055" y="1600200"/>
            <a:ext cx="5207710" cy="4279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39400" y="5202608"/>
            <a:ext cx="15888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800" dirty="0" err="1" smtClean="0">
                <a:solidFill>
                  <a:srgbClr val="0000FF"/>
                </a:solidFill>
              </a:rPr>
              <a:t>μ</a:t>
            </a:r>
            <a:r>
              <a:rPr lang="en-US" sz="2800" baseline="-25000" dirty="0" err="1" smtClean="0">
                <a:solidFill>
                  <a:srgbClr val="0000FF"/>
                </a:solidFill>
              </a:rPr>
              <a:t>ttH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>
                <a:solidFill>
                  <a:srgbClr val="0000FF"/>
                </a:solidFill>
              </a:rPr>
              <a:t>= </a:t>
            </a:r>
            <a:r>
              <a:rPr lang="en-US" sz="2800" dirty="0" smtClean="0">
                <a:solidFill>
                  <a:srgbClr val="0000FF"/>
                </a:solidFill>
              </a:rPr>
              <a:t>-0.2</a:t>
            </a:r>
            <a:endParaRPr lang="en-US" sz="2800" dirty="0">
              <a:solidFill>
                <a:srgbClr val="0000FF"/>
              </a:solidFill>
            </a:endParaRPr>
          </a:p>
          <a:p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645599" y="5051211"/>
            <a:ext cx="7381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400" dirty="0" smtClean="0">
                <a:solidFill>
                  <a:srgbClr val="0000FF"/>
                </a:solidFill>
              </a:rPr>
              <a:t>+2.4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-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1.9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93680" y="1129219"/>
            <a:ext cx="2148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CMS PAS HIG-13-015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5185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5" name="Picture 3" descr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677988"/>
            <a:ext cx="4876800" cy="3281362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166916" name="Rectangle 4"/>
          <p:cNvSpPr>
            <a:spLocks noChangeArrowheads="1"/>
          </p:cNvSpPr>
          <p:nvPr/>
        </p:nvSpPr>
        <p:spPr bwMode="auto">
          <a:xfrm>
            <a:off x="5257800" y="2362200"/>
            <a:ext cx="641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zh-CN" sz="1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LHC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2286000" y="5105400"/>
            <a:ext cx="2200275" cy="669925"/>
            <a:chOff x="1440" y="3216"/>
            <a:chExt cx="1386" cy="422"/>
          </a:xfrm>
        </p:grpSpPr>
        <p:pic>
          <p:nvPicPr>
            <p:cNvPr id="166919" name="Picture 7" descr="lhcblogo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0" y="3216"/>
              <a:ext cx="384" cy="265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19475" name="Rectangle 11"/>
            <p:cNvSpPr>
              <a:spLocks noChangeArrowheads="1"/>
            </p:cNvSpPr>
            <p:nvPr/>
          </p:nvSpPr>
          <p:spPr bwMode="auto">
            <a:xfrm>
              <a:off x="1530" y="3342"/>
              <a:ext cx="1296" cy="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altLang="zh-CN" sz="1600">
                  <a:solidFill>
                    <a:schemeClr val="hlink"/>
                  </a:solidFill>
                </a:rPr>
                <a:t>1 Institute</a:t>
              </a:r>
            </a:p>
            <a:p>
              <a:pPr algn="ctr"/>
              <a:r>
                <a:rPr lang="en-GB" altLang="zh-CN" sz="1200">
                  <a:solidFill>
                    <a:srgbClr val="1D4F78"/>
                  </a:solidFill>
                </a:rPr>
                <a:t>Tsinghua University, Beijing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9688" y="1752600"/>
            <a:ext cx="2430462" cy="1165225"/>
            <a:chOff x="25" y="1104"/>
            <a:chExt cx="1531" cy="734"/>
          </a:xfrm>
        </p:grpSpPr>
        <p:pic>
          <p:nvPicPr>
            <p:cNvPr id="166920" name="Picture 8" descr="ALICE_log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00" y="1104"/>
              <a:ext cx="335" cy="336"/>
            </a:xfrm>
            <a:prstGeom prst="rect">
              <a:avLst/>
            </a:prstGeom>
            <a:noFill/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19473" name="Rectangle 12"/>
            <p:cNvSpPr>
              <a:spLocks noChangeArrowheads="1"/>
            </p:cNvSpPr>
            <p:nvPr/>
          </p:nvSpPr>
          <p:spPr bwMode="auto">
            <a:xfrm>
              <a:off x="25" y="1296"/>
              <a:ext cx="1531" cy="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altLang="zh-CN" sz="1600">
                  <a:solidFill>
                    <a:schemeClr val="hlink"/>
                  </a:solidFill>
                </a:rPr>
                <a:t>3 Institutes</a:t>
              </a:r>
            </a:p>
            <a:p>
              <a:pPr algn="ctr"/>
              <a:r>
                <a:rPr lang="en-GB" altLang="zh-CN" sz="1200">
                  <a:solidFill>
                    <a:schemeClr val="tx2"/>
                  </a:solidFill>
                </a:rPr>
                <a:t>Inst. of Atomic Energy, Beijing</a:t>
              </a:r>
            </a:p>
            <a:p>
              <a:pPr algn="ctr"/>
              <a:r>
                <a:rPr lang="en-GB" altLang="zh-CN" sz="1200">
                  <a:solidFill>
                    <a:schemeClr val="tx2"/>
                  </a:solidFill>
                </a:rPr>
                <a:t>Hua-Zhong Normal Univ., Wuhan</a:t>
              </a:r>
            </a:p>
            <a:p>
              <a:pPr algn="ctr"/>
              <a:r>
                <a:rPr lang="en-GB" altLang="zh-CN" sz="1200">
                  <a:solidFill>
                    <a:schemeClr val="tx2"/>
                  </a:solidFill>
                </a:rPr>
                <a:t>Hua-Zhong Univ. STC, Wuhan</a:t>
              </a:r>
              <a:endParaRPr lang="en-GB" altLang="zh-CN" sz="1400">
                <a:solidFill>
                  <a:schemeClr val="hlink"/>
                </a:solidFill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33400" y="3200402"/>
            <a:ext cx="2189167" cy="1212851"/>
            <a:chOff x="336" y="2016"/>
            <a:chExt cx="1379" cy="764"/>
          </a:xfrm>
        </p:grpSpPr>
        <p:sp>
          <p:nvSpPr>
            <p:cNvPr id="19470" name="Rectangle 10"/>
            <p:cNvSpPr>
              <a:spLocks noChangeArrowheads="1"/>
            </p:cNvSpPr>
            <p:nvPr/>
          </p:nvSpPr>
          <p:spPr bwMode="auto">
            <a:xfrm>
              <a:off x="673" y="2016"/>
              <a:ext cx="1042" cy="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GB" altLang="zh-CN" sz="1600" dirty="0" smtClean="0">
                  <a:solidFill>
                    <a:schemeClr val="hlink"/>
                  </a:solidFill>
                </a:rPr>
                <a:t>5 </a:t>
              </a:r>
              <a:r>
                <a:rPr lang="en-GB" altLang="zh-CN" sz="1600" dirty="0">
                  <a:solidFill>
                    <a:schemeClr val="hlink"/>
                  </a:solidFill>
                </a:rPr>
                <a:t>Institutes</a:t>
              </a:r>
            </a:p>
            <a:p>
              <a:pPr algn="ctr"/>
              <a:r>
                <a:rPr lang="en-US" sz="12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IHEP Beijing</a:t>
              </a:r>
            </a:p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Nanjing Univ.</a:t>
              </a:r>
            </a:p>
            <a:p>
              <a:pPr algn="ctr"/>
              <a:r>
                <a:rPr lang="en-US" sz="1200" dirty="0" err="1">
                  <a:solidFill>
                    <a:schemeClr val="tx2"/>
                  </a:solidFill>
                </a:rPr>
                <a:t>Shangdong</a:t>
              </a:r>
              <a:r>
                <a:rPr lang="en-US" sz="1200" dirty="0">
                  <a:solidFill>
                    <a:schemeClr val="tx2"/>
                  </a:solidFill>
                </a:rPr>
                <a:t> Univ</a:t>
              </a:r>
              <a:r>
                <a:rPr lang="en-US" sz="1200" dirty="0" smtClean="0">
                  <a:solidFill>
                    <a:schemeClr val="tx2"/>
                  </a:solidFill>
                </a:rPr>
                <a:t>.</a:t>
              </a:r>
            </a:p>
            <a:p>
              <a:pPr algn="ctr"/>
              <a:r>
                <a:rPr lang="en-US" sz="1200" dirty="0" smtClean="0">
                  <a:solidFill>
                    <a:schemeClr val="tx2"/>
                  </a:solidFill>
                </a:rPr>
                <a:t>Shanghai </a:t>
              </a:r>
              <a:r>
                <a:rPr lang="en-US" sz="1200" dirty="0" err="1" smtClean="0">
                  <a:solidFill>
                    <a:schemeClr val="tx2"/>
                  </a:solidFill>
                </a:rPr>
                <a:t>Jiaotong</a:t>
              </a:r>
              <a:r>
                <a:rPr lang="en-US" sz="1200" dirty="0" smtClean="0">
                  <a:solidFill>
                    <a:schemeClr val="tx2"/>
                  </a:solidFill>
                </a:rPr>
                <a:t> Univ.</a:t>
              </a:r>
              <a:endParaRPr lang="en-US" sz="1200" dirty="0">
                <a:solidFill>
                  <a:schemeClr val="tx2"/>
                </a:solidFill>
              </a:endParaRPr>
            </a:p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USTC Hefei</a:t>
              </a:r>
              <a:endParaRPr lang="en-GB" altLang="zh-CN" sz="1600" dirty="0">
                <a:solidFill>
                  <a:schemeClr val="hlink"/>
                </a:solidFill>
              </a:endParaRPr>
            </a:p>
          </p:txBody>
        </p:sp>
        <p:pic>
          <p:nvPicPr>
            <p:cNvPr id="19471" name="Picture 13" descr="ATLAS_LOGO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6" y="2064"/>
              <a:ext cx="448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468" name="Rectangle 14"/>
          <p:cNvSpPr>
            <a:spLocks noChangeArrowheads="1"/>
          </p:cNvSpPr>
          <p:nvPr/>
        </p:nvSpPr>
        <p:spPr bwMode="auto">
          <a:xfrm>
            <a:off x="971600" y="1196752"/>
            <a:ext cx="77406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altLang="zh-CN" sz="2400" dirty="0">
                <a:solidFill>
                  <a:schemeClr val="hlink"/>
                </a:solidFill>
              </a:rPr>
              <a:t>Chinese Institutes are involved in all 4 LHC experiments</a:t>
            </a:r>
            <a:endParaRPr lang="en-GB" altLang="zh-CN" sz="2400" dirty="0"/>
          </a:p>
        </p:txBody>
      </p:sp>
      <p:sp>
        <p:nvSpPr>
          <p:cNvPr id="166927" name="Rectangle 15"/>
          <p:cNvSpPr>
            <a:spLocks noChangeArrowheads="1"/>
          </p:cNvSpPr>
          <p:nvPr/>
        </p:nvSpPr>
        <p:spPr bwMode="auto">
          <a:xfrm>
            <a:off x="2843808" y="5934670"/>
            <a:ext cx="241130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altLang="zh-CN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Hardware contributions</a:t>
            </a:r>
          </a:p>
          <a:p>
            <a:pPr algn="ctr"/>
            <a:r>
              <a:rPr lang="en-GB" altLang="zh-CN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physics </a:t>
            </a:r>
            <a:r>
              <a:rPr lang="en-GB" altLang="zh-CN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analysis</a:t>
            </a:r>
          </a:p>
          <a:p>
            <a:pPr algn="ctr"/>
            <a:r>
              <a:rPr lang="en-GB" altLang="zh-CN" sz="1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LCG: Tier-2 at IHEP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71600" y="44624"/>
            <a:ext cx="7772400" cy="908720"/>
          </a:xfrm>
          <a:prstGeom prst="rect">
            <a:avLst/>
          </a:prstGeom>
          <a:solidFill>
            <a:srgbClr val="5EFFF6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 algn="ctr" defTabSz="457200">
              <a:spcBef>
                <a:spcPct val="0"/>
              </a:spcBef>
            </a:pPr>
            <a:r>
              <a:rPr lang="en-GB" altLang="zh-CN" sz="4000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Chinese</a:t>
            </a:r>
            <a:r>
              <a:rPr lang="en-GB" altLang="zh-CN" sz="4000" dirty="0" smtClean="0"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itchFamily="34" charset="-128"/>
              </a:rPr>
              <a:t> Involvement in LHC Experiments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pic>
        <p:nvPicPr>
          <p:cNvPr id="26" name="Picture 5" descr="ch-lgfla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16632"/>
            <a:ext cx="971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灯片编号占位符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</a:t>
            </a:fld>
            <a:endParaRPr lang="zh-CN" altLang="en-US"/>
          </a:p>
        </p:txBody>
      </p:sp>
      <p:grpSp>
        <p:nvGrpSpPr>
          <p:cNvPr id="24" name="组合 23"/>
          <p:cNvGrpSpPr/>
          <p:nvPr/>
        </p:nvGrpSpPr>
        <p:grpSpPr>
          <a:xfrm>
            <a:off x="5472113" y="2667001"/>
            <a:ext cx="3671887" cy="4190999"/>
            <a:chOff x="5472113" y="2667001"/>
            <a:chExt cx="3671887" cy="4190999"/>
          </a:xfrm>
        </p:grpSpPr>
        <p:grpSp>
          <p:nvGrpSpPr>
            <p:cNvPr id="2" name="Group 16"/>
            <p:cNvGrpSpPr>
              <a:grpSpLocks/>
            </p:cNvGrpSpPr>
            <p:nvPr/>
          </p:nvGrpSpPr>
          <p:grpSpPr bwMode="auto">
            <a:xfrm>
              <a:off x="7483479" y="2667001"/>
              <a:ext cx="1112838" cy="1192213"/>
              <a:chOff x="4714" y="1680"/>
              <a:chExt cx="701" cy="751"/>
            </a:xfrm>
          </p:grpSpPr>
          <p:pic>
            <p:nvPicPr>
              <p:cNvPr id="166918" name="Picture 6" descr="CMS-Color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752" y="1680"/>
                <a:ext cx="336" cy="336"/>
              </a:xfrm>
              <a:prstGeom prst="rect">
                <a:avLst/>
              </a:prstGeom>
              <a:noFill/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p:spPr>
          </p:pic>
          <p:sp>
            <p:nvSpPr>
              <p:cNvPr id="166921" name="Rectangle 9"/>
              <p:cNvSpPr>
                <a:spLocks noChangeArrowheads="1"/>
              </p:cNvSpPr>
              <p:nvPr/>
            </p:nvSpPr>
            <p:spPr bwMode="auto">
              <a:xfrm>
                <a:off x="4714" y="2016"/>
                <a:ext cx="701" cy="4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GB" altLang="zh-CN" sz="1600" dirty="0" smtClean="0">
                    <a:solidFill>
                      <a:schemeClr val="hlink"/>
                    </a:solidFill>
                  </a:rPr>
                  <a:t>2 </a:t>
                </a:r>
                <a:r>
                  <a:rPr lang="en-GB" altLang="zh-CN" sz="1600" dirty="0">
                    <a:solidFill>
                      <a:schemeClr val="hlink"/>
                    </a:solidFill>
                  </a:rPr>
                  <a:t>Institutes</a:t>
                </a:r>
              </a:p>
              <a:p>
                <a:pPr algn="ctr"/>
                <a:r>
                  <a:rPr lang="en-US" sz="120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IHEP Beijing</a:t>
                </a:r>
              </a:p>
              <a:p>
                <a:pPr algn="ctr"/>
                <a:r>
                  <a:rPr lang="en-US" sz="1200" dirty="0">
                    <a:solidFill>
                      <a:schemeClr val="tx2"/>
                    </a:solidFill>
                  </a:rPr>
                  <a:t>Peking Univ</a:t>
                </a:r>
                <a:r>
                  <a:rPr lang="en-US" sz="1200" dirty="0" smtClean="0">
                    <a:solidFill>
                      <a:schemeClr val="tx2"/>
                    </a:solidFill>
                  </a:rPr>
                  <a:t>.</a:t>
                </a:r>
                <a:endParaRPr lang="en-US" sz="1200" dirty="0">
                  <a:solidFill>
                    <a:schemeClr val="tx2"/>
                  </a:solidFill>
                </a:endParaRPr>
              </a:p>
            </p:txBody>
          </p:sp>
        </p:grpSp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472113" y="4938712"/>
              <a:ext cx="3671887" cy="1919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006E99"/>
              </a:prstShdw>
            </a:effectLst>
          </p:spPr>
        </p:pic>
        <p:sp>
          <p:nvSpPr>
            <p:cNvPr id="23" name="2 Rectángulo"/>
            <p:cNvSpPr>
              <a:spLocks noChangeArrowheads="1"/>
            </p:cNvSpPr>
            <p:nvPr/>
          </p:nvSpPr>
          <p:spPr bwMode="auto">
            <a:xfrm>
              <a:off x="6238875" y="3889375"/>
              <a:ext cx="2328863" cy="156966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CMS has 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~4300 Scientists </a:t>
              </a:r>
              <a:r>
                <a:rPr lang="en-US" sz="1600" dirty="0" smtClean="0">
                  <a:solidFill>
                    <a:srgbClr val="FF0000"/>
                  </a:solidFill>
                </a:rPr>
                <a:t>(including 800 PhD students), Engineers </a:t>
              </a:r>
            </a:p>
            <a:p>
              <a:r>
                <a:rPr lang="en-US" sz="1600" dirty="0" smtClean="0">
                  <a:solidFill>
                    <a:srgbClr val="FF0000"/>
                  </a:solidFill>
                </a:rPr>
                <a:t>and technicians from 41 Countries and </a:t>
              </a:r>
              <a:r>
                <a:rPr lang="en-US" sz="1600" b="1" dirty="0" smtClean="0">
                  <a:solidFill>
                    <a:srgbClr val="000099"/>
                  </a:solidFill>
                </a:rPr>
                <a:t>190 institutes</a:t>
              </a:r>
              <a:endParaRPr lang="en-US" sz="1600" b="1" dirty="0">
                <a:solidFill>
                  <a:srgbClr val="000099"/>
                </a:solidFill>
              </a:endParaRPr>
            </a:p>
          </p:txBody>
        </p:sp>
      </p:grp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6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2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4194" y="3884612"/>
            <a:ext cx="2884765" cy="276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3902653"/>
            <a:ext cx="2865967" cy="27505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902653"/>
            <a:ext cx="2839094" cy="27238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3512601"/>
            <a:ext cx="22001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</a:rPr>
              <a:t>M</a:t>
            </a:r>
            <a:r>
              <a:rPr lang="en-US" sz="1600" b="1" baseline="-25000" dirty="0">
                <a:solidFill>
                  <a:srgbClr val="008000"/>
                </a:solidFill>
              </a:rPr>
              <a:t>4l</a:t>
            </a:r>
            <a:r>
              <a:rPr lang="en-US" sz="1600" b="1" dirty="0">
                <a:solidFill>
                  <a:srgbClr val="008000"/>
                </a:solidFill>
              </a:rPr>
              <a:t> = 121.5 – 130.5 GeV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21" name="Picture 20" descr="angles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20688"/>
            <a:ext cx="3334402" cy="2955133"/>
          </a:xfrm>
          <a:prstGeom prst="rect">
            <a:avLst/>
          </a:prstGeom>
        </p:spPr>
      </p:pic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3255433" y="2298700"/>
            <a:ext cx="5888567" cy="1114922"/>
          </a:xfrm>
          <a:prstGeom prst="rect">
            <a:avLst/>
          </a:prstGeom>
          <a:blipFill dpi="0" rotWithShape="0">
            <a:blip r:embed="rId6" cstate="print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3622261" y="1016001"/>
            <a:ext cx="5338233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40680" bIns="0">
            <a:spAutoFit/>
          </a:bodyPr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sz="2000" b="1" dirty="0" smtClean="0">
                <a:solidFill>
                  <a:srgbClr val="D90B00"/>
                </a:solidFill>
                <a:latin typeface="Georgia"/>
                <a:cs typeface="Georgia"/>
              </a:rPr>
              <a:t>MELA: M</a:t>
            </a:r>
            <a:r>
              <a:rPr lang="en-US" sz="2000" dirty="0" smtClean="0">
                <a:solidFill>
                  <a:srgbClr val="000000"/>
                </a:solidFill>
                <a:latin typeface="Georgia"/>
                <a:cs typeface="Georgia"/>
              </a:rPr>
              <a:t>atrix </a:t>
            </a:r>
            <a:r>
              <a:rPr lang="en-US" sz="2000" b="1" dirty="0">
                <a:solidFill>
                  <a:srgbClr val="D90B00"/>
                </a:solidFill>
                <a:latin typeface="Georgia"/>
                <a:cs typeface="Georgia"/>
              </a:rPr>
              <a:t>E</a:t>
            </a:r>
            <a:r>
              <a:rPr lang="en-US" sz="2000" dirty="0">
                <a:solidFill>
                  <a:srgbClr val="000000"/>
                </a:solidFill>
                <a:latin typeface="Georgia"/>
                <a:cs typeface="Georgia"/>
              </a:rPr>
              <a:t>lement </a:t>
            </a:r>
            <a:r>
              <a:rPr lang="en-US" sz="2000" b="1" dirty="0">
                <a:solidFill>
                  <a:srgbClr val="D90B00"/>
                </a:solidFill>
                <a:latin typeface="Georgia"/>
                <a:cs typeface="Georgia"/>
              </a:rPr>
              <a:t>L</a:t>
            </a:r>
            <a:r>
              <a:rPr lang="en-US" sz="2000" dirty="0">
                <a:solidFill>
                  <a:srgbClr val="000000"/>
                </a:solidFill>
                <a:latin typeface="Georgia"/>
                <a:cs typeface="Georgia"/>
              </a:rPr>
              <a:t>ikelihood </a:t>
            </a:r>
            <a:r>
              <a:rPr lang="en-US" sz="2000" b="1" dirty="0">
                <a:solidFill>
                  <a:srgbClr val="D90B00"/>
                </a:solidFill>
                <a:latin typeface="Georgia"/>
                <a:cs typeface="Georgia"/>
              </a:rPr>
              <a:t>A</a:t>
            </a:r>
            <a:r>
              <a:rPr lang="en-US" sz="2000" dirty="0">
                <a:solidFill>
                  <a:srgbClr val="000000"/>
                </a:solidFill>
                <a:latin typeface="Georgia"/>
                <a:cs typeface="Georgia"/>
              </a:rPr>
              <a:t>nalysis:</a:t>
            </a: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dirty="0">
                <a:solidFill>
                  <a:srgbClr val="000000"/>
                </a:solidFill>
                <a:latin typeface="Georgia"/>
                <a:cs typeface="Georgia"/>
              </a:rPr>
              <a:t>uses kinematic inputs for </a:t>
            </a:r>
            <a:br>
              <a:rPr lang="en-US" dirty="0">
                <a:solidFill>
                  <a:srgbClr val="000000"/>
                </a:solidFill>
                <a:latin typeface="Georgia"/>
                <a:cs typeface="Georgia"/>
              </a:rPr>
            </a:br>
            <a:r>
              <a:rPr lang="en-US" dirty="0" smtClean="0">
                <a:solidFill>
                  <a:srgbClr val="000000"/>
                </a:solidFill>
                <a:latin typeface="Georgia"/>
                <a:cs typeface="Georgia"/>
              </a:rPr>
              <a:t>signal </a:t>
            </a:r>
            <a:r>
              <a:rPr lang="en-US" dirty="0">
                <a:solidFill>
                  <a:srgbClr val="000000"/>
                </a:solidFill>
                <a:latin typeface="Georgia"/>
                <a:cs typeface="Georgia"/>
              </a:rPr>
              <a:t>to </a:t>
            </a:r>
            <a:r>
              <a:rPr lang="en-US" dirty="0" smtClean="0">
                <a:solidFill>
                  <a:srgbClr val="000000"/>
                </a:solidFill>
                <a:latin typeface="Georgia"/>
                <a:cs typeface="Georgia"/>
              </a:rPr>
              <a:t>ZZ background </a:t>
            </a:r>
            <a:r>
              <a:rPr lang="en-US" dirty="0">
                <a:solidFill>
                  <a:srgbClr val="000000"/>
                </a:solidFill>
                <a:latin typeface="Georgia"/>
                <a:cs typeface="Georgia"/>
              </a:rPr>
              <a:t>discrimination</a:t>
            </a:r>
          </a:p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</a:pP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{m</a:t>
            </a:r>
            <a:r>
              <a:rPr lang="en-US" baseline="-25000" dirty="0">
                <a:solidFill>
                  <a:srgbClr val="000000"/>
                </a:solidFill>
                <a:latin typeface="+mn-lt"/>
                <a:cs typeface="Arial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,m</a:t>
            </a:r>
            <a:r>
              <a:rPr lang="en-US" baseline="-25000" dirty="0">
                <a:solidFill>
                  <a:srgbClr val="000000"/>
                </a:solidFill>
                <a:latin typeface="+mn-lt"/>
                <a:cs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,θ</a:t>
            </a:r>
            <a:r>
              <a:rPr lang="en-US" baseline="-25000" dirty="0">
                <a:solidFill>
                  <a:srgbClr val="000000"/>
                </a:solidFill>
                <a:latin typeface="+mn-lt"/>
                <a:cs typeface="Arial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,θ</a:t>
            </a:r>
            <a:r>
              <a:rPr lang="en-US" baseline="-25000" dirty="0">
                <a:solidFill>
                  <a:srgbClr val="000000"/>
                </a:solidFill>
                <a:latin typeface="+mn-lt"/>
                <a:cs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,θ*,Φ,Φ</a:t>
            </a:r>
            <a:r>
              <a:rPr lang="en-US" baseline="-25000" dirty="0">
                <a:solidFill>
                  <a:srgbClr val="000000"/>
                </a:solidFill>
                <a:latin typeface="+mn-lt"/>
                <a:cs typeface="Arial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+mn-lt"/>
                <a:cs typeface="Arial" charset="0"/>
              </a:rPr>
              <a:t>}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23528" y="0"/>
            <a:ext cx="82296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4000" dirty="0" smtClean="0"/>
              <a:t>H </a:t>
            </a:r>
            <a:r>
              <a:rPr lang="en-US" sz="4000" dirty="0" smtClean="0">
                <a:sym typeface="Wingdings"/>
              </a:rPr>
              <a:t></a:t>
            </a:r>
            <a:r>
              <a:rPr lang="en-US" sz="4000" dirty="0" smtClean="0"/>
              <a:t> ZZ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Use other kinematical variables: K</a:t>
            </a:r>
            <a:r>
              <a:rPr kumimoji="0" lang="en-US" sz="4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</a:t>
            </a:r>
            <a:endParaRPr kumimoji="0" lang="en-US" sz="4400" b="0" i="0" u="none" strike="noStrike" kern="1200" cap="none" spc="0" normalizeH="0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30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255" y="3240319"/>
            <a:ext cx="3591776" cy="3445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41804" y="3210562"/>
            <a:ext cx="3622792" cy="3475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836712"/>
          </a:xfrm>
        </p:spPr>
        <p:txBody>
          <a:bodyPr>
            <a:normAutofit/>
          </a:bodyPr>
          <a:lstStyle/>
          <a:p>
            <a:r>
              <a:rPr lang="en-US" dirty="0"/>
              <a:t>H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ZZ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</a:t>
            </a:r>
            <a:r>
              <a:rPr lang="en-US" dirty="0" smtClean="0"/>
              <a:t>4l: fit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908720"/>
            <a:ext cx="8229600" cy="4525963"/>
          </a:xfrm>
        </p:spPr>
        <p:txBody>
          <a:bodyPr/>
          <a:lstStyle/>
          <a:p>
            <a:r>
              <a:rPr lang="en-US" sz="2800" dirty="0" smtClean="0"/>
              <a:t>Add a dijet category – to have sensitivity to VBF</a:t>
            </a:r>
          </a:p>
          <a:p>
            <a:r>
              <a:rPr lang="en-US" sz="2800" dirty="0" smtClean="0"/>
              <a:t>Use a 3D method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Inclusive:          Mass – K</a:t>
            </a:r>
            <a:r>
              <a:rPr lang="en-US" sz="2400" baseline="-25000" dirty="0" smtClean="0">
                <a:solidFill>
                  <a:srgbClr val="FF0000"/>
                </a:solidFill>
              </a:rPr>
              <a:t>D</a:t>
            </a:r>
            <a:r>
              <a:rPr lang="en-US" sz="2400" dirty="0" smtClean="0">
                <a:solidFill>
                  <a:srgbClr val="FF0000"/>
                </a:solidFill>
              </a:rPr>
              <a:t> – P</a:t>
            </a:r>
            <a:r>
              <a:rPr lang="en-US" sz="2400" baseline="-25000" dirty="0" smtClean="0">
                <a:solidFill>
                  <a:srgbClr val="FF0000"/>
                </a:solidFill>
              </a:rPr>
              <a:t>t4l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dijet </a:t>
            </a:r>
            <a:r>
              <a:rPr lang="en-US" sz="2400" dirty="0" smtClean="0">
                <a:solidFill>
                  <a:srgbClr val="FF0000"/>
                </a:solidFill>
              </a:rPr>
              <a:t>category: Mass – </a:t>
            </a:r>
            <a:r>
              <a:rPr lang="en-US" sz="2400" dirty="0">
                <a:solidFill>
                  <a:srgbClr val="FF0000"/>
                </a:solidFill>
              </a:rPr>
              <a:t>K</a:t>
            </a:r>
            <a:r>
              <a:rPr lang="en-US" sz="2400" baseline="-25000" dirty="0">
                <a:solidFill>
                  <a:srgbClr val="FF0000"/>
                </a:solidFill>
              </a:rPr>
              <a:t>D</a:t>
            </a:r>
            <a:r>
              <a:rPr lang="en-US" sz="2400" dirty="0">
                <a:solidFill>
                  <a:srgbClr val="FF0000"/>
                </a:solidFill>
              </a:rPr>
              <a:t>– </a:t>
            </a:r>
            <a:r>
              <a:rPr lang="en-US" sz="2400" dirty="0" smtClean="0">
                <a:solidFill>
                  <a:srgbClr val="FF0000"/>
                </a:solidFill>
              </a:rPr>
              <a:t>V</a:t>
            </a:r>
            <a:r>
              <a:rPr lang="en-US" sz="2400" baseline="-25000" dirty="0" smtClean="0">
                <a:solidFill>
                  <a:srgbClr val="FF0000"/>
                </a:solidFill>
              </a:rPr>
              <a:t>D </a:t>
            </a:r>
            <a:r>
              <a:rPr lang="en-US" sz="2400" dirty="0" smtClean="0">
                <a:solidFill>
                  <a:srgbClr val="FF0000"/>
                </a:solidFill>
              </a:rPr>
              <a:t>(VBF discriminant)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August 12-16,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Marco Pieri UC San Diego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86304" y="2840209"/>
            <a:ext cx="2710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8000"/>
                </a:solidFill>
              </a:rPr>
              <a:t>M</a:t>
            </a:r>
            <a:r>
              <a:rPr lang="en-US" sz="2000" b="1" baseline="-25000" dirty="0" smtClean="0">
                <a:solidFill>
                  <a:srgbClr val="008000"/>
                </a:solidFill>
              </a:rPr>
              <a:t>4l</a:t>
            </a:r>
            <a:r>
              <a:rPr lang="en-US" sz="2000" b="1" dirty="0" smtClean="0">
                <a:solidFill>
                  <a:srgbClr val="008000"/>
                </a:solidFill>
              </a:rPr>
              <a:t> = 121.5 – 130.5 GeV</a:t>
            </a:r>
            <a:endParaRPr lang="en-US" sz="2000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718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52</a:t>
            </a:fld>
            <a:endParaRPr lang="zh-CN" alt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4474783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85800" y="90718"/>
            <a:ext cx="7772400" cy="572319"/>
          </a:xfrm>
          <a:prstGeom prst="rect">
            <a:avLst/>
          </a:prstGeom>
        </p:spPr>
        <p:txBody>
          <a:bodyPr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 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/>
              </a:rPr>
              <a:t>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ZZ 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Wingdings"/>
              </a:rPr>
              <a:t></a:t>
            </a:r>
            <a:r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4l: results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7153" y="620688"/>
            <a:ext cx="472684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5286375"/>
            <a:ext cx="57150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4797152"/>
            <a:ext cx="4586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9400"/>
                </a:solidFill>
              </a:rPr>
              <a:t>Consistent results obtained with </a:t>
            </a:r>
            <a:r>
              <a:rPr lang="en-US" dirty="0" smtClean="0">
                <a:solidFill>
                  <a:srgbClr val="009400"/>
                </a:solidFill>
              </a:rPr>
              <a:t>2D </a:t>
            </a:r>
            <a:r>
              <a:rPr lang="en-US" dirty="0" smtClean="0">
                <a:solidFill>
                  <a:srgbClr val="009400"/>
                </a:solidFill>
              </a:rPr>
              <a:t>and </a:t>
            </a:r>
            <a:r>
              <a:rPr lang="en-US" dirty="0" smtClean="0">
                <a:solidFill>
                  <a:srgbClr val="009400"/>
                </a:solidFill>
              </a:rPr>
              <a:t>3D </a:t>
            </a:r>
            <a:r>
              <a:rPr lang="en-US" dirty="0" smtClean="0">
                <a:solidFill>
                  <a:srgbClr val="009400"/>
                </a:solidFill>
              </a:rPr>
              <a:t>fits</a:t>
            </a:r>
            <a:endParaRPr lang="en-US" dirty="0">
              <a:solidFill>
                <a:srgbClr val="0094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5657671"/>
            <a:ext cx="2699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Number </a:t>
            </a:r>
            <a:r>
              <a:rPr lang="en-US" dirty="0" smtClean="0"/>
              <a:t>of event candidates observed </a:t>
            </a:r>
            <a:r>
              <a:rPr lang="en-US" dirty="0" smtClean="0"/>
              <a:t>:mass </a:t>
            </a:r>
            <a:r>
              <a:rPr lang="en-US" dirty="0" smtClean="0"/>
              <a:t>range from 110 to 160 </a:t>
            </a:r>
            <a:r>
              <a:rPr lang="en-US" dirty="0" err="1" smtClean="0"/>
              <a:t>GeV</a:t>
            </a:r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53</a:t>
            </a:fld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505825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778098"/>
          </a:xfrm>
        </p:spPr>
        <p:txBody>
          <a:bodyPr>
            <a:normAutofit/>
          </a:bodyPr>
          <a:lstStyle/>
          <a:p>
            <a:r>
              <a:rPr lang="en-US" dirty="0" err="1" smtClean="0"/>
              <a:t>H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/>
              <a:t>WW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err="1" smtClean="0"/>
              <a:t>lνlν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416" y="728408"/>
            <a:ext cx="8229600" cy="5715194"/>
          </a:xfrm>
        </p:spPr>
        <p:txBody>
          <a:bodyPr>
            <a:normAutofit/>
          </a:bodyPr>
          <a:lstStyle/>
          <a:p>
            <a:r>
              <a:rPr lang="en-US" sz="2400" dirty="0"/>
              <a:t>M</a:t>
            </a:r>
            <a:r>
              <a:rPr lang="en-US" sz="2400" dirty="0" smtClean="0"/>
              <a:t>ost sensitive channel around 2xM</a:t>
            </a:r>
            <a:r>
              <a:rPr lang="en-US" sz="2400" baseline="-25000" dirty="0" smtClean="0"/>
              <a:t>W </a:t>
            </a:r>
            <a:endParaRPr lang="en-US" sz="2400" dirty="0"/>
          </a:p>
          <a:p>
            <a:pPr lvl="1"/>
            <a:r>
              <a:rPr lang="en-US" sz="2000" dirty="0" smtClean="0"/>
              <a:t>Also at 125 GeV it gives the smallest error on μ</a:t>
            </a:r>
          </a:p>
          <a:p>
            <a:r>
              <a:rPr lang="en-US" sz="2400" b="1" dirty="0" smtClean="0"/>
              <a:t>No </a:t>
            </a:r>
            <a:r>
              <a:rPr lang="en-US" sz="2400" b="1" dirty="0"/>
              <a:t>narrow mass peak </a:t>
            </a:r>
            <a:r>
              <a:rPr lang="en-US" sz="2400" b="1" dirty="0" smtClean="0"/>
              <a:t>(mass resolution </a:t>
            </a:r>
            <a:r>
              <a:rPr lang="en-US" sz="2400" b="1" dirty="0"/>
              <a:t>~20%)</a:t>
            </a:r>
          </a:p>
          <a:p>
            <a:r>
              <a:rPr lang="en-US" sz="2400" dirty="0" smtClean="0"/>
              <a:t>Two high p</a:t>
            </a:r>
            <a:r>
              <a:rPr lang="en-US" sz="2400" baseline="-25000" dirty="0" smtClean="0"/>
              <a:t>T</a:t>
            </a:r>
            <a:r>
              <a:rPr lang="en-US" sz="2400" dirty="0" smtClean="0"/>
              <a:t> isolated leptons </a:t>
            </a:r>
            <a:r>
              <a:rPr lang="en-US" sz="2400" b="1" dirty="0" smtClean="0"/>
              <a:t>+ MET</a:t>
            </a:r>
          </a:p>
          <a:p>
            <a:r>
              <a:rPr lang="en-US" sz="2400" dirty="0" smtClean="0"/>
              <a:t>Main backgrounds	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WW (irreducible)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</a:rPr>
              <a:t>Z+jets, WZ, </a:t>
            </a:r>
            <a:r>
              <a:rPr lang="en-US" sz="2000" dirty="0" smtClean="0">
                <a:solidFill>
                  <a:srgbClr val="0000FF"/>
                </a:solidFill>
              </a:rPr>
              <a:t>ZZ, tt, W + jets</a:t>
            </a:r>
          </a:p>
          <a:p>
            <a:r>
              <a:rPr lang="en-US" sz="2400" dirty="0"/>
              <a:t>BG estimation </a:t>
            </a:r>
            <a:r>
              <a:rPr lang="en-US" sz="2400" dirty="0" smtClean="0"/>
              <a:t>is crucial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Main BG estimated from data</a:t>
            </a:r>
            <a:endParaRPr lang="en-US" sz="2000" dirty="0">
              <a:solidFill>
                <a:srgbClr val="0000FF"/>
              </a:solidFill>
            </a:endParaRP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4309878" y="2569246"/>
            <a:ext cx="4553527" cy="4135663"/>
            <a:chOff x="146186" y="871365"/>
            <a:chExt cx="3779399" cy="3843001"/>
          </a:xfrm>
        </p:grpSpPr>
        <p:pic>
          <p:nvPicPr>
            <p:cNvPr id="8" name="Picture 7" descr="0016-rho-phi-HWW2l2n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43604" y="871365"/>
              <a:ext cx="3481981" cy="384300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46186" y="1239590"/>
              <a:ext cx="86433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μ P</a:t>
              </a:r>
              <a:r>
                <a:rPr lang="en-US" baseline="-25000" dirty="0"/>
                <a:t>T</a:t>
              </a:r>
              <a:endParaRPr lang="en-US" dirty="0"/>
            </a:p>
            <a:p>
              <a:pPr algn="ctr"/>
              <a:r>
                <a:rPr lang="en-US" dirty="0"/>
                <a:t>32 GeV</a:t>
              </a:r>
              <a:endParaRPr lang="en-US" baseline="-25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98311" y="1531978"/>
              <a:ext cx="825867" cy="6617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e</a:t>
              </a:r>
              <a:r>
                <a:rPr lang="en-US" sz="1700" dirty="0"/>
                <a:t> P</a:t>
              </a:r>
              <a:r>
                <a:rPr lang="en-US" sz="1700" baseline="-25000" dirty="0"/>
                <a:t>T</a:t>
              </a:r>
              <a:endParaRPr lang="en-US" sz="1700" dirty="0"/>
            </a:p>
            <a:p>
              <a:pPr algn="ctr"/>
              <a:r>
                <a:rPr lang="en-US" sz="1700" dirty="0"/>
                <a:t>34 GeV</a:t>
              </a:r>
              <a:endParaRPr lang="en-US" sz="1700" baseline="-25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70060" y="2936121"/>
              <a:ext cx="825867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700" dirty="0"/>
                <a:t>ME</a:t>
              </a:r>
              <a:r>
                <a:rPr lang="en-US" sz="1700" baseline="-25000" dirty="0"/>
                <a:t>T</a:t>
              </a:r>
              <a:endParaRPr lang="en-US" sz="1700" dirty="0"/>
            </a:p>
            <a:p>
              <a:pPr algn="ctr"/>
              <a:r>
                <a:rPr lang="en-US" sz="1700" dirty="0"/>
                <a:t>47 GeV</a:t>
              </a:r>
              <a:endParaRPr lang="en-US" sz="1700" baseline="-250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583862" y="2406477"/>
            <a:ext cx="258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15771C"/>
                </a:solidFill>
              </a:rPr>
              <a:t>H-&gt;WW-&gt;eμνν candidate</a:t>
            </a:r>
            <a:endParaRPr lang="en-US" b="1" dirty="0">
              <a:solidFill>
                <a:srgbClr val="15771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4499868"/>
            <a:ext cx="280483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Scalar Higgs boson +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V-A structure of W decay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favors small opening angle </a:t>
            </a:r>
          </a:p>
          <a:p>
            <a:r>
              <a:rPr lang="en-US" dirty="0">
                <a:solidFill>
                  <a:srgbClr val="008000"/>
                </a:solidFill>
              </a:rPr>
              <a:t>b</a:t>
            </a:r>
            <a:r>
              <a:rPr lang="en-US" dirty="0" smtClean="0">
                <a:solidFill>
                  <a:srgbClr val="008000"/>
                </a:solidFill>
              </a:rPr>
              <a:t>etween the 2 charged leptons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(tend to have small Δφ)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5" name="Straight Arrow Connector 4"/>
          <p:cNvCxnSpPr>
            <a:stCxn id="13" idx="3"/>
          </p:cNvCxnSpPr>
          <p:nvPr/>
        </p:nvCxnSpPr>
        <p:spPr>
          <a:xfrm flipV="1">
            <a:off x="3490637" y="4229414"/>
            <a:ext cx="2529163" cy="114761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3660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>
            <a:normAutofit/>
          </a:bodyPr>
          <a:lstStyle/>
          <a:p>
            <a:r>
              <a:rPr lang="en-US" dirty="0"/>
              <a:t>WW</a:t>
            </a:r>
            <a:r>
              <a:rPr lang="en-US" dirty="0">
                <a:sym typeface="Wingdings"/>
              </a:rPr>
              <a:t></a:t>
            </a:r>
            <a:r>
              <a:rPr lang="en-US" dirty="0" smtClean="0"/>
              <a:t>lνlν analysis 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66" y="3254141"/>
            <a:ext cx="8429855" cy="243243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Same flavour has larger BG that is harder to model (cut based analysis used)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2 </a:t>
            </a:r>
            <a:r>
              <a:rPr lang="en-US" sz="2800" dirty="0">
                <a:solidFill>
                  <a:srgbClr val="0000FF"/>
                </a:solidFill>
              </a:rPr>
              <a:t>jet bin corresponds to VBF </a:t>
            </a:r>
            <a:r>
              <a:rPr lang="en-US" sz="2800" dirty="0" smtClean="0">
                <a:solidFill>
                  <a:srgbClr val="0000FF"/>
                </a:solidFill>
              </a:rPr>
              <a:t>or VH dijet tag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0 and 1 jet different flavour </a:t>
            </a:r>
            <a:r>
              <a:rPr lang="en-US" sz="2800" dirty="0">
                <a:solidFill>
                  <a:srgbClr val="0000FF"/>
                </a:solidFill>
              </a:rPr>
              <a:t>(most sensitive) use </a:t>
            </a:r>
            <a:r>
              <a:rPr lang="en-US" sz="2800" dirty="0" smtClean="0">
                <a:solidFill>
                  <a:srgbClr val="0000FF"/>
                </a:solidFill>
              </a:rPr>
              <a:t>2D </a:t>
            </a:r>
            <a:r>
              <a:rPr lang="en-US" sz="2800" dirty="0">
                <a:solidFill>
                  <a:srgbClr val="0000FF"/>
                </a:solidFill>
              </a:rPr>
              <a:t>s</a:t>
            </a:r>
            <a:r>
              <a:rPr lang="en-US" sz="2800" dirty="0" smtClean="0">
                <a:solidFill>
                  <a:srgbClr val="0000FF"/>
                </a:solidFill>
              </a:rPr>
              <a:t>hape analysis in </a:t>
            </a:r>
            <a:r>
              <a:rPr lang="en-US" sz="2800" dirty="0" smtClean="0">
                <a:solidFill>
                  <a:srgbClr val="FF0000"/>
                </a:solidFill>
              </a:rPr>
              <a:t>M</a:t>
            </a:r>
            <a:r>
              <a:rPr lang="en-US" sz="2800" baseline="-25000" dirty="0" smtClean="0">
                <a:solidFill>
                  <a:srgbClr val="FF0000"/>
                </a:solidFill>
              </a:rPr>
              <a:t>ll</a:t>
            </a:r>
            <a:r>
              <a:rPr lang="en-US" sz="2800" dirty="0" smtClean="0">
                <a:solidFill>
                  <a:srgbClr val="0000FF"/>
                </a:solidFill>
              </a:rPr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>M</a:t>
            </a:r>
            <a:r>
              <a:rPr lang="en-US" sz="2800" baseline="-25000" dirty="0" smtClean="0">
                <a:solidFill>
                  <a:srgbClr val="FF0000"/>
                </a:solidFill>
              </a:rPr>
              <a:t>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variables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9538" y="1174292"/>
            <a:ext cx="2391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Different </a:t>
            </a:r>
            <a:r>
              <a:rPr lang="en-US" sz="2000" dirty="0"/>
              <a:t>f</a:t>
            </a:r>
            <a:r>
              <a:rPr lang="en-US" sz="2000" dirty="0" smtClean="0"/>
              <a:t>lavour (eμ)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409538" y="2348526"/>
            <a:ext cx="2422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Same flavour (ee, μ</a:t>
            </a:r>
            <a:r>
              <a:rPr lang="en-US" sz="2000" dirty="0"/>
              <a:t>μ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9" name="Rounded Rectangle 8"/>
          <p:cNvSpPr/>
          <p:nvPr/>
        </p:nvSpPr>
        <p:spPr>
          <a:xfrm>
            <a:off x="317500" y="836712"/>
            <a:ext cx="1735666" cy="1024725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0 Jets (SHAPE)</a:t>
            </a:r>
            <a:endParaRPr lang="en-US" sz="2400" dirty="0"/>
          </a:p>
        </p:txBody>
      </p:sp>
      <p:sp>
        <p:nvSpPr>
          <p:cNvPr id="10" name="Rounded Rectangle 9"/>
          <p:cNvSpPr/>
          <p:nvPr/>
        </p:nvSpPr>
        <p:spPr>
          <a:xfrm>
            <a:off x="2415116" y="836712"/>
            <a:ext cx="1735666" cy="1024725"/>
          </a:xfrm>
          <a:prstGeom prst="round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  <a:r>
              <a:rPr lang="en-US" sz="2400" dirty="0" smtClean="0"/>
              <a:t> Jet (SHAPE)</a:t>
            </a:r>
            <a:endParaRPr lang="en-US" sz="2400" dirty="0"/>
          </a:p>
        </p:txBody>
      </p:sp>
      <p:sp>
        <p:nvSpPr>
          <p:cNvPr id="11" name="Rounded Rectangle 10"/>
          <p:cNvSpPr/>
          <p:nvPr/>
        </p:nvSpPr>
        <p:spPr>
          <a:xfrm>
            <a:off x="4516966" y="847299"/>
            <a:ext cx="1735666" cy="10247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  <a:r>
              <a:rPr lang="en-US" sz="2400" dirty="0" smtClean="0"/>
              <a:t> Jets (Cuts)</a:t>
            </a:r>
            <a:endParaRPr lang="en-US" sz="2400" dirty="0"/>
          </a:p>
        </p:txBody>
      </p:sp>
      <p:sp>
        <p:nvSpPr>
          <p:cNvPr id="12" name="Rounded Rectangle 11"/>
          <p:cNvSpPr/>
          <p:nvPr/>
        </p:nvSpPr>
        <p:spPr>
          <a:xfrm>
            <a:off x="317500" y="2055647"/>
            <a:ext cx="1735666" cy="10247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0 Jets (</a:t>
            </a:r>
            <a:r>
              <a:rPr lang="en-US" sz="2400" dirty="0"/>
              <a:t>Cuts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3" name="Rounded Rectangle 12"/>
          <p:cNvSpPr/>
          <p:nvPr/>
        </p:nvSpPr>
        <p:spPr>
          <a:xfrm>
            <a:off x="2415116" y="2055647"/>
            <a:ext cx="1735666" cy="10247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  <a:r>
              <a:rPr lang="en-US" sz="2400" dirty="0" smtClean="0"/>
              <a:t> Jet </a:t>
            </a:r>
            <a:br>
              <a:rPr lang="en-US" sz="2400" dirty="0" smtClean="0"/>
            </a:br>
            <a:r>
              <a:rPr lang="en-US" sz="2400" dirty="0" smtClean="0"/>
              <a:t>(</a:t>
            </a:r>
            <a:r>
              <a:rPr lang="en-US" sz="2400" dirty="0"/>
              <a:t>Cuts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4" name="Rounded Rectangle 13"/>
          <p:cNvSpPr/>
          <p:nvPr/>
        </p:nvSpPr>
        <p:spPr>
          <a:xfrm>
            <a:off x="4516966" y="2066234"/>
            <a:ext cx="1735666" cy="10247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2</a:t>
            </a:r>
            <a:r>
              <a:rPr lang="en-US" sz="2400" dirty="0" smtClean="0"/>
              <a:t> Jets (Cuts)</a:t>
            </a:r>
            <a:endParaRPr lang="en-US" sz="24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2132" y="5743205"/>
            <a:ext cx="3797300" cy="5815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5656" y="5805264"/>
            <a:ext cx="770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</a:t>
            </a:r>
            <a:r>
              <a:rPr lang="en-US" sz="2400" baseline="-25000" dirty="0"/>
              <a:t>T</a:t>
            </a:r>
            <a:r>
              <a:rPr lang="en-US" sz="2400" dirty="0"/>
              <a:t> </a:t>
            </a:r>
            <a:r>
              <a:rPr lang="en-US" sz="2400" dirty="0" smtClean="0"/>
              <a:t>= </a:t>
            </a:r>
            <a:r>
              <a:rPr lang="en-US" sz="2400" baseline="-250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32898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25772" y="3243348"/>
            <a:ext cx="112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0-jet bin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combined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8172" y="3243348"/>
            <a:ext cx="11200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1</a:t>
            </a:r>
            <a:r>
              <a:rPr lang="en-US" dirty="0" smtClean="0">
                <a:solidFill>
                  <a:srgbClr val="008000"/>
                </a:solidFill>
              </a:rPr>
              <a:t>-jet bin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combined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/>
          <a:srcRect t="3" b="29583"/>
          <a:stretch/>
        </p:blipFill>
        <p:spPr>
          <a:xfrm>
            <a:off x="1347543" y="3619434"/>
            <a:ext cx="3209421" cy="26238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t="2" b="29346"/>
          <a:stretch/>
        </p:blipFill>
        <p:spPr>
          <a:xfrm>
            <a:off x="1347543" y="663037"/>
            <a:ext cx="3198876" cy="2623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t="5" b="28704"/>
          <a:stretch/>
        </p:blipFill>
        <p:spPr>
          <a:xfrm>
            <a:off x="4682811" y="663037"/>
            <a:ext cx="3169909" cy="2623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/>
          <a:srcRect t="5" b="28704"/>
          <a:stretch/>
        </p:blipFill>
        <p:spPr>
          <a:xfrm>
            <a:off x="4682811" y="3619434"/>
            <a:ext cx="3169909" cy="26238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7400" y="3286931"/>
            <a:ext cx="107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-25000" dirty="0" smtClean="0"/>
              <a:t>ll</a:t>
            </a:r>
            <a:r>
              <a:rPr lang="en-US" dirty="0" smtClean="0"/>
              <a:t> (GeV)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327400" y="6212856"/>
            <a:ext cx="1040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-25000" dirty="0"/>
              <a:t>T</a:t>
            </a:r>
            <a:r>
              <a:rPr lang="en-US" dirty="0" smtClean="0"/>
              <a:t> (GeV)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680200" y="3243348"/>
            <a:ext cx="1071590" cy="65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-25000" dirty="0" smtClean="0"/>
              <a:t>ll</a:t>
            </a:r>
            <a:r>
              <a:rPr lang="en-US" dirty="0" smtClean="0"/>
              <a:t> (GeV)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680200" y="6169273"/>
            <a:ext cx="1040632" cy="65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-25000" dirty="0"/>
              <a:t>T</a:t>
            </a:r>
            <a:r>
              <a:rPr lang="en-US" dirty="0" smtClean="0"/>
              <a:t> (GeV)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2012 data: cut based analysis at 8 </a:t>
            </a:r>
            <a:r>
              <a:rPr lang="en-US" dirty="0" err="1" smtClean="0"/>
              <a:t>TeV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4944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1454" y="3920807"/>
            <a:ext cx="3379706" cy="2676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9683" y="1000535"/>
            <a:ext cx="3915024" cy="286051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641454" y="3608671"/>
            <a:ext cx="25721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9400"/>
                </a:solidFill>
              </a:rPr>
              <a:t>BG subtracted data</a:t>
            </a:r>
            <a:endParaRPr lang="en-US" sz="2400" dirty="0">
              <a:solidFill>
                <a:srgbClr val="0094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872212"/>
            <a:ext cx="8229600" cy="5715194"/>
          </a:xfrm>
        </p:spPr>
        <p:txBody>
          <a:bodyPr/>
          <a:lstStyle/>
          <a:p>
            <a:r>
              <a:rPr lang="en-US" dirty="0" err="1" smtClean="0"/>
              <a:t>aaa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900" y="1110694"/>
            <a:ext cx="3580646" cy="26161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2600" y="3839504"/>
            <a:ext cx="3737083" cy="27305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213707" y="2482192"/>
            <a:ext cx="2578100" cy="134788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13707" y="5239517"/>
            <a:ext cx="2578100" cy="134788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134707" y="4030004"/>
            <a:ext cx="9846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Signal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region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7696200" y="3598204"/>
            <a:ext cx="774700" cy="431800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696200" y="4838700"/>
            <a:ext cx="774700" cy="639104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98500" y="728408"/>
            <a:ext cx="216597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9400"/>
                </a:solidFill>
              </a:rPr>
              <a:t>MC Background</a:t>
            </a:r>
            <a:endParaRPr lang="en-US" sz="2400" dirty="0">
              <a:solidFill>
                <a:srgbClr val="0094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08500" y="728408"/>
            <a:ext cx="309571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9400"/>
                </a:solidFill>
              </a:rPr>
              <a:t>Higgs signal at 125 GeV</a:t>
            </a:r>
            <a:endParaRPr lang="en-US" sz="2400" dirty="0">
              <a:solidFill>
                <a:srgbClr val="0094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800" y="3608671"/>
            <a:ext cx="1905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9400"/>
                </a:solidFill>
              </a:rPr>
              <a:t>Data                   </a:t>
            </a:r>
            <a:endParaRPr lang="en-US" sz="2400" dirty="0">
              <a:solidFill>
                <a:srgbClr val="009400"/>
              </a:solidFill>
            </a:endParaRP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764704"/>
          </a:xfrm>
        </p:spPr>
        <p:txBody>
          <a:bodyPr>
            <a:normAutofit/>
          </a:bodyPr>
          <a:lstStyle/>
          <a:p>
            <a:r>
              <a:rPr lang="en-US" dirty="0"/>
              <a:t>WW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lνlν 2D </a:t>
            </a:r>
            <a:r>
              <a:rPr lang="en-US" dirty="0" smtClean="0"/>
              <a:t>analysis (0 jet bin)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962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79900" y="3843736"/>
            <a:ext cx="4178300" cy="29976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2100" y="3826502"/>
            <a:ext cx="3937000" cy="2951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836712"/>
          </a:xfrm>
        </p:spPr>
        <p:txBody>
          <a:bodyPr>
            <a:normAutofit/>
          </a:bodyPr>
          <a:lstStyle/>
          <a:p>
            <a:r>
              <a:rPr lang="en-US" dirty="0" err="1" smtClean="0"/>
              <a:t>H</a:t>
            </a:r>
            <a:r>
              <a:rPr lang="en-US" dirty="0" err="1">
                <a:sym typeface="Wingdings"/>
              </a:rPr>
              <a:t></a:t>
            </a:r>
            <a:r>
              <a:rPr lang="en-US" dirty="0" err="1" smtClean="0"/>
              <a:t>Zγ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92696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Cross section similar to γγ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Use Z-&gt;ee and </a:t>
            </a:r>
            <a:r>
              <a:rPr lang="en-US" sz="2000" dirty="0">
                <a:solidFill>
                  <a:srgbClr val="0000FF"/>
                </a:solidFill>
              </a:rPr>
              <a:t>Z-&gt;</a:t>
            </a:r>
            <a:r>
              <a:rPr lang="en-US" sz="2000" dirty="0" smtClean="0">
                <a:solidFill>
                  <a:srgbClr val="0000FF"/>
                </a:solidFill>
              </a:rPr>
              <a:t>μμ (reduce cross section)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Large BG from </a:t>
            </a:r>
            <a:r>
              <a:rPr lang="en-US" sz="2000" dirty="0" err="1" smtClean="0">
                <a:solidFill>
                  <a:srgbClr val="0000FF"/>
                </a:solidFill>
              </a:rPr>
              <a:t>Drell</a:t>
            </a:r>
            <a:r>
              <a:rPr lang="en-US" sz="2000" dirty="0" smtClean="0">
                <a:solidFill>
                  <a:srgbClr val="0000FF"/>
                </a:solidFill>
              </a:rPr>
              <a:t> Yan with ISR</a:t>
            </a:r>
          </a:p>
          <a:p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112C9-0197-9445-84E4-C3BF032F6A9C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19800" y="728408"/>
            <a:ext cx="252204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8000"/>
                </a:solidFill>
              </a:rPr>
              <a:t>M</a:t>
            </a:r>
            <a:r>
              <a:rPr lang="en-US" sz="2000" dirty="0" smtClean="0">
                <a:solidFill>
                  <a:srgbClr val="008000"/>
                </a:solidFill>
              </a:rPr>
              <a:t>odels exist with 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BR</a:t>
            </a:r>
            <a:r>
              <a:rPr lang="en-US" sz="2000" dirty="0">
                <a:solidFill>
                  <a:srgbClr val="008000"/>
                </a:solidFill>
              </a:rPr>
              <a:t>(</a:t>
            </a:r>
            <a:r>
              <a:rPr lang="en-US" sz="2000" dirty="0" err="1">
                <a:solidFill>
                  <a:srgbClr val="008000"/>
                </a:solidFill>
              </a:rPr>
              <a:t>Zγ</a:t>
            </a:r>
            <a:r>
              <a:rPr lang="en-US" sz="2000" dirty="0" smtClean="0">
                <a:solidFill>
                  <a:srgbClr val="008000"/>
                </a:solidFill>
              </a:rPr>
              <a:t>) </a:t>
            </a:r>
            <a:r>
              <a:rPr lang="en-US" sz="2000" dirty="0">
                <a:solidFill>
                  <a:srgbClr val="008000"/>
                </a:solidFill>
              </a:rPr>
              <a:t>&gt;100 x </a:t>
            </a:r>
            <a:r>
              <a:rPr lang="en-US" sz="2000" dirty="0" smtClean="0">
                <a:solidFill>
                  <a:srgbClr val="008000"/>
                </a:solidFill>
              </a:rPr>
              <a:t>SM</a:t>
            </a:r>
          </a:p>
          <a:p>
            <a:r>
              <a:rPr lang="en-US" sz="2000" dirty="0">
                <a:solidFill>
                  <a:srgbClr val="008000"/>
                </a:solidFill>
              </a:rPr>
              <a:t>w</a:t>
            </a:r>
            <a:r>
              <a:rPr lang="en-US" sz="2000" dirty="0" smtClean="0">
                <a:solidFill>
                  <a:srgbClr val="008000"/>
                </a:solidFill>
              </a:rPr>
              <a:t>hile </a:t>
            </a:r>
            <a:r>
              <a:rPr lang="en-US" sz="2000" dirty="0">
                <a:solidFill>
                  <a:srgbClr val="008000"/>
                </a:solidFill>
              </a:rPr>
              <a:t>BR(γγ) is SM-like</a:t>
            </a:r>
          </a:p>
          <a:p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89100" y="1905000"/>
            <a:ext cx="5600700" cy="178957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08712" y="3325241"/>
            <a:ext cx="18780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arXiv:1307.5515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38416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59</a:t>
            </a:fld>
            <a:endParaRPr lang="zh-CN" alt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9288" y="-27384"/>
            <a:ext cx="7772400" cy="908720"/>
          </a:xfrm>
          <a:prstGeom prst="rect">
            <a:avLst/>
          </a:prstGeom>
          <a:solidFill>
            <a:srgbClr val="5EFFF6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000" dirty="0" smtClean="0"/>
              <a:t>Exclusion at low mass</a:t>
            </a:r>
            <a:endParaRPr lang="en-US" sz="4000" dirty="0"/>
          </a:p>
        </p:txBody>
      </p:sp>
      <p:pic>
        <p:nvPicPr>
          <p:cNvPr id="10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611177"/>
            <a:ext cx="3384376" cy="324682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t="5000"/>
          <a:stretch>
            <a:fillRect/>
          </a:stretch>
        </p:blipFill>
        <p:spPr bwMode="auto">
          <a:xfrm>
            <a:off x="251520" y="980728"/>
            <a:ext cx="386002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908719"/>
            <a:ext cx="3024336" cy="2920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073189" y="4437112"/>
            <a:ext cx="4171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&lt;1: excluded by SM @ 95%CL (</a:t>
            </a:r>
            <a:r>
              <a:rPr lang="en-US" sz="3200" dirty="0" smtClean="0">
                <a:solidFill>
                  <a:srgbClr val="FF0000"/>
                </a:solidFill>
              </a:rPr>
              <a:t>CLs&lt;0.05</a:t>
            </a:r>
            <a:r>
              <a:rPr lang="en-US" sz="3200" dirty="0" smtClean="0">
                <a:solidFill>
                  <a:srgbClr val="FF0000"/>
                </a:solidFill>
              </a:rPr>
              <a:t>)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D0DA94-F164-4953-8436-E7A70995E5C8}" type="slidenum">
              <a:rPr lang="en-US"/>
              <a:pPr/>
              <a:t>6</a:t>
            </a:fld>
            <a:endParaRPr lang="en-US"/>
          </a:p>
        </p:txBody>
      </p:sp>
      <p:pic>
        <p:nvPicPr>
          <p:cNvPr id="102404" name="Picture 4" descr="decay_ch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2133600"/>
            <a:ext cx="5400675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07" name="Rectangle 7"/>
          <p:cNvSpPr>
            <a:spLocks noChangeArrowheads="1"/>
          </p:cNvSpPr>
          <p:nvPr/>
        </p:nvSpPr>
        <p:spPr bwMode="auto">
          <a:xfrm>
            <a:off x="250825" y="981075"/>
            <a:ext cx="66595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kumimoji="1" lang="en-US" altLang="zh-CN" sz="2400" b="1" dirty="0">
                <a:solidFill>
                  <a:srgbClr val="006600"/>
                </a:solidFill>
                <a:ea typeface="宋体" pitchFamily="2" charset="-122"/>
              </a:rPr>
              <a:t>Final stable particles</a:t>
            </a:r>
            <a:r>
              <a:rPr kumimoji="1" lang="en-US" altLang="zh-CN" sz="2400" b="1" dirty="0">
                <a:ea typeface="宋体" pitchFamily="2" charset="-122"/>
              </a:rPr>
              <a:t> (&gt;</a:t>
            </a:r>
            <a:r>
              <a:rPr kumimoji="1" lang="en-US" altLang="zh-CN" sz="2400" b="1" dirty="0" smtClean="0">
                <a:ea typeface="宋体" pitchFamily="2" charset="-122"/>
              </a:rPr>
              <a:t>10</a:t>
            </a:r>
            <a:r>
              <a:rPr kumimoji="1" lang="en-US" altLang="zh-CN" sz="2400" b="1" baseline="30000" dirty="0" smtClean="0">
                <a:ea typeface="宋体" pitchFamily="2" charset="-122"/>
              </a:rPr>
              <a:t>-8</a:t>
            </a:r>
            <a:r>
              <a:rPr kumimoji="1" lang="en-US" altLang="zh-CN" sz="2400" b="1" dirty="0" smtClean="0">
                <a:ea typeface="宋体" pitchFamily="2" charset="-122"/>
              </a:rPr>
              <a:t>s</a:t>
            </a:r>
            <a:r>
              <a:rPr kumimoji="1" lang="en-US" altLang="zh-CN" sz="2400" b="1" dirty="0">
                <a:ea typeface="宋体" pitchFamily="2" charset="-122"/>
              </a:rPr>
              <a:t>): </a:t>
            </a:r>
          </a:p>
          <a:p>
            <a:r>
              <a:rPr kumimoji="1" lang="zh-CN" altLang="en-US" sz="2400" dirty="0">
                <a:solidFill>
                  <a:srgbClr val="FF0000"/>
                </a:solidFill>
                <a:ea typeface="宋体" pitchFamily="2" charset="-122"/>
                <a:cs typeface="Arial" charset="0"/>
                <a:sym typeface="Symbol" pitchFamily="18" charset="2"/>
              </a:rPr>
              <a:t> 、</a:t>
            </a:r>
            <a:r>
              <a:rPr kumimoji="1" lang="en-US" altLang="zh-CN" sz="2400" dirty="0">
                <a:solidFill>
                  <a:srgbClr val="FF0000"/>
                </a:solidFill>
                <a:ea typeface="宋体" pitchFamily="2" charset="-122"/>
                <a:cs typeface="Arial" charset="0"/>
                <a:sym typeface="Symbol" pitchFamily="18" charset="2"/>
              </a:rPr>
              <a:t>e</a:t>
            </a:r>
            <a:r>
              <a:rPr kumimoji="1" lang="en-US" altLang="zh-CN" sz="2400" baseline="30000" dirty="0">
                <a:solidFill>
                  <a:srgbClr val="FF0000"/>
                </a:solidFill>
                <a:ea typeface="宋体" pitchFamily="2" charset="-122"/>
                <a:cs typeface="Arial" charset="0"/>
                <a:sym typeface="Symbol" pitchFamily="18" charset="2"/>
              </a:rPr>
              <a:t>±</a:t>
            </a:r>
            <a:r>
              <a:rPr kumimoji="1" lang="zh-CN" altLang="en-US" sz="2400" dirty="0">
                <a:solidFill>
                  <a:srgbClr val="FF0000"/>
                </a:solidFill>
                <a:ea typeface="宋体" pitchFamily="2" charset="-122"/>
                <a:cs typeface="Arial" charset="0"/>
                <a:sym typeface="Symbol" pitchFamily="18" charset="2"/>
              </a:rPr>
              <a:t>、</a:t>
            </a:r>
            <a:r>
              <a:rPr kumimoji="1" lang="zh-CN" altLang="en-US" sz="2400" dirty="0" smtClean="0">
                <a:solidFill>
                  <a:srgbClr val="FF0000"/>
                </a:solidFill>
                <a:ea typeface="宋体" pitchFamily="2" charset="-122"/>
                <a:cs typeface="Arial" charset="0"/>
                <a:sym typeface="Symbol" pitchFamily="18" charset="2"/>
              </a:rPr>
              <a:t></a:t>
            </a:r>
            <a:r>
              <a:rPr kumimoji="1" lang="en-US" altLang="zh-CN" sz="2400" baseline="30000" dirty="0" smtClean="0">
                <a:solidFill>
                  <a:srgbClr val="FF0000"/>
                </a:solidFill>
                <a:ea typeface="宋体" pitchFamily="2" charset="-122"/>
                <a:cs typeface="Arial" charset="0"/>
                <a:sym typeface="Symbol" pitchFamily="18" charset="2"/>
              </a:rPr>
              <a:t>± </a:t>
            </a:r>
            <a:r>
              <a:rPr kumimoji="1" lang="zh-CN" altLang="en-US" sz="2400" dirty="0" smtClean="0">
                <a:solidFill>
                  <a:srgbClr val="FF0000"/>
                </a:solidFill>
                <a:ea typeface="宋体" pitchFamily="2" charset="-122"/>
                <a:cs typeface="Arial" charset="0"/>
                <a:sym typeface="Symbol" pitchFamily="18" charset="2"/>
              </a:rPr>
              <a:t>、 </a:t>
            </a:r>
            <a:r>
              <a:rPr kumimoji="1" lang="en-US" altLang="zh-CN" sz="2400" baseline="30000" dirty="0" smtClean="0">
                <a:solidFill>
                  <a:srgbClr val="FF0000"/>
                </a:solidFill>
                <a:ea typeface="宋体" pitchFamily="2" charset="-122"/>
                <a:cs typeface="Arial" charset="0"/>
                <a:sym typeface="Symbol" pitchFamily="18" charset="2"/>
              </a:rPr>
              <a:t>±</a:t>
            </a:r>
            <a:r>
              <a:rPr kumimoji="1" lang="en-US" altLang="zh-CN" sz="2400" dirty="0" smtClean="0">
                <a:solidFill>
                  <a:srgbClr val="FF0000"/>
                </a:solidFill>
                <a:ea typeface="宋体" pitchFamily="2" charset="-122"/>
                <a:cs typeface="Arial" charset="0"/>
                <a:sym typeface="Symbol" pitchFamily="18" charset="2"/>
              </a:rPr>
              <a:t> </a:t>
            </a:r>
            <a:r>
              <a:rPr kumimoji="1" lang="zh-CN" altLang="en-US" sz="2400" dirty="0">
                <a:solidFill>
                  <a:srgbClr val="FF0000"/>
                </a:solidFill>
                <a:ea typeface="宋体" pitchFamily="2" charset="-122"/>
                <a:cs typeface="Arial" charset="0"/>
                <a:sym typeface="Symbol" pitchFamily="18" charset="2"/>
              </a:rPr>
              <a:t>、</a:t>
            </a:r>
            <a:r>
              <a:rPr kumimoji="1" lang="en-US" altLang="zh-CN" sz="2400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 </a:t>
            </a:r>
            <a:r>
              <a:rPr kumimoji="1" lang="zh-CN" altLang="en-US" sz="2400" dirty="0" smtClean="0">
                <a:solidFill>
                  <a:srgbClr val="FF0000"/>
                </a:solidFill>
                <a:ea typeface="宋体" pitchFamily="2" charset="-122"/>
                <a:sym typeface="Symbol" pitchFamily="18" charset="2"/>
              </a:rPr>
              <a:t></a:t>
            </a:r>
            <a:r>
              <a:rPr kumimoji="1" lang="en-US" altLang="zh-CN" sz="2400" baseline="30000" dirty="0" smtClean="0">
                <a:solidFill>
                  <a:srgbClr val="FF0000"/>
                </a:solidFill>
                <a:ea typeface="宋体" pitchFamily="2" charset="-122"/>
                <a:cs typeface="Arial" charset="0"/>
                <a:sym typeface="Symbol" pitchFamily="18" charset="2"/>
              </a:rPr>
              <a:t>±</a:t>
            </a:r>
            <a:r>
              <a:rPr kumimoji="1" lang="en-US" altLang="zh-CN" sz="2400" dirty="0" smtClean="0">
                <a:solidFill>
                  <a:srgbClr val="FF0000"/>
                </a:solidFill>
                <a:ea typeface="宋体" pitchFamily="2" charset="-122"/>
                <a:sym typeface="Symbol" pitchFamily="18" charset="2"/>
              </a:rPr>
              <a:t> </a:t>
            </a:r>
            <a:r>
              <a:rPr kumimoji="1" lang="zh-CN" altLang="en-US" sz="2400" dirty="0">
                <a:solidFill>
                  <a:srgbClr val="FF0000"/>
                </a:solidFill>
                <a:ea typeface="宋体" pitchFamily="2" charset="-122"/>
                <a:sym typeface="Symbol" pitchFamily="18" charset="2"/>
              </a:rPr>
              <a:t>、</a:t>
            </a:r>
            <a:r>
              <a:rPr kumimoji="1" lang="en-US" altLang="zh-CN" sz="2400" dirty="0">
                <a:solidFill>
                  <a:srgbClr val="FF0000"/>
                </a:solidFill>
                <a:ea typeface="宋体" pitchFamily="2" charset="-122"/>
                <a:sym typeface="Symbol" pitchFamily="18" charset="2"/>
              </a:rPr>
              <a:t>n </a:t>
            </a:r>
            <a:r>
              <a:rPr kumimoji="1" lang="zh-CN" altLang="en-US" sz="2400" dirty="0">
                <a:solidFill>
                  <a:srgbClr val="FF0000"/>
                </a:solidFill>
                <a:ea typeface="宋体" pitchFamily="2" charset="-122"/>
                <a:sym typeface="Symbol" pitchFamily="18" charset="2"/>
              </a:rPr>
              <a:t>、</a:t>
            </a:r>
            <a:r>
              <a:rPr kumimoji="1" lang="en-US" altLang="zh-CN" sz="2400" dirty="0">
                <a:solidFill>
                  <a:srgbClr val="FF0000"/>
                </a:solidFill>
                <a:cs typeface="Arial" charset="0"/>
                <a:sym typeface="Symbol" pitchFamily="18" charset="2"/>
              </a:rPr>
              <a:t> </a:t>
            </a:r>
            <a:r>
              <a:rPr kumimoji="1" lang="en-US" altLang="zh-CN" sz="2400" dirty="0">
                <a:solidFill>
                  <a:srgbClr val="FF0000"/>
                </a:solidFill>
                <a:ea typeface="宋体" pitchFamily="2" charset="-122"/>
                <a:sym typeface="Symbol" pitchFamily="18" charset="2"/>
              </a:rPr>
              <a:t>p</a:t>
            </a:r>
            <a:endParaRPr kumimoji="1" lang="zh-CN" altLang="en-US" sz="2400" dirty="0">
              <a:solidFill>
                <a:srgbClr val="FF0000"/>
              </a:solidFill>
              <a:ea typeface="宋体" pitchFamily="2" charset="-122"/>
              <a:sym typeface="Symbol" pitchFamily="18" charset="2"/>
            </a:endParaRPr>
          </a:p>
        </p:txBody>
      </p:sp>
      <p:pic>
        <p:nvPicPr>
          <p:cNvPr id="102408" name="Picture 8" descr="end_vi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1930400"/>
            <a:ext cx="5427662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85800" y="44624"/>
            <a:ext cx="7772400" cy="908720"/>
          </a:xfrm>
          <a:prstGeom prst="rect">
            <a:avLst/>
          </a:prstGeom>
          <a:solidFill>
            <a:srgbClr val="5EFFF6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 defTabSz="457200">
              <a:spcBef>
                <a:spcPct val="0"/>
              </a:spcBef>
            </a:pPr>
            <a:r>
              <a:rPr lang="en-US" altLang="zh-CN" sz="4000" dirty="0" smtClean="0">
                <a:ea typeface="宋体" pitchFamily="2" charset="-122"/>
              </a:rPr>
              <a:t>Particles </a:t>
            </a:r>
            <a:r>
              <a:rPr lang="en-US" altLang="zh-CN" sz="4000" dirty="0" smtClean="0"/>
              <a:t>propagation and </a:t>
            </a:r>
            <a:r>
              <a:rPr lang="en-US" altLang="zh-CN" sz="4000" dirty="0" smtClean="0">
                <a:ea typeface="宋体" pitchFamily="2" charset="-122"/>
              </a:rPr>
              <a:t>detection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60</a:t>
            </a:fld>
            <a:endParaRPr lang="zh-CN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5" y="295275"/>
            <a:ext cx="8553450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61</a:t>
            </a:fld>
            <a:endParaRPr lang="zh-CN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" y="433388"/>
            <a:ext cx="8629650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62</a:t>
            </a:fld>
            <a:endParaRPr lang="zh-CN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8" y="357188"/>
            <a:ext cx="8543925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63</a:t>
            </a:fld>
            <a:endParaRPr lang="zh-CN" alt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9155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64</a:t>
            </a:fld>
            <a:endParaRPr lang="zh-CN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85344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65</a:t>
            </a:fld>
            <a:endParaRPr lang="zh-CN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366713"/>
            <a:ext cx="8572500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66</a:t>
            </a:fld>
            <a:endParaRPr lang="zh-CN" alt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86775" cy="59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67</a:t>
            </a:fld>
            <a:endParaRPr lang="zh-CN" alt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5153025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04664"/>
            <a:ext cx="32670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1340768"/>
            <a:ext cx="258402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68</a:t>
            </a:fld>
            <a:endParaRPr lang="zh-CN" alt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389" y="260648"/>
            <a:ext cx="8601075" cy="596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2D7F5-BA33-4A70-8734-538EACA50629}" type="slidenum">
              <a:rPr lang="en-US" altLang="zh-CN"/>
              <a:pPr/>
              <a:t>7</a:t>
            </a:fld>
            <a:endParaRPr lang="en-US" altLang="zh-CN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-31750" y="962124"/>
            <a:ext cx="8801101" cy="4483100"/>
            <a:chOff x="-3" y="754"/>
            <a:chExt cx="5544" cy="2824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-3" y="754"/>
              <a:ext cx="5544" cy="2824"/>
              <a:chOff x="-3" y="754"/>
              <a:chExt cx="5544" cy="2824"/>
            </a:xfrm>
          </p:grpSpPr>
          <p:grpSp>
            <p:nvGrpSpPr>
              <p:cNvPr id="4" name="Group 5"/>
              <p:cNvGrpSpPr>
                <a:grpSpLocks/>
              </p:cNvGrpSpPr>
              <p:nvPr/>
            </p:nvGrpSpPr>
            <p:grpSpPr bwMode="auto">
              <a:xfrm>
                <a:off x="-3" y="754"/>
                <a:ext cx="5544" cy="2824"/>
                <a:chOff x="-3" y="754"/>
                <a:chExt cx="5544" cy="2824"/>
              </a:xfrm>
            </p:grpSpPr>
            <p:grpSp>
              <p:nvGrpSpPr>
                <p:cNvPr id="5" name="Group 6"/>
                <p:cNvGrpSpPr>
                  <a:grpSpLocks/>
                </p:cNvGrpSpPr>
                <p:nvPr/>
              </p:nvGrpSpPr>
              <p:grpSpPr bwMode="auto">
                <a:xfrm>
                  <a:off x="204" y="754"/>
                  <a:ext cx="5337" cy="2824"/>
                  <a:chOff x="204" y="584"/>
                  <a:chExt cx="5337" cy="2824"/>
                </a:xfrm>
              </p:grpSpPr>
              <p:grpSp>
                <p:nvGrpSpPr>
                  <p:cNvPr id="6" name="Group 7"/>
                  <p:cNvGrpSpPr>
                    <a:grpSpLocks/>
                  </p:cNvGrpSpPr>
                  <p:nvPr/>
                </p:nvGrpSpPr>
                <p:grpSpPr bwMode="auto">
                  <a:xfrm>
                    <a:off x="204" y="584"/>
                    <a:ext cx="5337" cy="2824"/>
                    <a:chOff x="204" y="584"/>
                    <a:chExt cx="5337" cy="2824"/>
                  </a:xfrm>
                </p:grpSpPr>
                <p:grpSp>
                  <p:nvGrpSpPr>
                    <p:cNvPr id="7" name="Group 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4" y="584"/>
                      <a:ext cx="5337" cy="2793"/>
                      <a:chOff x="204" y="584"/>
                      <a:chExt cx="5337" cy="2793"/>
                    </a:xfrm>
                  </p:grpSpPr>
                  <p:grpSp>
                    <p:nvGrpSpPr>
                      <p:cNvPr id="8" name="Group 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4" y="584"/>
                        <a:ext cx="5337" cy="2793"/>
                        <a:chOff x="204" y="584"/>
                        <a:chExt cx="5337" cy="2793"/>
                      </a:xfrm>
                    </p:grpSpPr>
                    <p:grpSp>
                      <p:nvGrpSpPr>
                        <p:cNvPr id="9" name="Group 10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04" y="584"/>
                          <a:ext cx="5337" cy="2793"/>
                          <a:chOff x="204" y="584"/>
                          <a:chExt cx="5337" cy="2793"/>
                        </a:xfrm>
                      </p:grpSpPr>
                      <p:grpSp>
                        <p:nvGrpSpPr>
                          <p:cNvPr id="10" name="Group 11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04" y="584"/>
                            <a:ext cx="5337" cy="2793"/>
                            <a:chOff x="204" y="584"/>
                            <a:chExt cx="5337" cy="2793"/>
                          </a:xfrm>
                        </p:grpSpPr>
                        <p:grpSp>
                          <p:nvGrpSpPr>
                            <p:cNvPr id="11" name="Group 12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04" y="584"/>
                              <a:ext cx="5337" cy="2793"/>
                              <a:chOff x="204" y="584"/>
                              <a:chExt cx="5337" cy="2793"/>
                            </a:xfrm>
                          </p:grpSpPr>
                          <p:grpSp>
                            <p:nvGrpSpPr>
                              <p:cNvPr id="12" name="Group 13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204" y="618"/>
                                <a:ext cx="5337" cy="2759"/>
                                <a:chOff x="204" y="618"/>
                                <a:chExt cx="5337" cy="2759"/>
                              </a:xfrm>
                            </p:grpSpPr>
                            <p:grpSp>
                              <p:nvGrpSpPr>
                                <p:cNvPr id="13" name="Group 14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204" y="618"/>
                                  <a:ext cx="5337" cy="2759"/>
                                  <a:chOff x="204" y="618"/>
                                  <a:chExt cx="5337" cy="2759"/>
                                </a:xfrm>
                              </p:grpSpPr>
                              <p:grpSp>
                                <p:nvGrpSpPr>
                                  <p:cNvPr id="14" name="Group 15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204" y="618"/>
                                    <a:ext cx="5337" cy="2759"/>
                                    <a:chOff x="204" y="618"/>
                                    <a:chExt cx="5337" cy="2759"/>
                                  </a:xfrm>
                                </p:grpSpPr>
                                <p:grpSp>
                                  <p:nvGrpSpPr>
                                    <p:cNvPr id="15" name="Group 16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204" y="618"/>
                                      <a:ext cx="5337" cy="2759"/>
                                      <a:chOff x="204" y="618"/>
                                      <a:chExt cx="5337" cy="2759"/>
                                    </a:xfrm>
                                  </p:grpSpPr>
                                  <p:grpSp>
                                    <p:nvGrpSpPr>
                                      <p:cNvPr id="16" name="Group 17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204" y="618"/>
                                        <a:ext cx="5337" cy="2759"/>
                                        <a:chOff x="204" y="618"/>
                                        <a:chExt cx="5337" cy="2759"/>
                                      </a:xfrm>
                                    </p:grpSpPr>
                                    <p:pic>
                                      <p:nvPicPr>
                                        <p:cNvPr id="21522" name="Picture 18"/>
                                        <p:cNvPicPr>
                                          <a:picLocks noChangeAspect="1" noChangeArrowheads="1"/>
                                        </p:cNvPicPr>
                                        <p:nvPr/>
                                      </p:nvPicPr>
                                      <p:blipFill>
                                        <a:blip r:embed="rId2" cstate="print"/>
                                        <a:srcRect/>
                                        <a:stretch>
                                          <a:fillRect/>
                                        </a:stretch>
                                      </p:blipFill>
                                      <p:spPr bwMode="auto">
                                        <a:xfrm>
                                          <a:off x="204" y="618"/>
                                          <a:ext cx="4264" cy="2759"/>
                                        </a:xfrm>
                                        <a:prstGeom prst="rect">
                                          <a:avLst/>
                                        </a:prstGeom>
                                        <a:noFill/>
                                        <a:ln w="9525">
                                          <a:noFill/>
                                          <a:miter lim="800000"/>
                                          <a:headEnd/>
                                          <a:tailEnd/>
                                        </a:ln>
                                        <a:effectLst/>
                                      </p:spPr>
                                    </p:pic>
                                    <p:sp>
                                      <p:nvSpPr>
                                        <p:cNvPr id="21523" name="Text Box 19"/>
                                        <p:cNvSpPr txBox="1">
                                          <a:spLocks noChangeArrowheads="1"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4612" y="1102"/>
                                          <a:ext cx="929" cy="446"/>
                                        </a:xfrm>
                                        <a:prstGeom prst="rect">
                                          <a:avLst/>
                                        </a:prstGeom>
                                        <a:solidFill>
                                          <a:srgbClr val="00FF00"/>
                                        </a:solidFill>
                                        <a:ln w="9525">
                                          <a:noFill/>
                                          <a:miter lim="800000"/>
                                          <a:headEnd/>
                                          <a:tailEnd/>
                                        </a:ln>
                                        <a:effectLst/>
                                      </p:spPr>
                                      <p:txBody>
                                        <a:bodyPr wrap="none">
                                          <a:spAutoFit/>
                                        </a:bodyPr>
                                        <a:lstStyle/>
                                        <a:p>
                                          <a:pPr algn="ctr" eaLnBrk="0" hangingPunct="0"/>
                                          <a:r>
                                            <a:rPr lang="zh-CN" altLang="en-US" sz="2000" b="1" dirty="0" smtClean="0"/>
                                            <a:t>电磁量能器</a:t>
                                          </a:r>
                                        </a:p>
                                        <a:p>
                                          <a:pPr algn="ctr" eaLnBrk="0" hangingPunct="0"/>
                                          <a:r>
                                            <a:rPr lang="en-US" altLang="zh-CN" sz="2000" b="1" dirty="0" smtClean="0"/>
                                            <a:t>ECAL</a:t>
                                          </a:r>
                                          <a:endParaRPr lang="en-US" altLang="zh-CN" sz="2000" b="1" dirty="0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21524" name="Line 20"/>
                                        <p:cNvSpPr>
                                          <a:spLocks noChangeShapeType="1"/>
                                        </p:cNvSpPr>
                                        <p:nvPr/>
                                      </p:nvSpPr>
                                      <p:spPr bwMode="auto">
                                        <a:xfrm flipH="1">
                                          <a:off x="2472" y="1389"/>
                                          <a:ext cx="2132" cy="181"/>
                                        </a:xfrm>
                                        <a:prstGeom prst="line">
                                          <a:avLst/>
                                        </a:prstGeom>
                                        <a:noFill/>
                                        <a:ln w="25400">
                                          <a:solidFill>
                                            <a:srgbClr val="00FF00"/>
                                          </a:solidFill>
                                          <a:round/>
                                          <a:headEnd/>
                                          <a:tailEnd type="triangle" w="med" len="med"/>
                                        </a:ln>
                                        <a:effectLst/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21525" name="Text Box 21"/>
                                      <p:cNvSpPr txBox="1">
                                        <a:spLocks noChangeArrowheads="1"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599" y="660"/>
                                        <a:ext cx="467" cy="748"/>
                                      </a:xfrm>
                                      <a:prstGeom prst="rect">
                                        <a:avLst/>
                                      </a:prstGeom>
                                      <a:noFill/>
                                      <a:ln w="9525">
                                        <a:noFill/>
                                        <a:miter lim="800000"/>
                                        <a:headEnd/>
                                        <a:tailEnd/>
                                      </a:ln>
                                      <a:effectLst/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pPr eaLnBrk="0" hangingPunct="0"/>
                                        <a:endParaRPr lang="en-US" altLang="zh-CN" sz="2000"/>
                                      </a:p>
                                      <a:p>
                                        <a:pPr eaLnBrk="0" hangingPunct="0"/>
                                        <a:endParaRPr lang="en-US" altLang="zh-CN" sz="2000"/>
                                      </a:p>
                                      <a:p>
                                        <a:pPr eaLnBrk="0" hangingPunct="0"/>
                                        <a:endParaRPr lang="en-US" altLang="zh-CN" sz="2000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21526" name="Text Box 22"/>
                                    <p:cNvSpPr txBox="1">
                                      <a:spLocks noChangeArrowheads="1"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839" y="1457"/>
                                      <a:ext cx="116" cy="113"/>
                                    </a:xfrm>
                                    <a:prstGeom prst="rect">
                                      <a:avLst/>
                                    </a:prstGeom>
                                    <a:solidFill>
                                      <a:srgbClr val="FF00FF"/>
                                    </a:solidFill>
                                    <a:ln w="9525">
                                      <a:noFill/>
                                      <a:miter lim="800000"/>
                                      <a:headEnd/>
                                      <a:tailEnd/>
                                    </a:ln>
                                    <a:effectLst/>
                                  </p:spPr>
                                  <p:txBody>
                                    <a:bodyPr wrap="none"/>
                                    <a:lstStyle/>
                                    <a:p>
                                      <a:pPr eaLnBrk="0" hangingPunct="0"/>
                                      <a:endParaRPr lang="en-GB" sz="800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21527" name="Text Box 23"/>
                                  <p:cNvSpPr txBox="1"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431" y="3022"/>
                                    <a:ext cx="820" cy="340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9525">
                                    <a:noFill/>
                                    <a:miter lim="800000"/>
                                    <a:headEnd/>
                                    <a:tailEnd/>
                                  </a:ln>
                                  <a:effectLst/>
                                </p:spPr>
                                <p:txBody>
                                  <a:bodyPr/>
                                  <a:lstStyle/>
                                  <a:p>
                                    <a:pPr eaLnBrk="0" hangingPunct="0"/>
                                    <a:endParaRPr lang="en-US" sz="2000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21528" name="Text Box 24"/>
                                <p:cNvSpPr txBox="1"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992" y="2816"/>
                                  <a:ext cx="1145" cy="231"/>
                                </a:xfrm>
                                <a:prstGeom prst="rect">
                                  <a:avLst/>
                                </a:prstGeom>
                                <a:solidFill>
                                  <a:schemeClr val="folHlink"/>
                                </a:solidFill>
                                <a:ln w="9525">
                                  <a:noFill/>
                                  <a:miter lim="800000"/>
                                  <a:headEnd/>
                                  <a:tailEnd/>
                                </a:ln>
                                <a:effectLst/>
                              </p:spPr>
                              <p:txBody>
                                <a:bodyPr wrap="none">
                                  <a:spAutoFit/>
                                </a:bodyPr>
                                <a:lstStyle/>
                                <a:p>
                                  <a:pPr algn="ctr" eaLnBrk="0" hangingPunct="0"/>
                                  <a:r>
                                    <a:rPr lang="zh-CN" altLang="en-US" b="1" dirty="0">
                                      <a:solidFill>
                                        <a:schemeClr val="accent2"/>
                                      </a:solidFill>
                                    </a:rPr>
                                    <a:t>超导螺线管 </a:t>
                                  </a:r>
                                  <a:r>
                                    <a:rPr lang="en-US" altLang="zh-CN" b="1" dirty="0">
                                      <a:solidFill>
                                        <a:schemeClr val="accent2"/>
                                      </a:solidFill>
                                    </a:rPr>
                                    <a:t>(4T)</a:t>
                                  </a:r>
                                </a:p>
                              </p:txBody>
                            </p:sp>
                          </p:grpSp>
                          <p:sp>
                            <p:nvSpPr>
                              <p:cNvPr id="21529" name="Text Box 25"/>
                              <p:cNvSpPr txBox="1"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839" y="584"/>
                                <a:ext cx="975" cy="231"/>
                              </a:xfrm>
                              <a:prstGeom prst="rect">
                                <a:avLst/>
                              </a:prstGeom>
                              <a:solidFill>
                                <a:srgbClr val="FF3300"/>
                              </a:solidFill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>
                                <a:spAutoFit/>
                              </a:bodyPr>
                              <a:lstStyle/>
                              <a:p>
                                <a:pPr eaLnBrk="0" hangingPunct="0"/>
                                <a:r>
                                  <a:rPr lang="en-US" altLang="zh-CN" b="1" dirty="0" err="1"/>
                                  <a:t>Muon</a:t>
                                </a:r>
                                <a:r>
                                  <a:rPr lang="en-US" altLang="zh-CN" b="1" dirty="0"/>
                                  <a:t> </a:t>
                                </a:r>
                                <a:r>
                                  <a:rPr lang="zh-CN" altLang="en-US" b="1" dirty="0"/>
                                  <a:t>探测器</a:t>
                                </a:r>
                              </a:p>
                            </p:txBody>
                          </p:sp>
                        </p:grpSp>
                        <p:sp>
                          <p:nvSpPr>
                            <p:cNvPr id="21530" name="Text Box 26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2064" y="588"/>
                              <a:ext cx="1134" cy="231"/>
                            </a:xfrm>
                            <a:prstGeom prst="rect">
                              <a:avLst/>
                            </a:prstGeom>
                            <a:solidFill>
                              <a:srgbClr val="9933FF"/>
                            </a:solidFill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spAutoFit/>
                            </a:bodyPr>
                            <a:lstStyle/>
                            <a:p>
                              <a:pPr algn="ctr" eaLnBrk="0" hangingPunct="0"/>
                              <a:r>
                                <a:rPr lang="zh-CN" altLang="en-US" b="1" dirty="0" smtClean="0"/>
                                <a:t>硅径迹室</a:t>
                              </a:r>
                              <a:endParaRPr lang="zh-CN" altLang="en-US" b="1" dirty="0"/>
                            </a:p>
                          </p:txBody>
                        </p:sp>
                      </p:grpSp>
                      <p:sp>
                        <p:nvSpPr>
                          <p:cNvPr id="21531" name="Text Box 27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969" y="2251"/>
                            <a:ext cx="317" cy="442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pPr eaLnBrk="0" hangingPunct="0"/>
                            <a:endParaRPr lang="en-US" altLang="zh-CN" sz="2000"/>
                          </a:p>
                          <a:p>
                            <a:pPr eaLnBrk="0" hangingPunct="0"/>
                            <a:endParaRPr lang="en-US" altLang="zh-CN" sz="2000"/>
                          </a:p>
                        </p:txBody>
                      </p:sp>
                    </p:grpSp>
                    <p:sp>
                      <p:nvSpPr>
                        <p:cNvPr id="21532" name="Text Box 28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919" y="817"/>
                          <a:ext cx="68" cy="6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/>
                        <a:lstStyle/>
                        <a:p>
                          <a:pPr eaLnBrk="0" hangingPunct="0"/>
                          <a:endParaRPr lang="en-GB" sz="2000"/>
                        </a:p>
                      </p:txBody>
                    </p:sp>
                  </p:grpSp>
                  <p:sp>
                    <p:nvSpPr>
                      <p:cNvPr id="21533" name="Text Box 2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264" y="585"/>
                        <a:ext cx="1281" cy="231"/>
                      </a:xfrm>
                      <a:prstGeom prst="rect">
                        <a:avLst/>
                      </a:prstGeom>
                      <a:solidFill>
                        <a:srgbClr val="3366FF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>
                        <a:spAutoFit/>
                      </a:bodyPr>
                      <a:lstStyle/>
                      <a:p>
                        <a:pPr eaLnBrk="0" hangingPunct="0"/>
                        <a:r>
                          <a:rPr lang="zh-CN" altLang="en-US" b="1" dirty="0" smtClean="0"/>
                          <a:t>强子量能器 </a:t>
                        </a:r>
                        <a:r>
                          <a:rPr lang="en-US" altLang="zh-CN" b="1" dirty="0" smtClean="0"/>
                          <a:t>HCAL</a:t>
                        </a:r>
                        <a:endParaRPr lang="en-US" altLang="zh-CN" b="1" dirty="0"/>
                      </a:p>
                    </p:txBody>
                  </p:sp>
                </p:grpSp>
                <p:sp>
                  <p:nvSpPr>
                    <p:cNvPr id="21534" name="Text 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696" y="3158"/>
                      <a:ext cx="776" cy="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none">
                      <a:spAutoFit/>
                    </a:bodyPr>
                    <a:lstStyle/>
                    <a:p>
                      <a:pPr eaLnBrk="0" hangingPunct="0"/>
                      <a:r>
                        <a:rPr lang="en-US" altLang="zh-CN" sz="2000"/>
                        <a:t>               </a:t>
                      </a:r>
                    </a:p>
                  </p:txBody>
                </p:sp>
              </p:grpSp>
              <p:sp>
                <p:nvSpPr>
                  <p:cNvPr id="21535" name="Text 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09" y="3013"/>
                    <a:ext cx="696" cy="231"/>
                  </a:xfrm>
                  <a:prstGeom prst="rect">
                    <a:avLst/>
                  </a:prstGeom>
                  <a:solidFill>
                    <a:srgbClr val="FFCC0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r>
                      <a:rPr lang="zh-CN" altLang="en-US" b="1" dirty="0"/>
                      <a:t>磁场轭铁</a:t>
                    </a:r>
                  </a:p>
                </p:txBody>
              </p:sp>
            </p:grpSp>
            <p:sp>
              <p:nvSpPr>
                <p:cNvPr id="21536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-3" y="2108"/>
                  <a:ext cx="116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/>
                  <a:endParaRPr lang="en-US" sz="1400"/>
                </a:p>
              </p:txBody>
            </p:sp>
          </p:grpSp>
          <p:sp>
            <p:nvSpPr>
              <p:cNvPr id="21537" name="Line 33"/>
              <p:cNvSpPr>
                <a:spLocks noChangeShapeType="1"/>
              </p:cNvSpPr>
              <p:nvPr/>
            </p:nvSpPr>
            <p:spPr bwMode="auto">
              <a:xfrm flipV="1">
                <a:off x="340" y="1842"/>
                <a:ext cx="181" cy="278"/>
              </a:xfrm>
              <a:prstGeom prst="line">
                <a:avLst/>
              </a:prstGeom>
              <a:noFill/>
              <a:ln w="19050">
                <a:noFill/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1538" name="Text Box 34"/>
            <p:cNvSpPr txBox="1">
              <a:spLocks noChangeArrowheads="1"/>
            </p:cNvSpPr>
            <p:nvPr/>
          </p:nvSpPr>
          <p:spPr bwMode="auto">
            <a:xfrm>
              <a:off x="4011" y="2334"/>
              <a:ext cx="11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endParaRPr lang="en-US" sz="1400"/>
            </a:p>
          </p:txBody>
        </p:sp>
      </p:grpSp>
      <p:sp>
        <p:nvSpPr>
          <p:cNvPr id="21540" name="Text Box 36"/>
          <p:cNvSpPr txBox="1">
            <a:spLocks noChangeArrowheads="1"/>
          </p:cNvSpPr>
          <p:nvPr/>
        </p:nvSpPr>
        <p:spPr bwMode="auto">
          <a:xfrm>
            <a:off x="4033838" y="2463800"/>
            <a:ext cx="71437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0" hangingPunct="0"/>
            <a:endParaRPr lang="en-GB" sz="2000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11560" y="0"/>
            <a:ext cx="7772400" cy="908720"/>
          </a:xfrm>
          <a:prstGeom prst="rect">
            <a:avLst/>
          </a:prstGeom>
          <a:solidFill>
            <a:srgbClr val="5EFFF6"/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/>
            <a:r>
              <a:rPr lang="en-US" altLang="zh-CN" sz="4000" dirty="0" smtClean="0">
                <a:solidFill>
                  <a:schemeClr val="tx2"/>
                </a:solidFill>
              </a:rPr>
              <a:t>CMS  Detector</a:t>
            </a:r>
            <a:endParaRPr lang="en-US" altLang="zh-CN" sz="4000" dirty="0">
              <a:solidFill>
                <a:schemeClr val="tx2"/>
              </a:solidFill>
            </a:endParaRPr>
          </a:p>
        </p:txBody>
      </p:sp>
      <p:pic>
        <p:nvPicPr>
          <p:cNvPr id="48" name="Picture 22" descr="CMS_Sli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3100388"/>
            <a:ext cx="5867400" cy="375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11560" y="0"/>
            <a:ext cx="7772400" cy="908720"/>
          </a:xfrm>
          <a:prstGeom prst="rect">
            <a:avLst/>
          </a:prstGeom>
          <a:solidFill>
            <a:srgbClr val="5EFFF6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algn="ctr"/>
            <a:r>
              <a:rPr lang="en-US" altLang="zh-CN" sz="4000" dirty="0" smtClean="0">
                <a:solidFill>
                  <a:schemeClr val="tx2"/>
                </a:solidFill>
              </a:rPr>
              <a:t>CMS  Sub-Detector: </a:t>
            </a:r>
            <a:r>
              <a:rPr lang="en-US" altLang="zh-TW" sz="4000" dirty="0" smtClean="0">
                <a:solidFill>
                  <a:srgbClr val="FF0000"/>
                </a:solidFill>
              </a:rPr>
              <a:t>Inner Tracking System</a:t>
            </a:r>
            <a:endParaRPr lang="en-US" altLang="zh-CN" sz="40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1520" y="908721"/>
            <a:ext cx="8640763" cy="252028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Provide precise measurements of track trajectories and</a:t>
            </a:r>
            <a:r>
              <a:rPr kumimoji="0" lang="en-US" altLang="zh-TW" sz="2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secondary vertices.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solidFill>
                  <a:srgbClr val="FF0000"/>
                </a:solidFill>
              </a:rPr>
              <a:t>Silicon</a:t>
            </a:r>
            <a:r>
              <a:rPr lang="es-ES" sz="2400" dirty="0" smtClean="0">
                <a:solidFill>
                  <a:srgbClr val="FF0000"/>
                </a:solidFill>
                <a:latin typeface="Calibri" pitchFamily="34" charset="0"/>
              </a:rPr>
              <a:t> Pixel detector: 3 barrel layers, 2 disks each side ~ 2m</a:t>
            </a:r>
            <a:r>
              <a:rPr lang="es-ES" sz="2400" baseline="30000" dirty="0" smtClean="0">
                <a:solidFill>
                  <a:srgbClr val="FF0000"/>
                </a:solidFill>
                <a:latin typeface="Calibri" pitchFamily="34" charset="0"/>
              </a:rPr>
              <a:t>2</a:t>
            </a:r>
            <a:r>
              <a:rPr lang="es-ES" sz="2400" dirty="0" smtClean="0">
                <a:solidFill>
                  <a:srgbClr val="FF0000"/>
                </a:solidFill>
                <a:latin typeface="Calibri" pitchFamily="34" charset="0"/>
              </a:rPr>
              <a:t>, 66 M channels (radius 4.3 - 10.2 cm)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zh-TW" sz="2400" dirty="0" smtClean="0">
                <a:solidFill>
                  <a:srgbClr val="0070C0"/>
                </a:solidFill>
              </a:rPr>
              <a:t>Silicon</a:t>
            </a:r>
            <a:r>
              <a:rPr lang="es-ES" sz="2400" dirty="0" smtClean="0">
                <a:solidFill>
                  <a:srgbClr val="0070C0"/>
                </a:solidFill>
                <a:latin typeface="Calibri" pitchFamily="34" charset="0"/>
              </a:rPr>
              <a:t> Strip detector: 4+6 barrel and 3+9 endcap layers, 198m</a:t>
            </a:r>
            <a:r>
              <a:rPr lang="es-ES" sz="2400" baseline="30000" dirty="0" smtClean="0">
                <a:solidFill>
                  <a:srgbClr val="0070C0"/>
                </a:solidFill>
                <a:latin typeface="Calibri" pitchFamily="34" charset="0"/>
              </a:rPr>
              <a:t>2</a:t>
            </a:r>
            <a:r>
              <a:rPr lang="es-ES" sz="2400" dirty="0" smtClean="0">
                <a:solidFill>
                  <a:srgbClr val="0070C0"/>
                </a:solidFill>
                <a:latin typeface="Calibri" pitchFamily="34" charset="0"/>
              </a:rPr>
              <a:t>, 9.3 M channels, (radius 20 - 116 cm)</a:t>
            </a:r>
            <a:endParaRPr lang="es-ES" sz="24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016" y="3356992"/>
            <a:ext cx="8748464" cy="283129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11560" y="6165304"/>
            <a:ext cx="7488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dirty="0"/>
              <a:t>Acceptance |</a:t>
            </a:r>
            <a:r>
              <a:rPr lang="en-US" altLang="zh-TW" dirty="0">
                <a:latin typeface="Symbol" pitchFamily="18" charset="2"/>
              </a:rPr>
              <a:t>h</a:t>
            </a:r>
            <a:r>
              <a:rPr lang="en-US" altLang="zh-TW" dirty="0"/>
              <a:t>|&lt;2.5, 200 m</a:t>
            </a:r>
            <a:r>
              <a:rPr lang="en-US" altLang="zh-TW" baseline="30000" dirty="0"/>
              <a:t>2</a:t>
            </a:r>
            <a:r>
              <a:rPr lang="en-US" altLang="zh-TW" dirty="0"/>
              <a:t> silicon area, 1440 pixel and 15148 strip modules.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611559" y="6444044"/>
            <a:ext cx="74888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dirty="0"/>
              <a:t>pixel: </a:t>
            </a:r>
            <a:r>
              <a:rPr lang="en-US" altLang="zh-TW" dirty="0">
                <a:solidFill>
                  <a:srgbClr val="FF0000"/>
                </a:solidFill>
              </a:rPr>
              <a:t>100x150 </a:t>
            </a:r>
            <a:r>
              <a:rPr lang="en-US" altLang="zh-TW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zh-TW" dirty="0">
                <a:solidFill>
                  <a:srgbClr val="FF0000"/>
                </a:solidFill>
              </a:rPr>
              <a:t>m</a:t>
            </a:r>
            <a:r>
              <a:rPr lang="en-US" altLang="zh-TW" baseline="30000" dirty="0">
                <a:solidFill>
                  <a:srgbClr val="FF0000"/>
                </a:solidFill>
              </a:rPr>
              <a:t>2</a:t>
            </a:r>
            <a:r>
              <a:rPr lang="en-US" altLang="zh-TW" dirty="0"/>
              <a:t>; Inner silicon: </a:t>
            </a:r>
            <a:r>
              <a:rPr lang="en-US" altLang="zh-TW" dirty="0">
                <a:solidFill>
                  <a:srgbClr val="FF0000"/>
                </a:solidFill>
              </a:rPr>
              <a:t>10cm x 80</a:t>
            </a:r>
            <a:r>
              <a:rPr lang="en-US" altLang="zh-TW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zh-TW" dirty="0">
                <a:solidFill>
                  <a:srgbClr val="FF0000"/>
                </a:solidFill>
              </a:rPr>
              <a:t>m; </a:t>
            </a:r>
            <a:r>
              <a:rPr lang="en-US" altLang="zh-TW" dirty="0"/>
              <a:t>outer silicon: </a:t>
            </a:r>
            <a:r>
              <a:rPr lang="en-US" altLang="zh-TW" dirty="0">
                <a:solidFill>
                  <a:srgbClr val="FF0000"/>
                </a:solidFill>
              </a:rPr>
              <a:t>25cm x 180 </a:t>
            </a:r>
            <a:r>
              <a:rPr lang="en-US" altLang="zh-TW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zh-TW" dirty="0">
                <a:solidFill>
                  <a:srgbClr val="FF0000"/>
                </a:solidFill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11560" y="0"/>
            <a:ext cx="7772400" cy="908720"/>
          </a:xfrm>
          <a:prstGeom prst="rect">
            <a:avLst/>
          </a:prstGeom>
          <a:solidFill>
            <a:srgbClr val="5EFFF6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/>
          <a:p>
            <a:pPr algn="ctr">
              <a:defRPr/>
            </a:pPr>
            <a:r>
              <a:rPr lang="en-US" altLang="zh-CN" sz="4000" dirty="0" smtClean="0">
                <a:solidFill>
                  <a:schemeClr val="tx2"/>
                </a:solidFill>
              </a:rPr>
              <a:t>CMS  Sub-Detector: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SimSun" charset="-122"/>
                <a:cs typeface="Aharoni" pitchFamily="2" charset="-79"/>
              </a:rPr>
              <a:t>Tracker performance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ea typeface="SimSun" charset="-122"/>
              <a:cs typeface="Aharoni" pitchFamily="2" charset="-79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251520" y="980728"/>
            <a:ext cx="2926873" cy="2808312"/>
            <a:chOff x="251520" y="980728"/>
            <a:chExt cx="2926873" cy="2808312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980728"/>
              <a:ext cx="2926873" cy="280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006E99"/>
              </a:prstShdw>
            </a:effectLst>
          </p:spPr>
        </p:pic>
        <p:sp>
          <p:nvSpPr>
            <p:cNvPr id="6" name="1 Rectángulo"/>
            <p:cNvSpPr>
              <a:spLocks noChangeArrowheads="1"/>
            </p:cNvSpPr>
            <p:nvPr/>
          </p:nvSpPr>
          <p:spPr bwMode="auto">
            <a:xfrm>
              <a:off x="1259632" y="2276872"/>
              <a:ext cx="1728192" cy="95410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 pitchFamily="34" charset="0"/>
                </a:rPr>
                <a:t>Primary vertex finding efficiency above </a:t>
              </a:r>
              <a:r>
                <a:rPr lang="en-US" sz="1400" dirty="0">
                  <a:solidFill>
                    <a:srgbClr val="FF0000"/>
                  </a:solidFill>
                  <a:latin typeface="Calibri" pitchFamily="34" charset="0"/>
                </a:rPr>
                <a:t>99.5%</a:t>
              </a:r>
              <a:r>
                <a:rPr lang="en-US" sz="1400" dirty="0">
                  <a:latin typeface="Calibri" pitchFamily="34" charset="0"/>
                </a:rPr>
                <a:t> for </a:t>
              </a:r>
            </a:p>
            <a:p>
              <a:r>
                <a:rPr lang="en-US" sz="1400" dirty="0">
                  <a:latin typeface="Calibri" pitchFamily="34" charset="0"/>
                </a:rPr>
                <a:t>&gt;2 charged tracks.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79512" y="3954491"/>
            <a:ext cx="3024336" cy="2903509"/>
            <a:chOff x="179512" y="3954491"/>
            <a:chExt cx="3024336" cy="2903509"/>
          </a:xfrm>
        </p:grpSpPr>
        <p:pic>
          <p:nvPicPr>
            <p:cNvPr id="4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512" y="3954491"/>
              <a:ext cx="3024336" cy="2903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prstShdw prst="shdw17" dist="17961" dir="2700000">
                <a:srgbClr val="006E99"/>
              </a:prstShdw>
            </a:effectLst>
          </p:spPr>
        </p:pic>
        <p:sp>
          <p:nvSpPr>
            <p:cNvPr id="7" name="2 Rectángulo"/>
            <p:cNvSpPr>
              <a:spLocks noChangeArrowheads="1"/>
            </p:cNvSpPr>
            <p:nvPr/>
          </p:nvSpPr>
          <p:spPr bwMode="auto">
            <a:xfrm>
              <a:off x="1331640" y="4923165"/>
              <a:ext cx="1728192" cy="95410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dirty="0">
                  <a:latin typeface="Calibri" pitchFamily="34" charset="0"/>
                </a:rPr>
                <a:t>For PV with more than 10 tracks with average </a:t>
              </a:r>
              <a:r>
                <a:rPr lang="en-US" sz="1400" dirty="0" err="1">
                  <a:latin typeface="Calibri" pitchFamily="34" charset="0"/>
                </a:rPr>
                <a:t>pT</a:t>
              </a:r>
              <a:r>
                <a:rPr lang="en-US" sz="1400" dirty="0">
                  <a:latin typeface="Calibri" pitchFamily="34" charset="0"/>
                </a:rPr>
                <a:t>&gt;1.2 </a:t>
              </a:r>
              <a:r>
                <a:rPr lang="en-US" sz="1400" dirty="0" err="1">
                  <a:latin typeface="Calibri" pitchFamily="34" charset="0"/>
                </a:rPr>
                <a:t>GeV</a:t>
              </a:r>
              <a:r>
                <a:rPr lang="en-US" sz="1400" dirty="0">
                  <a:latin typeface="Calibri" pitchFamily="34" charset="0"/>
                </a:rPr>
                <a:t>: close to </a:t>
              </a:r>
              <a:r>
                <a:rPr lang="en-US" sz="1400" dirty="0">
                  <a:solidFill>
                    <a:srgbClr val="FF0000"/>
                  </a:solidFill>
                  <a:latin typeface="Calibri" pitchFamily="34" charset="0"/>
                </a:rPr>
                <a:t>20 </a:t>
              </a:r>
              <a:r>
                <a:rPr lang="en-US" sz="1400" dirty="0" err="1">
                  <a:solidFill>
                    <a:srgbClr val="FF0000"/>
                  </a:solidFill>
                  <a:latin typeface="Calibri" pitchFamily="34" charset="0"/>
                </a:rPr>
                <a:t>μm</a:t>
              </a:r>
              <a:endParaRPr lang="en-US" sz="1400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139952" y="980729"/>
            <a:ext cx="4392488" cy="2880319"/>
            <a:chOff x="4139952" y="980728"/>
            <a:chExt cx="4472276" cy="3103017"/>
          </a:xfrm>
        </p:grpSpPr>
        <p:grpSp>
          <p:nvGrpSpPr>
            <p:cNvPr id="16" name="组合 15"/>
            <p:cNvGrpSpPr/>
            <p:nvPr/>
          </p:nvGrpSpPr>
          <p:grpSpPr>
            <a:xfrm>
              <a:off x="4139952" y="980728"/>
              <a:ext cx="4472276" cy="3096344"/>
              <a:chOff x="3779912" y="3645024"/>
              <a:chExt cx="4472276" cy="3096344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3779912" y="3645024"/>
                <a:ext cx="4472276" cy="3096344"/>
                <a:chOff x="4139952" y="1628800"/>
                <a:chExt cx="4472276" cy="3096344"/>
              </a:xfrm>
            </p:grpSpPr>
            <p:pic>
              <p:nvPicPr>
                <p:cNvPr id="8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139952" y="1628800"/>
                  <a:ext cx="4472276" cy="30963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prstShdw prst="shdw17" dist="17961" dir="2700000">
                    <a:srgbClr val="006E99"/>
                  </a:prstShdw>
                </a:effectLst>
              </p:spPr>
            </p:pic>
            <p:cxnSp>
              <p:nvCxnSpPr>
                <p:cNvPr id="10" name="直接连接符 9"/>
                <p:cNvCxnSpPr/>
                <p:nvPr/>
              </p:nvCxnSpPr>
              <p:spPr>
                <a:xfrm>
                  <a:off x="4788024" y="3861048"/>
                  <a:ext cx="3456384" cy="0"/>
                </a:xfrm>
                <a:prstGeom prst="line">
                  <a:avLst/>
                </a:prstGeom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矩形 14"/>
              <p:cNvSpPr/>
              <p:nvPr/>
            </p:nvSpPr>
            <p:spPr>
              <a:xfrm>
                <a:off x="5508104" y="3861048"/>
                <a:ext cx="22172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dirty="0" smtClean="0">
                    <a:solidFill>
                      <a:schemeClr val="accent2"/>
                    </a:solidFill>
                    <a:latin typeface="Calibri" pitchFamily="34" charset="0"/>
                  </a:rPr>
                  <a:t>Δ</a:t>
                </a:r>
                <a:r>
                  <a:rPr lang="en-US" dirty="0" smtClean="0">
                    <a:solidFill>
                      <a:schemeClr val="accent2"/>
                    </a:solidFill>
                    <a:latin typeface="Calibri" pitchFamily="34" charset="0"/>
                  </a:rPr>
                  <a:t>p/p&lt;1% @ ~100GeV</a:t>
                </a:r>
                <a:endParaRPr lang="en-US" dirty="0"/>
              </a:p>
            </p:txBody>
          </p:sp>
        </p:grp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4139952" y="3717032"/>
              <a:ext cx="259238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TW" b="1" dirty="0">
                  <a:solidFill>
                    <a:srgbClr val="FF0000"/>
                  </a:solidFill>
                </a:rPr>
                <a:t>Transverse momentum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563888" y="4003058"/>
            <a:ext cx="2808312" cy="2854942"/>
            <a:chOff x="3635896" y="4003058"/>
            <a:chExt cx="2808312" cy="2854942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35896" y="4003058"/>
              <a:ext cx="2808312" cy="285494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1 Rectángulo"/>
            <p:cNvSpPr>
              <a:spLocks noChangeArrowheads="1"/>
            </p:cNvSpPr>
            <p:nvPr/>
          </p:nvSpPr>
          <p:spPr bwMode="auto">
            <a:xfrm>
              <a:off x="4322713" y="5770562"/>
              <a:ext cx="1557337" cy="34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K     p          d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626796" y="4005064"/>
            <a:ext cx="2337692" cy="2852936"/>
            <a:chOff x="1979613" y="3495675"/>
            <a:chExt cx="2589212" cy="3009900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979613" y="3495675"/>
              <a:ext cx="2589212" cy="3009900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2 Rectángulo"/>
            <p:cNvSpPr/>
            <p:nvPr/>
          </p:nvSpPr>
          <p:spPr>
            <a:xfrm>
              <a:off x="3353822" y="4725144"/>
              <a:ext cx="1215003" cy="66510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200" dirty="0">
                  <a:ea typeface="SimSun" pitchFamily="2" charset="-122"/>
                </a:rPr>
                <a:t>Deuterons are missing</a:t>
              </a:r>
            </a:p>
            <a:p>
              <a:pPr>
                <a:defRPr/>
              </a:pPr>
              <a:r>
                <a:rPr lang="en-US" sz="1200" dirty="0">
                  <a:ea typeface="SimSun" pitchFamily="2" charset="-122"/>
                </a:rPr>
                <a:t>in simulation</a:t>
              </a:r>
            </a:p>
          </p:txBody>
        </p:sp>
        <p:cxnSp>
          <p:nvCxnSpPr>
            <p:cNvPr id="24" name="4 Conector recto de flecha"/>
            <p:cNvCxnSpPr/>
            <p:nvPr/>
          </p:nvCxnSpPr>
          <p:spPr>
            <a:xfrm flipH="1">
              <a:off x="3273425" y="5301208"/>
              <a:ext cx="506487" cy="43125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矩形 26"/>
          <p:cNvSpPr/>
          <p:nvPr/>
        </p:nvSpPr>
        <p:spPr>
          <a:xfrm>
            <a:off x="4859301" y="4797152"/>
            <a:ext cx="4284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Particle identification possible up till 1 </a:t>
            </a:r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</a:rPr>
              <a:t>GeV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27785</TotalTime>
  <Words>3099</Words>
  <Application>Microsoft Office PowerPoint</Application>
  <PresentationFormat>全屏显示(4:3)</PresentationFormat>
  <Paragraphs>613</Paragraphs>
  <Slides>68</Slides>
  <Notes>8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68</vt:i4>
      </vt:variant>
    </vt:vector>
  </HeadingPairs>
  <TitlesOfParts>
    <vt:vector size="69" baseType="lpstr">
      <vt:lpstr>Office 主题</vt:lpstr>
      <vt:lpstr>CMS detector and SM Higgs searches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High mass searches for SM-like Higgs</vt:lpstr>
      <vt:lpstr>HZZllνν updated results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Ingredients of the Hγγ Analysis </vt:lpstr>
      <vt:lpstr>Hγγ analysis</vt:lpstr>
      <vt:lpstr>Hγγ exclusive channels</vt:lpstr>
      <vt:lpstr>ttH Hγγ</vt:lpstr>
      <vt:lpstr>幻灯片 50</vt:lpstr>
      <vt:lpstr>H  ZZ  4l: fit</vt:lpstr>
      <vt:lpstr>幻灯片 52</vt:lpstr>
      <vt:lpstr>幻灯片 53</vt:lpstr>
      <vt:lpstr>HWWlνlν</vt:lpstr>
      <vt:lpstr>WWlνlν analysis strategy</vt:lpstr>
      <vt:lpstr>2012 data: cut based analysis at 8 TeV</vt:lpstr>
      <vt:lpstr>WWlνlν 2D analysis (0 jet bin)</vt:lpstr>
      <vt:lpstr>HZγ</vt:lpstr>
      <vt:lpstr>幻灯片 59</vt:lpstr>
      <vt:lpstr>幻灯片 60</vt:lpstr>
      <vt:lpstr>幻灯片 61</vt:lpstr>
      <vt:lpstr>幻灯片 62</vt:lpstr>
      <vt:lpstr>幻灯片 63</vt:lpstr>
      <vt:lpstr>幻灯片 64</vt:lpstr>
      <vt:lpstr>幻灯片 65</vt:lpstr>
      <vt:lpstr>幻灯片 66</vt:lpstr>
      <vt:lpstr>幻灯片 67</vt:lpstr>
      <vt:lpstr>幻灯片 68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Checks of AN-13-034 </dc:title>
  <dc:creator>DT</dc:creator>
  <cp:lastModifiedBy>DT</cp:lastModifiedBy>
  <cp:revision>597</cp:revision>
  <dcterms:created xsi:type="dcterms:W3CDTF">2013-05-02T02:21:59Z</dcterms:created>
  <dcterms:modified xsi:type="dcterms:W3CDTF">2013-10-19T01:29:01Z</dcterms:modified>
</cp:coreProperties>
</file>