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63" autoAdjust="0"/>
  </p:normalViewPr>
  <p:slideViewPr>
    <p:cSldViewPr>
      <p:cViewPr>
        <p:scale>
          <a:sx n="66" d="100"/>
          <a:sy n="66" d="100"/>
        </p:scale>
        <p:origin x="-1506"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EBAE2-F430-4061-9EA6-37CFF8B082BD}" type="datetimeFigureOut">
              <a:rPr lang="zh-CN" altLang="en-US" smtClean="0"/>
              <a:t>2013/10/14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58625-026E-41C9-B0EB-C6512A4302A0}" type="slidenum">
              <a:rPr lang="zh-CN" altLang="en-US" smtClean="0"/>
              <a:t>‹#›</a:t>
            </a:fld>
            <a:endParaRPr lang="zh-CN" altLang="en-US"/>
          </a:p>
        </p:txBody>
      </p:sp>
    </p:spTree>
    <p:extLst>
      <p:ext uri="{BB962C8B-B14F-4D97-AF65-F5344CB8AC3E}">
        <p14:creationId xmlns:p14="http://schemas.microsoft.com/office/powerpoint/2010/main" val="366426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2</a:t>
            </a:fld>
            <a:endParaRPr lang="zh-CN" altLang="en-US"/>
          </a:p>
        </p:txBody>
      </p:sp>
    </p:spTree>
    <p:extLst>
      <p:ext uri="{BB962C8B-B14F-4D97-AF65-F5344CB8AC3E}">
        <p14:creationId xmlns:p14="http://schemas.microsoft.com/office/powerpoint/2010/main" val="59226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此外时间游动也是符合传统前沿甄别器的特性，对于快信号的时间游动会比较小。</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11</a:t>
            </a:fld>
            <a:endParaRPr lang="zh-CN" altLang="en-US"/>
          </a:p>
        </p:txBody>
      </p:sp>
    </p:spTree>
    <p:extLst>
      <p:ext uri="{BB962C8B-B14F-4D97-AF65-F5344CB8AC3E}">
        <p14:creationId xmlns:p14="http://schemas.microsoft.com/office/powerpoint/2010/main" val="336517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芯片也进行了简单的连接探测器的测试工作，可以得到延迟时间随输入脉宽的变化趋势，并可以计算出时间晃动。因为但是探测器和芯片的测试环境都存在一定问题，所以结果并不理想，还需要进一步测试。</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12</a:t>
            </a:fld>
            <a:endParaRPr lang="zh-CN" altLang="en-US"/>
          </a:p>
        </p:txBody>
      </p:sp>
    </p:spTree>
    <p:extLst>
      <p:ext uri="{BB962C8B-B14F-4D97-AF65-F5344CB8AC3E}">
        <p14:creationId xmlns:p14="http://schemas.microsoft.com/office/powerpoint/2010/main" val="416186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多层电阻板探测器</a:t>
            </a:r>
            <a:r>
              <a:rPr lang="en-US" altLang="zh-CN" dirty="0" smtClean="0"/>
              <a:t>MRPC</a:t>
            </a:r>
            <a:r>
              <a:rPr lang="zh-CN" altLang="en-US" dirty="0" smtClean="0"/>
              <a:t>：是由一系列玻璃电阻板组成，中间冲入气体构成气隙。最外层接上高压后，所有电阻板都处在漂浮电位上，每个气隙构成了灵敏区。由于电阻板对每个气隙中雪崩所产生的较快的感应信号是透明的，所以外电极感应到的信号是所有气隙产生信号的叠加，保证了信号的大小。由于每个气隙非常窄，时间晃动也就比较小，有效改善了时间分辨特性。所以特别适合于大面积的粒子飞行时间的测量。</a:t>
            </a:r>
            <a:endParaRPr lang="en-US" altLang="zh-CN" dirty="0" smtClean="0"/>
          </a:p>
          <a:p>
            <a:r>
              <a:rPr lang="zh-CN" altLang="en-US" dirty="0" smtClean="0"/>
              <a:t>所以对于其读出电子学</a:t>
            </a:r>
            <a:r>
              <a:rPr lang="en-US" altLang="zh-CN" dirty="0" smtClean="0"/>
              <a:t>ASIC</a:t>
            </a:r>
            <a:r>
              <a:rPr lang="zh-CN" altLang="en-US" dirty="0" smtClean="0"/>
              <a:t>的设计也就提出了一些要求。</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3</a:t>
            </a:fld>
            <a:endParaRPr lang="zh-CN" altLang="en-US"/>
          </a:p>
        </p:txBody>
      </p:sp>
    </p:spTree>
    <p:extLst>
      <p:ext uri="{BB962C8B-B14F-4D97-AF65-F5344CB8AC3E}">
        <p14:creationId xmlns:p14="http://schemas.microsoft.com/office/powerpoint/2010/main" val="361817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而现在广泛用于</a:t>
            </a:r>
            <a:r>
              <a:rPr lang="en-US" altLang="zh-CN" dirty="0" smtClean="0"/>
              <a:t>MRPC</a:t>
            </a:r>
            <a:r>
              <a:rPr lang="zh-CN" altLang="en-US" dirty="0" smtClean="0"/>
              <a:t>探测器读出的是</a:t>
            </a:r>
            <a:r>
              <a:rPr lang="en-US" altLang="zh-CN" dirty="0" smtClean="0"/>
              <a:t>NINO,PADI</a:t>
            </a:r>
            <a:r>
              <a:rPr lang="zh-CN" altLang="en-US" dirty="0" smtClean="0"/>
              <a:t>等，他们都是电压模式的电路结构，并且取得了很好的时间分辨（</a:t>
            </a:r>
            <a:r>
              <a:rPr lang="en-US" altLang="zh-CN" dirty="0" smtClean="0"/>
              <a:t>less</a:t>
            </a:r>
            <a:r>
              <a:rPr lang="en-US" altLang="zh-CN" baseline="0" dirty="0" smtClean="0"/>
              <a:t> than 25ps time jitter)</a:t>
            </a:r>
            <a:r>
              <a:rPr lang="zh-CN" altLang="en-US" baseline="0" dirty="0" smtClean="0"/>
              <a:t>，较高的带宽和低功耗。然而电压模式电路为了得到好的时间分辨特性而提高带宽，这会使得电路在多通道读出应用时很不稳定。所以我们采用的是全电流模式结构的电路，来提高稳定性以及取得比较好的时间分辨特性。</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4</a:t>
            </a:fld>
            <a:endParaRPr lang="zh-CN" altLang="en-US"/>
          </a:p>
        </p:txBody>
      </p:sp>
    </p:spTree>
    <p:extLst>
      <p:ext uri="{BB962C8B-B14F-4D97-AF65-F5344CB8AC3E}">
        <p14:creationId xmlns:p14="http://schemas.microsoft.com/office/powerpoint/2010/main" val="106426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其中最关键是电流模式甄别器的工作原理。电流模式甄别器的原理图如示，外来的输入信号在放大器的作用下输入给甄别器，甄别器的输出主要是由输入电流在</a:t>
            </a:r>
            <a:r>
              <a:rPr lang="en-US" altLang="zh-CN" dirty="0" smtClean="0"/>
              <a:t>X</a:t>
            </a:r>
            <a:r>
              <a:rPr lang="zh-CN" altLang="en-US" dirty="0" smtClean="0"/>
              <a:t>点的电容上充电，当充电电荷达到阈值的时候，便会引起输出的翻转。而延时时间也就取决于电流充电的快慢。其时间晃动就可以简单表示成翻转过程中电荷的涨落除以翻转时电流的大小（也可以表示为电荷充电率）</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5</a:t>
            </a:fld>
            <a:endParaRPr lang="zh-CN" altLang="en-US"/>
          </a:p>
        </p:txBody>
      </p:sp>
    </p:spTree>
    <p:extLst>
      <p:ext uri="{BB962C8B-B14F-4D97-AF65-F5344CB8AC3E}">
        <p14:creationId xmlns:p14="http://schemas.microsoft.com/office/powerpoint/2010/main" val="131572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要进一步研究时间晃动，首先我们要明确的是充电过程中噪声的来源主要是电子学的热噪声，用热噪声的公式带入时间晃动的表达式中我们便可以得到了时间晃动与输入电流和延迟时间的关系</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6</a:t>
            </a:fld>
            <a:endParaRPr lang="zh-CN" altLang="en-US"/>
          </a:p>
        </p:txBody>
      </p:sp>
    </p:spTree>
    <p:extLst>
      <p:ext uri="{BB962C8B-B14F-4D97-AF65-F5344CB8AC3E}">
        <p14:creationId xmlns:p14="http://schemas.microsoft.com/office/powerpoint/2010/main" val="389399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将电压模式甄别器和电流模式甄别器进行对比，可以看到我们熟悉的电压模式甄别器的时间晃动可以表示为电压的抖动除以翻转时刻输入电压的斜率。无论是甄别器输入电压的抖动还是输入电压的斜率都是和输入信号的增益相关的，所以通过表达式可以看出时间晃动与输入信号的增益是无关的。这就使得减小时间晃动只能通过增加带宽来获得。而电流模式甄别器不同。其时间晃动跟增益有反比的关系，这样通过增加电路的增益和增加带宽都可以提高电路的时间分辨性能。</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7</a:t>
            </a:fld>
            <a:endParaRPr lang="zh-CN" altLang="en-US"/>
          </a:p>
        </p:txBody>
      </p:sp>
    </p:spTree>
    <p:extLst>
      <p:ext uri="{BB962C8B-B14F-4D97-AF65-F5344CB8AC3E}">
        <p14:creationId xmlns:p14="http://schemas.microsoft.com/office/powerpoint/2010/main" val="245414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我们目前的芯片是集成了四个通道，每个通道都是电流模式的放大器和甄别器组成。</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8</a:t>
            </a:fld>
            <a:endParaRPr lang="zh-CN" altLang="en-US"/>
          </a:p>
        </p:txBody>
      </p:sp>
    </p:spTree>
    <p:extLst>
      <p:ext uri="{BB962C8B-B14F-4D97-AF65-F5344CB8AC3E}">
        <p14:creationId xmlns:p14="http://schemas.microsoft.com/office/powerpoint/2010/main" val="313578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我们对四通道的电路板进行了信号发生器的测试，对</a:t>
            </a:r>
            <a:r>
              <a:rPr lang="en-US" altLang="zh-CN" dirty="0" smtClean="0"/>
              <a:t>trigger</a:t>
            </a:r>
            <a:r>
              <a:rPr lang="zh-CN" altLang="en-US" dirty="0" smtClean="0"/>
              <a:t>信号和输出的数字脉冲的前沿延时时间和抖动进行采集和分析。</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9</a:t>
            </a:fld>
            <a:endParaRPr lang="zh-CN" altLang="en-US"/>
          </a:p>
        </p:txBody>
      </p:sp>
    </p:spTree>
    <p:extLst>
      <p:ext uri="{BB962C8B-B14F-4D97-AF65-F5344CB8AC3E}">
        <p14:creationId xmlns:p14="http://schemas.microsoft.com/office/powerpoint/2010/main" val="251489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时间抖动随输入电流变化的的测试结果，图中三个不同颜色表示了三种不同的上升时间。蓝色的线表示了电压模式甄别器的时间晃动特性随输入变化的趋势。与此相比，电流模式甄别器的时间晃动在输入电流较小时下降非常明显。这就说明即使是对小信号输入时，通过增加增益的方式，也可以得到较小的时间晃动。这对于电压模式甄别器时非常难取得的。此外，通过不同上升时间信号的测试结果，也证实了提高带宽也可以减小时间晃动。从测试结果可以看出对于输入过域电流</a:t>
            </a:r>
            <a:r>
              <a:rPr lang="en-US" altLang="zh-CN" dirty="0" smtClean="0"/>
              <a:t>20</a:t>
            </a:r>
            <a:r>
              <a:rPr lang="zh-CN" altLang="en-US" dirty="0" smtClean="0"/>
              <a:t>微安时，时间晃动能达到</a:t>
            </a:r>
            <a:r>
              <a:rPr lang="en-US" altLang="zh-CN" dirty="0" smtClean="0"/>
              <a:t>10ps</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17158625-026E-41C9-B0EB-C6512A4302A0}" type="slidenum">
              <a:rPr lang="zh-CN" altLang="en-US" smtClean="0"/>
              <a:t>10</a:t>
            </a:fld>
            <a:endParaRPr lang="zh-CN" altLang="en-US"/>
          </a:p>
        </p:txBody>
      </p:sp>
    </p:spTree>
    <p:extLst>
      <p:ext uri="{BB962C8B-B14F-4D97-AF65-F5344CB8AC3E}">
        <p14:creationId xmlns:p14="http://schemas.microsoft.com/office/powerpoint/2010/main" val="3969444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lvl1pPr>
              <a:defRPr sz="1800" b="1">
                <a:latin typeface="Times New Roman" panose="02020603050405020304" pitchFamily="18" charset="0"/>
                <a:cs typeface="Times New Roman" panose="02020603050405020304" pitchFamily="18" charset="0"/>
              </a:defRPr>
            </a:lvl1pPr>
          </a:lstStyle>
          <a:p>
            <a:r>
              <a:rPr lang="zh-CN" altLang="en-US" smtClean="0"/>
              <a:t>核电子学</a:t>
            </a:r>
            <a:r>
              <a:rPr lang="en-US" altLang="zh-CN" smtClean="0"/>
              <a:t>ASIC</a:t>
            </a:r>
            <a:r>
              <a:rPr lang="zh-CN" altLang="en-US" smtClean="0"/>
              <a:t>技术研讨会</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02525" y="115888"/>
            <a:ext cx="13906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2013/10/14</a:t>
            </a:r>
            <a:endParaRPr lang="zh-CN" altLang="en-US"/>
          </a:p>
        </p:txBody>
      </p:sp>
      <p:sp>
        <p:nvSpPr>
          <p:cNvPr id="5" name="页脚占位符 4"/>
          <p:cNvSpPr>
            <a:spLocks noGrp="1"/>
          </p:cNvSpPr>
          <p:nvPr>
            <p:ph type="ftr" sz="quarter" idx="11"/>
          </p:nvPr>
        </p:nvSpPr>
        <p:spPr/>
        <p:txBody>
          <a:bodyPr/>
          <a:lstStyle/>
          <a:p>
            <a:r>
              <a:rPr lang="zh-CN" altLang="en-US" smtClean="0"/>
              <a:t>核电子学</a:t>
            </a:r>
            <a:r>
              <a:rPr lang="en-US" altLang="zh-CN" smtClean="0"/>
              <a:t>ASIC</a:t>
            </a:r>
            <a:r>
              <a:rPr lang="zh-CN" altLang="en-US" smtClean="0"/>
              <a:t>技术研讨会</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2013/10/14</a:t>
            </a:r>
            <a:endParaRPr lang="zh-CN" altLang="en-US"/>
          </a:p>
        </p:txBody>
      </p:sp>
      <p:sp>
        <p:nvSpPr>
          <p:cNvPr id="5" name="页脚占位符 4"/>
          <p:cNvSpPr>
            <a:spLocks noGrp="1"/>
          </p:cNvSpPr>
          <p:nvPr>
            <p:ph type="ftr" sz="quarter" idx="11"/>
          </p:nvPr>
        </p:nvSpPr>
        <p:spPr/>
        <p:txBody>
          <a:bodyPr/>
          <a:lstStyle/>
          <a:p>
            <a:r>
              <a:rPr lang="zh-CN" altLang="en-US" smtClean="0"/>
              <a:t>核电子学</a:t>
            </a:r>
            <a:r>
              <a:rPr lang="en-US" altLang="zh-CN" smtClean="0"/>
              <a:t>ASIC</a:t>
            </a:r>
            <a:r>
              <a:rPr lang="zh-CN" altLang="en-US" smtClean="0"/>
              <a:t>技术研讨会</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a:xfrm>
            <a:off x="2843808" y="6356350"/>
            <a:ext cx="3528392" cy="365125"/>
          </a:xfrm>
        </p:spPr>
        <p:txBody>
          <a:bodyPr/>
          <a:lstStyle>
            <a:lvl1pPr>
              <a:defRPr sz="1800" b="1">
                <a:latin typeface="Times New Roman" panose="02020603050405020304" pitchFamily="18" charset="0"/>
                <a:cs typeface="Times New Roman" panose="02020603050405020304" pitchFamily="18" charset="0"/>
              </a:defRPr>
            </a:lvl1pPr>
          </a:lstStyle>
          <a:p>
            <a:r>
              <a:rPr lang="zh-CN" altLang="zh-CN" dirty="0" smtClean="0"/>
              <a:t>核电子学</a:t>
            </a:r>
            <a:r>
              <a:rPr lang="en-US" altLang="zh-CN" dirty="0" smtClean="0"/>
              <a:t>ASIC</a:t>
            </a:r>
            <a:r>
              <a:rPr lang="zh-CN" altLang="zh-CN" dirty="0"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02525" y="115888"/>
            <a:ext cx="13906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userDrawn="1"/>
        </p:nvCxnSpPr>
        <p:spPr>
          <a:xfrm>
            <a:off x="444259" y="1052736"/>
            <a:ext cx="678656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2013/10/14</a:t>
            </a:r>
            <a:endParaRPr lang="zh-CN" altLang="en-US"/>
          </a:p>
        </p:txBody>
      </p:sp>
      <p:sp>
        <p:nvSpPr>
          <p:cNvPr id="5" name="页脚占位符 4"/>
          <p:cNvSpPr>
            <a:spLocks noGrp="1"/>
          </p:cNvSpPr>
          <p:nvPr>
            <p:ph type="ftr" sz="quarter" idx="11"/>
          </p:nvPr>
        </p:nvSpPr>
        <p:spPr/>
        <p:txBody>
          <a:bodyPr/>
          <a:lstStyle/>
          <a:p>
            <a:r>
              <a:rPr lang="zh-CN" altLang="en-US" smtClean="0"/>
              <a:t>核电子学</a:t>
            </a:r>
            <a:r>
              <a:rPr lang="en-US" altLang="zh-CN" smtClean="0"/>
              <a:t>ASIC</a:t>
            </a:r>
            <a:r>
              <a:rPr lang="zh-CN" altLang="en-US" smtClean="0"/>
              <a:t>技术研讨会</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2013/10/14</a:t>
            </a:r>
            <a:endParaRPr lang="zh-CN" altLang="en-US"/>
          </a:p>
        </p:txBody>
      </p:sp>
      <p:sp>
        <p:nvSpPr>
          <p:cNvPr id="6" name="页脚占位符 5"/>
          <p:cNvSpPr>
            <a:spLocks noGrp="1"/>
          </p:cNvSpPr>
          <p:nvPr>
            <p:ph type="ftr" sz="quarter" idx="11"/>
          </p:nvPr>
        </p:nvSpPr>
        <p:spPr/>
        <p:txBody>
          <a:bodyPr/>
          <a:lstStyle/>
          <a:p>
            <a:r>
              <a:rPr lang="zh-CN" altLang="en-US" smtClean="0"/>
              <a:t>核电子学</a:t>
            </a:r>
            <a:r>
              <a:rPr lang="en-US" altLang="zh-CN" smtClean="0"/>
              <a:t>ASIC</a:t>
            </a:r>
            <a:r>
              <a:rPr lang="zh-CN" altLang="en-US" smtClean="0"/>
              <a:t>技术研讨会</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2013/10/14</a:t>
            </a:r>
            <a:endParaRPr lang="zh-CN" altLang="en-US"/>
          </a:p>
        </p:txBody>
      </p:sp>
      <p:sp>
        <p:nvSpPr>
          <p:cNvPr id="8" name="页脚占位符 7"/>
          <p:cNvSpPr>
            <a:spLocks noGrp="1"/>
          </p:cNvSpPr>
          <p:nvPr>
            <p:ph type="ftr" sz="quarter" idx="11"/>
          </p:nvPr>
        </p:nvSpPr>
        <p:spPr/>
        <p:txBody>
          <a:bodyPr/>
          <a:lstStyle/>
          <a:p>
            <a:r>
              <a:rPr lang="zh-CN" altLang="en-US" smtClean="0"/>
              <a:t>核电子学</a:t>
            </a:r>
            <a:r>
              <a:rPr lang="en-US" altLang="zh-CN" smtClean="0"/>
              <a:t>ASIC</a:t>
            </a:r>
            <a:r>
              <a:rPr lang="zh-CN" altLang="en-US" smtClean="0"/>
              <a:t>技术研讨会</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2013/10/14</a:t>
            </a:r>
            <a:endParaRPr lang="zh-CN" altLang="en-US"/>
          </a:p>
        </p:txBody>
      </p:sp>
      <p:sp>
        <p:nvSpPr>
          <p:cNvPr id="4" name="页脚占位符 3"/>
          <p:cNvSpPr>
            <a:spLocks noGrp="1"/>
          </p:cNvSpPr>
          <p:nvPr>
            <p:ph type="ftr" sz="quarter" idx="11"/>
          </p:nvPr>
        </p:nvSpPr>
        <p:spPr/>
        <p:txBody>
          <a:bodyPr/>
          <a:lstStyle/>
          <a:p>
            <a:r>
              <a:rPr lang="zh-CN" altLang="en-US" smtClean="0"/>
              <a:t>核电子学</a:t>
            </a:r>
            <a:r>
              <a:rPr lang="en-US" altLang="zh-CN" smtClean="0"/>
              <a:t>ASIC</a:t>
            </a:r>
            <a:r>
              <a:rPr lang="zh-CN" altLang="en-US" smtClean="0"/>
              <a:t>技术研讨会</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2013/10/14</a:t>
            </a:r>
            <a:endParaRPr lang="zh-CN" altLang="en-US"/>
          </a:p>
        </p:txBody>
      </p:sp>
      <p:sp>
        <p:nvSpPr>
          <p:cNvPr id="3" name="页脚占位符 2"/>
          <p:cNvSpPr>
            <a:spLocks noGrp="1"/>
          </p:cNvSpPr>
          <p:nvPr>
            <p:ph type="ftr" sz="quarter" idx="11"/>
          </p:nvPr>
        </p:nvSpPr>
        <p:spPr/>
        <p:txBody>
          <a:bodyPr/>
          <a:lstStyle/>
          <a:p>
            <a:r>
              <a:rPr lang="zh-CN" altLang="en-US" smtClean="0"/>
              <a:t>核电子学</a:t>
            </a:r>
            <a:r>
              <a:rPr lang="en-US" altLang="zh-CN" smtClean="0"/>
              <a:t>ASIC</a:t>
            </a:r>
            <a:r>
              <a:rPr lang="zh-CN" altLang="en-US" smtClean="0"/>
              <a:t>技术研讨会</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2013/10/14</a:t>
            </a:r>
            <a:endParaRPr lang="zh-CN" altLang="en-US"/>
          </a:p>
        </p:txBody>
      </p:sp>
      <p:sp>
        <p:nvSpPr>
          <p:cNvPr id="6" name="页脚占位符 5"/>
          <p:cNvSpPr>
            <a:spLocks noGrp="1"/>
          </p:cNvSpPr>
          <p:nvPr>
            <p:ph type="ftr" sz="quarter" idx="11"/>
          </p:nvPr>
        </p:nvSpPr>
        <p:spPr/>
        <p:txBody>
          <a:bodyPr/>
          <a:lstStyle/>
          <a:p>
            <a:r>
              <a:rPr lang="zh-CN" altLang="en-US" smtClean="0"/>
              <a:t>核电子学</a:t>
            </a:r>
            <a:r>
              <a:rPr lang="en-US" altLang="zh-CN" smtClean="0"/>
              <a:t>ASIC</a:t>
            </a:r>
            <a:r>
              <a:rPr lang="zh-CN" altLang="en-US" smtClean="0"/>
              <a:t>技术研讨会</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2013/10/14</a:t>
            </a:r>
            <a:endParaRPr lang="zh-CN" altLang="en-US"/>
          </a:p>
        </p:txBody>
      </p:sp>
      <p:sp>
        <p:nvSpPr>
          <p:cNvPr id="6" name="页脚占位符 5"/>
          <p:cNvSpPr>
            <a:spLocks noGrp="1"/>
          </p:cNvSpPr>
          <p:nvPr>
            <p:ph type="ftr" sz="quarter" idx="11"/>
          </p:nvPr>
        </p:nvSpPr>
        <p:spPr/>
        <p:txBody>
          <a:bodyPr/>
          <a:lstStyle/>
          <a:p>
            <a:r>
              <a:rPr lang="zh-CN" altLang="en-US" smtClean="0"/>
              <a:t>核电子学</a:t>
            </a:r>
            <a:r>
              <a:rPr lang="en-US" altLang="zh-CN" smtClean="0"/>
              <a:t>ASIC</a:t>
            </a:r>
            <a:r>
              <a:rPr lang="zh-CN" altLang="en-US" smtClean="0"/>
              <a:t>技术研讨会</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2013/10/14</a:t>
            </a:r>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zh-CN" dirty="0" smtClean="0"/>
              <a:t>核电子学</a:t>
            </a:r>
            <a:r>
              <a:rPr lang="en-US" altLang="zh-CN" dirty="0" smtClean="0"/>
              <a:t>ASIC</a:t>
            </a:r>
            <a:r>
              <a:rPr lang="zh-CN" altLang="zh-CN" dirty="0" smtClean="0"/>
              <a:t>技术研讨会</a:t>
            </a:r>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6.xml"/><Relationship Id="rId7" Type="http://schemas.openxmlformats.org/officeDocument/2006/relationships/oleObject" Target="../embeddings/oleObject4.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11.emf"/><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p.tsinghua.edu.cn/gwxdwzy/images/banner.jpg"/>
          <p:cNvPicPr>
            <a:picLocks noChangeAspect="1" noChangeArrowheads="1"/>
          </p:cNvPicPr>
          <p:nvPr/>
        </p:nvPicPr>
        <p:blipFill>
          <a:blip r:embed="rId2" cstate="print"/>
          <a:srcRect l="18959" t="29263" r="1489" b="12209"/>
          <a:stretch>
            <a:fillRect/>
          </a:stretch>
        </p:blipFill>
        <p:spPr bwMode="auto">
          <a:xfrm>
            <a:off x="395536" y="476672"/>
            <a:ext cx="4833937" cy="863600"/>
          </a:xfrm>
          <a:prstGeom prst="rect">
            <a:avLst/>
          </a:prstGeom>
          <a:noFill/>
          <a:ln w="9525">
            <a:noFill/>
            <a:miter lim="800000"/>
            <a:headEnd/>
            <a:tailEnd/>
          </a:ln>
        </p:spPr>
      </p:pic>
      <p:sp>
        <p:nvSpPr>
          <p:cNvPr id="6" name="TextBox 3"/>
          <p:cNvSpPr txBox="1">
            <a:spLocks noChangeArrowheads="1"/>
          </p:cNvSpPr>
          <p:nvPr/>
        </p:nvSpPr>
        <p:spPr bwMode="auto">
          <a:xfrm>
            <a:off x="0" y="5949950"/>
            <a:ext cx="9144000" cy="400050"/>
          </a:xfrm>
          <a:prstGeom prst="rect">
            <a:avLst/>
          </a:prstGeom>
          <a:solidFill>
            <a:srgbClr val="7030A0"/>
          </a:solidFill>
          <a:ln w="9525">
            <a:noFill/>
            <a:miter lim="800000"/>
            <a:headEnd/>
            <a:tailEnd/>
          </a:ln>
        </p:spPr>
        <p:txBody>
          <a:bodyPr>
            <a:spAutoFit/>
          </a:bodyPr>
          <a:lstStyle/>
          <a:p>
            <a:pPr algn="ctr"/>
            <a:r>
              <a:rPr lang="en-US" altLang="zh-CN" sz="2000" b="1" i="1" dirty="0">
                <a:solidFill>
                  <a:schemeClr val="bg1"/>
                </a:solidFill>
              </a:rPr>
              <a:t>2013</a:t>
            </a:r>
            <a:r>
              <a:rPr lang="zh-CN" altLang="zh-CN" sz="2000" b="1" i="1" dirty="0">
                <a:solidFill>
                  <a:schemeClr val="bg1"/>
                </a:solidFill>
              </a:rPr>
              <a:t>核电子学</a:t>
            </a:r>
            <a:r>
              <a:rPr lang="en-US" altLang="zh-CN" sz="2000" b="1" i="1" dirty="0">
                <a:solidFill>
                  <a:schemeClr val="bg1"/>
                </a:solidFill>
              </a:rPr>
              <a:t>ASIC</a:t>
            </a:r>
            <a:r>
              <a:rPr lang="zh-CN" altLang="zh-CN" sz="2000" b="1" i="1" dirty="0">
                <a:solidFill>
                  <a:schemeClr val="bg1"/>
                </a:solidFill>
              </a:rPr>
              <a:t>技术研讨会</a:t>
            </a:r>
            <a:r>
              <a:rPr lang="en-US" altLang="zh-CN" sz="2000" i="1" dirty="0" smtClean="0">
                <a:solidFill>
                  <a:schemeClr val="bg1"/>
                </a:solidFill>
                <a:latin typeface="Calibri" pitchFamily="34" charset="0"/>
              </a:rPr>
              <a:t>, 2013/10/14</a:t>
            </a:r>
            <a:endParaRPr lang="zh-CN" altLang="en-US" sz="2000" i="1" dirty="0">
              <a:solidFill>
                <a:schemeClr val="bg1"/>
              </a:solidFill>
              <a:latin typeface="Calibri" pitchFamily="34" charset="0"/>
            </a:endParaRPr>
          </a:p>
        </p:txBody>
      </p:sp>
      <p:sp>
        <p:nvSpPr>
          <p:cNvPr id="7" name="标题 6"/>
          <p:cNvSpPr>
            <a:spLocks noGrp="1"/>
          </p:cNvSpPr>
          <p:nvPr>
            <p:ph type="ctrTitle"/>
          </p:nvPr>
        </p:nvSpPr>
        <p:spPr>
          <a:xfrm>
            <a:off x="685800" y="2492896"/>
            <a:ext cx="7772400" cy="1470025"/>
          </a:xfrm>
        </p:spPr>
        <p:txBody>
          <a:bodyPr/>
          <a:lstStyle/>
          <a:p>
            <a:r>
              <a:rPr lang="zh-CN" altLang="zh-CN" dirty="0"/>
              <a:t>基于电流模的</a:t>
            </a:r>
            <a:r>
              <a:rPr lang="en-US" altLang="zh-CN" dirty="0"/>
              <a:t>MRPC</a:t>
            </a:r>
            <a:r>
              <a:rPr lang="zh-CN" altLang="zh-CN" dirty="0"/>
              <a:t>探测器读出</a:t>
            </a:r>
            <a:r>
              <a:rPr lang="en-US" altLang="zh-CN" dirty="0" smtClean="0"/>
              <a:t>ASIC</a:t>
            </a:r>
            <a:r>
              <a:rPr lang="zh-CN" altLang="en-US" dirty="0" smtClean="0"/>
              <a:t>研究</a:t>
            </a:r>
            <a:endParaRPr lang="zh-CN" altLang="en-US" dirty="0"/>
          </a:p>
        </p:txBody>
      </p:sp>
      <p:sp>
        <p:nvSpPr>
          <p:cNvPr id="8" name="副标题 7"/>
          <p:cNvSpPr>
            <a:spLocks noGrp="1"/>
          </p:cNvSpPr>
          <p:nvPr>
            <p:ph type="subTitle" idx="1"/>
          </p:nvPr>
        </p:nvSpPr>
        <p:spPr>
          <a:xfrm>
            <a:off x="1371600" y="4437112"/>
            <a:ext cx="6400800" cy="1201688"/>
          </a:xfrm>
        </p:spPr>
        <p:txBody>
          <a:bodyPr>
            <a:normAutofit/>
          </a:bodyPr>
          <a:lstStyle/>
          <a:p>
            <a:r>
              <a:rPr lang="zh-CN" altLang="en-US" sz="2800" dirty="0" smtClean="0"/>
              <a:t>报告人：周</a:t>
            </a:r>
            <a:r>
              <a:rPr lang="zh-CN" altLang="en-US" sz="2800" dirty="0" smtClean="0"/>
              <a:t>新</a:t>
            </a:r>
            <a:endParaRPr lang="en-US" altLang="zh-CN" sz="2800" dirty="0" smtClean="0"/>
          </a:p>
          <a:p>
            <a:r>
              <a:rPr lang="zh-CN" altLang="en-US" sz="2800"/>
              <a:t>指导</a:t>
            </a:r>
            <a:r>
              <a:rPr lang="zh-CN" altLang="en-US" sz="2800" smtClean="0"/>
              <a:t>老师：邓智</a:t>
            </a:r>
            <a:endParaRPr lang="zh-CN" altLang="en-US" sz="2800" dirty="0"/>
          </a:p>
        </p:txBody>
      </p:sp>
    </p:spTree>
    <p:extLst>
      <p:ext uri="{BB962C8B-B14F-4D97-AF65-F5344CB8AC3E}">
        <p14:creationId xmlns:p14="http://schemas.microsoft.com/office/powerpoint/2010/main" val="3394409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10</a:t>
            </a:fld>
            <a:endParaRPr lang="zh-CN" altLang="en-US" dirty="0"/>
          </a:p>
        </p:txBody>
      </p:sp>
      <p:sp>
        <p:nvSpPr>
          <p:cNvPr id="7" name="标题 1"/>
          <p:cNvSpPr>
            <a:spLocks noGrp="1"/>
          </p:cNvSpPr>
          <p:nvPr>
            <p:ph type="title"/>
          </p:nvPr>
        </p:nvSpPr>
        <p:spPr>
          <a:xfrm>
            <a:off x="323528" y="260648"/>
            <a:ext cx="7416824" cy="850900"/>
          </a:xfrm>
        </p:spPr>
        <p:txBody>
          <a:bodyPr>
            <a:normAutofit/>
          </a:bodyPr>
          <a:lstStyle/>
          <a:p>
            <a:pPr eaLnBrk="1" hangingPunct="1"/>
            <a:r>
              <a:rPr lang="en-US" altLang="zh-CN" b="1" dirty="0" smtClean="0">
                <a:solidFill>
                  <a:schemeClr val="accent1">
                    <a:lumMod val="75000"/>
                  </a:schemeClr>
                </a:solidFill>
                <a:cs typeface="Times New Roman" pitchFamily="18" charset="0"/>
              </a:rPr>
              <a:t>Time jitter Performance</a:t>
            </a:r>
            <a:endParaRPr lang="zh-CN" altLang="en-US" b="1" dirty="0" smtClean="0">
              <a:solidFill>
                <a:schemeClr val="accent1">
                  <a:lumMod val="75000"/>
                </a:schemeClr>
              </a:solidFill>
              <a:cs typeface="Times New Roman" pitchFamily="18" charset="0"/>
            </a:endParaRPr>
          </a:p>
        </p:txBody>
      </p:sp>
      <p:pic>
        <p:nvPicPr>
          <p:cNvPr id="9" name="Picture 2" descr="D:\学术\mrpc\传给新电脑\实验\matlab\timejitter1.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58370"/>
            <a:ext cx="5472608" cy="388077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接连接符 9"/>
          <p:cNvCxnSpPr/>
          <p:nvPr/>
        </p:nvCxnSpPr>
        <p:spPr>
          <a:xfrm>
            <a:off x="1203447" y="2139336"/>
            <a:ext cx="3402353" cy="161299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23528" y="3670958"/>
            <a:ext cx="2315449" cy="1468183"/>
            <a:chOff x="323528" y="3670958"/>
            <a:chExt cx="2315449" cy="1468183"/>
          </a:xfrm>
        </p:grpSpPr>
        <p:sp>
          <p:nvSpPr>
            <p:cNvPr id="12" name="TextBox 11"/>
            <p:cNvSpPr txBox="1"/>
            <p:nvPr/>
          </p:nvSpPr>
          <p:spPr>
            <a:xfrm>
              <a:off x="323528" y="4677476"/>
              <a:ext cx="2315449" cy="461665"/>
            </a:xfrm>
            <a:prstGeom prst="rect">
              <a:avLst/>
            </a:prstGeom>
            <a:solidFill>
              <a:srgbClr val="FFC000"/>
            </a:solidFill>
          </p:spPr>
          <p:txBody>
            <a:bodyPr wrap="square" rtlCol="0">
              <a:spAutoFit/>
            </a:bodyPr>
            <a:lstStyle/>
            <a:p>
              <a:r>
                <a:rPr lang="en-US" altLang="zh-CN" sz="2400" b="1" dirty="0" smtClean="0">
                  <a:latin typeface="+mj-lt"/>
                  <a:cs typeface="Times New Roman" pitchFamily="18" charset="0"/>
                </a:rPr>
                <a:t>Speed up effect</a:t>
              </a:r>
              <a:endParaRPr lang="zh-CN" altLang="en-US" sz="2400" b="1" dirty="0">
                <a:latin typeface="+mj-lt"/>
                <a:cs typeface="Times New Roman" pitchFamily="18" charset="0"/>
              </a:endParaRPr>
            </a:p>
          </p:txBody>
        </p:sp>
        <p:cxnSp>
          <p:nvCxnSpPr>
            <p:cNvPr id="13" name="直接箭头连接符 12"/>
            <p:cNvCxnSpPr/>
            <p:nvPr/>
          </p:nvCxnSpPr>
          <p:spPr>
            <a:xfrm flipH="1" flipV="1">
              <a:off x="1839235" y="3670958"/>
              <a:ext cx="72008" cy="88285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3451383" y="4037124"/>
            <a:ext cx="2308833" cy="1567570"/>
            <a:chOff x="3486432" y="4001521"/>
            <a:chExt cx="2308833" cy="1567570"/>
          </a:xfrm>
        </p:grpSpPr>
        <p:cxnSp>
          <p:nvCxnSpPr>
            <p:cNvPr id="15" name="直接箭头连接符 14"/>
            <p:cNvCxnSpPr/>
            <p:nvPr/>
          </p:nvCxnSpPr>
          <p:spPr>
            <a:xfrm flipH="1" flipV="1">
              <a:off x="4319017" y="4001521"/>
              <a:ext cx="127116" cy="51669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86432" y="4738094"/>
              <a:ext cx="2308833" cy="830997"/>
            </a:xfrm>
            <a:prstGeom prst="rect">
              <a:avLst/>
            </a:prstGeom>
            <a:solidFill>
              <a:srgbClr val="FFC000"/>
            </a:solidFill>
          </p:spPr>
          <p:txBody>
            <a:bodyPr wrap="square" rtlCol="0">
              <a:spAutoFit/>
            </a:bodyPr>
            <a:lstStyle/>
            <a:p>
              <a:r>
                <a:rPr lang="en-US" altLang="zh-CN" sz="2400" b="1" dirty="0" smtClean="0">
                  <a:latin typeface="+mj-lt"/>
                  <a:cs typeface="Times New Roman" pitchFamily="18" charset="0"/>
                </a:rPr>
                <a:t>Lower than 10ps time jitter</a:t>
              </a:r>
              <a:endParaRPr lang="zh-CN" altLang="en-US" sz="2400" b="1" dirty="0">
                <a:latin typeface="+mj-lt"/>
                <a:cs typeface="Times New Roman" pitchFamily="18" charset="0"/>
              </a:endParaRPr>
            </a:p>
          </p:txBody>
        </p:sp>
      </p:grpSp>
      <p:sp>
        <p:nvSpPr>
          <p:cNvPr id="17" name="TextBox 16"/>
          <p:cNvSpPr txBox="1"/>
          <p:nvPr/>
        </p:nvSpPr>
        <p:spPr>
          <a:xfrm>
            <a:off x="5502399" y="1308593"/>
            <a:ext cx="3168352" cy="5262979"/>
          </a:xfrm>
          <a:prstGeom prst="rect">
            <a:avLst/>
          </a:prstGeom>
          <a:noFill/>
        </p:spPr>
        <p:txBody>
          <a:bodyPr wrap="square" rtlCol="0">
            <a:spAutoFit/>
          </a:bodyPr>
          <a:lstStyle/>
          <a:p>
            <a:pPr marL="285750" indent="-285750" algn="just">
              <a:buFont typeface="Wingdings" pitchFamily="2" charset="2"/>
              <a:buChar char="ü"/>
            </a:pPr>
            <a:r>
              <a:rPr lang="en-US" altLang="zh-CN" sz="2400" dirty="0" smtClean="0">
                <a:latin typeface="+mj-lt"/>
                <a:cs typeface="Times New Roman" pitchFamily="18" charset="0"/>
              </a:rPr>
              <a:t>the time jitter goes down more rapidly than voltage mode circuit</a:t>
            </a:r>
          </a:p>
          <a:p>
            <a:endParaRPr lang="en-US" altLang="zh-CN" sz="2400" dirty="0">
              <a:latin typeface="+mj-lt"/>
              <a:cs typeface="Times New Roman" pitchFamily="18" charset="0"/>
            </a:endParaRPr>
          </a:p>
          <a:p>
            <a:pPr marL="285750" indent="-285750" algn="just">
              <a:buFont typeface="Wingdings" pitchFamily="2" charset="2"/>
              <a:buChar char="ü"/>
            </a:pPr>
            <a:r>
              <a:rPr lang="en-US" altLang="zh-CN" sz="2400" dirty="0" smtClean="0">
                <a:latin typeface="+mj-lt"/>
                <a:cs typeface="Times New Roman" pitchFamily="18" charset="0"/>
              </a:rPr>
              <a:t>Even though lower bandwidth, good time jitter can be achieve by increasing input current</a:t>
            </a:r>
          </a:p>
          <a:p>
            <a:pPr marL="285750" indent="-285750">
              <a:buFont typeface="Wingdings" pitchFamily="2" charset="2"/>
              <a:buChar char="ü"/>
            </a:pPr>
            <a:endParaRPr lang="en-US" altLang="zh-CN" sz="2400" dirty="0">
              <a:latin typeface="+mj-lt"/>
              <a:cs typeface="Times New Roman" pitchFamily="18" charset="0"/>
            </a:endParaRPr>
          </a:p>
          <a:p>
            <a:pPr marL="285750" indent="-285750" algn="just">
              <a:buFont typeface="Wingdings" pitchFamily="2" charset="2"/>
              <a:buChar char="ü"/>
            </a:pPr>
            <a:r>
              <a:rPr lang="en-US" altLang="zh-CN" sz="2400" dirty="0" smtClean="0">
                <a:latin typeface="+mj-lt"/>
                <a:cs typeface="Times New Roman" pitchFamily="18" charset="0"/>
              </a:rPr>
              <a:t>Lower than 10ps time jitter for ~20uA above the threshold</a:t>
            </a:r>
            <a:endParaRPr lang="zh-CN" altLang="en-US" sz="2400" dirty="0">
              <a:latin typeface="+mj-lt"/>
              <a:cs typeface="Times New Roman" pitchFamily="18" charset="0"/>
            </a:endParaRPr>
          </a:p>
        </p:txBody>
      </p:sp>
      <p:grpSp>
        <p:nvGrpSpPr>
          <p:cNvPr id="18" name="组合 17"/>
          <p:cNvGrpSpPr/>
          <p:nvPr/>
        </p:nvGrpSpPr>
        <p:grpSpPr>
          <a:xfrm>
            <a:off x="1685975" y="1108538"/>
            <a:ext cx="3816424" cy="1328556"/>
            <a:chOff x="1685975" y="1236348"/>
            <a:chExt cx="3816424" cy="1328556"/>
          </a:xfrm>
        </p:grpSpPr>
        <p:sp>
          <p:nvSpPr>
            <p:cNvPr id="19" name="TextBox 18"/>
            <p:cNvSpPr txBox="1"/>
            <p:nvPr/>
          </p:nvSpPr>
          <p:spPr>
            <a:xfrm>
              <a:off x="1685975" y="1236348"/>
              <a:ext cx="3816424" cy="400110"/>
            </a:xfrm>
            <a:prstGeom prst="rect">
              <a:avLst/>
            </a:prstGeom>
            <a:noFill/>
          </p:spPr>
          <p:txBody>
            <a:bodyPr wrap="square" rtlCol="0">
              <a:spAutoFit/>
            </a:bodyPr>
            <a:lstStyle/>
            <a:p>
              <a:r>
                <a:rPr lang="en-US" altLang="zh-CN" sz="2000" dirty="0" smtClean="0">
                  <a:latin typeface="Times New Roman" pitchFamily="18" charset="0"/>
                  <a:cs typeface="Times New Roman" pitchFamily="18" charset="0"/>
                </a:rPr>
                <a:t>Trend of voltage-mode time jitter</a:t>
              </a:r>
              <a:endParaRPr lang="zh-CN" altLang="en-US" sz="2000" dirty="0">
                <a:latin typeface="Times New Roman" pitchFamily="18" charset="0"/>
                <a:cs typeface="Times New Roman" pitchFamily="18" charset="0"/>
              </a:endParaRPr>
            </a:p>
          </p:txBody>
        </p:sp>
        <p:cxnSp>
          <p:nvCxnSpPr>
            <p:cNvPr id="20" name="直接箭头连接符 19"/>
            <p:cNvCxnSpPr/>
            <p:nvPr/>
          </p:nvCxnSpPr>
          <p:spPr>
            <a:xfrm flipH="1">
              <a:off x="2771800" y="1772816"/>
              <a:ext cx="288032" cy="7920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618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11</a:t>
            </a:fld>
            <a:endParaRPr lang="zh-CN" altLang="en-US" dirty="0"/>
          </a:p>
        </p:txBody>
      </p:sp>
      <p:sp>
        <p:nvSpPr>
          <p:cNvPr id="7" name="标题 1"/>
          <p:cNvSpPr>
            <a:spLocks noGrp="1"/>
          </p:cNvSpPr>
          <p:nvPr>
            <p:ph type="title"/>
          </p:nvPr>
        </p:nvSpPr>
        <p:spPr>
          <a:xfrm>
            <a:off x="323528" y="260648"/>
            <a:ext cx="7236804" cy="850900"/>
          </a:xfrm>
        </p:spPr>
        <p:txBody>
          <a:bodyPr>
            <a:normAutofit/>
          </a:bodyPr>
          <a:lstStyle/>
          <a:p>
            <a:pPr eaLnBrk="1" hangingPunct="1"/>
            <a:r>
              <a:rPr lang="en-US" altLang="zh-CN" b="1" dirty="0" smtClean="0">
                <a:solidFill>
                  <a:schemeClr val="accent1">
                    <a:lumMod val="75000"/>
                  </a:schemeClr>
                </a:solidFill>
                <a:cs typeface="Times New Roman" pitchFamily="18" charset="0"/>
              </a:rPr>
              <a:t>Time walk Performance</a:t>
            </a:r>
            <a:endParaRPr lang="zh-CN" altLang="en-US" b="1" dirty="0" smtClean="0">
              <a:solidFill>
                <a:schemeClr val="accent1">
                  <a:lumMod val="75000"/>
                </a:schemeClr>
              </a:solidFill>
              <a:cs typeface="Times New Roman" pitchFamily="18" charset="0"/>
            </a:endParaRPr>
          </a:p>
        </p:txBody>
      </p:sp>
      <p:sp>
        <p:nvSpPr>
          <p:cNvPr id="8" name="TextBox 7"/>
          <p:cNvSpPr txBox="1"/>
          <p:nvPr/>
        </p:nvSpPr>
        <p:spPr>
          <a:xfrm>
            <a:off x="1791776" y="5286399"/>
            <a:ext cx="3168352" cy="461665"/>
          </a:xfrm>
          <a:prstGeom prst="rect">
            <a:avLst/>
          </a:prstGeom>
          <a:noFill/>
        </p:spPr>
        <p:txBody>
          <a:bodyPr wrap="square" rtlCol="0">
            <a:spAutoFit/>
          </a:bodyPr>
          <a:lstStyle/>
          <a:p>
            <a:r>
              <a:rPr lang="en-US" altLang="zh-CN" sz="2400" dirty="0" smtClean="0">
                <a:latin typeface="Times New Roman" pitchFamily="18" charset="0"/>
                <a:cs typeface="Times New Roman" pitchFamily="18" charset="0"/>
              </a:rPr>
              <a:t>Time walk performance</a:t>
            </a:r>
            <a:endParaRPr lang="zh-CN" altLang="en-US" sz="2400" dirty="0">
              <a:latin typeface="Times New Roman" pitchFamily="18" charset="0"/>
              <a:cs typeface="Times New Roman" pitchFamily="18" charset="0"/>
            </a:endParaRPr>
          </a:p>
        </p:txBody>
      </p:sp>
      <p:pic>
        <p:nvPicPr>
          <p:cNvPr id="9" name="Picture 2" descr="D:\学术\mrpc\传给新电脑\实验\matlab\timewalk2.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6147398" cy="36064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00192" y="2270189"/>
            <a:ext cx="2520280" cy="3046988"/>
          </a:xfrm>
          <a:prstGeom prst="rect">
            <a:avLst/>
          </a:prstGeom>
          <a:noFill/>
        </p:spPr>
        <p:txBody>
          <a:bodyPr wrap="square" rtlCol="0">
            <a:spAutoFit/>
          </a:bodyPr>
          <a:lstStyle/>
          <a:p>
            <a:pPr marL="342900" indent="-342900">
              <a:buFont typeface="Wingdings" pitchFamily="2" charset="2"/>
              <a:buChar char="ü"/>
            </a:pPr>
            <a:r>
              <a:rPr lang="en-US" altLang="zh-CN" sz="2400" dirty="0" smtClean="0">
                <a:latin typeface="+mj-lt"/>
                <a:cs typeface="Times New Roman" pitchFamily="18" charset="0"/>
              </a:rPr>
              <a:t>The typical leading edge discriminator’s time walk performance</a:t>
            </a:r>
          </a:p>
          <a:p>
            <a:pPr marL="342900" indent="-342900">
              <a:buFont typeface="Wingdings" pitchFamily="2" charset="2"/>
              <a:buChar char="ü"/>
            </a:pPr>
            <a:endParaRPr lang="en-US" altLang="zh-CN" sz="2400" dirty="0">
              <a:latin typeface="+mj-lt"/>
              <a:cs typeface="Times New Roman" pitchFamily="18" charset="0"/>
            </a:endParaRPr>
          </a:p>
          <a:p>
            <a:pPr marL="342900" indent="-342900">
              <a:buFont typeface="Wingdings" pitchFamily="2" charset="2"/>
              <a:buChar char="ü"/>
            </a:pPr>
            <a:r>
              <a:rPr lang="en-US" altLang="zh-CN" sz="2400" dirty="0" smtClean="0">
                <a:latin typeface="+mj-lt"/>
                <a:cs typeface="Times New Roman" pitchFamily="18" charset="0"/>
              </a:rPr>
              <a:t>Fast signal with lower time walk</a:t>
            </a:r>
            <a:endParaRPr lang="zh-CN" altLang="en-US" sz="2400" dirty="0">
              <a:latin typeface="+mj-lt"/>
              <a:cs typeface="Times New Roman" pitchFamily="18" charset="0"/>
            </a:endParaRPr>
          </a:p>
        </p:txBody>
      </p:sp>
    </p:spTree>
    <p:extLst>
      <p:ext uri="{BB962C8B-B14F-4D97-AF65-F5344CB8AC3E}">
        <p14:creationId xmlns:p14="http://schemas.microsoft.com/office/powerpoint/2010/main" val="1256183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12</a:t>
            </a:fld>
            <a:endParaRPr lang="zh-CN" altLang="en-US" dirty="0"/>
          </a:p>
        </p:txBody>
      </p:sp>
      <p:sp>
        <p:nvSpPr>
          <p:cNvPr id="7" name="标题 1"/>
          <p:cNvSpPr txBox="1">
            <a:spLocks/>
          </p:cNvSpPr>
          <p:nvPr/>
        </p:nvSpPr>
        <p:spPr>
          <a:xfrm>
            <a:off x="0" y="159234"/>
            <a:ext cx="7452320" cy="850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accent1">
                    <a:lumMod val="75000"/>
                  </a:schemeClr>
                </a:solidFill>
                <a:cs typeface="Times New Roman" pitchFamily="18" charset="0"/>
              </a:rPr>
              <a:t>Preliminary result with MRPC</a:t>
            </a:r>
            <a:endParaRPr lang="zh-CN" altLang="en-US" b="1" dirty="0" smtClean="0">
              <a:solidFill>
                <a:schemeClr val="accent1">
                  <a:lumMod val="75000"/>
                </a:schemeClr>
              </a:solidFill>
              <a:cs typeface="Times New Roman" pitchFamily="18" charset="0"/>
            </a:endParaRPr>
          </a:p>
        </p:txBody>
      </p:sp>
      <p:grpSp>
        <p:nvGrpSpPr>
          <p:cNvPr id="8" name="组合 7"/>
          <p:cNvGrpSpPr/>
          <p:nvPr/>
        </p:nvGrpSpPr>
        <p:grpSpPr>
          <a:xfrm>
            <a:off x="201783" y="1304963"/>
            <a:ext cx="3456996" cy="2350989"/>
            <a:chOff x="201783" y="1304963"/>
            <a:chExt cx="3456996" cy="2350989"/>
          </a:xfrm>
        </p:grpSpPr>
        <p:pic>
          <p:nvPicPr>
            <p:cNvPr id="9" name="Picture 3" descr="E:\Sam\Pictures\N82\2011-06\050620119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104" y="1340768"/>
              <a:ext cx="3360675" cy="23151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3"/>
            <p:cNvSpPr txBox="1"/>
            <p:nvPr/>
          </p:nvSpPr>
          <p:spPr>
            <a:xfrm>
              <a:off x="2483768" y="1556791"/>
              <a:ext cx="1080120" cy="400110"/>
            </a:xfrm>
            <a:prstGeom prst="rect">
              <a:avLst/>
            </a:prstGeom>
            <a:solidFill>
              <a:schemeClr val="accent6"/>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chemeClr val="bg1"/>
                  </a:solidFill>
                  <a:latin typeface="Times New Roman" pitchFamily="18" charset="0"/>
                  <a:cs typeface="Times New Roman" pitchFamily="18" charset="0"/>
                </a:rPr>
                <a:t>MRPC</a:t>
              </a:r>
              <a:endParaRPr lang="zh-CN" altLang="en-US" sz="2000" b="1" dirty="0">
                <a:solidFill>
                  <a:schemeClr val="bg1"/>
                </a:solidFill>
                <a:latin typeface="Times New Roman" pitchFamily="18" charset="0"/>
                <a:cs typeface="Times New Roman" pitchFamily="18" charset="0"/>
              </a:endParaRPr>
            </a:p>
          </p:txBody>
        </p:sp>
        <p:sp>
          <p:nvSpPr>
            <p:cNvPr id="11" name="TextBox 10"/>
            <p:cNvSpPr txBox="1"/>
            <p:nvPr/>
          </p:nvSpPr>
          <p:spPr>
            <a:xfrm>
              <a:off x="201783" y="1304963"/>
              <a:ext cx="1652984" cy="400110"/>
            </a:xfrm>
            <a:prstGeom prst="rect">
              <a:avLst/>
            </a:prstGeom>
            <a:solidFill>
              <a:schemeClr val="accent6"/>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chemeClr val="bg1"/>
                  </a:solidFill>
                  <a:latin typeface="Times New Roman" pitchFamily="18" charset="0"/>
                  <a:cs typeface="Times New Roman" pitchFamily="18" charset="0"/>
                </a:rPr>
                <a:t>scintillator</a:t>
              </a:r>
              <a:endParaRPr lang="zh-CN" altLang="en-US" sz="2000" b="1" dirty="0">
                <a:solidFill>
                  <a:schemeClr val="bg1"/>
                </a:solidFill>
                <a:latin typeface="Times New Roman" pitchFamily="18" charset="0"/>
                <a:cs typeface="Times New Roman" pitchFamily="18" charset="0"/>
              </a:endParaRPr>
            </a:p>
          </p:txBody>
        </p:sp>
        <p:cxnSp>
          <p:nvCxnSpPr>
            <p:cNvPr id="12" name="直接箭头连接符 11"/>
            <p:cNvCxnSpPr/>
            <p:nvPr/>
          </p:nvCxnSpPr>
          <p:spPr>
            <a:xfrm>
              <a:off x="3023828" y="2018457"/>
              <a:ext cx="0" cy="479903"/>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259632" y="1787623"/>
              <a:ext cx="432048" cy="345233"/>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899592" y="2132856"/>
              <a:ext cx="576064" cy="864096"/>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pic>
        <p:nvPicPr>
          <p:cNvPr id="15" name="内容占位符 3" descr="1-示波器单峰图.jpg"/>
          <p:cNvPicPr>
            <a:picLocks noGrp="1" noChangeAspect="1"/>
          </p:cNvPicPr>
          <p:nvPr/>
        </p:nvPicPr>
        <p:blipFill>
          <a:blip r:embed="rId4"/>
          <a:stretch>
            <a:fillRect/>
          </a:stretch>
        </p:blipFill>
        <p:spPr>
          <a:xfrm>
            <a:off x="515236" y="4134055"/>
            <a:ext cx="2352887" cy="1906058"/>
          </a:xfrm>
          <a:prstGeom prst="rect">
            <a:avLst/>
          </a:prstGeom>
        </p:spPr>
      </p:pic>
      <p:cxnSp>
        <p:nvCxnSpPr>
          <p:cNvPr id="16" name="直接箭头连接符 15"/>
          <p:cNvCxnSpPr/>
          <p:nvPr/>
        </p:nvCxnSpPr>
        <p:spPr>
          <a:xfrm rot="5400000">
            <a:off x="1424802" y="4404319"/>
            <a:ext cx="432048" cy="36004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7" name="TextBox 6"/>
          <p:cNvSpPr txBox="1"/>
          <p:nvPr/>
        </p:nvSpPr>
        <p:spPr>
          <a:xfrm>
            <a:off x="1835696" y="4154405"/>
            <a:ext cx="1043530" cy="369332"/>
          </a:xfrm>
          <a:prstGeom prst="rect">
            <a:avLst/>
          </a:prstGeom>
          <a:solidFill>
            <a:schemeClr val="accent6"/>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solidFill>
                  <a:schemeClr val="bg1"/>
                </a:solidFill>
                <a:latin typeface="Times New Roman" pitchFamily="18" charset="0"/>
                <a:cs typeface="Times New Roman" pitchFamily="18" charset="0"/>
              </a:rPr>
              <a:t>Output</a:t>
            </a:r>
            <a:endParaRPr lang="zh-CN" altLang="en-US" b="1" dirty="0">
              <a:solidFill>
                <a:schemeClr val="bg1"/>
              </a:solidFill>
              <a:latin typeface="Times New Roman" pitchFamily="18" charset="0"/>
              <a:cs typeface="Times New Roman" pitchFamily="18" charset="0"/>
            </a:endParaRPr>
          </a:p>
        </p:txBody>
      </p:sp>
      <p:cxnSp>
        <p:nvCxnSpPr>
          <p:cNvPr id="18" name="直接箭头连接符 17"/>
          <p:cNvCxnSpPr/>
          <p:nvPr/>
        </p:nvCxnSpPr>
        <p:spPr>
          <a:xfrm flipH="1">
            <a:off x="2172734" y="5391462"/>
            <a:ext cx="265029" cy="323184"/>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a:xfrm>
            <a:off x="2172734" y="4902418"/>
            <a:ext cx="1045387" cy="369332"/>
          </a:xfrm>
          <a:prstGeom prst="rect">
            <a:avLst/>
          </a:prstGeom>
          <a:solidFill>
            <a:schemeClr val="accent6"/>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solidFill>
                  <a:schemeClr val="bg1"/>
                </a:solidFill>
                <a:latin typeface="Times New Roman" pitchFamily="18" charset="0"/>
                <a:cs typeface="Times New Roman" pitchFamily="18" charset="0"/>
              </a:rPr>
              <a:t>Trigger</a:t>
            </a:r>
            <a:endParaRPr lang="zh-CN" altLang="en-US" b="1" dirty="0">
              <a:solidFill>
                <a:schemeClr val="bg1"/>
              </a:solidFill>
              <a:latin typeface="Times New Roman" pitchFamily="18" charset="0"/>
              <a:cs typeface="Times New Roman" pitchFamily="18" charset="0"/>
            </a:endParaRPr>
          </a:p>
        </p:txBody>
      </p:sp>
      <p:sp>
        <p:nvSpPr>
          <p:cNvPr id="20" name="TextBox 19"/>
          <p:cNvSpPr txBox="1"/>
          <p:nvPr/>
        </p:nvSpPr>
        <p:spPr>
          <a:xfrm>
            <a:off x="3988491" y="4733875"/>
            <a:ext cx="3549080" cy="1015663"/>
          </a:xfrm>
          <a:prstGeom prst="rect">
            <a:avLst/>
          </a:prstGeom>
          <a:noFill/>
        </p:spPr>
        <p:txBody>
          <a:bodyPr wrap="square" rtlCol="0">
            <a:spAutoFit/>
          </a:bodyPr>
          <a:lstStyle/>
          <a:p>
            <a:pPr algn="just"/>
            <a:r>
              <a:rPr lang="en-US" altLang="zh-CN" sz="2000" b="1" dirty="0" smtClean="0">
                <a:latin typeface="+mj-lt"/>
                <a:cs typeface="Times New Roman" pitchFamily="18" charset="0"/>
              </a:rPr>
              <a:t>Both of the detector and the ASIC are not optimal. Further test is needed</a:t>
            </a:r>
            <a:endParaRPr lang="zh-CN" altLang="en-US" sz="2000" b="1" dirty="0">
              <a:latin typeface="+mj-lt"/>
              <a:cs typeface="Times New Roman" pitchFamily="18" charset="0"/>
            </a:endParaRPr>
          </a:p>
        </p:txBody>
      </p:sp>
      <p:sp>
        <p:nvSpPr>
          <p:cNvPr id="21" name="TextBox 20"/>
          <p:cNvSpPr txBox="1"/>
          <p:nvPr/>
        </p:nvSpPr>
        <p:spPr>
          <a:xfrm>
            <a:off x="909101" y="3733945"/>
            <a:ext cx="3155935" cy="400110"/>
          </a:xfrm>
          <a:prstGeom prst="rect">
            <a:avLst/>
          </a:prstGeom>
          <a:noFill/>
        </p:spPr>
        <p:txBody>
          <a:bodyPr wrap="square" rtlCol="0">
            <a:spAutoFit/>
          </a:bodyPr>
          <a:lstStyle/>
          <a:p>
            <a:r>
              <a:rPr lang="en-US" altLang="zh-CN" sz="2000" dirty="0" smtClean="0">
                <a:latin typeface="Times New Roman" pitchFamily="18" charset="0"/>
                <a:cs typeface="Times New Roman" pitchFamily="18" charset="0"/>
              </a:rPr>
              <a:t>Fig.1 MRPC detector</a:t>
            </a:r>
            <a:endParaRPr lang="zh-CN" altLang="en-US" sz="2000" dirty="0">
              <a:latin typeface="Times New Roman" pitchFamily="18" charset="0"/>
              <a:cs typeface="Times New Roman" pitchFamily="18" charset="0"/>
            </a:endParaRPr>
          </a:p>
        </p:txBody>
      </p:sp>
      <p:sp>
        <p:nvSpPr>
          <p:cNvPr id="22" name="TextBox 21"/>
          <p:cNvSpPr txBox="1"/>
          <p:nvPr/>
        </p:nvSpPr>
        <p:spPr>
          <a:xfrm>
            <a:off x="909101" y="6040113"/>
            <a:ext cx="2808312" cy="400110"/>
          </a:xfrm>
          <a:prstGeom prst="rect">
            <a:avLst/>
          </a:prstGeom>
          <a:noFill/>
        </p:spPr>
        <p:txBody>
          <a:bodyPr wrap="square" rtlCol="0">
            <a:spAutoFit/>
          </a:bodyPr>
          <a:lstStyle/>
          <a:p>
            <a:r>
              <a:rPr lang="en-US" altLang="zh-CN" sz="2000" dirty="0" smtClean="0">
                <a:latin typeface="Times New Roman" pitchFamily="18" charset="0"/>
                <a:cs typeface="Times New Roman" pitchFamily="18" charset="0"/>
              </a:rPr>
              <a:t>Fig.2  output signal</a:t>
            </a:r>
            <a:endParaRPr lang="zh-CN" altLang="en-US" sz="2000" dirty="0">
              <a:latin typeface="Times New Roman" pitchFamily="18" charset="0"/>
              <a:cs typeface="Times New Roman" pitchFamily="18" charset="0"/>
            </a:endParaRPr>
          </a:p>
        </p:txBody>
      </p:sp>
      <p:sp>
        <p:nvSpPr>
          <p:cNvPr id="23" name="TextBox 22"/>
          <p:cNvSpPr txBox="1"/>
          <p:nvPr/>
        </p:nvSpPr>
        <p:spPr>
          <a:xfrm>
            <a:off x="4065036" y="3934000"/>
            <a:ext cx="4483661" cy="400110"/>
          </a:xfrm>
          <a:prstGeom prst="rect">
            <a:avLst/>
          </a:prstGeom>
          <a:noFill/>
        </p:spPr>
        <p:txBody>
          <a:bodyPr wrap="square" rtlCol="0">
            <a:spAutoFit/>
          </a:bodyPr>
          <a:lstStyle/>
          <a:p>
            <a:r>
              <a:rPr lang="en-US" altLang="zh-CN" sz="2000" dirty="0" smtClean="0">
                <a:latin typeface="Times New Roman" pitchFamily="18" charset="0"/>
                <a:cs typeface="Times New Roman" pitchFamily="18" charset="0"/>
              </a:rPr>
              <a:t>Fig.3 scatter diagram of transition time</a:t>
            </a:r>
            <a:endParaRPr lang="zh-CN" altLang="en-US" sz="2000" dirty="0">
              <a:latin typeface="Times New Roman" pitchFamily="18" charset="0"/>
              <a:cs typeface="Times New Roman" pitchFamily="18" charset="0"/>
            </a:endParaRPr>
          </a:p>
        </p:txBody>
      </p:sp>
      <p:pic>
        <p:nvPicPr>
          <p:cNvPr id="24" name="Picture 3" descr="D:\学术\mrpc\传给新电脑\实验\matlab\仅对t0做了修改后的图（未减平均值）.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1653" y="1504271"/>
            <a:ext cx="51816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83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13</a:t>
            </a:fld>
            <a:endParaRPr lang="zh-CN" altLang="en-US" dirty="0"/>
          </a:p>
        </p:txBody>
      </p:sp>
      <p:sp>
        <p:nvSpPr>
          <p:cNvPr id="7" name="标题 1"/>
          <p:cNvSpPr>
            <a:spLocks noGrp="1"/>
          </p:cNvSpPr>
          <p:nvPr>
            <p:ph type="title"/>
          </p:nvPr>
        </p:nvSpPr>
        <p:spPr>
          <a:xfrm>
            <a:off x="-108520" y="260648"/>
            <a:ext cx="8229600" cy="850900"/>
          </a:xfrm>
        </p:spPr>
        <p:txBody>
          <a:bodyPr>
            <a:normAutofit/>
          </a:bodyPr>
          <a:lstStyle/>
          <a:p>
            <a:pPr eaLnBrk="1" hangingPunct="1"/>
            <a:r>
              <a:rPr lang="en-US" altLang="zh-CN" sz="4800" b="1" dirty="0" smtClean="0">
                <a:solidFill>
                  <a:schemeClr val="accent1">
                    <a:lumMod val="75000"/>
                  </a:schemeClr>
                </a:solidFill>
                <a:cs typeface="Times New Roman" pitchFamily="18" charset="0"/>
              </a:rPr>
              <a:t>Summary &amp; Future Plan</a:t>
            </a:r>
            <a:endParaRPr lang="zh-CN" altLang="en-US" sz="4800" b="1" dirty="0" smtClean="0">
              <a:solidFill>
                <a:schemeClr val="accent1">
                  <a:lumMod val="75000"/>
                </a:schemeClr>
              </a:solidFill>
              <a:cs typeface="Times New Roman" pitchFamily="18" charset="0"/>
            </a:endParaRPr>
          </a:p>
        </p:txBody>
      </p:sp>
      <p:sp>
        <p:nvSpPr>
          <p:cNvPr id="8" name="内容占位符 2"/>
          <p:cNvSpPr>
            <a:spLocks noGrp="1"/>
          </p:cNvSpPr>
          <p:nvPr>
            <p:ph idx="1"/>
          </p:nvPr>
        </p:nvSpPr>
        <p:spPr>
          <a:xfrm>
            <a:off x="457200" y="1268413"/>
            <a:ext cx="7787208" cy="2520627"/>
          </a:xfrm>
        </p:spPr>
        <p:txBody>
          <a:bodyPr>
            <a:normAutofit/>
          </a:bodyPr>
          <a:lstStyle/>
          <a:p>
            <a:pPr eaLnBrk="1" hangingPunct="1"/>
            <a:r>
              <a:rPr lang="en-US" altLang="zh-CN" b="1" dirty="0" smtClean="0">
                <a:solidFill>
                  <a:schemeClr val="accent1">
                    <a:lumMod val="75000"/>
                  </a:schemeClr>
                </a:solidFill>
                <a:latin typeface="+mj-lt"/>
                <a:cs typeface="Times New Roman" pitchFamily="18" charset="0"/>
              </a:rPr>
              <a:t>Summary</a:t>
            </a:r>
          </a:p>
          <a:p>
            <a:pPr marL="0" indent="0" algn="just" eaLnBrk="1" hangingPunct="1">
              <a:buNone/>
            </a:pPr>
            <a:r>
              <a:rPr lang="en-US" altLang="zh-CN" b="1" dirty="0" smtClean="0">
                <a:solidFill>
                  <a:schemeClr val="accent1">
                    <a:lumMod val="75000"/>
                  </a:schemeClr>
                </a:solidFill>
                <a:latin typeface="+mj-lt"/>
                <a:cs typeface="Times New Roman" pitchFamily="18" charset="0"/>
              </a:rPr>
              <a:t>    </a:t>
            </a:r>
            <a:r>
              <a:rPr lang="en-US" altLang="zh-CN" sz="2400" b="1" dirty="0" smtClean="0">
                <a:solidFill>
                  <a:schemeClr val="accent1">
                    <a:lumMod val="75000"/>
                  </a:schemeClr>
                </a:solidFill>
                <a:latin typeface="+mj-lt"/>
                <a:cs typeface="Times New Roman" pitchFamily="18" charset="0"/>
              </a:rPr>
              <a:t>the current-mode discriminator has good time resolution even for small signal</a:t>
            </a:r>
          </a:p>
          <a:p>
            <a:pPr marL="0" indent="0" algn="just" eaLnBrk="1" hangingPunct="1">
              <a:buNone/>
            </a:pPr>
            <a:r>
              <a:rPr lang="en-US" altLang="zh-CN" sz="2400" b="1" dirty="0">
                <a:solidFill>
                  <a:schemeClr val="accent1">
                    <a:lumMod val="75000"/>
                  </a:schemeClr>
                </a:solidFill>
                <a:latin typeface="+mj-lt"/>
                <a:cs typeface="Times New Roman" pitchFamily="18" charset="0"/>
              </a:rPr>
              <a:t> </a:t>
            </a:r>
            <a:r>
              <a:rPr lang="en-US" altLang="zh-CN" sz="2400" b="1" dirty="0" smtClean="0">
                <a:solidFill>
                  <a:schemeClr val="accent1">
                    <a:lumMod val="75000"/>
                  </a:schemeClr>
                </a:solidFill>
                <a:latin typeface="+mj-lt"/>
                <a:cs typeface="Times New Roman" pitchFamily="18" charset="0"/>
              </a:rPr>
              <a:t>   </a:t>
            </a:r>
            <a:r>
              <a:rPr lang="en-US" altLang="zh-CN" sz="2400" b="1" dirty="0" smtClean="0">
                <a:solidFill>
                  <a:srgbClr val="C00000"/>
                </a:solidFill>
                <a:latin typeface="+mj-lt"/>
                <a:cs typeface="Times New Roman" pitchFamily="18" charset="0"/>
              </a:rPr>
              <a:t>10ps time jitter </a:t>
            </a:r>
            <a:r>
              <a:rPr lang="en-US" altLang="zh-CN" sz="2400" b="1" dirty="0" smtClean="0">
                <a:solidFill>
                  <a:schemeClr val="accent1">
                    <a:lumMod val="75000"/>
                  </a:schemeClr>
                </a:solidFill>
                <a:latin typeface="+mj-lt"/>
                <a:cs typeface="Times New Roman" pitchFamily="18" charset="0"/>
              </a:rPr>
              <a:t>can be achieved for only ~20</a:t>
            </a:r>
            <a:r>
              <a:rPr lang="el-GR" altLang="zh-CN" sz="2400" b="1" dirty="0" smtClean="0">
                <a:solidFill>
                  <a:schemeClr val="accent1">
                    <a:lumMod val="75000"/>
                  </a:schemeClr>
                </a:solidFill>
                <a:latin typeface="+mj-lt"/>
                <a:cs typeface="Times New Roman" pitchFamily="18" charset="0"/>
              </a:rPr>
              <a:t>μ</a:t>
            </a:r>
            <a:r>
              <a:rPr lang="en-US" altLang="zh-CN" sz="2400" b="1" dirty="0" smtClean="0">
                <a:solidFill>
                  <a:schemeClr val="accent1">
                    <a:lumMod val="75000"/>
                  </a:schemeClr>
                </a:solidFill>
                <a:latin typeface="+mj-lt"/>
                <a:cs typeface="Times New Roman" pitchFamily="18" charset="0"/>
              </a:rPr>
              <a:t>A above the threshold current</a:t>
            </a:r>
            <a:endParaRPr lang="en-US" altLang="zh-CN" b="1" dirty="0" smtClean="0">
              <a:solidFill>
                <a:schemeClr val="accent1">
                  <a:lumMod val="75000"/>
                </a:schemeClr>
              </a:solidFill>
              <a:latin typeface="+mj-lt"/>
              <a:cs typeface="Times New Roman" pitchFamily="18" charset="0"/>
            </a:endParaRPr>
          </a:p>
          <a:p>
            <a:pPr lvl="1" eaLnBrk="1" hangingPunct="1"/>
            <a:endParaRPr lang="en-US" altLang="zh-CN" b="1" dirty="0" smtClean="0">
              <a:solidFill>
                <a:schemeClr val="accent1">
                  <a:lumMod val="75000"/>
                </a:schemeClr>
              </a:solidFill>
              <a:latin typeface="+mj-lt"/>
              <a:cs typeface="Times New Roman" pitchFamily="18" charset="0"/>
            </a:endParaRPr>
          </a:p>
          <a:p>
            <a:pPr marL="0" indent="0" eaLnBrk="1" hangingPunct="1">
              <a:buNone/>
            </a:pPr>
            <a:endParaRPr lang="en-US" altLang="zh-CN" dirty="0" smtClean="0">
              <a:latin typeface="+mj-lt"/>
            </a:endParaRPr>
          </a:p>
          <a:p>
            <a:pPr eaLnBrk="1" hangingPunct="1"/>
            <a:endParaRPr lang="en-US" altLang="zh-CN" dirty="0" smtClean="0">
              <a:latin typeface="+mj-lt"/>
            </a:endParaRPr>
          </a:p>
        </p:txBody>
      </p:sp>
      <p:sp>
        <p:nvSpPr>
          <p:cNvPr id="2" name="TextBox 1"/>
          <p:cNvSpPr txBox="1"/>
          <p:nvPr/>
        </p:nvSpPr>
        <p:spPr>
          <a:xfrm>
            <a:off x="395536" y="3933056"/>
            <a:ext cx="4304480" cy="2339102"/>
          </a:xfrm>
          <a:prstGeom prst="rect">
            <a:avLst/>
          </a:prstGeom>
          <a:noFill/>
        </p:spPr>
        <p:txBody>
          <a:bodyPr wrap="square" rtlCol="0">
            <a:spAutoFit/>
          </a:bodyPr>
          <a:lstStyle/>
          <a:p>
            <a:pPr marL="457200" indent="-457200">
              <a:buFont typeface="Arial" panose="020B0604020202020204" pitchFamily="34" charset="0"/>
              <a:buChar char="•"/>
            </a:pPr>
            <a:r>
              <a:rPr lang="en-US" altLang="zh-CN" sz="3200" b="1" dirty="0">
                <a:solidFill>
                  <a:schemeClr val="accent1">
                    <a:lumMod val="75000"/>
                  </a:schemeClr>
                </a:solidFill>
                <a:cs typeface="Times New Roman" pitchFamily="18" charset="0"/>
              </a:rPr>
              <a:t>Future Plan</a:t>
            </a:r>
          </a:p>
          <a:p>
            <a:pPr marL="800100" lvl="1" indent="-342900">
              <a:buFont typeface="Wingdings" panose="05000000000000000000" pitchFamily="2" charset="2"/>
              <a:buChar char="Ø"/>
            </a:pPr>
            <a:r>
              <a:rPr lang="en-US" altLang="zh-CN" sz="2400" b="1" dirty="0">
                <a:solidFill>
                  <a:schemeClr val="accent1">
                    <a:lumMod val="75000"/>
                  </a:schemeClr>
                </a:solidFill>
                <a:cs typeface="Times New Roman" pitchFamily="18" charset="0"/>
              </a:rPr>
              <a:t>Test with the fast MRPC detector</a:t>
            </a:r>
          </a:p>
          <a:p>
            <a:pPr marL="800100" lvl="1" indent="-342900">
              <a:buFont typeface="Wingdings" panose="05000000000000000000" pitchFamily="2" charset="2"/>
              <a:buChar char="Ø"/>
            </a:pPr>
            <a:r>
              <a:rPr lang="en-US" altLang="zh-CN" sz="2400" b="1" dirty="0">
                <a:solidFill>
                  <a:schemeClr val="accent1">
                    <a:lumMod val="75000"/>
                  </a:schemeClr>
                </a:solidFill>
                <a:cs typeface="Times New Roman" pitchFamily="18" charset="0"/>
              </a:rPr>
              <a:t>Further analyze of current discriminator</a:t>
            </a:r>
          </a:p>
          <a:p>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0016" y="3567158"/>
            <a:ext cx="4443984" cy="2499741"/>
          </a:xfrm>
          <a:prstGeom prst="rect">
            <a:avLst/>
          </a:prstGeom>
        </p:spPr>
      </p:pic>
    </p:spTree>
    <p:extLst>
      <p:ext uri="{BB962C8B-B14F-4D97-AF65-F5344CB8AC3E}">
        <p14:creationId xmlns:p14="http://schemas.microsoft.com/office/powerpoint/2010/main" val="1256183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14</a:t>
            </a:fld>
            <a:endParaRPr lang="zh-CN" altLang="en-US" dirty="0"/>
          </a:p>
        </p:txBody>
      </p:sp>
      <p:sp>
        <p:nvSpPr>
          <p:cNvPr id="2" name="TextBox 1"/>
          <p:cNvSpPr txBox="1"/>
          <p:nvPr/>
        </p:nvSpPr>
        <p:spPr>
          <a:xfrm>
            <a:off x="1187624" y="2348880"/>
            <a:ext cx="6840760" cy="584775"/>
          </a:xfrm>
          <a:prstGeom prst="rect">
            <a:avLst/>
          </a:prstGeom>
          <a:noFill/>
        </p:spPr>
        <p:txBody>
          <a:bodyPr wrap="square" rtlCol="0">
            <a:spAutoFit/>
          </a:bodyPr>
          <a:lstStyle/>
          <a:p>
            <a:r>
              <a:rPr lang="en-US" altLang="zh-CN" sz="3200" dirty="0" smtClean="0"/>
              <a:t>Thanks For Your Attention!</a:t>
            </a:r>
            <a:endParaRPr lang="zh-CN" altLang="en-US" sz="3200" dirty="0"/>
          </a:p>
        </p:txBody>
      </p:sp>
      <p:sp>
        <p:nvSpPr>
          <p:cNvPr id="7" name="TextBox 6"/>
          <p:cNvSpPr txBox="1"/>
          <p:nvPr/>
        </p:nvSpPr>
        <p:spPr>
          <a:xfrm>
            <a:off x="2555776" y="4797152"/>
            <a:ext cx="6048672" cy="461665"/>
          </a:xfrm>
          <a:prstGeom prst="rect">
            <a:avLst/>
          </a:prstGeom>
          <a:noFill/>
        </p:spPr>
        <p:txBody>
          <a:bodyPr wrap="square" rtlCol="0">
            <a:spAutoFit/>
          </a:bodyPr>
          <a:lstStyle/>
          <a:p>
            <a:r>
              <a:rPr lang="en-US" altLang="zh-CN" sz="2400" dirty="0" smtClean="0">
                <a:latin typeface="Times New Roman" pitchFamily="18" charset="0"/>
                <a:cs typeface="Times New Roman" pitchFamily="18" charset="0"/>
              </a:rPr>
              <a:t>Email: zhouxinsabrina08@gmail.com</a:t>
            </a:r>
            <a:endParaRPr lang="zh-CN"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56183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2</a:t>
            </a:fld>
            <a:endParaRPr lang="zh-CN" altLang="en-US" dirty="0"/>
          </a:p>
        </p:txBody>
      </p:sp>
      <p:sp>
        <p:nvSpPr>
          <p:cNvPr id="7" name="标题 1"/>
          <p:cNvSpPr txBox="1">
            <a:spLocks/>
          </p:cNvSpPr>
          <p:nvPr/>
        </p:nvSpPr>
        <p:spPr>
          <a:xfrm>
            <a:off x="323528" y="260648"/>
            <a:ext cx="8229600" cy="850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accent1">
                    <a:lumMod val="75000"/>
                  </a:schemeClr>
                </a:solidFill>
                <a:cs typeface="Arial" panose="020B0604020202020204" pitchFamily="34" charset="0"/>
              </a:rPr>
              <a:t>Outlines</a:t>
            </a:r>
            <a:endParaRPr lang="zh-CN" altLang="en-US" b="1" dirty="0" smtClean="0">
              <a:solidFill>
                <a:schemeClr val="accent1">
                  <a:lumMod val="75000"/>
                </a:schemeClr>
              </a:solidFill>
              <a:cs typeface="Arial" panose="020B0604020202020204" pitchFamily="34" charset="0"/>
            </a:endParaRPr>
          </a:p>
        </p:txBody>
      </p:sp>
      <p:sp>
        <p:nvSpPr>
          <p:cNvPr id="8" name="内容占位符 2"/>
          <p:cNvSpPr>
            <a:spLocks noGrp="1"/>
          </p:cNvSpPr>
          <p:nvPr>
            <p:ph idx="1"/>
          </p:nvPr>
        </p:nvSpPr>
        <p:spPr>
          <a:xfrm>
            <a:off x="457200" y="1268413"/>
            <a:ext cx="8229600" cy="4857750"/>
          </a:xfrm>
        </p:spPr>
        <p:txBody>
          <a:bodyPr/>
          <a:lstStyle/>
          <a:p>
            <a:pPr eaLnBrk="1" hangingPunct="1"/>
            <a:r>
              <a:rPr lang="en-US" altLang="zh-CN" b="1" dirty="0" smtClean="0">
                <a:solidFill>
                  <a:schemeClr val="accent1">
                    <a:lumMod val="75000"/>
                  </a:schemeClr>
                </a:solidFill>
                <a:cs typeface="Times New Roman" pitchFamily="18" charset="0"/>
              </a:rPr>
              <a:t>introduction</a:t>
            </a:r>
          </a:p>
          <a:p>
            <a:pPr eaLnBrk="1" hangingPunct="1"/>
            <a:r>
              <a:rPr lang="en-US" altLang="zh-CN" b="1" dirty="0" smtClean="0">
                <a:solidFill>
                  <a:schemeClr val="accent1">
                    <a:lumMod val="75000"/>
                  </a:schemeClr>
                </a:solidFill>
                <a:cs typeface="Times New Roman" pitchFamily="18" charset="0"/>
              </a:rPr>
              <a:t>Circuit Design and Analysis</a:t>
            </a:r>
          </a:p>
          <a:p>
            <a:pPr lvl="1" eaLnBrk="1" hangingPunct="1"/>
            <a:r>
              <a:rPr lang="en-US" altLang="zh-CN" b="1" dirty="0" smtClean="0">
                <a:solidFill>
                  <a:schemeClr val="accent1">
                    <a:lumMod val="75000"/>
                  </a:schemeClr>
                </a:solidFill>
                <a:cs typeface="Times New Roman" pitchFamily="18" charset="0"/>
              </a:rPr>
              <a:t>Circuit Design</a:t>
            </a:r>
          </a:p>
          <a:p>
            <a:pPr lvl="1" eaLnBrk="1" hangingPunct="1"/>
            <a:r>
              <a:rPr lang="en-US" altLang="zh-CN" b="1" dirty="0" smtClean="0">
                <a:solidFill>
                  <a:schemeClr val="accent1">
                    <a:lumMod val="75000"/>
                  </a:schemeClr>
                </a:solidFill>
                <a:cs typeface="Times New Roman" pitchFamily="18" charset="0"/>
              </a:rPr>
              <a:t>Noise analysis</a:t>
            </a:r>
          </a:p>
          <a:p>
            <a:pPr eaLnBrk="1" hangingPunct="1"/>
            <a:r>
              <a:rPr lang="en-US" altLang="zh-CN" b="1" dirty="0" smtClean="0">
                <a:solidFill>
                  <a:schemeClr val="accent1">
                    <a:lumMod val="75000"/>
                  </a:schemeClr>
                </a:solidFill>
                <a:cs typeface="Times New Roman" pitchFamily="18" charset="0"/>
              </a:rPr>
              <a:t>Test Results</a:t>
            </a:r>
          </a:p>
          <a:p>
            <a:pPr eaLnBrk="1" hangingPunct="1"/>
            <a:r>
              <a:rPr lang="en-US" altLang="zh-CN" b="1" dirty="0" smtClean="0">
                <a:solidFill>
                  <a:schemeClr val="accent1">
                    <a:lumMod val="75000"/>
                  </a:schemeClr>
                </a:solidFill>
                <a:cs typeface="Times New Roman" pitchFamily="18" charset="0"/>
              </a:rPr>
              <a:t>Summary &amp; Future Plan</a:t>
            </a:r>
          </a:p>
          <a:p>
            <a:pPr eaLnBrk="1" hangingPunct="1"/>
            <a:endParaRPr lang="en-US" altLang="zh-CN" dirty="0" smtClean="0"/>
          </a:p>
          <a:p>
            <a:pPr eaLnBrk="1" hangingPunct="1"/>
            <a:endParaRPr lang="en-US" altLang="zh-CN" dirty="0" smtClean="0"/>
          </a:p>
        </p:txBody>
      </p:sp>
    </p:spTree>
    <p:extLst>
      <p:ext uri="{BB962C8B-B14F-4D97-AF65-F5344CB8AC3E}">
        <p14:creationId xmlns:p14="http://schemas.microsoft.com/office/powerpoint/2010/main" val="3106859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3</a:t>
            </a:fld>
            <a:endParaRPr lang="zh-CN" altLang="en-US" dirty="0"/>
          </a:p>
        </p:txBody>
      </p:sp>
      <p:sp>
        <p:nvSpPr>
          <p:cNvPr id="7" name="标题 1"/>
          <p:cNvSpPr>
            <a:spLocks noGrp="1"/>
          </p:cNvSpPr>
          <p:nvPr>
            <p:ph type="title"/>
          </p:nvPr>
        </p:nvSpPr>
        <p:spPr>
          <a:xfrm>
            <a:off x="323528" y="260648"/>
            <a:ext cx="8229600" cy="850900"/>
          </a:xfrm>
        </p:spPr>
        <p:txBody>
          <a:bodyPr>
            <a:normAutofit/>
          </a:bodyPr>
          <a:lstStyle/>
          <a:p>
            <a:pPr eaLnBrk="1" hangingPunct="1"/>
            <a:r>
              <a:rPr lang="en-US" altLang="zh-CN" b="1" dirty="0" smtClean="0">
                <a:solidFill>
                  <a:schemeClr val="accent1">
                    <a:lumMod val="75000"/>
                  </a:schemeClr>
                </a:solidFill>
                <a:cs typeface="Times New Roman" pitchFamily="18" charset="0"/>
              </a:rPr>
              <a:t>Introduction</a:t>
            </a:r>
            <a:endParaRPr lang="zh-CN" altLang="en-US" b="1" dirty="0" smtClean="0">
              <a:solidFill>
                <a:schemeClr val="accent1">
                  <a:lumMod val="75000"/>
                </a:schemeClr>
              </a:solidFill>
              <a:cs typeface="Times New Roman" pitchFamily="18" charset="0"/>
            </a:endParaRPr>
          </a:p>
        </p:txBody>
      </p:sp>
      <p:pic>
        <p:nvPicPr>
          <p:cNvPr id="8" name="Picture 2"/>
          <p:cNvPicPr>
            <a:picLocks noChangeAspect="1" noChangeArrowheads="1"/>
          </p:cNvPicPr>
          <p:nvPr/>
        </p:nvPicPr>
        <p:blipFill>
          <a:blip r:embed="rId3" cstate="print"/>
          <a:srcRect/>
          <a:stretch>
            <a:fillRect/>
          </a:stretch>
        </p:blipFill>
        <p:spPr bwMode="auto">
          <a:xfrm>
            <a:off x="82709" y="2422473"/>
            <a:ext cx="4088745" cy="2369419"/>
          </a:xfrm>
          <a:prstGeom prst="rect">
            <a:avLst/>
          </a:prstGeom>
          <a:noFill/>
          <a:ln w="9525">
            <a:noFill/>
            <a:miter lim="800000"/>
            <a:headEnd/>
            <a:tailEnd/>
          </a:ln>
        </p:spPr>
      </p:pic>
      <p:sp>
        <p:nvSpPr>
          <p:cNvPr id="9" name="内容占位符 2"/>
          <p:cNvSpPr txBox="1">
            <a:spLocks/>
          </p:cNvSpPr>
          <p:nvPr/>
        </p:nvSpPr>
        <p:spPr>
          <a:xfrm>
            <a:off x="323527" y="1420813"/>
            <a:ext cx="7632849" cy="9280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600" b="1" dirty="0" smtClean="0">
                <a:solidFill>
                  <a:schemeClr val="accent1">
                    <a:lumMod val="75000"/>
                  </a:schemeClr>
                </a:solidFill>
                <a:cs typeface="Times New Roman" pitchFamily="18" charset="0"/>
              </a:rPr>
              <a:t>Developed for MRPC (</a:t>
            </a:r>
            <a:r>
              <a:rPr lang="en-US" altLang="zh-CN" sz="2600" b="1" dirty="0" err="1" smtClean="0">
                <a:solidFill>
                  <a:schemeClr val="accent1">
                    <a:lumMod val="75000"/>
                  </a:schemeClr>
                </a:solidFill>
                <a:cs typeface="Times New Roman" pitchFamily="18" charset="0"/>
              </a:rPr>
              <a:t>Multigap</a:t>
            </a:r>
            <a:r>
              <a:rPr lang="en-US" altLang="zh-CN" sz="2600" b="1" dirty="0" smtClean="0">
                <a:solidFill>
                  <a:schemeClr val="accent1">
                    <a:lumMod val="75000"/>
                  </a:schemeClr>
                </a:solidFill>
                <a:cs typeface="Times New Roman" pitchFamily="18" charset="0"/>
              </a:rPr>
              <a:t> Resistive Plate Chamber) Time of Flight measurement</a:t>
            </a:r>
          </a:p>
          <a:p>
            <a:pPr marL="0" indent="0">
              <a:buNone/>
            </a:pPr>
            <a:endParaRPr lang="en-US" altLang="zh-CN" sz="2600" b="1" dirty="0" smtClean="0">
              <a:solidFill>
                <a:schemeClr val="accent1">
                  <a:lumMod val="75000"/>
                </a:schemeClr>
              </a:solidFill>
              <a:latin typeface="Times New Roman" pitchFamily="18" charset="0"/>
              <a:cs typeface="Times New Roman" pitchFamily="18" charset="0"/>
            </a:endParaRPr>
          </a:p>
          <a:p>
            <a:pPr marL="0" indent="0">
              <a:buNone/>
            </a:pPr>
            <a:endParaRPr lang="en-US" altLang="zh-CN" dirty="0" smtClean="0"/>
          </a:p>
        </p:txBody>
      </p:sp>
      <p:sp>
        <p:nvSpPr>
          <p:cNvPr id="10" name="内容占位符 2"/>
          <p:cNvSpPr>
            <a:spLocks noGrp="1"/>
          </p:cNvSpPr>
          <p:nvPr>
            <p:ph idx="1"/>
          </p:nvPr>
        </p:nvSpPr>
        <p:spPr>
          <a:xfrm>
            <a:off x="4171454" y="2780928"/>
            <a:ext cx="4119845" cy="2184253"/>
          </a:xfrm>
        </p:spPr>
        <p:txBody>
          <a:bodyPr>
            <a:normAutofit/>
          </a:bodyPr>
          <a:lstStyle/>
          <a:p>
            <a:pPr lvl="1" eaLnBrk="1" hangingPunct="1"/>
            <a:r>
              <a:rPr lang="en-US" altLang="zh-CN" sz="2000" b="1" dirty="0" smtClean="0">
                <a:solidFill>
                  <a:schemeClr val="accent1">
                    <a:lumMod val="75000"/>
                  </a:schemeClr>
                </a:solidFill>
                <a:cs typeface="Times New Roman" pitchFamily="18" charset="0"/>
              </a:rPr>
              <a:t>High detector efficiency</a:t>
            </a:r>
          </a:p>
          <a:p>
            <a:pPr lvl="1"/>
            <a:r>
              <a:rPr lang="en-US" altLang="zh-CN" sz="2000" b="1" dirty="0">
                <a:solidFill>
                  <a:schemeClr val="accent1">
                    <a:lumMod val="75000"/>
                  </a:schemeClr>
                </a:solidFill>
                <a:cs typeface="Times New Roman" pitchFamily="18" charset="0"/>
              </a:rPr>
              <a:t>Good time resolution</a:t>
            </a:r>
          </a:p>
          <a:p>
            <a:pPr lvl="1"/>
            <a:r>
              <a:rPr lang="en-US" altLang="zh-CN" sz="2000" b="1" dirty="0" smtClean="0">
                <a:solidFill>
                  <a:schemeClr val="accent1">
                    <a:lumMod val="75000"/>
                  </a:schemeClr>
                </a:solidFill>
                <a:cs typeface="Times New Roman" pitchFamily="18" charset="0"/>
              </a:rPr>
              <a:t>Suitable for large-area TOF </a:t>
            </a:r>
          </a:p>
          <a:p>
            <a:pPr marL="457200" lvl="1" indent="0">
              <a:buNone/>
            </a:pPr>
            <a:r>
              <a:rPr lang="en-US" altLang="zh-CN" sz="2000" b="1" dirty="0" smtClean="0">
                <a:solidFill>
                  <a:schemeClr val="accent1">
                    <a:lumMod val="75000"/>
                  </a:schemeClr>
                </a:solidFill>
                <a:cs typeface="Times New Roman" pitchFamily="18" charset="0"/>
              </a:rPr>
              <a:t>measurements for particle                  identification</a:t>
            </a:r>
            <a:endParaRPr lang="en-US" altLang="zh-CN" sz="2000" b="1" dirty="0">
              <a:solidFill>
                <a:schemeClr val="accent1">
                  <a:lumMod val="75000"/>
                </a:schemeClr>
              </a:solidFill>
              <a:cs typeface="Times New Roman" pitchFamily="18" charset="0"/>
            </a:endParaRPr>
          </a:p>
          <a:p>
            <a:pPr lvl="1" eaLnBrk="1" hangingPunct="1"/>
            <a:endParaRPr lang="en-US" altLang="zh-CN" sz="2000" b="1" dirty="0" smtClean="0">
              <a:solidFill>
                <a:schemeClr val="accent1">
                  <a:lumMod val="75000"/>
                </a:schemeClr>
              </a:solidFill>
              <a:latin typeface="Times New Roman" pitchFamily="18" charset="0"/>
              <a:cs typeface="Times New Roman" pitchFamily="18" charset="0"/>
            </a:endParaRPr>
          </a:p>
          <a:p>
            <a:pPr marL="0" indent="0" eaLnBrk="1" hangingPunct="1">
              <a:buNone/>
            </a:pPr>
            <a:endParaRPr lang="en-US" altLang="zh-CN" dirty="0" smtClean="0"/>
          </a:p>
          <a:p>
            <a:pPr marL="0" indent="0" eaLnBrk="1" hangingPunct="1">
              <a:buNone/>
            </a:pPr>
            <a:endParaRPr lang="en-US" altLang="zh-CN" dirty="0" smtClean="0"/>
          </a:p>
        </p:txBody>
      </p:sp>
      <p:sp>
        <p:nvSpPr>
          <p:cNvPr id="11" name="TextBox 10"/>
          <p:cNvSpPr txBox="1"/>
          <p:nvPr/>
        </p:nvSpPr>
        <p:spPr>
          <a:xfrm>
            <a:off x="3910706" y="4791892"/>
            <a:ext cx="4824084" cy="1754326"/>
          </a:xfrm>
          <a:prstGeom prst="rect">
            <a:avLst/>
          </a:prstGeom>
          <a:noFill/>
        </p:spPr>
        <p:txBody>
          <a:bodyPr wrap="square" rtlCol="0">
            <a:spAutoFit/>
          </a:bodyPr>
          <a:lstStyle/>
          <a:p>
            <a:r>
              <a:rPr lang="en-US" altLang="zh-CN" sz="2800" b="1" dirty="0" smtClean="0">
                <a:solidFill>
                  <a:schemeClr val="accent1">
                    <a:lumMod val="75000"/>
                  </a:schemeClr>
                </a:solidFill>
                <a:cs typeface="Times New Roman" pitchFamily="18" charset="0"/>
              </a:rPr>
              <a:t>Design Requirement of ASIC:</a:t>
            </a:r>
          </a:p>
          <a:p>
            <a:pPr marL="342900" indent="-342900">
              <a:buFont typeface="Wingdings" pitchFamily="2" charset="2"/>
              <a:buChar char="Ø"/>
            </a:pPr>
            <a:r>
              <a:rPr lang="en-US" altLang="zh-CN" sz="2000" b="1" dirty="0" smtClean="0">
                <a:solidFill>
                  <a:schemeClr val="accent1">
                    <a:lumMod val="75000"/>
                  </a:schemeClr>
                </a:solidFill>
                <a:cs typeface="Times New Roman" pitchFamily="18" charset="0"/>
              </a:rPr>
              <a:t>High time resolution</a:t>
            </a:r>
          </a:p>
          <a:p>
            <a:pPr marL="342900" indent="-342900">
              <a:buFont typeface="Wingdings" pitchFamily="2" charset="2"/>
              <a:buChar char="Ø"/>
            </a:pPr>
            <a:r>
              <a:rPr lang="en-US" altLang="zh-CN" sz="2000" b="1" dirty="0" smtClean="0">
                <a:solidFill>
                  <a:schemeClr val="accent1">
                    <a:lumMod val="75000"/>
                  </a:schemeClr>
                </a:solidFill>
                <a:cs typeface="Times New Roman" pitchFamily="18" charset="0"/>
              </a:rPr>
              <a:t>High Bandwidth</a:t>
            </a:r>
          </a:p>
          <a:p>
            <a:pPr marL="342900" indent="-342900">
              <a:buFont typeface="Wingdings" pitchFamily="2" charset="2"/>
              <a:buChar char="Ø"/>
            </a:pPr>
            <a:r>
              <a:rPr lang="en-US" altLang="zh-CN" sz="2000" b="1" dirty="0" smtClean="0">
                <a:solidFill>
                  <a:schemeClr val="accent1">
                    <a:lumMod val="75000"/>
                  </a:schemeClr>
                </a:solidFill>
                <a:cs typeface="Times New Roman" pitchFamily="18" charset="0"/>
              </a:rPr>
              <a:t>Multi-channel readout</a:t>
            </a:r>
          </a:p>
          <a:p>
            <a:pPr marL="342900" indent="-342900">
              <a:buFont typeface="Wingdings" pitchFamily="2" charset="2"/>
              <a:buChar char="Ø"/>
            </a:pPr>
            <a:r>
              <a:rPr lang="en-US" altLang="zh-CN" sz="2000" b="1" dirty="0" smtClean="0">
                <a:solidFill>
                  <a:schemeClr val="accent1">
                    <a:lumMod val="75000"/>
                  </a:schemeClr>
                </a:solidFill>
                <a:cs typeface="Times New Roman" pitchFamily="18" charset="0"/>
              </a:rPr>
              <a:t>……</a:t>
            </a:r>
          </a:p>
        </p:txBody>
      </p:sp>
      <p:sp>
        <p:nvSpPr>
          <p:cNvPr id="12" name="右箭头 11"/>
          <p:cNvSpPr/>
          <p:nvPr/>
        </p:nvSpPr>
        <p:spPr>
          <a:xfrm>
            <a:off x="2006969" y="5414397"/>
            <a:ext cx="1369132" cy="576064"/>
          </a:xfrm>
          <a:prstGeom prst="rightArrow">
            <a:avLst>
              <a:gd name="adj1" fmla="val 45591"/>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993629" y="5229200"/>
            <a:ext cx="3024336" cy="11213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158853" y="2338891"/>
            <a:ext cx="4608513" cy="738664"/>
          </a:xfrm>
          <a:prstGeom prst="rect">
            <a:avLst/>
          </a:prstGeom>
          <a:noFill/>
        </p:spPr>
        <p:txBody>
          <a:bodyPr wrap="square" rtlCol="0">
            <a:spAutoFit/>
          </a:bodyPr>
          <a:lstStyle/>
          <a:p>
            <a:pPr marL="285750" indent="-285750">
              <a:buFont typeface="Arial" pitchFamily="34" charset="0"/>
              <a:buChar char="•"/>
            </a:pPr>
            <a:r>
              <a:rPr lang="en-US" altLang="zh-CN" sz="2400" b="1" dirty="0">
                <a:solidFill>
                  <a:schemeClr val="accent1">
                    <a:lumMod val="75000"/>
                  </a:schemeClr>
                </a:solidFill>
                <a:cs typeface="Times New Roman" pitchFamily="18" charset="0"/>
              </a:rPr>
              <a:t>Features of MRPC detectors</a:t>
            </a:r>
          </a:p>
          <a:p>
            <a:endParaRPr lang="zh-CN" altLang="en-US" dirty="0"/>
          </a:p>
        </p:txBody>
      </p:sp>
    </p:spTree>
    <p:extLst>
      <p:ext uri="{BB962C8B-B14F-4D97-AF65-F5344CB8AC3E}">
        <p14:creationId xmlns:p14="http://schemas.microsoft.com/office/powerpoint/2010/main" val="40189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4</a:t>
            </a:fld>
            <a:endParaRPr lang="zh-CN" altLang="en-US" dirty="0"/>
          </a:p>
        </p:txBody>
      </p:sp>
      <p:sp>
        <p:nvSpPr>
          <p:cNvPr id="7" name="标题 1"/>
          <p:cNvSpPr txBox="1">
            <a:spLocks/>
          </p:cNvSpPr>
          <p:nvPr/>
        </p:nvSpPr>
        <p:spPr>
          <a:xfrm>
            <a:off x="-102168" y="260648"/>
            <a:ext cx="8229600" cy="850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chemeClr val="accent1">
                    <a:lumMod val="75000"/>
                  </a:schemeClr>
                </a:solidFill>
                <a:cs typeface="Times New Roman" pitchFamily="18" charset="0"/>
              </a:rPr>
              <a:t>Voltage mode &amp; current mode</a:t>
            </a:r>
            <a:endParaRPr lang="en-US" altLang="zh-CN" sz="4000" b="1" dirty="0">
              <a:solidFill>
                <a:schemeClr val="accent1">
                  <a:lumMod val="75000"/>
                </a:schemeClr>
              </a:solidFill>
              <a:cs typeface="Times New Roman" pitchFamily="18" charset="0"/>
            </a:endParaRPr>
          </a:p>
        </p:txBody>
      </p:sp>
      <p:sp>
        <p:nvSpPr>
          <p:cNvPr id="8" name="内容占位符 2"/>
          <p:cNvSpPr txBox="1">
            <a:spLocks/>
          </p:cNvSpPr>
          <p:nvPr/>
        </p:nvSpPr>
        <p:spPr>
          <a:xfrm>
            <a:off x="457200" y="1268413"/>
            <a:ext cx="8229600" cy="5764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b="1" dirty="0" smtClean="0">
                <a:solidFill>
                  <a:schemeClr val="accent2"/>
                </a:solidFill>
                <a:latin typeface="+mj-lt"/>
                <a:cs typeface="Times New Roman" pitchFamily="18" charset="0"/>
              </a:rPr>
              <a:t>A fully current mode structure</a:t>
            </a:r>
          </a:p>
        </p:txBody>
      </p:sp>
      <p:grpSp>
        <p:nvGrpSpPr>
          <p:cNvPr id="9" name="组合 8"/>
          <p:cNvGrpSpPr/>
          <p:nvPr/>
        </p:nvGrpSpPr>
        <p:grpSpPr>
          <a:xfrm>
            <a:off x="266936" y="2400548"/>
            <a:ext cx="1944216" cy="3063768"/>
            <a:chOff x="264554" y="1935329"/>
            <a:chExt cx="1944216" cy="3063768"/>
          </a:xfrm>
        </p:grpSpPr>
        <p:grpSp>
          <p:nvGrpSpPr>
            <p:cNvPr id="10" name="组合 60"/>
            <p:cNvGrpSpPr>
              <a:grpSpLocks/>
            </p:cNvGrpSpPr>
            <p:nvPr/>
          </p:nvGrpSpPr>
          <p:grpSpPr bwMode="auto">
            <a:xfrm>
              <a:off x="515937" y="1935329"/>
              <a:ext cx="1008063" cy="1944687"/>
              <a:chOff x="3635946" y="3059668"/>
              <a:chExt cx="1008062" cy="1944688"/>
            </a:xfrm>
          </p:grpSpPr>
          <p:cxnSp>
            <p:nvCxnSpPr>
              <p:cNvPr id="12" name="直接连接符 11"/>
              <p:cNvCxnSpPr/>
              <p:nvPr/>
            </p:nvCxnSpPr>
            <p:spPr>
              <a:xfrm rot="5400000">
                <a:off x="3851846" y="4140757"/>
                <a:ext cx="288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3923282" y="4140757"/>
                <a:ext cx="288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67746" y="4067731"/>
                <a:ext cx="144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4067746" y="4212194"/>
                <a:ext cx="1444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51846" y="4140756"/>
                <a:ext cx="144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3816127" y="4608275"/>
                <a:ext cx="79216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067746" y="4572556"/>
                <a:ext cx="288925" cy="215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9" name="直接连接符 18"/>
              <p:cNvCxnSpPr/>
              <p:nvPr/>
            </p:nvCxnSpPr>
            <p:spPr>
              <a:xfrm rot="5400000" flipH="1" flipV="1">
                <a:off x="3708177" y="3563699"/>
                <a:ext cx="100806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139184" y="3348593"/>
                <a:ext cx="144462"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1" name="直接连接符 20"/>
              <p:cNvCxnSpPr/>
              <p:nvPr/>
            </p:nvCxnSpPr>
            <p:spPr>
              <a:xfrm>
                <a:off x="4067746" y="3059668"/>
                <a:ext cx="2889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067746" y="5004356"/>
                <a:ext cx="2889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779615" y="4068525"/>
                <a:ext cx="144463"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635946" y="4428094"/>
                <a:ext cx="576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212208" y="3851830"/>
                <a:ext cx="431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64554" y="4075767"/>
              <a:ext cx="1944216" cy="923330"/>
            </a:xfrm>
            <a:prstGeom prst="rect">
              <a:avLst/>
            </a:prstGeom>
            <a:noFill/>
          </p:spPr>
          <p:txBody>
            <a:bodyPr wrap="square" rtlCol="0">
              <a:spAutoFit/>
            </a:bodyPr>
            <a:lstStyle/>
            <a:p>
              <a:r>
                <a:rPr lang="en-US" altLang="zh-CN" dirty="0" smtClean="0"/>
                <a:t>NINO-structure</a:t>
              </a:r>
            </a:p>
            <a:p>
              <a:r>
                <a:rPr lang="en-US" altLang="zh-CN" dirty="0" smtClean="0"/>
                <a:t>Voltage-mode circuit</a:t>
              </a:r>
              <a:endParaRPr lang="zh-CN" altLang="en-US" dirty="0"/>
            </a:p>
          </p:txBody>
        </p:sp>
      </p:grpSp>
      <p:sp>
        <p:nvSpPr>
          <p:cNvPr id="26" name="TextBox 25"/>
          <p:cNvSpPr txBox="1"/>
          <p:nvPr/>
        </p:nvSpPr>
        <p:spPr>
          <a:xfrm>
            <a:off x="5148064" y="1833889"/>
            <a:ext cx="3888432" cy="2585323"/>
          </a:xfrm>
          <a:prstGeom prst="rect">
            <a:avLst/>
          </a:prstGeom>
          <a:noFill/>
        </p:spPr>
        <p:txBody>
          <a:bodyPr wrap="square" rtlCol="0">
            <a:spAutoFit/>
          </a:bodyPr>
          <a:lstStyle/>
          <a:p>
            <a:r>
              <a:rPr lang="en-US" altLang="zh-CN" sz="2400" b="1" dirty="0" smtClean="0">
                <a:solidFill>
                  <a:schemeClr val="accent1">
                    <a:lumMod val="75000"/>
                  </a:schemeClr>
                </a:solidFill>
                <a:cs typeface="Times New Roman" pitchFamily="18" charset="0"/>
              </a:rPr>
              <a:t>Features for NINO:</a:t>
            </a:r>
          </a:p>
          <a:p>
            <a:pPr marL="285750" indent="-285750">
              <a:buFont typeface="Wingdings" pitchFamily="2" charset="2"/>
              <a:buChar char="Ø"/>
            </a:pPr>
            <a:r>
              <a:rPr lang="en-US" altLang="zh-CN" sz="2000" dirty="0" smtClean="0">
                <a:solidFill>
                  <a:schemeClr val="accent1">
                    <a:lumMod val="75000"/>
                  </a:schemeClr>
                </a:solidFill>
                <a:cs typeface="Times New Roman" pitchFamily="18" charset="0"/>
              </a:rPr>
              <a:t>Widely used for MRPC detectors</a:t>
            </a:r>
          </a:p>
          <a:p>
            <a:pPr marL="285750" indent="-285750">
              <a:buFont typeface="Wingdings" pitchFamily="2" charset="2"/>
              <a:buChar char="Ø"/>
            </a:pPr>
            <a:r>
              <a:rPr lang="en-US" altLang="zh-CN" sz="2000" dirty="0" smtClean="0">
                <a:solidFill>
                  <a:schemeClr val="accent1">
                    <a:lumMod val="75000"/>
                  </a:schemeClr>
                </a:solidFill>
                <a:cs typeface="Times New Roman" pitchFamily="18" charset="0"/>
              </a:rPr>
              <a:t>Good time resolution</a:t>
            </a:r>
          </a:p>
          <a:p>
            <a:pPr marL="285750" indent="-285750">
              <a:buFont typeface="Wingdings" pitchFamily="2" charset="2"/>
              <a:buChar char="Ø"/>
            </a:pPr>
            <a:r>
              <a:rPr lang="en-US" altLang="zh-CN" sz="2000" dirty="0" smtClean="0">
                <a:solidFill>
                  <a:schemeClr val="accent1">
                    <a:lumMod val="75000"/>
                  </a:schemeClr>
                </a:solidFill>
                <a:cs typeface="Times New Roman" pitchFamily="18" charset="0"/>
              </a:rPr>
              <a:t>High bandwidth</a:t>
            </a:r>
          </a:p>
          <a:p>
            <a:pPr marL="285750" indent="-285750">
              <a:buFont typeface="Wingdings" pitchFamily="2" charset="2"/>
              <a:buChar char="Ø"/>
            </a:pPr>
            <a:r>
              <a:rPr lang="en-US" altLang="zh-CN" sz="2000" dirty="0" smtClean="0">
                <a:solidFill>
                  <a:schemeClr val="accent1">
                    <a:lumMod val="75000"/>
                  </a:schemeClr>
                </a:solidFill>
                <a:cs typeface="Times New Roman" pitchFamily="18" charset="0"/>
              </a:rPr>
              <a:t>Lower power consumption</a:t>
            </a:r>
          </a:p>
          <a:p>
            <a:pPr marL="285750" indent="-285750">
              <a:buFont typeface="Wingdings" pitchFamily="2" charset="2"/>
              <a:buChar char="Ø"/>
            </a:pPr>
            <a:r>
              <a:rPr lang="en-US" altLang="zh-CN" sz="2000" dirty="0" smtClean="0">
                <a:solidFill>
                  <a:schemeClr val="accent6">
                    <a:lumMod val="75000"/>
                  </a:schemeClr>
                </a:solidFill>
                <a:cs typeface="Times New Roman" pitchFamily="18" charset="0"/>
              </a:rPr>
              <a:t>The challenge of stability when using the multi-channel readout</a:t>
            </a:r>
          </a:p>
          <a:p>
            <a:endParaRPr lang="zh-CN" altLang="en-US" dirty="0"/>
          </a:p>
        </p:txBody>
      </p:sp>
      <p:sp>
        <p:nvSpPr>
          <p:cNvPr id="27" name="下箭头 26"/>
          <p:cNvSpPr/>
          <p:nvPr/>
        </p:nvSpPr>
        <p:spPr>
          <a:xfrm>
            <a:off x="6634175" y="4186173"/>
            <a:ext cx="288032" cy="576262"/>
          </a:xfrm>
          <a:prstGeom prst="down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4791833" y="4900149"/>
            <a:ext cx="4248471" cy="1200329"/>
          </a:xfrm>
          <a:prstGeom prst="rect">
            <a:avLst/>
          </a:prstGeom>
          <a:noFill/>
        </p:spPr>
        <p:txBody>
          <a:bodyPr wrap="square" rtlCol="0">
            <a:spAutoFit/>
          </a:bodyPr>
          <a:lstStyle/>
          <a:p>
            <a:r>
              <a:rPr lang="en-US" altLang="zh-CN" sz="2400" b="1" dirty="0" smtClean="0">
                <a:solidFill>
                  <a:srgbClr val="C00000"/>
                </a:solidFill>
                <a:cs typeface="Times New Roman" pitchFamily="18" charset="0"/>
              </a:rPr>
              <a:t>A fully current mode structure to improve the stability and achieve good time resolution</a:t>
            </a:r>
            <a:endParaRPr lang="zh-CN" altLang="en-US" sz="2400" b="1" dirty="0">
              <a:solidFill>
                <a:srgbClr val="C00000"/>
              </a:solidFill>
              <a:cs typeface="Times New Roman" pitchFamily="18" charset="0"/>
            </a:endParaRPr>
          </a:p>
        </p:txBody>
      </p:sp>
      <p:grpSp>
        <p:nvGrpSpPr>
          <p:cNvPr id="29" name="组合 28"/>
          <p:cNvGrpSpPr/>
          <p:nvPr/>
        </p:nvGrpSpPr>
        <p:grpSpPr>
          <a:xfrm>
            <a:off x="2267072" y="1773958"/>
            <a:ext cx="2545235" cy="2325727"/>
            <a:chOff x="715368" y="4022487"/>
            <a:chExt cx="2964448" cy="2523887"/>
          </a:xfrm>
        </p:grpSpPr>
        <p:grpSp>
          <p:nvGrpSpPr>
            <p:cNvPr id="30" name="组合 56"/>
            <p:cNvGrpSpPr>
              <a:grpSpLocks/>
            </p:cNvGrpSpPr>
            <p:nvPr/>
          </p:nvGrpSpPr>
          <p:grpSpPr bwMode="auto">
            <a:xfrm>
              <a:off x="715368" y="4022487"/>
              <a:ext cx="2428875" cy="1724025"/>
              <a:chOff x="428625" y="1847851"/>
              <a:chExt cx="2428875" cy="1724025"/>
            </a:xfrm>
          </p:grpSpPr>
          <p:cxnSp>
            <p:nvCxnSpPr>
              <p:cNvPr id="32" name="直接连接符 31"/>
              <p:cNvCxnSpPr/>
              <p:nvPr/>
            </p:nvCxnSpPr>
            <p:spPr bwMode="auto">
              <a:xfrm>
                <a:off x="1285875" y="1857376"/>
                <a:ext cx="2857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bwMode="auto">
              <a:xfrm rot="5400000">
                <a:off x="1500187" y="2286001"/>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auto">
              <a:xfrm rot="5400000">
                <a:off x="1428750" y="2286001"/>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auto">
              <a:xfrm>
                <a:off x="1428750" y="2214563"/>
                <a:ext cx="142875"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bwMode="auto">
              <a:xfrm>
                <a:off x="1428750" y="2357438"/>
                <a:ext cx="142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bwMode="auto">
              <a:xfrm rot="5400000" flipH="1" flipV="1">
                <a:off x="1250156" y="2035970"/>
                <a:ext cx="357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bwMode="auto">
              <a:xfrm rot="5400000" flipH="1" flipV="1">
                <a:off x="821531" y="2964657"/>
                <a:ext cx="1214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bwMode="auto">
              <a:xfrm>
                <a:off x="1643062" y="2286001"/>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bwMode="auto">
              <a:xfrm rot="5400000">
                <a:off x="1607343" y="2464595"/>
                <a:ext cx="357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bwMode="auto">
              <a:xfrm>
                <a:off x="1428750" y="2643188"/>
                <a:ext cx="357187"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椭圆 41"/>
              <p:cNvSpPr/>
              <p:nvPr/>
            </p:nvSpPr>
            <p:spPr bwMode="auto">
              <a:xfrm>
                <a:off x="1285875" y="2928938"/>
                <a:ext cx="285750" cy="142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椭圆 42"/>
              <p:cNvSpPr/>
              <p:nvPr/>
            </p:nvSpPr>
            <p:spPr bwMode="auto">
              <a:xfrm>
                <a:off x="1285875" y="3000376"/>
                <a:ext cx="285750" cy="142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4" name="直接连接符 43"/>
              <p:cNvCxnSpPr/>
              <p:nvPr/>
            </p:nvCxnSpPr>
            <p:spPr bwMode="auto">
              <a:xfrm>
                <a:off x="1285875" y="3571876"/>
                <a:ext cx="2857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bwMode="auto">
              <a:xfrm rot="5400000">
                <a:off x="1928812" y="2286001"/>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bwMode="auto">
              <a:xfrm rot="5400000">
                <a:off x="1857375" y="2286001"/>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bwMode="auto">
              <a:xfrm rot="10800000">
                <a:off x="2071687" y="2205038"/>
                <a:ext cx="142875"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bwMode="auto">
              <a:xfrm>
                <a:off x="2071687" y="2347913"/>
                <a:ext cx="142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bwMode="auto">
              <a:xfrm rot="5400000" flipH="1" flipV="1">
                <a:off x="2035968" y="2026445"/>
                <a:ext cx="357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auto">
              <a:xfrm>
                <a:off x="2071687" y="1857376"/>
                <a:ext cx="2857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auto">
              <a:xfrm rot="5400000" flipH="1" flipV="1">
                <a:off x="2000249" y="2571751"/>
                <a:ext cx="428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bwMode="auto">
              <a:xfrm>
                <a:off x="2214562" y="2786063"/>
                <a:ext cx="500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bwMode="auto">
              <a:xfrm>
                <a:off x="2357437" y="2714626"/>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bwMode="auto">
              <a:xfrm>
                <a:off x="642937" y="2776538"/>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bwMode="auto">
              <a:xfrm rot="10800000">
                <a:off x="714375" y="2705101"/>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28"/>
              <p:cNvSpPr txBox="1">
                <a:spLocks noChangeArrowheads="1"/>
              </p:cNvSpPr>
              <p:nvPr/>
            </p:nvSpPr>
            <p:spPr bwMode="auto">
              <a:xfrm>
                <a:off x="720080" y="2373393"/>
                <a:ext cx="428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i</a:t>
                </a:r>
                <a:r>
                  <a:rPr lang="en-US" altLang="zh-CN" sz="1600" baseline="-25000">
                    <a:latin typeface="Calibri" pitchFamily="34" charset="0"/>
                  </a:rPr>
                  <a:t>in</a:t>
                </a:r>
                <a:endParaRPr lang="zh-CN" altLang="en-US" sz="1600" baseline="-25000">
                  <a:latin typeface="Calibri" pitchFamily="34" charset="0"/>
                </a:endParaRPr>
              </a:p>
            </p:txBody>
          </p:sp>
          <p:sp>
            <p:nvSpPr>
              <p:cNvPr id="57" name="TextBox 29"/>
              <p:cNvSpPr txBox="1">
                <a:spLocks noChangeArrowheads="1"/>
              </p:cNvSpPr>
              <p:nvPr/>
            </p:nvSpPr>
            <p:spPr bwMode="auto">
              <a:xfrm>
                <a:off x="2286000" y="2345296"/>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i</a:t>
                </a:r>
                <a:r>
                  <a:rPr lang="en-US" altLang="zh-CN" sz="1600" baseline="-25000">
                    <a:latin typeface="Calibri" pitchFamily="34" charset="0"/>
                  </a:rPr>
                  <a:t>ou</a:t>
                </a:r>
                <a:r>
                  <a:rPr lang="en-US" altLang="zh-CN" baseline="-25000">
                    <a:latin typeface="Calibri" pitchFamily="34" charset="0"/>
                  </a:rPr>
                  <a:t>t</a:t>
                </a:r>
                <a:endParaRPr lang="zh-CN" altLang="en-US" baseline="-25000">
                  <a:latin typeface="Calibri" pitchFamily="34" charset="0"/>
                </a:endParaRPr>
              </a:p>
            </p:txBody>
          </p:sp>
          <p:sp>
            <p:nvSpPr>
              <p:cNvPr id="58" name="TextBox 36"/>
              <p:cNvSpPr txBox="1">
                <a:spLocks noChangeArrowheads="1"/>
              </p:cNvSpPr>
              <p:nvPr/>
            </p:nvSpPr>
            <p:spPr bwMode="auto">
              <a:xfrm>
                <a:off x="1571625" y="1857364"/>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1:</a:t>
                </a:r>
                <a:r>
                  <a:rPr lang="en-US" altLang="zh-CN" sz="1600" i="1">
                    <a:latin typeface="Calibri" pitchFamily="34" charset="0"/>
                  </a:rPr>
                  <a:t>N</a:t>
                </a:r>
                <a:endParaRPr lang="zh-CN" altLang="en-US" sz="1600" i="1">
                  <a:latin typeface="Calibri" pitchFamily="34" charset="0"/>
                </a:endParaRPr>
              </a:p>
            </p:txBody>
          </p:sp>
          <p:cxnSp>
            <p:nvCxnSpPr>
              <p:cNvPr id="59" name="直接连接符 58"/>
              <p:cNvCxnSpPr/>
              <p:nvPr/>
            </p:nvCxnSpPr>
            <p:spPr bwMode="auto">
              <a:xfrm>
                <a:off x="857250" y="3062288"/>
                <a:ext cx="2857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bwMode="auto">
              <a:xfrm>
                <a:off x="857250" y="3133726"/>
                <a:ext cx="2857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bwMode="auto">
              <a:xfrm rot="5400000" flipH="1" flipV="1">
                <a:off x="857250" y="3276601"/>
                <a:ext cx="28575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41"/>
              <p:cNvSpPr txBox="1">
                <a:spLocks noChangeArrowheads="1"/>
              </p:cNvSpPr>
              <p:nvPr/>
            </p:nvSpPr>
            <p:spPr bwMode="auto">
              <a:xfrm>
                <a:off x="428625" y="2847977"/>
                <a:ext cx="500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C</a:t>
                </a:r>
                <a:r>
                  <a:rPr lang="en-US" altLang="zh-CN" sz="1600" baseline="-25000">
                    <a:latin typeface="Calibri" pitchFamily="34" charset="0"/>
                  </a:rPr>
                  <a:t>in</a:t>
                </a:r>
                <a:endParaRPr lang="zh-CN" altLang="en-US" sz="1600" baseline="-25000">
                  <a:latin typeface="Calibri" pitchFamily="34" charset="0"/>
                </a:endParaRPr>
              </a:p>
            </p:txBody>
          </p:sp>
          <p:cxnSp>
            <p:nvCxnSpPr>
              <p:cNvPr id="63" name="直接连接符 62"/>
              <p:cNvCxnSpPr/>
              <p:nvPr/>
            </p:nvCxnSpPr>
            <p:spPr bwMode="auto">
              <a:xfrm rot="5400000" flipH="1" flipV="1">
                <a:off x="857250" y="291941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bwMode="auto">
              <a:xfrm>
                <a:off x="1000125" y="3419476"/>
                <a:ext cx="428625"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28"/>
              <p:cNvSpPr txBox="1">
                <a:spLocks noChangeArrowheads="1"/>
              </p:cNvSpPr>
              <p:nvPr/>
            </p:nvSpPr>
            <p:spPr bwMode="auto">
              <a:xfrm>
                <a:off x="1000100" y="2000240"/>
                <a:ext cx="571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dirty="0">
                    <a:latin typeface="Calibri" pitchFamily="34" charset="0"/>
                  </a:rPr>
                  <a:t>M1</a:t>
                </a:r>
                <a:endParaRPr lang="zh-CN" altLang="en-US" sz="1600" dirty="0">
                  <a:latin typeface="Calibri" pitchFamily="34" charset="0"/>
                </a:endParaRPr>
              </a:p>
            </p:txBody>
          </p:sp>
          <p:sp>
            <p:nvSpPr>
              <p:cNvPr id="66" name="TextBox 28"/>
              <p:cNvSpPr txBox="1">
                <a:spLocks noChangeArrowheads="1"/>
              </p:cNvSpPr>
              <p:nvPr/>
            </p:nvSpPr>
            <p:spPr bwMode="auto">
              <a:xfrm>
                <a:off x="2143108" y="2000240"/>
                <a:ext cx="571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M2</a:t>
                </a:r>
                <a:endParaRPr lang="zh-CN" altLang="en-US" sz="1600">
                  <a:latin typeface="Calibri" pitchFamily="34" charset="0"/>
                </a:endParaRPr>
              </a:p>
            </p:txBody>
          </p:sp>
        </p:grpSp>
        <p:sp>
          <p:nvSpPr>
            <p:cNvPr id="31" name="TextBox 30"/>
            <p:cNvSpPr txBox="1"/>
            <p:nvPr/>
          </p:nvSpPr>
          <p:spPr>
            <a:xfrm>
              <a:off x="853540" y="5844973"/>
              <a:ext cx="2826276" cy="701401"/>
            </a:xfrm>
            <a:prstGeom prst="rect">
              <a:avLst/>
            </a:prstGeom>
            <a:noFill/>
          </p:spPr>
          <p:txBody>
            <a:bodyPr wrap="square" rtlCol="0">
              <a:spAutoFit/>
            </a:bodyPr>
            <a:lstStyle/>
            <a:p>
              <a:r>
                <a:rPr lang="en-US" altLang="zh-CN" dirty="0" smtClean="0"/>
                <a:t>Simplified schematics of a current  preamplifier</a:t>
              </a:r>
              <a:endParaRPr lang="zh-CN" altLang="en-US" dirty="0"/>
            </a:p>
          </p:txBody>
        </p:sp>
      </p:grpSp>
      <p:grpSp>
        <p:nvGrpSpPr>
          <p:cNvPr id="67" name="组合 66"/>
          <p:cNvGrpSpPr/>
          <p:nvPr/>
        </p:nvGrpSpPr>
        <p:grpSpPr>
          <a:xfrm>
            <a:off x="2211240" y="4084159"/>
            <a:ext cx="2601067" cy="2270600"/>
            <a:chOff x="3697953" y="4079876"/>
            <a:chExt cx="3009917" cy="2420607"/>
          </a:xfrm>
        </p:grpSpPr>
        <p:grpSp>
          <p:nvGrpSpPr>
            <p:cNvPr id="68" name="组合 6"/>
            <p:cNvGrpSpPr>
              <a:grpSpLocks/>
            </p:cNvGrpSpPr>
            <p:nvPr/>
          </p:nvGrpSpPr>
          <p:grpSpPr bwMode="auto">
            <a:xfrm>
              <a:off x="3697953" y="4079876"/>
              <a:ext cx="2922587" cy="1652588"/>
              <a:chOff x="721188" y="2490793"/>
              <a:chExt cx="2922127" cy="1652587"/>
            </a:xfrm>
          </p:grpSpPr>
          <p:cxnSp>
            <p:nvCxnSpPr>
              <p:cNvPr id="70" name="直接连接符 69"/>
              <p:cNvCxnSpPr/>
              <p:nvPr/>
            </p:nvCxnSpPr>
            <p:spPr bwMode="auto">
              <a:xfrm>
                <a:off x="1643380" y="2500318"/>
                <a:ext cx="28570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bwMode="auto">
              <a:xfrm rot="5400000">
                <a:off x="1857637" y="3571880"/>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bwMode="auto">
              <a:xfrm rot="5400000">
                <a:off x="1786210" y="3571880"/>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bwMode="auto">
              <a:xfrm>
                <a:off x="1786232" y="3500442"/>
                <a:ext cx="142853"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bwMode="auto">
              <a:xfrm>
                <a:off x="1786232" y="3643317"/>
                <a:ext cx="142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bwMode="auto">
              <a:xfrm rot="5400000" flipH="1" flipV="1">
                <a:off x="1607638" y="2678912"/>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bwMode="auto">
              <a:xfrm>
                <a:off x="2000512" y="2928943"/>
                <a:ext cx="2142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bwMode="auto">
              <a:xfrm rot="5400000">
                <a:off x="1536201" y="3250412"/>
                <a:ext cx="500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bwMode="auto">
              <a:xfrm rot="5400000">
                <a:off x="2643325" y="292894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bwMode="auto">
              <a:xfrm rot="5400000">
                <a:off x="2571899" y="292894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bwMode="auto">
              <a:xfrm rot="10800000">
                <a:off x="2786200" y="2847981"/>
                <a:ext cx="142853"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bwMode="auto">
              <a:xfrm>
                <a:off x="2786200" y="2990856"/>
                <a:ext cx="142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bwMode="auto">
              <a:xfrm rot="5400000" flipH="1" flipV="1">
                <a:off x="2750459" y="2669387"/>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bwMode="auto">
              <a:xfrm>
                <a:off x="2786200" y="2500318"/>
                <a:ext cx="28570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bwMode="auto">
              <a:xfrm rot="5400000" flipH="1" flipV="1">
                <a:off x="2679022" y="3250412"/>
                <a:ext cx="500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bwMode="auto">
              <a:xfrm>
                <a:off x="1000544" y="3214693"/>
                <a:ext cx="785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bwMode="auto">
              <a:xfrm rot="5400000">
                <a:off x="1857637" y="292894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bwMode="auto">
              <a:xfrm rot="5400000">
                <a:off x="1786210" y="292894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bwMode="auto">
              <a:xfrm rot="10800000">
                <a:off x="1786232" y="3000381"/>
                <a:ext cx="142853"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bwMode="auto">
              <a:xfrm>
                <a:off x="1786232" y="2857506"/>
                <a:ext cx="142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bwMode="auto">
              <a:xfrm rot="5400000">
                <a:off x="1893321" y="3250412"/>
                <a:ext cx="64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bwMode="auto">
              <a:xfrm>
                <a:off x="2000512" y="3571880"/>
                <a:ext cx="214278"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等腰三角形 91"/>
              <p:cNvSpPr/>
              <p:nvPr/>
            </p:nvSpPr>
            <p:spPr bwMode="auto">
              <a:xfrm rot="10800000">
                <a:off x="1643380" y="4000505"/>
                <a:ext cx="285705" cy="14287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93" name="直接连接符 92"/>
              <p:cNvCxnSpPr/>
              <p:nvPr/>
            </p:nvCxnSpPr>
            <p:spPr bwMode="auto">
              <a:xfrm rot="5400000">
                <a:off x="1607638" y="3821911"/>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bwMode="auto">
              <a:xfrm rot="5400000">
                <a:off x="2643325" y="3571880"/>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bwMode="auto">
              <a:xfrm rot="5400000">
                <a:off x="2571899" y="3571880"/>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bwMode="auto">
              <a:xfrm>
                <a:off x="2786200" y="3643317"/>
                <a:ext cx="142853"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bwMode="auto">
              <a:xfrm>
                <a:off x="2786200" y="3500442"/>
                <a:ext cx="142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bwMode="auto">
              <a:xfrm rot="10800000">
                <a:off x="2500495" y="2928943"/>
                <a:ext cx="214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bwMode="auto">
              <a:xfrm rot="5400000">
                <a:off x="2179026" y="3250412"/>
                <a:ext cx="64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bwMode="auto">
              <a:xfrm>
                <a:off x="2500495" y="3571880"/>
                <a:ext cx="214279" cy="0"/>
              </a:xfrm>
              <a:prstGeom prst="line">
                <a:avLst/>
              </a:prstGeom>
            </p:spPr>
            <p:style>
              <a:lnRef idx="1">
                <a:schemeClr val="accent1"/>
              </a:lnRef>
              <a:fillRef idx="0">
                <a:schemeClr val="accent1"/>
              </a:fillRef>
              <a:effectRef idx="0">
                <a:schemeClr val="accent1"/>
              </a:effectRef>
              <a:fontRef idx="minor">
                <a:schemeClr val="tx1"/>
              </a:fontRef>
            </p:style>
          </p:cxnSp>
          <p:sp>
            <p:nvSpPr>
              <p:cNvPr id="101" name="等腰三角形 100"/>
              <p:cNvSpPr/>
              <p:nvPr/>
            </p:nvSpPr>
            <p:spPr bwMode="auto">
              <a:xfrm rot="10800000">
                <a:off x="2786200" y="4000505"/>
                <a:ext cx="285705" cy="14287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02" name="直接连接符 101"/>
              <p:cNvCxnSpPr/>
              <p:nvPr/>
            </p:nvCxnSpPr>
            <p:spPr bwMode="auto">
              <a:xfrm rot="5400000">
                <a:off x="2750459" y="3821911"/>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bwMode="auto">
              <a:xfrm>
                <a:off x="1786232" y="3357567"/>
                <a:ext cx="714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bwMode="auto">
              <a:xfrm rot="10800000">
                <a:off x="2214790" y="3143256"/>
                <a:ext cx="7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68"/>
              <p:cNvSpPr txBox="1">
                <a:spLocks noChangeArrowheads="1"/>
              </p:cNvSpPr>
              <p:nvPr/>
            </p:nvSpPr>
            <p:spPr bwMode="auto">
              <a:xfrm>
                <a:off x="721188" y="2786058"/>
                <a:ext cx="785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0</a:t>
                </a:r>
                <a:r>
                  <a:rPr lang="en-US" altLang="zh-CN" sz="1600">
                    <a:latin typeface="Calibri" pitchFamily="34" charset="0"/>
                    <a:sym typeface="Wingdings" pitchFamily="2" charset="2"/>
                  </a:rPr>
                  <a:t></a:t>
                </a:r>
                <a:r>
                  <a:rPr lang="en-US" altLang="zh-CN" sz="1600" i="1">
                    <a:latin typeface="Calibri" pitchFamily="34" charset="0"/>
                  </a:rPr>
                  <a:t>i</a:t>
                </a:r>
                <a:r>
                  <a:rPr lang="en-US" altLang="zh-CN" sz="1600" baseline="-25000">
                    <a:latin typeface="Calibri" pitchFamily="34" charset="0"/>
                  </a:rPr>
                  <a:t>s</a:t>
                </a:r>
                <a:endParaRPr lang="zh-CN" altLang="en-US" sz="1600" baseline="30000">
                  <a:latin typeface="Calibri" pitchFamily="34" charset="0"/>
                </a:endParaRPr>
              </a:p>
            </p:txBody>
          </p:sp>
          <p:cxnSp>
            <p:nvCxnSpPr>
              <p:cNvPr id="106" name="直接连接符 105"/>
              <p:cNvCxnSpPr/>
              <p:nvPr/>
            </p:nvCxnSpPr>
            <p:spPr bwMode="auto">
              <a:xfrm>
                <a:off x="2929052" y="3286131"/>
                <a:ext cx="499984" cy="0"/>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extBox 74"/>
              <p:cNvSpPr txBox="1">
                <a:spLocks noChangeArrowheads="1"/>
              </p:cNvSpPr>
              <p:nvPr/>
            </p:nvSpPr>
            <p:spPr bwMode="auto">
              <a:xfrm>
                <a:off x="3000377" y="2916800"/>
                <a:ext cx="642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V</a:t>
                </a:r>
                <a:r>
                  <a:rPr lang="en-US" altLang="zh-CN" sz="1600" baseline="-25000">
                    <a:latin typeface="Calibri" pitchFamily="34" charset="0"/>
                  </a:rPr>
                  <a:t>out</a:t>
                </a:r>
                <a:endParaRPr lang="zh-CN" altLang="en-US" sz="1600" baseline="-25000">
                  <a:latin typeface="Calibri" pitchFamily="34" charset="0"/>
                </a:endParaRPr>
              </a:p>
            </p:txBody>
          </p:sp>
          <p:sp>
            <p:nvSpPr>
              <p:cNvPr id="108" name="TextBox 41"/>
              <p:cNvSpPr txBox="1">
                <a:spLocks noChangeArrowheads="1"/>
              </p:cNvSpPr>
              <p:nvPr/>
            </p:nvSpPr>
            <p:spPr bwMode="auto">
              <a:xfrm>
                <a:off x="785786" y="3348049"/>
                <a:ext cx="500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i</a:t>
                </a:r>
                <a:r>
                  <a:rPr lang="en-US" altLang="zh-CN" sz="1600" baseline="-25000">
                    <a:latin typeface="Calibri" pitchFamily="34" charset="0"/>
                  </a:rPr>
                  <a:t>th</a:t>
                </a:r>
                <a:endParaRPr lang="zh-CN" altLang="en-US" sz="1600" baseline="-25000">
                  <a:latin typeface="Calibri" pitchFamily="34" charset="0"/>
                </a:endParaRPr>
              </a:p>
            </p:txBody>
          </p:sp>
          <p:cxnSp>
            <p:nvCxnSpPr>
              <p:cNvPr id="109" name="直接连接符 108"/>
              <p:cNvCxnSpPr/>
              <p:nvPr/>
            </p:nvCxnSpPr>
            <p:spPr bwMode="auto">
              <a:xfrm rot="5400000" flipH="1" flipV="1">
                <a:off x="1036206" y="3526636"/>
                <a:ext cx="64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bwMode="auto">
              <a:xfrm>
                <a:off x="1357675" y="3848105"/>
                <a:ext cx="428558"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TextBox 78"/>
              <p:cNvSpPr txBox="1">
                <a:spLocks noChangeArrowheads="1"/>
              </p:cNvSpPr>
              <p:nvPr/>
            </p:nvSpPr>
            <p:spPr bwMode="auto">
              <a:xfrm>
                <a:off x="2000232" y="2621523"/>
                <a:ext cx="6429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NM0</a:t>
                </a:r>
                <a:endParaRPr lang="zh-CN" altLang="en-US" sz="1600">
                  <a:latin typeface="Calibri" pitchFamily="34" charset="0"/>
                </a:endParaRPr>
              </a:p>
            </p:txBody>
          </p:sp>
          <p:sp>
            <p:nvSpPr>
              <p:cNvPr id="112" name="TextBox 78"/>
              <p:cNvSpPr txBox="1">
                <a:spLocks noChangeArrowheads="1"/>
              </p:cNvSpPr>
              <p:nvPr/>
            </p:nvSpPr>
            <p:spPr bwMode="auto">
              <a:xfrm>
                <a:off x="2000232" y="3550217"/>
                <a:ext cx="6429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dirty="0">
                    <a:latin typeface="Calibri" pitchFamily="34" charset="0"/>
                  </a:rPr>
                  <a:t>PM0</a:t>
                </a:r>
                <a:endParaRPr lang="zh-CN" altLang="en-US" sz="1600" dirty="0">
                  <a:latin typeface="Calibri" pitchFamily="34" charset="0"/>
                </a:endParaRPr>
              </a:p>
            </p:txBody>
          </p:sp>
          <p:sp>
            <p:nvSpPr>
              <p:cNvPr id="113" name="椭圆 112"/>
              <p:cNvSpPr/>
              <p:nvPr/>
            </p:nvSpPr>
            <p:spPr>
              <a:xfrm>
                <a:off x="1214822" y="3419480"/>
                <a:ext cx="285705" cy="2143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4" name="直接连接符 113"/>
              <p:cNvCxnSpPr/>
              <p:nvPr/>
            </p:nvCxnSpPr>
            <p:spPr>
              <a:xfrm>
                <a:off x="1071970" y="3143256"/>
                <a:ext cx="214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5400000" flipH="1" flipV="1">
                <a:off x="1214011" y="2994831"/>
                <a:ext cx="220663" cy="76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364024" y="2928943"/>
                <a:ext cx="214279"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椭圆 116"/>
              <p:cNvSpPr/>
              <p:nvPr/>
            </p:nvSpPr>
            <p:spPr>
              <a:xfrm>
                <a:off x="1214822" y="3500442"/>
                <a:ext cx="285705" cy="2143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9" name="TextBox 68"/>
            <p:cNvSpPr txBox="1"/>
            <p:nvPr/>
          </p:nvSpPr>
          <p:spPr>
            <a:xfrm>
              <a:off x="3762561" y="5854152"/>
              <a:ext cx="2945309" cy="646331"/>
            </a:xfrm>
            <a:prstGeom prst="rect">
              <a:avLst/>
            </a:prstGeom>
            <a:noFill/>
          </p:spPr>
          <p:txBody>
            <a:bodyPr wrap="square" rtlCol="0">
              <a:spAutoFit/>
            </a:bodyPr>
            <a:lstStyle/>
            <a:p>
              <a:r>
                <a:rPr lang="en-US" altLang="zh-CN" dirty="0" smtClean="0"/>
                <a:t>Simplified schematics of a current discriminator</a:t>
              </a:r>
              <a:endParaRPr lang="zh-CN" altLang="en-US" dirty="0"/>
            </a:p>
          </p:txBody>
        </p:sp>
      </p:grpSp>
      <p:sp>
        <p:nvSpPr>
          <p:cNvPr id="118" name="右箭头 117"/>
          <p:cNvSpPr/>
          <p:nvPr/>
        </p:nvSpPr>
        <p:spPr>
          <a:xfrm>
            <a:off x="1691680" y="3554660"/>
            <a:ext cx="519472"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646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5</a:t>
            </a:fld>
            <a:endParaRPr lang="zh-CN" altLang="en-US" dirty="0"/>
          </a:p>
        </p:txBody>
      </p:sp>
      <p:sp>
        <p:nvSpPr>
          <p:cNvPr id="7" name="标题 1"/>
          <p:cNvSpPr>
            <a:spLocks noGrp="1"/>
          </p:cNvSpPr>
          <p:nvPr>
            <p:ph type="title"/>
          </p:nvPr>
        </p:nvSpPr>
        <p:spPr>
          <a:xfrm>
            <a:off x="323528" y="260648"/>
            <a:ext cx="8229600" cy="850900"/>
          </a:xfrm>
        </p:spPr>
        <p:txBody>
          <a:bodyPr>
            <a:normAutofit/>
          </a:bodyPr>
          <a:lstStyle/>
          <a:p>
            <a:pPr eaLnBrk="1" hangingPunct="1"/>
            <a:r>
              <a:rPr lang="en-US" altLang="zh-CN" sz="4800" b="1" dirty="0" smtClean="0">
                <a:solidFill>
                  <a:schemeClr val="accent1">
                    <a:lumMod val="75000"/>
                  </a:schemeClr>
                </a:solidFill>
                <a:cs typeface="Times New Roman" pitchFamily="18" charset="0"/>
              </a:rPr>
              <a:t>Noise Analysis</a:t>
            </a:r>
            <a:endParaRPr lang="zh-CN" altLang="en-US" sz="4800" b="1" dirty="0" smtClean="0">
              <a:solidFill>
                <a:schemeClr val="accent1">
                  <a:lumMod val="75000"/>
                </a:schemeClr>
              </a:solidFill>
              <a:cs typeface="Times New Roman" pitchFamily="18" charset="0"/>
            </a:endParaRPr>
          </a:p>
        </p:txBody>
      </p:sp>
      <p:grpSp>
        <p:nvGrpSpPr>
          <p:cNvPr id="8" name="组合 115"/>
          <p:cNvGrpSpPr>
            <a:grpSpLocks/>
          </p:cNvGrpSpPr>
          <p:nvPr/>
        </p:nvGrpSpPr>
        <p:grpSpPr bwMode="auto">
          <a:xfrm>
            <a:off x="611188" y="2205038"/>
            <a:ext cx="3168650" cy="2447925"/>
            <a:chOff x="683568" y="1916832"/>
            <a:chExt cx="3168352" cy="2448272"/>
          </a:xfrm>
        </p:grpSpPr>
        <p:cxnSp>
          <p:nvCxnSpPr>
            <p:cNvPr id="9" name="直接连接符 8"/>
            <p:cNvCxnSpPr/>
            <p:nvPr/>
          </p:nvCxnSpPr>
          <p:spPr bwMode="auto">
            <a:xfrm>
              <a:off x="1620105" y="1931121"/>
              <a:ext cx="3492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bwMode="auto">
            <a:xfrm rot="5400000">
              <a:off x="1844664" y="3518053"/>
              <a:ext cx="423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rot="5400000">
              <a:off x="1757360" y="3518053"/>
              <a:ext cx="423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auto">
            <a:xfrm>
              <a:off x="1794713" y="3412469"/>
              <a:ext cx="174609"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auto">
            <a:xfrm>
              <a:off x="1794713" y="3623636"/>
              <a:ext cx="174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auto">
            <a:xfrm rot="5400000" flipH="1" flipV="1">
              <a:off x="1530357" y="2195477"/>
              <a:ext cx="5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auto">
            <a:xfrm>
              <a:off x="2056626" y="2566211"/>
              <a:ext cx="261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auto">
            <a:xfrm rot="5400000">
              <a:off x="1423979" y="3041735"/>
              <a:ext cx="7414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rot="5400000">
              <a:off x="2807392" y="2566212"/>
              <a:ext cx="422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auto">
            <a:xfrm rot="5400000">
              <a:off x="2720089" y="2566212"/>
              <a:ext cx="422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rot="10800000">
              <a:off x="3018560" y="2445544"/>
              <a:ext cx="174609"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3018560" y="2658299"/>
              <a:ext cx="174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auto">
            <a:xfrm rot="5400000" flipH="1" flipV="1">
              <a:off x="2928812" y="2181188"/>
              <a:ext cx="528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auto">
            <a:xfrm>
              <a:off x="3018560" y="1931121"/>
              <a:ext cx="3492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bwMode="auto">
            <a:xfrm rot="5400000" flipH="1" flipV="1">
              <a:off x="2822434" y="3041735"/>
              <a:ext cx="7414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auto">
            <a:xfrm>
              <a:off x="832779" y="2988546"/>
              <a:ext cx="9619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rot="5400000">
              <a:off x="1845458" y="2566212"/>
              <a:ext cx="422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bwMode="auto">
            <a:xfrm rot="5400000">
              <a:off x="1758154" y="2566212"/>
              <a:ext cx="422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auto">
            <a:xfrm rot="10800000">
              <a:off x="1794713" y="2671001"/>
              <a:ext cx="174609"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a:off x="1794713" y="2459834"/>
              <a:ext cx="174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bwMode="auto">
            <a:xfrm rot="5400000">
              <a:off x="1842222" y="3042529"/>
              <a:ext cx="95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auto">
            <a:xfrm>
              <a:off x="2056626" y="3518846"/>
              <a:ext cx="261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bwMode="auto">
            <a:xfrm rot="10800000">
              <a:off x="1620105" y="4153936"/>
              <a:ext cx="349217" cy="2111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2" name="直接连接符 31"/>
            <p:cNvCxnSpPr/>
            <p:nvPr/>
          </p:nvCxnSpPr>
          <p:spPr bwMode="auto">
            <a:xfrm rot="5400000">
              <a:off x="1529563" y="3888786"/>
              <a:ext cx="530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bwMode="auto">
            <a:xfrm rot="5400000">
              <a:off x="2806598" y="3518053"/>
              <a:ext cx="423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auto">
            <a:xfrm rot="5400000">
              <a:off x="2719295" y="3518053"/>
              <a:ext cx="423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auto">
            <a:xfrm>
              <a:off x="3018560" y="3623636"/>
              <a:ext cx="174609"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bwMode="auto">
            <a:xfrm>
              <a:off x="3018560" y="3412469"/>
              <a:ext cx="174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bwMode="auto">
            <a:xfrm rot="10800000">
              <a:off x="2669343" y="2566211"/>
              <a:ext cx="261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bwMode="auto">
            <a:xfrm rot="5400000">
              <a:off x="2193026" y="3042529"/>
              <a:ext cx="95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bwMode="auto">
            <a:xfrm>
              <a:off x="2669343" y="3518846"/>
              <a:ext cx="261913"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等腰三角形 39"/>
            <p:cNvSpPr/>
            <p:nvPr/>
          </p:nvSpPr>
          <p:spPr bwMode="auto">
            <a:xfrm rot="10800000">
              <a:off x="3018560" y="4153936"/>
              <a:ext cx="349217" cy="2111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1" name="直接连接符 40"/>
            <p:cNvCxnSpPr/>
            <p:nvPr/>
          </p:nvCxnSpPr>
          <p:spPr bwMode="auto">
            <a:xfrm rot="5400000">
              <a:off x="2928018" y="3888786"/>
              <a:ext cx="530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auto">
            <a:xfrm>
              <a:off x="1794713" y="3201301"/>
              <a:ext cx="874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rot="10800000">
              <a:off x="2318539" y="2883756"/>
              <a:ext cx="87463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68"/>
            <p:cNvSpPr txBox="1">
              <a:spLocks noChangeArrowheads="1"/>
            </p:cNvSpPr>
            <p:nvPr/>
          </p:nvSpPr>
          <p:spPr bwMode="auto">
            <a:xfrm>
              <a:off x="683568" y="2492896"/>
              <a:ext cx="648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0</a:t>
              </a:r>
              <a:r>
                <a:rPr lang="en-US" altLang="zh-CN" sz="1600">
                  <a:latin typeface="Calibri" pitchFamily="34" charset="0"/>
                  <a:sym typeface="Wingdings" pitchFamily="2" charset="2"/>
                </a:rPr>
                <a:t></a:t>
              </a:r>
              <a:r>
                <a:rPr lang="en-US" altLang="zh-CN" sz="1600" i="1">
                  <a:latin typeface="Calibri" pitchFamily="34" charset="0"/>
                </a:rPr>
                <a:t>i</a:t>
              </a:r>
              <a:r>
                <a:rPr lang="en-US" altLang="zh-CN" sz="1600" baseline="-25000">
                  <a:latin typeface="Calibri" pitchFamily="34" charset="0"/>
                </a:rPr>
                <a:t>s</a:t>
              </a:r>
              <a:endParaRPr lang="zh-CN" altLang="en-US" sz="1600" baseline="30000">
                <a:latin typeface="Calibri" pitchFamily="34" charset="0"/>
              </a:endParaRPr>
            </a:p>
          </p:txBody>
        </p:sp>
        <p:cxnSp>
          <p:nvCxnSpPr>
            <p:cNvPr id="45" name="直接连接符 44"/>
            <p:cNvCxnSpPr/>
            <p:nvPr/>
          </p:nvCxnSpPr>
          <p:spPr bwMode="auto">
            <a:xfrm>
              <a:off x="3193169" y="3094924"/>
              <a:ext cx="612717"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74"/>
            <p:cNvSpPr txBox="1">
              <a:spLocks noChangeArrowheads="1"/>
            </p:cNvSpPr>
            <p:nvPr/>
          </p:nvSpPr>
          <p:spPr bwMode="auto">
            <a:xfrm>
              <a:off x="3281007" y="2708920"/>
              <a:ext cx="570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V</a:t>
              </a:r>
              <a:r>
                <a:rPr lang="en-US" altLang="zh-CN" sz="1600" baseline="-25000">
                  <a:latin typeface="Calibri" pitchFamily="34" charset="0"/>
                </a:rPr>
                <a:t>out</a:t>
              </a:r>
              <a:endParaRPr lang="zh-CN" altLang="en-US" sz="1600" baseline="-25000">
                <a:latin typeface="Calibri" pitchFamily="34" charset="0"/>
              </a:endParaRPr>
            </a:p>
          </p:txBody>
        </p:sp>
        <p:sp>
          <p:nvSpPr>
            <p:cNvPr id="47" name="TextBox 41"/>
            <p:cNvSpPr txBox="1">
              <a:spLocks noChangeArrowheads="1"/>
            </p:cNvSpPr>
            <p:nvPr/>
          </p:nvSpPr>
          <p:spPr bwMode="auto">
            <a:xfrm>
              <a:off x="755576" y="3306470"/>
              <a:ext cx="4731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i</a:t>
              </a:r>
              <a:r>
                <a:rPr lang="en-US" altLang="zh-CN" sz="1600" baseline="-25000">
                  <a:latin typeface="Calibri" pitchFamily="34" charset="0"/>
                </a:rPr>
                <a:t>th</a:t>
              </a:r>
              <a:endParaRPr lang="zh-CN" altLang="en-US" sz="1600" baseline="-25000">
                <a:latin typeface="Calibri" pitchFamily="34" charset="0"/>
              </a:endParaRPr>
            </a:p>
          </p:txBody>
        </p:sp>
        <p:cxnSp>
          <p:nvCxnSpPr>
            <p:cNvPr id="48" name="直接连接符 47"/>
            <p:cNvCxnSpPr/>
            <p:nvPr/>
          </p:nvCxnSpPr>
          <p:spPr bwMode="auto">
            <a:xfrm rot="5400000" flipH="1" flipV="1">
              <a:off x="793776" y="3451368"/>
              <a:ext cx="951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bwMode="auto">
            <a:xfrm>
              <a:off x="1269300" y="3926892"/>
              <a:ext cx="525414"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78"/>
            <p:cNvSpPr txBox="1">
              <a:spLocks noChangeArrowheads="1"/>
            </p:cNvSpPr>
            <p:nvPr/>
          </p:nvSpPr>
          <p:spPr bwMode="auto">
            <a:xfrm>
              <a:off x="2056858" y="2110506"/>
              <a:ext cx="7869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NM0</a:t>
              </a:r>
              <a:endParaRPr lang="zh-CN" altLang="en-US" sz="1600">
                <a:latin typeface="Calibri" pitchFamily="34" charset="0"/>
              </a:endParaRPr>
            </a:p>
          </p:txBody>
        </p:sp>
        <p:sp>
          <p:nvSpPr>
            <p:cNvPr id="51" name="TextBox 78"/>
            <p:cNvSpPr txBox="1">
              <a:spLocks noChangeArrowheads="1"/>
            </p:cNvSpPr>
            <p:nvPr/>
          </p:nvSpPr>
          <p:spPr bwMode="auto">
            <a:xfrm>
              <a:off x="2056858" y="3486346"/>
              <a:ext cx="786942" cy="50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PM0</a:t>
              </a:r>
              <a:endParaRPr lang="zh-CN" altLang="en-US" sz="1600">
                <a:latin typeface="Calibri" pitchFamily="34" charset="0"/>
              </a:endParaRPr>
            </a:p>
          </p:txBody>
        </p:sp>
        <p:sp>
          <p:nvSpPr>
            <p:cNvPr id="52" name="椭圆 51"/>
            <p:cNvSpPr/>
            <p:nvPr/>
          </p:nvSpPr>
          <p:spPr>
            <a:xfrm>
              <a:off x="1094691" y="3293389"/>
              <a:ext cx="350805" cy="3175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3" name="直接连接符 52"/>
            <p:cNvCxnSpPr/>
            <p:nvPr/>
          </p:nvCxnSpPr>
          <p:spPr>
            <a:xfrm>
              <a:off x="920083" y="2883756"/>
              <a:ext cx="261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5400000" flipH="1" flipV="1">
              <a:off x="1061320" y="2685300"/>
              <a:ext cx="319132" cy="77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259776" y="2566211"/>
              <a:ext cx="261913"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1094691" y="3412469"/>
              <a:ext cx="350805" cy="3175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TextBox 78"/>
            <p:cNvSpPr txBox="1">
              <a:spLocks noChangeArrowheads="1"/>
            </p:cNvSpPr>
            <p:nvPr/>
          </p:nvSpPr>
          <p:spPr bwMode="auto">
            <a:xfrm>
              <a:off x="1835696" y="2802414"/>
              <a:ext cx="3600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X</a:t>
              </a:r>
              <a:endParaRPr lang="zh-CN" altLang="en-US" sz="1600">
                <a:latin typeface="Calibri" pitchFamily="34" charset="0"/>
              </a:endParaRPr>
            </a:p>
          </p:txBody>
        </p:sp>
        <p:sp>
          <p:nvSpPr>
            <p:cNvPr id="58" name="椭圆 57"/>
            <p:cNvSpPr/>
            <p:nvPr/>
          </p:nvSpPr>
          <p:spPr>
            <a:xfrm>
              <a:off x="1762966" y="2963142"/>
              <a:ext cx="73018" cy="71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9" name="TextBox 58"/>
          <p:cNvSpPr txBox="1"/>
          <p:nvPr/>
        </p:nvSpPr>
        <p:spPr>
          <a:xfrm>
            <a:off x="3748338" y="2043023"/>
            <a:ext cx="5220072" cy="1200329"/>
          </a:xfrm>
          <a:prstGeom prst="rect">
            <a:avLst/>
          </a:prstGeom>
          <a:noFill/>
        </p:spPr>
        <p:txBody>
          <a:bodyPr wrap="square" rtlCol="0">
            <a:spAutoFit/>
          </a:bodyPr>
          <a:lstStyle/>
          <a:p>
            <a:pPr marL="342900" indent="-342900">
              <a:buFont typeface="Arial" pitchFamily="34" charset="0"/>
              <a:buChar char="•"/>
            </a:pPr>
            <a:r>
              <a:rPr lang="en-US" altLang="zh-CN" sz="2400" dirty="0" smtClean="0">
                <a:solidFill>
                  <a:schemeClr val="accent1">
                    <a:lumMod val="75000"/>
                  </a:schemeClr>
                </a:solidFill>
                <a:latin typeface="+mj-lt"/>
                <a:cs typeface="Times New Roman" pitchFamily="18" charset="0"/>
              </a:rPr>
              <a:t>The logic state transition of </a:t>
            </a:r>
            <a:r>
              <a:rPr lang="en-US" altLang="zh-CN" sz="2400" dirty="0">
                <a:solidFill>
                  <a:schemeClr val="accent1">
                    <a:lumMod val="75000"/>
                  </a:schemeClr>
                </a:solidFill>
                <a:latin typeface="+mj-lt"/>
                <a:ea typeface="华文行楷" pitchFamily="2" charset="-122"/>
                <a:cs typeface="Times New Roman" pitchFamily="18" charset="0"/>
              </a:rPr>
              <a:t> </a:t>
            </a:r>
            <a:r>
              <a:rPr lang="en-US" altLang="zh-CN" sz="2400" i="1" dirty="0" err="1" smtClean="0">
                <a:solidFill>
                  <a:schemeClr val="accent1">
                    <a:lumMod val="75000"/>
                  </a:schemeClr>
                </a:solidFill>
                <a:latin typeface="+mj-lt"/>
                <a:ea typeface="华文行楷" pitchFamily="2" charset="-122"/>
                <a:cs typeface="Times New Roman" pitchFamily="18" charset="0"/>
              </a:rPr>
              <a:t>V</a:t>
            </a:r>
            <a:r>
              <a:rPr lang="en-US" altLang="zh-CN" i="1" dirty="0" err="1" smtClean="0">
                <a:solidFill>
                  <a:schemeClr val="accent1">
                    <a:lumMod val="75000"/>
                  </a:schemeClr>
                </a:solidFill>
                <a:latin typeface="+mj-lt"/>
                <a:ea typeface="华文行楷" pitchFamily="2" charset="-122"/>
                <a:cs typeface="Times New Roman" pitchFamily="18" charset="0"/>
              </a:rPr>
              <a:t>out</a:t>
            </a:r>
            <a:r>
              <a:rPr lang="en-US" altLang="zh-CN" sz="2400" dirty="0">
                <a:solidFill>
                  <a:schemeClr val="accent1">
                    <a:lumMod val="75000"/>
                  </a:schemeClr>
                </a:solidFill>
                <a:latin typeface="+mj-lt"/>
                <a:ea typeface="华文行楷" pitchFamily="2" charset="-122"/>
                <a:cs typeface="Times New Roman" pitchFamily="18" charset="0"/>
              </a:rPr>
              <a:t>  </a:t>
            </a:r>
            <a:r>
              <a:rPr lang="en-US" altLang="zh-CN" sz="2400" dirty="0" smtClean="0">
                <a:solidFill>
                  <a:schemeClr val="accent1">
                    <a:lumMod val="75000"/>
                  </a:schemeClr>
                </a:solidFill>
                <a:latin typeface="+mj-lt"/>
                <a:ea typeface="华文行楷" pitchFamily="2" charset="-122"/>
                <a:cs typeface="Times New Roman" pitchFamily="18" charset="0"/>
              </a:rPr>
              <a:t>depends on </a:t>
            </a:r>
            <a:r>
              <a:rPr lang="en-US" altLang="zh-CN" sz="2400" i="1" dirty="0" smtClean="0">
                <a:solidFill>
                  <a:schemeClr val="accent1">
                    <a:lumMod val="75000"/>
                  </a:schemeClr>
                </a:solidFill>
                <a:latin typeface="+mj-lt"/>
                <a:ea typeface="华文行楷" pitchFamily="2" charset="-122"/>
                <a:cs typeface="Times New Roman" pitchFamily="18" charset="0"/>
              </a:rPr>
              <a:t>V</a:t>
            </a:r>
            <a:r>
              <a:rPr lang="en-US" altLang="zh-CN" sz="1200" i="1" dirty="0" smtClean="0">
                <a:solidFill>
                  <a:schemeClr val="accent1">
                    <a:lumMod val="75000"/>
                  </a:schemeClr>
                </a:solidFill>
                <a:latin typeface="+mj-lt"/>
                <a:ea typeface="华文行楷" pitchFamily="2" charset="-122"/>
                <a:cs typeface="Times New Roman" pitchFamily="18" charset="0"/>
              </a:rPr>
              <a:t>X</a:t>
            </a:r>
            <a:r>
              <a:rPr lang="en-US" altLang="zh-CN" sz="2400" dirty="0" smtClean="0">
                <a:solidFill>
                  <a:schemeClr val="accent1">
                    <a:lumMod val="75000"/>
                  </a:schemeClr>
                </a:solidFill>
                <a:latin typeface="+mj-lt"/>
                <a:ea typeface="华文行楷" pitchFamily="2" charset="-122"/>
                <a:cs typeface="Times New Roman" pitchFamily="18" charset="0"/>
              </a:rPr>
              <a:t>, and hence the charge  </a:t>
            </a:r>
            <a:r>
              <a:rPr lang="en-US" altLang="zh-CN" sz="2400" i="1" dirty="0" smtClean="0">
                <a:solidFill>
                  <a:schemeClr val="accent1">
                    <a:lumMod val="75000"/>
                  </a:schemeClr>
                </a:solidFill>
                <a:latin typeface="+mj-lt"/>
                <a:ea typeface="华文行楷" pitchFamily="2" charset="-122"/>
                <a:cs typeface="Times New Roman" pitchFamily="18" charset="0"/>
              </a:rPr>
              <a:t>Q</a:t>
            </a:r>
            <a:r>
              <a:rPr lang="en-US" altLang="zh-CN" sz="1200" i="1" dirty="0" smtClean="0">
                <a:solidFill>
                  <a:schemeClr val="accent1">
                    <a:lumMod val="75000"/>
                  </a:schemeClr>
                </a:solidFill>
                <a:latin typeface="+mj-lt"/>
                <a:ea typeface="华文行楷" pitchFamily="2" charset="-122"/>
                <a:cs typeface="Times New Roman" pitchFamily="18" charset="0"/>
              </a:rPr>
              <a:t>X</a:t>
            </a:r>
            <a:r>
              <a:rPr lang="en-US" altLang="zh-CN" sz="2400" dirty="0" smtClean="0">
                <a:solidFill>
                  <a:schemeClr val="accent1">
                    <a:lumMod val="75000"/>
                  </a:schemeClr>
                </a:solidFill>
                <a:latin typeface="+mj-lt"/>
                <a:ea typeface="华文行楷" pitchFamily="2" charset="-122"/>
                <a:cs typeface="Times New Roman" pitchFamily="18" charset="0"/>
              </a:rPr>
              <a:t> integrated on </a:t>
            </a:r>
            <a:r>
              <a:rPr lang="en-US" altLang="zh-CN" sz="2400" i="1" dirty="0" smtClean="0">
                <a:solidFill>
                  <a:schemeClr val="accent1">
                    <a:lumMod val="75000"/>
                  </a:schemeClr>
                </a:solidFill>
                <a:latin typeface="+mj-lt"/>
                <a:ea typeface="华文行楷" pitchFamily="2" charset="-122"/>
                <a:cs typeface="Times New Roman" pitchFamily="18" charset="0"/>
              </a:rPr>
              <a:t>C</a:t>
            </a:r>
            <a:r>
              <a:rPr lang="en-US" altLang="zh-CN" sz="1200" i="1" dirty="0" smtClean="0">
                <a:solidFill>
                  <a:schemeClr val="accent1">
                    <a:lumMod val="75000"/>
                  </a:schemeClr>
                </a:solidFill>
                <a:latin typeface="+mj-lt"/>
                <a:ea typeface="华文行楷" pitchFamily="2" charset="-122"/>
                <a:cs typeface="Times New Roman" pitchFamily="18" charset="0"/>
              </a:rPr>
              <a:t>X</a:t>
            </a:r>
            <a:r>
              <a:rPr lang="en-US" altLang="zh-CN" sz="2400" dirty="0" smtClean="0">
                <a:solidFill>
                  <a:schemeClr val="accent1">
                    <a:lumMod val="75000"/>
                  </a:schemeClr>
                </a:solidFill>
                <a:latin typeface="+mj-lt"/>
                <a:ea typeface="华文行楷" pitchFamily="2" charset="-122"/>
                <a:cs typeface="Times New Roman" pitchFamily="18" charset="0"/>
              </a:rPr>
              <a:t> </a:t>
            </a:r>
          </a:p>
        </p:txBody>
      </p:sp>
      <p:sp>
        <p:nvSpPr>
          <p:cNvPr id="60" name="椭圆 59"/>
          <p:cNvSpPr/>
          <p:nvPr/>
        </p:nvSpPr>
        <p:spPr>
          <a:xfrm>
            <a:off x="1547813" y="3090494"/>
            <a:ext cx="567531" cy="3385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右箭头 60"/>
          <p:cNvSpPr/>
          <p:nvPr/>
        </p:nvSpPr>
        <p:spPr>
          <a:xfrm>
            <a:off x="1066006" y="5324611"/>
            <a:ext cx="787400" cy="36004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1943461" y="4483214"/>
            <a:ext cx="6995839" cy="1852414"/>
            <a:chOff x="1943461" y="4483214"/>
            <a:chExt cx="6995839" cy="1852414"/>
          </a:xfrm>
        </p:grpSpPr>
        <mc:AlternateContent xmlns:mc="http://schemas.openxmlformats.org/markup-compatibility/2006" xmlns:a14="http://schemas.microsoft.com/office/drawing/2010/main">
          <mc:Choice Requires="a14">
            <p:sp>
              <p:nvSpPr>
                <p:cNvPr id="63" name="矩形 62"/>
                <p:cNvSpPr/>
                <p:nvPr/>
              </p:nvSpPr>
              <p:spPr>
                <a:xfrm>
                  <a:off x="1943461" y="5022780"/>
                  <a:ext cx="2750570" cy="9507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800" i="1">
                                <a:latin typeface="Cambria Math"/>
                              </a:rPr>
                            </m:ctrlPr>
                          </m:sSubPr>
                          <m:e>
                            <m:r>
                              <a:rPr lang="zh-CN" altLang="en-US" sz="2800" i="1">
                                <a:latin typeface="Cambria Math"/>
                              </a:rPr>
                              <m:t>𝜎</m:t>
                            </m:r>
                          </m:e>
                          <m:sub>
                            <m:r>
                              <a:rPr lang="zh-CN" altLang="en-US" sz="2800" i="1">
                                <a:latin typeface="Cambria Math"/>
                              </a:rPr>
                              <m:t>𝑡</m:t>
                            </m:r>
                            <m:r>
                              <a:rPr lang="zh-CN" altLang="en-US" sz="2800">
                                <a:latin typeface="Cambria Math"/>
                              </a:rPr>
                              <m:t>,</m:t>
                            </m:r>
                            <m:r>
                              <m:rPr>
                                <m:nor/>
                              </m:rPr>
                              <a:rPr lang="zh-CN" altLang="en-US" sz="2800" i="1">
                                <a:latin typeface="Times New Roman" pitchFamily="18" charset="0"/>
                                <a:cs typeface="Times New Roman" pitchFamily="18" charset="0"/>
                              </a:rPr>
                              <m:t>th</m:t>
                            </m:r>
                          </m:sub>
                        </m:sSub>
                        <m:r>
                          <a:rPr lang="zh-CN" altLang="en-US" sz="2800">
                            <a:latin typeface="Cambria Math"/>
                          </a:rPr>
                          <m:t>=</m:t>
                        </m:r>
                        <m:f>
                          <m:fPr>
                            <m:ctrlPr>
                              <a:rPr lang="zh-CN" altLang="en-US" sz="2800" i="1">
                                <a:latin typeface="Cambria Math"/>
                              </a:rPr>
                            </m:ctrlPr>
                          </m:fPr>
                          <m:num>
                            <m:sSub>
                              <m:sSubPr>
                                <m:ctrlPr>
                                  <a:rPr lang="zh-CN" altLang="en-US" sz="2800" i="1">
                                    <a:latin typeface="Cambria Math"/>
                                  </a:rPr>
                                </m:ctrlPr>
                              </m:sSubPr>
                              <m:e>
                                <m:r>
                                  <a:rPr lang="zh-CN" altLang="en-US" sz="2800" i="1">
                                    <a:latin typeface="Cambria Math"/>
                                  </a:rPr>
                                  <m:t>𝜎</m:t>
                                </m:r>
                              </m:e>
                              <m:sub>
                                <m:r>
                                  <a:rPr lang="zh-CN" altLang="en-US" sz="2800" i="1">
                                    <a:latin typeface="Cambria Math"/>
                                  </a:rPr>
                                  <m:t>𝑄</m:t>
                                </m:r>
                                <m:r>
                                  <a:rPr lang="zh-CN" altLang="en-US" sz="2800">
                                    <a:latin typeface="Cambria Math"/>
                                  </a:rPr>
                                  <m:t>,</m:t>
                                </m:r>
                                <m:r>
                                  <m:rPr>
                                    <m:nor/>
                                  </m:rPr>
                                  <a:rPr lang="zh-CN" altLang="en-US" sz="2800" i="1">
                                    <a:latin typeface="Times New Roman" pitchFamily="18" charset="0"/>
                                    <a:cs typeface="Times New Roman" pitchFamily="18" charset="0"/>
                                  </a:rPr>
                                  <m:t>th</m:t>
                                </m:r>
                              </m:sub>
                            </m:sSub>
                          </m:num>
                          <m:den>
                            <m:sSub>
                              <m:sSubPr>
                                <m:ctrlPr>
                                  <a:rPr lang="zh-CN" altLang="en-US" sz="2800" i="1">
                                    <a:latin typeface="Cambria Math"/>
                                  </a:rPr>
                                </m:ctrlPr>
                              </m:sSubPr>
                              <m:e>
                                <m:r>
                                  <a:rPr lang="zh-CN" altLang="en-US" sz="2800" i="1">
                                    <a:latin typeface="Cambria Math"/>
                                  </a:rPr>
                                  <m:t>𝑖</m:t>
                                </m:r>
                              </m:e>
                              <m:sub>
                                <m:r>
                                  <a:rPr lang="zh-CN" altLang="en-US" sz="2800" i="1">
                                    <a:latin typeface="Cambria Math"/>
                                  </a:rPr>
                                  <m:t>𝑇</m:t>
                                </m:r>
                              </m:sub>
                            </m:sSub>
                          </m:den>
                        </m:f>
                      </m:oMath>
                    </m:oMathPara>
                  </a14:m>
                  <a:endParaRPr lang="zh-CN" altLang="en-US" sz="2800" dirty="0">
                    <a:latin typeface="Times New Roman" pitchFamily="18" charset="0"/>
                    <a:cs typeface="Times New Roman"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1943461" y="5022780"/>
                  <a:ext cx="2750570" cy="950773"/>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64" name="直接箭头连接符 63"/>
            <p:cNvCxnSpPr/>
            <p:nvPr/>
          </p:nvCxnSpPr>
          <p:spPr>
            <a:xfrm flipV="1">
              <a:off x="4355976" y="5022780"/>
              <a:ext cx="648072" cy="1344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4319102" y="5754614"/>
              <a:ext cx="601787" cy="2189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220072" y="4483214"/>
              <a:ext cx="3719228" cy="830997"/>
            </a:xfrm>
            <a:prstGeom prst="rect">
              <a:avLst/>
            </a:prstGeom>
            <a:noFill/>
          </p:spPr>
          <p:txBody>
            <a:bodyPr wrap="square" rtlCol="0">
              <a:spAutoFit/>
            </a:bodyPr>
            <a:lstStyle/>
            <a:p>
              <a:r>
                <a:rPr lang="en-US" altLang="zh-CN" sz="2400" dirty="0" smtClean="0">
                  <a:latin typeface="+mj-lt"/>
                  <a:cs typeface="Times New Roman" pitchFamily="18" charset="0"/>
                </a:rPr>
                <a:t>The charge variance during the transition</a:t>
              </a:r>
              <a:endParaRPr lang="zh-CN" altLang="en-US" sz="2400" dirty="0">
                <a:latin typeface="+mj-lt"/>
                <a:cs typeface="Times New Roman" pitchFamily="18" charset="0"/>
              </a:endParaRPr>
            </a:p>
          </p:txBody>
        </p:sp>
        <p:sp>
          <p:nvSpPr>
            <p:cNvPr id="67" name="TextBox 66"/>
            <p:cNvSpPr txBox="1"/>
            <p:nvPr/>
          </p:nvSpPr>
          <p:spPr>
            <a:xfrm>
              <a:off x="5015372" y="5504631"/>
              <a:ext cx="3923928" cy="830997"/>
            </a:xfrm>
            <a:prstGeom prst="rect">
              <a:avLst/>
            </a:prstGeom>
            <a:noFill/>
          </p:spPr>
          <p:txBody>
            <a:bodyPr wrap="square" rtlCol="0">
              <a:spAutoFit/>
            </a:bodyPr>
            <a:lstStyle/>
            <a:p>
              <a:r>
                <a:rPr lang="en-US" altLang="zh-CN" sz="2400" dirty="0" smtClean="0">
                  <a:latin typeface="+mj-lt"/>
                  <a:cs typeface="Times New Roman" pitchFamily="18" charset="0"/>
                </a:rPr>
                <a:t>The charging or discharging rate</a:t>
              </a:r>
              <a:endParaRPr lang="zh-CN" altLang="en-US" sz="2400" dirty="0">
                <a:latin typeface="+mj-lt"/>
                <a:cs typeface="Times New Roman" pitchFamily="18" charset="0"/>
              </a:endParaRPr>
            </a:p>
          </p:txBody>
        </p:sp>
      </p:grpSp>
      <p:sp>
        <p:nvSpPr>
          <p:cNvPr id="68" name="内容占位符 2"/>
          <p:cNvSpPr>
            <a:spLocks noGrp="1"/>
          </p:cNvSpPr>
          <p:nvPr>
            <p:ph idx="1"/>
          </p:nvPr>
        </p:nvSpPr>
        <p:spPr>
          <a:xfrm>
            <a:off x="457200" y="1268413"/>
            <a:ext cx="8229600" cy="648419"/>
          </a:xfrm>
        </p:spPr>
        <p:txBody>
          <a:bodyPr/>
          <a:lstStyle/>
          <a:p>
            <a:pPr eaLnBrk="1" hangingPunct="1"/>
            <a:r>
              <a:rPr lang="en-US" altLang="zh-CN" b="1" dirty="0" smtClean="0">
                <a:solidFill>
                  <a:schemeClr val="accent1">
                    <a:lumMod val="75000"/>
                  </a:schemeClr>
                </a:solidFill>
                <a:latin typeface="+mj-lt"/>
                <a:cs typeface="Times New Roman" pitchFamily="18" charset="0"/>
              </a:rPr>
              <a:t>Current-mode Discriminator</a:t>
            </a:r>
          </a:p>
          <a:p>
            <a:pPr eaLnBrk="1" hangingPunct="1"/>
            <a:endParaRPr lang="en-US" altLang="zh-CN" dirty="0" smtClean="0"/>
          </a:p>
          <a:p>
            <a:pPr eaLnBrk="1" hangingPunct="1"/>
            <a:endParaRPr lang="en-US" altLang="zh-CN" dirty="0" smtClean="0"/>
          </a:p>
        </p:txBody>
      </p:sp>
      <p:graphicFrame>
        <p:nvGraphicFramePr>
          <p:cNvPr id="3" name="对象 2"/>
          <p:cNvGraphicFramePr>
            <a:graphicFrameLocks noChangeAspect="1"/>
          </p:cNvGraphicFramePr>
          <p:nvPr>
            <p:extLst>
              <p:ext uri="{D42A27DB-BD31-4B8C-83A1-F6EECF244321}">
                <p14:modId xmlns:p14="http://schemas.microsoft.com/office/powerpoint/2010/main" val="2213507585"/>
              </p:ext>
            </p:extLst>
          </p:nvPr>
        </p:nvGraphicFramePr>
        <p:xfrm>
          <a:off x="5279486" y="3433773"/>
          <a:ext cx="1800200" cy="742940"/>
        </p:xfrm>
        <a:graphic>
          <a:graphicData uri="http://schemas.openxmlformats.org/presentationml/2006/ole">
            <mc:AlternateContent xmlns:mc="http://schemas.openxmlformats.org/markup-compatibility/2006">
              <mc:Choice xmlns:v="urn:schemas-microsoft-com:vml" Requires="v">
                <p:oleObj spid="_x0000_s3089" name="Equation" r:id="rId5" imgW="799920" imgH="330120" progId="Equation.DSMT4">
                  <p:embed/>
                </p:oleObj>
              </mc:Choice>
              <mc:Fallback>
                <p:oleObj name="Equation" r:id="rId5" imgW="799920" imgH="330120" progId="Equation.DSMT4">
                  <p:embed/>
                  <p:pic>
                    <p:nvPicPr>
                      <p:cNvPr id="0" name=""/>
                      <p:cNvPicPr/>
                      <p:nvPr/>
                    </p:nvPicPr>
                    <p:blipFill>
                      <a:blip r:embed="rId6"/>
                      <a:stretch>
                        <a:fillRect/>
                      </a:stretch>
                    </p:blipFill>
                    <p:spPr>
                      <a:xfrm>
                        <a:off x="5279486" y="3433773"/>
                        <a:ext cx="1800200" cy="742940"/>
                      </a:xfrm>
                      <a:prstGeom prst="rect">
                        <a:avLst/>
                      </a:prstGeom>
                    </p:spPr>
                  </p:pic>
                </p:oleObj>
              </mc:Fallback>
            </mc:AlternateContent>
          </a:graphicData>
        </a:graphic>
      </p:graphicFrame>
    </p:spTree>
    <p:extLst>
      <p:ext uri="{BB962C8B-B14F-4D97-AF65-F5344CB8AC3E}">
        <p14:creationId xmlns:p14="http://schemas.microsoft.com/office/powerpoint/2010/main" val="276646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6</a:t>
            </a:fld>
            <a:endParaRPr lang="zh-CN" altLang="en-US" dirty="0"/>
          </a:p>
        </p:txBody>
      </p:sp>
      <p:sp>
        <p:nvSpPr>
          <p:cNvPr id="7" name="标题 1"/>
          <p:cNvSpPr>
            <a:spLocks noGrp="1"/>
          </p:cNvSpPr>
          <p:nvPr>
            <p:ph type="title"/>
          </p:nvPr>
        </p:nvSpPr>
        <p:spPr>
          <a:xfrm>
            <a:off x="323528" y="260648"/>
            <a:ext cx="8229600" cy="850900"/>
          </a:xfrm>
        </p:spPr>
        <p:txBody>
          <a:bodyPr>
            <a:normAutofit/>
          </a:bodyPr>
          <a:lstStyle/>
          <a:p>
            <a:pPr eaLnBrk="1" hangingPunct="1"/>
            <a:r>
              <a:rPr lang="en-US" altLang="zh-CN" sz="4800" b="1" dirty="0" smtClean="0">
                <a:solidFill>
                  <a:schemeClr val="accent1">
                    <a:lumMod val="75000"/>
                  </a:schemeClr>
                </a:solidFill>
                <a:cs typeface="Times New Roman" pitchFamily="18" charset="0"/>
              </a:rPr>
              <a:t>Noise Analysis</a:t>
            </a:r>
            <a:endParaRPr lang="zh-CN" altLang="en-US" sz="4800" b="1" dirty="0" smtClean="0">
              <a:solidFill>
                <a:schemeClr val="accent1">
                  <a:lumMod val="75000"/>
                </a:schemeClr>
              </a:solidFill>
              <a:cs typeface="Times New Roman" pitchFamily="18" charset="0"/>
            </a:endParaRPr>
          </a:p>
        </p:txBody>
      </p:sp>
      <p:grpSp>
        <p:nvGrpSpPr>
          <p:cNvPr id="8" name="组合 173"/>
          <p:cNvGrpSpPr>
            <a:grpSpLocks/>
          </p:cNvGrpSpPr>
          <p:nvPr/>
        </p:nvGrpSpPr>
        <p:grpSpPr bwMode="auto">
          <a:xfrm>
            <a:off x="324223" y="1504726"/>
            <a:ext cx="4548187" cy="1870075"/>
            <a:chOff x="1619672" y="2852936"/>
            <a:chExt cx="4548469" cy="1868611"/>
          </a:xfrm>
        </p:grpSpPr>
        <p:cxnSp>
          <p:nvCxnSpPr>
            <p:cNvPr id="9" name="直接连接符 8"/>
            <p:cNvCxnSpPr/>
            <p:nvPr/>
          </p:nvCxnSpPr>
          <p:spPr bwMode="auto">
            <a:xfrm>
              <a:off x="4215395" y="3078185"/>
              <a:ext cx="2857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bwMode="auto">
            <a:xfrm rot="5400000">
              <a:off x="4429842" y="4150494"/>
              <a:ext cx="285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rot="5400000">
              <a:off x="4358399" y="4150494"/>
              <a:ext cx="285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auto">
            <a:xfrm>
              <a:off x="4358279" y="4079112"/>
              <a:ext cx="142884"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auto">
            <a:xfrm>
              <a:off x="4358279" y="4221875"/>
              <a:ext cx="1428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auto">
            <a:xfrm rot="5400000" flipH="1" flipV="1">
              <a:off x="4179825" y="3256639"/>
              <a:ext cx="356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auto">
            <a:xfrm>
              <a:off x="4572605" y="3506474"/>
              <a:ext cx="214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auto">
            <a:xfrm rot="5400000">
              <a:off x="4107650" y="3828484"/>
              <a:ext cx="5012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rot="5400000">
              <a:off x="5215703" y="3506474"/>
              <a:ext cx="285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auto">
            <a:xfrm rot="5400000">
              <a:off x="5144261" y="3506474"/>
              <a:ext cx="285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rot="10800000">
              <a:off x="5358466" y="3425574"/>
              <a:ext cx="142884"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358466" y="3568338"/>
              <a:ext cx="1428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auto">
            <a:xfrm rot="5400000" flipH="1" flipV="1">
              <a:off x="5322895" y="3247121"/>
              <a:ext cx="356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auto">
            <a:xfrm>
              <a:off x="5358466" y="3078185"/>
              <a:ext cx="2857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bwMode="auto">
            <a:xfrm rot="5400000" flipH="1" flipV="1">
              <a:off x="5250721" y="3828484"/>
              <a:ext cx="5012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auto">
            <a:xfrm rot="5400000">
              <a:off x="4429842" y="3506474"/>
              <a:ext cx="285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rot="5400000">
              <a:off x="4358399" y="3506474"/>
              <a:ext cx="285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bwMode="auto">
            <a:xfrm rot="10800000">
              <a:off x="4358279" y="3577855"/>
              <a:ext cx="142884"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auto">
            <a:xfrm>
              <a:off x="4358279" y="3435092"/>
              <a:ext cx="1428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rot="5400000">
              <a:off x="4464920" y="3828485"/>
              <a:ext cx="644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bwMode="auto">
            <a:xfrm>
              <a:off x="4572605" y="4150494"/>
              <a:ext cx="214325"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bwMode="auto">
            <a:xfrm rot="10800000">
              <a:off x="4215395" y="4578784"/>
              <a:ext cx="285768" cy="14276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cxnSp>
          <p:nvCxnSpPr>
            <p:cNvPr id="31" name="直接连接符 30"/>
            <p:cNvCxnSpPr/>
            <p:nvPr/>
          </p:nvCxnSpPr>
          <p:spPr bwMode="auto">
            <a:xfrm rot="5400000">
              <a:off x="4179825" y="4400330"/>
              <a:ext cx="356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bwMode="auto">
            <a:xfrm rot="5400000">
              <a:off x="5215703" y="4150494"/>
              <a:ext cx="285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bwMode="auto">
            <a:xfrm rot="5400000">
              <a:off x="5144261" y="4150494"/>
              <a:ext cx="285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auto">
            <a:xfrm>
              <a:off x="5358466" y="4221875"/>
              <a:ext cx="142884"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auto">
            <a:xfrm>
              <a:off x="5358466" y="4079112"/>
              <a:ext cx="1428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bwMode="auto">
            <a:xfrm rot="10800000">
              <a:off x="5072698" y="3506474"/>
              <a:ext cx="2143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bwMode="auto">
            <a:xfrm rot="5400000">
              <a:off x="4750687" y="3828485"/>
              <a:ext cx="644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bwMode="auto">
            <a:xfrm>
              <a:off x="5072698" y="4150494"/>
              <a:ext cx="214326"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等腰三角形 38"/>
            <p:cNvSpPr/>
            <p:nvPr/>
          </p:nvSpPr>
          <p:spPr bwMode="auto">
            <a:xfrm rot="10800000">
              <a:off x="5358466" y="4578784"/>
              <a:ext cx="285768" cy="14276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cxnSp>
          <p:nvCxnSpPr>
            <p:cNvPr id="40" name="直接连接符 39"/>
            <p:cNvCxnSpPr/>
            <p:nvPr/>
          </p:nvCxnSpPr>
          <p:spPr bwMode="auto">
            <a:xfrm rot="5400000">
              <a:off x="5322895" y="4400330"/>
              <a:ext cx="356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bwMode="auto">
            <a:xfrm>
              <a:off x="4358279" y="3936349"/>
              <a:ext cx="714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auto">
            <a:xfrm rot="10800000">
              <a:off x="4786930" y="3722205"/>
              <a:ext cx="714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a:off x="5501350" y="3864968"/>
              <a:ext cx="500094"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74"/>
            <p:cNvSpPr txBox="1">
              <a:spLocks noChangeArrowheads="1"/>
            </p:cNvSpPr>
            <p:nvPr/>
          </p:nvSpPr>
          <p:spPr bwMode="auto">
            <a:xfrm>
              <a:off x="5508104" y="3553271"/>
              <a:ext cx="642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i="1">
                  <a:latin typeface="Calibri" pitchFamily="34" charset="0"/>
                </a:rPr>
                <a:t>V</a:t>
              </a:r>
              <a:r>
                <a:rPr lang="en-US" altLang="zh-CN" sz="1400" baseline="-25000">
                  <a:latin typeface="Calibri" pitchFamily="34" charset="0"/>
                </a:rPr>
                <a:t>out</a:t>
              </a:r>
              <a:endParaRPr lang="zh-CN" altLang="en-US" sz="1400" baseline="-25000">
                <a:latin typeface="Calibri" pitchFamily="34" charset="0"/>
              </a:endParaRPr>
            </a:p>
          </p:txBody>
        </p:sp>
        <p:sp>
          <p:nvSpPr>
            <p:cNvPr id="45" name="TextBox 78"/>
            <p:cNvSpPr txBox="1">
              <a:spLocks noChangeArrowheads="1"/>
            </p:cNvSpPr>
            <p:nvPr/>
          </p:nvSpPr>
          <p:spPr bwMode="auto">
            <a:xfrm>
              <a:off x="4358828" y="3607222"/>
              <a:ext cx="357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a:latin typeface="Calibri" pitchFamily="34" charset="0"/>
                </a:rPr>
                <a:t>X</a:t>
              </a:r>
              <a:endParaRPr lang="zh-CN" altLang="en-US" sz="1400">
                <a:latin typeface="Calibri" pitchFamily="34" charset="0"/>
              </a:endParaRPr>
            </a:p>
          </p:txBody>
        </p:sp>
        <p:cxnSp>
          <p:nvCxnSpPr>
            <p:cNvPr id="46" name="直接连接符 45"/>
            <p:cNvCxnSpPr/>
            <p:nvPr/>
          </p:nvCxnSpPr>
          <p:spPr bwMode="auto">
            <a:xfrm>
              <a:off x="3996306" y="4437606"/>
              <a:ext cx="360385"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78"/>
            <p:cNvSpPr txBox="1">
              <a:spLocks noChangeArrowheads="1"/>
            </p:cNvSpPr>
            <p:nvPr/>
          </p:nvSpPr>
          <p:spPr bwMode="auto">
            <a:xfrm>
              <a:off x="4573135" y="3199690"/>
              <a:ext cx="64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a:latin typeface="Calibri" pitchFamily="34" charset="0"/>
                </a:rPr>
                <a:t>NM0</a:t>
              </a:r>
              <a:endParaRPr lang="zh-CN" altLang="en-US" sz="1400">
                <a:latin typeface="Calibri" pitchFamily="34" charset="0"/>
              </a:endParaRPr>
            </a:p>
          </p:txBody>
        </p:sp>
        <p:sp>
          <p:nvSpPr>
            <p:cNvPr id="48" name="TextBox 78"/>
            <p:cNvSpPr txBox="1">
              <a:spLocks noChangeArrowheads="1"/>
            </p:cNvSpPr>
            <p:nvPr/>
          </p:nvSpPr>
          <p:spPr bwMode="auto">
            <a:xfrm>
              <a:off x="4573135" y="4128384"/>
              <a:ext cx="64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dirty="0">
                  <a:latin typeface="Calibri" pitchFamily="34" charset="0"/>
                </a:rPr>
                <a:t>PM0</a:t>
              </a:r>
              <a:endParaRPr lang="zh-CN" altLang="en-US" sz="1400" dirty="0">
                <a:latin typeface="Calibri" pitchFamily="34" charset="0"/>
              </a:endParaRPr>
            </a:p>
          </p:txBody>
        </p:sp>
        <p:sp>
          <p:nvSpPr>
            <p:cNvPr id="49" name="椭圆 48"/>
            <p:cNvSpPr/>
            <p:nvPr/>
          </p:nvSpPr>
          <p:spPr>
            <a:xfrm>
              <a:off x="4318589" y="3750758"/>
              <a:ext cx="71441" cy="72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TextBox 78"/>
            <p:cNvSpPr txBox="1">
              <a:spLocks noChangeArrowheads="1"/>
            </p:cNvSpPr>
            <p:nvPr/>
          </p:nvSpPr>
          <p:spPr bwMode="auto">
            <a:xfrm>
              <a:off x="5525199" y="3212976"/>
              <a:ext cx="64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a:latin typeface="Calibri" pitchFamily="34" charset="0"/>
                </a:rPr>
                <a:t>NM1</a:t>
              </a:r>
              <a:endParaRPr lang="zh-CN" altLang="en-US" sz="1400">
                <a:latin typeface="Calibri" pitchFamily="34" charset="0"/>
              </a:endParaRPr>
            </a:p>
          </p:txBody>
        </p:sp>
        <p:sp>
          <p:nvSpPr>
            <p:cNvPr id="51" name="TextBox 78"/>
            <p:cNvSpPr txBox="1">
              <a:spLocks noChangeArrowheads="1"/>
            </p:cNvSpPr>
            <p:nvPr/>
          </p:nvSpPr>
          <p:spPr bwMode="auto">
            <a:xfrm>
              <a:off x="5525199" y="4141670"/>
              <a:ext cx="64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a:latin typeface="Calibri" pitchFamily="34" charset="0"/>
                </a:rPr>
                <a:t>PM1</a:t>
              </a:r>
              <a:endParaRPr lang="zh-CN" altLang="en-US" sz="1400">
                <a:latin typeface="Calibri" pitchFamily="34" charset="0"/>
              </a:endParaRPr>
            </a:p>
          </p:txBody>
        </p:sp>
        <p:sp>
          <p:nvSpPr>
            <p:cNvPr id="52" name="TextBox 68"/>
            <p:cNvSpPr txBox="1">
              <a:spLocks noChangeArrowheads="1"/>
            </p:cNvSpPr>
            <p:nvPr/>
          </p:nvSpPr>
          <p:spPr bwMode="auto">
            <a:xfrm>
              <a:off x="1979712" y="2852936"/>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i="1">
                  <a:latin typeface="Calibri" pitchFamily="34" charset="0"/>
                </a:rPr>
                <a:t>i</a:t>
              </a:r>
              <a:r>
                <a:rPr lang="en-US" altLang="zh-CN" sz="1400" baseline="30000">
                  <a:latin typeface="Calibri" pitchFamily="34" charset="0"/>
                </a:rPr>
                <a:t>2</a:t>
              </a:r>
              <a:r>
                <a:rPr lang="en-US" altLang="zh-CN" sz="1400" baseline="-25000">
                  <a:latin typeface="Calibri" pitchFamily="34" charset="0"/>
                </a:rPr>
                <a:t>n,th</a:t>
              </a:r>
              <a:endParaRPr lang="zh-CN" altLang="en-US" sz="1400" baseline="30000">
                <a:latin typeface="Calibri" pitchFamily="34" charset="0"/>
              </a:endParaRPr>
            </a:p>
          </p:txBody>
        </p:sp>
        <p:cxnSp>
          <p:nvCxnSpPr>
            <p:cNvPr id="53" name="直接连接符 52"/>
            <p:cNvCxnSpPr/>
            <p:nvPr/>
          </p:nvCxnSpPr>
          <p:spPr>
            <a:xfrm>
              <a:off x="1619672" y="3428747"/>
              <a:ext cx="13685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rot="5400000" flipH="1" flipV="1">
              <a:off x="1726927" y="3321675"/>
              <a:ext cx="217318"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rot="5400000" flipH="1" flipV="1">
              <a:off x="1799162" y="3320881"/>
              <a:ext cx="217318"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rot="5400000" flipH="1" flipV="1">
              <a:off x="2158753" y="3320087"/>
              <a:ext cx="215731"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rot="5400000" flipH="1" flipV="1">
              <a:off x="2375461" y="3320881"/>
              <a:ext cx="217318" cy="158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rot="5400000">
              <a:off x="1947603" y="3532643"/>
              <a:ext cx="215731" cy="793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rot="5400000">
              <a:off x="2231782" y="3537405"/>
              <a:ext cx="215731"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rot="5400000">
              <a:off x="2452459" y="3532643"/>
              <a:ext cx="215731" cy="793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rot="5400000">
              <a:off x="2519138" y="3537405"/>
              <a:ext cx="215731" cy="158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400000">
              <a:off x="3851956" y="3933178"/>
              <a:ext cx="288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851835" y="4077527"/>
              <a:ext cx="28735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851835" y="4148908"/>
              <a:ext cx="28735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a:off x="3851956" y="4293258"/>
              <a:ext cx="288699"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78"/>
            <p:cNvSpPr txBox="1">
              <a:spLocks noChangeArrowheads="1"/>
            </p:cNvSpPr>
            <p:nvPr/>
          </p:nvSpPr>
          <p:spPr bwMode="auto">
            <a:xfrm>
              <a:off x="3566740" y="3985319"/>
              <a:ext cx="357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i="1">
                  <a:latin typeface="Calibri" pitchFamily="34" charset="0"/>
                </a:rPr>
                <a:t>C</a:t>
              </a:r>
              <a:r>
                <a:rPr lang="en-US" altLang="zh-CN" sz="1400" baseline="-25000">
                  <a:latin typeface="Calibri" pitchFamily="34" charset="0"/>
                </a:rPr>
                <a:t>X</a:t>
              </a:r>
              <a:endParaRPr lang="zh-CN" altLang="en-US" sz="1400" baseline="-25000">
                <a:latin typeface="Calibri" pitchFamily="34" charset="0"/>
              </a:endParaRPr>
            </a:p>
          </p:txBody>
        </p:sp>
        <p:cxnSp>
          <p:nvCxnSpPr>
            <p:cNvPr id="67" name="直接连接符 66"/>
            <p:cNvCxnSpPr/>
            <p:nvPr/>
          </p:nvCxnSpPr>
          <p:spPr>
            <a:xfrm>
              <a:off x="3635922" y="3788828"/>
              <a:ext cx="7207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77" idx="0"/>
            </p:cNvCxnSpPr>
            <p:nvPr/>
          </p:nvCxnSpPr>
          <p:spPr>
            <a:xfrm rot="16200000" flipV="1">
              <a:off x="3156538" y="3260391"/>
              <a:ext cx="166558" cy="503268"/>
            </a:xfrm>
            <a:prstGeom prst="line">
              <a:avLst/>
            </a:prstGeom>
            <a:ln>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a:spLocks noChangeArrowheads="1"/>
            </p:cNvSpPr>
            <p:nvPr/>
          </p:nvSpPr>
          <p:spPr bwMode="auto">
            <a:xfrm>
              <a:off x="1619672" y="4221088"/>
              <a:ext cx="12961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i="1">
                  <a:latin typeface="Calibri" pitchFamily="34" charset="0"/>
                </a:rPr>
                <a:t>Q</a:t>
              </a:r>
              <a:r>
                <a:rPr lang="en-US" altLang="zh-CN" sz="1400" baseline="-25000">
                  <a:latin typeface="Calibri" pitchFamily="34" charset="0"/>
                </a:rPr>
                <a:t>dark</a:t>
              </a:r>
              <a:r>
                <a:rPr lang="en-US" altLang="zh-CN" sz="1400" i="1">
                  <a:latin typeface="Calibri" pitchFamily="34" charset="0"/>
                </a:rPr>
                <a:t>s</a:t>
              </a:r>
              <a:r>
                <a:rPr lang="en-US" altLang="zh-CN" sz="1400">
                  <a:latin typeface="Calibri" pitchFamily="34" charset="0"/>
                </a:rPr>
                <a:t>(</a:t>
              </a:r>
              <a:r>
                <a:rPr lang="en-US" altLang="zh-CN" sz="1400" i="1">
                  <a:latin typeface="Calibri" pitchFamily="34" charset="0"/>
                </a:rPr>
                <a:t>t</a:t>
              </a:r>
              <a:r>
                <a:rPr lang="en-US" altLang="zh-CN" sz="1400">
                  <a:latin typeface="Calibri" pitchFamily="34" charset="0"/>
                </a:rPr>
                <a:t>) ·</a:t>
              </a:r>
              <a:r>
                <a:rPr lang="en-US" altLang="zh-CN" sz="1400" i="1">
                  <a:latin typeface="Symbol" pitchFamily="18" charset="2"/>
                </a:rPr>
                <a:t>d</a:t>
              </a:r>
              <a:r>
                <a:rPr lang="en-US" altLang="zh-CN" sz="1400">
                  <a:latin typeface="Calibri" pitchFamily="34" charset="0"/>
                </a:rPr>
                <a:t>(</a:t>
              </a:r>
              <a:r>
                <a:rPr lang="en-US" altLang="zh-CN" sz="1400" i="1">
                  <a:latin typeface="Calibri" pitchFamily="34" charset="0"/>
                </a:rPr>
                <a:t>t</a:t>
              </a:r>
              <a:r>
                <a:rPr lang="en-US" altLang="zh-CN" sz="1400">
                  <a:latin typeface="Calibri" pitchFamily="34" charset="0"/>
                </a:rPr>
                <a:t>-</a:t>
              </a:r>
              <a:r>
                <a:rPr lang="en-US" altLang="zh-CN" sz="1400" i="1">
                  <a:latin typeface="Calibri" pitchFamily="34" charset="0"/>
                </a:rPr>
                <a:t>t</a:t>
              </a:r>
              <a:r>
                <a:rPr lang="en-US" altLang="zh-CN" sz="1400" baseline="-25000">
                  <a:latin typeface="Calibri" pitchFamily="34" charset="0"/>
                </a:rPr>
                <a:t>k</a:t>
              </a:r>
              <a:r>
                <a:rPr lang="en-US" altLang="zh-CN" sz="1400">
                  <a:latin typeface="Calibri" pitchFamily="34" charset="0"/>
                </a:rPr>
                <a:t>)</a:t>
              </a:r>
              <a:endParaRPr lang="zh-CN" altLang="en-US" sz="1400">
                <a:latin typeface="Calibri" pitchFamily="34" charset="0"/>
              </a:endParaRPr>
            </a:p>
          </p:txBody>
        </p:sp>
        <p:cxnSp>
          <p:nvCxnSpPr>
            <p:cNvPr id="70" name="直接连接符 69"/>
            <p:cNvCxnSpPr/>
            <p:nvPr/>
          </p:nvCxnSpPr>
          <p:spPr>
            <a:xfrm>
              <a:off x="1619672" y="4221875"/>
              <a:ext cx="1368510"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任意多边形 70"/>
            <p:cNvSpPr/>
            <p:nvPr/>
          </p:nvSpPr>
          <p:spPr>
            <a:xfrm>
              <a:off x="1835585" y="4012490"/>
              <a:ext cx="193687" cy="209386"/>
            </a:xfrm>
            <a:custGeom>
              <a:avLst/>
              <a:gdLst>
                <a:gd name="connsiteX0" fmla="*/ 2382 w 192882"/>
                <a:gd name="connsiteY0" fmla="*/ 207962 h 207962"/>
                <a:gd name="connsiteX1" fmla="*/ 16669 w 192882"/>
                <a:gd name="connsiteY1" fmla="*/ 7937 h 207962"/>
                <a:gd name="connsiteX2" fmla="*/ 102394 w 192882"/>
                <a:gd name="connsiteY2" fmla="*/ 160337 h 207962"/>
                <a:gd name="connsiteX3" fmla="*/ 192882 w 192882"/>
                <a:gd name="connsiteY3" fmla="*/ 207962 h 207962"/>
                <a:gd name="connsiteX4" fmla="*/ 192882 w 192882"/>
                <a:gd name="connsiteY4" fmla="*/ 207962 h 20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82" h="207962">
                  <a:moveTo>
                    <a:pt x="2382" y="207962"/>
                  </a:moveTo>
                  <a:cubicBezTo>
                    <a:pt x="1191" y="111918"/>
                    <a:pt x="0" y="15874"/>
                    <a:pt x="16669" y="7937"/>
                  </a:cubicBezTo>
                  <a:cubicBezTo>
                    <a:pt x="33338" y="0"/>
                    <a:pt x="73025" y="127000"/>
                    <a:pt x="102394" y="160337"/>
                  </a:cubicBezTo>
                  <a:cubicBezTo>
                    <a:pt x="131763" y="193675"/>
                    <a:pt x="192882" y="207962"/>
                    <a:pt x="192882" y="207962"/>
                  </a:cubicBezTo>
                  <a:lnTo>
                    <a:pt x="192882" y="207962"/>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72" name="任意多边形 71"/>
            <p:cNvSpPr/>
            <p:nvPr/>
          </p:nvSpPr>
          <p:spPr>
            <a:xfrm>
              <a:off x="1980056" y="4004559"/>
              <a:ext cx="192100" cy="207799"/>
            </a:xfrm>
            <a:custGeom>
              <a:avLst/>
              <a:gdLst>
                <a:gd name="connsiteX0" fmla="*/ 2382 w 192882"/>
                <a:gd name="connsiteY0" fmla="*/ 207962 h 207962"/>
                <a:gd name="connsiteX1" fmla="*/ 16669 w 192882"/>
                <a:gd name="connsiteY1" fmla="*/ 7937 h 207962"/>
                <a:gd name="connsiteX2" fmla="*/ 102394 w 192882"/>
                <a:gd name="connsiteY2" fmla="*/ 160337 h 207962"/>
                <a:gd name="connsiteX3" fmla="*/ 192882 w 192882"/>
                <a:gd name="connsiteY3" fmla="*/ 207962 h 207962"/>
                <a:gd name="connsiteX4" fmla="*/ 192882 w 192882"/>
                <a:gd name="connsiteY4" fmla="*/ 207962 h 20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82" h="207962">
                  <a:moveTo>
                    <a:pt x="2382" y="207962"/>
                  </a:moveTo>
                  <a:cubicBezTo>
                    <a:pt x="1191" y="111918"/>
                    <a:pt x="0" y="15874"/>
                    <a:pt x="16669" y="7937"/>
                  </a:cubicBezTo>
                  <a:cubicBezTo>
                    <a:pt x="33338" y="0"/>
                    <a:pt x="73025" y="127000"/>
                    <a:pt x="102394" y="160337"/>
                  </a:cubicBezTo>
                  <a:cubicBezTo>
                    <a:pt x="131763" y="193675"/>
                    <a:pt x="192882" y="207962"/>
                    <a:pt x="192882" y="207962"/>
                  </a:cubicBezTo>
                  <a:lnTo>
                    <a:pt x="192882" y="207962"/>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73" name="任意多边形 72"/>
            <p:cNvSpPr/>
            <p:nvPr/>
          </p:nvSpPr>
          <p:spPr>
            <a:xfrm>
              <a:off x="2267412" y="4012490"/>
              <a:ext cx="193687" cy="209386"/>
            </a:xfrm>
            <a:custGeom>
              <a:avLst/>
              <a:gdLst>
                <a:gd name="connsiteX0" fmla="*/ 2382 w 192882"/>
                <a:gd name="connsiteY0" fmla="*/ 207962 h 207962"/>
                <a:gd name="connsiteX1" fmla="*/ 16669 w 192882"/>
                <a:gd name="connsiteY1" fmla="*/ 7937 h 207962"/>
                <a:gd name="connsiteX2" fmla="*/ 102394 w 192882"/>
                <a:gd name="connsiteY2" fmla="*/ 160337 h 207962"/>
                <a:gd name="connsiteX3" fmla="*/ 192882 w 192882"/>
                <a:gd name="connsiteY3" fmla="*/ 207962 h 207962"/>
                <a:gd name="connsiteX4" fmla="*/ 192882 w 192882"/>
                <a:gd name="connsiteY4" fmla="*/ 207962 h 20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82" h="207962">
                  <a:moveTo>
                    <a:pt x="2382" y="207962"/>
                  </a:moveTo>
                  <a:cubicBezTo>
                    <a:pt x="1191" y="111918"/>
                    <a:pt x="0" y="15874"/>
                    <a:pt x="16669" y="7937"/>
                  </a:cubicBezTo>
                  <a:cubicBezTo>
                    <a:pt x="33338" y="0"/>
                    <a:pt x="73025" y="127000"/>
                    <a:pt x="102394" y="160337"/>
                  </a:cubicBezTo>
                  <a:cubicBezTo>
                    <a:pt x="131763" y="193675"/>
                    <a:pt x="192882" y="207962"/>
                    <a:pt x="192882" y="207962"/>
                  </a:cubicBezTo>
                  <a:lnTo>
                    <a:pt x="192882" y="207962"/>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74" name="任意多边形 73"/>
            <p:cNvSpPr/>
            <p:nvPr/>
          </p:nvSpPr>
          <p:spPr>
            <a:xfrm>
              <a:off x="2556355" y="4012490"/>
              <a:ext cx="192099" cy="209386"/>
            </a:xfrm>
            <a:custGeom>
              <a:avLst/>
              <a:gdLst>
                <a:gd name="connsiteX0" fmla="*/ 2382 w 192882"/>
                <a:gd name="connsiteY0" fmla="*/ 207962 h 207962"/>
                <a:gd name="connsiteX1" fmla="*/ 16669 w 192882"/>
                <a:gd name="connsiteY1" fmla="*/ 7937 h 207962"/>
                <a:gd name="connsiteX2" fmla="*/ 102394 w 192882"/>
                <a:gd name="connsiteY2" fmla="*/ 160337 h 207962"/>
                <a:gd name="connsiteX3" fmla="*/ 192882 w 192882"/>
                <a:gd name="connsiteY3" fmla="*/ 207962 h 207962"/>
                <a:gd name="connsiteX4" fmla="*/ 192882 w 192882"/>
                <a:gd name="connsiteY4" fmla="*/ 207962 h 20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82" h="207962">
                  <a:moveTo>
                    <a:pt x="2382" y="207962"/>
                  </a:moveTo>
                  <a:cubicBezTo>
                    <a:pt x="1191" y="111918"/>
                    <a:pt x="0" y="15874"/>
                    <a:pt x="16669" y="7937"/>
                  </a:cubicBezTo>
                  <a:cubicBezTo>
                    <a:pt x="33338" y="0"/>
                    <a:pt x="73025" y="127000"/>
                    <a:pt x="102394" y="160337"/>
                  </a:cubicBezTo>
                  <a:cubicBezTo>
                    <a:pt x="131763" y="193675"/>
                    <a:pt x="192882" y="207962"/>
                    <a:pt x="192882" y="207962"/>
                  </a:cubicBezTo>
                  <a:lnTo>
                    <a:pt x="192882" y="207962"/>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75" name="直接连接符 74"/>
            <p:cNvCxnSpPr>
              <a:stCxn id="77" idx="2"/>
            </p:cNvCxnSpPr>
            <p:nvPr/>
          </p:nvCxnSpPr>
          <p:spPr>
            <a:xfrm rot="5400000">
              <a:off x="3111329" y="3841755"/>
              <a:ext cx="256974" cy="503268"/>
            </a:xfrm>
            <a:prstGeom prst="line">
              <a:avLst/>
            </a:prstGeom>
            <a:ln>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3348566" y="3644478"/>
              <a:ext cx="287356" cy="28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TextBox 168"/>
            <p:cNvSpPr txBox="1">
              <a:spLocks noChangeArrowheads="1"/>
            </p:cNvSpPr>
            <p:nvPr/>
          </p:nvSpPr>
          <p:spPr bwMode="auto">
            <a:xfrm>
              <a:off x="3347864" y="3595876"/>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latin typeface="Calibri" pitchFamily="34" charset="0"/>
                </a:rPr>
                <a:t>+</a:t>
              </a:r>
              <a:endParaRPr lang="zh-CN" altLang="en-US">
                <a:latin typeface="Calibri" pitchFamily="34" charset="0"/>
              </a:endParaRPr>
            </a:p>
          </p:txBody>
        </p:sp>
      </p:grpSp>
      <p:graphicFrame>
        <p:nvGraphicFramePr>
          <p:cNvPr id="78" name="对象 77"/>
          <p:cNvGraphicFramePr>
            <a:graphicFrameLocks noChangeAspect="1"/>
          </p:cNvGraphicFramePr>
          <p:nvPr>
            <p:extLst>
              <p:ext uri="{D42A27DB-BD31-4B8C-83A1-F6EECF244321}">
                <p14:modId xmlns:p14="http://schemas.microsoft.com/office/powerpoint/2010/main" val="2676308939"/>
              </p:ext>
            </p:extLst>
          </p:nvPr>
        </p:nvGraphicFramePr>
        <p:xfrm>
          <a:off x="5220072" y="4530198"/>
          <a:ext cx="3122612" cy="1458913"/>
        </p:xfrm>
        <a:graphic>
          <a:graphicData uri="http://schemas.openxmlformats.org/presentationml/2006/ole">
            <mc:AlternateContent xmlns:mc="http://schemas.openxmlformats.org/markup-compatibility/2006">
              <mc:Choice xmlns:v="urn:schemas-microsoft-com:vml" Requires="v">
                <p:oleObj spid="_x0000_s1045" name="Equation" r:id="rId4" imgW="1523880" imgH="711000" progId="Equation.DSMT4">
                  <p:embed/>
                </p:oleObj>
              </mc:Choice>
              <mc:Fallback>
                <p:oleObj name="Equation" r:id="rId4" imgW="1523880" imgH="711000" progId="Equation.DSMT4">
                  <p:embed/>
                  <p:pic>
                    <p:nvPicPr>
                      <p:cNvPr id="0" name=""/>
                      <p:cNvPicPr>
                        <a:picLocks noChangeAspect="1" noChangeArrowheads="1"/>
                      </p:cNvPicPr>
                      <p:nvPr/>
                    </p:nvPicPr>
                    <p:blipFill>
                      <a:blip r:embed="rId5"/>
                      <a:srcRect/>
                      <a:stretch>
                        <a:fillRect/>
                      </a:stretch>
                    </p:blipFill>
                    <p:spPr bwMode="auto">
                      <a:xfrm>
                        <a:off x="5220072" y="4530198"/>
                        <a:ext cx="3122612" cy="1458913"/>
                      </a:xfrm>
                      <a:prstGeom prst="rect">
                        <a:avLst/>
                      </a:prstGeom>
                      <a:noFill/>
                    </p:spPr>
                  </p:pic>
                </p:oleObj>
              </mc:Fallback>
            </mc:AlternateContent>
          </a:graphicData>
        </a:graphic>
      </p:graphicFrame>
      <p:sp>
        <p:nvSpPr>
          <p:cNvPr id="79" name="内容占位符 2"/>
          <p:cNvSpPr txBox="1">
            <a:spLocks/>
          </p:cNvSpPr>
          <p:nvPr/>
        </p:nvSpPr>
        <p:spPr>
          <a:xfrm>
            <a:off x="4705723" y="1268760"/>
            <a:ext cx="4114750" cy="19631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noise source: </a:t>
            </a:r>
          </a:p>
          <a:p>
            <a:pPr lvl="1"/>
            <a:r>
              <a:rPr lang="en-US" altLang="zh-CN" dirty="0" smtClean="0">
                <a:latin typeface="Times New Roman" pitchFamily="18" charset="0"/>
                <a:cs typeface="Times New Roman" pitchFamily="18" charset="0"/>
              </a:rPr>
              <a:t>electronics noise (thermal noise)</a:t>
            </a:r>
          </a:p>
        </p:txBody>
      </p:sp>
      <p:pic>
        <p:nvPicPr>
          <p:cNvPr id="8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451" y="4581128"/>
            <a:ext cx="2376264" cy="111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右箭头 80"/>
          <p:cNvSpPr/>
          <p:nvPr/>
        </p:nvSpPr>
        <p:spPr>
          <a:xfrm>
            <a:off x="3884191" y="5021133"/>
            <a:ext cx="928689" cy="23472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6461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7</a:t>
            </a:fld>
            <a:endParaRPr lang="zh-CN" altLang="en-US" dirty="0"/>
          </a:p>
        </p:txBody>
      </p:sp>
      <p:sp>
        <p:nvSpPr>
          <p:cNvPr id="7" name="标题 1"/>
          <p:cNvSpPr>
            <a:spLocks noGrp="1"/>
          </p:cNvSpPr>
          <p:nvPr>
            <p:ph type="title"/>
          </p:nvPr>
        </p:nvSpPr>
        <p:spPr>
          <a:xfrm>
            <a:off x="323528" y="260648"/>
            <a:ext cx="8229600" cy="850900"/>
          </a:xfrm>
        </p:spPr>
        <p:txBody>
          <a:bodyPr>
            <a:normAutofit/>
          </a:bodyPr>
          <a:lstStyle/>
          <a:p>
            <a:pPr eaLnBrk="1" hangingPunct="1"/>
            <a:r>
              <a:rPr lang="en-US" altLang="zh-CN" sz="4800" b="1" dirty="0" smtClean="0">
                <a:solidFill>
                  <a:schemeClr val="accent1">
                    <a:lumMod val="75000"/>
                  </a:schemeClr>
                </a:solidFill>
                <a:cs typeface="Times New Roman" pitchFamily="18" charset="0"/>
              </a:rPr>
              <a:t>Noise Analysis</a:t>
            </a:r>
            <a:endParaRPr lang="zh-CN" altLang="en-US" sz="4800" b="1" dirty="0" smtClean="0">
              <a:solidFill>
                <a:schemeClr val="accent1">
                  <a:lumMod val="75000"/>
                </a:schemeClr>
              </a:solidFill>
              <a:cs typeface="Times New Roman" pitchFamily="18" charset="0"/>
            </a:endParaRPr>
          </a:p>
        </p:txBody>
      </p:sp>
      <p:grpSp>
        <p:nvGrpSpPr>
          <p:cNvPr id="8" name="组合 7"/>
          <p:cNvGrpSpPr/>
          <p:nvPr/>
        </p:nvGrpSpPr>
        <p:grpSpPr>
          <a:xfrm>
            <a:off x="201576" y="2304388"/>
            <a:ext cx="3403252" cy="2209438"/>
            <a:chOff x="179512" y="2060848"/>
            <a:chExt cx="3403252" cy="2209438"/>
          </a:xfrm>
        </p:grpSpPr>
        <p:cxnSp>
          <p:nvCxnSpPr>
            <p:cNvPr id="9" name="直接箭头连接符 8"/>
            <p:cNvCxnSpPr/>
            <p:nvPr/>
          </p:nvCxnSpPr>
          <p:spPr>
            <a:xfrm flipV="1">
              <a:off x="827584" y="2060848"/>
              <a:ext cx="0" cy="1800200"/>
            </a:xfrm>
            <a:prstGeom prst="straightConnector1">
              <a:avLst/>
            </a:prstGeom>
            <a:ln w="222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611560" y="3861048"/>
              <a:ext cx="2520280" cy="0"/>
            </a:xfrm>
            <a:prstGeom prst="straightConnector1">
              <a:avLst/>
            </a:prstGeom>
            <a:ln w="222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27584" y="3861048"/>
              <a:ext cx="432048"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259632" y="2564904"/>
              <a:ext cx="1008112" cy="1296144"/>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267744" y="2564904"/>
              <a:ext cx="576064"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63588" y="3202124"/>
              <a:ext cx="2016224"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259632" y="2404902"/>
              <a:ext cx="1008112" cy="131213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259632" y="2780928"/>
              <a:ext cx="1008112" cy="122413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267744" y="2780928"/>
              <a:ext cx="576064" cy="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267744" y="2415753"/>
              <a:ext cx="576064" cy="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27584" y="3717032"/>
              <a:ext cx="432048" cy="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827584" y="4005064"/>
              <a:ext cx="432048" cy="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2704" y="3870176"/>
              <a:ext cx="540060" cy="369332"/>
            </a:xfrm>
            <a:prstGeom prst="rect">
              <a:avLst/>
            </a:prstGeom>
            <a:noFill/>
          </p:spPr>
          <p:txBody>
            <a:bodyPr wrap="square" rtlCol="0">
              <a:spAutoFit/>
            </a:bodyPr>
            <a:lstStyle/>
            <a:p>
              <a:r>
                <a:rPr lang="en-US" altLang="zh-CN" dirty="0" smtClean="0"/>
                <a:t>t</a:t>
              </a:r>
              <a:endParaRPr lang="zh-CN" altLang="en-US" dirty="0"/>
            </a:p>
          </p:txBody>
        </p:sp>
        <p:sp>
          <p:nvSpPr>
            <p:cNvPr id="22" name="TextBox 21"/>
            <p:cNvSpPr txBox="1"/>
            <p:nvPr/>
          </p:nvSpPr>
          <p:spPr>
            <a:xfrm>
              <a:off x="179512" y="2060848"/>
              <a:ext cx="1080120" cy="369332"/>
            </a:xfrm>
            <a:prstGeom prst="rect">
              <a:avLst/>
            </a:prstGeom>
            <a:noFill/>
          </p:spPr>
          <p:txBody>
            <a:bodyPr wrap="square" rtlCol="0">
              <a:spAutoFit/>
            </a:bodyPr>
            <a:lstStyle/>
            <a:p>
              <a:r>
                <a:rPr lang="en-US" altLang="zh-CN" dirty="0" smtClean="0"/>
                <a:t>input</a:t>
              </a:r>
              <a:endParaRPr lang="zh-CN" altLang="en-US" dirty="0"/>
            </a:p>
          </p:txBody>
        </p:sp>
        <p:sp>
          <p:nvSpPr>
            <p:cNvPr id="23" name="TextBox 22"/>
            <p:cNvSpPr txBox="1"/>
            <p:nvPr/>
          </p:nvSpPr>
          <p:spPr>
            <a:xfrm>
              <a:off x="1997714" y="3219834"/>
              <a:ext cx="1116124" cy="369332"/>
            </a:xfrm>
            <a:prstGeom prst="rect">
              <a:avLst/>
            </a:prstGeom>
            <a:noFill/>
          </p:spPr>
          <p:txBody>
            <a:bodyPr wrap="square" rtlCol="0">
              <a:spAutoFit/>
            </a:bodyPr>
            <a:lstStyle/>
            <a:p>
              <a:r>
                <a:rPr lang="en-US" altLang="zh-CN" dirty="0" smtClean="0"/>
                <a:t>threshold</a:t>
              </a:r>
              <a:endParaRPr lang="zh-CN" altLang="en-US" dirty="0"/>
            </a:p>
          </p:txBody>
        </p:sp>
        <p:sp>
          <p:nvSpPr>
            <p:cNvPr id="24" name="TextBox 23"/>
            <p:cNvSpPr txBox="1"/>
            <p:nvPr/>
          </p:nvSpPr>
          <p:spPr>
            <a:xfrm>
              <a:off x="503548" y="3861048"/>
              <a:ext cx="432048" cy="369332"/>
            </a:xfrm>
            <a:prstGeom prst="rect">
              <a:avLst/>
            </a:prstGeom>
            <a:noFill/>
          </p:spPr>
          <p:txBody>
            <a:bodyPr wrap="square" rtlCol="0">
              <a:spAutoFit/>
            </a:bodyPr>
            <a:lstStyle/>
            <a:p>
              <a:r>
                <a:rPr lang="en-US" altLang="zh-CN" dirty="0" smtClean="0"/>
                <a:t>0</a:t>
              </a:r>
              <a:endParaRPr lang="zh-CN" altLang="en-US" dirty="0"/>
            </a:p>
          </p:txBody>
        </p:sp>
        <p:cxnSp>
          <p:nvCxnSpPr>
            <p:cNvPr id="25" name="直接连接符 24"/>
            <p:cNvCxnSpPr/>
            <p:nvPr/>
          </p:nvCxnSpPr>
          <p:spPr>
            <a:xfrm>
              <a:off x="1763688" y="3202124"/>
              <a:ext cx="0" cy="6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38662" y="3870176"/>
              <a:ext cx="729081" cy="400110"/>
            </a:xfrm>
            <a:prstGeom prst="rect">
              <a:avLst/>
            </a:prstGeom>
            <a:noFill/>
          </p:spPr>
          <p:txBody>
            <a:bodyPr wrap="square" rtlCol="0">
              <a:spAutoFit/>
            </a:bodyPr>
            <a:lstStyle/>
            <a:p>
              <a:r>
                <a:rPr lang="en-US" altLang="zh-CN" sz="2000" dirty="0" smtClean="0">
                  <a:latin typeface="Times New Roman" pitchFamily="18" charset="0"/>
                  <a:cs typeface="Times New Roman" pitchFamily="18" charset="0"/>
                </a:rPr>
                <a:t>td</a:t>
              </a:r>
              <a:endParaRPr lang="zh-CN" altLang="en-US" sz="2000" dirty="0">
                <a:latin typeface="Times New Roman" pitchFamily="18" charset="0"/>
                <a:cs typeface="Times New Roman" pitchFamily="18" charset="0"/>
              </a:endParaRPr>
            </a:p>
          </p:txBody>
        </p:sp>
      </p:grpSp>
      <p:sp>
        <p:nvSpPr>
          <p:cNvPr id="27" name="TextBox 26"/>
          <p:cNvSpPr txBox="1"/>
          <p:nvPr/>
        </p:nvSpPr>
        <p:spPr>
          <a:xfrm>
            <a:off x="417600" y="1484784"/>
            <a:ext cx="2952328" cy="830997"/>
          </a:xfrm>
          <a:prstGeom prst="rect">
            <a:avLst/>
          </a:prstGeom>
          <a:noFill/>
        </p:spPr>
        <p:txBody>
          <a:bodyPr wrap="square" rtlCol="0">
            <a:spAutoFit/>
          </a:bodyPr>
          <a:lstStyle/>
          <a:p>
            <a:r>
              <a:rPr lang="en-US" altLang="zh-CN" sz="2400" dirty="0" smtClean="0">
                <a:solidFill>
                  <a:schemeClr val="accent1">
                    <a:lumMod val="75000"/>
                  </a:schemeClr>
                </a:solidFill>
                <a:latin typeface="+mj-lt"/>
                <a:cs typeface="Times New Roman" pitchFamily="18" charset="0"/>
              </a:rPr>
              <a:t>Time jitter of voltage mode circuit</a:t>
            </a:r>
            <a:endParaRPr lang="zh-CN" altLang="en-US" sz="2400" dirty="0">
              <a:solidFill>
                <a:schemeClr val="accent1">
                  <a:lumMod val="75000"/>
                </a:schemeClr>
              </a:solidFill>
              <a:latin typeface="+mj-lt"/>
              <a:cs typeface="Times New Roman" pitchFamily="18" charset="0"/>
            </a:endParaRPr>
          </a:p>
        </p:txBody>
      </p:sp>
      <p:sp>
        <p:nvSpPr>
          <p:cNvPr id="28" name="TextBox 27"/>
          <p:cNvSpPr txBox="1"/>
          <p:nvPr/>
        </p:nvSpPr>
        <p:spPr>
          <a:xfrm>
            <a:off x="3604828" y="1484784"/>
            <a:ext cx="2479340" cy="461665"/>
          </a:xfrm>
          <a:prstGeom prst="rect">
            <a:avLst/>
          </a:prstGeom>
          <a:noFill/>
        </p:spPr>
        <p:txBody>
          <a:bodyPr wrap="square" rtlCol="0">
            <a:spAutoFit/>
          </a:bodyPr>
          <a:lstStyle/>
          <a:p>
            <a:r>
              <a:rPr lang="en-US" altLang="zh-CN" sz="2400" dirty="0" smtClean="0">
                <a:solidFill>
                  <a:schemeClr val="accent1">
                    <a:lumMod val="75000"/>
                  </a:schemeClr>
                </a:solidFill>
                <a:latin typeface="+mj-lt"/>
                <a:cs typeface="Times New Roman" pitchFamily="18" charset="0"/>
              </a:rPr>
              <a:t>Voltage mode:</a:t>
            </a:r>
            <a:endParaRPr lang="zh-CN" altLang="en-US" sz="2400" dirty="0">
              <a:solidFill>
                <a:schemeClr val="accent1">
                  <a:lumMod val="75000"/>
                </a:schemeClr>
              </a:solidFill>
              <a:latin typeface="+mj-lt"/>
              <a:cs typeface="Times New Roman" pitchFamily="18" charset="0"/>
            </a:endParaRPr>
          </a:p>
        </p:txBody>
      </p:sp>
      <p:sp>
        <p:nvSpPr>
          <p:cNvPr id="29" name="TextBox 28"/>
          <p:cNvSpPr txBox="1"/>
          <p:nvPr/>
        </p:nvSpPr>
        <p:spPr>
          <a:xfrm>
            <a:off x="3604828" y="2940341"/>
            <a:ext cx="2623356" cy="461665"/>
          </a:xfrm>
          <a:prstGeom prst="rect">
            <a:avLst/>
          </a:prstGeom>
          <a:noFill/>
        </p:spPr>
        <p:txBody>
          <a:bodyPr wrap="square" rtlCol="0">
            <a:spAutoFit/>
          </a:bodyPr>
          <a:lstStyle/>
          <a:p>
            <a:r>
              <a:rPr lang="en-US" altLang="zh-CN" sz="2400" dirty="0" smtClean="0">
                <a:solidFill>
                  <a:schemeClr val="accent1">
                    <a:lumMod val="75000"/>
                  </a:schemeClr>
                </a:solidFill>
                <a:latin typeface="+mj-lt"/>
                <a:cs typeface="Times New Roman" pitchFamily="18" charset="0"/>
              </a:rPr>
              <a:t>Current mode:</a:t>
            </a:r>
            <a:endParaRPr lang="zh-CN" altLang="en-US" sz="2400" dirty="0">
              <a:solidFill>
                <a:schemeClr val="accent1">
                  <a:lumMod val="75000"/>
                </a:schemeClr>
              </a:solidFill>
              <a:latin typeface="+mj-lt"/>
              <a:cs typeface="Times New Roman" pitchFamily="18" charset="0"/>
            </a:endParaRPr>
          </a:p>
        </p:txBody>
      </p:sp>
      <p:sp>
        <p:nvSpPr>
          <p:cNvPr id="30" name="TextBox 29"/>
          <p:cNvSpPr txBox="1"/>
          <p:nvPr/>
        </p:nvSpPr>
        <p:spPr>
          <a:xfrm>
            <a:off x="6228184" y="1601513"/>
            <a:ext cx="2915816" cy="1200329"/>
          </a:xfrm>
          <a:prstGeom prst="rect">
            <a:avLst/>
          </a:prstGeom>
          <a:noFill/>
        </p:spPr>
        <p:txBody>
          <a:bodyPr wrap="square" rtlCol="0">
            <a:spAutoFit/>
          </a:bodyPr>
          <a:lstStyle/>
          <a:p>
            <a:r>
              <a:rPr lang="en-US" altLang="zh-CN" sz="2400" dirty="0" smtClean="0">
                <a:solidFill>
                  <a:srgbClr val="C00000"/>
                </a:solidFill>
                <a:latin typeface="+mj-lt"/>
                <a:cs typeface="Times New Roman" pitchFamily="18" charset="0"/>
              </a:rPr>
              <a:t>Improving bandwidth is the only way to reduce time jitter</a:t>
            </a:r>
            <a:endParaRPr lang="zh-CN" altLang="en-US" sz="2400" dirty="0">
              <a:solidFill>
                <a:srgbClr val="C00000"/>
              </a:solidFill>
              <a:latin typeface="+mj-lt"/>
              <a:cs typeface="Times New Roman" pitchFamily="18" charset="0"/>
            </a:endParaRPr>
          </a:p>
        </p:txBody>
      </p:sp>
      <p:sp>
        <p:nvSpPr>
          <p:cNvPr id="31" name="下箭头 30"/>
          <p:cNvSpPr/>
          <p:nvPr/>
        </p:nvSpPr>
        <p:spPr>
          <a:xfrm>
            <a:off x="5292080" y="4483048"/>
            <a:ext cx="216024" cy="3078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3707904" y="4790856"/>
            <a:ext cx="4536504" cy="1384995"/>
          </a:xfrm>
          <a:prstGeom prst="rect">
            <a:avLst/>
          </a:prstGeom>
          <a:solidFill>
            <a:srgbClr val="FFFF00"/>
          </a:solidFill>
        </p:spPr>
        <p:txBody>
          <a:bodyPr wrap="square" rtlCol="0">
            <a:spAutoFit/>
          </a:bodyPr>
          <a:lstStyle/>
          <a:p>
            <a:r>
              <a:rPr lang="en-US" altLang="zh-CN" sz="2800" dirty="0" smtClean="0">
                <a:latin typeface="+mj-lt"/>
                <a:cs typeface="Times New Roman" pitchFamily="18" charset="0"/>
              </a:rPr>
              <a:t>Both of improving bandwidth and increasing circuit gain can reduce time jitter</a:t>
            </a:r>
            <a:endParaRPr lang="zh-CN" altLang="en-US" sz="2800" dirty="0">
              <a:latin typeface="+mj-lt"/>
              <a:cs typeface="Times New Roman" pitchFamily="18" charset="0"/>
            </a:endParaRPr>
          </a:p>
        </p:txBody>
      </p:sp>
      <p:sp>
        <p:nvSpPr>
          <p:cNvPr id="33" name="TextBox 32"/>
          <p:cNvSpPr txBox="1"/>
          <p:nvPr/>
        </p:nvSpPr>
        <p:spPr>
          <a:xfrm>
            <a:off x="417600" y="3304507"/>
            <a:ext cx="540060" cy="369332"/>
          </a:xfrm>
          <a:prstGeom prst="rect">
            <a:avLst/>
          </a:prstGeom>
          <a:noFill/>
        </p:spPr>
        <p:txBody>
          <a:bodyPr wrap="square" rtlCol="0">
            <a:spAutoFit/>
          </a:bodyPr>
          <a:lstStyle/>
          <a:p>
            <a:r>
              <a:rPr lang="en-US" altLang="zh-CN" dirty="0" smtClean="0"/>
              <a:t>V</a:t>
            </a:r>
            <a:r>
              <a:rPr lang="en-US" altLang="zh-CN" sz="1200" dirty="0" smtClean="0"/>
              <a:t>T</a:t>
            </a:r>
            <a:endParaRPr lang="zh-CN" altLang="en-US" dirty="0"/>
          </a:p>
        </p:txBody>
      </p:sp>
      <p:sp>
        <p:nvSpPr>
          <p:cNvPr id="34" name="TextBox 33"/>
          <p:cNvSpPr txBox="1"/>
          <p:nvPr/>
        </p:nvSpPr>
        <p:spPr>
          <a:xfrm>
            <a:off x="2289808" y="2304388"/>
            <a:ext cx="576064" cy="369332"/>
          </a:xfrm>
          <a:prstGeom prst="rect">
            <a:avLst/>
          </a:prstGeom>
          <a:noFill/>
        </p:spPr>
        <p:txBody>
          <a:bodyPr wrap="square" rtlCol="0">
            <a:spAutoFit/>
          </a:bodyPr>
          <a:lstStyle/>
          <a:p>
            <a:r>
              <a:rPr lang="en-US" altLang="zh-CN" dirty="0" smtClean="0"/>
              <a:t>V</a:t>
            </a:r>
            <a:r>
              <a:rPr lang="en-US" altLang="zh-CN" sz="1200" dirty="0" smtClean="0"/>
              <a:t>i</a:t>
            </a:r>
            <a:r>
              <a:rPr lang="en-US" altLang="zh-CN" dirty="0" smtClean="0"/>
              <a:t> </a:t>
            </a:r>
            <a:endParaRPr lang="zh-CN" altLang="en-US" dirty="0"/>
          </a:p>
        </p:txBody>
      </p:sp>
      <p:pic>
        <p:nvPicPr>
          <p:cNvPr id="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537" y="4783020"/>
            <a:ext cx="1834481" cy="109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6228184" y="3644047"/>
            <a:ext cx="396044" cy="523220"/>
          </a:xfrm>
          <a:prstGeom prst="rect">
            <a:avLst/>
          </a:prstGeom>
          <a:noFill/>
        </p:spPr>
        <p:txBody>
          <a:bodyPr wrap="square" rtlCol="0">
            <a:spAutoFit/>
          </a:bodyPr>
          <a:lstStyle/>
          <a:p>
            <a:r>
              <a:rPr lang="en-US" altLang="zh-CN" sz="2800" dirty="0" smtClean="0">
                <a:latin typeface="Times New Roman" pitchFamily="18" charset="0"/>
                <a:cs typeface="Times New Roman" pitchFamily="18" charset="0"/>
              </a:rPr>
              <a:t>~</a:t>
            </a:r>
            <a:endParaRPr lang="zh-CN" altLang="en-US" sz="2800" dirty="0">
              <a:latin typeface="Times New Roman" pitchFamily="18" charset="0"/>
              <a:cs typeface="Times New Roman" pitchFamily="18" charset="0"/>
            </a:endParaRPr>
          </a:p>
        </p:txBody>
      </p:sp>
      <p:graphicFrame>
        <p:nvGraphicFramePr>
          <p:cNvPr id="37" name="对象 36"/>
          <p:cNvGraphicFramePr>
            <a:graphicFrameLocks noChangeAspect="1"/>
          </p:cNvGraphicFramePr>
          <p:nvPr>
            <p:extLst>
              <p:ext uri="{D42A27DB-BD31-4B8C-83A1-F6EECF244321}">
                <p14:modId xmlns:p14="http://schemas.microsoft.com/office/powerpoint/2010/main" val="1281425829"/>
              </p:ext>
            </p:extLst>
          </p:nvPr>
        </p:nvGraphicFramePr>
        <p:xfrm>
          <a:off x="5518676" y="2118931"/>
          <a:ext cx="349467" cy="773820"/>
        </p:xfrm>
        <a:graphic>
          <a:graphicData uri="http://schemas.openxmlformats.org/presentationml/2006/ole">
            <mc:AlternateContent xmlns:mc="http://schemas.openxmlformats.org/markup-compatibility/2006">
              <mc:Choice xmlns:v="urn:schemas-microsoft-com:vml" Requires="v">
                <p:oleObj spid="_x0000_s2138" name="Equation" r:id="rId5" imgW="177480" imgH="393480" progId="Equation.DSMT4">
                  <p:embed/>
                </p:oleObj>
              </mc:Choice>
              <mc:Fallback>
                <p:oleObj name="Equation" r:id="rId5" imgW="177480" imgH="393480" progId="Equation.DSMT4">
                  <p:embed/>
                  <p:pic>
                    <p:nvPicPr>
                      <p:cNvPr id="0" name=""/>
                      <p:cNvPicPr/>
                      <p:nvPr/>
                    </p:nvPicPr>
                    <p:blipFill>
                      <a:blip r:embed="rId6"/>
                      <a:stretch>
                        <a:fillRect/>
                      </a:stretch>
                    </p:blipFill>
                    <p:spPr>
                      <a:xfrm>
                        <a:off x="5518676" y="2118931"/>
                        <a:ext cx="349467" cy="773820"/>
                      </a:xfrm>
                      <a:prstGeom prst="rect">
                        <a:avLst/>
                      </a:prstGeom>
                    </p:spPr>
                  </p:pic>
                </p:oleObj>
              </mc:Fallback>
            </mc:AlternateContent>
          </a:graphicData>
        </a:graphic>
      </p:graphicFrame>
      <p:sp>
        <p:nvSpPr>
          <p:cNvPr id="38" name="TextBox 37"/>
          <p:cNvSpPr txBox="1"/>
          <p:nvPr/>
        </p:nvSpPr>
        <p:spPr>
          <a:xfrm>
            <a:off x="5112060" y="2181548"/>
            <a:ext cx="396044" cy="523220"/>
          </a:xfrm>
          <a:prstGeom prst="rect">
            <a:avLst/>
          </a:prstGeom>
          <a:noFill/>
        </p:spPr>
        <p:txBody>
          <a:bodyPr wrap="square" rtlCol="0">
            <a:spAutoFit/>
          </a:bodyPr>
          <a:lstStyle/>
          <a:p>
            <a:r>
              <a:rPr lang="en-US" altLang="zh-CN" sz="2800" dirty="0" smtClean="0">
                <a:latin typeface="Times New Roman" pitchFamily="18" charset="0"/>
                <a:cs typeface="Times New Roman" pitchFamily="18" charset="0"/>
              </a:rPr>
              <a:t>~</a:t>
            </a:r>
            <a:endParaRPr lang="zh-CN" altLang="en-US" sz="2800" dirty="0">
              <a:latin typeface="Times New Roman" pitchFamily="18" charset="0"/>
              <a:cs typeface="Times New Roman" pitchFamily="18" charset="0"/>
            </a:endParaRPr>
          </a:p>
        </p:txBody>
      </p:sp>
      <p:graphicFrame>
        <p:nvGraphicFramePr>
          <p:cNvPr id="39" name="对象 38"/>
          <p:cNvGraphicFramePr>
            <a:graphicFrameLocks noChangeAspect="1"/>
          </p:cNvGraphicFramePr>
          <p:nvPr>
            <p:extLst>
              <p:ext uri="{D42A27DB-BD31-4B8C-83A1-F6EECF244321}">
                <p14:modId xmlns:p14="http://schemas.microsoft.com/office/powerpoint/2010/main" val="3498145130"/>
              </p:ext>
            </p:extLst>
          </p:nvPr>
        </p:nvGraphicFramePr>
        <p:xfrm>
          <a:off x="6643625" y="3489173"/>
          <a:ext cx="567519" cy="814266"/>
        </p:xfrm>
        <a:graphic>
          <a:graphicData uri="http://schemas.openxmlformats.org/presentationml/2006/ole">
            <mc:AlternateContent xmlns:mc="http://schemas.openxmlformats.org/markup-compatibility/2006">
              <mc:Choice xmlns:v="urn:schemas-microsoft-com:vml" Requires="v">
                <p:oleObj spid="_x0000_s2139" name="Equation" r:id="rId7" imgW="291960" imgH="419040" progId="Equation.DSMT4">
                  <p:embed/>
                </p:oleObj>
              </mc:Choice>
              <mc:Fallback>
                <p:oleObj name="Equation" r:id="rId7" imgW="291960" imgH="419040" progId="Equation.DSMT4">
                  <p:embed/>
                  <p:pic>
                    <p:nvPicPr>
                      <p:cNvPr id="0" name=""/>
                      <p:cNvPicPr/>
                      <p:nvPr/>
                    </p:nvPicPr>
                    <p:blipFill>
                      <a:blip r:embed="rId8"/>
                      <a:stretch>
                        <a:fillRect/>
                      </a:stretch>
                    </p:blipFill>
                    <p:spPr>
                      <a:xfrm>
                        <a:off x="6643625" y="3489173"/>
                        <a:ext cx="567519" cy="814266"/>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2982279471"/>
              </p:ext>
            </p:extLst>
          </p:nvPr>
        </p:nvGraphicFramePr>
        <p:xfrm>
          <a:off x="3690787" y="2181548"/>
          <a:ext cx="1225719" cy="731131"/>
        </p:xfrm>
        <a:graphic>
          <a:graphicData uri="http://schemas.openxmlformats.org/presentationml/2006/ole">
            <mc:AlternateContent xmlns:mc="http://schemas.openxmlformats.org/markup-compatibility/2006">
              <mc:Choice xmlns:v="urn:schemas-microsoft-com:vml" Requires="v">
                <p:oleObj spid="_x0000_s2140" name="Equation" r:id="rId9" imgW="723600" imgH="431640" progId="Equation.DSMT4">
                  <p:embed/>
                </p:oleObj>
              </mc:Choice>
              <mc:Fallback>
                <p:oleObj name="Equation" r:id="rId9" imgW="723600" imgH="431640" progId="Equation.DSMT4">
                  <p:embed/>
                  <p:pic>
                    <p:nvPicPr>
                      <p:cNvPr id="0" name=""/>
                      <p:cNvPicPr/>
                      <p:nvPr/>
                    </p:nvPicPr>
                    <p:blipFill>
                      <a:blip r:embed="rId10"/>
                      <a:stretch>
                        <a:fillRect/>
                      </a:stretch>
                    </p:blipFill>
                    <p:spPr>
                      <a:xfrm>
                        <a:off x="3690787" y="2181548"/>
                        <a:ext cx="1225719" cy="731131"/>
                      </a:xfrm>
                      <a:prstGeom prst="rect">
                        <a:avLst/>
                      </a:prstGeom>
                    </p:spPr>
                  </p:pic>
                </p:oleObj>
              </mc:Fallback>
            </mc:AlternateContent>
          </a:graphicData>
        </a:graphic>
      </p:graphicFrame>
      <p:graphicFrame>
        <p:nvGraphicFramePr>
          <p:cNvPr id="41" name="对象 40"/>
          <p:cNvGraphicFramePr>
            <a:graphicFrameLocks noChangeAspect="1"/>
          </p:cNvGraphicFramePr>
          <p:nvPr>
            <p:extLst>
              <p:ext uri="{D42A27DB-BD31-4B8C-83A1-F6EECF244321}">
                <p14:modId xmlns:p14="http://schemas.microsoft.com/office/powerpoint/2010/main" val="78108774"/>
              </p:ext>
            </p:extLst>
          </p:nvPr>
        </p:nvGraphicFramePr>
        <p:xfrm>
          <a:off x="3901491" y="3525689"/>
          <a:ext cx="2324839" cy="788081"/>
        </p:xfrm>
        <a:graphic>
          <a:graphicData uri="http://schemas.openxmlformats.org/presentationml/2006/ole">
            <mc:AlternateContent xmlns:mc="http://schemas.openxmlformats.org/markup-compatibility/2006">
              <mc:Choice xmlns:v="urn:schemas-microsoft-com:vml" Requires="v">
                <p:oleObj spid="_x0000_s2141" name="Equation" r:id="rId11" imgW="1498320" imgH="507960" progId="Equation.DSMT4">
                  <p:embed/>
                </p:oleObj>
              </mc:Choice>
              <mc:Fallback>
                <p:oleObj name="Equation" r:id="rId11" imgW="1498320" imgH="507960" progId="Equation.DSMT4">
                  <p:embed/>
                  <p:pic>
                    <p:nvPicPr>
                      <p:cNvPr id="0" name=""/>
                      <p:cNvPicPr/>
                      <p:nvPr/>
                    </p:nvPicPr>
                    <p:blipFill>
                      <a:blip r:embed="rId12"/>
                      <a:stretch>
                        <a:fillRect/>
                      </a:stretch>
                    </p:blipFill>
                    <p:spPr>
                      <a:xfrm>
                        <a:off x="3901491" y="3525689"/>
                        <a:ext cx="2324839" cy="788081"/>
                      </a:xfrm>
                      <a:prstGeom prst="rect">
                        <a:avLst/>
                      </a:prstGeom>
                    </p:spPr>
                  </p:pic>
                </p:oleObj>
              </mc:Fallback>
            </mc:AlternateContent>
          </a:graphicData>
        </a:graphic>
      </p:graphicFrame>
    </p:spTree>
    <p:extLst>
      <p:ext uri="{BB962C8B-B14F-4D97-AF65-F5344CB8AC3E}">
        <p14:creationId xmlns:p14="http://schemas.microsoft.com/office/powerpoint/2010/main" val="1256183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8</a:t>
            </a:fld>
            <a:endParaRPr lang="zh-CN" altLang="en-US" dirty="0"/>
          </a:p>
        </p:txBody>
      </p:sp>
      <p:sp>
        <p:nvSpPr>
          <p:cNvPr id="7" name="标题 1"/>
          <p:cNvSpPr>
            <a:spLocks noGrp="1"/>
          </p:cNvSpPr>
          <p:nvPr>
            <p:ph type="title"/>
          </p:nvPr>
        </p:nvSpPr>
        <p:spPr>
          <a:xfrm>
            <a:off x="323528" y="260648"/>
            <a:ext cx="8229600" cy="850900"/>
          </a:xfrm>
        </p:spPr>
        <p:txBody>
          <a:bodyPr>
            <a:normAutofit/>
          </a:bodyPr>
          <a:lstStyle/>
          <a:p>
            <a:pPr eaLnBrk="1" hangingPunct="1"/>
            <a:r>
              <a:rPr lang="en-US" altLang="zh-CN" sz="4800" b="1" dirty="0" smtClean="0">
                <a:solidFill>
                  <a:schemeClr val="accent1">
                    <a:lumMod val="75000"/>
                  </a:schemeClr>
                </a:solidFill>
                <a:cs typeface="Times New Roman" pitchFamily="18" charset="0"/>
              </a:rPr>
              <a:t>Circuit Design</a:t>
            </a:r>
            <a:endParaRPr lang="zh-CN" altLang="en-US" sz="4800" b="1" dirty="0" smtClean="0">
              <a:solidFill>
                <a:schemeClr val="accent1">
                  <a:lumMod val="75000"/>
                </a:schemeClr>
              </a:solidFill>
              <a:cs typeface="Times New Roman" pitchFamily="18" charset="0"/>
            </a:endParaRPr>
          </a:p>
        </p:txBody>
      </p:sp>
      <p:sp>
        <p:nvSpPr>
          <p:cNvPr id="9" name="TextBox 8"/>
          <p:cNvSpPr txBox="1"/>
          <p:nvPr/>
        </p:nvSpPr>
        <p:spPr>
          <a:xfrm>
            <a:off x="549556" y="3972012"/>
            <a:ext cx="4634282" cy="1938992"/>
          </a:xfrm>
          <a:prstGeom prst="rect">
            <a:avLst/>
          </a:prstGeom>
          <a:noFill/>
        </p:spPr>
        <p:txBody>
          <a:bodyPr wrap="square" rtlCol="0">
            <a:spAutoFit/>
          </a:bodyPr>
          <a:lstStyle/>
          <a:p>
            <a:pPr marL="285750" indent="-285750">
              <a:buFont typeface="Wingdings" pitchFamily="2" charset="2"/>
              <a:buChar char="Ø"/>
            </a:pPr>
            <a:r>
              <a:rPr lang="en-US" altLang="zh-CN" sz="2400" dirty="0" smtClean="0">
                <a:solidFill>
                  <a:schemeClr val="accent1">
                    <a:lumMod val="75000"/>
                  </a:schemeClr>
                </a:solidFill>
                <a:latin typeface="+mj-lt"/>
                <a:cs typeface="Times New Roman" pitchFamily="18" charset="0"/>
              </a:rPr>
              <a:t>Good time resolution</a:t>
            </a:r>
          </a:p>
          <a:p>
            <a:pPr marL="285750" indent="-285750">
              <a:buFont typeface="Wingdings" pitchFamily="2" charset="2"/>
              <a:buChar char="Ø"/>
            </a:pPr>
            <a:r>
              <a:rPr lang="en-US" altLang="zh-CN" sz="2400" dirty="0" smtClean="0">
                <a:solidFill>
                  <a:schemeClr val="accent1">
                    <a:lumMod val="75000"/>
                  </a:schemeClr>
                </a:solidFill>
                <a:latin typeface="+mj-lt"/>
                <a:cs typeface="Times New Roman" pitchFamily="18" charset="0"/>
              </a:rPr>
              <a:t>Lower power consumption</a:t>
            </a:r>
          </a:p>
          <a:p>
            <a:pPr marL="285750" indent="-285750">
              <a:buFont typeface="Wingdings" pitchFamily="2" charset="2"/>
              <a:buChar char="Ø"/>
            </a:pPr>
            <a:r>
              <a:rPr lang="en-US" altLang="zh-CN" sz="2400" dirty="0" smtClean="0">
                <a:solidFill>
                  <a:schemeClr val="accent1">
                    <a:lumMod val="75000"/>
                  </a:schemeClr>
                </a:solidFill>
                <a:latin typeface="+mj-lt"/>
                <a:cs typeface="Times New Roman" pitchFamily="18" charset="0"/>
              </a:rPr>
              <a:t>High bandwidth</a:t>
            </a:r>
          </a:p>
          <a:p>
            <a:pPr marL="285750" indent="-285750">
              <a:buFont typeface="Wingdings" pitchFamily="2" charset="2"/>
              <a:buChar char="Ø"/>
            </a:pPr>
            <a:r>
              <a:rPr lang="en-US" altLang="zh-CN" sz="2400" dirty="0" smtClean="0">
                <a:solidFill>
                  <a:schemeClr val="accent1">
                    <a:lumMod val="75000"/>
                  </a:schemeClr>
                </a:solidFill>
                <a:latin typeface="+mj-lt"/>
                <a:cs typeface="Times New Roman" pitchFamily="18" charset="0"/>
              </a:rPr>
              <a:t>Improve the stability problem for multi-channel readout</a:t>
            </a:r>
            <a:endParaRPr lang="zh-CN" altLang="en-US" sz="2400" dirty="0">
              <a:solidFill>
                <a:schemeClr val="accent1">
                  <a:lumMod val="75000"/>
                </a:schemeClr>
              </a:solidFill>
              <a:latin typeface="+mj-lt"/>
              <a:cs typeface="Times New Roman" pitchFamily="18" charset="0"/>
            </a:endParaRPr>
          </a:p>
        </p:txBody>
      </p:sp>
      <p:grpSp>
        <p:nvGrpSpPr>
          <p:cNvPr id="10" name="组合 9"/>
          <p:cNvGrpSpPr/>
          <p:nvPr/>
        </p:nvGrpSpPr>
        <p:grpSpPr>
          <a:xfrm>
            <a:off x="268750" y="1412776"/>
            <a:ext cx="5313135" cy="2093357"/>
            <a:chOff x="268750" y="1412776"/>
            <a:chExt cx="5313135" cy="2093357"/>
          </a:xfrm>
        </p:grpSpPr>
        <p:grpSp>
          <p:nvGrpSpPr>
            <p:cNvPr id="11" name="组合 56"/>
            <p:cNvGrpSpPr>
              <a:grpSpLocks/>
            </p:cNvGrpSpPr>
            <p:nvPr/>
          </p:nvGrpSpPr>
          <p:grpSpPr bwMode="auto">
            <a:xfrm>
              <a:off x="268750" y="1412776"/>
              <a:ext cx="2428875" cy="1724025"/>
              <a:chOff x="428625" y="1847851"/>
              <a:chExt cx="2428875" cy="1724025"/>
            </a:xfrm>
          </p:grpSpPr>
          <p:cxnSp>
            <p:nvCxnSpPr>
              <p:cNvPr id="62" name="直接连接符 61"/>
              <p:cNvCxnSpPr/>
              <p:nvPr/>
            </p:nvCxnSpPr>
            <p:spPr bwMode="auto">
              <a:xfrm>
                <a:off x="1285875" y="1857376"/>
                <a:ext cx="2857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bwMode="auto">
              <a:xfrm rot="5400000">
                <a:off x="1500187" y="2286001"/>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bwMode="auto">
              <a:xfrm rot="5400000">
                <a:off x="1428750" y="2286001"/>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bwMode="auto">
              <a:xfrm>
                <a:off x="1428750" y="2214563"/>
                <a:ext cx="142875"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bwMode="auto">
              <a:xfrm>
                <a:off x="1428750" y="2357438"/>
                <a:ext cx="142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bwMode="auto">
              <a:xfrm rot="5400000" flipH="1" flipV="1">
                <a:off x="1250156" y="2035970"/>
                <a:ext cx="357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bwMode="auto">
              <a:xfrm rot="5400000" flipH="1" flipV="1">
                <a:off x="821531" y="2964657"/>
                <a:ext cx="1214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bwMode="auto">
              <a:xfrm>
                <a:off x="1643062" y="2286001"/>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bwMode="auto">
              <a:xfrm rot="5400000">
                <a:off x="1607343" y="2464595"/>
                <a:ext cx="357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bwMode="auto">
              <a:xfrm>
                <a:off x="1428750" y="2643188"/>
                <a:ext cx="357187"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椭圆 71"/>
              <p:cNvSpPr/>
              <p:nvPr/>
            </p:nvSpPr>
            <p:spPr bwMode="auto">
              <a:xfrm>
                <a:off x="1285875" y="2928938"/>
                <a:ext cx="285750" cy="142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 name="椭圆 72"/>
              <p:cNvSpPr/>
              <p:nvPr/>
            </p:nvSpPr>
            <p:spPr bwMode="auto">
              <a:xfrm>
                <a:off x="1285875" y="3000376"/>
                <a:ext cx="285750" cy="142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4" name="直接连接符 73"/>
              <p:cNvCxnSpPr/>
              <p:nvPr/>
            </p:nvCxnSpPr>
            <p:spPr bwMode="auto">
              <a:xfrm>
                <a:off x="1285875" y="3571876"/>
                <a:ext cx="2857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bwMode="auto">
              <a:xfrm rot="5400000">
                <a:off x="1928812" y="2286001"/>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bwMode="auto">
              <a:xfrm rot="5400000">
                <a:off x="1857375" y="2286001"/>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bwMode="auto">
              <a:xfrm rot="10800000">
                <a:off x="2071687" y="2205038"/>
                <a:ext cx="142875"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bwMode="auto">
              <a:xfrm>
                <a:off x="2071687" y="2347913"/>
                <a:ext cx="142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bwMode="auto">
              <a:xfrm rot="5400000" flipH="1" flipV="1">
                <a:off x="2035968" y="2026445"/>
                <a:ext cx="357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bwMode="auto">
              <a:xfrm>
                <a:off x="2071687" y="1857376"/>
                <a:ext cx="2857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bwMode="auto">
              <a:xfrm rot="5400000" flipH="1" flipV="1">
                <a:off x="2000249" y="2571751"/>
                <a:ext cx="428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bwMode="auto">
              <a:xfrm>
                <a:off x="2214562" y="2786063"/>
                <a:ext cx="500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bwMode="auto">
              <a:xfrm>
                <a:off x="2357437" y="2714626"/>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bwMode="auto">
              <a:xfrm>
                <a:off x="642937" y="2776538"/>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bwMode="auto">
              <a:xfrm rot="10800000">
                <a:off x="714375" y="2705101"/>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Box 28"/>
              <p:cNvSpPr txBox="1">
                <a:spLocks noChangeArrowheads="1"/>
              </p:cNvSpPr>
              <p:nvPr/>
            </p:nvSpPr>
            <p:spPr bwMode="auto">
              <a:xfrm>
                <a:off x="720080" y="2373393"/>
                <a:ext cx="428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i</a:t>
                </a:r>
                <a:r>
                  <a:rPr lang="en-US" altLang="zh-CN" sz="1600" baseline="-25000">
                    <a:latin typeface="Calibri" pitchFamily="34" charset="0"/>
                  </a:rPr>
                  <a:t>in</a:t>
                </a:r>
                <a:endParaRPr lang="zh-CN" altLang="en-US" sz="1600" baseline="-25000">
                  <a:latin typeface="Calibri" pitchFamily="34" charset="0"/>
                </a:endParaRPr>
              </a:p>
            </p:txBody>
          </p:sp>
          <p:sp>
            <p:nvSpPr>
              <p:cNvPr id="87" name="TextBox 29"/>
              <p:cNvSpPr txBox="1">
                <a:spLocks noChangeArrowheads="1"/>
              </p:cNvSpPr>
              <p:nvPr/>
            </p:nvSpPr>
            <p:spPr bwMode="auto">
              <a:xfrm>
                <a:off x="2286000" y="2345296"/>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i</a:t>
                </a:r>
                <a:r>
                  <a:rPr lang="en-US" altLang="zh-CN" sz="1600" baseline="-25000">
                    <a:latin typeface="Calibri" pitchFamily="34" charset="0"/>
                  </a:rPr>
                  <a:t>ou</a:t>
                </a:r>
                <a:r>
                  <a:rPr lang="en-US" altLang="zh-CN" baseline="-25000">
                    <a:latin typeface="Calibri" pitchFamily="34" charset="0"/>
                  </a:rPr>
                  <a:t>t</a:t>
                </a:r>
                <a:endParaRPr lang="zh-CN" altLang="en-US" baseline="-25000">
                  <a:latin typeface="Calibri" pitchFamily="34" charset="0"/>
                </a:endParaRPr>
              </a:p>
            </p:txBody>
          </p:sp>
          <p:sp>
            <p:nvSpPr>
              <p:cNvPr id="88" name="TextBox 36"/>
              <p:cNvSpPr txBox="1">
                <a:spLocks noChangeArrowheads="1"/>
              </p:cNvSpPr>
              <p:nvPr/>
            </p:nvSpPr>
            <p:spPr bwMode="auto">
              <a:xfrm>
                <a:off x="1571625" y="1857364"/>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1:</a:t>
                </a:r>
                <a:r>
                  <a:rPr lang="en-US" altLang="zh-CN" sz="1600" i="1">
                    <a:latin typeface="Calibri" pitchFamily="34" charset="0"/>
                  </a:rPr>
                  <a:t>N</a:t>
                </a:r>
                <a:endParaRPr lang="zh-CN" altLang="en-US" sz="1600" i="1">
                  <a:latin typeface="Calibri" pitchFamily="34" charset="0"/>
                </a:endParaRPr>
              </a:p>
            </p:txBody>
          </p:sp>
          <p:cxnSp>
            <p:nvCxnSpPr>
              <p:cNvPr id="89" name="直接连接符 88"/>
              <p:cNvCxnSpPr/>
              <p:nvPr/>
            </p:nvCxnSpPr>
            <p:spPr bwMode="auto">
              <a:xfrm>
                <a:off x="857250" y="3062288"/>
                <a:ext cx="2857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bwMode="auto">
              <a:xfrm>
                <a:off x="857250" y="3133726"/>
                <a:ext cx="2857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bwMode="auto">
              <a:xfrm rot="5400000" flipH="1" flipV="1">
                <a:off x="857250" y="3276601"/>
                <a:ext cx="285750"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41"/>
              <p:cNvSpPr txBox="1">
                <a:spLocks noChangeArrowheads="1"/>
              </p:cNvSpPr>
              <p:nvPr/>
            </p:nvSpPr>
            <p:spPr bwMode="auto">
              <a:xfrm>
                <a:off x="428625" y="2847977"/>
                <a:ext cx="500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C</a:t>
                </a:r>
                <a:r>
                  <a:rPr lang="en-US" altLang="zh-CN" sz="1600" baseline="-25000">
                    <a:latin typeface="Calibri" pitchFamily="34" charset="0"/>
                  </a:rPr>
                  <a:t>in</a:t>
                </a:r>
                <a:endParaRPr lang="zh-CN" altLang="en-US" sz="1600" baseline="-25000">
                  <a:latin typeface="Calibri" pitchFamily="34" charset="0"/>
                </a:endParaRPr>
              </a:p>
            </p:txBody>
          </p:sp>
          <p:cxnSp>
            <p:nvCxnSpPr>
              <p:cNvPr id="93" name="直接连接符 92"/>
              <p:cNvCxnSpPr/>
              <p:nvPr/>
            </p:nvCxnSpPr>
            <p:spPr bwMode="auto">
              <a:xfrm rot="5400000" flipH="1" flipV="1">
                <a:off x="857250" y="291941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bwMode="auto">
              <a:xfrm>
                <a:off x="1000125" y="3419476"/>
                <a:ext cx="428625"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28"/>
              <p:cNvSpPr txBox="1">
                <a:spLocks noChangeArrowheads="1"/>
              </p:cNvSpPr>
              <p:nvPr/>
            </p:nvSpPr>
            <p:spPr bwMode="auto">
              <a:xfrm>
                <a:off x="1000100" y="2000240"/>
                <a:ext cx="571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M1</a:t>
                </a:r>
                <a:endParaRPr lang="zh-CN" altLang="en-US" sz="1600">
                  <a:latin typeface="Calibri" pitchFamily="34" charset="0"/>
                </a:endParaRPr>
              </a:p>
            </p:txBody>
          </p:sp>
          <p:sp>
            <p:nvSpPr>
              <p:cNvPr id="96" name="TextBox 28"/>
              <p:cNvSpPr txBox="1">
                <a:spLocks noChangeArrowheads="1"/>
              </p:cNvSpPr>
              <p:nvPr/>
            </p:nvSpPr>
            <p:spPr bwMode="auto">
              <a:xfrm>
                <a:off x="2143108" y="2000240"/>
                <a:ext cx="571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M2</a:t>
                </a:r>
                <a:endParaRPr lang="zh-CN" altLang="en-US" sz="1600">
                  <a:latin typeface="Calibri" pitchFamily="34" charset="0"/>
                </a:endParaRPr>
              </a:p>
            </p:txBody>
          </p:sp>
        </p:grpSp>
        <p:grpSp>
          <p:nvGrpSpPr>
            <p:cNvPr id="12" name="组合 6"/>
            <p:cNvGrpSpPr>
              <a:grpSpLocks/>
            </p:cNvGrpSpPr>
            <p:nvPr/>
          </p:nvGrpSpPr>
          <p:grpSpPr bwMode="auto">
            <a:xfrm>
              <a:off x="2659298" y="1422301"/>
              <a:ext cx="2922587" cy="1652588"/>
              <a:chOff x="721188" y="2490793"/>
              <a:chExt cx="2922127" cy="1652587"/>
            </a:xfrm>
          </p:grpSpPr>
          <p:cxnSp>
            <p:nvCxnSpPr>
              <p:cNvPr id="14" name="直接连接符 13"/>
              <p:cNvCxnSpPr/>
              <p:nvPr/>
            </p:nvCxnSpPr>
            <p:spPr bwMode="auto">
              <a:xfrm>
                <a:off x="1643380" y="2500318"/>
                <a:ext cx="28570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auto">
              <a:xfrm rot="5400000">
                <a:off x="1857637" y="3571880"/>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auto">
              <a:xfrm rot="5400000">
                <a:off x="1786210" y="3571880"/>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1786232" y="3500442"/>
                <a:ext cx="142853"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auto">
              <a:xfrm>
                <a:off x="1786232" y="3643317"/>
                <a:ext cx="142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rot="5400000" flipH="1" flipV="1">
                <a:off x="1607638" y="2678912"/>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2000512" y="2928943"/>
                <a:ext cx="2142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auto">
              <a:xfrm rot="5400000">
                <a:off x="1536201" y="3250412"/>
                <a:ext cx="500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auto">
              <a:xfrm rot="5400000">
                <a:off x="2643325" y="292894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bwMode="auto">
              <a:xfrm rot="5400000">
                <a:off x="2571899" y="292894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auto">
              <a:xfrm rot="10800000">
                <a:off x="2786200" y="2847981"/>
                <a:ext cx="142853"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a:off x="2786200" y="2990856"/>
                <a:ext cx="142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bwMode="auto">
              <a:xfrm rot="5400000" flipH="1" flipV="1">
                <a:off x="2750459" y="2669387"/>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auto">
              <a:xfrm>
                <a:off x="2786200" y="2500318"/>
                <a:ext cx="28570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rot="5400000" flipH="1" flipV="1">
                <a:off x="2679022" y="3250412"/>
                <a:ext cx="500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bwMode="auto">
              <a:xfrm>
                <a:off x="1000544" y="3214693"/>
                <a:ext cx="785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auto">
              <a:xfrm rot="5400000">
                <a:off x="1857637" y="292894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bwMode="auto">
              <a:xfrm rot="5400000">
                <a:off x="1786210" y="292894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bwMode="auto">
              <a:xfrm rot="10800000">
                <a:off x="1786232" y="3000381"/>
                <a:ext cx="142853"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bwMode="auto">
              <a:xfrm>
                <a:off x="1786232" y="2857506"/>
                <a:ext cx="142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auto">
              <a:xfrm rot="5400000">
                <a:off x="1893321" y="3250412"/>
                <a:ext cx="64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auto">
              <a:xfrm>
                <a:off x="2000512" y="3571880"/>
                <a:ext cx="21427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等腰三角形 35"/>
              <p:cNvSpPr/>
              <p:nvPr/>
            </p:nvSpPr>
            <p:spPr bwMode="auto">
              <a:xfrm rot="10800000">
                <a:off x="1643380" y="4000505"/>
                <a:ext cx="285705" cy="14287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7" name="直接连接符 36"/>
              <p:cNvCxnSpPr/>
              <p:nvPr/>
            </p:nvCxnSpPr>
            <p:spPr bwMode="auto">
              <a:xfrm rot="5400000">
                <a:off x="1607638" y="3821911"/>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bwMode="auto">
              <a:xfrm rot="5400000">
                <a:off x="2643325" y="3571880"/>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bwMode="auto">
              <a:xfrm rot="5400000">
                <a:off x="2571899" y="3571880"/>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bwMode="auto">
              <a:xfrm>
                <a:off x="2786200" y="3643317"/>
                <a:ext cx="142853"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bwMode="auto">
              <a:xfrm>
                <a:off x="2786200" y="3500442"/>
                <a:ext cx="142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auto">
              <a:xfrm rot="10800000">
                <a:off x="2500495" y="2928943"/>
                <a:ext cx="214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rot="5400000">
                <a:off x="2179026" y="3250412"/>
                <a:ext cx="64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bwMode="auto">
              <a:xfrm>
                <a:off x="2500495" y="3571880"/>
                <a:ext cx="214279"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等腰三角形 44"/>
              <p:cNvSpPr/>
              <p:nvPr/>
            </p:nvSpPr>
            <p:spPr bwMode="auto">
              <a:xfrm rot="10800000">
                <a:off x="2786200" y="4000505"/>
                <a:ext cx="285705" cy="14287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6" name="直接连接符 45"/>
              <p:cNvCxnSpPr/>
              <p:nvPr/>
            </p:nvCxnSpPr>
            <p:spPr bwMode="auto">
              <a:xfrm rot="5400000">
                <a:off x="2750459" y="3821911"/>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bwMode="auto">
              <a:xfrm>
                <a:off x="1786232" y="3357567"/>
                <a:ext cx="714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bwMode="auto">
              <a:xfrm rot="10800000">
                <a:off x="2214790" y="3143256"/>
                <a:ext cx="7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68"/>
              <p:cNvSpPr txBox="1">
                <a:spLocks noChangeArrowheads="1"/>
              </p:cNvSpPr>
              <p:nvPr/>
            </p:nvSpPr>
            <p:spPr bwMode="auto">
              <a:xfrm>
                <a:off x="721188" y="2786058"/>
                <a:ext cx="785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dirty="0">
                    <a:latin typeface="Calibri" pitchFamily="34" charset="0"/>
                  </a:rPr>
                  <a:t>0</a:t>
                </a:r>
                <a:r>
                  <a:rPr lang="en-US" altLang="zh-CN" sz="1600" dirty="0">
                    <a:latin typeface="Calibri" pitchFamily="34" charset="0"/>
                    <a:sym typeface="Wingdings" pitchFamily="2" charset="2"/>
                  </a:rPr>
                  <a:t></a:t>
                </a:r>
                <a:r>
                  <a:rPr lang="en-US" altLang="zh-CN" sz="1600" i="1" dirty="0">
                    <a:latin typeface="Calibri" pitchFamily="34" charset="0"/>
                  </a:rPr>
                  <a:t>i</a:t>
                </a:r>
                <a:r>
                  <a:rPr lang="en-US" altLang="zh-CN" sz="1600" baseline="-25000" dirty="0">
                    <a:latin typeface="Calibri" pitchFamily="34" charset="0"/>
                  </a:rPr>
                  <a:t>s</a:t>
                </a:r>
                <a:endParaRPr lang="zh-CN" altLang="en-US" sz="1600" baseline="30000" dirty="0">
                  <a:latin typeface="Calibri" pitchFamily="34" charset="0"/>
                </a:endParaRPr>
              </a:p>
            </p:txBody>
          </p:sp>
          <p:cxnSp>
            <p:nvCxnSpPr>
              <p:cNvPr id="50" name="直接连接符 49"/>
              <p:cNvCxnSpPr/>
              <p:nvPr/>
            </p:nvCxnSpPr>
            <p:spPr bwMode="auto">
              <a:xfrm>
                <a:off x="2929052" y="3286131"/>
                <a:ext cx="499984"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74"/>
              <p:cNvSpPr txBox="1">
                <a:spLocks noChangeArrowheads="1"/>
              </p:cNvSpPr>
              <p:nvPr/>
            </p:nvSpPr>
            <p:spPr bwMode="auto">
              <a:xfrm>
                <a:off x="3000377" y="2916800"/>
                <a:ext cx="642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V</a:t>
                </a:r>
                <a:r>
                  <a:rPr lang="en-US" altLang="zh-CN" sz="1600" baseline="-25000">
                    <a:latin typeface="Calibri" pitchFamily="34" charset="0"/>
                  </a:rPr>
                  <a:t>out</a:t>
                </a:r>
                <a:endParaRPr lang="zh-CN" altLang="en-US" sz="1600" baseline="-25000">
                  <a:latin typeface="Calibri" pitchFamily="34" charset="0"/>
                </a:endParaRPr>
              </a:p>
            </p:txBody>
          </p:sp>
          <p:sp>
            <p:nvSpPr>
              <p:cNvPr id="52" name="TextBox 41"/>
              <p:cNvSpPr txBox="1">
                <a:spLocks noChangeArrowheads="1"/>
              </p:cNvSpPr>
              <p:nvPr/>
            </p:nvSpPr>
            <p:spPr bwMode="auto">
              <a:xfrm>
                <a:off x="785786" y="3348049"/>
                <a:ext cx="500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latin typeface="Calibri" pitchFamily="34" charset="0"/>
                  </a:rPr>
                  <a:t>i</a:t>
                </a:r>
                <a:r>
                  <a:rPr lang="en-US" altLang="zh-CN" sz="1600" baseline="-25000">
                    <a:latin typeface="Calibri" pitchFamily="34" charset="0"/>
                  </a:rPr>
                  <a:t>th</a:t>
                </a:r>
                <a:endParaRPr lang="zh-CN" altLang="en-US" sz="1600" baseline="-25000">
                  <a:latin typeface="Calibri" pitchFamily="34" charset="0"/>
                </a:endParaRPr>
              </a:p>
            </p:txBody>
          </p:sp>
          <p:cxnSp>
            <p:nvCxnSpPr>
              <p:cNvPr id="53" name="直接连接符 52"/>
              <p:cNvCxnSpPr/>
              <p:nvPr/>
            </p:nvCxnSpPr>
            <p:spPr bwMode="auto">
              <a:xfrm rot="5400000" flipH="1" flipV="1">
                <a:off x="1036206" y="3526636"/>
                <a:ext cx="64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bwMode="auto">
              <a:xfrm>
                <a:off x="1357675" y="3848105"/>
                <a:ext cx="428558"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78"/>
              <p:cNvSpPr txBox="1">
                <a:spLocks noChangeArrowheads="1"/>
              </p:cNvSpPr>
              <p:nvPr/>
            </p:nvSpPr>
            <p:spPr bwMode="auto">
              <a:xfrm>
                <a:off x="2000232" y="2621523"/>
                <a:ext cx="6429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latin typeface="Calibri" pitchFamily="34" charset="0"/>
                  </a:rPr>
                  <a:t>NM0</a:t>
                </a:r>
                <a:endParaRPr lang="zh-CN" altLang="en-US" sz="1600">
                  <a:latin typeface="Calibri" pitchFamily="34" charset="0"/>
                </a:endParaRPr>
              </a:p>
            </p:txBody>
          </p:sp>
          <p:sp>
            <p:nvSpPr>
              <p:cNvPr id="56" name="TextBox 78"/>
              <p:cNvSpPr txBox="1">
                <a:spLocks noChangeArrowheads="1"/>
              </p:cNvSpPr>
              <p:nvPr/>
            </p:nvSpPr>
            <p:spPr bwMode="auto">
              <a:xfrm>
                <a:off x="2000232" y="3550217"/>
                <a:ext cx="6429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dirty="0">
                    <a:latin typeface="Calibri" pitchFamily="34" charset="0"/>
                  </a:rPr>
                  <a:t>PM0</a:t>
                </a:r>
                <a:endParaRPr lang="zh-CN" altLang="en-US" sz="1600" dirty="0">
                  <a:latin typeface="Calibri" pitchFamily="34" charset="0"/>
                </a:endParaRPr>
              </a:p>
            </p:txBody>
          </p:sp>
          <p:sp>
            <p:nvSpPr>
              <p:cNvPr id="57" name="椭圆 56"/>
              <p:cNvSpPr/>
              <p:nvPr/>
            </p:nvSpPr>
            <p:spPr>
              <a:xfrm>
                <a:off x="1214822" y="3419480"/>
                <a:ext cx="285705" cy="2143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8" name="直接连接符 57"/>
              <p:cNvCxnSpPr/>
              <p:nvPr/>
            </p:nvCxnSpPr>
            <p:spPr>
              <a:xfrm>
                <a:off x="1071970" y="3143256"/>
                <a:ext cx="214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flipH="1" flipV="1">
                <a:off x="1214011" y="2994831"/>
                <a:ext cx="220663" cy="76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364024" y="2928943"/>
                <a:ext cx="214279"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1214822" y="3500442"/>
                <a:ext cx="285705" cy="2143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3" name="TextBox 12"/>
            <p:cNvSpPr txBox="1"/>
            <p:nvPr/>
          </p:nvSpPr>
          <p:spPr>
            <a:xfrm>
              <a:off x="840250" y="3136801"/>
              <a:ext cx="3741335" cy="369332"/>
            </a:xfrm>
            <a:prstGeom prst="rect">
              <a:avLst/>
            </a:prstGeom>
            <a:noFill/>
          </p:spPr>
          <p:txBody>
            <a:bodyPr wrap="square" rtlCol="0">
              <a:spAutoFit/>
            </a:bodyPr>
            <a:lstStyle/>
            <a:p>
              <a:r>
                <a:rPr lang="en-US" altLang="zh-CN" dirty="0" smtClean="0"/>
                <a:t>Simplified schematics of one channel </a:t>
              </a:r>
              <a:endParaRPr lang="zh-CN" altLang="en-US" dirty="0"/>
            </a:p>
          </p:txBody>
        </p:sp>
      </p:grpSp>
      <p:pic>
        <p:nvPicPr>
          <p:cNvPr id="97" name="图片 96" descr="PCB_xin.png"/>
          <p:cNvPicPr/>
          <p:nvPr/>
        </p:nvPicPr>
        <p:blipFill>
          <a:blip r:embed="rId3" cstate="print"/>
          <a:stretch>
            <a:fillRect/>
          </a:stretch>
        </p:blipFill>
        <p:spPr>
          <a:xfrm>
            <a:off x="5089940" y="2969571"/>
            <a:ext cx="4032448" cy="2736304"/>
          </a:xfrm>
          <a:prstGeom prst="rect">
            <a:avLst/>
          </a:prstGeom>
        </p:spPr>
      </p:pic>
      <p:sp>
        <p:nvSpPr>
          <p:cNvPr id="2" name="矩形 1"/>
          <p:cNvSpPr/>
          <p:nvPr/>
        </p:nvSpPr>
        <p:spPr>
          <a:xfrm>
            <a:off x="5796136" y="5902814"/>
            <a:ext cx="2302233" cy="369332"/>
          </a:xfrm>
          <a:prstGeom prst="rect">
            <a:avLst/>
          </a:prstGeom>
        </p:spPr>
        <p:txBody>
          <a:bodyPr wrap="none">
            <a:spAutoFit/>
          </a:bodyPr>
          <a:lstStyle/>
          <a:p>
            <a:r>
              <a:rPr lang="en-US" altLang="zh-CN" b="1" dirty="0">
                <a:solidFill>
                  <a:schemeClr val="accent1">
                    <a:lumMod val="75000"/>
                  </a:schemeClr>
                </a:solidFill>
                <a:latin typeface="Times New Roman" pitchFamily="18" charset="0"/>
                <a:cs typeface="Times New Roman" pitchFamily="18" charset="0"/>
              </a:rPr>
              <a:t>CAD-Ⅱ Chip Layout</a:t>
            </a:r>
            <a:endParaRPr lang="zh-CN" altLang="en-US"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56183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2013/10/14</a:t>
            </a:r>
            <a:endParaRPr lang="zh-CN" altLang="en-US" dirty="0"/>
          </a:p>
        </p:txBody>
      </p:sp>
      <p:sp>
        <p:nvSpPr>
          <p:cNvPr id="5" name="页脚占位符 4"/>
          <p:cNvSpPr>
            <a:spLocks noGrp="1"/>
          </p:cNvSpPr>
          <p:nvPr>
            <p:ph type="ftr" sz="quarter" idx="11"/>
          </p:nvPr>
        </p:nvSpPr>
        <p:spPr/>
        <p:txBody>
          <a:bodyPr/>
          <a:lstStyle/>
          <a:p>
            <a:r>
              <a:rPr lang="zh-CN" altLang="zh-CN" smtClean="0"/>
              <a:t>核电子学</a:t>
            </a:r>
            <a:r>
              <a:rPr lang="en-US" altLang="zh-CN" smtClean="0"/>
              <a:t>ASIC</a:t>
            </a:r>
            <a:r>
              <a:rPr lang="zh-CN" altLang="zh-CN" smtClean="0"/>
              <a:t>技术研讨会</a:t>
            </a:r>
            <a:endParaRPr lang="zh-CN" altLang="en-US" dirty="0" smtClean="0"/>
          </a:p>
        </p:txBody>
      </p:sp>
      <p:sp>
        <p:nvSpPr>
          <p:cNvPr id="6" name="灯片编号占位符 5"/>
          <p:cNvSpPr>
            <a:spLocks noGrp="1"/>
          </p:cNvSpPr>
          <p:nvPr>
            <p:ph type="sldNum" sz="quarter" idx="12"/>
          </p:nvPr>
        </p:nvSpPr>
        <p:spPr/>
        <p:txBody>
          <a:bodyPr/>
          <a:lstStyle/>
          <a:p>
            <a:fld id="{0C913308-F349-4B6D-A68A-DD1791B4A57B}" type="slidenum">
              <a:rPr lang="zh-CN" altLang="en-US" smtClean="0"/>
              <a:t>9</a:t>
            </a:fld>
            <a:endParaRPr lang="zh-CN" altLang="en-US" dirty="0"/>
          </a:p>
        </p:txBody>
      </p:sp>
      <p:sp>
        <p:nvSpPr>
          <p:cNvPr id="7" name="标题 1"/>
          <p:cNvSpPr>
            <a:spLocks noGrp="1"/>
          </p:cNvSpPr>
          <p:nvPr>
            <p:ph type="title"/>
          </p:nvPr>
        </p:nvSpPr>
        <p:spPr>
          <a:xfrm>
            <a:off x="323528" y="260648"/>
            <a:ext cx="8229600" cy="850900"/>
          </a:xfrm>
        </p:spPr>
        <p:txBody>
          <a:bodyPr>
            <a:normAutofit/>
          </a:bodyPr>
          <a:lstStyle/>
          <a:p>
            <a:pPr eaLnBrk="1" hangingPunct="1"/>
            <a:r>
              <a:rPr lang="en-US" altLang="zh-CN" sz="4800" b="1" dirty="0" smtClean="0">
                <a:solidFill>
                  <a:schemeClr val="accent1">
                    <a:lumMod val="75000"/>
                  </a:schemeClr>
                </a:solidFill>
                <a:cs typeface="Times New Roman" pitchFamily="18" charset="0"/>
              </a:rPr>
              <a:t>Test Results</a:t>
            </a:r>
            <a:endParaRPr lang="zh-CN" altLang="en-US" sz="4800" b="1" dirty="0" smtClean="0">
              <a:solidFill>
                <a:schemeClr val="accent1">
                  <a:lumMod val="75000"/>
                </a:schemeClr>
              </a:solidFill>
              <a:cs typeface="Times New Roman" pitchFamily="18" charset="0"/>
            </a:endParaRPr>
          </a:p>
        </p:txBody>
      </p:sp>
      <p:sp>
        <p:nvSpPr>
          <p:cNvPr id="10" name="内容占位符 2"/>
          <p:cNvSpPr>
            <a:spLocks noGrp="1"/>
          </p:cNvSpPr>
          <p:nvPr>
            <p:ph idx="1"/>
          </p:nvPr>
        </p:nvSpPr>
        <p:spPr>
          <a:xfrm>
            <a:off x="395536" y="1268760"/>
            <a:ext cx="8229600" cy="648072"/>
          </a:xfrm>
        </p:spPr>
        <p:txBody>
          <a:bodyPr/>
          <a:lstStyle/>
          <a:p>
            <a:pPr eaLnBrk="1" hangingPunct="1"/>
            <a:r>
              <a:rPr lang="en-US" altLang="zh-CN" b="1" dirty="0" smtClean="0">
                <a:solidFill>
                  <a:schemeClr val="accent1">
                    <a:lumMod val="75000"/>
                  </a:schemeClr>
                </a:solidFill>
                <a:latin typeface="+mj-lt"/>
                <a:cs typeface="Times New Roman" pitchFamily="18" charset="0"/>
              </a:rPr>
              <a:t>Experiment setup</a:t>
            </a:r>
          </a:p>
        </p:txBody>
      </p:sp>
      <p:grpSp>
        <p:nvGrpSpPr>
          <p:cNvPr id="11" name="组合 10"/>
          <p:cNvGrpSpPr/>
          <p:nvPr/>
        </p:nvGrpSpPr>
        <p:grpSpPr>
          <a:xfrm>
            <a:off x="188699" y="3108828"/>
            <a:ext cx="5616624" cy="3168352"/>
            <a:chOff x="827584" y="1340768"/>
            <a:chExt cx="8315349" cy="4628171"/>
          </a:xfrm>
        </p:grpSpPr>
        <p:grpSp>
          <p:nvGrpSpPr>
            <p:cNvPr id="12" name="组合 11"/>
            <p:cNvGrpSpPr/>
            <p:nvPr/>
          </p:nvGrpSpPr>
          <p:grpSpPr>
            <a:xfrm>
              <a:off x="827584" y="1340768"/>
              <a:ext cx="7992887" cy="4628171"/>
              <a:chOff x="827584" y="1340768"/>
              <a:chExt cx="7992887" cy="4628171"/>
            </a:xfrm>
          </p:grpSpPr>
          <p:grpSp>
            <p:nvGrpSpPr>
              <p:cNvPr id="14" name="组合 13"/>
              <p:cNvGrpSpPr/>
              <p:nvPr/>
            </p:nvGrpSpPr>
            <p:grpSpPr>
              <a:xfrm>
                <a:off x="827584" y="1340768"/>
                <a:ext cx="7992887" cy="4392488"/>
                <a:chOff x="827584" y="1340768"/>
                <a:chExt cx="7992887" cy="4392488"/>
              </a:xfrm>
            </p:grpSpPr>
            <p:pic>
              <p:nvPicPr>
                <p:cNvPr id="16" name="图片 15" descr="DSC_4693.jpg"/>
                <p:cNvPicPr/>
                <p:nvPr/>
              </p:nvPicPr>
              <p:blipFill>
                <a:blip r:embed="rId3"/>
                <a:stretch>
                  <a:fillRect/>
                </a:stretch>
              </p:blipFill>
              <p:spPr>
                <a:xfrm>
                  <a:off x="827584" y="1340768"/>
                  <a:ext cx="7992887" cy="4392488"/>
                </a:xfrm>
                <a:prstGeom prst="rect">
                  <a:avLst/>
                </a:prstGeom>
              </p:spPr>
            </p:pic>
            <p:cxnSp>
              <p:nvCxnSpPr>
                <p:cNvPr id="17" name="直接箭头连接符 16"/>
                <p:cNvCxnSpPr/>
                <p:nvPr/>
              </p:nvCxnSpPr>
              <p:spPr>
                <a:xfrm rot="5400000">
                  <a:off x="5400092" y="2312876"/>
                  <a:ext cx="792088" cy="144016"/>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5400000">
                  <a:off x="6444208" y="2420888"/>
                  <a:ext cx="648072" cy="36004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TextBox 8"/>
                <p:cNvSpPr txBox="1"/>
                <p:nvPr/>
              </p:nvSpPr>
              <p:spPr>
                <a:xfrm>
                  <a:off x="4824027" y="1484775"/>
                  <a:ext cx="1836335" cy="685800"/>
                </a:xfrm>
                <a:prstGeom prst="rect">
                  <a:avLst/>
                </a:prstGeom>
                <a:solidFill>
                  <a:schemeClr val="accent6"/>
                </a:solidFill>
              </p:spPr>
              <p:txBody>
                <a:bodyPr wrap="square" rtlCol="0">
                  <a:noAutofit/>
                </a:bodyPr>
                <a:lstStyle/>
                <a:p>
                  <a:pPr>
                    <a:spcAft>
                      <a:spcPts val="0"/>
                    </a:spcAft>
                  </a:pPr>
                  <a:r>
                    <a:rPr lang="en-US" sz="2400" b="1" kern="1200" dirty="0">
                      <a:solidFill>
                        <a:srgbClr val="FFFFFF"/>
                      </a:solidFill>
                      <a:effectLst/>
                      <a:latin typeface="Times New Roman" pitchFamily="18" charset="0"/>
                      <a:ea typeface="宋体"/>
                      <a:cs typeface="Times New Roman" pitchFamily="18" charset="0"/>
                    </a:rPr>
                    <a:t>trigger</a:t>
                  </a:r>
                  <a:endParaRPr lang="zh-CN" sz="2400" dirty="0">
                    <a:effectLst/>
                    <a:latin typeface="Times New Roman" pitchFamily="18" charset="0"/>
                    <a:cs typeface="Times New Roman" pitchFamily="18" charset="0"/>
                  </a:endParaRPr>
                </a:p>
              </p:txBody>
            </p:sp>
            <p:sp>
              <p:nvSpPr>
                <p:cNvPr id="20" name="TextBox 9"/>
                <p:cNvSpPr txBox="1"/>
                <p:nvPr/>
              </p:nvSpPr>
              <p:spPr>
                <a:xfrm>
                  <a:off x="6876240" y="1628783"/>
                  <a:ext cx="1627051" cy="685800"/>
                </a:xfrm>
                <a:prstGeom prst="rect">
                  <a:avLst/>
                </a:prstGeom>
                <a:solidFill>
                  <a:schemeClr val="accent6"/>
                </a:solidFill>
              </p:spPr>
              <p:txBody>
                <a:bodyPr wrap="square" rtlCol="0">
                  <a:noAutofit/>
                </a:bodyPr>
                <a:lstStyle/>
                <a:p>
                  <a:pPr>
                    <a:spcAft>
                      <a:spcPts val="0"/>
                    </a:spcAft>
                  </a:pPr>
                  <a:r>
                    <a:rPr lang="en-US" sz="2400" b="1" kern="1200" dirty="0">
                      <a:solidFill>
                        <a:srgbClr val="FFFFFF"/>
                      </a:solidFill>
                      <a:effectLst/>
                      <a:latin typeface="Times New Roman" pitchFamily="18" charset="0"/>
                      <a:ea typeface="宋体"/>
                      <a:cs typeface="Times New Roman" pitchFamily="18" charset="0"/>
                    </a:rPr>
                    <a:t>DOUT</a:t>
                  </a:r>
                  <a:endParaRPr lang="zh-CN" sz="2400" dirty="0">
                    <a:effectLst/>
                    <a:latin typeface="Times New Roman" pitchFamily="18" charset="0"/>
                    <a:cs typeface="Times New Roman" pitchFamily="18" charset="0"/>
                  </a:endParaRPr>
                </a:p>
              </p:txBody>
            </p:sp>
          </p:grpSp>
          <p:sp>
            <p:nvSpPr>
              <p:cNvPr id="15" name="TextBox 17"/>
              <p:cNvSpPr txBox="1"/>
              <p:nvPr/>
            </p:nvSpPr>
            <p:spPr>
              <a:xfrm>
                <a:off x="899592" y="5085019"/>
                <a:ext cx="3672840" cy="883920"/>
              </a:xfrm>
              <a:prstGeom prst="rect">
                <a:avLst/>
              </a:prstGeom>
              <a:noFill/>
            </p:spPr>
            <p:txBody>
              <a:bodyPr wrap="square" rtlCol="0">
                <a:noAutofit/>
              </a:bodyPr>
              <a:lstStyle/>
              <a:p>
                <a:pPr>
                  <a:spcAft>
                    <a:spcPts val="0"/>
                  </a:spcAft>
                </a:pPr>
                <a:r>
                  <a:rPr lang="en-US" sz="2400" b="1" kern="1200">
                    <a:solidFill>
                      <a:srgbClr val="C0504D"/>
                    </a:solidFill>
                    <a:effectLst/>
                    <a:latin typeface="Calibri"/>
                    <a:ea typeface="宋体"/>
                    <a:cs typeface="Times New Roman"/>
                  </a:rPr>
                  <a:t>Signal generator (AFG  3252)</a:t>
                </a:r>
                <a:endParaRPr lang="zh-CN" sz="1200">
                  <a:effectLst/>
                  <a:latin typeface="宋体"/>
                  <a:cs typeface="宋体"/>
                </a:endParaRPr>
              </a:p>
            </p:txBody>
          </p:sp>
        </p:grpSp>
        <p:sp>
          <p:nvSpPr>
            <p:cNvPr id="13" name="TextBox 18"/>
            <p:cNvSpPr txBox="1"/>
            <p:nvPr/>
          </p:nvSpPr>
          <p:spPr>
            <a:xfrm>
              <a:off x="4678883" y="5012463"/>
              <a:ext cx="4464050" cy="487680"/>
            </a:xfrm>
            <a:prstGeom prst="rect">
              <a:avLst/>
            </a:prstGeom>
            <a:noFill/>
          </p:spPr>
          <p:txBody>
            <a:bodyPr wrap="square" rtlCol="0">
              <a:noAutofit/>
            </a:bodyPr>
            <a:lstStyle/>
            <a:p>
              <a:pPr>
                <a:spcAft>
                  <a:spcPts val="0"/>
                </a:spcAft>
              </a:pPr>
              <a:r>
                <a:rPr lang="en-US" sz="2400" b="1" kern="1200" dirty="0">
                  <a:solidFill>
                    <a:srgbClr val="C0504D"/>
                  </a:solidFill>
                  <a:effectLst/>
                  <a:latin typeface="Calibri"/>
                  <a:ea typeface="宋体"/>
                  <a:cs typeface="Times New Roman"/>
                </a:rPr>
                <a:t>Oscilloscope (</a:t>
              </a:r>
              <a:r>
                <a:rPr lang="en-US" sz="2400" b="1" kern="1200" dirty="0" err="1">
                  <a:solidFill>
                    <a:srgbClr val="C0504D"/>
                  </a:solidFill>
                  <a:effectLst/>
                  <a:latin typeface="Calibri"/>
                  <a:ea typeface="宋体"/>
                  <a:cs typeface="Times New Roman"/>
                </a:rPr>
                <a:t>LeCroy</a:t>
              </a:r>
              <a:r>
                <a:rPr lang="en-US" sz="2400" b="1" kern="1200" dirty="0">
                  <a:solidFill>
                    <a:srgbClr val="C0504D"/>
                  </a:solidFill>
                  <a:effectLst/>
                  <a:latin typeface="Calibri"/>
                  <a:ea typeface="宋体"/>
                  <a:cs typeface="Times New Roman"/>
                </a:rPr>
                <a:t> 64MXi-A)</a:t>
              </a:r>
              <a:endParaRPr lang="zh-CN" sz="1200" dirty="0">
                <a:effectLst/>
                <a:latin typeface="宋体"/>
                <a:cs typeface="宋体"/>
              </a:endParaRPr>
            </a:p>
          </p:txBody>
        </p:sp>
      </p:grpSp>
      <p:grpSp>
        <p:nvGrpSpPr>
          <p:cNvPr id="21" name="组合 20"/>
          <p:cNvGrpSpPr/>
          <p:nvPr/>
        </p:nvGrpSpPr>
        <p:grpSpPr>
          <a:xfrm>
            <a:off x="5049812" y="1119942"/>
            <a:ext cx="4785417" cy="2655540"/>
            <a:chOff x="0" y="857250"/>
            <a:chExt cx="10754732" cy="5143500"/>
          </a:xfrm>
        </p:grpSpPr>
        <p:pic>
          <p:nvPicPr>
            <p:cNvPr id="22" name="图片 21" descr="DSC_4704.jpg"/>
            <p:cNvPicPr>
              <a:picLocks noChangeAspect="1"/>
            </p:cNvPicPr>
            <p:nvPr/>
          </p:nvPicPr>
          <p:blipFill>
            <a:blip r:embed="rId4"/>
            <a:stretch>
              <a:fillRect/>
            </a:stretch>
          </p:blipFill>
          <p:spPr>
            <a:xfrm>
              <a:off x="0" y="857250"/>
              <a:ext cx="9144000" cy="5143500"/>
            </a:xfrm>
            <a:prstGeom prst="rect">
              <a:avLst/>
            </a:prstGeom>
          </p:spPr>
        </p:pic>
        <p:cxnSp>
          <p:nvCxnSpPr>
            <p:cNvPr id="23" name="直接连接符 22"/>
            <p:cNvCxnSpPr/>
            <p:nvPr/>
          </p:nvCxnSpPr>
          <p:spPr>
            <a:xfrm rot="5400000">
              <a:off x="6912260" y="3248980"/>
              <a:ext cx="93610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flipH="1" flipV="1">
              <a:off x="7992380" y="3320988"/>
              <a:ext cx="93610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8"/>
            <p:cNvSpPr txBox="1"/>
            <p:nvPr/>
          </p:nvSpPr>
          <p:spPr>
            <a:xfrm>
              <a:off x="7378248" y="2172349"/>
              <a:ext cx="3376484" cy="2308730"/>
            </a:xfrm>
            <a:prstGeom prst="rect">
              <a:avLst/>
            </a:prstGeom>
            <a:noFill/>
          </p:spPr>
          <p:txBody>
            <a:bodyPr wrap="square" rtlCol="0">
              <a:noAutofit/>
            </a:bodyPr>
            <a:lstStyle/>
            <a:p>
              <a:pPr>
                <a:spcAft>
                  <a:spcPts val="0"/>
                </a:spcAft>
              </a:pPr>
              <a:r>
                <a:rPr lang="en-US" sz="2400" kern="1200">
                  <a:solidFill>
                    <a:srgbClr val="C0504D"/>
                  </a:solidFill>
                  <a:effectLst/>
                  <a:latin typeface="Calibri"/>
                  <a:ea typeface="宋体"/>
                  <a:cs typeface="Times New Roman"/>
                </a:rPr>
                <a:t>18cm</a:t>
              </a:r>
              <a:endParaRPr lang="zh-CN" sz="1200">
                <a:effectLst/>
                <a:latin typeface="宋体"/>
                <a:cs typeface="宋体"/>
              </a:endParaRPr>
            </a:p>
          </p:txBody>
        </p:sp>
        <p:cxnSp>
          <p:nvCxnSpPr>
            <p:cNvPr id="26" name="直接箭头连接符 25"/>
            <p:cNvCxnSpPr/>
            <p:nvPr/>
          </p:nvCxnSpPr>
          <p:spPr>
            <a:xfrm rot="5400000">
              <a:off x="5436096" y="3068960"/>
              <a:ext cx="432048" cy="43204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7" name="TextBox 11"/>
            <p:cNvSpPr txBox="1"/>
            <p:nvPr/>
          </p:nvSpPr>
          <p:spPr>
            <a:xfrm>
              <a:off x="5603515" y="1424676"/>
              <a:ext cx="2202339" cy="1644279"/>
            </a:xfrm>
            <a:prstGeom prst="rect">
              <a:avLst/>
            </a:prstGeom>
            <a:noFill/>
          </p:spPr>
          <p:txBody>
            <a:bodyPr wrap="square" rtlCol="0">
              <a:noAutofit/>
            </a:bodyPr>
            <a:lstStyle/>
            <a:p>
              <a:pPr>
                <a:spcAft>
                  <a:spcPts val="0"/>
                </a:spcAft>
              </a:pPr>
              <a:r>
                <a:rPr lang="en-US" sz="2400" b="1" kern="1200">
                  <a:solidFill>
                    <a:srgbClr val="C0504D"/>
                  </a:solidFill>
                  <a:effectLst/>
                  <a:latin typeface="Calibri"/>
                  <a:ea typeface="宋体"/>
                  <a:cs typeface="Times New Roman"/>
                </a:rPr>
                <a:t>chip</a:t>
              </a:r>
              <a:endParaRPr lang="zh-CN" sz="1200">
                <a:effectLst/>
                <a:latin typeface="宋体"/>
                <a:cs typeface="宋体"/>
              </a:endParaRPr>
            </a:p>
          </p:txBody>
        </p:sp>
      </p:grpSp>
      <p:sp>
        <p:nvSpPr>
          <p:cNvPr id="28" name="TextBox 27"/>
          <p:cNvSpPr txBox="1"/>
          <p:nvPr/>
        </p:nvSpPr>
        <p:spPr>
          <a:xfrm>
            <a:off x="6054613" y="3971494"/>
            <a:ext cx="2439066" cy="400110"/>
          </a:xfrm>
          <a:prstGeom prst="rect">
            <a:avLst/>
          </a:prstGeom>
          <a:noFill/>
        </p:spPr>
        <p:txBody>
          <a:bodyPr wrap="square" rtlCol="0">
            <a:spAutoFit/>
          </a:bodyPr>
          <a:lstStyle/>
          <a:p>
            <a:r>
              <a:rPr lang="en-US" altLang="zh-CN" sz="2000" b="1" dirty="0" smtClean="0">
                <a:solidFill>
                  <a:schemeClr val="accent1">
                    <a:lumMod val="75000"/>
                  </a:schemeClr>
                </a:solidFill>
                <a:latin typeface="Times New Roman" pitchFamily="18" charset="0"/>
                <a:cs typeface="Times New Roman" pitchFamily="18" charset="0"/>
              </a:rPr>
              <a:t>CAD-</a:t>
            </a:r>
            <a:r>
              <a:rPr lang="en-US" altLang="zh-CN" sz="2000" b="1" dirty="0" smtClean="0">
                <a:solidFill>
                  <a:schemeClr val="accent1">
                    <a:lumMod val="75000"/>
                  </a:schemeClr>
                </a:solidFill>
                <a:latin typeface="Times New Roman" pitchFamily="18" charset="0"/>
                <a:ea typeface="宋体"/>
                <a:cs typeface="Times New Roman" pitchFamily="18" charset="0"/>
              </a:rPr>
              <a:t>Ⅱ Test Board</a:t>
            </a:r>
            <a:endParaRPr lang="zh-CN" altLang="en-US" sz="20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56183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1376</Words>
  <Application>Microsoft Office PowerPoint</Application>
  <PresentationFormat>全屏显示(4:3)</PresentationFormat>
  <Paragraphs>209</Paragraphs>
  <Slides>14</Slides>
  <Notes>11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16" baseType="lpstr">
      <vt:lpstr>Office 主题</vt:lpstr>
      <vt:lpstr>Equation</vt:lpstr>
      <vt:lpstr>基于电流模的MRPC探测器读出ASIC研究</vt:lpstr>
      <vt:lpstr>PowerPoint 演示文稿</vt:lpstr>
      <vt:lpstr>Introduction</vt:lpstr>
      <vt:lpstr>PowerPoint 演示文稿</vt:lpstr>
      <vt:lpstr>Noise Analysis</vt:lpstr>
      <vt:lpstr>Noise Analysis</vt:lpstr>
      <vt:lpstr>Noise Analysis</vt:lpstr>
      <vt:lpstr>Circuit Design</vt:lpstr>
      <vt:lpstr>Test Results</vt:lpstr>
      <vt:lpstr>Time jitter Performance</vt:lpstr>
      <vt:lpstr>Time walk Performance</vt:lpstr>
      <vt:lpstr>PowerPoint 演示文稿</vt:lpstr>
      <vt:lpstr>Summary &amp; Future Plan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Sabrina</cp:lastModifiedBy>
  <cp:revision>83</cp:revision>
  <dcterms:created xsi:type="dcterms:W3CDTF">2013-09-12T15:51:07Z</dcterms:created>
  <dcterms:modified xsi:type="dcterms:W3CDTF">2013-10-14T06:34:13Z</dcterms:modified>
</cp:coreProperties>
</file>