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2" r:id="rId2"/>
  </p:sldMasterIdLst>
  <p:notesMasterIdLst>
    <p:notesMasterId r:id="rId70"/>
  </p:notesMasterIdLst>
  <p:handoutMasterIdLst>
    <p:handoutMasterId r:id="rId71"/>
  </p:handoutMasterIdLst>
  <p:sldIdLst>
    <p:sldId id="265" r:id="rId3"/>
    <p:sldId id="423" r:id="rId4"/>
    <p:sldId id="520" r:id="rId5"/>
    <p:sldId id="521" r:id="rId6"/>
    <p:sldId id="522" r:id="rId7"/>
    <p:sldId id="523" r:id="rId8"/>
    <p:sldId id="424" r:id="rId9"/>
    <p:sldId id="422" r:id="rId10"/>
    <p:sldId id="429" r:id="rId11"/>
    <p:sldId id="524" r:id="rId12"/>
    <p:sldId id="527" r:id="rId13"/>
    <p:sldId id="526" r:id="rId14"/>
    <p:sldId id="528" r:id="rId15"/>
    <p:sldId id="536" r:id="rId16"/>
    <p:sldId id="575" r:id="rId17"/>
    <p:sldId id="441" r:id="rId18"/>
    <p:sldId id="533" r:id="rId19"/>
    <p:sldId id="537" r:id="rId20"/>
    <p:sldId id="538" r:id="rId21"/>
    <p:sldId id="443" r:id="rId22"/>
    <p:sldId id="456" r:id="rId23"/>
    <p:sldId id="457" r:id="rId24"/>
    <p:sldId id="426" r:id="rId25"/>
    <p:sldId id="427" r:id="rId26"/>
    <p:sldId id="534" r:id="rId27"/>
    <p:sldId id="448" r:id="rId28"/>
    <p:sldId id="468" r:id="rId29"/>
    <p:sldId id="449" r:id="rId30"/>
    <p:sldId id="451" r:id="rId31"/>
    <p:sldId id="453" r:id="rId32"/>
    <p:sldId id="375" r:id="rId33"/>
    <p:sldId id="376" r:id="rId34"/>
    <p:sldId id="539" r:id="rId35"/>
    <p:sldId id="541" r:id="rId36"/>
    <p:sldId id="540" r:id="rId37"/>
    <p:sldId id="543" r:id="rId38"/>
    <p:sldId id="542" r:id="rId39"/>
    <p:sldId id="549" r:id="rId40"/>
    <p:sldId id="545" r:id="rId41"/>
    <p:sldId id="546" r:id="rId42"/>
    <p:sldId id="548" r:id="rId43"/>
    <p:sldId id="569" r:id="rId44"/>
    <p:sldId id="565" r:id="rId45"/>
    <p:sldId id="568" r:id="rId46"/>
    <p:sldId id="571" r:id="rId47"/>
    <p:sldId id="574" r:id="rId48"/>
    <p:sldId id="471" r:id="rId49"/>
    <p:sldId id="472" r:id="rId50"/>
    <p:sldId id="473" r:id="rId51"/>
    <p:sldId id="477" r:id="rId52"/>
    <p:sldId id="478" r:id="rId53"/>
    <p:sldId id="480" r:id="rId54"/>
    <p:sldId id="572" r:id="rId55"/>
    <p:sldId id="573" r:id="rId56"/>
    <p:sldId id="576" r:id="rId57"/>
    <p:sldId id="550" r:id="rId58"/>
    <p:sldId id="418" r:id="rId59"/>
    <p:sldId id="517" r:id="rId60"/>
    <p:sldId id="566" r:id="rId61"/>
    <p:sldId id="554" r:id="rId62"/>
    <p:sldId id="556" r:id="rId63"/>
    <p:sldId id="515" r:id="rId64"/>
    <p:sldId id="558" r:id="rId65"/>
    <p:sldId id="559" r:id="rId66"/>
    <p:sldId id="562" r:id="rId67"/>
    <p:sldId id="564" r:id="rId68"/>
    <p:sldId id="290" r:id="rId69"/>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5pPr>
    <a:lvl6pPr marL="2286000" algn="l" defTabSz="457200" rtl="0" eaLnBrk="1" latinLnBrk="0" hangingPunct="1">
      <a:defRPr sz="2400" kern="1200">
        <a:solidFill>
          <a:schemeClr val="tx1"/>
        </a:solidFill>
        <a:latin typeface="Calibri" charset="0"/>
        <a:ea typeface="ＭＳ Ｐゴシック" charset="0"/>
        <a:cs typeface="ＭＳ Ｐゴシック" charset="0"/>
      </a:defRPr>
    </a:lvl6pPr>
    <a:lvl7pPr marL="2743200" algn="l" defTabSz="457200" rtl="0" eaLnBrk="1" latinLnBrk="0" hangingPunct="1">
      <a:defRPr sz="2400" kern="1200">
        <a:solidFill>
          <a:schemeClr val="tx1"/>
        </a:solidFill>
        <a:latin typeface="Calibri" charset="0"/>
        <a:ea typeface="ＭＳ Ｐゴシック" charset="0"/>
        <a:cs typeface="ＭＳ Ｐゴシック" charset="0"/>
      </a:defRPr>
    </a:lvl7pPr>
    <a:lvl8pPr marL="3200400" algn="l" defTabSz="457200" rtl="0" eaLnBrk="1" latinLnBrk="0" hangingPunct="1">
      <a:defRPr sz="2400" kern="1200">
        <a:solidFill>
          <a:schemeClr val="tx1"/>
        </a:solidFill>
        <a:latin typeface="Calibri" charset="0"/>
        <a:ea typeface="ＭＳ Ｐゴシック" charset="0"/>
        <a:cs typeface="ＭＳ Ｐゴシック" charset="0"/>
      </a:defRPr>
    </a:lvl8pPr>
    <a:lvl9pPr marL="3657600" algn="l" defTabSz="457200" rtl="0" eaLnBrk="1" latinLnBrk="0" hangingPunct="1">
      <a:defRPr sz="2400" kern="1200">
        <a:solidFill>
          <a:schemeClr val="tx1"/>
        </a:solidFill>
        <a:latin typeface="Calibri"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087"/>
    <a:srgbClr val="BD1F24"/>
    <a:srgbClr val="0F2D62"/>
    <a:srgbClr val="505050"/>
    <a:srgbClr val="808080"/>
    <a:srgbClr val="DA592A"/>
    <a:srgbClr val="154D81"/>
    <a:srgbClr val="DF652C"/>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55" d="100"/>
          <a:sy n="55" d="100"/>
        </p:scale>
        <p:origin x="-894" y="-90"/>
      </p:cViewPr>
      <p:guideLst>
        <p:guide orient="horz" pos="2160"/>
        <p:guide pos="2880"/>
      </p:guideLst>
    </p:cSldViewPr>
  </p:slideViewPr>
  <p:notesTextViewPr>
    <p:cViewPr>
      <p:scale>
        <a:sx n="100" d="100"/>
        <a:sy n="100" d="100"/>
      </p:scale>
      <p:origin x="0" y="0"/>
    </p:cViewPr>
  </p:notesTextViewPr>
  <p:sorterViewPr>
    <p:cViewPr>
      <p:scale>
        <a:sx n="58" d="100"/>
        <a:sy n="58" d="100"/>
      </p:scale>
      <p:origin x="0" y="5550"/>
    </p:cViewPr>
  </p:sorterViewPr>
  <p:notesViewPr>
    <p:cSldViewPr snapToGrid="0"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 Type="http://schemas.openxmlformats.org/officeDocument/2006/relationships/slide" Target="slides/slide5.xml"/><Relationship Id="rId71"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image" Target="../media/image4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Helvetica"/>
                <a:ea typeface="+mn-ea"/>
                <a:cs typeface="+mn-cs"/>
              </a:defRPr>
            </a:lvl1pPr>
          </a:lstStyle>
          <a:p>
            <a:pPr>
              <a:defRPr/>
            </a:pPr>
            <a:fld id="{813DB8EE-EAD8-054E-895C-3358966F501B}" type="datetimeFigureOut">
              <a:rPr lang="en-US"/>
              <a:pPr>
                <a:defRPr/>
              </a:pPr>
              <a:t>10/28/2014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Helvetica"/>
                <a:ea typeface="+mn-ea"/>
                <a:cs typeface="+mn-cs"/>
              </a:defRPr>
            </a:lvl1pPr>
          </a:lstStyle>
          <a:p>
            <a:pPr>
              <a:defRPr/>
            </a:pPr>
            <a:fld id="{117F36AF-8F08-B147-BD79-6CCD3347173D}" type="slidenum">
              <a:rPr lang="en-US"/>
              <a:pPr>
                <a:defRPr/>
              </a:pPr>
              <a:t>‹#›</a:t>
            </a:fld>
            <a:endParaRPr lang="en-US" dirty="0"/>
          </a:p>
        </p:txBody>
      </p:sp>
    </p:spTree>
    <p:extLst>
      <p:ext uri="{BB962C8B-B14F-4D97-AF65-F5344CB8AC3E}">
        <p14:creationId xmlns:p14="http://schemas.microsoft.com/office/powerpoint/2010/main" val="27216084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Helvetica"/>
                <a:ea typeface="+mn-ea"/>
                <a:cs typeface="+mn-cs"/>
              </a:defRPr>
            </a:lvl1pPr>
          </a:lstStyle>
          <a:p>
            <a:pPr>
              <a:defRPr/>
            </a:pPr>
            <a:fld id="{F72E4263-6216-5243-9D67-2C68E1457C0F}" type="datetimeFigureOut">
              <a:rPr lang="en-US"/>
              <a:pPr>
                <a:defRPr/>
              </a:pPr>
              <a:t>10/28/2014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Helvetica"/>
                <a:ea typeface="+mn-ea"/>
                <a:cs typeface="+mn-cs"/>
              </a:defRPr>
            </a:lvl1pPr>
          </a:lstStyle>
          <a:p>
            <a:pPr>
              <a:defRPr/>
            </a:pPr>
            <a:fld id="{7EF925E3-23E3-2446-BDA9-3C5B6BB03D69}" type="slidenum">
              <a:rPr lang="en-US"/>
              <a:pPr>
                <a:defRPr/>
              </a:pPr>
              <a:t>‹#›</a:t>
            </a:fld>
            <a:endParaRPr lang="en-US" dirty="0"/>
          </a:p>
        </p:txBody>
      </p:sp>
    </p:spTree>
    <p:extLst>
      <p:ext uri="{BB962C8B-B14F-4D97-AF65-F5344CB8AC3E}">
        <p14:creationId xmlns:p14="http://schemas.microsoft.com/office/powerpoint/2010/main" val="1062206147"/>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Date Placeholder 5"/>
          <p:cNvSpPr>
            <a:spLocks noGrp="1"/>
          </p:cNvSpPr>
          <p:nvPr>
            <p:ph type="dt" idx="12"/>
          </p:nvPr>
        </p:nvSpPr>
        <p:spPr/>
        <p:txBody>
          <a:bodyPr/>
          <a:lstStyle/>
          <a:p>
            <a:endParaRPr lang="en-US">
              <a:solidFill>
                <a:prstClr val="black"/>
              </a:solidFill>
              <a:latin typeface="Calibri"/>
            </a:endParaRPr>
          </a:p>
        </p:txBody>
      </p:sp>
    </p:spTree>
    <p:extLst>
      <p:ext uri="{BB962C8B-B14F-4D97-AF65-F5344CB8AC3E}">
        <p14:creationId xmlns:p14="http://schemas.microsoft.com/office/powerpoint/2010/main" val="2049977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4E76A7-28E5-4F1E-8CA1-DF481970BA05}" type="slidenum">
              <a:rPr lang="en-US" altLang="en-US" smtClean="0"/>
              <a:pPr/>
              <a:t>55</a:t>
            </a:fld>
            <a:endParaRPr lang="en-US" altLang="en-US"/>
          </a:p>
        </p:txBody>
      </p:sp>
    </p:spTree>
    <p:extLst>
      <p:ext uri="{BB962C8B-B14F-4D97-AF65-F5344CB8AC3E}">
        <p14:creationId xmlns:p14="http://schemas.microsoft.com/office/powerpoint/2010/main" val="18897920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itchFamily="34" charset="0"/>
                <a:ea typeface="宋体" pitchFamily="2" charset="-122"/>
              </a:defRPr>
            </a:lvl1pPr>
            <a:lvl2pPr marL="742950" indent="-285750" eaLnBrk="0" hangingPunct="0">
              <a:spcBef>
                <a:spcPct val="30000"/>
              </a:spcBef>
              <a:defRPr sz="1200">
                <a:solidFill>
                  <a:schemeClr val="tx1"/>
                </a:solidFill>
                <a:latin typeface="Calibri" pitchFamily="34" charset="0"/>
                <a:ea typeface="宋体" pitchFamily="2" charset="-122"/>
              </a:defRPr>
            </a:lvl2pPr>
            <a:lvl3pPr marL="1143000" indent="-228600" eaLnBrk="0" hangingPunct="0">
              <a:spcBef>
                <a:spcPct val="30000"/>
              </a:spcBef>
              <a:defRPr sz="1200">
                <a:solidFill>
                  <a:schemeClr val="tx1"/>
                </a:solidFill>
                <a:latin typeface="Calibri" pitchFamily="34" charset="0"/>
                <a:ea typeface="宋体" pitchFamily="2" charset="-122"/>
              </a:defRPr>
            </a:lvl3pPr>
            <a:lvl4pPr marL="1600200" indent="-228600" eaLnBrk="0" hangingPunct="0">
              <a:spcBef>
                <a:spcPct val="30000"/>
              </a:spcBef>
              <a:defRPr sz="1200">
                <a:solidFill>
                  <a:schemeClr val="tx1"/>
                </a:solidFill>
                <a:latin typeface="Calibri" pitchFamily="34" charset="0"/>
                <a:ea typeface="宋体" pitchFamily="2" charset="-122"/>
              </a:defRPr>
            </a:lvl4pPr>
            <a:lvl5pPr marL="2057400" indent="-228600" eaLnBrk="0" hangingPunct="0">
              <a:spcBef>
                <a:spcPct val="30000"/>
              </a:spcBef>
              <a:defRPr sz="1200">
                <a:solidFill>
                  <a:schemeClr val="tx1"/>
                </a:solidFill>
                <a:latin typeface="Calibri" pitchFamily="34" charset="0"/>
                <a:ea typeface="宋体" pitchFamily="2" charset="-122"/>
              </a:defRPr>
            </a:lvl5pPr>
            <a:lvl6pPr marL="2514600" indent="-228600" eaLnBrk="0" fontAlgn="base" hangingPunct="0">
              <a:spcBef>
                <a:spcPct val="30000"/>
              </a:spcBef>
              <a:spcAft>
                <a:spcPct val="0"/>
              </a:spcAft>
              <a:defRPr sz="1200">
                <a:solidFill>
                  <a:schemeClr val="tx1"/>
                </a:solidFill>
                <a:latin typeface="Calibri" pitchFamily="34" charset="0"/>
                <a:ea typeface="宋体" pitchFamily="2" charset="-122"/>
              </a:defRPr>
            </a:lvl6pPr>
            <a:lvl7pPr marL="2971800" indent="-228600" eaLnBrk="0" fontAlgn="base" hangingPunct="0">
              <a:spcBef>
                <a:spcPct val="30000"/>
              </a:spcBef>
              <a:spcAft>
                <a:spcPct val="0"/>
              </a:spcAft>
              <a:defRPr sz="1200">
                <a:solidFill>
                  <a:schemeClr val="tx1"/>
                </a:solidFill>
                <a:latin typeface="Calibri" pitchFamily="34" charset="0"/>
                <a:ea typeface="宋体" pitchFamily="2" charset="-122"/>
              </a:defRPr>
            </a:lvl7pPr>
            <a:lvl8pPr marL="3429000" indent="-228600" eaLnBrk="0" fontAlgn="base" hangingPunct="0">
              <a:spcBef>
                <a:spcPct val="30000"/>
              </a:spcBef>
              <a:spcAft>
                <a:spcPct val="0"/>
              </a:spcAft>
              <a:defRPr sz="1200">
                <a:solidFill>
                  <a:schemeClr val="tx1"/>
                </a:solidFill>
                <a:latin typeface="Calibri" pitchFamily="34" charset="0"/>
                <a:ea typeface="宋体" pitchFamily="2" charset="-122"/>
              </a:defRPr>
            </a:lvl8pPr>
            <a:lvl9pPr marL="3886200" indent="-228600" eaLnBrk="0" fontAlgn="base" hangingPunct="0">
              <a:spcBef>
                <a:spcPct val="30000"/>
              </a:spcBef>
              <a:spcAft>
                <a:spcPct val="0"/>
              </a:spcAft>
              <a:defRPr sz="1200">
                <a:solidFill>
                  <a:schemeClr val="tx1"/>
                </a:solidFill>
                <a:latin typeface="Calibri" pitchFamily="34" charset="0"/>
                <a:ea typeface="宋体" pitchFamily="2" charset="-122"/>
              </a:defRPr>
            </a:lvl9pPr>
          </a:lstStyle>
          <a:p>
            <a:pPr algn="r" eaLnBrk="1" hangingPunct="1">
              <a:spcBef>
                <a:spcPct val="0"/>
              </a:spcBef>
            </a:pPr>
            <a:fld id="{1C45B2AD-2868-42CF-9E91-66790D1B68A3}" type="slidenum">
              <a:rPr kumimoji="1" lang="zh-CN" altLang="en-US">
                <a:latin typeface="Times New Roman" pitchFamily="18" charset="0"/>
              </a:rPr>
              <a:pPr algn="r" eaLnBrk="1" hangingPunct="1">
                <a:spcBef>
                  <a:spcPct val="0"/>
                </a:spcBef>
              </a:pPr>
              <a:t>59</a:t>
            </a:fld>
            <a:endParaRPr kumimoji="1" lang="en-US" altLang="zh-CN">
              <a:latin typeface="Times New Roman" pitchFamily="18" charset="0"/>
            </a:endParaRPr>
          </a:p>
        </p:txBody>
      </p:sp>
      <p:sp>
        <p:nvSpPr>
          <p:cNvPr id="81923" name="Rectangle 2"/>
          <p:cNvSpPr>
            <a:spLocks noGrp="1" noRot="1" noChangeAspect="1" noChangeArrowheads="1" noTextEdit="1"/>
          </p:cNvSpPr>
          <p:nvPr>
            <p:ph type="sldImg"/>
          </p:nvPr>
        </p:nvSpPr>
        <p:spPr bwMode="auto">
          <a:xfrm>
            <a:off x="1176338" y="698500"/>
            <a:ext cx="4521200" cy="3390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4" name="Rectangle 3"/>
          <p:cNvSpPr>
            <a:spLocks noGrp="1" noChangeArrowheads="1"/>
          </p:cNvSpPr>
          <p:nvPr>
            <p:ph type="body" idx="1"/>
          </p:nvPr>
        </p:nvSpPr>
        <p:spPr bwMode="auto">
          <a:xfrm>
            <a:off x="900113" y="4391025"/>
            <a:ext cx="5067300" cy="4089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64" tIns="46233" rIns="92464" bIns="46233"/>
          <a:lstStyle/>
          <a:p>
            <a:endParaRPr lang="zh-CN" altLang="zh-CN"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Any questions? </a:t>
            </a:r>
            <a:endParaRPr lang="en-US" dirty="0"/>
          </a:p>
        </p:txBody>
      </p:sp>
      <p:sp>
        <p:nvSpPr>
          <p:cNvPr id="4" name="Slide Number Placeholder 3"/>
          <p:cNvSpPr>
            <a:spLocks noGrp="1"/>
          </p:cNvSpPr>
          <p:nvPr>
            <p:ph type="sldNum" sz="quarter" idx="10"/>
          </p:nvPr>
        </p:nvSpPr>
        <p:spPr/>
        <p:txBody>
          <a:bodyPr/>
          <a:lstStyle/>
          <a:p>
            <a:pPr>
              <a:defRPr/>
            </a:pPr>
            <a:fld id="{7EF925E3-23E3-2446-BDA9-3C5B6BB03D69}" type="slidenum">
              <a:rPr lang="en-US" smtClean="0"/>
              <a:pPr>
                <a:defRPr/>
              </a:pPr>
              <a:t>67</a:t>
            </a:fld>
            <a:endParaRPr lang="en-US" dirty="0"/>
          </a:p>
        </p:txBody>
      </p:sp>
    </p:spTree>
    <p:extLst>
      <p:ext uri="{BB962C8B-B14F-4D97-AF65-F5344CB8AC3E}">
        <p14:creationId xmlns:p14="http://schemas.microsoft.com/office/powerpoint/2010/main" val="23052653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5995CC7-D9D9-724C-AC9D-DA2EADD0990A}" type="slidenum">
              <a:rPr lang="en-US" smtClean="0"/>
              <a:pPr/>
              <a:t>25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pPr>
              <a:defRPr/>
            </a:pPr>
            <a:fld id="{4E76DA20-F5BB-A742-AD47-C5A43140D1EB}" type="slidenum">
              <a:rPr lang="en-US" smtClean="0"/>
              <a:pPr>
                <a:defRPr/>
              </a:pPr>
              <a:t>26</a:t>
            </a:fld>
            <a:endParaRPr lang="en-US" dirty="0"/>
          </a:p>
        </p:txBody>
      </p:sp>
    </p:spTree>
    <p:extLst>
      <p:ext uri="{BB962C8B-B14F-4D97-AF65-F5344CB8AC3E}">
        <p14:creationId xmlns:p14="http://schemas.microsoft.com/office/powerpoint/2010/main" val="6539119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don’t we know about this picture?</a:t>
            </a:r>
          </a:p>
          <a:p>
            <a:r>
              <a:rPr lang="en-US" dirty="0" smtClean="0"/>
              <a:t>Delta CP</a:t>
            </a:r>
          </a:p>
          <a:p>
            <a:r>
              <a:rPr lang="en-US" dirty="0" smtClean="0"/>
              <a:t>Mass ordering of neutrinos</a:t>
            </a:r>
          </a:p>
          <a:p>
            <a:r>
              <a:rPr lang="en-US" dirty="0" smtClean="0"/>
              <a:t>Are there more neutrinos than this?</a:t>
            </a:r>
          </a:p>
          <a:p>
            <a:endParaRPr lang="en-US" dirty="0"/>
          </a:p>
        </p:txBody>
      </p:sp>
      <p:sp>
        <p:nvSpPr>
          <p:cNvPr id="4" name="Slide Number Placeholder 3"/>
          <p:cNvSpPr>
            <a:spLocks noGrp="1"/>
          </p:cNvSpPr>
          <p:nvPr>
            <p:ph type="sldNum" sz="quarter" idx="10"/>
          </p:nvPr>
        </p:nvSpPr>
        <p:spPr/>
        <p:txBody>
          <a:bodyPr/>
          <a:lstStyle/>
          <a:p>
            <a:fld id="{4DA870F9-2875-964C-9AF4-1B2C79BF93CA}" type="slidenum">
              <a:rPr lang="en-US" smtClean="0"/>
              <a:t>35</a:t>
            </a:fld>
            <a:endParaRPr lang="en-US"/>
          </a:p>
        </p:txBody>
      </p:sp>
    </p:spTree>
    <p:extLst>
      <p:ext uri="{BB962C8B-B14F-4D97-AF65-F5344CB8AC3E}">
        <p14:creationId xmlns:p14="http://schemas.microsoft.com/office/powerpoint/2010/main" val="13738080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p:cNvSpPr>
          <p:nvPr>
            <p:ph type="sldImg"/>
          </p:nvPr>
        </p:nvSpPr>
        <p:spPr>
          <a:ln/>
        </p:spPr>
      </p:sp>
      <p:sp>
        <p:nvSpPr>
          <p:cNvPr id="79875" name="Notes Placeholder 2"/>
          <p:cNvSpPr>
            <a:spLocks noGrp="1"/>
          </p:cNvSpPr>
          <p:nvPr>
            <p:ph type="body" idx="1"/>
          </p:nvPr>
        </p:nvSpPr>
        <p:spPr>
          <a:noFill/>
          <a:ln/>
        </p:spPr>
        <p:txBody>
          <a:bodyPr/>
          <a:lstStyle/>
          <a:p>
            <a:r>
              <a:rPr lang="en-US" smtClean="0">
                <a:latin typeface="Times New Roman" pitchFamily="-109" charset="0"/>
                <a:ea typeface="ＭＳ Ｐゴシック" pitchFamily="-109" charset="-128"/>
                <a:cs typeface="ＭＳ Ｐゴシック" pitchFamily="-109" charset="-128"/>
              </a:rPr>
              <a:t>This giant detector was built to continue to search for proton decay, observe neutrinos from the sun, and explore this mystery of the atmospheric neutrinos. It was extremely successful.</a:t>
            </a:r>
          </a:p>
        </p:txBody>
      </p:sp>
      <p:sp>
        <p:nvSpPr>
          <p:cNvPr id="79876" name="Slide Number Placeholder 3"/>
          <p:cNvSpPr>
            <a:spLocks noGrp="1"/>
          </p:cNvSpPr>
          <p:nvPr>
            <p:ph type="sldNum" sz="quarter" idx="5"/>
          </p:nvPr>
        </p:nvSpPr>
        <p:spPr>
          <a:noFill/>
        </p:spPr>
        <p:txBody>
          <a:bodyPr/>
          <a:lstStyle/>
          <a:p>
            <a:pPr>
              <a:buFont typeface="Wingdings" pitchFamily="-109" charset="2"/>
              <a:buNone/>
            </a:pPr>
            <a:fld id="{9C93D152-2F86-A446-B510-ADFF2C03235E}" type="slidenum">
              <a:rPr lang="en-US" smtClean="0">
                <a:latin typeface="Arial" pitchFamily="-109" charset="0"/>
                <a:ea typeface="ＭＳ Ｐゴシック" pitchFamily="-109" charset="-128"/>
                <a:cs typeface="ＭＳ Ｐゴシック" pitchFamily="-109" charset="-128"/>
              </a:rPr>
              <a:pPr>
                <a:buFont typeface="Wingdings" pitchFamily="-109" charset="2"/>
                <a:buNone/>
              </a:pPr>
              <a:t>36</a:t>
            </a:fld>
            <a:endParaRPr lang="en-US" smtClean="0">
              <a:latin typeface="Arial" pitchFamily="-109" charset="0"/>
              <a:ea typeface="ＭＳ Ｐゴシック" pitchFamily="-109" charset="-128"/>
              <a:cs typeface="ＭＳ Ｐゴシック" pitchFamily="-109"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p:cNvSpPr>
          <p:nvPr>
            <p:ph type="sldImg"/>
          </p:nvPr>
        </p:nvSpPr>
        <p:spPr>
          <a:ln/>
        </p:spPr>
      </p:sp>
      <p:sp>
        <p:nvSpPr>
          <p:cNvPr id="79875" name="Notes Placeholder 2"/>
          <p:cNvSpPr>
            <a:spLocks noGrp="1"/>
          </p:cNvSpPr>
          <p:nvPr>
            <p:ph type="body" idx="1"/>
          </p:nvPr>
        </p:nvSpPr>
        <p:spPr>
          <a:noFill/>
          <a:ln/>
        </p:spPr>
        <p:txBody>
          <a:bodyPr/>
          <a:lstStyle/>
          <a:p>
            <a:r>
              <a:rPr lang="en-US" smtClean="0">
                <a:latin typeface="Times New Roman" pitchFamily="-109" charset="0"/>
                <a:ea typeface="ＭＳ Ｐゴシック" pitchFamily="-109" charset="-128"/>
                <a:cs typeface="ＭＳ Ｐゴシック" pitchFamily="-109" charset="-128"/>
              </a:rPr>
              <a:t>This giant detector was built to continue to search for proton decay, observe neutrinos from the sun, and explore this mystery of the atmospheric neutrinos. It was extremely successful.</a:t>
            </a:r>
          </a:p>
        </p:txBody>
      </p:sp>
      <p:sp>
        <p:nvSpPr>
          <p:cNvPr id="79876" name="Slide Number Placeholder 3"/>
          <p:cNvSpPr>
            <a:spLocks noGrp="1"/>
          </p:cNvSpPr>
          <p:nvPr>
            <p:ph type="sldNum" sz="quarter" idx="5"/>
          </p:nvPr>
        </p:nvSpPr>
        <p:spPr>
          <a:noFill/>
        </p:spPr>
        <p:txBody>
          <a:bodyPr/>
          <a:lstStyle/>
          <a:p>
            <a:pPr>
              <a:buFont typeface="Wingdings" pitchFamily="-109" charset="2"/>
              <a:buNone/>
            </a:pPr>
            <a:fld id="{9C93D152-2F86-A446-B510-ADFF2C03235E}" type="slidenum">
              <a:rPr lang="en-US" smtClean="0">
                <a:latin typeface="Arial" pitchFamily="-109" charset="0"/>
                <a:ea typeface="ＭＳ Ｐゴシック" pitchFamily="-109" charset="-128"/>
                <a:cs typeface="ＭＳ Ｐゴシック" pitchFamily="-109" charset="-128"/>
              </a:rPr>
              <a:pPr>
                <a:buFont typeface="Wingdings" pitchFamily="-109" charset="2"/>
                <a:buNone/>
              </a:pPr>
              <a:t>37</a:t>
            </a:fld>
            <a:endParaRPr lang="en-US" smtClean="0">
              <a:latin typeface="Arial" pitchFamily="-109" charset="0"/>
              <a:ea typeface="ＭＳ Ｐゴシック" pitchFamily="-109" charset="-128"/>
              <a:cs typeface="ＭＳ Ｐゴシック" pitchFamily="-109"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EF925E3-23E3-2446-BDA9-3C5B6BB03D69}" type="slidenum">
              <a:rPr lang="en-US" smtClean="0"/>
              <a:pPr>
                <a:defRPr/>
              </a:pPr>
              <a:t>38</a:t>
            </a:fld>
            <a:endParaRPr lang="en-US" dirty="0"/>
          </a:p>
        </p:txBody>
      </p:sp>
    </p:spTree>
    <p:extLst>
      <p:ext uri="{BB962C8B-B14F-4D97-AF65-F5344CB8AC3E}">
        <p14:creationId xmlns:p14="http://schemas.microsoft.com/office/powerpoint/2010/main" val="16995544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ln/>
        </p:spPr>
      </p:sp>
      <p:sp>
        <p:nvSpPr>
          <p:cNvPr id="18435" name="Notes Placeholder 2"/>
          <p:cNvSpPr>
            <a:spLocks noGrp="1"/>
          </p:cNvSpPr>
          <p:nvPr>
            <p:ph type="body" idx="1"/>
          </p:nvPr>
        </p:nvSpPr>
        <p:spPr>
          <a:noFill/>
          <a:ln/>
        </p:spPr>
        <p:txBody>
          <a:bodyPr/>
          <a:lstStyle/>
          <a:p>
            <a:endParaRPr lang="en-US">
              <a:latin typeface="Times New Roman" charset="0"/>
            </a:endParaRPr>
          </a:p>
        </p:txBody>
      </p:sp>
      <p:sp>
        <p:nvSpPr>
          <p:cNvPr id="18436" name="Slide Number Placeholder 3"/>
          <p:cNvSpPr>
            <a:spLocks noGrp="1"/>
          </p:cNvSpPr>
          <p:nvPr>
            <p:ph type="sldNum" sz="quarter" idx="5"/>
          </p:nvPr>
        </p:nvSpPr>
        <p:spPr>
          <a:noFill/>
        </p:spPr>
        <p:txBody>
          <a:bodyPr/>
          <a:lstStyle/>
          <a:p>
            <a:fld id="{2A9F6569-A591-584D-BED6-F2CA9D27E574}" type="slidenum">
              <a:rPr lang="en-US"/>
              <a:pPr/>
              <a:t>45</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p:cNvSpPr>
          <p:nvPr>
            <p:ph type="sldImg"/>
          </p:nvPr>
        </p:nvSpPr>
        <p:spPr bwMode="auto">
          <a:xfrm>
            <a:off x="1143000" y="687388"/>
            <a:ext cx="4572000" cy="3429000"/>
          </a:xfrm>
          <a:prstGeom prst="rect">
            <a:avLst/>
          </a:prstGeom>
          <a:noFill/>
          <a:ln w="12700">
            <a:solidFill>
              <a:srgbClr val="000000"/>
            </a:solidFill>
            <a:miter lim="800000"/>
            <a:headEnd/>
            <a:tailEnd/>
          </a:ln>
        </p:spPr>
      </p:sp>
      <p:sp>
        <p:nvSpPr>
          <p:cNvPr id="38915" name="Notes Placeholder 2"/>
          <p:cNvSpPr>
            <a:spLocks noGrp="1"/>
          </p:cNvSpPr>
          <p:nvPr>
            <p:ph type="body" idx="1"/>
          </p:nvPr>
        </p:nvSpPr>
        <p:spPr bwMode="auto">
          <a:xfrm>
            <a:off x="686028" y="4343798"/>
            <a:ext cx="5485946" cy="4113609"/>
          </a:xfrm>
          <a:prstGeom prst="rect">
            <a:avLst/>
          </a:prstGeom>
          <a:noFill/>
          <a:ln>
            <a:miter lim="800000"/>
            <a:headEnd/>
            <a:tailEnd/>
          </a:ln>
        </p:spPr>
        <p:txBody>
          <a:bodyPr/>
          <a:lstStyle/>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5" descr="TitleSlide_v2_041014.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FermilabLogo_r0g48b135.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4538" y="660400"/>
            <a:ext cx="3373437" cy="155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TitleSlide_v2_041114.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FermilabLogo_r0g48b135.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4538" y="660400"/>
            <a:ext cx="3373437" cy="155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itle 21"/>
          <p:cNvSpPr>
            <a:spLocks noGrp="1"/>
          </p:cNvSpPr>
          <p:nvPr>
            <p:ph type="title"/>
          </p:nvPr>
        </p:nvSpPr>
        <p:spPr>
          <a:xfrm>
            <a:off x="806450" y="3559283"/>
            <a:ext cx="7526338" cy="1139271"/>
          </a:xfrm>
          <a:prstGeom prst="rect">
            <a:avLst/>
          </a:prstGeom>
        </p:spPr>
        <p:txBody>
          <a:bodyPr wrap="square" lIns="0" tIns="0" rIns="0" bIns="0" anchor="t"/>
          <a:lstStyle>
            <a:lvl1pPr algn="l">
              <a:defRPr sz="3200" b="1" i="0" baseline="0">
                <a:solidFill>
                  <a:srgbClr val="003087"/>
                </a:solidFill>
                <a:latin typeface="Helvetica"/>
              </a:defRPr>
            </a:lvl1pPr>
          </a:lstStyle>
          <a:p>
            <a:r>
              <a:rPr lang="en-US" smtClean="0"/>
              <a:t>Click to edit Master title style</a:t>
            </a:r>
            <a:endParaRPr lang="en-US" dirty="0"/>
          </a:p>
        </p:txBody>
      </p:sp>
      <p:sp>
        <p:nvSpPr>
          <p:cNvPr id="24" name="Text Placeholder 23"/>
          <p:cNvSpPr>
            <a:spLocks noGrp="1"/>
          </p:cNvSpPr>
          <p:nvPr>
            <p:ph type="body" sz="quarter" idx="10"/>
          </p:nvPr>
        </p:nvSpPr>
        <p:spPr>
          <a:xfrm>
            <a:off x="806450" y="4841093"/>
            <a:ext cx="7526338" cy="1489952"/>
          </a:xfrm>
          <a:prstGeom prst="rect">
            <a:avLst/>
          </a:prstGeom>
        </p:spPr>
        <p:txBody>
          <a:bodyPr lIns="0" tIns="0" rIns="0" bIns="0"/>
          <a:lstStyle>
            <a:lvl1pPr marL="0" indent="0">
              <a:buFontTx/>
              <a:buNone/>
              <a:defRPr sz="2000">
                <a:solidFill>
                  <a:srgbClr val="00308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smtClean="0"/>
              <a:t>Click to edit Master text styles</a:t>
            </a:r>
          </a:p>
        </p:txBody>
      </p:sp>
    </p:spTree>
    <p:extLst>
      <p:ext uri="{BB962C8B-B14F-4D97-AF65-F5344CB8AC3E}">
        <p14:creationId xmlns:p14="http://schemas.microsoft.com/office/powerpoint/2010/main" val="2426863233"/>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Default - Title Only">
    <p:spTree>
      <p:nvGrpSpPr>
        <p:cNvPr id="1" name=""/>
        <p:cNvGrpSpPr/>
        <p:nvPr/>
      </p:nvGrpSpPr>
      <p:grpSpPr>
        <a:xfrm>
          <a:off x="0" y="0"/>
          <a:ext cx="0" cy="0"/>
          <a:chOff x="0" y="0"/>
          <a:chExt cx="0" cy="0"/>
        </a:xfrm>
      </p:grpSpPr>
      <p:sp>
        <p:nvSpPr>
          <p:cNvPr id="11" name="Shape 11"/>
          <p:cNvSpPr>
            <a:spLocks noGrp="1"/>
          </p:cNvSpPr>
          <p:nvPr>
            <p:ph type="title"/>
          </p:nvPr>
        </p:nvSpPr>
        <p:spPr>
          <a:xfrm>
            <a:off x="0" y="0"/>
            <a:ext cx="9144000" cy="857250"/>
          </a:xfrm>
          <a:prstGeom prst="rect">
            <a:avLst/>
          </a:prstGeom>
        </p:spPr>
        <p:txBody>
          <a:bodyPr/>
          <a:lstStyle>
            <a:lvl1pPr defTabSz="965668"/>
          </a:lstStyle>
          <a:p>
            <a:pPr lvl="0">
              <a:defRPr sz="1800" b="0">
                <a:solidFill>
                  <a:srgbClr val="000000"/>
                </a:solidFill>
                <a:uFillTx/>
              </a:defRPr>
            </a:pPr>
            <a:r>
              <a:rPr sz="3600" b="1">
                <a:solidFill>
                  <a:srgbClr val="00B800"/>
                </a:solidFill>
                <a:uFill>
                  <a:solidFill>
                    <a:srgbClr val="00B800"/>
                  </a:solidFill>
                </a:uFill>
              </a:rPr>
              <a:t>Title Text</a:t>
            </a:r>
          </a:p>
        </p:txBody>
      </p:sp>
      <p:sp>
        <p:nvSpPr>
          <p:cNvPr id="12" name="Shape 12"/>
          <p:cNvSpPr>
            <a:spLocks noGrp="1"/>
          </p:cNvSpPr>
          <p:nvPr>
            <p:ph type="sldNum" sz="quarter" idx="2"/>
          </p:nvPr>
        </p:nvSpPr>
        <p:spPr>
          <a:xfrm>
            <a:off x="8130259" y="6591300"/>
            <a:ext cx="266701" cy="271847"/>
          </a:xfrm>
          <a:prstGeom prst="rect">
            <a:avLst/>
          </a:prstGeom>
        </p:spPr>
        <p:txBody>
          <a:bodyPr/>
          <a:lstStyle>
            <a:lvl1pPr defTabSz="457159"/>
          </a:lstStyle>
          <a:p>
            <a:pPr lvl="0"/>
            <a:fld id="{86CB4B4D-7CA3-9044-876B-883B54F8677D}" type="slidenum">
              <a:t>‹#›</a:t>
            </a:fld>
            <a:endParaRPr/>
          </a:p>
        </p:txBody>
      </p:sp>
    </p:spTree>
    <p:extLst>
      <p:ext uri="{BB962C8B-B14F-4D97-AF65-F5344CB8AC3E}">
        <p14:creationId xmlns:p14="http://schemas.microsoft.com/office/powerpoint/2010/main" val="3814745701"/>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540000" y="114300"/>
            <a:ext cx="5808663" cy="479425"/>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914400"/>
            <a:ext cx="4191000" cy="5543550"/>
          </a:xfrm>
          <a:prstGeom prst="rect">
            <a:avLst/>
          </a:prstGeo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914400"/>
            <a:ext cx="4191000" cy="5543550"/>
          </a:xfrm>
          <a:prstGeom prst="rect">
            <a:avLst/>
          </a:prstGeom>
        </p:spPr>
        <p:txBody>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0"/>
          </p:nvPr>
        </p:nvSpPr>
        <p:spPr/>
        <p:txBody>
          <a:bodyPr/>
          <a:lstStyle>
            <a:lvl1pPr>
              <a:defRPr/>
            </a:lvl1pPr>
          </a:lstStyle>
          <a:p>
            <a:pPr>
              <a:defRPr/>
            </a:pPr>
            <a:r>
              <a:rPr lang="en-US" smtClean="0"/>
              <a:t>ICFA Seminar Beijing</a:t>
            </a:r>
            <a:endParaRPr lang="en-US"/>
          </a:p>
        </p:txBody>
      </p:sp>
      <p:sp>
        <p:nvSpPr>
          <p:cNvPr id="6" name="Slide Number Placeholder 5"/>
          <p:cNvSpPr>
            <a:spLocks noGrp="1"/>
          </p:cNvSpPr>
          <p:nvPr>
            <p:ph type="sldNum" sz="quarter" idx="11"/>
          </p:nvPr>
        </p:nvSpPr>
        <p:spPr/>
        <p:txBody>
          <a:bodyPr/>
          <a:lstStyle>
            <a:lvl1pPr>
              <a:defRPr/>
            </a:lvl1pPr>
          </a:lstStyle>
          <a:p>
            <a:pPr>
              <a:defRPr/>
            </a:pPr>
            <a:fld id="{B4173B9E-8F38-4788-9F78-05E931842865}" type="slidenum">
              <a:rPr lang="en-US"/>
              <a:pPr>
                <a:defRPr/>
              </a:pPr>
              <a:t>‹#›</a:t>
            </a:fld>
            <a:endParaRPr lang="en-US" b="1">
              <a:solidFill>
                <a:srgbClr val="FA00FA"/>
              </a:solidFill>
              <a:latin typeface="Symbol" pitchFamily="18" charset="2"/>
            </a:endParaRPr>
          </a:p>
        </p:txBody>
      </p:sp>
    </p:spTree>
    <p:extLst>
      <p:ext uri="{BB962C8B-B14F-4D97-AF65-F5344CB8AC3E}">
        <p14:creationId xmlns:p14="http://schemas.microsoft.com/office/powerpoint/2010/main" val="2933991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cSld name="2 Pictures with Caption">
    <p:spTree>
      <p:nvGrpSpPr>
        <p:cNvPr id="1" name=""/>
        <p:cNvGrpSpPr/>
        <p:nvPr/>
      </p:nvGrpSpPr>
      <p:grpSpPr>
        <a:xfrm>
          <a:off x="0" y="0"/>
          <a:ext cx="0" cy="0"/>
          <a:chOff x="0" y="0"/>
          <a:chExt cx="0" cy="0"/>
        </a:xfrm>
      </p:grpSpPr>
      <p:sp>
        <p:nvSpPr>
          <p:cNvPr id="11" name="Picture Placeholder 2"/>
          <p:cNvSpPr>
            <a:spLocks noGrp="1"/>
          </p:cNvSpPr>
          <p:nvPr>
            <p:ph type="pic" idx="14"/>
          </p:nvPr>
        </p:nvSpPr>
        <p:spPr>
          <a:xfrm>
            <a:off x="4745038" y="458788"/>
            <a:ext cx="4114800" cy="3884612"/>
          </a:xfrm>
          <a:prstGeom prst="rect">
            <a:avLst/>
          </a:prstGeom>
          <a:noFill/>
          <a:ln w="44450">
            <a:solidFill>
              <a:schemeClr val="bg1"/>
            </a:solidFill>
            <a:miter lim="800000"/>
          </a:ln>
        </p:spPr>
        <p:style>
          <a:lnRef idx="1">
            <a:schemeClr val="dk1"/>
          </a:lnRef>
          <a:fillRef idx="3">
            <a:schemeClr val="dk1"/>
          </a:fillRef>
          <a:effectRef idx="2">
            <a:schemeClr val="dk1"/>
          </a:effectRef>
          <a:fontRef idx="none"/>
        </p:style>
        <p:txBody>
          <a:bodyPr vert="horz" lIns="91440" tIns="45720" rIns="91440" bIns="45720" rtlCol="0">
            <a:normAutofit/>
          </a:bodyPr>
          <a:lstStyle>
            <a:lvl1pPr marL="349250" indent="-349250" algn="l" defTabSz="914400" rtl="0" eaLnBrk="1" latinLnBrk="0" hangingPunct="1">
              <a:spcBef>
                <a:spcPts val="2000"/>
              </a:spcBef>
              <a:buFont typeface="Wingdings 2" pitchFamily="18" charset="2"/>
              <a:buNone/>
              <a:defRPr sz="2000" kern="1200">
                <a:solidFill>
                  <a:schemeClr val="tx1"/>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3" name="Picture Placeholder 2"/>
          <p:cNvSpPr>
            <a:spLocks noGrp="1"/>
          </p:cNvSpPr>
          <p:nvPr>
            <p:ph type="pic" idx="1"/>
          </p:nvPr>
        </p:nvSpPr>
        <p:spPr>
          <a:xfrm>
            <a:off x="282575" y="458788"/>
            <a:ext cx="4114800" cy="3884612"/>
          </a:xfrm>
          <a:prstGeom prst="rect">
            <a:avLst/>
          </a:prstGeom>
          <a:noFill/>
          <a:ln w="44450">
            <a:solidFill>
              <a:schemeClr val="bg1"/>
            </a:solidFill>
            <a:miter lim="800000"/>
          </a:ln>
        </p:spPr>
        <p:style>
          <a:lnRef idx="1">
            <a:schemeClr val="dk1"/>
          </a:lnRef>
          <a:fillRef idx="3">
            <a:schemeClr val="dk1"/>
          </a:fillRef>
          <a:effectRef idx="2">
            <a:schemeClr val="dk1"/>
          </a:effectRef>
          <a:fontRef idx="none"/>
        </p:style>
        <p:txBody>
          <a:bodyPr vert="horz" lIns="91440" tIns="45720" rIns="91440" bIns="45720" rtlCol="0">
            <a:normAutofit/>
          </a:bodyPr>
          <a:lstStyle>
            <a:lvl1pPr marL="349250" indent="-349250" algn="l" defTabSz="914400" rtl="0" eaLnBrk="1" latinLnBrk="0" hangingPunct="1">
              <a:spcBef>
                <a:spcPts val="2000"/>
              </a:spcBef>
              <a:buFont typeface="Wingdings 2" pitchFamily="18" charset="2"/>
              <a:buNone/>
              <a:defRPr sz="2000" kern="1200">
                <a:solidFill>
                  <a:schemeClr val="tx1"/>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2" name="Title 1"/>
          <p:cNvSpPr>
            <a:spLocks noGrp="1"/>
          </p:cNvSpPr>
          <p:nvPr>
            <p:ph type="title"/>
          </p:nvPr>
        </p:nvSpPr>
        <p:spPr>
          <a:xfrm>
            <a:off x="282575" y="4920520"/>
            <a:ext cx="3931920" cy="1353312"/>
          </a:xfrm>
          <a:prstGeom prst="rect">
            <a:avLst/>
          </a:prstGeom>
        </p:spPr>
        <p:txBody>
          <a:bodyPr anchor="t" anchorCtr="0">
            <a:normAutofit/>
          </a:bodyPr>
          <a:lstStyle>
            <a:lvl1pPr algn="l">
              <a:defRPr sz="2400" b="0"/>
            </a:lvl1pPr>
          </a:lstStyle>
          <a:p>
            <a:r>
              <a:rPr lang="en-US" smtClean="0"/>
              <a:t>Click to edit Master title style</a:t>
            </a:r>
            <a:endParaRP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ICFA Seminar Beijing</a:t>
            </a:r>
            <a:endParaRPr lang="en-US"/>
          </a:p>
        </p:txBody>
      </p:sp>
      <p:sp>
        <p:nvSpPr>
          <p:cNvPr id="7" name="Slide Number Placeholder 6"/>
          <p:cNvSpPr>
            <a:spLocks noGrp="1"/>
          </p:cNvSpPr>
          <p:nvPr>
            <p:ph type="sldNum" sz="quarter" idx="12"/>
          </p:nvPr>
        </p:nvSpPr>
        <p:spPr/>
        <p:txBody>
          <a:bodyPr/>
          <a:lstStyle/>
          <a:p>
            <a:fld id="{79A9F940-AE4F-7D49-9689-4C3795AFD3B3}" type="slidenum">
              <a:rPr lang="en-US" smtClean="0"/>
              <a:pPr/>
              <a:t>‹#›</a:t>
            </a:fld>
            <a:endParaRPr lang="en-US"/>
          </a:p>
        </p:txBody>
      </p:sp>
      <p:sp>
        <p:nvSpPr>
          <p:cNvPr id="8" name="Text Placeholder 3"/>
          <p:cNvSpPr>
            <a:spLocks noGrp="1"/>
          </p:cNvSpPr>
          <p:nvPr>
            <p:ph type="body" sz="half" idx="13"/>
          </p:nvPr>
        </p:nvSpPr>
        <p:spPr>
          <a:xfrm>
            <a:off x="4927918" y="4899025"/>
            <a:ext cx="3931920" cy="1352458"/>
          </a:xfrm>
          <a:prstGeom prst="rect">
            <a:avLst/>
          </a:prstGeom>
        </p:spPr>
        <p:txBody>
          <a:bodyPr>
            <a:normAutofit/>
          </a:bodyPr>
          <a:lstStyle>
            <a:lvl1pPr marL="0" indent="0" algn="l">
              <a:lnSpc>
                <a:spcPct val="110000"/>
              </a:lnSpc>
              <a:spcBef>
                <a:spcPts val="300"/>
              </a:spcBef>
              <a:buNone/>
              <a:defRPr sz="12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Freeform 9"/>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a:p>
        </p:txBody>
      </p:sp>
    </p:spTree>
    <p:extLst>
      <p:ext uri="{BB962C8B-B14F-4D97-AF65-F5344CB8AC3E}">
        <p14:creationId xmlns:p14="http://schemas.microsoft.com/office/powerpoint/2010/main" val="16091296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Default - Title and Content">
    <p:spTree>
      <p:nvGrpSpPr>
        <p:cNvPr id="1" name=""/>
        <p:cNvGrpSpPr/>
        <p:nvPr/>
      </p:nvGrpSpPr>
      <p:grpSpPr>
        <a:xfrm>
          <a:off x="0" y="0"/>
          <a:ext cx="0" cy="0"/>
          <a:chOff x="0" y="0"/>
          <a:chExt cx="0" cy="0"/>
        </a:xfrm>
      </p:grpSpPr>
      <p:sp>
        <p:nvSpPr>
          <p:cNvPr id="10" name="Shape 10"/>
          <p:cNvSpPr>
            <a:spLocks noGrp="1"/>
          </p:cNvSpPr>
          <p:nvPr>
            <p:ph type="title"/>
          </p:nvPr>
        </p:nvSpPr>
        <p:spPr>
          <a:xfrm>
            <a:off x="72312" y="-2637"/>
            <a:ext cx="8991601" cy="818517"/>
          </a:xfrm>
          <a:prstGeom prst="rect">
            <a:avLst/>
          </a:prstGeom>
        </p:spPr>
        <p:txBody>
          <a:bodyPr>
            <a:normAutofit/>
          </a:bodyPr>
          <a:lstStyle/>
          <a:p>
            <a:pPr lvl="0">
              <a:defRPr sz="1800">
                <a:solidFill>
                  <a:srgbClr val="000000"/>
                </a:solidFill>
                <a:uFillTx/>
              </a:defRPr>
            </a:pPr>
            <a:r>
              <a:rPr sz="4800">
                <a:solidFill>
                  <a:srgbClr val="9A403E"/>
                </a:solidFill>
                <a:uFill>
                  <a:solidFill>
                    <a:srgbClr val="953735"/>
                  </a:solidFill>
                </a:uFill>
              </a:rPr>
              <a:t>Title Text</a:t>
            </a:r>
          </a:p>
        </p:txBody>
      </p:sp>
      <p:sp>
        <p:nvSpPr>
          <p:cNvPr id="11" name="Shape 11"/>
          <p:cNvSpPr>
            <a:spLocks noGrp="1"/>
          </p:cNvSpPr>
          <p:nvPr>
            <p:ph type="body" idx="1"/>
          </p:nvPr>
        </p:nvSpPr>
        <p:spPr>
          <a:xfrm>
            <a:off x="76200" y="1181100"/>
            <a:ext cx="8891104" cy="5487818"/>
          </a:xfrm>
          <a:prstGeom prst="rect">
            <a:avLst/>
          </a:prstGeom>
        </p:spPr>
        <p:txBody>
          <a:bodyPr lIns="45690" tIns="45690" rIns="45690" bIns="45690"/>
          <a:lstStyle>
            <a:lvl1pPr>
              <a:buChar char="❖"/>
            </a:lvl1pPr>
            <a:lvl2pPr marL="469900" indent="-279400">
              <a:defRPr sz="1700"/>
            </a:lvl2pPr>
            <a:lvl3pPr marL="647700" indent="-292100">
              <a:buChar char="๏"/>
              <a:defRPr sz="1500"/>
            </a:lvl3pPr>
            <a:lvl4pPr marL="952500" indent="-292100">
              <a:defRPr sz="1500"/>
            </a:lvl4pPr>
            <a:lvl5pPr marL="1193800" indent="-279400">
              <a:defRPr sz="1500"/>
            </a:lvl5pPr>
          </a:lstStyle>
          <a:p>
            <a:pPr lvl="0">
              <a:defRPr sz="1800">
                <a:uFillTx/>
              </a:defRPr>
            </a:pPr>
            <a:r>
              <a:rPr sz="2000">
                <a:uFill>
                  <a:solidFill/>
                </a:uFill>
              </a:rPr>
              <a:t>Body Level One</a:t>
            </a:r>
          </a:p>
          <a:p>
            <a:pPr lvl="1">
              <a:defRPr sz="1800">
                <a:uFillTx/>
              </a:defRPr>
            </a:pPr>
            <a:r>
              <a:rPr sz="1700">
                <a:uFill>
                  <a:solidFill/>
                </a:uFill>
              </a:rPr>
              <a:t>Body Level Two</a:t>
            </a:r>
          </a:p>
          <a:p>
            <a:pPr lvl="2">
              <a:defRPr sz="1800">
                <a:uFillTx/>
              </a:defRPr>
            </a:pPr>
            <a:r>
              <a:rPr sz="1500">
                <a:uFill>
                  <a:solidFill/>
                </a:uFill>
              </a:rPr>
              <a:t>Body Level Three</a:t>
            </a:r>
          </a:p>
          <a:p>
            <a:pPr lvl="3">
              <a:defRPr sz="1800">
                <a:uFillTx/>
              </a:defRPr>
            </a:pPr>
            <a:r>
              <a:rPr sz="1500">
                <a:uFill>
                  <a:solidFill/>
                </a:uFill>
              </a:rPr>
              <a:t>Body Level Four</a:t>
            </a:r>
          </a:p>
          <a:p>
            <a:pPr lvl="4">
              <a:defRPr sz="1800">
                <a:uFillTx/>
              </a:defRPr>
            </a:pPr>
            <a:r>
              <a:rPr sz="1500">
                <a:uFill>
                  <a:solidFill/>
                </a:uFill>
              </a:rPr>
              <a:t>Body Level Five</a:t>
            </a:r>
          </a:p>
        </p:txBody>
      </p:sp>
      <p:sp>
        <p:nvSpPr>
          <p:cNvPr id="12" name="Shape 12"/>
          <p:cNvSpPr>
            <a:spLocks noGrp="1"/>
          </p:cNvSpPr>
          <p:nvPr>
            <p:ph type="sldNum" sz="quarter" idx="2"/>
          </p:nvPr>
        </p:nvSpPr>
        <p:spPr>
          <a:prstGeom prst="rect">
            <a:avLst/>
          </a:prstGeom>
        </p:spPr>
        <p:txBody>
          <a:bodyPr/>
          <a:lstStyle/>
          <a:p>
            <a:pPr lvl="0"/>
            <a:fld id="{86CB4B4D-7CA3-9044-876B-883B54F8677D}" type="slidenum">
              <a:t>‹#›</a:t>
            </a:fld>
            <a:endParaRPr/>
          </a:p>
        </p:txBody>
      </p:sp>
    </p:spTree>
    <p:extLst>
      <p:ext uri="{BB962C8B-B14F-4D97-AF65-F5344CB8AC3E}">
        <p14:creationId xmlns:p14="http://schemas.microsoft.com/office/powerpoint/2010/main" val="1383521779"/>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a:prstGeom prst="rect">
            <a:avLst/>
          </a:prstGeo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pPr>
              <a:defRPr/>
            </a:pPr>
            <a:endParaRPr lang="zh-CN" altLang="en-US"/>
          </a:p>
        </p:txBody>
      </p:sp>
      <p:sp>
        <p:nvSpPr>
          <p:cNvPr id="5" name="页脚占位符 4"/>
          <p:cNvSpPr>
            <a:spLocks noGrp="1"/>
          </p:cNvSpPr>
          <p:nvPr>
            <p:ph type="ftr" sz="quarter" idx="11"/>
          </p:nvPr>
        </p:nvSpPr>
        <p:spPr/>
        <p:txBody>
          <a:bodyPr/>
          <a:lstStyle>
            <a:lvl1pPr>
              <a:defRPr/>
            </a:lvl1pPr>
          </a:lstStyle>
          <a:p>
            <a:pPr>
              <a:defRPr/>
            </a:pPr>
            <a:r>
              <a:rPr lang="en-US" altLang="zh-CN" smtClean="0"/>
              <a:t>ICFA Seminar Beijing</a:t>
            </a: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D3DA06F9-F404-4B56-8E27-52FC09B30D2E}" type="slidenum">
              <a:rPr lang="zh-CN" altLang="en-US"/>
              <a:pPr>
                <a:defRPr/>
              </a:pPr>
              <a:t>‹#›</a:t>
            </a:fld>
            <a:endParaRPr lang="zh-CN" altLang="en-US"/>
          </a:p>
        </p:txBody>
      </p:sp>
    </p:spTree>
    <p:extLst>
      <p:ext uri="{BB962C8B-B14F-4D97-AF65-F5344CB8AC3E}">
        <p14:creationId xmlns:p14="http://schemas.microsoft.com/office/powerpoint/2010/main" val="22922002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ooter Only: Blank">
    <p:spTree>
      <p:nvGrpSpPr>
        <p:cNvPr id="1" name=""/>
        <p:cNvGrpSpPr/>
        <p:nvPr/>
      </p:nvGrpSpPr>
      <p:grpSpPr>
        <a:xfrm>
          <a:off x="0" y="0"/>
          <a:ext cx="0" cy="0"/>
          <a:chOff x="0" y="0"/>
          <a:chExt cx="0" cy="0"/>
        </a:xfrm>
      </p:grpSpPr>
      <p:sp>
        <p:nvSpPr>
          <p:cNvPr id="8" name="Content Placeholder 2"/>
          <p:cNvSpPr>
            <a:spLocks noGrp="1"/>
          </p:cNvSpPr>
          <p:nvPr>
            <p:ph sz="half" idx="13"/>
          </p:nvPr>
        </p:nvSpPr>
        <p:spPr>
          <a:xfrm>
            <a:off x="228601" y="361950"/>
            <a:ext cx="8675688" cy="5668963"/>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Date Placeholder 3"/>
          <p:cNvSpPr>
            <a:spLocks noGrp="1"/>
          </p:cNvSpPr>
          <p:nvPr>
            <p:ph type="dt" sz="half" idx="14"/>
          </p:nvPr>
        </p:nvSpPr>
        <p:spPr>
          <a:ln/>
        </p:spPr>
        <p:txBody>
          <a:bodyPr/>
          <a:lstStyle>
            <a:lvl1pPr>
              <a:defRPr/>
            </a:lvl1pPr>
          </a:lstStyle>
          <a:p>
            <a:pPr>
              <a:defRPr/>
            </a:pPr>
            <a:endParaRPr lang="en-US"/>
          </a:p>
        </p:txBody>
      </p:sp>
      <p:sp>
        <p:nvSpPr>
          <p:cNvPr id="4" name="Footer Placeholder 4"/>
          <p:cNvSpPr>
            <a:spLocks noGrp="1"/>
          </p:cNvSpPr>
          <p:nvPr>
            <p:ph type="ftr" sz="quarter" idx="15"/>
          </p:nvPr>
        </p:nvSpPr>
        <p:spPr>
          <a:ln/>
        </p:spPr>
        <p:txBody>
          <a:bodyPr/>
          <a:lstStyle>
            <a:lvl1pPr>
              <a:defRPr/>
            </a:lvl1pPr>
          </a:lstStyle>
          <a:p>
            <a:pPr>
              <a:defRPr/>
            </a:pPr>
            <a:r>
              <a:rPr lang="en-US" smtClean="0"/>
              <a:t>ICFA Seminar Beijing</a:t>
            </a:r>
            <a:endParaRPr lang="en-US" b="1"/>
          </a:p>
        </p:txBody>
      </p:sp>
      <p:sp>
        <p:nvSpPr>
          <p:cNvPr id="5" name="Slide Number Placeholder 5"/>
          <p:cNvSpPr>
            <a:spLocks noGrp="1"/>
          </p:cNvSpPr>
          <p:nvPr>
            <p:ph type="sldNum" sz="quarter" idx="16"/>
          </p:nvPr>
        </p:nvSpPr>
        <p:spPr>
          <a:ln/>
        </p:spPr>
        <p:txBody>
          <a:bodyPr/>
          <a:lstStyle>
            <a:lvl1pPr>
              <a:defRPr/>
            </a:lvl1pPr>
          </a:lstStyle>
          <a:p>
            <a:pPr>
              <a:defRPr/>
            </a:pPr>
            <a:fld id="{4307083B-48BB-584A-9E4E-D49295B1CFC6}" type="slidenum">
              <a:rPr lang="en-US"/>
              <a:pPr>
                <a:defRPr/>
              </a:pPr>
              <a:t>‹#›</a:t>
            </a:fld>
            <a:endParaRPr lang="en-US" dirty="0"/>
          </a:p>
        </p:txBody>
      </p:sp>
    </p:spTree>
    <p:extLst>
      <p:ext uri="{BB962C8B-B14F-4D97-AF65-F5344CB8AC3E}">
        <p14:creationId xmlns:p14="http://schemas.microsoft.com/office/powerpoint/2010/main" val="41592881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ooter Only: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361950"/>
            <a:ext cx="8700851" cy="4369742"/>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dirty="0" smtClean="0"/>
          </a:p>
        </p:txBody>
      </p:sp>
      <p:sp>
        <p:nvSpPr>
          <p:cNvPr id="10" name="Text Placeholder 3"/>
          <p:cNvSpPr>
            <a:spLocks noGrp="1"/>
          </p:cNvSpPr>
          <p:nvPr>
            <p:ph type="body" sz="half" idx="2"/>
          </p:nvPr>
        </p:nvSpPr>
        <p:spPr>
          <a:xfrm>
            <a:off x="224073" y="4943005"/>
            <a:ext cx="8700851" cy="1091259"/>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4" name="Date Placeholder 3"/>
          <p:cNvSpPr>
            <a:spLocks noGrp="1"/>
          </p:cNvSpPr>
          <p:nvPr>
            <p:ph type="dt" sz="half" idx="14"/>
          </p:nvPr>
        </p:nvSpPr>
        <p:spPr>
          <a:ln/>
        </p:spPr>
        <p:txBody>
          <a:bodyPr/>
          <a:lstStyle>
            <a:lvl1pPr>
              <a:defRPr/>
            </a:lvl1pPr>
          </a:lstStyle>
          <a:p>
            <a:pPr>
              <a:defRPr/>
            </a:pPr>
            <a:endParaRPr lang="en-US"/>
          </a:p>
        </p:txBody>
      </p:sp>
      <p:sp>
        <p:nvSpPr>
          <p:cNvPr id="5" name="Footer Placeholder 4"/>
          <p:cNvSpPr>
            <a:spLocks noGrp="1"/>
          </p:cNvSpPr>
          <p:nvPr>
            <p:ph type="ftr" sz="quarter" idx="15"/>
          </p:nvPr>
        </p:nvSpPr>
        <p:spPr>
          <a:ln/>
        </p:spPr>
        <p:txBody>
          <a:bodyPr/>
          <a:lstStyle>
            <a:lvl1pPr>
              <a:defRPr/>
            </a:lvl1pPr>
          </a:lstStyle>
          <a:p>
            <a:pPr>
              <a:defRPr/>
            </a:pPr>
            <a:r>
              <a:rPr lang="en-US" smtClean="0"/>
              <a:t>ICFA Seminar Beijing</a:t>
            </a:r>
            <a:endParaRPr lang="en-US" b="1"/>
          </a:p>
        </p:txBody>
      </p:sp>
      <p:sp>
        <p:nvSpPr>
          <p:cNvPr id="6" name="Slide Number Placeholder 5"/>
          <p:cNvSpPr>
            <a:spLocks noGrp="1"/>
          </p:cNvSpPr>
          <p:nvPr>
            <p:ph type="sldNum" sz="quarter" idx="16"/>
          </p:nvPr>
        </p:nvSpPr>
        <p:spPr>
          <a:ln/>
        </p:spPr>
        <p:txBody>
          <a:bodyPr/>
          <a:lstStyle>
            <a:lvl1pPr>
              <a:defRPr/>
            </a:lvl1pPr>
          </a:lstStyle>
          <a:p>
            <a:pPr>
              <a:defRPr/>
            </a:pPr>
            <a:fld id="{B72D33B7-A986-FD47-BE3B-EA4C5A224BF2}" type="slidenum">
              <a:rPr lang="en-US"/>
              <a:pPr>
                <a:defRPr/>
              </a:pPr>
              <a:t>‹#›</a:t>
            </a:fld>
            <a:endParaRPr lang="en-US" dirty="0"/>
          </a:p>
        </p:txBody>
      </p:sp>
    </p:spTree>
    <p:extLst>
      <p:ext uri="{BB962C8B-B14F-4D97-AF65-F5344CB8AC3E}">
        <p14:creationId xmlns:p14="http://schemas.microsoft.com/office/powerpoint/2010/main" val="41614071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ooter Only: Title &amp; Content">
    <p:spTree>
      <p:nvGrpSpPr>
        <p:cNvPr id="1" name=""/>
        <p:cNvGrpSpPr/>
        <p:nvPr/>
      </p:nvGrpSpPr>
      <p:grpSpPr>
        <a:xfrm>
          <a:off x="0" y="0"/>
          <a:ext cx="0" cy="0"/>
          <a:chOff x="0" y="0"/>
          <a:chExt cx="0" cy="0"/>
        </a:xfrm>
      </p:grpSpPr>
      <p:sp>
        <p:nvSpPr>
          <p:cNvPr id="6"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3087"/>
                </a:solidFill>
              </a:defRPr>
            </a:lvl1pPr>
          </a:lstStyle>
          <a:p>
            <a:r>
              <a:rPr lang="en-US" dirty="0" smtClean="0"/>
              <a:t>Click to edit Master title style</a:t>
            </a:r>
            <a:endParaRPr lang="en-US" dirty="0"/>
          </a:p>
        </p:txBody>
      </p:sp>
      <p:sp>
        <p:nvSpPr>
          <p:cNvPr id="7"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ln/>
        </p:spPr>
        <p:txBody>
          <a:bodyPr/>
          <a:lstStyle>
            <a:lvl1pPr>
              <a:defRPr/>
            </a:lvl1pPr>
          </a:lstStyle>
          <a:p>
            <a:pPr>
              <a:defRPr/>
            </a:pPr>
            <a:endParaRPr lang="en-US"/>
          </a:p>
        </p:txBody>
      </p:sp>
      <p:sp>
        <p:nvSpPr>
          <p:cNvPr id="5" name="Footer Placeholder 4"/>
          <p:cNvSpPr>
            <a:spLocks noGrp="1"/>
          </p:cNvSpPr>
          <p:nvPr>
            <p:ph type="ftr" sz="quarter" idx="11"/>
          </p:nvPr>
        </p:nvSpPr>
        <p:spPr>
          <a:ln/>
        </p:spPr>
        <p:txBody>
          <a:bodyPr/>
          <a:lstStyle>
            <a:lvl1pPr>
              <a:defRPr/>
            </a:lvl1pPr>
          </a:lstStyle>
          <a:p>
            <a:pPr>
              <a:defRPr/>
            </a:pPr>
            <a:r>
              <a:rPr lang="en-US" smtClean="0"/>
              <a:t>ICFA Seminar Beijing</a:t>
            </a:r>
            <a:endParaRPr lang="en-US" b="1"/>
          </a:p>
        </p:txBody>
      </p:sp>
      <p:sp>
        <p:nvSpPr>
          <p:cNvPr id="8" name="Slide Number Placeholder 5"/>
          <p:cNvSpPr>
            <a:spLocks noGrp="1"/>
          </p:cNvSpPr>
          <p:nvPr>
            <p:ph type="sldNum" sz="quarter" idx="12"/>
          </p:nvPr>
        </p:nvSpPr>
        <p:spPr>
          <a:ln/>
        </p:spPr>
        <p:txBody>
          <a:bodyPr/>
          <a:lstStyle>
            <a:lvl1pPr>
              <a:defRPr/>
            </a:lvl1pPr>
          </a:lstStyle>
          <a:p>
            <a:pPr>
              <a:defRPr/>
            </a:pPr>
            <a:fld id="{666F6DD0-6B70-D447-A3E8-CD6516C88934}" type="slidenum">
              <a:rPr lang="en-US"/>
              <a:pPr>
                <a:defRPr/>
              </a:pPr>
              <a:t>‹#›</a:t>
            </a:fld>
            <a:endParaRPr lang="en-US" dirty="0"/>
          </a:p>
        </p:txBody>
      </p:sp>
    </p:spTree>
    <p:extLst>
      <p:ext uri="{BB962C8B-B14F-4D97-AF65-F5344CB8AC3E}">
        <p14:creationId xmlns:p14="http://schemas.microsoft.com/office/powerpoint/2010/main" val="7278361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ooter Only: Comparison ">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355192"/>
            <a:ext cx="4206240" cy="4250146"/>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2"/>
          <p:cNvSpPr>
            <a:spLocks noGrp="1"/>
          </p:cNvSpPr>
          <p:nvPr>
            <p:ph sz="half" idx="15"/>
          </p:nvPr>
        </p:nvSpPr>
        <p:spPr>
          <a:xfrm>
            <a:off x="4709161" y="355192"/>
            <a:ext cx="4206240" cy="4250146"/>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3"/>
          <p:cNvSpPr>
            <a:spLocks noGrp="1"/>
          </p:cNvSpPr>
          <p:nvPr>
            <p:ph type="body" sz="half" idx="16"/>
          </p:nvPr>
        </p:nvSpPr>
        <p:spPr>
          <a:xfrm>
            <a:off x="229365" y="4765101"/>
            <a:ext cx="4205476"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0" name="Text Placeholder 3"/>
          <p:cNvSpPr>
            <a:spLocks noGrp="1"/>
          </p:cNvSpPr>
          <p:nvPr>
            <p:ph type="body" sz="half" idx="19"/>
          </p:nvPr>
        </p:nvSpPr>
        <p:spPr>
          <a:xfrm>
            <a:off x="4709160" y="4765101"/>
            <a:ext cx="4206239"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3"/>
          <p:cNvSpPr>
            <a:spLocks noGrp="1"/>
          </p:cNvSpPr>
          <p:nvPr>
            <p:ph type="dt" sz="half" idx="20"/>
          </p:nvPr>
        </p:nvSpPr>
        <p:spPr>
          <a:ln/>
        </p:spPr>
        <p:txBody>
          <a:bodyPr/>
          <a:lstStyle>
            <a:lvl1pPr>
              <a:defRPr/>
            </a:lvl1pPr>
          </a:lstStyle>
          <a:p>
            <a:pPr>
              <a:defRPr/>
            </a:pPr>
            <a:endParaRPr lang="en-US"/>
          </a:p>
        </p:txBody>
      </p:sp>
      <p:sp>
        <p:nvSpPr>
          <p:cNvPr id="11" name="Footer Placeholder 4"/>
          <p:cNvSpPr>
            <a:spLocks noGrp="1"/>
          </p:cNvSpPr>
          <p:nvPr>
            <p:ph type="ftr" sz="quarter" idx="21"/>
          </p:nvPr>
        </p:nvSpPr>
        <p:spPr>
          <a:ln/>
        </p:spPr>
        <p:txBody>
          <a:bodyPr/>
          <a:lstStyle>
            <a:lvl1pPr>
              <a:defRPr/>
            </a:lvl1pPr>
          </a:lstStyle>
          <a:p>
            <a:pPr>
              <a:defRPr/>
            </a:pPr>
            <a:r>
              <a:rPr lang="en-US" smtClean="0"/>
              <a:t>ICFA Seminar Beijing</a:t>
            </a:r>
            <a:endParaRPr lang="en-US" b="1"/>
          </a:p>
        </p:txBody>
      </p:sp>
      <p:sp>
        <p:nvSpPr>
          <p:cNvPr id="12" name="Slide Number Placeholder 5"/>
          <p:cNvSpPr>
            <a:spLocks noGrp="1"/>
          </p:cNvSpPr>
          <p:nvPr>
            <p:ph type="sldNum" sz="quarter" idx="22"/>
          </p:nvPr>
        </p:nvSpPr>
        <p:spPr>
          <a:ln/>
        </p:spPr>
        <p:txBody>
          <a:bodyPr/>
          <a:lstStyle>
            <a:lvl1pPr>
              <a:defRPr/>
            </a:lvl1pPr>
          </a:lstStyle>
          <a:p>
            <a:pPr>
              <a:defRPr/>
            </a:pPr>
            <a:fld id="{998902AF-7A47-EA42-98BA-3CCC5586AF47}" type="slidenum">
              <a:rPr lang="en-US"/>
              <a:pPr>
                <a:defRPr/>
              </a:pPr>
              <a:t>‹#›</a:t>
            </a:fld>
            <a:endParaRPr lang="en-US" dirty="0"/>
          </a:p>
        </p:txBody>
      </p:sp>
    </p:spTree>
    <p:extLst>
      <p:ext uri="{BB962C8B-B14F-4D97-AF65-F5344CB8AC3E}">
        <p14:creationId xmlns:p14="http://schemas.microsoft.com/office/powerpoint/2010/main" val="2575002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mp; Content">
    <p:bg>
      <p:bgPr>
        <a:solidFill>
          <a:schemeClr val="bg2">
            <a:alpha val="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3087"/>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450013" y="6515100"/>
            <a:ext cx="1076325" cy="241300"/>
          </a:xfrm>
        </p:spPr>
        <p:txBody>
          <a:bodyPr/>
          <a:lstStyle>
            <a:lvl1pPr>
              <a:defRPr sz="900">
                <a:solidFill>
                  <a:srgbClr val="003087"/>
                </a:solidFill>
              </a:defRPr>
            </a:lvl1pPr>
          </a:lstStyle>
          <a:p>
            <a:pPr>
              <a:defRPr/>
            </a:pPr>
            <a:endParaRPr lang="en-US"/>
          </a:p>
        </p:txBody>
      </p:sp>
      <p:sp>
        <p:nvSpPr>
          <p:cNvPr id="5" name="Footer Placeholder 4"/>
          <p:cNvSpPr>
            <a:spLocks noGrp="1"/>
          </p:cNvSpPr>
          <p:nvPr>
            <p:ph type="ftr" sz="quarter" idx="11"/>
          </p:nvPr>
        </p:nvSpPr>
        <p:spPr/>
        <p:txBody>
          <a:bodyPr/>
          <a:lstStyle>
            <a:lvl1pPr>
              <a:defRPr sz="900">
                <a:solidFill>
                  <a:srgbClr val="003087"/>
                </a:solidFill>
              </a:defRPr>
            </a:lvl1pPr>
          </a:lstStyle>
          <a:p>
            <a:pPr>
              <a:defRPr/>
            </a:pPr>
            <a:r>
              <a:rPr lang="en-US" smtClean="0"/>
              <a:t>ICFA Seminar Beijing</a:t>
            </a:r>
            <a:endParaRPr lang="en-US" b="1" dirty="0"/>
          </a:p>
        </p:txBody>
      </p:sp>
      <p:sp>
        <p:nvSpPr>
          <p:cNvPr id="6" name="Slide Number Placeholder 5"/>
          <p:cNvSpPr>
            <a:spLocks noGrp="1"/>
          </p:cNvSpPr>
          <p:nvPr>
            <p:ph type="sldNum" sz="quarter" idx="12"/>
          </p:nvPr>
        </p:nvSpPr>
        <p:spPr/>
        <p:txBody>
          <a:bodyPr/>
          <a:lstStyle>
            <a:lvl1pPr>
              <a:defRPr sz="900">
                <a:solidFill>
                  <a:srgbClr val="003087"/>
                </a:solidFill>
              </a:defRPr>
            </a:lvl1pPr>
          </a:lstStyle>
          <a:p>
            <a:pPr>
              <a:defRPr/>
            </a:pPr>
            <a:fld id="{2252C86A-56CA-C846-AB85-01C4489D8FB7}" type="slidenum">
              <a:rPr lang="en-US"/>
              <a:pPr>
                <a:defRPr/>
              </a:pPr>
              <a:t>‹#›</a:t>
            </a:fld>
            <a:endParaRPr lang="en-US" dirty="0"/>
          </a:p>
        </p:txBody>
      </p:sp>
    </p:spTree>
    <p:extLst>
      <p:ext uri="{BB962C8B-B14F-4D97-AF65-F5344CB8AC3E}">
        <p14:creationId xmlns:p14="http://schemas.microsoft.com/office/powerpoint/2010/main" val="26446054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amp; Caption">
    <p:spTree>
      <p:nvGrpSpPr>
        <p:cNvPr id="1" name=""/>
        <p:cNvGrpSpPr/>
        <p:nvPr/>
      </p:nvGrpSpPr>
      <p:grpSpPr>
        <a:xfrm>
          <a:off x="0" y="0"/>
          <a:ext cx="0" cy="0"/>
          <a:chOff x="0" y="0"/>
          <a:chExt cx="0" cy="0"/>
        </a:xfrm>
      </p:grpSpPr>
      <p:sp>
        <p:nvSpPr>
          <p:cNvPr id="13" name="Text Placeholder 3"/>
          <p:cNvSpPr>
            <a:spLocks noGrp="1"/>
          </p:cNvSpPr>
          <p:nvPr>
            <p:ph type="body" sz="half" idx="12"/>
          </p:nvPr>
        </p:nvSpPr>
        <p:spPr>
          <a:xfrm>
            <a:off x="229365" y="4765101"/>
            <a:ext cx="4251960"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3"/>
          <p:cNvSpPr>
            <a:spLocks noGrp="1"/>
          </p:cNvSpPr>
          <p:nvPr>
            <p:ph type="body" sz="half" idx="13"/>
          </p:nvPr>
        </p:nvSpPr>
        <p:spPr>
          <a:xfrm>
            <a:off x="4654550" y="4765101"/>
            <a:ext cx="4260850"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Content Placeholder 2"/>
          <p:cNvSpPr>
            <a:spLocks noGrp="1"/>
          </p:cNvSpPr>
          <p:nvPr>
            <p:ph sz="half" idx="17"/>
          </p:nvPr>
        </p:nvSpPr>
        <p:spPr>
          <a:xfrm>
            <a:off x="228601" y="1043694"/>
            <a:ext cx="4251324" cy="3568701"/>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Content Placeholder 2"/>
          <p:cNvSpPr>
            <a:spLocks noGrp="1"/>
          </p:cNvSpPr>
          <p:nvPr>
            <p:ph sz="half" idx="18"/>
          </p:nvPr>
        </p:nvSpPr>
        <p:spPr>
          <a:xfrm>
            <a:off x="4654550" y="1043694"/>
            <a:ext cx="4260851" cy="3568701"/>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3087"/>
                </a:solidFill>
              </a:defRPr>
            </a:lvl1pPr>
          </a:lstStyle>
          <a:p>
            <a:r>
              <a:rPr lang="en-US" smtClean="0"/>
              <a:t>Click to edit Master title style</a:t>
            </a:r>
            <a:endParaRPr lang="en-US" dirty="0"/>
          </a:p>
        </p:txBody>
      </p:sp>
      <p:sp>
        <p:nvSpPr>
          <p:cNvPr id="7" name="Date Placeholder 3"/>
          <p:cNvSpPr>
            <a:spLocks noGrp="1"/>
          </p:cNvSpPr>
          <p:nvPr>
            <p:ph type="dt" sz="half" idx="19"/>
          </p:nvPr>
        </p:nvSpPr>
        <p:spPr/>
        <p:txBody>
          <a:bodyPr/>
          <a:lstStyle>
            <a:lvl1pPr>
              <a:defRPr/>
            </a:lvl1pPr>
          </a:lstStyle>
          <a:p>
            <a:pPr>
              <a:defRPr/>
            </a:pPr>
            <a:endParaRPr lang="en-US"/>
          </a:p>
        </p:txBody>
      </p:sp>
      <p:sp>
        <p:nvSpPr>
          <p:cNvPr id="8" name="Footer Placeholder 4"/>
          <p:cNvSpPr>
            <a:spLocks noGrp="1"/>
          </p:cNvSpPr>
          <p:nvPr>
            <p:ph type="ftr" sz="quarter" idx="20"/>
          </p:nvPr>
        </p:nvSpPr>
        <p:spPr/>
        <p:txBody>
          <a:bodyPr/>
          <a:lstStyle>
            <a:lvl1pPr>
              <a:defRPr/>
            </a:lvl1pPr>
          </a:lstStyle>
          <a:p>
            <a:pPr>
              <a:defRPr/>
            </a:pPr>
            <a:r>
              <a:rPr lang="en-US" smtClean="0"/>
              <a:t>ICFA Seminar Beijing</a:t>
            </a:r>
            <a:endParaRPr lang="en-US" b="1" dirty="0"/>
          </a:p>
        </p:txBody>
      </p:sp>
      <p:sp>
        <p:nvSpPr>
          <p:cNvPr id="9" name="Slide Number Placeholder 5"/>
          <p:cNvSpPr>
            <a:spLocks noGrp="1"/>
          </p:cNvSpPr>
          <p:nvPr>
            <p:ph type="sldNum" sz="quarter" idx="21"/>
          </p:nvPr>
        </p:nvSpPr>
        <p:spPr/>
        <p:txBody>
          <a:bodyPr/>
          <a:lstStyle>
            <a:lvl1pPr>
              <a:defRPr/>
            </a:lvl1pPr>
          </a:lstStyle>
          <a:p>
            <a:pPr>
              <a:defRPr/>
            </a:pPr>
            <a:fld id="{27FB4D00-4846-834A-B201-398E01C4393B}" type="slidenum">
              <a:rPr lang="en-US"/>
              <a:pPr>
                <a:defRPr/>
              </a:pPr>
              <a:t>‹#›</a:t>
            </a:fld>
            <a:endParaRPr lang="en-US" dirty="0"/>
          </a:p>
        </p:txBody>
      </p:sp>
    </p:spTree>
    <p:extLst>
      <p:ext uri="{BB962C8B-B14F-4D97-AF65-F5344CB8AC3E}">
        <p14:creationId xmlns:p14="http://schemas.microsoft.com/office/powerpoint/2010/main" val="11773115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1043693"/>
            <a:ext cx="3027894" cy="4994276"/>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Content Placeholder 2"/>
          <p:cNvSpPr>
            <a:spLocks noGrp="1"/>
          </p:cNvSpPr>
          <p:nvPr>
            <p:ph sz="half" idx="15"/>
          </p:nvPr>
        </p:nvSpPr>
        <p:spPr>
          <a:xfrm>
            <a:off x="3469958" y="1043694"/>
            <a:ext cx="5420360" cy="4994275"/>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3087"/>
                </a:solidFill>
              </a:defRPr>
            </a:lvl1pPr>
          </a:lstStyle>
          <a:p>
            <a:r>
              <a:rPr lang="en-US" smtClean="0"/>
              <a:t>Click to edit Master title style</a:t>
            </a:r>
            <a:endParaRPr lang="en-US" dirty="0"/>
          </a:p>
        </p:txBody>
      </p:sp>
      <p:sp>
        <p:nvSpPr>
          <p:cNvPr id="5" name="Date Placeholder 3"/>
          <p:cNvSpPr>
            <a:spLocks noGrp="1"/>
          </p:cNvSpPr>
          <p:nvPr>
            <p:ph type="dt" sz="half" idx="16"/>
          </p:nvPr>
        </p:nvSpPr>
        <p:spPr/>
        <p:txBody>
          <a:bodyPr/>
          <a:lstStyle>
            <a:lvl1pPr>
              <a:defRPr/>
            </a:lvl1pPr>
          </a:lstStyle>
          <a:p>
            <a:pPr>
              <a:defRPr/>
            </a:pPr>
            <a:endParaRPr lang="en-US"/>
          </a:p>
        </p:txBody>
      </p:sp>
      <p:sp>
        <p:nvSpPr>
          <p:cNvPr id="6" name="Footer Placeholder 4"/>
          <p:cNvSpPr>
            <a:spLocks noGrp="1"/>
          </p:cNvSpPr>
          <p:nvPr>
            <p:ph type="ftr" sz="quarter" idx="17"/>
          </p:nvPr>
        </p:nvSpPr>
        <p:spPr/>
        <p:txBody>
          <a:bodyPr/>
          <a:lstStyle>
            <a:lvl1pPr>
              <a:defRPr/>
            </a:lvl1pPr>
          </a:lstStyle>
          <a:p>
            <a:pPr>
              <a:defRPr/>
            </a:pPr>
            <a:r>
              <a:rPr lang="en-US" smtClean="0"/>
              <a:t>ICFA Seminar Beijing</a:t>
            </a:r>
            <a:endParaRPr lang="en-US" b="1" dirty="0"/>
          </a:p>
        </p:txBody>
      </p:sp>
      <p:sp>
        <p:nvSpPr>
          <p:cNvPr id="7" name="Slide Number Placeholder 5"/>
          <p:cNvSpPr>
            <a:spLocks noGrp="1"/>
          </p:cNvSpPr>
          <p:nvPr>
            <p:ph type="sldNum" sz="quarter" idx="18"/>
          </p:nvPr>
        </p:nvSpPr>
        <p:spPr/>
        <p:txBody>
          <a:bodyPr/>
          <a:lstStyle>
            <a:lvl1pPr>
              <a:defRPr/>
            </a:lvl1pPr>
          </a:lstStyle>
          <a:p>
            <a:pPr>
              <a:defRPr/>
            </a:pPr>
            <a:fld id="{AF0EDA53-C64B-544C-8E70-D55020AEC88C}" type="slidenum">
              <a:rPr lang="en-US"/>
              <a:pPr>
                <a:defRPr/>
              </a:pPr>
              <a:t>‹#›</a:t>
            </a:fld>
            <a:endParaRPr lang="en-US" dirty="0"/>
          </a:p>
        </p:txBody>
      </p:sp>
    </p:spTree>
    <p:extLst>
      <p:ext uri="{BB962C8B-B14F-4D97-AF65-F5344CB8AC3E}">
        <p14:creationId xmlns:p14="http://schemas.microsoft.com/office/powerpoint/2010/main" val="20778119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amp;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24073" y="1043694"/>
            <a:ext cx="8700851" cy="3695054"/>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smtClean="0"/>
          </a:p>
        </p:txBody>
      </p:sp>
      <p:sp>
        <p:nvSpPr>
          <p:cNvPr id="4" name="Text Placeholder 3"/>
          <p:cNvSpPr>
            <a:spLocks noGrp="1"/>
          </p:cNvSpPr>
          <p:nvPr>
            <p:ph type="body" sz="half" idx="2"/>
          </p:nvPr>
        </p:nvSpPr>
        <p:spPr>
          <a:xfrm>
            <a:off x="224073" y="4943005"/>
            <a:ext cx="8700851" cy="1091259"/>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3087"/>
                </a:solidFill>
              </a:defRPr>
            </a:lvl1pPr>
          </a:lstStyle>
          <a:p>
            <a:r>
              <a:rPr lang="en-US" smtClean="0"/>
              <a:t>Click to edit Master title style</a:t>
            </a:r>
            <a:endParaRPr lang="en-US" dirty="0"/>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r>
              <a:rPr lang="en-US" smtClean="0"/>
              <a:t>ICFA Seminar Beijing</a:t>
            </a:r>
            <a:endParaRPr lang="en-US" b="1" dirty="0"/>
          </a:p>
        </p:txBody>
      </p:sp>
      <p:sp>
        <p:nvSpPr>
          <p:cNvPr id="7" name="Slide Number Placeholder 5"/>
          <p:cNvSpPr>
            <a:spLocks noGrp="1"/>
          </p:cNvSpPr>
          <p:nvPr>
            <p:ph type="sldNum" sz="quarter" idx="12"/>
          </p:nvPr>
        </p:nvSpPr>
        <p:spPr/>
        <p:txBody>
          <a:bodyPr/>
          <a:lstStyle>
            <a:lvl1pPr>
              <a:defRPr/>
            </a:lvl1pPr>
          </a:lstStyle>
          <a:p>
            <a:pPr>
              <a:defRPr/>
            </a:pPr>
            <a:fld id="{034C6486-6164-664E-97EC-72B8A5EB0B60}" type="slidenum">
              <a:rPr lang="en-US"/>
              <a:pPr>
                <a:defRPr/>
              </a:pPr>
              <a:t>‹#›</a:t>
            </a:fld>
            <a:endParaRPr lang="en-US" dirty="0"/>
          </a:p>
        </p:txBody>
      </p:sp>
    </p:spTree>
    <p:extLst>
      <p:ext uri="{BB962C8B-B14F-4D97-AF65-F5344CB8AC3E}">
        <p14:creationId xmlns:p14="http://schemas.microsoft.com/office/powerpoint/2010/main" val="25695808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Content slide-1">
    <p:spTree>
      <p:nvGrpSpPr>
        <p:cNvPr id="1" name=""/>
        <p:cNvGrpSpPr/>
        <p:nvPr/>
      </p:nvGrpSpPr>
      <p:grpSpPr>
        <a:xfrm>
          <a:off x="0" y="0"/>
          <a:ext cx="0" cy="0"/>
          <a:chOff x="0" y="0"/>
          <a:chExt cx="0" cy="0"/>
        </a:xfrm>
      </p:grpSpPr>
      <p:sp>
        <p:nvSpPr>
          <p:cNvPr id="3" name="Title Placeholder 10"/>
          <p:cNvSpPr>
            <a:spLocks noGrp="1"/>
          </p:cNvSpPr>
          <p:nvPr>
            <p:ph type="title"/>
          </p:nvPr>
        </p:nvSpPr>
        <p:spPr>
          <a:xfrm>
            <a:off x="349724" y="500634"/>
            <a:ext cx="7087051" cy="445770"/>
          </a:xfrm>
          <a:prstGeom prst="rect">
            <a:avLst/>
          </a:prstGeom>
        </p:spPr>
        <p:txBody>
          <a:bodyPr lIns="57598" tIns="28799" rIns="57598" bIns="28799" rtlCol="0">
            <a:normAutofit/>
          </a:bodyPr>
          <a:lstStyle/>
          <a:p>
            <a:r>
              <a:rPr lang="en-US" dirty="0" smtClean="0"/>
              <a:t>Click to edit Master title style</a:t>
            </a:r>
            <a:endParaRPr lang="en-US" dirty="0"/>
          </a:p>
        </p:txBody>
      </p:sp>
      <p:sp>
        <p:nvSpPr>
          <p:cNvPr id="5" name="Content Placeholder 4"/>
          <p:cNvSpPr>
            <a:spLocks noGrp="1"/>
          </p:cNvSpPr>
          <p:nvPr>
            <p:ph sz="quarter" idx="10"/>
          </p:nvPr>
        </p:nvSpPr>
        <p:spPr>
          <a:xfrm>
            <a:off x="354867" y="1110996"/>
            <a:ext cx="6274457" cy="4526280"/>
          </a:xfrm>
          <a:prstGeom prst="rect">
            <a:avLst/>
          </a:prstGeom>
        </p:spPr>
        <p:txBody>
          <a:bodyPr lIns="57598" tIns="28799" rIns="57598" bIns="28799"/>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957872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831288" y="1789547"/>
            <a:ext cx="7481455" cy="3844636"/>
          </a:xfrm>
          <a:prstGeom prst="rect">
            <a:avLst/>
          </a:prstGeom>
        </p:spPr>
        <p:txBody>
          <a:bodyPr lIns="0" rIns="0"/>
          <a:lstStyle>
            <a:lvl2pPr marL="414866" indent="-414866">
              <a:defRPr sz="2200">
                <a:latin typeface="Arial"/>
                <a:cs typeface="Arial"/>
              </a:defRPr>
            </a:lvl2pPr>
            <a:lvl3pPr marL="730336" indent="-315471">
              <a:defRPr sz="1800">
                <a:latin typeface="Arial"/>
                <a:cs typeface="Arial"/>
              </a:defRPr>
            </a:lvl3pPr>
            <a:lvl4pPr marL="1037165" indent="-306835">
              <a:buFont typeface="Lucida Grande"/>
              <a:buChar char="‒"/>
              <a:defRPr sz="1600">
                <a:latin typeface="Arial"/>
                <a:cs typeface="Arial"/>
              </a:defRPr>
            </a:lvl4pPr>
            <a:lvl5pPr marL="1244599" indent="-207431">
              <a:defRPr sz="1600">
                <a:latin typeface="Arial"/>
                <a:cs typeface="Arial"/>
              </a:defRPr>
            </a:lvl5pPr>
          </a:lstStyle>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lide Number Placeholder 5"/>
          <p:cNvSpPr>
            <a:spLocks noGrp="1"/>
          </p:cNvSpPr>
          <p:nvPr>
            <p:ph type="sldNum" sz="quarter" idx="4"/>
          </p:nvPr>
        </p:nvSpPr>
        <p:spPr>
          <a:xfrm>
            <a:off x="831273" y="6356350"/>
            <a:ext cx="2133600" cy="365125"/>
          </a:xfrm>
          <a:prstGeom prst="rect">
            <a:avLst/>
          </a:prstGeom>
        </p:spPr>
        <p:txBody>
          <a:bodyPr vert="horz" lIns="0" tIns="0" rIns="0" bIns="0" rtlCol="0" anchor="ctr"/>
          <a:lstStyle>
            <a:lvl1pPr algn="l">
              <a:defRPr sz="1100">
                <a:solidFill>
                  <a:srgbClr val="692A36"/>
                </a:solidFill>
                <a:latin typeface="Arial"/>
                <a:cs typeface="Arial"/>
              </a:defRPr>
            </a:lvl1pPr>
          </a:lstStyle>
          <a:p>
            <a:fld id="{CADE5BF1-A944-B54A-9898-A27DB1807F1E}" type="slidenum">
              <a:rPr lang="en-US" smtClean="0"/>
              <a:pPr/>
              <a:t>‹#›</a:t>
            </a:fld>
            <a:endParaRPr lang="en-US" dirty="0"/>
          </a:p>
        </p:txBody>
      </p:sp>
      <p:sp>
        <p:nvSpPr>
          <p:cNvPr id="11" name="Title 1"/>
          <p:cNvSpPr>
            <a:spLocks noGrp="1"/>
          </p:cNvSpPr>
          <p:nvPr>
            <p:ph type="title"/>
          </p:nvPr>
        </p:nvSpPr>
        <p:spPr>
          <a:xfrm>
            <a:off x="831288" y="1023701"/>
            <a:ext cx="7481455" cy="500303"/>
          </a:xfrm>
          <a:prstGeom prst="rect">
            <a:avLst/>
          </a:prstGeom>
        </p:spPr>
        <p:txBody>
          <a:bodyPr vert="horz" lIns="0" tIns="0" rIns="0" bIns="0"/>
          <a:lstStyle>
            <a:lvl1pPr algn="l">
              <a:defRPr sz="2700" b="1">
                <a:latin typeface="Arial"/>
                <a:cs typeface="Arial"/>
              </a:defRPr>
            </a:lvl1pPr>
          </a:lstStyle>
          <a:p>
            <a:r>
              <a:rPr lang="en-US" dirty="0" smtClean="0"/>
              <a:t>Click to edit Master title style</a:t>
            </a:r>
            <a:endParaRPr lang="en-US" dirty="0"/>
          </a:p>
        </p:txBody>
      </p:sp>
      <p:sp>
        <p:nvSpPr>
          <p:cNvPr id="13" name="Date Placeholder 3"/>
          <p:cNvSpPr>
            <a:spLocks noGrp="1"/>
          </p:cNvSpPr>
          <p:nvPr>
            <p:ph type="dt" sz="half" idx="2"/>
          </p:nvPr>
        </p:nvSpPr>
        <p:spPr>
          <a:xfrm>
            <a:off x="4502727" y="6356350"/>
            <a:ext cx="1759527" cy="365125"/>
          </a:xfrm>
          <a:prstGeom prst="rect">
            <a:avLst/>
          </a:prstGeom>
        </p:spPr>
        <p:txBody>
          <a:bodyPr vert="horz" lIns="0" tIns="0" rIns="0" bIns="0" rtlCol="0" anchor="ctr"/>
          <a:lstStyle>
            <a:lvl1pPr algn="l">
              <a:defRPr sz="1100">
                <a:solidFill>
                  <a:srgbClr val="692A36"/>
                </a:solidFill>
                <a:latin typeface="Arial"/>
                <a:cs typeface="Arial"/>
              </a:defRPr>
            </a:lvl1pPr>
          </a:lstStyle>
          <a:p>
            <a:endParaRPr lang="en-US" dirty="0"/>
          </a:p>
        </p:txBody>
      </p:sp>
      <p:sp>
        <p:nvSpPr>
          <p:cNvPr id="14" name="Footer Placeholder 4"/>
          <p:cNvSpPr>
            <a:spLocks noGrp="1"/>
          </p:cNvSpPr>
          <p:nvPr>
            <p:ph type="ftr" sz="quarter" idx="3"/>
          </p:nvPr>
        </p:nvSpPr>
        <p:spPr>
          <a:xfrm>
            <a:off x="6477015" y="6356350"/>
            <a:ext cx="1639455" cy="365125"/>
          </a:xfrm>
          <a:prstGeom prst="rect">
            <a:avLst/>
          </a:prstGeom>
        </p:spPr>
        <p:txBody>
          <a:bodyPr vert="horz" lIns="0" tIns="0" rIns="0" bIns="0" rtlCol="0" anchor="ctr"/>
          <a:lstStyle>
            <a:lvl1pPr algn="l">
              <a:defRPr sz="1100">
                <a:solidFill>
                  <a:srgbClr val="692A36"/>
                </a:solidFill>
                <a:latin typeface="Arial"/>
                <a:cs typeface="Arial"/>
              </a:defRPr>
            </a:lvl1pPr>
          </a:lstStyle>
          <a:p>
            <a:r>
              <a:rPr lang="en-US" smtClean="0"/>
              <a:t>ICFA Seminar Beijing</a:t>
            </a:r>
            <a:endParaRPr lang="en-US" dirty="0"/>
          </a:p>
        </p:txBody>
      </p:sp>
    </p:spTree>
    <p:extLst>
      <p:ext uri="{BB962C8B-B14F-4D97-AF65-F5344CB8AC3E}">
        <p14:creationId xmlns:p14="http://schemas.microsoft.com/office/powerpoint/2010/main" val="31426704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E5266E6E-3187-4C1D-BA6D-2ACAC749C432}" type="slidenum">
              <a:rPr lang="en-US" smtClean="0"/>
              <a:t>‹#›</a:t>
            </a:fld>
            <a:endParaRPr lang="en-US"/>
          </a:p>
        </p:txBody>
      </p:sp>
    </p:spTree>
    <p:extLst>
      <p:ext uri="{BB962C8B-B14F-4D97-AF65-F5344CB8AC3E}">
        <p14:creationId xmlns:p14="http://schemas.microsoft.com/office/powerpoint/2010/main" val="10171064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0315418"/>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mv="urn:schemas-microsoft-com:mac:vml"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5.png"/><Relationship Id="rId5" Type="http://schemas.openxmlformats.org/officeDocument/2006/relationships/theme" Target="../theme/theme2.xml"/><Relationship Id="rId4"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pic>
        <p:nvPicPr>
          <p:cNvPr id="1026" name="Picture 2" descr="HeaderFooter_041114.pn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Date Placeholder 3"/>
          <p:cNvSpPr>
            <a:spLocks noGrp="1"/>
          </p:cNvSpPr>
          <p:nvPr>
            <p:ph type="dt" sz="half" idx="2"/>
          </p:nvPr>
        </p:nvSpPr>
        <p:spPr>
          <a:xfrm>
            <a:off x="6459538" y="6515100"/>
            <a:ext cx="1076325" cy="241300"/>
          </a:xfrm>
          <a:prstGeom prst="rect">
            <a:avLst/>
          </a:prstGeom>
        </p:spPr>
        <p:txBody>
          <a:bodyPr lIns="0" tIns="0" rIns="0" bIns="0" anchor="t" anchorCtr="0"/>
          <a:lstStyle>
            <a:lvl1pPr marL="0" algn="r">
              <a:defRPr sz="900">
                <a:solidFill>
                  <a:srgbClr val="003087"/>
                </a:solidFill>
                <a:latin typeface="Helvetica"/>
              </a:defRPr>
            </a:lvl1pPr>
          </a:lstStyle>
          <a:p>
            <a:pPr>
              <a:defRPr/>
            </a:pPr>
            <a:endParaRPr lang="en-US"/>
          </a:p>
        </p:txBody>
      </p:sp>
      <p:sp>
        <p:nvSpPr>
          <p:cNvPr id="11" name="Footer Placeholder 4"/>
          <p:cNvSpPr>
            <a:spLocks noGrp="1"/>
          </p:cNvSpPr>
          <p:nvPr>
            <p:ph type="ftr" sz="quarter" idx="3"/>
          </p:nvPr>
        </p:nvSpPr>
        <p:spPr>
          <a:xfrm>
            <a:off x="806450" y="6515100"/>
            <a:ext cx="5373688" cy="241300"/>
          </a:xfrm>
          <a:prstGeom prst="rect">
            <a:avLst/>
          </a:prstGeom>
        </p:spPr>
        <p:txBody>
          <a:bodyPr lIns="0" tIns="0" rIns="0" bIns="0" anchor="t" anchorCtr="0"/>
          <a:lstStyle>
            <a:lvl1pPr marL="0" algn="l">
              <a:defRPr sz="900">
                <a:solidFill>
                  <a:srgbClr val="003087"/>
                </a:solidFill>
                <a:latin typeface="Helvetica"/>
              </a:defRPr>
            </a:lvl1pPr>
          </a:lstStyle>
          <a:p>
            <a:pPr>
              <a:defRPr/>
            </a:pPr>
            <a:r>
              <a:rPr lang="en-US" smtClean="0"/>
              <a:t>ICFA Seminar Beijing</a:t>
            </a:r>
            <a:endParaRPr lang="en-US" b="1" dirty="0"/>
          </a:p>
        </p:txBody>
      </p:sp>
      <p:sp>
        <p:nvSpPr>
          <p:cNvPr id="13" name="Slide Number Placeholder 5"/>
          <p:cNvSpPr>
            <a:spLocks noGrp="1"/>
          </p:cNvSpPr>
          <p:nvPr>
            <p:ph type="sldNum" sz="quarter" idx="4"/>
          </p:nvPr>
        </p:nvSpPr>
        <p:spPr>
          <a:xfrm>
            <a:off x="228600" y="6515100"/>
            <a:ext cx="447675" cy="241300"/>
          </a:xfrm>
          <a:prstGeom prst="rect">
            <a:avLst/>
          </a:prstGeom>
        </p:spPr>
        <p:txBody>
          <a:bodyPr lIns="0" tIns="0" rIns="0" bIns="0" anchor="t" anchorCtr="0"/>
          <a:lstStyle>
            <a:lvl1pPr marL="0" algn="l">
              <a:defRPr sz="900">
                <a:solidFill>
                  <a:srgbClr val="003087"/>
                </a:solidFill>
                <a:latin typeface="Helvetica"/>
              </a:defRPr>
            </a:lvl1pPr>
          </a:lstStyle>
          <a:p>
            <a:pPr>
              <a:defRPr/>
            </a:pPr>
            <a:fld id="{E74C2F0E-73DD-1B4D-B2FA-F47DF889B918}"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4064" r:id="rId1"/>
    <p:sldLayoutId id="2147484065" r:id="rId2"/>
    <p:sldLayoutId id="2147484057" r:id="rId3"/>
    <p:sldLayoutId id="2147484058" r:id="rId4"/>
    <p:sldLayoutId id="2147484059" r:id="rId5"/>
    <p:sldLayoutId id="2147484067" r:id="rId6"/>
    <p:sldLayoutId id="2147484070" r:id="rId7"/>
    <p:sldLayoutId id="2147484071" r:id="rId8"/>
    <p:sldLayoutId id="2147484074" r:id="rId9"/>
    <p:sldLayoutId id="2147484076" r:id="rId10"/>
    <p:sldLayoutId id="2147484077" r:id="rId11"/>
    <p:sldLayoutId id="2147484079" r:id="rId12"/>
    <p:sldLayoutId id="2147484080" r:id="rId13"/>
    <p:sldLayoutId id="2147484081" r:id="rId14"/>
  </p:sldLayoutIdLst>
  <p:timing>
    <p:tnLst>
      <p:par>
        <p:cTn id="1" dur="indefinite" restart="never" nodeType="tmRoot"/>
      </p:par>
    </p:tnLst>
  </p:timing>
  <p:hf sldNum="0" hdr="0" dt="0"/>
  <p:txStyles>
    <p:titleStyle>
      <a:lvl1pPr algn="l" defTabSz="457200" rtl="0" eaLnBrk="1" fontAlgn="base" hangingPunct="1">
        <a:spcBef>
          <a:spcPct val="0"/>
        </a:spcBef>
        <a:spcAft>
          <a:spcPct val="0"/>
        </a:spcAft>
        <a:defRPr sz="1700" b="1" kern="1200">
          <a:solidFill>
            <a:srgbClr val="074184"/>
          </a:solidFill>
          <a:latin typeface="Helvetica"/>
          <a:ea typeface="ＭＳ Ｐゴシック" charset="0"/>
          <a:cs typeface="ＭＳ Ｐゴシック" charset="0"/>
        </a:defRPr>
      </a:lvl1pPr>
      <a:lvl2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2pPr>
      <a:lvl3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3pPr>
      <a:lvl4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4pPr>
      <a:lvl5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595959"/>
          </a:solidFill>
          <a:latin typeface="Helvetica"/>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595959"/>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595959"/>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595959"/>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595959"/>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pic>
        <p:nvPicPr>
          <p:cNvPr id="7170" name="Picture 1" descr="Footer_041114.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8" name="Date Placeholder 3"/>
          <p:cNvSpPr>
            <a:spLocks noGrp="1"/>
          </p:cNvSpPr>
          <p:nvPr>
            <p:ph type="dt" sz="half" idx="2"/>
          </p:nvPr>
        </p:nvSpPr>
        <p:spPr bwMode="auto">
          <a:xfrm>
            <a:off x="6450013" y="6515100"/>
            <a:ext cx="107632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lgn="r" defTabSz="914400">
              <a:defRPr sz="900">
                <a:solidFill>
                  <a:srgbClr val="003087"/>
                </a:solidFill>
                <a:latin typeface="Helvetica" charset="0"/>
                <a:cs typeface="Helvetica" charset="0"/>
              </a:defRPr>
            </a:lvl1pPr>
          </a:lstStyle>
          <a:p>
            <a:pPr>
              <a:defRPr/>
            </a:pPr>
            <a:endParaRPr lang="en-US"/>
          </a:p>
        </p:txBody>
      </p:sp>
      <p:sp>
        <p:nvSpPr>
          <p:cNvPr id="9219" name="Footer Placeholder 4"/>
          <p:cNvSpPr>
            <a:spLocks noGrp="1"/>
          </p:cNvSpPr>
          <p:nvPr>
            <p:ph type="ftr" sz="quarter" idx="3"/>
          </p:nvPr>
        </p:nvSpPr>
        <p:spPr bwMode="auto">
          <a:xfrm>
            <a:off x="806450" y="6515100"/>
            <a:ext cx="5373688"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defTabSz="914400">
              <a:defRPr sz="900">
                <a:solidFill>
                  <a:srgbClr val="003087"/>
                </a:solidFill>
                <a:latin typeface="Helvetica" charset="0"/>
              </a:defRPr>
            </a:lvl1pPr>
          </a:lstStyle>
          <a:p>
            <a:pPr>
              <a:defRPr/>
            </a:pPr>
            <a:r>
              <a:rPr lang="en-US" smtClean="0"/>
              <a:t>ICFA Seminar Beijing</a:t>
            </a:r>
            <a:endParaRPr lang="en-US" b="1"/>
          </a:p>
        </p:txBody>
      </p:sp>
      <p:sp>
        <p:nvSpPr>
          <p:cNvPr id="9220" name="Slide Number Placeholder 5"/>
          <p:cNvSpPr>
            <a:spLocks noGrp="1"/>
          </p:cNvSpPr>
          <p:nvPr>
            <p:ph type="sldNum" sz="quarter" idx="4"/>
          </p:nvPr>
        </p:nvSpPr>
        <p:spPr bwMode="auto">
          <a:xfrm>
            <a:off x="228600" y="6515100"/>
            <a:ext cx="44767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defTabSz="914400">
              <a:defRPr sz="900">
                <a:solidFill>
                  <a:srgbClr val="003087"/>
                </a:solidFill>
                <a:latin typeface="Helvetica" charset="0"/>
              </a:defRPr>
            </a:lvl1pPr>
          </a:lstStyle>
          <a:p>
            <a:pPr>
              <a:defRPr/>
            </a:pPr>
            <a:fld id="{1D43C5F0-B32F-6748-AD43-433EB6175995}"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4060" r:id="rId1"/>
    <p:sldLayoutId id="2147484061" r:id="rId2"/>
    <p:sldLayoutId id="2147484062" r:id="rId3"/>
    <p:sldLayoutId id="2147484063" r:id="rId4"/>
  </p:sldLayoutIdLst>
  <p:timing>
    <p:tnLst>
      <p:par>
        <p:cTn id="1" dur="indefinite" restart="never" nodeType="tmRoot"/>
      </p:par>
    </p:tnLst>
  </p:timing>
  <p:hf sldNum="0" hdr="0" dt="0"/>
  <p:txStyles>
    <p:titleStyle>
      <a:lvl1pPr algn="l" defTabSz="457200" rtl="0" eaLnBrk="0" fontAlgn="base" hangingPunct="0">
        <a:spcBef>
          <a:spcPct val="0"/>
        </a:spcBef>
        <a:spcAft>
          <a:spcPct val="0"/>
        </a:spcAft>
        <a:defRPr sz="1700" b="1" kern="1200">
          <a:solidFill>
            <a:srgbClr val="2E5286"/>
          </a:solidFill>
          <a:latin typeface="Helvetica"/>
          <a:ea typeface="ＭＳ Ｐゴシック" charset="0"/>
          <a:cs typeface="ＭＳ Ｐゴシック" charset="0"/>
        </a:defRPr>
      </a:lvl1pPr>
      <a:lvl2pPr algn="l" defTabSz="457200" rtl="0" eaLnBrk="0" fontAlgn="base" hangingPunct="0">
        <a:spcBef>
          <a:spcPct val="0"/>
        </a:spcBef>
        <a:spcAft>
          <a:spcPct val="0"/>
        </a:spcAft>
        <a:defRPr sz="1700" b="1">
          <a:solidFill>
            <a:srgbClr val="2E5286"/>
          </a:solidFill>
          <a:latin typeface="Helvetica" charset="0"/>
          <a:ea typeface="ＭＳ Ｐゴシック" charset="0"/>
          <a:cs typeface="ＭＳ Ｐゴシック" charset="0"/>
        </a:defRPr>
      </a:lvl2pPr>
      <a:lvl3pPr algn="l" defTabSz="457200" rtl="0" eaLnBrk="0" fontAlgn="base" hangingPunct="0">
        <a:spcBef>
          <a:spcPct val="0"/>
        </a:spcBef>
        <a:spcAft>
          <a:spcPct val="0"/>
        </a:spcAft>
        <a:defRPr sz="1700" b="1">
          <a:solidFill>
            <a:srgbClr val="2E5286"/>
          </a:solidFill>
          <a:latin typeface="Helvetica" charset="0"/>
          <a:ea typeface="ＭＳ Ｐゴシック" charset="0"/>
          <a:cs typeface="ＭＳ Ｐゴシック" charset="0"/>
        </a:defRPr>
      </a:lvl3pPr>
      <a:lvl4pPr algn="l" defTabSz="457200" rtl="0" eaLnBrk="0" fontAlgn="base" hangingPunct="0">
        <a:spcBef>
          <a:spcPct val="0"/>
        </a:spcBef>
        <a:spcAft>
          <a:spcPct val="0"/>
        </a:spcAft>
        <a:defRPr sz="1700" b="1">
          <a:solidFill>
            <a:srgbClr val="2E5286"/>
          </a:solidFill>
          <a:latin typeface="Helvetica" charset="0"/>
          <a:ea typeface="ＭＳ Ｐゴシック" charset="0"/>
          <a:cs typeface="ＭＳ Ｐゴシック" charset="0"/>
        </a:defRPr>
      </a:lvl4pPr>
      <a:lvl5pPr algn="l" defTabSz="457200" rtl="0" eaLnBrk="0" fontAlgn="base" hangingPunct="0">
        <a:spcBef>
          <a:spcPct val="0"/>
        </a:spcBef>
        <a:spcAft>
          <a:spcPct val="0"/>
        </a:spcAft>
        <a:defRPr sz="1700" b="1">
          <a:solidFill>
            <a:srgbClr val="2E5286"/>
          </a:solidFill>
          <a:latin typeface="Helvetica" charset="0"/>
          <a:ea typeface="ＭＳ Ｐゴシック" charset="0"/>
          <a:cs typeface="ＭＳ Ｐゴシック" charset="0"/>
        </a:defRPr>
      </a:lvl5pPr>
      <a:lvl6pPr marL="4572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kern="1200">
          <a:solidFill>
            <a:srgbClr val="7F7F7F"/>
          </a:solidFill>
          <a:latin typeface="Helvetica"/>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0" fontAlgn="base" hangingPunct="0">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0" fontAlgn="base" hangingPunct="0">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0" fontAlgn="base" hangingPunct="0">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hyperlink" Target="http://www.iconarchive.com/show/flag-icons-by-gosquared/Italy-icon.html" TargetMode="External"/><Relationship Id="rId13" Type="http://schemas.openxmlformats.org/officeDocument/2006/relationships/hyperlink" Target="http://www.iconarchive.com/show/flag-icons-by-gosquared/United-Kingdom-icon.html" TargetMode="External"/><Relationship Id="rId3" Type="http://schemas.openxmlformats.org/officeDocument/2006/relationships/image" Target="../media/image10.png"/><Relationship Id="rId7" Type="http://schemas.openxmlformats.org/officeDocument/2006/relationships/image" Target="../media/image12.png"/><Relationship Id="rId12" Type="http://schemas.openxmlformats.org/officeDocument/2006/relationships/image" Target="../media/image15.png"/><Relationship Id="rId2" Type="http://schemas.openxmlformats.org/officeDocument/2006/relationships/image" Target="../media/image9.png"/><Relationship Id="rId16" Type="http://schemas.openxmlformats.org/officeDocument/2006/relationships/image" Target="../media/image18.png"/><Relationship Id="rId1" Type="http://schemas.openxmlformats.org/officeDocument/2006/relationships/slideLayout" Target="../slideLayouts/slideLayout8.xml"/><Relationship Id="rId6" Type="http://schemas.openxmlformats.org/officeDocument/2006/relationships/hyperlink" Target="http://www.iconarchive.com/show/flag-icons-by-gosquared/France-icon.html" TargetMode="External"/><Relationship Id="rId11" Type="http://schemas.openxmlformats.org/officeDocument/2006/relationships/image" Target="../media/image14.png"/><Relationship Id="rId5" Type="http://schemas.openxmlformats.org/officeDocument/2006/relationships/image" Target="../media/image11.png"/><Relationship Id="rId15" Type="http://schemas.openxmlformats.org/officeDocument/2006/relationships/image" Target="../media/image17.png"/><Relationship Id="rId10" Type="http://schemas.openxmlformats.org/officeDocument/2006/relationships/hyperlink" Target="http://www.iconarchive.com/show/flag-icons-by-gosquared/Spain-icon.html" TargetMode="External"/><Relationship Id="rId4" Type="http://schemas.openxmlformats.org/officeDocument/2006/relationships/hyperlink" Target="http://www.iconarchive.com/show/flag-icons-by-gosquared/Japan-icon.html" TargetMode="External"/><Relationship Id="rId9" Type="http://schemas.openxmlformats.org/officeDocument/2006/relationships/image" Target="../media/image13.png"/><Relationship Id="rId14" Type="http://schemas.openxmlformats.org/officeDocument/2006/relationships/image" Target="../media/image16.png"/></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1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47.emf"/><Relationship Id="rId5" Type="http://schemas.openxmlformats.org/officeDocument/2006/relationships/oleObject" Target="../embeddings/oleObject2.bin"/><Relationship Id="rId4" Type="http://schemas.openxmlformats.org/officeDocument/2006/relationships/image" Target="../media/image46.emf"/></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51.png"/></Relationships>
</file>

<file path=ppt/slides/_rels/slide37.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45.xml.rels><?xml version="1.0" encoding="UTF-8" standalone="yes"?>
<Relationships xmlns="http://schemas.openxmlformats.org/package/2006/relationships"><Relationship Id="rId3" Type="http://schemas.openxmlformats.org/officeDocument/2006/relationships/image" Target="../media/image62.emf"/><Relationship Id="rId7" Type="http://schemas.openxmlformats.org/officeDocument/2006/relationships/image" Target="../media/image65.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64.jpeg"/><Relationship Id="rId4" Type="http://schemas.openxmlformats.org/officeDocument/2006/relationships/image" Target="../media/image63.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5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1.xml"/><Relationship Id="rId4" Type="http://schemas.openxmlformats.org/officeDocument/2006/relationships/image" Target="../media/image74.png"/></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75.wmf"/></Relationships>
</file>

<file path=ppt/slides/_rels/slide54.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jpeg"/><Relationship Id="rId1" Type="http://schemas.openxmlformats.org/officeDocument/2006/relationships/slideLayout" Target="../slideLayouts/slideLayout9.xml"/><Relationship Id="rId5" Type="http://schemas.openxmlformats.org/officeDocument/2006/relationships/image" Target="../media/image80.png"/><Relationship Id="rId4" Type="http://schemas.openxmlformats.org/officeDocument/2006/relationships/image" Target="../media/image79.png"/></Relationships>
</file>

<file path=ppt/slides/_rels/slide5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eg"/><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bwMode="auto">
          <a:xfrm>
            <a:off x="806450" y="3559175"/>
            <a:ext cx="7526338" cy="1139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anchorCtr="0" compatLnSpc="1">
            <a:prstTxWarp prst="textNoShape">
              <a:avLst/>
            </a:prstTxWarp>
          </a:bodyPr>
          <a:lstStyle/>
          <a:p>
            <a:r>
              <a:rPr lang="en-US" dirty="0" smtClean="0">
                <a:latin typeface="Helvetica" charset="0"/>
              </a:rPr>
              <a:t>Particle Physics</a:t>
            </a:r>
            <a:br>
              <a:rPr lang="en-US" dirty="0" smtClean="0">
                <a:latin typeface="Helvetica" charset="0"/>
              </a:rPr>
            </a:br>
            <a:r>
              <a:rPr lang="en-US" dirty="0" smtClean="0">
                <a:latin typeface="Helvetica" charset="0"/>
              </a:rPr>
              <a:t>Together to the Next Frontier</a:t>
            </a:r>
            <a:br>
              <a:rPr lang="en-US" dirty="0" smtClean="0">
                <a:latin typeface="Helvetica" charset="0"/>
              </a:rPr>
            </a:br>
            <a:endParaRPr lang="en-US" dirty="0">
              <a:latin typeface="Helvetica" charset="0"/>
            </a:endParaRPr>
          </a:p>
        </p:txBody>
      </p:sp>
      <p:sp>
        <p:nvSpPr>
          <p:cNvPr id="14338" name="Text Placeholder 2"/>
          <p:cNvSpPr>
            <a:spLocks noGrp="1"/>
          </p:cNvSpPr>
          <p:nvPr>
            <p:ph type="body" sz="quarter" idx="10"/>
          </p:nvPr>
        </p:nvSpPr>
        <p:spPr bwMode="auto">
          <a:xfrm>
            <a:off x="806450" y="4841875"/>
            <a:ext cx="7526338" cy="1489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US" dirty="0" smtClean="0">
                <a:solidFill>
                  <a:schemeClr val="tx2"/>
                </a:solidFill>
                <a:latin typeface="Helvetica" charset="0"/>
              </a:rPr>
              <a:t>Nigel S. Lockyer</a:t>
            </a:r>
            <a:endParaRPr lang="en-US" dirty="0">
              <a:solidFill>
                <a:schemeClr val="tx2"/>
              </a:solidFill>
              <a:latin typeface="Helvetica" charset="0"/>
            </a:endParaRPr>
          </a:p>
          <a:p>
            <a:r>
              <a:rPr lang="en-US" dirty="0" smtClean="0">
                <a:solidFill>
                  <a:schemeClr val="tx2"/>
                </a:solidFill>
                <a:latin typeface="Helvetica" charset="0"/>
              </a:rPr>
              <a:t>ICFA Seminar Beijing</a:t>
            </a:r>
            <a:endParaRPr lang="en-US" dirty="0">
              <a:solidFill>
                <a:schemeClr val="tx2"/>
              </a:solidFill>
              <a:latin typeface="Helvetica" charset="0"/>
            </a:endParaRPr>
          </a:p>
          <a:p>
            <a:r>
              <a:rPr lang="en-US" dirty="0" smtClean="0">
                <a:solidFill>
                  <a:schemeClr val="tx2"/>
                </a:solidFill>
                <a:latin typeface="Helvetica" charset="0"/>
              </a:rPr>
              <a:t>8/31/2014</a:t>
            </a:r>
            <a:endParaRPr lang="en-US" dirty="0">
              <a:solidFill>
                <a:schemeClr val="tx2"/>
              </a:solidFill>
              <a:latin typeface="Helvetica" charset="0"/>
            </a:endParaRPr>
          </a:p>
          <a:p>
            <a:endParaRPr lang="en-US" dirty="0">
              <a:latin typeface="Helvetica"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152400" y="761999"/>
            <a:ext cx="6006860" cy="5535283"/>
          </a:xfrm>
          <a:prstGeom prst="rect">
            <a:avLst/>
          </a:prstGeom>
        </p:spPr>
        <p:txBody>
          <a:bodyPr vert="horz" lIns="91440" tIns="45720" rIns="91440" bIns="45720" rtlCol="0">
            <a:noAutofit/>
          </a:bodyPr>
          <a:lstStyle/>
          <a:p>
            <a:pPr marL="285750" indent="-285750" defTabSz="457200">
              <a:spcBef>
                <a:spcPct val="20000"/>
              </a:spcBef>
              <a:buFont typeface="Arial"/>
              <a:buChar cha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285750" indent="-285750" defTabSz="457200">
              <a:spcBef>
                <a:spcPct val="20000"/>
              </a:spcBef>
              <a:buFont typeface="Arial"/>
              <a:buChar char="–"/>
            </a:pPr>
            <a:endParaRPr lang="en-US" sz="3200" dirty="0">
              <a:latin typeface="+mn-lt"/>
              <a:ea typeface="+mn-ea"/>
              <a:cs typeface="+mn-cs"/>
            </a:endParaRPr>
          </a:p>
          <a:p>
            <a:pPr marL="285750" indent="-285750" defTabSz="457200">
              <a:spcBef>
                <a:spcPct val="20000"/>
              </a:spcBef>
              <a:buFont typeface="Arial"/>
              <a:buChar cha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285750" indent="-285750" defTabSz="457200">
              <a:spcBef>
                <a:spcPct val="20000"/>
              </a:spcBef>
              <a:buFont typeface="Arial"/>
              <a:buChar cha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285750" indent="-285750" defTabSz="457200">
              <a:spcBef>
                <a:spcPct val="20000"/>
              </a:spcBef>
              <a:buFont typeface="Arial"/>
              <a:buChar char="–"/>
            </a:pPr>
            <a:endParaRPr lang="en-US" sz="3200" dirty="0">
              <a:latin typeface="+mn-lt"/>
              <a:ea typeface="+mn-ea"/>
              <a:cs typeface="+mn-cs"/>
            </a:endParaRPr>
          </a:p>
          <a:p>
            <a:pPr marL="285750" indent="-285750" defTabSz="457200">
              <a:spcBef>
                <a:spcPct val="20000"/>
              </a:spcBef>
              <a:buFont typeface="Arial"/>
              <a:buChar cha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defTabSz="457200">
              <a:spcBef>
                <a:spcPct val="20000"/>
              </a:spcBef>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Highest priority is exploitation of the LHC including luminosity upgrades</a:t>
            </a:r>
          </a:p>
          <a:p>
            <a:pPr marL="285750" indent="-285750" defTabSz="457200">
              <a:lnSpc>
                <a:spcPct val="50000"/>
              </a:lnSpc>
              <a:spcBef>
                <a:spcPct val="20000"/>
              </a:spcBef>
              <a:buFont typeface="Arial"/>
              <a:buChar char="–"/>
            </a:pPr>
            <a:endParaRPr kumimoji="0" lang="en-US" sz="20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6" name="Picture 7" descr="Magnets"/>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477109" y="874802"/>
            <a:ext cx="4610744" cy="3496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0" y="155275"/>
            <a:ext cx="8954219" cy="646331"/>
          </a:xfrm>
          <a:prstGeom prst="rect">
            <a:avLst/>
          </a:prstGeom>
          <a:noFill/>
        </p:spPr>
        <p:txBody>
          <a:bodyPr wrap="square" rtlCol="0">
            <a:spAutoFit/>
          </a:bodyPr>
          <a:lstStyle/>
          <a:p>
            <a:r>
              <a:rPr lang="en-US" sz="3600" b="1" dirty="0" smtClean="0">
                <a:latin typeface="Helvetica" panose="020B0604020202020204" pitchFamily="34" charset="0"/>
                <a:cs typeface="Helvetica" panose="020B0604020202020204" pitchFamily="34" charset="0"/>
              </a:rPr>
              <a:t>European Strategy</a:t>
            </a:r>
            <a:endParaRPr lang="en-US" sz="3600" b="1"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7409974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228600" y="950340"/>
            <a:ext cx="8544485" cy="3312032"/>
          </a:xfrm>
          <a:prstGeom prst="rect">
            <a:avLst/>
          </a:prstGeom>
          <a:noFill/>
          <a:ln w="9525">
            <a:noFill/>
            <a:miter lim="800000"/>
            <a:headEnd/>
            <a:tailEnd/>
          </a:ln>
        </p:spPr>
      </p:pic>
      <p:sp>
        <p:nvSpPr>
          <p:cNvPr id="5" name="Footer Placeholder 4"/>
          <p:cNvSpPr>
            <a:spLocks noGrp="1"/>
          </p:cNvSpPr>
          <p:nvPr>
            <p:ph type="ftr" sz="quarter" idx="3"/>
          </p:nvPr>
        </p:nvSpPr>
        <p:spPr/>
        <p:txBody>
          <a:bodyPr/>
          <a:lstStyle/>
          <a:p>
            <a:r>
              <a:rPr lang="en-US" smtClean="0"/>
              <a:t>ICFA Seminar Beijing</a:t>
            </a:r>
            <a:endParaRPr lang="en-US" dirty="0"/>
          </a:p>
        </p:txBody>
      </p:sp>
    </p:spTree>
    <p:extLst>
      <p:ext uri="{BB962C8B-B14F-4D97-AF65-F5344CB8AC3E}">
        <p14:creationId xmlns:p14="http://schemas.microsoft.com/office/powerpoint/2010/main" val="30282579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tx1">
              <a:lumMod val="95000"/>
              <a:lumOff val="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5719" y="152400"/>
            <a:ext cx="7851080" cy="609600"/>
          </a:xfrm>
        </p:spPr>
        <p:txBody>
          <a:bodyPr>
            <a:noAutofit/>
          </a:bodyPr>
          <a:lstStyle/>
          <a:p>
            <a:r>
              <a:rPr lang="en-GB" sz="2800" dirty="0" smtClean="0">
                <a:solidFill>
                  <a:srgbClr val="FFFFFF"/>
                </a:solidFill>
              </a:rPr>
              <a:t>Good Example of International Collaboration</a:t>
            </a:r>
            <a:endParaRPr lang="en-GB" sz="2800" dirty="0">
              <a:solidFill>
                <a:srgbClr val="FFFFFF"/>
              </a:solidFill>
            </a:endParaRPr>
          </a:p>
        </p:txBody>
      </p:sp>
      <p:pic>
        <p:nvPicPr>
          <p:cNvPr id="3" name="Picture 3"/>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16843" y="1623913"/>
            <a:ext cx="8748465" cy="2424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3530" y="3392278"/>
            <a:ext cx="5579293" cy="1942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46" descr="Japan icon">
            <a:hlinkClick r:id="rId4"/>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065109" y="1953390"/>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0" descr="France icon">
            <a:hlinkClick r:id="rId6"/>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934565" y="3656205"/>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4" descr="Italy icon">
            <a:hlinkClick r:id="rId8"/>
          </p:cNvPr>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1877224" y="2044092"/>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2" descr="Spain icon">
            <a:hlinkClick r:id="rId10"/>
          </p:cNvPr>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2364904" y="2102619"/>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8"/>
          <p:cNvPicPr>
            <a:picLocks noChangeAspect="1" noChangeArrowheads="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6319190" y="2443980"/>
            <a:ext cx="433794" cy="4337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28"/>
          <p:cNvPicPr>
            <a:picLocks noChangeAspect="1" noChangeArrowheads="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4744223" y="2321415"/>
            <a:ext cx="433794" cy="4337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28"/>
          <p:cNvPicPr>
            <a:picLocks noChangeAspect="1" noChangeArrowheads="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8721619" y="2700146"/>
            <a:ext cx="433794" cy="4337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28"/>
          <p:cNvPicPr>
            <a:picLocks noChangeAspect="1" noChangeArrowheads="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4770443" y="4053886"/>
            <a:ext cx="433794" cy="4337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62" descr="Spain icon">
            <a:hlinkClick r:id="rId10"/>
          </p:cNvPr>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5481816" y="2425092"/>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4" descr="Italy icon">
            <a:hlinkClick r:id="rId8"/>
          </p:cNvPr>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4191526" y="3939642"/>
            <a:ext cx="487680" cy="487680"/>
          </a:xfrm>
          <a:prstGeom prst="rect">
            <a:avLst/>
          </a:prstGeom>
          <a:noFill/>
          <a:extLst>
            <a:ext uri="{909E8E84-426E-40DD-AFC4-6F175D3DCCD1}">
              <a14:hiddenFill xmlns:a14="http://schemas.microsoft.com/office/drawing/2010/main">
                <a:solidFill>
                  <a:srgbClr val="FFFFFF"/>
                </a:solidFill>
              </a14:hiddenFill>
            </a:ext>
          </a:extLst>
        </p:spPr>
      </p:pic>
      <p:sp>
        <p:nvSpPr>
          <p:cNvPr id="26" name="Oval 25"/>
          <p:cNvSpPr/>
          <p:nvPr/>
        </p:nvSpPr>
        <p:spPr>
          <a:xfrm>
            <a:off x="8515350" y="3402722"/>
            <a:ext cx="704850" cy="483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lIns="36000" tIns="18000" rIns="36000" bIns="18000" rtlCol="0" anchor="ctr"/>
          <a:lstStyle/>
          <a:p>
            <a:pPr algn="ctr" fontAlgn="base">
              <a:spcBef>
                <a:spcPct val="0"/>
              </a:spcBef>
              <a:spcAft>
                <a:spcPct val="0"/>
              </a:spcAft>
            </a:pPr>
            <a:r>
              <a:rPr lang="fr-CH" sz="1000" b="1" dirty="0">
                <a:solidFill>
                  <a:srgbClr val="EAEAEA"/>
                </a:solidFill>
              </a:rPr>
              <a:t>ATLAS</a:t>
            </a:r>
          </a:p>
          <a:p>
            <a:pPr algn="ctr" fontAlgn="base">
              <a:spcBef>
                <a:spcPct val="0"/>
              </a:spcBef>
              <a:spcAft>
                <a:spcPct val="0"/>
              </a:spcAft>
            </a:pPr>
            <a:r>
              <a:rPr lang="fr-CH" sz="1000" b="1" dirty="0">
                <a:solidFill>
                  <a:srgbClr val="EAEAEA"/>
                </a:solidFill>
              </a:rPr>
              <a:t>CMS</a:t>
            </a:r>
            <a:endParaRPr lang="en-GB" sz="1000" b="1" dirty="0">
              <a:solidFill>
                <a:srgbClr val="EAEAEA"/>
              </a:solidFill>
            </a:endParaRPr>
          </a:p>
        </p:txBody>
      </p:sp>
      <p:pic>
        <p:nvPicPr>
          <p:cNvPr id="27" name="Picture 28"/>
          <p:cNvPicPr>
            <a:picLocks noChangeAspect="1" noChangeArrowheads="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2979355" y="3831228"/>
            <a:ext cx="433794" cy="4337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52" descr="United Kingdom icon">
            <a:hlinkClick r:id="rId13"/>
          </p:cNvPr>
          <p:cNvPicPr>
            <a:picLocks noChangeAspect="1" noChangeArrowheads="1"/>
          </p:cNvPicPr>
          <p:nvPr/>
        </p:nvPicPr>
        <p:blipFill>
          <a:blip r:embed="rId14" cstate="email">
            <a:extLst>
              <a:ext uri="{28A0092B-C50C-407E-A947-70E740481C1C}">
                <a14:useLocalDpi xmlns:a14="http://schemas.microsoft.com/office/drawing/2010/main" val="0"/>
              </a:ext>
            </a:extLst>
          </a:blip>
          <a:srcRect/>
          <a:stretch>
            <a:fillRect/>
          </a:stretch>
        </p:blipFill>
        <p:spPr bwMode="auto">
          <a:xfrm>
            <a:off x="3389690" y="3893391"/>
            <a:ext cx="487680" cy="48768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7650722" y="3309484"/>
            <a:ext cx="417073" cy="279796"/>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pPr fontAlgn="base">
              <a:spcBef>
                <a:spcPct val="0"/>
              </a:spcBef>
              <a:spcAft>
                <a:spcPct val="0"/>
              </a:spcAft>
            </a:pPr>
            <a:r>
              <a:rPr lang="fr-CH" sz="1600" b="1" dirty="0">
                <a:solidFill>
                  <a:srgbClr val="000000"/>
                </a:solidFill>
              </a:rPr>
              <a:t>Q1</a:t>
            </a:r>
            <a:endParaRPr lang="en-GB" sz="1600" b="1" dirty="0">
              <a:solidFill>
                <a:srgbClr val="000000"/>
              </a:solidFill>
            </a:endParaRPr>
          </a:p>
        </p:txBody>
      </p:sp>
      <p:sp>
        <p:nvSpPr>
          <p:cNvPr id="31" name="TextBox 30"/>
          <p:cNvSpPr txBox="1"/>
          <p:nvPr/>
        </p:nvSpPr>
        <p:spPr>
          <a:xfrm>
            <a:off x="3283624" y="2907153"/>
            <a:ext cx="417073" cy="279796"/>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pPr fontAlgn="base">
              <a:spcBef>
                <a:spcPct val="0"/>
              </a:spcBef>
              <a:spcAft>
                <a:spcPct val="0"/>
              </a:spcAft>
            </a:pPr>
            <a:r>
              <a:rPr lang="fr-CH" sz="1600" b="1" dirty="0" smtClean="0">
                <a:solidFill>
                  <a:srgbClr val="000000"/>
                </a:solidFill>
              </a:rPr>
              <a:t>Q3</a:t>
            </a:r>
            <a:endParaRPr lang="en-GB" sz="1600" b="1" dirty="0">
              <a:solidFill>
                <a:srgbClr val="000000"/>
              </a:solidFill>
            </a:endParaRPr>
          </a:p>
        </p:txBody>
      </p:sp>
      <p:sp>
        <p:nvSpPr>
          <p:cNvPr id="32" name="TextBox 31"/>
          <p:cNvSpPr txBox="1"/>
          <p:nvPr/>
        </p:nvSpPr>
        <p:spPr>
          <a:xfrm>
            <a:off x="2029888" y="4493462"/>
            <a:ext cx="436016" cy="279796"/>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pPr fontAlgn="base">
              <a:spcBef>
                <a:spcPct val="0"/>
              </a:spcBef>
              <a:spcAft>
                <a:spcPct val="0"/>
              </a:spcAft>
            </a:pPr>
            <a:r>
              <a:rPr lang="fr-CH" sz="1600" b="1" dirty="0">
                <a:solidFill>
                  <a:srgbClr val="000000"/>
                </a:solidFill>
              </a:rPr>
              <a:t>CC</a:t>
            </a:r>
            <a:endParaRPr lang="en-GB" sz="1600" b="1" dirty="0">
              <a:solidFill>
                <a:srgbClr val="000000"/>
              </a:solidFill>
            </a:endParaRPr>
          </a:p>
        </p:txBody>
      </p:sp>
      <p:pic>
        <p:nvPicPr>
          <p:cNvPr id="4"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200400" y="2209800"/>
            <a:ext cx="686331" cy="360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543800" y="2590800"/>
            <a:ext cx="722768" cy="378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193862" y="3810000"/>
            <a:ext cx="625538" cy="327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 name="TextBox 40"/>
          <p:cNvSpPr txBox="1"/>
          <p:nvPr/>
        </p:nvSpPr>
        <p:spPr>
          <a:xfrm>
            <a:off x="916477" y="2670944"/>
            <a:ext cx="405415" cy="279796"/>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pPr fontAlgn="base">
              <a:spcBef>
                <a:spcPct val="0"/>
              </a:spcBef>
              <a:spcAft>
                <a:spcPct val="0"/>
              </a:spcAft>
            </a:pPr>
            <a:r>
              <a:rPr lang="fr-CH" sz="1600" b="1" dirty="0">
                <a:solidFill>
                  <a:srgbClr val="000000"/>
                </a:solidFill>
              </a:rPr>
              <a:t>D</a:t>
            </a:r>
            <a:r>
              <a:rPr lang="fr-CH" sz="1600" b="1" dirty="0" smtClean="0">
                <a:solidFill>
                  <a:srgbClr val="000000"/>
                </a:solidFill>
              </a:rPr>
              <a:t>1</a:t>
            </a:r>
            <a:endParaRPr lang="en-GB" sz="1600" b="1" dirty="0">
              <a:solidFill>
                <a:srgbClr val="000000"/>
              </a:solidFill>
            </a:endParaRPr>
          </a:p>
        </p:txBody>
      </p:sp>
      <p:sp>
        <p:nvSpPr>
          <p:cNvPr id="42" name="TextBox 41"/>
          <p:cNvSpPr txBox="1"/>
          <p:nvPr/>
        </p:nvSpPr>
        <p:spPr>
          <a:xfrm>
            <a:off x="4470087" y="4802827"/>
            <a:ext cx="405415" cy="279796"/>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pPr fontAlgn="base">
              <a:spcBef>
                <a:spcPct val="0"/>
              </a:spcBef>
              <a:spcAft>
                <a:spcPct val="0"/>
              </a:spcAft>
            </a:pPr>
            <a:r>
              <a:rPr lang="fr-CH" sz="1600" b="1" dirty="0" smtClean="0">
                <a:solidFill>
                  <a:srgbClr val="000000"/>
                </a:solidFill>
              </a:rPr>
              <a:t>D2</a:t>
            </a:r>
            <a:endParaRPr lang="en-GB" sz="1600" b="1" dirty="0">
              <a:solidFill>
                <a:srgbClr val="000000"/>
              </a:solidFill>
            </a:endParaRPr>
          </a:p>
        </p:txBody>
      </p:sp>
      <p:sp>
        <p:nvSpPr>
          <p:cNvPr id="43" name="TextBox 42"/>
          <p:cNvSpPr txBox="1"/>
          <p:nvPr/>
        </p:nvSpPr>
        <p:spPr>
          <a:xfrm>
            <a:off x="627183" y="4408866"/>
            <a:ext cx="417073" cy="279796"/>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pPr fontAlgn="base">
              <a:spcBef>
                <a:spcPct val="0"/>
              </a:spcBef>
              <a:spcAft>
                <a:spcPct val="0"/>
              </a:spcAft>
            </a:pPr>
            <a:r>
              <a:rPr lang="fr-CH" sz="1600" b="1" dirty="0" smtClean="0">
                <a:solidFill>
                  <a:srgbClr val="000000"/>
                </a:solidFill>
              </a:rPr>
              <a:t>Q4</a:t>
            </a:r>
            <a:endParaRPr lang="en-GB" sz="1600" b="1" dirty="0">
              <a:solidFill>
                <a:srgbClr val="000000"/>
              </a:solidFill>
            </a:endParaRPr>
          </a:p>
        </p:txBody>
      </p:sp>
      <p:sp>
        <p:nvSpPr>
          <p:cNvPr id="44" name="TextBox 43"/>
          <p:cNvSpPr txBox="1"/>
          <p:nvPr/>
        </p:nvSpPr>
        <p:spPr>
          <a:xfrm>
            <a:off x="2042930" y="2791043"/>
            <a:ext cx="488479" cy="279796"/>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pPr fontAlgn="base">
              <a:spcBef>
                <a:spcPct val="0"/>
              </a:spcBef>
              <a:spcAft>
                <a:spcPct val="0"/>
              </a:spcAft>
            </a:pPr>
            <a:r>
              <a:rPr lang="fr-CH" sz="1600" b="1" dirty="0" smtClean="0">
                <a:solidFill>
                  <a:srgbClr val="000000"/>
                </a:solidFill>
              </a:rPr>
              <a:t>Cor</a:t>
            </a:r>
            <a:endParaRPr lang="en-GB" sz="1600" b="1" dirty="0">
              <a:solidFill>
                <a:srgbClr val="000000"/>
              </a:solidFill>
            </a:endParaRPr>
          </a:p>
        </p:txBody>
      </p:sp>
      <p:sp>
        <p:nvSpPr>
          <p:cNvPr id="46" name="TextBox 45"/>
          <p:cNvSpPr txBox="1"/>
          <p:nvPr/>
        </p:nvSpPr>
        <p:spPr>
          <a:xfrm>
            <a:off x="6253536" y="3262824"/>
            <a:ext cx="520539" cy="279796"/>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pPr fontAlgn="base">
              <a:spcBef>
                <a:spcPct val="0"/>
              </a:spcBef>
              <a:spcAft>
                <a:spcPct val="0"/>
              </a:spcAft>
            </a:pPr>
            <a:r>
              <a:rPr lang="fr-CH" sz="1600" b="1" dirty="0" smtClean="0">
                <a:solidFill>
                  <a:srgbClr val="000000"/>
                </a:solidFill>
              </a:rPr>
              <a:t>Q2a</a:t>
            </a:r>
            <a:endParaRPr lang="en-GB" sz="1600" b="1" dirty="0">
              <a:solidFill>
                <a:srgbClr val="000000"/>
              </a:solidFill>
            </a:endParaRPr>
          </a:p>
        </p:txBody>
      </p:sp>
      <p:sp>
        <p:nvSpPr>
          <p:cNvPr id="47" name="TextBox 46"/>
          <p:cNvSpPr txBox="1"/>
          <p:nvPr/>
        </p:nvSpPr>
        <p:spPr>
          <a:xfrm>
            <a:off x="4706246" y="3129597"/>
            <a:ext cx="530740" cy="279796"/>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pPr fontAlgn="base">
              <a:spcBef>
                <a:spcPct val="0"/>
              </a:spcBef>
              <a:spcAft>
                <a:spcPct val="0"/>
              </a:spcAft>
            </a:pPr>
            <a:r>
              <a:rPr lang="fr-CH" sz="1600" b="1" dirty="0" smtClean="0">
                <a:solidFill>
                  <a:srgbClr val="000000"/>
                </a:solidFill>
              </a:rPr>
              <a:t>Q2b</a:t>
            </a:r>
            <a:endParaRPr lang="en-GB" sz="1600" b="1" dirty="0">
              <a:solidFill>
                <a:srgbClr val="000000"/>
              </a:solidFill>
            </a:endParaRPr>
          </a:p>
        </p:txBody>
      </p:sp>
      <p:sp>
        <p:nvSpPr>
          <p:cNvPr id="5" name="TextBox 4"/>
          <p:cNvSpPr txBox="1"/>
          <p:nvPr/>
        </p:nvSpPr>
        <p:spPr>
          <a:xfrm>
            <a:off x="216843" y="5676181"/>
            <a:ext cx="8617542" cy="523220"/>
          </a:xfrm>
          <a:prstGeom prst="rect">
            <a:avLst/>
          </a:prstGeom>
          <a:noFill/>
        </p:spPr>
        <p:txBody>
          <a:bodyPr wrap="square" rtlCol="0">
            <a:spAutoFit/>
          </a:bodyPr>
          <a:lstStyle/>
          <a:p>
            <a:r>
              <a:rPr lang="en-US" sz="2800" b="1" dirty="0" smtClean="0">
                <a:solidFill>
                  <a:schemeClr val="bg1"/>
                </a:solidFill>
              </a:rPr>
              <a:t>Baseline design of HL-LHC Interaction Region (Bordry)</a:t>
            </a:r>
            <a:endParaRPr lang="en-US" sz="2800" b="1" dirty="0">
              <a:solidFill>
                <a:schemeClr val="bg1"/>
              </a:solidFill>
            </a:endParaRPr>
          </a:p>
        </p:txBody>
      </p:sp>
    </p:spTree>
    <p:extLst>
      <p:ext uri="{BB962C8B-B14F-4D97-AF65-F5344CB8AC3E}">
        <p14:creationId xmlns:p14="http://schemas.microsoft.com/office/powerpoint/2010/main" val="2190514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1000"/>
                                        <p:tgtEl>
                                          <p:spTgt spid="32"/>
                                        </p:tgtEl>
                                      </p:cBhvr>
                                    </p:animEffect>
                                    <p:anim calcmode="lin" valueType="num">
                                      <p:cBhvr>
                                        <p:cTn id="18" dur="1000" fill="hold"/>
                                        <p:tgtEl>
                                          <p:spTgt spid="32"/>
                                        </p:tgtEl>
                                        <p:attrNameLst>
                                          <p:attrName>ppt_x</p:attrName>
                                        </p:attrNameLst>
                                      </p:cBhvr>
                                      <p:tavLst>
                                        <p:tav tm="0">
                                          <p:val>
                                            <p:strVal val="#ppt_x"/>
                                          </p:val>
                                        </p:tav>
                                        <p:tav tm="100000">
                                          <p:val>
                                            <p:strVal val="#ppt_x"/>
                                          </p:val>
                                        </p:tav>
                                      </p:tavLst>
                                    </p:anim>
                                    <p:anim calcmode="lin" valueType="num">
                                      <p:cBhvr>
                                        <p:cTn id="1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1" grpId="0" animBg="1"/>
      <p:bldP spid="3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98" y="155277"/>
            <a:ext cx="7924800" cy="609600"/>
          </a:xfrm>
        </p:spPr>
        <p:txBody>
          <a:bodyPr/>
          <a:lstStyle/>
          <a:p>
            <a:r>
              <a:rPr lang="en-US" sz="3200" dirty="0" smtClean="0"/>
              <a:t>LHC – Standard Model Deepest Tests</a:t>
            </a:r>
            <a:endParaRPr lang="en-US" sz="3200" dirty="0"/>
          </a:p>
        </p:txBody>
      </p:sp>
      <p:pic>
        <p:nvPicPr>
          <p:cNvPr id="2050" name="Picture 2"/>
          <p:cNvPicPr>
            <a:picLocks noChangeAspect="1" noChangeArrowheads="1"/>
          </p:cNvPicPr>
          <p:nvPr/>
        </p:nvPicPr>
        <p:blipFill>
          <a:blip r:embed="rId2" cstate="print"/>
          <a:srcRect l="17714" t="17109" r="16571" b="1901"/>
          <a:stretch>
            <a:fillRect/>
          </a:stretch>
        </p:blipFill>
        <p:spPr bwMode="auto">
          <a:xfrm>
            <a:off x="948904" y="865518"/>
            <a:ext cx="7192783" cy="5329097"/>
          </a:xfrm>
          <a:prstGeom prst="rect">
            <a:avLst/>
          </a:prstGeom>
          <a:noFill/>
          <a:ln w="9525">
            <a:noFill/>
            <a:miter lim="800000"/>
            <a:headEnd/>
            <a:tailEnd/>
          </a:ln>
        </p:spPr>
      </p:pic>
    </p:spTree>
    <p:extLst>
      <p:ext uri="{BB962C8B-B14F-4D97-AF65-F5344CB8AC3E}">
        <p14:creationId xmlns:p14="http://schemas.microsoft.com/office/powerpoint/2010/main" val="23267626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87836"/>
          </a:xfrm>
        </p:spPr>
        <p:txBody>
          <a:bodyPr/>
          <a:lstStyle/>
          <a:p>
            <a:r>
              <a:rPr lang="en-US" sz="3200" dirty="0" smtClean="0"/>
              <a:t>No Hints of New Physics in Run 1</a:t>
            </a:r>
            <a:endParaRPr lang="en-US" sz="3200" dirty="0"/>
          </a:p>
        </p:txBody>
      </p:sp>
      <p:pic>
        <p:nvPicPr>
          <p:cNvPr id="3074" name="Picture 2"/>
          <p:cNvPicPr>
            <a:picLocks noChangeAspect="1" noChangeArrowheads="1"/>
          </p:cNvPicPr>
          <p:nvPr/>
        </p:nvPicPr>
        <p:blipFill>
          <a:blip r:embed="rId2" cstate="print"/>
          <a:srcRect l="17143" t="17109" r="16000"/>
          <a:stretch>
            <a:fillRect/>
          </a:stretch>
        </p:blipFill>
        <p:spPr bwMode="auto">
          <a:xfrm>
            <a:off x="707364" y="862474"/>
            <a:ext cx="7951464" cy="5926514"/>
          </a:xfrm>
          <a:prstGeom prst="rect">
            <a:avLst/>
          </a:prstGeom>
          <a:noFill/>
          <a:ln w="9525">
            <a:noFill/>
            <a:miter lim="800000"/>
            <a:headEnd/>
            <a:tailEnd/>
          </a:ln>
        </p:spPr>
      </p:pic>
    </p:spTree>
    <p:extLst>
      <p:ext uri="{BB962C8B-B14F-4D97-AF65-F5344CB8AC3E}">
        <p14:creationId xmlns:p14="http://schemas.microsoft.com/office/powerpoint/2010/main" val="31268102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LHC Run 2…13 TeV</a:t>
            </a:r>
            <a:endParaRPr lang="en-US" dirty="0"/>
          </a:p>
        </p:txBody>
      </p:sp>
      <p:sp>
        <p:nvSpPr>
          <p:cNvPr id="3" name="Content Placeholder 2"/>
          <p:cNvSpPr>
            <a:spLocks noGrp="1"/>
          </p:cNvSpPr>
          <p:nvPr>
            <p:ph idx="1"/>
          </p:nvPr>
        </p:nvSpPr>
        <p:spPr/>
        <p:txBody>
          <a:bodyPr/>
          <a:lstStyle/>
          <a:p>
            <a:r>
              <a:rPr lang="en-US" dirty="0" smtClean="0"/>
              <a:t>Energy step implies potential for discovery is high</a:t>
            </a:r>
          </a:p>
          <a:p>
            <a:r>
              <a:rPr lang="en-US" dirty="0" smtClean="0"/>
              <a:t>Super-partners could show up quickly</a:t>
            </a:r>
          </a:p>
          <a:p>
            <a:r>
              <a:rPr lang="en-US" dirty="0" smtClean="0"/>
              <a:t>New territory after 1-5 fb-1.</a:t>
            </a:r>
          </a:p>
          <a:p>
            <a:endParaRPr lang="en-US" dirty="0" smtClean="0"/>
          </a:p>
          <a:p>
            <a:r>
              <a:rPr lang="en-US" dirty="0" smtClean="0"/>
              <a:t>Cross section for 1350 GeV </a:t>
            </a:r>
            <a:r>
              <a:rPr lang="en-US" dirty="0" err="1" smtClean="0"/>
              <a:t>gluinos</a:t>
            </a:r>
            <a:r>
              <a:rPr lang="en-US" dirty="0" smtClean="0"/>
              <a:t> up by factor of 30!</a:t>
            </a:r>
          </a:p>
          <a:p>
            <a:r>
              <a:rPr lang="en-US" dirty="0" smtClean="0"/>
              <a:t>Cross section for 750 GeV </a:t>
            </a:r>
            <a:r>
              <a:rPr lang="en-US" dirty="0" err="1" smtClean="0"/>
              <a:t>squarks</a:t>
            </a:r>
            <a:r>
              <a:rPr lang="en-US" dirty="0" smtClean="0"/>
              <a:t> up by factor of 9!</a:t>
            </a:r>
          </a:p>
          <a:p>
            <a:r>
              <a:rPr lang="en-US" dirty="0" smtClean="0"/>
              <a:t>Signals grow much faster than background</a:t>
            </a:r>
          </a:p>
          <a:p>
            <a:endParaRPr lang="en-US" dirty="0" smtClean="0"/>
          </a:p>
          <a:p>
            <a:r>
              <a:rPr lang="en-US" dirty="0" smtClean="0"/>
              <a:t>Very exciting time and will not be repeated for a long time</a:t>
            </a:r>
            <a:endParaRPr lang="en-US" dirty="0"/>
          </a:p>
        </p:txBody>
      </p:sp>
      <p:sp>
        <p:nvSpPr>
          <p:cNvPr id="4" name="Footer Placeholder 3"/>
          <p:cNvSpPr>
            <a:spLocks noGrp="1"/>
          </p:cNvSpPr>
          <p:nvPr>
            <p:ph type="ftr" sz="quarter" idx="11"/>
          </p:nvPr>
        </p:nvSpPr>
        <p:spPr/>
        <p:txBody>
          <a:bodyPr/>
          <a:lstStyle/>
          <a:p>
            <a:pPr>
              <a:defRPr/>
            </a:pPr>
            <a:r>
              <a:rPr lang="en-US" smtClean="0"/>
              <a:t>ICFA Seminar Beijing</a:t>
            </a:r>
            <a:endParaRPr lang="en-US" b="1" dirty="0"/>
          </a:p>
        </p:txBody>
      </p:sp>
    </p:spTree>
    <p:extLst>
      <p:ext uri="{BB962C8B-B14F-4D97-AF65-F5344CB8AC3E}">
        <p14:creationId xmlns:p14="http://schemas.microsoft.com/office/powerpoint/2010/main" val="288864602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bwMode="auto">
          <a:xfrm>
            <a:off x="228600" y="103188"/>
            <a:ext cx="8686800" cy="6429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numCol="1" compatLnSpc="1">
            <a:prstTxWarp prst="textNoShape">
              <a:avLst/>
            </a:prstTxWarp>
          </a:bodyPr>
          <a:lstStyle/>
          <a:p>
            <a:r>
              <a:rPr lang="en-US" dirty="0" smtClean="0">
                <a:latin typeface="Helvetica" charset="0"/>
              </a:rPr>
              <a:t>P5 likes Particle Astrophysics </a:t>
            </a:r>
            <a:endParaRPr lang="en-US" dirty="0">
              <a:latin typeface="Helvetica" charset="0"/>
            </a:endParaRPr>
          </a:p>
        </p:txBody>
      </p:sp>
      <p:sp>
        <p:nvSpPr>
          <p:cNvPr id="17410" name="Content Placeholder 2"/>
          <p:cNvSpPr>
            <a:spLocks noGrp="1"/>
          </p:cNvSpPr>
          <p:nvPr>
            <p:ph idx="1"/>
          </p:nvPr>
        </p:nvSpPr>
        <p:spPr bwMode="auto">
          <a:xfrm>
            <a:off x="228600" y="1042988"/>
            <a:ext cx="8672513" cy="49879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numCol="1" anchor="t" anchorCtr="0" compatLnSpc="1">
            <a:prstTxWarp prst="textNoShape">
              <a:avLst/>
            </a:prstTxWarp>
          </a:bodyPr>
          <a:lstStyle/>
          <a:p>
            <a:pPr marL="0" indent="0">
              <a:buNone/>
            </a:pPr>
            <a:r>
              <a:rPr lang="en-US" dirty="0" smtClean="0"/>
              <a:t>Five science drivers:</a:t>
            </a:r>
            <a:endParaRPr lang="en-US" dirty="0"/>
          </a:p>
          <a:p>
            <a:pPr lvl="1"/>
            <a:r>
              <a:rPr lang="en-US" dirty="0"/>
              <a:t>Higgs boson</a:t>
            </a:r>
          </a:p>
          <a:p>
            <a:pPr lvl="1"/>
            <a:r>
              <a:rPr lang="en-US" dirty="0"/>
              <a:t>Neutrino mass</a:t>
            </a:r>
          </a:p>
          <a:p>
            <a:pPr lvl="1"/>
            <a:r>
              <a:rPr lang="en-US" dirty="0"/>
              <a:t>Dark matter</a:t>
            </a:r>
          </a:p>
          <a:p>
            <a:pPr lvl="1"/>
            <a:r>
              <a:rPr lang="en-US" dirty="0"/>
              <a:t>Cosmic acceleration</a:t>
            </a:r>
          </a:p>
          <a:p>
            <a:pPr lvl="1"/>
            <a:r>
              <a:rPr lang="en-US" dirty="0"/>
              <a:t>Explore the unknown </a:t>
            </a:r>
            <a:endParaRPr lang="en-US" dirty="0" smtClean="0"/>
          </a:p>
          <a:p>
            <a:pPr marL="457200" lvl="1" indent="0">
              <a:buNone/>
            </a:pPr>
            <a:endParaRPr lang="en-US" dirty="0" smtClean="0"/>
          </a:p>
          <a:p>
            <a:pPr marL="57150" indent="0">
              <a:buNone/>
            </a:pPr>
            <a:r>
              <a:rPr lang="en-US" dirty="0" smtClean="0"/>
              <a:t>Particle Astrophysics experiments address all but the first </a:t>
            </a:r>
          </a:p>
          <a:p>
            <a:pPr marL="57150" indent="0">
              <a:buNone/>
            </a:pPr>
            <a:r>
              <a:rPr lang="en-US" dirty="0" smtClean="0"/>
              <a:t>Many experiments address more than one</a:t>
            </a:r>
          </a:p>
          <a:p>
            <a:pPr marL="57150" indent="0">
              <a:buNone/>
            </a:pPr>
            <a:r>
              <a:rPr lang="en-US" dirty="0" smtClean="0"/>
              <a:t>Report supports expanded dark matter program, </a:t>
            </a:r>
            <a:r>
              <a:rPr lang="en-US" dirty="0"/>
              <a:t>new cosmic </a:t>
            </a:r>
            <a:r>
              <a:rPr lang="en-US" dirty="0" smtClean="0"/>
              <a:t>surveys, and a new multi-agency program in CMB</a:t>
            </a:r>
          </a:p>
        </p:txBody>
      </p:sp>
      <p:sp>
        <p:nvSpPr>
          <p:cNvPr id="17412"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900" smtClean="0">
                <a:solidFill>
                  <a:srgbClr val="004C97"/>
                </a:solidFill>
                <a:latin typeface="Helvetica" charset="0"/>
              </a:rPr>
              <a:t>ICFA Seminar Beijing</a:t>
            </a:r>
            <a:endParaRPr lang="en-US" sz="900" b="1" dirty="0">
              <a:solidFill>
                <a:srgbClr val="004C97"/>
              </a:solidFill>
              <a:latin typeface="Helvetica" charset="0"/>
            </a:endParaRPr>
          </a:p>
        </p:txBody>
      </p:sp>
      <p:pic>
        <p:nvPicPr>
          <p:cNvPr id="2" name="Picture 1"/>
          <p:cNvPicPr>
            <a:picLocks noChangeAspect="1"/>
          </p:cNvPicPr>
          <p:nvPr/>
        </p:nvPicPr>
        <p:blipFill>
          <a:blip r:embed="rId2"/>
          <a:stretch>
            <a:fillRect/>
          </a:stretch>
        </p:blipFill>
        <p:spPr>
          <a:xfrm>
            <a:off x="5037138" y="1042988"/>
            <a:ext cx="2286000" cy="2286000"/>
          </a:xfrm>
          <a:prstGeom prst="rect">
            <a:avLst/>
          </a:prstGeom>
        </p:spPr>
      </p:pic>
    </p:spTree>
    <p:extLst>
      <p:ext uri="{BB962C8B-B14F-4D97-AF65-F5344CB8AC3E}">
        <p14:creationId xmlns:p14="http://schemas.microsoft.com/office/powerpoint/2010/main" val="347987252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WIMPS are preferred dark matter candidates</a:t>
            </a:r>
            <a:endParaRPr lang="en-US" dirty="0"/>
          </a:p>
        </p:txBody>
      </p:sp>
      <p:sp>
        <p:nvSpPr>
          <p:cNvPr id="3" name="Content Placeholder 2"/>
          <p:cNvSpPr>
            <a:spLocks noGrp="1"/>
          </p:cNvSpPr>
          <p:nvPr>
            <p:ph idx="1"/>
          </p:nvPr>
        </p:nvSpPr>
        <p:spPr/>
        <p:txBody>
          <a:bodyPr/>
          <a:lstStyle/>
          <a:p>
            <a:r>
              <a:rPr lang="en-US" dirty="0">
                <a:solidFill>
                  <a:srgbClr val="003087"/>
                </a:solidFill>
              </a:rPr>
              <a:t>Three ways to find WIMPS….all three being pursued</a:t>
            </a:r>
            <a:endParaRPr lang="en-US" dirty="0" smtClean="0">
              <a:solidFill>
                <a:srgbClr val="003087"/>
              </a:solidFill>
            </a:endParaRPr>
          </a:p>
          <a:p>
            <a:pPr lvl="1"/>
            <a:r>
              <a:rPr lang="en-US" sz="2400" dirty="0" smtClean="0">
                <a:solidFill>
                  <a:srgbClr val="003087"/>
                </a:solidFill>
              </a:rPr>
              <a:t>Produced in colliders</a:t>
            </a:r>
          </a:p>
          <a:p>
            <a:pPr lvl="1"/>
            <a:r>
              <a:rPr lang="en-US" sz="2400" dirty="0" smtClean="0">
                <a:solidFill>
                  <a:srgbClr val="003087"/>
                </a:solidFill>
              </a:rPr>
              <a:t>Direct detection</a:t>
            </a:r>
          </a:p>
          <a:p>
            <a:pPr lvl="1"/>
            <a:r>
              <a:rPr lang="en-US" sz="2400" dirty="0" smtClean="0">
                <a:solidFill>
                  <a:srgbClr val="003087"/>
                </a:solidFill>
              </a:rPr>
              <a:t>Indirect detection from annihilation</a:t>
            </a:r>
          </a:p>
        </p:txBody>
      </p:sp>
      <p:sp>
        <p:nvSpPr>
          <p:cNvPr id="4" name="Footer Placeholder 3"/>
          <p:cNvSpPr>
            <a:spLocks noGrp="1"/>
          </p:cNvSpPr>
          <p:nvPr>
            <p:ph type="ftr" sz="quarter" idx="11"/>
          </p:nvPr>
        </p:nvSpPr>
        <p:spPr/>
        <p:txBody>
          <a:bodyPr/>
          <a:lstStyle/>
          <a:p>
            <a:pPr>
              <a:defRPr/>
            </a:pPr>
            <a:r>
              <a:rPr lang="en-US" smtClean="0"/>
              <a:t>ICFA Seminar Beijing</a:t>
            </a:r>
            <a:endParaRPr lang="en-US" b="1" dirty="0"/>
          </a:p>
        </p:txBody>
      </p:sp>
    </p:spTree>
    <p:extLst>
      <p:ext uri="{BB962C8B-B14F-4D97-AF65-F5344CB8AC3E}">
        <p14:creationId xmlns:p14="http://schemas.microsoft.com/office/powerpoint/2010/main" val="207129491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Worldwide WIMP Searches(slides thanks to Elena </a:t>
            </a:r>
            <a:r>
              <a:rPr lang="en-US" dirty="0" err="1" smtClean="0"/>
              <a:t>Aprile</a:t>
            </a:r>
            <a:r>
              <a:rPr lang="en-US" dirty="0" smtClean="0"/>
              <a:t>)</a:t>
            </a:r>
            <a:endParaRPr lang="en-US" dirty="0"/>
          </a:p>
        </p:txBody>
      </p:sp>
      <p:sp>
        <p:nvSpPr>
          <p:cNvPr id="4" name="Footer Placeholder 3"/>
          <p:cNvSpPr>
            <a:spLocks noGrp="1"/>
          </p:cNvSpPr>
          <p:nvPr>
            <p:ph type="ftr" sz="quarter" idx="11"/>
          </p:nvPr>
        </p:nvSpPr>
        <p:spPr/>
        <p:txBody>
          <a:bodyPr/>
          <a:lstStyle/>
          <a:p>
            <a:pPr>
              <a:defRPr/>
            </a:pPr>
            <a:r>
              <a:rPr lang="en-US" smtClean="0"/>
              <a:t>ICFA Seminar Beijing</a:t>
            </a:r>
            <a:endParaRPr lang="en-US" b="1" dirty="0"/>
          </a:p>
        </p:txBody>
      </p:sp>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043" y="876546"/>
            <a:ext cx="8660921" cy="59296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200575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bwMode="auto">
          <a:xfrm>
            <a:off x="228600" y="11171"/>
            <a:ext cx="8686800" cy="6429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numCol="1" compatLnSpc="1">
            <a:prstTxWarp prst="textNoShape">
              <a:avLst/>
            </a:prstTxWarp>
          </a:bodyPr>
          <a:lstStyle/>
          <a:p>
            <a:r>
              <a:rPr lang="en-US" dirty="0" smtClean="0">
                <a:latin typeface="Helvetica" charset="0"/>
              </a:rPr>
              <a:t>The WIMP Landscape Today</a:t>
            </a:r>
            <a:endParaRPr lang="en-US" dirty="0">
              <a:latin typeface="Helvetica" charset="0"/>
            </a:endParaRPr>
          </a:p>
        </p:txBody>
      </p:sp>
      <p:sp>
        <p:nvSpPr>
          <p:cNvPr id="17412"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900" smtClean="0">
                <a:solidFill>
                  <a:srgbClr val="004C97"/>
                </a:solidFill>
                <a:latin typeface="Helvetica" charset="0"/>
              </a:rPr>
              <a:t>ICFA Seminar Beijing</a:t>
            </a:r>
            <a:endParaRPr lang="en-US" sz="900" b="1">
              <a:solidFill>
                <a:srgbClr val="004C97"/>
              </a:solidFill>
              <a:latin typeface="Helvetica" charset="0"/>
            </a:endParaRPr>
          </a:p>
        </p:txBody>
      </p:sp>
      <p:pic>
        <p:nvPicPr>
          <p:cNvPr id="3" name="Content Placeholder 2"/>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l="-7757" r="-8675"/>
          <a:stretch/>
        </p:blipFill>
        <p:spPr>
          <a:xfrm>
            <a:off x="228600" y="1042988"/>
            <a:ext cx="8672513" cy="4987925"/>
          </a:xfrm>
        </p:spPr>
      </p:pic>
    </p:spTree>
    <p:extLst>
      <p:ext uri="{BB962C8B-B14F-4D97-AF65-F5344CB8AC3E}">
        <p14:creationId xmlns:p14="http://schemas.microsoft.com/office/powerpoint/2010/main" val="354492563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Particle Physics Primary Challenge</a:t>
            </a:r>
            <a:endParaRPr lang="en-US" dirty="0"/>
          </a:p>
        </p:txBody>
      </p:sp>
      <p:sp>
        <p:nvSpPr>
          <p:cNvPr id="3" name="Content Placeholder 2"/>
          <p:cNvSpPr>
            <a:spLocks noGrp="1"/>
          </p:cNvSpPr>
          <p:nvPr>
            <p:ph idx="1"/>
          </p:nvPr>
        </p:nvSpPr>
        <p:spPr/>
        <p:txBody>
          <a:bodyPr/>
          <a:lstStyle/>
          <a:p>
            <a:pPr marL="0" indent="0">
              <a:buNone/>
            </a:pPr>
            <a:endParaRPr lang="en-US" dirty="0" smtClean="0"/>
          </a:p>
          <a:p>
            <a:r>
              <a:rPr lang="en-US" dirty="0" smtClean="0"/>
              <a:t>Where are the particles beyond the standard model?</a:t>
            </a:r>
          </a:p>
          <a:p>
            <a:r>
              <a:rPr lang="en-US" dirty="0" smtClean="0"/>
              <a:t>What is dark matter?</a:t>
            </a:r>
          </a:p>
          <a:p>
            <a:r>
              <a:rPr lang="en-US" dirty="0" smtClean="0"/>
              <a:t>Neutrinos…..more to learn and more surprises?</a:t>
            </a:r>
          </a:p>
          <a:p>
            <a:r>
              <a:rPr lang="en-US" dirty="0" smtClean="0"/>
              <a:t>What is the cosmos telling us?</a:t>
            </a:r>
          </a:p>
          <a:p>
            <a:endParaRPr lang="en-US" dirty="0"/>
          </a:p>
          <a:p>
            <a:r>
              <a:rPr lang="en-US" dirty="0" smtClean="0"/>
              <a:t>What do we do next to prepare for the future?</a:t>
            </a:r>
            <a:endParaRPr lang="en-US" dirty="0"/>
          </a:p>
        </p:txBody>
      </p:sp>
      <p:sp>
        <p:nvSpPr>
          <p:cNvPr id="4" name="Footer Placeholder 3"/>
          <p:cNvSpPr>
            <a:spLocks noGrp="1"/>
          </p:cNvSpPr>
          <p:nvPr>
            <p:ph type="ftr" sz="quarter" idx="11"/>
          </p:nvPr>
        </p:nvSpPr>
        <p:spPr/>
        <p:txBody>
          <a:bodyPr/>
          <a:lstStyle/>
          <a:p>
            <a:pPr>
              <a:defRPr/>
            </a:pPr>
            <a:r>
              <a:rPr lang="en-US" smtClean="0"/>
              <a:t>ICFA Seminar Beijing</a:t>
            </a:r>
            <a:endParaRPr lang="en-US" b="1" dirty="0"/>
          </a:p>
        </p:txBody>
      </p:sp>
    </p:spTree>
    <p:extLst>
      <p:ext uri="{BB962C8B-B14F-4D97-AF65-F5344CB8AC3E}">
        <p14:creationId xmlns:p14="http://schemas.microsoft.com/office/powerpoint/2010/main" val="16207262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 Dark Matter after P5 and G2 “</a:t>
            </a:r>
            <a:r>
              <a:rPr lang="en-US" dirty="0" err="1" smtClean="0"/>
              <a:t>Downselect</a:t>
            </a:r>
            <a:r>
              <a:rPr lang="en-US" dirty="0" smtClean="0"/>
              <a:t>”</a:t>
            </a:r>
            <a:endParaRPr lang="en-US" dirty="0"/>
          </a:p>
        </p:txBody>
      </p:sp>
      <p:sp>
        <p:nvSpPr>
          <p:cNvPr id="3" name="Content Placeholder 2"/>
          <p:cNvSpPr>
            <a:spLocks noGrp="1"/>
          </p:cNvSpPr>
          <p:nvPr>
            <p:ph idx="1"/>
          </p:nvPr>
        </p:nvSpPr>
        <p:spPr>
          <a:xfrm>
            <a:off x="228600" y="1043046"/>
            <a:ext cx="8672513" cy="5227579"/>
          </a:xfrm>
        </p:spPr>
        <p:txBody>
          <a:bodyPr>
            <a:normAutofit/>
          </a:bodyPr>
          <a:lstStyle/>
          <a:p>
            <a:pPr marL="0" indent="0">
              <a:buNone/>
            </a:pPr>
            <a:r>
              <a:rPr lang="en-US" dirty="0" smtClean="0"/>
              <a:t>DOE and NSF released their G2 plans on July 7</a:t>
            </a:r>
          </a:p>
          <a:p>
            <a:pPr marL="400050" lvl="1" indent="0">
              <a:buNone/>
            </a:pPr>
            <a:r>
              <a:rPr lang="en-US" dirty="0" smtClean="0"/>
              <a:t>Responds to P5 recommendation of expanded G2 program Expanded funding not yet available</a:t>
            </a:r>
          </a:p>
          <a:p>
            <a:pPr marL="400050" lvl="1" indent="0">
              <a:buNone/>
            </a:pPr>
            <a:endParaRPr lang="en-US" dirty="0" smtClean="0"/>
          </a:p>
          <a:p>
            <a:pPr marL="0" indent="0">
              <a:buNone/>
            </a:pPr>
            <a:r>
              <a:rPr lang="en-US" dirty="0" err="1" smtClean="0"/>
              <a:t>SuperCDMS</a:t>
            </a:r>
            <a:r>
              <a:rPr lang="en-US" dirty="0"/>
              <a:t> </a:t>
            </a:r>
            <a:r>
              <a:rPr lang="en-US" dirty="0" smtClean="0"/>
              <a:t>and LZ  are selected for (slow start) construction</a:t>
            </a:r>
          </a:p>
          <a:p>
            <a:pPr marL="0" indent="0">
              <a:buNone/>
            </a:pPr>
            <a:endParaRPr lang="en-US" dirty="0"/>
          </a:p>
          <a:p>
            <a:pPr marL="0" indent="0">
              <a:buNone/>
            </a:pPr>
            <a:r>
              <a:rPr lang="en-US" dirty="0" smtClean="0"/>
              <a:t>ADMX (</a:t>
            </a:r>
            <a:r>
              <a:rPr lang="en-US" dirty="0" err="1" smtClean="0"/>
              <a:t>axion</a:t>
            </a:r>
            <a:r>
              <a:rPr lang="en-US" dirty="0" smtClean="0"/>
              <a:t> search) is approved; now operating</a:t>
            </a:r>
          </a:p>
          <a:p>
            <a:pPr marL="0" indent="0">
              <a:buNone/>
            </a:pPr>
            <a:endParaRPr lang="en-US" dirty="0" smtClean="0"/>
          </a:p>
          <a:p>
            <a:pPr marL="0" indent="0">
              <a:buNone/>
            </a:pPr>
            <a:r>
              <a:rPr lang="en-US" dirty="0" smtClean="0"/>
              <a:t>PICO/COUPP and </a:t>
            </a:r>
            <a:r>
              <a:rPr lang="en-US" dirty="0" err="1" smtClean="0"/>
              <a:t>DarkSide</a:t>
            </a:r>
            <a:r>
              <a:rPr lang="en-US" dirty="0" smtClean="0"/>
              <a:t>: no construction funds</a:t>
            </a:r>
          </a:p>
          <a:p>
            <a:pPr marL="400050" lvl="1" indent="0">
              <a:buNone/>
            </a:pPr>
            <a:r>
              <a:rPr lang="en-US" dirty="0" smtClean="0"/>
              <a:t>Operations of current G1 experiments will be supported; importance to G3 is recognized</a:t>
            </a:r>
          </a:p>
          <a:p>
            <a:pPr marL="400050" lvl="1" indent="0">
              <a:buNone/>
            </a:pPr>
            <a:r>
              <a:rPr lang="en-US" dirty="0" smtClean="0"/>
              <a:t>There may be an R&amp;D program leading to G3, but not yet funded</a:t>
            </a:r>
          </a:p>
          <a:p>
            <a:pPr marL="0" indent="0">
              <a:buNone/>
            </a:pPr>
            <a:endParaRPr lang="en-US" dirty="0"/>
          </a:p>
          <a:p>
            <a:pPr marL="400050" lvl="1" indent="0">
              <a:buNone/>
            </a:pPr>
            <a:endParaRPr lang="en-US" dirty="0" smtClean="0"/>
          </a:p>
          <a:p>
            <a:pPr marL="0" indent="0">
              <a:buNone/>
            </a:pPr>
            <a:endParaRPr lang="en-US" dirty="0" smtClean="0"/>
          </a:p>
          <a:p>
            <a:pPr marL="0" indent="0">
              <a:buNone/>
            </a:pPr>
            <a:endParaRPr lang="en-US" dirty="0"/>
          </a:p>
          <a:p>
            <a:pPr marL="0" indent="0">
              <a:buNone/>
            </a:pPr>
            <a:endParaRPr lang="en-US" dirty="0"/>
          </a:p>
        </p:txBody>
      </p:sp>
      <p:sp>
        <p:nvSpPr>
          <p:cNvPr id="5" name="Footer Placeholder 4"/>
          <p:cNvSpPr>
            <a:spLocks noGrp="1"/>
          </p:cNvSpPr>
          <p:nvPr>
            <p:ph type="ftr" sz="quarter" idx="11"/>
          </p:nvPr>
        </p:nvSpPr>
        <p:spPr/>
        <p:txBody>
          <a:bodyPr/>
          <a:lstStyle/>
          <a:p>
            <a:pPr>
              <a:defRPr/>
            </a:pPr>
            <a:r>
              <a:rPr lang="en-US" smtClean="0"/>
              <a:t>ICFA Seminar Beijing</a:t>
            </a:r>
            <a:endParaRPr lang="en-US" b="1" dirty="0"/>
          </a:p>
        </p:txBody>
      </p:sp>
    </p:spTree>
    <p:extLst>
      <p:ext uri="{BB962C8B-B14F-4D97-AF65-F5344CB8AC3E}">
        <p14:creationId xmlns:p14="http://schemas.microsoft.com/office/powerpoint/2010/main" val="30661078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smtClean="0"/>
              <a:t>ICFA Seminar Beijing</a:t>
            </a:r>
            <a:endParaRPr lang="en-US" b="1"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820" y="150177"/>
            <a:ext cx="8224838" cy="62088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398035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smtClean="0"/>
              <a:t>ICFA Seminar Beijing</a:t>
            </a:r>
            <a:endParaRPr lang="en-US" b="1"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012" y="127568"/>
            <a:ext cx="8920071" cy="6456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5805412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172527" y="-175407"/>
            <a:ext cx="8833449"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err="1" smtClean="0">
                <a:solidFill>
                  <a:prstClr val="black"/>
                </a:solidFill>
                <a:latin typeface="Garamond"/>
              </a:rPr>
              <a:t>Peccei</a:t>
            </a:r>
            <a:r>
              <a:rPr lang="en-US" sz="2800" dirty="0" smtClean="0">
                <a:solidFill>
                  <a:prstClr val="black"/>
                </a:solidFill>
                <a:latin typeface="Garamond"/>
              </a:rPr>
              <a:t>-Quinn solution for the strong CP problem also predicts </a:t>
            </a:r>
            <a:r>
              <a:rPr lang="en-US" sz="2800" b="1" dirty="0" err="1" smtClean="0">
                <a:solidFill>
                  <a:prstClr val="black"/>
                </a:solidFill>
                <a:latin typeface="Garamond"/>
              </a:rPr>
              <a:t>axion</a:t>
            </a:r>
            <a:r>
              <a:rPr lang="en-US" sz="2800" b="1" dirty="0" smtClean="0">
                <a:solidFill>
                  <a:prstClr val="black"/>
                </a:solidFill>
                <a:latin typeface="Garamond"/>
              </a:rPr>
              <a:t> dark matter</a:t>
            </a:r>
            <a:r>
              <a:rPr lang="en-US" sz="2800" dirty="0" smtClean="0">
                <a:solidFill>
                  <a:prstClr val="black"/>
                </a:solidFill>
                <a:latin typeface="Garamond"/>
              </a:rPr>
              <a:t>.</a:t>
            </a:r>
            <a:endParaRPr lang="en-US" sz="2800" dirty="0">
              <a:solidFill>
                <a:prstClr val="black"/>
              </a:solidFill>
              <a:latin typeface="Garamond"/>
            </a:endParaRPr>
          </a:p>
        </p:txBody>
      </p:sp>
      <p:pic>
        <p:nvPicPr>
          <p:cNvPr id="5" name="Picture 4"/>
          <p:cNvPicPr>
            <a:picLocks noChangeAspect="1"/>
          </p:cNvPicPr>
          <p:nvPr/>
        </p:nvPicPr>
        <p:blipFill>
          <a:blip r:embed="rId3"/>
          <a:stretch>
            <a:fillRect/>
          </a:stretch>
        </p:blipFill>
        <p:spPr>
          <a:xfrm>
            <a:off x="413954" y="2130587"/>
            <a:ext cx="4229402" cy="3895502"/>
          </a:xfrm>
          <a:prstGeom prst="rect">
            <a:avLst/>
          </a:prstGeom>
        </p:spPr>
      </p:pic>
      <p:sp>
        <p:nvSpPr>
          <p:cNvPr id="9" name="TextBox 8"/>
          <p:cNvSpPr txBox="1"/>
          <p:nvPr/>
        </p:nvSpPr>
        <p:spPr>
          <a:xfrm>
            <a:off x="4907956" y="2064116"/>
            <a:ext cx="3874160" cy="2585323"/>
          </a:xfrm>
          <a:prstGeom prst="rect">
            <a:avLst/>
          </a:prstGeom>
          <a:solidFill>
            <a:srgbClr val="CCFFCC"/>
          </a:solidFill>
        </p:spPr>
        <p:txBody>
          <a:bodyPr wrap="square" rtlCol="0">
            <a:spAutoFit/>
          </a:bodyPr>
          <a:lstStyle/>
          <a:p>
            <a:r>
              <a:rPr lang="en-US" dirty="0" smtClean="0">
                <a:latin typeface="Times New Roman"/>
                <a:cs typeface="Times New Roman"/>
              </a:rPr>
              <a:t>Scattering on the B field generates single RF photons with frequency equal to the </a:t>
            </a:r>
            <a:r>
              <a:rPr lang="en-US" dirty="0" err="1" smtClean="0">
                <a:latin typeface="Times New Roman"/>
                <a:cs typeface="Times New Roman"/>
              </a:rPr>
              <a:t>axion</a:t>
            </a:r>
            <a:r>
              <a:rPr lang="en-US" dirty="0" smtClean="0">
                <a:latin typeface="Times New Roman"/>
                <a:cs typeface="Times New Roman"/>
              </a:rPr>
              <a:t> mass.  </a:t>
            </a:r>
            <a:endParaRPr lang="en-US" dirty="0">
              <a:latin typeface="Times New Roman"/>
              <a:cs typeface="Times New Roman"/>
            </a:endParaRPr>
          </a:p>
          <a:p>
            <a:endParaRPr lang="en-US" dirty="0" smtClean="0">
              <a:latin typeface="Times New Roman"/>
              <a:cs typeface="Times New Roman"/>
            </a:endParaRPr>
          </a:p>
          <a:p>
            <a:r>
              <a:rPr lang="en-US" dirty="0" smtClean="0">
                <a:latin typeface="Times New Roman"/>
                <a:cs typeface="Times New Roman"/>
              </a:rPr>
              <a:t>Tune the radio receiver using a resonant cavity/amplifier.</a:t>
            </a:r>
          </a:p>
          <a:p>
            <a:endParaRPr lang="en-US" dirty="0" smtClean="0">
              <a:latin typeface="Times New Roman"/>
              <a:cs typeface="Times New Roman"/>
            </a:endParaRPr>
          </a:p>
          <a:p>
            <a:r>
              <a:rPr lang="en-US" dirty="0" smtClean="0">
                <a:latin typeface="Times New Roman"/>
                <a:cs typeface="Times New Roman"/>
              </a:rPr>
              <a:t>Scan through frequencies to search for the </a:t>
            </a:r>
            <a:r>
              <a:rPr lang="en-US" dirty="0" err="1" smtClean="0">
                <a:latin typeface="Times New Roman"/>
                <a:cs typeface="Times New Roman"/>
              </a:rPr>
              <a:t>axion</a:t>
            </a:r>
            <a:r>
              <a:rPr lang="en-US" dirty="0" smtClean="0">
                <a:latin typeface="Times New Roman"/>
                <a:cs typeface="Times New Roman"/>
              </a:rPr>
              <a:t> mass peak.</a:t>
            </a:r>
          </a:p>
        </p:txBody>
      </p:sp>
      <p:sp>
        <p:nvSpPr>
          <p:cNvPr id="12" name="TextBox 11"/>
          <p:cNvSpPr txBox="1"/>
          <p:nvPr/>
        </p:nvSpPr>
        <p:spPr>
          <a:xfrm>
            <a:off x="947224" y="1217811"/>
            <a:ext cx="7335179" cy="646331"/>
          </a:xfrm>
          <a:prstGeom prst="rect">
            <a:avLst/>
          </a:prstGeom>
          <a:noFill/>
        </p:spPr>
        <p:txBody>
          <a:bodyPr wrap="square" rtlCol="0">
            <a:spAutoFit/>
          </a:bodyPr>
          <a:lstStyle/>
          <a:p>
            <a:r>
              <a:rPr lang="en-US" b="1" dirty="0" smtClean="0">
                <a:latin typeface="Times New Roman"/>
                <a:cs typeface="Times New Roman"/>
              </a:rPr>
              <a:t>To detect </a:t>
            </a:r>
            <a:r>
              <a:rPr lang="en-US" b="1" dirty="0" err="1" smtClean="0">
                <a:latin typeface="Times New Roman"/>
                <a:cs typeface="Times New Roman"/>
              </a:rPr>
              <a:t>axions</a:t>
            </a:r>
            <a:r>
              <a:rPr lang="en-US" b="1" dirty="0" smtClean="0">
                <a:latin typeface="Times New Roman"/>
                <a:cs typeface="Times New Roman"/>
              </a:rPr>
              <a:t>, use a strong magnetic field as the scattering target to intercept the dark matter flux.</a:t>
            </a:r>
            <a:endParaRPr lang="en-US" b="1" dirty="0">
              <a:latin typeface="Times New Roman"/>
              <a:cs typeface="Times New Roman"/>
            </a:endParaRPr>
          </a:p>
        </p:txBody>
      </p:sp>
      <p:sp>
        <p:nvSpPr>
          <p:cNvPr id="2" name="Footer Placeholder 1"/>
          <p:cNvSpPr>
            <a:spLocks noGrp="1"/>
          </p:cNvSpPr>
          <p:nvPr>
            <p:ph type="ftr" sz="quarter" idx="3"/>
          </p:nvPr>
        </p:nvSpPr>
        <p:spPr/>
        <p:txBody>
          <a:bodyPr/>
          <a:lstStyle/>
          <a:p>
            <a:r>
              <a:rPr lang="en-US" smtClean="0"/>
              <a:t>ICFA Seminar Beijing</a:t>
            </a:r>
            <a:endParaRPr lang="en-US" dirty="0"/>
          </a:p>
        </p:txBody>
      </p:sp>
    </p:spTree>
    <p:extLst>
      <p:ext uri="{BB962C8B-B14F-4D97-AF65-F5344CB8AC3E}">
        <p14:creationId xmlns:p14="http://schemas.microsoft.com/office/powerpoint/2010/main" val="108987078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2"/>
          <a:srcRect t="6683"/>
          <a:stretch/>
        </p:blipFill>
        <p:spPr>
          <a:xfrm>
            <a:off x="230004" y="1228429"/>
            <a:ext cx="8466836" cy="5530694"/>
          </a:xfrm>
          <a:prstGeom prst="rect">
            <a:avLst/>
          </a:prstGeom>
        </p:spPr>
      </p:pic>
      <p:sp>
        <p:nvSpPr>
          <p:cNvPr id="12" name="Right Brace 11"/>
          <p:cNvSpPr/>
          <p:nvPr/>
        </p:nvSpPr>
        <p:spPr>
          <a:xfrm rot="4260000">
            <a:off x="3484810" y="3621612"/>
            <a:ext cx="123462" cy="3262334"/>
          </a:xfrm>
          <a:prstGeom prst="rightBrac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15" name="Right Brace 14"/>
          <p:cNvSpPr/>
          <p:nvPr/>
        </p:nvSpPr>
        <p:spPr>
          <a:xfrm rot="4260000">
            <a:off x="6203294" y="3099447"/>
            <a:ext cx="196331" cy="2394496"/>
          </a:xfrm>
          <a:prstGeom prst="rightBrac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ln>
                <a:solidFill>
                  <a:srgbClr val="FF0000"/>
                </a:solidFill>
              </a:ln>
              <a:solidFill>
                <a:srgbClr val="FF0000"/>
              </a:solidFill>
            </a:endParaRPr>
          </a:p>
        </p:txBody>
      </p:sp>
      <p:sp>
        <p:nvSpPr>
          <p:cNvPr id="18" name="Title 17"/>
          <p:cNvSpPr>
            <a:spLocks noGrp="1"/>
          </p:cNvSpPr>
          <p:nvPr>
            <p:ph type="title"/>
          </p:nvPr>
        </p:nvSpPr>
        <p:spPr>
          <a:xfrm>
            <a:off x="128437" y="293299"/>
            <a:ext cx="9015563" cy="789848"/>
          </a:xfrm>
        </p:spPr>
        <p:txBody>
          <a:bodyPr>
            <a:normAutofit fontScale="90000"/>
          </a:bodyPr>
          <a:lstStyle/>
          <a:p>
            <a:r>
              <a:rPr lang="en-US" sz="3600" b="1" dirty="0" err="1" smtClean="0"/>
              <a:t>Axion</a:t>
            </a:r>
            <a:r>
              <a:rPr lang="en-US" sz="3600" b="1" dirty="0" smtClean="0"/>
              <a:t> Dark Matter Experiment</a:t>
            </a:r>
            <a:r>
              <a:rPr lang="en-US" sz="2200" b="1" dirty="0" smtClean="0"/>
              <a:t/>
            </a:r>
            <a:br>
              <a:rPr lang="en-US" sz="2200" b="1" dirty="0" smtClean="0"/>
            </a:br>
            <a:r>
              <a:rPr lang="en-US" sz="2400" dirty="0" smtClean="0"/>
              <a:t>Goal: cover preferred </a:t>
            </a:r>
            <a:r>
              <a:rPr lang="en-US" sz="2400" dirty="0" err="1" smtClean="0"/>
              <a:t>axion</a:t>
            </a:r>
            <a:r>
              <a:rPr lang="en-US" sz="2400" dirty="0" smtClean="0"/>
              <a:t> mass region from 500 MHz – 10 GHz</a:t>
            </a:r>
            <a:endParaRPr lang="en-US" sz="2400" dirty="0"/>
          </a:p>
        </p:txBody>
      </p:sp>
      <p:sp>
        <p:nvSpPr>
          <p:cNvPr id="21" name="TextBox 20"/>
          <p:cNvSpPr txBox="1"/>
          <p:nvPr/>
        </p:nvSpPr>
        <p:spPr>
          <a:xfrm rot="20520000">
            <a:off x="2646092" y="5208603"/>
            <a:ext cx="2423335" cy="369332"/>
          </a:xfrm>
          <a:prstGeom prst="rect">
            <a:avLst/>
          </a:prstGeom>
          <a:noFill/>
        </p:spPr>
        <p:txBody>
          <a:bodyPr wrap="none" rtlCol="0">
            <a:spAutoFit/>
          </a:bodyPr>
          <a:lstStyle/>
          <a:p>
            <a:r>
              <a:rPr lang="en-US" b="1" dirty="0" smtClean="0"/>
              <a:t>ADMX Gen2 2015-2019</a:t>
            </a:r>
          </a:p>
        </p:txBody>
      </p:sp>
      <p:sp>
        <p:nvSpPr>
          <p:cNvPr id="23" name="TextBox 22"/>
          <p:cNvSpPr txBox="1"/>
          <p:nvPr/>
        </p:nvSpPr>
        <p:spPr>
          <a:xfrm rot="20520000">
            <a:off x="5481189" y="4341295"/>
            <a:ext cx="1940484" cy="369332"/>
          </a:xfrm>
          <a:prstGeom prst="rect">
            <a:avLst/>
          </a:prstGeom>
          <a:noFill/>
        </p:spPr>
        <p:txBody>
          <a:bodyPr wrap="square" rtlCol="0">
            <a:spAutoFit/>
          </a:bodyPr>
          <a:lstStyle/>
          <a:p>
            <a:r>
              <a:rPr lang="en-US" b="1" dirty="0" smtClean="0">
                <a:solidFill>
                  <a:srgbClr val="FF0000"/>
                </a:solidFill>
              </a:rPr>
              <a:t>Gen3 experiment?</a:t>
            </a:r>
          </a:p>
        </p:txBody>
      </p:sp>
      <p:sp>
        <p:nvSpPr>
          <p:cNvPr id="2" name="Footer Placeholder 1"/>
          <p:cNvSpPr>
            <a:spLocks noGrp="1"/>
          </p:cNvSpPr>
          <p:nvPr>
            <p:ph type="ftr" sz="quarter" idx="3"/>
          </p:nvPr>
        </p:nvSpPr>
        <p:spPr/>
        <p:txBody>
          <a:bodyPr/>
          <a:lstStyle/>
          <a:p>
            <a:r>
              <a:rPr lang="en-US" smtClean="0"/>
              <a:t>ICFA Seminar Beijing</a:t>
            </a:r>
            <a:endParaRPr lang="en-US" dirty="0"/>
          </a:p>
        </p:txBody>
      </p:sp>
    </p:spTree>
    <p:extLst>
      <p:ext uri="{BB962C8B-B14F-4D97-AF65-F5344CB8AC3E}">
        <p14:creationId xmlns:p14="http://schemas.microsoft.com/office/powerpoint/2010/main" val="107810800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933752" y="5256590"/>
            <a:ext cx="7162800" cy="609600"/>
          </a:xfrm>
        </p:spPr>
        <p:txBody>
          <a:bodyPr>
            <a:normAutofit fontScale="90000"/>
          </a:bodyPr>
          <a:lstStyle/>
          <a:p>
            <a:pPr algn="ctr"/>
            <a:r>
              <a:rPr lang="en-US" dirty="0" smtClean="0"/>
              <a:t>Could the AMS positrons be a signal from dark matter?</a:t>
            </a:r>
            <a:endParaRPr lang="en-US" dirty="0"/>
          </a:p>
        </p:txBody>
      </p:sp>
      <p:sp>
        <p:nvSpPr>
          <p:cNvPr id="4" name="Footer Placeholder 3"/>
          <p:cNvSpPr>
            <a:spLocks noGrp="1"/>
          </p:cNvSpPr>
          <p:nvPr>
            <p:ph type="ftr" sz="quarter" idx="11"/>
          </p:nvPr>
        </p:nvSpPr>
        <p:spPr/>
        <p:txBody>
          <a:bodyPr/>
          <a:lstStyle/>
          <a:p>
            <a:r>
              <a:rPr lang="en-US" smtClean="0"/>
              <a:t>ICFA Seminar Beijing</a:t>
            </a:r>
            <a:endParaRPr lang="en-US"/>
          </a:p>
        </p:txBody>
      </p:sp>
      <p:pic>
        <p:nvPicPr>
          <p:cNvPr id="2" name="Picture 1" descr="am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9351" y="1371600"/>
            <a:ext cx="4854649" cy="3287400"/>
          </a:xfrm>
          <a:prstGeom prst="rect">
            <a:avLst/>
          </a:prstGeom>
        </p:spPr>
      </p:pic>
      <p:sp>
        <p:nvSpPr>
          <p:cNvPr id="6" name="TextBox 5"/>
          <p:cNvSpPr txBox="1"/>
          <p:nvPr/>
        </p:nvSpPr>
        <p:spPr>
          <a:xfrm>
            <a:off x="261654" y="141627"/>
            <a:ext cx="5867400" cy="646331"/>
          </a:xfrm>
          <a:prstGeom prst="rect">
            <a:avLst/>
          </a:prstGeom>
          <a:noFill/>
        </p:spPr>
        <p:txBody>
          <a:bodyPr wrap="square" rtlCol="0">
            <a:spAutoFit/>
          </a:bodyPr>
          <a:lstStyle/>
          <a:p>
            <a:r>
              <a:rPr lang="en-US" sz="3600" dirty="0" smtClean="0"/>
              <a:t>What is AMS telling us?</a:t>
            </a:r>
            <a:endParaRPr lang="en-US" sz="3600" dirty="0"/>
          </a:p>
        </p:txBody>
      </p:sp>
      <p:sp>
        <p:nvSpPr>
          <p:cNvPr id="7" name="TextBox 6"/>
          <p:cNvSpPr txBox="1"/>
          <p:nvPr/>
        </p:nvSpPr>
        <p:spPr>
          <a:xfrm>
            <a:off x="282574" y="1375229"/>
            <a:ext cx="3931921" cy="3354765"/>
          </a:xfrm>
          <a:prstGeom prst="rect">
            <a:avLst/>
          </a:prstGeom>
          <a:noFill/>
        </p:spPr>
        <p:txBody>
          <a:bodyPr wrap="square" rtlCol="0">
            <a:spAutoFit/>
          </a:bodyPr>
          <a:lstStyle/>
          <a:p>
            <a:pPr>
              <a:spcAft>
                <a:spcPts val="1200"/>
              </a:spcAft>
              <a:buFont typeface="Arial"/>
              <a:buChar char="•"/>
            </a:pPr>
            <a:r>
              <a:rPr lang="en-US" sz="2400" dirty="0" smtClean="0"/>
              <a:t> AMS detects high energy electrons and positrons coming in from space</a:t>
            </a:r>
          </a:p>
          <a:p>
            <a:pPr>
              <a:spcAft>
                <a:spcPts val="1200"/>
              </a:spcAft>
              <a:buFont typeface="Arial"/>
              <a:buChar char="•"/>
            </a:pPr>
            <a:r>
              <a:rPr lang="en-US" sz="2400" dirty="0"/>
              <a:t> </a:t>
            </a:r>
            <a:r>
              <a:rPr lang="en-US" sz="2400" dirty="0" smtClean="0"/>
              <a:t>The positron fraction is rising with energy</a:t>
            </a:r>
          </a:p>
          <a:p>
            <a:pPr>
              <a:spcAft>
                <a:spcPts val="1200"/>
              </a:spcAft>
              <a:buFont typeface="Arial"/>
              <a:buChar char="•"/>
            </a:pPr>
            <a:r>
              <a:rPr lang="en-US" sz="2400" dirty="0"/>
              <a:t> </a:t>
            </a:r>
            <a:r>
              <a:rPr lang="en-US" sz="2400" dirty="0" smtClean="0"/>
              <a:t>During the past year, a huge amount of theoretical effort trying to understand this</a:t>
            </a:r>
            <a:endParaRPr lang="en-US" dirty="0"/>
          </a:p>
        </p:txBody>
      </p:sp>
    </p:spTree>
    <p:extLst>
      <p:ext uri="{BB962C8B-B14F-4D97-AF65-F5344CB8AC3E}">
        <p14:creationId xmlns:p14="http://schemas.microsoft.com/office/powerpoint/2010/main" val="53254674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7"/>
          </p:nvPr>
        </p:nvSpPr>
        <p:spPr>
          <a:xfrm>
            <a:off x="101600" y="1043694"/>
            <a:ext cx="4540249" cy="3568701"/>
          </a:xfrm>
          <a:solidFill>
            <a:srgbClr val="FFFFFF"/>
          </a:solidFill>
        </p:spPr>
        <p:txBody>
          <a:bodyPr/>
          <a:lstStyle/>
          <a:p>
            <a:r>
              <a:rPr lang="en-US" sz="2000" b="1" dirty="0" smtClean="0"/>
              <a:t>Science goal: </a:t>
            </a:r>
            <a:r>
              <a:rPr lang="en-US" sz="2000" dirty="0" smtClean="0"/>
              <a:t>measure the </a:t>
            </a:r>
            <a:r>
              <a:rPr lang="en-US" sz="2000" dirty="0"/>
              <a:t>cosmic distance </a:t>
            </a:r>
            <a:r>
              <a:rPr lang="en-US" sz="2000" dirty="0" smtClean="0"/>
              <a:t>scale over </a:t>
            </a:r>
            <a:r>
              <a:rPr lang="en-US" sz="2000" dirty="0"/>
              <a:t>nearly the entire age of the Universe, constrain neutrino masses and </a:t>
            </a:r>
            <a:r>
              <a:rPr lang="en-US" sz="2000" dirty="0" smtClean="0"/>
              <a:t>inflation.</a:t>
            </a:r>
            <a:endParaRPr lang="en-US" sz="2000" dirty="0"/>
          </a:p>
          <a:p>
            <a:r>
              <a:rPr lang="en-US" sz="2000" b="1" dirty="0" smtClean="0"/>
              <a:t>Technical challenge: </a:t>
            </a:r>
            <a:r>
              <a:rPr lang="en-US" sz="2000" dirty="0" smtClean="0"/>
              <a:t>1m diameter lenses, 5000 robotic fiber positioners </a:t>
            </a:r>
            <a:endParaRPr lang="en-US" sz="2000" b="1" dirty="0" smtClean="0"/>
          </a:p>
          <a:p>
            <a:r>
              <a:rPr lang="en-US" sz="2000" b="1" dirty="0" smtClean="0"/>
              <a:t>FY14 highlights: </a:t>
            </a:r>
            <a:r>
              <a:rPr lang="en-US" sz="2000" dirty="0" smtClean="0"/>
              <a:t>1</a:t>
            </a:r>
            <a:r>
              <a:rPr lang="en-US" sz="2000" baseline="30000" dirty="0" smtClean="0"/>
              <a:t>st</a:t>
            </a:r>
            <a:r>
              <a:rPr lang="en-US" sz="2000" dirty="0" smtClean="0"/>
              <a:t> Spectrograph ordered, optical design finalized, 1st lens orders placed, fiber positioner selected, passed CD-1 review</a:t>
            </a:r>
            <a:endParaRPr lang="en-US" sz="2000" dirty="0"/>
          </a:p>
        </p:txBody>
      </p:sp>
      <p:sp>
        <p:nvSpPr>
          <p:cNvPr id="17409"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numCol="1" compatLnSpc="1">
            <a:prstTxWarp prst="textNoShape">
              <a:avLst/>
            </a:prstTxWarp>
          </a:bodyPr>
          <a:lstStyle/>
          <a:p>
            <a:r>
              <a:rPr lang="en-US" dirty="0" smtClean="0">
                <a:latin typeface="Helvetica" charset="0"/>
              </a:rPr>
              <a:t>DESI  (Dark Energy Spectroscopic Instrument)</a:t>
            </a:r>
            <a:endParaRPr lang="en-US" dirty="0">
              <a:latin typeface="Helvetica" charset="0"/>
            </a:endParaRPr>
          </a:p>
        </p:txBody>
      </p:sp>
      <p:sp>
        <p:nvSpPr>
          <p:cNvPr id="17412" name="Footer Placeholder 4"/>
          <p:cNvSpPr>
            <a:spLocks noGrp="1"/>
          </p:cNvSpPr>
          <p:nvPr>
            <p:ph type="ftr" sz="quarter" idx="2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900" smtClean="0">
                <a:solidFill>
                  <a:srgbClr val="004C97"/>
                </a:solidFill>
                <a:latin typeface="Helvetica" charset="0"/>
              </a:rPr>
              <a:t>ICFA Seminar Beijing</a:t>
            </a:r>
            <a:endParaRPr lang="en-US" sz="900" b="1">
              <a:solidFill>
                <a:srgbClr val="004C97"/>
              </a:solidFill>
              <a:latin typeface="Helvetica" charset="0"/>
            </a:endParaRPr>
          </a:p>
        </p:txBody>
      </p:sp>
      <p:pic>
        <p:nvPicPr>
          <p:cNvPr id="12" name="Content Placeholder 9"/>
          <p:cNvPicPr>
            <a:picLocks noChangeAspect="1"/>
          </p:cNvPicPr>
          <p:nvPr/>
        </p:nvPicPr>
        <p:blipFill rotWithShape="1">
          <a:blip r:embed="rId3" cstate="screen">
            <a:extLst>
              <a:ext uri="{28A0092B-C50C-407E-A947-70E740481C1C}">
                <a14:useLocalDpi xmlns:a14="http://schemas.microsoft.com/office/drawing/2010/main"/>
              </a:ext>
            </a:extLst>
          </a:blip>
          <a:srcRect l="4406" r="468"/>
          <a:stretch/>
        </p:blipFill>
        <p:spPr>
          <a:xfrm>
            <a:off x="4803742" y="1043694"/>
            <a:ext cx="4276213" cy="3223505"/>
          </a:xfrm>
          <a:prstGeom prst="rect">
            <a:avLst/>
          </a:prstGeom>
        </p:spPr>
      </p:pic>
      <p:sp>
        <p:nvSpPr>
          <p:cNvPr id="15" name="Text Placeholder 2"/>
          <p:cNvSpPr>
            <a:spLocks noGrp="1"/>
          </p:cNvSpPr>
          <p:nvPr>
            <p:ph type="body" sz="half" idx="13"/>
          </p:nvPr>
        </p:nvSpPr>
        <p:spPr>
          <a:xfrm>
            <a:off x="341300" y="4540812"/>
            <a:ext cx="4260850" cy="1265812"/>
          </a:xfrm>
        </p:spPr>
        <p:txBody>
          <a:bodyPr/>
          <a:lstStyle/>
          <a:p>
            <a:r>
              <a:rPr lang="en-US" b="1" dirty="0" smtClean="0"/>
              <a:t>Partnerships </a:t>
            </a:r>
            <a:r>
              <a:rPr lang="en-US" sz="1600" b="1" dirty="0" smtClean="0"/>
              <a:t>(currently forming):</a:t>
            </a:r>
            <a:endParaRPr lang="en-US" b="1" dirty="0" smtClean="0"/>
          </a:p>
          <a:p>
            <a:r>
              <a:rPr lang="en-US" sz="1800" dirty="0" smtClean="0"/>
              <a:t>DOE Labs: LBNL,FNAL,SLAC,ANL,BNL</a:t>
            </a:r>
          </a:p>
          <a:p>
            <a:r>
              <a:rPr lang="en-US" sz="1800" dirty="0" smtClean="0"/>
              <a:t>US Universities: 21</a:t>
            </a:r>
          </a:p>
          <a:p>
            <a:r>
              <a:rPr lang="en-US" sz="1800" dirty="0" smtClean="0"/>
              <a:t>International Institutions: 19</a:t>
            </a:r>
          </a:p>
        </p:txBody>
      </p:sp>
    </p:spTree>
    <p:extLst>
      <p:ext uri="{BB962C8B-B14F-4D97-AF65-F5344CB8AC3E}">
        <p14:creationId xmlns:p14="http://schemas.microsoft.com/office/powerpoint/2010/main" val="134798559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p:nvPr/>
        </p:nvSpPr>
        <p:spPr>
          <a:xfrm flipH="1">
            <a:off x="0" y="6527800"/>
            <a:ext cx="9182100" cy="1613"/>
          </a:xfrm>
          <a:prstGeom prst="line">
            <a:avLst/>
          </a:prstGeom>
          <a:ln w="25400">
            <a:solidFill/>
            <a:round/>
          </a:ln>
        </p:spPr>
        <p:txBody>
          <a:bodyPr lIns="0" tIns="0" rIns="0" bIns="0" anchor="ctr"/>
          <a:lstStyle/>
          <a:p>
            <a:pPr lvl="0"/>
            <a:endParaRPr/>
          </a:p>
        </p:txBody>
      </p:sp>
      <p:grpSp>
        <p:nvGrpSpPr>
          <p:cNvPr id="123" name="Group 123"/>
          <p:cNvGrpSpPr/>
          <p:nvPr/>
        </p:nvGrpSpPr>
        <p:grpSpPr>
          <a:xfrm>
            <a:off x="254000" y="1425813"/>
            <a:ext cx="8928100" cy="4914900"/>
            <a:chOff x="0" y="939800"/>
            <a:chExt cx="9423400" cy="4914900"/>
          </a:xfrm>
        </p:grpSpPr>
        <p:pic>
          <p:nvPicPr>
            <p:cNvPr id="118" name="droppedImage.png"/>
            <p:cNvPicPr/>
            <p:nvPr/>
          </p:nvPicPr>
          <p:blipFill rotWithShape="1">
            <a:blip r:embed="rId2" cstate="screen">
              <a:extLst>
                <a:ext uri="{28A0092B-C50C-407E-A947-70E740481C1C}">
                  <a14:useLocalDpi xmlns:a14="http://schemas.microsoft.com/office/drawing/2010/main"/>
                </a:ext>
              </a:extLst>
            </a:blip>
            <a:srcRect b="21246"/>
            <a:stretch/>
          </p:blipFill>
          <p:spPr>
            <a:xfrm>
              <a:off x="239187" y="1179519"/>
              <a:ext cx="9144000" cy="4471982"/>
            </a:xfrm>
            <a:prstGeom prst="rect">
              <a:avLst/>
            </a:prstGeom>
            <a:ln w="12700" cap="flat">
              <a:noFill/>
              <a:round/>
            </a:ln>
            <a:effectLst/>
          </p:spPr>
        </p:pic>
        <p:sp>
          <p:nvSpPr>
            <p:cNvPr id="119" name="Shape 119"/>
            <p:cNvSpPr/>
            <p:nvPr/>
          </p:nvSpPr>
          <p:spPr>
            <a:xfrm>
              <a:off x="203200" y="1066800"/>
              <a:ext cx="9220200" cy="152400"/>
            </a:xfrm>
            <a:prstGeom prst="rect">
              <a:avLst/>
            </a:prstGeom>
            <a:solidFill>
              <a:srgbClr val="FFFFFF"/>
            </a:solidFill>
            <a:ln w="12700" cap="flat">
              <a:noFill/>
              <a:miter lim="400000"/>
            </a:ln>
            <a:effectLst/>
          </p:spPr>
          <p:txBody>
            <a:bodyPr wrap="square" lIns="0" tIns="0" rIns="0" bIns="0" numCol="1" anchor="ctr">
              <a:noAutofit/>
            </a:bodyPr>
            <a:lstStyle/>
            <a:p>
              <a:pPr marL="40640" marR="40640" lvl="0" defTabSz="914400">
                <a:defRPr sz="1000">
                  <a:uFill>
                    <a:solidFill/>
                  </a:uFill>
                  <a:latin typeface="+mn-lt"/>
                  <a:ea typeface="+mn-ea"/>
                  <a:cs typeface="+mn-cs"/>
                  <a:sym typeface="Times New Roman"/>
                </a:defRPr>
              </a:pPr>
              <a:endParaRPr/>
            </a:p>
          </p:txBody>
        </p:sp>
        <p:sp>
          <p:nvSpPr>
            <p:cNvPr id="120" name="Shape 120"/>
            <p:cNvSpPr/>
            <p:nvPr/>
          </p:nvSpPr>
          <p:spPr>
            <a:xfrm>
              <a:off x="0" y="5651500"/>
              <a:ext cx="9359900" cy="152400"/>
            </a:xfrm>
            <a:prstGeom prst="rect">
              <a:avLst/>
            </a:prstGeom>
            <a:solidFill>
              <a:srgbClr val="FFFFFF"/>
            </a:solidFill>
            <a:ln w="12700" cap="flat">
              <a:noFill/>
              <a:miter lim="400000"/>
            </a:ln>
            <a:effectLst/>
          </p:spPr>
          <p:txBody>
            <a:bodyPr wrap="square" lIns="0" tIns="0" rIns="0" bIns="0" numCol="1" anchor="ctr">
              <a:noAutofit/>
            </a:bodyPr>
            <a:lstStyle/>
            <a:p>
              <a:pPr marL="40640" marR="40640" lvl="0" defTabSz="914400">
                <a:defRPr sz="1000">
                  <a:uFill>
                    <a:solidFill/>
                  </a:uFill>
                  <a:latin typeface="+mn-lt"/>
                  <a:ea typeface="+mn-ea"/>
                  <a:cs typeface="+mn-cs"/>
                  <a:sym typeface="Times New Roman"/>
                </a:defRPr>
              </a:pPr>
              <a:endParaRPr/>
            </a:p>
          </p:txBody>
        </p:sp>
        <p:sp>
          <p:nvSpPr>
            <p:cNvPr id="121" name="Shape 121"/>
            <p:cNvSpPr/>
            <p:nvPr/>
          </p:nvSpPr>
          <p:spPr>
            <a:xfrm>
              <a:off x="9093200" y="977900"/>
              <a:ext cx="266700" cy="4876800"/>
            </a:xfrm>
            <a:prstGeom prst="rect">
              <a:avLst/>
            </a:prstGeom>
            <a:solidFill>
              <a:srgbClr val="FFFFFF"/>
            </a:solidFill>
            <a:ln w="12700" cap="flat">
              <a:noFill/>
              <a:miter lim="400000"/>
            </a:ln>
            <a:effectLst/>
          </p:spPr>
          <p:txBody>
            <a:bodyPr wrap="square" lIns="0" tIns="0" rIns="0" bIns="0" numCol="1" anchor="ctr">
              <a:noAutofit/>
            </a:bodyPr>
            <a:lstStyle/>
            <a:p>
              <a:pPr marL="40640" marR="40640" lvl="0" defTabSz="914400">
                <a:defRPr sz="1000">
                  <a:uFill>
                    <a:solidFill/>
                  </a:uFill>
                  <a:latin typeface="+mn-lt"/>
                  <a:ea typeface="+mn-ea"/>
                  <a:cs typeface="+mn-cs"/>
                  <a:sym typeface="Times New Roman"/>
                </a:defRPr>
              </a:pPr>
              <a:endParaRPr/>
            </a:p>
          </p:txBody>
        </p:sp>
        <p:sp>
          <p:nvSpPr>
            <p:cNvPr id="122" name="Shape 122"/>
            <p:cNvSpPr/>
            <p:nvPr/>
          </p:nvSpPr>
          <p:spPr>
            <a:xfrm>
              <a:off x="12700" y="939800"/>
              <a:ext cx="266700" cy="4826000"/>
            </a:xfrm>
            <a:prstGeom prst="rect">
              <a:avLst/>
            </a:prstGeom>
            <a:solidFill>
              <a:srgbClr val="FFFFFF"/>
            </a:solidFill>
            <a:ln w="12700" cap="flat">
              <a:noFill/>
              <a:miter lim="400000"/>
            </a:ln>
            <a:effectLst/>
          </p:spPr>
          <p:txBody>
            <a:bodyPr wrap="square" lIns="0" tIns="0" rIns="0" bIns="0" numCol="1" anchor="ctr">
              <a:noAutofit/>
            </a:bodyPr>
            <a:lstStyle/>
            <a:p>
              <a:pPr marL="40640" marR="40640" lvl="0" defTabSz="914400">
                <a:defRPr sz="1000">
                  <a:uFill>
                    <a:solidFill/>
                  </a:uFill>
                  <a:latin typeface="+mn-lt"/>
                  <a:ea typeface="+mn-ea"/>
                  <a:cs typeface="+mn-cs"/>
                  <a:sym typeface="Times New Roman"/>
                </a:defRPr>
              </a:pPr>
              <a:endParaRPr/>
            </a:p>
          </p:txBody>
        </p:sp>
      </p:grpSp>
      <p:sp>
        <p:nvSpPr>
          <p:cNvPr id="124" name="Shape 124"/>
          <p:cNvSpPr/>
          <p:nvPr/>
        </p:nvSpPr>
        <p:spPr>
          <a:xfrm>
            <a:off x="0" y="5194300"/>
            <a:ext cx="2095500" cy="276999"/>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marL="40640" marR="79376" defTabSz="914400">
              <a:spcBef>
                <a:spcPts val="600"/>
              </a:spcBef>
              <a:defRPr sz="1800" b="1">
                <a:uFill>
                  <a:solidFill/>
                </a:uFill>
                <a:latin typeface="Arial"/>
                <a:ea typeface="Arial"/>
                <a:cs typeface="Arial"/>
                <a:sym typeface="Arial"/>
              </a:defRPr>
            </a:lvl1pPr>
          </a:lstStyle>
          <a:p>
            <a:pPr lvl="0">
              <a:defRPr b="0">
                <a:uFillTx/>
              </a:defRPr>
            </a:pPr>
            <a:r>
              <a:rPr lang="en-US" dirty="0"/>
              <a:t>4</a:t>
            </a:r>
            <a:r>
              <a:rPr b="1" dirty="0" smtClean="0">
                <a:uFill>
                  <a:solidFill/>
                </a:uFill>
              </a:rPr>
              <a:t> </a:t>
            </a:r>
            <a:r>
              <a:rPr b="1" dirty="0">
                <a:uFill>
                  <a:solidFill/>
                </a:uFill>
              </a:rPr>
              <a:t>million LRGs</a:t>
            </a:r>
          </a:p>
        </p:txBody>
      </p:sp>
      <p:sp>
        <p:nvSpPr>
          <p:cNvPr id="125" name="Shape 125"/>
          <p:cNvSpPr/>
          <p:nvPr/>
        </p:nvSpPr>
        <p:spPr>
          <a:xfrm>
            <a:off x="0" y="4165600"/>
            <a:ext cx="2095500" cy="360822"/>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marL="40640" marR="79376" defTabSz="914400">
              <a:spcBef>
                <a:spcPts val="600"/>
              </a:spcBef>
              <a:defRPr sz="1800" b="1">
                <a:uFill>
                  <a:solidFill/>
                </a:uFill>
                <a:latin typeface="Arial"/>
                <a:ea typeface="Arial"/>
                <a:cs typeface="Arial"/>
                <a:sym typeface="Arial"/>
              </a:defRPr>
            </a:lvl1pPr>
          </a:lstStyle>
          <a:p>
            <a:pPr lvl="0">
              <a:defRPr b="0">
                <a:uFillTx/>
              </a:defRPr>
            </a:pPr>
            <a:r>
              <a:rPr b="1">
                <a:uFill>
                  <a:solidFill/>
                </a:uFill>
              </a:rPr>
              <a:t>23 million ELGs</a:t>
            </a:r>
          </a:p>
        </p:txBody>
      </p:sp>
      <p:sp>
        <p:nvSpPr>
          <p:cNvPr id="126" name="Shape 126"/>
          <p:cNvSpPr/>
          <p:nvPr/>
        </p:nvSpPr>
        <p:spPr>
          <a:xfrm>
            <a:off x="50800" y="3149600"/>
            <a:ext cx="2413000" cy="276999"/>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marL="40640" marR="79376" defTabSz="914400">
              <a:spcBef>
                <a:spcPts val="600"/>
              </a:spcBef>
              <a:defRPr sz="1800" b="1">
                <a:uFill>
                  <a:solidFill/>
                </a:uFill>
                <a:latin typeface="Arial"/>
                <a:ea typeface="Arial"/>
                <a:cs typeface="Arial"/>
                <a:sym typeface="Arial"/>
              </a:defRPr>
            </a:lvl1pPr>
          </a:lstStyle>
          <a:p>
            <a:pPr lvl="0">
              <a:defRPr b="0">
                <a:uFillTx/>
              </a:defRPr>
            </a:pPr>
            <a:r>
              <a:rPr lang="en-US" b="0" dirty="0">
                <a:uFillTx/>
              </a:rPr>
              <a:t>2</a:t>
            </a:r>
            <a:r>
              <a:rPr b="1" dirty="0" smtClean="0">
                <a:uFill>
                  <a:solidFill/>
                </a:uFill>
              </a:rPr>
              <a:t> </a:t>
            </a:r>
            <a:r>
              <a:rPr b="1" dirty="0">
                <a:uFill>
                  <a:solidFill/>
                </a:uFill>
              </a:rPr>
              <a:t>million QSOs</a:t>
            </a:r>
          </a:p>
        </p:txBody>
      </p:sp>
      <p:sp>
        <p:nvSpPr>
          <p:cNvPr id="127" name="Shape 127"/>
          <p:cNvSpPr/>
          <p:nvPr/>
        </p:nvSpPr>
        <p:spPr>
          <a:xfrm flipH="1" flipV="1">
            <a:off x="2225615" y="3345258"/>
            <a:ext cx="12701" cy="12701"/>
          </a:xfrm>
          <a:prstGeom prst="line">
            <a:avLst/>
          </a:prstGeom>
          <a:ln w="12700">
            <a:solidFill/>
            <a:round/>
            <a:headEnd type="stealth"/>
          </a:ln>
        </p:spPr>
        <p:txBody>
          <a:bodyPr lIns="0" tIns="0" rIns="0" bIns="0"/>
          <a:lstStyle/>
          <a:p>
            <a:pPr lvl="0"/>
            <a:endParaRPr/>
          </a:p>
        </p:txBody>
      </p:sp>
      <p:sp>
        <p:nvSpPr>
          <p:cNvPr id="128" name="Shape 128"/>
          <p:cNvSpPr/>
          <p:nvPr/>
        </p:nvSpPr>
        <p:spPr>
          <a:xfrm flipH="1" flipV="1">
            <a:off x="2032000" y="4330676"/>
            <a:ext cx="2167980" cy="2902"/>
          </a:xfrm>
          <a:prstGeom prst="line">
            <a:avLst/>
          </a:prstGeom>
          <a:ln w="25400">
            <a:solidFill/>
            <a:round/>
            <a:headEnd type="stealth"/>
          </a:ln>
        </p:spPr>
        <p:txBody>
          <a:bodyPr lIns="0" tIns="0" rIns="0" bIns="0" anchor="ctr"/>
          <a:lstStyle/>
          <a:p>
            <a:pPr lvl="0"/>
            <a:endParaRPr/>
          </a:p>
        </p:txBody>
      </p:sp>
      <p:sp>
        <p:nvSpPr>
          <p:cNvPr id="129" name="Shape 129"/>
          <p:cNvSpPr/>
          <p:nvPr/>
        </p:nvSpPr>
        <p:spPr>
          <a:xfrm flipH="1">
            <a:off x="1912828" y="5363616"/>
            <a:ext cx="3294609" cy="14912"/>
          </a:xfrm>
          <a:prstGeom prst="line">
            <a:avLst/>
          </a:prstGeom>
          <a:ln w="25400">
            <a:solidFill/>
            <a:round/>
            <a:headEnd type="stealth"/>
          </a:ln>
        </p:spPr>
        <p:txBody>
          <a:bodyPr lIns="0" tIns="0" rIns="0" bIns="0" anchor="ctr"/>
          <a:lstStyle/>
          <a:p>
            <a:pPr lvl="0"/>
            <a:endParaRPr/>
          </a:p>
        </p:txBody>
      </p:sp>
      <p:sp>
        <p:nvSpPr>
          <p:cNvPr id="130" name="Shape 130"/>
          <p:cNvSpPr/>
          <p:nvPr/>
        </p:nvSpPr>
        <p:spPr>
          <a:xfrm>
            <a:off x="254000" y="863600"/>
            <a:ext cx="7785100" cy="422660"/>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marL="40640" marR="40640" defTabSz="914400">
              <a:defRPr sz="2200">
                <a:uFill>
                  <a:solidFill/>
                </a:uFill>
                <a:latin typeface="Arial Bold"/>
                <a:ea typeface="Arial Bold"/>
                <a:cs typeface="Arial Bold"/>
                <a:sym typeface="Arial Bold"/>
              </a:defRPr>
            </a:lvl1pPr>
          </a:lstStyle>
          <a:p>
            <a:pPr lvl="0">
              <a:defRPr sz="1800">
                <a:uFillTx/>
              </a:defRPr>
            </a:pPr>
            <a:r>
              <a:rPr sz="2200">
                <a:uFill>
                  <a:solidFill/>
                </a:uFill>
              </a:rPr>
              <a:t>The largest spectroscopic survey for dark energy</a:t>
            </a:r>
          </a:p>
        </p:txBody>
      </p:sp>
      <p:sp>
        <p:nvSpPr>
          <p:cNvPr id="131" name="Shape 131"/>
          <p:cNvSpPr/>
          <p:nvPr/>
        </p:nvSpPr>
        <p:spPr>
          <a:xfrm>
            <a:off x="386300" y="1197869"/>
            <a:ext cx="9804401" cy="723901"/>
          </a:xfrm>
          <a:prstGeom prst="rect">
            <a:avLst/>
          </a:prstGeom>
          <a:ln w="12700">
            <a:round/>
          </a:ln>
          <a:extLst>
            <a:ext uri="{C572A759-6A51-4108-AA02-DFA0A04FC94B}">
              <ma14:wrappingTextBoxFlag xmlns:ma14="http://schemas.microsoft.com/office/mac/drawingml/2011/main" xmlns="" val="1"/>
            </a:ext>
          </a:extLst>
        </p:spPr>
        <p:txBody>
          <a:bodyPr lIns="38100" tIns="38100" rIns="38100" bIns="38100">
            <a:normAutofit/>
          </a:bodyPr>
          <a:lstStyle/>
          <a:p>
            <a:pPr lvl="0" defTabSz="914400">
              <a:spcBef>
                <a:spcPts val="500"/>
              </a:spcBef>
              <a:buClr>
                <a:srgbClr val="73A4FE"/>
              </a:buClr>
              <a:defRPr sz="1800"/>
            </a:pPr>
            <a:r>
              <a:rPr sz="2400" dirty="0">
                <a:solidFill>
                  <a:srgbClr val="046DFD"/>
                </a:solidFill>
                <a:uFill>
                  <a:solidFill>
                    <a:srgbClr val="046DFD"/>
                  </a:solidFill>
                </a:uFill>
                <a:latin typeface="Arial Bold"/>
                <a:ea typeface="Arial Bold"/>
                <a:cs typeface="Arial Bold"/>
                <a:sym typeface="Arial Bold"/>
              </a:rPr>
              <a:t>SDSS ~2h</a:t>
            </a:r>
            <a:r>
              <a:rPr sz="2400" baseline="29999" dirty="0">
                <a:solidFill>
                  <a:srgbClr val="046DFD"/>
                </a:solidFill>
                <a:uFill>
                  <a:solidFill>
                    <a:srgbClr val="046DFD"/>
                  </a:solidFill>
                </a:uFill>
                <a:latin typeface="Arial Bold"/>
                <a:ea typeface="Arial Bold"/>
                <a:cs typeface="Arial Bold"/>
                <a:sym typeface="Arial Bold"/>
              </a:rPr>
              <a:t>-3</a:t>
            </a:r>
            <a:r>
              <a:rPr sz="2400" dirty="0">
                <a:solidFill>
                  <a:srgbClr val="046DFD"/>
                </a:solidFill>
                <a:uFill>
                  <a:solidFill>
                    <a:srgbClr val="046DFD"/>
                  </a:solidFill>
                </a:uFill>
                <a:latin typeface="Arial Bold"/>
                <a:ea typeface="Arial Bold"/>
                <a:cs typeface="Arial Bold"/>
                <a:sym typeface="Arial Bold"/>
              </a:rPr>
              <a:t>Gpc</a:t>
            </a:r>
            <a:r>
              <a:rPr sz="2400" baseline="29999" dirty="0">
                <a:solidFill>
                  <a:srgbClr val="046DFD"/>
                </a:solidFill>
                <a:uFill>
                  <a:solidFill>
                    <a:srgbClr val="046DFD"/>
                  </a:solidFill>
                </a:uFill>
                <a:latin typeface="Arial Bold"/>
                <a:ea typeface="Arial Bold"/>
                <a:cs typeface="Arial Bold"/>
                <a:sym typeface="Arial Bold"/>
              </a:rPr>
              <a:t>3</a:t>
            </a:r>
            <a:r>
              <a:rPr sz="2400" dirty="0">
                <a:solidFill>
                  <a:srgbClr val="046DFD"/>
                </a:solidFill>
                <a:uFill>
                  <a:solidFill>
                    <a:srgbClr val="046DFD"/>
                  </a:solidFill>
                </a:uFill>
                <a:latin typeface="Arial Bold"/>
                <a:ea typeface="Arial Bold"/>
                <a:cs typeface="Arial Bold"/>
                <a:sym typeface="Arial Bold"/>
              </a:rPr>
              <a:t>        </a:t>
            </a:r>
            <a:r>
              <a:rPr sz="2400" dirty="0">
                <a:solidFill>
                  <a:srgbClr val="009100"/>
                </a:solidFill>
                <a:uFill>
                  <a:solidFill>
                    <a:srgbClr val="009100"/>
                  </a:solidFill>
                </a:uFill>
                <a:latin typeface="Arial Bold"/>
                <a:ea typeface="Arial Bold"/>
                <a:cs typeface="Arial Bold"/>
                <a:sym typeface="Arial Bold"/>
              </a:rPr>
              <a:t>BOSS ~6h</a:t>
            </a:r>
            <a:r>
              <a:rPr sz="2400" baseline="29999" dirty="0">
                <a:solidFill>
                  <a:srgbClr val="009100"/>
                </a:solidFill>
                <a:uFill>
                  <a:solidFill>
                    <a:srgbClr val="009100"/>
                  </a:solidFill>
                </a:uFill>
                <a:latin typeface="Arial Bold"/>
                <a:ea typeface="Arial Bold"/>
                <a:cs typeface="Arial Bold"/>
                <a:sym typeface="Arial Bold"/>
              </a:rPr>
              <a:t>-3</a:t>
            </a:r>
            <a:r>
              <a:rPr sz="2400" dirty="0">
                <a:solidFill>
                  <a:srgbClr val="009100"/>
                </a:solidFill>
                <a:uFill>
                  <a:solidFill>
                    <a:srgbClr val="009100"/>
                  </a:solidFill>
                </a:uFill>
                <a:latin typeface="Arial Bold"/>
                <a:ea typeface="Arial Bold"/>
                <a:cs typeface="Arial Bold"/>
                <a:sym typeface="Arial Bold"/>
              </a:rPr>
              <a:t>Gpc</a:t>
            </a:r>
            <a:r>
              <a:rPr sz="2400" baseline="29999" dirty="0">
                <a:solidFill>
                  <a:srgbClr val="009100"/>
                </a:solidFill>
                <a:uFill>
                  <a:solidFill>
                    <a:srgbClr val="009100"/>
                  </a:solidFill>
                </a:uFill>
                <a:latin typeface="Arial Bold"/>
                <a:ea typeface="Arial Bold"/>
                <a:cs typeface="Arial Bold"/>
                <a:sym typeface="Arial Bold"/>
              </a:rPr>
              <a:t>3</a:t>
            </a:r>
            <a:r>
              <a:rPr sz="2400" dirty="0">
                <a:solidFill>
                  <a:srgbClr val="009100"/>
                </a:solidFill>
                <a:uFill>
                  <a:solidFill>
                    <a:srgbClr val="009100"/>
                  </a:solidFill>
                </a:uFill>
                <a:latin typeface="Arial Bold"/>
                <a:ea typeface="Arial Bold"/>
                <a:cs typeface="Arial Bold"/>
                <a:sym typeface="Arial Bold"/>
              </a:rPr>
              <a:t>       </a:t>
            </a:r>
            <a:r>
              <a:rPr sz="2400" dirty="0">
                <a:solidFill>
                  <a:srgbClr val="FF2600"/>
                </a:solidFill>
                <a:uFill>
                  <a:solidFill>
                    <a:srgbClr val="FF2600"/>
                  </a:solidFill>
                </a:uFill>
                <a:latin typeface="Arial Bold"/>
                <a:ea typeface="Arial Bold"/>
                <a:cs typeface="Arial Bold"/>
                <a:sym typeface="Arial Bold"/>
              </a:rPr>
              <a:t>DESI 50h</a:t>
            </a:r>
            <a:r>
              <a:rPr sz="2400" baseline="29999" dirty="0">
                <a:solidFill>
                  <a:srgbClr val="FF2600"/>
                </a:solidFill>
                <a:uFill>
                  <a:solidFill>
                    <a:srgbClr val="FF2600"/>
                  </a:solidFill>
                </a:uFill>
                <a:latin typeface="Arial Bold"/>
                <a:ea typeface="Arial Bold"/>
                <a:cs typeface="Arial Bold"/>
                <a:sym typeface="Arial Bold"/>
              </a:rPr>
              <a:t>-3</a:t>
            </a:r>
            <a:r>
              <a:rPr sz="2400" dirty="0">
                <a:solidFill>
                  <a:srgbClr val="FF2600"/>
                </a:solidFill>
                <a:uFill>
                  <a:solidFill>
                    <a:srgbClr val="FF2600"/>
                  </a:solidFill>
                </a:uFill>
                <a:latin typeface="Arial Bold"/>
                <a:ea typeface="Arial Bold"/>
                <a:cs typeface="Arial Bold"/>
                <a:sym typeface="Arial Bold"/>
              </a:rPr>
              <a:t>Gpc</a:t>
            </a:r>
            <a:r>
              <a:rPr sz="2400" baseline="29999" dirty="0">
                <a:solidFill>
                  <a:srgbClr val="FF2600"/>
                </a:solidFill>
                <a:uFill>
                  <a:solidFill>
                    <a:srgbClr val="FF2600"/>
                  </a:solidFill>
                </a:uFill>
                <a:latin typeface="Arial Bold"/>
                <a:ea typeface="Arial Bold"/>
                <a:cs typeface="Arial Bold"/>
                <a:sym typeface="Arial Bold"/>
              </a:rPr>
              <a:t>3</a:t>
            </a:r>
          </a:p>
        </p:txBody>
      </p:sp>
      <p:sp>
        <p:nvSpPr>
          <p:cNvPr id="132" name="Shape 132"/>
          <p:cNvSpPr/>
          <p:nvPr/>
        </p:nvSpPr>
        <p:spPr>
          <a:xfrm>
            <a:off x="2836005" y="1343012"/>
            <a:ext cx="355601" cy="190501"/>
          </a:xfrm>
          <a:prstGeom prst="rightArrow">
            <a:avLst>
              <a:gd name="adj1" fmla="val 50000"/>
              <a:gd name="adj2" fmla="val 48889"/>
            </a:avLst>
          </a:prstGeom>
          <a:solidFill>
            <a:srgbClr val="73A4FE"/>
          </a:solidFill>
          <a:ln w="12700">
            <a:solidFill/>
            <a:round/>
          </a:ln>
        </p:spPr>
        <p:txBody>
          <a:bodyPr lIns="0" tIns="0" rIns="0" bIns="0"/>
          <a:lstStyle/>
          <a:p>
            <a:pPr lvl="0"/>
            <a:endParaRPr/>
          </a:p>
        </p:txBody>
      </p:sp>
      <p:sp>
        <p:nvSpPr>
          <p:cNvPr id="133" name="Shape 133"/>
          <p:cNvSpPr/>
          <p:nvPr/>
        </p:nvSpPr>
        <p:spPr>
          <a:xfrm>
            <a:off x="5859946" y="1347800"/>
            <a:ext cx="355601" cy="203201"/>
          </a:xfrm>
          <a:prstGeom prst="rightArrow">
            <a:avLst>
              <a:gd name="adj1" fmla="val 50000"/>
              <a:gd name="adj2" fmla="val 45833"/>
            </a:avLst>
          </a:prstGeom>
          <a:solidFill>
            <a:srgbClr val="73A4FE"/>
          </a:solidFill>
          <a:ln w="12700">
            <a:solidFill/>
            <a:round/>
          </a:ln>
        </p:spPr>
        <p:txBody>
          <a:bodyPr lIns="0" tIns="0" rIns="0" bIns="0"/>
          <a:lstStyle/>
          <a:p>
            <a:pPr lvl="0"/>
            <a:endParaRPr/>
          </a:p>
        </p:txBody>
      </p:sp>
      <p:sp>
        <p:nvSpPr>
          <p:cNvPr id="135" name="Shape 135"/>
          <p:cNvSpPr/>
          <p:nvPr/>
        </p:nvSpPr>
        <p:spPr>
          <a:xfrm flipH="1" flipV="1">
            <a:off x="604838" y="846151"/>
            <a:ext cx="8361362" cy="1589"/>
          </a:xfrm>
          <a:prstGeom prst="line">
            <a:avLst/>
          </a:prstGeom>
          <a:ln w="76200">
            <a:solidFill>
              <a:srgbClr val="00279F"/>
            </a:solidFill>
            <a:round/>
          </a:ln>
        </p:spPr>
        <p:txBody>
          <a:bodyPr lIns="45719" rIns="45719"/>
          <a:lstStyle/>
          <a:p>
            <a:pPr lvl="0"/>
            <a:endParaRPr/>
          </a:p>
        </p:txBody>
      </p:sp>
      <p:sp>
        <p:nvSpPr>
          <p:cNvPr id="2" name="Title 1"/>
          <p:cNvSpPr>
            <a:spLocks noGrp="1"/>
          </p:cNvSpPr>
          <p:nvPr>
            <p:ph type="title"/>
          </p:nvPr>
        </p:nvSpPr>
        <p:spPr/>
        <p:txBody>
          <a:bodyPr/>
          <a:lstStyle/>
          <a:p>
            <a:r>
              <a:rPr lang="en-US" sz="2800" dirty="0" smtClean="0"/>
              <a:t>Dark Energy Spectroscopic Instrument in context</a:t>
            </a:r>
            <a:endParaRPr lang="en-US" sz="2800" dirty="0"/>
          </a:p>
        </p:txBody>
      </p:sp>
    </p:spTree>
    <p:extLst>
      <p:ext uri="{BB962C8B-B14F-4D97-AF65-F5344CB8AC3E}">
        <p14:creationId xmlns:p14="http://schemas.microsoft.com/office/powerpoint/2010/main" val="1703019033"/>
      </p:ext>
    </p:extLst>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bwMode="auto">
          <a:xfrm>
            <a:off x="228600" y="103188"/>
            <a:ext cx="8686800" cy="6429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numCol="1" compatLnSpc="1">
            <a:prstTxWarp prst="textNoShape">
              <a:avLst/>
            </a:prstTxWarp>
          </a:bodyPr>
          <a:lstStyle/>
          <a:p>
            <a:r>
              <a:rPr lang="en-US" dirty="0" smtClean="0">
                <a:latin typeface="Helvetica" charset="0"/>
              </a:rPr>
              <a:t>LSST…moving ahead</a:t>
            </a:r>
            <a:endParaRPr lang="en-US" dirty="0">
              <a:latin typeface="Helvetica" charset="0"/>
            </a:endParaRPr>
          </a:p>
        </p:txBody>
      </p:sp>
      <p:sp>
        <p:nvSpPr>
          <p:cNvPr id="17412"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900" smtClean="0">
                <a:solidFill>
                  <a:srgbClr val="004C97"/>
                </a:solidFill>
                <a:latin typeface="Helvetica" charset="0"/>
              </a:rPr>
              <a:t>ICFA Seminar Beijing</a:t>
            </a:r>
            <a:endParaRPr lang="en-US" sz="900" b="1">
              <a:solidFill>
                <a:srgbClr val="004C97"/>
              </a:solidFill>
              <a:latin typeface="Helvetica" charset="0"/>
            </a:endParaRPr>
          </a:p>
        </p:txBody>
      </p:sp>
      <p:sp>
        <p:nvSpPr>
          <p:cNvPr id="7" name="Content Placeholder 2"/>
          <p:cNvSpPr>
            <a:spLocks noGrp="1"/>
          </p:cNvSpPr>
          <p:nvPr>
            <p:ph idx="1"/>
          </p:nvPr>
        </p:nvSpPr>
        <p:spPr>
          <a:xfrm>
            <a:off x="457200" y="1155700"/>
            <a:ext cx="8229600" cy="4525963"/>
          </a:xfrm>
        </p:spPr>
        <p:txBody>
          <a:bodyPr>
            <a:normAutofit/>
          </a:bodyPr>
          <a:lstStyle/>
          <a:p>
            <a:pPr marL="0" indent="0">
              <a:buNone/>
            </a:pPr>
            <a:r>
              <a:rPr lang="en-US" dirty="0" smtClean="0"/>
              <a:t>Like DES but with 10x survey speed, 100x total size </a:t>
            </a:r>
            <a:endParaRPr lang="en-US" dirty="0"/>
          </a:p>
          <a:p>
            <a:pPr marL="0" indent="0">
              <a:buNone/>
            </a:pPr>
            <a:r>
              <a:rPr lang="en-US" dirty="0" smtClean="0"/>
              <a:t>Received DOE CD3a, NSF MREFC approval </a:t>
            </a:r>
          </a:p>
          <a:p>
            <a:pPr marL="0" indent="0">
              <a:buNone/>
            </a:pPr>
            <a:r>
              <a:rPr lang="en-US" dirty="0" smtClean="0"/>
              <a:t>Project is starting; expect operations to begin in 8 years </a:t>
            </a:r>
          </a:p>
          <a:p>
            <a:pPr marL="0" indent="0">
              <a:buNone/>
            </a:pPr>
            <a:r>
              <a:rPr lang="en-US" dirty="0"/>
              <a:t>	</a:t>
            </a:r>
            <a:endParaRPr lang="en-US" dirty="0" smtClean="0"/>
          </a:p>
        </p:txBody>
      </p:sp>
      <p:pic>
        <p:nvPicPr>
          <p:cNvPr id="8" name="Picture 7"/>
          <p:cNvPicPr>
            <a:picLocks noChangeAspect="1"/>
          </p:cNvPicPr>
          <p:nvPr/>
        </p:nvPicPr>
        <p:blipFill>
          <a:blip r:embed="rId2"/>
          <a:stretch>
            <a:fillRect/>
          </a:stretch>
        </p:blipFill>
        <p:spPr>
          <a:xfrm>
            <a:off x="7208750" y="0"/>
            <a:ext cx="1935250" cy="835883"/>
          </a:xfrm>
          <a:prstGeom prst="rect">
            <a:avLst/>
          </a:prstGeom>
        </p:spPr>
      </p:pic>
      <p:pic>
        <p:nvPicPr>
          <p:cNvPr id="9" name="Picture 15" descr="LSST drawing.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399" y="3364544"/>
            <a:ext cx="3367177" cy="2902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682035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in P5: Cosmic Microwave Background (CMB)</a:t>
            </a:r>
            <a:endParaRPr lang="en-US" dirty="0"/>
          </a:p>
        </p:txBody>
      </p:sp>
      <p:sp>
        <p:nvSpPr>
          <p:cNvPr id="5" name="Footer Placeholder 4"/>
          <p:cNvSpPr>
            <a:spLocks noGrp="1"/>
          </p:cNvSpPr>
          <p:nvPr>
            <p:ph type="ftr" sz="quarter" idx="11"/>
          </p:nvPr>
        </p:nvSpPr>
        <p:spPr/>
        <p:txBody>
          <a:bodyPr/>
          <a:lstStyle/>
          <a:p>
            <a:pPr>
              <a:defRPr/>
            </a:pPr>
            <a:r>
              <a:rPr lang="en-US" smtClean="0"/>
              <a:t>ICFA Seminar Beijing</a:t>
            </a:r>
            <a:endParaRPr lang="en-US" b="1" dirty="0"/>
          </a:p>
        </p:txBody>
      </p:sp>
      <p:pic>
        <p:nvPicPr>
          <p:cNvPr id="7" name="Picture 1"/>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bwMode="auto">
          <a:xfrm>
            <a:off x="2886894" y="2459903"/>
            <a:ext cx="6028506" cy="3467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3" name="Rectangle 2"/>
          <p:cNvSpPr/>
          <p:nvPr/>
        </p:nvSpPr>
        <p:spPr>
          <a:xfrm>
            <a:off x="806450" y="999403"/>
            <a:ext cx="7848600" cy="1200328"/>
          </a:xfrm>
          <a:prstGeom prst="rect">
            <a:avLst/>
          </a:prstGeom>
        </p:spPr>
        <p:txBody>
          <a:bodyPr wrap="square">
            <a:spAutoFit/>
          </a:bodyPr>
          <a:lstStyle/>
          <a:p>
            <a:pPr marL="0" indent="0">
              <a:buNone/>
            </a:pPr>
            <a:r>
              <a:rPr lang="en-US" i="1" dirty="0" smtClean="0">
                <a:latin typeface="Helvetica" charset="0"/>
              </a:rPr>
              <a:t>“</a:t>
            </a:r>
            <a:r>
              <a:rPr lang="en-US" i="1" dirty="0">
                <a:latin typeface="Helvetica" charset="0"/>
              </a:rPr>
              <a:t>Support CMB experiments as part of the core particle physics program. The multidisciplinary nature of the science warrants continued multiagency support.”</a:t>
            </a:r>
          </a:p>
        </p:txBody>
      </p:sp>
      <p:sp>
        <p:nvSpPr>
          <p:cNvPr id="8" name="TextBox 7"/>
          <p:cNvSpPr txBox="1"/>
          <p:nvPr/>
        </p:nvSpPr>
        <p:spPr>
          <a:xfrm>
            <a:off x="228600" y="2645627"/>
            <a:ext cx="2533650" cy="2677656"/>
          </a:xfrm>
          <a:prstGeom prst="rect">
            <a:avLst/>
          </a:prstGeom>
          <a:noFill/>
        </p:spPr>
        <p:txBody>
          <a:bodyPr wrap="square" rtlCol="0">
            <a:spAutoFit/>
          </a:bodyPr>
          <a:lstStyle/>
          <a:p>
            <a:r>
              <a:rPr lang="en-US" dirty="0" smtClean="0"/>
              <a:t>Program will map anisotropy of polarization in primordial radiation at high resolution over wide area of sky</a:t>
            </a:r>
            <a:endParaRPr lang="en-US" dirty="0"/>
          </a:p>
        </p:txBody>
      </p:sp>
    </p:spTree>
    <p:extLst>
      <p:ext uri="{BB962C8B-B14F-4D97-AF65-F5344CB8AC3E}">
        <p14:creationId xmlns:p14="http://schemas.microsoft.com/office/powerpoint/2010/main" val="13887710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Concern growing that no new particles found at LHC….</a:t>
            </a:r>
            <a:endParaRPr lang="en-US" dirty="0"/>
          </a:p>
        </p:txBody>
      </p:sp>
      <p:sp>
        <p:nvSpPr>
          <p:cNvPr id="3" name="Content Placeholder 2"/>
          <p:cNvSpPr>
            <a:spLocks noGrp="1"/>
          </p:cNvSpPr>
          <p:nvPr>
            <p:ph idx="1"/>
          </p:nvPr>
        </p:nvSpPr>
        <p:spPr/>
        <p:txBody>
          <a:bodyPr/>
          <a:lstStyle/>
          <a:p>
            <a:r>
              <a:rPr lang="en-US" dirty="0" smtClean="0"/>
              <a:t>Last 30 years we looked for particles we expected to find</a:t>
            </a:r>
          </a:p>
          <a:p>
            <a:r>
              <a:rPr lang="en-US" dirty="0" smtClean="0"/>
              <a:t>Very different situation today…what are we looking for?</a:t>
            </a:r>
          </a:p>
          <a:p>
            <a:r>
              <a:rPr lang="en-US" dirty="0" smtClean="0"/>
              <a:t>Now we are not sure what the scale of new physics is…..</a:t>
            </a:r>
          </a:p>
          <a:p>
            <a:r>
              <a:rPr lang="en-US" dirty="0" smtClean="0"/>
              <a:t>Signatures seem to be more elusive…by definition… because we have not found anything new</a:t>
            </a:r>
          </a:p>
          <a:p>
            <a:endParaRPr lang="en-US" dirty="0"/>
          </a:p>
          <a:p>
            <a:r>
              <a:rPr lang="en-US" dirty="0" smtClean="0"/>
              <a:t>Is theory doing enough to help?</a:t>
            </a:r>
            <a:endParaRPr lang="en-US" dirty="0"/>
          </a:p>
          <a:p>
            <a:endParaRPr lang="en-US" dirty="0" smtClean="0"/>
          </a:p>
          <a:p>
            <a:pPr marL="0" indent="0">
              <a:buNone/>
            </a:pPr>
            <a:endParaRPr lang="en-US" dirty="0"/>
          </a:p>
        </p:txBody>
      </p:sp>
      <p:sp>
        <p:nvSpPr>
          <p:cNvPr id="4" name="Footer Placeholder 3"/>
          <p:cNvSpPr>
            <a:spLocks noGrp="1"/>
          </p:cNvSpPr>
          <p:nvPr>
            <p:ph type="ftr" sz="quarter" idx="11"/>
          </p:nvPr>
        </p:nvSpPr>
        <p:spPr/>
        <p:txBody>
          <a:bodyPr/>
          <a:lstStyle/>
          <a:p>
            <a:pPr>
              <a:defRPr/>
            </a:pPr>
            <a:r>
              <a:rPr lang="en-US" smtClean="0"/>
              <a:t>ICFA Seminar Beijing</a:t>
            </a:r>
            <a:endParaRPr lang="en-US" b="1" dirty="0"/>
          </a:p>
        </p:txBody>
      </p:sp>
    </p:spTree>
    <p:extLst>
      <p:ext uri="{BB962C8B-B14F-4D97-AF65-F5344CB8AC3E}">
        <p14:creationId xmlns:p14="http://schemas.microsoft.com/office/powerpoint/2010/main" val="248010104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CMB from </a:t>
            </a:r>
            <a:r>
              <a:rPr lang="en-US" dirty="0" err="1" smtClean="0"/>
              <a:t>SPTpol</a:t>
            </a:r>
            <a:r>
              <a:rPr lang="en-US" dirty="0" smtClean="0"/>
              <a:t> to SPT-3G to  Stage-4</a:t>
            </a:r>
            <a:endParaRPr lang="en-US" dirty="0"/>
          </a:p>
        </p:txBody>
      </p:sp>
      <p:sp>
        <p:nvSpPr>
          <p:cNvPr id="5" name="Footer Placeholder 4"/>
          <p:cNvSpPr>
            <a:spLocks noGrp="1"/>
          </p:cNvSpPr>
          <p:nvPr>
            <p:ph type="ftr" sz="quarter" idx="11"/>
          </p:nvPr>
        </p:nvSpPr>
        <p:spPr/>
        <p:txBody>
          <a:bodyPr/>
          <a:lstStyle/>
          <a:p>
            <a:pPr>
              <a:defRPr/>
            </a:pPr>
            <a:r>
              <a:rPr lang="en-US" smtClean="0"/>
              <a:t>ICFA Seminar Beijing</a:t>
            </a:r>
            <a:endParaRPr lang="en-US" b="1" dirty="0"/>
          </a:p>
        </p:txBody>
      </p:sp>
      <p:pic>
        <p:nvPicPr>
          <p:cNvPr id="10"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02000" y="3475710"/>
            <a:ext cx="1964895" cy="1535074"/>
          </a:xfrm>
          <a:prstGeom prst="rect">
            <a:avLst/>
          </a:pr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pic>
      <p:sp>
        <p:nvSpPr>
          <p:cNvPr id="11" name="Rectangle 16"/>
          <p:cNvSpPr>
            <a:spLocks/>
          </p:cNvSpPr>
          <p:nvPr/>
        </p:nvSpPr>
        <p:spPr bwMode="auto">
          <a:xfrm>
            <a:off x="1534869" y="3559678"/>
            <a:ext cx="850900" cy="441664"/>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57799" bIns="0"/>
          <a:lstStyle/>
          <a:p>
            <a:pPr marL="57150"/>
            <a:r>
              <a:rPr lang="en-US" sz="1800" b="1" dirty="0">
                <a:solidFill>
                  <a:srgbClr val="FFFFFF"/>
                </a:solidFill>
                <a:latin typeface="Arial Narrow" charset="0"/>
                <a:ea typeface="ＭＳ Ｐゴシック" charset="0"/>
                <a:cs typeface="Arial Narrow" charset="0"/>
                <a:sym typeface="Arial Narrow" charset="0"/>
              </a:rPr>
              <a:t>75mm</a:t>
            </a:r>
          </a:p>
          <a:p>
            <a:pPr marL="57150"/>
            <a:r>
              <a:rPr lang="en-US" sz="1800" b="1" dirty="0">
                <a:solidFill>
                  <a:srgbClr val="FFFFFF"/>
                </a:solidFill>
                <a:latin typeface="Arial Narrow" charset="0"/>
                <a:ea typeface="ＭＳ Ｐゴシック" charset="0"/>
                <a:cs typeface="Arial Narrow" charset="0"/>
                <a:sym typeface="Arial Narrow" charset="0"/>
              </a:rPr>
              <a:t>wafers</a:t>
            </a:r>
          </a:p>
        </p:txBody>
      </p:sp>
      <p:pic>
        <p:nvPicPr>
          <p:cNvPr id="12" name="Picture 1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90603" y="4332799"/>
            <a:ext cx="2613703" cy="1784287"/>
          </a:xfrm>
          <a:prstGeom prst="rect">
            <a:avLst/>
          </a:prstGeom>
          <a:noFill/>
          <a:ln w="254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pic>
      <p:sp>
        <p:nvSpPr>
          <p:cNvPr id="13" name="Content Placeholder 2"/>
          <p:cNvSpPr txBox="1">
            <a:spLocks/>
          </p:cNvSpPr>
          <p:nvPr/>
        </p:nvSpPr>
        <p:spPr bwMode="auto">
          <a:xfrm>
            <a:off x="228600" y="982356"/>
            <a:ext cx="8686800" cy="138302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rgbClr val="404040"/>
                </a:solidFill>
                <a:latin typeface="Helvetica"/>
                <a:ea typeface="ＭＳ Ｐゴシック" charset="0"/>
                <a:cs typeface="ＭＳ Ｐゴシック" charset="0"/>
              </a:defRPr>
            </a:lvl1pPr>
            <a:lvl2pPr marL="742950" indent="-285750" algn="l" defTabSz="457200" rtl="0" fontAlgn="base">
              <a:spcBef>
                <a:spcPct val="20000"/>
              </a:spcBef>
              <a:spcAft>
                <a:spcPct val="0"/>
              </a:spcAft>
              <a:buFont typeface="Arial" charset="0"/>
              <a:buChar char="–"/>
              <a:defRPr sz="2200" kern="1200">
                <a:solidFill>
                  <a:srgbClr val="404040"/>
                </a:solidFill>
                <a:latin typeface="Helvetica"/>
                <a:ea typeface="ＭＳ Ｐゴシック" charset="0"/>
                <a:cs typeface="ＭＳ Ｐゴシック" charset="0"/>
              </a:defRPr>
            </a:lvl2pPr>
            <a:lvl3pPr marL="1143000" indent="-228600" algn="l" defTabSz="457200" rtl="0" fontAlgn="base">
              <a:spcBef>
                <a:spcPct val="20000"/>
              </a:spcBef>
              <a:spcAft>
                <a:spcPct val="0"/>
              </a:spcAft>
              <a:buFont typeface="Arial" charset="0"/>
              <a:buChar char="•"/>
              <a:defRPr sz="2000" kern="1200">
                <a:solidFill>
                  <a:srgbClr val="404040"/>
                </a:solidFill>
                <a:latin typeface="Helvetica"/>
                <a:ea typeface="ＭＳ Ｐゴシック" charset="0"/>
                <a:cs typeface="ＭＳ Ｐゴシック" charset="0"/>
              </a:defRPr>
            </a:lvl3pPr>
            <a:lvl4pPr marL="1600200" indent="-228600" algn="l" defTabSz="457200" rtl="0" fontAlgn="base">
              <a:spcBef>
                <a:spcPct val="20000"/>
              </a:spcBef>
              <a:spcAft>
                <a:spcPct val="0"/>
              </a:spcAft>
              <a:buFont typeface="Arial" charset="0"/>
              <a:buChar char="–"/>
              <a:defRPr sz="1800" kern="1200">
                <a:solidFill>
                  <a:srgbClr val="404040"/>
                </a:solidFill>
                <a:latin typeface="Helvetica"/>
                <a:ea typeface="ＭＳ Ｐゴシック" charset="0"/>
                <a:cs typeface="ＭＳ Ｐゴシック" charset="0"/>
              </a:defRPr>
            </a:lvl4pPr>
            <a:lvl5pPr marL="2057400" indent="-228600" algn="l" defTabSz="457200" rtl="0" fontAlgn="base">
              <a:spcBef>
                <a:spcPct val="20000"/>
              </a:spcBef>
              <a:spcAft>
                <a:spcPct val="0"/>
              </a:spcAft>
              <a:buFont typeface="Arial"/>
              <a:buChar char="•"/>
              <a:defRPr sz="1800" kern="1200">
                <a:solidFill>
                  <a:srgbClr val="40404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smtClean="0">
                <a:latin typeface="Helvetica" charset="0"/>
              </a:rPr>
              <a:t>Currently under development: SPT-3G; wide-angle, high-resolution, multi-band survey of CMB polarization anisotropy</a:t>
            </a:r>
          </a:p>
          <a:p>
            <a:pPr marL="0" indent="0">
              <a:buNone/>
            </a:pPr>
            <a:r>
              <a:rPr lang="en-US" dirty="0" smtClean="0">
                <a:latin typeface="Helvetica" charset="0"/>
              </a:rPr>
              <a:t>Primary technical challenge: increase survey speed with bigger superconducting detector arrays and cameras</a:t>
            </a:r>
          </a:p>
        </p:txBody>
      </p:sp>
      <p:sp>
        <p:nvSpPr>
          <p:cNvPr id="15" name="Rectangle 14"/>
          <p:cNvSpPr>
            <a:spLocks/>
          </p:cNvSpPr>
          <p:nvPr/>
        </p:nvSpPr>
        <p:spPr bwMode="auto">
          <a:xfrm>
            <a:off x="516598" y="2722447"/>
            <a:ext cx="135934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b">
            <a:spAutoFit/>
          </a:bodyPr>
          <a:lstStyle/>
          <a:p>
            <a:r>
              <a:rPr lang="en-US" sz="1600" b="1" dirty="0" smtClean="0">
                <a:solidFill>
                  <a:schemeClr val="tx1"/>
                </a:solidFill>
                <a:latin typeface="Helvetica" charset="0"/>
                <a:ea typeface="ＭＳ Ｐゴシック" charset="0"/>
                <a:cs typeface="Helvetica" charset="0"/>
                <a:sym typeface="Helvetica" charset="0"/>
              </a:rPr>
              <a:t>Stage-2</a:t>
            </a:r>
          </a:p>
          <a:p>
            <a:r>
              <a:rPr lang="en-US" sz="1600" b="1" dirty="0" smtClean="0">
                <a:solidFill>
                  <a:schemeClr val="tx1"/>
                </a:solidFill>
                <a:latin typeface="Helvetica" charset="0"/>
                <a:ea typeface="ＭＳ Ｐゴシック" charset="0"/>
                <a:cs typeface="Helvetica" charset="0"/>
                <a:sym typeface="Helvetica" charset="0"/>
              </a:rPr>
              <a:t>2012</a:t>
            </a:r>
            <a:r>
              <a:rPr lang="en-US" sz="1600" b="1" dirty="0">
                <a:solidFill>
                  <a:schemeClr val="tx1"/>
                </a:solidFill>
                <a:latin typeface="Helvetica" charset="0"/>
                <a:ea typeface="ＭＳ Ｐゴシック" charset="0"/>
                <a:cs typeface="Helvetica" charset="0"/>
                <a:sym typeface="Helvetica" charset="0"/>
              </a:rPr>
              <a:t>: </a:t>
            </a:r>
            <a:r>
              <a:rPr lang="en-US" sz="1600" b="1" dirty="0" err="1">
                <a:solidFill>
                  <a:schemeClr val="tx1"/>
                </a:solidFill>
                <a:latin typeface="Helvetica" charset="0"/>
                <a:ea typeface="ＭＳ Ｐゴシック" charset="0"/>
                <a:cs typeface="Helvetica" charset="0"/>
                <a:sym typeface="Helvetica" charset="0"/>
              </a:rPr>
              <a:t>SPTpol</a:t>
            </a:r>
            <a:endParaRPr lang="en-US" sz="1600" b="1" dirty="0">
              <a:solidFill>
                <a:schemeClr val="tx1"/>
              </a:solidFill>
              <a:latin typeface="Helvetica" charset="0"/>
              <a:ea typeface="ＭＳ Ｐゴシック" charset="0"/>
              <a:cs typeface="Helvetica" charset="0"/>
              <a:sym typeface="Helvetica" charset="0"/>
            </a:endParaRPr>
          </a:p>
          <a:p>
            <a:r>
              <a:rPr lang="en-US" sz="1600" dirty="0" smtClean="0">
                <a:solidFill>
                  <a:schemeClr val="tx1"/>
                </a:solidFill>
                <a:latin typeface="Helvetica" charset="0"/>
                <a:ea typeface="ＭＳ Ｐゴシック" charset="0"/>
                <a:cs typeface="Helvetica" charset="0"/>
                <a:sym typeface="Helvetica" charset="0"/>
              </a:rPr>
              <a:t>1600 </a:t>
            </a:r>
            <a:r>
              <a:rPr lang="en-US" sz="1600" dirty="0">
                <a:solidFill>
                  <a:schemeClr val="tx1"/>
                </a:solidFill>
                <a:latin typeface="Helvetica" charset="0"/>
                <a:ea typeface="ＭＳ Ｐゴシック" charset="0"/>
                <a:cs typeface="Helvetica" charset="0"/>
                <a:sym typeface="Helvetica" charset="0"/>
              </a:rPr>
              <a:t>detectors</a:t>
            </a:r>
          </a:p>
        </p:txBody>
      </p:sp>
      <p:sp>
        <p:nvSpPr>
          <p:cNvPr id="16" name="Rectangle 10"/>
          <p:cNvSpPr>
            <a:spLocks/>
          </p:cNvSpPr>
          <p:nvPr/>
        </p:nvSpPr>
        <p:spPr bwMode="auto">
          <a:xfrm>
            <a:off x="2591687" y="3506681"/>
            <a:ext cx="152856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b">
            <a:spAutoFit/>
          </a:bodyPr>
          <a:lstStyle/>
          <a:p>
            <a:r>
              <a:rPr lang="en-US" sz="1600" b="1" dirty="0" smtClean="0">
                <a:solidFill>
                  <a:schemeClr val="tx1"/>
                </a:solidFill>
                <a:latin typeface="Helvetica" charset="0"/>
                <a:ea typeface="ＭＳ Ｐゴシック" charset="0"/>
                <a:cs typeface="Helvetica" charset="0"/>
                <a:sym typeface="Helvetica" charset="0"/>
              </a:rPr>
              <a:t>Stage-3</a:t>
            </a:r>
          </a:p>
          <a:p>
            <a:r>
              <a:rPr lang="en-US" sz="1600" b="1" dirty="0" smtClean="0">
                <a:solidFill>
                  <a:schemeClr val="tx1"/>
                </a:solidFill>
                <a:latin typeface="Helvetica" charset="0"/>
                <a:ea typeface="ＭＳ Ｐゴシック" charset="0"/>
                <a:cs typeface="Helvetica" charset="0"/>
                <a:sym typeface="Helvetica" charset="0"/>
              </a:rPr>
              <a:t>2016</a:t>
            </a:r>
            <a:r>
              <a:rPr lang="en-US" sz="1600" b="1" dirty="0">
                <a:solidFill>
                  <a:schemeClr val="tx1"/>
                </a:solidFill>
                <a:latin typeface="Helvetica" charset="0"/>
                <a:ea typeface="ＭＳ Ｐゴシック" charset="0"/>
                <a:cs typeface="Helvetica" charset="0"/>
                <a:sym typeface="Helvetica" charset="0"/>
              </a:rPr>
              <a:t>: SPT-3G</a:t>
            </a:r>
          </a:p>
          <a:p>
            <a:r>
              <a:rPr lang="en-US" sz="1600" dirty="0" smtClean="0">
                <a:solidFill>
                  <a:schemeClr val="tx1"/>
                </a:solidFill>
                <a:latin typeface="Helvetica" charset="0"/>
                <a:ea typeface="ＭＳ Ｐゴシック" charset="0"/>
                <a:cs typeface="Helvetica" charset="0"/>
                <a:sym typeface="Helvetica" charset="0"/>
              </a:rPr>
              <a:t>15,200 </a:t>
            </a:r>
            <a:r>
              <a:rPr lang="en-US" sz="1600" dirty="0">
                <a:solidFill>
                  <a:schemeClr val="tx1"/>
                </a:solidFill>
                <a:latin typeface="Helvetica" charset="0"/>
                <a:ea typeface="ＭＳ Ｐゴシック" charset="0"/>
                <a:cs typeface="Helvetica" charset="0"/>
                <a:sym typeface="Helvetica" charset="0"/>
              </a:rPr>
              <a:t>detectors</a:t>
            </a:r>
          </a:p>
        </p:txBody>
      </p:sp>
      <p:sp>
        <p:nvSpPr>
          <p:cNvPr id="17" name="Line 8"/>
          <p:cNvSpPr>
            <a:spLocks noChangeShapeType="1"/>
          </p:cNvSpPr>
          <p:nvPr/>
        </p:nvSpPr>
        <p:spPr bwMode="auto">
          <a:xfrm rot="10800000">
            <a:off x="1521739" y="4085309"/>
            <a:ext cx="945155" cy="678887"/>
          </a:xfrm>
          <a:prstGeom prst="line">
            <a:avLst/>
          </a:prstGeom>
          <a:noFill/>
          <a:ln w="63500" cap="flat">
            <a:solidFill>
              <a:srgbClr val="FF0000"/>
            </a:solidFill>
            <a:prstDash val="solid"/>
            <a:miter lim="800000"/>
            <a:headEnd type="triangl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8" name="Rectangle 17"/>
          <p:cNvSpPr>
            <a:spLocks/>
          </p:cNvSpPr>
          <p:nvPr/>
        </p:nvSpPr>
        <p:spPr bwMode="auto">
          <a:xfrm>
            <a:off x="3439272" y="4369374"/>
            <a:ext cx="12954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57799" bIns="0"/>
          <a:lstStyle/>
          <a:p>
            <a:pPr marL="57150"/>
            <a:r>
              <a:rPr lang="en-US" sz="1800" b="1" dirty="0">
                <a:solidFill>
                  <a:schemeClr val="accent6">
                    <a:lumMod val="50000"/>
                  </a:schemeClr>
                </a:solidFill>
                <a:latin typeface="Arial Narrow" charset="0"/>
                <a:ea typeface="ＭＳ Ｐゴシック" charset="0"/>
                <a:cs typeface="Arial Narrow" charset="0"/>
                <a:sym typeface="Arial Narrow" charset="0"/>
              </a:rPr>
              <a:t>150mm</a:t>
            </a:r>
          </a:p>
          <a:p>
            <a:pPr marL="57150"/>
            <a:r>
              <a:rPr lang="en-US" sz="1800" b="1" dirty="0">
                <a:solidFill>
                  <a:schemeClr val="accent6">
                    <a:lumMod val="50000"/>
                  </a:schemeClr>
                </a:solidFill>
                <a:latin typeface="Arial Narrow" charset="0"/>
                <a:ea typeface="ＭＳ Ｐゴシック" charset="0"/>
                <a:cs typeface="Arial Narrow" charset="0"/>
                <a:sym typeface="Arial Narrow" charset="0"/>
              </a:rPr>
              <a:t>wafers</a:t>
            </a:r>
          </a:p>
        </p:txBody>
      </p:sp>
      <p:pic>
        <p:nvPicPr>
          <p:cNvPr id="24" name="Picture 2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87638" y="3628110"/>
            <a:ext cx="2613703" cy="1784287"/>
          </a:xfrm>
          <a:prstGeom prst="rect">
            <a:avLst/>
          </a:prstGeom>
          <a:noFill/>
          <a:ln w="254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pic>
      <p:pic>
        <p:nvPicPr>
          <p:cNvPr id="25" name="Picture 2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40038" y="3780510"/>
            <a:ext cx="2613703" cy="1784287"/>
          </a:xfrm>
          <a:prstGeom prst="rect">
            <a:avLst/>
          </a:prstGeom>
          <a:noFill/>
          <a:ln w="254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pic>
      <p:pic>
        <p:nvPicPr>
          <p:cNvPr id="26" name="Picture 2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592438" y="3932910"/>
            <a:ext cx="2613703" cy="1784287"/>
          </a:xfrm>
          <a:prstGeom prst="rect">
            <a:avLst/>
          </a:prstGeom>
          <a:noFill/>
          <a:ln w="254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pic>
      <p:pic>
        <p:nvPicPr>
          <p:cNvPr id="27" name="Picture 2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44838" y="4085310"/>
            <a:ext cx="2613703" cy="1784287"/>
          </a:xfrm>
          <a:prstGeom prst="rect">
            <a:avLst/>
          </a:prstGeom>
          <a:noFill/>
          <a:ln w="254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pic>
      <p:pic>
        <p:nvPicPr>
          <p:cNvPr id="28" name="Picture 2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897238" y="4237710"/>
            <a:ext cx="2613703" cy="1784287"/>
          </a:xfrm>
          <a:prstGeom prst="rect">
            <a:avLst/>
          </a:prstGeom>
          <a:noFill/>
          <a:ln w="254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pic>
      <p:pic>
        <p:nvPicPr>
          <p:cNvPr id="29" name="Picture 2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49638" y="4390110"/>
            <a:ext cx="2613703" cy="1784287"/>
          </a:xfrm>
          <a:prstGeom prst="rect">
            <a:avLst/>
          </a:prstGeom>
          <a:noFill/>
          <a:ln w="254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pic>
      <p:sp>
        <p:nvSpPr>
          <p:cNvPr id="30" name="Rectangle 10"/>
          <p:cNvSpPr>
            <a:spLocks/>
          </p:cNvSpPr>
          <p:nvPr/>
        </p:nvSpPr>
        <p:spPr bwMode="auto">
          <a:xfrm>
            <a:off x="5287638" y="2821014"/>
            <a:ext cx="176250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b">
            <a:spAutoFit/>
          </a:bodyPr>
          <a:lstStyle/>
          <a:p>
            <a:r>
              <a:rPr lang="en-US" sz="1600" b="1" dirty="0" smtClean="0">
                <a:solidFill>
                  <a:schemeClr val="tx1"/>
                </a:solidFill>
                <a:latin typeface="Helvetica" charset="0"/>
                <a:cs typeface="Helvetica" charset="0"/>
                <a:sym typeface="Helvetica" charset="0"/>
              </a:rPr>
              <a:t>Stage-4</a:t>
            </a:r>
          </a:p>
          <a:p>
            <a:r>
              <a:rPr lang="en-US" sz="1600" b="1" dirty="0" smtClean="0">
                <a:solidFill>
                  <a:schemeClr val="tx1"/>
                </a:solidFill>
                <a:latin typeface="Helvetica" charset="0"/>
                <a:cs typeface="Helvetica" charset="0"/>
                <a:sym typeface="Helvetica" charset="0"/>
              </a:rPr>
              <a:t>2020+: CMB-S4</a:t>
            </a:r>
          </a:p>
          <a:p>
            <a:r>
              <a:rPr lang="en-US" sz="1600" dirty="0" smtClean="0">
                <a:latin typeface="Helvetica" charset="0"/>
                <a:cs typeface="Helvetica" charset="0"/>
                <a:sym typeface="Helvetica" charset="0"/>
              </a:rPr>
              <a:t>~500,000 detectors</a:t>
            </a:r>
            <a:endParaRPr lang="en-US" sz="1600" dirty="0">
              <a:solidFill>
                <a:schemeClr val="tx1"/>
              </a:solidFill>
              <a:latin typeface="Helvetica" charset="0"/>
              <a:cs typeface="Helvetica" charset="0"/>
              <a:sym typeface="Helvetica" charset="0"/>
            </a:endParaRPr>
          </a:p>
        </p:txBody>
      </p:sp>
      <p:sp>
        <p:nvSpPr>
          <p:cNvPr id="31" name="Line 8"/>
          <p:cNvSpPr>
            <a:spLocks noChangeShapeType="1"/>
          </p:cNvSpPr>
          <p:nvPr/>
        </p:nvSpPr>
        <p:spPr bwMode="auto">
          <a:xfrm rot="10800000" flipV="1">
            <a:off x="3737160" y="5156773"/>
            <a:ext cx="2007677" cy="1"/>
          </a:xfrm>
          <a:prstGeom prst="line">
            <a:avLst/>
          </a:prstGeom>
          <a:noFill/>
          <a:ln w="63500" cap="flat">
            <a:solidFill>
              <a:srgbClr val="FF0000"/>
            </a:solidFill>
            <a:prstDash val="solid"/>
            <a:miter lim="800000"/>
            <a:headEnd type="triangl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extLst>
      <p:ext uri="{BB962C8B-B14F-4D97-AF65-F5344CB8AC3E}">
        <p14:creationId xmlns:p14="http://schemas.microsoft.com/office/powerpoint/2010/main" val="73554009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4294967295"/>
          </p:nvPr>
        </p:nvSpPr>
        <p:spPr>
          <a:xfrm>
            <a:off x="1371600" y="3886200"/>
            <a:ext cx="6400800" cy="1752600"/>
          </a:xfrm>
          <a:prstGeom prst="rect">
            <a:avLst/>
          </a:prstGeom>
        </p:spPr>
        <p:txBody>
          <a:bodyPr/>
          <a:lstStyle/>
          <a:p>
            <a:endParaRPr lang="en-US"/>
          </a:p>
        </p:txBody>
      </p:sp>
      <p:pic>
        <p:nvPicPr>
          <p:cNvPr id="4" name="Picture 3"/>
          <p:cNvPicPr>
            <a:picLocks noChangeAspect="1"/>
          </p:cNvPicPr>
          <p:nvPr/>
        </p:nvPicPr>
        <p:blipFill rotWithShape="1">
          <a:blip r:embed="rId2"/>
          <a:srcRect l="4926" r="17316" b="3922"/>
          <a:stretch/>
        </p:blipFill>
        <p:spPr>
          <a:xfrm>
            <a:off x="4569422" y="844195"/>
            <a:ext cx="4574578" cy="4494025"/>
          </a:xfrm>
          <a:prstGeom prst="rect">
            <a:avLst/>
          </a:prstGeom>
        </p:spPr>
      </p:pic>
      <p:pic>
        <p:nvPicPr>
          <p:cNvPr id="5" name="Picture 4"/>
          <p:cNvPicPr>
            <a:picLocks noChangeAspect="1"/>
          </p:cNvPicPr>
          <p:nvPr/>
        </p:nvPicPr>
        <p:blipFill rotWithShape="1">
          <a:blip r:embed="rId3"/>
          <a:srcRect l="5030" b="4102"/>
          <a:stretch/>
        </p:blipFill>
        <p:spPr>
          <a:xfrm>
            <a:off x="0" y="779895"/>
            <a:ext cx="4450593" cy="4494025"/>
          </a:xfrm>
          <a:prstGeom prst="rect">
            <a:avLst/>
          </a:prstGeom>
        </p:spPr>
      </p:pic>
      <p:sp>
        <p:nvSpPr>
          <p:cNvPr id="6" name="TextBox 5"/>
          <p:cNvSpPr txBox="1"/>
          <p:nvPr/>
        </p:nvSpPr>
        <p:spPr>
          <a:xfrm>
            <a:off x="287946" y="177359"/>
            <a:ext cx="8583338" cy="461665"/>
          </a:xfrm>
          <a:prstGeom prst="rect">
            <a:avLst/>
          </a:prstGeom>
          <a:noFill/>
        </p:spPr>
        <p:txBody>
          <a:bodyPr wrap="square" rtlCol="0">
            <a:spAutoFit/>
          </a:bodyPr>
          <a:lstStyle/>
          <a:p>
            <a:r>
              <a:rPr lang="en-US" b="1" dirty="0" smtClean="0">
                <a:latin typeface="Helvetica" panose="020B0604020202020204" pitchFamily="34" charset="0"/>
                <a:cs typeface="Helvetica" panose="020B0604020202020204" pitchFamily="34" charset="0"/>
              </a:rPr>
              <a:t>Neutrinos Matter to the Energy Budget</a:t>
            </a:r>
          </a:p>
        </p:txBody>
      </p:sp>
      <p:sp>
        <p:nvSpPr>
          <p:cNvPr id="7" name="TextBox 6"/>
          <p:cNvSpPr txBox="1"/>
          <p:nvPr/>
        </p:nvSpPr>
        <p:spPr>
          <a:xfrm>
            <a:off x="329007" y="5219736"/>
            <a:ext cx="8494299" cy="1938992"/>
          </a:xfrm>
          <a:prstGeom prst="rect">
            <a:avLst/>
          </a:prstGeom>
          <a:noFill/>
        </p:spPr>
        <p:txBody>
          <a:bodyPr wrap="square" rtlCol="0">
            <a:spAutoFit/>
          </a:bodyPr>
          <a:lstStyle/>
          <a:p>
            <a:r>
              <a:rPr lang="en-US" dirty="0" smtClean="0">
                <a:latin typeface="Helvetica" panose="020B0604020202020204" pitchFamily="34" charset="0"/>
                <a:cs typeface="Helvetica" panose="020B0604020202020204" pitchFamily="34" charset="0"/>
              </a:rPr>
              <a:t>Simulated maps of the gravitational potential that will be made by observing the distortions produced by gravitational lensing of relic </a:t>
            </a:r>
            <a:r>
              <a:rPr lang="en-US" dirty="0">
                <a:latin typeface="Helvetica" panose="020B0604020202020204" pitchFamily="34" charset="0"/>
                <a:cs typeface="Helvetica" panose="020B0604020202020204" pitchFamily="34" charset="0"/>
              </a:rPr>
              <a:t>radiation. Massive neutrinos produce a universe with shallower </a:t>
            </a:r>
            <a:r>
              <a:rPr lang="en-US" dirty="0" smtClean="0">
                <a:latin typeface="Helvetica" panose="020B0604020202020204" pitchFamily="34" charset="0"/>
                <a:cs typeface="Helvetica" panose="020B0604020202020204" pitchFamily="34" charset="0"/>
              </a:rPr>
              <a:t>gravitational </a:t>
            </a:r>
            <a:r>
              <a:rPr lang="en-US" dirty="0">
                <a:latin typeface="Helvetica" panose="020B0604020202020204" pitchFamily="34" charset="0"/>
                <a:cs typeface="Helvetica" panose="020B0604020202020204" pitchFamily="34" charset="0"/>
              </a:rPr>
              <a:t>potential wells</a:t>
            </a:r>
          </a:p>
          <a:p>
            <a:endParaRPr lang="en-US"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20589309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03664"/>
            <a:ext cx="8793480" cy="641739"/>
          </a:xfrm>
        </p:spPr>
        <p:txBody>
          <a:bodyPr/>
          <a:lstStyle/>
          <a:p>
            <a:r>
              <a:rPr lang="en-US" dirty="0" smtClean="0"/>
              <a:t>Sterile Neutrinos…changes gravitational shape of universe</a:t>
            </a:r>
            <a:endParaRPr lang="en-US" dirty="0"/>
          </a:p>
        </p:txBody>
      </p:sp>
      <p:sp>
        <p:nvSpPr>
          <p:cNvPr id="5" name="Footer Placeholder 4"/>
          <p:cNvSpPr>
            <a:spLocks noGrp="1"/>
          </p:cNvSpPr>
          <p:nvPr>
            <p:ph type="ftr" sz="quarter" idx="11"/>
          </p:nvPr>
        </p:nvSpPr>
        <p:spPr/>
        <p:txBody>
          <a:bodyPr/>
          <a:lstStyle/>
          <a:p>
            <a:pPr>
              <a:defRPr/>
            </a:pPr>
            <a:r>
              <a:rPr lang="en-US" smtClean="0"/>
              <a:t>ICFA Seminar Beijing</a:t>
            </a:r>
            <a:endParaRPr lang="en-US" b="1"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6882" y="898359"/>
            <a:ext cx="2942931" cy="5405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7417512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 name="pasted-image.pdf"/>
          <p:cNvPicPr/>
          <p:nvPr/>
        </p:nvPicPr>
        <p:blipFill>
          <a:blip r:embed="rId2">
            <a:extLst/>
          </a:blip>
          <a:stretch>
            <a:fillRect/>
          </a:stretch>
        </p:blipFill>
        <p:spPr>
          <a:xfrm>
            <a:off x="-84833" y="-6350"/>
            <a:ext cx="9313666" cy="6868829"/>
          </a:xfrm>
          <a:prstGeom prst="rect">
            <a:avLst/>
          </a:prstGeom>
          <a:ln w="12700">
            <a:miter lim="400000"/>
          </a:ln>
        </p:spPr>
      </p:pic>
      <p:pic>
        <p:nvPicPr>
          <p:cNvPr id="127" name="lar1nd_3d.png"/>
          <p:cNvPicPr/>
          <p:nvPr/>
        </p:nvPicPr>
        <p:blipFill>
          <a:blip r:embed="rId3">
            <a:extLst/>
          </a:blip>
          <a:stretch>
            <a:fillRect/>
          </a:stretch>
        </p:blipFill>
        <p:spPr>
          <a:xfrm>
            <a:off x="6456903" y="4912331"/>
            <a:ext cx="1915662" cy="1805782"/>
          </a:xfrm>
          <a:prstGeom prst="rect">
            <a:avLst/>
          </a:prstGeom>
          <a:ln w="12700">
            <a:solidFill/>
            <a:miter lim="400000"/>
          </a:ln>
        </p:spPr>
      </p:pic>
      <p:pic>
        <p:nvPicPr>
          <p:cNvPr id="128" name="pasted-image.pdf"/>
          <p:cNvPicPr/>
          <p:nvPr/>
        </p:nvPicPr>
        <p:blipFill>
          <a:blip r:embed="rId4">
            <a:extLst/>
          </a:blip>
          <a:stretch>
            <a:fillRect/>
          </a:stretch>
        </p:blipFill>
        <p:spPr>
          <a:xfrm>
            <a:off x="5716058" y="-5895"/>
            <a:ext cx="3445098" cy="2191410"/>
          </a:xfrm>
          <a:prstGeom prst="rect">
            <a:avLst/>
          </a:prstGeom>
          <a:ln w="12700">
            <a:solidFill/>
            <a:miter lim="400000"/>
          </a:ln>
        </p:spPr>
      </p:pic>
      <p:pic>
        <p:nvPicPr>
          <p:cNvPr id="129" name="pasted-image.png"/>
          <p:cNvPicPr/>
          <p:nvPr/>
        </p:nvPicPr>
        <p:blipFill>
          <a:blip r:embed="rId5">
            <a:extLst/>
          </a:blip>
          <a:stretch>
            <a:fillRect/>
          </a:stretch>
        </p:blipFill>
        <p:spPr>
          <a:xfrm>
            <a:off x="5949705" y="2570338"/>
            <a:ext cx="2045292" cy="1805677"/>
          </a:xfrm>
          <a:prstGeom prst="rect">
            <a:avLst/>
          </a:prstGeom>
          <a:ln w="12700">
            <a:solidFill/>
            <a:miter lim="400000"/>
          </a:ln>
        </p:spPr>
      </p:pic>
      <p:grpSp>
        <p:nvGrpSpPr>
          <p:cNvPr id="132" name="Group 132"/>
          <p:cNvGrpSpPr/>
          <p:nvPr/>
        </p:nvGrpSpPr>
        <p:grpSpPr>
          <a:xfrm>
            <a:off x="5609620" y="4771715"/>
            <a:ext cx="995218" cy="510541"/>
            <a:chOff x="-38099" y="-38100"/>
            <a:chExt cx="995217" cy="510540"/>
          </a:xfrm>
        </p:grpSpPr>
        <p:sp>
          <p:nvSpPr>
            <p:cNvPr id="131" name="Shape 131"/>
            <p:cNvSpPr/>
            <p:nvPr/>
          </p:nvSpPr>
          <p:spPr>
            <a:xfrm>
              <a:off x="0" y="0"/>
              <a:ext cx="919018" cy="434340"/>
            </a:xfrm>
            <a:prstGeom prst="rect">
              <a:avLst/>
            </a:prstGeom>
            <a:solidFill>
              <a:srgbClr val="FFFFFF"/>
            </a:solidFill>
            <a:ln>
              <a:noFill/>
            </a:ln>
            <a:effectLst/>
            <a:extLst>
              <a:ext uri="{C572A759-6A51-4108-AA02-DFA0A04FC94B}">
                <ma14:wrappingTextBoxFlag xmlns="" xmlns:ma14="http://schemas.microsoft.com/office/mac/drawingml/2011/main" val="1"/>
              </a:ext>
            </a:extLst>
          </p:spPr>
          <p:txBody>
            <a:bodyPr wrap="none" lIns="0" tIns="0" rIns="0" bIns="0" numCol="1" anchor="t">
              <a:spAutoFit/>
            </a:bodyPr>
            <a:lstStyle>
              <a:lvl1pPr>
                <a:defRPr sz="1700"/>
              </a:lvl1pPr>
            </a:lstStyle>
            <a:p>
              <a:pPr lvl="0">
                <a:defRPr sz="1800">
                  <a:uFillTx/>
                </a:defRPr>
              </a:pPr>
              <a:r>
                <a:rPr sz="1700">
                  <a:uFill>
                    <a:solidFill/>
                  </a:uFill>
                </a:rPr>
                <a:t>LAr1-ND</a:t>
              </a:r>
            </a:p>
          </p:txBody>
        </p:sp>
        <p:pic>
          <p:nvPicPr>
            <p:cNvPr id="130" name="Picture 129"/>
            <p:cNvPicPr/>
            <p:nvPr/>
          </p:nvPicPr>
          <p:blipFill>
            <a:blip r:embed="rId6">
              <a:extLst/>
            </a:blip>
            <a:stretch>
              <a:fillRect/>
            </a:stretch>
          </p:blipFill>
          <p:spPr>
            <a:xfrm>
              <a:off x="-38100" y="-38100"/>
              <a:ext cx="995218" cy="510541"/>
            </a:xfrm>
            <a:prstGeom prst="rect">
              <a:avLst/>
            </a:prstGeom>
            <a:effectLst/>
          </p:spPr>
        </p:pic>
      </p:grpSp>
      <p:grpSp>
        <p:nvGrpSpPr>
          <p:cNvPr id="135" name="Group 135"/>
          <p:cNvGrpSpPr/>
          <p:nvPr/>
        </p:nvGrpSpPr>
        <p:grpSpPr>
          <a:xfrm>
            <a:off x="5502017" y="1613403"/>
            <a:ext cx="1388224" cy="510541"/>
            <a:chOff x="-38099" y="-38100"/>
            <a:chExt cx="1388222" cy="510540"/>
          </a:xfrm>
        </p:grpSpPr>
        <p:sp>
          <p:nvSpPr>
            <p:cNvPr id="134" name="Shape 134"/>
            <p:cNvSpPr/>
            <p:nvPr/>
          </p:nvSpPr>
          <p:spPr>
            <a:xfrm>
              <a:off x="0" y="0"/>
              <a:ext cx="1312023" cy="434340"/>
            </a:xfrm>
            <a:prstGeom prst="rect">
              <a:avLst/>
            </a:prstGeom>
            <a:solidFill>
              <a:srgbClr val="FFFFFF"/>
            </a:solidFill>
            <a:ln>
              <a:noFill/>
            </a:ln>
            <a:effectLst/>
            <a:extLst>
              <a:ext uri="{C572A759-6A51-4108-AA02-DFA0A04FC94B}">
                <ma14:wrappingTextBoxFlag xmlns="" xmlns:ma14="http://schemas.microsoft.com/office/mac/drawingml/2011/main" val="1"/>
              </a:ext>
            </a:extLst>
          </p:spPr>
          <p:txBody>
            <a:bodyPr wrap="none" lIns="0" tIns="0" rIns="0" bIns="0" numCol="1" anchor="t">
              <a:spAutoFit/>
            </a:bodyPr>
            <a:lstStyle>
              <a:lvl1pPr>
                <a:defRPr sz="1700"/>
              </a:lvl1pPr>
            </a:lstStyle>
            <a:p>
              <a:pPr lvl="0">
                <a:defRPr sz="1800">
                  <a:uFillTx/>
                </a:defRPr>
              </a:pPr>
              <a:r>
                <a:rPr sz="1700">
                  <a:uFill>
                    <a:solidFill/>
                  </a:uFill>
                </a:rPr>
                <a:t>ICARUS T600</a:t>
              </a:r>
            </a:p>
          </p:txBody>
        </p:sp>
        <p:pic>
          <p:nvPicPr>
            <p:cNvPr id="133" name="Picture 132"/>
            <p:cNvPicPr/>
            <p:nvPr/>
          </p:nvPicPr>
          <p:blipFill>
            <a:blip r:embed="rId7">
              <a:extLst/>
            </a:blip>
            <a:stretch>
              <a:fillRect/>
            </a:stretch>
          </p:blipFill>
          <p:spPr>
            <a:xfrm>
              <a:off x="-38100" y="-38100"/>
              <a:ext cx="1388223" cy="510541"/>
            </a:xfrm>
            <a:prstGeom prst="rect">
              <a:avLst/>
            </a:prstGeom>
            <a:effectLst/>
          </p:spPr>
        </p:pic>
      </p:grpSp>
      <p:grpSp>
        <p:nvGrpSpPr>
          <p:cNvPr id="138" name="Group 138"/>
          <p:cNvGrpSpPr/>
          <p:nvPr/>
        </p:nvGrpSpPr>
        <p:grpSpPr>
          <a:xfrm>
            <a:off x="7586513" y="2453822"/>
            <a:ext cx="1357547" cy="510541"/>
            <a:chOff x="-38100" y="-38100"/>
            <a:chExt cx="1357545" cy="510540"/>
          </a:xfrm>
        </p:grpSpPr>
        <p:sp>
          <p:nvSpPr>
            <p:cNvPr id="137" name="Shape 137"/>
            <p:cNvSpPr/>
            <p:nvPr/>
          </p:nvSpPr>
          <p:spPr>
            <a:xfrm>
              <a:off x="0" y="0"/>
              <a:ext cx="1281346" cy="434340"/>
            </a:xfrm>
            <a:prstGeom prst="rect">
              <a:avLst/>
            </a:prstGeom>
            <a:solidFill>
              <a:srgbClr val="FFFFFF"/>
            </a:solidFill>
            <a:ln>
              <a:noFill/>
            </a:ln>
            <a:effectLst/>
            <a:extLst>
              <a:ext uri="{C572A759-6A51-4108-AA02-DFA0A04FC94B}">
                <ma14:wrappingTextBoxFlag xmlns="" xmlns:ma14="http://schemas.microsoft.com/office/mac/drawingml/2011/main" val="1"/>
              </a:ext>
            </a:extLst>
          </p:spPr>
          <p:txBody>
            <a:bodyPr wrap="none" lIns="0" tIns="0" rIns="0" bIns="0" numCol="1" anchor="t">
              <a:spAutoFit/>
            </a:bodyPr>
            <a:lstStyle>
              <a:lvl1pPr>
                <a:defRPr sz="1700"/>
              </a:lvl1pPr>
            </a:lstStyle>
            <a:p>
              <a:pPr lvl="0">
                <a:defRPr sz="1800">
                  <a:uFillTx/>
                </a:defRPr>
              </a:pPr>
              <a:r>
                <a:rPr sz="1700">
                  <a:uFill>
                    <a:solidFill/>
                  </a:uFill>
                </a:rPr>
                <a:t>MicroBooNE</a:t>
              </a:r>
            </a:p>
          </p:txBody>
        </p:sp>
        <p:pic>
          <p:nvPicPr>
            <p:cNvPr id="136" name="Picture 135"/>
            <p:cNvPicPr/>
            <p:nvPr/>
          </p:nvPicPr>
          <p:blipFill>
            <a:blip r:embed="rId8">
              <a:extLst/>
            </a:blip>
            <a:stretch>
              <a:fillRect/>
            </a:stretch>
          </p:blipFill>
          <p:spPr>
            <a:xfrm>
              <a:off x="-38100" y="-38100"/>
              <a:ext cx="1357546" cy="510541"/>
            </a:xfrm>
            <a:prstGeom prst="rect">
              <a:avLst/>
            </a:prstGeom>
            <a:effectLst/>
          </p:spPr>
        </p:pic>
      </p:grpSp>
      <p:sp>
        <p:nvSpPr>
          <p:cNvPr id="139" name="Shape 139"/>
          <p:cNvSpPr/>
          <p:nvPr/>
        </p:nvSpPr>
        <p:spPr>
          <a:xfrm flipH="1" flipV="1">
            <a:off x="2229817" y="2658781"/>
            <a:ext cx="3711195" cy="818838"/>
          </a:xfrm>
          <a:prstGeom prst="line">
            <a:avLst/>
          </a:prstGeom>
          <a:ln w="38100">
            <a:solidFill>
              <a:srgbClr val="FFFB00"/>
            </a:solidFill>
            <a:round/>
            <a:tailEnd type="triangle"/>
          </a:ln>
          <a:effectLst>
            <a:outerShdw blurRad="38100" dist="20000" dir="5400000" rotWithShape="0">
              <a:srgbClr val="000000">
                <a:alpha val="38000"/>
              </a:srgbClr>
            </a:outerShdw>
          </a:effectLst>
        </p:spPr>
        <p:txBody>
          <a:bodyPr lIns="0" tIns="0" rIns="0" bIns="0"/>
          <a:lstStyle/>
          <a:p>
            <a:pPr lvl="0" algn="l">
              <a:defRPr sz="1200">
                <a:uFillTx/>
                <a:latin typeface="+mj-lt"/>
                <a:ea typeface="+mj-ea"/>
                <a:cs typeface="+mj-cs"/>
                <a:sym typeface="Helvetica"/>
              </a:defRPr>
            </a:pPr>
            <a:endParaRPr/>
          </a:p>
        </p:txBody>
      </p:sp>
      <p:sp>
        <p:nvSpPr>
          <p:cNvPr id="140" name="Shape 140"/>
          <p:cNvSpPr/>
          <p:nvPr/>
        </p:nvSpPr>
        <p:spPr>
          <a:xfrm flipH="1">
            <a:off x="3396439" y="1174892"/>
            <a:ext cx="2428850" cy="383717"/>
          </a:xfrm>
          <a:prstGeom prst="line">
            <a:avLst/>
          </a:prstGeom>
          <a:ln w="38100">
            <a:solidFill>
              <a:srgbClr val="FFFB00"/>
            </a:solidFill>
            <a:round/>
            <a:tailEnd type="triangle"/>
          </a:ln>
          <a:effectLst>
            <a:outerShdw blurRad="38100" dist="20000" dir="5400000" rotWithShape="0">
              <a:srgbClr val="000000">
                <a:alpha val="38000"/>
              </a:srgbClr>
            </a:outerShdw>
          </a:effectLst>
        </p:spPr>
        <p:txBody>
          <a:bodyPr lIns="0" tIns="0" rIns="0" bIns="0"/>
          <a:lstStyle/>
          <a:p>
            <a:pPr lvl="0" algn="l">
              <a:defRPr sz="1200">
                <a:uFillTx/>
                <a:latin typeface="+mj-lt"/>
                <a:ea typeface="+mj-ea"/>
                <a:cs typeface="+mj-cs"/>
                <a:sym typeface="Helvetica"/>
              </a:defRPr>
            </a:pPr>
            <a:endParaRPr/>
          </a:p>
        </p:txBody>
      </p:sp>
      <p:sp>
        <p:nvSpPr>
          <p:cNvPr id="141" name="Shape 141"/>
          <p:cNvSpPr/>
          <p:nvPr/>
        </p:nvSpPr>
        <p:spPr>
          <a:xfrm flipH="1" flipV="1">
            <a:off x="2218929" y="4965666"/>
            <a:ext cx="4212319" cy="608065"/>
          </a:xfrm>
          <a:prstGeom prst="line">
            <a:avLst/>
          </a:prstGeom>
          <a:ln w="38100">
            <a:solidFill>
              <a:srgbClr val="FFFB00"/>
            </a:solidFill>
            <a:round/>
            <a:tailEnd type="triangle"/>
          </a:ln>
          <a:effectLst>
            <a:outerShdw blurRad="38100" dist="20000" dir="5400000" rotWithShape="0">
              <a:srgbClr val="000000">
                <a:alpha val="38000"/>
              </a:srgbClr>
            </a:outerShdw>
          </a:effectLst>
        </p:spPr>
        <p:txBody>
          <a:bodyPr lIns="0" tIns="0" rIns="0" bIns="0"/>
          <a:lstStyle/>
          <a:p>
            <a:pPr lvl="0" algn="l">
              <a:defRPr sz="1200">
                <a:uFillTx/>
                <a:latin typeface="+mj-lt"/>
                <a:ea typeface="+mj-ea"/>
                <a:cs typeface="+mj-cs"/>
                <a:sym typeface="Helvetica"/>
              </a:defRPr>
            </a:pPr>
            <a:endParaRPr/>
          </a:p>
        </p:txBody>
      </p:sp>
    </p:spTree>
    <p:extLst>
      <p:ext uri="{BB962C8B-B14F-4D97-AF65-F5344CB8AC3E}">
        <p14:creationId xmlns:p14="http://schemas.microsoft.com/office/powerpoint/2010/main" val="345426719"/>
      </p:ext>
    </p:extLst>
  </p:cSld>
  <p:clrMapOvr>
    <a:masterClrMapping/>
  </p:clrMapOvr>
  <p:transition spd="med"/>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9724" y="340214"/>
            <a:ext cx="8604495" cy="445770"/>
          </a:xfrm>
        </p:spPr>
        <p:txBody>
          <a:bodyPr>
            <a:noAutofit/>
          </a:bodyPr>
          <a:lstStyle/>
          <a:p>
            <a:r>
              <a:rPr lang="en-US" sz="2800" dirty="0" smtClean="0"/>
              <a:t>Puzzling: Neutrino and Quark Mixing and Masses</a:t>
            </a:r>
            <a:endParaRPr lang="en-US" sz="2800" dirty="0"/>
          </a:p>
        </p:txBody>
      </p:sp>
      <p:graphicFrame>
        <p:nvGraphicFramePr>
          <p:cNvPr id="5" name="Object 4"/>
          <p:cNvGraphicFramePr>
            <a:graphicFrameLocks noChangeAspect="1"/>
          </p:cNvGraphicFramePr>
          <p:nvPr>
            <p:extLst>
              <p:ext uri="{D42A27DB-BD31-4B8C-83A1-F6EECF244321}">
                <p14:modId xmlns:p14="http://schemas.microsoft.com/office/powerpoint/2010/main" val="2675531208"/>
              </p:ext>
            </p:extLst>
          </p:nvPr>
        </p:nvGraphicFramePr>
        <p:xfrm>
          <a:off x="656681" y="1295401"/>
          <a:ext cx="3678036" cy="1644650"/>
        </p:xfrm>
        <a:graphic>
          <a:graphicData uri="http://schemas.openxmlformats.org/presentationml/2006/ole">
            <mc:AlternateContent xmlns:mc="http://schemas.openxmlformats.org/markup-compatibility/2006">
              <mc:Choice xmlns:v="urn:schemas-microsoft-com:vml" Requires="v">
                <p:oleObj spid="_x0000_s11604" name="Equation" r:id="rId3" imgW="1562100" imgH="698500" progId="Equation.DSMT4">
                  <p:embed/>
                </p:oleObj>
              </mc:Choice>
              <mc:Fallback>
                <p:oleObj name="Equation" r:id="rId3" imgW="1562100" imgH="698500" progId="Equation.DSMT4">
                  <p:embed/>
                  <p:pic>
                    <p:nvPicPr>
                      <p:cNvPr id="0" name=""/>
                      <p:cNvPicPr/>
                      <p:nvPr/>
                    </p:nvPicPr>
                    <p:blipFill>
                      <a:blip r:embed="rId4"/>
                      <a:stretch>
                        <a:fillRect/>
                      </a:stretch>
                    </p:blipFill>
                    <p:spPr>
                      <a:xfrm>
                        <a:off x="656681" y="1295401"/>
                        <a:ext cx="3678036" cy="1644650"/>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285557118"/>
              </p:ext>
            </p:extLst>
          </p:nvPr>
        </p:nvGraphicFramePr>
        <p:xfrm>
          <a:off x="732881" y="3200400"/>
          <a:ext cx="3538450" cy="1677714"/>
        </p:xfrm>
        <a:graphic>
          <a:graphicData uri="http://schemas.openxmlformats.org/presentationml/2006/ole">
            <mc:AlternateContent xmlns:mc="http://schemas.openxmlformats.org/markup-compatibility/2006">
              <mc:Choice xmlns:v="urn:schemas-microsoft-com:vml" Requires="v">
                <p:oleObj spid="_x0000_s11605" name="Equation" r:id="rId5" imgW="1473200" imgH="698500" progId="Equation.DSMT4">
                  <p:embed/>
                </p:oleObj>
              </mc:Choice>
              <mc:Fallback>
                <p:oleObj name="Equation" r:id="rId5" imgW="1473200" imgH="698500" progId="Equation.DSMT4">
                  <p:embed/>
                  <p:pic>
                    <p:nvPicPr>
                      <p:cNvPr id="0" name=""/>
                      <p:cNvPicPr/>
                      <p:nvPr/>
                    </p:nvPicPr>
                    <p:blipFill>
                      <a:blip r:embed="rId6"/>
                      <a:stretch>
                        <a:fillRect/>
                      </a:stretch>
                    </p:blipFill>
                    <p:spPr>
                      <a:xfrm>
                        <a:off x="732881" y="3200400"/>
                        <a:ext cx="3538450" cy="1677714"/>
                      </a:xfrm>
                      <a:prstGeom prst="rect">
                        <a:avLst/>
                      </a:prstGeom>
                    </p:spPr>
                  </p:pic>
                </p:oleObj>
              </mc:Fallback>
            </mc:AlternateContent>
          </a:graphicData>
        </a:graphic>
      </p:graphicFrame>
      <p:sp>
        <p:nvSpPr>
          <p:cNvPr id="7" name="TextBox 6"/>
          <p:cNvSpPr txBox="1"/>
          <p:nvPr/>
        </p:nvSpPr>
        <p:spPr>
          <a:xfrm>
            <a:off x="4722618" y="1828801"/>
            <a:ext cx="3142189" cy="461657"/>
          </a:xfrm>
          <a:prstGeom prst="rect">
            <a:avLst/>
          </a:prstGeom>
          <a:noFill/>
        </p:spPr>
        <p:txBody>
          <a:bodyPr wrap="none" lIns="91431" tIns="45716" rIns="91431" bIns="45716" rtlCol="0">
            <a:spAutoFit/>
          </a:bodyPr>
          <a:lstStyle/>
          <a:p>
            <a:r>
              <a:rPr lang="en-US" dirty="0" smtClean="0"/>
              <a:t>Neutrino Masses &lt; 2 eV</a:t>
            </a:r>
            <a:endParaRPr lang="en-US" dirty="0"/>
          </a:p>
        </p:txBody>
      </p:sp>
      <p:sp>
        <p:nvSpPr>
          <p:cNvPr id="8" name="TextBox 7"/>
          <p:cNvSpPr txBox="1"/>
          <p:nvPr/>
        </p:nvSpPr>
        <p:spPr>
          <a:xfrm>
            <a:off x="4466682" y="3505200"/>
            <a:ext cx="3334549" cy="830989"/>
          </a:xfrm>
          <a:prstGeom prst="rect">
            <a:avLst/>
          </a:prstGeom>
          <a:noFill/>
        </p:spPr>
        <p:txBody>
          <a:bodyPr wrap="none" lIns="91431" tIns="45716" rIns="91431" bIns="45716" rtlCol="0">
            <a:spAutoFit/>
          </a:bodyPr>
          <a:lstStyle/>
          <a:p>
            <a:r>
              <a:rPr lang="en-US" dirty="0" smtClean="0"/>
              <a:t>Quark Masses = 3x10</a:t>
            </a:r>
            <a:r>
              <a:rPr lang="en-US" baseline="30000" dirty="0" smtClean="0"/>
              <a:t>6</a:t>
            </a:r>
            <a:r>
              <a:rPr lang="en-US" dirty="0" smtClean="0"/>
              <a:t> eV</a:t>
            </a:r>
          </a:p>
          <a:p>
            <a:r>
              <a:rPr lang="en-US" dirty="0"/>
              <a:t>t</a:t>
            </a:r>
            <a:r>
              <a:rPr lang="en-US" dirty="0" smtClean="0"/>
              <a:t>o 1.7x10</a:t>
            </a:r>
            <a:r>
              <a:rPr lang="en-US" baseline="30000" dirty="0" smtClean="0"/>
              <a:t>11</a:t>
            </a:r>
            <a:r>
              <a:rPr lang="en-US" dirty="0" smtClean="0"/>
              <a:t> eV </a:t>
            </a:r>
            <a:endParaRPr lang="en-US" dirty="0"/>
          </a:p>
        </p:txBody>
      </p:sp>
      <p:sp>
        <p:nvSpPr>
          <p:cNvPr id="9" name="TextBox 8"/>
          <p:cNvSpPr txBox="1"/>
          <p:nvPr/>
        </p:nvSpPr>
        <p:spPr>
          <a:xfrm>
            <a:off x="858740" y="5181601"/>
            <a:ext cx="7178294" cy="1077210"/>
          </a:xfrm>
          <a:prstGeom prst="rect">
            <a:avLst/>
          </a:prstGeom>
          <a:noFill/>
        </p:spPr>
        <p:txBody>
          <a:bodyPr wrap="none" lIns="91431" tIns="45716" rIns="91431" bIns="45716" rtlCol="0">
            <a:spAutoFit/>
          </a:bodyPr>
          <a:lstStyle/>
          <a:p>
            <a:pPr algn="l"/>
            <a:r>
              <a:rPr lang="en-US" sz="3200" b="1" dirty="0" smtClean="0">
                <a:solidFill>
                  <a:srgbClr val="FF0000"/>
                </a:solidFill>
              </a:rPr>
              <a:t>Very different</a:t>
            </a:r>
          </a:p>
          <a:p>
            <a:pPr algn="l"/>
            <a:r>
              <a:rPr lang="en-US" sz="3200" b="1" dirty="0" smtClean="0">
                <a:solidFill>
                  <a:srgbClr val="FF0000"/>
                </a:solidFill>
              </a:rPr>
              <a:t>No idea why, but it is probably important</a:t>
            </a:r>
            <a:endParaRPr lang="en-US" sz="3200" b="1" dirty="0">
              <a:solidFill>
                <a:srgbClr val="FF0000"/>
              </a:solidFill>
            </a:endParaRPr>
          </a:p>
        </p:txBody>
      </p:sp>
    </p:spTree>
    <p:extLst>
      <p:ext uri="{BB962C8B-B14F-4D97-AF65-F5344CB8AC3E}">
        <p14:creationId xmlns:p14="http://schemas.microsoft.com/office/powerpoint/2010/main" val="272055740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40605" y="297174"/>
            <a:ext cx="6441187" cy="523220"/>
          </a:xfrm>
          <a:prstGeom prst="rect">
            <a:avLst/>
          </a:prstGeom>
          <a:noFill/>
        </p:spPr>
        <p:txBody>
          <a:bodyPr wrap="none" rtlCol="0">
            <a:spAutoFit/>
          </a:bodyPr>
          <a:lstStyle/>
          <a:p>
            <a:r>
              <a:rPr lang="en-US" sz="2800" b="1" dirty="0" smtClean="0">
                <a:latin typeface="Helvetica" panose="020B0604020202020204" pitchFamily="34" charset="0"/>
                <a:cs typeface="Helvetica" panose="020B0604020202020204" pitchFamily="34" charset="0"/>
              </a:rPr>
              <a:t>Summary of theta_13 Measurements</a:t>
            </a:r>
            <a:endParaRPr lang="en-US" sz="2800" dirty="0" smtClean="0">
              <a:latin typeface="Helvetica" panose="020B0604020202020204" pitchFamily="34" charset="0"/>
              <a:cs typeface="Helvetica" panose="020B0604020202020204" pitchFamily="34" charset="0"/>
            </a:endParaRPr>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19" y="841123"/>
            <a:ext cx="7325927" cy="5462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6647" y="1035170"/>
            <a:ext cx="1807354" cy="4890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ooter Placeholder 1"/>
          <p:cNvSpPr>
            <a:spLocks noGrp="1"/>
          </p:cNvSpPr>
          <p:nvPr>
            <p:ph type="ftr" sz="quarter" idx="3"/>
          </p:nvPr>
        </p:nvSpPr>
        <p:spPr/>
        <p:txBody>
          <a:bodyPr/>
          <a:lstStyle/>
          <a:p>
            <a:r>
              <a:rPr lang="en-US" smtClean="0"/>
              <a:t>ICFA Seminar Beijing</a:t>
            </a:r>
            <a:endParaRPr lang="en-US" dirty="0"/>
          </a:p>
        </p:txBody>
      </p:sp>
    </p:spTree>
    <p:extLst>
      <p:ext uri="{BB962C8B-B14F-4D97-AF65-F5344CB8AC3E}">
        <p14:creationId xmlns:p14="http://schemas.microsoft.com/office/powerpoint/2010/main" val="174355534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a:xfrm>
            <a:off x="123635" y="203899"/>
            <a:ext cx="8913310" cy="504973"/>
          </a:xfrm>
        </p:spPr>
        <p:txBody>
          <a:bodyPr lIns="57598" tIns="28799" rIns="57598" bIns="28799"/>
          <a:lstStyle/>
          <a:p>
            <a:r>
              <a:rPr lang="en-US" sz="2800" dirty="0" smtClean="0">
                <a:ea typeface="ＭＳ Ｐゴシック" pitchFamily="-109" charset="-128"/>
                <a:cs typeface="ＭＳ Ｐゴシック" pitchFamily="-109" charset="-128"/>
              </a:rPr>
              <a:t>Neutrino masses: what we know and don’t know</a:t>
            </a:r>
          </a:p>
        </p:txBody>
      </p:sp>
      <p:pic>
        <p:nvPicPr>
          <p:cNvPr id="5" name="Picture 4"/>
          <p:cNvPicPr>
            <a:picLocks noChangeAspect="1"/>
          </p:cNvPicPr>
          <p:nvPr/>
        </p:nvPicPr>
        <p:blipFill>
          <a:blip r:embed="rId3"/>
          <a:stretch>
            <a:fillRect/>
          </a:stretch>
        </p:blipFill>
        <p:spPr>
          <a:xfrm>
            <a:off x="382452" y="902901"/>
            <a:ext cx="6751602" cy="3375801"/>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1341" y="4340431"/>
            <a:ext cx="3795623" cy="2425812"/>
          </a:xfrm>
          <a:prstGeom prst="rect">
            <a:avLst/>
          </a:prstGeom>
        </p:spPr>
      </p:pic>
      <p:sp>
        <p:nvSpPr>
          <p:cNvPr id="6" name="TextBox 5"/>
          <p:cNvSpPr txBox="1"/>
          <p:nvPr/>
        </p:nvSpPr>
        <p:spPr>
          <a:xfrm>
            <a:off x="123635" y="5055079"/>
            <a:ext cx="6225407" cy="954107"/>
          </a:xfrm>
          <a:prstGeom prst="rect">
            <a:avLst/>
          </a:prstGeom>
          <a:noFill/>
        </p:spPr>
        <p:txBody>
          <a:bodyPr wrap="square" rtlCol="0">
            <a:spAutoFit/>
          </a:bodyPr>
          <a:lstStyle/>
          <a:p>
            <a:r>
              <a:rPr lang="en-US" sz="2800" b="1" dirty="0" err="1"/>
              <a:t>KA</a:t>
            </a:r>
            <a:r>
              <a:rPr lang="en-US" sz="2800" dirty="0" err="1"/>
              <a:t>rlsruhe</a:t>
            </a:r>
            <a:r>
              <a:rPr lang="en-US" sz="2800" b="1" dirty="0"/>
              <a:t> </a:t>
            </a:r>
            <a:r>
              <a:rPr lang="en-US" sz="2800" b="1" dirty="0" err="1"/>
              <a:t>TRI</a:t>
            </a:r>
            <a:r>
              <a:rPr lang="en-US" sz="2800" dirty="0" err="1"/>
              <a:t>tium</a:t>
            </a:r>
            <a:r>
              <a:rPr lang="en-US" sz="2800" dirty="0"/>
              <a:t> </a:t>
            </a:r>
            <a:r>
              <a:rPr lang="en-US" sz="2800" b="1" dirty="0"/>
              <a:t>N</a:t>
            </a:r>
            <a:r>
              <a:rPr lang="en-US" sz="2800" dirty="0"/>
              <a:t>eutrino </a:t>
            </a:r>
            <a:endParaRPr lang="en-US" sz="2800" dirty="0" smtClean="0"/>
          </a:p>
          <a:p>
            <a:r>
              <a:rPr lang="en-US" sz="2800" dirty="0" smtClean="0"/>
              <a:t>Experiment </a:t>
            </a:r>
            <a:r>
              <a:rPr lang="en-US" sz="2800" dirty="0"/>
              <a:t>(KATRIN) </a:t>
            </a:r>
          </a:p>
        </p:txBody>
      </p:sp>
    </p:spTree>
    <p:extLst>
      <p:ext uri="{BB962C8B-B14F-4D97-AF65-F5344CB8AC3E}">
        <p14:creationId xmlns:p14="http://schemas.microsoft.com/office/powerpoint/2010/main" val="299754941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a:xfrm>
            <a:off x="123635" y="203899"/>
            <a:ext cx="8913310" cy="504973"/>
          </a:xfrm>
        </p:spPr>
        <p:txBody>
          <a:bodyPr lIns="57598" tIns="28799" rIns="57598" bIns="28799"/>
          <a:lstStyle/>
          <a:p>
            <a:r>
              <a:rPr lang="en-US" sz="2800" dirty="0" smtClean="0">
                <a:ea typeface="ＭＳ Ｐゴシック" pitchFamily="-109" charset="-128"/>
                <a:cs typeface="ＭＳ Ｐゴシック" pitchFamily="-109" charset="-128"/>
              </a:rPr>
              <a:t>Neutrino masses: what we know and don’t know</a:t>
            </a:r>
          </a:p>
        </p:txBody>
      </p:sp>
      <p:pic>
        <p:nvPicPr>
          <p:cNvPr id="4" name="Picture 3"/>
          <p:cNvPicPr>
            <a:picLocks noChangeAspect="1"/>
          </p:cNvPicPr>
          <p:nvPr/>
        </p:nvPicPr>
        <p:blipFill>
          <a:blip r:embed="rId3"/>
          <a:stretch>
            <a:fillRect/>
          </a:stretch>
        </p:blipFill>
        <p:spPr>
          <a:xfrm>
            <a:off x="806450" y="1477852"/>
            <a:ext cx="7429500" cy="4287946"/>
          </a:xfrm>
          <a:prstGeom prst="rect">
            <a:avLst/>
          </a:prstGeom>
        </p:spPr>
      </p:pic>
      <p:pic>
        <p:nvPicPr>
          <p:cNvPr id="5" name="Picture 4" descr="neumas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772" y="1325850"/>
            <a:ext cx="9307682" cy="3585394"/>
          </a:xfrm>
          <a:prstGeom prst="rect">
            <a:avLst/>
          </a:prstGeom>
        </p:spPr>
      </p:pic>
      <p:sp>
        <p:nvSpPr>
          <p:cNvPr id="2" name="TextBox 1"/>
          <p:cNvSpPr txBox="1"/>
          <p:nvPr/>
        </p:nvSpPr>
        <p:spPr>
          <a:xfrm>
            <a:off x="228599" y="5765798"/>
            <a:ext cx="8808345" cy="523220"/>
          </a:xfrm>
          <a:prstGeom prst="rect">
            <a:avLst/>
          </a:prstGeom>
          <a:noFill/>
        </p:spPr>
        <p:txBody>
          <a:bodyPr wrap="square" rtlCol="0">
            <a:spAutoFit/>
          </a:bodyPr>
          <a:lstStyle/>
          <a:p>
            <a:r>
              <a:rPr lang="en-US" sz="2800" dirty="0" smtClean="0"/>
              <a:t>A major goal of experimental physics is to resolve this issue</a:t>
            </a:r>
            <a:endParaRPr lang="en-US" sz="2800" dirty="0"/>
          </a:p>
        </p:txBody>
      </p:sp>
    </p:spTree>
    <p:extLst>
      <p:ext uri="{BB962C8B-B14F-4D97-AF65-F5344CB8AC3E}">
        <p14:creationId xmlns:p14="http://schemas.microsoft.com/office/powerpoint/2010/main" val="135850797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bwMode="auto">
          <a:xfrm>
            <a:off x="228600" y="103188"/>
            <a:ext cx="8686800" cy="6429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numCol="1" compatLnSpc="1">
            <a:prstTxWarp prst="textNoShape">
              <a:avLst/>
            </a:prstTxWarp>
          </a:bodyPr>
          <a:lstStyle/>
          <a:p>
            <a:r>
              <a:rPr lang="en-US" dirty="0" smtClean="0">
                <a:latin typeface="Helvetica" charset="0"/>
              </a:rPr>
              <a:t>Near &amp; Far Detector up and running : </a:t>
            </a:r>
            <a:r>
              <a:rPr lang="en-US" dirty="0" err="1" smtClean="0">
                <a:latin typeface="Helvetica" charset="0"/>
              </a:rPr>
              <a:t>NOvA</a:t>
            </a:r>
            <a:endParaRPr lang="en-US" dirty="0">
              <a:latin typeface="Helvetica" charset="0"/>
            </a:endParaRPr>
          </a:p>
        </p:txBody>
      </p:sp>
      <p:sp>
        <p:nvSpPr>
          <p:cNvPr id="15364"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900" smtClean="0">
                <a:solidFill>
                  <a:srgbClr val="003087"/>
                </a:solidFill>
                <a:latin typeface="Helvetica" charset="0"/>
              </a:rPr>
              <a:t>ICFA Seminar Beijing</a:t>
            </a:r>
            <a:endParaRPr lang="en-US" sz="900" b="1" dirty="0">
              <a:solidFill>
                <a:srgbClr val="003087"/>
              </a:solidFill>
              <a:latin typeface="Helvetica"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rcRect l="9914" r="8662" b="5325"/>
          <a:stretch>
            <a:fillRect/>
          </a:stretch>
        </p:blipFill>
        <p:spPr bwMode="auto">
          <a:xfrm>
            <a:off x="4217514" y="1688114"/>
            <a:ext cx="4801208" cy="4185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NOvA near 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637" y="3200356"/>
            <a:ext cx="3851275" cy="2679678"/>
          </a:xfrm>
          <a:prstGeom prst="rect">
            <a:avLst/>
          </a:prstGeom>
        </p:spPr>
      </p:pic>
      <p:sp>
        <p:nvSpPr>
          <p:cNvPr id="4" name="TextBox 3"/>
          <p:cNvSpPr txBox="1"/>
          <p:nvPr/>
        </p:nvSpPr>
        <p:spPr>
          <a:xfrm>
            <a:off x="6161153" y="1024091"/>
            <a:ext cx="2857569" cy="400110"/>
          </a:xfrm>
          <a:prstGeom prst="rect">
            <a:avLst/>
          </a:prstGeom>
          <a:noFill/>
        </p:spPr>
        <p:txBody>
          <a:bodyPr wrap="square" rtlCol="0">
            <a:spAutoFit/>
          </a:bodyPr>
          <a:lstStyle/>
          <a:p>
            <a:r>
              <a:rPr lang="en-US" sz="2000" dirty="0" smtClean="0">
                <a:solidFill>
                  <a:schemeClr val="accent6">
                    <a:lumMod val="50000"/>
                  </a:schemeClr>
                </a:solidFill>
              </a:rPr>
              <a:t>Data taking data started</a:t>
            </a:r>
            <a:endParaRPr lang="en-US" sz="2000" dirty="0">
              <a:solidFill>
                <a:schemeClr val="accent6">
                  <a:lumMod val="50000"/>
                </a:schemeClr>
              </a:solidFill>
            </a:endParaRPr>
          </a:p>
        </p:txBody>
      </p: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 y="791801"/>
            <a:ext cx="5401801" cy="23323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18160" y="5897880"/>
            <a:ext cx="7269480" cy="892552"/>
          </a:xfrm>
          <a:prstGeom prst="rect">
            <a:avLst/>
          </a:prstGeom>
          <a:noFill/>
        </p:spPr>
        <p:txBody>
          <a:bodyPr wrap="square" rtlCol="0">
            <a:spAutoFit/>
          </a:bodyPr>
          <a:lstStyle/>
          <a:p>
            <a:pPr marL="0" lvl="1" algn="ctr"/>
            <a:r>
              <a:rPr lang="en-US" sz="2800" dirty="0">
                <a:solidFill>
                  <a:srgbClr val="003399"/>
                </a:solidFill>
              </a:rPr>
              <a:t>Working toward 700 kW for neutrinos</a:t>
            </a:r>
          </a:p>
          <a:p>
            <a:endParaRPr lang="en-US" dirty="0"/>
          </a:p>
        </p:txBody>
      </p:sp>
    </p:spTree>
    <p:extLst>
      <p:ext uri="{BB962C8B-B14F-4D97-AF65-F5344CB8AC3E}">
        <p14:creationId xmlns:p14="http://schemas.microsoft.com/office/powerpoint/2010/main" val="171001628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p:cNvSpPr>
            <a:spLocks noGrp="1"/>
          </p:cNvSpPr>
          <p:nvPr>
            <p:ph type="title"/>
          </p:nvPr>
        </p:nvSpPr>
        <p:spPr>
          <a:xfrm>
            <a:off x="465826" y="2362200"/>
            <a:ext cx="7992374" cy="1143000"/>
          </a:xfrm>
        </p:spPr>
        <p:txBody>
          <a:bodyPr lIns="57598" tIns="28799" rIns="57598" bIns="28799"/>
          <a:lstStyle/>
          <a:p>
            <a:r>
              <a:rPr lang="en-US" sz="3800" dirty="0" smtClean="0">
                <a:ea typeface="ＭＳ Ｐゴシック" pitchFamily="-109" charset="-128"/>
                <a:cs typeface="ＭＳ Ｐゴシック" pitchFamily="-109" charset="-128"/>
              </a:rPr>
              <a:t>Mass Hierarchy Beyond </a:t>
            </a:r>
            <a:r>
              <a:rPr lang="en-US" sz="3800" dirty="0" err="1">
                <a:ea typeface="ＭＳ Ｐゴシック" pitchFamily="-109" charset="-128"/>
                <a:cs typeface="ＭＳ Ｐゴシック" pitchFamily="-109" charset="-128"/>
              </a:rPr>
              <a:t>NoVA</a:t>
            </a:r>
            <a:endParaRPr lang="en-US" sz="3800" dirty="0">
              <a:ea typeface="ＭＳ Ｐゴシック" pitchFamily="-109" charset="-128"/>
              <a:cs typeface="ＭＳ Ｐゴシック" pitchFamily="-109" charset="-128"/>
            </a:endParaRPr>
          </a:p>
        </p:txBody>
      </p:sp>
    </p:spTree>
    <p:extLst>
      <p:ext uri="{BB962C8B-B14F-4D97-AF65-F5344CB8AC3E}">
        <p14:creationId xmlns:p14="http://schemas.microsoft.com/office/powerpoint/2010/main" val="15385909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Scales of New Physics….unknown today</a:t>
            </a:r>
            <a:endParaRPr lang="en-US" dirty="0"/>
          </a:p>
        </p:txBody>
      </p:sp>
      <p:sp>
        <p:nvSpPr>
          <p:cNvPr id="3" name="Content Placeholder 2"/>
          <p:cNvSpPr>
            <a:spLocks noGrp="1"/>
          </p:cNvSpPr>
          <p:nvPr>
            <p:ph idx="1"/>
          </p:nvPr>
        </p:nvSpPr>
        <p:spPr/>
        <p:txBody>
          <a:bodyPr/>
          <a:lstStyle/>
          <a:p>
            <a:r>
              <a:rPr lang="en-US" dirty="0" smtClean="0"/>
              <a:t>E.g. </a:t>
            </a:r>
            <a:r>
              <a:rPr lang="en-US" dirty="0"/>
              <a:t>s</a:t>
            </a:r>
            <a:r>
              <a:rPr lang="en-US" dirty="0" smtClean="0"/>
              <a:t>cale of SUSY?</a:t>
            </a:r>
          </a:p>
          <a:p>
            <a:r>
              <a:rPr lang="en-US" dirty="0" smtClean="0"/>
              <a:t>E.g. scale of flavor physics?...mass and flavor all mixed up</a:t>
            </a:r>
          </a:p>
          <a:p>
            <a:r>
              <a:rPr lang="en-US" dirty="0" smtClean="0"/>
              <a:t>E.g. scale(s) of neutrino masses </a:t>
            </a:r>
          </a:p>
          <a:p>
            <a:endParaRPr lang="en-US" dirty="0"/>
          </a:p>
        </p:txBody>
      </p:sp>
      <p:sp>
        <p:nvSpPr>
          <p:cNvPr id="4" name="Footer Placeholder 3"/>
          <p:cNvSpPr>
            <a:spLocks noGrp="1"/>
          </p:cNvSpPr>
          <p:nvPr>
            <p:ph type="ftr" sz="quarter" idx="11"/>
          </p:nvPr>
        </p:nvSpPr>
        <p:spPr/>
        <p:txBody>
          <a:bodyPr/>
          <a:lstStyle/>
          <a:p>
            <a:pPr>
              <a:defRPr/>
            </a:pPr>
            <a:r>
              <a:rPr lang="en-US" smtClean="0"/>
              <a:t>ICFA Seminar Beijing</a:t>
            </a:r>
            <a:endParaRPr lang="en-US" b="1" dirty="0"/>
          </a:p>
        </p:txBody>
      </p:sp>
    </p:spTree>
    <p:extLst>
      <p:ext uri="{BB962C8B-B14F-4D97-AF65-F5344CB8AC3E}">
        <p14:creationId xmlns:p14="http://schemas.microsoft.com/office/powerpoint/2010/main" val="29418918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068" y="154289"/>
            <a:ext cx="8108829" cy="60893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4021634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4-03-09 at 11.12.09 A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5844" y="1451875"/>
            <a:ext cx="8942312" cy="4873058"/>
          </a:xfrm>
          <a:prstGeom prst="rect">
            <a:avLst/>
          </a:prstGeom>
        </p:spPr>
      </p:pic>
      <p:sp>
        <p:nvSpPr>
          <p:cNvPr id="4" name="TextBox 3"/>
          <p:cNvSpPr txBox="1"/>
          <p:nvPr/>
        </p:nvSpPr>
        <p:spPr>
          <a:xfrm>
            <a:off x="55564" y="385258"/>
            <a:ext cx="8876148" cy="523220"/>
          </a:xfrm>
          <a:prstGeom prst="rect">
            <a:avLst/>
          </a:prstGeom>
          <a:noFill/>
        </p:spPr>
        <p:txBody>
          <a:bodyPr wrap="none" rtlCol="0">
            <a:spAutoFit/>
          </a:bodyPr>
          <a:lstStyle/>
          <a:p>
            <a:r>
              <a:rPr lang="en-US" sz="2800" b="1" dirty="0" smtClean="0">
                <a:latin typeface="Helvetica" panose="020B0604020202020204" pitchFamily="34" charset="0"/>
                <a:cs typeface="Helvetica" panose="020B0604020202020204" pitchFamily="34" charset="0"/>
              </a:rPr>
              <a:t>Detector deep underground at the Sanford facility</a:t>
            </a:r>
            <a:endParaRPr lang="en-US" sz="2800" b="1"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209199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6" name="Picture 2"/>
          <p:cNvPicPr>
            <a:picLocks noChangeAspect="1" noChangeArrowheads="1"/>
          </p:cNvPicPr>
          <p:nvPr/>
        </p:nvPicPr>
        <p:blipFill>
          <a:blip r:embed="rId2"/>
          <a:srcRect/>
          <a:stretch>
            <a:fillRect/>
          </a:stretch>
        </p:blipFill>
        <p:spPr bwMode="auto">
          <a:xfrm>
            <a:off x="139486" y="185979"/>
            <a:ext cx="8873254" cy="6493789"/>
          </a:xfrm>
          <a:prstGeom prst="rect">
            <a:avLst/>
          </a:prstGeom>
          <a:noFill/>
          <a:ln w="9525">
            <a:noFill/>
            <a:miter lim="800000"/>
            <a:headEnd/>
            <a:tailEnd/>
          </a:ln>
        </p:spPr>
      </p:pic>
      <p:sp>
        <p:nvSpPr>
          <p:cNvPr id="2" name="Rectangle 1"/>
          <p:cNvSpPr/>
          <p:nvPr/>
        </p:nvSpPr>
        <p:spPr>
          <a:xfrm>
            <a:off x="588933" y="3449281"/>
            <a:ext cx="4572000" cy="830997"/>
          </a:xfrm>
          <a:prstGeom prst="rect">
            <a:avLst/>
          </a:prstGeom>
        </p:spPr>
        <p:txBody>
          <a:bodyPr>
            <a:spAutoFit/>
          </a:bodyPr>
          <a:lstStyle/>
          <a:p>
            <a:r>
              <a:rPr lang="en-US" b="1" dirty="0" smtClean="0"/>
              <a:t>40 fiducial tons </a:t>
            </a:r>
            <a:r>
              <a:rPr lang="en-US" b="1" dirty="0"/>
              <a:t>liquid argon</a:t>
            </a:r>
          </a:p>
          <a:p>
            <a:r>
              <a:rPr lang="en-US" b="1" dirty="0"/>
              <a:t>deep underground</a:t>
            </a:r>
          </a:p>
        </p:txBody>
      </p:sp>
    </p:spTree>
    <p:extLst>
      <p:ext uri="{BB962C8B-B14F-4D97-AF65-F5344CB8AC3E}">
        <p14:creationId xmlns:p14="http://schemas.microsoft.com/office/powerpoint/2010/main" val="387190609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LBNE, LBNO &amp; others coming together …long baseline</a:t>
            </a:r>
            <a:endParaRPr lang="en-US" dirty="0"/>
          </a:p>
        </p:txBody>
      </p:sp>
      <p:sp>
        <p:nvSpPr>
          <p:cNvPr id="3" name="Content Placeholder 2"/>
          <p:cNvSpPr>
            <a:spLocks noGrp="1"/>
          </p:cNvSpPr>
          <p:nvPr>
            <p:ph idx="1"/>
          </p:nvPr>
        </p:nvSpPr>
        <p:spPr/>
        <p:txBody>
          <a:bodyPr/>
          <a:lstStyle/>
          <a:p>
            <a:r>
              <a:rPr lang="en-US" dirty="0" smtClean="0"/>
              <a:t>Following recommendations of European strategy and P5 reports a new collaboration is forming with </a:t>
            </a:r>
            <a:r>
              <a:rPr lang="en-US" dirty="0"/>
              <a:t>F</a:t>
            </a:r>
            <a:r>
              <a:rPr lang="en-US" dirty="0" smtClean="0"/>
              <a:t>ermilab as host</a:t>
            </a:r>
          </a:p>
          <a:p>
            <a:r>
              <a:rPr lang="en-US" dirty="0" smtClean="0"/>
              <a:t>Building upon CD-1 of LBNE</a:t>
            </a:r>
          </a:p>
          <a:p>
            <a:r>
              <a:rPr lang="en-US" dirty="0" smtClean="0"/>
              <a:t>Physics goals: CP, mass hierarchy, supernova neutrino detection, proton decay, precision atmospheric studies and three neutrino paradigm precision studies</a:t>
            </a:r>
          </a:p>
          <a:p>
            <a:r>
              <a:rPr lang="en-US" dirty="0" smtClean="0"/>
              <a:t>Interim Board formed and has “met” twice </a:t>
            </a:r>
          </a:p>
          <a:p>
            <a:r>
              <a:rPr lang="en-US" dirty="0" smtClean="0"/>
              <a:t>PI meetings planned for Dec 5 at CERN and Dec 12 at FNAL</a:t>
            </a:r>
          </a:p>
          <a:p>
            <a:r>
              <a:rPr lang="en-US" dirty="0" smtClean="0"/>
              <a:t>New collaboration forms after that</a:t>
            </a:r>
          </a:p>
          <a:p>
            <a:r>
              <a:rPr lang="en-US" dirty="0" smtClean="0"/>
              <a:t>LOI to Jan. ’15 PAC for review if all goes well</a:t>
            </a:r>
          </a:p>
          <a:p>
            <a:r>
              <a:rPr lang="en-US" dirty="0" smtClean="0"/>
              <a:t>CDR to PAC in summer ‘15</a:t>
            </a:r>
          </a:p>
          <a:p>
            <a:endParaRPr lang="en-US" dirty="0" smtClean="0"/>
          </a:p>
          <a:p>
            <a:endParaRPr lang="en-US" dirty="0"/>
          </a:p>
        </p:txBody>
      </p:sp>
      <p:sp>
        <p:nvSpPr>
          <p:cNvPr id="4" name="Footer Placeholder 3"/>
          <p:cNvSpPr>
            <a:spLocks noGrp="1"/>
          </p:cNvSpPr>
          <p:nvPr>
            <p:ph type="ftr" sz="quarter" idx="11"/>
          </p:nvPr>
        </p:nvSpPr>
        <p:spPr/>
        <p:txBody>
          <a:bodyPr/>
          <a:lstStyle/>
          <a:p>
            <a:pPr>
              <a:defRPr/>
            </a:pPr>
            <a:r>
              <a:rPr lang="en-US" smtClean="0"/>
              <a:t>ICFA Seminar Beijing</a:t>
            </a:r>
            <a:endParaRPr lang="en-US" b="1" dirty="0"/>
          </a:p>
        </p:txBody>
      </p:sp>
    </p:spTree>
    <p:extLst>
      <p:ext uri="{BB962C8B-B14F-4D97-AF65-F5344CB8AC3E}">
        <p14:creationId xmlns:p14="http://schemas.microsoft.com/office/powerpoint/2010/main" val="30376797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Rare processes: Flavor Physics</a:t>
            </a:r>
            <a:endParaRPr lang="en-US" dirty="0"/>
          </a:p>
        </p:txBody>
      </p:sp>
      <p:sp>
        <p:nvSpPr>
          <p:cNvPr id="3" name="Content Placeholder 2"/>
          <p:cNvSpPr>
            <a:spLocks noGrp="1"/>
          </p:cNvSpPr>
          <p:nvPr>
            <p:ph idx="1"/>
          </p:nvPr>
        </p:nvSpPr>
        <p:spPr/>
        <p:txBody>
          <a:bodyPr/>
          <a:lstStyle/>
          <a:p>
            <a:r>
              <a:rPr lang="en-US" dirty="0" smtClean="0"/>
              <a:t>Mu2e &amp; Muon g-2 @ Fermilab and JPARC</a:t>
            </a:r>
          </a:p>
          <a:p>
            <a:r>
              <a:rPr lang="en-US" dirty="0" err="1" smtClean="0"/>
              <a:t>LHCb</a:t>
            </a:r>
            <a:r>
              <a:rPr lang="en-US" dirty="0" smtClean="0"/>
              <a:t> at LHC</a:t>
            </a:r>
          </a:p>
          <a:p>
            <a:r>
              <a:rPr lang="en-US" dirty="0" smtClean="0"/>
              <a:t>Belle II at KEK</a:t>
            </a:r>
          </a:p>
          <a:p>
            <a:r>
              <a:rPr lang="en-US" dirty="0" smtClean="0"/>
              <a:t>BES III at IHEP</a:t>
            </a:r>
          </a:p>
          <a:p>
            <a:endParaRPr lang="en-US" dirty="0"/>
          </a:p>
          <a:p>
            <a:pPr marL="914400" lvl="2" indent="0">
              <a:buNone/>
              <a:defRPr/>
            </a:pPr>
            <a:endParaRPr lang="en-US" b="1" dirty="0">
              <a:solidFill>
                <a:srgbClr val="000000"/>
              </a:solidFill>
              <a:latin typeface="Calibri" pitchFamily="34" charset="0"/>
              <a:cs typeface="Arial" charset="0"/>
            </a:endParaRPr>
          </a:p>
          <a:p>
            <a:endParaRPr lang="en-US" dirty="0" smtClean="0"/>
          </a:p>
          <a:p>
            <a:endParaRPr lang="en-US" dirty="0"/>
          </a:p>
          <a:p>
            <a:endParaRPr lang="en-US" dirty="0"/>
          </a:p>
        </p:txBody>
      </p:sp>
      <p:sp>
        <p:nvSpPr>
          <p:cNvPr id="4" name="Footer Placeholder 3"/>
          <p:cNvSpPr>
            <a:spLocks noGrp="1"/>
          </p:cNvSpPr>
          <p:nvPr>
            <p:ph type="ftr" sz="quarter" idx="11"/>
          </p:nvPr>
        </p:nvSpPr>
        <p:spPr/>
        <p:txBody>
          <a:bodyPr/>
          <a:lstStyle/>
          <a:p>
            <a:pPr>
              <a:defRPr/>
            </a:pPr>
            <a:r>
              <a:rPr lang="en-US" smtClean="0"/>
              <a:t>ICFA Seminar Beijing</a:t>
            </a:r>
            <a:endParaRPr lang="en-US" b="1" dirty="0"/>
          </a:p>
        </p:txBody>
      </p:sp>
      <p:pic>
        <p:nvPicPr>
          <p:cNvPr id="124" name="Picture 2"/>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p:blipFill>
        <p:spPr bwMode="auto">
          <a:xfrm>
            <a:off x="228600" y="3331953"/>
            <a:ext cx="4629774" cy="31831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5" name="Picture 1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0239" y="1433424"/>
            <a:ext cx="4059291" cy="2001059"/>
          </a:xfrm>
          <a:prstGeom prst="rect">
            <a:avLst/>
          </a:prstGeom>
        </p:spPr>
      </p:pic>
      <p:sp>
        <p:nvSpPr>
          <p:cNvPr id="5" name="TextBox 4"/>
          <p:cNvSpPr txBox="1"/>
          <p:nvPr/>
        </p:nvSpPr>
        <p:spPr>
          <a:xfrm>
            <a:off x="5555411" y="3830128"/>
            <a:ext cx="3345702" cy="461665"/>
          </a:xfrm>
          <a:prstGeom prst="rect">
            <a:avLst/>
          </a:prstGeom>
          <a:noFill/>
        </p:spPr>
        <p:txBody>
          <a:bodyPr wrap="square" rtlCol="0">
            <a:spAutoFit/>
          </a:bodyPr>
          <a:lstStyle/>
          <a:p>
            <a:r>
              <a:rPr lang="en-US" b="1" dirty="0" err="1" smtClean="0"/>
              <a:t>LHCb</a:t>
            </a:r>
            <a:r>
              <a:rPr lang="en-US" b="1" dirty="0" smtClean="0"/>
              <a:t> event display</a:t>
            </a:r>
            <a:endParaRPr lang="en-US" b="1" dirty="0"/>
          </a:p>
        </p:txBody>
      </p:sp>
      <p:sp>
        <p:nvSpPr>
          <p:cNvPr id="6" name="TextBox 5"/>
          <p:cNvSpPr txBox="1"/>
          <p:nvPr/>
        </p:nvSpPr>
        <p:spPr>
          <a:xfrm>
            <a:off x="4920239" y="5607170"/>
            <a:ext cx="2998810" cy="461665"/>
          </a:xfrm>
          <a:prstGeom prst="rect">
            <a:avLst/>
          </a:prstGeom>
          <a:noFill/>
        </p:spPr>
        <p:txBody>
          <a:bodyPr wrap="square" rtlCol="0">
            <a:spAutoFit/>
          </a:bodyPr>
          <a:lstStyle/>
          <a:p>
            <a:r>
              <a:rPr lang="en-US" b="1" dirty="0" smtClean="0"/>
              <a:t>G-2 at JPARC</a:t>
            </a:r>
            <a:endParaRPr lang="en-US" b="1" dirty="0"/>
          </a:p>
        </p:txBody>
      </p:sp>
    </p:spTree>
    <p:extLst>
      <p:ext uri="{BB962C8B-B14F-4D97-AF65-F5344CB8AC3E}">
        <p14:creationId xmlns:p14="http://schemas.microsoft.com/office/powerpoint/2010/main" val="823931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4"/>
                                        </p:tgtEl>
                                        <p:attrNameLst>
                                          <p:attrName>style.visibility</p:attrName>
                                        </p:attrNameLst>
                                      </p:cBhvr>
                                      <p:to>
                                        <p:strVal val="visible"/>
                                      </p:to>
                                    </p:set>
                                    <p:animEffect transition="in" filter="dissolve">
                                      <p:cBhvr>
                                        <p:cTn id="7" dur="500"/>
                                        <p:tgtEl>
                                          <p:spTgt spid="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mu2edisk.pdf"/>
          <p:cNvPicPr>
            <a:picLocks noChangeAspect="1"/>
          </p:cNvPicPr>
          <p:nvPr/>
        </p:nvPicPr>
        <p:blipFill rotWithShape="1">
          <a:blip r:embed="rId3">
            <a:extLst>
              <a:ext uri="{28A0092B-C50C-407E-A947-70E740481C1C}">
                <a14:useLocalDpi xmlns:a14="http://schemas.microsoft.com/office/drawing/2010/main" val="0"/>
              </a:ext>
            </a:extLst>
          </a:blip>
          <a:srcRect l="12027" t="37332" r="8605" b="49337"/>
          <a:stretch/>
        </p:blipFill>
        <p:spPr>
          <a:xfrm>
            <a:off x="228600" y="1233567"/>
            <a:ext cx="8708476" cy="1893147"/>
          </a:xfrm>
          <a:prstGeom prst="rect">
            <a:avLst/>
          </a:prstGeom>
        </p:spPr>
      </p:pic>
      <p:sp>
        <p:nvSpPr>
          <p:cNvPr id="14340" name="Rectangle 2"/>
          <p:cNvSpPr>
            <a:spLocks noGrp="1" noChangeArrowheads="1"/>
          </p:cNvSpPr>
          <p:nvPr>
            <p:ph type="title"/>
          </p:nvPr>
        </p:nvSpPr>
        <p:spPr>
          <a:xfrm>
            <a:off x="176841" y="311978"/>
            <a:ext cx="6858000" cy="838200"/>
          </a:xfrm>
        </p:spPr>
        <p:txBody>
          <a:bodyPr/>
          <a:lstStyle/>
          <a:p>
            <a:pPr eaLnBrk="1" hangingPunct="1"/>
            <a:r>
              <a:rPr lang="en-US" sz="2800" dirty="0" smtClean="0">
                <a:latin typeface="Helvetica" panose="020B0604020202020204" pitchFamily="34" charset="0"/>
                <a:cs typeface="Helvetica" panose="020B0604020202020204" pitchFamily="34" charset="0"/>
              </a:rPr>
              <a:t>Mu2e &amp; COMET Experimental Apparatus </a:t>
            </a:r>
            <a:endParaRPr lang="en-US" sz="2800" dirty="0">
              <a:latin typeface="Helvetica" panose="020B0604020202020204" pitchFamily="34" charset="0"/>
              <a:cs typeface="Helvetica" panose="020B0604020202020204" pitchFamily="34" charset="0"/>
            </a:endParaRPr>
          </a:p>
        </p:txBody>
      </p:sp>
      <p:sp>
        <p:nvSpPr>
          <p:cNvPr id="7" name="TextBox 6"/>
          <p:cNvSpPr txBox="1">
            <a:spLocks noChangeArrowheads="1"/>
          </p:cNvSpPr>
          <p:nvPr/>
        </p:nvSpPr>
        <p:spPr bwMode="auto">
          <a:xfrm>
            <a:off x="434597" y="937398"/>
            <a:ext cx="1288221" cy="701731"/>
          </a:xfrm>
          <a:prstGeom prst="rect">
            <a:avLst/>
          </a:prstGeom>
          <a:noFill/>
          <a:ln w="9525">
            <a:noFill/>
            <a:miter lim="800000"/>
            <a:headEnd/>
            <a:tailEnd/>
          </a:ln>
        </p:spPr>
        <p:txBody>
          <a:bodyPr wrap="none">
            <a:prstTxWarp prst="textNoShape">
              <a:avLst/>
            </a:prstTxWarp>
            <a:spAutoFit/>
          </a:bodyPr>
          <a:lstStyle/>
          <a:p>
            <a:pPr algn="ctr"/>
            <a:r>
              <a:rPr lang="en-US" sz="1800" dirty="0">
                <a:solidFill>
                  <a:srgbClr val="F79646"/>
                </a:solidFill>
              </a:rPr>
              <a:t>Production</a:t>
            </a:r>
            <a:endParaRPr lang="en-US" sz="1800" dirty="0" smtClean="0">
              <a:solidFill>
                <a:srgbClr val="F79646"/>
              </a:solidFill>
            </a:endParaRPr>
          </a:p>
          <a:p>
            <a:pPr algn="ctr"/>
            <a:r>
              <a:rPr lang="en-US" sz="1800" dirty="0" smtClean="0">
                <a:solidFill>
                  <a:srgbClr val="F79646"/>
                </a:solidFill>
              </a:rPr>
              <a:t>Solenoid</a:t>
            </a:r>
            <a:endParaRPr lang="en-US" sz="1800" dirty="0">
              <a:solidFill>
                <a:srgbClr val="F79646"/>
              </a:solidFill>
            </a:endParaRPr>
          </a:p>
        </p:txBody>
      </p:sp>
      <p:sp>
        <p:nvSpPr>
          <p:cNvPr id="8" name="TextBox 7"/>
          <p:cNvSpPr txBox="1">
            <a:spLocks noChangeArrowheads="1"/>
          </p:cNvSpPr>
          <p:nvPr/>
        </p:nvSpPr>
        <p:spPr bwMode="auto">
          <a:xfrm>
            <a:off x="2790704" y="902892"/>
            <a:ext cx="1163900" cy="701731"/>
          </a:xfrm>
          <a:prstGeom prst="rect">
            <a:avLst/>
          </a:prstGeom>
          <a:noFill/>
          <a:ln w="9525">
            <a:noFill/>
            <a:miter lim="800000"/>
            <a:headEnd/>
            <a:tailEnd/>
          </a:ln>
        </p:spPr>
        <p:txBody>
          <a:bodyPr wrap="none">
            <a:prstTxWarp prst="textNoShape">
              <a:avLst/>
            </a:prstTxWarp>
            <a:spAutoFit/>
          </a:bodyPr>
          <a:lstStyle/>
          <a:p>
            <a:pPr algn="ctr"/>
            <a:r>
              <a:rPr lang="en-US" sz="1800" dirty="0">
                <a:solidFill>
                  <a:srgbClr val="F79646"/>
                </a:solidFill>
              </a:rPr>
              <a:t>Transport</a:t>
            </a:r>
            <a:endParaRPr lang="en-US" sz="1800" dirty="0" smtClean="0">
              <a:solidFill>
                <a:srgbClr val="F79646"/>
              </a:solidFill>
            </a:endParaRPr>
          </a:p>
          <a:p>
            <a:pPr algn="ctr"/>
            <a:r>
              <a:rPr lang="en-US" sz="1800" dirty="0" smtClean="0">
                <a:solidFill>
                  <a:srgbClr val="F79646"/>
                </a:solidFill>
              </a:rPr>
              <a:t>Solenoid</a:t>
            </a:r>
            <a:endParaRPr lang="en-US" sz="1800" dirty="0">
              <a:solidFill>
                <a:srgbClr val="F79646"/>
              </a:solidFill>
            </a:endParaRPr>
          </a:p>
        </p:txBody>
      </p:sp>
      <p:sp>
        <p:nvSpPr>
          <p:cNvPr id="9" name="TextBox 8"/>
          <p:cNvSpPr txBox="1">
            <a:spLocks noChangeArrowheads="1"/>
          </p:cNvSpPr>
          <p:nvPr/>
        </p:nvSpPr>
        <p:spPr bwMode="auto">
          <a:xfrm>
            <a:off x="5486400" y="928930"/>
            <a:ext cx="1083086" cy="701731"/>
          </a:xfrm>
          <a:prstGeom prst="rect">
            <a:avLst/>
          </a:prstGeom>
          <a:noFill/>
          <a:ln w="9525">
            <a:noFill/>
            <a:miter lim="800000"/>
            <a:headEnd/>
            <a:tailEnd/>
          </a:ln>
        </p:spPr>
        <p:txBody>
          <a:bodyPr wrap="none">
            <a:prstTxWarp prst="textNoShape">
              <a:avLst/>
            </a:prstTxWarp>
            <a:spAutoFit/>
          </a:bodyPr>
          <a:lstStyle/>
          <a:p>
            <a:pPr algn="ctr"/>
            <a:r>
              <a:rPr lang="en-US" sz="1800" dirty="0">
                <a:solidFill>
                  <a:srgbClr val="F79646"/>
                </a:solidFill>
              </a:rPr>
              <a:t>Detector</a:t>
            </a:r>
            <a:endParaRPr lang="en-US" sz="1800" dirty="0" smtClean="0">
              <a:solidFill>
                <a:srgbClr val="F79646"/>
              </a:solidFill>
            </a:endParaRPr>
          </a:p>
          <a:p>
            <a:pPr algn="ctr"/>
            <a:r>
              <a:rPr lang="en-US" sz="1800" dirty="0" smtClean="0">
                <a:solidFill>
                  <a:srgbClr val="F79646"/>
                </a:solidFill>
              </a:rPr>
              <a:t>Solenoid</a:t>
            </a:r>
            <a:endParaRPr lang="en-US" sz="1800" dirty="0">
              <a:solidFill>
                <a:srgbClr val="F79646"/>
              </a:solidFill>
            </a:endParaRPr>
          </a:p>
        </p:txBody>
      </p:sp>
      <p:pic>
        <p:nvPicPr>
          <p:cNvPr id="12" name="Picture 25" descr="Mu2eDetectorPhoto-wPerson.jpg"/>
          <p:cNvPicPr>
            <a:picLocks noChangeAspect="1"/>
          </p:cNvPicPr>
          <p:nvPr/>
        </p:nvPicPr>
        <p:blipFill>
          <a:blip r:embed="rId4"/>
          <a:srcRect l="76147" t="61101" r="19037" b="18166"/>
          <a:stretch>
            <a:fillRect/>
          </a:stretch>
        </p:blipFill>
        <p:spPr bwMode="auto">
          <a:xfrm>
            <a:off x="8537717" y="2194763"/>
            <a:ext cx="301483" cy="535486"/>
          </a:xfrm>
          <a:prstGeom prst="rect">
            <a:avLst/>
          </a:prstGeom>
          <a:noFill/>
          <a:ln w="9525">
            <a:noFill/>
            <a:miter lim="800000"/>
            <a:headEnd/>
            <a:tailEnd/>
          </a:ln>
        </p:spPr>
      </p:pic>
      <p:grpSp>
        <p:nvGrpSpPr>
          <p:cNvPr id="80" name="Group 79"/>
          <p:cNvGrpSpPr/>
          <p:nvPr/>
        </p:nvGrpSpPr>
        <p:grpSpPr>
          <a:xfrm>
            <a:off x="5715000" y="1725273"/>
            <a:ext cx="2239051" cy="863103"/>
            <a:chOff x="5761949" y="4495800"/>
            <a:chExt cx="2239051" cy="863103"/>
          </a:xfrm>
        </p:grpSpPr>
        <p:sp>
          <p:nvSpPr>
            <p:cNvPr id="81" name="Arc 80"/>
            <p:cNvSpPr/>
            <p:nvPr/>
          </p:nvSpPr>
          <p:spPr>
            <a:xfrm rot="9941458">
              <a:off x="5852389" y="4921604"/>
              <a:ext cx="85803" cy="221103"/>
            </a:xfrm>
            <a:prstGeom prst="arc">
              <a:avLst>
                <a:gd name="adj1" fmla="val 11005528"/>
                <a:gd name="adj2" fmla="val 0"/>
              </a:avLst>
            </a:prstGeom>
            <a:ln>
              <a:solidFill>
                <a:srgbClr val="00009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2" name="Arc 81"/>
            <p:cNvSpPr/>
            <p:nvPr/>
          </p:nvSpPr>
          <p:spPr>
            <a:xfrm rot="9941458">
              <a:off x="6123870" y="4912846"/>
              <a:ext cx="85803" cy="221103"/>
            </a:xfrm>
            <a:prstGeom prst="arc">
              <a:avLst>
                <a:gd name="adj1" fmla="val 11005528"/>
                <a:gd name="adj2" fmla="val 0"/>
              </a:avLst>
            </a:prstGeom>
            <a:ln>
              <a:solidFill>
                <a:srgbClr val="00009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83" name="Group 102"/>
            <p:cNvGrpSpPr/>
            <p:nvPr/>
          </p:nvGrpSpPr>
          <p:grpSpPr>
            <a:xfrm>
              <a:off x="5761949" y="4495800"/>
              <a:ext cx="2239051" cy="863103"/>
              <a:chOff x="5755599" y="4511675"/>
              <a:chExt cx="2239051" cy="863103"/>
            </a:xfrm>
          </p:grpSpPr>
          <p:sp>
            <p:nvSpPr>
              <p:cNvPr id="84" name="Arc 83"/>
              <p:cNvSpPr/>
              <p:nvPr/>
            </p:nvSpPr>
            <p:spPr>
              <a:xfrm rot="20856685">
                <a:off x="6126459" y="4714541"/>
                <a:ext cx="456481" cy="660237"/>
              </a:xfrm>
              <a:prstGeom prst="arc">
                <a:avLst>
                  <a:gd name="adj1" fmla="val 11005528"/>
                  <a:gd name="adj2" fmla="val 21548159"/>
                </a:avLst>
              </a:prstGeom>
              <a:ln>
                <a:solidFill>
                  <a:srgbClr val="00009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5" name="Arc 84"/>
              <p:cNvSpPr/>
              <p:nvPr/>
            </p:nvSpPr>
            <p:spPr>
              <a:xfrm rot="20673755">
                <a:off x="5755599" y="4923696"/>
                <a:ext cx="179793" cy="306499"/>
              </a:xfrm>
              <a:prstGeom prst="arc">
                <a:avLst>
                  <a:gd name="adj1" fmla="val 11005528"/>
                  <a:gd name="adj2" fmla="val 0"/>
                </a:avLst>
              </a:prstGeom>
              <a:ln>
                <a:solidFill>
                  <a:srgbClr val="00009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6" name="Arc 85"/>
              <p:cNvSpPr/>
              <p:nvPr/>
            </p:nvSpPr>
            <p:spPr>
              <a:xfrm rot="20921661">
                <a:off x="5864793" y="4836519"/>
                <a:ext cx="342642" cy="494407"/>
              </a:xfrm>
              <a:prstGeom prst="arc">
                <a:avLst>
                  <a:gd name="adj1" fmla="val 11005528"/>
                  <a:gd name="adj2" fmla="val 0"/>
                </a:avLst>
              </a:prstGeom>
              <a:ln>
                <a:solidFill>
                  <a:srgbClr val="00009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7" name="Freeform 86"/>
              <p:cNvSpPr/>
              <p:nvPr/>
            </p:nvSpPr>
            <p:spPr>
              <a:xfrm>
                <a:off x="7591425" y="4759325"/>
                <a:ext cx="133350" cy="13640"/>
              </a:xfrm>
              <a:custGeom>
                <a:avLst/>
                <a:gdLst>
                  <a:gd name="connsiteX0" fmla="*/ 0 w 133350"/>
                  <a:gd name="connsiteY0" fmla="*/ 0 h 13640"/>
                  <a:gd name="connsiteX1" fmla="*/ 88900 w 133350"/>
                  <a:gd name="connsiteY1" fmla="*/ 12700 h 13640"/>
                  <a:gd name="connsiteX2" fmla="*/ 133350 w 133350"/>
                  <a:gd name="connsiteY2" fmla="*/ 12700 h 13640"/>
                </a:gdLst>
                <a:ahLst/>
                <a:cxnLst>
                  <a:cxn ang="0">
                    <a:pos x="connsiteX0" y="connsiteY0"/>
                  </a:cxn>
                  <a:cxn ang="0">
                    <a:pos x="connsiteX1" y="connsiteY1"/>
                  </a:cxn>
                  <a:cxn ang="0">
                    <a:pos x="connsiteX2" y="connsiteY2"/>
                  </a:cxn>
                </a:cxnLst>
                <a:rect l="l" t="t" r="r" b="b"/>
                <a:pathLst>
                  <a:path w="133350" h="13640">
                    <a:moveTo>
                      <a:pt x="0" y="0"/>
                    </a:moveTo>
                    <a:cubicBezTo>
                      <a:pt x="33337" y="5291"/>
                      <a:pt x="66675" y="10583"/>
                      <a:pt x="88900" y="12700"/>
                    </a:cubicBezTo>
                    <a:cubicBezTo>
                      <a:pt x="111125" y="14817"/>
                      <a:pt x="133350" y="12700"/>
                      <a:pt x="133350" y="12700"/>
                    </a:cubicBezTo>
                  </a:path>
                </a:pathLst>
              </a:custGeom>
              <a:ln>
                <a:solidFill>
                  <a:srgbClr val="00009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8" name="Freeform 87"/>
              <p:cNvSpPr/>
              <p:nvPr/>
            </p:nvSpPr>
            <p:spPr>
              <a:xfrm>
                <a:off x="7832725" y="4511675"/>
                <a:ext cx="161925" cy="261289"/>
              </a:xfrm>
              <a:custGeom>
                <a:avLst/>
                <a:gdLst>
                  <a:gd name="connsiteX0" fmla="*/ 0 w 174625"/>
                  <a:gd name="connsiteY0" fmla="*/ 234950 h 234950"/>
                  <a:gd name="connsiteX1" fmla="*/ 53975 w 174625"/>
                  <a:gd name="connsiteY1" fmla="*/ 212725 h 234950"/>
                  <a:gd name="connsiteX2" fmla="*/ 104775 w 174625"/>
                  <a:gd name="connsiteY2" fmla="*/ 180975 h 234950"/>
                  <a:gd name="connsiteX3" fmla="*/ 142875 w 174625"/>
                  <a:gd name="connsiteY3" fmla="*/ 123825 h 234950"/>
                  <a:gd name="connsiteX4" fmla="*/ 165100 w 174625"/>
                  <a:gd name="connsiteY4" fmla="*/ 60325 h 234950"/>
                  <a:gd name="connsiteX5" fmla="*/ 174625 w 174625"/>
                  <a:gd name="connsiteY5" fmla="*/ 0 h 23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625" h="234950">
                    <a:moveTo>
                      <a:pt x="0" y="234950"/>
                    </a:moveTo>
                    <a:cubicBezTo>
                      <a:pt x="18256" y="228335"/>
                      <a:pt x="36513" y="221721"/>
                      <a:pt x="53975" y="212725"/>
                    </a:cubicBezTo>
                    <a:cubicBezTo>
                      <a:pt x="71438" y="203729"/>
                      <a:pt x="89958" y="195792"/>
                      <a:pt x="104775" y="180975"/>
                    </a:cubicBezTo>
                    <a:cubicBezTo>
                      <a:pt x="119592" y="166158"/>
                      <a:pt x="132821" y="143933"/>
                      <a:pt x="142875" y="123825"/>
                    </a:cubicBezTo>
                    <a:cubicBezTo>
                      <a:pt x="152929" y="103717"/>
                      <a:pt x="159808" y="80962"/>
                      <a:pt x="165100" y="60325"/>
                    </a:cubicBezTo>
                    <a:cubicBezTo>
                      <a:pt x="170392" y="39688"/>
                      <a:pt x="174625" y="0"/>
                      <a:pt x="174625" y="0"/>
                    </a:cubicBezTo>
                  </a:path>
                </a:pathLst>
              </a:custGeom>
              <a:ln>
                <a:solidFill>
                  <a:srgbClr val="00009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grpSp>
        <p:nvGrpSpPr>
          <p:cNvPr id="22" name="グループ化 6"/>
          <p:cNvGrpSpPr/>
          <p:nvPr/>
        </p:nvGrpSpPr>
        <p:grpSpPr>
          <a:xfrm>
            <a:off x="1669117" y="3085704"/>
            <a:ext cx="5729731" cy="3198443"/>
            <a:chOff x="-36513" y="3262181"/>
            <a:chExt cx="5980553" cy="3536999"/>
          </a:xfrm>
        </p:grpSpPr>
        <p:grpSp>
          <p:nvGrpSpPr>
            <p:cNvPr id="23" name="グループ化 2"/>
            <p:cNvGrpSpPr/>
            <p:nvPr/>
          </p:nvGrpSpPr>
          <p:grpSpPr>
            <a:xfrm>
              <a:off x="-36513" y="3262181"/>
              <a:ext cx="5980553" cy="3536999"/>
              <a:chOff x="-36513" y="3262181"/>
              <a:chExt cx="5980553" cy="3536999"/>
            </a:xfrm>
          </p:grpSpPr>
          <p:pic>
            <p:nvPicPr>
              <p:cNvPr id="25" name="図 45"/>
              <p:cNvPicPr>
                <a:picLocks noChangeAspect="1"/>
              </p:cNvPicPr>
              <p:nvPr/>
            </p:nvPicPr>
            <p:blipFill>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tretch>
                <a:fillRect/>
              </a:stretch>
            </p:blipFill>
            <p:spPr>
              <a:xfrm>
                <a:off x="-36513" y="4123957"/>
                <a:ext cx="3816425" cy="2675223"/>
              </a:xfrm>
              <a:prstGeom prst="rect">
                <a:avLst/>
              </a:prstGeom>
            </p:spPr>
          </p:pic>
          <p:grpSp>
            <p:nvGrpSpPr>
              <p:cNvPr id="26" name="グループ化 50"/>
              <p:cNvGrpSpPr/>
              <p:nvPr/>
            </p:nvGrpSpPr>
            <p:grpSpPr>
              <a:xfrm>
                <a:off x="2699792" y="3416071"/>
                <a:ext cx="3244248" cy="707886"/>
                <a:chOff x="4856144" y="3631067"/>
                <a:chExt cx="3244248" cy="707886"/>
              </a:xfrm>
            </p:grpSpPr>
            <p:sp>
              <p:nvSpPr>
                <p:cNvPr id="28" name="正方形/長方形 47"/>
                <p:cNvSpPr/>
                <p:nvPr/>
              </p:nvSpPr>
              <p:spPr>
                <a:xfrm>
                  <a:off x="4856144" y="3631067"/>
                  <a:ext cx="3244248" cy="369332"/>
                </a:xfrm>
                <a:prstGeom prst="rect">
                  <a:avLst/>
                </a:prstGeom>
                <a:solidFill>
                  <a:srgbClr val="000066"/>
                </a:solidFill>
              </p:spPr>
              <p:txBody>
                <a:bodyPr wrap="square" lIns="91440" tIns="45720" rIns="91440" bIns="45720">
                  <a:spAutoFit/>
                </a:bodyPr>
                <a:lstStyle/>
                <a:p>
                  <a:pPr algn="ctr" fontAlgn="auto">
                    <a:spcBef>
                      <a:spcPts val="0"/>
                    </a:spcBef>
                    <a:spcAft>
                      <a:spcPts val="0"/>
                    </a:spcAft>
                  </a:pPr>
                  <a:r>
                    <a:rPr lang="en-US" altLang="ja-JP" b="1" dirty="0" smtClean="0">
                      <a:ln w="900" cmpd="sng">
                        <a:solidFill>
                          <a:srgbClr val="4F81BD">
                            <a:satMod val="190000"/>
                            <a:alpha val="55000"/>
                          </a:srgbClr>
                        </a:solidFill>
                        <a:prstDash val="solid"/>
                      </a:ln>
                      <a:solidFill>
                        <a:srgbClr val="4F81BD">
                          <a:satMod val="200000"/>
                          <a:tint val="3000"/>
                        </a:srgbClr>
                      </a:solidFill>
                      <a:effectLst>
                        <a:innerShdw blurRad="101600" dist="76200" dir="5400000">
                          <a:srgbClr val="4F81BD">
                            <a:satMod val="190000"/>
                            <a:tint val="100000"/>
                            <a:alpha val="74000"/>
                          </a:srgbClr>
                        </a:innerShdw>
                      </a:effectLst>
                      <a:latin typeface="Arial" pitchFamily="34" charset="0"/>
                      <a:ea typeface="ＭＳ Ｐゴシック"/>
                      <a:cs typeface="Arial" pitchFamily="34" charset="0"/>
                    </a:rPr>
                    <a:t>COMET: </a:t>
                  </a:r>
                  <a:r>
                    <a:rPr lang="en-US" altLang="ja-JP" b="1" dirty="0" smtClean="0">
                      <a:ln w="900" cmpd="sng">
                        <a:solidFill>
                          <a:srgbClr val="4F81BD">
                            <a:satMod val="190000"/>
                            <a:alpha val="55000"/>
                          </a:srgbClr>
                        </a:solidFill>
                        <a:prstDash val="solid"/>
                      </a:ln>
                      <a:solidFill>
                        <a:srgbClr val="4F81BD">
                          <a:satMod val="200000"/>
                          <a:tint val="3000"/>
                        </a:srgbClr>
                      </a:solidFill>
                      <a:effectLst>
                        <a:innerShdw blurRad="101600" dist="76200" dir="5400000">
                          <a:srgbClr val="4F81BD">
                            <a:satMod val="190000"/>
                            <a:tint val="100000"/>
                            <a:alpha val="74000"/>
                          </a:srgbClr>
                        </a:innerShdw>
                      </a:effectLst>
                      <a:latin typeface="Symbol" pitchFamily="18" charset="2"/>
                      <a:ea typeface="ＭＳ Ｐゴシック"/>
                    </a:rPr>
                    <a:t>m</a:t>
                  </a:r>
                  <a:r>
                    <a:rPr lang="en-US" altLang="ja-JP" b="1" dirty="0" smtClean="0">
                      <a:ln w="900" cmpd="sng">
                        <a:solidFill>
                          <a:srgbClr val="4F81BD">
                            <a:satMod val="190000"/>
                            <a:alpha val="55000"/>
                          </a:srgbClr>
                        </a:solidFill>
                        <a:prstDash val="solid"/>
                      </a:ln>
                      <a:solidFill>
                        <a:srgbClr val="4F81BD">
                          <a:satMod val="200000"/>
                          <a:tint val="3000"/>
                        </a:srgbClr>
                      </a:solidFill>
                      <a:effectLst>
                        <a:innerShdw blurRad="101600" dist="76200" dir="5400000">
                          <a:srgbClr val="4F81BD">
                            <a:satMod val="190000"/>
                            <a:tint val="100000"/>
                            <a:alpha val="74000"/>
                          </a:srgbClr>
                        </a:innerShdw>
                      </a:effectLst>
                      <a:latin typeface="Calibri"/>
                      <a:ea typeface="ＭＳ Ｐゴシック"/>
                    </a:rPr>
                    <a:t> </a:t>
                  </a:r>
                  <a:r>
                    <a:rPr lang="en-US" altLang="ja-JP" b="1" dirty="0" smtClean="0">
                      <a:ln w="900" cmpd="sng">
                        <a:solidFill>
                          <a:srgbClr val="4F81BD">
                            <a:satMod val="190000"/>
                            <a:alpha val="55000"/>
                          </a:srgbClr>
                        </a:solidFill>
                        <a:prstDash val="solid"/>
                      </a:ln>
                      <a:solidFill>
                        <a:srgbClr val="4F81BD">
                          <a:satMod val="200000"/>
                          <a:tint val="3000"/>
                        </a:srgbClr>
                      </a:solidFill>
                      <a:effectLst>
                        <a:innerShdw blurRad="101600" dist="76200" dir="5400000">
                          <a:srgbClr val="4F81BD">
                            <a:satMod val="190000"/>
                            <a:tint val="100000"/>
                            <a:alpha val="74000"/>
                          </a:srgbClr>
                        </a:innerShdw>
                      </a:effectLst>
                      <a:latin typeface="Calibri"/>
                      <a:ea typeface="ＭＳ Ｐゴシック"/>
                      <a:sym typeface="Wingdings" pitchFamily="2" charset="2"/>
                    </a:rPr>
                    <a:t> e Conversion</a:t>
                  </a:r>
                  <a:endParaRPr lang="en-US" altLang="ja-JP" b="1" dirty="0" smtClean="0">
                    <a:ln w="900" cmpd="sng">
                      <a:solidFill>
                        <a:srgbClr val="4F81BD">
                          <a:satMod val="190000"/>
                          <a:alpha val="55000"/>
                        </a:srgbClr>
                      </a:solidFill>
                      <a:prstDash val="solid"/>
                    </a:ln>
                    <a:solidFill>
                      <a:srgbClr val="4F81BD">
                        <a:satMod val="200000"/>
                        <a:tint val="3000"/>
                      </a:srgbClr>
                    </a:solidFill>
                    <a:effectLst>
                      <a:innerShdw blurRad="101600" dist="76200" dir="5400000">
                        <a:srgbClr val="4F81BD">
                          <a:satMod val="190000"/>
                          <a:tint val="100000"/>
                          <a:alpha val="74000"/>
                        </a:srgbClr>
                      </a:innerShdw>
                    </a:effectLst>
                    <a:latin typeface="Calibri"/>
                    <a:ea typeface="ＭＳ Ｐゴシック"/>
                  </a:endParaRPr>
                </a:p>
              </p:txBody>
            </p:sp>
            <p:sp>
              <p:nvSpPr>
                <p:cNvPr id="29" name="正方形/長方形 48"/>
                <p:cNvSpPr/>
                <p:nvPr/>
              </p:nvSpPr>
              <p:spPr>
                <a:xfrm>
                  <a:off x="4856144" y="4000399"/>
                  <a:ext cx="3244248" cy="338554"/>
                </a:xfrm>
                <a:prstGeom prst="rect">
                  <a:avLst/>
                </a:prstGeom>
                <a:solidFill>
                  <a:srgbClr val="0000FF"/>
                </a:solidFill>
              </p:spPr>
              <p:txBody>
                <a:bodyPr wrap="square">
                  <a:spAutoFit/>
                </a:bodyPr>
                <a:lstStyle/>
                <a:p>
                  <a:pPr algn="ctr"/>
                  <a:r>
                    <a:rPr lang="en-US" altLang="ja-JP" sz="1600" b="1" dirty="0" smtClean="0">
                      <a:solidFill>
                        <a:srgbClr val="00FFFF"/>
                      </a:solidFill>
                    </a:rPr>
                    <a:t>Signal : </a:t>
                  </a:r>
                  <a:r>
                    <a:rPr lang="en-US" altLang="ja-JP" sz="1600" b="1" dirty="0">
                      <a:solidFill>
                        <a:srgbClr val="00FFFF"/>
                      </a:solidFill>
                    </a:rPr>
                    <a:t> </a:t>
                  </a:r>
                  <a:r>
                    <a:rPr lang="en-US" altLang="ja-JP" sz="1600" b="1" dirty="0" smtClean="0">
                      <a:solidFill>
                        <a:srgbClr val="00FFFF"/>
                      </a:solidFill>
                      <a:latin typeface="Symbol" charset="2"/>
                      <a:cs typeface="Symbol" charset="2"/>
                    </a:rPr>
                    <a:t>m</a:t>
                  </a:r>
                  <a:r>
                    <a:rPr lang="en-US" altLang="ja-JP" sz="1600" b="1" dirty="0" smtClean="0">
                      <a:solidFill>
                        <a:srgbClr val="00FFFF"/>
                      </a:solidFill>
                    </a:rPr>
                    <a:t>- </a:t>
                  </a:r>
                  <a:r>
                    <a:rPr lang="en-US" altLang="ja-JP" sz="1600" b="1" dirty="0" smtClean="0">
                      <a:solidFill>
                        <a:srgbClr val="00FFFF"/>
                      </a:solidFill>
                      <a:latin typeface="Times New Roman"/>
                      <a:cs typeface="Times New Roman"/>
                    </a:rPr>
                    <a:t>+ (A,Z) </a:t>
                  </a:r>
                  <a:r>
                    <a:rPr lang="ja-JP" altLang="en-US" sz="1600" b="1" dirty="0" smtClean="0">
                      <a:solidFill>
                        <a:srgbClr val="00FFFF"/>
                      </a:solidFill>
                      <a:latin typeface="Times New Roman"/>
                      <a:cs typeface="Times New Roman"/>
                      <a:sym typeface="Wingdings"/>
                    </a:rPr>
                    <a:t></a:t>
                  </a:r>
                  <a:r>
                    <a:rPr lang="en-US" altLang="ja-JP" sz="1600" b="1" dirty="0" smtClean="0">
                      <a:solidFill>
                        <a:srgbClr val="00FFFF"/>
                      </a:solidFill>
                      <a:latin typeface="Times New Roman"/>
                      <a:cs typeface="Times New Roman"/>
                      <a:sym typeface="Wingdings"/>
                    </a:rPr>
                    <a:t> </a:t>
                  </a:r>
                  <a:r>
                    <a:rPr lang="en-US" altLang="ja-JP" sz="1600" b="1" i="1" dirty="0" smtClean="0">
                      <a:solidFill>
                        <a:srgbClr val="00FFFF"/>
                      </a:solidFill>
                      <a:latin typeface="Times New Roman"/>
                      <a:cs typeface="Times New Roman"/>
                      <a:sym typeface="Wingdings"/>
                    </a:rPr>
                    <a:t>e</a:t>
                  </a:r>
                  <a:r>
                    <a:rPr lang="en-US" altLang="ja-JP" sz="1600" b="1" dirty="0" smtClean="0">
                      <a:solidFill>
                        <a:srgbClr val="00FFFF"/>
                      </a:solidFill>
                      <a:latin typeface="Times New Roman"/>
                      <a:cs typeface="Times New Roman"/>
                      <a:sym typeface="Wingdings"/>
                    </a:rPr>
                    <a:t>- + (A,Z)</a:t>
                  </a:r>
                </a:p>
              </p:txBody>
            </p:sp>
          </p:grpSp>
          <p:pic>
            <p:nvPicPr>
              <p:cNvPr id="27"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0" y="3262181"/>
                <a:ext cx="1928090" cy="9109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4" name="下矢印 4"/>
            <p:cNvSpPr/>
            <p:nvPr/>
          </p:nvSpPr>
          <p:spPr>
            <a:xfrm rot="8640000">
              <a:off x="856034" y="3838075"/>
              <a:ext cx="216024" cy="1473071"/>
            </a:xfrm>
            <a:prstGeom prst="rect">
              <a:avLst/>
            </a:prstGeom>
            <a:solidFill>
              <a:srgbClr val="CCC1DA">
                <a:alpha val="54118"/>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 name="Footer Placeholder 1"/>
          <p:cNvSpPr>
            <a:spLocks noGrp="1"/>
          </p:cNvSpPr>
          <p:nvPr>
            <p:ph type="ftr" sz="quarter" idx="3"/>
          </p:nvPr>
        </p:nvSpPr>
        <p:spPr/>
        <p:txBody>
          <a:bodyPr/>
          <a:lstStyle/>
          <a:p>
            <a:r>
              <a:rPr lang="en-US" smtClean="0"/>
              <a:t>ICFA Seminar Beijing</a:t>
            </a:r>
            <a:endParaRPr lang="en-US" dirty="0"/>
          </a:p>
        </p:txBody>
      </p:sp>
    </p:spTree>
    <p:extLst>
      <p:ext uri="{BB962C8B-B14F-4D97-AF65-F5344CB8AC3E}">
        <p14:creationId xmlns:p14="http://schemas.microsoft.com/office/powerpoint/2010/main" val="2718437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dissolv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67591" y="1480252"/>
            <a:ext cx="8058150" cy="1451679"/>
          </a:xfrm>
          <a:prstGeom prst="rect">
            <a:avLst/>
          </a:prstGeom>
          <a:ln>
            <a:solidFill>
              <a:schemeClr val="tx1"/>
            </a:solidFill>
          </a:ln>
        </p:spPr>
        <p:txBody>
          <a:bodyPr wrap="square">
            <a:spAutoFit/>
          </a:bodyPr>
          <a:lstStyle/>
          <a:p>
            <a:pPr>
              <a:spcAft>
                <a:spcPts val="1000"/>
              </a:spcAft>
            </a:pPr>
            <a:r>
              <a:rPr lang="en-US" sz="2000" dirty="0" smtClean="0">
                <a:solidFill>
                  <a:prstClr val="black"/>
                </a:solidFill>
                <a:ea typeface="Calibri" panose="020F0502020204030204" pitchFamily="34" charset="0"/>
                <a:cs typeface="Times New Roman" panose="02020603050405020304" pitchFamily="18" charset="0"/>
              </a:rPr>
              <a:t>ICFA encouraged the two studies (FCC and CEPC-SPPC) to work as close together as possible, with the following statement:</a:t>
            </a:r>
          </a:p>
          <a:p>
            <a:r>
              <a:rPr lang="en-US" sz="2000" b="1" dirty="0" smtClean="0">
                <a:solidFill>
                  <a:prstClr val="black"/>
                </a:solidFill>
                <a:ea typeface="Calibri" panose="020F0502020204030204" pitchFamily="34" charset="0"/>
                <a:cs typeface="Consolas" panose="020B0609020204030204" pitchFamily="49" charset="0"/>
              </a:rPr>
              <a:t>ICFA supports studies of energy frontier circular colliders and encourages global coordination</a:t>
            </a:r>
            <a:r>
              <a:rPr lang="en-US" sz="2000" dirty="0" smtClean="0">
                <a:solidFill>
                  <a:prstClr val="black"/>
                </a:solidFill>
                <a:ea typeface="Calibri" panose="020F0502020204030204" pitchFamily="34" charset="0"/>
                <a:cs typeface="Consolas" panose="020B0609020204030204" pitchFamily="49" charset="0"/>
              </a:rPr>
              <a:t>.</a:t>
            </a:r>
            <a:endParaRPr lang="en-US" dirty="0">
              <a:solidFill>
                <a:prstClr val="black"/>
              </a:solidFill>
              <a:ea typeface="Calibri" panose="020F0502020204030204" pitchFamily="34" charset="0"/>
              <a:cs typeface="Consolas" panose="020B0609020204030204" pitchFamily="49" charset="0"/>
            </a:endParaRPr>
          </a:p>
        </p:txBody>
      </p:sp>
      <p:sp>
        <p:nvSpPr>
          <p:cNvPr id="6" name="TextBox 5"/>
          <p:cNvSpPr txBox="1"/>
          <p:nvPr/>
        </p:nvSpPr>
        <p:spPr>
          <a:xfrm>
            <a:off x="467591" y="928776"/>
            <a:ext cx="6179897" cy="523220"/>
          </a:xfrm>
          <a:prstGeom prst="rect">
            <a:avLst/>
          </a:prstGeom>
          <a:noFill/>
        </p:spPr>
        <p:txBody>
          <a:bodyPr wrap="none" rtlCol="0">
            <a:spAutoFit/>
          </a:bodyPr>
          <a:lstStyle/>
          <a:p>
            <a:r>
              <a:rPr lang="en-US" sz="2800" dirty="0" smtClean="0">
                <a:solidFill>
                  <a:prstClr val="black"/>
                </a:solidFill>
              </a:rPr>
              <a:t>ICFA statement in February, 2014 at DESY</a:t>
            </a:r>
            <a:endParaRPr lang="en-US" sz="2800" dirty="0">
              <a:solidFill>
                <a:prstClr val="black"/>
              </a:solidFill>
            </a:endParaRPr>
          </a:p>
        </p:txBody>
      </p:sp>
      <p:sp>
        <p:nvSpPr>
          <p:cNvPr id="7" name="Rectangle 6"/>
          <p:cNvSpPr/>
          <p:nvPr/>
        </p:nvSpPr>
        <p:spPr>
          <a:xfrm>
            <a:off x="472786" y="3623837"/>
            <a:ext cx="8058150" cy="2554545"/>
          </a:xfrm>
          <a:prstGeom prst="rect">
            <a:avLst/>
          </a:prstGeom>
          <a:ln>
            <a:solidFill>
              <a:schemeClr val="tx1"/>
            </a:solidFill>
          </a:ln>
        </p:spPr>
        <p:txBody>
          <a:bodyPr wrap="square">
            <a:spAutoFit/>
          </a:bodyPr>
          <a:lstStyle/>
          <a:p>
            <a:r>
              <a:rPr lang="en-US" sz="2000" dirty="0">
                <a:solidFill>
                  <a:prstClr val="black"/>
                </a:solidFill>
              </a:rPr>
              <a:t>ICFA endorses the particle physics strategic plans </a:t>
            </a:r>
            <a:r>
              <a:rPr lang="en-US" sz="2000" dirty="0" smtClean="0">
                <a:solidFill>
                  <a:prstClr val="black"/>
                </a:solidFill>
              </a:rPr>
              <a:t>produced </a:t>
            </a:r>
            <a:r>
              <a:rPr lang="en-US" sz="2000" dirty="0">
                <a:solidFill>
                  <a:prstClr val="black"/>
                </a:solidFill>
              </a:rPr>
              <a:t>in Europe, Asia and the </a:t>
            </a:r>
            <a:r>
              <a:rPr lang="en-US" sz="2000" dirty="0" smtClean="0">
                <a:solidFill>
                  <a:prstClr val="black"/>
                </a:solidFill>
              </a:rPr>
              <a:t>United </a:t>
            </a:r>
            <a:r>
              <a:rPr lang="en-US" sz="2000" dirty="0">
                <a:solidFill>
                  <a:prstClr val="black"/>
                </a:solidFill>
              </a:rPr>
              <a:t>States and the globally aligned priorities contained therein. Here, ICFA </a:t>
            </a:r>
            <a:r>
              <a:rPr lang="en-US" sz="2000" dirty="0" smtClean="0">
                <a:solidFill>
                  <a:prstClr val="black"/>
                </a:solidFill>
              </a:rPr>
              <a:t>reaffirms </a:t>
            </a:r>
            <a:r>
              <a:rPr lang="en-US" sz="2000" dirty="0">
                <a:solidFill>
                  <a:prstClr val="black"/>
                </a:solidFill>
              </a:rPr>
              <a:t>its support of the ILC, which is in a mature state of technical development and </a:t>
            </a:r>
            <a:r>
              <a:rPr lang="en-US" sz="2000" dirty="0" smtClean="0">
                <a:solidFill>
                  <a:prstClr val="black"/>
                </a:solidFill>
              </a:rPr>
              <a:t>offers </a:t>
            </a:r>
            <a:r>
              <a:rPr lang="en-US" sz="2000" dirty="0">
                <a:solidFill>
                  <a:prstClr val="black"/>
                </a:solidFill>
              </a:rPr>
              <a:t>unprecedented opportunities </a:t>
            </a:r>
            <a:r>
              <a:rPr lang="en-US" sz="2000" dirty="0" smtClean="0">
                <a:solidFill>
                  <a:prstClr val="black"/>
                </a:solidFill>
              </a:rPr>
              <a:t>for precision studies </a:t>
            </a:r>
            <a:r>
              <a:rPr lang="en-US" sz="2000" dirty="0">
                <a:solidFill>
                  <a:prstClr val="black"/>
                </a:solidFill>
              </a:rPr>
              <a:t>of the newly discovered Higgs </a:t>
            </a:r>
            <a:r>
              <a:rPr lang="en-US" sz="2000" dirty="0" smtClean="0">
                <a:solidFill>
                  <a:prstClr val="black"/>
                </a:solidFill>
              </a:rPr>
              <a:t>boson</a:t>
            </a:r>
            <a:r>
              <a:rPr lang="en-US" sz="2000" dirty="0">
                <a:solidFill>
                  <a:prstClr val="black"/>
                </a:solidFill>
              </a:rPr>
              <a:t>. In addition, </a:t>
            </a:r>
            <a:r>
              <a:rPr lang="en-US" sz="2000" u="sng" dirty="0">
                <a:solidFill>
                  <a:prstClr val="black"/>
                </a:solidFill>
              </a:rPr>
              <a:t>ICFA continues to encourage international studies of circular </a:t>
            </a:r>
            <a:r>
              <a:rPr lang="en-US" sz="2000" u="sng" dirty="0" smtClean="0">
                <a:solidFill>
                  <a:prstClr val="black"/>
                </a:solidFill>
              </a:rPr>
              <a:t>colliders</a:t>
            </a:r>
            <a:r>
              <a:rPr lang="en-US" sz="2000" u="sng" dirty="0">
                <a:solidFill>
                  <a:prstClr val="black"/>
                </a:solidFill>
              </a:rPr>
              <a:t>, with an ultimate goal of </a:t>
            </a:r>
            <a:r>
              <a:rPr lang="en-US" sz="2000" u="sng" dirty="0" smtClean="0">
                <a:solidFill>
                  <a:prstClr val="black"/>
                </a:solidFill>
              </a:rPr>
              <a:t>proton-proton </a:t>
            </a:r>
            <a:r>
              <a:rPr lang="en-US" sz="2000" u="sng" dirty="0">
                <a:solidFill>
                  <a:prstClr val="black"/>
                </a:solidFill>
              </a:rPr>
              <a:t>collisions at energies much higher than </a:t>
            </a:r>
            <a:r>
              <a:rPr lang="en-US" sz="2000" u="sng" dirty="0" smtClean="0">
                <a:solidFill>
                  <a:prstClr val="black"/>
                </a:solidFill>
              </a:rPr>
              <a:t>those </a:t>
            </a:r>
            <a:r>
              <a:rPr lang="en-US" sz="2000" u="sng" dirty="0">
                <a:solidFill>
                  <a:prstClr val="black"/>
                </a:solidFill>
              </a:rPr>
              <a:t>of the </a:t>
            </a:r>
            <a:r>
              <a:rPr lang="en-US" sz="2000" u="sng" dirty="0" smtClean="0">
                <a:solidFill>
                  <a:prstClr val="black"/>
                </a:solidFill>
              </a:rPr>
              <a:t>LHC.</a:t>
            </a:r>
            <a:endParaRPr lang="en-US" sz="2000" u="sng" dirty="0">
              <a:solidFill>
                <a:prstClr val="black"/>
              </a:solidFill>
            </a:endParaRPr>
          </a:p>
        </p:txBody>
      </p:sp>
      <p:sp>
        <p:nvSpPr>
          <p:cNvPr id="8" name="TextBox 7"/>
          <p:cNvSpPr txBox="1"/>
          <p:nvPr/>
        </p:nvSpPr>
        <p:spPr>
          <a:xfrm>
            <a:off x="472787" y="3094005"/>
            <a:ext cx="5905976" cy="523220"/>
          </a:xfrm>
          <a:prstGeom prst="rect">
            <a:avLst/>
          </a:prstGeom>
          <a:noFill/>
        </p:spPr>
        <p:txBody>
          <a:bodyPr wrap="none" rtlCol="0">
            <a:spAutoFit/>
          </a:bodyPr>
          <a:lstStyle/>
          <a:p>
            <a:r>
              <a:rPr lang="en-US" sz="2800" dirty="0" smtClean="0">
                <a:solidFill>
                  <a:prstClr val="black"/>
                </a:solidFill>
              </a:rPr>
              <a:t>ICFA statement in July, 2014 at Valencia</a:t>
            </a:r>
            <a:endParaRPr lang="en-US" sz="2800" dirty="0">
              <a:solidFill>
                <a:prstClr val="black"/>
              </a:solidFill>
            </a:endParaRPr>
          </a:p>
        </p:txBody>
      </p:sp>
      <p:sp>
        <p:nvSpPr>
          <p:cNvPr id="10" name="TextBox 9"/>
          <p:cNvSpPr txBox="1"/>
          <p:nvPr/>
        </p:nvSpPr>
        <p:spPr>
          <a:xfrm>
            <a:off x="304800" y="304800"/>
            <a:ext cx="8458200" cy="523202"/>
          </a:xfrm>
          <a:prstGeom prst="rect">
            <a:avLst/>
          </a:prstGeom>
          <a:solidFill>
            <a:schemeClr val="bg1"/>
          </a:solidFill>
        </p:spPr>
        <p:txBody>
          <a:bodyPr wrap="square" lIns="91420" tIns="45711" rIns="91420" bIns="45711" rtlCol="0">
            <a:spAutoFit/>
          </a:bodyPr>
          <a:lstStyle/>
          <a:p>
            <a:r>
              <a:rPr lang="en-US" sz="2800" b="1" dirty="0" smtClean="0">
                <a:solidFill>
                  <a:srgbClr val="003087"/>
                </a:solidFill>
                <a:latin typeface="Helvetica" panose="020B0604020202020204" pitchFamily="34" charset="0"/>
                <a:cs typeface="Helvetica" panose="020B0604020202020204" pitchFamily="34" charset="0"/>
              </a:rPr>
              <a:t>ICFA: Global HEP Strategy</a:t>
            </a:r>
            <a:endParaRPr lang="en-US" sz="2800" b="1" dirty="0">
              <a:solidFill>
                <a:srgbClr val="003087"/>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2926823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6386" name="Rectangle 4"/>
          <p:cNvSpPr>
            <a:spLocks noGrp="1" noChangeArrowheads="1"/>
          </p:cNvSpPr>
          <p:nvPr>
            <p:ph type="ctrTitle"/>
          </p:nvPr>
        </p:nvSpPr>
        <p:spPr>
          <a:xfrm>
            <a:off x="4054415" y="2109272"/>
            <a:ext cx="4468482" cy="1030744"/>
          </a:xfrm>
          <a:solidFill>
            <a:srgbClr val="FFFFCC"/>
          </a:solidFill>
          <a:ln>
            <a:solidFill>
              <a:schemeClr val="tx1"/>
            </a:solidFill>
          </a:ln>
        </p:spPr>
        <p:txBody>
          <a:bodyPr/>
          <a:lstStyle/>
          <a:p>
            <a:pPr algn="ctr"/>
            <a:r>
              <a:rPr lang="en-US" sz="5400" dirty="0" smtClean="0">
                <a:solidFill>
                  <a:srgbClr val="FF0000"/>
                </a:solidFill>
                <a:effectLst>
                  <a:outerShdw blurRad="38100" dist="38100" dir="2700000" algn="tl">
                    <a:srgbClr val="000000">
                      <a:alpha val="43137"/>
                    </a:srgbClr>
                  </a:outerShdw>
                </a:effectLst>
                <a:latin typeface="Arial" charset="0"/>
                <a:cs typeface="Arial" charset="0"/>
              </a:rPr>
              <a:t>ILC </a:t>
            </a:r>
            <a:r>
              <a:rPr lang="en-US" sz="5400" dirty="0">
                <a:solidFill>
                  <a:srgbClr val="FF0000"/>
                </a:solidFill>
                <a:effectLst>
                  <a:outerShdw blurRad="38100" dist="38100" dir="2700000" algn="tl">
                    <a:srgbClr val="000000">
                      <a:alpha val="43137"/>
                    </a:srgbClr>
                  </a:outerShdw>
                </a:effectLst>
                <a:latin typeface="Arial" charset="0"/>
                <a:cs typeface="Arial" charset="0"/>
              </a:rPr>
              <a:t>Status</a:t>
            </a:r>
            <a:r>
              <a:rPr lang="en-US" sz="5400" dirty="0">
                <a:solidFill>
                  <a:srgbClr val="FF0000"/>
                </a:solidFill>
                <a:latin typeface="Arial" charset="0"/>
                <a:cs typeface="Arial" charset="0"/>
              </a:rPr>
              <a:t/>
            </a:r>
            <a:br>
              <a:rPr lang="en-US" sz="5400" dirty="0">
                <a:solidFill>
                  <a:srgbClr val="FF0000"/>
                </a:solidFill>
                <a:latin typeface="Arial" charset="0"/>
                <a:cs typeface="Arial" charset="0"/>
              </a:rPr>
            </a:br>
            <a:r>
              <a:rPr lang="en-US" sz="5400" dirty="0">
                <a:solidFill>
                  <a:srgbClr val="FF0000"/>
                </a:solidFill>
                <a:latin typeface="Arial" charset="0"/>
                <a:cs typeface="Arial" charset="0"/>
              </a:rPr>
              <a:t/>
            </a:r>
            <a:br>
              <a:rPr lang="en-US" sz="5400" dirty="0">
                <a:solidFill>
                  <a:srgbClr val="FF0000"/>
                </a:solidFill>
                <a:latin typeface="Arial" charset="0"/>
                <a:cs typeface="Arial" charset="0"/>
              </a:rPr>
            </a:br>
            <a:r>
              <a:rPr lang="en-US" dirty="0" smtClean="0">
                <a:latin typeface="Arial" charset="0"/>
                <a:cs typeface="Arial" charset="0"/>
              </a:rPr>
              <a:t/>
            </a:r>
            <a:br>
              <a:rPr lang="en-US" dirty="0" smtClean="0">
                <a:latin typeface="Arial" charset="0"/>
                <a:cs typeface="Arial" charset="0"/>
              </a:rPr>
            </a:br>
            <a:r>
              <a:rPr lang="en-US" dirty="0" smtClean="0">
                <a:latin typeface="Arial" charset="0"/>
                <a:cs typeface="Arial" charset="0"/>
              </a:rPr>
              <a:t/>
            </a:r>
            <a:br>
              <a:rPr lang="en-US" dirty="0" smtClean="0">
                <a:latin typeface="Arial" charset="0"/>
                <a:cs typeface="Arial" charset="0"/>
              </a:rPr>
            </a:br>
            <a:r>
              <a:rPr lang="en-US" dirty="0" smtClean="0">
                <a:latin typeface="Arial" charset="0"/>
                <a:cs typeface="Arial" charset="0"/>
              </a:rPr>
              <a:t/>
            </a:r>
            <a:br>
              <a:rPr lang="en-US" dirty="0" smtClean="0">
                <a:latin typeface="Arial" charset="0"/>
                <a:cs typeface="Arial" charset="0"/>
              </a:rPr>
            </a:br>
            <a:r>
              <a:rPr lang="en-US" dirty="0" smtClean="0">
                <a:latin typeface="Arial" charset="0"/>
                <a:cs typeface="Arial" charset="0"/>
              </a:rPr>
              <a:t>  </a:t>
            </a:r>
          </a:p>
        </p:txBody>
      </p:sp>
    </p:spTree>
    <p:extLst>
      <p:ext uri="{BB962C8B-B14F-4D97-AF65-F5344CB8AC3E}">
        <p14:creationId xmlns:p14="http://schemas.microsoft.com/office/powerpoint/2010/main" val="306590246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8732" y="0"/>
            <a:ext cx="5808663" cy="479425"/>
          </a:xfrm>
        </p:spPr>
        <p:txBody>
          <a:bodyPr/>
          <a:lstStyle/>
          <a:p>
            <a:r>
              <a:rPr lang="en-US" sz="3200" dirty="0" smtClean="0">
                <a:effectLst>
                  <a:outerShdw blurRad="38100" dist="38100" dir="2700000" algn="tl">
                    <a:srgbClr val="000000">
                      <a:alpha val="43137"/>
                    </a:srgbClr>
                  </a:outerShdw>
                </a:effectLst>
              </a:rPr>
              <a:t>International Linear Collider</a:t>
            </a:r>
            <a:endParaRPr lang="en-US" sz="3200" dirty="0">
              <a:effectLst>
                <a:outerShdw blurRad="38100" dist="38100" dir="2700000" algn="tl">
                  <a:srgbClr val="000000">
                    <a:alpha val="43137"/>
                  </a:srgbClr>
                </a:outerShdw>
              </a:effectLst>
            </a:endParaRPr>
          </a:p>
        </p:txBody>
      </p:sp>
      <p:pic>
        <p:nvPicPr>
          <p:cNvPr id="5" name="Picture 4" descr="http://upload.wikimedia.org/wikipedia/commons/thumb/d/dd/ILC_SchemeTDR.jpg/800px-ILC_SchemeTDR.jpg"/>
          <p:cNvPicPr>
            <a:picLocks noChangeAspect="1" noChangeArrowheads="1"/>
          </p:cNvPicPr>
          <p:nvPr/>
        </p:nvPicPr>
        <p:blipFill>
          <a:blip r:embed="rId2" cstate="print"/>
          <a:srcRect/>
          <a:stretch>
            <a:fillRect/>
          </a:stretch>
        </p:blipFill>
        <p:spPr bwMode="auto">
          <a:xfrm>
            <a:off x="272011" y="526210"/>
            <a:ext cx="8604569" cy="3700732"/>
          </a:xfrm>
          <a:prstGeom prst="rect">
            <a:avLst/>
          </a:prstGeom>
          <a:noFill/>
          <a:ln>
            <a:solidFill>
              <a:schemeClr val="tx1"/>
            </a:solidFill>
          </a:ln>
        </p:spPr>
      </p:pic>
      <p:sp>
        <p:nvSpPr>
          <p:cNvPr id="7" name="Content Placeholder 2"/>
          <p:cNvSpPr txBox="1">
            <a:spLocks/>
          </p:cNvSpPr>
          <p:nvPr/>
        </p:nvSpPr>
        <p:spPr>
          <a:xfrm>
            <a:off x="0" y="4305257"/>
            <a:ext cx="9143999" cy="2552743"/>
          </a:xfrm>
          <a:prstGeom prst="rect">
            <a:avLst/>
          </a:prstGeom>
          <a:solidFill>
            <a:srgbClr val="FFFFCC"/>
          </a:solidFill>
          <a:ln>
            <a:solidFill>
              <a:schemeClr val="tx1"/>
            </a:solidFill>
          </a:ln>
        </p:spPr>
        <p:txBody>
          <a:bodyPr/>
          <a:lstStyle/>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000" b="1" i="0" u="none" strike="noStrike" kern="0" cap="none" spc="0" normalizeH="0" baseline="0" noProof="0" dirty="0" smtClean="0">
                <a:ln>
                  <a:noFill/>
                </a:ln>
                <a:solidFill>
                  <a:schemeClr val="tx1"/>
                </a:solidFill>
                <a:effectLst/>
                <a:uLnTx/>
                <a:uFillTx/>
                <a:latin typeface="Arial" pitchFamily="34" charset="0"/>
                <a:ea typeface="+mn-ea"/>
                <a:cs typeface="Arial" pitchFamily="34" charset="0"/>
              </a:rPr>
              <a:t>ILC or International Linear Collider is </a:t>
            </a:r>
            <a:r>
              <a:rPr kumimoji="0" lang="en-US" sz="2000" b="1" i="0" u="none" strike="noStrike" kern="0" cap="none" spc="0" normalizeH="0" baseline="0" noProof="0" dirty="0" err="1" smtClean="0">
                <a:ln>
                  <a:noFill/>
                </a:ln>
                <a:solidFill>
                  <a:schemeClr val="tx1"/>
                </a:solidFill>
                <a:effectLst/>
                <a:uLnTx/>
                <a:uFillTx/>
                <a:latin typeface="Arial" pitchFamily="34" charset="0"/>
                <a:ea typeface="+mn-ea"/>
                <a:cs typeface="Arial" pitchFamily="34" charset="0"/>
              </a:rPr>
              <a:t>e</a:t>
            </a:r>
            <a:r>
              <a:rPr kumimoji="0" lang="en-US" sz="2000" b="1" i="0" u="none" strike="noStrike" kern="0" cap="none" spc="0" normalizeH="0" baseline="30000" noProof="0" dirty="0" err="1" smtClean="0">
                <a:ln>
                  <a:noFill/>
                </a:ln>
                <a:solidFill>
                  <a:schemeClr val="tx1"/>
                </a:solidFill>
                <a:effectLst/>
                <a:uLnTx/>
                <a:uFillTx/>
                <a:latin typeface="Arial" pitchFamily="34" charset="0"/>
                <a:ea typeface="+mn-ea"/>
                <a:cs typeface="Arial" pitchFamily="34" charset="0"/>
              </a:rPr>
              <a:t>+</a:t>
            </a:r>
            <a:r>
              <a:rPr kumimoji="0" lang="en-US" sz="2000" b="1" i="0" u="none" strike="noStrike" kern="0" cap="none" spc="0" normalizeH="0" baseline="0" noProof="0" dirty="0" err="1" smtClean="0">
                <a:ln>
                  <a:noFill/>
                </a:ln>
                <a:solidFill>
                  <a:schemeClr val="tx1"/>
                </a:solidFill>
                <a:effectLst/>
                <a:uLnTx/>
                <a:uFillTx/>
                <a:latin typeface="Arial" pitchFamily="34" charset="0"/>
                <a:ea typeface="+mn-ea"/>
                <a:cs typeface="Arial" pitchFamily="34" charset="0"/>
              </a:rPr>
              <a:t>e</a:t>
            </a:r>
            <a:r>
              <a:rPr kumimoji="0" lang="en-US" sz="2000" b="1" i="0" u="none" strike="noStrike" kern="0" cap="none" spc="0" normalizeH="0" baseline="30000" noProof="0" dirty="0" smtClean="0">
                <a:ln>
                  <a:noFill/>
                </a:ln>
                <a:solidFill>
                  <a:schemeClr val="tx1"/>
                </a:solidFill>
                <a:effectLst/>
                <a:uLnTx/>
                <a:uFillTx/>
                <a:latin typeface="Arial" pitchFamily="34" charset="0"/>
                <a:ea typeface="+mn-ea"/>
                <a:cs typeface="Arial" pitchFamily="34" charset="0"/>
              </a:rPr>
              <a:t>-</a:t>
            </a:r>
            <a:r>
              <a:rPr kumimoji="0" lang="en-US" sz="2000" b="1" i="0" u="none" strike="noStrike" kern="0" cap="none" spc="0" normalizeH="0" baseline="0" noProof="0" dirty="0" smtClean="0">
                <a:ln>
                  <a:noFill/>
                </a:ln>
                <a:solidFill>
                  <a:schemeClr val="tx1"/>
                </a:solidFill>
                <a:effectLst/>
                <a:uLnTx/>
                <a:uFillTx/>
                <a:latin typeface="Arial" pitchFamily="34" charset="0"/>
                <a:ea typeface="+mn-ea"/>
                <a:cs typeface="Arial" pitchFamily="34" charset="0"/>
              </a:rPr>
              <a:t> linear collider</a:t>
            </a:r>
            <a:r>
              <a:rPr kumimoji="0" lang="en-US" sz="2000" b="1" i="0" u="none" strike="noStrike" kern="0" cap="none" spc="0" normalizeH="0" noProof="0" dirty="0" smtClean="0">
                <a:ln>
                  <a:noFill/>
                </a:ln>
                <a:solidFill>
                  <a:schemeClr val="tx1"/>
                </a:solidFill>
                <a:effectLst/>
                <a:uLnTx/>
                <a:uFillTx/>
                <a:latin typeface="Arial" pitchFamily="34" charset="0"/>
                <a:ea typeface="+mn-ea"/>
                <a:cs typeface="Arial" pitchFamily="34" charset="0"/>
              </a:rPr>
              <a:t> with the following main parameters</a:t>
            </a:r>
          </a:p>
          <a:p>
            <a:pPr marL="800100" lvl="1" indent="-342900">
              <a:spcBef>
                <a:spcPct val="20000"/>
              </a:spcBef>
              <a:buFont typeface="Arial" charset="0"/>
              <a:buChar char="•"/>
            </a:pPr>
            <a:r>
              <a:rPr lang="en-US" sz="2000" kern="0" baseline="0" dirty="0" smtClean="0">
                <a:solidFill>
                  <a:schemeClr val="accent6"/>
                </a:solidFill>
                <a:latin typeface="Arial" pitchFamily="34" charset="0"/>
                <a:cs typeface="Arial" pitchFamily="34" charset="0"/>
              </a:rPr>
              <a:t>Center</a:t>
            </a:r>
            <a:r>
              <a:rPr lang="en-US" sz="2000" kern="0" dirty="0" smtClean="0">
                <a:solidFill>
                  <a:schemeClr val="accent6"/>
                </a:solidFill>
                <a:latin typeface="Arial" pitchFamily="34" charset="0"/>
                <a:cs typeface="Arial" pitchFamily="34" charset="0"/>
              </a:rPr>
              <a:t> of mass energy 500 </a:t>
            </a:r>
            <a:r>
              <a:rPr lang="en-US" sz="2000" kern="0" dirty="0" err="1" smtClean="0">
                <a:solidFill>
                  <a:schemeClr val="accent6"/>
                </a:solidFill>
                <a:latin typeface="Arial" pitchFamily="34" charset="0"/>
                <a:cs typeface="Arial" pitchFamily="34" charset="0"/>
              </a:rPr>
              <a:t>GeV</a:t>
            </a:r>
            <a:r>
              <a:rPr lang="en-US" sz="2000" kern="0" dirty="0" smtClean="0">
                <a:solidFill>
                  <a:schemeClr val="accent6"/>
                </a:solidFill>
                <a:latin typeface="Arial" pitchFamily="34" charset="0"/>
                <a:cs typeface="Arial" pitchFamily="34" charset="0"/>
              </a:rPr>
              <a:t> – upgradable to 1 </a:t>
            </a:r>
            <a:r>
              <a:rPr lang="en-US" sz="2000" kern="0" dirty="0" err="1" smtClean="0">
                <a:solidFill>
                  <a:schemeClr val="accent6"/>
                </a:solidFill>
                <a:latin typeface="Arial" pitchFamily="34" charset="0"/>
                <a:cs typeface="Arial" pitchFamily="34" charset="0"/>
              </a:rPr>
              <a:t>TeV</a:t>
            </a:r>
            <a:endParaRPr lang="en-US" sz="2000" kern="0" dirty="0" smtClean="0">
              <a:solidFill>
                <a:schemeClr val="accent6"/>
              </a:solidFill>
              <a:latin typeface="Arial" pitchFamily="34" charset="0"/>
              <a:cs typeface="Arial" pitchFamily="34" charset="0"/>
            </a:endParaRPr>
          </a:p>
          <a:p>
            <a:pPr marL="800100" lvl="1" indent="-342900">
              <a:spcBef>
                <a:spcPct val="20000"/>
              </a:spcBef>
              <a:buFont typeface="Arial" charset="0"/>
              <a:buChar char="•"/>
            </a:pPr>
            <a:r>
              <a:rPr kumimoji="0" lang="en-US" sz="2000" b="1" i="0" u="none" strike="noStrike" kern="0" cap="none" spc="0" normalizeH="0" baseline="0" noProof="0" dirty="0" smtClean="0">
                <a:ln>
                  <a:noFill/>
                </a:ln>
                <a:solidFill>
                  <a:schemeClr val="accent6"/>
                </a:solidFill>
                <a:effectLst/>
                <a:uLnTx/>
                <a:uFillTx/>
                <a:latin typeface="Arial" pitchFamily="34" charset="0"/>
                <a:ea typeface="+mn-ea"/>
                <a:cs typeface="Arial" pitchFamily="34" charset="0"/>
              </a:rPr>
              <a:t>Luminosity</a:t>
            </a:r>
            <a:r>
              <a:rPr kumimoji="0" lang="en-US" sz="2000" b="1" i="0" u="none" strike="noStrike" kern="0" cap="none" spc="0" normalizeH="0" noProof="0" dirty="0" smtClean="0">
                <a:ln>
                  <a:noFill/>
                </a:ln>
                <a:solidFill>
                  <a:schemeClr val="accent6"/>
                </a:solidFill>
                <a:effectLst/>
                <a:uLnTx/>
                <a:uFillTx/>
                <a:latin typeface="Arial" pitchFamily="34" charset="0"/>
                <a:ea typeface="+mn-ea"/>
                <a:cs typeface="Arial" pitchFamily="34" charset="0"/>
              </a:rPr>
              <a:t> &gt;</a:t>
            </a:r>
            <a:r>
              <a:rPr lang="en-US" sz="2000" kern="0" dirty="0" smtClean="0">
                <a:solidFill>
                  <a:schemeClr val="accent6"/>
                </a:solidFill>
                <a:latin typeface="Arial" pitchFamily="34" charset="0"/>
                <a:cs typeface="Arial" pitchFamily="34" charset="0"/>
              </a:rPr>
              <a:t>10</a:t>
            </a:r>
            <a:r>
              <a:rPr lang="en-US" sz="2000" kern="0" baseline="30000" dirty="0" smtClean="0">
                <a:solidFill>
                  <a:schemeClr val="accent6"/>
                </a:solidFill>
                <a:latin typeface="Arial" pitchFamily="34" charset="0"/>
                <a:cs typeface="Arial" pitchFamily="34" charset="0"/>
              </a:rPr>
              <a:t>34 </a:t>
            </a:r>
            <a:r>
              <a:rPr lang="en-US" sz="2000" kern="0" dirty="0" smtClean="0">
                <a:solidFill>
                  <a:schemeClr val="accent6"/>
                </a:solidFill>
                <a:latin typeface="Arial" pitchFamily="34" charset="0"/>
                <a:cs typeface="Arial" pitchFamily="34" charset="0"/>
              </a:rPr>
              <a:t>cm</a:t>
            </a:r>
            <a:r>
              <a:rPr lang="en-US" sz="2000" kern="0" baseline="30000" dirty="0" smtClean="0">
                <a:solidFill>
                  <a:schemeClr val="accent6"/>
                </a:solidFill>
                <a:latin typeface="Arial" pitchFamily="34" charset="0"/>
                <a:cs typeface="Arial" pitchFamily="34" charset="0"/>
              </a:rPr>
              <a:t>-2</a:t>
            </a:r>
            <a:r>
              <a:rPr lang="en-US" sz="2000" kern="0" dirty="0" smtClean="0">
                <a:solidFill>
                  <a:schemeClr val="accent6"/>
                </a:solidFill>
                <a:latin typeface="Arial" pitchFamily="34" charset="0"/>
                <a:cs typeface="Arial" pitchFamily="34" charset="0"/>
              </a:rPr>
              <a:t>s</a:t>
            </a:r>
            <a:r>
              <a:rPr lang="en-US" sz="2000" kern="0" baseline="30000" dirty="0" smtClean="0">
                <a:solidFill>
                  <a:schemeClr val="accent6"/>
                </a:solidFill>
                <a:latin typeface="Arial" pitchFamily="34" charset="0"/>
                <a:cs typeface="Arial" pitchFamily="34" charset="0"/>
              </a:rPr>
              <a:t>-1</a:t>
            </a:r>
          </a:p>
          <a:p>
            <a:pPr marL="342900" indent="-342900">
              <a:spcBef>
                <a:spcPct val="20000"/>
              </a:spcBef>
              <a:buFont typeface="Arial" charset="0"/>
              <a:buChar char="•"/>
            </a:pPr>
            <a:r>
              <a:rPr kumimoji="0" lang="en-US" sz="2000" b="1" i="0" u="none" strike="noStrike" kern="0" cap="none" spc="0" normalizeH="0" noProof="0" dirty="0" smtClean="0">
                <a:ln>
                  <a:noFill/>
                </a:ln>
                <a:solidFill>
                  <a:schemeClr val="tx1"/>
                </a:solidFill>
                <a:effectLst/>
                <a:uLnTx/>
                <a:uFillTx/>
                <a:latin typeface="Arial" pitchFamily="34" charset="0"/>
                <a:ea typeface="+mn-ea"/>
                <a:cs typeface="Arial" pitchFamily="34" charset="0"/>
              </a:rPr>
              <a:t>No synchrotron radiation, but long tunnel to accelerate to ~250 </a:t>
            </a:r>
            <a:r>
              <a:rPr kumimoji="0" lang="en-US" sz="2000" b="1" i="0" u="none" strike="noStrike" kern="0" cap="none" spc="0" normalizeH="0" noProof="0" dirty="0" err="1" smtClean="0">
                <a:ln>
                  <a:noFill/>
                </a:ln>
                <a:solidFill>
                  <a:schemeClr val="tx1"/>
                </a:solidFill>
                <a:effectLst/>
                <a:uLnTx/>
                <a:uFillTx/>
                <a:latin typeface="Arial" pitchFamily="34" charset="0"/>
                <a:ea typeface="+mn-ea"/>
                <a:cs typeface="Arial" pitchFamily="34" charset="0"/>
              </a:rPr>
              <a:t>GeV</a:t>
            </a:r>
            <a:r>
              <a:rPr kumimoji="0" lang="en-US" sz="2000" b="1" i="0" u="none" strike="noStrike" kern="0" cap="none" spc="0" normalizeH="0" noProof="0" dirty="0" smtClean="0">
                <a:ln>
                  <a:noFill/>
                </a:ln>
                <a:solidFill>
                  <a:schemeClr val="tx1"/>
                </a:solidFill>
                <a:effectLst/>
                <a:uLnTx/>
                <a:uFillTx/>
                <a:latin typeface="Arial" pitchFamily="34" charset="0"/>
                <a:ea typeface="+mn-ea"/>
                <a:cs typeface="Arial" pitchFamily="34" charset="0"/>
              </a:rPr>
              <a:t>/beam</a:t>
            </a:r>
          </a:p>
          <a:p>
            <a:pPr marL="800100" lvl="1" indent="-342900">
              <a:spcBef>
                <a:spcPct val="20000"/>
              </a:spcBef>
              <a:buFont typeface="Arial" charset="0"/>
              <a:buChar char="•"/>
            </a:pPr>
            <a:r>
              <a:rPr lang="en-US" sz="2000" kern="0" baseline="0" dirty="0" smtClean="0">
                <a:solidFill>
                  <a:schemeClr val="accent6"/>
                </a:solidFill>
                <a:latin typeface="Arial" pitchFamily="34" charset="0"/>
                <a:cs typeface="Arial" pitchFamily="34" charset="0"/>
              </a:rPr>
              <a:t>Colliding point-like particles</a:t>
            </a:r>
            <a:endParaRPr kumimoji="0" lang="en-US" sz="2000" b="1" i="0" u="none" strike="noStrike" kern="0" cap="none" spc="0" normalizeH="0" baseline="0" noProof="0" dirty="0" smtClean="0">
              <a:ln>
                <a:noFill/>
              </a:ln>
              <a:solidFill>
                <a:schemeClr val="accent6"/>
              </a:solidFill>
              <a:effectLst/>
              <a:uLnTx/>
              <a:uFillTx/>
              <a:latin typeface="Arial" pitchFamily="34" charset="0"/>
              <a:ea typeface="+mn-ea"/>
              <a:cs typeface="Arial" pitchFamily="34" charset="0"/>
            </a:endParaRP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endParaRPr lang="en-US" kern="0" dirty="0" smtClean="0">
              <a:solidFill>
                <a:schemeClr val="tx1"/>
              </a:solidFill>
              <a:latin typeface="Arial" pitchFamily="34" charset="0"/>
              <a:cs typeface="Arial" pitchFamily="34" charset="0"/>
            </a:endParaRP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endParaRPr kumimoji="0" lang="en-US" b="0" i="0" u="none" strike="noStrike" kern="0" cap="none" spc="0" normalizeH="0" baseline="0" noProof="0" dirty="0" smtClean="0">
              <a:ln>
                <a:noFill/>
              </a:ln>
              <a:solidFill>
                <a:schemeClr val="tx1"/>
              </a:solidFill>
              <a:effectLst/>
              <a:uLnTx/>
              <a:uFillTx/>
              <a:latin typeface="Arial" pitchFamily="34" charset="0"/>
              <a:ea typeface="+mn-ea"/>
              <a:cs typeface="Arial" pitchFamily="34" charset="0"/>
            </a:endParaRPr>
          </a:p>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endParaRPr kumimoji="0" lang="en-US" b="0" i="0" u="none" strike="noStrike" kern="0" cap="none" spc="0" normalizeH="0" baseline="0" noProof="0" dirty="0">
              <a:ln>
                <a:noFill/>
              </a:ln>
              <a:solidFill>
                <a:schemeClr val="tx1"/>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42434423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7359" y="120770"/>
            <a:ext cx="5808663" cy="479425"/>
          </a:xfrm>
        </p:spPr>
        <p:txBody>
          <a:bodyPr/>
          <a:lstStyle/>
          <a:p>
            <a:r>
              <a:rPr lang="en-US" sz="3200" dirty="0" smtClean="0">
                <a:effectLst>
                  <a:outerShdw blurRad="38100" dist="38100" dir="2700000" algn="tl">
                    <a:srgbClr val="000000">
                      <a:alpha val="43137"/>
                    </a:srgbClr>
                  </a:outerShdw>
                </a:effectLst>
              </a:rPr>
              <a:t>P5 Recommendation on ILC</a:t>
            </a:r>
            <a:endParaRPr lang="en-US" sz="320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261667" y="1000663"/>
            <a:ext cx="8534400" cy="5201729"/>
          </a:xfrm>
          <a:solidFill>
            <a:srgbClr val="FFFFCC"/>
          </a:solidFill>
          <a:ln>
            <a:solidFill>
              <a:schemeClr val="tx1"/>
            </a:solidFill>
          </a:ln>
        </p:spPr>
        <p:txBody>
          <a:bodyPr/>
          <a:lstStyle/>
          <a:p>
            <a:r>
              <a:rPr lang="en-US" b="1" dirty="0" smtClean="0"/>
              <a:t>As the physics case is extremely strong, we plan in all Scenarios for ILC support at some level through a decision point within the next five years.</a:t>
            </a:r>
          </a:p>
          <a:p>
            <a:pPr lvl="1">
              <a:buNone/>
            </a:pPr>
            <a:r>
              <a:rPr lang="en-US" sz="1800" b="1" dirty="0" smtClean="0"/>
              <a:t>– If the ILC proceeds, there is a high-priority option in Scenario C to</a:t>
            </a:r>
          </a:p>
          <a:p>
            <a:pPr lvl="1">
              <a:buNone/>
            </a:pPr>
            <a:r>
              <a:rPr lang="en-US" sz="1800" b="1" dirty="0" smtClean="0"/>
              <a:t>enable the U.S. to play world-leading roles.</a:t>
            </a:r>
          </a:p>
          <a:p>
            <a:pPr lvl="1">
              <a:buNone/>
            </a:pPr>
            <a:r>
              <a:rPr lang="en-US" sz="1800" b="1" dirty="0" smtClean="0"/>
              <a:t>– Even if there are no additional funds available, some hardware</a:t>
            </a:r>
          </a:p>
          <a:p>
            <a:pPr lvl="1">
              <a:buNone/>
            </a:pPr>
            <a:r>
              <a:rPr lang="en-US" sz="1800" b="1" dirty="0" smtClean="0"/>
              <a:t>contributions may be possible in Scenario B, depending on the</a:t>
            </a:r>
          </a:p>
          <a:p>
            <a:pPr lvl="1">
              <a:buNone/>
            </a:pPr>
            <a:r>
              <a:rPr lang="en-US" sz="1800" b="1" dirty="0" smtClean="0"/>
              <a:t>status of international agreements at that time.</a:t>
            </a:r>
          </a:p>
          <a:p>
            <a:pPr lvl="1">
              <a:buNone/>
            </a:pPr>
            <a:r>
              <a:rPr lang="en-US" sz="1800" b="1" dirty="0" smtClean="0"/>
              <a:t>– If the ILC does not proceed, then ILC work would terminate and</a:t>
            </a:r>
          </a:p>
          <a:p>
            <a:pPr lvl="1">
              <a:buNone/>
            </a:pPr>
            <a:r>
              <a:rPr lang="en-US" sz="1800" b="1" dirty="0" smtClean="0"/>
              <a:t>those resources could be applied to accelerator R&amp;D and advanced</a:t>
            </a:r>
          </a:p>
          <a:p>
            <a:pPr lvl="1">
              <a:buNone/>
            </a:pPr>
            <a:r>
              <a:rPr lang="en-US" sz="1800" b="1" dirty="0" smtClean="0"/>
              <a:t>detector technology R&amp;D.</a:t>
            </a:r>
          </a:p>
          <a:p>
            <a:pPr lvl="1">
              <a:buNone/>
            </a:pPr>
            <a:endParaRPr lang="en-US" sz="1800" b="1" dirty="0" smtClean="0"/>
          </a:p>
          <a:p>
            <a:r>
              <a:rPr lang="en-US" b="1" dirty="0" smtClean="0">
                <a:solidFill>
                  <a:srgbClr val="FF0000"/>
                </a:solidFill>
              </a:rPr>
              <a:t>Recommendation 11: </a:t>
            </a:r>
            <a:r>
              <a:rPr lang="en-US" b="1" dirty="0" smtClean="0"/>
              <a:t>Motivated by the strong scientific importance of the ILC and the recent initiative in Japan to host it, the U.S. should engage in modest and appropriate levels of ILC accelerator and detector design in areas where the U.S. can contribute critical expertise. Consider higher levels of collaboration if ILC proceeds.</a:t>
            </a:r>
            <a:endParaRPr lang="en-US" dirty="0"/>
          </a:p>
        </p:txBody>
      </p:sp>
      <p:sp>
        <p:nvSpPr>
          <p:cNvPr id="4" name="Footer Placeholder 3"/>
          <p:cNvSpPr>
            <a:spLocks noGrp="1"/>
          </p:cNvSpPr>
          <p:nvPr>
            <p:ph type="ftr" sz="quarter" idx="3"/>
          </p:nvPr>
        </p:nvSpPr>
        <p:spPr/>
        <p:txBody>
          <a:bodyPr/>
          <a:lstStyle/>
          <a:p>
            <a:r>
              <a:rPr lang="en-US" smtClean="0"/>
              <a:t>ICFA Seminar Beijing</a:t>
            </a:r>
            <a:endParaRPr lang="en-US" dirty="0"/>
          </a:p>
        </p:txBody>
      </p:sp>
    </p:spTree>
    <p:extLst>
      <p:ext uri="{BB962C8B-B14F-4D97-AF65-F5344CB8AC3E}">
        <p14:creationId xmlns:p14="http://schemas.microsoft.com/office/powerpoint/2010/main" val="26259807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 quite ready to say what we need to do for future</a:t>
            </a:r>
            <a:endParaRPr lang="en-US" dirty="0"/>
          </a:p>
        </p:txBody>
      </p:sp>
      <p:sp>
        <p:nvSpPr>
          <p:cNvPr id="3" name="Content Placeholder 2"/>
          <p:cNvSpPr>
            <a:spLocks noGrp="1"/>
          </p:cNvSpPr>
          <p:nvPr>
            <p:ph idx="1"/>
          </p:nvPr>
        </p:nvSpPr>
        <p:spPr>
          <a:xfrm>
            <a:off x="107829" y="1043046"/>
            <a:ext cx="8915400" cy="4987867"/>
          </a:xfrm>
        </p:spPr>
        <p:txBody>
          <a:bodyPr/>
          <a:lstStyle/>
          <a:p>
            <a:r>
              <a:rPr lang="en-US" dirty="0" smtClean="0"/>
              <a:t>Higgs…big success…1</a:t>
            </a:r>
            <a:r>
              <a:rPr lang="en-US" baseline="30000" dirty="0" smtClean="0"/>
              <a:t>st</a:t>
            </a:r>
            <a:r>
              <a:rPr lang="en-US" dirty="0" smtClean="0"/>
              <a:t> scalar …no hints of anything unusual</a:t>
            </a:r>
          </a:p>
          <a:p>
            <a:pPr lvl="1"/>
            <a:r>
              <a:rPr lang="en-US" dirty="0" smtClean="0"/>
              <a:t>We should study with as much precision as possible </a:t>
            </a:r>
          </a:p>
          <a:p>
            <a:endParaRPr lang="en-US" dirty="0" smtClean="0"/>
          </a:p>
          <a:p>
            <a:r>
              <a:rPr lang="en-US" dirty="0" smtClean="0"/>
              <a:t>LHC higher energy run will be enlightening (and exciting)</a:t>
            </a:r>
          </a:p>
          <a:p>
            <a:endParaRPr lang="en-US" dirty="0" smtClean="0"/>
          </a:p>
          <a:p>
            <a:r>
              <a:rPr lang="en-US" dirty="0" smtClean="0"/>
              <a:t>Dark matter…..could be around the corner</a:t>
            </a:r>
          </a:p>
          <a:p>
            <a:pPr lvl="1"/>
            <a:r>
              <a:rPr lang="en-US" dirty="0" smtClean="0"/>
              <a:t>Neutrino floor requires advances in detector technology</a:t>
            </a:r>
          </a:p>
          <a:p>
            <a:pPr lvl="1"/>
            <a:endParaRPr lang="en-US" dirty="0"/>
          </a:p>
          <a:p>
            <a:r>
              <a:rPr lang="en-US" dirty="0" smtClean="0"/>
              <a:t>We are potentially on the edge of an important discovery</a:t>
            </a:r>
          </a:p>
          <a:p>
            <a:r>
              <a:rPr lang="en-US" dirty="0"/>
              <a:t>W</a:t>
            </a:r>
            <a:r>
              <a:rPr lang="en-US" dirty="0" smtClean="0"/>
              <a:t>e are living in exciting times &amp; this continues for one to two decades…..then we reach the future</a:t>
            </a:r>
          </a:p>
          <a:p>
            <a:endParaRPr lang="en-US" dirty="0"/>
          </a:p>
          <a:p>
            <a:endParaRPr lang="en-US" dirty="0" smtClean="0"/>
          </a:p>
          <a:p>
            <a:endParaRPr lang="en-US" dirty="0"/>
          </a:p>
        </p:txBody>
      </p:sp>
      <p:sp>
        <p:nvSpPr>
          <p:cNvPr id="4" name="Footer Placeholder 3"/>
          <p:cNvSpPr>
            <a:spLocks noGrp="1"/>
          </p:cNvSpPr>
          <p:nvPr>
            <p:ph type="ftr" sz="quarter" idx="11"/>
          </p:nvPr>
        </p:nvSpPr>
        <p:spPr/>
        <p:txBody>
          <a:bodyPr/>
          <a:lstStyle/>
          <a:p>
            <a:pPr>
              <a:defRPr/>
            </a:pPr>
            <a:r>
              <a:rPr lang="en-US" smtClean="0"/>
              <a:t>ICFA Seminar Beijing</a:t>
            </a:r>
            <a:endParaRPr lang="en-US" b="1" dirty="0"/>
          </a:p>
        </p:txBody>
      </p:sp>
    </p:spTree>
    <p:extLst>
      <p:ext uri="{BB962C8B-B14F-4D97-AF65-F5344CB8AC3E}">
        <p14:creationId xmlns:p14="http://schemas.microsoft.com/office/powerpoint/2010/main" val="370417637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4300" y="0"/>
            <a:ext cx="5589918" cy="577970"/>
          </a:xfrm>
        </p:spPr>
        <p:txBody>
          <a:bodyPr/>
          <a:lstStyle/>
          <a:p>
            <a:r>
              <a:rPr lang="en-US" sz="3200" dirty="0" smtClean="0">
                <a:effectLst>
                  <a:outerShdw blurRad="38100" dist="38100" dir="2700000" algn="tl">
                    <a:srgbClr val="000000">
                      <a:alpha val="43137"/>
                    </a:srgbClr>
                  </a:outerShdw>
                </a:effectLst>
              </a:rPr>
              <a:t>Higgs Studies at the ILC</a:t>
            </a:r>
            <a:endParaRPr lang="en-US" sz="320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13427" y="5520904"/>
            <a:ext cx="8534400" cy="983413"/>
          </a:xfrm>
          <a:solidFill>
            <a:srgbClr val="FFFFCC"/>
          </a:solidFill>
          <a:ln>
            <a:solidFill>
              <a:schemeClr val="tx1"/>
            </a:solidFill>
          </a:ln>
        </p:spPr>
        <p:txBody>
          <a:bodyPr/>
          <a:lstStyle/>
          <a:p>
            <a:pPr algn="ctr">
              <a:buNone/>
            </a:pPr>
            <a:r>
              <a:rPr lang="en-US" sz="2000" dirty="0" smtClean="0"/>
              <a:t>The precision couplings measurements at HL-LHC in the 2—10% range can be reduced at the ILC by an order of magnitude, while providing a model independent determination of Higgs partial widths</a:t>
            </a:r>
            <a:endParaRPr lang="en-US" sz="2000" dirty="0"/>
          </a:p>
        </p:txBody>
      </p:sp>
      <p:pic>
        <p:nvPicPr>
          <p:cNvPr id="1026" name="Picture 2"/>
          <p:cNvPicPr>
            <a:picLocks noChangeAspect="1" noChangeArrowheads="1"/>
          </p:cNvPicPr>
          <p:nvPr/>
        </p:nvPicPr>
        <p:blipFill>
          <a:blip r:embed="rId2" cstate="print"/>
          <a:srcRect/>
          <a:stretch>
            <a:fillRect/>
          </a:stretch>
        </p:blipFill>
        <p:spPr bwMode="auto">
          <a:xfrm>
            <a:off x="0" y="1975447"/>
            <a:ext cx="3693226" cy="3476445"/>
          </a:xfrm>
          <a:prstGeom prst="rect">
            <a:avLst/>
          </a:prstGeom>
          <a:noFill/>
          <a:ln w="9525">
            <a:noFill/>
            <a:miter lim="800000"/>
            <a:headEnd/>
            <a:tailEnd/>
          </a:ln>
        </p:spPr>
      </p:pic>
      <p:pic>
        <p:nvPicPr>
          <p:cNvPr id="1028" name="Picture 4"/>
          <p:cNvPicPr>
            <a:picLocks noChangeAspect="1" noChangeArrowheads="1"/>
          </p:cNvPicPr>
          <p:nvPr/>
        </p:nvPicPr>
        <p:blipFill>
          <a:blip r:embed="rId3" cstate="print"/>
          <a:srcRect l="56415" t="49516" r="5642" b="16168"/>
          <a:stretch>
            <a:fillRect/>
          </a:stretch>
        </p:blipFill>
        <p:spPr bwMode="auto">
          <a:xfrm>
            <a:off x="1017388" y="285792"/>
            <a:ext cx="1982330" cy="1668137"/>
          </a:xfrm>
          <a:prstGeom prst="rect">
            <a:avLst/>
          </a:prstGeom>
          <a:noFill/>
          <a:ln w="9525">
            <a:noFill/>
            <a:miter lim="800000"/>
            <a:headEnd/>
            <a:tailEnd/>
          </a:ln>
        </p:spPr>
      </p:pic>
      <p:pic>
        <p:nvPicPr>
          <p:cNvPr id="2052" name="Picture 4"/>
          <p:cNvPicPr>
            <a:picLocks noChangeAspect="1" noChangeArrowheads="1"/>
          </p:cNvPicPr>
          <p:nvPr/>
        </p:nvPicPr>
        <p:blipFill>
          <a:blip r:embed="rId4" cstate="print"/>
          <a:srcRect l="26857" t="13307" r="25143" b="1901"/>
          <a:stretch>
            <a:fillRect/>
          </a:stretch>
        </p:blipFill>
        <p:spPr bwMode="auto">
          <a:xfrm>
            <a:off x="3906981" y="795646"/>
            <a:ext cx="4338911" cy="4607905"/>
          </a:xfrm>
          <a:prstGeom prst="rect">
            <a:avLst/>
          </a:prstGeom>
          <a:noFill/>
          <a:ln w="9525">
            <a:noFill/>
            <a:miter lim="800000"/>
            <a:headEnd/>
            <a:tailEnd/>
          </a:ln>
        </p:spPr>
      </p:pic>
      <p:sp>
        <p:nvSpPr>
          <p:cNvPr id="4" name="Footer Placeholder 3"/>
          <p:cNvSpPr>
            <a:spLocks noGrp="1"/>
          </p:cNvSpPr>
          <p:nvPr>
            <p:ph type="ftr" sz="quarter" idx="3"/>
          </p:nvPr>
        </p:nvSpPr>
        <p:spPr/>
        <p:txBody>
          <a:bodyPr/>
          <a:lstStyle/>
          <a:p>
            <a:r>
              <a:rPr lang="en-US" smtClean="0"/>
              <a:t>ICFA Seminar Beijing</a:t>
            </a:r>
            <a:endParaRPr lang="en-US" dirty="0"/>
          </a:p>
        </p:txBody>
      </p:sp>
    </p:spTree>
    <p:extLst>
      <p:ext uri="{BB962C8B-B14F-4D97-AF65-F5344CB8AC3E}">
        <p14:creationId xmlns:p14="http://schemas.microsoft.com/office/powerpoint/2010/main" val="109790489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732" y="34506"/>
            <a:ext cx="7256133" cy="479425"/>
          </a:xfrm>
        </p:spPr>
        <p:txBody>
          <a:bodyPr/>
          <a:lstStyle/>
          <a:p>
            <a:r>
              <a:rPr lang="en-US" sz="2800" dirty="0" smtClean="0"/>
              <a:t>Top Quark Precision Studies at the ILC</a:t>
            </a:r>
            <a:endParaRPr lang="en-US" sz="2800" dirty="0"/>
          </a:p>
        </p:txBody>
      </p:sp>
      <p:pic>
        <p:nvPicPr>
          <p:cNvPr id="3074" name="Picture 2"/>
          <p:cNvPicPr>
            <a:picLocks noChangeAspect="1" noChangeArrowheads="1"/>
          </p:cNvPicPr>
          <p:nvPr/>
        </p:nvPicPr>
        <p:blipFill>
          <a:blip r:embed="rId2" cstate="print"/>
          <a:srcRect l="16571" t="20911" r="14857" b="2851"/>
          <a:stretch>
            <a:fillRect/>
          </a:stretch>
        </p:blipFill>
        <p:spPr bwMode="auto">
          <a:xfrm>
            <a:off x="276759" y="498764"/>
            <a:ext cx="8688440" cy="6187001"/>
          </a:xfrm>
          <a:prstGeom prst="rect">
            <a:avLst/>
          </a:prstGeom>
          <a:noFill/>
          <a:ln w="9525">
            <a:noFill/>
            <a:miter lim="800000"/>
            <a:headEnd/>
            <a:tailEnd/>
          </a:ln>
        </p:spPr>
      </p:pic>
    </p:spTree>
    <p:extLst>
      <p:ext uri="{BB962C8B-B14F-4D97-AF65-F5344CB8AC3E}">
        <p14:creationId xmlns:p14="http://schemas.microsoft.com/office/powerpoint/2010/main" val="169067946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657" y="241542"/>
            <a:ext cx="8220974" cy="479425"/>
          </a:xfrm>
        </p:spPr>
        <p:txBody>
          <a:bodyPr/>
          <a:lstStyle/>
          <a:p>
            <a:r>
              <a:rPr lang="en-US" sz="3200" dirty="0" smtClean="0">
                <a:effectLst>
                  <a:outerShdw blurRad="38100" dist="38100" dir="2700000" algn="tl">
                    <a:srgbClr val="000000">
                      <a:alpha val="43137"/>
                    </a:srgbClr>
                  </a:outerShdw>
                </a:effectLst>
              </a:rPr>
              <a:t>ILD - International Large Detector, </a:t>
            </a:r>
            <a:r>
              <a:rPr lang="en-US" sz="3200" dirty="0" err="1" smtClean="0">
                <a:effectLst>
                  <a:outerShdw blurRad="38100" dist="38100" dir="2700000" algn="tl">
                    <a:srgbClr val="000000">
                      <a:alpha val="43137"/>
                    </a:srgbClr>
                  </a:outerShdw>
                </a:effectLst>
              </a:rPr>
              <a:t>SiD</a:t>
            </a:r>
            <a:endParaRPr lang="en-US" sz="3200" dirty="0">
              <a:effectLst>
                <a:outerShdw blurRad="38100" dist="38100" dir="2700000" algn="tl">
                  <a:srgbClr val="000000">
                    <a:alpha val="43137"/>
                  </a:srgbClr>
                </a:outerShdw>
              </a:effectLst>
            </a:endParaRPr>
          </a:p>
        </p:txBody>
      </p:sp>
      <p:pic>
        <p:nvPicPr>
          <p:cNvPr id="124930" name="Picture 2"/>
          <p:cNvPicPr>
            <a:picLocks noChangeAspect="1" noChangeArrowheads="1"/>
          </p:cNvPicPr>
          <p:nvPr/>
        </p:nvPicPr>
        <p:blipFill>
          <a:blip r:embed="rId2" cstate="print"/>
          <a:srcRect/>
          <a:stretch>
            <a:fillRect/>
          </a:stretch>
        </p:blipFill>
        <p:spPr bwMode="auto">
          <a:xfrm>
            <a:off x="134965" y="1125212"/>
            <a:ext cx="3056805" cy="3631857"/>
          </a:xfrm>
          <a:prstGeom prst="rect">
            <a:avLst/>
          </a:prstGeom>
          <a:noFill/>
          <a:ln w="9525">
            <a:solidFill>
              <a:schemeClr val="tx1"/>
            </a:solidFill>
            <a:miter lim="800000"/>
            <a:headEnd/>
            <a:tailEnd/>
          </a:ln>
          <a:effectLst/>
        </p:spPr>
      </p:pic>
      <p:pic>
        <p:nvPicPr>
          <p:cNvPr id="124933" name="Picture 5"/>
          <p:cNvPicPr>
            <a:picLocks noChangeAspect="1" noChangeArrowheads="1"/>
          </p:cNvPicPr>
          <p:nvPr/>
        </p:nvPicPr>
        <p:blipFill>
          <a:blip r:embed="rId3" cstate="print"/>
          <a:srcRect l="57000" t="25436" r="13500" b="11487"/>
          <a:stretch>
            <a:fillRect/>
          </a:stretch>
        </p:blipFill>
        <p:spPr bwMode="auto">
          <a:xfrm>
            <a:off x="5652203" y="1125212"/>
            <a:ext cx="3353773" cy="4494361"/>
          </a:xfrm>
          <a:prstGeom prst="rect">
            <a:avLst/>
          </a:prstGeom>
          <a:noFill/>
          <a:ln w="9525">
            <a:noFill/>
            <a:miter lim="800000"/>
            <a:headEnd/>
            <a:tailEnd/>
          </a:ln>
          <a:effectLst/>
        </p:spPr>
      </p:pic>
      <p:sp>
        <p:nvSpPr>
          <p:cNvPr id="4" name="Footer Placeholder 3"/>
          <p:cNvSpPr>
            <a:spLocks noGrp="1"/>
          </p:cNvSpPr>
          <p:nvPr>
            <p:ph type="ftr" sz="quarter" idx="10"/>
          </p:nvPr>
        </p:nvSpPr>
        <p:spPr/>
        <p:txBody>
          <a:bodyPr/>
          <a:lstStyle/>
          <a:p>
            <a:pPr>
              <a:defRPr/>
            </a:pPr>
            <a:r>
              <a:rPr lang="en-US" smtClean="0"/>
              <a:t>ICFA Seminar Beijing</a:t>
            </a:r>
            <a:endParaRPr lang="en-US"/>
          </a:p>
        </p:txBody>
      </p:sp>
      <p:pic>
        <p:nvPicPr>
          <p:cNvPr id="8" name="Picture 2"/>
          <p:cNvPicPr>
            <a:picLocks noChangeAspect="1" noChangeArrowheads="1"/>
          </p:cNvPicPr>
          <p:nvPr/>
        </p:nvPicPr>
        <p:blipFill>
          <a:blip r:embed="rId4" cstate="print"/>
          <a:srcRect t="1212"/>
          <a:stretch>
            <a:fillRect/>
          </a:stretch>
        </p:blipFill>
        <p:spPr bwMode="auto">
          <a:xfrm>
            <a:off x="2705469" y="2415397"/>
            <a:ext cx="2767167" cy="3778370"/>
          </a:xfrm>
          <a:prstGeom prst="rect">
            <a:avLst/>
          </a:prstGeom>
          <a:noFill/>
          <a:ln w="9525">
            <a:solidFill>
              <a:schemeClr val="tx1"/>
            </a:solidFill>
            <a:miter lim="800000"/>
            <a:headEnd/>
            <a:tailEnd/>
          </a:ln>
          <a:effectLst/>
        </p:spPr>
      </p:pic>
    </p:spTree>
    <p:extLst>
      <p:ext uri="{BB962C8B-B14F-4D97-AF65-F5344CB8AC3E}">
        <p14:creationId xmlns:p14="http://schemas.microsoft.com/office/powerpoint/2010/main" val="220784492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Helvetica" charset="0"/>
              </a:rPr>
              <a:t>Nitrogen doping: a breakthrough in BCS resistance (Q)</a:t>
            </a:r>
            <a:endParaRPr lang="en-US" dirty="0"/>
          </a:p>
        </p:txBody>
      </p:sp>
      <p:sp>
        <p:nvSpPr>
          <p:cNvPr id="5" name="Footer Placeholder 4"/>
          <p:cNvSpPr>
            <a:spLocks noGrp="1"/>
          </p:cNvSpPr>
          <p:nvPr>
            <p:ph type="ftr" sz="quarter" idx="11"/>
          </p:nvPr>
        </p:nvSpPr>
        <p:spPr/>
        <p:txBody>
          <a:bodyPr/>
          <a:lstStyle/>
          <a:p>
            <a:pPr>
              <a:defRPr/>
            </a:pPr>
            <a:r>
              <a:rPr lang="en-US" smtClean="0"/>
              <a:t>ICFA Seminar Beijing</a:t>
            </a:r>
            <a:endParaRPr lang="en-US" b="1" dirty="0"/>
          </a:p>
        </p:txBody>
      </p:sp>
      <p:graphicFrame>
        <p:nvGraphicFramePr>
          <p:cNvPr id="7" name="Object 6"/>
          <p:cNvGraphicFramePr>
            <a:graphicFrameLocks noChangeAspect="1"/>
          </p:cNvGraphicFramePr>
          <p:nvPr>
            <p:extLst>
              <p:ext uri="{D42A27DB-BD31-4B8C-83A1-F6EECF244321}">
                <p14:modId xmlns:p14="http://schemas.microsoft.com/office/powerpoint/2010/main" val="7628119"/>
              </p:ext>
            </p:extLst>
          </p:nvPr>
        </p:nvGraphicFramePr>
        <p:xfrm>
          <a:off x="-45588" y="1420899"/>
          <a:ext cx="6225726" cy="4767994"/>
        </p:xfrm>
        <a:graphic>
          <a:graphicData uri="http://schemas.openxmlformats.org/presentationml/2006/ole">
            <mc:AlternateContent xmlns:mc="http://schemas.openxmlformats.org/markup-compatibility/2006">
              <mc:Choice xmlns:v="urn:schemas-microsoft-com:vml" Requires="v">
                <p:oleObj spid="_x0000_s12379" name="Graph" r:id="rId3" imgW="3906000" imgH="2990520" progId="Origin50.Graph">
                  <p:embed/>
                </p:oleObj>
              </mc:Choice>
              <mc:Fallback>
                <p:oleObj name="Graph" r:id="rId3" imgW="3906000" imgH="2990520" progId="Origin50.Graph">
                  <p:embed/>
                  <p:pic>
                    <p:nvPicPr>
                      <p:cNvPr id="0" name=""/>
                      <p:cNvPicPr/>
                      <p:nvPr/>
                    </p:nvPicPr>
                    <p:blipFill>
                      <a:blip r:embed="rId4"/>
                      <a:stretch>
                        <a:fillRect/>
                      </a:stretch>
                    </p:blipFill>
                    <p:spPr>
                      <a:xfrm>
                        <a:off x="-45588" y="1420899"/>
                        <a:ext cx="6225726" cy="4767994"/>
                      </a:xfrm>
                      <a:prstGeom prst="rect">
                        <a:avLst/>
                      </a:prstGeom>
                    </p:spPr>
                  </p:pic>
                </p:oleObj>
              </mc:Fallback>
            </mc:AlternateContent>
          </a:graphicData>
        </a:graphic>
      </p:graphicFrame>
      <p:grpSp>
        <p:nvGrpSpPr>
          <p:cNvPr id="8" name="Group 17"/>
          <p:cNvGrpSpPr>
            <a:grpSpLocks/>
          </p:cNvGrpSpPr>
          <p:nvPr/>
        </p:nvGrpSpPr>
        <p:grpSpPr bwMode="auto">
          <a:xfrm>
            <a:off x="1438827" y="3125789"/>
            <a:ext cx="1754316" cy="1059167"/>
            <a:chOff x="0" y="1973771"/>
            <a:chExt cx="1505241" cy="1210555"/>
          </a:xfrm>
        </p:grpSpPr>
        <p:sp>
          <p:nvSpPr>
            <p:cNvPr id="9" name="TextBox 19"/>
            <p:cNvSpPr txBox="1">
              <a:spLocks noChangeArrowheads="1"/>
            </p:cNvSpPr>
            <p:nvPr/>
          </p:nvSpPr>
          <p:spPr bwMode="auto">
            <a:xfrm>
              <a:off x="0" y="2445614"/>
              <a:ext cx="1505241" cy="73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dirty="0" smtClean="0"/>
                <a:t>Standard state-of-the art preparation</a:t>
              </a:r>
              <a:endParaRPr lang="en-US" sz="1200" dirty="0"/>
            </a:p>
          </p:txBody>
        </p:sp>
        <p:cxnSp>
          <p:nvCxnSpPr>
            <p:cNvPr id="10" name="Straight Arrow Connector 9"/>
            <p:cNvCxnSpPr/>
            <p:nvPr/>
          </p:nvCxnSpPr>
          <p:spPr>
            <a:xfrm flipV="1">
              <a:off x="752621" y="1973771"/>
              <a:ext cx="0" cy="47184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11" name="TextBox 15"/>
          <p:cNvSpPr txBox="1">
            <a:spLocks noChangeArrowheads="1"/>
          </p:cNvSpPr>
          <p:nvPr/>
        </p:nvSpPr>
        <p:spPr bwMode="auto">
          <a:xfrm>
            <a:off x="1587501" y="3941696"/>
            <a:ext cx="3273425" cy="831850"/>
          </a:xfrm>
          <a:prstGeom prst="rect">
            <a:avLst/>
          </a:prstGeom>
          <a:solidFill>
            <a:schemeClr val="bg1"/>
          </a:solidFill>
          <a:ln w="9525">
            <a:solidFill>
              <a:srgbClr val="3366FF"/>
            </a:solidFill>
            <a:miter lim="800000"/>
            <a:headEnd/>
            <a:tailEnd/>
          </a:ln>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dirty="0"/>
              <a:t>This was the highest Q possible up to last year</a:t>
            </a:r>
          </a:p>
        </p:txBody>
      </p:sp>
      <p:sp>
        <p:nvSpPr>
          <p:cNvPr id="12" name="TextBox 23"/>
          <p:cNvSpPr txBox="1">
            <a:spLocks noChangeArrowheads="1"/>
          </p:cNvSpPr>
          <p:nvPr/>
        </p:nvSpPr>
        <p:spPr bwMode="auto">
          <a:xfrm>
            <a:off x="228600" y="1235554"/>
            <a:ext cx="8686799" cy="461665"/>
          </a:xfrm>
          <a:prstGeom prst="rect">
            <a:avLst/>
          </a:prstGeom>
          <a:solidFill>
            <a:schemeClr val="bg1"/>
          </a:solidFill>
          <a:ln w="9525">
            <a:solidFill>
              <a:srgbClr val="3366FF"/>
            </a:solidFill>
            <a:miter lim="800000"/>
            <a:headEnd/>
            <a:tailEnd/>
          </a:ln>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dirty="0" smtClean="0">
                <a:solidFill>
                  <a:srgbClr val="FF0000"/>
                </a:solidFill>
              </a:rPr>
              <a:t>Record after nitrogen doping – up to 4 times higher Q! </a:t>
            </a:r>
            <a:endParaRPr lang="en-US" dirty="0">
              <a:solidFill>
                <a:srgbClr val="FF0000"/>
              </a:solidFill>
            </a:endParaRPr>
          </a:p>
        </p:txBody>
      </p:sp>
      <p:cxnSp>
        <p:nvCxnSpPr>
          <p:cNvPr id="13" name="Straight Arrow Connector 12"/>
          <p:cNvCxnSpPr/>
          <p:nvPr/>
        </p:nvCxnSpPr>
        <p:spPr>
          <a:xfrm flipH="1">
            <a:off x="3051629" y="1722837"/>
            <a:ext cx="419100" cy="39052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4620301" y="5678551"/>
            <a:ext cx="4484722" cy="738664"/>
          </a:xfrm>
          <a:prstGeom prst="rect">
            <a:avLst/>
          </a:prstGeom>
          <a:noFill/>
        </p:spPr>
        <p:txBody>
          <a:bodyPr wrap="square" rtlCol="0">
            <a:spAutoFit/>
          </a:bodyPr>
          <a:lstStyle/>
          <a:p>
            <a:r>
              <a:rPr lang="en-US" sz="1400" dirty="0" smtClean="0">
                <a:solidFill>
                  <a:srgbClr val="0000FF"/>
                </a:solidFill>
              </a:rPr>
              <a:t>A. </a:t>
            </a:r>
            <a:r>
              <a:rPr lang="en-US" sz="1400" dirty="0" err="1" smtClean="0">
                <a:solidFill>
                  <a:srgbClr val="0000FF"/>
                </a:solidFill>
              </a:rPr>
              <a:t>Grassellino</a:t>
            </a:r>
            <a:r>
              <a:rPr lang="en-US" sz="1400" dirty="0" smtClean="0">
                <a:solidFill>
                  <a:srgbClr val="0000FF"/>
                </a:solidFill>
              </a:rPr>
              <a:t> et al, 2013 </a:t>
            </a:r>
            <a:r>
              <a:rPr lang="en-US" sz="1400" dirty="0" err="1" smtClean="0">
                <a:solidFill>
                  <a:srgbClr val="0000FF"/>
                </a:solidFill>
              </a:rPr>
              <a:t>Supercond</a:t>
            </a:r>
            <a:r>
              <a:rPr lang="en-US" sz="1400" dirty="0">
                <a:solidFill>
                  <a:srgbClr val="0000FF"/>
                </a:solidFill>
              </a:rPr>
              <a:t>. Sci. Technol. </a:t>
            </a:r>
            <a:r>
              <a:rPr lang="en-US" sz="1400" b="1" dirty="0">
                <a:solidFill>
                  <a:srgbClr val="0000FF"/>
                </a:solidFill>
              </a:rPr>
              <a:t>26</a:t>
            </a:r>
            <a:r>
              <a:rPr lang="en-US" sz="1400" dirty="0">
                <a:solidFill>
                  <a:srgbClr val="0000FF"/>
                </a:solidFill>
              </a:rPr>
              <a:t> 102001 (Rapid Communication) </a:t>
            </a:r>
            <a:r>
              <a:rPr lang="en-US" sz="1400" dirty="0" smtClean="0">
                <a:solidFill>
                  <a:srgbClr val="0000FF"/>
                </a:solidFill>
              </a:rPr>
              <a:t>– selected for highlights of 2013</a:t>
            </a:r>
            <a:endParaRPr lang="en-US" sz="1400" dirty="0">
              <a:solidFill>
                <a:srgbClr val="0000FF"/>
              </a:solidFill>
            </a:endParaRPr>
          </a:p>
        </p:txBody>
      </p:sp>
      <p:sp>
        <p:nvSpPr>
          <p:cNvPr id="15" name="TextBox 14"/>
          <p:cNvSpPr txBox="1"/>
          <p:nvPr/>
        </p:nvSpPr>
        <p:spPr>
          <a:xfrm>
            <a:off x="2628900" y="4762082"/>
            <a:ext cx="1149674" cy="461665"/>
          </a:xfrm>
          <a:prstGeom prst="rect">
            <a:avLst/>
          </a:prstGeom>
          <a:noFill/>
        </p:spPr>
        <p:txBody>
          <a:bodyPr wrap="none" rtlCol="0">
            <a:spAutoFit/>
          </a:bodyPr>
          <a:lstStyle/>
          <a:p>
            <a:r>
              <a:rPr lang="en-US" dirty="0" smtClean="0"/>
              <a:t>1.3 GHz</a:t>
            </a:r>
            <a:endParaRPr lang="en-US" dirty="0"/>
          </a:p>
        </p:txBody>
      </p:sp>
      <p:sp>
        <p:nvSpPr>
          <p:cNvPr id="16" name="TextBox 15"/>
          <p:cNvSpPr txBox="1"/>
          <p:nvPr/>
        </p:nvSpPr>
        <p:spPr>
          <a:xfrm>
            <a:off x="5710225" y="1756444"/>
            <a:ext cx="3181825" cy="4154983"/>
          </a:xfrm>
          <a:prstGeom prst="rect">
            <a:avLst/>
          </a:prstGeom>
          <a:noFill/>
        </p:spPr>
        <p:txBody>
          <a:bodyPr wrap="square" rtlCol="0">
            <a:spAutoFit/>
          </a:bodyPr>
          <a:lstStyle/>
          <a:p>
            <a:pPr marL="285750" indent="-285750">
              <a:buFont typeface="Arial"/>
              <a:buChar char="•"/>
            </a:pPr>
            <a:r>
              <a:rPr lang="en-US" sz="2400" dirty="0" smtClean="0"/>
              <a:t>Injection of small nitrogen partial pressure at the end of 800C degassing, followed by EP-&gt; drastic increase in Q</a:t>
            </a:r>
          </a:p>
          <a:p>
            <a:pPr marL="285750" indent="-285750">
              <a:buFont typeface="Arial"/>
              <a:buChar char="•"/>
            </a:pPr>
            <a:endParaRPr lang="en-US" sz="2400" dirty="0"/>
          </a:p>
          <a:p>
            <a:pPr marL="285750" indent="-285750">
              <a:buFont typeface="Arial"/>
              <a:buChar char="•"/>
            </a:pPr>
            <a:r>
              <a:rPr lang="en-US" sz="2400" dirty="0" smtClean="0"/>
              <a:t>Demonstrated on many 1-cell and 9-cell 1.3 GHz cavities</a:t>
            </a:r>
          </a:p>
          <a:p>
            <a:endParaRPr lang="en-US" sz="2400" dirty="0" smtClean="0"/>
          </a:p>
        </p:txBody>
      </p:sp>
    </p:spTree>
    <p:extLst>
      <p:ext uri="{BB962C8B-B14F-4D97-AF65-F5344CB8AC3E}">
        <p14:creationId xmlns:p14="http://schemas.microsoft.com/office/powerpoint/2010/main" val="264286026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Fermilab </a:t>
            </a:r>
            <a:r>
              <a:rPr lang="en-US" dirty="0" smtClean="0"/>
              <a:t>CM=&gt; Operates at full ILC gradient </a:t>
            </a:r>
            <a:endParaRPr lang="en-US" dirty="0"/>
          </a:p>
        </p:txBody>
      </p:sp>
      <p:sp>
        <p:nvSpPr>
          <p:cNvPr id="5" name="Footer Placeholder 4"/>
          <p:cNvSpPr>
            <a:spLocks noGrp="1"/>
          </p:cNvSpPr>
          <p:nvPr>
            <p:ph type="ftr" sz="quarter" idx="11"/>
          </p:nvPr>
        </p:nvSpPr>
        <p:spPr/>
        <p:txBody>
          <a:bodyPr/>
          <a:lstStyle/>
          <a:p>
            <a:pPr>
              <a:defRPr/>
            </a:pPr>
            <a:r>
              <a:rPr lang="en-US" smtClean="0"/>
              <a:t>ICFA Seminar Beijing</a:t>
            </a:r>
            <a:endParaRPr lang="en-US" b="1" dirty="0"/>
          </a:p>
        </p:txBody>
      </p:sp>
      <p:grpSp>
        <p:nvGrpSpPr>
          <p:cNvPr id="7" name="Group 6"/>
          <p:cNvGrpSpPr/>
          <p:nvPr/>
        </p:nvGrpSpPr>
        <p:grpSpPr>
          <a:xfrm>
            <a:off x="785712" y="1228452"/>
            <a:ext cx="7034619" cy="5170690"/>
            <a:chOff x="4207891" y="1289110"/>
            <a:chExt cx="4707509" cy="4823132"/>
          </a:xfrm>
        </p:grpSpPr>
        <p:pic>
          <p:nvPicPr>
            <p:cNvPr id="8" name="Picture 7" descr="CM2 gradients_all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7891" y="1289110"/>
              <a:ext cx="4707509" cy="4823132"/>
            </a:xfrm>
            <a:prstGeom prst="rect">
              <a:avLst/>
            </a:prstGeom>
          </p:spPr>
        </p:pic>
        <p:cxnSp>
          <p:nvCxnSpPr>
            <p:cNvPr id="9" name="Straight Connector 8"/>
            <p:cNvCxnSpPr/>
            <p:nvPr/>
          </p:nvCxnSpPr>
          <p:spPr bwMode="auto">
            <a:xfrm>
              <a:off x="4792778" y="2943016"/>
              <a:ext cx="4108744" cy="0"/>
            </a:xfrm>
            <a:prstGeom prst="line">
              <a:avLst/>
            </a:prstGeom>
            <a:noFill/>
            <a:ln w="38100" cap="flat" cmpd="sng" algn="ctr">
              <a:solidFill>
                <a:srgbClr val="009900"/>
              </a:solidFill>
              <a:prstDash val="sysDash"/>
              <a:round/>
              <a:headEnd type="none" w="med" len="med"/>
              <a:tailEnd type="none" w="med" len="med"/>
            </a:ln>
            <a:effectLst/>
          </p:spPr>
        </p:cxnSp>
        <p:sp>
          <p:nvSpPr>
            <p:cNvPr id="10" name="TextBox 9"/>
            <p:cNvSpPr txBox="1"/>
            <p:nvPr/>
          </p:nvSpPr>
          <p:spPr>
            <a:xfrm>
              <a:off x="4935020" y="1911455"/>
              <a:ext cx="2608780" cy="338554"/>
            </a:xfrm>
            <a:prstGeom prst="rect">
              <a:avLst/>
            </a:prstGeom>
            <a:solidFill>
              <a:srgbClr val="FFFFFF"/>
            </a:solidFill>
          </p:spPr>
          <p:txBody>
            <a:bodyPr wrap="square" rtlCol="0">
              <a:spAutoFit/>
            </a:bodyPr>
            <a:lstStyle/>
            <a:p>
              <a:pPr algn="ctr"/>
              <a:r>
                <a:rPr lang="en-US" sz="1600" dirty="0" smtClean="0">
                  <a:solidFill>
                    <a:srgbClr val="009900"/>
                  </a:solidFill>
                </a:rPr>
                <a:t>ILC Milestone = </a:t>
              </a:r>
              <a:r>
                <a:rPr lang="en-US" sz="1600" b="1" dirty="0" smtClean="0">
                  <a:solidFill>
                    <a:srgbClr val="009900"/>
                  </a:solidFill>
                </a:rPr>
                <a:t>31.5 MV/m</a:t>
              </a:r>
              <a:endParaRPr lang="en-US" sz="1600" b="1" dirty="0">
                <a:solidFill>
                  <a:srgbClr val="009900"/>
                </a:solidFill>
              </a:endParaRPr>
            </a:p>
          </p:txBody>
        </p:sp>
        <p:cxnSp>
          <p:nvCxnSpPr>
            <p:cNvPr id="11" name="Straight Arrow Connector 10"/>
            <p:cNvCxnSpPr/>
            <p:nvPr/>
          </p:nvCxnSpPr>
          <p:spPr bwMode="auto">
            <a:xfrm>
              <a:off x="6561645" y="2250009"/>
              <a:ext cx="168744" cy="603163"/>
            </a:xfrm>
            <a:prstGeom prst="straightConnector1">
              <a:avLst/>
            </a:prstGeom>
            <a:noFill/>
            <a:ln w="38100" cap="flat" cmpd="sng" algn="ctr">
              <a:solidFill>
                <a:srgbClr val="009900"/>
              </a:solidFill>
              <a:prstDash val="solid"/>
              <a:round/>
              <a:headEnd type="none" w="med" len="med"/>
              <a:tailEnd type="arrow"/>
            </a:ln>
            <a:effectLst/>
          </p:spPr>
        </p:cxnSp>
      </p:grpSp>
    </p:spTree>
    <p:extLst>
      <p:ext uri="{BB962C8B-B14F-4D97-AF65-F5344CB8AC3E}">
        <p14:creationId xmlns:p14="http://schemas.microsoft.com/office/powerpoint/2010/main" val="326346496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720184" y="3113857"/>
            <a:ext cx="7576403" cy="3200680"/>
          </a:xfrm>
          <a:prstGeom prst="rect">
            <a:avLst/>
          </a:prstGeom>
        </p:spPr>
      </p:pic>
      <p:sp>
        <p:nvSpPr>
          <p:cNvPr id="2" name="Title 1"/>
          <p:cNvSpPr>
            <a:spLocks noGrp="1"/>
          </p:cNvSpPr>
          <p:nvPr>
            <p:ph type="title"/>
          </p:nvPr>
        </p:nvSpPr>
        <p:spPr>
          <a:xfrm>
            <a:off x="210180" y="143798"/>
            <a:ext cx="8705219" cy="500303"/>
          </a:xfrm>
        </p:spPr>
        <p:txBody>
          <a:bodyPr/>
          <a:lstStyle/>
          <a:p>
            <a:r>
              <a:rPr lang="en-US" sz="2400" dirty="0">
                <a:solidFill>
                  <a:schemeClr val="tx2"/>
                </a:solidFill>
              </a:rPr>
              <a:t>Long-term goals R&amp;D </a:t>
            </a:r>
            <a:r>
              <a:rPr lang="en-US" sz="2400" dirty="0" smtClean="0">
                <a:solidFill>
                  <a:schemeClr val="tx2"/>
                </a:solidFill>
              </a:rPr>
              <a:t>program: </a:t>
            </a:r>
            <a:r>
              <a:rPr lang="en-US" sz="2400" dirty="0" smtClean="0">
                <a:solidFill>
                  <a:srgbClr val="FF6600"/>
                </a:solidFill>
              </a:rPr>
              <a:t>60 </a:t>
            </a:r>
            <a:r>
              <a:rPr lang="en-US" sz="2400" dirty="0">
                <a:solidFill>
                  <a:srgbClr val="FF6600"/>
                </a:solidFill>
              </a:rPr>
              <a:t>MV/m </a:t>
            </a:r>
            <a:r>
              <a:rPr lang="en-US" sz="2400" dirty="0">
                <a:solidFill>
                  <a:srgbClr val="FF6600"/>
                </a:solidFill>
                <a:sym typeface="Wingdings" panose="05000000000000000000" pitchFamily="2" charset="2"/>
              </a:rPr>
              <a:t> 90</a:t>
            </a:r>
            <a:r>
              <a:rPr lang="en-US" sz="2400" dirty="0">
                <a:solidFill>
                  <a:srgbClr val="FF6600"/>
                </a:solidFill>
              </a:rPr>
              <a:t>MV/m</a:t>
            </a:r>
          </a:p>
        </p:txBody>
      </p:sp>
      <p:sp>
        <p:nvSpPr>
          <p:cNvPr id="3" name="Content Placeholder 2"/>
          <p:cNvSpPr>
            <a:spLocks noGrp="1"/>
          </p:cNvSpPr>
          <p:nvPr>
            <p:ph idx="1"/>
          </p:nvPr>
        </p:nvSpPr>
        <p:spPr>
          <a:xfrm>
            <a:off x="228600" y="853263"/>
            <a:ext cx="8686799" cy="4987867"/>
          </a:xfrm>
        </p:spPr>
        <p:txBody>
          <a:bodyPr/>
          <a:lstStyle/>
          <a:p>
            <a:r>
              <a:rPr lang="en-US" dirty="0">
                <a:solidFill>
                  <a:srgbClr val="0F2D62"/>
                </a:solidFill>
              </a:rPr>
              <a:t>Using high power RF (MW) with short pulses, Cornell  recently </a:t>
            </a:r>
            <a:r>
              <a:rPr lang="en-US" dirty="0" smtClean="0">
                <a:solidFill>
                  <a:srgbClr val="0F2D62"/>
                </a:solidFill>
              </a:rPr>
              <a:t>demonstrated (for T&gt;6K)  </a:t>
            </a:r>
            <a:r>
              <a:rPr lang="en-US" dirty="0">
                <a:solidFill>
                  <a:srgbClr val="0F2D62"/>
                </a:solidFill>
              </a:rPr>
              <a:t>Nb3Sn follows the expected superheating field of the 18K </a:t>
            </a:r>
            <a:r>
              <a:rPr lang="en-US" dirty="0" smtClean="0">
                <a:solidFill>
                  <a:srgbClr val="0F2D62"/>
                </a:solidFill>
              </a:rPr>
              <a:t>superconductor. </a:t>
            </a:r>
            <a:endParaRPr lang="en-US" dirty="0">
              <a:solidFill>
                <a:srgbClr val="0F2D62"/>
              </a:solidFill>
            </a:endParaRPr>
          </a:p>
          <a:p>
            <a:r>
              <a:rPr lang="en-US" dirty="0">
                <a:solidFill>
                  <a:srgbClr val="0F2D62"/>
                </a:solidFill>
              </a:rPr>
              <a:t>When extrapolated to 2K this leads to surface magnetic fields of </a:t>
            </a:r>
            <a:r>
              <a:rPr lang="en-US" dirty="0" smtClean="0">
                <a:solidFill>
                  <a:srgbClr val="0F2D62"/>
                </a:solidFill>
              </a:rPr>
              <a:t>300 </a:t>
            </a:r>
            <a:r>
              <a:rPr lang="en-US" dirty="0" err="1">
                <a:solidFill>
                  <a:srgbClr val="0F2D62"/>
                </a:solidFill>
              </a:rPr>
              <a:t>mT</a:t>
            </a:r>
            <a:r>
              <a:rPr lang="en-US" dirty="0">
                <a:solidFill>
                  <a:srgbClr val="0F2D62"/>
                </a:solidFill>
              </a:rPr>
              <a:t> as compared to </a:t>
            </a:r>
            <a:r>
              <a:rPr lang="en-US" dirty="0" err="1">
                <a:solidFill>
                  <a:srgbClr val="0F2D62"/>
                </a:solidFill>
              </a:rPr>
              <a:t>Nb</a:t>
            </a:r>
            <a:r>
              <a:rPr lang="en-US" dirty="0">
                <a:solidFill>
                  <a:srgbClr val="0F2D62"/>
                </a:solidFill>
              </a:rPr>
              <a:t> superheating field of 200 </a:t>
            </a:r>
            <a:r>
              <a:rPr lang="en-US" dirty="0" err="1">
                <a:solidFill>
                  <a:srgbClr val="0F2D62"/>
                </a:solidFill>
              </a:rPr>
              <a:t>mT.</a:t>
            </a:r>
            <a:r>
              <a:rPr lang="en-US" dirty="0">
                <a:solidFill>
                  <a:srgbClr val="0F2D62"/>
                </a:solidFill>
              </a:rPr>
              <a:t> </a:t>
            </a:r>
          </a:p>
          <a:p>
            <a:r>
              <a:rPr lang="en-US" dirty="0">
                <a:solidFill>
                  <a:srgbClr val="0F2D62"/>
                </a:solidFill>
              </a:rPr>
              <a:t>These results </a:t>
            </a:r>
            <a:r>
              <a:rPr lang="en-US" dirty="0" smtClean="0">
                <a:solidFill>
                  <a:srgbClr val="0F2D62"/>
                </a:solidFill>
              </a:rPr>
              <a:t>suggest </a:t>
            </a:r>
            <a:r>
              <a:rPr lang="en-US" dirty="0">
                <a:solidFill>
                  <a:srgbClr val="0F2D62"/>
                </a:solidFill>
              </a:rPr>
              <a:t>that a well prepared Nb3Sn cavity with </a:t>
            </a:r>
            <a:r>
              <a:rPr lang="en-US" u="sng" dirty="0">
                <a:solidFill>
                  <a:srgbClr val="0F2D62"/>
                </a:solidFill>
              </a:rPr>
              <a:t>optimal shape</a:t>
            </a:r>
            <a:r>
              <a:rPr lang="en-US" dirty="0">
                <a:solidFill>
                  <a:srgbClr val="0F2D62"/>
                </a:solidFill>
              </a:rPr>
              <a:t> will capable of reaching 80-90 MV/m and high Q (due to higher </a:t>
            </a:r>
            <a:r>
              <a:rPr lang="en-US" dirty="0" err="1">
                <a:solidFill>
                  <a:srgbClr val="0F2D62"/>
                </a:solidFill>
              </a:rPr>
              <a:t>Tc</a:t>
            </a:r>
            <a:r>
              <a:rPr lang="en-US" dirty="0">
                <a:solidFill>
                  <a:srgbClr val="0F2D62"/>
                </a:solidFill>
              </a:rPr>
              <a:t> of Nb3Sn</a:t>
            </a:r>
            <a:r>
              <a:rPr lang="en-US" dirty="0" smtClean="0">
                <a:solidFill>
                  <a:srgbClr val="0F2D62"/>
                </a:solidFill>
              </a:rPr>
              <a:t>)</a:t>
            </a:r>
          </a:p>
          <a:p>
            <a:r>
              <a:rPr lang="en-US" dirty="0">
                <a:solidFill>
                  <a:srgbClr val="0F2D62"/>
                </a:solidFill>
              </a:rPr>
              <a:t>With intense R&amp;D, </a:t>
            </a:r>
            <a:r>
              <a:rPr lang="en-US" dirty="0" smtClean="0">
                <a:solidFill>
                  <a:srgbClr val="0F2D62"/>
                </a:solidFill>
              </a:rPr>
              <a:t>such new </a:t>
            </a:r>
            <a:r>
              <a:rPr lang="en-US" dirty="0">
                <a:solidFill>
                  <a:srgbClr val="0F2D62"/>
                </a:solidFill>
              </a:rPr>
              <a:t>materials </a:t>
            </a:r>
            <a:r>
              <a:rPr lang="en-US" dirty="0" smtClean="0">
                <a:solidFill>
                  <a:srgbClr val="0F2D62"/>
                </a:solidFill>
              </a:rPr>
              <a:t>can </a:t>
            </a:r>
            <a:r>
              <a:rPr lang="en-US" dirty="0">
                <a:solidFill>
                  <a:srgbClr val="0F2D62"/>
                </a:solidFill>
              </a:rPr>
              <a:t>outperform Nb.</a:t>
            </a:r>
          </a:p>
          <a:p>
            <a:endParaRPr lang="en-US" sz="1600" i="1" dirty="0">
              <a:solidFill>
                <a:srgbClr val="0F2D62"/>
              </a:solidFill>
            </a:endParaRPr>
          </a:p>
          <a:p>
            <a:endParaRPr lang="en-US" sz="1600" dirty="0">
              <a:solidFill>
                <a:srgbClr val="0F2D62"/>
              </a:solidFill>
            </a:endParaRPr>
          </a:p>
        </p:txBody>
      </p:sp>
      <p:sp>
        <p:nvSpPr>
          <p:cNvPr id="5" name="Footer Placeholder 4"/>
          <p:cNvSpPr>
            <a:spLocks noGrp="1"/>
          </p:cNvSpPr>
          <p:nvPr>
            <p:ph type="ftr" sz="quarter" idx="4294967295"/>
          </p:nvPr>
        </p:nvSpPr>
        <p:spPr>
          <a:xfrm>
            <a:off x="534838" y="6324215"/>
            <a:ext cx="5484962" cy="552538"/>
          </a:xfrm>
          <a:prstGeom prst="rect">
            <a:avLst/>
          </a:prstGeom>
        </p:spPr>
        <p:txBody>
          <a:bodyPr/>
          <a:lstStyle/>
          <a:p>
            <a:pPr>
              <a:defRPr/>
            </a:pPr>
            <a:r>
              <a:rPr lang="en-US" smtClean="0"/>
              <a:t>ICFA Seminar Beijing</a:t>
            </a:r>
            <a:endParaRPr lang="en-US" b="1" dirty="0"/>
          </a:p>
        </p:txBody>
      </p:sp>
      <p:sp>
        <p:nvSpPr>
          <p:cNvPr id="11" name="Oval 10"/>
          <p:cNvSpPr/>
          <p:nvPr/>
        </p:nvSpPr>
        <p:spPr>
          <a:xfrm>
            <a:off x="3545588" y="4138173"/>
            <a:ext cx="1278587" cy="1557558"/>
          </a:xfrm>
          <a:prstGeom prst="ellipse">
            <a:avLst/>
          </a:prstGeom>
          <a:gradFill flip="none" rotWithShape="1">
            <a:gsLst>
              <a:gs pos="0">
                <a:schemeClr val="accent1">
                  <a:tint val="100000"/>
                  <a:shade val="100000"/>
                  <a:satMod val="130000"/>
                  <a:alpha val="30000"/>
                </a:schemeClr>
              </a:gs>
              <a:gs pos="100000">
                <a:schemeClr val="accent1">
                  <a:tint val="50000"/>
                  <a:shade val="100000"/>
                  <a:satMod val="350000"/>
                  <a:alpha val="3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624516" y="3779113"/>
            <a:ext cx="2752477" cy="338554"/>
          </a:xfrm>
          <a:prstGeom prst="rect">
            <a:avLst/>
          </a:prstGeom>
          <a:solidFill>
            <a:schemeClr val="accent1">
              <a:lumMod val="40000"/>
              <a:lumOff val="60000"/>
            </a:schemeClr>
          </a:solidFill>
        </p:spPr>
        <p:txBody>
          <a:bodyPr wrap="square" rtlCol="0">
            <a:spAutoFit/>
          </a:bodyPr>
          <a:lstStyle/>
          <a:p>
            <a:r>
              <a:rPr lang="en-US" sz="1600" dirty="0" smtClean="0"/>
              <a:t>Heating at defect takes over</a:t>
            </a:r>
            <a:endParaRPr lang="en-US" sz="1600" dirty="0"/>
          </a:p>
        </p:txBody>
      </p:sp>
    </p:spTree>
    <p:extLst>
      <p:ext uri="{BB962C8B-B14F-4D97-AF65-F5344CB8AC3E}">
        <p14:creationId xmlns:p14="http://schemas.microsoft.com/office/powerpoint/2010/main" val="29516409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18357" y="116632"/>
            <a:ext cx="8507288" cy="571500"/>
          </a:xfrm>
          <a:prstGeom prst="rect">
            <a:avLst/>
          </a:prstGeom>
          <a:solidFill>
            <a:schemeClr val="tx2">
              <a:lumMod val="60000"/>
              <a:lumOff val="40000"/>
            </a:schemeClr>
          </a:solidFill>
        </p:spPr>
        <p:txBody>
          <a:bodyPr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i="1" dirty="0" smtClean="0">
                <a:solidFill>
                  <a:schemeClr val="bg1"/>
                </a:solidFill>
              </a:rPr>
              <a:t>European Strategy</a:t>
            </a:r>
            <a:endParaRPr lang="en-US" sz="3200" i="1" dirty="0">
              <a:solidFill>
                <a:schemeClr val="bg1"/>
              </a:solidFill>
            </a:endParaRPr>
          </a:p>
        </p:txBody>
      </p:sp>
      <p:sp>
        <p:nvSpPr>
          <p:cNvPr id="4" name="Content Placeholder 2"/>
          <p:cNvSpPr txBox="1">
            <a:spLocks/>
          </p:cNvSpPr>
          <p:nvPr/>
        </p:nvSpPr>
        <p:spPr>
          <a:xfrm>
            <a:off x="152399" y="762000"/>
            <a:ext cx="6231147" cy="5069457"/>
          </a:xfrm>
          <a:prstGeom prst="rect">
            <a:avLst/>
          </a:prstGeom>
        </p:spPr>
        <p:txBody>
          <a:bodyPr vert="horz" lIns="91440" tIns="45720" rIns="91440" bIns="45720" rtlCol="0">
            <a:noAutofit/>
          </a:bodyPr>
          <a:lstStyle/>
          <a:p>
            <a:pPr marL="342900" indent="-342900" defTabSz="457200">
              <a:spcBef>
                <a:spcPct val="20000"/>
              </a:spcBef>
              <a:defRPr/>
            </a:pPr>
            <a:r>
              <a:rPr lang="en-US" sz="2000" dirty="0"/>
              <a:t>Approved by CERN </a:t>
            </a:r>
            <a:r>
              <a:rPr lang="en-US" sz="2000" dirty="0" smtClean="0"/>
              <a:t>council, ESFRI roadmap</a:t>
            </a:r>
            <a:endParaRPr lang="en-US" sz="2000" dirty="0"/>
          </a:p>
          <a:p>
            <a:pPr marL="342900" marR="0" lvl="0" indent="-342900" algn="l" defTabSz="457200" rtl="0" eaLnBrk="1" fontAlgn="auto" latinLnBrk="0" hangingPunct="1">
              <a:lnSpc>
                <a:spcPct val="100000"/>
              </a:lnSpc>
              <a:spcBef>
                <a:spcPct val="20000"/>
              </a:spcBef>
              <a:spcAft>
                <a:spcPts val="0"/>
              </a:spcAft>
              <a:buClrTx/>
              <a:buSzTx/>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Identified four highest priorities:</a:t>
            </a:r>
          </a:p>
          <a:p>
            <a:pPr marL="342900" marR="0" lvl="0" indent="-342900" algn="l" defTabSz="457200" rtl="0" eaLnBrk="1" fontAlgn="auto" latinLnBrk="0" hangingPunct="1">
              <a:lnSpc>
                <a:spcPct val="50000"/>
              </a:lnSpc>
              <a:spcBef>
                <a:spcPct val="20000"/>
              </a:spcBef>
              <a:spcAft>
                <a:spcPts val="0"/>
              </a:spcAft>
              <a:buClrTx/>
              <a:buSzTx/>
              <a:tabLst/>
              <a:defRPr/>
            </a:pPr>
            <a:endParaRPr kumimoji="0" lang="en-US" sz="2000" b="0" i="0" u="none" strike="noStrike" kern="1200" cap="none" spc="0" normalizeH="0" baseline="0" noProof="0" dirty="0" smtClean="0">
              <a:ln>
                <a:noFill/>
              </a:ln>
              <a:solidFill>
                <a:schemeClr val="tx1"/>
              </a:solidFill>
              <a:effectLst/>
              <a:uLnTx/>
              <a:uFillTx/>
              <a:latin typeface="+mn-lt"/>
              <a:ea typeface="+mn-ea"/>
              <a:cs typeface="+mn-cs"/>
            </a:endParaRPr>
          </a:p>
          <a:p>
            <a:pPr marL="285750" indent="-285750" defTabSz="457200">
              <a:spcBef>
                <a:spcPct val="20000"/>
              </a:spcBef>
              <a:buFont typeface="Arial"/>
              <a:buChar cha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Highest priority is exploitation of the LHC including luminosity upgrades</a:t>
            </a:r>
          </a:p>
          <a:p>
            <a:pPr marL="285750" indent="-285750" defTabSz="457200">
              <a:lnSpc>
                <a:spcPct val="50000"/>
              </a:lnSpc>
              <a:spcBef>
                <a:spcPct val="20000"/>
              </a:spcBef>
              <a:buFont typeface="Arial"/>
              <a:buChar char="–"/>
            </a:pPr>
            <a:endParaRPr kumimoji="0" lang="en-US" sz="2000" b="0" i="0" u="none" strike="noStrike" kern="1200" cap="none" spc="0" normalizeH="0" baseline="0" noProof="0" dirty="0" smtClean="0">
              <a:ln>
                <a:noFill/>
              </a:ln>
              <a:solidFill>
                <a:schemeClr val="tx1"/>
              </a:solidFill>
              <a:effectLst/>
              <a:uLnTx/>
              <a:uFillTx/>
              <a:latin typeface="+mn-lt"/>
              <a:ea typeface="+mn-ea"/>
              <a:cs typeface="+mn-cs"/>
            </a:endParaRPr>
          </a:p>
          <a:p>
            <a:pPr marL="285750" indent="-285750" defTabSz="457200">
              <a:spcBef>
                <a:spcPct val="20000"/>
              </a:spcBef>
              <a:buFont typeface="Arial"/>
              <a:buChar char="–"/>
            </a:pPr>
            <a:r>
              <a:rPr kumimoji="0" lang="en-US" sz="2000" b="0" i="0" u="none" strike="noStrike" kern="1200" cap="none" spc="0" normalizeH="0" baseline="0" noProof="0" dirty="0" smtClean="0">
                <a:ln>
                  <a:noFill/>
                </a:ln>
                <a:solidFill>
                  <a:srgbClr val="0C377B"/>
                </a:solidFill>
                <a:effectLst/>
                <a:uLnTx/>
                <a:uFillTx/>
                <a:latin typeface="+mn-lt"/>
                <a:ea typeface="+mn-ea"/>
                <a:cs typeface="+mn-cs"/>
              </a:rPr>
              <a:t>Europe should be able to propose an ambitious project at CERN after the LHC</a:t>
            </a:r>
          </a:p>
          <a:p>
            <a:pPr marL="685800" lvl="1" indent="-228600" defTabSz="457200">
              <a:spcBef>
                <a:spcPct val="20000"/>
              </a:spcBef>
              <a:buFont typeface="Arial"/>
              <a:buChar char="•"/>
            </a:pPr>
            <a:r>
              <a:rPr kumimoji="0" lang="en-US" sz="2000" b="0" i="0" u="none" strike="noStrike" kern="1200" cap="none" spc="0" normalizeH="0" baseline="0" noProof="0" dirty="0" smtClean="0">
                <a:ln>
                  <a:noFill/>
                </a:ln>
                <a:solidFill>
                  <a:srgbClr val="0C377B"/>
                </a:solidFill>
                <a:effectLst/>
                <a:uLnTx/>
                <a:uFillTx/>
                <a:latin typeface="+mn-lt"/>
                <a:ea typeface="+mn-ea"/>
                <a:cs typeface="+mn-cs"/>
              </a:rPr>
              <a:t>Either high energy proton collider (</a:t>
            </a:r>
            <a:r>
              <a:rPr kumimoji="0" lang="en-US" sz="2000" b="1" i="0" u="none" strike="noStrike" kern="1200" cap="none" spc="0" normalizeH="0" baseline="0" noProof="0" dirty="0" smtClean="0">
                <a:ln>
                  <a:noFill/>
                </a:ln>
                <a:solidFill>
                  <a:srgbClr val="0C377B"/>
                </a:solidFill>
                <a:effectLst/>
                <a:uLnTx/>
                <a:uFillTx/>
                <a:latin typeface="+mn-lt"/>
                <a:ea typeface="+mn-ea"/>
                <a:cs typeface="+mn-cs"/>
              </a:rPr>
              <a:t>FCC-</a:t>
            </a:r>
            <a:r>
              <a:rPr kumimoji="0" lang="en-US" sz="2000" b="1" i="0" u="none" strike="noStrike" kern="1200" cap="none" spc="0" normalizeH="0" baseline="0" noProof="0" dirty="0" err="1" smtClean="0">
                <a:ln>
                  <a:noFill/>
                </a:ln>
                <a:solidFill>
                  <a:srgbClr val="0C377B"/>
                </a:solidFill>
                <a:effectLst/>
                <a:uLnTx/>
                <a:uFillTx/>
                <a:latin typeface="+mn-lt"/>
                <a:ea typeface="+mn-ea"/>
                <a:cs typeface="+mn-cs"/>
              </a:rPr>
              <a:t>hh</a:t>
            </a:r>
            <a:r>
              <a:rPr kumimoji="0" lang="en-US" sz="2000" b="0" i="0" u="none" strike="noStrike" kern="1200" cap="none" spc="0" normalizeH="0" baseline="0" noProof="0" dirty="0" smtClean="0">
                <a:ln>
                  <a:noFill/>
                </a:ln>
                <a:solidFill>
                  <a:srgbClr val="0C377B"/>
                </a:solidFill>
                <a:effectLst/>
                <a:uLnTx/>
                <a:uFillTx/>
                <a:latin typeface="+mn-lt"/>
                <a:ea typeface="+mn-ea"/>
                <a:cs typeface="+mn-cs"/>
              </a:rPr>
              <a:t>)</a:t>
            </a:r>
          </a:p>
          <a:p>
            <a:pPr marL="685800" lvl="1" indent="-228600" defTabSz="457200">
              <a:spcBef>
                <a:spcPct val="20000"/>
              </a:spcBef>
              <a:buFont typeface="Arial"/>
              <a:buChar char="•"/>
            </a:pPr>
            <a:r>
              <a:rPr kumimoji="0" lang="en-US" sz="2000" b="0" i="0" u="none" strike="noStrike" kern="1200" cap="none" spc="0" normalizeH="0" baseline="0" noProof="0" dirty="0" smtClean="0">
                <a:ln>
                  <a:noFill/>
                </a:ln>
                <a:solidFill>
                  <a:srgbClr val="0C377B"/>
                </a:solidFill>
                <a:effectLst/>
                <a:uLnTx/>
                <a:uFillTx/>
                <a:latin typeface="+mn-lt"/>
                <a:ea typeface="+mn-ea"/>
                <a:cs typeface="+mn-cs"/>
              </a:rPr>
              <a:t>Or high energy linear collider (</a:t>
            </a:r>
            <a:r>
              <a:rPr kumimoji="0" lang="en-US" sz="2000" b="1" i="0" u="none" strike="noStrike" kern="1200" cap="none" spc="0" normalizeH="0" baseline="0" noProof="0" dirty="0" smtClean="0">
                <a:ln>
                  <a:noFill/>
                </a:ln>
                <a:solidFill>
                  <a:srgbClr val="0C377B"/>
                </a:solidFill>
                <a:effectLst/>
                <a:uLnTx/>
                <a:uFillTx/>
                <a:latin typeface="+mn-lt"/>
                <a:ea typeface="+mn-ea"/>
                <a:cs typeface="+mn-cs"/>
              </a:rPr>
              <a:t>CLIC</a:t>
            </a:r>
            <a:r>
              <a:rPr kumimoji="0" lang="en-US" sz="2000" b="0" i="0" u="none" strike="noStrike" kern="1200" cap="none" spc="0" normalizeH="0" baseline="0" noProof="0" dirty="0" smtClean="0">
                <a:ln>
                  <a:noFill/>
                </a:ln>
                <a:solidFill>
                  <a:srgbClr val="0C377B"/>
                </a:solidFill>
                <a:effectLst/>
                <a:uLnTx/>
                <a:uFillTx/>
                <a:latin typeface="+mn-lt"/>
                <a:ea typeface="+mn-ea"/>
                <a:cs typeface="+mn-cs"/>
              </a:rPr>
              <a:t>)</a:t>
            </a:r>
          </a:p>
          <a:p>
            <a:pPr marL="685800" lvl="1" indent="-228600" defTabSz="457200">
              <a:lnSpc>
                <a:spcPct val="50000"/>
              </a:lnSpc>
              <a:spcBef>
                <a:spcPct val="20000"/>
              </a:spcBef>
              <a:buFont typeface="Arial"/>
              <a:buChar char="•"/>
            </a:pPr>
            <a:endParaRPr kumimoji="0" lang="en-US" sz="2000" b="0" i="0" u="none" strike="noStrike" kern="1200" cap="none" spc="0" normalizeH="0" baseline="0" noProof="0" dirty="0" smtClean="0">
              <a:ln>
                <a:noFill/>
              </a:ln>
              <a:solidFill>
                <a:srgbClr val="0C377B"/>
              </a:solidFill>
              <a:effectLst/>
              <a:uLnTx/>
              <a:uFillTx/>
              <a:latin typeface="+mn-lt"/>
              <a:ea typeface="+mn-ea"/>
              <a:cs typeface="+mn-cs"/>
            </a:endParaRPr>
          </a:p>
          <a:p>
            <a:pPr marL="285750" indent="-285750" defTabSz="457200">
              <a:spcBef>
                <a:spcPct val="20000"/>
              </a:spcBef>
              <a:buFont typeface="Arial"/>
              <a:buChar char="–"/>
            </a:pPr>
            <a:r>
              <a:rPr kumimoji="0" lang="en-US" sz="2000" b="0" i="0" u="none" strike="noStrike" kern="1200" cap="none" spc="0" normalizeH="0" baseline="0" noProof="0" dirty="0" smtClean="0">
                <a:ln>
                  <a:noFill/>
                </a:ln>
                <a:solidFill>
                  <a:srgbClr val="0C377B"/>
                </a:solidFill>
                <a:effectLst/>
                <a:uLnTx/>
                <a:uFillTx/>
                <a:latin typeface="+mn-lt"/>
                <a:ea typeface="+mn-ea"/>
                <a:cs typeface="+mn-cs"/>
              </a:rPr>
              <a:t>Europe welcomes Japan to make a proposal to host </a:t>
            </a:r>
            <a:r>
              <a:rPr kumimoji="0" lang="en-US" sz="2000" b="1" i="0" u="none" strike="noStrike" kern="1200" cap="none" spc="0" normalizeH="0" baseline="0" noProof="0" dirty="0" smtClean="0">
                <a:ln>
                  <a:noFill/>
                </a:ln>
                <a:solidFill>
                  <a:srgbClr val="0C377B"/>
                </a:solidFill>
                <a:effectLst/>
                <a:uLnTx/>
                <a:uFillTx/>
                <a:latin typeface="+mn-lt"/>
                <a:ea typeface="+mn-ea"/>
                <a:cs typeface="+mn-cs"/>
              </a:rPr>
              <a:t>ILC</a:t>
            </a:r>
          </a:p>
          <a:p>
            <a:pPr marL="285750" indent="-285750" defTabSz="457200">
              <a:lnSpc>
                <a:spcPct val="50000"/>
              </a:lnSpc>
              <a:spcBef>
                <a:spcPct val="20000"/>
              </a:spcBef>
              <a:buFont typeface="Arial"/>
              <a:buChar char="–"/>
            </a:pPr>
            <a:endParaRPr kumimoji="0" lang="en-US" sz="2000" b="1" i="0" u="none" strike="noStrike" kern="1200" cap="none" spc="0" normalizeH="0" baseline="0" noProof="0" dirty="0" smtClean="0">
              <a:ln>
                <a:noFill/>
              </a:ln>
              <a:solidFill>
                <a:srgbClr val="FF0000"/>
              </a:solidFill>
              <a:effectLst/>
              <a:uLnTx/>
              <a:uFillTx/>
              <a:latin typeface="+mn-lt"/>
              <a:ea typeface="+mn-ea"/>
              <a:cs typeface="+mn-cs"/>
            </a:endParaRPr>
          </a:p>
          <a:p>
            <a:pPr marL="285750" indent="-285750" defTabSz="457200">
              <a:spcBef>
                <a:spcPct val="20000"/>
              </a:spcBef>
              <a:buFont typeface="Arial"/>
              <a:buChar cha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Long baseline neutrino facility</a:t>
            </a:r>
          </a:p>
        </p:txBody>
      </p:sp>
      <p:pic>
        <p:nvPicPr>
          <p:cNvPr id="6" name="Picture 7" descr="Magnets"/>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569099" y="616022"/>
            <a:ext cx="2499691" cy="1895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034586" y="5253094"/>
            <a:ext cx="2561329" cy="1604906"/>
          </a:xfrm>
          <a:prstGeom prst="rect">
            <a:avLst/>
          </a:prstGeom>
          <a:ln>
            <a:solidFill>
              <a:schemeClr val="tx1"/>
            </a:solidFill>
          </a:ln>
        </p:spPr>
      </p:pic>
      <p:pic>
        <p:nvPicPr>
          <p:cNvPr id="8"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141070" y="2511862"/>
            <a:ext cx="2123077" cy="1452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7042333" y="3775660"/>
            <a:ext cx="2101679" cy="1492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1375070"/>
      </p:ext>
    </p:extLst>
  </p:cSld>
  <p:clrMapOvr>
    <a:masterClrMapping/>
  </p:clrMapOvr>
  <mc:AlternateContent xmlns:mc="http://schemas.openxmlformats.org/markup-compatibility/2006" xmlns:p14="http://schemas.microsoft.com/office/powerpoint/2010/main">
    <mc:Choice Requires="p14">
      <p:transition p14:dur="0"/>
    </mc:Choice>
    <mc:Fallback xmlns="" xmlns:mv="urn:schemas-microsoft-com:mac:vml">
      <mp:transition xmlns:mp="http://schemas.microsoft.com/office/mac/powerpoint/2008/mai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5568" r="-173"/>
          <a:stretch/>
        </p:blipFill>
        <p:spPr>
          <a:xfrm>
            <a:off x="4248000" y="966072"/>
            <a:ext cx="4896000" cy="5184992"/>
          </a:xfrm>
          <a:prstGeom prst="rect">
            <a:avLst/>
          </a:prstGeom>
        </p:spPr>
      </p:pic>
      <p:sp>
        <p:nvSpPr>
          <p:cNvPr id="8" name="Rectangle 7"/>
          <p:cNvSpPr/>
          <p:nvPr/>
        </p:nvSpPr>
        <p:spPr>
          <a:xfrm>
            <a:off x="107504" y="764704"/>
            <a:ext cx="4147504" cy="5232201"/>
          </a:xfrm>
          <a:prstGeom prst="rect">
            <a:avLst/>
          </a:prstGeom>
          <a:solidFill>
            <a:schemeClr val="bg1"/>
          </a:solidFill>
        </p:spPr>
        <p:txBody>
          <a:bodyPr wrap="square">
            <a:spAutoFit/>
          </a:bodyPr>
          <a:lstStyle/>
          <a:p>
            <a:pPr>
              <a:spcBef>
                <a:spcPts val="1200"/>
              </a:spcBef>
              <a:defRPr/>
            </a:pPr>
            <a:r>
              <a:rPr lang="en-US" sz="2400" kern="0" dirty="0" smtClean="0">
                <a:latin typeface="Arial"/>
                <a:cs typeface="Calibri" pitchFamily="34" charset="0"/>
              </a:rPr>
              <a:t>FCC-</a:t>
            </a:r>
            <a:r>
              <a:rPr lang="en-US" sz="2400" kern="0" dirty="0" err="1" smtClean="0">
                <a:latin typeface="Arial"/>
                <a:cs typeface="Calibri" pitchFamily="34" charset="0"/>
              </a:rPr>
              <a:t>hh</a:t>
            </a:r>
            <a:r>
              <a:rPr lang="en-US" sz="2400" kern="0" dirty="0" smtClean="0">
                <a:latin typeface="Arial"/>
                <a:cs typeface="Calibri" pitchFamily="34" charset="0"/>
              </a:rPr>
              <a:t> hadron collider with 100TeV proton </a:t>
            </a:r>
            <a:r>
              <a:rPr lang="en-US" sz="2400" kern="0" dirty="0" err="1" smtClean="0">
                <a:latin typeface="Arial"/>
                <a:cs typeface="Calibri" pitchFamily="34" charset="0"/>
              </a:rPr>
              <a:t>cms</a:t>
            </a:r>
            <a:r>
              <a:rPr lang="en-US" sz="2400" kern="0" dirty="0" smtClean="0">
                <a:latin typeface="Arial"/>
                <a:cs typeface="Calibri" pitchFamily="34" charset="0"/>
              </a:rPr>
              <a:t> energy</a:t>
            </a:r>
          </a:p>
          <a:p>
            <a:pPr>
              <a:spcBef>
                <a:spcPts val="1200"/>
              </a:spcBef>
              <a:defRPr/>
            </a:pPr>
            <a:endParaRPr lang="en-US" sz="2400" kern="0" dirty="0" smtClean="0">
              <a:latin typeface="Arial"/>
              <a:cs typeface="Calibri" pitchFamily="34" charset="0"/>
            </a:endParaRPr>
          </a:p>
          <a:p>
            <a:pPr>
              <a:spcBef>
                <a:spcPts val="1200"/>
              </a:spcBef>
              <a:defRPr/>
            </a:pPr>
            <a:endParaRPr lang="en-US" sz="2400" kern="0" dirty="0">
              <a:latin typeface="Arial"/>
              <a:cs typeface="Calibri" pitchFamily="34" charset="0"/>
            </a:endParaRPr>
          </a:p>
          <a:p>
            <a:pPr>
              <a:spcBef>
                <a:spcPts val="1200"/>
              </a:spcBef>
              <a:defRPr/>
            </a:pPr>
            <a:r>
              <a:rPr lang="en-US" sz="2400" kern="0" dirty="0" smtClean="0">
                <a:latin typeface="Arial"/>
                <a:cs typeface="Calibri" pitchFamily="34" charset="0"/>
              </a:rPr>
              <a:t>FCC-</a:t>
            </a:r>
            <a:r>
              <a:rPr lang="en-US" sz="2400" kern="0" dirty="0" err="1" smtClean="0">
                <a:latin typeface="Arial"/>
                <a:cs typeface="Calibri" pitchFamily="34" charset="0"/>
              </a:rPr>
              <a:t>ee</a:t>
            </a:r>
            <a:r>
              <a:rPr lang="en-US" sz="2400" kern="0" dirty="0" smtClean="0">
                <a:latin typeface="Arial"/>
                <a:cs typeface="Calibri" pitchFamily="34" charset="0"/>
              </a:rPr>
              <a:t> a lepton collider as a potential intermediate step</a:t>
            </a:r>
            <a:endParaRPr lang="en-US" sz="2400" kern="0" dirty="0">
              <a:latin typeface="Arial"/>
              <a:cs typeface="Calibri" pitchFamily="34" charset="0"/>
            </a:endParaRPr>
          </a:p>
          <a:p>
            <a:pPr>
              <a:spcBef>
                <a:spcPts val="1200"/>
              </a:spcBef>
              <a:defRPr/>
            </a:pPr>
            <a:r>
              <a:rPr lang="en-US" sz="2400" kern="0" dirty="0" smtClean="0">
                <a:latin typeface="Arial"/>
                <a:cs typeface="Calibri" pitchFamily="34" charset="0"/>
              </a:rPr>
              <a:t>FCC-eh lepton hadron option</a:t>
            </a:r>
          </a:p>
          <a:p>
            <a:pPr>
              <a:spcBef>
                <a:spcPts val="1200"/>
              </a:spcBef>
              <a:defRPr/>
            </a:pPr>
            <a:r>
              <a:rPr lang="en-US" sz="2400" kern="0" dirty="0">
                <a:latin typeface="Arial"/>
                <a:cs typeface="Calibri" pitchFamily="34" charset="0"/>
              </a:rPr>
              <a:t>I</a:t>
            </a:r>
            <a:r>
              <a:rPr lang="en-US" sz="2400" kern="0" dirty="0" smtClean="0">
                <a:latin typeface="Arial"/>
                <a:cs typeface="Calibri" pitchFamily="34" charset="0"/>
              </a:rPr>
              <a:t>nternational collaboration</a:t>
            </a:r>
          </a:p>
          <a:p>
            <a:pPr>
              <a:spcBef>
                <a:spcPts val="1200"/>
              </a:spcBef>
              <a:defRPr/>
            </a:pPr>
            <a:r>
              <a:rPr lang="en-US" sz="2400" kern="0" dirty="0" smtClean="0">
                <a:latin typeface="Arial"/>
                <a:cs typeface="Calibri" pitchFamily="34" charset="0"/>
              </a:rPr>
              <a:t>Site studies for Geneva area</a:t>
            </a:r>
          </a:p>
          <a:p>
            <a:pPr>
              <a:spcBef>
                <a:spcPts val="1200"/>
              </a:spcBef>
              <a:defRPr/>
            </a:pPr>
            <a:r>
              <a:rPr lang="en-US" sz="2400" kern="0" dirty="0" smtClean="0">
                <a:latin typeface="Arial"/>
                <a:cs typeface="Calibri" pitchFamily="34" charset="0"/>
              </a:rPr>
              <a:t>CDR for EU strategy update in 2018</a:t>
            </a:r>
          </a:p>
        </p:txBody>
      </p:sp>
      <p:sp>
        <p:nvSpPr>
          <p:cNvPr id="9" name="TextBox 8"/>
          <p:cNvSpPr txBox="1"/>
          <p:nvPr/>
        </p:nvSpPr>
        <p:spPr>
          <a:xfrm>
            <a:off x="234392" y="1700808"/>
            <a:ext cx="3833552" cy="707886"/>
          </a:xfrm>
          <a:prstGeom prst="rect">
            <a:avLst/>
          </a:prstGeom>
          <a:solidFill>
            <a:srgbClr val="FFFFFF"/>
          </a:solidFill>
          <a:ln w="19050" cap="flat" cmpd="sng" algn="ctr">
            <a:solidFill>
              <a:srgbClr val="B2B2B2"/>
            </a:solidFill>
            <a:prstDash val="solid"/>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CH" sz="2000" b="1" i="0" u="none" strike="noStrike" kern="0" cap="none" spc="0" normalizeH="0" baseline="0" noProof="0" dirty="0" smtClean="0">
                <a:ln>
                  <a:noFill/>
                </a:ln>
                <a:solidFill>
                  <a:srgbClr val="FF0000"/>
                </a:solidFill>
                <a:effectLst/>
                <a:uLnTx/>
                <a:uFillTx/>
                <a:latin typeface="Arial"/>
              </a:rPr>
              <a:t>~16 T </a:t>
            </a:r>
            <a:r>
              <a:rPr kumimoji="0" lang="fr-CH" sz="2000" b="1" i="0" u="none" strike="noStrike" kern="0" cap="none" spc="0" normalizeH="0" baseline="0" noProof="0" dirty="0" smtClean="0">
                <a:ln>
                  <a:noFill/>
                </a:ln>
                <a:solidFill>
                  <a:srgbClr val="FF0000"/>
                </a:solidFill>
                <a:effectLst/>
                <a:uLnTx/>
                <a:uFillTx/>
                <a:latin typeface="Arial"/>
                <a:sym typeface="Symbol"/>
              </a:rPr>
              <a:t> 100 </a:t>
            </a:r>
            <a:r>
              <a:rPr kumimoji="0" lang="fr-CH" sz="2000" b="1" i="0" u="none" strike="noStrike" kern="0" cap="none" spc="0" normalizeH="0" baseline="0" noProof="0" dirty="0" err="1" smtClean="0">
                <a:ln>
                  <a:noFill/>
                </a:ln>
                <a:solidFill>
                  <a:srgbClr val="FF0000"/>
                </a:solidFill>
                <a:effectLst/>
                <a:uLnTx/>
                <a:uFillTx/>
                <a:latin typeface="Arial"/>
                <a:sym typeface="Symbol"/>
              </a:rPr>
              <a:t>TeV</a:t>
            </a:r>
            <a:r>
              <a:rPr kumimoji="0" lang="fr-CH" sz="2000" b="1" i="0" u="none" strike="noStrike" kern="0" cap="none" spc="0" normalizeH="0" baseline="0" noProof="0" dirty="0" smtClean="0">
                <a:ln>
                  <a:noFill/>
                </a:ln>
                <a:solidFill>
                  <a:srgbClr val="FF0000"/>
                </a:solidFill>
                <a:effectLst/>
                <a:uLnTx/>
                <a:uFillTx/>
                <a:latin typeface="Arial"/>
                <a:sym typeface="Symbol"/>
              </a:rPr>
              <a:t> </a:t>
            </a:r>
            <a:r>
              <a:rPr kumimoji="0" lang="fr-CH" sz="2000" b="1" i="1" u="none" strike="noStrike" kern="0" cap="none" spc="0" normalizeH="0" baseline="0" noProof="0" dirty="0" smtClean="0">
                <a:ln>
                  <a:noFill/>
                </a:ln>
                <a:solidFill>
                  <a:srgbClr val="FF0000"/>
                </a:solidFill>
                <a:effectLst/>
                <a:uLnTx/>
                <a:uFillTx/>
                <a:latin typeface="Arial"/>
                <a:sym typeface="Symbol"/>
              </a:rPr>
              <a:t>pp</a:t>
            </a:r>
            <a:r>
              <a:rPr kumimoji="0" lang="fr-CH" sz="2000" b="1" i="0" u="none" strike="noStrike" kern="0" cap="none" spc="0" normalizeH="0" baseline="0" noProof="0" dirty="0" smtClean="0">
                <a:ln>
                  <a:noFill/>
                </a:ln>
                <a:solidFill>
                  <a:srgbClr val="FF0000"/>
                </a:solidFill>
                <a:effectLst/>
                <a:uLnTx/>
                <a:uFillTx/>
                <a:latin typeface="Arial"/>
                <a:sym typeface="Symbol"/>
              </a:rPr>
              <a:t> in 100 km</a:t>
            </a:r>
          </a:p>
          <a:p>
            <a:pPr marL="0" marR="0" lvl="0" indent="0" defTabSz="914400" eaLnBrk="1" fontAlgn="auto" latinLnBrk="0" hangingPunct="1">
              <a:lnSpc>
                <a:spcPct val="100000"/>
              </a:lnSpc>
              <a:spcBef>
                <a:spcPts val="0"/>
              </a:spcBef>
              <a:spcAft>
                <a:spcPts val="0"/>
              </a:spcAft>
              <a:buClrTx/>
              <a:buSzTx/>
              <a:buFontTx/>
              <a:buNone/>
              <a:tabLst/>
              <a:defRPr/>
            </a:pPr>
            <a:r>
              <a:rPr kumimoji="0" lang="fr-CH" sz="2000" b="1" i="0" u="none" strike="noStrike" kern="0" cap="none" spc="0" normalizeH="0" baseline="0" noProof="0" dirty="0" smtClean="0">
                <a:ln>
                  <a:noFill/>
                </a:ln>
                <a:solidFill>
                  <a:srgbClr val="FF0000"/>
                </a:solidFill>
                <a:effectLst/>
                <a:uLnTx/>
                <a:uFillTx/>
                <a:latin typeface="Arial"/>
                <a:sym typeface="Symbol"/>
              </a:rPr>
              <a:t>~20 T  100 </a:t>
            </a:r>
            <a:r>
              <a:rPr kumimoji="0" lang="fr-CH" sz="2000" b="1" i="0" u="none" strike="noStrike" kern="0" cap="none" spc="0" normalizeH="0" baseline="0" noProof="0" dirty="0" err="1" smtClean="0">
                <a:ln>
                  <a:noFill/>
                </a:ln>
                <a:solidFill>
                  <a:srgbClr val="FF0000"/>
                </a:solidFill>
                <a:effectLst/>
                <a:uLnTx/>
                <a:uFillTx/>
                <a:latin typeface="Arial"/>
                <a:sym typeface="Symbol"/>
              </a:rPr>
              <a:t>TeV</a:t>
            </a:r>
            <a:r>
              <a:rPr kumimoji="0" lang="fr-CH" sz="2000" b="1" i="0" u="none" strike="noStrike" kern="0" cap="none" spc="0" normalizeH="0" baseline="0" noProof="0" dirty="0" smtClean="0">
                <a:ln>
                  <a:noFill/>
                </a:ln>
                <a:solidFill>
                  <a:srgbClr val="FF0000"/>
                </a:solidFill>
                <a:effectLst/>
                <a:uLnTx/>
                <a:uFillTx/>
                <a:latin typeface="Arial"/>
                <a:sym typeface="Symbol"/>
              </a:rPr>
              <a:t> </a:t>
            </a:r>
            <a:r>
              <a:rPr kumimoji="0" lang="fr-CH" sz="2000" b="1" i="1" u="none" strike="noStrike" kern="0" cap="none" spc="0" normalizeH="0" baseline="0" noProof="0" dirty="0" smtClean="0">
                <a:ln>
                  <a:noFill/>
                </a:ln>
                <a:solidFill>
                  <a:srgbClr val="FF0000"/>
                </a:solidFill>
                <a:effectLst/>
                <a:uLnTx/>
                <a:uFillTx/>
                <a:latin typeface="Arial"/>
                <a:sym typeface="Symbol"/>
              </a:rPr>
              <a:t>pp</a:t>
            </a:r>
            <a:r>
              <a:rPr kumimoji="0" lang="fr-CH" sz="2000" b="1" i="0" u="none" strike="noStrike" kern="0" cap="none" spc="0" normalizeH="0" baseline="0" noProof="0" dirty="0" smtClean="0">
                <a:ln>
                  <a:noFill/>
                </a:ln>
                <a:solidFill>
                  <a:srgbClr val="FF0000"/>
                </a:solidFill>
                <a:effectLst/>
                <a:uLnTx/>
                <a:uFillTx/>
                <a:latin typeface="Arial"/>
                <a:sym typeface="Symbol"/>
              </a:rPr>
              <a:t> in 80 km</a:t>
            </a:r>
          </a:p>
        </p:txBody>
      </p:sp>
      <p:sp>
        <p:nvSpPr>
          <p:cNvPr id="10" name="Title 1"/>
          <p:cNvSpPr txBox="1">
            <a:spLocks/>
          </p:cNvSpPr>
          <p:nvPr/>
        </p:nvSpPr>
        <p:spPr>
          <a:xfrm>
            <a:off x="318357" y="116632"/>
            <a:ext cx="8507288" cy="571500"/>
          </a:xfrm>
          <a:prstGeom prst="rect">
            <a:avLst/>
          </a:prstGeom>
          <a:solidFill>
            <a:schemeClr val="tx2">
              <a:lumMod val="60000"/>
              <a:lumOff val="40000"/>
            </a:schemeClr>
          </a:solidFill>
        </p:spPr>
        <p:txBody>
          <a:bodyPr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i="1" dirty="0" smtClean="0">
                <a:solidFill>
                  <a:schemeClr val="bg1"/>
                </a:solidFill>
              </a:rPr>
              <a:t>FCC Overview</a:t>
            </a:r>
            <a:endParaRPr lang="en-US" sz="3200" i="1" dirty="0">
              <a:solidFill>
                <a:schemeClr val="bg1"/>
              </a:solidFill>
            </a:endParaRPr>
          </a:p>
        </p:txBody>
      </p:sp>
      <p:sp>
        <p:nvSpPr>
          <p:cNvPr id="2" name="TextBox 1"/>
          <p:cNvSpPr txBox="1"/>
          <p:nvPr/>
        </p:nvSpPr>
        <p:spPr>
          <a:xfrm>
            <a:off x="7498934" y="658190"/>
            <a:ext cx="1403524" cy="369332"/>
          </a:xfrm>
          <a:prstGeom prst="rect">
            <a:avLst/>
          </a:prstGeom>
          <a:solidFill>
            <a:schemeClr val="bg1">
              <a:lumMod val="85000"/>
            </a:schemeClr>
          </a:solidFill>
        </p:spPr>
        <p:txBody>
          <a:bodyPr wrap="none" rtlCol="0">
            <a:spAutoFit/>
          </a:bodyPr>
          <a:lstStyle/>
          <a:p>
            <a:r>
              <a:rPr lang="en-US" dirty="0" smtClean="0"/>
              <a:t>M. </a:t>
            </a:r>
            <a:r>
              <a:rPr lang="en-US" dirty="0" err="1" smtClean="0"/>
              <a:t>Benedikt</a:t>
            </a:r>
            <a:endParaRPr lang="en-US" dirty="0"/>
          </a:p>
        </p:txBody>
      </p:sp>
      <p:sp>
        <p:nvSpPr>
          <p:cNvPr id="3" name="Footer Placeholder 2"/>
          <p:cNvSpPr>
            <a:spLocks noGrp="1"/>
          </p:cNvSpPr>
          <p:nvPr>
            <p:ph type="ftr" sz="quarter" idx="11"/>
          </p:nvPr>
        </p:nvSpPr>
        <p:spPr/>
        <p:txBody>
          <a:bodyPr/>
          <a:lstStyle/>
          <a:p>
            <a:pPr>
              <a:defRPr/>
            </a:pPr>
            <a:r>
              <a:rPr lang="en-US" smtClean="0"/>
              <a:t>ICFA Seminar Beijing</a:t>
            </a:r>
            <a:endParaRPr lang="en-US" b="1" dirty="0"/>
          </a:p>
        </p:txBody>
      </p:sp>
    </p:spTree>
    <p:extLst>
      <p:ext uri="{BB962C8B-B14F-4D97-AF65-F5344CB8AC3E}">
        <p14:creationId xmlns:p14="http://schemas.microsoft.com/office/powerpoint/2010/main" val="370485629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81000"/>
            <a:ext cx="9144000" cy="5784304"/>
          </a:xfrm>
          <a:prstGeom prst="rect">
            <a:avLst/>
          </a:prstGeom>
        </p:spPr>
      </p:pic>
      <p:sp>
        <p:nvSpPr>
          <p:cNvPr id="5" name="TextBox 4"/>
          <p:cNvSpPr txBox="1"/>
          <p:nvPr/>
        </p:nvSpPr>
        <p:spPr>
          <a:xfrm>
            <a:off x="3131840" y="5877272"/>
            <a:ext cx="3456384" cy="307777"/>
          </a:xfrm>
          <a:prstGeom prst="rect">
            <a:avLst/>
          </a:prstGeom>
          <a:noFill/>
        </p:spPr>
        <p:txBody>
          <a:bodyPr wrap="square" rtlCol="0">
            <a:spAutoFit/>
          </a:bodyPr>
          <a:lstStyle/>
          <a:p>
            <a:pPr algn="ctr"/>
            <a:r>
              <a:rPr lang="fr-CH" sz="1400" b="1" dirty="0" smtClean="0">
                <a:solidFill>
                  <a:srgbClr val="FFFFFF"/>
                </a:solidFill>
                <a:latin typeface="Arial"/>
              </a:rPr>
              <a:t>341 </a:t>
            </a:r>
            <a:r>
              <a:rPr lang="fr-CH" sz="1400" b="1" dirty="0" err="1" smtClean="0">
                <a:solidFill>
                  <a:srgbClr val="FFFFFF"/>
                </a:solidFill>
                <a:latin typeface="Arial"/>
              </a:rPr>
              <a:t>registered</a:t>
            </a:r>
            <a:r>
              <a:rPr lang="fr-CH" sz="1400" b="1" dirty="0" smtClean="0">
                <a:solidFill>
                  <a:srgbClr val="FFFFFF"/>
                </a:solidFill>
                <a:latin typeface="Arial"/>
              </a:rPr>
              <a:t> participants </a:t>
            </a:r>
            <a:endParaRPr lang="fr-CH" sz="1400" b="1" dirty="0">
              <a:solidFill>
                <a:srgbClr val="FFFFFF"/>
              </a:solidFill>
              <a:latin typeface="Arial"/>
            </a:endParaRPr>
          </a:p>
        </p:txBody>
      </p:sp>
      <p:sp>
        <p:nvSpPr>
          <p:cNvPr id="6" name="Title 1"/>
          <p:cNvSpPr txBox="1">
            <a:spLocks/>
          </p:cNvSpPr>
          <p:nvPr/>
        </p:nvSpPr>
        <p:spPr>
          <a:xfrm>
            <a:off x="3948" y="-1008"/>
            <a:ext cx="9150188" cy="864000"/>
          </a:xfrm>
          <a:prstGeom prst="rect">
            <a:avLst/>
          </a:prstGeom>
          <a:solidFill>
            <a:srgbClr val="0C377B"/>
          </a:solidFill>
        </p:spPr>
        <p:txBody>
          <a:bodyPr tIns="0" bIns="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rgbClr val="FFFF00"/>
                </a:solidFill>
                <a:latin typeface="Arial"/>
              </a:rPr>
              <a:t>FCC Kick-off Meeting</a:t>
            </a:r>
            <a:endParaRPr lang="en-US" sz="3600" b="1" i="1" dirty="0">
              <a:solidFill>
                <a:srgbClr val="FFFF00"/>
              </a:solidFill>
              <a:latin typeface="Arial"/>
            </a:endParaRPr>
          </a:p>
        </p:txBody>
      </p:sp>
      <p:pic>
        <p:nvPicPr>
          <p:cNvPr id="7" name="E9AE129B-AADE-4D42-A5CD-D33420D126B1" descr="7E832775-FA4B-45D5-A24A-50916B9E271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10" y="16049"/>
            <a:ext cx="2033801" cy="850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86919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idx="4294967295"/>
          </p:nvPr>
        </p:nvSpPr>
        <p:spPr>
          <a:xfrm>
            <a:off x="0" y="210001"/>
            <a:ext cx="9117013" cy="1728788"/>
          </a:xfrm>
          <a:prstGeom prst="rect">
            <a:avLst/>
          </a:prstGeom>
          <a:ln>
            <a:solidFill>
              <a:schemeClr val="bg1"/>
            </a:solidFill>
            <a:miter lim="800000"/>
            <a:headEnd/>
            <a:tailEnd/>
          </a:ln>
          <a:extLst>
            <a:ext uri="{909E8E84-426E-40DD-AFC4-6F175D3DCCD1}">
              <a14:hiddenFill xmlns:a14="http://schemas.microsoft.com/office/drawing/2010/main">
                <a:solidFill>
                  <a:schemeClr val="bg1"/>
                </a:solidFill>
              </a14:hiddenFill>
            </a:ext>
          </a:extLst>
        </p:spPr>
        <p:txBody>
          <a:bodyPr/>
          <a:lstStyle/>
          <a:p>
            <a:pPr>
              <a:lnSpc>
                <a:spcPct val="110000"/>
              </a:lnSpc>
            </a:pPr>
            <a:r>
              <a:rPr lang="en-US" altLang="zh-CN" sz="3200" b="1" dirty="0" smtClean="0"/>
              <a:t>From BEPC to BEPCII (J. Gao)</a:t>
            </a:r>
            <a:r>
              <a:rPr lang="en-US" altLang="zh-CN" sz="2400" dirty="0" smtClean="0">
                <a:solidFill>
                  <a:srgbClr val="FF0000"/>
                </a:solidFill>
                <a:latin typeface="宋体" pitchFamily="2" charset="-122"/>
              </a:rPr>
              <a:t/>
            </a:r>
            <a:br>
              <a:rPr lang="en-US" altLang="zh-CN" sz="2400" dirty="0" smtClean="0">
                <a:solidFill>
                  <a:srgbClr val="FF0000"/>
                </a:solidFill>
                <a:latin typeface="宋体" pitchFamily="2" charset="-122"/>
              </a:rPr>
            </a:br>
            <a:r>
              <a:rPr lang="en-US" altLang="zh-CN" sz="2000" b="1" dirty="0" smtClean="0">
                <a:solidFill>
                  <a:srgbClr val="0070C0"/>
                </a:solidFill>
              </a:rPr>
              <a:t>BEPC was completed in 1988 with luminosity  1</a:t>
            </a:r>
            <a:r>
              <a:rPr kumimoji="1" lang="en-US" altLang="zh-CN" sz="2000" b="1" dirty="0" smtClean="0">
                <a:solidFill>
                  <a:srgbClr val="0070C0"/>
                </a:solidFill>
                <a:sym typeface="Symbol" pitchFamily="18" charset="2"/>
              </a:rPr>
              <a:t></a:t>
            </a:r>
            <a:r>
              <a:rPr lang="en-US" altLang="zh-CN" sz="2000" b="1" dirty="0" smtClean="0">
                <a:solidFill>
                  <a:srgbClr val="0070C0"/>
                </a:solidFill>
              </a:rPr>
              <a:t>10</a:t>
            </a:r>
            <a:r>
              <a:rPr lang="en-US" altLang="zh-CN" sz="2000" b="1" baseline="30000" dirty="0" smtClean="0">
                <a:solidFill>
                  <a:srgbClr val="0070C0"/>
                </a:solidFill>
              </a:rPr>
              <a:t>31</a:t>
            </a:r>
            <a:r>
              <a:rPr lang="en-US" altLang="zh-CN" sz="2000" b="1" dirty="0" smtClean="0">
                <a:solidFill>
                  <a:srgbClr val="0070C0"/>
                </a:solidFill>
              </a:rPr>
              <a:t>cm</a:t>
            </a:r>
            <a:r>
              <a:rPr lang="en-US" altLang="zh-CN" sz="2000" b="1" baseline="30000" dirty="0" smtClean="0">
                <a:solidFill>
                  <a:srgbClr val="0070C0"/>
                </a:solidFill>
              </a:rPr>
              <a:t>-2</a:t>
            </a:r>
            <a:r>
              <a:rPr lang="en-US" altLang="zh-CN" sz="2000" b="1" dirty="0" smtClean="0">
                <a:solidFill>
                  <a:srgbClr val="0070C0"/>
                </a:solidFill>
              </a:rPr>
              <a:t>s</a:t>
            </a:r>
            <a:r>
              <a:rPr lang="en-US" altLang="zh-CN" sz="2000" b="1" baseline="30000" dirty="0" smtClean="0">
                <a:solidFill>
                  <a:srgbClr val="0070C0"/>
                </a:solidFill>
              </a:rPr>
              <a:t>-1</a:t>
            </a:r>
            <a:r>
              <a:rPr lang="en-US" altLang="zh-CN" sz="2000" b="1" dirty="0" smtClean="0">
                <a:solidFill>
                  <a:srgbClr val="0070C0"/>
                </a:solidFill>
              </a:rPr>
              <a:t> @1.89GeV</a:t>
            </a:r>
            <a:br>
              <a:rPr lang="en-US" altLang="zh-CN" sz="2000" b="1" dirty="0" smtClean="0">
                <a:solidFill>
                  <a:srgbClr val="0070C0"/>
                </a:solidFill>
              </a:rPr>
            </a:br>
            <a:r>
              <a:rPr lang="en-US" altLang="zh-CN" sz="2000" b="1" dirty="0" smtClean="0">
                <a:solidFill>
                  <a:srgbClr val="0070C0"/>
                </a:solidFill>
              </a:rPr>
              <a:t>BEPC II was completed in 2009 with  Luminosity reached:  7</a:t>
            </a:r>
            <a:r>
              <a:rPr kumimoji="1" lang="en-US" altLang="zh-CN" sz="2000" b="1" dirty="0" smtClean="0">
                <a:solidFill>
                  <a:srgbClr val="0070C0"/>
                </a:solidFill>
                <a:sym typeface="Symbol" pitchFamily="18" charset="2"/>
              </a:rPr>
              <a:t></a:t>
            </a:r>
            <a:r>
              <a:rPr lang="en-US" altLang="zh-CN" sz="2000" b="1" dirty="0" smtClean="0">
                <a:solidFill>
                  <a:srgbClr val="0070C0"/>
                </a:solidFill>
              </a:rPr>
              <a:t>10</a:t>
            </a:r>
            <a:r>
              <a:rPr lang="en-US" altLang="zh-CN" sz="2000" b="1" baseline="30000" dirty="0" smtClean="0">
                <a:solidFill>
                  <a:srgbClr val="0070C0"/>
                </a:solidFill>
              </a:rPr>
              <a:t>32</a:t>
            </a:r>
            <a:r>
              <a:rPr lang="en-US" altLang="zh-CN" sz="2000" b="1" dirty="0" smtClean="0">
                <a:solidFill>
                  <a:srgbClr val="0070C0"/>
                </a:solidFill>
              </a:rPr>
              <a:t>cm</a:t>
            </a:r>
            <a:r>
              <a:rPr lang="en-US" altLang="zh-CN" sz="2000" b="1" baseline="30000" dirty="0" smtClean="0">
                <a:solidFill>
                  <a:srgbClr val="0070C0"/>
                </a:solidFill>
              </a:rPr>
              <a:t>-2</a:t>
            </a:r>
            <a:r>
              <a:rPr lang="en-US" altLang="zh-CN" sz="2000" b="1" dirty="0" smtClean="0">
                <a:solidFill>
                  <a:srgbClr val="0070C0"/>
                </a:solidFill>
              </a:rPr>
              <a:t>s</a:t>
            </a:r>
            <a:r>
              <a:rPr lang="en-US" altLang="zh-CN" sz="2000" b="1" baseline="30000" dirty="0" smtClean="0">
                <a:solidFill>
                  <a:srgbClr val="0070C0"/>
                </a:solidFill>
              </a:rPr>
              <a:t>-1</a:t>
            </a:r>
            <a:r>
              <a:rPr lang="en-US" altLang="zh-CN" sz="2000" b="1" dirty="0" smtClean="0">
                <a:solidFill>
                  <a:srgbClr val="0070C0"/>
                </a:solidFill>
              </a:rPr>
              <a:t> @1.89GeV</a:t>
            </a:r>
            <a:endParaRPr lang="zh-CN" altLang="en-US" sz="2000" b="1" dirty="0" smtClean="0">
              <a:solidFill>
                <a:srgbClr val="0070C0"/>
              </a:solidFill>
            </a:endParaRPr>
          </a:p>
        </p:txBody>
      </p:sp>
      <p:pic>
        <p:nvPicPr>
          <p:cNvPr id="3076" name="Picture 3" descr="bepc-tu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8632" y="2439988"/>
            <a:ext cx="6962194" cy="387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TextBox 1"/>
          <p:cNvSpPr txBox="1">
            <a:spLocks noChangeArrowheads="1"/>
          </p:cNvSpPr>
          <p:nvPr/>
        </p:nvSpPr>
        <p:spPr bwMode="auto">
          <a:xfrm>
            <a:off x="331788" y="1854200"/>
            <a:ext cx="8780462"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pitchFamily="34"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pitchFamily="34"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pitchFamily="34"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pitchFamily="34"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9pPr>
          </a:lstStyle>
          <a:p>
            <a:pPr eaLnBrk="1" hangingPunct="1">
              <a:spcBef>
                <a:spcPct val="0"/>
              </a:spcBef>
              <a:buFontTx/>
              <a:buNone/>
            </a:pPr>
            <a:r>
              <a:rPr lang="en-US" altLang="zh-CN" b="1">
                <a:solidFill>
                  <a:srgbClr val="FF0000"/>
                </a:solidFill>
              </a:rPr>
              <a:t>After BEPCII what is the next high energy collider? </a:t>
            </a:r>
            <a:endParaRPr lang="zh-CN" altLang="en-US" b="1">
              <a:solidFill>
                <a:srgbClr val="FF0000"/>
              </a:solidFill>
            </a:endParaRPr>
          </a:p>
        </p:txBody>
      </p:sp>
      <p:sp>
        <p:nvSpPr>
          <p:cNvPr id="2" name="Footer Placeholder 1"/>
          <p:cNvSpPr>
            <a:spLocks noGrp="1"/>
          </p:cNvSpPr>
          <p:nvPr>
            <p:ph type="ftr" sz="quarter" idx="11"/>
          </p:nvPr>
        </p:nvSpPr>
        <p:spPr/>
        <p:txBody>
          <a:bodyPr/>
          <a:lstStyle/>
          <a:p>
            <a:pPr>
              <a:defRPr/>
            </a:pPr>
            <a:r>
              <a:rPr lang="en-US" altLang="zh-CN" smtClean="0"/>
              <a:t>ICFA Seminar Beijing</a:t>
            </a:r>
            <a:endParaRPr lang="zh-CN" altLang="en-US"/>
          </a:p>
        </p:txBody>
      </p:sp>
    </p:spTree>
    <p:extLst>
      <p:ext uri="{BB962C8B-B14F-4D97-AF65-F5344CB8AC3E}">
        <p14:creationId xmlns:p14="http://schemas.microsoft.com/office/powerpoint/2010/main" val="11745155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Three Regions in World: Europe, Americas &amp; Asia</a:t>
            </a:r>
            <a:endParaRPr lang="en-US" dirty="0"/>
          </a:p>
        </p:txBody>
      </p:sp>
      <p:sp>
        <p:nvSpPr>
          <p:cNvPr id="4" name="Footer Placeholder 3"/>
          <p:cNvSpPr>
            <a:spLocks noGrp="1"/>
          </p:cNvSpPr>
          <p:nvPr>
            <p:ph type="ftr" sz="quarter" idx="11"/>
          </p:nvPr>
        </p:nvSpPr>
        <p:spPr/>
        <p:txBody>
          <a:bodyPr/>
          <a:lstStyle/>
          <a:p>
            <a:pPr>
              <a:defRPr/>
            </a:pPr>
            <a:r>
              <a:rPr lang="en-US" smtClean="0"/>
              <a:t>ICFA Seminar Beijing</a:t>
            </a:r>
            <a:endParaRPr lang="en-US" b="1" dirty="0"/>
          </a:p>
        </p:txBody>
      </p:sp>
      <p:pic>
        <p:nvPicPr>
          <p:cNvPr id="3074" name="Picture 2" descr="https://encrypted-tbn0.gstatic.com/images?q=tbn:ANd9GcQNxJPOEwHMAdC67BBS6d8ea-zep-xGkWx0-b3dvAihChhmxeW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 y="1021081"/>
            <a:ext cx="8290560" cy="414528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6200" y="5166361"/>
            <a:ext cx="8808720" cy="1200329"/>
          </a:xfrm>
          <a:prstGeom prst="rect">
            <a:avLst/>
          </a:prstGeom>
          <a:noFill/>
        </p:spPr>
        <p:txBody>
          <a:bodyPr wrap="square" rtlCol="0">
            <a:spAutoFit/>
          </a:bodyPr>
          <a:lstStyle/>
          <a:p>
            <a:r>
              <a:rPr lang="en-US" dirty="0" smtClean="0"/>
              <a:t>Global design in particle physics: representation from each region</a:t>
            </a:r>
          </a:p>
          <a:p>
            <a:r>
              <a:rPr lang="en-US" dirty="0" smtClean="0"/>
              <a:t>We will have to solve problems together and be well coordinated</a:t>
            </a:r>
          </a:p>
          <a:p>
            <a:r>
              <a:rPr lang="en-US" dirty="0" smtClean="0"/>
              <a:t>ICFA has an important  role to play</a:t>
            </a:r>
            <a:endParaRPr lang="en-US" dirty="0"/>
          </a:p>
        </p:txBody>
      </p:sp>
    </p:spTree>
    <p:extLst>
      <p:ext uri="{BB962C8B-B14F-4D97-AF65-F5344CB8AC3E}">
        <p14:creationId xmlns:p14="http://schemas.microsoft.com/office/powerpoint/2010/main" val="253756425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515" y="76200"/>
            <a:ext cx="8921085" cy="6644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704444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ghigjffd.png"/>
          <p:cNvPicPr>
            <a:picLocks noChangeAspect="1"/>
          </p:cNvPicPr>
          <p:nvPr/>
        </p:nvPicPr>
        <p:blipFill>
          <a:blip r:embed="rId2"/>
          <a:stretch>
            <a:fillRect/>
          </a:stretch>
        </p:blipFill>
        <p:spPr>
          <a:xfrm>
            <a:off x="0" y="-24"/>
            <a:ext cx="9144000" cy="6858024"/>
          </a:xfrm>
          <a:prstGeom prst="rect">
            <a:avLst/>
          </a:prstGeom>
        </p:spPr>
      </p:pic>
      <p:sp>
        <p:nvSpPr>
          <p:cNvPr id="2" name="标题 1"/>
          <p:cNvSpPr>
            <a:spLocks noGrp="1"/>
          </p:cNvSpPr>
          <p:nvPr>
            <p:ph type="title"/>
          </p:nvPr>
        </p:nvSpPr>
        <p:spPr>
          <a:xfrm>
            <a:off x="181152" y="33096"/>
            <a:ext cx="8229600" cy="725470"/>
          </a:xfrm>
          <a:ln>
            <a:noFill/>
          </a:ln>
        </p:spPr>
        <p:txBody>
          <a:bodyPr>
            <a:normAutofit/>
          </a:bodyPr>
          <a:lstStyle/>
          <a:p>
            <a:pPr algn="l"/>
            <a:r>
              <a:rPr lang="en-US" altLang="zh-CN" sz="3000" b="1" dirty="0" smtClean="0">
                <a:solidFill>
                  <a:srgbClr val="0070C0"/>
                </a:solidFill>
                <a:latin typeface="Arial" pitchFamily="34" charset="0"/>
                <a:ea typeface="黑体" pitchFamily="49" charset="-122"/>
                <a:cs typeface="Arial" pitchFamily="34" charset="0"/>
              </a:rPr>
              <a:t>CEPC-SppC Project Timeline (dream) </a:t>
            </a:r>
            <a:endParaRPr lang="zh-CN" altLang="en-US" sz="3000" b="1" dirty="0">
              <a:solidFill>
                <a:srgbClr val="0070C0"/>
              </a:solidFill>
              <a:latin typeface="Arial" pitchFamily="34" charset="0"/>
              <a:ea typeface="黑体" pitchFamily="49" charset="-122"/>
              <a:cs typeface="Arial" pitchFamily="34" charset="0"/>
            </a:endParaRPr>
          </a:p>
        </p:txBody>
      </p:sp>
      <p:cxnSp>
        <p:nvCxnSpPr>
          <p:cNvPr id="6" name="直接连接符 5"/>
          <p:cNvCxnSpPr/>
          <p:nvPr/>
        </p:nvCxnSpPr>
        <p:spPr>
          <a:xfrm>
            <a:off x="500034" y="1142984"/>
            <a:ext cx="8215370" cy="1588"/>
          </a:xfrm>
          <a:prstGeom prst="line">
            <a:avLst/>
          </a:prstGeom>
          <a:ln w="19050" cmpd="sng">
            <a:solidFill>
              <a:srgbClr val="AB4500"/>
            </a:solidFill>
            <a:bevel/>
          </a:ln>
        </p:spPr>
        <p:style>
          <a:lnRef idx="1">
            <a:schemeClr val="accent1"/>
          </a:lnRef>
          <a:fillRef idx="0">
            <a:schemeClr val="accent1"/>
          </a:fillRef>
          <a:effectRef idx="0">
            <a:schemeClr val="accent1"/>
          </a:effectRef>
          <a:fontRef idx="minor">
            <a:schemeClr val="tx1"/>
          </a:fontRef>
        </p:style>
      </p:cxnSp>
      <p:sp>
        <p:nvSpPr>
          <p:cNvPr id="11" name="页脚占位符 10"/>
          <p:cNvSpPr>
            <a:spLocks noGrp="1"/>
          </p:cNvSpPr>
          <p:nvPr>
            <p:ph type="ftr" sz="quarter" idx="11"/>
          </p:nvPr>
        </p:nvSpPr>
        <p:spPr/>
        <p:txBody>
          <a:bodyPr/>
          <a:lstStyle/>
          <a:p>
            <a:r>
              <a:rPr lang="en-US" altLang="zh-CN" smtClean="0">
                <a:solidFill>
                  <a:prstClr val="black">
                    <a:tint val="75000"/>
                  </a:prstClr>
                </a:solidFill>
              </a:rPr>
              <a:t>ICFA Seminar Beijing</a:t>
            </a:r>
            <a:endParaRPr lang="zh-CN" altLang="en-US">
              <a:solidFill>
                <a:prstClr val="black">
                  <a:tint val="75000"/>
                </a:prstClr>
              </a:solidFill>
            </a:endParaRPr>
          </a:p>
        </p:txBody>
      </p:sp>
      <p:cxnSp>
        <p:nvCxnSpPr>
          <p:cNvPr id="13" name="直接连接符 12"/>
          <p:cNvCxnSpPr/>
          <p:nvPr/>
        </p:nvCxnSpPr>
        <p:spPr>
          <a:xfrm>
            <a:off x="500034" y="6356370"/>
            <a:ext cx="8215370" cy="1588"/>
          </a:xfrm>
          <a:prstGeom prst="line">
            <a:avLst/>
          </a:prstGeom>
          <a:ln w="19050" cmpd="sng">
            <a:solidFill>
              <a:srgbClr val="AB4500"/>
            </a:solidFill>
            <a:bevel/>
          </a:ln>
        </p:spPr>
        <p:style>
          <a:lnRef idx="1">
            <a:schemeClr val="accent1"/>
          </a:lnRef>
          <a:fillRef idx="0">
            <a:schemeClr val="accent1"/>
          </a:fillRef>
          <a:effectRef idx="0">
            <a:schemeClr val="accent1"/>
          </a:effectRef>
          <a:fontRef idx="minor">
            <a:schemeClr val="tx1"/>
          </a:fontRef>
        </p:style>
      </p:cxnSp>
      <p:pic>
        <p:nvPicPr>
          <p:cNvPr id="15" name="Picture 8" descr="http://www.ihep.cas.cn/cxwh/yjsbs/200907/W020090722524685304150.jpg"/>
          <p:cNvPicPr>
            <a:picLocks noChangeAspect="1" noChangeArrowheads="1"/>
          </p:cNvPicPr>
          <p:nvPr/>
        </p:nvPicPr>
        <p:blipFill>
          <a:blip r:embed="rId3" cstate="print"/>
          <a:srcRect/>
          <a:stretch>
            <a:fillRect/>
          </a:stretch>
        </p:blipFill>
        <p:spPr bwMode="auto">
          <a:xfrm>
            <a:off x="7643834" y="285728"/>
            <a:ext cx="1135856" cy="764381"/>
          </a:xfrm>
          <a:prstGeom prst="rect">
            <a:avLst/>
          </a:prstGeom>
          <a:noFill/>
        </p:spPr>
      </p:pic>
      <p:graphicFrame>
        <p:nvGraphicFramePr>
          <p:cNvPr id="16" name="表格 15"/>
          <p:cNvGraphicFramePr>
            <a:graphicFrameLocks noGrp="1"/>
          </p:cNvGraphicFramePr>
          <p:nvPr/>
        </p:nvGraphicFramePr>
        <p:xfrm>
          <a:off x="500034" y="1714488"/>
          <a:ext cx="8215370" cy="428628"/>
        </p:xfrm>
        <a:graphic>
          <a:graphicData uri="http://schemas.openxmlformats.org/drawingml/2006/table">
            <a:tbl>
              <a:tblPr firstRow="1" bandRow="1">
                <a:effectLst/>
                <a:tableStyleId>{5C22544A-7EE6-4342-B048-85BDC9FD1C3A}</a:tableStyleId>
              </a:tblPr>
              <a:tblGrid>
                <a:gridCol w="357190"/>
                <a:gridCol w="357190"/>
                <a:gridCol w="357190"/>
                <a:gridCol w="357190"/>
                <a:gridCol w="357190"/>
                <a:gridCol w="357190"/>
                <a:gridCol w="357190"/>
                <a:gridCol w="357190"/>
                <a:gridCol w="357190"/>
                <a:gridCol w="357190"/>
                <a:gridCol w="357190"/>
                <a:gridCol w="357190"/>
                <a:gridCol w="357190"/>
                <a:gridCol w="357190"/>
                <a:gridCol w="357190"/>
                <a:gridCol w="357190"/>
                <a:gridCol w="357190"/>
                <a:gridCol w="357190"/>
                <a:gridCol w="357190"/>
                <a:gridCol w="357190"/>
                <a:gridCol w="357190"/>
                <a:gridCol w="357190"/>
                <a:gridCol w="357190"/>
              </a:tblGrid>
              <a:tr h="428628">
                <a:tc>
                  <a:txBody>
                    <a:bodyPr/>
                    <a:lstStyle/>
                    <a:p>
                      <a:endParaRPr lang="zh-CN" altLang="en-US" sz="1200" dirty="0">
                        <a:solidFill>
                          <a:srgbClr val="002060"/>
                        </a:solidFill>
                        <a:latin typeface="Arial" pitchFamily="34" charset="0"/>
                        <a:cs typeface="Arial" pitchFamily="34" charset="0"/>
                      </a:endParaRPr>
                    </a:p>
                  </a:txBody>
                  <a:tcPr vert="vert270">
                    <a:noFill/>
                  </a:tcPr>
                </a:tc>
                <a:tc>
                  <a:txBody>
                    <a:bodyPr/>
                    <a:lstStyle/>
                    <a:p>
                      <a:endParaRPr lang="zh-CN" altLang="en-US" sz="1200" dirty="0">
                        <a:solidFill>
                          <a:srgbClr val="002060"/>
                        </a:solidFill>
                        <a:latin typeface="Arial" pitchFamily="34" charset="0"/>
                        <a:cs typeface="Arial" pitchFamily="34" charset="0"/>
                      </a:endParaRPr>
                    </a:p>
                  </a:txBody>
                  <a:tcPr vert="vert270">
                    <a:noFill/>
                  </a:tcPr>
                </a:tc>
                <a:tc>
                  <a:txBody>
                    <a:bodyPr/>
                    <a:lstStyle/>
                    <a:p>
                      <a:pPr algn="r"/>
                      <a:r>
                        <a:rPr lang="en-US" altLang="zh-CN" sz="1200" dirty="0" smtClean="0">
                          <a:solidFill>
                            <a:srgbClr val="002060"/>
                          </a:solidFill>
                          <a:latin typeface="Arial" pitchFamily="34" charset="0"/>
                          <a:cs typeface="Arial" pitchFamily="34" charset="0"/>
                        </a:rPr>
                        <a:t>2015</a:t>
                      </a:r>
                      <a:endParaRPr lang="zh-CN" altLang="en-US" sz="1200" dirty="0">
                        <a:solidFill>
                          <a:srgbClr val="002060"/>
                        </a:solidFill>
                        <a:latin typeface="Arial" pitchFamily="34" charset="0"/>
                        <a:cs typeface="Arial" pitchFamily="34" charset="0"/>
                      </a:endParaRPr>
                    </a:p>
                  </a:txBody>
                  <a:tcPr vert="vert270">
                    <a:noFill/>
                  </a:tcPr>
                </a:tc>
                <a:tc>
                  <a:txBody>
                    <a:bodyPr/>
                    <a:lstStyle/>
                    <a:p>
                      <a:endParaRPr lang="zh-CN" altLang="en-US" sz="1200" dirty="0">
                        <a:solidFill>
                          <a:srgbClr val="002060"/>
                        </a:solidFill>
                        <a:latin typeface="Arial" pitchFamily="34" charset="0"/>
                        <a:cs typeface="Arial" pitchFamily="34" charset="0"/>
                      </a:endParaRPr>
                    </a:p>
                  </a:txBody>
                  <a:tcPr vert="vert270">
                    <a:noFill/>
                  </a:tcPr>
                </a:tc>
                <a:tc>
                  <a:txBody>
                    <a:bodyPr/>
                    <a:lstStyle/>
                    <a:p>
                      <a:endParaRPr lang="zh-CN" altLang="en-US" sz="1200" dirty="0">
                        <a:solidFill>
                          <a:srgbClr val="002060"/>
                        </a:solidFill>
                        <a:latin typeface="Arial" pitchFamily="34" charset="0"/>
                        <a:cs typeface="Arial" pitchFamily="34" charset="0"/>
                      </a:endParaRPr>
                    </a:p>
                  </a:txBody>
                  <a:tcPr vert="vert270">
                    <a:noFill/>
                  </a:tcPr>
                </a:tc>
                <a:tc>
                  <a:txBody>
                    <a:bodyPr/>
                    <a:lstStyle/>
                    <a:p>
                      <a:endParaRPr lang="zh-CN" altLang="en-US" sz="1200" dirty="0">
                        <a:solidFill>
                          <a:srgbClr val="002060"/>
                        </a:solidFill>
                        <a:latin typeface="Arial" pitchFamily="34" charset="0"/>
                        <a:cs typeface="Arial" pitchFamily="34" charset="0"/>
                      </a:endParaRPr>
                    </a:p>
                  </a:txBody>
                  <a:tcPr vert="vert270">
                    <a:noFill/>
                  </a:tcPr>
                </a:tc>
                <a:tc>
                  <a:txBody>
                    <a:bodyPr/>
                    <a:lstStyle/>
                    <a:p>
                      <a:endParaRPr lang="zh-CN" altLang="en-US" sz="1200" dirty="0">
                        <a:solidFill>
                          <a:srgbClr val="002060"/>
                        </a:solidFill>
                        <a:latin typeface="Arial" pitchFamily="34" charset="0"/>
                        <a:cs typeface="Arial" pitchFamily="34" charset="0"/>
                      </a:endParaRPr>
                    </a:p>
                  </a:txBody>
                  <a:tcPr vert="vert270">
                    <a:noFill/>
                  </a:tcPr>
                </a:tc>
                <a:tc>
                  <a:txBody>
                    <a:bodyPr/>
                    <a:lstStyle/>
                    <a:p>
                      <a:r>
                        <a:rPr lang="en-US" altLang="zh-CN" sz="1200" dirty="0" smtClean="0">
                          <a:solidFill>
                            <a:srgbClr val="002060"/>
                          </a:solidFill>
                          <a:latin typeface="Arial" pitchFamily="34" charset="0"/>
                          <a:cs typeface="Arial" pitchFamily="34" charset="0"/>
                        </a:rPr>
                        <a:t>2020</a:t>
                      </a:r>
                      <a:endParaRPr lang="zh-CN" altLang="en-US" sz="1200" dirty="0">
                        <a:solidFill>
                          <a:srgbClr val="002060"/>
                        </a:solidFill>
                        <a:latin typeface="Arial" pitchFamily="34" charset="0"/>
                        <a:cs typeface="Arial" pitchFamily="34" charset="0"/>
                      </a:endParaRPr>
                    </a:p>
                  </a:txBody>
                  <a:tcPr vert="vert270">
                    <a:noFill/>
                  </a:tcPr>
                </a:tc>
                <a:tc>
                  <a:txBody>
                    <a:bodyPr/>
                    <a:lstStyle/>
                    <a:p>
                      <a:endParaRPr lang="zh-CN" altLang="en-US" sz="1200">
                        <a:solidFill>
                          <a:srgbClr val="002060"/>
                        </a:solidFill>
                        <a:latin typeface="Arial" pitchFamily="34" charset="0"/>
                        <a:cs typeface="Arial" pitchFamily="34" charset="0"/>
                      </a:endParaRPr>
                    </a:p>
                  </a:txBody>
                  <a:tcPr vert="vert270">
                    <a:noFill/>
                  </a:tcPr>
                </a:tc>
                <a:tc>
                  <a:txBody>
                    <a:bodyPr/>
                    <a:lstStyle/>
                    <a:p>
                      <a:endParaRPr lang="zh-CN" altLang="en-US" sz="1200" dirty="0">
                        <a:solidFill>
                          <a:srgbClr val="002060"/>
                        </a:solidFill>
                        <a:latin typeface="Arial" pitchFamily="34" charset="0"/>
                        <a:cs typeface="Arial" pitchFamily="34" charset="0"/>
                      </a:endParaRPr>
                    </a:p>
                  </a:txBody>
                  <a:tcPr vert="vert270">
                    <a:noFill/>
                  </a:tcPr>
                </a:tc>
                <a:tc>
                  <a:txBody>
                    <a:bodyPr/>
                    <a:lstStyle/>
                    <a:p>
                      <a:endParaRPr lang="zh-CN" altLang="en-US" sz="1200" dirty="0">
                        <a:solidFill>
                          <a:srgbClr val="002060"/>
                        </a:solidFill>
                        <a:latin typeface="Arial" pitchFamily="34" charset="0"/>
                        <a:cs typeface="Arial" pitchFamily="34" charset="0"/>
                      </a:endParaRPr>
                    </a:p>
                  </a:txBody>
                  <a:tcPr vert="vert270">
                    <a:noFill/>
                  </a:tcPr>
                </a:tc>
                <a:tc>
                  <a:txBody>
                    <a:bodyPr/>
                    <a:lstStyle/>
                    <a:p>
                      <a:endParaRPr lang="zh-CN" altLang="en-US" sz="1200" dirty="0">
                        <a:solidFill>
                          <a:srgbClr val="002060"/>
                        </a:solidFill>
                        <a:latin typeface="Arial" pitchFamily="34" charset="0"/>
                        <a:cs typeface="Arial" pitchFamily="34" charset="0"/>
                      </a:endParaRPr>
                    </a:p>
                  </a:txBody>
                  <a:tcPr vert="vert270">
                    <a:noFill/>
                  </a:tcPr>
                </a:tc>
                <a:tc>
                  <a:txBody>
                    <a:bodyPr/>
                    <a:lstStyle/>
                    <a:p>
                      <a:r>
                        <a:rPr lang="en-US" altLang="zh-CN" sz="1200" dirty="0" smtClean="0">
                          <a:solidFill>
                            <a:srgbClr val="002060"/>
                          </a:solidFill>
                          <a:latin typeface="Arial" pitchFamily="34" charset="0"/>
                          <a:cs typeface="Arial" pitchFamily="34" charset="0"/>
                        </a:rPr>
                        <a:t>2025</a:t>
                      </a:r>
                      <a:endParaRPr lang="zh-CN" altLang="en-US" sz="1200" dirty="0">
                        <a:solidFill>
                          <a:srgbClr val="002060"/>
                        </a:solidFill>
                        <a:latin typeface="Arial" pitchFamily="34" charset="0"/>
                        <a:cs typeface="Arial" pitchFamily="34" charset="0"/>
                      </a:endParaRPr>
                    </a:p>
                  </a:txBody>
                  <a:tcPr vert="vert270">
                    <a:noFill/>
                  </a:tcPr>
                </a:tc>
                <a:tc>
                  <a:txBody>
                    <a:bodyPr/>
                    <a:lstStyle/>
                    <a:p>
                      <a:endParaRPr lang="zh-CN" altLang="en-US" sz="1200">
                        <a:solidFill>
                          <a:srgbClr val="002060"/>
                        </a:solidFill>
                        <a:latin typeface="Arial" pitchFamily="34" charset="0"/>
                        <a:cs typeface="Arial" pitchFamily="34" charset="0"/>
                      </a:endParaRPr>
                    </a:p>
                  </a:txBody>
                  <a:tcPr vert="vert270">
                    <a:noFill/>
                  </a:tcPr>
                </a:tc>
                <a:tc>
                  <a:txBody>
                    <a:bodyPr/>
                    <a:lstStyle/>
                    <a:p>
                      <a:endParaRPr lang="zh-CN" altLang="en-US" sz="1200">
                        <a:solidFill>
                          <a:srgbClr val="002060"/>
                        </a:solidFill>
                        <a:latin typeface="Arial" pitchFamily="34" charset="0"/>
                        <a:cs typeface="Arial" pitchFamily="34" charset="0"/>
                      </a:endParaRPr>
                    </a:p>
                  </a:txBody>
                  <a:tcPr vert="vert270">
                    <a:noFill/>
                  </a:tcPr>
                </a:tc>
                <a:tc>
                  <a:txBody>
                    <a:bodyPr/>
                    <a:lstStyle/>
                    <a:p>
                      <a:endParaRPr lang="zh-CN" altLang="en-US" sz="1200">
                        <a:solidFill>
                          <a:srgbClr val="002060"/>
                        </a:solidFill>
                        <a:latin typeface="Arial" pitchFamily="34" charset="0"/>
                        <a:cs typeface="Arial" pitchFamily="34" charset="0"/>
                      </a:endParaRPr>
                    </a:p>
                  </a:txBody>
                  <a:tcPr vert="vert270">
                    <a:noFill/>
                  </a:tcPr>
                </a:tc>
                <a:tc>
                  <a:txBody>
                    <a:bodyPr/>
                    <a:lstStyle/>
                    <a:p>
                      <a:endParaRPr lang="zh-CN" altLang="en-US" sz="1200">
                        <a:solidFill>
                          <a:srgbClr val="002060"/>
                        </a:solidFill>
                        <a:latin typeface="Arial" pitchFamily="34" charset="0"/>
                        <a:cs typeface="Arial" pitchFamily="34" charset="0"/>
                      </a:endParaRPr>
                    </a:p>
                  </a:txBody>
                  <a:tcPr vert="vert270">
                    <a:noFill/>
                  </a:tcPr>
                </a:tc>
                <a:tc>
                  <a:txBody>
                    <a:bodyPr/>
                    <a:lstStyle/>
                    <a:p>
                      <a:r>
                        <a:rPr lang="en-US" altLang="zh-CN" sz="1200" dirty="0" smtClean="0">
                          <a:solidFill>
                            <a:srgbClr val="002060"/>
                          </a:solidFill>
                          <a:latin typeface="Arial" pitchFamily="34" charset="0"/>
                          <a:cs typeface="Arial" pitchFamily="34" charset="0"/>
                        </a:rPr>
                        <a:t>2030</a:t>
                      </a:r>
                      <a:endParaRPr lang="zh-CN" altLang="en-US" sz="1200" dirty="0">
                        <a:solidFill>
                          <a:srgbClr val="002060"/>
                        </a:solidFill>
                        <a:latin typeface="Arial" pitchFamily="34" charset="0"/>
                        <a:cs typeface="Arial" pitchFamily="34" charset="0"/>
                      </a:endParaRPr>
                    </a:p>
                  </a:txBody>
                  <a:tcPr vert="vert270">
                    <a:noFill/>
                  </a:tcPr>
                </a:tc>
                <a:tc>
                  <a:txBody>
                    <a:bodyPr/>
                    <a:lstStyle/>
                    <a:p>
                      <a:endParaRPr lang="zh-CN" altLang="en-US" sz="1200">
                        <a:solidFill>
                          <a:srgbClr val="002060"/>
                        </a:solidFill>
                        <a:latin typeface="Arial" pitchFamily="34" charset="0"/>
                        <a:cs typeface="Arial" pitchFamily="34" charset="0"/>
                      </a:endParaRPr>
                    </a:p>
                  </a:txBody>
                  <a:tcPr vert="vert270">
                    <a:noFill/>
                  </a:tcPr>
                </a:tc>
                <a:tc>
                  <a:txBody>
                    <a:bodyPr/>
                    <a:lstStyle/>
                    <a:p>
                      <a:endParaRPr lang="zh-CN" altLang="en-US" sz="1200">
                        <a:solidFill>
                          <a:srgbClr val="002060"/>
                        </a:solidFill>
                        <a:latin typeface="Arial" pitchFamily="34" charset="0"/>
                        <a:cs typeface="Arial" pitchFamily="34" charset="0"/>
                      </a:endParaRPr>
                    </a:p>
                  </a:txBody>
                  <a:tcPr vert="vert270">
                    <a:noFill/>
                  </a:tcPr>
                </a:tc>
                <a:tc>
                  <a:txBody>
                    <a:bodyPr/>
                    <a:lstStyle/>
                    <a:p>
                      <a:endParaRPr lang="zh-CN" altLang="en-US" sz="1200">
                        <a:solidFill>
                          <a:srgbClr val="002060"/>
                        </a:solidFill>
                        <a:latin typeface="Arial" pitchFamily="34" charset="0"/>
                        <a:cs typeface="Arial" pitchFamily="34" charset="0"/>
                      </a:endParaRPr>
                    </a:p>
                  </a:txBody>
                  <a:tcPr vert="vert270">
                    <a:noFill/>
                  </a:tcPr>
                </a:tc>
                <a:tc>
                  <a:txBody>
                    <a:bodyPr/>
                    <a:lstStyle/>
                    <a:p>
                      <a:endParaRPr lang="zh-CN" altLang="en-US" sz="1200">
                        <a:solidFill>
                          <a:srgbClr val="002060"/>
                        </a:solidFill>
                        <a:latin typeface="Arial" pitchFamily="34" charset="0"/>
                        <a:cs typeface="Arial" pitchFamily="34" charset="0"/>
                      </a:endParaRPr>
                    </a:p>
                  </a:txBody>
                  <a:tcPr vert="vert270">
                    <a:noFill/>
                  </a:tcPr>
                </a:tc>
                <a:tc>
                  <a:txBody>
                    <a:bodyPr/>
                    <a:lstStyle/>
                    <a:p>
                      <a:r>
                        <a:rPr lang="en-US" altLang="zh-CN" sz="1200" dirty="0" smtClean="0">
                          <a:solidFill>
                            <a:srgbClr val="002060"/>
                          </a:solidFill>
                          <a:latin typeface="Arial" pitchFamily="34" charset="0"/>
                          <a:cs typeface="Arial" pitchFamily="34" charset="0"/>
                        </a:rPr>
                        <a:t>2035</a:t>
                      </a:r>
                      <a:endParaRPr lang="zh-CN" altLang="en-US" sz="1200" dirty="0">
                        <a:solidFill>
                          <a:srgbClr val="002060"/>
                        </a:solidFill>
                        <a:latin typeface="Arial" pitchFamily="34" charset="0"/>
                        <a:cs typeface="Arial" pitchFamily="34" charset="0"/>
                      </a:endParaRPr>
                    </a:p>
                  </a:txBody>
                  <a:tcPr vert="vert270">
                    <a:noFill/>
                  </a:tcPr>
                </a:tc>
              </a:tr>
            </a:tbl>
          </a:graphicData>
        </a:graphic>
      </p:graphicFrame>
      <p:cxnSp>
        <p:nvCxnSpPr>
          <p:cNvPr id="18" name="直接箭头连接符 17"/>
          <p:cNvCxnSpPr/>
          <p:nvPr/>
        </p:nvCxnSpPr>
        <p:spPr>
          <a:xfrm>
            <a:off x="500034" y="2143116"/>
            <a:ext cx="8215370" cy="1588"/>
          </a:xfrm>
          <a:prstGeom prst="straightConnector1">
            <a:avLst/>
          </a:prstGeom>
          <a:ln w="15875" cmpd="sng">
            <a:solidFill>
              <a:srgbClr val="002060"/>
            </a:solidFill>
            <a:bevel/>
            <a:headEnd type="none" w="sm" len="lg"/>
            <a:tailEnd type="triangle" w="sm" len="lg"/>
          </a:ln>
          <a:effectLst>
            <a:outerShdw blurRad="50800"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graphicFrame>
        <p:nvGraphicFramePr>
          <p:cNvPr id="25" name="表格 24"/>
          <p:cNvGraphicFramePr>
            <a:graphicFrameLocks noGrp="1"/>
          </p:cNvGraphicFramePr>
          <p:nvPr/>
        </p:nvGraphicFramePr>
        <p:xfrm>
          <a:off x="1571604" y="2214554"/>
          <a:ext cx="1785950" cy="640080"/>
        </p:xfrm>
        <a:graphic>
          <a:graphicData uri="http://schemas.openxmlformats.org/drawingml/2006/table">
            <a:tbl>
              <a:tblPr firstRow="1" bandRow="1">
                <a:tableStyleId>{5C22544A-7EE6-4342-B048-85BDC9FD1C3A}</a:tableStyleId>
              </a:tblPr>
              <a:tblGrid>
                <a:gridCol w="1785950"/>
              </a:tblGrid>
              <a:tr h="285752">
                <a:tc>
                  <a:txBody>
                    <a:bodyPr/>
                    <a:lstStyle/>
                    <a:p>
                      <a:pPr algn="ctr"/>
                      <a:r>
                        <a:rPr lang="en-US" altLang="zh-CN" sz="1200" dirty="0" smtClean="0">
                          <a:solidFill>
                            <a:srgbClr val="002060"/>
                          </a:solidFill>
                          <a:latin typeface="Arial" pitchFamily="34" charset="0"/>
                          <a:cs typeface="Arial" pitchFamily="34" charset="0"/>
                        </a:rPr>
                        <a:t>R&amp;D</a:t>
                      </a:r>
                    </a:p>
                    <a:p>
                      <a:pPr algn="ctr"/>
                      <a:r>
                        <a:rPr lang="en-US" altLang="zh-CN" sz="1200" dirty="0" smtClean="0">
                          <a:solidFill>
                            <a:srgbClr val="002060"/>
                          </a:solidFill>
                          <a:latin typeface="Arial" pitchFamily="34" charset="0"/>
                          <a:cs typeface="Arial" pitchFamily="34" charset="0"/>
                        </a:rPr>
                        <a:t>Engineering</a:t>
                      </a:r>
                      <a:r>
                        <a:rPr lang="en-US" altLang="zh-CN" sz="1200" baseline="0" dirty="0" smtClean="0">
                          <a:solidFill>
                            <a:srgbClr val="002060"/>
                          </a:solidFill>
                          <a:latin typeface="Arial" pitchFamily="34" charset="0"/>
                          <a:cs typeface="Arial" pitchFamily="34" charset="0"/>
                        </a:rPr>
                        <a:t> Design</a:t>
                      </a:r>
                    </a:p>
                    <a:p>
                      <a:pPr algn="ctr"/>
                      <a:r>
                        <a:rPr lang="en-US" altLang="zh-CN" sz="1200" baseline="0" dirty="0" smtClean="0">
                          <a:solidFill>
                            <a:srgbClr val="002060"/>
                          </a:solidFill>
                          <a:latin typeface="Arial" pitchFamily="34" charset="0"/>
                          <a:cs typeface="Arial" pitchFamily="34" charset="0"/>
                        </a:rPr>
                        <a:t>(2016-2020)</a:t>
                      </a:r>
                      <a:endParaRPr lang="zh-CN" altLang="en-US" sz="1200" dirty="0">
                        <a:solidFill>
                          <a:srgbClr val="002060"/>
                        </a:solidFill>
                        <a:latin typeface="Arial" pitchFamily="34" charset="0"/>
                        <a:cs typeface="Arial" pitchFamily="34" charset="0"/>
                      </a:endParaRPr>
                    </a:p>
                  </a:txBody>
                  <a:tcPr>
                    <a:solidFill>
                      <a:schemeClr val="accent3">
                        <a:lumMod val="40000"/>
                        <a:lumOff val="60000"/>
                      </a:schemeClr>
                    </a:solidFill>
                  </a:tcPr>
                </a:tc>
              </a:tr>
            </a:tbl>
          </a:graphicData>
        </a:graphic>
      </p:graphicFrame>
      <p:graphicFrame>
        <p:nvGraphicFramePr>
          <p:cNvPr id="26" name="表格 25"/>
          <p:cNvGraphicFramePr>
            <a:graphicFrameLocks noGrp="1"/>
          </p:cNvGraphicFramePr>
          <p:nvPr/>
        </p:nvGraphicFramePr>
        <p:xfrm>
          <a:off x="3357554" y="2214554"/>
          <a:ext cx="2500330" cy="642942"/>
        </p:xfrm>
        <a:graphic>
          <a:graphicData uri="http://schemas.openxmlformats.org/drawingml/2006/table">
            <a:tbl>
              <a:tblPr firstRow="1" bandRow="1">
                <a:tableStyleId>{5C22544A-7EE6-4342-B048-85BDC9FD1C3A}</a:tableStyleId>
              </a:tblPr>
              <a:tblGrid>
                <a:gridCol w="2500330"/>
              </a:tblGrid>
              <a:tr h="642942">
                <a:tc>
                  <a:txBody>
                    <a:bodyPr/>
                    <a:lstStyle/>
                    <a:p>
                      <a:pPr algn="ctr"/>
                      <a:r>
                        <a:rPr lang="en-US" altLang="zh-CN" sz="1200" dirty="0" smtClean="0">
                          <a:solidFill>
                            <a:srgbClr val="002060"/>
                          </a:solidFill>
                          <a:latin typeface="Arial" pitchFamily="34" charset="0"/>
                          <a:cs typeface="Arial" pitchFamily="34" charset="0"/>
                        </a:rPr>
                        <a:t>Construction</a:t>
                      </a:r>
                    </a:p>
                    <a:p>
                      <a:pPr algn="ctr"/>
                      <a:r>
                        <a:rPr lang="en-US" altLang="zh-CN" sz="1200" dirty="0" smtClean="0">
                          <a:solidFill>
                            <a:srgbClr val="002060"/>
                          </a:solidFill>
                          <a:latin typeface="Arial" pitchFamily="34" charset="0"/>
                          <a:cs typeface="Arial" pitchFamily="34" charset="0"/>
                        </a:rPr>
                        <a:t>(2021-2027)</a:t>
                      </a:r>
                      <a:endParaRPr lang="zh-CN" altLang="en-US" sz="1200" dirty="0">
                        <a:solidFill>
                          <a:srgbClr val="002060"/>
                        </a:solidFill>
                        <a:latin typeface="Arial" pitchFamily="34" charset="0"/>
                        <a:cs typeface="Arial" pitchFamily="34" charset="0"/>
                      </a:endParaRPr>
                    </a:p>
                  </a:txBody>
                  <a:tcPr anchor="ctr">
                    <a:solidFill>
                      <a:schemeClr val="accent3">
                        <a:lumMod val="60000"/>
                        <a:lumOff val="40000"/>
                      </a:schemeClr>
                    </a:solidFill>
                  </a:tcPr>
                </a:tc>
              </a:tr>
            </a:tbl>
          </a:graphicData>
        </a:graphic>
      </p:graphicFrame>
      <p:graphicFrame>
        <p:nvGraphicFramePr>
          <p:cNvPr id="27" name="表格 26"/>
          <p:cNvGraphicFramePr>
            <a:graphicFrameLocks noGrp="1"/>
          </p:cNvGraphicFramePr>
          <p:nvPr/>
        </p:nvGraphicFramePr>
        <p:xfrm>
          <a:off x="5857884" y="2214554"/>
          <a:ext cx="2857520" cy="642942"/>
        </p:xfrm>
        <a:graphic>
          <a:graphicData uri="http://schemas.openxmlformats.org/drawingml/2006/table">
            <a:tbl>
              <a:tblPr firstRow="1" bandRow="1">
                <a:tableStyleId>{5C22544A-7EE6-4342-B048-85BDC9FD1C3A}</a:tableStyleId>
              </a:tblPr>
              <a:tblGrid>
                <a:gridCol w="2857520"/>
              </a:tblGrid>
              <a:tr h="642942">
                <a:tc>
                  <a:txBody>
                    <a:bodyPr/>
                    <a:lstStyle/>
                    <a:p>
                      <a:pPr algn="ctr"/>
                      <a:r>
                        <a:rPr lang="en-US" altLang="zh-CN" sz="1200" dirty="0" smtClean="0">
                          <a:solidFill>
                            <a:srgbClr val="002060"/>
                          </a:solidFill>
                          <a:latin typeface="Arial" pitchFamily="34" charset="0"/>
                          <a:cs typeface="Arial" pitchFamily="34" charset="0"/>
                        </a:rPr>
                        <a:t>Data</a:t>
                      </a:r>
                      <a:r>
                        <a:rPr lang="en-US" altLang="zh-CN" sz="1200" baseline="0" dirty="0" smtClean="0">
                          <a:solidFill>
                            <a:srgbClr val="002060"/>
                          </a:solidFill>
                          <a:latin typeface="Arial" pitchFamily="34" charset="0"/>
                          <a:cs typeface="Arial" pitchFamily="34" charset="0"/>
                        </a:rPr>
                        <a:t> taking</a:t>
                      </a:r>
                    </a:p>
                    <a:p>
                      <a:pPr algn="ctr"/>
                      <a:r>
                        <a:rPr lang="en-US" altLang="zh-CN" sz="1200" baseline="0" dirty="0" smtClean="0">
                          <a:solidFill>
                            <a:srgbClr val="002060"/>
                          </a:solidFill>
                          <a:latin typeface="Arial" pitchFamily="34" charset="0"/>
                          <a:cs typeface="Arial" pitchFamily="34" charset="0"/>
                        </a:rPr>
                        <a:t>(2028-2035)</a:t>
                      </a:r>
                      <a:endParaRPr lang="zh-CN" altLang="en-US" sz="1200" dirty="0">
                        <a:solidFill>
                          <a:srgbClr val="002060"/>
                        </a:solidFill>
                        <a:latin typeface="Arial" pitchFamily="34" charset="0"/>
                        <a:cs typeface="Arial" pitchFamily="34" charset="0"/>
                      </a:endParaRPr>
                    </a:p>
                  </a:txBody>
                  <a:tcPr anchor="ctr">
                    <a:solidFill>
                      <a:schemeClr val="accent3">
                        <a:lumMod val="75000"/>
                      </a:schemeClr>
                    </a:solidFill>
                  </a:tcPr>
                </a:tc>
              </a:tr>
            </a:tbl>
          </a:graphicData>
        </a:graphic>
      </p:graphicFrame>
      <p:graphicFrame>
        <p:nvGraphicFramePr>
          <p:cNvPr id="29" name="表格 28"/>
          <p:cNvGraphicFramePr>
            <a:graphicFrameLocks noGrp="1"/>
          </p:cNvGraphicFramePr>
          <p:nvPr/>
        </p:nvGraphicFramePr>
        <p:xfrm>
          <a:off x="500034" y="2214554"/>
          <a:ext cx="1071570" cy="642942"/>
        </p:xfrm>
        <a:graphic>
          <a:graphicData uri="http://schemas.openxmlformats.org/drawingml/2006/table">
            <a:tbl>
              <a:tblPr firstRow="1" bandRow="1">
                <a:tableStyleId>{5C22544A-7EE6-4342-B048-85BDC9FD1C3A}</a:tableStyleId>
              </a:tblPr>
              <a:tblGrid>
                <a:gridCol w="1071570"/>
              </a:tblGrid>
              <a:tr h="642942">
                <a:tc>
                  <a:txBody>
                    <a:bodyPr/>
                    <a:lstStyle/>
                    <a:p>
                      <a:pPr algn="ctr"/>
                      <a:r>
                        <a:rPr lang="en-US" altLang="zh-CN" sz="1200" dirty="0" smtClean="0">
                          <a:solidFill>
                            <a:srgbClr val="002060"/>
                          </a:solidFill>
                          <a:latin typeface="Arial" pitchFamily="34" charset="0"/>
                          <a:cs typeface="Arial" pitchFamily="34" charset="0"/>
                        </a:rPr>
                        <a:t>Pre-studies</a:t>
                      </a:r>
                    </a:p>
                    <a:p>
                      <a:pPr algn="ctr"/>
                      <a:r>
                        <a:rPr lang="en-US" altLang="zh-CN" sz="1200" dirty="0" smtClean="0">
                          <a:solidFill>
                            <a:srgbClr val="002060"/>
                          </a:solidFill>
                          <a:latin typeface="Arial" pitchFamily="34" charset="0"/>
                          <a:cs typeface="Arial" pitchFamily="34" charset="0"/>
                        </a:rPr>
                        <a:t>(2013-2015)</a:t>
                      </a:r>
                    </a:p>
                  </a:txBody>
                  <a:tcPr anchor="ctr">
                    <a:solidFill>
                      <a:schemeClr val="accent3">
                        <a:lumMod val="20000"/>
                        <a:lumOff val="80000"/>
                      </a:schemeClr>
                    </a:solidFill>
                  </a:tcPr>
                </a:tc>
              </a:tr>
            </a:tbl>
          </a:graphicData>
        </a:graphic>
      </p:graphicFrame>
      <p:graphicFrame>
        <p:nvGraphicFramePr>
          <p:cNvPr id="30" name="表格 29"/>
          <p:cNvGraphicFramePr>
            <a:graphicFrameLocks noGrp="1"/>
          </p:cNvGraphicFramePr>
          <p:nvPr/>
        </p:nvGraphicFramePr>
        <p:xfrm>
          <a:off x="500034" y="3257552"/>
          <a:ext cx="7858180" cy="457200"/>
        </p:xfrm>
        <a:graphic>
          <a:graphicData uri="http://schemas.openxmlformats.org/drawingml/2006/table">
            <a:tbl>
              <a:tblPr firstRow="1" bandRow="1">
                <a:tableStyleId>{5C22544A-7EE6-4342-B048-85BDC9FD1C3A}</a:tableStyleId>
              </a:tblPr>
              <a:tblGrid>
                <a:gridCol w="7858180"/>
              </a:tblGrid>
              <a:tr h="285752">
                <a:tc>
                  <a:txBody>
                    <a:bodyPr/>
                    <a:lstStyle/>
                    <a:p>
                      <a:pPr algn="ctr"/>
                      <a:r>
                        <a:rPr lang="en-US" altLang="zh-CN" sz="1200" dirty="0" smtClean="0">
                          <a:solidFill>
                            <a:schemeClr val="accent6">
                              <a:lumMod val="50000"/>
                            </a:schemeClr>
                          </a:solidFill>
                          <a:latin typeface="Arial" pitchFamily="34" charset="0"/>
                          <a:cs typeface="Arial" pitchFamily="34" charset="0"/>
                        </a:rPr>
                        <a:t>1</a:t>
                      </a:r>
                      <a:r>
                        <a:rPr lang="en-US" altLang="zh-CN" sz="1200" baseline="30000" dirty="0" smtClean="0">
                          <a:solidFill>
                            <a:schemeClr val="accent6">
                              <a:lumMod val="50000"/>
                            </a:schemeClr>
                          </a:solidFill>
                          <a:latin typeface="Arial" pitchFamily="34" charset="0"/>
                          <a:cs typeface="Arial" pitchFamily="34" charset="0"/>
                        </a:rPr>
                        <a:t>st</a:t>
                      </a:r>
                      <a:r>
                        <a:rPr lang="en-US" altLang="zh-CN" sz="1200" dirty="0" smtClean="0">
                          <a:solidFill>
                            <a:schemeClr val="accent6">
                              <a:lumMod val="50000"/>
                            </a:schemeClr>
                          </a:solidFill>
                          <a:latin typeface="Arial" pitchFamily="34" charset="0"/>
                          <a:cs typeface="Arial" pitchFamily="34" charset="0"/>
                        </a:rPr>
                        <a:t> Milestone</a:t>
                      </a:r>
                      <a:r>
                        <a:rPr lang="en-US" altLang="zh-CN" sz="1200" dirty="0" smtClean="0">
                          <a:solidFill>
                            <a:srgbClr val="002060"/>
                          </a:solidFill>
                          <a:latin typeface="Arial" pitchFamily="34" charset="0"/>
                          <a:cs typeface="Arial" pitchFamily="34" charset="0"/>
                        </a:rPr>
                        <a:t>: pre-CDR (by the end of 2014)</a:t>
                      </a:r>
                      <a:r>
                        <a:rPr lang="en-US" altLang="zh-CN" sz="1200" baseline="0" dirty="0" smtClean="0">
                          <a:solidFill>
                            <a:srgbClr val="002060"/>
                          </a:solidFill>
                          <a:latin typeface="Arial" pitchFamily="34" charset="0"/>
                          <a:cs typeface="Arial" pitchFamily="34" charset="0"/>
                        </a:rPr>
                        <a:t> →</a:t>
                      </a:r>
                      <a:r>
                        <a:rPr lang="en-US" altLang="zh-CN" sz="1200" dirty="0" smtClean="0">
                          <a:solidFill>
                            <a:srgbClr val="002060"/>
                          </a:solidFill>
                          <a:latin typeface="Arial" pitchFamily="34" charset="0"/>
                          <a:cs typeface="Arial" pitchFamily="34" charset="0"/>
                        </a:rPr>
                        <a:t> R&amp;D funding request to Chinese government in 2015 (China’s 13</a:t>
                      </a:r>
                      <a:r>
                        <a:rPr lang="en-US" altLang="zh-CN" sz="1200" baseline="30000" dirty="0" smtClean="0">
                          <a:solidFill>
                            <a:srgbClr val="002060"/>
                          </a:solidFill>
                          <a:latin typeface="Arial" pitchFamily="34" charset="0"/>
                          <a:cs typeface="Arial" pitchFamily="34" charset="0"/>
                        </a:rPr>
                        <a:t>th</a:t>
                      </a:r>
                      <a:r>
                        <a:rPr lang="en-US" altLang="zh-CN" sz="1200" dirty="0" smtClean="0">
                          <a:solidFill>
                            <a:srgbClr val="002060"/>
                          </a:solidFill>
                          <a:latin typeface="Arial" pitchFamily="34" charset="0"/>
                          <a:cs typeface="Arial" pitchFamily="34" charset="0"/>
                        </a:rPr>
                        <a:t> Five-Year Plan 2016-2020)</a:t>
                      </a:r>
                      <a:r>
                        <a:rPr lang="en-US" altLang="zh-CN" sz="1200" baseline="0" dirty="0" smtClean="0">
                          <a:solidFill>
                            <a:srgbClr val="002060"/>
                          </a:solidFill>
                          <a:latin typeface="Arial" pitchFamily="34" charset="0"/>
                          <a:cs typeface="Arial" pitchFamily="34" charset="0"/>
                        </a:rPr>
                        <a:t> </a:t>
                      </a:r>
                      <a:endParaRPr lang="zh-CN" altLang="en-US" sz="1200" dirty="0">
                        <a:solidFill>
                          <a:srgbClr val="002060"/>
                        </a:solidFill>
                        <a:latin typeface="Arial" pitchFamily="34" charset="0"/>
                        <a:cs typeface="Arial" pitchFamily="34" charset="0"/>
                      </a:endParaRPr>
                    </a:p>
                  </a:txBody>
                  <a:tcPr>
                    <a:solidFill>
                      <a:schemeClr val="bg2"/>
                    </a:solidFill>
                  </a:tcPr>
                </a:tc>
              </a:tr>
            </a:tbl>
          </a:graphicData>
        </a:graphic>
      </p:graphicFrame>
      <p:cxnSp>
        <p:nvCxnSpPr>
          <p:cNvPr id="32" name="直接箭头连接符 31"/>
          <p:cNvCxnSpPr/>
          <p:nvPr/>
        </p:nvCxnSpPr>
        <p:spPr>
          <a:xfrm rot="5400000" flipH="1" flipV="1">
            <a:off x="679423" y="2678107"/>
            <a:ext cx="1071570" cy="1588"/>
          </a:xfrm>
          <a:prstGeom prst="straightConnector1">
            <a:avLst/>
          </a:prstGeom>
          <a:ln w="15875">
            <a:solidFill>
              <a:schemeClr val="accent3">
                <a:lumMod val="50000"/>
              </a:schemeClr>
            </a:solidFill>
            <a:tailEnd type="triangle" w="sm" len="lg"/>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428596" y="1357298"/>
            <a:ext cx="1279434" cy="461665"/>
          </a:xfrm>
          <a:prstGeom prst="rect">
            <a:avLst/>
          </a:prstGeom>
          <a:noFill/>
        </p:spPr>
        <p:txBody>
          <a:bodyPr wrap="square" rtlCol="0">
            <a:spAutoFit/>
          </a:bodyPr>
          <a:lstStyle/>
          <a:p>
            <a:r>
              <a:rPr lang="en-US" altLang="zh-CN" b="1" dirty="0" smtClean="0">
                <a:solidFill>
                  <a:srgbClr val="002060"/>
                </a:solidFill>
                <a:latin typeface="Arial" pitchFamily="34" charset="0"/>
                <a:cs typeface="Arial" pitchFamily="34" charset="0"/>
              </a:rPr>
              <a:t>CEPC</a:t>
            </a:r>
            <a:endParaRPr lang="zh-CN" altLang="en-US" b="1" dirty="0">
              <a:solidFill>
                <a:srgbClr val="002060"/>
              </a:solidFill>
              <a:latin typeface="Arial" pitchFamily="34" charset="0"/>
              <a:cs typeface="Arial" pitchFamily="34" charset="0"/>
            </a:endParaRPr>
          </a:p>
        </p:txBody>
      </p:sp>
      <p:graphicFrame>
        <p:nvGraphicFramePr>
          <p:cNvPr id="41" name="表格 40"/>
          <p:cNvGraphicFramePr>
            <a:graphicFrameLocks noGrp="1"/>
          </p:cNvGraphicFramePr>
          <p:nvPr/>
        </p:nvGraphicFramePr>
        <p:xfrm>
          <a:off x="500034" y="4500570"/>
          <a:ext cx="8215370" cy="428628"/>
        </p:xfrm>
        <a:graphic>
          <a:graphicData uri="http://schemas.openxmlformats.org/drawingml/2006/table">
            <a:tbl>
              <a:tblPr firstRow="1" bandRow="1">
                <a:effectLst/>
                <a:tableStyleId>{5C22544A-7EE6-4342-B048-85BDC9FD1C3A}</a:tableStyleId>
              </a:tblPr>
              <a:tblGrid>
                <a:gridCol w="357190"/>
                <a:gridCol w="357190"/>
                <a:gridCol w="357190"/>
                <a:gridCol w="357190"/>
                <a:gridCol w="357190"/>
                <a:gridCol w="357190"/>
                <a:gridCol w="357190"/>
                <a:gridCol w="357190"/>
                <a:gridCol w="357190"/>
                <a:gridCol w="357190"/>
                <a:gridCol w="357190"/>
                <a:gridCol w="357190"/>
                <a:gridCol w="357190"/>
                <a:gridCol w="357190"/>
                <a:gridCol w="357190"/>
                <a:gridCol w="357190"/>
                <a:gridCol w="357190"/>
                <a:gridCol w="357190"/>
                <a:gridCol w="357190"/>
                <a:gridCol w="357190"/>
                <a:gridCol w="357190"/>
                <a:gridCol w="357190"/>
                <a:gridCol w="357190"/>
              </a:tblGrid>
              <a:tr h="428628">
                <a:tc>
                  <a:txBody>
                    <a:bodyPr/>
                    <a:lstStyle/>
                    <a:p>
                      <a:endParaRPr lang="zh-CN" altLang="en-US" sz="1200" dirty="0">
                        <a:solidFill>
                          <a:srgbClr val="002060"/>
                        </a:solidFill>
                        <a:latin typeface="Arial" pitchFamily="34" charset="0"/>
                        <a:cs typeface="Arial" pitchFamily="34" charset="0"/>
                      </a:endParaRPr>
                    </a:p>
                  </a:txBody>
                  <a:tcPr vert="vert270">
                    <a:solidFill>
                      <a:schemeClr val="bg1"/>
                    </a:solidFill>
                  </a:tcPr>
                </a:tc>
                <a:tc>
                  <a:txBody>
                    <a:bodyPr/>
                    <a:lstStyle/>
                    <a:p>
                      <a:endParaRPr lang="zh-CN" altLang="en-US" sz="1200" dirty="0">
                        <a:solidFill>
                          <a:srgbClr val="002060"/>
                        </a:solidFill>
                        <a:latin typeface="Arial" pitchFamily="34" charset="0"/>
                        <a:cs typeface="Arial" pitchFamily="34" charset="0"/>
                      </a:endParaRPr>
                    </a:p>
                  </a:txBody>
                  <a:tcPr vert="vert270">
                    <a:solidFill>
                      <a:schemeClr val="bg1"/>
                    </a:solid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zh-CN" sz="1200" dirty="0" smtClean="0">
                          <a:solidFill>
                            <a:srgbClr val="002060"/>
                          </a:solidFill>
                          <a:latin typeface="Arial" pitchFamily="34" charset="0"/>
                          <a:cs typeface="Arial" pitchFamily="34" charset="0"/>
                        </a:rPr>
                        <a:t>2020</a:t>
                      </a:r>
                      <a:endParaRPr lang="zh-CN" altLang="en-US" sz="1200" dirty="0" smtClean="0">
                        <a:solidFill>
                          <a:srgbClr val="002060"/>
                        </a:solidFill>
                        <a:latin typeface="Arial" pitchFamily="34" charset="0"/>
                        <a:cs typeface="Arial" pitchFamily="34" charset="0"/>
                      </a:endParaRPr>
                    </a:p>
                  </a:txBody>
                  <a:tcPr vert="vert270">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sz="1200" dirty="0" smtClean="0">
                        <a:solidFill>
                          <a:srgbClr val="002060"/>
                        </a:solidFill>
                        <a:latin typeface="Arial" pitchFamily="34" charset="0"/>
                        <a:cs typeface="Arial" pitchFamily="34" charset="0"/>
                      </a:endParaRPr>
                    </a:p>
                    <a:p>
                      <a:endParaRPr lang="zh-CN" altLang="en-US" sz="1200" dirty="0">
                        <a:solidFill>
                          <a:srgbClr val="002060"/>
                        </a:solidFill>
                        <a:latin typeface="Arial" pitchFamily="34" charset="0"/>
                        <a:cs typeface="Arial" pitchFamily="34" charset="0"/>
                      </a:endParaRPr>
                    </a:p>
                  </a:txBody>
                  <a:tcPr vert="vert270">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sz="1200" dirty="0" smtClean="0">
                        <a:solidFill>
                          <a:srgbClr val="002060"/>
                        </a:solidFill>
                        <a:latin typeface="Arial" pitchFamily="34" charset="0"/>
                        <a:cs typeface="Arial" pitchFamily="34" charset="0"/>
                      </a:endParaRPr>
                    </a:p>
                    <a:p>
                      <a:endParaRPr lang="zh-CN" altLang="en-US" sz="1200" dirty="0">
                        <a:solidFill>
                          <a:srgbClr val="002060"/>
                        </a:solidFill>
                        <a:latin typeface="Arial" pitchFamily="34" charset="0"/>
                        <a:cs typeface="Arial" pitchFamily="34" charset="0"/>
                      </a:endParaRPr>
                    </a:p>
                  </a:txBody>
                  <a:tcPr vert="vert270">
                    <a:solidFill>
                      <a:schemeClr val="bg1"/>
                    </a:solidFill>
                  </a:tcPr>
                </a:tc>
                <a:tc>
                  <a:txBody>
                    <a:bodyPr/>
                    <a:lstStyle/>
                    <a:p>
                      <a:endParaRPr lang="zh-CN" altLang="en-US" sz="1200" dirty="0">
                        <a:solidFill>
                          <a:srgbClr val="002060"/>
                        </a:solidFill>
                        <a:latin typeface="Arial" pitchFamily="34" charset="0"/>
                        <a:cs typeface="Arial" pitchFamily="34" charset="0"/>
                      </a:endParaRPr>
                    </a:p>
                  </a:txBody>
                  <a:tcPr vert="vert270">
                    <a:solidFill>
                      <a:schemeClr val="bg1"/>
                    </a:solidFill>
                  </a:tcPr>
                </a:tc>
                <a:tc>
                  <a:txBody>
                    <a:bodyPr/>
                    <a:lstStyle/>
                    <a:p>
                      <a:endParaRPr lang="zh-CN" altLang="en-US" sz="1200" dirty="0">
                        <a:solidFill>
                          <a:srgbClr val="002060"/>
                        </a:solidFill>
                        <a:latin typeface="Arial" pitchFamily="34" charset="0"/>
                        <a:cs typeface="Arial" pitchFamily="34" charset="0"/>
                      </a:endParaRPr>
                    </a:p>
                  </a:txBody>
                  <a:tcPr vert="vert270">
                    <a:solidFill>
                      <a:schemeClr val="bg1"/>
                    </a:solidFill>
                  </a:tcPr>
                </a:tc>
                <a:tc>
                  <a:txBody>
                    <a:bodyPr/>
                    <a:lstStyle/>
                    <a:p>
                      <a:endParaRPr lang="zh-CN" altLang="en-US" sz="1200" dirty="0">
                        <a:solidFill>
                          <a:srgbClr val="002060"/>
                        </a:solidFill>
                        <a:latin typeface="Arial" pitchFamily="34" charset="0"/>
                        <a:cs typeface="Arial" pitchFamily="34" charset="0"/>
                      </a:endParaRPr>
                    </a:p>
                  </a:txBody>
                  <a:tcPr vert="vert270">
                    <a:solidFill>
                      <a:schemeClr val="bg1"/>
                    </a:solidFill>
                  </a:tcPr>
                </a:tc>
                <a:tc>
                  <a:txBody>
                    <a:bodyPr/>
                    <a:lstStyle/>
                    <a:p>
                      <a:endParaRPr lang="zh-CN" altLang="en-US" sz="1200" dirty="0">
                        <a:solidFill>
                          <a:srgbClr val="002060"/>
                        </a:solidFill>
                        <a:latin typeface="Arial" pitchFamily="34" charset="0"/>
                        <a:cs typeface="Arial" pitchFamily="34" charset="0"/>
                      </a:endParaRPr>
                    </a:p>
                  </a:txBody>
                  <a:tcPr vert="vert270">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dirty="0" smtClean="0">
                          <a:solidFill>
                            <a:srgbClr val="002060"/>
                          </a:solidFill>
                          <a:latin typeface="Arial" pitchFamily="34" charset="0"/>
                          <a:cs typeface="Arial" pitchFamily="34" charset="0"/>
                        </a:rPr>
                        <a:t>2030</a:t>
                      </a:r>
                      <a:endParaRPr lang="zh-CN" altLang="en-US" sz="1200" dirty="0" smtClean="0">
                        <a:solidFill>
                          <a:srgbClr val="002060"/>
                        </a:solidFill>
                        <a:latin typeface="Arial" pitchFamily="34" charset="0"/>
                        <a:cs typeface="Arial" pitchFamily="34" charset="0"/>
                      </a:endParaRPr>
                    </a:p>
                  </a:txBody>
                  <a:tcPr vert="vert270">
                    <a:solidFill>
                      <a:schemeClr val="bg1"/>
                    </a:solidFill>
                  </a:tcPr>
                </a:tc>
                <a:tc>
                  <a:txBody>
                    <a:bodyPr/>
                    <a:lstStyle/>
                    <a:p>
                      <a:endParaRPr lang="zh-CN" altLang="en-US" sz="1200" dirty="0">
                        <a:solidFill>
                          <a:srgbClr val="002060"/>
                        </a:solidFill>
                        <a:latin typeface="Arial" pitchFamily="34" charset="0"/>
                        <a:cs typeface="Arial" pitchFamily="34" charset="0"/>
                      </a:endParaRPr>
                    </a:p>
                  </a:txBody>
                  <a:tcPr vert="vert270">
                    <a:solidFill>
                      <a:schemeClr val="bg1"/>
                    </a:solidFill>
                  </a:tcPr>
                </a:tc>
                <a:tc>
                  <a:txBody>
                    <a:bodyPr/>
                    <a:lstStyle/>
                    <a:p>
                      <a:endParaRPr lang="zh-CN" altLang="en-US" sz="1200" dirty="0">
                        <a:solidFill>
                          <a:srgbClr val="002060"/>
                        </a:solidFill>
                        <a:latin typeface="Arial" pitchFamily="34" charset="0"/>
                        <a:cs typeface="Arial" pitchFamily="34" charset="0"/>
                      </a:endParaRPr>
                    </a:p>
                  </a:txBody>
                  <a:tcPr vert="vert270">
                    <a:solidFill>
                      <a:schemeClr val="bg1"/>
                    </a:solidFill>
                  </a:tcPr>
                </a:tc>
                <a:tc>
                  <a:txBody>
                    <a:bodyPr/>
                    <a:lstStyle/>
                    <a:p>
                      <a:endParaRPr lang="zh-CN" altLang="en-US" sz="1200" dirty="0">
                        <a:solidFill>
                          <a:srgbClr val="002060"/>
                        </a:solidFill>
                        <a:latin typeface="Arial" pitchFamily="34" charset="0"/>
                        <a:cs typeface="Arial" pitchFamily="34" charset="0"/>
                      </a:endParaRPr>
                    </a:p>
                  </a:txBody>
                  <a:tcPr vert="vert270">
                    <a:solidFill>
                      <a:schemeClr val="bg1"/>
                    </a:solidFill>
                  </a:tcPr>
                </a:tc>
                <a:tc>
                  <a:txBody>
                    <a:bodyPr/>
                    <a:lstStyle/>
                    <a:p>
                      <a:endParaRPr lang="zh-CN" altLang="en-US" sz="1200" dirty="0">
                        <a:solidFill>
                          <a:srgbClr val="002060"/>
                        </a:solidFill>
                        <a:latin typeface="Arial" pitchFamily="34" charset="0"/>
                        <a:cs typeface="Arial" pitchFamily="34" charset="0"/>
                      </a:endParaRPr>
                    </a:p>
                  </a:txBody>
                  <a:tcPr vert="vert270">
                    <a:solidFill>
                      <a:schemeClr val="bg1"/>
                    </a:solidFill>
                  </a:tcPr>
                </a:tc>
                <a:tc>
                  <a:txBody>
                    <a:bodyPr/>
                    <a:lstStyle/>
                    <a:p>
                      <a:endParaRPr lang="zh-CN" altLang="en-US" sz="1200" dirty="0">
                        <a:solidFill>
                          <a:srgbClr val="002060"/>
                        </a:solidFill>
                        <a:latin typeface="Arial" pitchFamily="34" charset="0"/>
                        <a:cs typeface="Arial" pitchFamily="34" charset="0"/>
                      </a:endParaRPr>
                    </a:p>
                  </a:txBody>
                  <a:tcPr vert="vert270">
                    <a:solidFill>
                      <a:schemeClr val="bg1"/>
                    </a:solidFill>
                  </a:tcPr>
                </a:tc>
                <a:tc>
                  <a:txBody>
                    <a:bodyPr/>
                    <a:lstStyle/>
                    <a:p>
                      <a:endParaRPr lang="zh-CN" altLang="en-US" sz="1200" dirty="0">
                        <a:solidFill>
                          <a:srgbClr val="002060"/>
                        </a:solidFill>
                        <a:latin typeface="Arial" pitchFamily="34" charset="0"/>
                        <a:cs typeface="Arial" pitchFamily="34" charset="0"/>
                      </a:endParaRPr>
                    </a:p>
                  </a:txBody>
                  <a:tcPr vert="vert270">
                    <a:solidFill>
                      <a:schemeClr val="bg1"/>
                    </a:solidFill>
                  </a:tcPr>
                </a:tc>
                <a:tc>
                  <a:txBody>
                    <a:bodyPr/>
                    <a:lstStyle/>
                    <a:p>
                      <a:endParaRPr lang="zh-CN" altLang="en-US" sz="1200" dirty="0">
                        <a:solidFill>
                          <a:srgbClr val="002060"/>
                        </a:solidFill>
                        <a:latin typeface="Arial" pitchFamily="34" charset="0"/>
                        <a:cs typeface="Arial" pitchFamily="34" charset="0"/>
                      </a:endParaRPr>
                    </a:p>
                  </a:txBody>
                  <a:tcPr vert="vert270">
                    <a:solidFill>
                      <a:schemeClr val="bg1"/>
                    </a:solidFill>
                  </a:tcPr>
                </a:tc>
                <a:tc>
                  <a:txBody>
                    <a:bodyPr/>
                    <a:lstStyle/>
                    <a:p>
                      <a:endParaRPr lang="zh-CN" altLang="en-US" sz="1200" dirty="0">
                        <a:solidFill>
                          <a:srgbClr val="002060"/>
                        </a:solidFill>
                        <a:latin typeface="Arial" pitchFamily="34" charset="0"/>
                        <a:cs typeface="Arial" pitchFamily="34" charset="0"/>
                      </a:endParaRPr>
                    </a:p>
                  </a:txBody>
                  <a:tcPr vert="vert270">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dirty="0" smtClean="0">
                          <a:solidFill>
                            <a:srgbClr val="002060"/>
                          </a:solidFill>
                          <a:latin typeface="Arial" pitchFamily="34" charset="0"/>
                          <a:cs typeface="Arial" pitchFamily="34" charset="0"/>
                        </a:rPr>
                        <a:t>2040</a:t>
                      </a:r>
                      <a:endParaRPr lang="zh-CN" altLang="en-US" sz="1200" dirty="0" smtClean="0">
                        <a:solidFill>
                          <a:srgbClr val="002060"/>
                        </a:solidFill>
                        <a:latin typeface="Arial" pitchFamily="34" charset="0"/>
                        <a:cs typeface="Arial" pitchFamily="34" charset="0"/>
                      </a:endParaRPr>
                    </a:p>
                    <a:p>
                      <a:endParaRPr lang="zh-CN" altLang="en-US" sz="1200" dirty="0">
                        <a:solidFill>
                          <a:srgbClr val="002060"/>
                        </a:solidFill>
                        <a:latin typeface="Arial" pitchFamily="34" charset="0"/>
                        <a:cs typeface="Arial" pitchFamily="34" charset="0"/>
                      </a:endParaRPr>
                    </a:p>
                  </a:txBody>
                  <a:tcPr vert="vert270">
                    <a:solidFill>
                      <a:schemeClr val="bg1"/>
                    </a:solidFill>
                  </a:tcPr>
                </a:tc>
                <a:tc>
                  <a:txBody>
                    <a:bodyPr/>
                    <a:lstStyle/>
                    <a:p>
                      <a:endParaRPr lang="zh-CN" altLang="en-US" sz="1200" dirty="0">
                        <a:solidFill>
                          <a:srgbClr val="002060"/>
                        </a:solidFill>
                        <a:latin typeface="Arial" pitchFamily="34" charset="0"/>
                        <a:cs typeface="Arial" pitchFamily="34" charset="0"/>
                      </a:endParaRPr>
                    </a:p>
                  </a:txBody>
                  <a:tcPr vert="vert270">
                    <a:solidFill>
                      <a:schemeClr val="bg1"/>
                    </a:solidFill>
                  </a:tcPr>
                </a:tc>
                <a:tc>
                  <a:txBody>
                    <a:bodyPr/>
                    <a:lstStyle/>
                    <a:p>
                      <a:endParaRPr lang="zh-CN" altLang="en-US" sz="1200" dirty="0">
                        <a:solidFill>
                          <a:srgbClr val="002060"/>
                        </a:solidFill>
                        <a:latin typeface="Arial" pitchFamily="34" charset="0"/>
                        <a:cs typeface="Arial" pitchFamily="34" charset="0"/>
                      </a:endParaRPr>
                    </a:p>
                  </a:txBody>
                  <a:tcPr vert="vert270">
                    <a:solidFill>
                      <a:schemeClr val="bg1"/>
                    </a:solidFill>
                  </a:tcPr>
                </a:tc>
                <a:tc>
                  <a:txBody>
                    <a:bodyPr/>
                    <a:lstStyle/>
                    <a:p>
                      <a:endParaRPr lang="zh-CN" altLang="en-US" sz="1200" dirty="0">
                        <a:solidFill>
                          <a:srgbClr val="002060"/>
                        </a:solidFill>
                        <a:latin typeface="Arial" pitchFamily="34" charset="0"/>
                        <a:cs typeface="Arial" pitchFamily="34" charset="0"/>
                      </a:endParaRPr>
                    </a:p>
                  </a:txBody>
                  <a:tcPr vert="vert270">
                    <a:solidFill>
                      <a:schemeClr val="bg1"/>
                    </a:solidFill>
                  </a:tcPr>
                </a:tc>
                <a:tc>
                  <a:txBody>
                    <a:bodyPr/>
                    <a:lstStyle/>
                    <a:p>
                      <a:endParaRPr lang="zh-CN" altLang="en-US" sz="1200" dirty="0">
                        <a:solidFill>
                          <a:srgbClr val="002060"/>
                        </a:solidFill>
                        <a:latin typeface="Arial" pitchFamily="34" charset="0"/>
                        <a:cs typeface="Arial" pitchFamily="34" charset="0"/>
                      </a:endParaRPr>
                    </a:p>
                  </a:txBody>
                  <a:tcPr vert="vert270">
                    <a:solidFill>
                      <a:schemeClr val="bg1"/>
                    </a:solidFill>
                  </a:tcPr>
                </a:tc>
              </a:tr>
            </a:tbl>
          </a:graphicData>
        </a:graphic>
      </p:graphicFrame>
      <p:cxnSp>
        <p:nvCxnSpPr>
          <p:cNvPr id="43" name="直接箭头连接符 42"/>
          <p:cNvCxnSpPr/>
          <p:nvPr/>
        </p:nvCxnSpPr>
        <p:spPr>
          <a:xfrm>
            <a:off x="500034" y="4929198"/>
            <a:ext cx="8215370" cy="1588"/>
          </a:xfrm>
          <a:prstGeom prst="straightConnector1">
            <a:avLst/>
          </a:prstGeom>
          <a:ln w="15875" cmpd="sng">
            <a:solidFill>
              <a:srgbClr val="002060"/>
            </a:solidFill>
            <a:bevel/>
            <a:headEnd type="none" w="sm" len="lg"/>
            <a:tailEnd type="triangle" w="sm" len="lg"/>
          </a:ln>
          <a:effectLst>
            <a:outerShdw blurRad="50800"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graphicFrame>
        <p:nvGraphicFramePr>
          <p:cNvPr id="46" name="表格 45"/>
          <p:cNvGraphicFramePr>
            <a:graphicFrameLocks noGrp="1"/>
          </p:cNvGraphicFramePr>
          <p:nvPr/>
        </p:nvGraphicFramePr>
        <p:xfrm>
          <a:off x="500034" y="5000636"/>
          <a:ext cx="3357586" cy="642942"/>
        </p:xfrm>
        <a:graphic>
          <a:graphicData uri="http://schemas.openxmlformats.org/drawingml/2006/table">
            <a:tbl>
              <a:tblPr firstRow="1" bandRow="1">
                <a:tableStyleId>{5C22544A-7EE6-4342-B048-85BDC9FD1C3A}</a:tableStyleId>
              </a:tblPr>
              <a:tblGrid>
                <a:gridCol w="3357586"/>
              </a:tblGrid>
              <a:tr h="642942">
                <a:tc>
                  <a:txBody>
                    <a:bodyPr/>
                    <a:lstStyle/>
                    <a:p>
                      <a:pPr algn="ctr"/>
                      <a:r>
                        <a:rPr lang="en-US" altLang="zh-CN" sz="1200" dirty="0" smtClean="0">
                          <a:solidFill>
                            <a:srgbClr val="002060"/>
                          </a:solidFill>
                          <a:latin typeface="Arial" pitchFamily="34" charset="0"/>
                          <a:cs typeface="Arial" pitchFamily="34" charset="0"/>
                        </a:rPr>
                        <a:t>R&amp;D</a:t>
                      </a:r>
                    </a:p>
                    <a:p>
                      <a:pPr algn="ctr"/>
                      <a:r>
                        <a:rPr lang="en-US" altLang="zh-CN" sz="1200" dirty="0" smtClean="0">
                          <a:solidFill>
                            <a:srgbClr val="002060"/>
                          </a:solidFill>
                          <a:latin typeface="Arial" pitchFamily="34" charset="0"/>
                          <a:cs typeface="Arial" pitchFamily="34" charset="0"/>
                        </a:rPr>
                        <a:t>(2014-2030)</a:t>
                      </a:r>
                      <a:endParaRPr lang="zh-CN" altLang="en-US" sz="1200" dirty="0">
                        <a:solidFill>
                          <a:srgbClr val="002060"/>
                        </a:solidFill>
                        <a:latin typeface="Arial" pitchFamily="34" charset="0"/>
                        <a:cs typeface="Arial" pitchFamily="34" charset="0"/>
                      </a:endParaRPr>
                    </a:p>
                  </a:txBody>
                  <a:tcPr anchor="ctr">
                    <a:solidFill>
                      <a:schemeClr val="accent5">
                        <a:lumMod val="20000"/>
                        <a:lumOff val="80000"/>
                      </a:schemeClr>
                    </a:solidFill>
                  </a:tcPr>
                </a:tc>
              </a:tr>
            </a:tbl>
          </a:graphicData>
        </a:graphic>
      </p:graphicFrame>
      <p:graphicFrame>
        <p:nvGraphicFramePr>
          <p:cNvPr id="47" name="表格 46"/>
          <p:cNvGraphicFramePr>
            <a:graphicFrameLocks noGrp="1"/>
          </p:cNvGraphicFramePr>
          <p:nvPr/>
        </p:nvGraphicFramePr>
        <p:xfrm>
          <a:off x="3857620" y="5000636"/>
          <a:ext cx="1643074" cy="642942"/>
        </p:xfrm>
        <a:graphic>
          <a:graphicData uri="http://schemas.openxmlformats.org/drawingml/2006/table">
            <a:tbl>
              <a:tblPr firstRow="1" bandRow="1">
                <a:tableStyleId>{5C22544A-7EE6-4342-B048-85BDC9FD1C3A}</a:tableStyleId>
              </a:tblPr>
              <a:tblGrid>
                <a:gridCol w="1643074"/>
              </a:tblGrid>
              <a:tr h="642942">
                <a:tc>
                  <a:txBody>
                    <a:bodyPr/>
                    <a:lstStyle/>
                    <a:p>
                      <a:pPr algn="ctr"/>
                      <a:r>
                        <a:rPr lang="en-US" altLang="zh-CN" sz="1200" dirty="0" smtClean="0">
                          <a:solidFill>
                            <a:srgbClr val="002060"/>
                          </a:solidFill>
                          <a:latin typeface="Arial" pitchFamily="34" charset="0"/>
                          <a:cs typeface="Arial" pitchFamily="34" charset="0"/>
                        </a:rPr>
                        <a:t>Engineering Design</a:t>
                      </a:r>
                    </a:p>
                    <a:p>
                      <a:pPr algn="ctr"/>
                      <a:r>
                        <a:rPr lang="en-US" altLang="zh-CN" sz="1200" dirty="0" smtClean="0">
                          <a:solidFill>
                            <a:srgbClr val="002060"/>
                          </a:solidFill>
                          <a:latin typeface="Arial" pitchFamily="34" charset="0"/>
                          <a:cs typeface="Arial" pitchFamily="34" charset="0"/>
                        </a:rPr>
                        <a:t>(2030-2035)</a:t>
                      </a:r>
                      <a:endParaRPr lang="zh-CN" altLang="en-US" sz="1200" dirty="0">
                        <a:solidFill>
                          <a:srgbClr val="002060"/>
                        </a:solidFill>
                        <a:latin typeface="Arial" pitchFamily="34" charset="0"/>
                        <a:cs typeface="Arial" pitchFamily="34" charset="0"/>
                      </a:endParaRPr>
                    </a:p>
                  </a:txBody>
                  <a:tcPr anchor="ctr">
                    <a:solidFill>
                      <a:schemeClr val="accent5">
                        <a:lumMod val="40000"/>
                        <a:lumOff val="60000"/>
                      </a:schemeClr>
                    </a:solidFill>
                  </a:tcPr>
                </a:tc>
              </a:tr>
            </a:tbl>
          </a:graphicData>
        </a:graphic>
      </p:graphicFrame>
      <p:graphicFrame>
        <p:nvGraphicFramePr>
          <p:cNvPr id="48" name="表格 47"/>
          <p:cNvGraphicFramePr>
            <a:graphicFrameLocks noGrp="1"/>
          </p:cNvGraphicFramePr>
          <p:nvPr>
            <p:extLst>
              <p:ext uri="{D42A27DB-BD31-4B8C-83A1-F6EECF244321}">
                <p14:modId xmlns:p14="http://schemas.microsoft.com/office/powerpoint/2010/main" val="1350065449"/>
              </p:ext>
            </p:extLst>
          </p:nvPr>
        </p:nvGraphicFramePr>
        <p:xfrm>
          <a:off x="5500694" y="5000636"/>
          <a:ext cx="1857388" cy="642942"/>
        </p:xfrm>
        <a:graphic>
          <a:graphicData uri="http://schemas.openxmlformats.org/drawingml/2006/table">
            <a:tbl>
              <a:tblPr firstRow="1" bandRow="1">
                <a:tableStyleId>{5C22544A-7EE6-4342-B048-85BDC9FD1C3A}</a:tableStyleId>
              </a:tblPr>
              <a:tblGrid>
                <a:gridCol w="1857388"/>
              </a:tblGrid>
              <a:tr h="642942">
                <a:tc>
                  <a:txBody>
                    <a:bodyPr/>
                    <a:lstStyle/>
                    <a:p>
                      <a:pPr algn="ctr"/>
                      <a:r>
                        <a:rPr lang="en-US" altLang="zh-CN" sz="1200" dirty="0" smtClean="0">
                          <a:solidFill>
                            <a:srgbClr val="002060"/>
                          </a:solidFill>
                          <a:latin typeface="Arial" pitchFamily="34" charset="0"/>
                          <a:cs typeface="Arial" pitchFamily="34" charset="0"/>
                        </a:rPr>
                        <a:t>Construction</a:t>
                      </a:r>
                    </a:p>
                    <a:p>
                      <a:pPr algn="ctr"/>
                      <a:r>
                        <a:rPr lang="en-US" altLang="zh-CN" sz="1200" dirty="0" smtClean="0">
                          <a:solidFill>
                            <a:srgbClr val="002060"/>
                          </a:solidFill>
                          <a:latin typeface="Arial" pitchFamily="34" charset="0"/>
                          <a:cs typeface="Arial" pitchFamily="34" charset="0"/>
                        </a:rPr>
                        <a:t>(2035-2042)</a:t>
                      </a:r>
                      <a:endParaRPr lang="zh-CN" altLang="en-US" sz="1200" dirty="0">
                        <a:solidFill>
                          <a:srgbClr val="002060"/>
                        </a:solidFill>
                        <a:latin typeface="Arial" pitchFamily="34" charset="0"/>
                        <a:cs typeface="Arial" pitchFamily="34" charset="0"/>
                      </a:endParaRPr>
                    </a:p>
                  </a:txBody>
                  <a:tcPr anchor="ctr">
                    <a:solidFill>
                      <a:schemeClr val="accent5">
                        <a:lumMod val="60000"/>
                        <a:lumOff val="40000"/>
                      </a:schemeClr>
                    </a:solidFill>
                  </a:tcPr>
                </a:tc>
              </a:tr>
            </a:tbl>
          </a:graphicData>
        </a:graphic>
      </p:graphicFrame>
      <p:graphicFrame>
        <p:nvGraphicFramePr>
          <p:cNvPr id="49" name="表格 48"/>
          <p:cNvGraphicFramePr>
            <a:graphicFrameLocks noGrp="1"/>
          </p:cNvGraphicFramePr>
          <p:nvPr/>
        </p:nvGraphicFramePr>
        <p:xfrm>
          <a:off x="7358082" y="5000636"/>
          <a:ext cx="1785918" cy="642942"/>
        </p:xfrm>
        <a:graphic>
          <a:graphicData uri="http://schemas.openxmlformats.org/drawingml/2006/table">
            <a:tbl>
              <a:tblPr firstRow="1" bandRow="1">
                <a:tableStyleId>{5C22544A-7EE6-4342-B048-85BDC9FD1C3A}</a:tableStyleId>
              </a:tblPr>
              <a:tblGrid>
                <a:gridCol w="1785918"/>
              </a:tblGrid>
              <a:tr h="642942">
                <a:tc>
                  <a:txBody>
                    <a:bodyPr/>
                    <a:lstStyle/>
                    <a:p>
                      <a:pPr algn="ctr"/>
                      <a:r>
                        <a:rPr lang="en-US" altLang="zh-CN" sz="1200" dirty="0" smtClean="0">
                          <a:solidFill>
                            <a:srgbClr val="002060"/>
                          </a:solidFill>
                          <a:latin typeface="Arial" pitchFamily="34" charset="0"/>
                          <a:cs typeface="Arial" pitchFamily="34" charset="0"/>
                        </a:rPr>
                        <a:t>Data taking</a:t>
                      </a:r>
                    </a:p>
                    <a:p>
                      <a:pPr algn="ctr"/>
                      <a:r>
                        <a:rPr lang="en-US" altLang="zh-CN" sz="1200" dirty="0" smtClean="0">
                          <a:solidFill>
                            <a:srgbClr val="002060"/>
                          </a:solidFill>
                          <a:latin typeface="Arial" pitchFamily="34" charset="0"/>
                          <a:cs typeface="Arial" pitchFamily="34" charset="0"/>
                        </a:rPr>
                        <a:t>(2042-2055)</a:t>
                      </a:r>
                      <a:endParaRPr lang="zh-CN" altLang="en-US" sz="1200" dirty="0">
                        <a:solidFill>
                          <a:srgbClr val="002060"/>
                        </a:solidFill>
                        <a:latin typeface="Arial" pitchFamily="34" charset="0"/>
                        <a:cs typeface="Arial" pitchFamily="34" charset="0"/>
                      </a:endParaRPr>
                    </a:p>
                  </a:txBody>
                  <a:tcPr anchor="ctr">
                    <a:solidFill>
                      <a:schemeClr val="accent5">
                        <a:lumMod val="75000"/>
                      </a:schemeClr>
                    </a:solidFill>
                  </a:tcPr>
                </a:tc>
              </a:tr>
            </a:tbl>
          </a:graphicData>
        </a:graphic>
      </p:graphicFrame>
      <p:sp>
        <p:nvSpPr>
          <p:cNvPr id="50" name="TextBox 49"/>
          <p:cNvSpPr txBox="1"/>
          <p:nvPr/>
        </p:nvSpPr>
        <p:spPr>
          <a:xfrm>
            <a:off x="428596" y="4143380"/>
            <a:ext cx="1279434" cy="461665"/>
          </a:xfrm>
          <a:prstGeom prst="rect">
            <a:avLst/>
          </a:prstGeom>
          <a:noFill/>
        </p:spPr>
        <p:txBody>
          <a:bodyPr wrap="square" rtlCol="0">
            <a:spAutoFit/>
          </a:bodyPr>
          <a:lstStyle/>
          <a:p>
            <a:r>
              <a:rPr lang="en-US" altLang="zh-CN" b="1" dirty="0" smtClean="0">
                <a:solidFill>
                  <a:srgbClr val="002060"/>
                </a:solidFill>
                <a:latin typeface="Arial" pitchFamily="34" charset="0"/>
                <a:cs typeface="Arial" pitchFamily="34" charset="0"/>
              </a:rPr>
              <a:t>SppC</a:t>
            </a:r>
            <a:endParaRPr lang="zh-CN" altLang="en-US" b="1" dirty="0">
              <a:solidFill>
                <a:srgbClr val="002060"/>
              </a:solidFill>
              <a:latin typeface="Arial" pitchFamily="34" charset="0"/>
              <a:cs typeface="Arial" pitchFamily="34" charset="0"/>
            </a:endParaRPr>
          </a:p>
        </p:txBody>
      </p:sp>
    </p:spTree>
    <p:extLst>
      <p:ext uri="{BB962C8B-B14F-4D97-AF65-F5344CB8AC3E}">
        <p14:creationId xmlns:p14="http://schemas.microsoft.com/office/powerpoint/2010/main" val="122731114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152400"/>
            <a:ext cx="3613490" cy="461665"/>
          </a:xfrm>
          <a:prstGeom prst="rect">
            <a:avLst/>
          </a:prstGeom>
        </p:spPr>
        <p:txBody>
          <a:bodyPr wrap="none">
            <a:spAutoFit/>
          </a:bodyPr>
          <a:lstStyle/>
          <a:p>
            <a:r>
              <a:rPr lang="en-US" sz="2400" b="1" dirty="0" smtClean="0">
                <a:solidFill>
                  <a:srgbClr val="0000FF"/>
                </a:solidFill>
                <a:latin typeface="Times New Roman" pitchFamily="18" charset="0"/>
                <a:cs typeface="Times New Roman" pitchFamily="18" charset="0"/>
              </a:rPr>
              <a:t>CEPC – Site Investigation</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265" y="1021290"/>
            <a:ext cx="8891964" cy="5790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椭圆 7"/>
          <p:cNvSpPr/>
          <p:nvPr/>
        </p:nvSpPr>
        <p:spPr>
          <a:xfrm>
            <a:off x="818979" y="3616233"/>
            <a:ext cx="2569989" cy="2673317"/>
          </a:xfrm>
          <a:prstGeom prst="ellipse">
            <a:avLst/>
          </a:prstGeom>
          <a:noFill/>
          <a:ln w="25400" cap="flat" cmpd="sng" algn="ctr">
            <a:solidFill>
              <a:srgbClr val="FF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defRPr/>
            </a:pPr>
            <a:endParaRPr lang="zh-CN" altLang="en-US" kern="0" smtClean="0">
              <a:solidFill>
                <a:prstClr val="white"/>
              </a:solidFill>
              <a:latin typeface="Arial"/>
            </a:endParaRPr>
          </a:p>
        </p:txBody>
      </p:sp>
      <p:sp>
        <p:nvSpPr>
          <p:cNvPr id="9" name="椭圆 8"/>
          <p:cNvSpPr/>
          <p:nvPr/>
        </p:nvSpPr>
        <p:spPr>
          <a:xfrm>
            <a:off x="2813462" y="3177756"/>
            <a:ext cx="1599800" cy="1621406"/>
          </a:xfrm>
          <a:prstGeom prst="ellipse">
            <a:avLst/>
          </a:prstGeom>
          <a:noFill/>
          <a:ln w="25400" cap="flat" cmpd="sng" algn="ctr">
            <a:solidFill>
              <a:srgbClr val="FF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defRPr/>
            </a:pPr>
            <a:endParaRPr lang="zh-CN" altLang="en-US" kern="0" smtClean="0">
              <a:solidFill>
                <a:prstClr val="white"/>
              </a:solidFill>
              <a:latin typeface="Arial"/>
            </a:endParaRPr>
          </a:p>
        </p:txBody>
      </p:sp>
      <p:sp>
        <p:nvSpPr>
          <p:cNvPr id="6" name="TextBox 5"/>
          <p:cNvSpPr txBox="1"/>
          <p:nvPr/>
        </p:nvSpPr>
        <p:spPr>
          <a:xfrm>
            <a:off x="6781799" y="6381365"/>
            <a:ext cx="1114023" cy="369332"/>
          </a:xfrm>
          <a:prstGeom prst="rect">
            <a:avLst/>
          </a:prstGeom>
          <a:noFill/>
        </p:spPr>
        <p:txBody>
          <a:bodyPr wrap="none" rtlCol="0">
            <a:spAutoFit/>
          </a:bodyPr>
          <a:lstStyle/>
          <a:p>
            <a:r>
              <a:rPr lang="en-US" altLang="zh-CN" dirty="0" smtClean="0">
                <a:solidFill>
                  <a:srgbClr val="2E9238"/>
                </a:solidFill>
              </a:rPr>
              <a:t>Y. F. Wang</a:t>
            </a:r>
            <a:endParaRPr lang="zh-CN" altLang="en-US" dirty="0">
              <a:solidFill>
                <a:srgbClr val="2E9238"/>
              </a:solidFill>
            </a:endParaRPr>
          </a:p>
        </p:txBody>
      </p:sp>
      <p:sp>
        <p:nvSpPr>
          <p:cNvPr id="7" name="矩形 6"/>
          <p:cNvSpPr/>
          <p:nvPr/>
        </p:nvSpPr>
        <p:spPr>
          <a:xfrm>
            <a:off x="3613362" y="118266"/>
            <a:ext cx="5444373" cy="1277273"/>
          </a:xfrm>
          <a:prstGeom prst="rect">
            <a:avLst/>
          </a:prstGeom>
        </p:spPr>
        <p:txBody>
          <a:bodyPr wrap="square">
            <a:spAutoFit/>
          </a:bodyPr>
          <a:lstStyle/>
          <a:p>
            <a:pPr algn="ctr">
              <a:spcBef>
                <a:spcPts val="600"/>
              </a:spcBef>
            </a:pPr>
            <a:r>
              <a:rPr lang="en-US" altLang="zh-CN" b="1" dirty="0">
                <a:solidFill>
                  <a:srgbClr val="0070C0"/>
                </a:solidFill>
              </a:rPr>
              <a:t>300 km from </a:t>
            </a:r>
            <a:r>
              <a:rPr lang="en-US" altLang="zh-CN" b="1" dirty="0" smtClean="0">
                <a:solidFill>
                  <a:srgbClr val="0070C0"/>
                </a:solidFill>
              </a:rPr>
              <a:t>Beijing</a:t>
            </a:r>
          </a:p>
          <a:p>
            <a:pPr algn="ctr">
              <a:spcBef>
                <a:spcPts val="600"/>
              </a:spcBef>
            </a:pPr>
            <a:r>
              <a:rPr lang="en-US" altLang="zh-CN" b="1" dirty="0" smtClean="0">
                <a:solidFill>
                  <a:srgbClr val="0070C0"/>
                </a:solidFill>
              </a:rPr>
              <a:t>3 </a:t>
            </a:r>
            <a:r>
              <a:rPr lang="en-US" altLang="zh-CN" b="1" dirty="0">
                <a:solidFill>
                  <a:srgbClr val="0070C0"/>
                </a:solidFill>
              </a:rPr>
              <a:t>hours by car; 1 hours by high speed train </a:t>
            </a:r>
          </a:p>
        </p:txBody>
      </p:sp>
    </p:spTree>
    <p:extLst>
      <p:ext uri="{BB962C8B-B14F-4D97-AF65-F5344CB8AC3E}">
        <p14:creationId xmlns:p14="http://schemas.microsoft.com/office/powerpoint/2010/main" val="258236723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300" dirty="0" smtClean="0"/>
              <a:t>Three main </a:t>
            </a:r>
            <a:r>
              <a:rPr lang="en-US" sz="3300" dirty="0" err="1" smtClean="0"/>
              <a:t>Accel</a:t>
            </a:r>
            <a:r>
              <a:rPr lang="en-US" sz="3300" dirty="0" smtClean="0"/>
              <a:t> R&amp;D directions for HEP</a:t>
            </a:r>
            <a:endParaRPr lang="en-US" sz="3300" dirty="0"/>
          </a:p>
        </p:txBody>
      </p:sp>
      <p:sp>
        <p:nvSpPr>
          <p:cNvPr id="8" name="Content Placeholder 2"/>
          <p:cNvSpPr txBox="1">
            <a:spLocks/>
          </p:cNvSpPr>
          <p:nvPr/>
        </p:nvSpPr>
        <p:spPr>
          <a:xfrm>
            <a:off x="471487" y="1356580"/>
            <a:ext cx="8672513" cy="4987867"/>
          </a:xfrm>
          <a:prstGeom prst="rect">
            <a:avLst/>
          </a:prstGeom>
          <a:noFill/>
        </p:spPr>
        <p:txBody>
          <a:bodyPr lIns="0" tIns="0" rIns="0" bIns="0"/>
          <a:lstStyle>
            <a:lvl1pPr marL="342900" indent="-342900" algn="l" defTabSz="457200" rtl="0" eaLnBrk="1" fontAlgn="base" hangingPunct="1">
              <a:spcBef>
                <a:spcPct val="20000"/>
              </a:spcBef>
              <a:spcAft>
                <a:spcPct val="0"/>
              </a:spcAft>
              <a:buFont typeface="Arial" pitchFamily="34" charset="0"/>
              <a:buChar char="•"/>
              <a:defRPr sz="2400" kern="1200">
                <a:solidFill>
                  <a:srgbClr val="404040"/>
                </a:solidFill>
                <a:latin typeface="Helvetica"/>
                <a:ea typeface="MS PGothic" pitchFamily="34" charset="-128"/>
                <a:cs typeface="ＭＳ Ｐゴシック" charset="0"/>
              </a:defRPr>
            </a:lvl1pPr>
            <a:lvl2pPr marL="742950" indent="-285750" algn="l" defTabSz="457200" rtl="0" eaLnBrk="1" fontAlgn="base" hangingPunct="1">
              <a:spcBef>
                <a:spcPct val="20000"/>
              </a:spcBef>
              <a:spcAft>
                <a:spcPct val="0"/>
              </a:spcAft>
              <a:buFont typeface="Arial" pitchFamily="34" charset="0"/>
              <a:buChar char="–"/>
              <a:defRPr sz="2200" kern="1200">
                <a:solidFill>
                  <a:srgbClr val="404040"/>
                </a:solidFill>
                <a:latin typeface="Helvetica"/>
                <a:ea typeface="MS PGothic" pitchFamily="34" charset="-128"/>
                <a:cs typeface="ＭＳ Ｐゴシック" charset="0"/>
              </a:defRPr>
            </a:lvl2pPr>
            <a:lvl3pPr marL="1143000" indent="-228600" algn="l" defTabSz="457200" rtl="0" eaLnBrk="1" fontAlgn="base" hangingPunct="1">
              <a:spcBef>
                <a:spcPct val="20000"/>
              </a:spcBef>
              <a:spcAft>
                <a:spcPct val="0"/>
              </a:spcAft>
              <a:buFont typeface="Arial" pitchFamily="34" charset="0"/>
              <a:buChar char="•"/>
              <a:defRPr sz="2000" kern="1200">
                <a:solidFill>
                  <a:srgbClr val="404040"/>
                </a:solidFill>
                <a:latin typeface="Helvetica"/>
                <a:ea typeface="MS PGothic" pitchFamily="34" charset="-128"/>
                <a:cs typeface="ＭＳ Ｐゴシック" charset="0"/>
              </a:defRPr>
            </a:lvl3pPr>
            <a:lvl4pPr marL="1600200" indent="-228600" algn="l" defTabSz="457200" rtl="0" eaLnBrk="1" fontAlgn="base" hangingPunct="1">
              <a:spcBef>
                <a:spcPct val="20000"/>
              </a:spcBef>
              <a:spcAft>
                <a:spcPct val="0"/>
              </a:spcAft>
              <a:buFont typeface="Arial" pitchFamily="34" charset="0"/>
              <a:buChar char="–"/>
              <a:defRPr sz="1800" kern="1200">
                <a:solidFill>
                  <a:srgbClr val="404040"/>
                </a:solidFill>
                <a:latin typeface="Helvetica"/>
                <a:ea typeface="MS PGothic" pitchFamily="34" charset="-128"/>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404040"/>
                </a:solidFill>
                <a:latin typeface="Helvetica"/>
                <a:ea typeface="MS PGothic" pitchFamily="34" charset="-128"/>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lnSpc>
                <a:spcPct val="150000"/>
              </a:lnSpc>
              <a:buFont typeface="+mj-lt"/>
              <a:buAutoNum type="arabicPeriod"/>
            </a:pPr>
            <a:r>
              <a:rPr lang="en-US" dirty="0" smtClean="0">
                <a:solidFill>
                  <a:srgbClr val="003087"/>
                </a:solidFill>
              </a:rPr>
              <a:t>Future Energy Frontier Hadron Colliders (~100 TeV class)</a:t>
            </a:r>
          </a:p>
          <a:p>
            <a:pPr marL="857250" lvl="1" indent="-457200">
              <a:lnSpc>
                <a:spcPct val="150000"/>
              </a:lnSpc>
              <a:buFont typeface="Wingdings" panose="05000000000000000000" pitchFamily="2" charset="2"/>
              <a:buChar char="§"/>
            </a:pPr>
            <a:r>
              <a:rPr lang="en-US" dirty="0" smtClean="0">
                <a:solidFill>
                  <a:srgbClr val="C00000"/>
                </a:solidFill>
              </a:rPr>
              <a:t>Main Issue: COST </a:t>
            </a:r>
            <a:r>
              <a:rPr lang="en-US" dirty="0" smtClean="0">
                <a:solidFill>
                  <a:srgbClr val="C00000"/>
                </a:solidFill>
                <a:sym typeface="Wingdings" panose="05000000000000000000" pitchFamily="2" charset="2"/>
              </a:rPr>
              <a:t> need R&amp;D</a:t>
            </a:r>
          </a:p>
          <a:p>
            <a:pPr marL="1257300" lvl="2" indent="-457200">
              <a:lnSpc>
                <a:spcPct val="150000"/>
              </a:lnSpc>
              <a:buFont typeface="Wingdings" panose="05000000000000000000" pitchFamily="2" charset="2"/>
              <a:buChar char="Ø"/>
            </a:pPr>
            <a:r>
              <a:rPr lang="en-US" sz="1800" dirty="0" smtClean="0">
                <a:solidFill>
                  <a:srgbClr val="080808"/>
                </a:solidFill>
                <a:sym typeface="Wingdings" panose="05000000000000000000" pitchFamily="2" charset="2"/>
              </a:rPr>
              <a:t>Cheap high-field magnets, radiation, SR and vacuum, collimation, beams</a:t>
            </a:r>
            <a:endParaRPr lang="en-US" sz="1800" dirty="0" smtClean="0">
              <a:solidFill>
                <a:srgbClr val="080808"/>
              </a:solidFill>
            </a:endParaRPr>
          </a:p>
          <a:p>
            <a:pPr marL="457200" indent="-457200">
              <a:lnSpc>
                <a:spcPct val="150000"/>
              </a:lnSpc>
              <a:buFont typeface="+mj-lt"/>
              <a:buAutoNum type="arabicPeriod"/>
            </a:pPr>
            <a:r>
              <a:rPr lang="en-US" dirty="0" smtClean="0">
                <a:solidFill>
                  <a:srgbClr val="003087"/>
                </a:solidFill>
              </a:rPr>
              <a:t>Future Intensity Frontier Accelerators (500 kT-MW-year)</a:t>
            </a:r>
          </a:p>
          <a:p>
            <a:pPr marL="857250" lvl="2" indent="-457200">
              <a:lnSpc>
                <a:spcPct val="150000"/>
              </a:lnSpc>
              <a:buFont typeface="Wingdings" panose="05000000000000000000" pitchFamily="2" charset="2"/>
              <a:buChar char="§"/>
            </a:pPr>
            <a:r>
              <a:rPr lang="en-US" sz="2200" dirty="0" smtClean="0">
                <a:solidFill>
                  <a:srgbClr val="C00000"/>
                </a:solidFill>
              </a:rPr>
              <a:t>Main </a:t>
            </a:r>
            <a:r>
              <a:rPr lang="en-US" sz="2200" dirty="0">
                <a:solidFill>
                  <a:srgbClr val="C00000"/>
                </a:solidFill>
              </a:rPr>
              <a:t>Issue: </a:t>
            </a:r>
            <a:r>
              <a:rPr lang="en-US" sz="2200" dirty="0" smtClean="0">
                <a:solidFill>
                  <a:srgbClr val="C00000"/>
                </a:solidFill>
              </a:rPr>
              <a:t>PERFORMANCE vs COST </a:t>
            </a:r>
            <a:r>
              <a:rPr lang="en-US" sz="2200" dirty="0">
                <a:solidFill>
                  <a:srgbClr val="C00000"/>
                </a:solidFill>
                <a:sym typeface="Wingdings" panose="05000000000000000000" pitchFamily="2" charset="2"/>
              </a:rPr>
              <a:t> need </a:t>
            </a:r>
            <a:r>
              <a:rPr lang="en-US" sz="2200" dirty="0" smtClean="0">
                <a:solidFill>
                  <a:srgbClr val="C00000"/>
                </a:solidFill>
                <a:sym typeface="Wingdings" panose="05000000000000000000" pitchFamily="2" charset="2"/>
              </a:rPr>
              <a:t>R&amp;D</a:t>
            </a:r>
          </a:p>
          <a:p>
            <a:pPr marL="1314450" lvl="3" indent="-457200">
              <a:lnSpc>
                <a:spcPct val="150000"/>
              </a:lnSpc>
              <a:buFont typeface="Wingdings" panose="05000000000000000000" pitchFamily="2" charset="2"/>
              <a:buChar char="Ø"/>
            </a:pPr>
            <a:r>
              <a:rPr lang="en-US" dirty="0" smtClean="0">
                <a:solidFill>
                  <a:srgbClr val="080808"/>
                </a:solidFill>
                <a:sym typeface="Wingdings" panose="05000000000000000000" pitchFamily="2" charset="2"/>
              </a:rPr>
              <a:t>MWs of protons on target, instabilities and loss control, new rings</a:t>
            </a:r>
            <a:endParaRPr lang="en-US" dirty="0" smtClean="0">
              <a:solidFill>
                <a:srgbClr val="C00000"/>
              </a:solidFill>
              <a:sym typeface="Wingdings" panose="05000000000000000000" pitchFamily="2" charset="2"/>
            </a:endParaRPr>
          </a:p>
          <a:p>
            <a:pPr marL="457200" indent="-457200">
              <a:lnSpc>
                <a:spcPct val="150000"/>
              </a:lnSpc>
              <a:buFont typeface="+mj-lt"/>
              <a:buAutoNum type="arabicPeriod"/>
            </a:pPr>
            <a:r>
              <a:rPr lang="en-US" dirty="0" smtClean="0">
                <a:solidFill>
                  <a:srgbClr val="003087"/>
                </a:solidFill>
              </a:rPr>
              <a:t>Future Energy Frontier Lepton Colliders (~ TeV class)</a:t>
            </a:r>
          </a:p>
          <a:p>
            <a:pPr marL="857250" lvl="2" indent="-457200">
              <a:lnSpc>
                <a:spcPct val="150000"/>
              </a:lnSpc>
              <a:buFont typeface="Wingdings" panose="05000000000000000000" pitchFamily="2" charset="2"/>
              <a:buChar char="§"/>
            </a:pPr>
            <a:r>
              <a:rPr lang="en-US" sz="2200" dirty="0" smtClean="0">
                <a:solidFill>
                  <a:srgbClr val="C00000"/>
                </a:solidFill>
              </a:rPr>
              <a:t>Main </a:t>
            </a:r>
            <a:r>
              <a:rPr lang="en-US" sz="2200" dirty="0">
                <a:solidFill>
                  <a:srgbClr val="C00000"/>
                </a:solidFill>
              </a:rPr>
              <a:t>Issue: </a:t>
            </a:r>
            <a:r>
              <a:rPr lang="en-US" sz="2200" dirty="0" smtClean="0">
                <a:solidFill>
                  <a:srgbClr val="C00000"/>
                </a:solidFill>
              </a:rPr>
              <a:t>COST and PERFORMANCE </a:t>
            </a:r>
            <a:r>
              <a:rPr lang="en-US" sz="2200" dirty="0">
                <a:solidFill>
                  <a:srgbClr val="C00000"/>
                </a:solidFill>
                <a:sym typeface="Wingdings" panose="05000000000000000000" pitchFamily="2" charset="2"/>
              </a:rPr>
              <a:t> need </a:t>
            </a:r>
            <a:r>
              <a:rPr lang="en-US" sz="2200" dirty="0" smtClean="0">
                <a:solidFill>
                  <a:srgbClr val="C00000"/>
                </a:solidFill>
                <a:sym typeface="Wingdings" panose="05000000000000000000" pitchFamily="2" charset="2"/>
              </a:rPr>
              <a:t>R&amp;D</a:t>
            </a:r>
          </a:p>
          <a:p>
            <a:pPr marL="1314450" lvl="3" indent="-457200">
              <a:lnSpc>
                <a:spcPct val="150000"/>
              </a:lnSpc>
              <a:buFont typeface="Wingdings" panose="05000000000000000000" pitchFamily="2" charset="2"/>
              <a:buChar char="Ø"/>
            </a:pPr>
            <a:r>
              <a:rPr lang="en-US" dirty="0" smtClean="0">
                <a:solidFill>
                  <a:srgbClr val="080808"/>
                </a:solidFill>
                <a:sym typeface="Wingdings" panose="05000000000000000000" pitchFamily="2" charset="2"/>
              </a:rPr>
              <a:t>Competing energy and luminosity reach complementing hadron colliders</a:t>
            </a:r>
            <a:endParaRPr lang="en-US" dirty="0">
              <a:solidFill>
                <a:srgbClr val="080808"/>
              </a:solidFill>
            </a:endParaRPr>
          </a:p>
          <a:p>
            <a:pPr marL="0" indent="0">
              <a:lnSpc>
                <a:spcPct val="150000"/>
              </a:lnSpc>
              <a:buNone/>
            </a:pPr>
            <a:endParaRPr lang="en-US" dirty="0" smtClean="0">
              <a:solidFill>
                <a:srgbClr val="003087"/>
              </a:solidFill>
            </a:endParaRPr>
          </a:p>
          <a:p>
            <a:pPr marL="0" indent="0">
              <a:buFont typeface="Arial" pitchFamily="34" charset="0"/>
              <a:buNone/>
            </a:pPr>
            <a:endParaRPr lang="en-US" dirty="0" smtClean="0"/>
          </a:p>
          <a:p>
            <a:pPr marL="0" indent="0">
              <a:buFont typeface="Arial" pitchFamily="34" charset="0"/>
              <a:buNone/>
            </a:pPr>
            <a:endParaRPr lang="en-US" dirty="0"/>
          </a:p>
        </p:txBody>
      </p:sp>
      <p:sp>
        <p:nvSpPr>
          <p:cNvPr id="3" name="Footer Placeholder 2"/>
          <p:cNvSpPr>
            <a:spLocks noGrp="1"/>
          </p:cNvSpPr>
          <p:nvPr>
            <p:ph type="ftr" sz="quarter" idx="11"/>
          </p:nvPr>
        </p:nvSpPr>
        <p:spPr/>
        <p:txBody>
          <a:bodyPr/>
          <a:lstStyle/>
          <a:p>
            <a:pPr>
              <a:defRPr/>
            </a:pPr>
            <a:r>
              <a:rPr lang="en-US" smtClean="0"/>
              <a:t>ICFA Seminar Beijing</a:t>
            </a:r>
            <a:endParaRPr lang="en-US" b="1" dirty="0"/>
          </a:p>
        </p:txBody>
      </p:sp>
    </p:spTree>
    <p:extLst>
      <p:ext uri="{BB962C8B-B14F-4D97-AF65-F5344CB8AC3E}">
        <p14:creationId xmlns:p14="http://schemas.microsoft.com/office/powerpoint/2010/main" val="126025472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Roles of Regions in the Accelerator R&amp;D [Plan]</a:t>
            </a:r>
            <a:endParaRPr lang="en-US" sz="2800" dirty="0"/>
          </a:p>
        </p:txBody>
      </p:sp>
      <p:sp>
        <p:nvSpPr>
          <p:cNvPr id="8" name="Content Placeholder 2"/>
          <p:cNvSpPr txBox="1">
            <a:spLocks/>
          </p:cNvSpPr>
          <p:nvPr/>
        </p:nvSpPr>
        <p:spPr>
          <a:xfrm>
            <a:off x="532447" y="1643964"/>
            <a:ext cx="8672513" cy="4987867"/>
          </a:xfrm>
          <a:prstGeom prst="rect">
            <a:avLst/>
          </a:prstGeom>
        </p:spPr>
        <p:txBody>
          <a:bodyPr lIns="0" tIns="0" rIns="0" bIns="0"/>
          <a:lstStyle>
            <a:lvl1pPr marL="342900" indent="-342900" algn="l" defTabSz="457200" rtl="0" eaLnBrk="1" fontAlgn="base" hangingPunct="1">
              <a:spcBef>
                <a:spcPct val="20000"/>
              </a:spcBef>
              <a:spcAft>
                <a:spcPct val="0"/>
              </a:spcAft>
              <a:buFont typeface="Arial" pitchFamily="34" charset="0"/>
              <a:buChar char="•"/>
              <a:defRPr sz="2400" kern="1200">
                <a:solidFill>
                  <a:srgbClr val="404040"/>
                </a:solidFill>
                <a:latin typeface="Helvetica"/>
                <a:ea typeface="MS PGothic" pitchFamily="34" charset="-128"/>
                <a:cs typeface="ＭＳ Ｐゴシック" charset="0"/>
              </a:defRPr>
            </a:lvl1pPr>
            <a:lvl2pPr marL="742950" indent="-285750" algn="l" defTabSz="457200" rtl="0" eaLnBrk="1" fontAlgn="base" hangingPunct="1">
              <a:spcBef>
                <a:spcPct val="20000"/>
              </a:spcBef>
              <a:spcAft>
                <a:spcPct val="0"/>
              </a:spcAft>
              <a:buFont typeface="Arial" pitchFamily="34" charset="0"/>
              <a:buChar char="–"/>
              <a:defRPr sz="2200" kern="1200">
                <a:solidFill>
                  <a:srgbClr val="404040"/>
                </a:solidFill>
                <a:latin typeface="Helvetica"/>
                <a:ea typeface="MS PGothic" pitchFamily="34" charset="-128"/>
                <a:cs typeface="ＭＳ Ｐゴシック" charset="0"/>
              </a:defRPr>
            </a:lvl2pPr>
            <a:lvl3pPr marL="1143000" indent="-228600" algn="l" defTabSz="457200" rtl="0" eaLnBrk="1" fontAlgn="base" hangingPunct="1">
              <a:spcBef>
                <a:spcPct val="20000"/>
              </a:spcBef>
              <a:spcAft>
                <a:spcPct val="0"/>
              </a:spcAft>
              <a:buFont typeface="Arial" pitchFamily="34" charset="0"/>
              <a:buChar char="•"/>
              <a:defRPr sz="2000" kern="1200">
                <a:solidFill>
                  <a:srgbClr val="404040"/>
                </a:solidFill>
                <a:latin typeface="Helvetica"/>
                <a:ea typeface="MS PGothic" pitchFamily="34" charset="-128"/>
                <a:cs typeface="ＭＳ Ｐゴシック" charset="0"/>
              </a:defRPr>
            </a:lvl3pPr>
            <a:lvl4pPr marL="1600200" indent="-228600" algn="l" defTabSz="457200" rtl="0" eaLnBrk="1" fontAlgn="base" hangingPunct="1">
              <a:spcBef>
                <a:spcPct val="20000"/>
              </a:spcBef>
              <a:spcAft>
                <a:spcPct val="0"/>
              </a:spcAft>
              <a:buFont typeface="Arial" pitchFamily="34" charset="0"/>
              <a:buChar char="–"/>
              <a:defRPr sz="1800" kern="1200">
                <a:solidFill>
                  <a:srgbClr val="404040"/>
                </a:solidFill>
                <a:latin typeface="Helvetica"/>
                <a:ea typeface="MS PGothic" pitchFamily="34" charset="-128"/>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404040"/>
                </a:solidFill>
                <a:latin typeface="Helvetica"/>
                <a:ea typeface="MS PGothic" pitchFamily="34" charset="-128"/>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lnSpc>
                <a:spcPct val="150000"/>
              </a:lnSpc>
              <a:buFont typeface="+mj-lt"/>
              <a:buAutoNum type="arabicPeriod"/>
            </a:pPr>
            <a:r>
              <a:rPr lang="en-US" dirty="0" smtClean="0">
                <a:solidFill>
                  <a:srgbClr val="003087"/>
                </a:solidFill>
              </a:rPr>
              <a:t>R&amp;D towards Future Energy Frontier Hadron Colliders</a:t>
            </a:r>
          </a:p>
          <a:p>
            <a:pPr marL="857250" lvl="1" indent="-457200">
              <a:lnSpc>
                <a:spcPct val="150000"/>
              </a:lnSpc>
              <a:buFont typeface="Wingdings" panose="05000000000000000000" pitchFamily="2" charset="2"/>
              <a:buChar char="§"/>
            </a:pPr>
            <a:r>
              <a:rPr lang="en-US" sz="1800" b="1" dirty="0" smtClean="0">
                <a:solidFill>
                  <a:srgbClr val="C00000"/>
                </a:solidFill>
                <a:sym typeface="Wingdings" panose="05000000000000000000" pitchFamily="2" charset="2"/>
              </a:rPr>
              <a:t>Europe &amp; Asia to lead, US supports (e.g. high-field magnet R&amp;D)</a:t>
            </a:r>
          </a:p>
          <a:p>
            <a:pPr marL="457200" indent="-457200">
              <a:lnSpc>
                <a:spcPct val="150000"/>
              </a:lnSpc>
              <a:buFont typeface="+mj-lt"/>
              <a:buAutoNum type="arabicPeriod"/>
            </a:pPr>
            <a:r>
              <a:rPr lang="en-US" dirty="0" smtClean="0">
                <a:solidFill>
                  <a:srgbClr val="003087"/>
                </a:solidFill>
              </a:rPr>
              <a:t>R&amp;D Towards Future Intensity Frontier Accelerators</a:t>
            </a:r>
          </a:p>
          <a:p>
            <a:pPr marL="857250" lvl="2" indent="-457200">
              <a:lnSpc>
                <a:spcPct val="150000"/>
              </a:lnSpc>
              <a:buFont typeface="Wingdings" panose="05000000000000000000" pitchFamily="2" charset="2"/>
              <a:buChar char="§"/>
            </a:pPr>
            <a:r>
              <a:rPr lang="en-US" sz="1800" b="1" dirty="0" smtClean="0">
                <a:solidFill>
                  <a:srgbClr val="C00000"/>
                </a:solidFill>
                <a:sym typeface="Wingdings" panose="05000000000000000000" pitchFamily="2" charset="2"/>
              </a:rPr>
              <a:t>US/Asia to lead, Europe to support (e.g. SRF, Beam Dynamics, Targets)</a:t>
            </a:r>
          </a:p>
          <a:p>
            <a:pPr marL="457200" indent="-457200">
              <a:lnSpc>
                <a:spcPct val="150000"/>
              </a:lnSpc>
              <a:buFont typeface="+mj-lt"/>
              <a:buAutoNum type="arabicPeriod"/>
            </a:pPr>
            <a:r>
              <a:rPr lang="en-US" dirty="0" smtClean="0">
                <a:solidFill>
                  <a:srgbClr val="003087"/>
                </a:solidFill>
              </a:rPr>
              <a:t>R&amp;D Towards Future Energy Frontier Lepton Colliders</a:t>
            </a:r>
          </a:p>
          <a:p>
            <a:pPr marL="857250" lvl="2" indent="-457200">
              <a:lnSpc>
                <a:spcPct val="150000"/>
              </a:lnSpc>
              <a:buFont typeface="Wingdings" panose="05000000000000000000" pitchFamily="2" charset="2"/>
              <a:buChar char="§"/>
            </a:pPr>
            <a:r>
              <a:rPr lang="en-US" sz="1800" b="1" dirty="0" smtClean="0">
                <a:solidFill>
                  <a:srgbClr val="C00000"/>
                </a:solidFill>
              </a:rPr>
              <a:t>Asia (Europe) to lead, US supports (?)</a:t>
            </a:r>
            <a:endParaRPr lang="en-US" sz="1800" b="1" dirty="0">
              <a:solidFill>
                <a:srgbClr val="080808"/>
              </a:solidFill>
            </a:endParaRPr>
          </a:p>
          <a:p>
            <a:pPr marL="857250" lvl="3" indent="0">
              <a:lnSpc>
                <a:spcPct val="150000"/>
              </a:lnSpc>
              <a:buNone/>
            </a:pPr>
            <a:endParaRPr lang="en-US" b="1" dirty="0">
              <a:solidFill>
                <a:srgbClr val="C00000"/>
              </a:solidFill>
            </a:endParaRPr>
          </a:p>
          <a:p>
            <a:pPr marL="400050" lvl="2" indent="0">
              <a:lnSpc>
                <a:spcPct val="150000"/>
              </a:lnSpc>
              <a:buNone/>
            </a:pPr>
            <a:endParaRPr lang="en-US" sz="2200" strike="sngStrike" dirty="0">
              <a:solidFill>
                <a:srgbClr val="003087"/>
              </a:solidFill>
            </a:endParaRPr>
          </a:p>
          <a:p>
            <a:pPr marL="457200" indent="-457200">
              <a:lnSpc>
                <a:spcPct val="150000"/>
              </a:lnSpc>
              <a:buFont typeface="+mj-lt"/>
              <a:buAutoNum type="arabicPeriod"/>
            </a:pPr>
            <a:endParaRPr lang="en-US" dirty="0" smtClean="0">
              <a:solidFill>
                <a:srgbClr val="003087"/>
              </a:solidFill>
            </a:endParaRPr>
          </a:p>
          <a:p>
            <a:pPr marL="0" indent="0">
              <a:buFont typeface="Arial" pitchFamily="34" charset="0"/>
              <a:buNone/>
            </a:pPr>
            <a:endParaRPr lang="en-US" dirty="0" smtClean="0"/>
          </a:p>
          <a:p>
            <a:pPr marL="0" indent="0">
              <a:buFont typeface="Arial" pitchFamily="34" charset="0"/>
              <a:buNone/>
            </a:pPr>
            <a:endParaRPr lang="en-US" dirty="0"/>
          </a:p>
        </p:txBody>
      </p:sp>
      <p:sp>
        <p:nvSpPr>
          <p:cNvPr id="3" name="Footer Placeholder 2"/>
          <p:cNvSpPr>
            <a:spLocks noGrp="1"/>
          </p:cNvSpPr>
          <p:nvPr>
            <p:ph type="ftr" sz="quarter" idx="11"/>
          </p:nvPr>
        </p:nvSpPr>
        <p:spPr/>
        <p:txBody>
          <a:bodyPr/>
          <a:lstStyle/>
          <a:p>
            <a:pPr>
              <a:defRPr/>
            </a:pPr>
            <a:r>
              <a:rPr lang="en-US" smtClean="0"/>
              <a:t>ICFA Seminar Beijing</a:t>
            </a:r>
            <a:endParaRPr lang="en-US" b="1" dirty="0"/>
          </a:p>
        </p:txBody>
      </p:sp>
    </p:spTree>
    <p:extLst>
      <p:ext uri="{BB962C8B-B14F-4D97-AF65-F5344CB8AC3E}">
        <p14:creationId xmlns:p14="http://schemas.microsoft.com/office/powerpoint/2010/main" val="82655898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R&amp;D Goal: SC Magnets</a:t>
            </a:r>
            <a:endParaRPr lang="en-US" dirty="0"/>
          </a:p>
        </p:txBody>
      </p:sp>
      <p:sp>
        <p:nvSpPr>
          <p:cNvPr id="3" name="Content Placeholder 2"/>
          <p:cNvSpPr>
            <a:spLocks noGrp="1"/>
          </p:cNvSpPr>
          <p:nvPr>
            <p:ph idx="1"/>
          </p:nvPr>
        </p:nvSpPr>
        <p:spPr>
          <a:xfrm>
            <a:off x="119743" y="1026712"/>
            <a:ext cx="8904513" cy="5488388"/>
          </a:xfrm>
        </p:spPr>
        <p:txBody>
          <a:bodyPr/>
          <a:lstStyle/>
          <a:p>
            <a:r>
              <a:rPr lang="en-US" dirty="0" smtClean="0">
                <a:solidFill>
                  <a:srgbClr val="C00000"/>
                </a:solidFill>
              </a:rPr>
              <a:t>Long-term research and development toward significant (~3-4) cost reduction of high-field accelerator quality magnets</a:t>
            </a:r>
          </a:p>
          <a:p>
            <a:pPr marL="0" indent="0">
              <a:buNone/>
            </a:pPr>
            <a:endParaRPr lang="en-US" dirty="0" smtClean="0">
              <a:solidFill>
                <a:srgbClr val="C00000"/>
              </a:solidFill>
            </a:endParaRPr>
          </a:p>
          <a:p>
            <a:r>
              <a:rPr lang="en-US" dirty="0" smtClean="0">
                <a:solidFill>
                  <a:schemeClr val="accent3">
                    <a:lumMod val="50000"/>
                  </a:schemeClr>
                </a:solidFill>
              </a:rPr>
              <a:t>In coordination with the US and global:</a:t>
            </a:r>
          </a:p>
          <a:p>
            <a:pPr lvl="1"/>
            <a:r>
              <a:rPr lang="en-US" sz="2400" dirty="0" smtClean="0">
                <a:solidFill>
                  <a:srgbClr val="003087"/>
                </a:solidFill>
              </a:rPr>
              <a:t>Accelerator design teams (to understand and meet the specs)</a:t>
            </a:r>
          </a:p>
          <a:p>
            <a:pPr lvl="1"/>
            <a:r>
              <a:rPr lang="en-US" sz="2400" dirty="0" smtClean="0">
                <a:solidFill>
                  <a:srgbClr val="003087"/>
                </a:solidFill>
              </a:rPr>
              <a:t>Magnet design and development teams (to avoid duplication of efforts)  </a:t>
            </a:r>
          </a:p>
          <a:p>
            <a:pPr marL="457200" lvl="1" indent="0">
              <a:buNone/>
            </a:pPr>
            <a:endParaRPr lang="en-US" sz="2400" dirty="0" smtClean="0">
              <a:solidFill>
                <a:srgbClr val="7030A0"/>
              </a:solidFill>
            </a:endParaRPr>
          </a:p>
          <a:p>
            <a:r>
              <a:rPr lang="en-US" dirty="0" smtClean="0">
                <a:solidFill>
                  <a:srgbClr val="000000"/>
                </a:solidFill>
              </a:rPr>
              <a:t>Key areas : </a:t>
            </a:r>
          </a:p>
          <a:p>
            <a:pPr lvl="1"/>
            <a:r>
              <a:rPr lang="en-US" sz="2400" dirty="0">
                <a:solidFill>
                  <a:schemeClr val="accent3">
                    <a:lumMod val="50000"/>
                  </a:schemeClr>
                </a:solidFill>
              </a:rPr>
              <a:t> </a:t>
            </a:r>
            <a:r>
              <a:rPr lang="en-US" sz="2400" dirty="0" smtClean="0">
                <a:solidFill>
                  <a:srgbClr val="003087"/>
                </a:solidFill>
              </a:rPr>
              <a:t>further develop Nb</a:t>
            </a:r>
            <a:r>
              <a:rPr lang="en-US" sz="2400" baseline="-25000" dirty="0" smtClean="0">
                <a:solidFill>
                  <a:srgbClr val="003087"/>
                </a:solidFill>
              </a:rPr>
              <a:t>3</a:t>
            </a:r>
            <a:r>
              <a:rPr lang="en-US" sz="2400" dirty="0" smtClean="0">
                <a:solidFill>
                  <a:srgbClr val="003087"/>
                </a:solidFill>
              </a:rPr>
              <a:t>Sn technology, new</a:t>
            </a:r>
            <a:r>
              <a:rPr lang="en-US" altLang="en-US" sz="2400" dirty="0" smtClean="0">
                <a:solidFill>
                  <a:srgbClr val="003087"/>
                </a:solidFill>
              </a:rPr>
              <a:t> </a:t>
            </a:r>
            <a:r>
              <a:rPr lang="en-US" altLang="en-US" sz="2400" dirty="0">
                <a:solidFill>
                  <a:srgbClr val="003087"/>
                </a:solidFill>
              </a:rPr>
              <a:t>magnet </a:t>
            </a:r>
            <a:r>
              <a:rPr lang="en-US" altLang="en-US" sz="2400" dirty="0" smtClean="0">
                <a:solidFill>
                  <a:srgbClr val="003087"/>
                </a:solidFill>
              </a:rPr>
              <a:t>designs,</a:t>
            </a:r>
            <a:r>
              <a:rPr lang="en-US" altLang="en-US" sz="2400" dirty="0">
                <a:solidFill>
                  <a:srgbClr val="003087"/>
                </a:solidFill>
              </a:rPr>
              <a:t> </a:t>
            </a:r>
            <a:r>
              <a:rPr lang="en-US" altLang="en-US" sz="2400" dirty="0" smtClean="0">
                <a:solidFill>
                  <a:srgbClr val="003087"/>
                </a:solidFill>
              </a:rPr>
              <a:t>quench &amp; splice engineering, better materials &amp; conductors, </a:t>
            </a:r>
            <a:r>
              <a:rPr lang="en-US" altLang="en-US" sz="2400" dirty="0" err="1" smtClean="0">
                <a:solidFill>
                  <a:srgbClr val="003087"/>
                </a:solidFill>
              </a:rPr>
              <a:t>etc</a:t>
            </a:r>
            <a:endParaRPr lang="en-US" altLang="en-US" sz="2400" dirty="0">
              <a:solidFill>
                <a:srgbClr val="003087"/>
              </a:solidFill>
            </a:endParaRPr>
          </a:p>
          <a:p>
            <a:pPr lvl="1"/>
            <a:endParaRPr lang="en-US" sz="3200" dirty="0">
              <a:solidFill>
                <a:schemeClr val="accent3">
                  <a:lumMod val="50000"/>
                </a:schemeClr>
              </a:solidFill>
            </a:endParaRPr>
          </a:p>
          <a:p>
            <a:pPr marL="457200" lvl="1" indent="0">
              <a:buNone/>
            </a:pPr>
            <a:endParaRPr lang="en-US" sz="3200" dirty="0" smtClean="0">
              <a:solidFill>
                <a:schemeClr val="tx1">
                  <a:lumMod val="75000"/>
                </a:schemeClr>
              </a:solidFill>
            </a:endParaRPr>
          </a:p>
          <a:p>
            <a:pPr marL="400050" lvl="1" indent="0">
              <a:buNone/>
            </a:pPr>
            <a:endParaRPr lang="en-US" sz="2000" dirty="0"/>
          </a:p>
          <a:p>
            <a:pPr marL="0" indent="0">
              <a:buNone/>
            </a:pPr>
            <a:endParaRPr lang="en-US" sz="2000" dirty="0"/>
          </a:p>
        </p:txBody>
      </p:sp>
      <p:sp>
        <p:nvSpPr>
          <p:cNvPr id="4" name="Footer Placeholder 3"/>
          <p:cNvSpPr>
            <a:spLocks noGrp="1"/>
          </p:cNvSpPr>
          <p:nvPr>
            <p:ph type="ftr" sz="quarter" idx="11"/>
          </p:nvPr>
        </p:nvSpPr>
        <p:spPr/>
        <p:txBody>
          <a:bodyPr/>
          <a:lstStyle/>
          <a:p>
            <a:pPr>
              <a:defRPr/>
            </a:pPr>
            <a:r>
              <a:rPr lang="en-US" smtClean="0"/>
              <a:t>ICFA Seminar Beijing</a:t>
            </a:r>
            <a:endParaRPr lang="en-US" b="1" dirty="0"/>
          </a:p>
        </p:txBody>
      </p:sp>
    </p:spTree>
    <p:extLst>
      <p:ext uri="{BB962C8B-B14F-4D97-AF65-F5344CB8AC3E}">
        <p14:creationId xmlns:p14="http://schemas.microsoft.com/office/powerpoint/2010/main" val="403875460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a:xfrm>
            <a:off x="90576" y="1077552"/>
            <a:ext cx="8915400" cy="5219731"/>
          </a:xfrm>
        </p:spPr>
        <p:txBody>
          <a:bodyPr/>
          <a:lstStyle/>
          <a:p>
            <a:r>
              <a:rPr lang="en-US" dirty="0" smtClean="0"/>
              <a:t>Our field is very exciting now and for next 2 decades</a:t>
            </a:r>
          </a:p>
          <a:p>
            <a:r>
              <a:rPr lang="en-US" dirty="0" smtClean="0"/>
              <a:t>Anticipation is high for breakthrough discoveries</a:t>
            </a:r>
          </a:p>
          <a:p>
            <a:r>
              <a:rPr lang="en-US" dirty="0" smtClean="0"/>
              <a:t>Future pp machines being discussed but we are uncertain what to build…..more data needed…time to define energy… etc.</a:t>
            </a:r>
          </a:p>
          <a:p>
            <a:r>
              <a:rPr lang="en-US" dirty="0" smtClean="0"/>
              <a:t>Preparing now for a future pp machine is critical because development times are decades</a:t>
            </a:r>
          </a:p>
          <a:p>
            <a:r>
              <a:rPr lang="en-US" dirty="0" smtClean="0"/>
              <a:t>Magnet tech &amp; materials must advance to bring cost down substantially for pp colliders</a:t>
            </a:r>
          </a:p>
          <a:p>
            <a:r>
              <a:rPr lang="en-US" dirty="0" smtClean="0"/>
              <a:t>ICFA has encouraged the world to organize &amp; work together</a:t>
            </a:r>
          </a:p>
          <a:p>
            <a:r>
              <a:rPr lang="en-US" dirty="0"/>
              <a:t>China has emerged onto the world </a:t>
            </a:r>
            <a:r>
              <a:rPr lang="en-US" dirty="0" smtClean="0"/>
              <a:t>particle physics scene</a:t>
            </a:r>
          </a:p>
          <a:p>
            <a:r>
              <a:rPr lang="en-US" dirty="0" smtClean="0"/>
              <a:t>R&amp;D for future machines a chance to train next generation</a:t>
            </a:r>
            <a:endParaRPr lang="en-US" dirty="0"/>
          </a:p>
          <a:p>
            <a:endParaRPr lang="en-US" dirty="0" smtClean="0"/>
          </a:p>
          <a:p>
            <a:endParaRPr lang="en-US" dirty="0"/>
          </a:p>
        </p:txBody>
      </p:sp>
      <p:sp>
        <p:nvSpPr>
          <p:cNvPr id="4" name="Footer Placeholder 3"/>
          <p:cNvSpPr>
            <a:spLocks noGrp="1"/>
          </p:cNvSpPr>
          <p:nvPr>
            <p:ph type="ftr" sz="quarter" idx="11"/>
          </p:nvPr>
        </p:nvSpPr>
        <p:spPr/>
        <p:txBody>
          <a:bodyPr/>
          <a:lstStyle/>
          <a:p>
            <a:pPr>
              <a:defRPr/>
            </a:pPr>
            <a:r>
              <a:rPr lang="en-US" smtClean="0"/>
              <a:t>ICFA Seminar Beijing</a:t>
            </a:r>
            <a:endParaRPr lang="en-US" b="1" dirty="0"/>
          </a:p>
        </p:txBody>
      </p:sp>
    </p:spTree>
    <p:extLst>
      <p:ext uri="{BB962C8B-B14F-4D97-AF65-F5344CB8AC3E}">
        <p14:creationId xmlns:p14="http://schemas.microsoft.com/office/powerpoint/2010/main" val="287401076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bwMode="auto">
          <a:xfrm>
            <a:off x="228600" y="103188"/>
            <a:ext cx="8686800" cy="6429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numCol="1" compatLnSpc="1">
            <a:prstTxWarp prst="textNoShape">
              <a:avLst/>
            </a:prstTxWarp>
          </a:bodyPr>
          <a:lstStyle/>
          <a:p>
            <a:r>
              <a:rPr lang="en-US" dirty="0" smtClean="0">
                <a:latin typeface="Helvetica" charset="0"/>
              </a:rPr>
              <a:t>……thank you….the future has begun</a:t>
            </a:r>
            <a:endParaRPr lang="en-US" dirty="0">
              <a:latin typeface="Helvetica" charset="0"/>
            </a:endParaRPr>
          </a:p>
        </p:txBody>
      </p:sp>
      <p:sp>
        <p:nvSpPr>
          <p:cNvPr id="15364"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900" smtClean="0">
                <a:solidFill>
                  <a:srgbClr val="003087"/>
                </a:solidFill>
                <a:latin typeface="Helvetica" charset="0"/>
              </a:rPr>
              <a:t>ICFA Seminar Beijing</a:t>
            </a:r>
            <a:endParaRPr lang="en-US" sz="900" b="1">
              <a:solidFill>
                <a:srgbClr val="003087"/>
              </a:solidFill>
              <a:latin typeface="Helvetica" charset="0"/>
            </a:endParaRPr>
          </a:p>
        </p:txBody>
      </p:sp>
      <p:pic>
        <p:nvPicPr>
          <p:cNvPr id="7" name="Picture 6" descr="Bison 5 .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817" y="828140"/>
            <a:ext cx="6486381" cy="4864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525199" y="845387"/>
            <a:ext cx="2515290" cy="5262979"/>
          </a:xfrm>
          <a:prstGeom prst="rect">
            <a:avLst/>
          </a:prstGeom>
          <a:noFill/>
        </p:spPr>
        <p:txBody>
          <a:bodyPr wrap="square" rtlCol="0">
            <a:spAutoFit/>
          </a:bodyPr>
          <a:lstStyle/>
          <a:p>
            <a:r>
              <a:rPr lang="en-US" dirty="0" smtClean="0"/>
              <a:t>Thanks to:</a:t>
            </a:r>
          </a:p>
          <a:p>
            <a:r>
              <a:rPr lang="en-US" dirty="0" smtClean="0"/>
              <a:t>Freddy Bordry</a:t>
            </a:r>
          </a:p>
          <a:p>
            <a:r>
              <a:rPr lang="en-US" dirty="0" smtClean="0"/>
              <a:t>Chang </a:t>
            </a:r>
            <a:r>
              <a:rPr lang="en-US" dirty="0" err="1"/>
              <a:t>K</a:t>
            </a:r>
            <a:r>
              <a:rPr lang="en-US" dirty="0" err="1" smtClean="0"/>
              <a:t>ee</a:t>
            </a:r>
            <a:r>
              <a:rPr lang="en-US" dirty="0" smtClean="0"/>
              <a:t> </a:t>
            </a:r>
            <a:r>
              <a:rPr lang="en-US" dirty="0"/>
              <a:t>J</a:t>
            </a:r>
            <a:r>
              <a:rPr lang="en-US" dirty="0" smtClean="0"/>
              <a:t>ung</a:t>
            </a:r>
          </a:p>
          <a:p>
            <a:r>
              <a:rPr lang="en-US" dirty="0" smtClean="0"/>
              <a:t>Joe Lykken</a:t>
            </a:r>
          </a:p>
          <a:p>
            <a:r>
              <a:rPr lang="en-US" dirty="0" smtClean="0"/>
              <a:t>Greg Bock</a:t>
            </a:r>
          </a:p>
          <a:p>
            <a:r>
              <a:rPr lang="en-US" dirty="0" smtClean="0"/>
              <a:t>Craig Hogan</a:t>
            </a:r>
          </a:p>
          <a:p>
            <a:r>
              <a:rPr lang="en-US" dirty="0" smtClean="0"/>
              <a:t>Bonnie Fleming</a:t>
            </a:r>
          </a:p>
          <a:p>
            <a:r>
              <a:rPr lang="en-US" dirty="0" smtClean="0"/>
              <a:t>Elena </a:t>
            </a:r>
            <a:r>
              <a:rPr lang="en-US" dirty="0" err="1" smtClean="0"/>
              <a:t>Aprile</a:t>
            </a:r>
            <a:endParaRPr lang="en-US" dirty="0" smtClean="0"/>
          </a:p>
          <a:p>
            <a:r>
              <a:rPr lang="en-US" dirty="0" smtClean="0"/>
              <a:t>J. Gao</a:t>
            </a:r>
          </a:p>
          <a:p>
            <a:r>
              <a:rPr lang="en-US" dirty="0" smtClean="0"/>
              <a:t>B. </a:t>
            </a:r>
            <a:r>
              <a:rPr lang="en-US" dirty="0" err="1" smtClean="0"/>
              <a:t>Sadoulet</a:t>
            </a:r>
            <a:endParaRPr lang="en-US" dirty="0" smtClean="0"/>
          </a:p>
          <a:p>
            <a:r>
              <a:rPr lang="en-US" dirty="0" smtClean="0"/>
              <a:t>Daniel Schulte</a:t>
            </a:r>
          </a:p>
          <a:p>
            <a:r>
              <a:rPr lang="en-US" dirty="0"/>
              <a:t>a</a:t>
            </a:r>
            <a:r>
              <a:rPr lang="en-US" dirty="0" smtClean="0"/>
              <a:t>nd colleagues at Fermilab</a:t>
            </a:r>
          </a:p>
          <a:p>
            <a:endParaRPr lang="en-US" dirty="0"/>
          </a:p>
        </p:txBody>
      </p:sp>
      <p:sp>
        <p:nvSpPr>
          <p:cNvPr id="3" name="TextBox 2"/>
          <p:cNvSpPr txBox="1"/>
          <p:nvPr/>
        </p:nvSpPr>
        <p:spPr>
          <a:xfrm>
            <a:off x="228600" y="5589918"/>
            <a:ext cx="8686800" cy="769441"/>
          </a:xfrm>
          <a:prstGeom prst="rect">
            <a:avLst/>
          </a:prstGeom>
          <a:noFill/>
        </p:spPr>
        <p:txBody>
          <a:bodyPr wrap="square" rtlCol="0">
            <a:spAutoFit/>
          </a:bodyPr>
          <a:lstStyle/>
          <a:p>
            <a:r>
              <a:rPr lang="en-US" sz="4400" b="1" dirty="0" smtClean="0"/>
              <a:t>Thank you to our hosts at IHEP!</a:t>
            </a:r>
            <a:endParaRPr lang="en-US" sz="4400" b="1" dirty="0"/>
          </a:p>
        </p:txBody>
      </p:sp>
    </p:spTree>
    <p:extLst>
      <p:ext uri="{BB962C8B-B14F-4D97-AF65-F5344CB8AC3E}">
        <p14:creationId xmlns:p14="http://schemas.microsoft.com/office/powerpoint/2010/main" val="22079852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Higgs discovery has dramatically changed the landscape…</a:t>
            </a:r>
            <a:endParaRPr lang="en-US" dirty="0"/>
          </a:p>
        </p:txBody>
      </p:sp>
      <p:sp>
        <p:nvSpPr>
          <p:cNvPr id="3" name="Content Placeholder 2"/>
          <p:cNvSpPr>
            <a:spLocks noGrp="1"/>
          </p:cNvSpPr>
          <p:nvPr>
            <p:ph idx="1"/>
          </p:nvPr>
        </p:nvSpPr>
        <p:spPr>
          <a:xfrm>
            <a:off x="86265" y="922275"/>
            <a:ext cx="8901113" cy="5989402"/>
          </a:xfrm>
        </p:spPr>
        <p:txBody>
          <a:bodyPr/>
          <a:lstStyle/>
          <a:p>
            <a:r>
              <a:rPr lang="en-US" dirty="0" smtClean="0"/>
              <a:t>Higgs discovery motivates a precision Higgs factory…not going to make three….what is the right direction?</a:t>
            </a:r>
            <a:endParaRPr lang="en-US" dirty="0"/>
          </a:p>
          <a:p>
            <a:endParaRPr lang="en-US" dirty="0" smtClean="0"/>
          </a:p>
          <a:p>
            <a:r>
              <a:rPr lang="en-US" dirty="0"/>
              <a:t>China wants to build a Higgs factory</a:t>
            </a:r>
          </a:p>
          <a:p>
            <a:r>
              <a:rPr lang="en-US" dirty="0"/>
              <a:t>Europe wants to build a Higgs </a:t>
            </a:r>
            <a:r>
              <a:rPr lang="en-US" dirty="0" smtClean="0"/>
              <a:t>factory</a:t>
            </a:r>
          </a:p>
          <a:p>
            <a:endParaRPr lang="en-US" dirty="0" smtClean="0"/>
          </a:p>
          <a:p>
            <a:r>
              <a:rPr lang="en-US" dirty="0" smtClean="0"/>
              <a:t>ILC higher energy (500 GeV), both beams polarized, mature design &amp; machine ready to go technically e.g., Euro-XFEL~500 cavities built…together 3 regions can build ILC </a:t>
            </a:r>
          </a:p>
          <a:p>
            <a:pPr lvl="1"/>
            <a:r>
              <a:rPr lang="en-US" dirty="0" smtClean="0"/>
              <a:t>(significant energy increase possible with further R&amp;D on Nb3Sn) </a:t>
            </a:r>
          </a:p>
          <a:p>
            <a:r>
              <a:rPr lang="en-US" dirty="0" smtClean="0"/>
              <a:t>Strategy for FCC and CECP is however attractive</a:t>
            </a:r>
          </a:p>
          <a:p>
            <a:r>
              <a:rPr lang="en-US" dirty="0" smtClean="0"/>
              <a:t>Neither FCC or CECP as high energy as Linear Collider(s) but have an attractive growth path just as LEP grew into LHC.</a:t>
            </a:r>
          </a:p>
          <a:p>
            <a:pPr marL="0" indent="0">
              <a:buNone/>
            </a:pPr>
            <a:endParaRPr lang="en-US" dirty="0"/>
          </a:p>
        </p:txBody>
      </p:sp>
      <p:sp>
        <p:nvSpPr>
          <p:cNvPr id="4" name="Footer Placeholder 3"/>
          <p:cNvSpPr>
            <a:spLocks noGrp="1"/>
          </p:cNvSpPr>
          <p:nvPr>
            <p:ph type="ftr" sz="quarter" idx="11"/>
          </p:nvPr>
        </p:nvSpPr>
        <p:spPr/>
        <p:txBody>
          <a:bodyPr/>
          <a:lstStyle/>
          <a:p>
            <a:pPr>
              <a:defRPr/>
            </a:pPr>
            <a:r>
              <a:rPr lang="en-US" smtClean="0"/>
              <a:t>ICFA Seminar Beijing</a:t>
            </a:r>
            <a:endParaRPr lang="en-US" b="1" dirty="0"/>
          </a:p>
        </p:txBody>
      </p:sp>
    </p:spTree>
    <p:extLst>
      <p:ext uri="{BB962C8B-B14F-4D97-AF65-F5344CB8AC3E}">
        <p14:creationId xmlns:p14="http://schemas.microsoft.com/office/powerpoint/2010/main" val="24212221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Setting the Future Stage…it will be Global</a:t>
            </a:r>
            <a:endParaRPr lang="en-US" dirty="0"/>
          </a:p>
        </p:txBody>
      </p:sp>
      <p:sp>
        <p:nvSpPr>
          <p:cNvPr id="3" name="Content Placeholder 2"/>
          <p:cNvSpPr>
            <a:spLocks noGrp="1"/>
          </p:cNvSpPr>
          <p:nvPr>
            <p:ph idx="1"/>
          </p:nvPr>
        </p:nvSpPr>
        <p:spPr/>
        <p:txBody>
          <a:bodyPr/>
          <a:lstStyle/>
          <a:p>
            <a:r>
              <a:rPr lang="en-US" dirty="0" smtClean="0"/>
              <a:t>Europe is looking to lead the FCC</a:t>
            </a:r>
          </a:p>
          <a:p>
            <a:r>
              <a:rPr lang="en-US" dirty="0" smtClean="0"/>
              <a:t>China is looking to lead at the </a:t>
            </a:r>
            <a:r>
              <a:rPr lang="en-US" dirty="0" smtClean="0"/>
              <a:t>CEPC-SPPC</a:t>
            </a:r>
            <a:endParaRPr lang="en-US" dirty="0" smtClean="0"/>
          </a:p>
          <a:p>
            <a:r>
              <a:rPr lang="en-US" dirty="0" smtClean="0"/>
              <a:t>Japan is looking to lead the ILC</a:t>
            </a:r>
          </a:p>
          <a:p>
            <a:endParaRPr lang="en-US" dirty="0"/>
          </a:p>
          <a:p>
            <a:pPr marL="0" indent="0">
              <a:buNone/>
            </a:pPr>
            <a:endParaRPr lang="en-US" dirty="0" smtClean="0"/>
          </a:p>
          <a:p>
            <a:r>
              <a:rPr lang="en-US" dirty="0" smtClean="0"/>
              <a:t>The US focus on neutrinos now and R&amp;D to help FCC/SPPC</a:t>
            </a:r>
          </a:p>
          <a:p>
            <a:endParaRPr lang="en-US" dirty="0"/>
          </a:p>
          <a:p>
            <a:endParaRPr lang="en-US" dirty="0" smtClean="0"/>
          </a:p>
          <a:p>
            <a:r>
              <a:rPr lang="en-US" dirty="0" smtClean="0"/>
              <a:t>Plan: Start together and develop technology together</a:t>
            </a:r>
          </a:p>
          <a:p>
            <a:r>
              <a:rPr lang="en-US" dirty="0" smtClean="0"/>
              <a:t>Plan: Reduce the cost per country?....more countries helps but technology breakthroughs will be cost driver</a:t>
            </a:r>
            <a:endParaRPr lang="en-US" dirty="0"/>
          </a:p>
        </p:txBody>
      </p:sp>
      <p:sp>
        <p:nvSpPr>
          <p:cNvPr id="4" name="Footer Placeholder 3"/>
          <p:cNvSpPr>
            <a:spLocks noGrp="1"/>
          </p:cNvSpPr>
          <p:nvPr>
            <p:ph type="ftr" sz="quarter" idx="11"/>
          </p:nvPr>
        </p:nvSpPr>
        <p:spPr/>
        <p:txBody>
          <a:bodyPr/>
          <a:lstStyle/>
          <a:p>
            <a:pPr>
              <a:defRPr/>
            </a:pPr>
            <a:r>
              <a:rPr lang="en-US" smtClean="0"/>
              <a:t>ICFA Seminar Beijing</a:t>
            </a:r>
            <a:endParaRPr lang="en-US" b="1" dirty="0"/>
          </a:p>
        </p:txBody>
      </p:sp>
    </p:spTree>
    <p:extLst>
      <p:ext uri="{BB962C8B-B14F-4D97-AF65-F5344CB8AC3E}">
        <p14:creationId xmlns:p14="http://schemas.microsoft.com/office/powerpoint/2010/main" val="42495874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Strategy going forward</a:t>
            </a:r>
            <a:endParaRPr lang="en-US" dirty="0"/>
          </a:p>
        </p:txBody>
      </p:sp>
      <p:sp>
        <p:nvSpPr>
          <p:cNvPr id="3" name="Content Placeholder 2"/>
          <p:cNvSpPr>
            <a:spLocks noGrp="1"/>
          </p:cNvSpPr>
          <p:nvPr>
            <p:ph idx="1"/>
          </p:nvPr>
        </p:nvSpPr>
        <p:spPr/>
        <p:txBody>
          <a:bodyPr/>
          <a:lstStyle/>
          <a:p>
            <a:r>
              <a:rPr lang="en-US" dirty="0" smtClean="0"/>
              <a:t>Search for new particles @ LHC next run &amp; HL-LHC</a:t>
            </a:r>
          </a:p>
          <a:p>
            <a:r>
              <a:rPr lang="en-US" dirty="0" smtClean="0"/>
              <a:t>Dark matter detectors bigger and more sensitive</a:t>
            </a:r>
          </a:p>
          <a:p>
            <a:r>
              <a:rPr lang="en-US" dirty="0" smtClean="0"/>
              <a:t>Neutrinos are a good bet for surprises</a:t>
            </a:r>
          </a:p>
          <a:p>
            <a:r>
              <a:rPr lang="en-US" dirty="0" smtClean="0"/>
              <a:t>Keep exploring the cosmos</a:t>
            </a:r>
          </a:p>
          <a:p>
            <a:r>
              <a:rPr lang="en-US" dirty="0" smtClean="0"/>
              <a:t>Push the limits on rare processes....very high energy probes</a:t>
            </a:r>
          </a:p>
          <a:p>
            <a:endParaRPr lang="en-US" dirty="0"/>
          </a:p>
          <a:p>
            <a:endParaRPr lang="en-US" dirty="0" smtClean="0"/>
          </a:p>
          <a:p>
            <a:r>
              <a:rPr lang="en-US" dirty="0" smtClean="0"/>
              <a:t>The combined regions plans are following this path (we are not globally planning our field but close)</a:t>
            </a:r>
          </a:p>
          <a:p>
            <a:endParaRPr lang="en-US" dirty="0"/>
          </a:p>
          <a:p>
            <a:endParaRPr lang="en-US" dirty="0" smtClean="0"/>
          </a:p>
          <a:p>
            <a:endParaRPr lang="en-US" dirty="0" smtClean="0"/>
          </a:p>
          <a:p>
            <a:pPr marL="0" indent="0">
              <a:buNone/>
            </a:pPr>
            <a:endParaRPr lang="en-US" dirty="0" smtClean="0"/>
          </a:p>
          <a:p>
            <a:endParaRPr lang="en-US" dirty="0"/>
          </a:p>
          <a:p>
            <a:endParaRPr lang="en-US" dirty="0"/>
          </a:p>
        </p:txBody>
      </p:sp>
      <p:sp>
        <p:nvSpPr>
          <p:cNvPr id="4" name="Footer Placeholder 3"/>
          <p:cNvSpPr>
            <a:spLocks noGrp="1"/>
          </p:cNvSpPr>
          <p:nvPr>
            <p:ph type="ftr" sz="quarter" idx="11"/>
          </p:nvPr>
        </p:nvSpPr>
        <p:spPr/>
        <p:txBody>
          <a:bodyPr/>
          <a:lstStyle/>
          <a:p>
            <a:pPr>
              <a:defRPr/>
            </a:pPr>
            <a:r>
              <a:rPr lang="en-US" smtClean="0"/>
              <a:t>ICFA Seminar Beijing</a:t>
            </a:r>
            <a:endParaRPr lang="en-US" b="1" dirty="0"/>
          </a:p>
        </p:txBody>
      </p:sp>
    </p:spTree>
    <p:extLst>
      <p:ext uri="{BB962C8B-B14F-4D97-AF65-F5344CB8AC3E}">
        <p14:creationId xmlns:p14="http://schemas.microsoft.com/office/powerpoint/2010/main" val="1801526801"/>
      </p:ext>
    </p:extLst>
  </p:cSld>
  <p:clrMapOvr>
    <a:masterClrMapping/>
  </p:clrMapOvr>
  <p:timing>
    <p:tnLst>
      <p:par>
        <p:cTn id="1" dur="indefinite" restart="never" nodeType="tmRoot"/>
      </p:par>
    </p:tnLst>
  </p:timing>
</p:sld>
</file>

<file path=ppt/theme/theme1.xml><?xml version="1.0" encoding="utf-8"?>
<a:theme xmlns:a="http://schemas.openxmlformats.org/drawingml/2006/main" name="Future of Fermilab V2">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Fermilab: Footer Only">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Future of Fermilab V2</Template>
  <TotalTime>16576</TotalTime>
  <Words>3022</Words>
  <Application>Microsoft Office PowerPoint</Application>
  <PresentationFormat>On-screen Show (4:3)</PresentationFormat>
  <Paragraphs>469</Paragraphs>
  <Slides>67</Slides>
  <Notes>12</Notes>
  <HiddenSlides>0</HiddenSlides>
  <MMClips>0</MMClips>
  <ScaleCrop>false</ScaleCrop>
  <HeadingPairs>
    <vt:vector size="6" baseType="variant">
      <vt:variant>
        <vt:lpstr>Theme</vt:lpstr>
      </vt:variant>
      <vt:variant>
        <vt:i4>2</vt:i4>
      </vt:variant>
      <vt:variant>
        <vt:lpstr>Embedded OLE Servers</vt:lpstr>
      </vt:variant>
      <vt:variant>
        <vt:i4>2</vt:i4>
      </vt:variant>
      <vt:variant>
        <vt:lpstr>Slide Titles</vt:lpstr>
      </vt:variant>
      <vt:variant>
        <vt:i4>67</vt:i4>
      </vt:variant>
    </vt:vector>
  </HeadingPairs>
  <TitlesOfParts>
    <vt:vector size="71" baseType="lpstr">
      <vt:lpstr>Future of Fermilab V2</vt:lpstr>
      <vt:lpstr>Fermilab: Footer Only</vt:lpstr>
      <vt:lpstr>Equation</vt:lpstr>
      <vt:lpstr>Graph</vt:lpstr>
      <vt:lpstr>Particle Physics Together to the Next Frontier </vt:lpstr>
      <vt:lpstr>The Particle Physics Primary Challenge</vt:lpstr>
      <vt:lpstr>Concern growing that no new particles found at LHC….</vt:lpstr>
      <vt:lpstr>Scales of New Physics….unknown today</vt:lpstr>
      <vt:lpstr>Not quite ready to say what we need to do for future</vt:lpstr>
      <vt:lpstr>Three Regions in World: Europe, Americas &amp; Asia</vt:lpstr>
      <vt:lpstr>Higgs discovery has dramatically changed the landscape…</vt:lpstr>
      <vt:lpstr>Setting the Future Stage…it will be Global</vt:lpstr>
      <vt:lpstr>Strategy going forward</vt:lpstr>
      <vt:lpstr>PowerPoint Presentation</vt:lpstr>
      <vt:lpstr>PowerPoint Presentation</vt:lpstr>
      <vt:lpstr>Good Example of International Collaboration</vt:lpstr>
      <vt:lpstr>LHC – Standard Model Deepest Tests</vt:lpstr>
      <vt:lpstr>No Hints of New Physics in Run 1</vt:lpstr>
      <vt:lpstr>LHC Run 2…13 TeV</vt:lpstr>
      <vt:lpstr>P5 likes Particle Astrophysics </vt:lpstr>
      <vt:lpstr>WIMPS are preferred dark matter candidates</vt:lpstr>
      <vt:lpstr>Worldwide WIMP Searches(slides thanks to Elena Aprile)</vt:lpstr>
      <vt:lpstr>The WIMP Landscape Today</vt:lpstr>
      <vt:lpstr>US: Dark Matter after P5 and G2 “Downselect”</vt:lpstr>
      <vt:lpstr>PowerPoint Presentation</vt:lpstr>
      <vt:lpstr>PowerPoint Presentation</vt:lpstr>
      <vt:lpstr>PowerPoint Presentation</vt:lpstr>
      <vt:lpstr>Axion Dark Matter Experiment Goal: cover preferred axion mass region from 500 MHz – 10 GHz</vt:lpstr>
      <vt:lpstr>Could the AMS positrons be a signal from dark matter?</vt:lpstr>
      <vt:lpstr>DESI  (Dark Energy Spectroscopic Instrument)</vt:lpstr>
      <vt:lpstr>Dark Energy Spectroscopic Instrument in context</vt:lpstr>
      <vt:lpstr>LSST…moving ahead</vt:lpstr>
      <vt:lpstr>New in P5: Cosmic Microwave Background (CMB)</vt:lpstr>
      <vt:lpstr>CMB from SPTpol to SPT-3G to  Stage-4</vt:lpstr>
      <vt:lpstr>PowerPoint Presentation</vt:lpstr>
      <vt:lpstr>Sterile Neutrinos…changes gravitational shape of universe</vt:lpstr>
      <vt:lpstr>PowerPoint Presentation</vt:lpstr>
      <vt:lpstr>Puzzling: Neutrino and Quark Mixing and Masses</vt:lpstr>
      <vt:lpstr>PowerPoint Presentation</vt:lpstr>
      <vt:lpstr>Neutrino masses: what we know and don’t know</vt:lpstr>
      <vt:lpstr>Neutrino masses: what we know and don’t know</vt:lpstr>
      <vt:lpstr>Near &amp; Far Detector up and running : NOvA</vt:lpstr>
      <vt:lpstr>Mass Hierarchy Beyond NoVA</vt:lpstr>
      <vt:lpstr>PowerPoint Presentation</vt:lpstr>
      <vt:lpstr>PowerPoint Presentation</vt:lpstr>
      <vt:lpstr>PowerPoint Presentation</vt:lpstr>
      <vt:lpstr>LBNE, LBNO &amp; others coming together …long baseline</vt:lpstr>
      <vt:lpstr>Rare processes: Flavor Physics</vt:lpstr>
      <vt:lpstr>Mu2e &amp; COMET Experimental Apparatus </vt:lpstr>
      <vt:lpstr>PowerPoint Presentation</vt:lpstr>
      <vt:lpstr>ILC Status       </vt:lpstr>
      <vt:lpstr>International Linear Collider</vt:lpstr>
      <vt:lpstr>P5 Recommendation on ILC</vt:lpstr>
      <vt:lpstr>Higgs Studies at the ILC</vt:lpstr>
      <vt:lpstr>Top Quark Precision Studies at the ILC</vt:lpstr>
      <vt:lpstr>ILD - International Large Detector, SiD</vt:lpstr>
      <vt:lpstr>Nitrogen doping: a breakthrough in BCS resistance (Q)</vt:lpstr>
      <vt:lpstr>Fermilab CM=&gt; Operates at full ILC gradient </vt:lpstr>
      <vt:lpstr>Long-term goals R&amp;D program: 60 MV/m  90MV/m</vt:lpstr>
      <vt:lpstr>PowerPoint Presentation</vt:lpstr>
      <vt:lpstr>PowerPoint Presentation</vt:lpstr>
      <vt:lpstr>PowerPoint Presentation</vt:lpstr>
      <vt:lpstr>From BEPC to BEPCII (J. Gao) BEPC was completed in 1988 with luminosity  11031cm-2s-1 @1.89GeV BEPC II was completed in 2009 with  Luminosity reached:  71032cm-2s-1 @1.89GeV</vt:lpstr>
      <vt:lpstr>PowerPoint Presentation</vt:lpstr>
      <vt:lpstr>CEPC-SppC Project Timeline (dream) </vt:lpstr>
      <vt:lpstr>PowerPoint Presentation</vt:lpstr>
      <vt:lpstr>Three main Accel R&amp;D directions for HEP</vt:lpstr>
      <vt:lpstr>Roles of Regions in the Accelerator R&amp;D [Plan]</vt:lpstr>
      <vt:lpstr>R&amp;D Goal: SC Magnets</vt:lpstr>
      <vt:lpstr>Summary</vt:lpstr>
      <vt:lpstr>……thank you….the future has begun</vt:lpstr>
    </vt:vector>
  </TitlesOfParts>
  <Company>Fermi National Accelerator Laboratory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Future of Fermilab</dc:title>
  <dc:creator>Nigel S. Lockyer</dc:creator>
  <cp:lastModifiedBy>Nigel S. Lockyer</cp:lastModifiedBy>
  <cp:revision>619</cp:revision>
  <cp:lastPrinted>2014-01-20T19:40:21Z</cp:lastPrinted>
  <dcterms:created xsi:type="dcterms:W3CDTF">2014-05-19T00:14:38Z</dcterms:created>
  <dcterms:modified xsi:type="dcterms:W3CDTF">2014-10-28T06:40:05Z</dcterms:modified>
</cp:coreProperties>
</file>