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2" r:id="rId2"/>
  </p:sldMasterIdLst>
  <p:notesMasterIdLst>
    <p:notesMasterId r:id="rId40"/>
  </p:notesMasterIdLst>
  <p:handoutMasterIdLst>
    <p:handoutMasterId r:id="rId41"/>
  </p:handoutMasterIdLst>
  <p:sldIdLst>
    <p:sldId id="509" r:id="rId3"/>
    <p:sldId id="491" r:id="rId4"/>
    <p:sldId id="495" r:id="rId5"/>
    <p:sldId id="496" r:id="rId6"/>
    <p:sldId id="497" r:id="rId7"/>
    <p:sldId id="498" r:id="rId8"/>
    <p:sldId id="499" r:id="rId9"/>
    <p:sldId id="500" r:id="rId10"/>
    <p:sldId id="501" r:id="rId11"/>
    <p:sldId id="502" r:id="rId12"/>
    <p:sldId id="503" r:id="rId13"/>
    <p:sldId id="504" r:id="rId14"/>
    <p:sldId id="505" r:id="rId15"/>
    <p:sldId id="506" r:id="rId16"/>
    <p:sldId id="507" r:id="rId17"/>
    <p:sldId id="490" r:id="rId18"/>
    <p:sldId id="428" r:id="rId19"/>
    <p:sldId id="430" r:id="rId20"/>
    <p:sldId id="492" r:id="rId21"/>
    <p:sldId id="508" r:id="rId22"/>
    <p:sldId id="433" r:id="rId23"/>
    <p:sldId id="439" r:id="rId24"/>
    <p:sldId id="441" r:id="rId25"/>
    <p:sldId id="442" r:id="rId26"/>
    <p:sldId id="471" r:id="rId27"/>
    <p:sldId id="472" r:id="rId28"/>
    <p:sldId id="484" r:id="rId29"/>
    <p:sldId id="474" r:id="rId30"/>
    <p:sldId id="473" r:id="rId31"/>
    <p:sldId id="434" r:id="rId32"/>
    <p:sldId id="436" r:id="rId33"/>
    <p:sldId id="435" r:id="rId34"/>
    <p:sldId id="477" r:id="rId35"/>
    <p:sldId id="460" r:id="rId36"/>
    <p:sldId id="469" r:id="rId37"/>
    <p:sldId id="510" r:id="rId38"/>
    <p:sldId id="511" r:id="rId3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1F24"/>
    <a:srgbClr val="0000FF"/>
    <a:srgbClr val="DA592A"/>
    <a:srgbClr val="808080"/>
    <a:srgbClr val="154D81"/>
    <a:srgbClr val="DF652C"/>
    <a:srgbClr val="E0692D"/>
    <a:srgbClr val="DF6424"/>
    <a:srgbClr val="D35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4660"/>
  </p:normalViewPr>
  <p:slideViewPr>
    <p:cSldViewPr snapToGrid="0" snapToObjects="1">
      <p:cViewPr varScale="1">
        <p:scale>
          <a:sx n="55" d="100"/>
          <a:sy n="55" d="100"/>
        </p:scale>
        <p:origin x="-89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charset="0"/>
              </a:defRPr>
            </a:lvl1pPr>
          </a:lstStyle>
          <a:p>
            <a:fld id="{3A7AF6F8-748C-4145-8F43-688EF29D36DF}" type="datetimeFigureOut">
              <a:rPr lang="en-US"/>
              <a:pPr/>
              <a:t>10/28/2014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charset="0"/>
              </a:defRPr>
            </a:lvl1pPr>
          </a:lstStyle>
          <a:p>
            <a:fld id="{9E8C6E6E-067B-485E-8891-A51A5D5B7F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255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charset="0"/>
              </a:defRPr>
            </a:lvl1pPr>
          </a:lstStyle>
          <a:p>
            <a:fld id="{9ED814B3-56B4-4D04-9A98-A52EA01A22DC}" type="datetimeFigureOut">
              <a:rPr lang="en-US"/>
              <a:pPr/>
              <a:t>10/28/2014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charset="0"/>
              </a:defRPr>
            </a:lvl1pPr>
          </a:lstStyle>
          <a:p>
            <a:fld id="{0C1F5B8C-583D-40A4-B260-8FC55E7573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8735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v2_0410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abLogo_r0g48b1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660400"/>
            <a:ext cx="3373437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TitleSlide_v2_0411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FermilabLogo_r0g48b1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660400"/>
            <a:ext cx="3373437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308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308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34559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0" y="6515100"/>
            <a:ext cx="1076325" cy="24130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C235F259-1995-4177-B2A0-0279DA30BA68}" type="datetime1">
              <a:rPr lang="en-US" smtClean="0"/>
              <a:t>10/28/2014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 smtClean="0"/>
              <a:t>ICFA Seminar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D0EDEAF0-077D-47AC-ADAA-2E05039B79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502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0" y="6515100"/>
            <a:ext cx="1076325" cy="24130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FE221E26-D33F-4D5D-A024-6B661F7329F1}" type="datetime1">
              <a:rPr lang="en-US" smtClean="0"/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 smtClean="0"/>
              <a:t>ICFA Seminar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6C3F3534-B61E-479F-9D32-A5A09E410D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854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0" y="6515100"/>
            <a:ext cx="1076325" cy="24130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69DB7BDF-D417-4D49-A4EF-D78A15E8540B}" type="datetime1">
              <a:rPr lang="en-US" smtClean="0"/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 smtClean="0"/>
              <a:t>ICFA Seminar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43992F31-A3FA-46E8-A860-AA2D0CA6AF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18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FermilabLogo_100c56m0y23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447800"/>
            <a:ext cx="29019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154D81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154D81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5782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fld id="{0B0C07E2-542B-4FB2-93F5-DCE6BCD1A2B4}" type="datetime1">
              <a:rPr lang="en-US" smtClean="0"/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nn-NO" smtClean="0"/>
              <a:t>ICFA Seminar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B97D26-CB73-4234-AD68-8E2FFD4E8B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69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fld id="{A76A0700-1EBE-4DAA-A5A5-70781798943D}" type="datetime1">
              <a:rPr lang="en-US" smtClean="0"/>
              <a:t>10/28/2014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 smtClean="0"/>
              <a:t>ICFA Seminar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35B1E69F-95CC-4759-AD8E-97749F022D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04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020C2832-5F6A-49C0-9E77-FD6E77C5A396}" type="datetime1">
              <a:rPr lang="en-US" smtClean="0"/>
              <a:t>10/28/2014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 smtClean="0"/>
              <a:t>ICFA Seminar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672622CE-5679-49CE-9904-CFEFAD1606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599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6BC81E-C4D0-4A62-BDB1-47CC3CAAF1D8}" type="datetime1">
              <a:rPr lang="en-US" smtClean="0"/>
              <a:t>10/28/2014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 smtClean="0"/>
              <a:t>ICFA Seminar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28EAA-F721-41B0-BB32-9AE21982D1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90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11C8E-DFF7-4CD8-8C7F-D72C5DBC9A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>
                <a:solidFill>
                  <a:prstClr val="black">
                    <a:tint val="75000"/>
                  </a:prstClr>
                </a:solidFill>
              </a:rPr>
              <a:t>ICFA Seminar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954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0"/>
          <p:cNvSpPr>
            <a:spLocks noGrp="1"/>
          </p:cNvSpPr>
          <p:nvPr>
            <p:ph type="title"/>
          </p:nvPr>
        </p:nvSpPr>
        <p:spPr>
          <a:xfrm>
            <a:off x="349724" y="500634"/>
            <a:ext cx="7087051" cy="445770"/>
          </a:xfrm>
          <a:prstGeom prst="rect">
            <a:avLst/>
          </a:prstGeom>
        </p:spPr>
        <p:txBody>
          <a:bodyPr lIns="57598" tIns="28799" rIns="57598" bIns="28799" rtlCol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54867" y="1110996"/>
            <a:ext cx="6274457" cy="4526280"/>
          </a:xfrm>
          <a:prstGeom prst="rect">
            <a:avLst/>
          </a:prstGeom>
        </p:spPr>
        <p:txBody>
          <a:bodyPr lIns="57598" tIns="28799" rIns="57598" bIns="2879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404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xfrm>
            <a:off x="6445250" y="6515100"/>
            <a:ext cx="1076325" cy="24130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BCB497B9-5158-41E4-AD8A-1724C3F81C38}" type="datetime1">
              <a:rPr lang="en-US" smtClean="0"/>
              <a:t>10/28/2014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 smtClean="0"/>
              <a:t>ICFA Seminar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9D52DEDE-9F97-40D1-96AE-A2BC902E7D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361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fld id="{1175A845-052E-404C-A10B-ACA2AF4C32B5}" type="datetime1">
              <a:rPr lang="en-US" smtClean="0"/>
              <a:t>10/28/2014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nn-NO" smtClean="0"/>
              <a:t>ICFA Seminar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fld id="{C7CD125A-BEBE-46B3-BA56-EAAFEC75AFC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3999" r:id="rId2"/>
    <p:sldLayoutId id="2147484000" r:id="rId3"/>
    <p:sldLayoutId id="2147483996" r:id="rId4"/>
    <p:sldLayoutId id="2147483997" r:id="rId5"/>
    <p:sldLayoutId id="2147483998" r:id="rId6"/>
    <p:sldLayoutId id="2147484005" r:id="rId7"/>
    <p:sldLayoutId id="2147484007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fld id="{0B774013-4783-4E7B-9E3B-2F86CC14DAEF}" type="datetime1">
              <a:rPr lang="en-US" smtClean="0"/>
              <a:t>10/28/2014</a:t>
            </a:fld>
            <a:endParaRPr 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nn-NO" smtClean="0"/>
              <a:t>ICFA Seminar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fld id="{B95CE672-48D1-4EB9-BE47-0E074C56F30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7F7F7F"/>
          </a:solidFill>
          <a:latin typeface="Helvetica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7F7F7F"/>
          </a:solidFill>
          <a:latin typeface="Helvetica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7F7F7F"/>
          </a:solidFill>
          <a:latin typeface="Helvetica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7F7F7F"/>
          </a:solidFill>
          <a:latin typeface="Helvetica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Accelerators for Industry</a:t>
            </a:r>
            <a:r>
              <a:rPr lang="en-US" dirty="0" smtClean="0">
                <a:latin typeface="Helvetica" charset="0"/>
              </a:rPr>
              <a:t/>
            </a:r>
            <a:br>
              <a:rPr lang="en-US" dirty="0" smtClean="0">
                <a:latin typeface="Helvetica" charset="0"/>
              </a:rPr>
            </a:br>
            <a:endParaRPr lang="en-US" dirty="0">
              <a:latin typeface="Helvetica" charset="0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Nigel S. </a:t>
            </a:r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Lockyer 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ICFA Seminar Beijing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10</a:t>
            </a:r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/29/2014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  <a:p>
            <a:endParaRPr lang="en-US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38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5" t="5489" r="15177" b="4773"/>
          <a:stretch/>
        </p:blipFill>
        <p:spPr bwMode="auto">
          <a:xfrm>
            <a:off x="6400799" y="990600"/>
            <a:ext cx="2286001" cy="469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450" y="-10633"/>
            <a:ext cx="7626424" cy="762000"/>
          </a:xfrm>
        </p:spPr>
        <p:txBody>
          <a:bodyPr/>
          <a:lstStyle/>
          <a:p>
            <a:r>
              <a:rPr lang="en-US" sz="3600" kern="1200" dirty="0">
                <a:solidFill>
                  <a:srgbClr val="0070C0"/>
                </a:solidFill>
              </a:rPr>
              <a:t>Accelerators for </a:t>
            </a:r>
            <a:r>
              <a:rPr lang="en-US" sz="3600" kern="1200" dirty="0" smtClean="0">
                <a:solidFill>
                  <a:srgbClr val="0070C0"/>
                </a:solidFill>
              </a:rPr>
              <a:t>Defense</a:t>
            </a:r>
            <a:endParaRPr lang="en-US" sz="3600" kern="1200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06269"/>
            <a:ext cx="3962400" cy="29718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1C9121-044D-47E8-87E9-7D343DF06EE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4419600"/>
            <a:ext cx="47401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Stockpile stewardship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M</a:t>
            </a:r>
            <a:r>
              <a:rPr lang="en-US" sz="2000" dirty="0" smtClean="0">
                <a:solidFill>
                  <a:srgbClr val="FFFFFF"/>
                </a:solidFill>
              </a:rPr>
              <a:t>aterials characterization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 smtClean="0"/>
              <a:t>Radiography</a:t>
            </a:r>
            <a:r>
              <a:rPr lang="en-US" sz="2000" dirty="0"/>
              <a:t>: Imaging materials in motion using x-ray and particle </a:t>
            </a:r>
            <a:r>
              <a:rPr lang="en-US" sz="2000" dirty="0" smtClean="0"/>
              <a:t>beams </a:t>
            </a:r>
            <a:r>
              <a:rPr lang="en-US" sz="2000" dirty="0" smtClean="0">
                <a:solidFill>
                  <a:srgbClr val="FFFFFF"/>
                </a:solidFill>
              </a:rPr>
              <a:t>(remarkable capability!)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410586" y="6515100"/>
            <a:ext cx="3065721" cy="250160"/>
          </a:xfrm>
        </p:spPr>
        <p:txBody>
          <a:bodyPr/>
          <a:lstStyle/>
          <a:p>
            <a:pPr algn="ctr">
              <a:defRPr/>
            </a:pPr>
            <a:r>
              <a:rPr lang="nn-NO" smtClean="0"/>
              <a:t>ICFA Seminar</a:t>
            </a:r>
            <a:endParaRPr lang="en-US" dirty="0"/>
          </a:p>
        </p:txBody>
      </p:sp>
      <p:sp>
        <p:nvSpPr>
          <p:cNvPr id="14" name="Down Arrow 13"/>
          <p:cNvSpPr/>
          <p:nvPr/>
        </p:nvSpPr>
        <p:spPr bwMode="auto">
          <a:xfrm rot="15023252">
            <a:off x="5756264" y="4190580"/>
            <a:ext cx="653491" cy="1603072"/>
          </a:xfrm>
          <a:prstGeom prst="downArrow">
            <a:avLst/>
          </a:prstGeom>
          <a:solidFill>
            <a:schemeClr val="bg2">
              <a:lumMod val="25000"/>
              <a:lumOff val="7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0" y="3374647"/>
            <a:ext cx="3835276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Dual Axis Radiographic Hydrodynamic Test Facility,          Los Alamos Nat. Lab</a:t>
            </a:r>
          </a:p>
        </p:txBody>
      </p:sp>
    </p:spTree>
    <p:extLst>
      <p:ext uri="{BB962C8B-B14F-4D97-AF65-F5344CB8AC3E}">
        <p14:creationId xmlns:p14="http://schemas.microsoft.com/office/powerpoint/2010/main" val="48929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596" y="0"/>
            <a:ext cx="7452828" cy="762000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rgbClr val="0070C0"/>
                </a:solidFill>
              </a:rPr>
              <a:t>Accelerators for National Security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318437" y="6493835"/>
            <a:ext cx="2773585" cy="162147"/>
          </a:xfrm>
        </p:spPr>
        <p:txBody>
          <a:bodyPr/>
          <a:lstStyle/>
          <a:p>
            <a:pPr>
              <a:defRPr/>
            </a:pPr>
            <a:r>
              <a:rPr lang="nn-NO" smtClean="0"/>
              <a:t>ICFA Seminar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CD6BB06-BDF1-49A1-9EDD-10419955E14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2351" y="4707669"/>
            <a:ext cx="82666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More than two billion tons of cargo pass through U.S. ports and waterways annually. 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Accelerators are used for cargo scanning and “active interrogation” to detect special materials</a:t>
            </a:r>
          </a:p>
          <a:p>
            <a:pPr algn="l"/>
            <a:endParaRPr lang="en-US" sz="20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/>
          <a:stretch/>
        </p:blipFill>
        <p:spPr bwMode="auto">
          <a:xfrm>
            <a:off x="4405656" y="1412776"/>
            <a:ext cx="4121346" cy="3053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ykkim\Documents\Talks\Public Lectures\Lykken\plots\car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50" y="1448780"/>
            <a:ext cx="3903605" cy="2931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13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0"/>
            <a:ext cx="5580620" cy="762000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rgbClr val="0070C0"/>
                </a:solidFill>
              </a:rPr>
              <a:t>Accelerators in Medicine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302868" y="6515100"/>
            <a:ext cx="1720961" cy="241300"/>
          </a:xfrm>
        </p:spPr>
        <p:txBody>
          <a:bodyPr/>
          <a:lstStyle/>
          <a:p>
            <a:pPr>
              <a:defRPr/>
            </a:pPr>
            <a:r>
              <a:rPr lang="nn-NO" smtClean="0"/>
              <a:t>ICFA Seminar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CD6BB06-BDF1-49A1-9EDD-10419955E14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5831" y="4718039"/>
            <a:ext cx="2757998" cy="136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Electron accelerator</a:t>
            </a:r>
          </a:p>
          <a:p>
            <a:pPr algn="ctr"/>
            <a:r>
              <a:rPr lang="en-US" sz="1800" dirty="0" smtClean="0"/>
              <a:t>Based X-Ray facility</a:t>
            </a:r>
          </a:p>
          <a:p>
            <a:pPr algn="ctr"/>
            <a:r>
              <a:rPr lang="en-US" sz="1800" dirty="0" smtClean="0"/>
              <a:t>For cancer treatment</a:t>
            </a:r>
          </a:p>
          <a:p>
            <a:pPr algn="ctr"/>
            <a:r>
              <a:rPr lang="en-US" sz="1800" dirty="0" smtClean="0"/>
              <a:t>(Varian Medical systems)</a:t>
            </a:r>
            <a:endParaRPr lang="en-US" sz="1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940" y="868929"/>
            <a:ext cx="3996444" cy="3849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161706" y="4870439"/>
            <a:ext cx="3736921" cy="10341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err="1" smtClean="0"/>
              <a:t>Rhodotron</a:t>
            </a:r>
            <a:r>
              <a:rPr lang="en-US" sz="1800" dirty="0" smtClean="0"/>
              <a:t>, commercial</a:t>
            </a:r>
          </a:p>
          <a:p>
            <a:pPr algn="ctr"/>
            <a:r>
              <a:rPr lang="en-US" sz="1800" dirty="0"/>
              <a:t>e</a:t>
            </a:r>
            <a:r>
              <a:rPr lang="en-US" sz="1800" dirty="0" smtClean="0"/>
              <a:t>lectron beam accelerator used</a:t>
            </a:r>
          </a:p>
          <a:p>
            <a:pPr algn="ctr"/>
            <a:r>
              <a:rPr lang="en-US" sz="1800" dirty="0" smtClean="0"/>
              <a:t>For sterilization of medical devices</a:t>
            </a:r>
            <a:endParaRPr lang="en-US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68929"/>
            <a:ext cx="3207592" cy="3849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764704"/>
            <a:ext cx="1008113" cy="986598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839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203" y="38708"/>
            <a:ext cx="8131249" cy="762000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rgbClr val="0070C0"/>
                </a:solidFill>
              </a:rPr>
              <a:t>Cyclotrons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smtClean="0">
                <a:solidFill>
                  <a:srgbClr val="0070C0"/>
                </a:solidFill>
              </a:rPr>
              <a:t>for the Medical Isotopes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254642" y="6501809"/>
            <a:ext cx="1827287" cy="241300"/>
          </a:xfrm>
        </p:spPr>
        <p:txBody>
          <a:bodyPr/>
          <a:lstStyle/>
          <a:p>
            <a:pPr>
              <a:defRPr/>
            </a:pPr>
            <a:r>
              <a:rPr lang="nn-NO" smtClean="0"/>
              <a:t>ICFA Seminar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CD6BB06-BDF1-49A1-9EDD-10419955E14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981" y="4885690"/>
            <a:ext cx="6389861" cy="1515114"/>
          </a:xfrm>
        </p:spPr>
        <p:txBody>
          <a:bodyPr/>
          <a:lstStyle/>
          <a:p>
            <a:r>
              <a:rPr lang="en-US" dirty="0" smtClean="0"/>
              <a:t>“Turn </a:t>
            </a:r>
            <a:r>
              <a:rPr lang="en-US" dirty="0"/>
              <a:t>k</a:t>
            </a:r>
            <a:r>
              <a:rPr lang="en-US" dirty="0" smtClean="0"/>
              <a:t>ey” cyclotrons produced by industry </a:t>
            </a:r>
            <a:r>
              <a:rPr lang="en-US" dirty="0" smtClean="0"/>
              <a:t>used </a:t>
            </a:r>
            <a:r>
              <a:rPr lang="en-US" dirty="0" smtClean="0"/>
              <a:t>to produce short lived radio-pharmacy isotopes for molecular imaging (</a:t>
            </a:r>
            <a:r>
              <a:rPr lang="en-US" baseline="30000" dirty="0" smtClean="0"/>
              <a:t>18</a:t>
            </a:r>
            <a:r>
              <a:rPr lang="en-US" dirty="0" smtClean="0"/>
              <a:t>F, </a:t>
            </a:r>
            <a:r>
              <a:rPr lang="en-US" baseline="30000" dirty="0" smtClean="0"/>
              <a:t>11</a:t>
            </a: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baseline="30000" dirty="0"/>
              <a:t>11</a:t>
            </a:r>
            <a:r>
              <a:rPr lang="en-US" dirty="0" smtClean="0"/>
              <a:t>CH4, </a:t>
            </a:r>
            <a:r>
              <a:rPr lang="en-US" baseline="30000" dirty="0"/>
              <a:t>13</a:t>
            </a:r>
            <a:r>
              <a:rPr lang="en-US" dirty="0" smtClean="0"/>
              <a:t>N, </a:t>
            </a:r>
            <a:r>
              <a:rPr lang="en-US" baseline="30000" dirty="0"/>
              <a:t>15</a:t>
            </a:r>
            <a:r>
              <a:rPr lang="en-US" dirty="0" smtClean="0"/>
              <a:t>O,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pic>
        <p:nvPicPr>
          <p:cNvPr id="11" name="Picture 10" descr="TR30LidUp_IMG0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76" y="840440"/>
            <a:ext cx="4797570" cy="31983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56670" y="823669"/>
            <a:ext cx="3831562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Nordion Advanced </a:t>
            </a:r>
            <a:r>
              <a:rPr lang="en-US" dirty="0">
                <a:solidFill>
                  <a:srgbClr val="0070C0"/>
                </a:solidFill>
              </a:rPr>
              <a:t>Cyclotron 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Systems TR30</a:t>
            </a:r>
          </a:p>
          <a:p>
            <a:r>
              <a:rPr lang="en-US" dirty="0">
                <a:solidFill>
                  <a:srgbClr val="0070C0"/>
                </a:solidFill>
              </a:rPr>
              <a:t>@</a:t>
            </a:r>
            <a:r>
              <a:rPr lang="en-US" dirty="0" smtClean="0">
                <a:solidFill>
                  <a:srgbClr val="0070C0"/>
                </a:solidFill>
              </a:rPr>
              <a:t> TRIUMF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 smtClean="0">
              <a:solidFill>
                <a:srgbClr val="0070C0"/>
              </a:solidFill>
              <a:latin typeface="Myriad Pro"/>
            </a:endParaRPr>
          </a:p>
          <a:p>
            <a:r>
              <a:rPr lang="en-US" dirty="0" smtClean="0">
                <a:solidFill>
                  <a:srgbClr val="0070C0"/>
                </a:solidFill>
                <a:latin typeface="Myriad Pro"/>
              </a:rPr>
              <a:t>PET scan for Alzheimer’s</a:t>
            </a:r>
            <a:endParaRPr lang="en-US" dirty="0">
              <a:solidFill>
                <a:srgbClr val="0070C0"/>
              </a:solidFill>
              <a:latin typeface="Myriad Pro"/>
            </a:endParaRPr>
          </a:p>
          <a:p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9511" y="3499557"/>
            <a:ext cx="2616206" cy="3270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4100899"/>
            <a:ext cx="2508250" cy="688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795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0"/>
            <a:ext cx="5580620" cy="762000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rgbClr val="0070C0"/>
                </a:solidFill>
              </a:rPr>
              <a:t>Accelerators in Medicine</a:t>
            </a:r>
            <a:br>
              <a:rPr lang="en-US" sz="3600" dirty="0" smtClean="0">
                <a:solidFill>
                  <a:srgbClr val="0070C0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Proton Cancer Therapy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045180" y="6515100"/>
            <a:ext cx="3332335" cy="156170"/>
          </a:xfrm>
        </p:spPr>
        <p:txBody>
          <a:bodyPr/>
          <a:lstStyle/>
          <a:p>
            <a:pPr algn="l">
              <a:defRPr/>
            </a:pPr>
            <a:r>
              <a:rPr lang="nn-NO" smtClean="0"/>
              <a:t>ICFA Seminar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CD6BB06-BDF1-49A1-9EDD-10419955E14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6" name="TextBox 19"/>
          <p:cNvSpPr txBox="1">
            <a:spLocks noChangeArrowheads="1"/>
          </p:cNvSpPr>
          <p:nvPr/>
        </p:nvSpPr>
        <p:spPr bwMode="auto">
          <a:xfrm>
            <a:off x="7407275" y="3690938"/>
            <a:ext cx="1095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dirty="0"/>
              <a:t>Industry</a:t>
            </a:r>
          </a:p>
        </p:txBody>
      </p:sp>
      <p:sp>
        <p:nvSpPr>
          <p:cNvPr id="17" name="Right Arrow 16"/>
          <p:cNvSpPr/>
          <p:nvPr/>
        </p:nvSpPr>
        <p:spPr bwMode="auto">
          <a:xfrm>
            <a:off x="6324600" y="3581400"/>
            <a:ext cx="990600" cy="609600"/>
          </a:xfrm>
          <a:prstGeom prst="rightArrow">
            <a:avLst/>
          </a:prstGeom>
          <a:solidFill>
            <a:srgbClr val="FFFFFF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8" name="Picture 25" descr="Loma-Linda-3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697288"/>
            <a:ext cx="38862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28"/>
          <p:cNvSpPr txBox="1">
            <a:spLocks noChangeArrowheads="1"/>
          </p:cNvSpPr>
          <p:nvPr/>
        </p:nvSpPr>
        <p:spPr bwMode="auto">
          <a:xfrm>
            <a:off x="4508205" y="1204298"/>
            <a:ext cx="4114800" cy="198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dirty="0"/>
              <a:t>Loma Linda Proton Therapy      and Treatment Center</a:t>
            </a:r>
          </a:p>
          <a:p>
            <a:pPr algn="ctr" eaLnBrk="1" hangingPunct="1"/>
            <a:endParaRPr lang="en-US" sz="1100" dirty="0"/>
          </a:p>
          <a:p>
            <a:pPr algn="ctr" eaLnBrk="1" hangingPunct="1"/>
            <a:r>
              <a:rPr lang="en-US" sz="2000" dirty="0"/>
              <a:t>World’s 1</a:t>
            </a:r>
            <a:r>
              <a:rPr lang="en-US" sz="2000" baseline="30000" dirty="0"/>
              <a:t>st</a:t>
            </a:r>
            <a:r>
              <a:rPr lang="en-US" sz="2000" dirty="0"/>
              <a:t> proton accelerator   built specifically for proton therapy</a:t>
            </a:r>
          </a:p>
          <a:p>
            <a:pPr algn="ctr" eaLnBrk="1" hangingPunct="1"/>
            <a:endParaRPr lang="en-US" sz="1200" dirty="0"/>
          </a:p>
          <a:p>
            <a:pPr algn="ctr" eaLnBrk="1" hangingPunct="1"/>
            <a:r>
              <a:rPr lang="en-US" sz="2000" dirty="0"/>
              <a:t>Designed and built at </a:t>
            </a:r>
            <a:r>
              <a:rPr lang="en-US" sz="2000" dirty="0" err="1"/>
              <a:t>Fermilab</a:t>
            </a:r>
            <a:endParaRPr lang="en-US" sz="2000" dirty="0"/>
          </a:p>
        </p:txBody>
      </p:sp>
      <p:sp>
        <p:nvSpPr>
          <p:cNvPr id="20" name="TextBox 31"/>
          <p:cNvSpPr txBox="1">
            <a:spLocks noChangeArrowheads="1"/>
          </p:cNvSpPr>
          <p:nvPr/>
        </p:nvSpPr>
        <p:spPr bwMode="auto">
          <a:xfrm>
            <a:off x="4495418" y="3505200"/>
            <a:ext cx="185178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dirty="0"/>
              <a:t>Technology</a:t>
            </a:r>
          </a:p>
          <a:p>
            <a:pPr algn="ctr" eaLnBrk="1" hangingPunct="1"/>
            <a:r>
              <a:rPr lang="en-US" sz="2000" dirty="0"/>
              <a:t>Demonstration</a:t>
            </a:r>
          </a:p>
        </p:txBody>
      </p:sp>
      <p:pic>
        <p:nvPicPr>
          <p:cNvPr id="21" name="Picture 14" descr="Loma-1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5"/>
          <a:stretch>
            <a:fillRect/>
          </a:stretch>
        </p:blipFill>
        <p:spPr bwMode="auto">
          <a:xfrm>
            <a:off x="438150" y="1487488"/>
            <a:ext cx="3886200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3"/>
          <a:stretch/>
        </p:blipFill>
        <p:spPr bwMode="auto">
          <a:xfrm>
            <a:off x="7223635" y="4648200"/>
            <a:ext cx="1390510" cy="1721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9"/>
          <p:cNvSpPr txBox="1">
            <a:spLocks noChangeArrowheads="1"/>
          </p:cNvSpPr>
          <p:nvPr/>
        </p:nvSpPr>
        <p:spPr bwMode="auto">
          <a:xfrm>
            <a:off x="4508206" y="4648200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dirty="0" smtClean="0"/>
              <a:t>New compact SC magnets (another HEP technology!)</a:t>
            </a:r>
            <a:r>
              <a:rPr lang="en-US" sz="1800" dirty="0" smtClean="0">
                <a:sym typeface="Wingdings" panose="05000000000000000000" pitchFamily="2" charset="2"/>
              </a:rPr>
              <a:t> smaller size/ costs</a:t>
            </a:r>
            <a:endParaRPr lang="en-US" sz="1800" dirty="0"/>
          </a:p>
        </p:txBody>
      </p:sp>
      <p:sp>
        <p:nvSpPr>
          <p:cNvPr id="13" name="Right Arrow 12"/>
          <p:cNvSpPr/>
          <p:nvPr/>
        </p:nvSpPr>
        <p:spPr bwMode="auto">
          <a:xfrm>
            <a:off x="6591300" y="5102224"/>
            <a:ext cx="495300" cy="917576"/>
          </a:xfrm>
          <a:prstGeom prst="rightArrow">
            <a:avLst/>
          </a:prstGeom>
          <a:solidFill>
            <a:srgbClr val="FFFFFF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44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828800"/>
            <a:ext cx="6858000" cy="762000"/>
          </a:xfrm>
        </p:spPr>
        <p:txBody>
          <a:bodyPr/>
          <a:lstStyle/>
          <a:p>
            <a:pPr algn="ctr"/>
            <a:r>
              <a:rPr lang="en-US" sz="4800" dirty="0" smtClean="0">
                <a:solidFill>
                  <a:srgbClr val="0070C0"/>
                </a:solidFill>
              </a:rPr>
              <a:t>Future Accelerator Applications</a:t>
            </a:r>
            <a:endParaRPr lang="en-US" sz="4800" dirty="0">
              <a:solidFill>
                <a:srgbClr val="0070C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595423" y="6512442"/>
            <a:ext cx="2018673" cy="241300"/>
          </a:xfrm>
        </p:spPr>
        <p:txBody>
          <a:bodyPr/>
          <a:lstStyle/>
          <a:p>
            <a:pPr>
              <a:defRPr/>
            </a:pPr>
            <a:r>
              <a:rPr lang="nn-NO" smtClean="0"/>
              <a:t>ICFA Seminar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89762" y="6509784"/>
            <a:ext cx="5373688" cy="241300"/>
          </a:xfrm>
        </p:spPr>
        <p:txBody>
          <a:bodyPr/>
          <a:lstStyle/>
          <a:p>
            <a:pPr>
              <a:defRPr/>
            </a:pPr>
            <a:fld id="{EEB64668-9DC1-4FB1-8BD5-90EFBCB6141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13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Many Opportunities!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887" y="5092994"/>
            <a:ext cx="8672513" cy="892169"/>
          </a:xfrm>
        </p:spPr>
        <p:txBody>
          <a:bodyPr/>
          <a:lstStyle/>
          <a:p>
            <a:r>
              <a:rPr lang="en-US" sz="2000" dirty="0" smtClean="0"/>
              <a:t> </a:t>
            </a:r>
            <a:r>
              <a:rPr lang="en-US" sz="1800" dirty="0"/>
              <a:t>Some </a:t>
            </a:r>
            <a:r>
              <a:rPr lang="en-US" sz="1800" dirty="0" smtClean="0"/>
              <a:t>of these new </a:t>
            </a:r>
            <a:r>
              <a:rPr lang="en-US" sz="1800" dirty="0"/>
              <a:t>applications </a:t>
            </a:r>
            <a:r>
              <a:rPr lang="en-US" sz="1800" dirty="0" smtClean="0"/>
              <a:t>will create entire </a:t>
            </a:r>
            <a:r>
              <a:rPr lang="en-US" sz="1800" dirty="0"/>
              <a:t>new </a:t>
            </a:r>
            <a:r>
              <a:rPr lang="en-US" sz="1800" dirty="0" smtClean="0"/>
              <a:t>industries</a:t>
            </a:r>
          </a:p>
          <a:p>
            <a:r>
              <a:rPr lang="en-US" sz="1800" dirty="0" smtClean="0"/>
              <a:t>A bit more on some of these…</a:t>
            </a:r>
            <a:endParaRPr lang="en-US" sz="1800" dirty="0"/>
          </a:p>
          <a:p>
            <a:endParaRPr lang="en-US" sz="18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n-NO" smtClean="0"/>
              <a:t>ICFA Seminar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4923A-2345-4CCA-8726-4A01A6822DC9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553218"/>
              </p:ext>
            </p:extLst>
          </p:nvPr>
        </p:nvGraphicFramePr>
        <p:xfrm>
          <a:off x="478996" y="976229"/>
          <a:ext cx="8250334" cy="3948226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039597"/>
                <a:gridCol w="5210737"/>
              </a:tblGrid>
              <a:tr h="295435"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Sector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Palatino Linotype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Opportunities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Palatino Linotype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30149"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</a:pPr>
                      <a:r>
                        <a:rPr lang="en-US" sz="1400" b="1" dirty="0">
                          <a:effectLst/>
                        </a:rPr>
                        <a:t>Energy and Environment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Palatino Linotype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B6015"/>
                        </a:buClr>
                        <a:buFont typeface="Symbol"/>
                        <a:buChar char=""/>
                      </a:pPr>
                      <a:r>
                        <a:rPr lang="en-US" sz="1400" dirty="0">
                          <a:effectLst/>
                        </a:rPr>
                        <a:t>Flue gas treatment</a:t>
                      </a:r>
                    </a:p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B6015"/>
                        </a:buClr>
                        <a:buFont typeface="Symbol"/>
                        <a:buChar char=""/>
                      </a:pPr>
                      <a:r>
                        <a:rPr lang="en-US" sz="1400" dirty="0">
                          <a:effectLst/>
                        </a:rPr>
                        <a:t>Gas to liquids conversion and flare gas </a:t>
                      </a:r>
                      <a:r>
                        <a:rPr lang="en-US" sz="1400" dirty="0" smtClean="0">
                          <a:effectLst/>
                        </a:rPr>
                        <a:t>recovery</a:t>
                      </a:r>
                    </a:p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B6015"/>
                        </a:buClr>
                        <a:buFont typeface="Symbol"/>
                        <a:buChar char=""/>
                      </a:pPr>
                      <a:r>
                        <a:rPr lang="en-US" sz="1400" dirty="0" smtClean="0">
                          <a:effectLst/>
                        </a:rPr>
                        <a:t>Upgrade of heavy oils</a:t>
                      </a:r>
                      <a:endParaRPr lang="en-US" sz="14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B6015"/>
                        </a:buClr>
                        <a:buFont typeface="Symbol"/>
                        <a:buChar char=""/>
                      </a:pPr>
                      <a:r>
                        <a:rPr lang="en-US" sz="1400" dirty="0">
                          <a:effectLst/>
                        </a:rPr>
                        <a:t>Superconducting wind generators</a:t>
                      </a:r>
                    </a:p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B6015"/>
                        </a:buClr>
                        <a:buFont typeface="Symbol"/>
                        <a:buChar char=""/>
                      </a:pPr>
                      <a:r>
                        <a:rPr lang="en-US" sz="1400" dirty="0">
                          <a:effectLst/>
                        </a:rPr>
                        <a:t>Accelerator driven power </a:t>
                      </a:r>
                      <a:r>
                        <a:rPr lang="en-US" sz="1400" dirty="0" smtClean="0">
                          <a:effectLst/>
                        </a:rPr>
                        <a:t>plants, Nuclear waste destruction</a:t>
                      </a:r>
                    </a:p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B6015"/>
                        </a:buClr>
                        <a:buFont typeface="Symbol"/>
                        <a:buChar char=""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Palatino Linotype"/>
                          <a:ea typeface="MS Mincho"/>
                          <a:cs typeface="Times New Roman"/>
                        </a:rPr>
                        <a:t>Waste Water and sludge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effectLst/>
                          <a:latin typeface="Palatino Linotype"/>
                          <a:ea typeface="MS Mincho"/>
                          <a:cs typeface="Times New Roman"/>
                        </a:rPr>
                        <a:t> treatment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Palatino Linotype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416607"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</a:pPr>
                      <a:r>
                        <a:rPr lang="en-US" sz="1400" b="1" dirty="0">
                          <a:effectLst/>
                        </a:rPr>
                        <a:t>Industrial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Palatino Linotype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B6015"/>
                        </a:buClr>
                        <a:buFont typeface="Symbol"/>
                        <a:buChar char=""/>
                      </a:pPr>
                      <a:r>
                        <a:rPr lang="en-US" sz="1400" dirty="0">
                          <a:effectLst/>
                        </a:rPr>
                        <a:t>Next generation semiconductor fabrication</a:t>
                      </a:r>
                    </a:p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B6015"/>
                        </a:buClr>
                        <a:buFont typeface="Symbol"/>
                        <a:buChar char=""/>
                      </a:pPr>
                      <a:r>
                        <a:rPr lang="en-US" sz="1400" dirty="0">
                          <a:effectLst/>
                        </a:rPr>
                        <a:t>Food preservation and safety</a:t>
                      </a:r>
                    </a:p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B6015"/>
                        </a:buClr>
                        <a:buFont typeface="Symbol"/>
                        <a:buChar char=""/>
                      </a:pPr>
                      <a:r>
                        <a:rPr lang="en-US" sz="1400" dirty="0" smtClean="0">
                          <a:effectLst/>
                        </a:rPr>
                        <a:t>Improved</a:t>
                      </a:r>
                      <a:r>
                        <a:rPr lang="en-US" sz="1400" baseline="0" dirty="0" smtClean="0">
                          <a:effectLst/>
                        </a:rPr>
                        <a:t> w</a:t>
                      </a:r>
                      <a:r>
                        <a:rPr lang="en-US" sz="1400" dirty="0" smtClean="0">
                          <a:effectLst/>
                        </a:rPr>
                        <a:t>elding </a:t>
                      </a:r>
                      <a:r>
                        <a:rPr lang="en-US" sz="1400" dirty="0">
                          <a:effectLst/>
                        </a:rPr>
                        <a:t>and </a:t>
                      </a:r>
                      <a:r>
                        <a:rPr lang="en-US" sz="1400" dirty="0" smtClean="0">
                          <a:effectLst/>
                        </a:rPr>
                        <a:t>fabrication (3D</a:t>
                      </a:r>
                      <a:r>
                        <a:rPr lang="en-US" sz="1400" baseline="0" dirty="0" smtClean="0">
                          <a:effectLst/>
                        </a:rPr>
                        <a:t> metal printing)</a:t>
                      </a:r>
                      <a:endParaRPr lang="en-US" sz="1400" dirty="0">
                        <a:effectLst/>
                      </a:endParaRP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B6015"/>
                        </a:buClr>
                        <a:buSzTx/>
                        <a:buFont typeface="Symbol"/>
                        <a:buChar char=""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Palatino Linotype"/>
                          <a:ea typeface="MS Mincho"/>
                          <a:cs typeface="Times New Roman"/>
                        </a:rPr>
                        <a:t>Improved Highway construction</a:t>
                      </a:r>
                    </a:p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B6015"/>
                        </a:buClr>
                        <a:buFont typeface="Symbol"/>
                        <a:buChar char=""/>
                      </a:pPr>
                      <a:r>
                        <a:rPr lang="en-US" sz="1400" dirty="0" smtClean="0">
                          <a:effectLst/>
                        </a:rPr>
                        <a:t>Materials </a:t>
                      </a:r>
                      <a:r>
                        <a:rPr lang="en-US" sz="1400" dirty="0">
                          <a:effectLst/>
                        </a:rPr>
                        <a:t>transformation/processing</a:t>
                      </a:r>
                    </a:p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B6015"/>
                        </a:buClr>
                        <a:buFont typeface="Symbol"/>
                        <a:buChar char=""/>
                      </a:pPr>
                      <a:r>
                        <a:rPr lang="en-US" sz="1400" dirty="0">
                          <a:effectLst/>
                        </a:rPr>
                        <a:t>Industrial </a:t>
                      </a:r>
                      <a:r>
                        <a:rPr lang="en-US" sz="1400" dirty="0" smtClean="0">
                          <a:effectLst/>
                        </a:rPr>
                        <a:t>isotopes as wear indicators, </a:t>
                      </a:r>
                      <a:r>
                        <a:rPr lang="en-US" sz="1400" dirty="0" err="1" smtClean="0">
                          <a:effectLst/>
                        </a:rPr>
                        <a:t>etc</a:t>
                      </a:r>
                      <a:endParaRPr lang="en-US" sz="1400" dirty="0" smtClean="0">
                        <a:effectLst/>
                      </a:endParaRPr>
                    </a:p>
                  </a:txBody>
                  <a:tcPr marL="68580" marR="68580" marT="0" marB="0"/>
                </a:tc>
              </a:tr>
              <a:tr h="557233"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</a:pPr>
                      <a:r>
                        <a:rPr lang="en-US" sz="1400" b="1" dirty="0">
                          <a:effectLst/>
                        </a:rPr>
                        <a:t>Medical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Palatino Linotype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B6015"/>
                        </a:buClr>
                        <a:buFont typeface="Symbol"/>
                        <a:buChar char=""/>
                      </a:pPr>
                      <a:r>
                        <a:rPr lang="en-US" sz="1400" dirty="0" smtClean="0">
                          <a:effectLst/>
                        </a:rPr>
                        <a:t>Accelerator-driven medical </a:t>
                      </a:r>
                      <a:r>
                        <a:rPr lang="en-US" sz="1400" dirty="0">
                          <a:effectLst/>
                        </a:rPr>
                        <a:t>isotope production</a:t>
                      </a:r>
                    </a:p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B6015"/>
                        </a:buClr>
                        <a:buFont typeface="Symbol"/>
                        <a:buChar char=""/>
                      </a:pPr>
                      <a:r>
                        <a:rPr lang="en-US" sz="1400" dirty="0">
                          <a:effectLst/>
                        </a:rPr>
                        <a:t>Particle beam cancer therapy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Palatino Linotype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0775"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</a:pPr>
                      <a:r>
                        <a:rPr lang="en-US" sz="1400" b="1" dirty="0">
                          <a:effectLst/>
                        </a:rPr>
                        <a:t>Safeguards and Security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Palatino Linotype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B6015"/>
                        </a:buClr>
                        <a:buFont typeface="Symbol"/>
                        <a:buChar char=""/>
                      </a:pPr>
                      <a:r>
                        <a:rPr lang="en-US" sz="1400" dirty="0" smtClean="0">
                          <a:effectLst/>
                        </a:rPr>
                        <a:t>Non-invasive and stand-off </a:t>
                      </a:r>
                      <a:r>
                        <a:rPr lang="en-US" sz="1400" dirty="0">
                          <a:effectLst/>
                        </a:rPr>
                        <a:t>inspection 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Palatino Linotype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543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894" y="4489736"/>
            <a:ext cx="2748388" cy="177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95423"/>
          </a:xfrm>
        </p:spPr>
        <p:txBody>
          <a:bodyPr/>
          <a:lstStyle/>
          <a:p>
            <a:pPr algn="ctr"/>
            <a:r>
              <a:rPr lang="en-US" sz="2800" dirty="0"/>
              <a:t>Accelerators for the Environment: Coal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054439" y="6515100"/>
            <a:ext cx="1877449" cy="241300"/>
          </a:xfrm>
        </p:spPr>
        <p:txBody>
          <a:bodyPr/>
          <a:lstStyle/>
          <a:p>
            <a:pPr>
              <a:defRPr/>
            </a:pPr>
            <a:r>
              <a:rPr lang="nn-NO" smtClean="0"/>
              <a:t>ICFA Seminar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79129" y="6500948"/>
            <a:ext cx="5373688" cy="241300"/>
          </a:xfrm>
        </p:spPr>
        <p:txBody>
          <a:bodyPr/>
          <a:lstStyle/>
          <a:p>
            <a:pPr>
              <a:defRPr/>
            </a:pPr>
            <a:fld id="{4CD6BB06-BDF1-49A1-9EDD-10419955E148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24788"/>
            <a:ext cx="5900980" cy="5256584"/>
          </a:xfrm>
        </p:spPr>
        <p:txBody>
          <a:bodyPr/>
          <a:lstStyle/>
          <a:p>
            <a:r>
              <a:rPr lang="en-US" dirty="0" smtClean="0"/>
              <a:t>41% of all electrical power worldwide is generated by burning coal</a:t>
            </a:r>
          </a:p>
          <a:p>
            <a:r>
              <a:rPr lang="en-US" dirty="0" smtClean="0"/>
              <a:t>China and India are ramping up use of coal for electrical power generation.. </a:t>
            </a:r>
          </a:p>
          <a:p>
            <a:r>
              <a:rPr lang="en-US" dirty="0" smtClean="0"/>
              <a:t>US EPA regulations will reduce coal</a:t>
            </a:r>
          </a:p>
          <a:p>
            <a:r>
              <a:rPr lang="en-US" dirty="0" smtClean="0"/>
              <a:t>Nevertheless, emission of </a:t>
            </a:r>
            <a:r>
              <a:rPr lang="en-US" dirty="0" err="1" smtClean="0"/>
              <a:t>NOx</a:t>
            </a:r>
            <a:r>
              <a:rPr lang="en-US" dirty="0" smtClean="0"/>
              <a:t> and </a:t>
            </a:r>
            <a:r>
              <a:rPr lang="en-US" dirty="0" err="1" smtClean="0"/>
              <a:t>SOx</a:t>
            </a:r>
            <a:r>
              <a:rPr lang="en-US" dirty="0" smtClean="0"/>
              <a:t> is a serious environmental issue</a:t>
            </a:r>
          </a:p>
          <a:p>
            <a:r>
              <a:rPr lang="en-US" dirty="0" smtClean="0"/>
              <a:t>Accelerators can treat </a:t>
            </a:r>
            <a:r>
              <a:rPr lang="en-US" dirty="0"/>
              <a:t>f</a:t>
            </a:r>
            <a:r>
              <a:rPr lang="en-US" dirty="0" smtClean="0"/>
              <a:t>lue gas   turning </a:t>
            </a:r>
            <a:r>
              <a:rPr lang="en-US" dirty="0" err="1" smtClean="0"/>
              <a:t>NOx</a:t>
            </a:r>
            <a:r>
              <a:rPr lang="en-US" dirty="0" smtClean="0"/>
              <a:t> and </a:t>
            </a:r>
            <a:r>
              <a:rPr lang="en-US" dirty="0" err="1" smtClean="0"/>
              <a:t>SOx</a:t>
            </a:r>
            <a:r>
              <a:rPr lang="en-US" dirty="0" smtClean="0"/>
              <a:t> into fertilizer</a:t>
            </a:r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step towards sequestration of CO</a:t>
            </a:r>
            <a:r>
              <a:rPr lang="en-US" baseline="-25000" dirty="0" smtClean="0"/>
              <a:t>2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6612189" y="4674336"/>
            <a:ext cx="2291323" cy="1507036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6559027" y="4636119"/>
            <a:ext cx="2304256" cy="1545253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078" y="839972"/>
            <a:ext cx="2664204" cy="1685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516" y="2563771"/>
            <a:ext cx="2868078" cy="1925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03" y="5075575"/>
            <a:ext cx="5300836" cy="1649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434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941" y="932627"/>
            <a:ext cx="8399722" cy="5349419"/>
          </a:xfrm>
        </p:spPr>
        <p:txBody>
          <a:bodyPr/>
          <a:lstStyle/>
          <a:p>
            <a:r>
              <a:rPr lang="en-US" dirty="0" smtClean="0"/>
              <a:t>Current economics favor natural gas vs coal so the U.S. closed 3% of its “worst” coal fired plants last year. </a:t>
            </a:r>
          </a:p>
          <a:p>
            <a:pPr lvl="1"/>
            <a:r>
              <a:rPr lang="en-US" dirty="0" smtClean="0"/>
              <a:t>Likely due to both economics and 2015 EPA regulations many more plants will close before 2016</a:t>
            </a:r>
          </a:p>
          <a:p>
            <a:r>
              <a:rPr lang="en-US" dirty="0" smtClean="0"/>
              <a:t>Nevertheless use of coal is projected to stabilize and remain a significant source of U.S. &amp; world electrical power</a:t>
            </a:r>
          </a:p>
          <a:p>
            <a:r>
              <a:rPr lang="en-US" dirty="0"/>
              <a:t>New EPA emissions standards favor adoption of </a:t>
            </a:r>
            <a:r>
              <a:rPr lang="en-US" dirty="0" smtClean="0"/>
              <a:t>EBFGT</a:t>
            </a:r>
            <a:endParaRPr lang="en-US" dirty="0"/>
          </a:p>
          <a:p>
            <a:r>
              <a:rPr lang="en-US" dirty="0" err="1" smtClean="0"/>
              <a:t>Fermilab</a:t>
            </a:r>
            <a:r>
              <a:rPr lang="en-US" dirty="0" smtClean="0"/>
              <a:t> has teamed with PAVAC Energy Corp to develop EB Flue Gas Treatment </a:t>
            </a:r>
            <a:endParaRPr lang="en-US" sz="2000" dirty="0"/>
          </a:p>
          <a:p>
            <a:pPr lvl="1"/>
            <a:r>
              <a:rPr lang="en-US" sz="2000" dirty="0" smtClean="0"/>
              <a:t>PAVAC = Vancouver B.C. &amp; Batavia, IL</a:t>
            </a:r>
            <a:r>
              <a:rPr lang="en-US" sz="2400" dirty="0" smtClean="0"/>
              <a:t> </a:t>
            </a:r>
          </a:p>
          <a:p>
            <a:r>
              <a:rPr lang="en-US" dirty="0" smtClean="0"/>
              <a:t>PAVAC </a:t>
            </a:r>
            <a:r>
              <a:rPr lang="en-US" dirty="0"/>
              <a:t>is funded by Canadian sources to locate an test accelerator on a coal fired plant in </a:t>
            </a:r>
            <a:r>
              <a:rPr lang="en-US" dirty="0" smtClean="0"/>
              <a:t>Saskatchewan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n-NO" smtClean="0"/>
              <a:t>ICFA Seminar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97D26-CB73-4234-AD68-8E2FFD4E8B89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34925" y="153809"/>
            <a:ext cx="8686800" cy="641739"/>
          </a:xfrm>
        </p:spPr>
        <p:txBody>
          <a:bodyPr lIns="0" tIns="0" rIns="0" bIns="0" anchor="b" anchorCtr="0"/>
          <a:lstStyle/>
          <a:p>
            <a:pPr algn="ctr"/>
            <a:r>
              <a:rPr lang="en-US" sz="2800" dirty="0"/>
              <a:t>Accelerators for the Environment: Coal</a:t>
            </a:r>
          </a:p>
        </p:txBody>
      </p:sp>
    </p:spTree>
    <p:extLst>
      <p:ext uri="{BB962C8B-B14F-4D97-AF65-F5344CB8AC3E}">
        <p14:creationId xmlns:p14="http://schemas.microsoft.com/office/powerpoint/2010/main" val="98771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941" y="1246909"/>
            <a:ext cx="8091791" cy="5035137"/>
          </a:xfrm>
        </p:spPr>
        <p:txBody>
          <a:bodyPr/>
          <a:lstStyle/>
          <a:p>
            <a:r>
              <a:rPr lang="en-US" dirty="0" smtClean="0"/>
              <a:t>Under proprietary contract from PAVAC: </a:t>
            </a:r>
          </a:p>
          <a:p>
            <a:pPr lvl="1"/>
            <a:r>
              <a:rPr lang="en-US" dirty="0" err="1" smtClean="0"/>
              <a:t>Fermilab</a:t>
            </a:r>
            <a:r>
              <a:rPr lang="en-US" dirty="0" smtClean="0"/>
              <a:t> designed a 500 KW, </a:t>
            </a:r>
            <a:r>
              <a:rPr lang="en-US" dirty="0" err="1" smtClean="0"/>
              <a:t>linac</a:t>
            </a:r>
            <a:endParaRPr lang="en-US" dirty="0" smtClean="0"/>
          </a:p>
          <a:p>
            <a:pPr lvl="1"/>
            <a:r>
              <a:rPr lang="en-US" dirty="0" smtClean="0"/>
              <a:t>Pulsed RF Cu </a:t>
            </a:r>
            <a:r>
              <a:rPr lang="en-US" dirty="0" err="1" smtClean="0"/>
              <a:t>linac</a:t>
            </a:r>
            <a:r>
              <a:rPr lang="en-US" dirty="0" smtClean="0"/>
              <a:t>; solid state PS</a:t>
            </a:r>
          </a:p>
          <a:p>
            <a:pPr lvl="1"/>
            <a:r>
              <a:rPr lang="en-US" dirty="0" smtClean="0"/>
              <a:t>High beam loading allows high efficiency</a:t>
            </a:r>
          </a:p>
          <a:p>
            <a:pPr lvl="1"/>
            <a:r>
              <a:rPr lang="en-US" dirty="0" smtClean="0"/>
              <a:t>Fabrication is in progress at PAVAC. (attention to costs!) </a:t>
            </a:r>
          </a:p>
          <a:p>
            <a:pPr lvl="1"/>
            <a:r>
              <a:rPr lang="en-US" dirty="0" smtClean="0"/>
              <a:t>Fermilab will participate in commissioning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Fermilab and PAVAC are currently seeking funding to build  an EBFGT development and test facility at IARC</a:t>
            </a:r>
          </a:p>
          <a:p>
            <a:r>
              <a:rPr lang="en-US" dirty="0" smtClean="0"/>
              <a:t>Goals are optimized accelerator efficiency and reliability as well as basic process improvements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n-NO" smtClean="0"/>
              <a:t>ICFA Seminar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97D26-CB73-4234-AD68-8E2FFD4E8B89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34925" y="153809"/>
            <a:ext cx="8686800" cy="641739"/>
          </a:xfrm>
        </p:spPr>
        <p:txBody>
          <a:bodyPr lIns="0" tIns="0" rIns="0" bIns="0" anchor="b" anchorCtr="0"/>
          <a:lstStyle/>
          <a:p>
            <a:pPr algn="ctr"/>
            <a:r>
              <a:rPr lang="en-US" sz="2800" dirty="0"/>
              <a:t>Accelerators for the Environment: Coal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527" y="966772"/>
            <a:ext cx="2094611" cy="16063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40295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902" y="3144528"/>
            <a:ext cx="2556284" cy="2555189"/>
            <a:chOff x="647564" y="3119899"/>
            <a:chExt cx="2556284" cy="255518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564" y="3140968"/>
              <a:ext cx="2556284" cy="2534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131941" y="3119899"/>
              <a:ext cx="1812356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Radial Tires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238" y="0"/>
            <a:ext cx="8261157" cy="762000"/>
          </a:xfrm>
        </p:spPr>
        <p:txBody>
          <a:bodyPr/>
          <a:lstStyle/>
          <a:p>
            <a:r>
              <a:rPr lang="en-US" dirty="0"/>
              <a:t>Despite their impact on science, most accelerators that have been built are used for other purposes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524" y="900448"/>
            <a:ext cx="8028892" cy="5328592"/>
          </a:xfrm>
          <a:ln>
            <a:noFill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About 30,000 accelerators are in use w</a:t>
            </a:r>
            <a:r>
              <a:rPr lang="en-US" dirty="0" smtClean="0"/>
              <a:t>orld wide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Sales of accelerators  </a:t>
            </a:r>
            <a:r>
              <a:rPr lang="en-US" dirty="0"/>
              <a:t>&gt; $ 2 </a:t>
            </a:r>
            <a:r>
              <a:rPr lang="en-US" dirty="0" smtClean="0"/>
              <a:t>B /</a:t>
            </a:r>
            <a:r>
              <a:rPr lang="en-US" dirty="0" err="1" smtClean="0"/>
              <a:t>yr</a:t>
            </a:r>
            <a:r>
              <a:rPr lang="en-US" dirty="0" smtClean="0"/>
              <a:t>  </a:t>
            </a:r>
            <a:r>
              <a:rPr lang="en-US" dirty="0"/>
              <a:t>and </a:t>
            </a:r>
            <a:r>
              <a:rPr lang="en-US" dirty="0" smtClean="0"/>
              <a:t>growing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Accelerators touch over </a:t>
            </a:r>
            <a:r>
              <a:rPr lang="en-US" dirty="0"/>
              <a:t>$ </a:t>
            </a:r>
            <a:r>
              <a:rPr lang="en-US" dirty="0" smtClean="0"/>
              <a:t>500B/</a:t>
            </a:r>
            <a:r>
              <a:rPr lang="en-US" dirty="0" err="1" smtClean="0"/>
              <a:t>yr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 smtClean="0"/>
              <a:t>products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cs typeface="ＭＳ Ｐゴシック" pitchFamily="-105" charset="-128"/>
              </a:rPr>
              <a:t>Major </a:t>
            </a:r>
            <a:r>
              <a:rPr lang="en-US" sz="2000" dirty="0">
                <a:cs typeface="ＭＳ Ｐゴシック" pitchFamily="-105" charset="-128"/>
              </a:rPr>
              <a:t>Impact on our economy, health, and well </a:t>
            </a:r>
            <a:r>
              <a:rPr lang="en-US" sz="2000" dirty="0" smtClean="0">
                <a:cs typeface="ＭＳ Ｐゴシック" pitchFamily="-105" charset="-128"/>
              </a:rPr>
              <a:t>being</a:t>
            </a:r>
          </a:p>
          <a:p>
            <a:pPr lvl="1">
              <a:lnSpc>
                <a:spcPct val="90000"/>
              </a:lnSpc>
            </a:pPr>
            <a:endParaRPr lang="en-US" sz="2000" dirty="0" smtClean="0">
              <a:cs typeface="ＭＳ Ｐゴシック" pitchFamily="-105" charset="-128"/>
            </a:endParaRPr>
          </a:p>
          <a:p>
            <a:pPr>
              <a:lnSpc>
                <a:spcPct val="90000"/>
              </a:lnSpc>
            </a:pPr>
            <a:r>
              <a:rPr lang="en-US" dirty="0" smtClean="0"/>
              <a:t>Some Products:</a:t>
            </a:r>
            <a:endParaRPr lang="en-US" sz="2400" dirty="0">
              <a:cs typeface="ＭＳ Ｐゴシック" pitchFamily="-105" charset="-128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cs typeface="ＭＳ Ｐゴシック" pitchFamily="-105" charset="-128"/>
            </a:endParaRPr>
          </a:p>
          <a:p>
            <a:pPr indent="-182880">
              <a:lnSpc>
                <a:spcPct val="90000"/>
              </a:lnSpc>
              <a:spcAft>
                <a:spcPts val="600"/>
              </a:spcAft>
            </a:pPr>
            <a:endParaRPr lang="en-US" sz="18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3871764" y="6584160"/>
            <a:ext cx="1827287" cy="241300"/>
          </a:xfrm>
        </p:spPr>
        <p:txBody>
          <a:bodyPr/>
          <a:lstStyle/>
          <a:p>
            <a:pPr>
              <a:defRPr/>
            </a:pPr>
            <a:r>
              <a:rPr lang="nn-NO" smtClean="0"/>
              <a:t>ICFA Seminar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11560" y="4150526"/>
            <a:ext cx="2946361" cy="2654309"/>
            <a:chOff x="3527884" y="2574660"/>
            <a:chExt cx="2946361" cy="2654309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4433" y="2780928"/>
              <a:ext cx="2409812" cy="2227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7884" y="2574660"/>
              <a:ext cx="1320245" cy="1132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047425">
              <a:off x="3419872" y="4157381"/>
              <a:ext cx="1289123" cy="693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527884" y="4767304"/>
              <a:ext cx="2634054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Digital Electronics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059832" y="2463083"/>
            <a:ext cx="4793291" cy="3352800"/>
            <a:chOff x="3980182" y="3163486"/>
            <a:chExt cx="4793291" cy="3352800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4188" y="3578868"/>
              <a:ext cx="2509285" cy="20577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0182" y="3163486"/>
              <a:ext cx="2409825" cy="3352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5580112" y="3216350"/>
              <a:ext cx="3010761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Shrink wrapped food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248881" y="3899896"/>
            <a:ext cx="4767528" cy="2615203"/>
            <a:chOff x="1898970" y="3569443"/>
            <a:chExt cx="6572250" cy="3275603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8970" y="3920871"/>
              <a:ext cx="6572250" cy="2924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8970" y="3569443"/>
              <a:ext cx="2417681" cy="15037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4637607" y="3660577"/>
              <a:ext cx="1802228" cy="60344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Aircraft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3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18232" y="6533705"/>
            <a:ext cx="412750" cy="162147"/>
          </a:xfrm>
        </p:spPr>
        <p:txBody>
          <a:bodyPr/>
          <a:lstStyle/>
          <a:p>
            <a:pPr>
              <a:defRPr/>
            </a:pPr>
            <a:fld id="{EEB64668-9DC1-4FB1-8BD5-90EFBCB6141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5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566" y="850593"/>
            <a:ext cx="5733572" cy="5539574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dirty="0"/>
              <a:t>Many wells produce both oil and natural gas, but not all gas is recoverable</a:t>
            </a:r>
          </a:p>
          <a:p>
            <a:pPr lvl="1">
              <a:spcBef>
                <a:spcPts val="400"/>
              </a:spcBef>
            </a:pPr>
            <a:r>
              <a:rPr lang="en-US" sz="1800" dirty="0"/>
              <a:t>Remote, so pipelines are not economical</a:t>
            </a:r>
          </a:p>
          <a:p>
            <a:pPr lvl="1">
              <a:spcBef>
                <a:spcPts val="400"/>
              </a:spcBef>
            </a:pPr>
            <a:r>
              <a:rPr lang="en-US" sz="1800" dirty="0"/>
              <a:t>Produce a burst of gas for only a few years</a:t>
            </a:r>
          </a:p>
          <a:p>
            <a:pPr lvl="1">
              <a:spcBef>
                <a:spcPts val="400"/>
              </a:spcBef>
            </a:pPr>
            <a:r>
              <a:rPr lang="en-US" sz="1800" dirty="0"/>
              <a:t>Methane is a powerful green house gas… so most companies “Flare” stranded gas at the </a:t>
            </a:r>
            <a:r>
              <a:rPr lang="en-US" sz="1800" dirty="0" smtClean="0"/>
              <a:t>well</a:t>
            </a:r>
          </a:p>
          <a:p>
            <a:pPr>
              <a:spcBef>
                <a:spcPts val="400"/>
              </a:spcBef>
            </a:pPr>
            <a:r>
              <a:rPr lang="en-US" dirty="0"/>
              <a:t>World wide $ </a:t>
            </a:r>
            <a:r>
              <a:rPr lang="en-US" dirty="0" smtClean="0"/>
              <a:t>3</a:t>
            </a:r>
            <a:r>
              <a:rPr lang="en-US" dirty="0"/>
              <a:t>0</a:t>
            </a:r>
            <a:r>
              <a:rPr lang="en-US" dirty="0" smtClean="0"/>
              <a:t> B/</a:t>
            </a:r>
            <a:r>
              <a:rPr lang="en-US" dirty="0" err="1" smtClean="0"/>
              <a:t>yr</a:t>
            </a:r>
            <a:r>
              <a:rPr lang="en-US" dirty="0" smtClean="0"/>
              <a:t> </a:t>
            </a:r>
            <a:r>
              <a:rPr lang="en-US" dirty="0"/>
              <a:t>of gas is flared  </a:t>
            </a:r>
          </a:p>
          <a:p>
            <a:pPr lvl="1">
              <a:spcBef>
                <a:spcPts val="400"/>
              </a:spcBef>
            </a:pPr>
            <a:r>
              <a:rPr lang="en-US" sz="1800" dirty="0" smtClean="0"/>
              <a:t>Equal to 25% of the natural gas usage of U.S.</a:t>
            </a:r>
          </a:p>
          <a:p>
            <a:pPr lvl="1">
              <a:spcBef>
                <a:spcPts val="400"/>
              </a:spcBef>
            </a:pPr>
            <a:r>
              <a:rPr lang="en-US" sz="1800" b="1" dirty="0" smtClean="0">
                <a:solidFill>
                  <a:srgbClr val="FF0000"/>
                </a:solidFill>
              </a:rPr>
              <a:t>Adds CO</a:t>
            </a:r>
            <a:r>
              <a:rPr lang="en-US" sz="18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</a:rPr>
              <a:t> with no useful work for mankind</a:t>
            </a:r>
            <a:endParaRPr lang="en-US" sz="1800" b="1" dirty="0">
              <a:solidFill>
                <a:srgbClr val="FF0000"/>
              </a:solidFill>
            </a:endParaRPr>
          </a:p>
          <a:p>
            <a:pPr>
              <a:spcBef>
                <a:spcPts val="400"/>
              </a:spcBef>
            </a:pPr>
            <a:r>
              <a:rPr lang="en-US" sz="2200" dirty="0" smtClean="0"/>
              <a:t>“Fischer-</a:t>
            </a:r>
            <a:r>
              <a:rPr lang="en-US" sz="2200" dirty="0" err="1" smtClean="0"/>
              <a:t>Tropsch</a:t>
            </a:r>
            <a:r>
              <a:rPr lang="en-US" sz="2200" dirty="0"/>
              <a:t>” can convert gas to liquid hydrocarbons but </a:t>
            </a:r>
            <a:r>
              <a:rPr lang="en-US" sz="2200" dirty="0" smtClean="0"/>
              <a:t>requires </a:t>
            </a:r>
            <a:r>
              <a:rPr lang="en-US" sz="2200" dirty="0"/>
              <a:t>large plants for high temperature/pressure reactions</a:t>
            </a:r>
          </a:p>
          <a:p>
            <a:pPr>
              <a:spcBef>
                <a:spcPts val="400"/>
              </a:spcBef>
            </a:pPr>
            <a:r>
              <a:rPr lang="en-US" sz="2200" dirty="0"/>
              <a:t>Mobile accelerators could in principle break  C-H bonds </a:t>
            </a:r>
            <a:r>
              <a:rPr lang="en-US" sz="2200" dirty="0" smtClean="0"/>
              <a:t>to </a:t>
            </a:r>
            <a:r>
              <a:rPr lang="en-US" sz="2200" dirty="0"/>
              <a:t>efficiently convert stranded gas to liquid hydrocarbons at the well </a:t>
            </a:r>
            <a:r>
              <a:rPr lang="en-US" sz="2200" dirty="0" smtClean="0"/>
              <a:t>head, could also lower viscosity of heavy oils</a:t>
            </a:r>
            <a:endParaRPr lang="en-US" sz="2200" dirty="0"/>
          </a:p>
          <a:p>
            <a:pPr>
              <a:spcBef>
                <a:spcPts val="400"/>
              </a:spcBef>
            </a:pPr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n-NO" smtClean="0"/>
              <a:t>ICFA Seminar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97D26-CB73-4234-AD68-8E2FFD4E8B89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34925" y="-16319"/>
            <a:ext cx="8686800" cy="641739"/>
          </a:xfrm>
        </p:spPr>
        <p:txBody>
          <a:bodyPr lIns="0" tIns="0" rIns="0" bIns="0" anchor="b" anchorCtr="0"/>
          <a:lstStyle/>
          <a:p>
            <a:pPr algn="ctr"/>
            <a:r>
              <a:rPr lang="en-US" sz="2800" dirty="0"/>
              <a:t>Accelerators for the Environment: </a:t>
            </a:r>
            <a:r>
              <a:rPr lang="en-US" sz="2800" dirty="0" smtClean="0"/>
              <a:t>Flare Gas</a:t>
            </a:r>
            <a:endParaRPr lang="en-US" sz="28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048000"/>
            <a:ext cx="2581822" cy="2107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866806"/>
            <a:ext cx="2581822" cy="2181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ight Arrow 9"/>
          <p:cNvSpPr/>
          <p:nvPr/>
        </p:nvSpPr>
        <p:spPr bwMode="auto">
          <a:xfrm rot="20366689">
            <a:off x="6195718" y="2366979"/>
            <a:ext cx="1554800" cy="381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defTabSz="914400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endParaRPr lang="en-US" smtClean="0">
              <a:solidFill>
                <a:srgbClr val="EAEAEA"/>
              </a:solidFill>
              <a:latin typeface="Arial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 rot="2638017">
            <a:off x="5933717" y="3049739"/>
            <a:ext cx="777400" cy="381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defTabSz="914400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endParaRPr lang="en-US" smtClean="0">
              <a:solidFill>
                <a:srgbClr val="EAEAEA"/>
              </a:solidFill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53200" y="4964668"/>
            <a:ext cx="2524125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914400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</a:rPr>
              <a:t>Gas flares in ND</a:t>
            </a:r>
          </a:p>
        </p:txBody>
      </p:sp>
    </p:spTree>
    <p:extLst>
      <p:ext uri="{BB962C8B-B14F-4D97-AF65-F5344CB8AC3E}">
        <p14:creationId xmlns:p14="http://schemas.microsoft.com/office/powerpoint/2010/main" val="200856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988827"/>
            <a:ext cx="8367825" cy="1711843"/>
          </a:xfrm>
        </p:spPr>
        <p:txBody>
          <a:bodyPr/>
          <a:lstStyle/>
          <a:p>
            <a:r>
              <a:rPr lang="en-US" dirty="0" smtClean="0"/>
              <a:t>Trailer mounted </a:t>
            </a:r>
            <a:r>
              <a:rPr lang="en-US" u="sng" dirty="0" smtClean="0"/>
              <a:t>high power</a:t>
            </a:r>
            <a:r>
              <a:rPr lang="en-US" dirty="0" smtClean="0"/>
              <a:t> electron accelerators</a:t>
            </a:r>
          </a:p>
          <a:p>
            <a:r>
              <a:rPr lang="en-US" dirty="0"/>
              <a:t>N</a:t>
            </a:r>
            <a:r>
              <a:rPr lang="en-US" dirty="0" smtClean="0"/>
              <a:t>atural gas turbines provide the local electrical power</a:t>
            </a:r>
          </a:p>
          <a:p>
            <a:r>
              <a:rPr lang="en-US" dirty="0" smtClean="0"/>
              <a:t>Liquid hydrocarbons created can be mixed and collected with crude oil produced by the well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5028" y="6548457"/>
            <a:ext cx="1837660" cy="229209"/>
          </a:xfrm>
        </p:spPr>
        <p:txBody>
          <a:bodyPr/>
          <a:lstStyle/>
          <a:p>
            <a:pPr>
              <a:defRPr/>
            </a:pPr>
            <a:r>
              <a:rPr lang="nn-NO" smtClean="0"/>
              <a:t>ICFA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33359" y="6548457"/>
            <a:ext cx="447675" cy="241300"/>
          </a:xfrm>
        </p:spPr>
        <p:txBody>
          <a:bodyPr/>
          <a:lstStyle/>
          <a:p>
            <a:fld id="{BFB97D26-CB73-4234-AD68-8E2FFD4E8B89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34925" y="-16319"/>
            <a:ext cx="8686800" cy="641739"/>
          </a:xfrm>
        </p:spPr>
        <p:txBody>
          <a:bodyPr lIns="0" tIns="0" rIns="0" bIns="0" anchor="b" anchorCtr="0"/>
          <a:lstStyle/>
          <a:p>
            <a:pPr algn="ctr"/>
            <a:r>
              <a:rPr lang="en-US" sz="2800" dirty="0"/>
              <a:t>Accelerators for the Environment: </a:t>
            </a:r>
            <a:r>
              <a:rPr lang="en-US" sz="2800" dirty="0" smtClean="0"/>
              <a:t>Flare Gas</a:t>
            </a:r>
            <a:endParaRPr lang="en-US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7" y="2653032"/>
            <a:ext cx="8367825" cy="326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 flipH="1">
            <a:off x="1936897" y="4956534"/>
            <a:ext cx="65569" cy="561755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893135" y="5009698"/>
            <a:ext cx="171893" cy="646814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1936898" y="4837805"/>
            <a:ext cx="5155018" cy="637067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6454443" y="4190991"/>
            <a:ext cx="637473" cy="646814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1552353" y="5009698"/>
            <a:ext cx="155947" cy="916968"/>
          </a:xfrm>
          <a:prstGeom prst="straightConnector1">
            <a:avLst/>
          </a:prstGeom>
          <a:ln w="57150">
            <a:solidFill>
              <a:srgbClr val="BD1F2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078334" y="5808440"/>
            <a:ext cx="1473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4">
                    <a:lumMod val="75000"/>
                  </a:schemeClr>
                </a:solidFill>
              </a:rPr>
              <a:t>Liquid hydrocarbons</a:t>
            </a:r>
            <a:endParaRPr lang="en-US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3677" y="5583474"/>
            <a:ext cx="904657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Nat Gas</a:t>
            </a:r>
          </a:p>
          <a:p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 heavy</a:t>
            </a:r>
          </a:p>
          <a:p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oils</a:t>
            </a:r>
            <a:endParaRPr lang="en-US" sz="1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 rot="21264688">
            <a:off x="6379089" y="3606216"/>
            <a:ext cx="1425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Gas turbine generator</a:t>
            </a:r>
            <a:endParaRPr lang="en-US" sz="1600" b="1" dirty="0"/>
          </a:p>
        </p:txBody>
      </p:sp>
      <p:sp>
        <p:nvSpPr>
          <p:cNvPr id="34" name="TextBox 33"/>
          <p:cNvSpPr txBox="1"/>
          <p:nvPr/>
        </p:nvSpPr>
        <p:spPr>
          <a:xfrm rot="21264688">
            <a:off x="2318036" y="3705273"/>
            <a:ext cx="2670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Accelerator and RF Power</a:t>
            </a:r>
            <a:endParaRPr lang="en-US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743173" y="4917606"/>
            <a:ext cx="2173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Unconverted Nat Gas + Hydrogen drives gas turbine for power</a:t>
            </a:r>
            <a:endParaRPr lang="en-US" sz="1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0622" y="2554898"/>
            <a:ext cx="43804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Potential high revenues!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1 well flares </a:t>
            </a:r>
            <a:r>
              <a:rPr lang="en-US" dirty="0">
                <a:solidFill>
                  <a:srgbClr val="FF0000"/>
                </a:solidFill>
              </a:rPr>
              <a:t>~</a:t>
            </a:r>
            <a:r>
              <a:rPr lang="en-US" dirty="0" smtClean="0">
                <a:solidFill>
                  <a:srgbClr val="FF0000"/>
                </a:solidFill>
              </a:rPr>
              <a:t> $ 5 M/</a:t>
            </a:r>
            <a:r>
              <a:rPr lang="en-US" dirty="0" err="1" smtClean="0">
                <a:solidFill>
                  <a:srgbClr val="FF0000"/>
                </a:solidFill>
              </a:rPr>
              <a:t>yr</a:t>
            </a:r>
            <a:r>
              <a:rPr lang="en-US" dirty="0" smtClean="0">
                <a:solidFill>
                  <a:srgbClr val="FF0000"/>
                </a:solidFill>
              </a:rPr>
              <a:t> for 1-2 </a:t>
            </a:r>
            <a:r>
              <a:rPr lang="en-US" dirty="0" err="1" smtClean="0">
                <a:solidFill>
                  <a:srgbClr val="FF0000"/>
                </a:solidFill>
              </a:rPr>
              <a:t>yrs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88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526" y="0"/>
            <a:ext cx="8208334" cy="627321"/>
          </a:xfrm>
        </p:spPr>
        <p:txBody>
          <a:bodyPr/>
          <a:lstStyle/>
          <a:p>
            <a:pPr algn="ctr"/>
            <a:r>
              <a:rPr lang="en-US" sz="2800" dirty="0"/>
              <a:t>Accelerators for the </a:t>
            </a:r>
            <a:r>
              <a:rPr lang="en-US" sz="2800" dirty="0" smtClean="0"/>
              <a:t>Environment: Water/Sludge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35935" y="6515100"/>
            <a:ext cx="2093101" cy="164214"/>
          </a:xfrm>
        </p:spPr>
        <p:txBody>
          <a:bodyPr/>
          <a:lstStyle/>
          <a:p>
            <a:pPr>
              <a:defRPr/>
            </a:pPr>
            <a:r>
              <a:rPr lang="nn-NO" smtClean="0"/>
              <a:t>ICFA Seminar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28600" y="6531052"/>
            <a:ext cx="419986" cy="241300"/>
          </a:xfrm>
        </p:spPr>
        <p:txBody>
          <a:bodyPr/>
          <a:lstStyle/>
          <a:p>
            <a:pPr>
              <a:defRPr/>
            </a:pPr>
            <a:fld id="{4CD6BB06-BDF1-49A1-9EDD-10419955E148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475" y="825291"/>
            <a:ext cx="8543260" cy="5397381"/>
          </a:xfrm>
        </p:spPr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lectron </a:t>
            </a:r>
            <a:r>
              <a:rPr lang="en-US" dirty="0"/>
              <a:t>accelerators </a:t>
            </a:r>
            <a:r>
              <a:rPr lang="en-US" dirty="0" smtClean="0"/>
              <a:t>are effective for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estroying </a:t>
            </a:r>
            <a:r>
              <a:rPr lang="en-US" dirty="0"/>
              <a:t>pesticides, organics, </a:t>
            </a:r>
          </a:p>
          <a:p>
            <a:pPr marL="914400" lvl="2" indent="0">
              <a:buNone/>
            </a:pPr>
            <a:r>
              <a:rPr lang="en-US" sz="2200" dirty="0"/>
              <a:t>    pharmaceuticals, </a:t>
            </a:r>
            <a:r>
              <a:rPr lang="en-US" sz="2200" dirty="0" err="1"/>
              <a:t>etc</a:t>
            </a:r>
            <a:r>
              <a:rPr lang="en-US" sz="2200" dirty="0"/>
              <a:t> in water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reating industrial/municipal water/sludge</a:t>
            </a:r>
          </a:p>
          <a:p>
            <a:pPr lvl="1"/>
            <a:r>
              <a:rPr lang="en-US" dirty="0"/>
              <a:t>Sewage Sludge </a:t>
            </a:r>
            <a:r>
              <a:rPr lang="en-US" dirty="0" smtClean="0"/>
              <a:t>Sterilization</a:t>
            </a:r>
            <a:endParaRPr lang="en-US" sz="1050" dirty="0" smtClean="0"/>
          </a:p>
          <a:p>
            <a:r>
              <a:rPr lang="en-US" dirty="0" smtClean="0"/>
              <a:t>However, despite R&amp;D demonstrations                               the market penetration of this technology is limited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Why?</a:t>
            </a:r>
          </a:p>
          <a:p>
            <a:pPr lvl="1"/>
            <a:r>
              <a:rPr lang="en-US" dirty="0"/>
              <a:t>Value added is small </a:t>
            </a:r>
            <a:r>
              <a:rPr lang="en-US" dirty="0">
                <a:sym typeface="Wingdings" panose="05000000000000000000" pitchFamily="2" charset="2"/>
              </a:rPr>
              <a:t> users not motivated to finance </a:t>
            </a:r>
            <a:r>
              <a:rPr lang="en-US" dirty="0" smtClean="0">
                <a:sym typeface="Wingdings" panose="05000000000000000000" pitchFamily="2" charset="2"/>
              </a:rPr>
              <a:t>R&amp;D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Deployment likely to be regulatory driven (tricky for business)</a:t>
            </a:r>
            <a:endParaRPr lang="en-US" dirty="0"/>
          </a:p>
          <a:p>
            <a:pPr lvl="1"/>
            <a:r>
              <a:rPr lang="en-US" dirty="0" smtClean="0"/>
              <a:t>Reliable, compact, high power (MW class), efficient (wall plug to EB power), cost effective accelerators are needed.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Turn key MW Accelerator </a:t>
            </a:r>
            <a:r>
              <a:rPr lang="en-US" dirty="0"/>
              <a:t>development requires $ + extensive </a:t>
            </a:r>
            <a:r>
              <a:rPr lang="en-US" dirty="0" smtClean="0"/>
              <a:t>infrastructure… who will fund deployment?   </a:t>
            </a:r>
            <a:r>
              <a:rPr lang="en-US" dirty="0" smtClean="0">
                <a:solidFill>
                  <a:srgbClr val="FF0000"/>
                </a:solidFill>
              </a:rPr>
              <a:t>SRF?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/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fld id="{AA6D32DC-487C-4C5B-83CB-9DF80DDC74D2}" type="datetime1">
              <a:rPr lang="en-US" smtClean="0"/>
              <a:pPr/>
              <a:t>10/28/2014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91305" y="2066029"/>
            <a:ext cx="2603313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SRF is Compact!</a:t>
            </a:r>
          </a:p>
          <a:p>
            <a:r>
              <a:rPr lang="en-US" sz="1800" dirty="0" smtClean="0"/>
              <a:t>400 KW = 10 MeV, 40 mA</a:t>
            </a:r>
          </a:p>
          <a:p>
            <a:r>
              <a:rPr lang="en-US" sz="1800" dirty="0" smtClean="0"/>
              <a:t>Q</a:t>
            </a:r>
            <a:r>
              <a:rPr lang="en-US" sz="1800" baseline="-25000" dirty="0" smtClean="0"/>
              <a:t>0</a:t>
            </a:r>
            <a:r>
              <a:rPr lang="en-US" sz="1800" dirty="0" smtClean="0"/>
              <a:t> =  7 x 10</a:t>
            </a:r>
            <a:r>
              <a:rPr lang="en-US" sz="1800" baseline="30000" dirty="0" smtClean="0"/>
              <a:t>10    </a:t>
            </a:r>
            <a:r>
              <a:rPr lang="en-US" sz="1800" dirty="0" smtClean="0"/>
              <a:t>@2K</a:t>
            </a:r>
            <a:endParaRPr lang="en-US" sz="1800" baseline="30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454" y="807526"/>
            <a:ext cx="3221903" cy="130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6184430" y="1294407"/>
            <a:ext cx="2113808" cy="653146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090963">
            <a:off x="6441752" y="1517668"/>
            <a:ext cx="51007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1 M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38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63798"/>
            <a:ext cx="6858000" cy="762000"/>
          </a:xfrm>
        </p:spPr>
        <p:txBody>
          <a:bodyPr/>
          <a:lstStyle/>
          <a:p>
            <a:r>
              <a:rPr lang="en-US" sz="2800" dirty="0"/>
              <a:t>Accelerators for Energy: ADS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839200" cy="2286000"/>
          </a:xfrm>
        </p:spPr>
        <p:txBody>
          <a:bodyPr>
            <a:noAutofit/>
          </a:bodyPr>
          <a:lstStyle/>
          <a:p>
            <a:r>
              <a:rPr lang="en-US" b="1" dirty="0" smtClean="0"/>
              <a:t>Accelerator </a:t>
            </a:r>
            <a:r>
              <a:rPr lang="en-US" b="1" dirty="0"/>
              <a:t>Driven </a:t>
            </a:r>
            <a:r>
              <a:rPr lang="en-US" b="1" dirty="0" smtClean="0"/>
              <a:t>Subcritical Reactors </a:t>
            </a:r>
            <a:r>
              <a:rPr lang="en-US" dirty="0" smtClean="0"/>
              <a:t>can transmute nuclear waste so it is much safer and simpler to store, while at the same time generating electrical power</a:t>
            </a:r>
          </a:p>
          <a:p>
            <a:pPr lvl="1"/>
            <a:r>
              <a:rPr lang="en-US" dirty="0"/>
              <a:t>Subcritical reactors </a:t>
            </a:r>
            <a:r>
              <a:rPr lang="en-US" dirty="0">
                <a:sym typeface="Wingdings" pitchFamily="2" charset="2"/>
              </a:rPr>
              <a:t> Safety… Accelerator off  reaction stops…no run away reactions</a:t>
            </a:r>
            <a:r>
              <a:rPr lang="en-US" dirty="0"/>
              <a:t> !</a:t>
            </a:r>
          </a:p>
          <a:p>
            <a:pPr lvl="1"/>
            <a:r>
              <a:rPr lang="en-US" dirty="0" smtClean="0"/>
              <a:t>Requires very high beam power (&gt;10 MW) and very high reliability</a:t>
            </a:r>
          </a:p>
          <a:p>
            <a:pPr lvl="1"/>
            <a:r>
              <a:rPr lang="en-US" dirty="0" smtClean="0"/>
              <a:t>This technology is actively pursued in Europe, China, India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000498"/>
            <a:ext cx="4495799" cy="2166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266425" y="3843677"/>
            <a:ext cx="3048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600" dirty="0" smtClean="0">
                <a:solidFill>
                  <a:srgbClr val="00007A">
                    <a:lumMod val="60000"/>
                    <a:lumOff val="40000"/>
                  </a:srgbClr>
                </a:solidFill>
                <a:latin typeface="Arial" pitchFamily="34" charset="0"/>
              </a:rPr>
              <a:t>MYRRHA Accelerator Driven Reactor Project, </a:t>
            </a:r>
            <a:r>
              <a:rPr lang="en-US" sz="1600" dirty="0" err="1" smtClean="0">
                <a:solidFill>
                  <a:srgbClr val="00007A">
                    <a:lumMod val="60000"/>
                    <a:lumOff val="40000"/>
                  </a:srgbClr>
                </a:solidFill>
                <a:latin typeface="Arial" pitchFamily="34" charset="0"/>
              </a:rPr>
              <a:t>Mol</a:t>
            </a:r>
            <a:r>
              <a:rPr lang="en-US" sz="1600" dirty="0" smtClean="0">
                <a:solidFill>
                  <a:srgbClr val="00007A">
                    <a:lumMod val="60000"/>
                    <a:lumOff val="40000"/>
                  </a:srgbClr>
                </a:solidFill>
                <a:latin typeface="Arial" pitchFamily="34" charset="0"/>
              </a:rPr>
              <a:t>, Belgium</a:t>
            </a:r>
            <a:endParaRPr lang="en-US" sz="1600" dirty="0">
              <a:solidFill>
                <a:srgbClr val="00007A">
                  <a:lumMod val="60000"/>
                  <a:lumOff val="40000"/>
                </a:srgbClr>
              </a:solidFill>
              <a:latin typeface="Arial" pitchFamily="34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9" y="3860897"/>
            <a:ext cx="3525915" cy="221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396" y="5835603"/>
            <a:ext cx="1164405" cy="586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Arrow Connector 13"/>
          <p:cNvCxnSpPr/>
          <p:nvPr/>
        </p:nvCxnSpPr>
        <p:spPr bwMode="auto">
          <a:xfrm>
            <a:off x="3051544" y="5209953"/>
            <a:ext cx="531628" cy="809846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381000" y="4800600"/>
            <a:ext cx="2032519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600" dirty="0" smtClean="0">
                <a:solidFill>
                  <a:srgbClr val="000054">
                    <a:lumMod val="50000"/>
                    <a:lumOff val="50000"/>
                  </a:srgbClr>
                </a:solidFill>
                <a:latin typeface="Arial" pitchFamily="34" charset="0"/>
              </a:rPr>
              <a:t>An proton accelerator hits a target to provide the excess neutrons to sustain the reaction</a:t>
            </a: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35935" y="6515100"/>
            <a:ext cx="2093101" cy="164214"/>
          </a:xfrm>
        </p:spPr>
        <p:txBody>
          <a:bodyPr/>
          <a:lstStyle/>
          <a:p>
            <a:pPr>
              <a:defRPr/>
            </a:pPr>
            <a:r>
              <a:rPr lang="nn-NO" smtClean="0"/>
              <a:t>ICFA Seminar</a:t>
            </a:r>
            <a:endParaRPr lang="en-US" dirty="0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28600" y="6531052"/>
            <a:ext cx="419986" cy="241300"/>
          </a:xfrm>
        </p:spPr>
        <p:txBody>
          <a:bodyPr/>
          <a:lstStyle/>
          <a:p>
            <a:pPr>
              <a:defRPr/>
            </a:pPr>
            <a:fld id="{4CD6BB06-BDF1-49A1-9EDD-10419955E148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18" name="Date Placeholder 3"/>
          <p:cNvSpPr txBox="1">
            <a:spLocks/>
          </p:cNvSpPr>
          <p:nvPr/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fld id="{AA6D32DC-487C-4C5B-83CB-9DF80DDC74D2}" type="datetime1">
              <a:rPr lang="en-US" smtClean="0"/>
              <a:pPr/>
              <a:t>10/28/2014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95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315200" cy="762000"/>
          </a:xfrm>
        </p:spPr>
        <p:txBody>
          <a:bodyPr/>
          <a:lstStyle/>
          <a:p>
            <a:pPr algn="ctr"/>
            <a:r>
              <a:rPr lang="en-US" sz="2800" dirty="0"/>
              <a:t>Accelerators for Energy: ADS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4431" y="2353340"/>
            <a:ext cx="4114800" cy="3886200"/>
          </a:xfrm>
        </p:spPr>
        <p:txBody>
          <a:bodyPr/>
          <a:lstStyle/>
          <a:p>
            <a:r>
              <a:rPr lang="en-US" dirty="0" smtClean="0"/>
              <a:t>ADS can also potentially make use of non-fissile fuels like Thorium </a:t>
            </a:r>
          </a:p>
          <a:p>
            <a:r>
              <a:rPr lang="en-US" dirty="0" smtClean="0"/>
              <a:t>Superconducting RF </a:t>
            </a:r>
            <a:r>
              <a:rPr lang="en-US" dirty="0" err="1" smtClean="0"/>
              <a:t>Linac’s</a:t>
            </a:r>
            <a:r>
              <a:rPr lang="en-US" dirty="0" smtClean="0"/>
              <a:t> can provide high beam power &amp; efficiency</a:t>
            </a:r>
          </a:p>
          <a:p>
            <a:r>
              <a:rPr lang="en-US" dirty="0" smtClean="0"/>
              <a:t>Molten salt sub critical reactors may make this even more attractive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81000" y="838200"/>
            <a:ext cx="8229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2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2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buFont typeface="Wingdings" pitchFamily="2" charset="2"/>
              <a:buNone/>
            </a:pPr>
            <a:r>
              <a:rPr lang="en-US" dirty="0" smtClean="0"/>
              <a:t>Accelerator based transmutation combined with geological disposal has the potential to make nuclear power, a zero carbon energy source, acceptable to society</a:t>
            </a: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35935" y="6515100"/>
            <a:ext cx="2093101" cy="164214"/>
          </a:xfrm>
        </p:spPr>
        <p:txBody>
          <a:bodyPr/>
          <a:lstStyle/>
          <a:p>
            <a:pPr>
              <a:defRPr/>
            </a:pPr>
            <a:r>
              <a:rPr lang="nn-NO" smtClean="0"/>
              <a:t>ICFA Seminar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28600" y="6531052"/>
            <a:ext cx="419986" cy="241300"/>
          </a:xfrm>
        </p:spPr>
        <p:txBody>
          <a:bodyPr/>
          <a:lstStyle/>
          <a:p>
            <a:pPr>
              <a:defRPr/>
            </a:pPr>
            <a:fld id="{4CD6BB06-BDF1-49A1-9EDD-10419955E148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16" name="Date Placeholder 3"/>
          <p:cNvSpPr txBox="1">
            <a:spLocks/>
          </p:cNvSpPr>
          <p:nvPr/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fld id="{AA6D32DC-487C-4C5B-83CB-9DF80DDC74D2}" type="datetime1">
              <a:rPr lang="en-US" smtClean="0"/>
              <a:pPr/>
              <a:t>10/28/2014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830" y="2449896"/>
            <a:ext cx="5138633" cy="285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50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Accelerators for the Environment: Highway </a:t>
            </a:r>
            <a:r>
              <a:rPr lang="en-US" dirty="0"/>
              <a:t>L</a:t>
            </a:r>
            <a:r>
              <a:rPr lang="en-US" dirty="0" smtClean="0"/>
              <a:t>ife </a:t>
            </a:r>
            <a:r>
              <a:rPr lang="en-US" dirty="0"/>
              <a:t>E</a:t>
            </a:r>
            <a:r>
              <a:rPr lang="en-US" dirty="0" smtClean="0"/>
              <a:t>xtension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Realization # 1: </a:t>
            </a:r>
            <a:r>
              <a:rPr lang="en-US" dirty="0"/>
              <a:t>New technology allows the construction of compact, high power, high energy, high efficiency electron </a:t>
            </a:r>
            <a:r>
              <a:rPr lang="en-US" dirty="0" err="1" smtClean="0"/>
              <a:t>linacs</a:t>
            </a:r>
            <a:endParaRPr lang="en-US" dirty="0" smtClean="0"/>
          </a:p>
          <a:p>
            <a:endParaRPr lang="en-US" sz="1100" dirty="0"/>
          </a:p>
          <a:p>
            <a:r>
              <a:rPr lang="en-US" dirty="0">
                <a:solidFill>
                  <a:srgbClr val="FF0000"/>
                </a:solidFill>
              </a:rPr>
              <a:t>Realization # 2: </a:t>
            </a:r>
            <a:r>
              <a:rPr lang="en-US" dirty="0"/>
              <a:t>It is possible to make these high power EB sources mobile allowing new </a:t>
            </a:r>
            <a:r>
              <a:rPr lang="en-US" dirty="0" smtClean="0"/>
              <a:t>applications</a:t>
            </a:r>
          </a:p>
          <a:p>
            <a:endParaRPr lang="en-US" sz="1100" dirty="0"/>
          </a:p>
          <a:p>
            <a:r>
              <a:rPr lang="en-US" dirty="0">
                <a:solidFill>
                  <a:srgbClr val="FF0000"/>
                </a:solidFill>
              </a:rPr>
              <a:t>Realization # 3: </a:t>
            </a:r>
            <a:r>
              <a:rPr lang="en-US" dirty="0"/>
              <a:t>EB treatment can significantly improve the materials properties (e.g. toughness, low temperature performance) by </a:t>
            </a:r>
            <a:r>
              <a:rPr lang="en-US" dirty="0" smtClean="0"/>
              <a:t>crosslinking</a:t>
            </a:r>
          </a:p>
          <a:p>
            <a:endParaRPr lang="en-US" sz="1200" dirty="0"/>
          </a:p>
          <a:p>
            <a:r>
              <a:rPr lang="en-US" dirty="0"/>
              <a:t>1-3 mean that that field crosslinking of building materials is now feasible “in principle”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n-NO" smtClean="0"/>
              <a:t>ICFA Seminar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97D26-CB73-4234-AD68-8E2FFD4E8B8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50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Accelerators for the Environment: Highway </a:t>
            </a:r>
            <a:r>
              <a:rPr lang="en-US" dirty="0"/>
              <a:t>L</a:t>
            </a:r>
            <a:r>
              <a:rPr lang="en-US" dirty="0" smtClean="0"/>
              <a:t>ife </a:t>
            </a:r>
            <a:r>
              <a:rPr lang="en-US" dirty="0"/>
              <a:t>E</a:t>
            </a:r>
            <a:r>
              <a:rPr lang="en-US" dirty="0" smtClean="0"/>
              <a:t>xtension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472054"/>
          </a:xfrm>
        </p:spPr>
        <p:txBody>
          <a:bodyPr/>
          <a:lstStyle/>
          <a:p>
            <a:r>
              <a:rPr lang="en-US" dirty="0" smtClean="0"/>
              <a:t>2.2 </a:t>
            </a:r>
            <a:r>
              <a:rPr lang="en-US" dirty="0"/>
              <a:t>million miles of paved roads in the U.S</a:t>
            </a:r>
            <a:r>
              <a:rPr lang="en-US" dirty="0" smtClean="0"/>
              <a:t>.</a:t>
            </a:r>
          </a:p>
          <a:p>
            <a:pPr marL="742950" lvl="2" indent="-342900">
              <a:buFont typeface="Helvetica" pitchFamily="34" charset="0"/>
              <a:buChar char="‒"/>
            </a:pPr>
            <a:r>
              <a:rPr lang="en-US" dirty="0"/>
              <a:t>94% </a:t>
            </a:r>
            <a:r>
              <a:rPr lang="en-US" dirty="0" smtClean="0"/>
              <a:t>are constructed from asphalt  </a:t>
            </a:r>
            <a:endParaRPr lang="en-US" dirty="0"/>
          </a:p>
          <a:p>
            <a:pPr lvl="1"/>
            <a:r>
              <a:rPr lang="en-US" sz="2000" dirty="0"/>
              <a:t>The U.S. Spends approximately $ 80 B/</a:t>
            </a:r>
            <a:r>
              <a:rPr lang="en-US" sz="2000" dirty="0" err="1"/>
              <a:t>yr</a:t>
            </a:r>
            <a:r>
              <a:rPr lang="en-US" sz="2000" dirty="0"/>
              <a:t> on road construction.  </a:t>
            </a:r>
          </a:p>
          <a:p>
            <a:pPr lvl="1"/>
            <a:r>
              <a:rPr lang="en-US" sz="2000" dirty="0"/>
              <a:t>Materials/techniques have changed little in the last 100 </a:t>
            </a:r>
            <a:r>
              <a:rPr lang="en-US" sz="2000" dirty="0" err="1"/>
              <a:t>yrs</a:t>
            </a:r>
            <a:endParaRPr lang="en-US" sz="2000" dirty="0"/>
          </a:p>
          <a:p>
            <a:pPr lvl="1"/>
            <a:r>
              <a:rPr lang="en-US" sz="2000" dirty="0"/>
              <a:t>Average road  must undergo major repair, crack and pothole repairs  every 1-3 </a:t>
            </a:r>
            <a:r>
              <a:rPr lang="en-US" sz="2000" dirty="0" err="1"/>
              <a:t>yrs</a:t>
            </a:r>
            <a:r>
              <a:rPr lang="en-US" sz="2000" dirty="0"/>
              <a:t> and must be completely rebuilt every   5-8 </a:t>
            </a:r>
            <a:r>
              <a:rPr lang="en-US" sz="2000" dirty="0" err="1"/>
              <a:t>yrs</a:t>
            </a:r>
            <a:r>
              <a:rPr lang="en-US" sz="2000" dirty="0"/>
              <a:t> depending on the climate</a:t>
            </a:r>
          </a:p>
          <a:p>
            <a:r>
              <a:rPr lang="en-US" dirty="0" smtClean="0"/>
              <a:t>The heavy machinery used to rebuild asphalt highway creates a huge carbon foot print.</a:t>
            </a:r>
          </a:p>
          <a:p>
            <a:r>
              <a:rPr lang="en-US" dirty="0" smtClean="0"/>
              <a:t>1 </a:t>
            </a:r>
            <a:r>
              <a:rPr lang="en-US" dirty="0" err="1"/>
              <a:t>yr</a:t>
            </a:r>
            <a:r>
              <a:rPr lang="en-US" dirty="0"/>
              <a:t> extension of life of a road would save </a:t>
            </a:r>
            <a:r>
              <a:rPr lang="en-US" dirty="0" smtClean="0"/>
              <a:t>enormous amounts of diesel fuel each year and </a:t>
            </a:r>
            <a:r>
              <a:rPr lang="en-US" dirty="0"/>
              <a:t>many 10’s of </a:t>
            </a:r>
            <a:r>
              <a:rPr lang="en-US" dirty="0" smtClean="0"/>
              <a:t>$B/</a:t>
            </a:r>
            <a:r>
              <a:rPr lang="en-US" dirty="0" err="1" smtClean="0"/>
              <a:t>yr</a:t>
            </a:r>
            <a:endParaRPr lang="en-US" dirty="0"/>
          </a:p>
          <a:p>
            <a:r>
              <a:rPr lang="en-US" dirty="0" smtClean="0"/>
              <a:t>Solution: </a:t>
            </a:r>
            <a:r>
              <a:rPr lang="en-US" sz="2000" dirty="0" smtClean="0">
                <a:solidFill>
                  <a:srgbClr val="FF0000"/>
                </a:solidFill>
              </a:rPr>
              <a:t>Crosslink binder (bitumen+?) in situ with mobile accelerator</a:t>
            </a:r>
          </a:p>
          <a:p>
            <a:pPr lvl="1"/>
            <a:r>
              <a:rPr lang="en-US" sz="2000" dirty="0" smtClean="0"/>
              <a:t>increase strength and toughness. </a:t>
            </a:r>
          </a:p>
          <a:p>
            <a:pPr lvl="1"/>
            <a:r>
              <a:rPr lang="en-US" sz="2000" dirty="0" smtClean="0"/>
              <a:t>Assume this requires 100 </a:t>
            </a:r>
            <a:r>
              <a:rPr lang="en-US" sz="2000" dirty="0" err="1"/>
              <a:t>k</a:t>
            </a:r>
            <a:r>
              <a:rPr lang="en-US" sz="2000" dirty="0" err="1" smtClean="0"/>
              <a:t>Gray</a:t>
            </a:r>
            <a:r>
              <a:rPr lang="en-US" sz="2000" dirty="0" smtClean="0"/>
              <a:t> (conservative)</a:t>
            </a:r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n-NO" smtClean="0"/>
              <a:t>ICFA Seminar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97D26-CB73-4234-AD68-8E2FFD4E8B8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0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EB to extend lifetime of highways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613" y="4642239"/>
            <a:ext cx="8672513" cy="1577808"/>
          </a:xfrm>
        </p:spPr>
        <p:txBody>
          <a:bodyPr/>
          <a:lstStyle/>
          <a:p>
            <a:r>
              <a:rPr lang="en-US" dirty="0" smtClean="0"/>
              <a:t>4 accelerators: 1400 KW </a:t>
            </a:r>
            <a:r>
              <a:rPr lang="en-US" dirty="0" smtClean="0">
                <a:sym typeface="Wingdings" panose="05000000000000000000" pitchFamily="2" charset="2"/>
              </a:rPr>
              <a:t> 2 lane-miles per 8 </a:t>
            </a:r>
            <a:r>
              <a:rPr lang="en-US" dirty="0" err="1" smtClean="0">
                <a:sym typeface="Wingdings" panose="05000000000000000000" pitchFamily="2" charset="2"/>
              </a:rPr>
              <a:t>hr</a:t>
            </a:r>
            <a:r>
              <a:rPr lang="en-US" dirty="0" smtClean="0">
                <a:sym typeface="Wingdings" panose="05000000000000000000" pitchFamily="2" charset="2"/>
              </a:rPr>
              <a:t> shift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Cost of 1 lane-mile interstate highway = $ 2.4 - 6.9 M</a:t>
            </a:r>
          </a:p>
          <a:p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Huge value added </a:t>
            </a:r>
            <a:r>
              <a:rPr lang="en-US" dirty="0" smtClean="0">
                <a:sym typeface="Wingdings" panose="05000000000000000000" pitchFamily="2" charset="2"/>
              </a:rPr>
              <a:t>~ $ 500 K- $1.4 M per shift </a:t>
            </a:r>
            <a:r>
              <a:rPr lang="en-US" sz="2000" dirty="0" smtClean="0">
                <a:sym typeface="Wingdings" panose="05000000000000000000" pitchFamily="2" charset="2"/>
              </a:rPr>
              <a:t>(1 </a:t>
            </a:r>
            <a:r>
              <a:rPr lang="en-US" sz="2000" dirty="0" err="1" smtClean="0">
                <a:sym typeface="Wingdings" panose="05000000000000000000" pitchFamily="2" charset="2"/>
              </a:rPr>
              <a:t>yr</a:t>
            </a:r>
            <a:r>
              <a:rPr lang="en-US" sz="2000" dirty="0" smtClean="0">
                <a:sym typeface="Wingdings" panose="05000000000000000000" pitchFamily="2" charset="2"/>
              </a:rPr>
              <a:t> extension)</a:t>
            </a:r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$ 5-8 M capital cost  very short payback period!</a:t>
            </a:r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n-NO" smtClean="0"/>
              <a:t>ICFA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97D26-CB73-4234-AD68-8E2FFD4E8B89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9"/>
          <a:stretch/>
        </p:blipFill>
        <p:spPr bwMode="auto">
          <a:xfrm>
            <a:off x="120613" y="956930"/>
            <a:ext cx="8901113" cy="3685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810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Can one generate the required power with a mobile generator?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Yes: diesel or gas turbine based generators &gt; 5 MW fit into a standard over the road trailer</a:t>
            </a:r>
          </a:p>
          <a:p>
            <a:r>
              <a:rPr lang="en-US" dirty="0" smtClean="0"/>
              <a:t>New  3 MW units ~ $2-3 M, used  ~$ 500 K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ICFA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4"/>
          <a:stretch/>
        </p:blipFill>
        <p:spPr bwMode="auto">
          <a:xfrm>
            <a:off x="1781290" y="2145962"/>
            <a:ext cx="5260777" cy="4157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179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Accelerators for the Environment: Highway </a:t>
            </a:r>
            <a:r>
              <a:rPr lang="en-US" dirty="0"/>
              <a:t>L</a:t>
            </a:r>
            <a:r>
              <a:rPr lang="en-US" dirty="0" smtClean="0"/>
              <a:t>ife </a:t>
            </a:r>
            <a:r>
              <a:rPr lang="en-US" dirty="0"/>
              <a:t>E</a:t>
            </a:r>
            <a:r>
              <a:rPr lang="en-US" dirty="0" smtClean="0"/>
              <a:t>xtension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Status:  </a:t>
            </a:r>
          </a:p>
          <a:p>
            <a:pPr lvl="1"/>
            <a:r>
              <a:rPr lang="en-US" dirty="0" err="1" smtClean="0"/>
              <a:t>Fermilab</a:t>
            </a:r>
            <a:r>
              <a:rPr lang="en-US" dirty="0" smtClean="0"/>
              <a:t> has filed for patent</a:t>
            </a:r>
          </a:p>
          <a:p>
            <a:pPr lvl="1"/>
            <a:r>
              <a:rPr lang="en-US" dirty="0" smtClean="0"/>
              <a:t>Developing designs for the required accelerators</a:t>
            </a:r>
          </a:p>
          <a:p>
            <a:pPr lvl="1"/>
            <a:r>
              <a:rPr lang="en-US" dirty="0" smtClean="0"/>
              <a:t>Shielding is a challenge, but simulation </a:t>
            </a:r>
            <a:r>
              <a:rPr lang="en-US" dirty="0" smtClean="0">
                <a:sym typeface="Wingdings" panose="05000000000000000000" pitchFamily="2" charset="2"/>
              </a:rPr>
              <a:t> </a:t>
            </a:r>
            <a:r>
              <a:rPr lang="en-US" dirty="0" smtClean="0"/>
              <a:t>solvable </a:t>
            </a:r>
          </a:p>
          <a:p>
            <a:pPr lvl="1"/>
            <a:r>
              <a:rPr lang="en-US" dirty="0" smtClean="0"/>
              <a:t>Engaged in process development using commercial irradiation facilities including examination of the benefits of various additives to bitumen vs alternatives</a:t>
            </a:r>
          </a:p>
          <a:p>
            <a:pPr lvl="1"/>
            <a:r>
              <a:rPr lang="en-US" dirty="0" smtClean="0"/>
              <a:t>Goal is to be able to use all current road building equipment and treat the new asphalt before first use.</a:t>
            </a:r>
          </a:p>
          <a:p>
            <a:r>
              <a:rPr lang="en-US" dirty="0" smtClean="0"/>
              <a:t>Longer term</a:t>
            </a:r>
          </a:p>
          <a:p>
            <a:pPr lvl="1"/>
            <a:r>
              <a:rPr lang="en-US" dirty="0" smtClean="0"/>
              <a:t>Team with large industrial partner</a:t>
            </a:r>
          </a:p>
          <a:p>
            <a:pPr lvl="1"/>
            <a:r>
              <a:rPr lang="en-US" dirty="0" err="1" smtClean="0"/>
              <a:t>Fermilab’s</a:t>
            </a:r>
            <a:r>
              <a:rPr lang="en-US" dirty="0" smtClean="0"/>
              <a:t> site contains many miles of asphalt roads and can serve as an ideal testing ground (e.g. no permits required)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n-NO" smtClean="0"/>
              <a:t>ICFA Seminar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97D26-CB73-4234-AD68-8E2FFD4E8B8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8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977" y="2209800"/>
            <a:ext cx="6858000" cy="762000"/>
          </a:xfrm>
        </p:spPr>
        <p:txBody>
          <a:bodyPr/>
          <a:lstStyle/>
          <a:p>
            <a:pPr algn="ctr"/>
            <a:r>
              <a:rPr lang="en-US" sz="4800" dirty="0" smtClean="0">
                <a:solidFill>
                  <a:srgbClr val="0070C0"/>
                </a:solidFill>
              </a:rPr>
              <a:t>Current Accelerator Applications</a:t>
            </a:r>
            <a:endParaRPr lang="en-US" sz="4800" dirty="0">
              <a:solidFill>
                <a:srgbClr val="0070C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080977" y="6515100"/>
            <a:ext cx="1891082" cy="241300"/>
          </a:xfrm>
        </p:spPr>
        <p:txBody>
          <a:bodyPr/>
          <a:lstStyle/>
          <a:p>
            <a:pPr>
              <a:defRPr/>
            </a:pPr>
            <a:r>
              <a:rPr lang="nn-NO" smtClean="0"/>
              <a:t>ICFA Seminar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53557" y="6512442"/>
            <a:ext cx="412750" cy="162147"/>
          </a:xfrm>
        </p:spPr>
        <p:txBody>
          <a:bodyPr/>
          <a:lstStyle/>
          <a:p>
            <a:pPr>
              <a:defRPr/>
            </a:pPr>
            <a:fld id="{EEB64668-9DC1-4FB1-8BD5-90EFBCB6141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30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Accelerator Technology </a:t>
            </a:r>
            <a:r>
              <a:rPr lang="en-US" dirty="0" smtClean="0"/>
              <a:t>Applied to Wind Turbines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156791"/>
            <a:ext cx="8672513" cy="1180214"/>
          </a:xfrm>
        </p:spPr>
        <p:txBody>
          <a:bodyPr/>
          <a:lstStyle/>
          <a:p>
            <a:r>
              <a:rPr lang="en-US" dirty="0" smtClean="0"/>
              <a:t>Superconducting Magnet Technology developed for high performance accelerator magnets is being applied to create novel SC generators for wind turbines</a:t>
            </a:r>
          </a:p>
          <a:p>
            <a:pPr lvl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n-NO" smtClean="0"/>
              <a:t>ICFA Seminar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97D26-CB73-4234-AD68-8E2FFD4E8B89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7"/>
          <a:stretch/>
        </p:blipFill>
        <p:spPr bwMode="auto">
          <a:xfrm>
            <a:off x="988829" y="940981"/>
            <a:ext cx="6921795" cy="4001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413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Technology Applied to Wind Turbines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16419"/>
            <a:ext cx="8672513" cy="5063350"/>
          </a:xfrm>
        </p:spPr>
        <p:txBody>
          <a:bodyPr/>
          <a:lstStyle/>
          <a:p>
            <a:r>
              <a:rPr lang="en-US" dirty="0" smtClean="0"/>
              <a:t>Why is Accelerator Technology Relevant?</a:t>
            </a:r>
          </a:p>
          <a:p>
            <a:r>
              <a:rPr lang="en-US" dirty="0" smtClean="0"/>
              <a:t>The size of wind turbines is currently limited by the “head weight” of the gearbox and conventional generators.</a:t>
            </a:r>
          </a:p>
          <a:p>
            <a:pPr lvl="1"/>
            <a:r>
              <a:rPr lang="en-US" dirty="0" smtClean="0"/>
              <a:t>Current production devices are in the 2-5 MW range</a:t>
            </a:r>
          </a:p>
          <a:p>
            <a:pPr lvl="1"/>
            <a:r>
              <a:rPr lang="en-US" dirty="0" smtClean="0"/>
              <a:t>Gearbox reliability is an important issue</a:t>
            </a:r>
          </a:p>
          <a:p>
            <a:r>
              <a:rPr lang="en-US" dirty="0" smtClean="0"/>
              <a:t>SC generators can have much higher power densities and require NO gearbox. </a:t>
            </a:r>
          </a:p>
          <a:p>
            <a:r>
              <a:rPr lang="en-US" dirty="0" smtClean="0"/>
              <a:t>This can allow wind turbines in the 10-25 MW range</a:t>
            </a:r>
          </a:p>
          <a:p>
            <a:pPr lvl="1"/>
            <a:r>
              <a:rPr lang="en-US" dirty="0" smtClean="0"/>
              <a:t>Bigger Higher towers = more wind, steadier wind</a:t>
            </a:r>
          </a:p>
          <a:p>
            <a:pPr lvl="1"/>
            <a:r>
              <a:rPr lang="en-US" dirty="0" smtClean="0"/>
              <a:t>Ideal for Off Shore applications</a:t>
            </a:r>
          </a:p>
          <a:p>
            <a:pPr lvl="1"/>
            <a:r>
              <a:rPr lang="en-US" dirty="0" smtClean="0"/>
              <a:t>Operation at 4 K with </a:t>
            </a:r>
            <a:r>
              <a:rPr lang="en-US" dirty="0" err="1" smtClean="0"/>
              <a:t>NbTi</a:t>
            </a:r>
            <a:r>
              <a:rPr lang="en-US" dirty="0" smtClean="0"/>
              <a:t> conductors looks practical using current technology</a:t>
            </a:r>
          </a:p>
          <a:p>
            <a:pPr lvl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n-NO" smtClean="0"/>
              <a:t>ICFA Seminar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97D26-CB73-4234-AD68-8E2FFD4E8B89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5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Accelerator Technology Applied to Wind Turbines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392"/>
            <a:ext cx="8672513" cy="3157878"/>
          </a:xfrm>
        </p:spPr>
        <p:txBody>
          <a:bodyPr/>
          <a:lstStyle/>
          <a:p>
            <a:r>
              <a:rPr lang="en-US" dirty="0" smtClean="0"/>
              <a:t>Generators built with new technology based on high temperature superconductors like Nb</a:t>
            </a:r>
            <a:r>
              <a:rPr lang="en-US" baseline="-25000" dirty="0" smtClean="0"/>
              <a:t>3</a:t>
            </a:r>
            <a:r>
              <a:rPr lang="en-US" dirty="0" smtClean="0"/>
              <a:t>Sn have great promise</a:t>
            </a:r>
          </a:p>
          <a:p>
            <a:pPr lvl="1"/>
            <a:r>
              <a:rPr lang="en-US" dirty="0" smtClean="0"/>
              <a:t>allow operation at higher temperatures simplifying designs and making them lighter and more efficient (e.g. 10 K operation)</a:t>
            </a:r>
          </a:p>
          <a:p>
            <a:pPr lvl="1"/>
            <a:r>
              <a:rPr lang="en-US" dirty="0" smtClean="0"/>
              <a:t>Cryogen free (e.g. closed </a:t>
            </a:r>
            <a:r>
              <a:rPr lang="en-US" dirty="0" err="1" smtClean="0"/>
              <a:t>cryocoolers</a:t>
            </a:r>
            <a:r>
              <a:rPr lang="en-US" dirty="0" smtClean="0"/>
              <a:t>) </a:t>
            </a:r>
            <a:r>
              <a:rPr lang="en-US" dirty="0"/>
              <a:t>Self </a:t>
            </a:r>
            <a:r>
              <a:rPr lang="en-US" dirty="0" smtClean="0"/>
              <a:t>starting</a:t>
            </a:r>
          </a:p>
          <a:p>
            <a:pPr lvl="1"/>
            <a:r>
              <a:rPr lang="en-US" dirty="0" smtClean="0"/>
              <a:t>Conductor, Coil designs, insulation and curing technology, </a:t>
            </a:r>
            <a:r>
              <a:rPr lang="en-US" dirty="0" err="1" smtClean="0"/>
              <a:t>etc</a:t>
            </a:r>
            <a:r>
              <a:rPr lang="en-US" dirty="0" smtClean="0"/>
              <a:t> developed for High Energy Physics can be directly applied </a:t>
            </a:r>
          </a:p>
          <a:p>
            <a:r>
              <a:rPr lang="en-US" dirty="0" smtClean="0"/>
              <a:t>HTS may eventually allow operation at LN2 temperatures  </a:t>
            </a:r>
          </a:p>
          <a:p>
            <a:pPr lvl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n-NO" smtClean="0"/>
              <a:t>ICFA Seminar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97D26-CB73-4234-AD68-8E2FFD4E8B89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" t="7137" r="4498" b="11153"/>
          <a:stretch/>
        </p:blipFill>
        <p:spPr bwMode="auto">
          <a:xfrm>
            <a:off x="228600" y="4094423"/>
            <a:ext cx="4848446" cy="216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281" y="4072270"/>
            <a:ext cx="3163453" cy="1812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85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n-NO" smtClean="0"/>
              <a:t>ICFA Seminar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B9E14-5D4A-413E-9E48-ABA2F2A709F3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28600" y="10747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154D81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3600" dirty="0" smtClean="0"/>
              <a:t>Illinois Accelerator Research Center</a:t>
            </a:r>
            <a:endParaRPr lang="en-US" sz="36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14291" y="4840198"/>
            <a:ext cx="8292981" cy="143777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5" charset="-128"/>
                <a:cs typeface="ＭＳ Ｐゴシック" pitchFamily="-105" charset="-128"/>
              </a:defRPr>
            </a:lvl1pPr>
            <a:lvl2pPr marL="568325" indent="-2222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8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8" charset="2"/>
              <a:buChar char="®"/>
              <a:defRPr sz="24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3pPr>
            <a:lvl4pPr marL="914400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25000"/>
              <a:buFont typeface="Wingdings" pitchFamily="28" charset="2"/>
              <a:buChar char="q"/>
              <a:defRPr sz="20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4pPr>
            <a:lvl5pPr marL="1200150" indent="-2222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8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en-US" sz="2800" b="1" dirty="0" smtClean="0">
                <a:ea typeface="ＭＳ Ｐゴシック" pitchFamily="28" charset="-128"/>
              </a:rPr>
              <a:t>Modern Design: Architects = Ross Barney</a:t>
            </a:r>
          </a:p>
          <a:p>
            <a:pPr marL="0" indent="0" eaLnBrk="1" hangingPunct="1">
              <a:buFontTx/>
              <a:buNone/>
            </a:pPr>
            <a:r>
              <a:rPr lang="en-US" sz="2800" b="1" dirty="0">
                <a:ea typeface="ＭＳ Ｐゴシック" pitchFamily="28" charset="-128"/>
              </a:rPr>
              <a:t>LEED Gold: </a:t>
            </a:r>
            <a:r>
              <a:rPr lang="en-US" sz="2800" b="1" dirty="0" smtClean="0">
                <a:ea typeface="ＭＳ Ｐゴシック" pitchFamily="28" charset="-128"/>
              </a:rPr>
              <a:t>Designed for Energy Efficiency</a:t>
            </a:r>
            <a:endParaRPr lang="en-US" sz="2800" b="1" dirty="0">
              <a:ea typeface="ＭＳ Ｐゴシック" pitchFamily="28" charset="-12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1461" y="982639"/>
            <a:ext cx="8134065" cy="372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224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122504" y="5076497"/>
            <a:ext cx="8841984" cy="1278583"/>
          </a:xfrm>
        </p:spPr>
        <p:txBody>
          <a:bodyPr>
            <a:normAutofit/>
          </a:bodyPr>
          <a:lstStyle/>
          <a:p>
            <a:endParaRPr lang="en-US" sz="900" dirty="0" smtClean="0"/>
          </a:p>
          <a:p>
            <a:endParaRPr lang="en-US" dirty="0" smtClean="0"/>
          </a:p>
          <a:p>
            <a:pPr marL="6350" indent="0">
              <a:buNone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8660"/>
          </a:xfrm>
        </p:spPr>
        <p:txBody>
          <a:bodyPr/>
          <a:lstStyle/>
          <a:p>
            <a:pPr algn="ctr"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What Industry Really Gets Excited About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1560" y="6583679"/>
            <a:ext cx="3447492" cy="280829"/>
          </a:xfrm>
        </p:spPr>
        <p:txBody>
          <a:bodyPr/>
          <a:lstStyle/>
          <a:p>
            <a:r>
              <a:rPr lang="nn-NO" smtClean="0"/>
              <a:t>ICFA Seminar</a:t>
            </a:r>
            <a:endParaRPr lang="en-US" dirty="0"/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>
          <a:xfrm>
            <a:off x="0" y="6526528"/>
            <a:ext cx="533400" cy="27432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8" charset="2"/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8" charset="2"/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8" charset="2"/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8" charset="2"/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8" charset="2"/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pPr algn="ctr"/>
            <a:fld id="{7F8D04B0-EFFD-49E5-B68A-0344686C47A3}" type="slidenum">
              <a:rPr lang="en-US" sz="900" smtClean="0"/>
              <a:pPr algn="ctr"/>
              <a:t>34</a:t>
            </a:fld>
            <a:endParaRPr lang="en-US" sz="9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43"/>
          <a:stretch/>
        </p:blipFill>
        <p:spPr bwMode="auto">
          <a:xfrm>
            <a:off x="0" y="961697"/>
            <a:ext cx="4177861" cy="234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344" y="989819"/>
            <a:ext cx="4550143" cy="232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7"/>
          <a:stretch/>
        </p:blipFill>
        <p:spPr bwMode="auto">
          <a:xfrm>
            <a:off x="713056" y="3452597"/>
            <a:ext cx="3464805" cy="1923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91001" y="3342463"/>
            <a:ext cx="4239253" cy="207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79734" y="5631527"/>
            <a:ext cx="78225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Building 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refurbishment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in progress, available mid 2015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97D26-CB73-4234-AD68-8E2FFD4E8B89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907" y="103664"/>
            <a:ext cx="7605215" cy="641739"/>
          </a:xfrm>
        </p:spPr>
        <p:txBody>
          <a:bodyPr/>
          <a:lstStyle/>
          <a:p>
            <a:pPr algn="ctr"/>
            <a:r>
              <a:rPr lang="en-US" sz="3200" dirty="0" smtClean="0"/>
              <a:t>Summary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21567"/>
            <a:ext cx="8672513" cy="5224854"/>
          </a:xfrm>
        </p:spPr>
        <p:txBody>
          <a:bodyPr/>
          <a:lstStyle/>
          <a:p>
            <a:r>
              <a:rPr lang="en-US" dirty="0" err="1" smtClean="0"/>
              <a:t>Fermilab</a:t>
            </a:r>
            <a:r>
              <a:rPr lang="en-US" dirty="0" smtClean="0"/>
              <a:t> is actively engaged in accelerator R&amp;D in support of its basic science mission</a:t>
            </a:r>
          </a:p>
          <a:p>
            <a:r>
              <a:rPr lang="en-US" dirty="0" smtClean="0"/>
              <a:t>Much of the technology we develop can have applications beyond High Energy Physics</a:t>
            </a:r>
          </a:p>
          <a:p>
            <a:r>
              <a:rPr lang="en-US" dirty="0" smtClean="0"/>
              <a:t>With the completion of IARC, we plan to launch </a:t>
            </a:r>
            <a:r>
              <a:rPr lang="en-US" dirty="0" smtClean="0"/>
              <a:t>a </a:t>
            </a:r>
            <a:r>
              <a:rPr lang="en-US" dirty="0" smtClean="0"/>
              <a:t>program of cooperative work with industry  </a:t>
            </a:r>
          </a:p>
          <a:p>
            <a:r>
              <a:rPr lang="en-US" dirty="0"/>
              <a:t>M</a:t>
            </a:r>
            <a:r>
              <a:rPr lang="en-US" dirty="0" smtClean="0"/>
              <a:t>any of these applications can have transformative impacts on the way mankind generates energy,  and manufactures new materials.  </a:t>
            </a:r>
          </a:p>
          <a:p>
            <a:r>
              <a:rPr lang="en-US" dirty="0" smtClean="0"/>
              <a:t>They can also have very positive effects  on the environment for benefit of all mankind …. Our goal is all of this… </a:t>
            </a:r>
          </a:p>
          <a:p>
            <a:r>
              <a:rPr lang="en-US" u="sng" dirty="0" smtClean="0"/>
              <a:t>AND</a:t>
            </a:r>
            <a:r>
              <a:rPr lang="en-US" dirty="0" smtClean="0"/>
              <a:t>  to create new industries and jobs…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n-NO" smtClean="0"/>
              <a:t>ICFA Seminar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97D26-CB73-4234-AD68-8E2FFD4E8B89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1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349724" y="345357"/>
            <a:ext cx="7087051" cy="44577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336899"/>
                </a:solidFill>
                <a:latin typeface="Helvetica" panose="020B0604020202020204" pitchFamily="34" charset="0"/>
                <a:ea typeface="ＭＳ Ｐゴシック" pitchFamily="34" charset="-128"/>
                <a:cs typeface="Helvetica" panose="020B0604020202020204" pitchFamily="34" charset="0"/>
              </a:rPr>
              <a:t>Thank you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98" y="907494"/>
            <a:ext cx="6311217" cy="5617532"/>
          </a:xfrm>
        </p:spPr>
      </p:pic>
      <p:sp>
        <p:nvSpPr>
          <p:cNvPr id="2" name="TextBox 1"/>
          <p:cNvSpPr txBox="1"/>
          <p:nvPr/>
        </p:nvSpPr>
        <p:spPr>
          <a:xfrm>
            <a:off x="6703675" y="1792432"/>
            <a:ext cx="2336811" cy="3382147"/>
          </a:xfrm>
          <a:prstGeom prst="rect">
            <a:avLst/>
          </a:prstGeom>
          <a:noFill/>
        </p:spPr>
        <p:txBody>
          <a:bodyPr wrap="square" lIns="57598" tIns="28799" rIns="57598" bIns="28799" rtlCol="0">
            <a:spAutoFit/>
          </a:bodyPr>
          <a:lstStyle/>
          <a:p>
            <a:r>
              <a:rPr lang="en-US" dirty="0" smtClean="0">
                <a:solidFill>
                  <a:srgbClr val="336899"/>
                </a:solidFill>
              </a:rPr>
              <a:t>Special thanks to:</a:t>
            </a:r>
          </a:p>
          <a:p>
            <a:endParaRPr lang="en-US" dirty="0" smtClean="0">
              <a:solidFill>
                <a:srgbClr val="336899"/>
              </a:solidFill>
            </a:endParaRPr>
          </a:p>
          <a:p>
            <a:r>
              <a:rPr lang="en-US" dirty="0" smtClean="0">
                <a:solidFill>
                  <a:srgbClr val="336899"/>
                </a:solidFill>
              </a:rPr>
              <a:t>Bob Kephart</a:t>
            </a:r>
          </a:p>
          <a:p>
            <a:r>
              <a:rPr lang="en-US" dirty="0" smtClean="0">
                <a:solidFill>
                  <a:srgbClr val="336899"/>
                </a:solidFill>
              </a:rPr>
              <a:t>Cherri Schmidt</a:t>
            </a:r>
          </a:p>
          <a:p>
            <a:r>
              <a:rPr lang="en-US" dirty="0" smtClean="0">
                <a:solidFill>
                  <a:srgbClr val="336899"/>
                </a:solidFill>
              </a:rPr>
              <a:t>Charlie Cooper</a:t>
            </a:r>
          </a:p>
          <a:p>
            <a:r>
              <a:rPr lang="en-US" dirty="0" smtClean="0">
                <a:solidFill>
                  <a:srgbClr val="336899"/>
                </a:solidFill>
              </a:rPr>
              <a:t>Thomas Kroc</a:t>
            </a:r>
          </a:p>
          <a:p>
            <a:endParaRPr lang="en-US" dirty="0" smtClean="0">
              <a:solidFill>
                <a:srgbClr val="336899"/>
              </a:solidFill>
            </a:endParaRPr>
          </a:p>
          <a:p>
            <a:r>
              <a:rPr lang="en-US" dirty="0" smtClean="0">
                <a:solidFill>
                  <a:srgbClr val="336899"/>
                </a:solidFill>
              </a:rPr>
              <a:t>&amp; </a:t>
            </a:r>
            <a:r>
              <a:rPr lang="en-US" dirty="0" smtClean="0">
                <a:solidFill>
                  <a:srgbClr val="336899"/>
                </a:solidFill>
              </a:rPr>
              <a:t>Fermilab Colleagues</a:t>
            </a:r>
            <a:endParaRPr lang="en-US" dirty="0">
              <a:solidFill>
                <a:srgbClr val="3368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19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" y="1414733"/>
            <a:ext cx="8979196" cy="311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98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057" y="-76200"/>
            <a:ext cx="8352663" cy="762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Accelerators: </a:t>
            </a:r>
            <a:r>
              <a:rPr lang="en-US" sz="3200" b="1" dirty="0">
                <a:solidFill>
                  <a:srgbClr val="0070C0"/>
                </a:solidFill>
              </a:rPr>
              <a:t>Essential Tools in Industry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283830" y="6507125"/>
            <a:ext cx="522620" cy="241300"/>
          </a:xfrm>
        </p:spPr>
        <p:txBody>
          <a:bodyPr/>
          <a:lstStyle/>
          <a:p>
            <a:pPr>
              <a:defRPr/>
            </a:pPr>
            <a:fld id="{EEB64668-9DC1-4FB1-8BD5-90EFBCB6141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90114" y="881616"/>
            <a:ext cx="6972686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2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2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Ion Implantation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/>
              <a:t>Accelerators can precisely deposit  ions modifying materials and electrical </a:t>
            </a:r>
            <a:r>
              <a:rPr lang="en-US" sz="1800" dirty="0" smtClean="0"/>
              <a:t>properties (boron, phosphorous)</a:t>
            </a:r>
            <a:endParaRPr lang="en-US" sz="1800" dirty="0" smtClean="0"/>
          </a:p>
          <a:p>
            <a:pPr marL="0" indent="0">
              <a:buNone/>
            </a:pPr>
            <a:r>
              <a:rPr lang="en-US" sz="2000" dirty="0" smtClean="0"/>
              <a:t>Semi Conductors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CMOS transistor fabrication of essentially all IC’s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CCD &amp; CMOS imagers for digital cameras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Cleaving silicon for photovoltaic solar cells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Typical IC may have 25 implant steps</a:t>
            </a:r>
          </a:p>
          <a:p>
            <a:pPr marL="0" indent="0">
              <a:buNone/>
            </a:pPr>
            <a:r>
              <a:rPr lang="en-US" sz="2000" dirty="0" smtClean="0"/>
              <a:t>Metals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Harden cutting tools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Reducing friction 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Biomaterials for implants</a:t>
            </a:r>
          </a:p>
          <a:p>
            <a:pPr marL="0" indent="0">
              <a:buNone/>
            </a:pPr>
            <a:r>
              <a:rPr lang="en-US" sz="2000" dirty="0" smtClean="0"/>
              <a:t>Ceramics and Glasses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Harden surfaces 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/>
              <a:t>M</a:t>
            </a:r>
            <a:r>
              <a:rPr lang="en-US" sz="1600" dirty="0" smtClean="0"/>
              <a:t>odify optics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Color in Gem stones!</a:t>
            </a:r>
            <a:endParaRPr lang="en-US" dirty="0" smtClean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62000" y="6507124"/>
            <a:ext cx="2013098" cy="274675"/>
          </a:xfrm>
        </p:spPr>
        <p:txBody>
          <a:bodyPr/>
          <a:lstStyle/>
          <a:p>
            <a:pPr algn="ctr">
              <a:defRPr/>
            </a:pPr>
            <a:r>
              <a:rPr lang="nn-NO" smtClean="0"/>
              <a:t>ICFA Seminar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69"/>
          <a:stretch/>
        </p:blipFill>
        <p:spPr bwMode="auto">
          <a:xfrm>
            <a:off x="5503800" y="3338213"/>
            <a:ext cx="2777557" cy="3062587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075586" y="3395154"/>
            <a:ext cx="1896600" cy="7386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N2 ions reduce wear and corrosion in this artificial femur</a:t>
            </a:r>
            <a:endParaRPr lang="en-US" sz="1400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1" r="60165" b="20313"/>
          <a:stretch/>
        </p:blipFill>
        <p:spPr bwMode="auto">
          <a:xfrm>
            <a:off x="3251474" y="4942935"/>
            <a:ext cx="1955032" cy="175260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 flipV="1">
            <a:off x="5181600" y="3124200"/>
            <a:ext cx="1617921" cy="38100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3849094" y="4809944"/>
            <a:ext cx="1865906" cy="219256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26" name="Picture 2" descr="Ion Implantation syst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740" y="746571"/>
            <a:ext cx="1862863" cy="252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98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838200"/>
            <a:ext cx="4114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0" hangingPunct="0"/>
            <a:endParaRPr lang="en-US" sz="1600" b="1" i="1" dirty="0">
              <a:solidFill>
                <a:srgbClr val="FF0000"/>
              </a:solidFill>
            </a:endParaRPr>
          </a:p>
          <a:p>
            <a:pPr algn="l" eaLnBrk="0" hangingPunct="0"/>
            <a:r>
              <a:rPr lang="en-US" sz="2000" b="1" i="1" dirty="0">
                <a:solidFill>
                  <a:srgbClr val="0070C0"/>
                </a:solidFill>
              </a:rPr>
              <a:t> </a:t>
            </a:r>
            <a:r>
              <a:rPr lang="en-US" sz="1800" b="1" i="1" dirty="0">
                <a:solidFill>
                  <a:srgbClr val="0070C0"/>
                </a:solidFill>
              </a:rPr>
              <a:t>Thermal energy</a:t>
            </a:r>
            <a:r>
              <a:rPr lang="en-US" sz="1800" b="1" dirty="0">
                <a:solidFill>
                  <a:srgbClr val="0070C0"/>
                </a:solidFill>
              </a:rPr>
              <a:t> </a:t>
            </a:r>
            <a:r>
              <a:rPr lang="en-US" sz="1800" b="1" dirty="0"/>
              <a:t>is very strongly</a:t>
            </a:r>
          </a:p>
          <a:p>
            <a:pPr algn="l" eaLnBrk="0" hangingPunct="0"/>
            <a:r>
              <a:rPr lang="en-US" sz="1800" b="1" dirty="0"/>
              <a:t>  coupled to </a:t>
            </a:r>
            <a:r>
              <a:rPr lang="en-US" sz="1800" b="1" dirty="0">
                <a:solidFill>
                  <a:srgbClr val="0070C0"/>
                </a:solidFill>
              </a:rPr>
              <a:t>Translational, </a:t>
            </a:r>
          </a:p>
          <a:p>
            <a:pPr algn="l" eaLnBrk="0" hangingPunct="0"/>
            <a:r>
              <a:rPr lang="en-US" sz="1800" b="1" dirty="0">
                <a:solidFill>
                  <a:srgbClr val="0070C0"/>
                </a:solidFill>
              </a:rPr>
              <a:t> Rotational and Vibrational </a:t>
            </a:r>
          </a:p>
          <a:p>
            <a:pPr algn="l" eaLnBrk="0" hangingPunct="0"/>
            <a:r>
              <a:rPr lang="en-US" sz="1800" b="1" dirty="0">
                <a:solidFill>
                  <a:srgbClr val="0070C0"/>
                </a:solidFill>
              </a:rPr>
              <a:t> modes </a:t>
            </a:r>
            <a:r>
              <a:rPr lang="en-US" sz="1800" b="1" dirty="0"/>
              <a:t>of the  energy absorber.</a:t>
            </a:r>
          </a:p>
          <a:p>
            <a:pPr algn="l" eaLnBrk="0" hangingPunct="0"/>
            <a:r>
              <a:rPr lang="en-US" sz="1800" b="1" dirty="0"/>
              <a:t> Ionization, bond rupture and</a:t>
            </a:r>
          </a:p>
          <a:p>
            <a:pPr algn="l" eaLnBrk="0" hangingPunct="0"/>
            <a:r>
              <a:rPr lang="en-US" sz="1800" b="1" dirty="0"/>
              <a:t> other processes leading to</a:t>
            </a:r>
          </a:p>
          <a:p>
            <a:pPr algn="l" eaLnBrk="0" hangingPunct="0"/>
            <a:r>
              <a:rPr lang="en-US" sz="1800" b="1" dirty="0"/>
              <a:t> chemical </a:t>
            </a:r>
            <a:r>
              <a:rPr lang="en-US" sz="1800" b="1" dirty="0" smtClean="0"/>
              <a:t>reactions occur     </a:t>
            </a:r>
            <a:r>
              <a:rPr lang="en-US" sz="1800" dirty="0" smtClean="0">
                <a:solidFill>
                  <a:srgbClr val="FF0000"/>
                </a:solidFill>
              </a:rPr>
              <a:t>           </a:t>
            </a:r>
            <a:endParaRPr lang="en-US" sz="1800" b="1" dirty="0"/>
          </a:p>
          <a:p>
            <a:pPr algn="l" eaLnBrk="0" hangingPunct="0"/>
            <a:r>
              <a:rPr lang="en-US" sz="1800" b="1" dirty="0"/>
              <a:t> only in the high energy region </a:t>
            </a:r>
          </a:p>
          <a:p>
            <a:pPr algn="l" eaLnBrk="0" hangingPunct="0"/>
            <a:r>
              <a:rPr lang="en-US" sz="1800" b="1" dirty="0"/>
              <a:t> of the </a:t>
            </a:r>
            <a:r>
              <a:rPr lang="en-US" sz="1800" b="1" dirty="0" err="1"/>
              <a:t>Maxwellian</a:t>
            </a:r>
            <a:r>
              <a:rPr lang="en-US" sz="1800" b="1" dirty="0"/>
              <a:t> tail.</a:t>
            </a:r>
          </a:p>
          <a:p>
            <a:pPr algn="l" eaLnBrk="0" hangingPunct="0"/>
            <a:endParaRPr lang="en-US" sz="1400" b="1" i="1" dirty="0">
              <a:solidFill>
                <a:srgbClr val="0000FF"/>
              </a:solidFill>
            </a:endParaRPr>
          </a:p>
          <a:p>
            <a:pPr algn="l" eaLnBrk="0" hangingPunct="0"/>
            <a:r>
              <a:rPr lang="en-US" sz="2000" b="1" i="1" dirty="0" smtClean="0">
                <a:solidFill>
                  <a:srgbClr val="0070C0"/>
                </a:solidFill>
              </a:rPr>
              <a:t>Ionizing </a:t>
            </a:r>
            <a:r>
              <a:rPr lang="en-US" sz="2000" b="1" i="1" dirty="0">
                <a:solidFill>
                  <a:srgbClr val="0070C0"/>
                </a:solidFill>
              </a:rPr>
              <a:t>radiation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/>
              <a:t>is almost entirely absorbed by the electronic structure of absorber, which increases the energy level of its orbital electrons.</a:t>
            </a:r>
          </a:p>
          <a:p>
            <a:pPr algn="l" eaLnBrk="0" hangingPunct="0"/>
            <a:r>
              <a:rPr lang="en-US" sz="2000" b="1" dirty="0">
                <a:solidFill>
                  <a:srgbClr val="0000FF"/>
                </a:solidFill>
              </a:rPr>
              <a:t>       </a:t>
            </a:r>
            <a:r>
              <a:rPr lang="en-US" sz="2000" b="1" dirty="0" smtClean="0">
                <a:solidFill>
                  <a:srgbClr val="0000FF"/>
                </a:solidFill>
              </a:rPr>
              <a:t>             </a:t>
            </a:r>
          </a:p>
          <a:p>
            <a:pPr algn="l" eaLnBrk="0" hangingPunct="0"/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</a:rPr>
              <a:t>                    </a:t>
            </a:r>
          </a:p>
          <a:p>
            <a:pPr algn="l" eaLnBrk="0" hangingPunct="0"/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</a:rPr>
              <a:t>                   </a:t>
            </a:r>
            <a:endParaRPr lang="en-US" sz="2000" b="1" u="sng" dirty="0">
              <a:solidFill>
                <a:srgbClr val="FFFF00"/>
              </a:solidFill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57753" y="0"/>
            <a:ext cx="892599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</a:rPr>
              <a:t>Accelerator Driven Chemistry</a:t>
            </a:r>
          </a:p>
          <a:p>
            <a:pPr algn="ctr" eaLnBrk="0" hangingPunct="0"/>
            <a:r>
              <a:rPr lang="en-US" sz="2000" b="1" dirty="0" smtClean="0"/>
              <a:t>Radiation energy is</a:t>
            </a:r>
            <a:r>
              <a:rPr lang="en-US" sz="2000" b="1" dirty="0"/>
              <a:t> </a:t>
            </a:r>
            <a:r>
              <a:rPr lang="en-US" sz="2000" b="1" u="sng" dirty="0" smtClean="0"/>
              <a:t>different </a:t>
            </a:r>
            <a:r>
              <a:rPr lang="en-US" sz="2000" b="1" dirty="0"/>
              <a:t>from Thermal energy </a:t>
            </a:r>
            <a:r>
              <a:rPr lang="en-US" sz="2000" b="1" dirty="0" smtClean="0"/>
              <a:t>!</a:t>
            </a:r>
            <a:endParaRPr lang="en-US" sz="2000" b="1" dirty="0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120080" y="3962400"/>
            <a:ext cx="4947720" cy="16764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CFFCC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l" eaLnBrk="0" hangingPunct="0"/>
            <a:r>
              <a:rPr lang="en-US" sz="2000" b="1" dirty="0">
                <a:solidFill>
                  <a:srgbClr val="FF0000"/>
                </a:solidFill>
              </a:rPr>
              <a:t>Energy in the form of large quanta </a:t>
            </a:r>
            <a:r>
              <a:rPr lang="en-US" sz="2000" b="1" dirty="0" smtClean="0">
                <a:solidFill>
                  <a:srgbClr val="FF0000"/>
                </a:solidFill>
              </a:rPr>
              <a:t>have </a:t>
            </a:r>
            <a:r>
              <a:rPr lang="en-US" sz="2000" b="1" dirty="0">
                <a:solidFill>
                  <a:srgbClr val="FF0000"/>
                </a:solidFill>
              </a:rPr>
              <a:t>more pronounced chemical  effects than energy in the form of small </a:t>
            </a:r>
            <a:r>
              <a:rPr lang="en-US" sz="2000" b="1" dirty="0" smtClean="0">
                <a:solidFill>
                  <a:srgbClr val="FF0000"/>
                </a:solidFill>
              </a:rPr>
              <a:t>quanta (</a:t>
            </a:r>
            <a:r>
              <a:rPr lang="en-US" sz="2000" b="1" dirty="0" err="1" smtClean="0">
                <a:solidFill>
                  <a:srgbClr val="FF0000"/>
                </a:solidFill>
              </a:rPr>
              <a:t>ie</a:t>
            </a:r>
            <a:r>
              <a:rPr lang="en-US" sz="2000" b="1" dirty="0" smtClean="0">
                <a:solidFill>
                  <a:srgbClr val="FF0000"/>
                </a:solidFill>
              </a:rPr>
              <a:t> processes can occur at lower temperatures </a:t>
            </a:r>
            <a:r>
              <a:rPr lang="en-US" sz="2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en-US" sz="2000" b="1" dirty="0" smtClean="0">
                <a:solidFill>
                  <a:srgbClr val="FF0000"/>
                </a:solidFill>
              </a:rPr>
              <a:t>more efficient!)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11950" y="6509251"/>
            <a:ext cx="761342" cy="360045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fld id="{92BBCC71-8433-4BAB-BE38-0A4ACBD6BFCF}" type="slidenum">
              <a:rPr lang="en-US">
                <a:latin typeface="Helvetica"/>
                <a:ea typeface="ＭＳ Ｐゴシック" charset="0"/>
                <a:cs typeface="ＭＳ Ｐゴシック" charset="0"/>
              </a:rPr>
              <a:pPr/>
              <a:t>5</a:t>
            </a:fld>
            <a:endParaRPr lang="en-US" dirty="0">
              <a:latin typeface="Helvetica"/>
              <a:ea typeface="ＭＳ Ｐゴシック" charset="0"/>
              <a:cs typeface="ＭＳ Ｐゴシック" charset="0"/>
            </a:endParaRPr>
          </a:p>
        </p:txBody>
      </p:sp>
      <p:pic>
        <p:nvPicPr>
          <p:cNvPr id="25" name="Picture 24" descr="iae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867" y="5733036"/>
            <a:ext cx="1478368" cy="10388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836472" y="5733036"/>
            <a:ext cx="5431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</a:rPr>
              <a:t>.</a:t>
            </a:r>
            <a:r>
              <a:rPr lang="en-US" sz="2000" b="1" u="sng" dirty="0" smtClean="0">
                <a:solidFill>
                  <a:srgbClr val="FF0000"/>
                </a:solidFill>
              </a:rPr>
              <a:t>Effective &amp; efficient </a:t>
            </a:r>
            <a:r>
              <a:rPr lang="en-US" sz="2000" b="1" u="sng" dirty="0">
                <a:solidFill>
                  <a:srgbClr val="FF0000"/>
                </a:solidFill>
              </a:rPr>
              <a:t>generator of reactive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u="sng" dirty="0">
                <a:solidFill>
                  <a:srgbClr val="FF0000"/>
                </a:solidFill>
              </a:rPr>
              <a:t>s</a:t>
            </a:r>
            <a:r>
              <a:rPr lang="en-US" sz="2000" b="1" u="sng" dirty="0" smtClean="0">
                <a:solidFill>
                  <a:srgbClr val="FF0000"/>
                </a:solidFill>
              </a:rPr>
              <a:t>pecies</a:t>
            </a:r>
            <a:endParaRPr lang="en-US" sz="2000" b="1" u="sng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57"/>
          <a:stretch/>
        </p:blipFill>
        <p:spPr bwMode="auto">
          <a:xfrm>
            <a:off x="4876800" y="1295400"/>
            <a:ext cx="3905250" cy="253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Connector 9"/>
          <p:cNvCxnSpPr/>
          <p:nvPr/>
        </p:nvCxnSpPr>
        <p:spPr bwMode="auto">
          <a:xfrm>
            <a:off x="7488866" y="2318091"/>
            <a:ext cx="0" cy="1483712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1440970" y="6538491"/>
            <a:ext cx="1993346" cy="241300"/>
          </a:xfrm>
        </p:spPr>
        <p:txBody>
          <a:bodyPr/>
          <a:lstStyle/>
          <a:p>
            <a:pPr>
              <a:defRPr/>
            </a:pPr>
            <a:r>
              <a:rPr lang="nn-NO" smtClean="0"/>
              <a:t>ICFA Seminar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11247" y="2243660"/>
            <a:ext cx="1066800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Activation</a:t>
            </a:r>
          </a:p>
          <a:p>
            <a:pPr algn="ctr"/>
            <a:r>
              <a:rPr lang="en-US" sz="1600" dirty="0" smtClean="0"/>
              <a:t>Energy</a:t>
            </a:r>
            <a:endParaRPr lang="en-US" sz="1600" dirty="0"/>
          </a:p>
        </p:txBody>
      </p:sp>
      <p:grpSp>
        <p:nvGrpSpPr>
          <p:cNvPr id="9" name="Group 8"/>
          <p:cNvGrpSpPr/>
          <p:nvPr/>
        </p:nvGrpSpPr>
        <p:grpSpPr>
          <a:xfrm>
            <a:off x="5362353" y="2971800"/>
            <a:ext cx="2714847" cy="505931"/>
            <a:chOff x="5362353" y="2971800"/>
            <a:chExt cx="2714847" cy="505931"/>
          </a:xfrm>
        </p:grpSpPr>
        <p:sp>
          <p:nvSpPr>
            <p:cNvPr id="7187" name="AutoShape 19"/>
            <p:cNvSpPr>
              <a:spLocks noChangeArrowheads="1"/>
            </p:cNvSpPr>
            <p:nvPr/>
          </p:nvSpPr>
          <p:spPr bwMode="auto">
            <a:xfrm flipH="1">
              <a:off x="5362353" y="2988677"/>
              <a:ext cx="428847" cy="440323"/>
            </a:xfrm>
            <a:prstGeom prst="irregularSeal1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5867400" y="2971800"/>
              <a:ext cx="2209800" cy="505931"/>
              <a:chOff x="3862466" y="2466239"/>
              <a:chExt cx="2209800" cy="505931"/>
            </a:xfrm>
          </p:grpSpPr>
          <p:sp>
            <p:nvSpPr>
              <p:cNvPr id="5" name="Right Arrow 4"/>
              <p:cNvSpPr/>
              <p:nvPr/>
            </p:nvSpPr>
            <p:spPr bwMode="auto">
              <a:xfrm>
                <a:off x="3862466" y="2466239"/>
                <a:ext cx="2209800" cy="505931"/>
              </a:xfrm>
              <a:prstGeom prst="rightArrow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4003000" y="2526268"/>
                <a:ext cx="18096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Ionizing radiation</a:t>
                </a:r>
                <a:endParaRPr lang="en-US" sz="18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4167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0633"/>
            <a:ext cx="8352663" cy="762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Accelerators: </a:t>
            </a:r>
            <a:r>
              <a:rPr lang="en-US" sz="3200" b="1" dirty="0">
                <a:solidFill>
                  <a:srgbClr val="0070C0"/>
                </a:solidFill>
              </a:rPr>
              <a:t>Essential Tools in Industry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229600" cy="990600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 smtClean="0"/>
              <a:t>A wide-range of industrial applications makes use of low-energy beams of electrons to drive chemistry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299483" y="6496050"/>
            <a:ext cx="660843" cy="241300"/>
          </a:xfrm>
        </p:spPr>
        <p:txBody>
          <a:bodyPr/>
          <a:lstStyle/>
          <a:p>
            <a:pPr>
              <a:defRPr/>
            </a:pPr>
            <a:fld id="{EEB64668-9DC1-4FB1-8BD5-90EFBCB6141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19074" y="1752600"/>
            <a:ext cx="5724525" cy="3713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2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2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Tx/>
              <a:buFont typeface="Arial" pitchFamily="34" charset="0"/>
              <a:buChar char="•"/>
            </a:pPr>
            <a:r>
              <a:rPr lang="en-US" sz="2200" dirty="0" smtClean="0"/>
              <a:t>0.1-10 MeV up to MW beam power  electrostatic, linac, </a:t>
            </a:r>
            <a:r>
              <a:rPr lang="en-US" sz="2200" dirty="0" err="1" smtClean="0"/>
              <a:t>betatron</a:t>
            </a:r>
            <a:r>
              <a:rPr lang="en-US" sz="2200" dirty="0" smtClean="0"/>
              <a:t> accelerators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378688" y="6496050"/>
            <a:ext cx="1874874" cy="260350"/>
          </a:xfrm>
        </p:spPr>
        <p:txBody>
          <a:bodyPr/>
          <a:lstStyle/>
          <a:p>
            <a:pPr>
              <a:defRPr/>
            </a:pPr>
            <a:r>
              <a:rPr lang="nn-NO" smtClean="0"/>
              <a:t>ICFA Seminar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24347"/>
            <a:ext cx="3200400" cy="3504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1" t="33140"/>
          <a:stretch/>
        </p:blipFill>
        <p:spPr bwMode="auto">
          <a:xfrm>
            <a:off x="219075" y="2921476"/>
            <a:ext cx="3562094" cy="2532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169" y="2609147"/>
            <a:ext cx="1981200" cy="2572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375" y="4152901"/>
            <a:ext cx="208928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219200" y="5029200"/>
            <a:ext cx="6172200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Electron Beam Irradiation </a:t>
            </a:r>
          </a:p>
          <a:p>
            <a:pPr algn="ctr"/>
            <a:r>
              <a:rPr lang="en-US" sz="1800" dirty="0" smtClean="0"/>
              <a:t>Improved heat resistance of coatings, wire </a:t>
            </a:r>
            <a:r>
              <a:rPr lang="en-US" sz="1800" dirty="0"/>
              <a:t>and c</a:t>
            </a:r>
            <a:r>
              <a:rPr lang="en-US" sz="1800" dirty="0" smtClean="0"/>
              <a:t>able, crosslinking polymers, radial tires, </a:t>
            </a:r>
            <a:r>
              <a:rPr lang="en-US" sz="1800" dirty="0" err="1" smtClean="0"/>
              <a:t>etc</a:t>
            </a:r>
            <a:r>
              <a:rPr lang="en-US" sz="1800" dirty="0" smtClean="0"/>
              <a:t>) </a:t>
            </a:r>
            <a:endParaRPr lang="en-US" sz="1800" dirty="0"/>
          </a:p>
          <a:p>
            <a:pPr algn="ctr"/>
            <a:r>
              <a:rPr lang="en-US" sz="2000" dirty="0" smtClean="0"/>
              <a:t>1500 dedicated facilities worldwide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7596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651" y="4129584"/>
            <a:ext cx="3319462" cy="245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52663" cy="762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Accelerators: </a:t>
            </a:r>
            <a:r>
              <a:rPr lang="en-US" sz="3200" b="1" dirty="0">
                <a:solidFill>
                  <a:srgbClr val="0070C0"/>
                </a:solidFill>
              </a:rPr>
              <a:t>Essential Tools in Industry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5088"/>
            <a:ext cx="4267200" cy="45271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70C0"/>
                </a:solidFill>
              </a:rPr>
              <a:t>Electron beam printing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B64668-9DC1-4FB1-8BD5-90EFBCB6141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1524347"/>
            <a:ext cx="4724400" cy="5409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2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2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Tx/>
            </a:pPr>
            <a:r>
              <a:rPr lang="en-US" sz="2200" dirty="0" smtClean="0"/>
              <a:t>Conventional printing requires use of enormous amounts of solvents that are created, evaporated, and must be disposed of … all with significant environmental impact</a:t>
            </a:r>
          </a:p>
          <a:p>
            <a:pPr>
              <a:buClrTx/>
            </a:pPr>
            <a:r>
              <a:rPr lang="en-US" sz="2200" dirty="0" smtClean="0"/>
              <a:t>EB printing can print 12 colors at 600 M/min with water based inks</a:t>
            </a:r>
          </a:p>
          <a:p>
            <a:pPr>
              <a:buClrTx/>
            </a:pPr>
            <a:r>
              <a:rPr lang="en-US" sz="2200" dirty="0" smtClean="0"/>
              <a:t>EB’s also enables new packaging methods for food (foil-glue-foil)</a:t>
            </a:r>
          </a:p>
          <a:p>
            <a:pPr>
              <a:buClrTx/>
            </a:pPr>
            <a:r>
              <a:rPr lang="en-US" sz="2200" dirty="0" smtClean="0"/>
              <a:t>Your milk carton or potato bag may have been manufactured with this technology                                </a:t>
            </a:r>
            <a:endParaRPr lang="en-US" sz="1900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61999" y="6515100"/>
            <a:ext cx="2268279" cy="241299"/>
          </a:xfrm>
        </p:spPr>
        <p:txBody>
          <a:bodyPr/>
          <a:lstStyle/>
          <a:p>
            <a:pPr>
              <a:defRPr/>
            </a:pPr>
            <a:r>
              <a:rPr lang="nn-NO" smtClean="0"/>
              <a:t>ICFA Seminar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273748" y="6053435"/>
            <a:ext cx="3756837" cy="46166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Electron Beam Packaging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461" y="1443312"/>
            <a:ext cx="3261842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433" y="4343400"/>
            <a:ext cx="2081212" cy="883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37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716" y="5943600"/>
            <a:ext cx="1533525" cy="97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76200"/>
            <a:ext cx="7758100" cy="762000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rgbClr val="0070C0"/>
                </a:solidFill>
              </a:rPr>
              <a:t>Accelerators: Food Preservation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04800" y="6515099"/>
            <a:ext cx="3228051" cy="254493"/>
          </a:xfrm>
        </p:spPr>
        <p:txBody>
          <a:bodyPr/>
          <a:lstStyle/>
          <a:p>
            <a:pPr algn="ctr">
              <a:defRPr/>
            </a:pPr>
            <a:r>
              <a:rPr lang="nn-NO" smtClean="0"/>
              <a:t>ICFA Seminar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CD6BB06-BDF1-49A1-9EDD-10419955E14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48200" y="5415833"/>
            <a:ext cx="1828800" cy="46166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 err="1" smtClean="0">
                <a:solidFill>
                  <a:schemeClr val="bg1"/>
                </a:solidFill>
              </a:rPr>
              <a:t>Radura</a:t>
            </a:r>
            <a:r>
              <a:rPr lang="en-US" sz="1200" dirty="0" smtClean="0">
                <a:solidFill>
                  <a:schemeClr val="bg1"/>
                </a:solidFill>
              </a:rPr>
              <a:t> symbol indicates irradiated food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229600" cy="990600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 smtClean="0"/>
              <a:t>Low-energy beams of electrons can help beat food-borne Illness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76200" y="1447800"/>
            <a:ext cx="4572000" cy="4857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2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2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Tx/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0070C0"/>
                </a:solidFill>
              </a:rPr>
              <a:t>~60 people die from food-borne illness in the U.S. each week</a:t>
            </a:r>
          </a:p>
          <a:p>
            <a:pPr>
              <a:buClrTx/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70C0"/>
                </a:solidFill>
              </a:rPr>
              <a:t>Food </a:t>
            </a:r>
            <a:r>
              <a:rPr lang="en-US" sz="2000" dirty="0">
                <a:solidFill>
                  <a:srgbClr val="0070C0"/>
                </a:solidFill>
              </a:rPr>
              <a:t>poisoning </a:t>
            </a:r>
            <a:r>
              <a:rPr lang="en-US" sz="2000" dirty="0" smtClean="0">
                <a:solidFill>
                  <a:srgbClr val="0070C0"/>
                </a:solidFill>
              </a:rPr>
              <a:t>is estimated to cost </a:t>
            </a:r>
            <a:r>
              <a:rPr lang="en-US" sz="2000" dirty="0">
                <a:solidFill>
                  <a:srgbClr val="0070C0"/>
                </a:solidFill>
              </a:rPr>
              <a:t>the US $152 billion a year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  <a:r>
              <a:rPr lang="en-US" sz="2200" dirty="0" smtClean="0">
                <a:solidFill>
                  <a:srgbClr val="0070C0"/>
                </a:solidFill>
              </a:rPr>
              <a:t> </a:t>
            </a:r>
          </a:p>
          <a:p>
            <a:pPr>
              <a:buClrTx/>
              <a:buFont typeface="Arial" pitchFamily="34" charset="0"/>
              <a:buChar char="•"/>
            </a:pPr>
            <a:r>
              <a:rPr lang="en-US" sz="2200" dirty="0" smtClean="0"/>
              <a:t>Electron beams and/or X-rays can kill bacteria like E. coli, Salmonella, and Listeria.</a:t>
            </a:r>
          </a:p>
          <a:p>
            <a:pPr>
              <a:buClrTx/>
              <a:buFont typeface="Arial" pitchFamily="34" charset="0"/>
              <a:buChar char="•"/>
            </a:pPr>
            <a:r>
              <a:rPr lang="en-US" sz="2200" dirty="0" smtClean="0"/>
              <a:t>Currently in use for: Spices, fruit, lettuce, ground beef, milk, juice, military rations… </a:t>
            </a:r>
          </a:p>
          <a:p>
            <a:pPr>
              <a:buClrTx/>
              <a:buFont typeface="Arial" pitchFamily="34" charset="0"/>
              <a:buChar char="•"/>
            </a:pPr>
            <a:endParaRPr lang="en-US" sz="2200" dirty="0" smtClean="0"/>
          </a:p>
          <a:p>
            <a:pPr>
              <a:buClrTx/>
              <a:buFont typeface="Arial" pitchFamily="34" charset="0"/>
              <a:buChar char="•"/>
            </a:pPr>
            <a:r>
              <a:rPr lang="en-US" sz="2200" dirty="0"/>
              <a:t>M</a:t>
            </a:r>
            <a:r>
              <a:rPr lang="en-US" sz="2200" dirty="0" smtClean="0"/>
              <a:t>any more opportunities exist</a:t>
            </a:r>
          </a:p>
          <a:p>
            <a:pPr>
              <a:buClrTx/>
              <a:buFont typeface="Arial" pitchFamily="34" charset="0"/>
              <a:buChar char="•"/>
            </a:pPr>
            <a:r>
              <a:rPr lang="en-US" sz="2200" dirty="0"/>
              <a:t>B</a:t>
            </a:r>
            <a:r>
              <a:rPr lang="en-US" sz="2200" dirty="0" smtClean="0"/>
              <a:t>arriers = </a:t>
            </a:r>
            <a:r>
              <a:rPr lang="en-US" sz="1800" dirty="0" smtClean="0"/>
              <a:t>cost &amp; public acceptance</a:t>
            </a:r>
            <a:endParaRPr lang="en-US" sz="19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461977"/>
            <a:ext cx="3733800" cy="215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4" t="50000"/>
          <a:stretch/>
        </p:blipFill>
        <p:spPr bwMode="auto">
          <a:xfrm>
            <a:off x="7110004" y="5562600"/>
            <a:ext cx="1890456" cy="621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660" y="3648050"/>
            <a:ext cx="2590800" cy="1767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902" y="3646904"/>
            <a:ext cx="1651000" cy="1768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 bwMode="auto">
          <a:xfrm>
            <a:off x="4343400" y="5873530"/>
            <a:ext cx="609600" cy="31093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14952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692" y="4108955"/>
            <a:ext cx="1719816" cy="1021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7610"/>
            <a:ext cx="8415482" cy="762000"/>
          </a:xfrm>
        </p:spPr>
        <p:txBody>
          <a:bodyPr/>
          <a:lstStyle/>
          <a:p>
            <a:r>
              <a:rPr lang="en-US" sz="3600" dirty="0" smtClean="0">
                <a:solidFill>
                  <a:srgbClr val="0070C0"/>
                </a:solidFill>
              </a:rPr>
              <a:t>Accelerators for Industrial Processes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024916" y="6505688"/>
            <a:ext cx="2432404" cy="241300"/>
          </a:xfrm>
        </p:spPr>
        <p:txBody>
          <a:bodyPr/>
          <a:lstStyle/>
          <a:p>
            <a:pPr>
              <a:defRPr/>
            </a:pPr>
            <a:r>
              <a:rPr lang="nn-NO" smtClean="0"/>
              <a:t>ICFA Seminar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CD6BB06-BDF1-49A1-9EDD-10419955E14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316" y="2202697"/>
            <a:ext cx="3850757" cy="3096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28827" y="883147"/>
            <a:ext cx="5122744" cy="138499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Electron Beam Welding and Machining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/>
              <a:t>Deep welds, low weld shrinkage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D</a:t>
            </a:r>
            <a:r>
              <a:rPr lang="en-US" sz="1600" dirty="0" smtClean="0"/>
              <a:t>issimilar or refractory metals, </a:t>
            </a:r>
            <a:r>
              <a:rPr lang="en-US" sz="1600" dirty="0" err="1" smtClean="0"/>
              <a:t>etc</a:t>
            </a:r>
            <a:endParaRPr lang="en-US" sz="1600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/>
              <a:t>Widely used in automotive and aerospace industry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/>
              <a:t>Drill 3000 holes/sec!</a:t>
            </a:r>
            <a:endParaRPr 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1423987" cy="3067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620" y="914400"/>
            <a:ext cx="1852996" cy="1288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5563705" y="2676524"/>
            <a:ext cx="2275368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PAVAC </a:t>
            </a:r>
            <a:r>
              <a:rPr lang="en-US" sz="1800" dirty="0">
                <a:solidFill>
                  <a:srgbClr val="FF0000"/>
                </a:solidFill>
              </a:rPr>
              <a:t>E</a:t>
            </a:r>
            <a:r>
              <a:rPr lang="en-US" sz="1800" dirty="0" smtClean="0">
                <a:solidFill>
                  <a:srgbClr val="FF0000"/>
                </a:solidFill>
              </a:rPr>
              <a:t>nergy Corp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49732" y="2018031"/>
            <a:ext cx="1564758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Fuel injectors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77" y="4835261"/>
            <a:ext cx="2669034" cy="150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514600" y="5105265"/>
            <a:ext cx="1306032" cy="1255728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Weld gear boxes</a:t>
            </a:r>
          </a:p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Harden gears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40" y="2465119"/>
            <a:ext cx="1960470" cy="1421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033596" y="3669268"/>
            <a:ext cx="1787036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Turbo chargers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821" y="4930601"/>
            <a:ext cx="2144221" cy="1605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417" y="4980654"/>
            <a:ext cx="2135034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5638800" y="5991661"/>
            <a:ext cx="1787036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Jet engines &amp; Gas turbines</a:t>
            </a:r>
          </a:p>
        </p:txBody>
      </p:sp>
    </p:spTree>
    <p:extLst>
      <p:ext uri="{BB962C8B-B14F-4D97-AF65-F5344CB8AC3E}">
        <p14:creationId xmlns:p14="http://schemas.microsoft.com/office/powerpoint/2010/main" val="80504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Template">
  <a:themeElements>
    <a:clrScheme name="Custom 2">
      <a:dk1>
        <a:srgbClr val="404040"/>
      </a:dk1>
      <a:lt1>
        <a:srgbClr val="FFFFFF"/>
      </a:lt1>
      <a:dk2>
        <a:srgbClr val="154D81"/>
      </a:dk2>
      <a:lt2>
        <a:srgbClr val="FFFFFF"/>
      </a:lt2>
      <a:accent1>
        <a:srgbClr val="82D2E6"/>
      </a:accent1>
      <a:accent2>
        <a:srgbClr val="1997B7"/>
      </a:accent2>
      <a:accent3>
        <a:srgbClr val="DA592A"/>
      </a:accent3>
      <a:accent4>
        <a:srgbClr val="BD1F24"/>
      </a:accent4>
      <a:accent5>
        <a:srgbClr val="519A24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">
      <a:dk1>
        <a:srgbClr val="074184"/>
      </a:dk1>
      <a:lt1>
        <a:srgbClr val="FFFFFF"/>
      </a:lt1>
      <a:dk2>
        <a:srgbClr val="074184"/>
      </a:dk2>
      <a:lt2>
        <a:srgbClr val="FFFCF3"/>
      </a:lt2>
      <a:accent1>
        <a:srgbClr val="70C3DC"/>
      </a:accent1>
      <a:accent2>
        <a:srgbClr val="E14825"/>
      </a:accent2>
      <a:accent3>
        <a:srgbClr val="399F3C"/>
      </a:accent3>
      <a:accent4>
        <a:srgbClr val="800F1B"/>
      </a:accent4>
      <a:accent5>
        <a:srgbClr val="1997B7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FermilabTemplate</Template>
  <TotalTime>3086</TotalTime>
  <Words>2493</Words>
  <Application>Microsoft Office PowerPoint</Application>
  <PresentationFormat>On-screen Show (4:3)</PresentationFormat>
  <Paragraphs>375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FermilabTemplate</vt:lpstr>
      <vt:lpstr>Fermilab: Footer Only</vt:lpstr>
      <vt:lpstr>Accelerators for Industry </vt:lpstr>
      <vt:lpstr>Despite their impact on science, most accelerators that have been built are used for other purposes</vt:lpstr>
      <vt:lpstr>Current Accelerator Applications</vt:lpstr>
      <vt:lpstr>Accelerators: Essential Tools in Industry</vt:lpstr>
      <vt:lpstr>PowerPoint Presentation</vt:lpstr>
      <vt:lpstr>Accelerators: Essential Tools in Industry</vt:lpstr>
      <vt:lpstr>Accelerators: Essential Tools in Industry</vt:lpstr>
      <vt:lpstr>Accelerators: Food Preservation</vt:lpstr>
      <vt:lpstr>Accelerators for Industrial Processes</vt:lpstr>
      <vt:lpstr>Accelerators for Defense</vt:lpstr>
      <vt:lpstr>Accelerators for National Security</vt:lpstr>
      <vt:lpstr>Accelerators in Medicine</vt:lpstr>
      <vt:lpstr>Cyclotrons for the Medical Isotopes</vt:lpstr>
      <vt:lpstr>Accelerators in Medicine Proton Cancer Therapy</vt:lpstr>
      <vt:lpstr>Future Accelerator Applications</vt:lpstr>
      <vt:lpstr>Many Opportunities!</vt:lpstr>
      <vt:lpstr>Accelerators for the Environment: Coal</vt:lpstr>
      <vt:lpstr>Accelerators for the Environment: Coal</vt:lpstr>
      <vt:lpstr>Accelerators for the Environment: Coal</vt:lpstr>
      <vt:lpstr>Accelerators for the Environment: Flare Gas</vt:lpstr>
      <vt:lpstr>Accelerators for the Environment: Flare Gas</vt:lpstr>
      <vt:lpstr>Accelerators for the Environment: Water/Sludge</vt:lpstr>
      <vt:lpstr>Accelerators for Energy: ADS</vt:lpstr>
      <vt:lpstr>Accelerators for Energy: ADS</vt:lpstr>
      <vt:lpstr>Accelerators for the Environment: Highway Life Extension </vt:lpstr>
      <vt:lpstr>Accelerators for the Environment: Highway Life Extension </vt:lpstr>
      <vt:lpstr>Mobile EB to extend lifetime of highways</vt:lpstr>
      <vt:lpstr>Can one generate the required power with a mobile generator?</vt:lpstr>
      <vt:lpstr>Accelerators for the Environment: Highway Life Extension </vt:lpstr>
      <vt:lpstr>Accelerator Technology Applied to Wind Turbines</vt:lpstr>
      <vt:lpstr>Accelerator Technology Applied to Wind Turbines</vt:lpstr>
      <vt:lpstr>Accelerator Technology Applied to Wind Turbines</vt:lpstr>
      <vt:lpstr>PowerPoint Presentation</vt:lpstr>
      <vt:lpstr>What Industry Really Gets Excited About</vt:lpstr>
      <vt:lpstr>Summary</vt:lpstr>
      <vt:lpstr>Thank you</vt:lpstr>
      <vt:lpstr>PowerPoint Presentation</vt:lpstr>
    </vt:vector>
  </TitlesOfParts>
  <Company>Fermi National Accelerator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Illinois Accelerator Research Center Business Plan</dc:title>
  <dc:creator>Robert D. Kephart x3135 03329N</dc:creator>
  <cp:lastModifiedBy>Nigel S. Lockyer</cp:lastModifiedBy>
  <cp:revision>268</cp:revision>
  <cp:lastPrinted>2014-01-20T19:40:21Z</cp:lastPrinted>
  <dcterms:created xsi:type="dcterms:W3CDTF">2014-03-18T15:42:57Z</dcterms:created>
  <dcterms:modified xsi:type="dcterms:W3CDTF">2014-10-28T22:21:20Z</dcterms:modified>
</cp:coreProperties>
</file>