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notesSlides/notesSlide8.xml" ContentType="application/vnd.openxmlformats-officedocument.presentationml.notesSlide+xml"/>
  <Override PartName="/ppt/theme/themeOverride10.xml" ContentType="application/vnd.openxmlformats-officedocument.themeOverr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1" r:id="rId2"/>
    <p:sldMasterId id="2147483698" r:id="rId3"/>
    <p:sldMasterId id="2147483725" r:id="rId4"/>
  </p:sldMasterIdLst>
  <p:notesMasterIdLst>
    <p:notesMasterId r:id="rId50"/>
  </p:notesMasterIdLst>
  <p:handoutMasterIdLst>
    <p:handoutMasterId r:id="rId51"/>
  </p:handoutMasterIdLst>
  <p:sldIdLst>
    <p:sldId id="256" r:id="rId5"/>
    <p:sldId id="283" r:id="rId6"/>
    <p:sldId id="257" r:id="rId7"/>
    <p:sldId id="261" r:id="rId8"/>
    <p:sldId id="293" r:id="rId9"/>
    <p:sldId id="276" r:id="rId10"/>
    <p:sldId id="277" r:id="rId11"/>
    <p:sldId id="294" r:id="rId12"/>
    <p:sldId id="279" r:id="rId13"/>
    <p:sldId id="280" r:id="rId14"/>
    <p:sldId id="284" r:id="rId15"/>
    <p:sldId id="259" r:id="rId16"/>
    <p:sldId id="258" r:id="rId17"/>
    <p:sldId id="308" r:id="rId18"/>
    <p:sldId id="281" r:id="rId19"/>
    <p:sldId id="309" r:id="rId20"/>
    <p:sldId id="310" r:id="rId21"/>
    <p:sldId id="286" r:id="rId22"/>
    <p:sldId id="288" r:id="rId23"/>
    <p:sldId id="289" r:id="rId24"/>
    <p:sldId id="304" r:id="rId25"/>
    <p:sldId id="290" r:id="rId26"/>
    <p:sldId id="292" r:id="rId27"/>
    <p:sldId id="291" r:id="rId28"/>
    <p:sldId id="285" r:id="rId29"/>
    <p:sldId id="282" r:id="rId30"/>
    <p:sldId id="306" r:id="rId31"/>
    <p:sldId id="295" r:id="rId32"/>
    <p:sldId id="296" r:id="rId33"/>
    <p:sldId id="297" r:id="rId34"/>
    <p:sldId id="298" r:id="rId35"/>
    <p:sldId id="299" r:id="rId36"/>
    <p:sldId id="300" r:id="rId37"/>
    <p:sldId id="307" r:id="rId38"/>
    <p:sldId id="301" r:id="rId39"/>
    <p:sldId id="302" r:id="rId40"/>
    <p:sldId id="305" r:id="rId41"/>
    <p:sldId id="262" r:id="rId42"/>
    <p:sldId id="311" r:id="rId43"/>
    <p:sldId id="264" r:id="rId44"/>
    <p:sldId id="265" r:id="rId45"/>
    <p:sldId id="270" r:id="rId46"/>
    <p:sldId id="267" r:id="rId47"/>
    <p:sldId id="278" r:id="rId48"/>
    <p:sldId id="274" r:id="rId49"/>
  </p:sldIdLst>
  <p:sldSz cx="9144000" cy="6858000" type="screen4x3"/>
  <p:notesSz cx="7099300" cy="102346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90"/>
    <a:srgbClr val="088217"/>
    <a:srgbClr val="018904"/>
    <a:srgbClr val="009999"/>
    <a:srgbClr val="00CC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5551" autoAdjust="0"/>
    <p:restoredTop sz="94589" autoAdjust="0"/>
  </p:normalViewPr>
  <p:slideViewPr>
    <p:cSldViewPr>
      <p:cViewPr varScale="1">
        <p:scale>
          <a:sx n="66" d="100"/>
          <a:sy n="66" d="100"/>
        </p:scale>
        <p:origin x="-1158" y="-96"/>
      </p:cViewPr>
      <p:guideLst>
        <p:guide orient="horz" pos="2160"/>
        <p:guide pos="288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p:scale>
        <a:sx n="100" d="100"/>
        <a:sy n="100" d="100"/>
      </p:scale>
      <p:origin x="0" y="5874"/>
    </p:cViewPr>
  </p:sorterViewPr>
  <p:notesViewPr>
    <p:cSldViewPr>
      <p:cViewPr varScale="1">
        <p:scale>
          <a:sx n="42" d="100"/>
          <a:sy n="42" d="100"/>
        </p:scale>
        <p:origin x="-2970" y="-120"/>
      </p:cViewPr>
      <p:guideLst>
        <p:guide orient="horz" pos="3224"/>
        <p:guide pos="2236"/>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viewProps" Target="viewProp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handoutMaster" Target="handoutMasters/handoutMaster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s>
</file>

<file path=ppt/_rels/viewProps.xml.rels><?xml version="1.0" encoding="UTF-8" standalone="yes"?>
<Relationships xmlns="http://schemas.openxmlformats.org/package/2006/relationships"><Relationship Id="rId1"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511731"/>
          </a:xfrm>
          <a:prstGeom prst="rect">
            <a:avLst/>
          </a:prstGeom>
        </p:spPr>
        <p:txBody>
          <a:bodyPr vert="horz" lIns="99048" tIns="49524" rIns="99048" bIns="49524" rtlCol="0"/>
          <a:lstStyle>
            <a:lvl1pPr algn="l">
              <a:defRPr sz="1300"/>
            </a:lvl1pPr>
          </a:lstStyle>
          <a:p>
            <a:endParaRPr lang="en-GB"/>
          </a:p>
        </p:txBody>
      </p:sp>
      <p:sp>
        <p:nvSpPr>
          <p:cNvPr id="3" name="Date Placeholder 2"/>
          <p:cNvSpPr>
            <a:spLocks noGrp="1"/>
          </p:cNvSpPr>
          <p:nvPr>
            <p:ph type="dt" sz="quarter" idx="1"/>
          </p:nvPr>
        </p:nvSpPr>
        <p:spPr>
          <a:xfrm>
            <a:off x="4021294" y="0"/>
            <a:ext cx="3076363" cy="511731"/>
          </a:xfrm>
          <a:prstGeom prst="rect">
            <a:avLst/>
          </a:prstGeom>
        </p:spPr>
        <p:txBody>
          <a:bodyPr vert="horz" lIns="99048" tIns="49524" rIns="99048" bIns="49524" rtlCol="0"/>
          <a:lstStyle>
            <a:lvl1pPr algn="r">
              <a:defRPr sz="1300"/>
            </a:lvl1pPr>
          </a:lstStyle>
          <a:p>
            <a:fld id="{442AD3FE-E1AF-48C7-87D5-19F01D132EF2}" type="datetimeFigureOut">
              <a:rPr lang="en-GB" smtClean="0"/>
              <a:t>29/10/2014</a:t>
            </a:fld>
            <a:endParaRPr lang="en-GB"/>
          </a:p>
        </p:txBody>
      </p:sp>
      <p:sp>
        <p:nvSpPr>
          <p:cNvPr id="4" name="Footer Placeholder 3"/>
          <p:cNvSpPr>
            <a:spLocks noGrp="1"/>
          </p:cNvSpPr>
          <p:nvPr>
            <p:ph type="ftr" sz="quarter" idx="2"/>
          </p:nvPr>
        </p:nvSpPr>
        <p:spPr>
          <a:xfrm>
            <a:off x="0" y="9721106"/>
            <a:ext cx="3076363" cy="511731"/>
          </a:xfrm>
          <a:prstGeom prst="rect">
            <a:avLst/>
          </a:prstGeom>
        </p:spPr>
        <p:txBody>
          <a:bodyPr vert="horz" lIns="99048" tIns="49524" rIns="99048" bIns="49524" rtlCol="0" anchor="b"/>
          <a:lstStyle>
            <a:lvl1pPr algn="l">
              <a:defRPr sz="1300"/>
            </a:lvl1pPr>
          </a:lstStyle>
          <a:p>
            <a:endParaRPr lang="en-GB"/>
          </a:p>
        </p:txBody>
      </p:sp>
      <p:sp>
        <p:nvSpPr>
          <p:cNvPr id="5" name="Slide Number Placeholder 4"/>
          <p:cNvSpPr>
            <a:spLocks noGrp="1"/>
          </p:cNvSpPr>
          <p:nvPr>
            <p:ph type="sldNum" sz="quarter" idx="3"/>
          </p:nvPr>
        </p:nvSpPr>
        <p:spPr>
          <a:xfrm>
            <a:off x="4021294" y="9721106"/>
            <a:ext cx="3076363" cy="511731"/>
          </a:xfrm>
          <a:prstGeom prst="rect">
            <a:avLst/>
          </a:prstGeom>
        </p:spPr>
        <p:txBody>
          <a:bodyPr vert="horz" lIns="99048" tIns="49524" rIns="99048" bIns="49524" rtlCol="0" anchor="b"/>
          <a:lstStyle>
            <a:lvl1pPr algn="r">
              <a:defRPr sz="1300"/>
            </a:lvl1pPr>
          </a:lstStyle>
          <a:p>
            <a:fld id="{0A06A86A-3F20-4449-99A2-1A2B06F44B04}" type="slidenum">
              <a:rPr lang="en-GB" smtClean="0"/>
              <a:t>‹#›</a:t>
            </a:fld>
            <a:endParaRPr lang="en-GB"/>
          </a:p>
        </p:txBody>
      </p:sp>
    </p:spTree>
    <p:extLst>
      <p:ext uri="{BB962C8B-B14F-4D97-AF65-F5344CB8AC3E}">
        <p14:creationId xmlns:p14="http://schemas.microsoft.com/office/powerpoint/2010/main" val="41271669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511731"/>
          </a:xfrm>
          <a:prstGeom prst="rect">
            <a:avLst/>
          </a:prstGeom>
        </p:spPr>
        <p:txBody>
          <a:bodyPr vert="horz" lIns="99048" tIns="49524" rIns="99048" bIns="49524" rtlCol="0"/>
          <a:lstStyle>
            <a:lvl1pPr algn="l">
              <a:defRPr sz="1300"/>
            </a:lvl1pPr>
          </a:lstStyle>
          <a:p>
            <a:endParaRPr lang="en-GB"/>
          </a:p>
        </p:txBody>
      </p:sp>
      <p:sp>
        <p:nvSpPr>
          <p:cNvPr id="3" name="Date Placeholder 2"/>
          <p:cNvSpPr>
            <a:spLocks noGrp="1"/>
          </p:cNvSpPr>
          <p:nvPr>
            <p:ph type="dt" idx="1"/>
          </p:nvPr>
        </p:nvSpPr>
        <p:spPr>
          <a:xfrm>
            <a:off x="4021294" y="0"/>
            <a:ext cx="3076363" cy="511731"/>
          </a:xfrm>
          <a:prstGeom prst="rect">
            <a:avLst/>
          </a:prstGeom>
        </p:spPr>
        <p:txBody>
          <a:bodyPr vert="horz" lIns="99048" tIns="49524" rIns="99048" bIns="49524" rtlCol="0"/>
          <a:lstStyle>
            <a:lvl1pPr algn="r">
              <a:defRPr sz="1300"/>
            </a:lvl1pPr>
          </a:lstStyle>
          <a:p>
            <a:fld id="{2393B572-7529-4FDB-B4D3-5B4D6C8A6132}" type="datetimeFigureOut">
              <a:rPr lang="en-GB" smtClean="0"/>
              <a:t>29/10/2014</a:t>
            </a:fld>
            <a:endParaRPr lang="en-GB"/>
          </a:p>
        </p:txBody>
      </p:sp>
      <p:sp>
        <p:nvSpPr>
          <p:cNvPr id="4" name="Slide Image Placeholder 3"/>
          <p:cNvSpPr>
            <a:spLocks noGrp="1" noRot="1" noChangeAspect="1"/>
          </p:cNvSpPr>
          <p:nvPr>
            <p:ph type="sldImg" idx="2"/>
          </p:nvPr>
        </p:nvSpPr>
        <p:spPr>
          <a:xfrm>
            <a:off x="992188" y="768350"/>
            <a:ext cx="5114925" cy="3836988"/>
          </a:xfrm>
          <a:prstGeom prst="rect">
            <a:avLst/>
          </a:prstGeom>
          <a:noFill/>
          <a:ln w="12700">
            <a:solidFill>
              <a:prstClr val="black"/>
            </a:solidFill>
          </a:ln>
        </p:spPr>
        <p:txBody>
          <a:bodyPr vert="horz" lIns="99048" tIns="49524" rIns="99048" bIns="49524" rtlCol="0" anchor="ctr"/>
          <a:lstStyle/>
          <a:p>
            <a:endParaRPr lang="en-GB"/>
          </a:p>
        </p:txBody>
      </p:sp>
      <p:sp>
        <p:nvSpPr>
          <p:cNvPr id="5" name="Notes Placeholder 4"/>
          <p:cNvSpPr>
            <a:spLocks noGrp="1"/>
          </p:cNvSpPr>
          <p:nvPr>
            <p:ph type="body" sz="quarter" idx="3"/>
          </p:nvPr>
        </p:nvSpPr>
        <p:spPr>
          <a:xfrm>
            <a:off x="709930" y="4861441"/>
            <a:ext cx="5679440" cy="4605576"/>
          </a:xfrm>
          <a:prstGeom prst="rect">
            <a:avLst/>
          </a:prstGeom>
        </p:spPr>
        <p:txBody>
          <a:bodyPr vert="horz" lIns="99048" tIns="49524" rIns="99048" bIns="49524"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721106"/>
            <a:ext cx="3076363" cy="511731"/>
          </a:xfrm>
          <a:prstGeom prst="rect">
            <a:avLst/>
          </a:prstGeom>
        </p:spPr>
        <p:txBody>
          <a:bodyPr vert="horz" lIns="99048" tIns="49524" rIns="99048" bIns="49524" rtlCol="0" anchor="b"/>
          <a:lstStyle>
            <a:lvl1pPr algn="l">
              <a:defRPr sz="1300"/>
            </a:lvl1pPr>
          </a:lstStyle>
          <a:p>
            <a:endParaRPr lang="en-GB"/>
          </a:p>
        </p:txBody>
      </p:sp>
      <p:sp>
        <p:nvSpPr>
          <p:cNvPr id="7" name="Slide Number Placeholder 6"/>
          <p:cNvSpPr>
            <a:spLocks noGrp="1"/>
          </p:cNvSpPr>
          <p:nvPr>
            <p:ph type="sldNum" sz="quarter" idx="5"/>
          </p:nvPr>
        </p:nvSpPr>
        <p:spPr>
          <a:xfrm>
            <a:off x="4021294" y="9721106"/>
            <a:ext cx="3076363" cy="511731"/>
          </a:xfrm>
          <a:prstGeom prst="rect">
            <a:avLst/>
          </a:prstGeom>
        </p:spPr>
        <p:txBody>
          <a:bodyPr vert="horz" lIns="99048" tIns="49524" rIns="99048" bIns="49524" rtlCol="0" anchor="b"/>
          <a:lstStyle>
            <a:lvl1pPr algn="r">
              <a:defRPr sz="1300"/>
            </a:lvl1pPr>
          </a:lstStyle>
          <a:p>
            <a:fld id="{093980B3-A169-49B7-B233-36BD369345E3}" type="slidenum">
              <a:rPr lang="en-GB" smtClean="0"/>
              <a:t>‹#›</a:t>
            </a:fld>
            <a:endParaRPr lang="en-GB"/>
          </a:p>
        </p:txBody>
      </p:sp>
    </p:spTree>
    <p:extLst>
      <p:ext uri="{BB962C8B-B14F-4D97-AF65-F5344CB8AC3E}">
        <p14:creationId xmlns:p14="http://schemas.microsoft.com/office/powerpoint/2010/main" val="31682547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93980B3-A169-49B7-B233-36BD369345E3}" type="slidenum">
              <a:rPr lang="en-GB" smtClean="0"/>
              <a:t>3</a:t>
            </a:fld>
            <a:endParaRPr lang="en-GB"/>
          </a:p>
        </p:txBody>
      </p:sp>
    </p:spTree>
    <p:extLst>
      <p:ext uri="{BB962C8B-B14F-4D97-AF65-F5344CB8AC3E}">
        <p14:creationId xmlns:p14="http://schemas.microsoft.com/office/powerpoint/2010/main" val="22361286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93980B3-A169-49B7-B233-36BD369345E3}" type="slidenum">
              <a:rPr lang="en-GB" smtClean="0"/>
              <a:t>4</a:t>
            </a:fld>
            <a:endParaRPr lang="en-GB"/>
          </a:p>
        </p:txBody>
      </p:sp>
    </p:spTree>
    <p:extLst>
      <p:ext uri="{BB962C8B-B14F-4D97-AF65-F5344CB8AC3E}">
        <p14:creationId xmlns:p14="http://schemas.microsoft.com/office/powerpoint/2010/main" val="22361286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93980B3-A169-49B7-B233-36BD369345E3}" type="slidenum">
              <a:rPr lang="en-GB" smtClean="0"/>
              <a:t>5</a:t>
            </a:fld>
            <a:endParaRPr lang="en-GB"/>
          </a:p>
        </p:txBody>
      </p:sp>
    </p:spTree>
    <p:extLst>
      <p:ext uri="{BB962C8B-B14F-4D97-AF65-F5344CB8AC3E}">
        <p14:creationId xmlns:p14="http://schemas.microsoft.com/office/powerpoint/2010/main" val="22361286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93980B3-A169-49B7-B233-36BD369345E3}" type="slidenum">
              <a:rPr lang="en-GB" smtClean="0"/>
              <a:t>6</a:t>
            </a:fld>
            <a:endParaRPr lang="en-GB"/>
          </a:p>
        </p:txBody>
      </p:sp>
    </p:spTree>
    <p:extLst>
      <p:ext uri="{BB962C8B-B14F-4D97-AF65-F5344CB8AC3E}">
        <p14:creationId xmlns:p14="http://schemas.microsoft.com/office/powerpoint/2010/main" val="22361286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xfrm>
            <a:off x="-604838" y="0"/>
            <a:ext cx="4592638" cy="3444875"/>
          </a:xfrm>
          <a:ln/>
        </p:spPr>
      </p:sp>
      <p:sp>
        <p:nvSpPr>
          <p:cNvPr id="51203" name="Notes Placeholder 2"/>
          <p:cNvSpPr txBox="1">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xfrm>
            <a:off x="-604838" y="0"/>
            <a:ext cx="4592638" cy="3444875"/>
          </a:xfrm>
          <a:ln/>
        </p:spPr>
      </p:sp>
      <p:sp>
        <p:nvSpPr>
          <p:cNvPr id="51203" name="Notes Placeholder 2"/>
          <p:cNvSpPr txBox="1">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93980B3-A169-49B7-B233-36BD369345E3}" type="slidenum">
              <a:rPr lang="en-GB" smtClean="0"/>
              <a:t>9</a:t>
            </a:fld>
            <a:endParaRPr lang="en-GB"/>
          </a:p>
        </p:txBody>
      </p:sp>
    </p:spTree>
    <p:extLst>
      <p:ext uri="{BB962C8B-B14F-4D97-AF65-F5344CB8AC3E}">
        <p14:creationId xmlns:p14="http://schemas.microsoft.com/office/powerpoint/2010/main" val="22361286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04838" y="0"/>
            <a:ext cx="4592638" cy="3444875"/>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a:xfrm>
            <a:off x="4021981" y="9720673"/>
            <a:ext cx="3075631" cy="512303"/>
          </a:xfrm>
          <a:prstGeom prst="rect">
            <a:avLst/>
          </a:prstGeom>
        </p:spPr>
        <p:txBody>
          <a:bodyPr lIns="95485" tIns="47743" rIns="95485" bIns="47743"/>
          <a:lstStyle/>
          <a:p>
            <a:fld id="{05604DCD-C511-4B12-9DBB-AC80DD19A492}" type="slidenum">
              <a:rPr lang="en-GB" smtClean="0"/>
              <a:pPr/>
              <a:t>38</a:t>
            </a:fld>
            <a:endParaRPr lang="en-GB"/>
          </a:p>
        </p:txBody>
      </p:sp>
    </p:spTree>
    <p:extLst>
      <p:ext uri="{BB962C8B-B14F-4D97-AF65-F5344CB8AC3E}">
        <p14:creationId xmlns:p14="http://schemas.microsoft.com/office/powerpoint/2010/main" val="23914296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xfrm>
            <a:off x="-604838" y="0"/>
            <a:ext cx="4592638" cy="3444875"/>
          </a:xfrm>
          <a:ln/>
        </p:spPr>
      </p:sp>
      <p:sp>
        <p:nvSpPr>
          <p:cNvPr id="51203" name="Notes Placeholder 2"/>
          <p:cNvSpPr txBox="1">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smtClean="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on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2" name="Date Placeholder 1"/>
          <p:cNvSpPr>
            <a:spLocks noGrp="1"/>
          </p:cNvSpPr>
          <p:nvPr>
            <p:ph type="dt" sz="half" idx="10"/>
          </p:nvPr>
        </p:nvSpPr>
        <p:spPr>
          <a:xfrm>
            <a:off x="0" y="6569075"/>
            <a:ext cx="2133600" cy="365125"/>
          </a:xfrm>
        </p:spPr>
        <p:txBody>
          <a:bodyPr/>
          <a:lstStyle>
            <a:lvl1pPr>
              <a:defRPr b="0"/>
            </a:lvl1pPr>
          </a:lstStyle>
          <a:p>
            <a:fld id="{1D8BD707-D9CF-40AE-B4C6-C98DA3205C09}" type="datetimeFigureOut">
              <a:rPr lang="en-US" smtClean="0"/>
              <a:pPr/>
              <a:t>10/29/2014</a:t>
            </a:fld>
            <a:endParaRPr lang="en-US"/>
          </a:p>
        </p:txBody>
      </p:sp>
      <p:sp>
        <p:nvSpPr>
          <p:cNvPr id="3" name="Footer Placeholder 2"/>
          <p:cNvSpPr>
            <a:spLocks noGrp="1"/>
          </p:cNvSpPr>
          <p:nvPr>
            <p:ph type="ftr" sz="quarter" idx="11"/>
          </p:nvPr>
        </p:nvSpPr>
        <p:spPr>
          <a:xfrm>
            <a:off x="3124200" y="6569075"/>
            <a:ext cx="2895600" cy="365125"/>
          </a:xfrm>
        </p:spPr>
        <p:txBody>
          <a:bodyPr/>
          <a:lstStyle>
            <a:lvl1pPr>
              <a:defRPr b="0"/>
            </a:lvl1pPr>
          </a:lstStyle>
          <a:p>
            <a:r>
              <a:rPr lang="en-US" smtClean="0"/>
              <a:t>Phil Allport</a:t>
            </a:r>
            <a:endParaRPr lang="en-US" dirty="0"/>
          </a:p>
        </p:txBody>
      </p:sp>
      <p:sp>
        <p:nvSpPr>
          <p:cNvPr id="4" name="Slide Number Placeholder 3"/>
          <p:cNvSpPr>
            <a:spLocks noGrp="1"/>
          </p:cNvSpPr>
          <p:nvPr>
            <p:ph type="sldNum" sz="quarter" idx="12"/>
          </p:nvPr>
        </p:nvSpPr>
        <p:spPr>
          <a:xfrm>
            <a:off x="7010400" y="6569075"/>
            <a:ext cx="2133600" cy="365125"/>
          </a:xfrm>
        </p:spPr>
        <p:txBody>
          <a:bodyPr/>
          <a:lstStyle>
            <a:lvl1pPr>
              <a:defRPr b="0"/>
            </a:lvl1pPr>
          </a:lstStyle>
          <a:p>
            <a:fld id="{B6F15528-21DE-4FAA-801E-634DDDAF4B2B}" type="slidenum">
              <a:rPr lang="en-US" smtClean="0"/>
              <a:pPr/>
              <a:t>‹#›</a:t>
            </a:fld>
            <a:endParaRPr lang="en-US"/>
          </a:p>
        </p:txBody>
      </p:sp>
      <p:sp>
        <p:nvSpPr>
          <p:cNvPr id="8" name="Title Placeholder 1"/>
          <p:cNvSpPr>
            <a:spLocks noGrp="1"/>
          </p:cNvSpPr>
          <p:nvPr>
            <p:ph type="title"/>
          </p:nvPr>
        </p:nvSpPr>
        <p:spPr>
          <a:xfrm>
            <a:off x="609600" y="0"/>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9" name="Text Placeholder 2"/>
          <p:cNvSpPr>
            <a:spLocks noGrp="1"/>
          </p:cNvSpPr>
          <p:nvPr>
            <p:ph idx="1"/>
          </p:nvPr>
        </p:nvSpPr>
        <p:spPr>
          <a:xfrm>
            <a:off x="609600" y="17526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circl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Date Placeholder 2"/>
          <p:cNvSpPr>
            <a:spLocks noGrp="1"/>
          </p:cNvSpPr>
          <p:nvPr>
            <p:ph type="dt" sz="half" idx="10"/>
          </p:nvPr>
        </p:nvSpPr>
        <p:spPr/>
        <p:txBody>
          <a:bodyPr/>
          <a:lstStyle/>
          <a:p>
            <a:fld id="{04E46C7A-72CF-494C-8BF3-F8FCC6652E9E}" type="datetimeFigureOut">
              <a:rPr lang="fr-FR" smtClean="0"/>
              <a:t>29/10/2014</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18E0AFDC-15E7-45F2-9B57-7AC421DCFB06}" type="slidenum">
              <a:rPr lang="fr-FR" smtClean="0"/>
              <a:t>‹#›</a:t>
            </a:fld>
            <a:endParaRPr lang="fr-FR"/>
          </a:p>
        </p:txBody>
      </p:sp>
    </p:spTree>
    <p:extLst>
      <p:ext uri="{BB962C8B-B14F-4D97-AF65-F5344CB8AC3E}">
        <p14:creationId xmlns:p14="http://schemas.microsoft.com/office/powerpoint/2010/main" val="3923231001"/>
      </p:ext>
    </p:extLst>
  </p:cSld>
  <p:clrMapOvr>
    <a:masterClrMapping/>
  </p:clrMapOvr>
  <p:transition>
    <p:circl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4E46C7A-72CF-494C-8BF3-F8FCC6652E9E}" type="datetimeFigureOut">
              <a:rPr lang="fr-FR" smtClean="0"/>
              <a:t>29/10/2014</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18E0AFDC-15E7-45F2-9B57-7AC421DCFB06}" type="slidenum">
              <a:rPr lang="fr-FR" smtClean="0"/>
              <a:t>‹#›</a:t>
            </a:fld>
            <a:endParaRPr lang="fr-FR"/>
          </a:p>
        </p:txBody>
      </p:sp>
    </p:spTree>
    <p:extLst>
      <p:ext uri="{BB962C8B-B14F-4D97-AF65-F5344CB8AC3E}">
        <p14:creationId xmlns:p14="http://schemas.microsoft.com/office/powerpoint/2010/main" val="3415265160"/>
      </p:ext>
    </p:extLst>
  </p:cSld>
  <p:clrMapOvr>
    <a:masterClrMapping/>
  </p:clrMapOvr>
  <p:transition>
    <p:circl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fr-F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10/29/2014</a:t>
            </a:fld>
            <a:endParaRPr lang="en-US"/>
          </a:p>
        </p:txBody>
      </p:sp>
      <p:sp>
        <p:nvSpPr>
          <p:cNvPr id="6" name="Footer Placeholder 5"/>
          <p:cNvSpPr>
            <a:spLocks noGrp="1"/>
          </p:cNvSpPr>
          <p:nvPr>
            <p:ph type="ftr" sz="quarter" idx="11"/>
          </p:nvPr>
        </p:nvSpPr>
        <p:spPr/>
        <p:txBody>
          <a:bodyPr/>
          <a:lstStyle/>
          <a:p>
            <a:r>
              <a:rPr lang="en-US" smtClean="0"/>
              <a:t>Phil Allport</a:t>
            </a:r>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36707424"/>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fr-F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10/29/2014</a:t>
            </a:fld>
            <a:endParaRPr lang="en-US"/>
          </a:p>
        </p:txBody>
      </p:sp>
      <p:sp>
        <p:nvSpPr>
          <p:cNvPr id="6" name="Footer Placeholder 5"/>
          <p:cNvSpPr>
            <a:spLocks noGrp="1"/>
          </p:cNvSpPr>
          <p:nvPr>
            <p:ph type="ftr" sz="quarter" idx="11"/>
          </p:nvPr>
        </p:nvSpPr>
        <p:spPr/>
        <p:txBody>
          <a:bodyPr/>
          <a:lstStyle/>
          <a:p>
            <a:r>
              <a:rPr lang="en-US" smtClean="0"/>
              <a:t>Phil Allport</a:t>
            </a:r>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39181593"/>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Date Placeholder 3"/>
          <p:cNvSpPr>
            <a:spLocks noGrp="1"/>
          </p:cNvSpPr>
          <p:nvPr>
            <p:ph type="dt" sz="half" idx="10"/>
          </p:nvPr>
        </p:nvSpPr>
        <p:spPr/>
        <p:txBody>
          <a:bodyPr/>
          <a:lstStyle/>
          <a:p>
            <a:fld id="{1D8BD707-D9CF-40AE-B4C6-C98DA3205C09}" type="datetimeFigureOut">
              <a:rPr lang="en-US" smtClean="0"/>
              <a:pPr/>
              <a:t>10/29/2014</a:t>
            </a:fld>
            <a:endParaRPr lang="en-US"/>
          </a:p>
        </p:txBody>
      </p:sp>
      <p:sp>
        <p:nvSpPr>
          <p:cNvPr id="5" name="Footer Placeholder 4"/>
          <p:cNvSpPr>
            <a:spLocks noGrp="1"/>
          </p:cNvSpPr>
          <p:nvPr>
            <p:ph type="ftr" sz="quarter" idx="11"/>
          </p:nvPr>
        </p:nvSpPr>
        <p:spPr/>
        <p:txBody>
          <a:bodyPr/>
          <a:lstStyle/>
          <a:p>
            <a:r>
              <a:rPr lang="en-US" smtClean="0"/>
              <a:t>Phil Allport</a:t>
            </a:r>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6854200"/>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fr-F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Date Placeholder 3"/>
          <p:cNvSpPr>
            <a:spLocks noGrp="1"/>
          </p:cNvSpPr>
          <p:nvPr>
            <p:ph type="dt" sz="half" idx="10"/>
          </p:nvPr>
        </p:nvSpPr>
        <p:spPr/>
        <p:txBody>
          <a:bodyPr/>
          <a:lstStyle/>
          <a:p>
            <a:fld id="{1D8BD707-D9CF-40AE-B4C6-C98DA3205C09}" type="datetimeFigureOut">
              <a:rPr lang="en-US" smtClean="0"/>
              <a:pPr/>
              <a:t>10/29/2014</a:t>
            </a:fld>
            <a:endParaRPr lang="en-US"/>
          </a:p>
        </p:txBody>
      </p:sp>
      <p:sp>
        <p:nvSpPr>
          <p:cNvPr id="5" name="Footer Placeholder 4"/>
          <p:cNvSpPr>
            <a:spLocks noGrp="1"/>
          </p:cNvSpPr>
          <p:nvPr>
            <p:ph type="ftr" sz="quarter" idx="11"/>
          </p:nvPr>
        </p:nvSpPr>
        <p:spPr/>
        <p:txBody>
          <a:bodyPr/>
          <a:lstStyle/>
          <a:p>
            <a:r>
              <a:rPr lang="en-US" smtClean="0"/>
              <a:t>Phil Allport</a:t>
            </a:r>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34424990"/>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Rectangle 47"/>
          <p:cNvSpPr>
            <a:spLocks noGrp="1" noChangeArrowheads="1"/>
          </p:cNvSpPr>
          <p:nvPr>
            <p:ph type="ftr" sz="quarter" idx="10"/>
          </p:nvPr>
        </p:nvSpPr>
        <p:spPr/>
        <p:txBody>
          <a:bodyPr/>
          <a:lstStyle>
            <a:lvl1pPr eaLnBrk="1" hangingPunct="1">
              <a:defRPr kumimoji="1">
                <a:cs typeface="Times New Roman" pitchFamily="18" charset="0"/>
              </a:defRPr>
            </a:lvl1pPr>
          </a:lstStyle>
          <a:p>
            <a:r>
              <a:rPr lang="en-US" smtClean="0"/>
              <a:t>Phil Allport</a:t>
            </a:r>
            <a:endParaRPr lang="en-US" dirty="0"/>
          </a:p>
        </p:txBody>
      </p:sp>
      <p:sp>
        <p:nvSpPr>
          <p:cNvPr id="5" name="Rectangle 48"/>
          <p:cNvSpPr>
            <a:spLocks noGrp="1" noChangeArrowheads="1"/>
          </p:cNvSpPr>
          <p:nvPr>
            <p:ph type="sldNum" sz="quarter" idx="11"/>
          </p:nvPr>
        </p:nvSpPr>
        <p:spPr/>
        <p:txBody>
          <a:bodyPr/>
          <a:lstStyle>
            <a:lvl1pPr eaLnBrk="1" hangingPunct="1">
              <a:defRPr kumimoji="1">
                <a:cs typeface="Times New Roman" pitchFamily="18" charset="0"/>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459597168"/>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7"/>
          <p:cNvSpPr>
            <a:spLocks noGrp="1" noChangeArrowheads="1"/>
          </p:cNvSpPr>
          <p:nvPr>
            <p:ph type="ftr" sz="quarter" idx="10"/>
          </p:nvPr>
        </p:nvSpPr>
        <p:spPr/>
        <p:txBody>
          <a:bodyPr/>
          <a:lstStyle>
            <a:lvl1pPr eaLnBrk="1" hangingPunct="1">
              <a:defRPr kumimoji="1">
                <a:cs typeface="Times New Roman" pitchFamily="18" charset="0"/>
              </a:defRPr>
            </a:lvl1pPr>
          </a:lstStyle>
          <a:p>
            <a:pPr>
              <a:defRPr/>
            </a:pPr>
            <a:r>
              <a:rPr lang="en-GB" smtClean="0"/>
              <a:t> P.N. Burrows                                                                                                               ICHEP12 Melbourne  7/7/12                                                                </a:t>
            </a:r>
            <a:endParaRPr lang="en-US"/>
          </a:p>
        </p:txBody>
      </p:sp>
      <p:sp>
        <p:nvSpPr>
          <p:cNvPr id="5" name="Rectangle 48"/>
          <p:cNvSpPr>
            <a:spLocks noGrp="1" noChangeArrowheads="1"/>
          </p:cNvSpPr>
          <p:nvPr>
            <p:ph type="sldNum" sz="quarter" idx="11"/>
          </p:nvPr>
        </p:nvSpPr>
        <p:spPr/>
        <p:txBody>
          <a:bodyPr/>
          <a:lstStyle>
            <a:lvl1pPr eaLnBrk="1" hangingPunct="1">
              <a:defRPr kumimoji="1">
                <a:cs typeface="Times New Roman" pitchFamily="18" charset="0"/>
              </a:defRPr>
            </a:lvl1pPr>
          </a:lstStyle>
          <a:p>
            <a:pPr>
              <a:defRPr/>
            </a:pPr>
            <a:fld id="{C561E88B-DB09-4573-B826-3BF191E3EFAD}" type="slidenum">
              <a:rPr lang="en-US" smtClean="0"/>
              <a:pPr>
                <a:defRPr/>
              </a:pPr>
              <a:t>‹#›</a:t>
            </a:fld>
            <a:endParaRPr lang="en-US"/>
          </a:p>
        </p:txBody>
      </p:sp>
    </p:spTree>
    <p:extLst>
      <p:ext uri="{BB962C8B-B14F-4D97-AF65-F5344CB8AC3E}">
        <p14:creationId xmlns:p14="http://schemas.microsoft.com/office/powerpoint/2010/main" val="1478175531"/>
      </p:ext>
    </p:extLst>
  </p:cSld>
  <p:clrMapOvr>
    <a:masterClrMapping/>
  </p:clrMapOvr>
  <p:transition>
    <p:circle/>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7"/>
          <p:cNvSpPr>
            <a:spLocks noGrp="1" noChangeArrowheads="1"/>
          </p:cNvSpPr>
          <p:nvPr>
            <p:ph type="ftr" sz="quarter" idx="10"/>
          </p:nvPr>
        </p:nvSpPr>
        <p:spPr/>
        <p:txBody>
          <a:bodyPr/>
          <a:lstStyle>
            <a:lvl1pPr eaLnBrk="1" hangingPunct="1">
              <a:defRPr kumimoji="1">
                <a:cs typeface="Times New Roman" pitchFamily="18" charset="0"/>
              </a:defRPr>
            </a:lvl1pPr>
          </a:lstStyle>
          <a:p>
            <a:r>
              <a:rPr lang="en-US" smtClean="0"/>
              <a:t>Phil Allport</a:t>
            </a:r>
            <a:endParaRPr lang="en-US" dirty="0"/>
          </a:p>
        </p:txBody>
      </p:sp>
      <p:sp>
        <p:nvSpPr>
          <p:cNvPr id="5" name="Rectangle 48"/>
          <p:cNvSpPr>
            <a:spLocks noGrp="1" noChangeArrowheads="1"/>
          </p:cNvSpPr>
          <p:nvPr>
            <p:ph type="sldNum" sz="quarter" idx="11"/>
          </p:nvPr>
        </p:nvSpPr>
        <p:spPr/>
        <p:txBody>
          <a:bodyPr/>
          <a:lstStyle>
            <a:lvl1pPr eaLnBrk="1" hangingPunct="1">
              <a:defRPr kumimoji="1">
                <a:cs typeface="Times New Roman" pitchFamily="18" charset="0"/>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060749325"/>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704850" y="1524000"/>
            <a:ext cx="38100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67250" y="1524000"/>
            <a:ext cx="38100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7"/>
          <p:cNvSpPr>
            <a:spLocks noGrp="1" noChangeArrowheads="1"/>
          </p:cNvSpPr>
          <p:nvPr>
            <p:ph type="ftr" sz="quarter" idx="10"/>
          </p:nvPr>
        </p:nvSpPr>
        <p:spPr/>
        <p:txBody>
          <a:bodyPr/>
          <a:lstStyle>
            <a:lvl1pPr eaLnBrk="1" hangingPunct="1">
              <a:defRPr kumimoji="1">
                <a:cs typeface="Times New Roman" pitchFamily="18" charset="0"/>
              </a:defRPr>
            </a:lvl1pPr>
          </a:lstStyle>
          <a:p>
            <a:r>
              <a:rPr lang="en-US" smtClean="0"/>
              <a:t>Phil Allport</a:t>
            </a:r>
            <a:endParaRPr lang="en-US" dirty="0"/>
          </a:p>
        </p:txBody>
      </p:sp>
      <p:sp>
        <p:nvSpPr>
          <p:cNvPr id="6" name="Rectangle 48"/>
          <p:cNvSpPr>
            <a:spLocks noGrp="1" noChangeArrowheads="1"/>
          </p:cNvSpPr>
          <p:nvPr>
            <p:ph type="sldNum" sz="quarter" idx="11"/>
          </p:nvPr>
        </p:nvSpPr>
        <p:spPr/>
        <p:txBody>
          <a:bodyPr/>
          <a:lstStyle>
            <a:lvl1pPr eaLnBrk="1" hangingPunct="1">
              <a:defRPr kumimoji="1">
                <a:cs typeface="Times New Roman" pitchFamily="18" charset="0"/>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081881312"/>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0620884"/>
      </p:ext>
    </p:extLst>
  </p:cSld>
  <p:clrMapOvr>
    <a:masterClrMapping/>
  </p:clrMapOvr>
  <p:transition>
    <p:circl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7"/>
          <p:cNvSpPr>
            <a:spLocks noGrp="1" noChangeArrowheads="1"/>
          </p:cNvSpPr>
          <p:nvPr>
            <p:ph type="ftr" sz="quarter" idx="10"/>
          </p:nvPr>
        </p:nvSpPr>
        <p:spPr/>
        <p:txBody>
          <a:bodyPr/>
          <a:lstStyle>
            <a:lvl1pPr eaLnBrk="1" hangingPunct="1">
              <a:defRPr kumimoji="1">
                <a:cs typeface="Times New Roman" pitchFamily="18" charset="0"/>
              </a:defRPr>
            </a:lvl1pPr>
          </a:lstStyle>
          <a:p>
            <a:r>
              <a:rPr lang="en-US" smtClean="0"/>
              <a:t>Phil Allport</a:t>
            </a:r>
            <a:endParaRPr lang="en-US" dirty="0"/>
          </a:p>
        </p:txBody>
      </p:sp>
      <p:sp>
        <p:nvSpPr>
          <p:cNvPr id="8" name="Rectangle 48"/>
          <p:cNvSpPr>
            <a:spLocks noGrp="1" noChangeArrowheads="1"/>
          </p:cNvSpPr>
          <p:nvPr>
            <p:ph type="sldNum" sz="quarter" idx="11"/>
          </p:nvPr>
        </p:nvSpPr>
        <p:spPr/>
        <p:txBody>
          <a:bodyPr/>
          <a:lstStyle>
            <a:lvl1pPr eaLnBrk="1" hangingPunct="1">
              <a:defRPr kumimoji="1">
                <a:cs typeface="Times New Roman" pitchFamily="18" charset="0"/>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786302461"/>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7"/>
          <p:cNvSpPr>
            <a:spLocks noGrp="1" noChangeArrowheads="1"/>
          </p:cNvSpPr>
          <p:nvPr>
            <p:ph type="ftr" sz="quarter" idx="10"/>
          </p:nvPr>
        </p:nvSpPr>
        <p:spPr/>
        <p:txBody>
          <a:bodyPr/>
          <a:lstStyle>
            <a:lvl1pPr eaLnBrk="1" hangingPunct="1">
              <a:defRPr kumimoji="1">
                <a:cs typeface="Times New Roman" pitchFamily="18" charset="0"/>
              </a:defRPr>
            </a:lvl1pPr>
          </a:lstStyle>
          <a:p>
            <a:pPr>
              <a:defRPr/>
            </a:pPr>
            <a:r>
              <a:rPr lang="en-GB" smtClean="0"/>
              <a:t> P.N. Burrows                                                                                                               ICHEP12 Melbourne  7/7/12                                                                </a:t>
            </a:r>
            <a:endParaRPr lang="en-US"/>
          </a:p>
        </p:txBody>
      </p:sp>
      <p:sp>
        <p:nvSpPr>
          <p:cNvPr id="4" name="Rectangle 48"/>
          <p:cNvSpPr>
            <a:spLocks noGrp="1" noChangeArrowheads="1"/>
          </p:cNvSpPr>
          <p:nvPr>
            <p:ph type="sldNum" sz="quarter" idx="11"/>
          </p:nvPr>
        </p:nvSpPr>
        <p:spPr/>
        <p:txBody>
          <a:bodyPr/>
          <a:lstStyle>
            <a:lvl1pPr eaLnBrk="1" hangingPunct="1">
              <a:defRPr kumimoji="1">
                <a:cs typeface="Times New Roman" pitchFamily="18" charset="0"/>
              </a:defRPr>
            </a:lvl1pPr>
          </a:lstStyle>
          <a:p>
            <a:pPr>
              <a:defRPr/>
            </a:pPr>
            <a:fld id="{442A94BE-BA4E-4372-9062-206E7CBC04C7}" type="slidenum">
              <a:rPr lang="en-US" smtClean="0"/>
              <a:pPr>
                <a:defRPr/>
              </a:pPr>
              <a:t>‹#›</a:t>
            </a:fld>
            <a:endParaRPr lang="en-US"/>
          </a:p>
        </p:txBody>
      </p:sp>
    </p:spTree>
    <p:extLst>
      <p:ext uri="{BB962C8B-B14F-4D97-AF65-F5344CB8AC3E}">
        <p14:creationId xmlns:p14="http://schemas.microsoft.com/office/powerpoint/2010/main" val="2883611907"/>
      </p:ext>
    </p:extLst>
  </p:cSld>
  <p:clrMapOvr>
    <a:masterClrMapping/>
  </p:clrMapOvr>
  <p:transition>
    <p:circle/>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7"/>
          <p:cNvSpPr>
            <a:spLocks noGrp="1" noChangeArrowheads="1"/>
          </p:cNvSpPr>
          <p:nvPr>
            <p:ph type="ftr" sz="quarter" idx="10"/>
          </p:nvPr>
        </p:nvSpPr>
        <p:spPr/>
        <p:txBody>
          <a:bodyPr/>
          <a:lstStyle>
            <a:lvl1pPr eaLnBrk="1" hangingPunct="1">
              <a:defRPr kumimoji="1">
                <a:cs typeface="Times New Roman" pitchFamily="18" charset="0"/>
              </a:defRPr>
            </a:lvl1pPr>
          </a:lstStyle>
          <a:p>
            <a:pPr>
              <a:defRPr/>
            </a:pPr>
            <a:r>
              <a:rPr lang="en-GB" smtClean="0"/>
              <a:t> P.N. Burrows                                                                                                               ICHEP12 Melbourne  7/7/12                                                                </a:t>
            </a:r>
            <a:endParaRPr lang="en-US"/>
          </a:p>
        </p:txBody>
      </p:sp>
      <p:sp>
        <p:nvSpPr>
          <p:cNvPr id="3" name="Rectangle 48"/>
          <p:cNvSpPr>
            <a:spLocks noGrp="1" noChangeArrowheads="1"/>
          </p:cNvSpPr>
          <p:nvPr>
            <p:ph type="sldNum" sz="quarter" idx="11"/>
          </p:nvPr>
        </p:nvSpPr>
        <p:spPr/>
        <p:txBody>
          <a:bodyPr/>
          <a:lstStyle>
            <a:lvl1pPr eaLnBrk="1" hangingPunct="1">
              <a:defRPr kumimoji="1">
                <a:cs typeface="Times New Roman" pitchFamily="18" charset="0"/>
              </a:defRPr>
            </a:lvl1pPr>
          </a:lstStyle>
          <a:p>
            <a:pPr>
              <a:defRPr/>
            </a:pPr>
            <a:fld id="{AD73DC8D-4F64-4A9C-AF86-DF46B4A99D7C}" type="slidenum">
              <a:rPr lang="en-US" smtClean="0"/>
              <a:pPr>
                <a:defRPr/>
              </a:pPr>
              <a:t>‹#›</a:t>
            </a:fld>
            <a:endParaRPr lang="en-US"/>
          </a:p>
        </p:txBody>
      </p:sp>
    </p:spTree>
    <p:extLst>
      <p:ext uri="{BB962C8B-B14F-4D97-AF65-F5344CB8AC3E}">
        <p14:creationId xmlns:p14="http://schemas.microsoft.com/office/powerpoint/2010/main" val="3304186865"/>
      </p:ext>
    </p:extLst>
  </p:cSld>
  <p:clrMapOvr>
    <a:masterClrMapping/>
  </p:clrMapOvr>
  <p:transition>
    <p:circle/>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7"/>
          <p:cNvSpPr>
            <a:spLocks noGrp="1" noChangeArrowheads="1"/>
          </p:cNvSpPr>
          <p:nvPr>
            <p:ph type="ftr" sz="quarter" idx="10"/>
          </p:nvPr>
        </p:nvSpPr>
        <p:spPr/>
        <p:txBody>
          <a:bodyPr/>
          <a:lstStyle>
            <a:lvl1pPr eaLnBrk="1" hangingPunct="1">
              <a:defRPr kumimoji="1">
                <a:cs typeface="Times New Roman" pitchFamily="18" charset="0"/>
              </a:defRPr>
            </a:lvl1pPr>
          </a:lstStyle>
          <a:p>
            <a:r>
              <a:rPr lang="en-US" smtClean="0"/>
              <a:t>Phil Allport</a:t>
            </a:r>
            <a:endParaRPr lang="en-US" dirty="0"/>
          </a:p>
        </p:txBody>
      </p:sp>
      <p:sp>
        <p:nvSpPr>
          <p:cNvPr id="6" name="Rectangle 48"/>
          <p:cNvSpPr>
            <a:spLocks noGrp="1" noChangeArrowheads="1"/>
          </p:cNvSpPr>
          <p:nvPr>
            <p:ph type="sldNum" sz="quarter" idx="11"/>
          </p:nvPr>
        </p:nvSpPr>
        <p:spPr/>
        <p:txBody>
          <a:bodyPr/>
          <a:lstStyle>
            <a:lvl1pPr eaLnBrk="1" hangingPunct="1">
              <a:defRPr kumimoji="1">
                <a:cs typeface="Times New Roman" pitchFamily="18" charset="0"/>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532042034"/>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7"/>
          <p:cNvSpPr>
            <a:spLocks noGrp="1" noChangeArrowheads="1"/>
          </p:cNvSpPr>
          <p:nvPr>
            <p:ph type="ftr" sz="quarter" idx="10"/>
          </p:nvPr>
        </p:nvSpPr>
        <p:spPr/>
        <p:txBody>
          <a:bodyPr/>
          <a:lstStyle>
            <a:lvl1pPr eaLnBrk="1" hangingPunct="1">
              <a:defRPr kumimoji="1">
                <a:cs typeface="Times New Roman" pitchFamily="18" charset="0"/>
              </a:defRPr>
            </a:lvl1pPr>
          </a:lstStyle>
          <a:p>
            <a:r>
              <a:rPr lang="en-US" smtClean="0"/>
              <a:t>Phil Allport</a:t>
            </a:r>
            <a:endParaRPr lang="en-US" dirty="0"/>
          </a:p>
        </p:txBody>
      </p:sp>
      <p:sp>
        <p:nvSpPr>
          <p:cNvPr id="6" name="Rectangle 48"/>
          <p:cNvSpPr>
            <a:spLocks noGrp="1" noChangeArrowheads="1"/>
          </p:cNvSpPr>
          <p:nvPr>
            <p:ph type="sldNum" sz="quarter" idx="11"/>
          </p:nvPr>
        </p:nvSpPr>
        <p:spPr/>
        <p:txBody>
          <a:bodyPr/>
          <a:lstStyle>
            <a:lvl1pPr eaLnBrk="1" hangingPunct="1">
              <a:defRPr kumimoji="1">
                <a:cs typeface="Times New Roman" pitchFamily="18" charset="0"/>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546264655"/>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7"/>
          <p:cNvSpPr>
            <a:spLocks noGrp="1" noChangeArrowheads="1"/>
          </p:cNvSpPr>
          <p:nvPr>
            <p:ph type="ftr" sz="quarter" idx="10"/>
          </p:nvPr>
        </p:nvSpPr>
        <p:spPr/>
        <p:txBody>
          <a:bodyPr/>
          <a:lstStyle>
            <a:lvl1pPr eaLnBrk="1" hangingPunct="1">
              <a:defRPr kumimoji="1">
                <a:cs typeface="Times New Roman" pitchFamily="18" charset="0"/>
              </a:defRPr>
            </a:lvl1pPr>
          </a:lstStyle>
          <a:p>
            <a:r>
              <a:rPr lang="en-US" smtClean="0"/>
              <a:t>Phil Allport</a:t>
            </a:r>
            <a:endParaRPr lang="en-US" dirty="0"/>
          </a:p>
        </p:txBody>
      </p:sp>
      <p:sp>
        <p:nvSpPr>
          <p:cNvPr id="5" name="Rectangle 48"/>
          <p:cNvSpPr>
            <a:spLocks noGrp="1" noChangeArrowheads="1"/>
          </p:cNvSpPr>
          <p:nvPr>
            <p:ph type="sldNum" sz="quarter" idx="11"/>
          </p:nvPr>
        </p:nvSpPr>
        <p:spPr/>
        <p:txBody>
          <a:bodyPr/>
          <a:lstStyle>
            <a:lvl1pPr eaLnBrk="1" hangingPunct="1">
              <a:defRPr kumimoji="1">
                <a:cs typeface="Times New Roman" pitchFamily="18" charset="0"/>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998813039"/>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34150" y="304800"/>
            <a:ext cx="1943100" cy="5943600"/>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704850" y="304800"/>
            <a:ext cx="5676900" cy="5943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7"/>
          <p:cNvSpPr>
            <a:spLocks noGrp="1" noChangeArrowheads="1"/>
          </p:cNvSpPr>
          <p:nvPr>
            <p:ph type="ftr" sz="quarter" idx="10"/>
          </p:nvPr>
        </p:nvSpPr>
        <p:spPr/>
        <p:txBody>
          <a:bodyPr/>
          <a:lstStyle>
            <a:lvl1pPr eaLnBrk="1" hangingPunct="1">
              <a:defRPr kumimoji="1">
                <a:cs typeface="Times New Roman" pitchFamily="18" charset="0"/>
              </a:defRPr>
            </a:lvl1pPr>
          </a:lstStyle>
          <a:p>
            <a:r>
              <a:rPr lang="en-US" smtClean="0"/>
              <a:t>Phil Allport</a:t>
            </a:r>
            <a:endParaRPr lang="en-US" dirty="0"/>
          </a:p>
        </p:txBody>
      </p:sp>
      <p:sp>
        <p:nvSpPr>
          <p:cNvPr id="5" name="Rectangle 48"/>
          <p:cNvSpPr>
            <a:spLocks noGrp="1" noChangeArrowheads="1"/>
          </p:cNvSpPr>
          <p:nvPr>
            <p:ph type="sldNum" sz="quarter" idx="11"/>
          </p:nvPr>
        </p:nvSpPr>
        <p:spPr/>
        <p:txBody>
          <a:bodyPr/>
          <a:lstStyle>
            <a:lvl1pPr eaLnBrk="1" hangingPunct="1">
              <a:defRPr kumimoji="1">
                <a:cs typeface="Times New Roman" pitchFamily="18" charset="0"/>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214955574"/>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200" y="304800"/>
            <a:ext cx="6888163" cy="762000"/>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704850" y="1524000"/>
            <a:ext cx="3810000" cy="472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67250" y="1524000"/>
            <a:ext cx="3810000" cy="472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7"/>
          <p:cNvSpPr>
            <a:spLocks noGrp="1" noChangeArrowheads="1"/>
          </p:cNvSpPr>
          <p:nvPr>
            <p:ph type="ftr" sz="quarter" idx="10"/>
          </p:nvPr>
        </p:nvSpPr>
        <p:spPr/>
        <p:txBody>
          <a:bodyPr/>
          <a:lstStyle>
            <a:lvl1pPr eaLnBrk="1" hangingPunct="1">
              <a:defRPr kumimoji="1">
                <a:cs typeface="Times New Roman" pitchFamily="18" charset="0"/>
              </a:defRPr>
            </a:lvl1pPr>
          </a:lstStyle>
          <a:p>
            <a:r>
              <a:rPr lang="en-US" smtClean="0"/>
              <a:t>Phil Allport</a:t>
            </a:r>
            <a:endParaRPr lang="en-US" dirty="0"/>
          </a:p>
        </p:txBody>
      </p:sp>
      <p:sp>
        <p:nvSpPr>
          <p:cNvPr id="6" name="Rectangle 48"/>
          <p:cNvSpPr>
            <a:spLocks noGrp="1" noChangeArrowheads="1"/>
          </p:cNvSpPr>
          <p:nvPr>
            <p:ph type="sldNum" sz="quarter" idx="11"/>
          </p:nvPr>
        </p:nvSpPr>
        <p:spPr/>
        <p:txBody>
          <a:bodyPr/>
          <a:lstStyle>
            <a:lvl1pPr eaLnBrk="1" hangingPunct="1">
              <a:defRPr kumimoji="1">
                <a:cs typeface="Times New Roman" pitchFamily="18" charset="0"/>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518120581"/>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1219200" y="304800"/>
            <a:ext cx="6888163" cy="762000"/>
          </a:xfrm>
        </p:spPr>
        <p:txBody>
          <a:bodyPr/>
          <a:lstStyle/>
          <a:p>
            <a:r>
              <a:rPr lang="en-US" smtClean="0"/>
              <a:t>Click to edit Master title style</a:t>
            </a:r>
            <a:endParaRPr lang="en-GB"/>
          </a:p>
        </p:txBody>
      </p:sp>
      <p:sp>
        <p:nvSpPr>
          <p:cNvPr id="3" name="Content Placeholder 2"/>
          <p:cNvSpPr>
            <a:spLocks noGrp="1"/>
          </p:cNvSpPr>
          <p:nvPr>
            <p:ph sz="quarter" idx="1"/>
          </p:nvPr>
        </p:nvSpPr>
        <p:spPr>
          <a:xfrm>
            <a:off x="704850" y="1524000"/>
            <a:ext cx="3810000" cy="2286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quarter" idx="2"/>
          </p:nvPr>
        </p:nvSpPr>
        <p:spPr>
          <a:xfrm>
            <a:off x="4667250" y="1524000"/>
            <a:ext cx="3810000" cy="2286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Content Placeholder 4"/>
          <p:cNvSpPr>
            <a:spLocks noGrp="1"/>
          </p:cNvSpPr>
          <p:nvPr>
            <p:ph sz="quarter" idx="3"/>
          </p:nvPr>
        </p:nvSpPr>
        <p:spPr>
          <a:xfrm>
            <a:off x="704850" y="3962400"/>
            <a:ext cx="3810000" cy="2286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Content Placeholder 5"/>
          <p:cNvSpPr>
            <a:spLocks noGrp="1"/>
          </p:cNvSpPr>
          <p:nvPr>
            <p:ph sz="quarter" idx="4"/>
          </p:nvPr>
        </p:nvSpPr>
        <p:spPr>
          <a:xfrm>
            <a:off x="4667250" y="3962400"/>
            <a:ext cx="3810000" cy="2286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7"/>
          <p:cNvSpPr>
            <a:spLocks noGrp="1" noChangeArrowheads="1"/>
          </p:cNvSpPr>
          <p:nvPr>
            <p:ph type="ftr" sz="quarter" idx="10"/>
          </p:nvPr>
        </p:nvSpPr>
        <p:spPr/>
        <p:txBody>
          <a:bodyPr/>
          <a:lstStyle>
            <a:lvl1pPr eaLnBrk="1" hangingPunct="1">
              <a:defRPr kumimoji="1">
                <a:cs typeface="Times New Roman" pitchFamily="18" charset="0"/>
              </a:defRPr>
            </a:lvl1pPr>
          </a:lstStyle>
          <a:p>
            <a:r>
              <a:rPr lang="en-US" smtClean="0"/>
              <a:t>Phil Allport</a:t>
            </a:r>
            <a:endParaRPr lang="en-US" dirty="0"/>
          </a:p>
        </p:txBody>
      </p:sp>
      <p:sp>
        <p:nvSpPr>
          <p:cNvPr id="8" name="Rectangle 48"/>
          <p:cNvSpPr>
            <a:spLocks noGrp="1" noChangeArrowheads="1"/>
          </p:cNvSpPr>
          <p:nvPr>
            <p:ph type="sldNum" sz="quarter" idx="11"/>
          </p:nvPr>
        </p:nvSpPr>
        <p:spPr/>
        <p:txBody>
          <a:bodyPr/>
          <a:lstStyle>
            <a:lvl1pPr eaLnBrk="1" hangingPunct="1">
              <a:defRPr kumimoji="1">
                <a:cs typeface="Times New Roman" pitchFamily="18" charset="0"/>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4233040808"/>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1219200" y="304800"/>
            <a:ext cx="6888163" cy="762000"/>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704850" y="1524000"/>
            <a:ext cx="3810000" cy="472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hart Placeholder 3"/>
          <p:cNvSpPr>
            <a:spLocks noGrp="1"/>
          </p:cNvSpPr>
          <p:nvPr>
            <p:ph type="chart" sz="half" idx="2"/>
          </p:nvPr>
        </p:nvSpPr>
        <p:spPr>
          <a:xfrm>
            <a:off x="4667250" y="1524000"/>
            <a:ext cx="3810000" cy="4724400"/>
          </a:xfrm>
        </p:spPr>
        <p:txBody>
          <a:bodyPr/>
          <a:lstStyle/>
          <a:p>
            <a:pPr lvl="0"/>
            <a:endParaRPr lang="en-GB" noProof="0"/>
          </a:p>
        </p:txBody>
      </p:sp>
      <p:sp>
        <p:nvSpPr>
          <p:cNvPr id="5" name="Rectangle 47"/>
          <p:cNvSpPr>
            <a:spLocks noGrp="1" noChangeArrowheads="1"/>
          </p:cNvSpPr>
          <p:nvPr>
            <p:ph type="ftr" sz="quarter" idx="10"/>
          </p:nvPr>
        </p:nvSpPr>
        <p:spPr/>
        <p:txBody>
          <a:bodyPr/>
          <a:lstStyle>
            <a:lvl1pPr eaLnBrk="1" hangingPunct="1">
              <a:defRPr kumimoji="1">
                <a:cs typeface="Times New Roman" pitchFamily="18" charset="0"/>
              </a:defRPr>
            </a:lvl1pPr>
          </a:lstStyle>
          <a:p>
            <a:r>
              <a:rPr lang="en-US" smtClean="0"/>
              <a:t>Phil Allport</a:t>
            </a:r>
            <a:endParaRPr lang="en-US" dirty="0"/>
          </a:p>
        </p:txBody>
      </p:sp>
      <p:sp>
        <p:nvSpPr>
          <p:cNvPr id="6" name="Rectangle 48"/>
          <p:cNvSpPr>
            <a:spLocks noGrp="1" noChangeArrowheads="1"/>
          </p:cNvSpPr>
          <p:nvPr>
            <p:ph type="sldNum" sz="quarter" idx="11"/>
          </p:nvPr>
        </p:nvSpPr>
        <p:spPr/>
        <p:txBody>
          <a:bodyPr/>
          <a:lstStyle>
            <a:lvl1pPr eaLnBrk="1" hangingPunct="1">
              <a:defRPr kumimoji="1">
                <a:cs typeface="Times New Roman" pitchFamily="18" charset="0"/>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955675486"/>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2281106171"/>
      </p:ext>
    </p:extLst>
  </p:cSld>
  <p:clrMapOvr>
    <a:masterClrMapping/>
  </p:clrMapOvr>
  <p:transition>
    <p:circl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10/29/2014</a:t>
            </a:fld>
            <a:endParaRPr lang="en-US"/>
          </a:p>
        </p:txBody>
      </p:sp>
      <p:sp>
        <p:nvSpPr>
          <p:cNvPr id="5" name="Footer Placeholder 4"/>
          <p:cNvSpPr>
            <a:spLocks noGrp="1"/>
          </p:cNvSpPr>
          <p:nvPr>
            <p:ph type="ftr" sz="quarter" idx="11"/>
          </p:nvPr>
        </p:nvSpPr>
        <p:spPr/>
        <p:txBody>
          <a:bodyPr/>
          <a:lstStyle/>
          <a:p>
            <a:r>
              <a:rPr lang="en-US" smtClean="0"/>
              <a:t>Phil Allport</a:t>
            </a:r>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96870260"/>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838200"/>
            <a:ext cx="8229600" cy="5287963"/>
          </a:xfrm>
        </p:spPr>
        <p:txBody>
          <a:bodyPr/>
          <a:lstStyle>
            <a:lvl1pPr>
              <a:defRPr baseline="0">
                <a:solidFill>
                  <a:schemeClr val="tx2"/>
                </a:solidFill>
              </a:defRPr>
            </a:lvl1pPr>
            <a:lvl2pPr>
              <a:defRPr>
                <a:solidFill>
                  <a:srgbClr val="C00000"/>
                </a:solidFill>
              </a:defRPr>
            </a:lvl2pPr>
            <a:lvl3pPr>
              <a:defRPr>
                <a:solidFill>
                  <a:srgbClr val="00B050"/>
                </a:solidFill>
              </a:defRPr>
            </a:lvl3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r>
              <a:rPr lang="en-US" smtClean="0"/>
              <a:t>October 21, 2014</a:t>
            </a:r>
            <a:endParaRPr lang="en-US"/>
          </a:p>
        </p:txBody>
      </p:sp>
      <p:sp>
        <p:nvSpPr>
          <p:cNvPr id="5" name="Footer Placeholder 4"/>
          <p:cNvSpPr>
            <a:spLocks noGrp="1"/>
          </p:cNvSpPr>
          <p:nvPr>
            <p:ph type="ftr" sz="quarter" idx="11"/>
          </p:nvPr>
        </p:nvSpPr>
        <p:spPr/>
        <p:txBody>
          <a:bodyPr/>
          <a:lstStyle/>
          <a:p>
            <a:r>
              <a:rPr lang="en-US" smtClean="0"/>
              <a:t>CMS Upgrade Overview</a:t>
            </a:r>
            <a:endParaRPr lang="en-US"/>
          </a:p>
        </p:txBody>
      </p:sp>
      <p:sp>
        <p:nvSpPr>
          <p:cNvPr id="6" name="Slide Number Placeholder 5"/>
          <p:cNvSpPr>
            <a:spLocks noGrp="1"/>
          </p:cNvSpPr>
          <p:nvPr>
            <p:ph type="sldNum" sz="quarter" idx="12"/>
          </p:nvPr>
        </p:nvSpPr>
        <p:spPr/>
        <p:txBody>
          <a:bodyPr/>
          <a:lstStyle/>
          <a:p>
            <a:fld id="{859C5690-A446-4039-8EF5-623411A6DC43}" type="slidenum">
              <a:rPr lang="en-US" smtClean="0"/>
              <a:t>‹#›</a:t>
            </a:fld>
            <a:endParaRPr lang="en-US"/>
          </a:p>
        </p:txBody>
      </p:sp>
    </p:spTree>
    <p:extLst>
      <p:ext uri="{BB962C8B-B14F-4D97-AF65-F5344CB8AC3E}">
        <p14:creationId xmlns:p14="http://schemas.microsoft.com/office/powerpoint/2010/main" val="2488938541"/>
      </p:ext>
    </p:extLst>
  </p:cSld>
  <p:clrMapOvr>
    <a:masterClrMapping/>
  </p:clrMapOvr>
  <p:transition>
    <p:circle/>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10/29/2014</a:t>
            </a:fld>
            <a:endParaRPr lang="en-US"/>
          </a:p>
        </p:txBody>
      </p:sp>
      <p:sp>
        <p:nvSpPr>
          <p:cNvPr id="5" name="Footer Placeholder 4"/>
          <p:cNvSpPr>
            <a:spLocks noGrp="1"/>
          </p:cNvSpPr>
          <p:nvPr>
            <p:ph type="ftr" sz="quarter" idx="11"/>
          </p:nvPr>
        </p:nvSpPr>
        <p:spPr/>
        <p:txBody>
          <a:bodyPr/>
          <a:lstStyle/>
          <a:p>
            <a:r>
              <a:rPr lang="en-US" smtClean="0"/>
              <a:t>Phil Allport</a:t>
            </a:r>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95801730"/>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10/29/2014</a:t>
            </a:fld>
            <a:endParaRPr lang="en-US"/>
          </a:p>
        </p:txBody>
      </p:sp>
      <p:sp>
        <p:nvSpPr>
          <p:cNvPr id="6" name="Footer Placeholder 5"/>
          <p:cNvSpPr>
            <a:spLocks noGrp="1"/>
          </p:cNvSpPr>
          <p:nvPr>
            <p:ph type="ftr" sz="quarter" idx="11"/>
          </p:nvPr>
        </p:nvSpPr>
        <p:spPr/>
        <p:txBody>
          <a:bodyPr/>
          <a:lstStyle/>
          <a:p>
            <a:r>
              <a:rPr lang="en-US" smtClean="0"/>
              <a:t>Phil Allport</a:t>
            </a:r>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44211617"/>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10/29/2014</a:t>
            </a:fld>
            <a:endParaRPr lang="en-US"/>
          </a:p>
        </p:txBody>
      </p:sp>
      <p:sp>
        <p:nvSpPr>
          <p:cNvPr id="8" name="Footer Placeholder 7"/>
          <p:cNvSpPr>
            <a:spLocks noGrp="1"/>
          </p:cNvSpPr>
          <p:nvPr>
            <p:ph type="ftr" sz="quarter" idx="11"/>
          </p:nvPr>
        </p:nvSpPr>
        <p:spPr/>
        <p:txBody>
          <a:bodyPr/>
          <a:lstStyle/>
          <a:p>
            <a:r>
              <a:rPr lang="en-US" smtClean="0"/>
              <a:t>Phil Allport</a:t>
            </a:r>
            <a:endParaRPr lang="en-US" dirty="0"/>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48289091"/>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t>October 21, 2014</a:t>
            </a:r>
            <a:endParaRPr lang="en-US" dirty="0"/>
          </a:p>
        </p:txBody>
      </p:sp>
      <p:sp>
        <p:nvSpPr>
          <p:cNvPr id="4" name="Footer Placeholder 3"/>
          <p:cNvSpPr>
            <a:spLocks noGrp="1"/>
          </p:cNvSpPr>
          <p:nvPr>
            <p:ph type="ftr" sz="quarter" idx="11"/>
          </p:nvPr>
        </p:nvSpPr>
        <p:spPr/>
        <p:txBody>
          <a:bodyPr/>
          <a:lstStyle/>
          <a:p>
            <a:r>
              <a:rPr lang="en-US" smtClean="0"/>
              <a:t>CMS Upgrade Overview</a:t>
            </a:r>
            <a:endParaRPr lang="en-US"/>
          </a:p>
        </p:txBody>
      </p:sp>
      <p:sp>
        <p:nvSpPr>
          <p:cNvPr id="5" name="Slide Number Placeholder 4"/>
          <p:cNvSpPr>
            <a:spLocks noGrp="1"/>
          </p:cNvSpPr>
          <p:nvPr>
            <p:ph type="sldNum" sz="quarter" idx="12"/>
          </p:nvPr>
        </p:nvSpPr>
        <p:spPr/>
        <p:txBody>
          <a:bodyPr/>
          <a:lstStyle/>
          <a:p>
            <a:fld id="{859C5690-A446-4039-8EF5-623411A6DC43}" type="slidenum">
              <a:rPr lang="en-US" smtClean="0"/>
              <a:t>‹#›</a:t>
            </a:fld>
            <a:endParaRPr lang="en-US"/>
          </a:p>
        </p:txBody>
      </p:sp>
    </p:spTree>
    <p:extLst>
      <p:ext uri="{BB962C8B-B14F-4D97-AF65-F5344CB8AC3E}">
        <p14:creationId xmlns:p14="http://schemas.microsoft.com/office/powerpoint/2010/main" val="2183743690"/>
      </p:ext>
    </p:extLst>
  </p:cSld>
  <p:clrMapOvr>
    <a:masterClrMapping/>
  </p:clrMapOvr>
  <p:transition>
    <p:circle/>
  </p:transition>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October 21, 2014</a:t>
            </a:r>
            <a:endParaRPr lang="en-US"/>
          </a:p>
        </p:txBody>
      </p:sp>
      <p:sp>
        <p:nvSpPr>
          <p:cNvPr id="3" name="Footer Placeholder 2"/>
          <p:cNvSpPr>
            <a:spLocks noGrp="1"/>
          </p:cNvSpPr>
          <p:nvPr>
            <p:ph type="ftr" sz="quarter" idx="11"/>
          </p:nvPr>
        </p:nvSpPr>
        <p:spPr/>
        <p:txBody>
          <a:bodyPr/>
          <a:lstStyle/>
          <a:p>
            <a:r>
              <a:rPr lang="en-US" smtClean="0"/>
              <a:t>CMS Upgrade Overview</a:t>
            </a:r>
            <a:endParaRPr lang="en-US"/>
          </a:p>
        </p:txBody>
      </p:sp>
      <p:sp>
        <p:nvSpPr>
          <p:cNvPr id="4" name="Slide Number Placeholder 3"/>
          <p:cNvSpPr>
            <a:spLocks noGrp="1"/>
          </p:cNvSpPr>
          <p:nvPr>
            <p:ph type="sldNum" sz="quarter" idx="12"/>
          </p:nvPr>
        </p:nvSpPr>
        <p:spPr/>
        <p:txBody>
          <a:bodyPr/>
          <a:lstStyle/>
          <a:p>
            <a:fld id="{859C5690-A446-4039-8EF5-623411A6DC43}" type="slidenum">
              <a:rPr lang="en-US" smtClean="0"/>
              <a:t>‹#›</a:t>
            </a:fld>
            <a:endParaRPr lang="en-US"/>
          </a:p>
        </p:txBody>
      </p:sp>
    </p:spTree>
    <p:extLst>
      <p:ext uri="{BB962C8B-B14F-4D97-AF65-F5344CB8AC3E}">
        <p14:creationId xmlns:p14="http://schemas.microsoft.com/office/powerpoint/2010/main" val="2367935522"/>
      </p:ext>
    </p:extLst>
  </p:cSld>
  <p:clrMapOvr>
    <a:masterClrMapping/>
  </p:clrMapOvr>
  <p:transition>
    <p:circle/>
  </p:transition>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10/29/2014</a:t>
            </a:fld>
            <a:endParaRPr lang="en-US"/>
          </a:p>
        </p:txBody>
      </p:sp>
      <p:sp>
        <p:nvSpPr>
          <p:cNvPr id="6" name="Footer Placeholder 5"/>
          <p:cNvSpPr>
            <a:spLocks noGrp="1"/>
          </p:cNvSpPr>
          <p:nvPr>
            <p:ph type="ftr" sz="quarter" idx="11"/>
          </p:nvPr>
        </p:nvSpPr>
        <p:spPr/>
        <p:txBody>
          <a:bodyPr/>
          <a:lstStyle/>
          <a:p>
            <a:r>
              <a:rPr lang="en-US" smtClean="0"/>
              <a:t>Phil Allport</a:t>
            </a:r>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54682441"/>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10/29/2014</a:t>
            </a:fld>
            <a:endParaRPr lang="en-US"/>
          </a:p>
        </p:txBody>
      </p:sp>
      <p:sp>
        <p:nvSpPr>
          <p:cNvPr id="6" name="Footer Placeholder 5"/>
          <p:cNvSpPr>
            <a:spLocks noGrp="1"/>
          </p:cNvSpPr>
          <p:nvPr>
            <p:ph type="ftr" sz="quarter" idx="11"/>
          </p:nvPr>
        </p:nvSpPr>
        <p:spPr/>
        <p:txBody>
          <a:bodyPr/>
          <a:lstStyle/>
          <a:p>
            <a:r>
              <a:rPr lang="en-US" smtClean="0"/>
              <a:t>Phil Allport</a:t>
            </a:r>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65223442"/>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10/29/2014</a:t>
            </a:fld>
            <a:endParaRPr lang="en-US"/>
          </a:p>
        </p:txBody>
      </p:sp>
      <p:sp>
        <p:nvSpPr>
          <p:cNvPr id="5" name="Footer Placeholder 4"/>
          <p:cNvSpPr>
            <a:spLocks noGrp="1"/>
          </p:cNvSpPr>
          <p:nvPr>
            <p:ph type="ftr" sz="quarter" idx="11"/>
          </p:nvPr>
        </p:nvSpPr>
        <p:spPr/>
        <p:txBody>
          <a:bodyPr/>
          <a:lstStyle/>
          <a:p>
            <a:r>
              <a:rPr lang="en-US" smtClean="0"/>
              <a:t>Phil Allport</a:t>
            </a:r>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51189459"/>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Tree>
    <p:extLst>
      <p:ext uri="{BB962C8B-B14F-4D97-AF65-F5344CB8AC3E}">
        <p14:creationId xmlns:p14="http://schemas.microsoft.com/office/powerpoint/2010/main" val="1303136900"/>
      </p:ext>
    </p:extLst>
  </p:cSld>
  <p:clrMapOvr>
    <a:masterClrMapping/>
  </p:clrMapOvr>
  <p:transition>
    <p:circl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10/29/2014</a:t>
            </a:fld>
            <a:endParaRPr lang="en-US"/>
          </a:p>
        </p:txBody>
      </p:sp>
      <p:sp>
        <p:nvSpPr>
          <p:cNvPr id="5" name="Footer Placeholder 4"/>
          <p:cNvSpPr>
            <a:spLocks noGrp="1"/>
          </p:cNvSpPr>
          <p:nvPr>
            <p:ph type="ftr" sz="quarter" idx="11"/>
          </p:nvPr>
        </p:nvSpPr>
        <p:spPr/>
        <p:txBody>
          <a:bodyPr/>
          <a:lstStyle/>
          <a:p>
            <a:r>
              <a:rPr lang="en-US" smtClean="0"/>
              <a:t>Phil Allport</a:t>
            </a:r>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10752923"/>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fr-F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fr-FR"/>
          </a:p>
        </p:txBody>
      </p:sp>
      <p:sp>
        <p:nvSpPr>
          <p:cNvPr id="4" name="Date Placeholder 3"/>
          <p:cNvSpPr>
            <a:spLocks noGrp="1"/>
          </p:cNvSpPr>
          <p:nvPr>
            <p:ph type="dt" sz="half" idx="10"/>
          </p:nvPr>
        </p:nvSpPr>
        <p:spPr/>
        <p:txBody>
          <a:bodyPr/>
          <a:lstStyle/>
          <a:p>
            <a:fld id="{1D8BD707-D9CF-40AE-B4C6-C98DA3205C09}" type="datetimeFigureOut">
              <a:rPr lang="en-US" smtClean="0"/>
              <a:pPr/>
              <a:t>10/29/2014</a:t>
            </a:fld>
            <a:endParaRPr lang="en-US"/>
          </a:p>
        </p:txBody>
      </p:sp>
      <p:sp>
        <p:nvSpPr>
          <p:cNvPr id="5" name="Footer Placeholder 4"/>
          <p:cNvSpPr>
            <a:spLocks noGrp="1"/>
          </p:cNvSpPr>
          <p:nvPr>
            <p:ph type="ftr" sz="quarter" idx="11"/>
          </p:nvPr>
        </p:nvSpPr>
        <p:spPr/>
        <p:txBody>
          <a:bodyPr/>
          <a:lstStyle/>
          <a:p>
            <a:r>
              <a:rPr lang="en-US" smtClean="0"/>
              <a:t>Phil Allport</a:t>
            </a:r>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81963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Date Placeholder 3"/>
          <p:cNvSpPr>
            <a:spLocks noGrp="1"/>
          </p:cNvSpPr>
          <p:nvPr>
            <p:ph type="dt" sz="half" idx="10"/>
          </p:nvPr>
        </p:nvSpPr>
        <p:spPr/>
        <p:txBody>
          <a:bodyPr/>
          <a:lstStyle/>
          <a:p>
            <a:fld id="{04E46C7A-72CF-494C-8BF3-F8FCC6652E9E}" type="datetimeFigureOut">
              <a:rPr lang="fr-FR" smtClean="0"/>
              <a:t>29/10/2014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18E0AFDC-15E7-45F2-9B57-7AC421DCFB06}" type="slidenum">
              <a:rPr lang="fr-FR" smtClean="0"/>
              <a:t>‹#›</a:t>
            </a:fld>
            <a:endParaRPr lang="fr-FR"/>
          </a:p>
        </p:txBody>
      </p:sp>
    </p:spTree>
    <p:extLst>
      <p:ext uri="{BB962C8B-B14F-4D97-AF65-F5344CB8AC3E}">
        <p14:creationId xmlns:p14="http://schemas.microsoft.com/office/powerpoint/2010/main" val="901354853"/>
      </p:ext>
    </p:extLst>
  </p:cSld>
  <p:clrMapOvr>
    <a:masterClrMapping/>
  </p:clrMapOvr>
  <p:transition>
    <p:circl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fr-F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10/29/2014</a:t>
            </a:fld>
            <a:endParaRPr lang="en-US"/>
          </a:p>
        </p:txBody>
      </p:sp>
      <p:sp>
        <p:nvSpPr>
          <p:cNvPr id="5" name="Footer Placeholder 4"/>
          <p:cNvSpPr>
            <a:spLocks noGrp="1"/>
          </p:cNvSpPr>
          <p:nvPr>
            <p:ph type="ftr" sz="quarter" idx="11"/>
          </p:nvPr>
        </p:nvSpPr>
        <p:spPr/>
        <p:txBody>
          <a:bodyPr/>
          <a:lstStyle/>
          <a:p>
            <a:r>
              <a:rPr lang="en-US" smtClean="0"/>
              <a:t>Phil Allport</a:t>
            </a:r>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96156288"/>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5" name="Date Placeholder 4"/>
          <p:cNvSpPr>
            <a:spLocks noGrp="1"/>
          </p:cNvSpPr>
          <p:nvPr>
            <p:ph type="dt" sz="half" idx="10"/>
          </p:nvPr>
        </p:nvSpPr>
        <p:spPr/>
        <p:txBody>
          <a:bodyPr/>
          <a:lstStyle/>
          <a:p>
            <a:fld id="{1D8BD707-D9CF-40AE-B4C6-C98DA3205C09}" type="datetimeFigureOut">
              <a:rPr lang="en-US" smtClean="0"/>
              <a:pPr/>
              <a:t>10/29/2014</a:t>
            </a:fld>
            <a:endParaRPr lang="en-US"/>
          </a:p>
        </p:txBody>
      </p:sp>
      <p:sp>
        <p:nvSpPr>
          <p:cNvPr id="6" name="Footer Placeholder 5"/>
          <p:cNvSpPr>
            <a:spLocks noGrp="1"/>
          </p:cNvSpPr>
          <p:nvPr>
            <p:ph type="ftr" sz="quarter" idx="11"/>
          </p:nvPr>
        </p:nvSpPr>
        <p:spPr/>
        <p:txBody>
          <a:bodyPr/>
          <a:lstStyle/>
          <a:p>
            <a:r>
              <a:rPr lang="en-US" smtClean="0"/>
              <a:t>Phil Allport</a:t>
            </a:r>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41367828"/>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fr-F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7" name="Date Placeholder 6"/>
          <p:cNvSpPr>
            <a:spLocks noGrp="1"/>
          </p:cNvSpPr>
          <p:nvPr>
            <p:ph type="dt" sz="half" idx="10"/>
          </p:nvPr>
        </p:nvSpPr>
        <p:spPr/>
        <p:txBody>
          <a:bodyPr/>
          <a:lstStyle/>
          <a:p>
            <a:fld id="{1D8BD707-D9CF-40AE-B4C6-C98DA3205C09}" type="datetimeFigureOut">
              <a:rPr lang="en-US" smtClean="0"/>
              <a:pPr/>
              <a:t>10/29/2014</a:t>
            </a:fld>
            <a:endParaRPr lang="en-US"/>
          </a:p>
        </p:txBody>
      </p:sp>
      <p:sp>
        <p:nvSpPr>
          <p:cNvPr id="8" name="Footer Placeholder 7"/>
          <p:cNvSpPr>
            <a:spLocks noGrp="1"/>
          </p:cNvSpPr>
          <p:nvPr>
            <p:ph type="ftr" sz="quarter" idx="11"/>
          </p:nvPr>
        </p:nvSpPr>
        <p:spPr/>
        <p:txBody>
          <a:bodyPr/>
          <a:lstStyle/>
          <a:p>
            <a:r>
              <a:rPr lang="en-US" smtClean="0"/>
              <a:t>Phil Allport</a:t>
            </a:r>
            <a:endParaRPr lang="en-US" dirty="0"/>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6007720"/>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image" Target="../media/image2.jpeg"/><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image" Target="../media/image1.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6" Type="http://schemas.openxmlformats.org/officeDocument/2006/relationships/image" Target="../media/image1.jpg"/><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theme" Target="../theme/theme3.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image" Target="../media/image3.png"/><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4.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2" name="Title Placeholder 1"/>
          <p:cNvSpPr>
            <a:spLocks noGrp="1"/>
          </p:cNvSpPr>
          <p:nvPr>
            <p:ph type="title"/>
          </p:nvPr>
        </p:nvSpPr>
        <p:spPr>
          <a:xfrm>
            <a:off x="457200" y="-152400"/>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0" y="6569075"/>
            <a:ext cx="2133600" cy="365125"/>
          </a:xfrm>
          <a:prstGeom prst="rect">
            <a:avLst/>
          </a:prstGeom>
        </p:spPr>
        <p:txBody>
          <a:bodyPr vert="horz" lIns="91440" tIns="45720" rIns="91440" bIns="45720" rtlCol="0" anchor="ctr"/>
          <a:lstStyle>
            <a:lvl1pPr algn="l">
              <a:defRPr sz="1200" b="1">
                <a:solidFill>
                  <a:srgbClr val="C00000"/>
                </a:solidFill>
              </a:defRPr>
            </a:lvl1pPr>
          </a:lstStyle>
          <a:p>
            <a:fld id="{1D8BD707-D9CF-40AE-B4C6-C98DA3205C09}" type="datetimeFigureOut">
              <a:rPr lang="en-US" smtClean="0"/>
              <a:pPr/>
              <a:t>10/29/2014</a:t>
            </a:fld>
            <a:endParaRPr lang="en-US"/>
          </a:p>
        </p:txBody>
      </p:sp>
      <p:sp>
        <p:nvSpPr>
          <p:cNvPr id="5" name="Footer Placeholder 4"/>
          <p:cNvSpPr>
            <a:spLocks noGrp="1"/>
          </p:cNvSpPr>
          <p:nvPr>
            <p:ph type="ftr" sz="quarter" idx="3"/>
          </p:nvPr>
        </p:nvSpPr>
        <p:spPr>
          <a:xfrm>
            <a:off x="3124200" y="6569075"/>
            <a:ext cx="2895600" cy="365125"/>
          </a:xfrm>
          <a:prstGeom prst="rect">
            <a:avLst/>
          </a:prstGeom>
        </p:spPr>
        <p:txBody>
          <a:bodyPr vert="horz" lIns="91440" tIns="45720" rIns="91440" bIns="45720" rtlCol="0" anchor="ctr"/>
          <a:lstStyle>
            <a:lvl1pPr algn="ctr">
              <a:defRPr sz="1200" b="1">
                <a:solidFill>
                  <a:srgbClr val="C00000"/>
                </a:solidFill>
              </a:defRPr>
            </a:lvl1pPr>
          </a:lstStyle>
          <a:p>
            <a:r>
              <a:rPr lang="en-US" dirty="0" smtClean="0"/>
              <a:t>Phil Allport</a:t>
            </a:r>
            <a:endParaRPr lang="en-US" dirty="0"/>
          </a:p>
        </p:txBody>
      </p:sp>
      <p:sp>
        <p:nvSpPr>
          <p:cNvPr id="6" name="Slide Number Placeholder 5"/>
          <p:cNvSpPr>
            <a:spLocks noGrp="1"/>
          </p:cNvSpPr>
          <p:nvPr>
            <p:ph type="sldNum" sz="quarter" idx="4"/>
          </p:nvPr>
        </p:nvSpPr>
        <p:spPr>
          <a:xfrm>
            <a:off x="7010400" y="6569075"/>
            <a:ext cx="2133600" cy="365125"/>
          </a:xfrm>
          <a:prstGeom prst="rect">
            <a:avLst/>
          </a:prstGeom>
        </p:spPr>
        <p:txBody>
          <a:bodyPr vert="horz" lIns="91440" tIns="45720" rIns="91440" bIns="45720" rtlCol="0" anchor="ctr"/>
          <a:lstStyle>
            <a:lvl1pPr algn="r">
              <a:defRPr sz="1200" b="1">
                <a:solidFill>
                  <a:srgbClr val="C00000"/>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Lst>
  <p:transition>
    <p:circle/>
  </p:transition>
  <p:txStyles>
    <p:titleStyle>
      <a:lvl1pPr algn="ctr" defTabSz="914400" rtl="0" eaLnBrk="1" latinLnBrk="0" hangingPunct="1">
        <a:spcBef>
          <a:spcPct val="0"/>
        </a:spcBef>
        <a:buNone/>
        <a:defRPr sz="4400" b="1" kern="1200">
          <a:solidFill>
            <a:srgbClr val="009999"/>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Clr>
          <a:srgbClr val="FF0000"/>
        </a:buClr>
        <a:buFont typeface="Arial" pitchFamily="34" charset="0"/>
        <a:buChar char="•"/>
        <a:defRPr sz="3200" b="1" kern="1200">
          <a:solidFill>
            <a:schemeClr val="tx1"/>
          </a:solidFill>
          <a:latin typeface="Times New Roman" panose="02020603050405020304" pitchFamily="18" charset="0"/>
          <a:ea typeface="+mn-ea"/>
          <a:cs typeface="Times New Roman" panose="02020603050405020304" pitchFamily="18" charset="0"/>
        </a:defRPr>
      </a:lvl1pPr>
      <a:lvl2pPr marL="742950" indent="-285750" algn="l" defTabSz="914400" rtl="0" eaLnBrk="1" latinLnBrk="0" hangingPunct="1">
        <a:spcBef>
          <a:spcPct val="20000"/>
        </a:spcBef>
        <a:buClr>
          <a:srgbClr val="FF0000"/>
        </a:buClr>
        <a:buFont typeface="Arial" pitchFamily="34" charset="0"/>
        <a:buChar char="–"/>
        <a:defRPr sz="2800" b="1"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spcBef>
          <a:spcPct val="20000"/>
        </a:spcBef>
        <a:buClr>
          <a:srgbClr val="FF0000"/>
        </a:buClr>
        <a:buFont typeface="Arial" pitchFamily="34" charset="0"/>
        <a:buChar char="•"/>
        <a:defRPr sz="2400" b="1"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spcBef>
          <a:spcPct val="20000"/>
        </a:spcBef>
        <a:buClr>
          <a:srgbClr val="FF0000"/>
        </a:buClr>
        <a:buFont typeface="Arial" pitchFamily="34" charset="0"/>
        <a:buChar char="–"/>
        <a:defRPr sz="2000" b="1"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spcBef>
          <a:spcPct val="20000"/>
        </a:spcBef>
        <a:buClr>
          <a:srgbClr val="FF0000"/>
        </a:buClr>
        <a:buFont typeface="Arial" pitchFamily="34" charset="0"/>
        <a:buChar char="»"/>
        <a:defRPr sz="2000" b="1"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fr-F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10/29/2014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Phil Allport</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7" name="Picture 6"/>
          <p:cNvPicPr>
            <a:picLocks noChangeAspect="1"/>
          </p:cNvPicPr>
          <p:nvPr userDrawn="1"/>
        </p:nvPicPr>
        <p:blipFill>
          <a:blip r:embed="rId14">
            <a:extLst>
              <a:ext uri="{28A0092B-C50C-407E-A947-70E740481C1C}">
                <a14:useLocalDpi xmlns:a14="http://schemas.microsoft.com/office/drawing/2010/main"/>
              </a:ext>
            </a:extLst>
          </a:blip>
          <a:stretch>
            <a:fillRect/>
          </a:stretch>
        </p:blipFill>
        <p:spPr>
          <a:xfrm>
            <a:off x="0" y="0"/>
            <a:ext cx="9144000" cy="6857999"/>
          </a:xfrm>
          <a:prstGeom prst="rect">
            <a:avLst/>
          </a:prstGeom>
        </p:spPr>
      </p:pic>
    </p:spTree>
    <p:extLst>
      <p:ext uri="{BB962C8B-B14F-4D97-AF65-F5344CB8AC3E}">
        <p14:creationId xmlns:p14="http://schemas.microsoft.com/office/powerpoint/2010/main" val="3975589227"/>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transition>
    <p:circle/>
  </p:transition>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5"/>
          <p:cNvSpPr>
            <a:spLocks noGrp="1" noChangeArrowheads="1"/>
          </p:cNvSpPr>
          <p:nvPr>
            <p:ph type="title"/>
          </p:nvPr>
        </p:nvSpPr>
        <p:spPr bwMode="auto">
          <a:xfrm>
            <a:off x="1219200" y="304800"/>
            <a:ext cx="6888163" cy="76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2051" name="Rectangle 26"/>
          <p:cNvSpPr>
            <a:spLocks noGrp="1" noChangeArrowheads="1"/>
          </p:cNvSpPr>
          <p:nvPr>
            <p:ph type="body" idx="1"/>
          </p:nvPr>
        </p:nvSpPr>
        <p:spPr bwMode="auto">
          <a:xfrm>
            <a:off x="704850" y="1524000"/>
            <a:ext cx="7772400" cy="472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0"/>
            <a:endParaRPr lang="en-US" altLang="en-US" smtClean="0"/>
          </a:p>
        </p:txBody>
      </p:sp>
      <p:sp>
        <p:nvSpPr>
          <p:cNvPr id="2052" name="Line 31"/>
          <p:cNvSpPr>
            <a:spLocks noChangeShapeType="1"/>
          </p:cNvSpPr>
          <p:nvPr/>
        </p:nvSpPr>
        <p:spPr bwMode="auto">
          <a:xfrm>
            <a:off x="0" y="1295400"/>
            <a:ext cx="9144000" cy="0"/>
          </a:xfrm>
          <a:prstGeom prst="line">
            <a:avLst/>
          </a:prstGeom>
          <a:noFill/>
          <a:ln w="38100">
            <a:solidFill>
              <a:srgbClr val="CC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053" name="Rectangle 45"/>
          <p:cNvSpPr>
            <a:spLocks noChangeArrowheads="1"/>
          </p:cNvSpPr>
          <p:nvPr/>
        </p:nvSpPr>
        <p:spPr bwMode="auto">
          <a:xfrm>
            <a:off x="817563" y="3452813"/>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algn="ctr" eaLnBrk="0" fontAlgn="base" hangingPunct="0">
              <a:spcBef>
                <a:spcPct val="0"/>
              </a:spcBef>
              <a:spcAft>
                <a:spcPct val="0"/>
              </a:spcAft>
              <a:defRPr sz="1600" b="1">
                <a:solidFill>
                  <a:schemeClr val="tx1"/>
                </a:solidFill>
                <a:latin typeface="Arial" charset="0"/>
              </a:defRPr>
            </a:lvl6pPr>
            <a:lvl7pPr marL="2971800" indent="-228600" algn="ctr" eaLnBrk="0" fontAlgn="base" hangingPunct="0">
              <a:spcBef>
                <a:spcPct val="0"/>
              </a:spcBef>
              <a:spcAft>
                <a:spcPct val="0"/>
              </a:spcAft>
              <a:defRPr sz="1600" b="1">
                <a:solidFill>
                  <a:schemeClr val="tx1"/>
                </a:solidFill>
                <a:latin typeface="Arial" charset="0"/>
              </a:defRPr>
            </a:lvl7pPr>
            <a:lvl8pPr marL="3429000" indent="-228600" algn="ctr" eaLnBrk="0" fontAlgn="base" hangingPunct="0">
              <a:spcBef>
                <a:spcPct val="0"/>
              </a:spcBef>
              <a:spcAft>
                <a:spcPct val="0"/>
              </a:spcAft>
              <a:defRPr sz="1600" b="1">
                <a:solidFill>
                  <a:schemeClr val="tx1"/>
                </a:solidFill>
                <a:latin typeface="Arial" charset="0"/>
              </a:defRPr>
            </a:lvl8pPr>
            <a:lvl9pPr marL="3886200" indent="-228600" algn="ctr" eaLnBrk="0" fontAlgn="base" hangingPunct="0">
              <a:spcBef>
                <a:spcPct val="0"/>
              </a:spcBef>
              <a:spcAft>
                <a:spcPct val="0"/>
              </a:spcAft>
              <a:defRPr sz="1600" b="1">
                <a:solidFill>
                  <a:schemeClr val="tx1"/>
                </a:solidFill>
                <a:latin typeface="Arial" charset="0"/>
              </a:defRPr>
            </a:lvl9pPr>
          </a:lstStyle>
          <a:p>
            <a:pPr algn="l">
              <a:spcBef>
                <a:spcPct val="20000"/>
              </a:spcBef>
              <a:buClr>
                <a:srgbClr val="CC3300"/>
              </a:buClr>
            </a:pPr>
            <a:endParaRPr kumimoji="1" lang="en-GB" altLang="en-US" sz="2400" b="0">
              <a:solidFill>
                <a:srgbClr val="CC3300"/>
              </a:solidFill>
              <a:latin typeface="Times New Roman" pitchFamily="18" charset="0"/>
              <a:cs typeface="Times New Roman" pitchFamily="18" charset="0"/>
            </a:endParaRPr>
          </a:p>
        </p:txBody>
      </p:sp>
      <p:sp>
        <p:nvSpPr>
          <p:cNvPr id="2054" name="Rectangle 46"/>
          <p:cNvSpPr>
            <a:spLocks noChangeArrowheads="1"/>
          </p:cNvSpPr>
          <p:nvPr/>
        </p:nvSpPr>
        <p:spPr bwMode="auto">
          <a:xfrm>
            <a:off x="828675" y="2527300"/>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algn="ctr" eaLnBrk="0" fontAlgn="base" hangingPunct="0">
              <a:spcBef>
                <a:spcPct val="0"/>
              </a:spcBef>
              <a:spcAft>
                <a:spcPct val="0"/>
              </a:spcAft>
              <a:defRPr sz="1600" b="1">
                <a:solidFill>
                  <a:schemeClr val="tx1"/>
                </a:solidFill>
                <a:latin typeface="Arial" charset="0"/>
              </a:defRPr>
            </a:lvl6pPr>
            <a:lvl7pPr marL="2971800" indent="-228600" algn="ctr" eaLnBrk="0" fontAlgn="base" hangingPunct="0">
              <a:spcBef>
                <a:spcPct val="0"/>
              </a:spcBef>
              <a:spcAft>
                <a:spcPct val="0"/>
              </a:spcAft>
              <a:defRPr sz="1600" b="1">
                <a:solidFill>
                  <a:schemeClr val="tx1"/>
                </a:solidFill>
                <a:latin typeface="Arial" charset="0"/>
              </a:defRPr>
            </a:lvl7pPr>
            <a:lvl8pPr marL="3429000" indent="-228600" algn="ctr" eaLnBrk="0" fontAlgn="base" hangingPunct="0">
              <a:spcBef>
                <a:spcPct val="0"/>
              </a:spcBef>
              <a:spcAft>
                <a:spcPct val="0"/>
              </a:spcAft>
              <a:defRPr sz="1600" b="1">
                <a:solidFill>
                  <a:schemeClr val="tx1"/>
                </a:solidFill>
                <a:latin typeface="Arial" charset="0"/>
              </a:defRPr>
            </a:lvl8pPr>
            <a:lvl9pPr marL="3886200" indent="-228600" algn="ctr" eaLnBrk="0" fontAlgn="base" hangingPunct="0">
              <a:spcBef>
                <a:spcPct val="0"/>
              </a:spcBef>
              <a:spcAft>
                <a:spcPct val="0"/>
              </a:spcAft>
              <a:defRPr sz="1600" b="1">
                <a:solidFill>
                  <a:schemeClr val="tx1"/>
                </a:solidFill>
                <a:latin typeface="Arial" charset="0"/>
              </a:defRPr>
            </a:lvl9pPr>
          </a:lstStyle>
          <a:p>
            <a:pPr algn="l">
              <a:spcBef>
                <a:spcPct val="20000"/>
              </a:spcBef>
              <a:buClr>
                <a:srgbClr val="CC3300"/>
              </a:buClr>
            </a:pPr>
            <a:endParaRPr kumimoji="1" lang="en-GB" altLang="en-US" sz="2400" b="0">
              <a:solidFill>
                <a:srgbClr val="CC3300"/>
              </a:solidFill>
              <a:latin typeface="Times New Roman" pitchFamily="18" charset="0"/>
              <a:cs typeface="Times New Roman" pitchFamily="18" charset="0"/>
            </a:endParaRPr>
          </a:p>
        </p:txBody>
      </p:sp>
      <p:sp>
        <p:nvSpPr>
          <p:cNvPr id="2095" name="Rectangle 47"/>
          <p:cNvSpPr>
            <a:spLocks noGrp="1" noChangeArrowheads="1"/>
          </p:cNvSpPr>
          <p:nvPr>
            <p:ph type="ftr" sz="quarter" idx="3"/>
          </p:nvPr>
        </p:nvSpPr>
        <p:spPr bwMode="auto">
          <a:xfrm>
            <a:off x="0" y="6381750"/>
            <a:ext cx="91440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0" hangingPunct="0">
              <a:defRPr kumimoji="0" sz="1400" i="1">
                <a:solidFill>
                  <a:srgbClr val="3366CC"/>
                </a:solidFill>
                <a:latin typeface="Arial" charset="0"/>
                <a:cs typeface="+mn-cs"/>
              </a:defRPr>
            </a:lvl1pPr>
          </a:lstStyle>
          <a:p>
            <a:r>
              <a:rPr lang="en-US" smtClean="0"/>
              <a:t>Phil Allport</a:t>
            </a:r>
            <a:endParaRPr lang="en-US" dirty="0"/>
          </a:p>
        </p:txBody>
      </p:sp>
      <p:sp>
        <p:nvSpPr>
          <p:cNvPr id="2096" name="Rectangle 48"/>
          <p:cNvSpPr>
            <a:spLocks noGrp="1" noChangeArrowheads="1"/>
          </p:cNvSpPr>
          <p:nvPr>
            <p:ph type="sldNum" sz="quarter" idx="4"/>
          </p:nvPr>
        </p:nvSpPr>
        <p:spPr bwMode="auto">
          <a:xfrm>
            <a:off x="2590800" y="6381750"/>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0" hangingPunct="0">
              <a:defRPr kumimoji="0" sz="1400" b="0">
                <a:solidFill>
                  <a:srgbClr val="000000"/>
                </a:solidFill>
                <a:latin typeface="Times New Roman" pitchFamily="18" charset="0"/>
                <a:cs typeface="+mn-cs"/>
              </a:defRPr>
            </a:lvl1pPr>
          </a:lstStyle>
          <a:p>
            <a:fld id="{B6F15528-21DE-4FAA-801E-634DDDAF4B2B}" type="slidenum">
              <a:rPr lang="en-US" smtClean="0"/>
              <a:pPr/>
              <a:t>‹#›</a:t>
            </a:fld>
            <a:endParaRPr lang="en-US"/>
          </a:p>
        </p:txBody>
      </p:sp>
      <p:pic>
        <p:nvPicPr>
          <p:cNvPr id="9" name="Picture 8"/>
          <p:cNvPicPr>
            <a:picLocks noChangeAspect="1"/>
          </p:cNvPicPr>
          <p:nvPr userDrawn="1"/>
        </p:nvPicPr>
        <p:blipFill>
          <a:blip r:embed="rId16">
            <a:extLst>
              <a:ext uri="{28A0092B-C50C-407E-A947-70E740481C1C}">
                <a14:useLocalDpi xmlns:a14="http://schemas.microsoft.com/office/drawing/2010/main"/>
              </a:ext>
            </a:extLst>
          </a:blip>
          <a:stretch>
            <a:fillRect/>
          </a:stretch>
        </p:blipFill>
        <p:spPr>
          <a:xfrm>
            <a:off x="0" y="0"/>
            <a:ext cx="9144000" cy="6857999"/>
          </a:xfrm>
          <a:prstGeom prst="rect">
            <a:avLst/>
          </a:prstGeom>
        </p:spPr>
      </p:pic>
    </p:spTree>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Lst>
  <p:transition>
    <p:circle/>
  </p:transition>
  <p:timing>
    <p:tnLst>
      <p:par>
        <p:cTn id="1" dur="indefinite" restart="never" nodeType="tmRoot"/>
      </p:par>
    </p:tnLst>
  </p:timing>
  <p:txStyles>
    <p:titleStyle>
      <a:lvl1pPr algn="ctr" rtl="0" eaLnBrk="0" fontAlgn="base" hangingPunct="0">
        <a:spcBef>
          <a:spcPct val="0"/>
        </a:spcBef>
        <a:spcAft>
          <a:spcPct val="0"/>
        </a:spcAft>
        <a:defRPr kumimoji="1" sz="3200" b="1">
          <a:solidFill>
            <a:srgbClr val="CC3300"/>
          </a:solidFill>
          <a:latin typeface="+mj-lt"/>
          <a:ea typeface="+mj-ea"/>
          <a:cs typeface="+mj-cs"/>
        </a:defRPr>
      </a:lvl1pPr>
      <a:lvl2pPr algn="ctr" rtl="0" eaLnBrk="0" fontAlgn="base" hangingPunct="0">
        <a:spcBef>
          <a:spcPct val="0"/>
        </a:spcBef>
        <a:spcAft>
          <a:spcPct val="0"/>
        </a:spcAft>
        <a:defRPr kumimoji="1" sz="3200" b="1">
          <a:solidFill>
            <a:srgbClr val="CC3300"/>
          </a:solidFill>
          <a:latin typeface="Arial" charset="0"/>
        </a:defRPr>
      </a:lvl2pPr>
      <a:lvl3pPr algn="ctr" rtl="0" eaLnBrk="0" fontAlgn="base" hangingPunct="0">
        <a:spcBef>
          <a:spcPct val="0"/>
        </a:spcBef>
        <a:spcAft>
          <a:spcPct val="0"/>
        </a:spcAft>
        <a:defRPr kumimoji="1" sz="3200" b="1">
          <a:solidFill>
            <a:srgbClr val="CC3300"/>
          </a:solidFill>
          <a:latin typeface="Arial" charset="0"/>
        </a:defRPr>
      </a:lvl3pPr>
      <a:lvl4pPr algn="ctr" rtl="0" eaLnBrk="0" fontAlgn="base" hangingPunct="0">
        <a:spcBef>
          <a:spcPct val="0"/>
        </a:spcBef>
        <a:spcAft>
          <a:spcPct val="0"/>
        </a:spcAft>
        <a:defRPr kumimoji="1" sz="3200" b="1">
          <a:solidFill>
            <a:srgbClr val="CC3300"/>
          </a:solidFill>
          <a:latin typeface="Arial" charset="0"/>
        </a:defRPr>
      </a:lvl4pPr>
      <a:lvl5pPr algn="ctr" rtl="0" eaLnBrk="0" fontAlgn="base" hangingPunct="0">
        <a:spcBef>
          <a:spcPct val="0"/>
        </a:spcBef>
        <a:spcAft>
          <a:spcPct val="0"/>
        </a:spcAft>
        <a:defRPr kumimoji="1" sz="3200" b="1">
          <a:solidFill>
            <a:srgbClr val="CC3300"/>
          </a:solidFill>
          <a:latin typeface="Arial" charset="0"/>
        </a:defRPr>
      </a:lvl5pPr>
      <a:lvl6pPr marL="457200" algn="ctr" rtl="0" eaLnBrk="0" fontAlgn="base" hangingPunct="0">
        <a:spcBef>
          <a:spcPct val="0"/>
        </a:spcBef>
        <a:spcAft>
          <a:spcPct val="0"/>
        </a:spcAft>
        <a:defRPr kumimoji="1" sz="3200" b="1">
          <a:solidFill>
            <a:srgbClr val="CC3300"/>
          </a:solidFill>
          <a:latin typeface="Arial" charset="0"/>
        </a:defRPr>
      </a:lvl6pPr>
      <a:lvl7pPr marL="914400" algn="ctr" rtl="0" eaLnBrk="0" fontAlgn="base" hangingPunct="0">
        <a:spcBef>
          <a:spcPct val="0"/>
        </a:spcBef>
        <a:spcAft>
          <a:spcPct val="0"/>
        </a:spcAft>
        <a:defRPr kumimoji="1" sz="3200" b="1">
          <a:solidFill>
            <a:srgbClr val="CC3300"/>
          </a:solidFill>
          <a:latin typeface="Arial" charset="0"/>
        </a:defRPr>
      </a:lvl7pPr>
      <a:lvl8pPr marL="1371600" algn="ctr" rtl="0" eaLnBrk="0" fontAlgn="base" hangingPunct="0">
        <a:spcBef>
          <a:spcPct val="0"/>
        </a:spcBef>
        <a:spcAft>
          <a:spcPct val="0"/>
        </a:spcAft>
        <a:defRPr kumimoji="1" sz="3200" b="1">
          <a:solidFill>
            <a:srgbClr val="CC3300"/>
          </a:solidFill>
          <a:latin typeface="Arial" charset="0"/>
        </a:defRPr>
      </a:lvl8pPr>
      <a:lvl9pPr marL="1828800" algn="ctr" rtl="0" eaLnBrk="0" fontAlgn="base" hangingPunct="0">
        <a:spcBef>
          <a:spcPct val="0"/>
        </a:spcBef>
        <a:spcAft>
          <a:spcPct val="0"/>
        </a:spcAft>
        <a:defRPr kumimoji="1" sz="3200" b="1">
          <a:solidFill>
            <a:srgbClr val="CC3300"/>
          </a:solidFill>
          <a:latin typeface="Arial" charset="0"/>
        </a:defRPr>
      </a:lvl9pPr>
    </p:titleStyle>
    <p:bodyStyle>
      <a:lvl1pPr marL="457200" indent="-457200" algn="l" rtl="0" eaLnBrk="0" fontAlgn="base" hangingPunct="0">
        <a:spcBef>
          <a:spcPct val="20000"/>
        </a:spcBef>
        <a:spcAft>
          <a:spcPct val="0"/>
        </a:spcAft>
        <a:buClr>
          <a:schemeClr val="tx1"/>
        </a:buClr>
        <a:defRPr kumimoji="1" sz="2400">
          <a:solidFill>
            <a:schemeClr val="tx1"/>
          </a:solidFill>
          <a:latin typeface="+mn-lt"/>
          <a:ea typeface="+mn-ea"/>
          <a:cs typeface="+mn-cs"/>
        </a:defRPr>
      </a:lvl1pPr>
      <a:lvl2pPr marL="838200" indent="-381000" algn="l" rtl="0" eaLnBrk="0" fontAlgn="base" hangingPunct="0">
        <a:spcBef>
          <a:spcPct val="20000"/>
        </a:spcBef>
        <a:spcAft>
          <a:spcPct val="0"/>
        </a:spcAft>
        <a:buChar char="–"/>
        <a:defRPr kumimoji="1" sz="2000">
          <a:solidFill>
            <a:schemeClr val="tx1"/>
          </a:solidFill>
          <a:latin typeface="Times New Roman" pitchFamily="18" charset="0"/>
        </a:defRPr>
      </a:lvl2pPr>
      <a:lvl3pPr marL="1257300" indent="-342900" algn="l" rtl="0" eaLnBrk="0" fontAlgn="base" hangingPunct="0">
        <a:spcBef>
          <a:spcPct val="20000"/>
        </a:spcBef>
        <a:spcAft>
          <a:spcPct val="0"/>
        </a:spcAft>
        <a:buFont typeface="Wingdings" pitchFamily="2" charset="2"/>
        <a:buChar char="§"/>
        <a:defRPr kumimoji="1">
          <a:solidFill>
            <a:srgbClr val="000099"/>
          </a:solidFill>
          <a:latin typeface="Times New Roman" pitchFamily="18" charset="0"/>
        </a:defRPr>
      </a:lvl3pPr>
      <a:lvl4pPr marL="1714500" indent="-342900" algn="l" rtl="0" eaLnBrk="0" fontAlgn="base" hangingPunct="0">
        <a:spcBef>
          <a:spcPct val="20000"/>
        </a:spcBef>
        <a:spcAft>
          <a:spcPct val="0"/>
        </a:spcAft>
        <a:buChar char="–"/>
        <a:defRPr kumimoji="1">
          <a:solidFill>
            <a:schemeClr val="tx1"/>
          </a:solidFill>
          <a:latin typeface="Times New Roman" pitchFamily="18" charset="0"/>
        </a:defRPr>
      </a:lvl4pPr>
      <a:lvl5pPr marL="2171700" indent="-342900" algn="l" rtl="0" eaLnBrk="0" fontAlgn="base" hangingPunct="0">
        <a:spcBef>
          <a:spcPct val="20000"/>
        </a:spcBef>
        <a:spcAft>
          <a:spcPct val="0"/>
        </a:spcAft>
        <a:buChar char="»"/>
        <a:defRPr kumimoji="1">
          <a:solidFill>
            <a:schemeClr val="tx1"/>
          </a:solidFill>
          <a:latin typeface="Times New Roman" pitchFamily="18" charset="0"/>
        </a:defRPr>
      </a:lvl5pPr>
      <a:lvl6pPr marL="2628900" indent="-342900" algn="l" rtl="0" eaLnBrk="0" fontAlgn="base" hangingPunct="0">
        <a:spcBef>
          <a:spcPct val="20000"/>
        </a:spcBef>
        <a:spcAft>
          <a:spcPct val="0"/>
        </a:spcAft>
        <a:buChar char="»"/>
        <a:defRPr kumimoji="1">
          <a:solidFill>
            <a:schemeClr val="tx1"/>
          </a:solidFill>
          <a:latin typeface="Times New Roman" pitchFamily="18" charset="0"/>
        </a:defRPr>
      </a:lvl6pPr>
      <a:lvl7pPr marL="3086100" indent="-342900" algn="l" rtl="0" eaLnBrk="0" fontAlgn="base" hangingPunct="0">
        <a:spcBef>
          <a:spcPct val="20000"/>
        </a:spcBef>
        <a:spcAft>
          <a:spcPct val="0"/>
        </a:spcAft>
        <a:buChar char="»"/>
        <a:defRPr kumimoji="1">
          <a:solidFill>
            <a:schemeClr val="tx1"/>
          </a:solidFill>
          <a:latin typeface="Times New Roman" pitchFamily="18" charset="0"/>
        </a:defRPr>
      </a:lvl7pPr>
      <a:lvl8pPr marL="3543300" indent="-342900" algn="l" rtl="0" eaLnBrk="0" fontAlgn="base" hangingPunct="0">
        <a:spcBef>
          <a:spcPct val="20000"/>
        </a:spcBef>
        <a:spcAft>
          <a:spcPct val="0"/>
        </a:spcAft>
        <a:buChar char="»"/>
        <a:defRPr kumimoji="1">
          <a:solidFill>
            <a:schemeClr val="tx1"/>
          </a:solidFill>
          <a:latin typeface="Times New Roman" pitchFamily="18" charset="0"/>
        </a:defRPr>
      </a:lvl8pPr>
      <a:lvl9pPr marL="4000500" indent="-342900" algn="l" rtl="0" eaLnBrk="0" fontAlgn="base" hangingPunct="0">
        <a:spcBef>
          <a:spcPct val="20000"/>
        </a:spcBef>
        <a:spcAft>
          <a:spcPct val="0"/>
        </a:spcAft>
        <a:buChar char="»"/>
        <a:defRPr kumimoji="1">
          <a:solidFill>
            <a:schemeClr val="tx1"/>
          </a:solidFill>
          <a:latin typeface="Times New Roman" pitchFamily="18"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8" name="Rectangle 7"/>
          <p:cNvSpPr/>
          <p:nvPr/>
        </p:nvSpPr>
        <p:spPr>
          <a:xfrm>
            <a:off x="0" y="6553200"/>
            <a:ext cx="9144000" cy="304800"/>
          </a:xfrm>
          <a:prstGeom prst="rect">
            <a:avLst/>
          </a:prstGeom>
          <a:solidFill>
            <a:srgbClr val="7A00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arallelogram 10"/>
          <p:cNvSpPr/>
          <p:nvPr/>
        </p:nvSpPr>
        <p:spPr>
          <a:xfrm>
            <a:off x="6455795" y="6553200"/>
            <a:ext cx="2694011" cy="338182"/>
          </a:xfrm>
          <a:custGeom>
            <a:avLst/>
            <a:gdLst>
              <a:gd name="connsiteX0" fmla="*/ 0 w 3657600"/>
              <a:gd name="connsiteY0" fmla="*/ 457200 h 457200"/>
              <a:gd name="connsiteX1" fmla="*/ 114300 w 3657600"/>
              <a:gd name="connsiteY1" fmla="*/ 0 h 457200"/>
              <a:gd name="connsiteX2" fmla="*/ 3657600 w 3657600"/>
              <a:gd name="connsiteY2" fmla="*/ 0 h 457200"/>
              <a:gd name="connsiteX3" fmla="*/ 3543300 w 3657600"/>
              <a:gd name="connsiteY3" fmla="*/ 457200 h 457200"/>
              <a:gd name="connsiteX4" fmla="*/ 0 w 3657600"/>
              <a:gd name="connsiteY4" fmla="*/ 457200 h 457200"/>
              <a:gd name="connsiteX0" fmla="*/ 0 w 3681086"/>
              <a:gd name="connsiteY0" fmla="*/ 457200 h 457200"/>
              <a:gd name="connsiteX1" fmla="*/ 114300 w 3681086"/>
              <a:gd name="connsiteY1" fmla="*/ 0 h 457200"/>
              <a:gd name="connsiteX2" fmla="*/ 3657600 w 3681086"/>
              <a:gd name="connsiteY2" fmla="*/ 0 h 457200"/>
              <a:gd name="connsiteX3" fmla="*/ 3681086 w 3681086"/>
              <a:gd name="connsiteY3" fmla="*/ 457200 h 457200"/>
              <a:gd name="connsiteX4" fmla="*/ 0 w 3681086"/>
              <a:gd name="connsiteY4" fmla="*/ 457200 h 457200"/>
              <a:gd name="connsiteX0" fmla="*/ 0 w 4056867"/>
              <a:gd name="connsiteY0" fmla="*/ 457200 h 457200"/>
              <a:gd name="connsiteX1" fmla="*/ 490081 w 4056867"/>
              <a:gd name="connsiteY1" fmla="*/ 0 h 457200"/>
              <a:gd name="connsiteX2" fmla="*/ 4033381 w 4056867"/>
              <a:gd name="connsiteY2" fmla="*/ 0 h 457200"/>
              <a:gd name="connsiteX3" fmla="*/ 4056867 w 4056867"/>
              <a:gd name="connsiteY3" fmla="*/ 457200 h 457200"/>
              <a:gd name="connsiteX4" fmla="*/ 0 w 4056867"/>
              <a:gd name="connsiteY4" fmla="*/ 457200 h 457200"/>
              <a:gd name="connsiteX0" fmla="*/ 0 w 4056867"/>
              <a:gd name="connsiteY0" fmla="*/ 469726 h 469726"/>
              <a:gd name="connsiteX1" fmla="*/ 1805314 w 4056867"/>
              <a:gd name="connsiteY1" fmla="*/ 0 h 469726"/>
              <a:gd name="connsiteX2" fmla="*/ 4033381 w 4056867"/>
              <a:gd name="connsiteY2" fmla="*/ 12526 h 469726"/>
              <a:gd name="connsiteX3" fmla="*/ 4056867 w 4056867"/>
              <a:gd name="connsiteY3" fmla="*/ 469726 h 469726"/>
              <a:gd name="connsiteX4" fmla="*/ 0 w 4056867"/>
              <a:gd name="connsiteY4" fmla="*/ 469726 h 469726"/>
              <a:gd name="connsiteX0" fmla="*/ 0 w 2729108"/>
              <a:gd name="connsiteY0" fmla="*/ 494778 h 494778"/>
              <a:gd name="connsiteX1" fmla="*/ 477555 w 2729108"/>
              <a:gd name="connsiteY1" fmla="*/ 0 h 494778"/>
              <a:gd name="connsiteX2" fmla="*/ 2705622 w 2729108"/>
              <a:gd name="connsiteY2" fmla="*/ 12526 h 494778"/>
              <a:gd name="connsiteX3" fmla="*/ 2729108 w 2729108"/>
              <a:gd name="connsiteY3" fmla="*/ 469726 h 494778"/>
              <a:gd name="connsiteX4" fmla="*/ 0 w 2729108"/>
              <a:gd name="connsiteY4" fmla="*/ 494778 h 494778"/>
              <a:gd name="connsiteX0" fmla="*/ 0 w 2754160"/>
              <a:gd name="connsiteY0" fmla="*/ 494778 h 544882"/>
              <a:gd name="connsiteX1" fmla="*/ 477555 w 2754160"/>
              <a:gd name="connsiteY1" fmla="*/ 0 h 544882"/>
              <a:gd name="connsiteX2" fmla="*/ 2705622 w 2754160"/>
              <a:gd name="connsiteY2" fmla="*/ 12526 h 544882"/>
              <a:gd name="connsiteX3" fmla="*/ 2754160 w 2754160"/>
              <a:gd name="connsiteY3" fmla="*/ 544882 h 544882"/>
              <a:gd name="connsiteX4" fmla="*/ 0 w 2754160"/>
              <a:gd name="connsiteY4" fmla="*/ 494778 h 544882"/>
              <a:gd name="connsiteX0" fmla="*/ 0 w 2780778"/>
              <a:gd name="connsiteY0" fmla="*/ 494778 h 544882"/>
              <a:gd name="connsiteX1" fmla="*/ 477555 w 2780778"/>
              <a:gd name="connsiteY1" fmla="*/ 0 h 544882"/>
              <a:gd name="connsiteX2" fmla="*/ 2780778 w 2780778"/>
              <a:gd name="connsiteY2" fmla="*/ 0 h 544882"/>
              <a:gd name="connsiteX3" fmla="*/ 2754160 w 2780778"/>
              <a:gd name="connsiteY3" fmla="*/ 544882 h 544882"/>
              <a:gd name="connsiteX4" fmla="*/ 0 w 2780778"/>
              <a:gd name="connsiteY4" fmla="*/ 494778 h 544882"/>
              <a:gd name="connsiteX0" fmla="*/ 0 w 2763361"/>
              <a:gd name="connsiteY0" fmla="*/ 477361 h 544882"/>
              <a:gd name="connsiteX1" fmla="*/ 460138 w 2763361"/>
              <a:gd name="connsiteY1" fmla="*/ 0 h 544882"/>
              <a:gd name="connsiteX2" fmla="*/ 2763361 w 2763361"/>
              <a:gd name="connsiteY2" fmla="*/ 0 h 544882"/>
              <a:gd name="connsiteX3" fmla="*/ 2736743 w 2763361"/>
              <a:gd name="connsiteY3" fmla="*/ 544882 h 544882"/>
              <a:gd name="connsiteX4" fmla="*/ 0 w 2763361"/>
              <a:gd name="connsiteY4" fmla="*/ 477361 h 544882"/>
              <a:gd name="connsiteX0" fmla="*/ 0 w 2763361"/>
              <a:gd name="connsiteY0" fmla="*/ 477361 h 544882"/>
              <a:gd name="connsiteX1" fmla="*/ 460138 w 2763361"/>
              <a:gd name="connsiteY1" fmla="*/ 0 h 544882"/>
              <a:gd name="connsiteX2" fmla="*/ 2763361 w 2763361"/>
              <a:gd name="connsiteY2" fmla="*/ 0 h 544882"/>
              <a:gd name="connsiteX3" fmla="*/ 2736743 w 2763361"/>
              <a:gd name="connsiteY3" fmla="*/ 544882 h 544882"/>
              <a:gd name="connsiteX4" fmla="*/ 2694011 w 2763361"/>
              <a:gd name="connsiteY4" fmla="*/ 503109 h 544882"/>
              <a:gd name="connsiteX5" fmla="*/ 0 w 2763361"/>
              <a:gd name="connsiteY5" fmla="*/ 477361 h 544882"/>
              <a:gd name="connsiteX0" fmla="*/ 0 w 2763361"/>
              <a:gd name="connsiteY0" fmla="*/ 477361 h 503109"/>
              <a:gd name="connsiteX1" fmla="*/ 460138 w 2763361"/>
              <a:gd name="connsiteY1" fmla="*/ 0 h 503109"/>
              <a:gd name="connsiteX2" fmla="*/ 2763361 w 2763361"/>
              <a:gd name="connsiteY2" fmla="*/ 0 h 503109"/>
              <a:gd name="connsiteX3" fmla="*/ 2694011 w 2763361"/>
              <a:gd name="connsiteY3" fmla="*/ 503109 h 503109"/>
              <a:gd name="connsiteX4" fmla="*/ 0 w 2763361"/>
              <a:gd name="connsiteY4" fmla="*/ 477361 h 503109"/>
              <a:gd name="connsiteX0" fmla="*/ 0 w 2694011"/>
              <a:gd name="connsiteY0" fmla="*/ 477361 h 503109"/>
              <a:gd name="connsiteX1" fmla="*/ 460138 w 2694011"/>
              <a:gd name="connsiteY1" fmla="*/ 0 h 503109"/>
              <a:gd name="connsiteX2" fmla="*/ 2687886 w 2694011"/>
              <a:gd name="connsiteY2" fmla="*/ 0 h 503109"/>
              <a:gd name="connsiteX3" fmla="*/ 2694011 w 2694011"/>
              <a:gd name="connsiteY3" fmla="*/ 503109 h 503109"/>
              <a:gd name="connsiteX4" fmla="*/ 0 w 2694011"/>
              <a:gd name="connsiteY4" fmla="*/ 477361 h 5031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4011" h="503109">
                <a:moveTo>
                  <a:pt x="0" y="477361"/>
                </a:moveTo>
                <a:lnTo>
                  <a:pt x="460138" y="0"/>
                </a:lnTo>
                <a:lnTo>
                  <a:pt x="2687886" y="0"/>
                </a:lnTo>
                <a:cubicBezTo>
                  <a:pt x="2689928" y="167703"/>
                  <a:pt x="2691969" y="335406"/>
                  <a:pt x="2694011" y="503109"/>
                </a:cubicBezTo>
                <a:lnTo>
                  <a:pt x="0" y="477361"/>
                </a:lnTo>
                <a:close/>
              </a:path>
            </a:pathLst>
          </a:custGeom>
          <a:solidFill>
            <a:srgbClr val="FF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0" y="0"/>
            <a:ext cx="9144000" cy="6858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0"/>
            <a:ext cx="7848600" cy="6858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838200"/>
            <a:ext cx="8229600" cy="55626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152400" y="6553200"/>
            <a:ext cx="1524000" cy="228600"/>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10/29/2014</a:t>
            </a:fld>
            <a:endParaRPr lang="en-US"/>
          </a:p>
        </p:txBody>
      </p:sp>
      <p:sp>
        <p:nvSpPr>
          <p:cNvPr id="5" name="Footer Placeholder 4"/>
          <p:cNvSpPr>
            <a:spLocks noGrp="1"/>
          </p:cNvSpPr>
          <p:nvPr>
            <p:ph type="ftr" sz="quarter" idx="3"/>
          </p:nvPr>
        </p:nvSpPr>
        <p:spPr>
          <a:xfrm>
            <a:off x="1752600" y="6569075"/>
            <a:ext cx="4343400" cy="2127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Phil Allport</a:t>
            </a:r>
            <a:endParaRPr lang="en-US" dirty="0"/>
          </a:p>
        </p:txBody>
      </p:sp>
      <p:sp>
        <p:nvSpPr>
          <p:cNvPr id="6" name="Slide Number Placeholder 5"/>
          <p:cNvSpPr>
            <a:spLocks noGrp="1"/>
          </p:cNvSpPr>
          <p:nvPr>
            <p:ph type="sldNum" sz="quarter" idx="4"/>
          </p:nvPr>
        </p:nvSpPr>
        <p:spPr>
          <a:xfrm>
            <a:off x="8001000" y="6553200"/>
            <a:ext cx="1066800" cy="365125"/>
          </a:xfrm>
          <a:prstGeom prst="rect">
            <a:avLst/>
          </a:prstGeom>
        </p:spPr>
        <p:txBody>
          <a:bodyPr vert="horz" lIns="91440" tIns="45720" rIns="91440" bIns="45720" rtlCol="0" anchor="ctr"/>
          <a:lstStyle>
            <a:lvl1pPr algn="r">
              <a:defRPr sz="1800" b="1">
                <a:solidFill>
                  <a:schemeClr val="tx1">
                    <a:tint val="75000"/>
                  </a:schemeClr>
                </a:solidFill>
              </a:defRPr>
            </a:lvl1pPr>
          </a:lstStyle>
          <a:p>
            <a:fld id="{B6F15528-21DE-4FAA-801E-634DDDAF4B2B}" type="slidenum">
              <a:rPr lang="en-US" smtClean="0"/>
              <a:pPr/>
              <a:t>‹#›</a:t>
            </a:fld>
            <a:endParaRPr lang="en-US"/>
          </a:p>
        </p:txBody>
      </p:sp>
      <p:pic>
        <p:nvPicPr>
          <p:cNvPr id="9" name="Picture 8"/>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8456458" y="1"/>
            <a:ext cx="687541" cy="685800"/>
          </a:xfrm>
          <a:prstGeom prst="rect">
            <a:avLst/>
          </a:prstGeom>
        </p:spPr>
      </p:pic>
      <p:pic>
        <p:nvPicPr>
          <p:cNvPr id="12" name="Picture 11"/>
          <p:cNvPicPr>
            <a:picLocks noChangeAspect="1"/>
          </p:cNvPicPr>
          <p:nvPr userDrawn="1"/>
        </p:nvPicPr>
        <p:blipFill>
          <a:blip r:embed="rId14">
            <a:extLst>
              <a:ext uri="{28A0092B-C50C-407E-A947-70E740481C1C}">
                <a14:useLocalDpi xmlns:a14="http://schemas.microsoft.com/office/drawing/2010/main"/>
              </a:ext>
            </a:extLst>
          </a:blip>
          <a:stretch>
            <a:fillRect/>
          </a:stretch>
        </p:blipFill>
        <p:spPr>
          <a:xfrm>
            <a:off x="0" y="0"/>
            <a:ext cx="9144000" cy="6857999"/>
          </a:xfrm>
          <a:prstGeom prst="rect">
            <a:avLst/>
          </a:prstGeom>
        </p:spPr>
      </p:pic>
    </p:spTree>
    <p:extLst>
      <p:ext uri="{BB962C8B-B14F-4D97-AF65-F5344CB8AC3E}">
        <p14:creationId xmlns:p14="http://schemas.microsoft.com/office/powerpoint/2010/main" val="3703825786"/>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transition>
    <p:circle/>
  </p:transition>
  <p:timing>
    <p:tnLst>
      <p:par>
        <p:cTn id="1" dur="indefinite" restart="never" nodeType="tmRoot"/>
      </p:par>
    </p:tnLst>
  </p:timing>
  <p:txStyles>
    <p:titleStyle>
      <a:lvl1pPr algn="l" defTabSz="914400" rtl="0" eaLnBrk="1" latinLnBrk="0" hangingPunct="1">
        <a:spcBef>
          <a:spcPct val="0"/>
        </a:spcBef>
        <a:buNone/>
        <a:defRPr sz="2800" kern="1200" baseline="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70.png"/><Relationship Id="rId2" Type="http://schemas.openxmlformats.org/officeDocument/2006/relationships/image" Target="../media/image66.png"/><Relationship Id="rId1" Type="http://schemas.openxmlformats.org/officeDocument/2006/relationships/slideLayout" Target="../slideLayouts/slideLayout3.xml"/><Relationship Id="rId6" Type="http://schemas.openxmlformats.org/officeDocument/2006/relationships/hyperlink" Target="https://indico.cern.ch/event/252045/other-view?view=standard" TargetMode="External"/><Relationship Id="rId5" Type="http://schemas.openxmlformats.org/officeDocument/2006/relationships/image" Target="../media/image69.png"/><Relationship Id="rId4" Type="http://schemas.openxmlformats.org/officeDocument/2006/relationships/image" Target="../media/image6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2.png"/><Relationship Id="rId7" Type="http://schemas.openxmlformats.org/officeDocument/2006/relationships/image" Target="../media/image690.png"/><Relationship Id="rId2" Type="http://schemas.openxmlformats.org/officeDocument/2006/relationships/image" Target="../media/image71.png"/><Relationship Id="rId1" Type="http://schemas.openxmlformats.org/officeDocument/2006/relationships/slideLayout" Target="../slideLayouts/slideLayout1.xml"/><Relationship Id="rId6" Type="http://schemas.openxmlformats.org/officeDocument/2006/relationships/image" Target="../media/image680.png"/><Relationship Id="rId5" Type="http://schemas.openxmlformats.org/officeDocument/2006/relationships/image" Target="../media/image74.png"/><Relationship Id="rId4" Type="http://schemas.openxmlformats.org/officeDocument/2006/relationships/image" Target="../media/image73.png"/></Relationships>
</file>

<file path=ppt/slides/_rels/slide1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1.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14.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2.png"/><Relationship Id="rId7" Type="http://schemas.openxmlformats.org/officeDocument/2006/relationships/image" Target="../media/image86.png"/><Relationship Id="rId2" Type="http://schemas.openxmlformats.org/officeDocument/2006/relationships/image" Target="../media/image81.png"/><Relationship Id="rId1" Type="http://schemas.openxmlformats.org/officeDocument/2006/relationships/slideLayout" Target="../slideLayouts/slideLayout1.xml"/><Relationship Id="rId6" Type="http://schemas.openxmlformats.org/officeDocument/2006/relationships/image" Target="../media/image85.png"/><Relationship Id="rId5" Type="http://schemas.openxmlformats.org/officeDocument/2006/relationships/image" Target="../media/image84.png"/><Relationship Id="rId10" Type="http://schemas.openxmlformats.org/officeDocument/2006/relationships/image" Target="../media/image89.png"/><Relationship Id="rId4" Type="http://schemas.openxmlformats.org/officeDocument/2006/relationships/image" Target="../media/image83.png"/><Relationship Id="rId9" Type="http://schemas.openxmlformats.org/officeDocument/2006/relationships/image" Target="../media/image88.png"/></Relationships>
</file>

<file path=ppt/slides/_rels/slide15.xml.rels><?xml version="1.0" encoding="UTF-8" standalone="yes"?>
<Relationships xmlns="http://schemas.openxmlformats.org/package/2006/relationships"><Relationship Id="rId8" Type="http://schemas.openxmlformats.org/officeDocument/2006/relationships/image" Target="../media/image96.png"/><Relationship Id="rId13" Type="http://schemas.openxmlformats.org/officeDocument/2006/relationships/image" Target="../media/image99.png"/><Relationship Id="rId3" Type="http://schemas.openxmlformats.org/officeDocument/2006/relationships/image" Target="../media/image91.png"/><Relationship Id="rId7" Type="http://schemas.openxmlformats.org/officeDocument/2006/relationships/image" Target="../media/image95.png"/><Relationship Id="rId12" Type="http://schemas.openxmlformats.org/officeDocument/2006/relationships/image" Target="../media/image98.jpeg"/><Relationship Id="rId2" Type="http://schemas.openxmlformats.org/officeDocument/2006/relationships/image" Target="../media/image90.jpeg"/><Relationship Id="rId1" Type="http://schemas.openxmlformats.org/officeDocument/2006/relationships/slideLayout" Target="../slideLayouts/slideLayout3.xml"/><Relationship Id="rId6" Type="http://schemas.openxmlformats.org/officeDocument/2006/relationships/image" Target="../media/image94.png"/><Relationship Id="rId11" Type="http://schemas.openxmlformats.org/officeDocument/2006/relationships/image" Target="../media/image940.png"/><Relationship Id="rId5" Type="http://schemas.openxmlformats.org/officeDocument/2006/relationships/image" Target="../media/image93.png"/><Relationship Id="rId4" Type="http://schemas.openxmlformats.org/officeDocument/2006/relationships/image" Target="../media/image92.png"/><Relationship Id="rId9" Type="http://schemas.openxmlformats.org/officeDocument/2006/relationships/image" Target="../media/image97.png"/></Relationships>
</file>

<file path=ppt/slides/_rels/slide16.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image" Target="../media/image100.png"/><Relationship Id="rId1" Type="http://schemas.openxmlformats.org/officeDocument/2006/relationships/slideLayout" Target="../slideLayouts/slideLayout3.xml"/><Relationship Id="rId6" Type="http://schemas.openxmlformats.org/officeDocument/2006/relationships/image" Target="../media/image102.png"/><Relationship Id="rId5" Type="http://schemas.openxmlformats.org/officeDocument/2006/relationships/image" Target="../media/image1000.png"/><Relationship Id="rId4" Type="http://schemas.openxmlformats.org/officeDocument/2006/relationships/image" Target="../media/image930.png"/></Relationships>
</file>

<file path=ppt/slides/_rels/slide18.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106.png"/><Relationship Id="rId7" Type="http://schemas.openxmlformats.org/officeDocument/2006/relationships/image" Target="../media/image110.jpeg"/><Relationship Id="rId2" Type="http://schemas.openxmlformats.org/officeDocument/2006/relationships/image" Target="../media/image105.png"/><Relationship Id="rId1" Type="http://schemas.openxmlformats.org/officeDocument/2006/relationships/slideLayout" Target="../slideLayouts/slideLayout1.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7.png"/></Relationships>
</file>

<file path=ppt/slides/_rels/slide21.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1.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14.png"/></Relationships>
</file>

<file path=ppt/slides/_rels/slide22.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1.xml"/><Relationship Id="rId4" Type="http://schemas.openxmlformats.org/officeDocument/2006/relationships/image" Target="../media/image119.png"/></Relationships>
</file>

<file path=ppt/slides/_rels/slide23.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1.xml"/><Relationship Id="rId6" Type="http://schemas.openxmlformats.org/officeDocument/2006/relationships/image" Target="../media/image124.png"/><Relationship Id="rId5" Type="http://schemas.openxmlformats.org/officeDocument/2006/relationships/image" Target="../media/image123.png"/><Relationship Id="rId4" Type="http://schemas.openxmlformats.org/officeDocument/2006/relationships/image" Target="../media/image122.png"/></Relationships>
</file>

<file path=ppt/slides/_rels/slide24.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jpeg"/><Relationship Id="rId1" Type="http://schemas.openxmlformats.org/officeDocument/2006/relationships/slideLayout" Target="../slideLayouts/slideLayout1.xml"/><Relationship Id="rId6" Type="http://schemas.openxmlformats.org/officeDocument/2006/relationships/image" Target="../media/image128.png"/><Relationship Id="rId5" Type="http://schemas.openxmlformats.org/officeDocument/2006/relationships/hyperlink" Target="https://indico.ific.uv.es/indico/contributionDisplay.py?contribId=100&amp;confId=2025" TargetMode="External"/><Relationship Id="rId4" Type="http://schemas.openxmlformats.org/officeDocument/2006/relationships/image" Target="../media/image127.png"/></Relationships>
</file>

<file path=ppt/slides/_rels/slide25.xml.rels><?xml version="1.0" encoding="UTF-8" standalone="yes"?>
<Relationships xmlns="http://schemas.openxmlformats.org/package/2006/relationships"><Relationship Id="rId8" Type="http://schemas.openxmlformats.org/officeDocument/2006/relationships/hyperlink" Target="https://indico.cern.ch/event/315626/" TargetMode="External"/><Relationship Id="rId3" Type="http://schemas.openxmlformats.org/officeDocument/2006/relationships/hyperlink" Target="https://indico.cern.ch/event/287628/other-view?view=standard" TargetMode="External"/><Relationship Id="rId7" Type="http://schemas.openxmlformats.org/officeDocument/2006/relationships/hyperlink" Target="https://indico.cern.ch/event/307015/other-view?view=standard" TargetMode="External"/><Relationship Id="rId2" Type="http://schemas.openxmlformats.org/officeDocument/2006/relationships/hyperlink" Target="https://indico.cern.ch/event/252045/" TargetMode="External"/><Relationship Id="rId1" Type="http://schemas.openxmlformats.org/officeDocument/2006/relationships/slideLayout" Target="../slideLayouts/slideLayout1.xml"/><Relationship Id="rId6" Type="http://schemas.openxmlformats.org/officeDocument/2006/relationships/hyperlink" Target="https://indico.fnal.gov/conferenceOtherViews.py?view=standard&amp;confId=8022" TargetMode="External"/><Relationship Id="rId5" Type="http://schemas.openxmlformats.org/officeDocument/2006/relationships/hyperlink" Target="https://agenda.linearcollider.org/conferenceOtherViews.py?view=standard&amp;confId=6301" TargetMode="External"/><Relationship Id="rId4" Type="http://schemas.openxmlformats.org/officeDocument/2006/relationships/hyperlink" Target="http://indico.uni-giessen.de/indico/conferenceTimeTable.py?confId=164#20140407.detailed" TargetMode="External"/></Relationships>
</file>

<file path=ppt/slides/_rels/slide26.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22.xml"/><Relationship Id="rId1" Type="http://schemas.openxmlformats.org/officeDocument/2006/relationships/themeOverride" Target="../theme/themeOverride1.xml"/></Relationships>
</file>

<file path=ppt/slides/_rels/slide28.xml.rels><?xml version="1.0" encoding="UTF-8" standalone="yes"?>
<Relationships xmlns="http://schemas.openxmlformats.org/package/2006/relationships"><Relationship Id="rId8" Type="http://schemas.openxmlformats.org/officeDocument/2006/relationships/image" Target="../media/image133.png"/><Relationship Id="rId3" Type="http://schemas.openxmlformats.org/officeDocument/2006/relationships/image" Target="../media/image2.jpeg"/><Relationship Id="rId7" Type="http://schemas.openxmlformats.org/officeDocument/2006/relationships/image" Target="../media/image132.wmf"/><Relationship Id="rId2" Type="http://schemas.openxmlformats.org/officeDocument/2006/relationships/slideLayout" Target="../slideLayouts/slideLayout11.xml"/><Relationship Id="rId1" Type="http://schemas.openxmlformats.org/officeDocument/2006/relationships/themeOverride" Target="../theme/themeOverride2.xml"/><Relationship Id="rId6" Type="http://schemas.openxmlformats.org/officeDocument/2006/relationships/image" Target="../media/image131.wmf"/><Relationship Id="rId5" Type="http://schemas.openxmlformats.org/officeDocument/2006/relationships/image" Target="../media/image130.wmf"/><Relationship Id="rId4" Type="http://schemas.openxmlformats.org/officeDocument/2006/relationships/image" Target="../media/image129.png"/></Relationships>
</file>

<file path=ppt/slides/_rels/slide2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11.xml"/><Relationship Id="rId1" Type="http://schemas.openxmlformats.org/officeDocument/2006/relationships/themeOverride" Target="../theme/themeOverride3.xml"/><Relationship Id="rId5" Type="http://schemas.openxmlformats.org/officeDocument/2006/relationships/image" Target="../media/image135.png"/><Relationship Id="rId4" Type="http://schemas.openxmlformats.org/officeDocument/2006/relationships/image" Target="../media/image134.jpe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emf"/><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8" Type="http://schemas.openxmlformats.org/officeDocument/2006/relationships/image" Target="../media/image140.png"/><Relationship Id="rId3" Type="http://schemas.openxmlformats.org/officeDocument/2006/relationships/image" Target="../media/image2.jpeg"/><Relationship Id="rId7" Type="http://schemas.openxmlformats.org/officeDocument/2006/relationships/image" Target="../media/image139.png"/><Relationship Id="rId2" Type="http://schemas.openxmlformats.org/officeDocument/2006/relationships/slideLayout" Target="../slideLayouts/slideLayout11.xml"/><Relationship Id="rId1" Type="http://schemas.openxmlformats.org/officeDocument/2006/relationships/themeOverride" Target="../theme/themeOverride4.xml"/><Relationship Id="rId6" Type="http://schemas.openxmlformats.org/officeDocument/2006/relationships/image" Target="../media/image138.png"/><Relationship Id="rId5" Type="http://schemas.openxmlformats.org/officeDocument/2006/relationships/image" Target="../media/image137.png"/><Relationship Id="rId4" Type="http://schemas.openxmlformats.org/officeDocument/2006/relationships/image" Target="../media/image136.png"/><Relationship Id="rId9" Type="http://schemas.openxmlformats.org/officeDocument/2006/relationships/image" Target="../media/image141.png"/></Relationships>
</file>

<file path=ppt/slides/_rels/slide31.xml.rels><?xml version="1.0" encoding="UTF-8" standalone="yes"?>
<Relationships xmlns="http://schemas.openxmlformats.org/package/2006/relationships"><Relationship Id="rId8" Type="http://schemas.openxmlformats.org/officeDocument/2006/relationships/image" Target="../media/image146.jpeg"/><Relationship Id="rId3" Type="http://schemas.openxmlformats.org/officeDocument/2006/relationships/image" Target="../media/image2.jpeg"/><Relationship Id="rId7" Type="http://schemas.openxmlformats.org/officeDocument/2006/relationships/image" Target="../media/image145.png"/><Relationship Id="rId2" Type="http://schemas.openxmlformats.org/officeDocument/2006/relationships/slideLayout" Target="../slideLayouts/slideLayout11.xml"/><Relationship Id="rId1" Type="http://schemas.openxmlformats.org/officeDocument/2006/relationships/themeOverride" Target="../theme/themeOverride5.xml"/><Relationship Id="rId6" Type="http://schemas.openxmlformats.org/officeDocument/2006/relationships/image" Target="../media/image144.png"/><Relationship Id="rId5" Type="http://schemas.openxmlformats.org/officeDocument/2006/relationships/image" Target="../media/image143.png"/><Relationship Id="rId10" Type="http://schemas.openxmlformats.org/officeDocument/2006/relationships/image" Target="../media/image148.gif"/><Relationship Id="rId4" Type="http://schemas.openxmlformats.org/officeDocument/2006/relationships/image" Target="../media/image142.gif"/><Relationship Id="rId9" Type="http://schemas.openxmlformats.org/officeDocument/2006/relationships/image" Target="../media/image147.png"/></Relationships>
</file>

<file path=ppt/slides/_rels/slide3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11.xml"/><Relationship Id="rId1" Type="http://schemas.openxmlformats.org/officeDocument/2006/relationships/themeOverride" Target="../theme/themeOverride6.xml"/><Relationship Id="rId6" Type="http://schemas.openxmlformats.org/officeDocument/2006/relationships/image" Target="../media/image151.png"/><Relationship Id="rId5" Type="http://schemas.openxmlformats.org/officeDocument/2006/relationships/image" Target="../media/image150.jpeg"/><Relationship Id="rId4" Type="http://schemas.openxmlformats.org/officeDocument/2006/relationships/image" Target="../media/image149.png"/></Relationships>
</file>

<file path=ppt/slides/_rels/slide3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11.xml"/><Relationship Id="rId1" Type="http://schemas.openxmlformats.org/officeDocument/2006/relationships/themeOverride" Target="../theme/themeOverride7.xml"/><Relationship Id="rId6" Type="http://schemas.openxmlformats.org/officeDocument/2006/relationships/image" Target="../media/image154.png"/><Relationship Id="rId5" Type="http://schemas.openxmlformats.org/officeDocument/2006/relationships/image" Target="../media/image153.png"/><Relationship Id="rId4" Type="http://schemas.openxmlformats.org/officeDocument/2006/relationships/image" Target="../media/image152.png"/></Relationships>
</file>

<file path=ppt/slides/_rels/slide34.xml.rels><?xml version="1.0" encoding="UTF-8" standalone="yes"?>
<Relationships xmlns="http://schemas.openxmlformats.org/package/2006/relationships"><Relationship Id="rId3" Type="http://schemas.openxmlformats.org/officeDocument/2006/relationships/image" Target="../media/image156.jpeg"/><Relationship Id="rId7" Type="http://schemas.openxmlformats.org/officeDocument/2006/relationships/hyperlink" Target="http://rd51-public.web.cern.ch/rd51-public" TargetMode="External"/><Relationship Id="rId2" Type="http://schemas.openxmlformats.org/officeDocument/2006/relationships/image" Target="../media/image155.jpeg"/><Relationship Id="rId1" Type="http://schemas.openxmlformats.org/officeDocument/2006/relationships/slideLayout" Target="../slideLayouts/slideLayout11.xml"/><Relationship Id="rId6" Type="http://schemas.openxmlformats.org/officeDocument/2006/relationships/image" Target="../media/image159.png"/><Relationship Id="rId5" Type="http://schemas.openxmlformats.org/officeDocument/2006/relationships/image" Target="../media/image158.png"/><Relationship Id="rId4" Type="http://schemas.openxmlformats.org/officeDocument/2006/relationships/image" Target="../media/image157.png"/></Relationships>
</file>

<file path=ppt/slides/_rels/slide35.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163.png"/><Relationship Id="rId2" Type="http://schemas.openxmlformats.org/officeDocument/2006/relationships/slideLayout" Target="../slideLayouts/slideLayout11.xml"/><Relationship Id="rId1" Type="http://schemas.openxmlformats.org/officeDocument/2006/relationships/themeOverride" Target="../theme/themeOverride8.xml"/><Relationship Id="rId6" Type="http://schemas.openxmlformats.org/officeDocument/2006/relationships/image" Target="../media/image162.jpeg"/><Relationship Id="rId5" Type="http://schemas.openxmlformats.org/officeDocument/2006/relationships/image" Target="../media/image161.png"/><Relationship Id="rId4" Type="http://schemas.openxmlformats.org/officeDocument/2006/relationships/image" Target="../media/image160.png"/></Relationships>
</file>

<file path=ppt/slides/_rels/slide36.xml.rels><?xml version="1.0" encoding="UTF-8" standalone="yes"?>
<Relationships xmlns="http://schemas.openxmlformats.org/package/2006/relationships"><Relationship Id="rId8" Type="http://schemas.openxmlformats.org/officeDocument/2006/relationships/image" Target="../media/image168.png"/><Relationship Id="rId3" Type="http://schemas.openxmlformats.org/officeDocument/2006/relationships/image" Target="../media/image2.jpeg"/><Relationship Id="rId7" Type="http://schemas.openxmlformats.org/officeDocument/2006/relationships/image" Target="../media/image167.png"/><Relationship Id="rId2" Type="http://schemas.openxmlformats.org/officeDocument/2006/relationships/slideLayout" Target="../slideLayouts/slideLayout11.xml"/><Relationship Id="rId1" Type="http://schemas.openxmlformats.org/officeDocument/2006/relationships/themeOverride" Target="../theme/themeOverride9.xml"/><Relationship Id="rId6" Type="http://schemas.openxmlformats.org/officeDocument/2006/relationships/image" Target="../media/image166.png"/><Relationship Id="rId5" Type="http://schemas.openxmlformats.org/officeDocument/2006/relationships/image" Target="../media/image165.png"/><Relationship Id="rId4" Type="http://schemas.openxmlformats.org/officeDocument/2006/relationships/image" Target="../media/image164.png"/></Relationships>
</file>

<file path=ppt/slides/_rels/slide37.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3" Type="http://schemas.openxmlformats.org/officeDocument/2006/relationships/image" Target="../media/image170.w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slideLayout" Target="../slideLayouts/slideLayout35.xml"/><Relationship Id="rId1" Type="http://schemas.openxmlformats.org/officeDocument/2006/relationships/themeOverride" Target="../theme/themeOverride10.xml"/></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9.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hyperlink" Target="https://cds.cern.ch/record/1631032"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jpeg"/><Relationship Id="rId4" Type="http://schemas.openxmlformats.org/officeDocument/2006/relationships/image" Target="../media/image11.png"/><Relationship Id="rId9" Type="http://schemas.openxmlformats.org/officeDocument/2006/relationships/image" Target="../media/image16.png"/></Relationships>
</file>

<file path=ppt/slides/_rels/slide40.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image" Target="../media/image172.png"/><Relationship Id="rId1" Type="http://schemas.openxmlformats.org/officeDocument/2006/relationships/slideLayout" Target="../slideLayouts/slideLayout3.xml"/><Relationship Id="rId4" Type="http://schemas.openxmlformats.org/officeDocument/2006/relationships/image" Target="../media/image174.png"/></Relationships>
</file>

<file path=ppt/slides/_rels/slide41.xml.rels><?xml version="1.0" encoding="UTF-8" standalone="yes"?>
<Relationships xmlns="http://schemas.openxmlformats.org/package/2006/relationships"><Relationship Id="rId8" Type="http://schemas.openxmlformats.org/officeDocument/2006/relationships/image" Target="../media/image181.png"/><Relationship Id="rId3" Type="http://schemas.openxmlformats.org/officeDocument/2006/relationships/image" Target="../media/image176.png"/><Relationship Id="rId7" Type="http://schemas.openxmlformats.org/officeDocument/2006/relationships/image" Target="../media/image180.jpeg"/><Relationship Id="rId2" Type="http://schemas.openxmlformats.org/officeDocument/2006/relationships/image" Target="../media/image175.png"/><Relationship Id="rId1" Type="http://schemas.openxmlformats.org/officeDocument/2006/relationships/slideLayout" Target="../slideLayouts/slideLayout4.xml"/><Relationship Id="rId6" Type="http://schemas.openxmlformats.org/officeDocument/2006/relationships/image" Target="../media/image179.jpeg"/><Relationship Id="rId5" Type="http://schemas.openxmlformats.org/officeDocument/2006/relationships/image" Target="../media/image178.jpeg"/><Relationship Id="rId10" Type="http://schemas.openxmlformats.org/officeDocument/2006/relationships/image" Target="../media/image183.jpeg"/><Relationship Id="rId4" Type="http://schemas.openxmlformats.org/officeDocument/2006/relationships/image" Target="../media/image177.jpeg"/><Relationship Id="rId9" Type="http://schemas.openxmlformats.org/officeDocument/2006/relationships/image" Target="../media/image182.png"/></Relationships>
</file>

<file path=ppt/slides/_rels/slide42.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image" Target="../media/image184.png"/><Relationship Id="rId1" Type="http://schemas.openxmlformats.org/officeDocument/2006/relationships/slideLayout" Target="../slideLayouts/slideLayout4.xml"/><Relationship Id="rId5" Type="http://schemas.openxmlformats.org/officeDocument/2006/relationships/image" Target="../media/image38.png"/><Relationship Id="rId4" Type="http://schemas.openxmlformats.org/officeDocument/2006/relationships/image" Target="../media/image37.png"/></Relationships>
</file>

<file path=ppt/slides/_rels/slide43.xml.rels><?xml version="1.0" encoding="UTF-8" standalone="yes"?>
<Relationships xmlns="http://schemas.openxmlformats.org/package/2006/relationships"><Relationship Id="rId2" Type="http://schemas.openxmlformats.org/officeDocument/2006/relationships/image" Target="../media/image18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187.png"/><Relationship Id="rId7" Type="http://schemas.openxmlformats.org/officeDocument/2006/relationships/image" Target="../media/image191.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190.png"/><Relationship Id="rId5" Type="http://schemas.openxmlformats.org/officeDocument/2006/relationships/image" Target="../media/image189.png"/><Relationship Id="rId4" Type="http://schemas.openxmlformats.org/officeDocument/2006/relationships/image" Target="../media/image188.png"/></Relationships>
</file>

<file path=ppt/slides/_rels/slide45.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image" Target="../media/image192.png"/><Relationship Id="rId1" Type="http://schemas.openxmlformats.org/officeDocument/2006/relationships/slideLayout" Target="../slideLayouts/slideLayout2.xml"/><Relationship Id="rId4" Type="http://schemas.openxmlformats.org/officeDocument/2006/relationships/image" Target="../media/image194.png"/></Relationships>
</file>

<file path=ppt/slides/_rels/slide5.xml.rels><?xml version="1.0" encoding="UTF-8" standalone="yes"?>
<Relationships xmlns="http://schemas.openxmlformats.org/package/2006/relationships"><Relationship Id="rId8" Type="http://schemas.openxmlformats.org/officeDocument/2006/relationships/image" Target="../media/image25.jpeg"/><Relationship Id="rId13" Type="http://schemas.openxmlformats.org/officeDocument/2006/relationships/image" Target="../media/image29.png"/><Relationship Id="rId3" Type="http://schemas.openxmlformats.org/officeDocument/2006/relationships/image" Target="../media/image20.png"/><Relationship Id="rId7" Type="http://schemas.openxmlformats.org/officeDocument/2006/relationships/image" Target="../media/image24.jpeg"/><Relationship Id="rId12" Type="http://schemas.openxmlformats.org/officeDocument/2006/relationships/hyperlink" Target="https://cds.cern.ch/record/1631032" TargetMode="External"/><Relationship Id="rId2" Type="http://schemas.openxmlformats.org/officeDocument/2006/relationships/notesSlide" Target="../notesSlides/notesSlide3.xml"/><Relationship Id="rId16" Type="http://schemas.openxmlformats.org/officeDocument/2006/relationships/image" Target="../media/image32.png"/><Relationship Id="rId1" Type="http://schemas.openxmlformats.org/officeDocument/2006/relationships/slideLayout" Target="../slideLayouts/slideLayout1.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5" Type="http://schemas.openxmlformats.org/officeDocument/2006/relationships/image" Target="../media/image31.png"/><Relationship Id="rId10" Type="http://schemas.openxmlformats.org/officeDocument/2006/relationships/image" Target="../media/image27.png"/><Relationship Id="rId4" Type="http://schemas.openxmlformats.org/officeDocument/2006/relationships/image" Target="../media/image21.jpeg"/><Relationship Id="rId9" Type="http://schemas.openxmlformats.org/officeDocument/2006/relationships/image" Target="../media/image26.png"/><Relationship Id="rId14" Type="http://schemas.openxmlformats.org/officeDocument/2006/relationships/image" Target="../media/image30.png"/></Relationships>
</file>

<file path=ppt/slides/_rels/slide6.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36.emf"/><Relationship Id="rId11" Type="http://schemas.openxmlformats.org/officeDocument/2006/relationships/image" Target="../media/image41.png"/><Relationship Id="rId5" Type="http://schemas.openxmlformats.org/officeDocument/2006/relationships/image" Target="../media/image35.jpeg"/><Relationship Id="rId10" Type="http://schemas.openxmlformats.org/officeDocument/2006/relationships/image" Target="../media/image40.png"/><Relationship Id="rId4" Type="http://schemas.openxmlformats.org/officeDocument/2006/relationships/image" Target="../media/image34.emf"/><Relationship Id="rId9" Type="http://schemas.openxmlformats.org/officeDocument/2006/relationships/image" Target="../media/image39.png"/></Relationships>
</file>

<file path=ppt/slides/_rels/slide7.xml.rels><?xml version="1.0" encoding="UTF-8" standalone="yes"?>
<Relationships xmlns="http://schemas.openxmlformats.org/package/2006/relationships"><Relationship Id="rId8" Type="http://schemas.openxmlformats.org/officeDocument/2006/relationships/hyperlink" Target="https://cds.cern.ch/record/1631032" TargetMode="External"/><Relationship Id="rId3" Type="http://schemas.openxmlformats.org/officeDocument/2006/relationships/image" Target="../media/image42.png"/><Relationship Id="rId7" Type="http://schemas.openxmlformats.org/officeDocument/2006/relationships/image" Target="../media/image46.jpe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 Id="rId9" Type="http://schemas.openxmlformats.org/officeDocument/2006/relationships/image" Target="../media/image47.png"/></Relationships>
</file>

<file path=ppt/slides/_rels/slide8.xml.rels><?xml version="1.0" encoding="UTF-8" standalone="yes"?>
<Relationships xmlns="http://schemas.openxmlformats.org/package/2006/relationships"><Relationship Id="rId8" Type="http://schemas.openxmlformats.org/officeDocument/2006/relationships/image" Target="../media/image53.jpeg"/><Relationship Id="rId13" Type="http://schemas.openxmlformats.org/officeDocument/2006/relationships/image" Target="../media/image55.png"/><Relationship Id="rId3" Type="http://schemas.openxmlformats.org/officeDocument/2006/relationships/image" Target="../media/image48.png"/><Relationship Id="rId7" Type="http://schemas.openxmlformats.org/officeDocument/2006/relationships/image" Target="../media/image52.png"/><Relationship Id="rId12" Type="http://schemas.openxmlformats.org/officeDocument/2006/relationships/image" Target="../media/image46.jpe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51.png"/><Relationship Id="rId11" Type="http://schemas.openxmlformats.org/officeDocument/2006/relationships/image" Target="../media/image45.png"/><Relationship Id="rId5" Type="http://schemas.openxmlformats.org/officeDocument/2006/relationships/image" Target="../media/image50.jpeg"/><Relationship Id="rId15" Type="http://schemas.openxmlformats.org/officeDocument/2006/relationships/image" Target="../media/image57.png"/><Relationship Id="rId10" Type="http://schemas.openxmlformats.org/officeDocument/2006/relationships/hyperlink" Target="https://cds.cern.ch/record/1631032" TargetMode="External"/><Relationship Id="rId4" Type="http://schemas.openxmlformats.org/officeDocument/2006/relationships/image" Target="../media/image49.jpeg"/><Relationship Id="rId9" Type="http://schemas.openxmlformats.org/officeDocument/2006/relationships/image" Target="../media/image54.png"/><Relationship Id="rId14" Type="http://schemas.openxmlformats.org/officeDocument/2006/relationships/image" Target="../media/image56.png"/></Relationships>
</file>

<file path=ppt/slides/_rels/slide9.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image" Target="../media/image58.jpeg"/><Relationship Id="rId7" Type="http://schemas.openxmlformats.org/officeDocument/2006/relationships/image" Target="../media/image62.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61.jpg"/><Relationship Id="rId5" Type="http://schemas.openxmlformats.org/officeDocument/2006/relationships/image" Target="../media/image60.jpeg"/><Relationship Id="rId10" Type="http://schemas.openxmlformats.org/officeDocument/2006/relationships/image" Target="../media/image65.png"/><Relationship Id="rId4" Type="http://schemas.openxmlformats.org/officeDocument/2006/relationships/image" Target="../media/image59.png"/><Relationship Id="rId9" Type="http://schemas.openxmlformats.org/officeDocument/2006/relationships/image" Target="../media/image6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1"/>
          <p:cNvSpPr>
            <a:spLocks noGrp="1"/>
          </p:cNvSpPr>
          <p:nvPr>
            <p:ph type="dt" sz="half" idx="10"/>
          </p:nvPr>
        </p:nvSpPr>
        <p:spPr/>
        <p:txBody>
          <a:bodyPr/>
          <a:lstStyle>
            <a:lvl1pPr>
              <a:defRPr b="0"/>
            </a:lvl1pPr>
          </a:lstStyle>
          <a:p>
            <a:fld id="{1D8BD707-D9CF-40AE-B4C6-C98DA3205C09}" type="datetimeFigureOut">
              <a:rPr lang="en-US" smtClean="0"/>
              <a:pPr/>
              <a:t>10/29/2014</a:t>
            </a:fld>
            <a:endParaRPr lang="en-US" dirty="0"/>
          </a:p>
        </p:txBody>
      </p:sp>
      <p:sp>
        <p:nvSpPr>
          <p:cNvPr id="5" name="Footer Placeholder 2"/>
          <p:cNvSpPr>
            <a:spLocks noGrp="1"/>
          </p:cNvSpPr>
          <p:nvPr>
            <p:ph type="ftr" sz="quarter" idx="11"/>
          </p:nvPr>
        </p:nvSpPr>
        <p:spPr/>
        <p:txBody>
          <a:bodyPr/>
          <a:lstStyle>
            <a:lvl1pPr>
              <a:defRPr b="0"/>
            </a:lvl1pPr>
          </a:lstStyle>
          <a:p>
            <a:r>
              <a:rPr lang="en-US" smtClean="0"/>
              <a:t>Phil Allport</a:t>
            </a:r>
            <a:endParaRPr lang="en-US" dirty="0"/>
          </a:p>
        </p:txBody>
      </p:sp>
      <p:sp>
        <p:nvSpPr>
          <p:cNvPr id="6" name="Slide Number Placeholder 3"/>
          <p:cNvSpPr>
            <a:spLocks noGrp="1"/>
          </p:cNvSpPr>
          <p:nvPr>
            <p:ph type="sldNum" sz="quarter" idx="12"/>
          </p:nvPr>
        </p:nvSpPr>
        <p:spPr/>
        <p:txBody>
          <a:bodyPr/>
          <a:lstStyle>
            <a:lvl1pPr>
              <a:defRPr b="0"/>
            </a:lvl1pPr>
          </a:lstStyle>
          <a:p>
            <a:fld id="{B6F15528-21DE-4FAA-801E-634DDDAF4B2B}" type="slidenum">
              <a:rPr lang="en-US" smtClean="0"/>
              <a:pPr/>
              <a:t>1</a:t>
            </a:fld>
            <a:endParaRPr lang="en-US" dirty="0"/>
          </a:p>
        </p:txBody>
      </p:sp>
      <p:sp>
        <p:nvSpPr>
          <p:cNvPr id="2" name="Title 1"/>
          <p:cNvSpPr>
            <a:spLocks noGrp="1"/>
          </p:cNvSpPr>
          <p:nvPr>
            <p:ph type="title"/>
          </p:nvPr>
        </p:nvSpPr>
        <p:spPr>
          <a:xfrm>
            <a:off x="152400" y="152400"/>
            <a:ext cx="8839200" cy="1143000"/>
          </a:xfrm>
        </p:spPr>
        <p:txBody>
          <a:bodyPr>
            <a:normAutofit fontScale="90000"/>
          </a:bodyPr>
          <a:lstStyle/>
          <a:p>
            <a:r>
              <a:rPr lang="en-GB" sz="4000" dirty="0" smtClean="0"/>
              <a:t>Advanced Technologies for Detectors</a:t>
            </a:r>
            <a:r>
              <a:rPr lang="en-GB" sz="1200" dirty="0" smtClean="0"/>
              <a:t/>
            </a:r>
            <a:br>
              <a:rPr lang="en-GB" sz="1200" dirty="0" smtClean="0"/>
            </a:br>
            <a:r>
              <a:rPr lang="en-GB" sz="1800" dirty="0" smtClean="0">
                <a:solidFill>
                  <a:schemeClr val="tx2">
                    <a:lumMod val="75000"/>
                  </a:schemeClr>
                </a:solidFill>
                <a:effectLst/>
              </a:rPr>
              <a:t>ICFA Seminar (Beijing)</a:t>
            </a:r>
            <a:r>
              <a:rPr lang="en-GB" sz="1300" dirty="0" smtClean="0">
                <a:solidFill>
                  <a:schemeClr val="tx2">
                    <a:lumMod val="75000"/>
                  </a:schemeClr>
                </a:solidFill>
                <a:effectLst/>
              </a:rPr>
              <a:t/>
            </a:r>
            <a:br>
              <a:rPr lang="en-GB" sz="1300" dirty="0" smtClean="0">
                <a:solidFill>
                  <a:schemeClr val="tx2">
                    <a:lumMod val="75000"/>
                  </a:schemeClr>
                </a:solidFill>
                <a:effectLst/>
              </a:rPr>
            </a:br>
            <a:r>
              <a:rPr lang="en-GB" sz="600" dirty="0" smtClean="0"/>
              <a:t/>
            </a:r>
            <a:br>
              <a:rPr lang="en-GB" sz="600" dirty="0" smtClean="0"/>
            </a:br>
            <a:r>
              <a:rPr lang="en-GB" sz="2200" b="0" dirty="0" smtClean="0">
                <a:solidFill>
                  <a:schemeClr val="tx1"/>
                </a:solidFill>
                <a:effectLst/>
              </a:rPr>
              <a:t>Phil </a:t>
            </a:r>
            <a:r>
              <a:rPr lang="en-GB" sz="2200" b="0" dirty="0" smtClean="0">
                <a:solidFill>
                  <a:schemeClr val="tx1"/>
                </a:solidFill>
                <a:effectLst/>
              </a:rPr>
              <a:t>Allport</a:t>
            </a:r>
            <a:br>
              <a:rPr lang="en-GB" sz="2200" b="0" dirty="0" smtClean="0">
                <a:solidFill>
                  <a:schemeClr val="tx1"/>
                </a:solidFill>
                <a:effectLst/>
              </a:rPr>
            </a:br>
            <a:r>
              <a:rPr lang="en-GB" sz="2200" b="0" dirty="0" smtClean="0">
                <a:solidFill>
                  <a:srgbClr val="FF0000"/>
                </a:solidFill>
                <a:effectLst/>
              </a:rPr>
              <a:t>(</a:t>
            </a:r>
            <a:r>
              <a:rPr lang="en-GB" sz="2200" b="0" dirty="0" smtClean="0">
                <a:solidFill>
                  <a:srgbClr val="C00000"/>
                </a:solidFill>
                <a:effectLst/>
              </a:rPr>
              <a:t>Liverpool University)</a:t>
            </a:r>
            <a:endParaRPr lang="en-GB" b="0" dirty="0">
              <a:solidFill>
                <a:srgbClr val="C00000"/>
              </a:solidFill>
              <a:effectLst/>
            </a:endParaRPr>
          </a:p>
        </p:txBody>
      </p:sp>
      <p:sp>
        <p:nvSpPr>
          <p:cNvPr id="3" name="Content Placeholder 2"/>
          <p:cNvSpPr>
            <a:spLocks noGrp="1"/>
          </p:cNvSpPr>
          <p:nvPr>
            <p:ph idx="1"/>
          </p:nvPr>
        </p:nvSpPr>
        <p:spPr>
          <a:xfrm>
            <a:off x="990600" y="1600200"/>
            <a:ext cx="7924800" cy="5181600"/>
          </a:xfrm>
        </p:spPr>
        <p:txBody>
          <a:bodyPr>
            <a:normAutofit fontScale="77500" lnSpcReduction="20000"/>
          </a:bodyPr>
          <a:lstStyle/>
          <a:p>
            <a:r>
              <a:rPr lang="en-GB" dirty="0" smtClean="0"/>
              <a:t>Tracking Detectors</a:t>
            </a:r>
          </a:p>
          <a:p>
            <a:pPr lvl="1"/>
            <a:r>
              <a:rPr lang="en-GB" dirty="0" smtClean="0">
                <a:solidFill>
                  <a:srgbClr val="002060"/>
                </a:solidFill>
              </a:rPr>
              <a:t>Silicon Vertex Detectors</a:t>
            </a:r>
          </a:p>
          <a:p>
            <a:pPr lvl="1"/>
            <a:r>
              <a:rPr lang="en-GB" dirty="0" smtClean="0">
                <a:solidFill>
                  <a:srgbClr val="002060"/>
                </a:solidFill>
              </a:rPr>
              <a:t>Silicon Tracking Detectors</a:t>
            </a:r>
          </a:p>
          <a:p>
            <a:pPr lvl="1"/>
            <a:r>
              <a:rPr lang="en-GB" dirty="0" smtClean="0">
                <a:solidFill>
                  <a:srgbClr val="002060"/>
                </a:solidFill>
              </a:rPr>
              <a:t>Gaseous Detectors (Trackers and Muon Spectrometers)</a:t>
            </a:r>
          </a:p>
          <a:p>
            <a:pPr lvl="1"/>
            <a:r>
              <a:rPr lang="en-GB" dirty="0">
                <a:solidFill>
                  <a:srgbClr val="002060"/>
                </a:solidFill>
              </a:rPr>
              <a:t>Scintillating Fibre </a:t>
            </a:r>
            <a:r>
              <a:rPr lang="en-GB" dirty="0" smtClean="0">
                <a:solidFill>
                  <a:srgbClr val="002060"/>
                </a:solidFill>
              </a:rPr>
              <a:t>Tracking </a:t>
            </a:r>
          </a:p>
          <a:p>
            <a:r>
              <a:rPr lang="en-GB" dirty="0" smtClean="0"/>
              <a:t>Calorimeters</a:t>
            </a:r>
          </a:p>
          <a:p>
            <a:pPr lvl="1"/>
            <a:r>
              <a:rPr lang="en-GB" dirty="0" smtClean="0">
                <a:solidFill>
                  <a:srgbClr val="002060"/>
                </a:solidFill>
              </a:rPr>
              <a:t>ILC/CLIC R&amp;D</a:t>
            </a:r>
          </a:p>
          <a:p>
            <a:pPr lvl="1"/>
            <a:r>
              <a:rPr lang="en-GB" dirty="0" smtClean="0">
                <a:solidFill>
                  <a:srgbClr val="002060"/>
                </a:solidFill>
              </a:rPr>
              <a:t>HL-LHC R&amp;D</a:t>
            </a:r>
          </a:p>
          <a:p>
            <a:r>
              <a:rPr lang="en-GB" dirty="0" smtClean="0"/>
              <a:t>Particle Identification Techniques and Fast Timing</a:t>
            </a:r>
          </a:p>
          <a:p>
            <a:r>
              <a:rPr lang="en-GB" dirty="0" smtClean="0"/>
              <a:t>Read-out and Triggering</a:t>
            </a:r>
          </a:p>
          <a:p>
            <a:r>
              <a:rPr lang="en-GB" dirty="0" smtClean="0"/>
              <a:t>Instrumenting Very Large Volumes </a:t>
            </a:r>
          </a:p>
          <a:p>
            <a:pPr lvl="1"/>
            <a:r>
              <a:rPr lang="en-GB" dirty="0" smtClean="0">
                <a:solidFill>
                  <a:srgbClr val="002060"/>
                </a:solidFill>
              </a:rPr>
              <a:t>Neutrino Detectors</a:t>
            </a:r>
          </a:p>
          <a:p>
            <a:pPr lvl="1"/>
            <a:r>
              <a:rPr lang="en-GB" dirty="0">
                <a:solidFill>
                  <a:srgbClr val="002060"/>
                </a:solidFill>
              </a:rPr>
              <a:t>Dark Matter and 0</a:t>
            </a:r>
            <a:r>
              <a:rPr lang="en-GB" dirty="0">
                <a:solidFill>
                  <a:srgbClr val="002060"/>
                </a:solidFill>
                <a:sym typeface="Symbol"/>
              </a:rPr>
              <a:t>2 </a:t>
            </a:r>
            <a:r>
              <a:rPr lang="en-GB" dirty="0" smtClean="0">
                <a:solidFill>
                  <a:srgbClr val="002060"/>
                </a:solidFill>
              </a:rPr>
              <a:t>Decay Searches</a:t>
            </a:r>
          </a:p>
          <a:p>
            <a:r>
              <a:rPr lang="en-GB" dirty="0" smtClean="0"/>
              <a:t>Conclusions</a:t>
            </a:r>
            <a:endParaRPr lang="en-GB" dirty="0"/>
          </a:p>
        </p:txBody>
      </p:sp>
    </p:spTree>
    <p:extLst>
      <p:ext uri="{BB962C8B-B14F-4D97-AF65-F5344CB8AC3E}">
        <p14:creationId xmlns:p14="http://schemas.microsoft.com/office/powerpoint/2010/main" val="1773076199"/>
      </p:ext>
    </p:extLst>
  </p:cSld>
  <p:clrMapOvr>
    <a:masterClrMapping/>
  </p:clrMapOvr>
  <p:transition>
    <p:circl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 name="Picture 2" descr="\\cern.ch\dfs\Users\s\schmidtb\Documents\My Pictures\SiPM.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735835" y="4436170"/>
            <a:ext cx="4084637" cy="13208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004048" y="3615867"/>
            <a:ext cx="3142940" cy="47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le 2"/>
          <p:cNvSpPr>
            <a:spLocks noGrp="1"/>
          </p:cNvSpPr>
          <p:nvPr>
            <p:ph type="title"/>
          </p:nvPr>
        </p:nvSpPr>
        <p:spPr>
          <a:xfrm>
            <a:off x="584624" y="116632"/>
            <a:ext cx="8102176" cy="681264"/>
          </a:xfrm>
        </p:spPr>
        <p:txBody>
          <a:bodyPr>
            <a:normAutofit fontScale="90000"/>
          </a:bodyPr>
          <a:lstStyle/>
          <a:p>
            <a:pPr lvl="2" algn="l" rtl="0">
              <a:spcBef>
                <a:spcPct val="0"/>
              </a:spcBef>
            </a:pPr>
            <a:r>
              <a:rPr lang="en-GB" sz="4400" b="1" dirty="0" smtClean="0">
                <a:solidFill>
                  <a:srgbClr val="009999"/>
                </a:solidFill>
                <a:effectLst>
                  <a:outerShdw blurRad="38100" dist="38100" dir="2700000" algn="tl">
                    <a:srgbClr val="000000">
                      <a:alpha val="43137"/>
                    </a:srgbClr>
                  </a:outerShdw>
                </a:effectLst>
              </a:rPr>
              <a:t>Scintillating Fibre </a:t>
            </a:r>
            <a:r>
              <a:rPr lang="en-GB" sz="4400" b="1" dirty="0">
                <a:solidFill>
                  <a:srgbClr val="009999"/>
                </a:solidFill>
                <a:effectLst>
                  <a:outerShdw blurRad="38100" dist="38100" dir="2700000" algn="tl">
                    <a:srgbClr val="000000">
                      <a:alpha val="43137"/>
                    </a:srgbClr>
                  </a:outerShdw>
                </a:effectLst>
              </a:rPr>
              <a:t>T</a:t>
            </a:r>
            <a:r>
              <a:rPr lang="en-GB" sz="4400" b="1" dirty="0" smtClean="0">
                <a:solidFill>
                  <a:srgbClr val="009999"/>
                </a:solidFill>
                <a:effectLst>
                  <a:outerShdw blurRad="38100" dist="38100" dir="2700000" algn="tl">
                    <a:srgbClr val="000000">
                      <a:alpha val="43137"/>
                    </a:srgbClr>
                  </a:outerShdw>
                </a:effectLst>
              </a:rPr>
              <a:t>racker R&amp;D   </a:t>
            </a:r>
            <a:r>
              <a:rPr lang="en-GB" sz="2200" dirty="0" smtClean="0">
                <a:solidFill>
                  <a:schemeClr val="tx1"/>
                </a:solidFill>
              </a:rPr>
              <a:t/>
            </a:r>
            <a:br>
              <a:rPr lang="en-GB" sz="2200" dirty="0" smtClean="0">
                <a:solidFill>
                  <a:schemeClr val="tx1"/>
                </a:solidFill>
              </a:rPr>
            </a:br>
            <a:r>
              <a:rPr lang="en-GB" sz="2400" dirty="0" smtClean="0">
                <a:solidFill>
                  <a:schemeClr val="tx1"/>
                </a:solidFill>
              </a:rPr>
              <a:t>	</a:t>
            </a:r>
            <a:endParaRPr lang="en-GB" sz="2200" dirty="0">
              <a:solidFill>
                <a:schemeClr val="tx1"/>
              </a:solidFill>
            </a:endParaRPr>
          </a:p>
        </p:txBody>
      </p:sp>
      <p:pic>
        <p:nvPicPr>
          <p:cNvPr id="7" name="Picture 6"/>
          <p:cNvPicPr/>
          <p:nvPr/>
        </p:nvPicPr>
        <p:blipFill rotWithShape="1">
          <a:blip r:embed="rId4" cstate="screen">
            <a:clrChange>
              <a:clrFrom>
                <a:srgbClr val="FFFFE5"/>
              </a:clrFrom>
              <a:clrTo>
                <a:srgbClr val="FFFFE5">
                  <a:alpha val="0"/>
                </a:srgbClr>
              </a:clrTo>
            </a:clrChange>
            <a:extLst>
              <a:ext uri="{28A0092B-C50C-407E-A947-70E740481C1C}">
                <a14:useLocalDpi xmlns:a14="http://schemas.microsoft.com/office/drawing/2010/main"/>
              </a:ext>
            </a:extLst>
          </a:blip>
          <a:srcRect l="26454" t="4313" r="28649" b="3726"/>
          <a:stretch/>
        </p:blipFill>
        <p:spPr>
          <a:xfrm>
            <a:off x="1847240" y="1560509"/>
            <a:ext cx="1416817" cy="3195375"/>
          </a:xfrm>
          <a:prstGeom prst="rect">
            <a:avLst/>
          </a:prstGeom>
        </p:spPr>
      </p:pic>
      <p:pic>
        <p:nvPicPr>
          <p:cNvPr id="8" name="Picture 7"/>
          <p:cNvPicPr/>
          <p:nvPr/>
        </p:nvPicPr>
        <p:blipFill rotWithShape="1">
          <a:blip r:embed="rId4" cstate="screen">
            <a:clrChange>
              <a:clrFrom>
                <a:srgbClr val="FFFFE5"/>
              </a:clrFrom>
              <a:clrTo>
                <a:srgbClr val="FFFFE5">
                  <a:alpha val="0"/>
                </a:srgbClr>
              </a:clrTo>
            </a:clrChange>
            <a:extLst>
              <a:ext uri="{28A0092B-C50C-407E-A947-70E740481C1C}">
                <a14:useLocalDpi xmlns:a14="http://schemas.microsoft.com/office/drawing/2010/main"/>
              </a:ext>
            </a:extLst>
          </a:blip>
          <a:srcRect l="26454" t="4313" r="28649" b="3726"/>
          <a:stretch/>
        </p:blipFill>
        <p:spPr>
          <a:xfrm>
            <a:off x="1535865" y="1560509"/>
            <a:ext cx="1416817" cy="3195375"/>
          </a:xfrm>
          <a:prstGeom prst="rect">
            <a:avLst/>
          </a:prstGeom>
        </p:spPr>
      </p:pic>
      <p:pic>
        <p:nvPicPr>
          <p:cNvPr id="9" name="Picture 8"/>
          <p:cNvPicPr/>
          <p:nvPr/>
        </p:nvPicPr>
        <p:blipFill rotWithShape="1">
          <a:blip r:embed="rId4" cstate="screen">
            <a:clrChange>
              <a:clrFrom>
                <a:srgbClr val="FFFFE5"/>
              </a:clrFrom>
              <a:clrTo>
                <a:srgbClr val="FFFFE5">
                  <a:alpha val="0"/>
                </a:srgbClr>
              </a:clrTo>
            </a:clrChange>
            <a:extLst>
              <a:ext uri="{28A0092B-C50C-407E-A947-70E740481C1C}">
                <a14:useLocalDpi xmlns:a14="http://schemas.microsoft.com/office/drawing/2010/main"/>
              </a:ext>
            </a:extLst>
          </a:blip>
          <a:srcRect l="26454" t="4313" r="28649" b="3726"/>
          <a:stretch/>
        </p:blipFill>
        <p:spPr>
          <a:xfrm>
            <a:off x="1231169" y="1593368"/>
            <a:ext cx="1416817" cy="3195375"/>
          </a:xfrm>
          <a:prstGeom prst="rect">
            <a:avLst/>
          </a:prstGeom>
        </p:spPr>
      </p:pic>
      <p:cxnSp>
        <p:nvCxnSpPr>
          <p:cNvPr id="10" name="Straight Arrow Connector 9"/>
          <p:cNvCxnSpPr/>
          <p:nvPr/>
        </p:nvCxnSpPr>
        <p:spPr>
          <a:xfrm>
            <a:off x="1231169" y="3924647"/>
            <a:ext cx="1084551" cy="864096"/>
          </a:xfrm>
          <a:prstGeom prst="straightConnector1">
            <a:avLst/>
          </a:prstGeom>
          <a:ln>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103817" y="4336950"/>
            <a:ext cx="798617" cy="307777"/>
          </a:xfrm>
          <a:prstGeom prst="rect">
            <a:avLst/>
          </a:prstGeom>
          <a:noFill/>
        </p:spPr>
        <p:txBody>
          <a:bodyPr wrap="none" rtlCol="0">
            <a:spAutoFit/>
          </a:bodyPr>
          <a:lstStyle/>
          <a:p>
            <a:r>
              <a:rPr lang="en-GB" sz="1400" b="1" dirty="0" smtClean="0"/>
              <a:t>2 x ~3 m</a:t>
            </a:r>
            <a:endParaRPr lang="fr-FR" sz="1400" b="1" dirty="0"/>
          </a:p>
        </p:txBody>
      </p:sp>
      <p:cxnSp>
        <p:nvCxnSpPr>
          <p:cNvPr id="12" name="Straight Arrow Connector 11"/>
          <p:cNvCxnSpPr/>
          <p:nvPr/>
        </p:nvCxnSpPr>
        <p:spPr>
          <a:xfrm flipH="1">
            <a:off x="3264057" y="2700511"/>
            <a:ext cx="1" cy="1893977"/>
          </a:xfrm>
          <a:prstGeom prst="straightConnector1">
            <a:avLst/>
          </a:prstGeom>
          <a:ln>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3264058" y="3493610"/>
            <a:ext cx="984565" cy="307777"/>
          </a:xfrm>
          <a:prstGeom prst="rect">
            <a:avLst/>
          </a:prstGeom>
          <a:noFill/>
        </p:spPr>
        <p:txBody>
          <a:bodyPr wrap="none" rtlCol="0">
            <a:spAutoFit/>
          </a:bodyPr>
          <a:lstStyle/>
          <a:p>
            <a:r>
              <a:rPr lang="en-GB" sz="1400" b="1" dirty="0" smtClean="0"/>
              <a:t>2 x </a:t>
            </a:r>
            <a:r>
              <a:rPr lang="en-GB" sz="1400" b="1" dirty="0"/>
              <a:t>~ </a:t>
            </a:r>
            <a:r>
              <a:rPr lang="en-GB" sz="1400" b="1" dirty="0" smtClean="0"/>
              <a:t>2.5 m</a:t>
            </a:r>
            <a:endParaRPr lang="fr-FR" sz="1400" b="1" dirty="0"/>
          </a:p>
        </p:txBody>
      </p:sp>
      <p:cxnSp>
        <p:nvCxnSpPr>
          <p:cNvPr id="14" name="Straight Connector 13"/>
          <p:cNvCxnSpPr/>
          <p:nvPr/>
        </p:nvCxnSpPr>
        <p:spPr>
          <a:xfrm>
            <a:off x="1348416" y="2854052"/>
            <a:ext cx="440443" cy="346528"/>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977438" y="3362095"/>
            <a:ext cx="440443" cy="346528"/>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2473904" y="3541390"/>
            <a:ext cx="267047" cy="225729"/>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2780986" y="3492599"/>
            <a:ext cx="267047" cy="225729"/>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2197659" y="1631019"/>
            <a:ext cx="3094421" cy="1015663"/>
          </a:xfrm>
          <a:prstGeom prst="rect">
            <a:avLst/>
          </a:prstGeom>
        </p:spPr>
        <p:txBody>
          <a:bodyPr wrap="square">
            <a:spAutoFit/>
          </a:bodyPr>
          <a:lstStyle/>
          <a:p>
            <a:r>
              <a:rPr lang="en-GB" sz="1200" b="1" dirty="0"/>
              <a:t>3 stations of </a:t>
            </a:r>
            <a:r>
              <a:rPr lang="en-GB" sz="1200" b="1" dirty="0" smtClean="0"/>
              <a:t>X-U-V-X </a:t>
            </a:r>
            <a:r>
              <a:rPr lang="en-GB" sz="1200" b="1" dirty="0"/>
              <a:t>scintillating </a:t>
            </a:r>
            <a:endParaRPr lang="en-GB" sz="1200" b="1" dirty="0" smtClean="0"/>
          </a:p>
          <a:p>
            <a:r>
              <a:rPr lang="en-GB" sz="1200" b="1" dirty="0"/>
              <a:t> </a:t>
            </a:r>
            <a:r>
              <a:rPr lang="en-GB" sz="1200" b="1" dirty="0" smtClean="0"/>
              <a:t>    fibre planes (≤5° stereo).  Every </a:t>
            </a:r>
            <a:endParaRPr lang="en-GB" sz="1200" b="1" dirty="0"/>
          </a:p>
          <a:p>
            <a:r>
              <a:rPr lang="en-GB" sz="1200" b="1" dirty="0" smtClean="0"/>
              <a:t>          plane  is </a:t>
            </a:r>
            <a:r>
              <a:rPr lang="en-GB" sz="1200" b="1" dirty="0"/>
              <a:t>made of 5 layers </a:t>
            </a:r>
            <a:endParaRPr lang="en-GB" sz="1200" b="1" dirty="0" smtClean="0"/>
          </a:p>
          <a:p>
            <a:r>
              <a:rPr lang="en-GB" sz="1200" b="1" dirty="0"/>
              <a:t> </a:t>
            </a:r>
            <a:r>
              <a:rPr lang="en-GB" sz="1200" b="1" dirty="0" smtClean="0"/>
              <a:t>              of  </a:t>
            </a:r>
            <a:r>
              <a:rPr lang="en-GB" sz="1200" b="1" dirty="0"/>
              <a:t>2.5 m </a:t>
            </a:r>
            <a:r>
              <a:rPr lang="en-GB" sz="1200" b="1" dirty="0" smtClean="0"/>
              <a:t>long </a:t>
            </a:r>
          </a:p>
          <a:p>
            <a:r>
              <a:rPr lang="en-GB" sz="1200" b="1" dirty="0"/>
              <a:t> </a:t>
            </a:r>
            <a:r>
              <a:rPr lang="en-GB" sz="1200" b="1" dirty="0" smtClean="0"/>
              <a:t>                    Ø250 </a:t>
            </a:r>
            <a:r>
              <a:rPr lang="en-GB" sz="1200" b="1" dirty="0">
                <a:latin typeface="Symbol" panose="05050102010706020507" pitchFamily="18" charset="2"/>
              </a:rPr>
              <a:t>m</a:t>
            </a:r>
            <a:r>
              <a:rPr lang="en-GB" sz="1200" b="1" dirty="0"/>
              <a:t>m </a:t>
            </a:r>
            <a:r>
              <a:rPr lang="en-GB" sz="1200" b="1" dirty="0" smtClean="0"/>
              <a:t>fibres,.</a:t>
            </a:r>
            <a:endParaRPr lang="en-GB" sz="1200" b="1" dirty="0"/>
          </a:p>
        </p:txBody>
      </p:sp>
      <p:sp>
        <p:nvSpPr>
          <p:cNvPr id="19" name="TextBox 18"/>
          <p:cNvSpPr txBox="1"/>
          <p:nvPr/>
        </p:nvSpPr>
        <p:spPr>
          <a:xfrm>
            <a:off x="182572" y="1447800"/>
            <a:ext cx="1054969" cy="276999"/>
          </a:xfrm>
          <a:prstGeom prst="rect">
            <a:avLst/>
          </a:prstGeom>
          <a:noFill/>
        </p:spPr>
        <p:txBody>
          <a:bodyPr wrap="none" rtlCol="0">
            <a:spAutoFit/>
          </a:bodyPr>
          <a:lstStyle/>
          <a:p>
            <a:r>
              <a:rPr lang="en-GB" sz="1200" b="1" dirty="0" err="1" smtClean="0"/>
              <a:t>SiPM</a:t>
            </a:r>
            <a:r>
              <a:rPr lang="en-GB" sz="1200" b="1" dirty="0" smtClean="0"/>
              <a:t> readout</a:t>
            </a:r>
            <a:endParaRPr lang="fr-FR" sz="1200" b="1" dirty="0" smtClean="0"/>
          </a:p>
        </p:txBody>
      </p:sp>
      <p:cxnSp>
        <p:nvCxnSpPr>
          <p:cNvPr id="21" name="Straight Arrow Connector 20"/>
          <p:cNvCxnSpPr/>
          <p:nvPr/>
        </p:nvCxnSpPr>
        <p:spPr>
          <a:xfrm>
            <a:off x="1167156" y="1620391"/>
            <a:ext cx="128025" cy="128025"/>
          </a:xfrm>
          <a:prstGeom prst="straightConnector1">
            <a:avLst/>
          </a:prstGeom>
          <a:ln>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1167829" y="3564607"/>
            <a:ext cx="128025" cy="128025"/>
          </a:xfrm>
          <a:prstGeom prst="straightConnector1">
            <a:avLst/>
          </a:prstGeom>
          <a:ln>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182572" y="3340566"/>
            <a:ext cx="1054969" cy="276999"/>
          </a:xfrm>
          <a:prstGeom prst="rect">
            <a:avLst/>
          </a:prstGeom>
          <a:noFill/>
          <a:ln>
            <a:noFill/>
          </a:ln>
        </p:spPr>
        <p:txBody>
          <a:bodyPr wrap="none" rtlCol="0">
            <a:spAutoFit/>
          </a:bodyPr>
          <a:lstStyle/>
          <a:p>
            <a:r>
              <a:rPr lang="en-GB" sz="1200" b="1" dirty="0" err="1" smtClean="0"/>
              <a:t>SiPM</a:t>
            </a:r>
            <a:r>
              <a:rPr lang="en-GB" sz="1200" b="1" dirty="0" smtClean="0"/>
              <a:t> readout</a:t>
            </a:r>
            <a:endParaRPr lang="fr-FR" sz="1200" b="1" dirty="0" smtClean="0"/>
          </a:p>
        </p:txBody>
      </p:sp>
      <p:sp>
        <p:nvSpPr>
          <p:cNvPr id="5" name="TextBox 4"/>
          <p:cNvSpPr txBox="1"/>
          <p:nvPr/>
        </p:nvSpPr>
        <p:spPr>
          <a:xfrm>
            <a:off x="256067" y="2599928"/>
            <a:ext cx="801823" cy="430887"/>
          </a:xfrm>
          <a:prstGeom prst="rect">
            <a:avLst/>
          </a:prstGeom>
          <a:noFill/>
        </p:spPr>
        <p:txBody>
          <a:bodyPr wrap="none" rtlCol="0">
            <a:spAutoFit/>
          </a:bodyPr>
          <a:lstStyle/>
          <a:p>
            <a:r>
              <a:rPr lang="en-GB" sz="1100" b="1" dirty="0"/>
              <a:t>f</a:t>
            </a:r>
            <a:r>
              <a:rPr lang="en-GB" sz="1100" b="1" dirty="0" smtClean="0"/>
              <a:t>ibre ends </a:t>
            </a:r>
          </a:p>
          <a:p>
            <a:r>
              <a:rPr lang="en-GB" sz="1100" b="1" dirty="0" smtClean="0"/>
              <a:t>mirrored</a:t>
            </a:r>
            <a:endParaRPr lang="fr-FR" sz="1100" b="1" dirty="0" smtClean="0"/>
          </a:p>
        </p:txBody>
      </p:sp>
      <p:cxnSp>
        <p:nvCxnSpPr>
          <p:cNvPr id="24" name="Straight Arrow Connector 23"/>
          <p:cNvCxnSpPr>
            <a:stCxn id="5" idx="3"/>
          </p:cNvCxnSpPr>
          <p:nvPr/>
        </p:nvCxnSpPr>
        <p:spPr>
          <a:xfrm>
            <a:off x="1057890" y="2815372"/>
            <a:ext cx="204802" cy="580"/>
          </a:xfrm>
          <a:prstGeom prst="straightConnector1">
            <a:avLst/>
          </a:prstGeom>
          <a:ln>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stCxn id="5" idx="3"/>
          </p:cNvCxnSpPr>
          <p:nvPr/>
        </p:nvCxnSpPr>
        <p:spPr>
          <a:xfrm>
            <a:off x="1057890" y="2815372"/>
            <a:ext cx="204802" cy="73168"/>
          </a:xfrm>
          <a:prstGeom prst="straightConnector1">
            <a:avLst/>
          </a:prstGeom>
          <a:ln>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1026" name="Picture 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029200" y="939178"/>
            <a:ext cx="3024336" cy="25660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8" name="TextBox 27"/>
          <p:cNvSpPr txBox="1"/>
          <p:nvPr/>
        </p:nvSpPr>
        <p:spPr>
          <a:xfrm>
            <a:off x="8053536" y="1611782"/>
            <a:ext cx="659155" cy="430887"/>
          </a:xfrm>
          <a:prstGeom prst="rect">
            <a:avLst/>
          </a:prstGeom>
          <a:noFill/>
        </p:spPr>
        <p:txBody>
          <a:bodyPr wrap="none" rtlCol="0">
            <a:spAutoFit/>
          </a:bodyPr>
          <a:lstStyle/>
          <a:p>
            <a:r>
              <a:rPr lang="en-GB" sz="1100" b="1" dirty="0" err="1" smtClean="0"/>
              <a:t>SiPM</a:t>
            </a:r>
            <a:r>
              <a:rPr lang="en-GB" sz="1100" b="1" dirty="0" smtClean="0"/>
              <a:t> </a:t>
            </a:r>
          </a:p>
          <a:p>
            <a:r>
              <a:rPr lang="en-GB" sz="1100" b="1" dirty="0" smtClean="0"/>
              <a:t>location</a:t>
            </a:r>
            <a:endParaRPr lang="fr-FR" sz="1100" b="1" dirty="0" smtClean="0"/>
          </a:p>
        </p:txBody>
      </p:sp>
      <p:cxnSp>
        <p:nvCxnSpPr>
          <p:cNvPr id="30" name="Straight Arrow Connector 29"/>
          <p:cNvCxnSpPr/>
          <p:nvPr/>
        </p:nvCxnSpPr>
        <p:spPr>
          <a:xfrm flipH="1">
            <a:off x="7333456" y="1759856"/>
            <a:ext cx="720080" cy="0"/>
          </a:xfrm>
          <a:prstGeom prst="straightConnector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8023930" y="2109258"/>
            <a:ext cx="1061509" cy="261610"/>
          </a:xfrm>
          <a:prstGeom prst="rect">
            <a:avLst/>
          </a:prstGeom>
          <a:noFill/>
        </p:spPr>
        <p:txBody>
          <a:bodyPr wrap="none" rtlCol="0">
            <a:spAutoFit/>
          </a:bodyPr>
          <a:lstStyle/>
          <a:p>
            <a:r>
              <a:rPr lang="en-GB" sz="1100" b="1" dirty="0" err="1" smtClean="0"/>
              <a:t>F</a:t>
            </a:r>
            <a:r>
              <a:rPr lang="en-GB" sz="1100" b="1" baseline="-25000" dirty="0" err="1" smtClean="0"/>
              <a:t>n</a:t>
            </a:r>
            <a:r>
              <a:rPr lang="en-GB" sz="1100" b="1" dirty="0" smtClean="0"/>
              <a:t> = 6·10</a:t>
            </a:r>
            <a:r>
              <a:rPr lang="en-GB" sz="1100" b="1" baseline="30000" dirty="0" smtClean="0"/>
              <a:t>11</a:t>
            </a:r>
            <a:r>
              <a:rPr lang="en-GB" sz="1100" b="1" dirty="0" smtClean="0"/>
              <a:t> cm</a:t>
            </a:r>
            <a:r>
              <a:rPr lang="en-GB" sz="1100" b="1" baseline="30000" dirty="0" smtClean="0"/>
              <a:t>-2</a:t>
            </a:r>
            <a:endParaRPr lang="fr-FR" sz="1100" b="1" baseline="30000" dirty="0" smtClean="0"/>
          </a:p>
        </p:txBody>
      </p:sp>
      <p:cxnSp>
        <p:nvCxnSpPr>
          <p:cNvPr id="33" name="Straight Arrow Connector 32"/>
          <p:cNvCxnSpPr/>
          <p:nvPr/>
        </p:nvCxnSpPr>
        <p:spPr>
          <a:xfrm flipH="1">
            <a:off x="7333456" y="1762128"/>
            <a:ext cx="690920" cy="835536"/>
          </a:xfrm>
          <a:prstGeom prst="straightConnector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5" name="Rectangle 44"/>
          <p:cNvSpPr/>
          <p:nvPr/>
        </p:nvSpPr>
        <p:spPr>
          <a:xfrm flipH="1">
            <a:off x="6272513" y="3596730"/>
            <a:ext cx="98562" cy="503548"/>
          </a:xfrm>
          <a:prstGeom prst="rect">
            <a:avLst/>
          </a:prstGeom>
          <a:no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a:solidFill>
                <a:schemeClr val="tx1"/>
              </a:solidFill>
            </a:endParaRPr>
          </a:p>
        </p:txBody>
      </p:sp>
      <p:sp>
        <p:nvSpPr>
          <p:cNvPr id="48" name="Rectangle 47"/>
          <p:cNvSpPr/>
          <p:nvPr/>
        </p:nvSpPr>
        <p:spPr>
          <a:xfrm flipH="1">
            <a:off x="6363973" y="3597294"/>
            <a:ext cx="98562" cy="503548"/>
          </a:xfrm>
          <a:prstGeom prst="rect">
            <a:avLst/>
          </a:prstGeom>
          <a:no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a:solidFill>
                <a:schemeClr val="tx1"/>
              </a:solidFill>
            </a:endParaRPr>
          </a:p>
        </p:txBody>
      </p:sp>
      <p:sp>
        <p:nvSpPr>
          <p:cNvPr id="49" name="Rectangle 48"/>
          <p:cNvSpPr/>
          <p:nvPr/>
        </p:nvSpPr>
        <p:spPr>
          <a:xfrm flipH="1">
            <a:off x="6458254" y="3596731"/>
            <a:ext cx="98562" cy="503548"/>
          </a:xfrm>
          <a:prstGeom prst="rect">
            <a:avLst/>
          </a:prstGeom>
          <a:no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a:solidFill>
                <a:schemeClr val="tx1"/>
              </a:solidFill>
            </a:endParaRPr>
          </a:p>
        </p:txBody>
      </p:sp>
      <p:cxnSp>
        <p:nvCxnSpPr>
          <p:cNvPr id="51" name="Straight Arrow Connector 50"/>
          <p:cNvCxnSpPr/>
          <p:nvPr/>
        </p:nvCxnSpPr>
        <p:spPr>
          <a:xfrm>
            <a:off x="5652120" y="6549058"/>
            <a:ext cx="201622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flipV="1">
            <a:off x="5796136" y="5900986"/>
            <a:ext cx="0" cy="72008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7" name="Rectangle 56"/>
          <p:cNvSpPr/>
          <p:nvPr/>
        </p:nvSpPr>
        <p:spPr>
          <a:xfrm flipH="1">
            <a:off x="6304954" y="4823191"/>
            <a:ext cx="86400" cy="503548"/>
          </a:xfrm>
          <a:prstGeom prst="rect">
            <a:avLst/>
          </a:prstGeom>
          <a:no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a:solidFill>
                <a:schemeClr val="tx1"/>
              </a:solidFill>
            </a:endParaRPr>
          </a:p>
        </p:txBody>
      </p:sp>
      <p:sp>
        <p:nvSpPr>
          <p:cNvPr id="58" name="Rectangle 57"/>
          <p:cNvSpPr/>
          <p:nvPr/>
        </p:nvSpPr>
        <p:spPr>
          <a:xfrm flipH="1">
            <a:off x="6391652" y="4823755"/>
            <a:ext cx="86400" cy="503548"/>
          </a:xfrm>
          <a:prstGeom prst="rect">
            <a:avLst/>
          </a:prstGeom>
          <a:no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a:solidFill>
                <a:schemeClr val="tx1"/>
              </a:solidFill>
            </a:endParaRPr>
          </a:p>
        </p:txBody>
      </p:sp>
      <p:sp>
        <p:nvSpPr>
          <p:cNvPr id="59" name="Rectangle 58"/>
          <p:cNvSpPr/>
          <p:nvPr/>
        </p:nvSpPr>
        <p:spPr>
          <a:xfrm flipH="1">
            <a:off x="6476409" y="4823192"/>
            <a:ext cx="86400" cy="503548"/>
          </a:xfrm>
          <a:prstGeom prst="rect">
            <a:avLst/>
          </a:prstGeom>
          <a:no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a:solidFill>
                <a:schemeClr val="tx1"/>
              </a:solidFill>
            </a:endParaRPr>
          </a:p>
        </p:txBody>
      </p:sp>
      <p:cxnSp>
        <p:nvCxnSpPr>
          <p:cNvPr id="55" name="Straight Connector 54"/>
          <p:cNvCxnSpPr/>
          <p:nvPr/>
        </p:nvCxnSpPr>
        <p:spPr>
          <a:xfrm>
            <a:off x="6304954" y="5327303"/>
            <a:ext cx="0" cy="1437779"/>
          </a:xfrm>
          <a:prstGeom prst="line">
            <a:avLst/>
          </a:prstGeom>
          <a:ln w="3175">
            <a:solidFill>
              <a:schemeClr val="bg1">
                <a:lumMod val="9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6396015" y="5334448"/>
            <a:ext cx="0" cy="1437779"/>
          </a:xfrm>
          <a:prstGeom prst="line">
            <a:avLst/>
          </a:prstGeom>
          <a:ln w="3175">
            <a:solidFill>
              <a:schemeClr val="bg1">
                <a:lumMod val="9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6476406" y="5317214"/>
            <a:ext cx="0" cy="1437779"/>
          </a:xfrm>
          <a:prstGeom prst="line">
            <a:avLst/>
          </a:prstGeom>
          <a:ln w="3175">
            <a:solidFill>
              <a:schemeClr val="bg1">
                <a:lumMod val="9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6573935" y="5327303"/>
            <a:ext cx="0" cy="1437779"/>
          </a:xfrm>
          <a:prstGeom prst="line">
            <a:avLst/>
          </a:prstGeom>
          <a:ln w="3175">
            <a:solidFill>
              <a:schemeClr val="bg1">
                <a:lumMod val="95000"/>
              </a:schemeClr>
            </a:solidFill>
            <a:prstDash val="dash"/>
          </a:ln>
        </p:spPr>
        <p:style>
          <a:lnRef idx="1">
            <a:schemeClr val="accent1"/>
          </a:lnRef>
          <a:fillRef idx="0">
            <a:schemeClr val="accent1"/>
          </a:fillRef>
          <a:effectRef idx="0">
            <a:schemeClr val="accent1"/>
          </a:effectRef>
          <a:fontRef idx="minor">
            <a:schemeClr val="tx1"/>
          </a:fontRef>
        </p:style>
      </p:cxnSp>
      <p:sp>
        <p:nvSpPr>
          <p:cNvPr id="60" name="Freeform 59"/>
          <p:cNvSpPr/>
          <p:nvPr/>
        </p:nvSpPr>
        <p:spPr>
          <a:xfrm>
            <a:off x="6086475" y="5979890"/>
            <a:ext cx="704850" cy="576263"/>
          </a:xfrm>
          <a:custGeom>
            <a:avLst/>
            <a:gdLst>
              <a:gd name="connsiteX0" fmla="*/ 0 w 704850"/>
              <a:gd name="connsiteY0" fmla="*/ 571500 h 576263"/>
              <a:gd name="connsiteX1" fmla="*/ 223838 w 704850"/>
              <a:gd name="connsiteY1" fmla="*/ 576263 h 576263"/>
              <a:gd name="connsiteX2" fmla="*/ 223838 w 704850"/>
              <a:gd name="connsiteY2" fmla="*/ 423863 h 576263"/>
              <a:gd name="connsiteX3" fmla="*/ 319088 w 704850"/>
              <a:gd name="connsiteY3" fmla="*/ 423863 h 576263"/>
              <a:gd name="connsiteX4" fmla="*/ 319088 w 704850"/>
              <a:gd name="connsiteY4" fmla="*/ 0 h 576263"/>
              <a:gd name="connsiteX5" fmla="*/ 385763 w 704850"/>
              <a:gd name="connsiteY5" fmla="*/ 0 h 576263"/>
              <a:gd name="connsiteX6" fmla="*/ 385763 w 704850"/>
              <a:gd name="connsiteY6" fmla="*/ 314325 h 576263"/>
              <a:gd name="connsiteX7" fmla="*/ 500063 w 704850"/>
              <a:gd name="connsiteY7" fmla="*/ 314325 h 576263"/>
              <a:gd name="connsiteX8" fmla="*/ 500063 w 704850"/>
              <a:gd name="connsiteY8" fmla="*/ 571500 h 576263"/>
              <a:gd name="connsiteX9" fmla="*/ 704850 w 704850"/>
              <a:gd name="connsiteY9" fmla="*/ 571500 h 576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4850" h="576263">
                <a:moveTo>
                  <a:pt x="0" y="571500"/>
                </a:moveTo>
                <a:lnTo>
                  <a:pt x="223838" y="576263"/>
                </a:lnTo>
                <a:lnTo>
                  <a:pt x="223838" y="423863"/>
                </a:lnTo>
                <a:lnTo>
                  <a:pt x="319088" y="423863"/>
                </a:lnTo>
                <a:lnTo>
                  <a:pt x="319088" y="0"/>
                </a:lnTo>
                <a:lnTo>
                  <a:pt x="385763" y="0"/>
                </a:lnTo>
                <a:lnTo>
                  <a:pt x="385763" y="314325"/>
                </a:lnTo>
                <a:lnTo>
                  <a:pt x="500063" y="314325"/>
                </a:lnTo>
                <a:lnTo>
                  <a:pt x="500063" y="571500"/>
                </a:lnTo>
                <a:lnTo>
                  <a:pt x="704850" y="571500"/>
                </a:ln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a:solidFill>
                <a:schemeClr val="tx1"/>
              </a:solidFill>
            </a:endParaRPr>
          </a:p>
        </p:txBody>
      </p:sp>
      <p:sp>
        <p:nvSpPr>
          <p:cNvPr id="61" name="TextBox 60"/>
          <p:cNvSpPr txBox="1"/>
          <p:nvPr/>
        </p:nvSpPr>
        <p:spPr>
          <a:xfrm>
            <a:off x="5292080" y="5850464"/>
            <a:ext cx="461986" cy="338554"/>
          </a:xfrm>
          <a:prstGeom prst="rect">
            <a:avLst/>
          </a:prstGeom>
          <a:noFill/>
        </p:spPr>
        <p:txBody>
          <a:bodyPr wrap="none" rtlCol="0">
            <a:spAutoFit/>
          </a:bodyPr>
          <a:lstStyle/>
          <a:p>
            <a:r>
              <a:rPr lang="en-GB" sz="1600" b="1" dirty="0" err="1" smtClean="0"/>
              <a:t>N</a:t>
            </a:r>
            <a:r>
              <a:rPr lang="en-GB" sz="1600" b="1" baseline="-25000" dirty="0" err="1" smtClean="0"/>
              <a:t>pe</a:t>
            </a:r>
            <a:endParaRPr lang="fr-FR" sz="1600" b="1" baseline="-25000" dirty="0" smtClean="0"/>
          </a:p>
        </p:txBody>
      </p:sp>
      <p:sp>
        <p:nvSpPr>
          <p:cNvPr id="65" name="TextBox 64"/>
          <p:cNvSpPr txBox="1"/>
          <p:nvPr/>
        </p:nvSpPr>
        <p:spPr>
          <a:xfrm>
            <a:off x="7694811" y="6443246"/>
            <a:ext cx="585417" cy="338554"/>
          </a:xfrm>
          <a:prstGeom prst="rect">
            <a:avLst/>
          </a:prstGeom>
          <a:noFill/>
        </p:spPr>
        <p:txBody>
          <a:bodyPr wrap="none" rtlCol="0">
            <a:spAutoFit/>
          </a:bodyPr>
          <a:lstStyle/>
          <a:p>
            <a:r>
              <a:rPr lang="en-GB" sz="1600" b="1" dirty="0" err="1" smtClean="0"/>
              <a:t>ch.</a:t>
            </a:r>
            <a:r>
              <a:rPr lang="en-GB" sz="1600" b="1" dirty="0" smtClean="0"/>
              <a:t> #</a:t>
            </a:r>
            <a:endParaRPr lang="fr-FR" sz="1600" b="1" dirty="0" smtClean="0"/>
          </a:p>
        </p:txBody>
      </p:sp>
      <p:sp>
        <p:nvSpPr>
          <p:cNvPr id="66" name="TextBox 65"/>
          <p:cNvSpPr txBox="1"/>
          <p:nvPr/>
        </p:nvSpPr>
        <p:spPr>
          <a:xfrm>
            <a:off x="6660232" y="6046595"/>
            <a:ext cx="1409360" cy="338554"/>
          </a:xfrm>
          <a:prstGeom prst="rect">
            <a:avLst/>
          </a:prstGeom>
          <a:noFill/>
        </p:spPr>
        <p:txBody>
          <a:bodyPr wrap="none" rtlCol="0">
            <a:spAutoFit/>
          </a:bodyPr>
          <a:lstStyle/>
          <a:p>
            <a:r>
              <a:rPr lang="en-GB" sz="1600" b="1" dirty="0" smtClean="0">
                <a:latin typeface="Symbol" panose="05050102010706020507" pitchFamily="18" charset="2"/>
              </a:rPr>
              <a:t>S = ~</a:t>
            </a:r>
            <a:r>
              <a:rPr lang="en-GB" sz="1600" b="1" dirty="0" smtClean="0"/>
              <a:t>10-20 </a:t>
            </a:r>
            <a:r>
              <a:rPr lang="en-GB" sz="1600" b="1" dirty="0" err="1" smtClean="0"/>
              <a:t>pe</a:t>
            </a:r>
            <a:endParaRPr lang="fr-FR" sz="1600" b="1" dirty="0" smtClean="0"/>
          </a:p>
        </p:txBody>
      </p:sp>
      <p:sp>
        <p:nvSpPr>
          <p:cNvPr id="67" name="TextBox 66"/>
          <p:cNvSpPr txBox="1"/>
          <p:nvPr/>
        </p:nvSpPr>
        <p:spPr>
          <a:xfrm>
            <a:off x="6981434" y="4096321"/>
            <a:ext cx="1287917" cy="276999"/>
          </a:xfrm>
          <a:prstGeom prst="rect">
            <a:avLst/>
          </a:prstGeom>
          <a:noFill/>
        </p:spPr>
        <p:txBody>
          <a:bodyPr wrap="none" rtlCol="0">
            <a:spAutoFit/>
          </a:bodyPr>
          <a:lstStyle/>
          <a:p>
            <a:r>
              <a:rPr lang="en-GB" sz="1200" b="1" dirty="0" smtClean="0"/>
              <a:t>4 layer proto mat</a:t>
            </a:r>
            <a:endParaRPr lang="fr-FR" sz="1200" b="1" dirty="0" smtClean="0"/>
          </a:p>
        </p:txBody>
      </p:sp>
      <p:sp>
        <p:nvSpPr>
          <p:cNvPr id="71" name="TextBox 70"/>
          <p:cNvSpPr txBox="1"/>
          <p:nvPr/>
        </p:nvSpPr>
        <p:spPr>
          <a:xfrm>
            <a:off x="7236296" y="5768003"/>
            <a:ext cx="1268552" cy="276999"/>
          </a:xfrm>
          <a:prstGeom prst="rect">
            <a:avLst/>
          </a:prstGeom>
          <a:noFill/>
        </p:spPr>
        <p:txBody>
          <a:bodyPr wrap="none" rtlCol="0">
            <a:spAutoFit/>
          </a:bodyPr>
          <a:lstStyle/>
          <a:p>
            <a:r>
              <a:rPr lang="en-GB" sz="1200" b="1" dirty="0" err="1" smtClean="0"/>
              <a:t>SiPM</a:t>
            </a:r>
            <a:r>
              <a:rPr lang="en-GB" sz="1200" b="1" dirty="0" smtClean="0"/>
              <a:t> array (HPK)</a:t>
            </a:r>
            <a:endParaRPr lang="fr-FR" sz="1200" b="1" dirty="0" smtClean="0"/>
          </a:p>
        </p:txBody>
      </p:sp>
      <p:sp>
        <p:nvSpPr>
          <p:cNvPr id="68" name="TextBox 67"/>
          <p:cNvSpPr txBox="1"/>
          <p:nvPr/>
        </p:nvSpPr>
        <p:spPr>
          <a:xfrm>
            <a:off x="26900" y="4238600"/>
            <a:ext cx="4392700" cy="1785104"/>
          </a:xfrm>
          <a:prstGeom prst="rect">
            <a:avLst/>
          </a:prstGeom>
          <a:noFill/>
        </p:spPr>
        <p:txBody>
          <a:bodyPr wrap="square" rtlCol="0">
            <a:spAutoFit/>
          </a:bodyPr>
          <a:lstStyle/>
          <a:p>
            <a:endParaRPr lang="en-GB" sz="1600" b="1" dirty="0" smtClean="0">
              <a:latin typeface="+mn-lt"/>
            </a:endParaRPr>
          </a:p>
          <a:p>
            <a:r>
              <a:rPr lang="en-GB" b="1" dirty="0" smtClean="0">
                <a:latin typeface="+mn-lt"/>
              </a:rPr>
              <a:t>Challenges</a:t>
            </a:r>
          </a:p>
          <a:p>
            <a:pPr marL="342900" indent="-342900">
              <a:buClr>
                <a:schemeClr val="accent1"/>
              </a:buClr>
              <a:buFont typeface="Wingdings" panose="05000000000000000000" pitchFamily="2" charset="2"/>
              <a:buChar char="§"/>
            </a:pPr>
            <a:r>
              <a:rPr lang="en-GB" sz="2000" b="1" dirty="0" smtClean="0">
                <a:latin typeface="+mn-lt"/>
              </a:rPr>
              <a:t>Large size – high precision</a:t>
            </a:r>
          </a:p>
          <a:p>
            <a:pPr marL="342900" indent="-342900">
              <a:buClr>
                <a:schemeClr val="accent1"/>
              </a:buClr>
              <a:buFont typeface="Wingdings" panose="05000000000000000000" pitchFamily="2" charset="2"/>
              <a:buChar char="§"/>
            </a:pPr>
            <a:r>
              <a:rPr lang="en-GB" sz="2000" b="1" dirty="0" smtClean="0">
                <a:latin typeface="+mn-lt"/>
              </a:rPr>
              <a:t>O(10,000 km) of fibres</a:t>
            </a:r>
          </a:p>
          <a:p>
            <a:pPr marL="342900" indent="-342900">
              <a:buClr>
                <a:schemeClr val="accent1"/>
              </a:buClr>
              <a:buFont typeface="Wingdings" panose="05000000000000000000" pitchFamily="2" charset="2"/>
              <a:buChar char="§"/>
            </a:pPr>
            <a:r>
              <a:rPr lang="en-GB" sz="2000" b="1" dirty="0" smtClean="0">
                <a:latin typeface="+mn-lt"/>
              </a:rPr>
              <a:t>Operation of </a:t>
            </a:r>
            <a:r>
              <a:rPr lang="en-GB" sz="2000" b="1" dirty="0" err="1" smtClean="0">
                <a:latin typeface="+mn-lt"/>
              </a:rPr>
              <a:t>SiPM</a:t>
            </a:r>
            <a:r>
              <a:rPr lang="en-GB" sz="2000" b="1" dirty="0" smtClean="0">
                <a:latin typeface="+mn-lt"/>
              </a:rPr>
              <a:t> at -40°C</a:t>
            </a:r>
          </a:p>
          <a:p>
            <a:r>
              <a:rPr lang="en-GB" sz="1600" b="1" dirty="0" smtClean="0">
                <a:latin typeface="+mn-lt"/>
              </a:rPr>
              <a:t>  </a:t>
            </a:r>
            <a:endParaRPr lang="fr-FR" sz="1600" b="1" dirty="0" smtClean="0">
              <a:latin typeface="+mn-lt"/>
            </a:endParaRPr>
          </a:p>
        </p:txBody>
      </p:sp>
      <p:sp>
        <p:nvSpPr>
          <p:cNvPr id="69" name="TextBox 68"/>
          <p:cNvSpPr txBox="1"/>
          <p:nvPr/>
        </p:nvSpPr>
        <p:spPr>
          <a:xfrm>
            <a:off x="4911542" y="4920179"/>
            <a:ext cx="1331518" cy="338554"/>
          </a:xfrm>
          <a:prstGeom prst="rect">
            <a:avLst/>
          </a:prstGeom>
          <a:noFill/>
          <a:ln>
            <a:noFill/>
          </a:ln>
        </p:spPr>
        <p:txBody>
          <a:bodyPr wrap="none" rtlCol="0">
            <a:spAutoFit/>
          </a:bodyPr>
          <a:lstStyle/>
          <a:p>
            <a:r>
              <a:rPr lang="en-GB" sz="1600" b="1" dirty="0" smtClean="0"/>
              <a:t>250 </a:t>
            </a:r>
            <a:r>
              <a:rPr lang="en-GB" sz="1600" b="1" dirty="0" smtClean="0">
                <a:latin typeface="Symbol" panose="05050102010706020507" pitchFamily="18" charset="2"/>
              </a:rPr>
              <a:t>m</a:t>
            </a:r>
            <a:r>
              <a:rPr lang="en-GB" sz="1600" b="1" dirty="0" smtClean="0"/>
              <a:t>m pitch</a:t>
            </a:r>
            <a:endParaRPr lang="fr-FR" sz="1600" b="1" dirty="0" smtClean="0"/>
          </a:p>
        </p:txBody>
      </p:sp>
      <p:sp>
        <p:nvSpPr>
          <p:cNvPr id="25" name="TextBox 24"/>
          <p:cNvSpPr txBox="1"/>
          <p:nvPr/>
        </p:nvSpPr>
        <p:spPr>
          <a:xfrm>
            <a:off x="304800" y="926068"/>
            <a:ext cx="3289170" cy="369332"/>
          </a:xfrm>
          <a:prstGeom prst="rect">
            <a:avLst/>
          </a:prstGeom>
          <a:noFill/>
        </p:spPr>
        <p:txBody>
          <a:bodyPr wrap="none" rtlCol="0">
            <a:spAutoFit/>
          </a:bodyPr>
          <a:lstStyle/>
          <a:p>
            <a:r>
              <a:rPr lang="en-GB" b="1" dirty="0" smtClean="0">
                <a:latin typeface="+mn-lt"/>
              </a:rPr>
              <a:t>Large scale </a:t>
            </a:r>
            <a:r>
              <a:rPr lang="en-GB" b="1" dirty="0" err="1" smtClean="0">
                <a:latin typeface="+mn-lt"/>
              </a:rPr>
              <a:t>SciFi</a:t>
            </a:r>
            <a:r>
              <a:rPr lang="en-GB" b="1" dirty="0" smtClean="0">
                <a:latin typeface="+mn-lt"/>
              </a:rPr>
              <a:t> tracker for </a:t>
            </a:r>
            <a:r>
              <a:rPr lang="en-GB" b="1" dirty="0" err="1" smtClean="0">
                <a:latin typeface="+mn-lt"/>
              </a:rPr>
              <a:t>LHCb</a:t>
            </a:r>
            <a:endParaRPr lang="en-GB" b="1" dirty="0">
              <a:latin typeface="+mn-lt"/>
            </a:endParaRPr>
          </a:p>
        </p:txBody>
      </p:sp>
      <p:sp>
        <p:nvSpPr>
          <p:cNvPr id="52" name="TextBox 51"/>
          <p:cNvSpPr txBox="1"/>
          <p:nvPr/>
        </p:nvSpPr>
        <p:spPr>
          <a:xfrm>
            <a:off x="228600" y="545068"/>
            <a:ext cx="8552982" cy="369332"/>
          </a:xfrm>
          <a:prstGeom prst="rect">
            <a:avLst/>
          </a:prstGeom>
          <a:noFill/>
        </p:spPr>
        <p:txBody>
          <a:bodyPr wrap="none" rtlCol="0">
            <a:spAutoFit/>
          </a:bodyPr>
          <a:lstStyle/>
          <a:p>
            <a:r>
              <a:rPr lang="en-GB" dirty="0"/>
              <a:t>(ECFA </a:t>
            </a:r>
            <a:r>
              <a:rPr lang="en-GB" dirty="0" smtClean="0"/>
              <a:t>HL-LHC Summary </a:t>
            </a:r>
            <a:r>
              <a:rPr lang="en-GB" dirty="0">
                <a:hlinkClick r:id="rId6"/>
              </a:rPr>
              <a:t>https://indico.cern.ch/event/252045/other-view?view=standard</a:t>
            </a:r>
            <a:r>
              <a:rPr lang="en-GB" dirty="0" smtClean="0"/>
              <a:t>) </a:t>
            </a:r>
            <a:endParaRPr lang="en-GB" dirty="0"/>
          </a:p>
        </p:txBody>
      </p:sp>
      <p:sp>
        <p:nvSpPr>
          <p:cNvPr id="54" name="TextBox 53"/>
          <p:cNvSpPr txBox="1"/>
          <p:nvPr/>
        </p:nvSpPr>
        <p:spPr>
          <a:xfrm>
            <a:off x="838200" y="5983069"/>
            <a:ext cx="4623637" cy="646331"/>
          </a:xfrm>
          <a:prstGeom prst="rect">
            <a:avLst/>
          </a:prstGeom>
          <a:noFill/>
        </p:spPr>
        <p:txBody>
          <a:bodyPr wrap="square" rtlCol="0">
            <a:spAutoFit/>
          </a:bodyPr>
          <a:lstStyle/>
          <a:p>
            <a:pPr>
              <a:buClr>
                <a:schemeClr val="accent1"/>
              </a:buClr>
            </a:pPr>
            <a:r>
              <a:rPr lang="en-GB" b="1" dirty="0" smtClean="0"/>
              <a:t>3 million (SCSF-78 MJ baseline)  scintillating fibres with up to 30kGy non-uniform exposure</a:t>
            </a:r>
            <a:endParaRPr lang="fr-FR" b="1" dirty="0" smtClean="0"/>
          </a:p>
        </p:txBody>
      </p:sp>
      <p:sp>
        <p:nvSpPr>
          <p:cNvPr id="56" name="Footer Placeholder 2"/>
          <p:cNvSpPr txBox="1">
            <a:spLocks/>
          </p:cNvSpPr>
          <p:nvPr/>
        </p:nvSpPr>
        <p:spPr>
          <a:xfrm>
            <a:off x="3124200" y="6645275"/>
            <a:ext cx="2895600" cy="365125"/>
          </a:xfrm>
          <a:prstGeom prst="rect">
            <a:avLst/>
          </a:prstGeom>
        </p:spPr>
        <p:txBody>
          <a:bodyPr/>
          <a:lstStyle>
            <a:defPPr>
              <a:defRPr lang="en-US"/>
            </a:defPPr>
            <a:lvl1pPr marL="0" algn="l" defTabSz="914400" rtl="0" eaLnBrk="1" latinLnBrk="0" hangingPunct="1">
              <a:defRPr sz="1800" b="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smtClean="0">
                <a:solidFill>
                  <a:srgbClr val="C00000"/>
                </a:solidFill>
              </a:rPr>
              <a:t>Phil Allport</a:t>
            </a:r>
            <a:endParaRPr lang="en-US" sz="1200" dirty="0">
              <a:solidFill>
                <a:srgbClr val="C00000"/>
              </a:solidFill>
            </a:endParaRPr>
          </a:p>
        </p:txBody>
      </p:sp>
      <p:sp>
        <p:nvSpPr>
          <p:cNvPr id="70" name="Slide Number Placeholder 3"/>
          <p:cNvSpPr txBox="1">
            <a:spLocks/>
          </p:cNvSpPr>
          <p:nvPr/>
        </p:nvSpPr>
        <p:spPr>
          <a:xfrm>
            <a:off x="7010400" y="6645275"/>
            <a:ext cx="2133600" cy="365125"/>
          </a:xfrm>
          <a:prstGeom prst="rect">
            <a:avLst/>
          </a:prstGeom>
        </p:spPr>
        <p:txBody>
          <a:bodyPr/>
          <a:lstStyle>
            <a:defPPr>
              <a:defRPr lang="en-US"/>
            </a:defPPr>
            <a:lvl1pPr marL="0" algn="l" defTabSz="914400" rtl="0" eaLnBrk="1" latinLnBrk="0" hangingPunct="1">
              <a:defRPr sz="1800" b="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6F15528-21DE-4FAA-801E-634DDDAF4B2B}" type="slidenum">
              <a:rPr lang="en-US" sz="1200" smtClean="0">
                <a:solidFill>
                  <a:srgbClr val="C00000"/>
                </a:solidFill>
              </a:rPr>
              <a:pPr algn="r"/>
              <a:t>10</a:t>
            </a:fld>
            <a:endParaRPr lang="en-US" sz="1200" dirty="0">
              <a:solidFill>
                <a:srgbClr val="C00000"/>
              </a:solidFill>
            </a:endParaRPr>
          </a:p>
        </p:txBody>
      </p:sp>
      <p:sp>
        <p:nvSpPr>
          <p:cNvPr id="72" name="Date Placeholder 1"/>
          <p:cNvSpPr txBox="1">
            <a:spLocks/>
          </p:cNvSpPr>
          <p:nvPr/>
        </p:nvSpPr>
        <p:spPr>
          <a:xfrm>
            <a:off x="0" y="6645275"/>
            <a:ext cx="2133600" cy="365125"/>
          </a:xfrm>
          <a:prstGeom prst="rect">
            <a:avLst/>
          </a:prstGeom>
        </p:spPr>
        <p:txBody>
          <a:bodyPr/>
          <a:lstStyle>
            <a:defPPr>
              <a:defRPr lang="en-US"/>
            </a:defPPr>
            <a:lvl1pPr marL="0" algn="l" defTabSz="914400" rtl="0" eaLnBrk="1" latinLnBrk="0" hangingPunct="1">
              <a:defRPr sz="1800" b="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D8BD707-D9CF-40AE-B4C6-C98DA3205C09}" type="datetimeFigureOut">
              <a:rPr lang="en-US" sz="1200" smtClean="0">
                <a:solidFill>
                  <a:srgbClr val="C00000"/>
                </a:solidFill>
              </a:rPr>
              <a:pPr/>
              <a:t>10/29/2014</a:t>
            </a:fld>
            <a:endParaRPr lang="en-US" sz="1200" dirty="0">
              <a:solidFill>
                <a:srgbClr val="C00000"/>
              </a:solidFill>
            </a:endParaRPr>
          </a:p>
        </p:txBody>
      </p:sp>
      <p:pic>
        <p:nvPicPr>
          <p:cNvPr id="2"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5757456"/>
            <a:ext cx="837066" cy="8719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45247138"/>
      </p:ext>
    </p:extLst>
  </p:cSld>
  <p:clrMapOvr>
    <a:masterClrMapping/>
  </p:clrMapOvr>
  <p:transition>
    <p:circl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8229600" cy="1143000"/>
          </a:xfrm>
        </p:spPr>
        <p:txBody>
          <a:bodyPr>
            <a:normAutofit fontScale="90000"/>
          </a:bodyPr>
          <a:lstStyle/>
          <a:p>
            <a:r>
              <a:rPr lang="en-GB" dirty="0" smtClean="0"/>
              <a:t>Challenges for </a:t>
            </a:r>
            <a:r>
              <a:rPr lang="en-GB" dirty="0" err="1" smtClean="0"/>
              <a:t>Calorimetry</a:t>
            </a:r>
            <a:r>
              <a:rPr lang="en-GB" dirty="0" smtClean="0"/>
              <a:t>, Timing and Particle ID</a:t>
            </a:r>
            <a:endParaRPr lang="en-GB" dirty="0"/>
          </a:p>
        </p:txBody>
      </p:sp>
      <p:sp>
        <p:nvSpPr>
          <p:cNvPr id="3" name="Content Placeholder 2"/>
          <p:cNvSpPr>
            <a:spLocks noGrp="1"/>
          </p:cNvSpPr>
          <p:nvPr>
            <p:ph idx="1"/>
          </p:nvPr>
        </p:nvSpPr>
        <p:spPr>
          <a:xfrm>
            <a:off x="533400" y="609600"/>
            <a:ext cx="8153400" cy="5410200"/>
          </a:xfrm>
        </p:spPr>
        <p:txBody>
          <a:bodyPr>
            <a:noAutofit/>
          </a:bodyPr>
          <a:lstStyle/>
          <a:p>
            <a:pPr marL="0" indent="0">
              <a:buNone/>
            </a:pPr>
            <a:endParaRPr lang="en-GB" sz="2000" dirty="0" smtClean="0"/>
          </a:p>
          <a:p>
            <a:pPr marL="176213" indent="-176213"/>
            <a:endParaRPr lang="en-GB" sz="2000" dirty="0" smtClean="0"/>
          </a:p>
          <a:p>
            <a:pPr marL="176213" indent="-176213">
              <a:spcBef>
                <a:spcPts val="600"/>
              </a:spcBef>
              <a:spcAft>
                <a:spcPts val="600"/>
              </a:spcAft>
            </a:pPr>
            <a:r>
              <a:rPr lang="en-GB" sz="2000" dirty="0" smtClean="0"/>
              <a:t>Major upgrade of HL-LHC calorimeter electronics to stream all data off detector at 40MHz to give ultimate trigger flexibility</a:t>
            </a:r>
            <a:r>
              <a:rPr lang="en-GB" sz="2000" dirty="0"/>
              <a:t> </a:t>
            </a:r>
            <a:r>
              <a:rPr lang="en-GB" sz="2000" dirty="0" smtClean="0"/>
              <a:t>(GBT links)</a:t>
            </a:r>
          </a:p>
          <a:p>
            <a:pPr marL="176213" indent="-176213">
              <a:spcBef>
                <a:spcPts val="600"/>
              </a:spcBef>
              <a:spcAft>
                <a:spcPts val="600"/>
              </a:spcAft>
            </a:pPr>
            <a:r>
              <a:rPr lang="en-GB" sz="2000" dirty="0" smtClean="0"/>
              <a:t>For </a:t>
            </a:r>
            <a:r>
              <a:rPr lang="en-GB" sz="2000" dirty="0"/>
              <a:t>scintillator based </a:t>
            </a:r>
            <a:r>
              <a:rPr lang="en-GB" sz="2000" dirty="0" smtClean="0"/>
              <a:t>systems, target higher </a:t>
            </a:r>
            <a:r>
              <a:rPr lang="en-GB" sz="2000" dirty="0"/>
              <a:t>light yield and better transparency (also </a:t>
            </a:r>
            <a:r>
              <a:rPr lang="en-GB" sz="2000" dirty="0" smtClean="0"/>
              <a:t>for wavelength shifting fibres</a:t>
            </a:r>
            <a:r>
              <a:rPr lang="en-GB" sz="2000" dirty="0"/>
              <a:t>) after </a:t>
            </a:r>
            <a:r>
              <a:rPr lang="en-GB" sz="2000" dirty="0" smtClean="0"/>
              <a:t>irradiation</a:t>
            </a:r>
            <a:endParaRPr lang="en-GB" sz="2000" dirty="0"/>
          </a:p>
          <a:p>
            <a:pPr marL="0" indent="0">
              <a:spcBef>
                <a:spcPts val="600"/>
              </a:spcBef>
              <a:spcAft>
                <a:spcPts val="600"/>
              </a:spcAft>
              <a:buNone/>
              <a:tabLst>
                <a:tab pos="352425" algn="l"/>
              </a:tabLst>
            </a:pPr>
            <a:r>
              <a:rPr lang="en-GB" sz="2000" dirty="0">
                <a:solidFill>
                  <a:srgbClr val="FF0000"/>
                </a:solidFill>
                <a:sym typeface="Symbol"/>
              </a:rPr>
              <a:t>→ </a:t>
            </a:r>
            <a:r>
              <a:rPr lang="en-GB" sz="2000" dirty="0" smtClean="0"/>
              <a:t>Crucial development is advanced commercial photo-detector 	technologies with high sensitivity, radiation tolerance, high 	granularity and low cost</a:t>
            </a:r>
            <a:endParaRPr lang="en-GB" sz="2000" dirty="0"/>
          </a:p>
          <a:p>
            <a:pPr marL="176213" indent="-176213">
              <a:spcBef>
                <a:spcPts val="600"/>
              </a:spcBef>
              <a:spcAft>
                <a:spcPts val="600"/>
              </a:spcAft>
            </a:pPr>
            <a:r>
              <a:rPr lang="en-GB" sz="2000" dirty="0" smtClean="0"/>
              <a:t>Major challenge for particle flow in calorimeters (very </a:t>
            </a:r>
            <a:r>
              <a:rPr lang="en-GB" sz="2000" dirty="0"/>
              <a:t>high granularity requirements over very large areas</a:t>
            </a:r>
            <a:r>
              <a:rPr lang="en-GB" sz="2000" dirty="0" smtClean="0"/>
              <a:t>) is cost optimisation with many options for sensing components - plus need for extreme radiation hardness of all components if used at HL-LHC for forward regions</a:t>
            </a:r>
            <a:endParaRPr lang="en-GB" sz="2000" dirty="0"/>
          </a:p>
          <a:p>
            <a:pPr marL="176213" indent="-176213">
              <a:spcBef>
                <a:spcPts val="600"/>
              </a:spcBef>
              <a:spcAft>
                <a:spcPts val="600"/>
              </a:spcAft>
            </a:pPr>
            <a:r>
              <a:rPr lang="en-GB" sz="2000" dirty="0"/>
              <a:t>Fast timing detectors for </a:t>
            </a:r>
            <a:r>
              <a:rPr lang="en-GB" sz="2000" dirty="0" smtClean="0"/>
              <a:t>PID/</a:t>
            </a:r>
            <a:r>
              <a:rPr lang="en-GB" sz="2000" dirty="0" err="1" smtClean="0"/>
              <a:t>ToF</a:t>
            </a:r>
            <a:r>
              <a:rPr lang="en-GB" sz="2000" dirty="0" smtClean="0"/>
              <a:t> and </a:t>
            </a:r>
            <a:r>
              <a:rPr lang="en-GB" sz="2000" dirty="0"/>
              <a:t>vertex ambiguity reduction </a:t>
            </a:r>
            <a:r>
              <a:rPr lang="en-GB" sz="2000" dirty="0" smtClean="0"/>
              <a:t>(at </a:t>
            </a:r>
            <a:r>
              <a:rPr lang="en-GB" sz="2000" dirty="0"/>
              <a:t>hadron </a:t>
            </a:r>
            <a:r>
              <a:rPr lang="en-GB" sz="2000" dirty="0" smtClean="0"/>
              <a:t>colliders). </a:t>
            </a:r>
            <a:r>
              <a:rPr lang="en-GB" sz="2000" dirty="0"/>
              <a:t>Need </a:t>
            </a:r>
            <a:r>
              <a:rPr lang="en-GB" sz="2000" dirty="0" smtClean="0"/>
              <a:t>very fast photo-detectors </a:t>
            </a:r>
            <a:r>
              <a:rPr lang="en-GB" sz="2000" dirty="0" smtClean="0">
                <a:sym typeface="Symbol"/>
              </a:rPr>
              <a:t> </a:t>
            </a:r>
            <a:r>
              <a:rPr lang="en-GB" sz="2000" dirty="0">
                <a:sym typeface="Symbol"/>
              </a:rPr>
              <a:t>10-50ps </a:t>
            </a:r>
            <a:r>
              <a:rPr lang="en-GB" sz="2000" dirty="0" smtClean="0">
                <a:sym typeface="Symbol"/>
              </a:rPr>
              <a:t>(few mm)</a:t>
            </a:r>
          </a:p>
          <a:p>
            <a:pPr marL="0" indent="0">
              <a:spcBef>
                <a:spcPts val="600"/>
              </a:spcBef>
              <a:spcAft>
                <a:spcPts val="600"/>
              </a:spcAft>
              <a:buNone/>
            </a:pPr>
            <a:r>
              <a:rPr lang="en-GB" sz="2400" dirty="0" smtClean="0">
                <a:solidFill>
                  <a:srgbClr val="FF0000"/>
                </a:solidFill>
                <a:sym typeface="Symbol"/>
              </a:rPr>
              <a:t>→ </a:t>
            </a:r>
            <a:r>
              <a:rPr lang="en-GB" sz="2000" dirty="0" smtClean="0">
                <a:sym typeface="Symbol"/>
              </a:rPr>
              <a:t>Low cost, large area, fine granularity timing detector R&amp;D needed</a:t>
            </a:r>
            <a:endParaRPr lang="en-GB" sz="2000" dirty="0">
              <a:sym typeface="Symbol"/>
            </a:endParaRPr>
          </a:p>
          <a:p>
            <a:pPr marL="176213" indent="-176213">
              <a:spcBef>
                <a:spcPts val="600"/>
              </a:spcBef>
              <a:spcAft>
                <a:spcPts val="600"/>
              </a:spcAft>
            </a:pPr>
            <a:endParaRPr lang="en-GB" sz="2000" dirty="0"/>
          </a:p>
          <a:p>
            <a:pPr marL="176213" indent="-176213">
              <a:spcBef>
                <a:spcPts val="600"/>
              </a:spcBef>
              <a:spcAft>
                <a:spcPts val="600"/>
              </a:spcAft>
            </a:pPr>
            <a:endParaRPr lang="en-GB" sz="1800" dirty="0"/>
          </a:p>
        </p:txBody>
      </p:sp>
      <p:sp>
        <p:nvSpPr>
          <p:cNvPr id="4" name="Footer Placeholder 2"/>
          <p:cNvSpPr txBox="1">
            <a:spLocks/>
          </p:cNvSpPr>
          <p:nvPr/>
        </p:nvSpPr>
        <p:spPr>
          <a:xfrm>
            <a:off x="3124200" y="6645275"/>
            <a:ext cx="2895600" cy="365125"/>
          </a:xfrm>
          <a:prstGeom prst="rect">
            <a:avLst/>
          </a:prstGeom>
        </p:spPr>
        <p:txBody>
          <a:bodyPr/>
          <a:lstStyle>
            <a:defPPr>
              <a:defRPr lang="en-US"/>
            </a:defPPr>
            <a:lvl1pPr marL="0" algn="l" defTabSz="914400" rtl="0" eaLnBrk="1" latinLnBrk="0" hangingPunct="1">
              <a:defRPr sz="1800" b="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smtClean="0">
                <a:solidFill>
                  <a:srgbClr val="C00000"/>
                </a:solidFill>
              </a:rPr>
              <a:t>Phil Allport</a:t>
            </a:r>
            <a:endParaRPr lang="en-US" sz="1200" dirty="0">
              <a:solidFill>
                <a:srgbClr val="C00000"/>
              </a:solidFill>
            </a:endParaRPr>
          </a:p>
        </p:txBody>
      </p:sp>
      <p:sp>
        <p:nvSpPr>
          <p:cNvPr id="5" name="Slide Number Placeholder 3"/>
          <p:cNvSpPr txBox="1">
            <a:spLocks/>
          </p:cNvSpPr>
          <p:nvPr/>
        </p:nvSpPr>
        <p:spPr>
          <a:xfrm>
            <a:off x="7010400" y="6645275"/>
            <a:ext cx="2133600" cy="365125"/>
          </a:xfrm>
          <a:prstGeom prst="rect">
            <a:avLst/>
          </a:prstGeom>
        </p:spPr>
        <p:txBody>
          <a:bodyPr/>
          <a:lstStyle>
            <a:defPPr>
              <a:defRPr lang="en-US"/>
            </a:defPPr>
            <a:lvl1pPr marL="0" algn="l" defTabSz="914400" rtl="0" eaLnBrk="1" latinLnBrk="0" hangingPunct="1">
              <a:defRPr sz="1800" b="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6F15528-21DE-4FAA-801E-634DDDAF4B2B}" type="slidenum">
              <a:rPr lang="en-US" sz="1200" smtClean="0">
                <a:solidFill>
                  <a:srgbClr val="C00000"/>
                </a:solidFill>
              </a:rPr>
              <a:pPr algn="r"/>
              <a:t>11</a:t>
            </a:fld>
            <a:endParaRPr lang="en-US" sz="1200" dirty="0">
              <a:solidFill>
                <a:srgbClr val="C00000"/>
              </a:solidFill>
            </a:endParaRPr>
          </a:p>
        </p:txBody>
      </p:sp>
      <p:sp>
        <p:nvSpPr>
          <p:cNvPr id="6" name="Date Placeholder 1"/>
          <p:cNvSpPr txBox="1">
            <a:spLocks/>
          </p:cNvSpPr>
          <p:nvPr/>
        </p:nvSpPr>
        <p:spPr>
          <a:xfrm>
            <a:off x="0" y="6645275"/>
            <a:ext cx="2133600" cy="365125"/>
          </a:xfrm>
          <a:prstGeom prst="rect">
            <a:avLst/>
          </a:prstGeom>
        </p:spPr>
        <p:txBody>
          <a:bodyPr/>
          <a:lstStyle>
            <a:defPPr>
              <a:defRPr lang="en-US"/>
            </a:defPPr>
            <a:lvl1pPr marL="0" algn="l" defTabSz="914400" rtl="0" eaLnBrk="1" latinLnBrk="0" hangingPunct="1">
              <a:defRPr sz="1800" b="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D8BD707-D9CF-40AE-B4C6-C98DA3205C09}" type="datetimeFigureOut">
              <a:rPr lang="en-US" sz="1200" smtClean="0">
                <a:solidFill>
                  <a:srgbClr val="C00000"/>
                </a:solidFill>
              </a:rPr>
              <a:pPr/>
              <a:t>10/29/2014</a:t>
            </a:fld>
            <a:endParaRPr lang="en-US" sz="1200" dirty="0">
              <a:solidFill>
                <a:srgbClr val="C00000"/>
              </a:solidFill>
            </a:endParaRPr>
          </a:p>
        </p:txBody>
      </p:sp>
    </p:spTree>
    <p:extLst>
      <p:ext uri="{BB962C8B-B14F-4D97-AF65-F5344CB8AC3E}">
        <p14:creationId xmlns:p14="http://schemas.microsoft.com/office/powerpoint/2010/main" val="3892413403"/>
      </p:ext>
    </p:extLst>
  </p:cSld>
  <p:clrMapOvr>
    <a:masterClrMapping/>
  </p:clrMapOvr>
  <p:transition>
    <p:circl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1143000"/>
          </a:xfrm>
        </p:spPr>
        <p:txBody>
          <a:bodyPr>
            <a:normAutofit/>
          </a:bodyPr>
          <a:lstStyle/>
          <a:p>
            <a:r>
              <a:rPr lang="en-GB" sz="3800" dirty="0" smtClean="0"/>
              <a:t>PFA Calorimeter R&amp;D for ILC/CLIC</a:t>
            </a:r>
            <a:endParaRPr lang="en-GB" sz="3800" dirty="0"/>
          </a:p>
        </p:txBody>
      </p:sp>
      <p:sp>
        <p:nvSpPr>
          <p:cNvPr id="22" name="Footer Placeholder 2"/>
          <p:cNvSpPr>
            <a:spLocks noGrp="1"/>
          </p:cNvSpPr>
          <p:nvPr>
            <p:ph type="ftr" sz="quarter" idx="11"/>
          </p:nvPr>
        </p:nvSpPr>
        <p:spPr>
          <a:xfrm>
            <a:off x="3124200" y="6569075"/>
            <a:ext cx="2895600" cy="365125"/>
          </a:xfrm>
        </p:spPr>
        <p:txBody>
          <a:bodyPr/>
          <a:lstStyle>
            <a:lvl1pPr>
              <a:defRPr b="0"/>
            </a:lvl1pPr>
          </a:lstStyle>
          <a:p>
            <a:r>
              <a:rPr lang="en-US" smtClean="0"/>
              <a:t>Phil Allport</a:t>
            </a:r>
            <a:endParaRPr lang="en-US" dirty="0"/>
          </a:p>
        </p:txBody>
      </p:sp>
      <p:sp>
        <p:nvSpPr>
          <p:cNvPr id="23" name="Slide Number Placeholder 3"/>
          <p:cNvSpPr>
            <a:spLocks noGrp="1"/>
          </p:cNvSpPr>
          <p:nvPr>
            <p:ph type="sldNum" sz="quarter" idx="12"/>
          </p:nvPr>
        </p:nvSpPr>
        <p:spPr>
          <a:xfrm>
            <a:off x="7010400" y="6569075"/>
            <a:ext cx="2133600" cy="365125"/>
          </a:xfrm>
        </p:spPr>
        <p:txBody>
          <a:bodyPr/>
          <a:lstStyle>
            <a:lvl1pPr>
              <a:defRPr b="0"/>
            </a:lvl1pPr>
          </a:lstStyle>
          <a:p>
            <a:fld id="{B6F15528-21DE-4FAA-801E-634DDDAF4B2B}" type="slidenum">
              <a:rPr lang="en-US" smtClean="0"/>
              <a:pPr/>
              <a:t>12</a:t>
            </a:fld>
            <a:endParaRPr lang="en-US"/>
          </a:p>
        </p:txBody>
      </p:sp>
      <p:sp>
        <p:nvSpPr>
          <p:cNvPr id="28" name="Date Placeholder 1"/>
          <p:cNvSpPr>
            <a:spLocks noGrp="1"/>
          </p:cNvSpPr>
          <p:nvPr>
            <p:ph type="dt" sz="half" idx="10"/>
          </p:nvPr>
        </p:nvSpPr>
        <p:spPr>
          <a:xfrm>
            <a:off x="0" y="6569075"/>
            <a:ext cx="2133600" cy="365125"/>
          </a:xfrm>
        </p:spPr>
        <p:txBody>
          <a:bodyPr/>
          <a:lstStyle>
            <a:lvl1pPr>
              <a:defRPr b="0"/>
            </a:lvl1pPr>
          </a:lstStyle>
          <a:p>
            <a:fld id="{1D8BD707-D9CF-40AE-B4C6-C98DA3205C09}" type="datetimeFigureOut">
              <a:rPr lang="en-US" smtClean="0"/>
              <a:pPr/>
              <a:t>10/29/2014</a:t>
            </a:fld>
            <a:endParaRPr lang="en-US" dirty="0"/>
          </a:p>
        </p:txBody>
      </p:sp>
      <p:pic>
        <p:nvPicPr>
          <p:cNvPr id="25"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311207" y="4127678"/>
            <a:ext cx="3791981" cy="21593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6" name="TextBox 25"/>
          <p:cNvSpPr txBox="1"/>
          <p:nvPr/>
        </p:nvSpPr>
        <p:spPr>
          <a:xfrm>
            <a:off x="3512127" y="4566790"/>
            <a:ext cx="2081610" cy="338554"/>
          </a:xfrm>
          <a:prstGeom prst="rect">
            <a:avLst/>
          </a:prstGeom>
          <a:noFill/>
        </p:spPr>
        <p:txBody>
          <a:bodyPr wrap="square" rtlCol="0">
            <a:spAutoFit/>
          </a:bodyPr>
          <a:lstStyle/>
          <a:p>
            <a:r>
              <a:rPr lang="en-US" sz="1600" dirty="0" smtClean="0">
                <a:solidFill>
                  <a:schemeClr val="bg1"/>
                </a:solidFill>
                <a:latin typeface="Palatino Linotype" panose="02040502050505030304" pitchFamily="18" charset="0"/>
              </a:rPr>
              <a:t>AHCAL </a:t>
            </a:r>
            <a:endParaRPr lang="fr-FR" sz="1600" dirty="0">
              <a:solidFill>
                <a:schemeClr val="bg1"/>
              </a:solidFill>
              <a:latin typeface="Palatino Linotype" panose="02040502050505030304" pitchFamily="18" charset="0"/>
            </a:endParaRPr>
          </a:p>
        </p:txBody>
      </p:sp>
      <p:pic>
        <p:nvPicPr>
          <p:cNvPr id="3074"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166893" y="655021"/>
            <a:ext cx="2330947" cy="2038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20"/>
          <p:cNvPicPr>
            <a:picLocks noChangeAspect="1" noChangeArrowheads="1"/>
          </p:cNvPicPr>
          <p:nvPr/>
        </p:nvPicPr>
        <p:blipFill>
          <a:blip r:embed="rId4" cstate="print"/>
          <a:srcRect/>
          <a:stretch>
            <a:fillRect/>
          </a:stretch>
        </p:blipFill>
        <p:spPr bwMode="auto">
          <a:xfrm>
            <a:off x="3430065" y="1274513"/>
            <a:ext cx="3791981" cy="2809508"/>
          </a:xfrm>
          <a:prstGeom prst="rect">
            <a:avLst/>
          </a:prstGeom>
          <a:noFill/>
          <a:ln w="9525">
            <a:noFill/>
            <a:miter lim="800000"/>
            <a:headEnd/>
            <a:tailEnd/>
          </a:ln>
        </p:spPr>
      </p:pic>
      <p:sp>
        <p:nvSpPr>
          <p:cNvPr id="3" name="Rectangle 2"/>
          <p:cNvSpPr/>
          <p:nvPr/>
        </p:nvSpPr>
        <p:spPr>
          <a:xfrm>
            <a:off x="3102508" y="2385640"/>
            <a:ext cx="327557" cy="3267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p:cNvSpPr txBox="1"/>
          <p:nvPr/>
        </p:nvSpPr>
        <p:spPr>
          <a:xfrm>
            <a:off x="3497839" y="655021"/>
            <a:ext cx="2842543" cy="646331"/>
          </a:xfrm>
          <a:prstGeom prst="rect">
            <a:avLst/>
          </a:prstGeom>
          <a:solidFill>
            <a:schemeClr val="bg1"/>
          </a:solidFill>
        </p:spPr>
        <p:txBody>
          <a:bodyPr wrap="square" rtlCol="0">
            <a:spAutoFit/>
          </a:bodyPr>
          <a:lstStyle/>
          <a:p>
            <a:pPr algn="ctr"/>
            <a:r>
              <a:rPr lang="en-GB" b="1" dirty="0" smtClean="0">
                <a:solidFill>
                  <a:srgbClr val="C00000"/>
                </a:solidFill>
              </a:rPr>
              <a:t>Particle Flow </a:t>
            </a:r>
            <a:r>
              <a:rPr lang="en-GB" b="1" dirty="0" err="1" smtClean="0">
                <a:solidFill>
                  <a:srgbClr val="C00000"/>
                </a:solidFill>
              </a:rPr>
              <a:t>Calorimetry</a:t>
            </a:r>
            <a:r>
              <a:rPr lang="en-GB" b="1" dirty="0" smtClean="0">
                <a:solidFill>
                  <a:srgbClr val="C00000"/>
                </a:solidFill>
              </a:rPr>
              <a:t> (CALICE)</a:t>
            </a:r>
            <a:endParaRPr lang="en-GB" b="1" dirty="0">
              <a:solidFill>
                <a:srgbClr val="C00000"/>
              </a:solidFill>
            </a:endParaRPr>
          </a:p>
        </p:txBody>
      </p:sp>
      <p:sp>
        <p:nvSpPr>
          <p:cNvPr id="5" name="Oval 4"/>
          <p:cNvSpPr/>
          <p:nvPr/>
        </p:nvSpPr>
        <p:spPr>
          <a:xfrm>
            <a:off x="3207327" y="1834655"/>
            <a:ext cx="457200" cy="52534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228600" y="2636221"/>
            <a:ext cx="3512127" cy="1477328"/>
          </a:xfrm>
          <a:prstGeom prst="rect">
            <a:avLst/>
          </a:prstGeom>
        </p:spPr>
        <p:txBody>
          <a:bodyPr wrap="square">
            <a:spAutoFit/>
          </a:bodyPr>
          <a:lstStyle/>
          <a:p>
            <a:r>
              <a:rPr lang="en-GB" b="1" dirty="0">
                <a:solidFill>
                  <a:srgbClr val="002060"/>
                </a:solidFill>
              </a:rPr>
              <a:t>P</a:t>
            </a:r>
            <a:r>
              <a:rPr lang="en-GB" b="1" dirty="0" smtClean="0">
                <a:solidFill>
                  <a:srgbClr val="002060"/>
                </a:solidFill>
              </a:rPr>
              <a:t>article flow analysis: need </a:t>
            </a:r>
            <a:r>
              <a:rPr lang="en-GB" b="1" dirty="0">
                <a:solidFill>
                  <a:srgbClr val="002060"/>
                </a:solidFill>
              </a:rPr>
              <a:t>to </a:t>
            </a:r>
            <a:r>
              <a:rPr lang="en-GB" b="1" dirty="0" smtClean="0">
                <a:solidFill>
                  <a:srgbClr val="002060"/>
                </a:solidFill>
              </a:rPr>
              <a:t>associate </a:t>
            </a:r>
            <a:r>
              <a:rPr lang="en-GB" b="1" dirty="0">
                <a:solidFill>
                  <a:srgbClr val="002060"/>
                </a:solidFill>
              </a:rPr>
              <a:t>energy deposits with </a:t>
            </a:r>
            <a:r>
              <a:rPr lang="en-GB" b="1" dirty="0" smtClean="0">
                <a:solidFill>
                  <a:srgbClr val="002060"/>
                </a:solidFill>
              </a:rPr>
              <a:t>charged </a:t>
            </a:r>
            <a:r>
              <a:rPr lang="en-GB" b="1" dirty="0">
                <a:solidFill>
                  <a:srgbClr val="002060"/>
                </a:solidFill>
              </a:rPr>
              <a:t>particles </a:t>
            </a:r>
            <a:endParaRPr lang="en-GB" b="1" dirty="0" smtClean="0">
              <a:solidFill>
                <a:srgbClr val="002060"/>
              </a:solidFill>
            </a:endParaRPr>
          </a:p>
          <a:p>
            <a:r>
              <a:rPr lang="en-GB" b="1" dirty="0" smtClean="0">
                <a:solidFill>
                  <a:srgbClr val="FF0000"/>
                </a:solidFill>
              </a:rPr>
              <a:t>→</a:t>
            </a:r>
            <a:r>
              <a:rPr lang="en-GB" dirty="0" smtClean="0"/>
              <a:t> </a:t>
            </a:r>
            <a:r>
              <a:rPr lang="en-GB" b="1" dirty="0" smtClean="0">
                <a:solidFill>
                  <a:srgbClr val="002060"/>
                </a:solidFill>
              </a:rPr>
              <a:t>drives </a:t>
            </a:r>
            <a:r>
              <a:rPr lang="en-GB" b="1" dirty="0">
                <a:solidFill>
                  <a:srgbClr val="002060"/>
                </a:solidFill>
              </a:rPr>
              <a:t>granularity </a:t>
            </a:r>
            <a:r>
              <a:rPr lang="en-GB" b="1" dirty="0" smtClean="0">
                <a:solidFill>
                  <a:srgbClr val="002060"/>
                </a:solidFill>
              </a:rPr>
              <a:t>requirements</a:t>
            </a:r>
          </a:p>
          <a:p>
            <a:r>
              <a:rPr lang="en-GB" b="1" dirty="0" smtClean="0">
                <a:solidFill>
                  <a:srgbClr val="002060"/>
                </a:solidFill>
              </a:rPr>
              <a:t>Allows “tracking” of neutrals</a:t>
            </a:r>
            <a:endParaRPr lang="en-GB" b="1" dirty="0">
              <a:solidFill>
                <a:srgbClr val="002060"/>
              </a:solidFill>
            </a:endParaRPr>
          </a:p>
        </p:txBody>
      </p:sp>
      <p:pic>
        <p:nvPicPr>
          <p:cNvPr id="3076" name="Picture 4"/>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226127" y="4390547"/>
            <a:ext cx="2590800" cy="18324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2700135" y="5122100"/>
            <a:ext cx="888192" cy="369332"/>
          </a:xfrm>
          <a:prstGeom prst="rect">
            <a:avLst/>
          </a:prstGeom>
        </p:spPr>
        <p:txBody>
          <a:bodyPr wrap="none">
            <a:spAutoFit/>
          </a:bodyPr>
          <a:lstStyle/>
          <a:p>
            <a:r>
              <a:rPr lang="en-GB" b="1" dirty="0">
                <a:solidFill>
                  <a:schemeClr val="bg1"/>
                </a:solidFill>
              </a:rPr>
              <a:t>Si-ECAL</a:t>
            </a:r>
            <a:endParaRPr lang="en-GB" dirty="0">
              <a:solidFill>
                <a:schemeClr val="bg1"/>
              </a:solidFill>
            </a:endParaRPr>
          </a:p>
        </p:txBody>
      </p:sp>
      <p:sp>
        <p:nvSpPr>
          <p:cNvPr id="8" name="Rectangle 7"/>
          <p:cNvSpPr/>
          <p:nvPr/>
        </p:nvSpPr>
        <p:spPr>
          <a:xfrm>
            <a:off x="1463854" y="4958630"/>
            <a:ext cx="829073" cy="369332"/>
          </a:xfrm>
          <a:prstGeom prst="rect">
            <a:avLst/>
          </a:prstGeom>
        </p:spPr>
        <p:txBody>
          <a:bodyPr wrap="none">
            <a:spAutoFit/>
          </a:bodyPr>
          <a:lstStyle/>
          <a:p>
            <a:r>
              <a:rPr lang="en-GB" b="1" dirty="0">
                <a:solidFill>
                  <a:schemeClr val="bg1"/>
                </a:solidFill>
              </a:rPr>
              <a:t>AHCAL</a:t>
            </a:r>
            <a:endParaRPr lang="en-GB" dirty="0">
              <a:solidFill>
                <a:schemeClr val="bg1"/>
              </a:solidFill>
            </a:endParaRPr>
          </a:p>
        </p:txBody>
      </p:sp>
      <mc:AlternateContent xmlns:mc="http://schemas.openxmlformats.org/markup-compatibility/2006" xmlns:a14="http://schemas.microsoft.com/office/drawing/2010/main">
        <mc:Choice Requires="a14">
          <p:sp>
            <p:nvSpPr>
              <p:cNvPr id="9" name="TextBox 8"/>
              <p:cNvSpPr txBox="1"/>
              <p:nvPr/>
            </p:nvSpPr>
            <p:spPr>
              <a:xfrm>
                <a:off x="1237538" y="6200244"/>
                <a:ext cx="3265189" cy="429156"/>
              </a:xfrm>
              <a:prstGeom prst="rect">
                <a:avLst/>
              </a:prstGeom>
              <a:solidFill>
                <a:srgbClr val="FFFF00"/>
              </a:solidFill>
              <a:ln>
                <a:solidFill>
                  <a:schemeClr val="accent1"/>
                </a:solidFill>
              </a:ln>
            </p:spPr>
            <p:txBody>
              <a:bodyPr wrap="none" rtlCol="0">
                <a:spAutoFit/>
              </a:bodyPr>
              <a:lstStyle/>
              <a:p>
                <a:r>
                  <a:rPr lang="en-GB" sz="2000" b="1" dirty="0" smtClean="0">
                    <a:solidFill>
                      <a:srgbClr val="C00000"/>
                    </a:solidFill>
                  </a:rPr>
                  <a:t>Si-ECAL: </a:t>
                </a:r>
                <a:r>
                  <a:rPr lang="el-GR" sz="2000" b="1" dirty="0" smtClean="0">
                    <a:solidFill>
                      <a:srgbClr val="C00000"/>
                    </a:solidFill>
                  </a:rPr>
                  <a:t>σ</a:t>
                </a:r>
                <a:r>
                  <a:rPr lang="en-GB" sz="2000" b="1" dirty="0" smtClean="0">
                    <a:solidFill>
                      <a:srgbClr val="C00000"/>
                    </a:solidFill>
                  </a:rPr>
                  <a:t>/E </a:t>
                </a:r>
                <a:r>
                  <a:rPr lang="en-GB" sz="2000" b="1" dirty="0" smtClean="0">
                    <a:solidFill>
                      <a:srgbClr val="C00000"/>
                    </a:solidFill>
                    <a:sym typeface="Symbol"/>
                  </a:rPr>
                  <a:t></a:t>
                </a:r>
                <a:r>
                  <a:rPr lang="en-GB" sz="2000" b="1" dirty="0" smtClean="0">
                    <a:solidFill>
                      <a:srgbClr val="C00000"/>
                    </a:solidFill>
                  </a:rPr>
                  <a:t>17%/</a:t>
                </a:r>
                <a14:m>
                  <m:oMath xmlns:m="http://schemas.openxmlformats.org/officeDocument/2006/math">
                    <m:rad>
                      <m:radPr>
                        <m:degHide m:val="on"/>
                        <m:ctrlPr>
                          <a:rPr lang="en-GB" sz="2000" b="1" i="1" smtClean="0">
                            <a:solidFill>
                              <a:srgbClr val="C00000"/>
                            </a:solidFill>
                            <a:latin typeface="Cambria Math"/>
                          </a:rPr>
                        </m:ctrlPr>
                      </m:radPr>
                      <m:deg/>
                      <m:e>
                        <m:r>
                          <a:rPr lang="en-GB" sz="2000" b="1" i="1" smtClean="0">
                            <a:solidFill>
                              <a:srgbClr val="C00000"/>
                            </a:solidFill>
                            <a:latin typeface="Cambria Math"/>
                          </a:rPr>
                          <m:t>𝑬</m:t>
                        </m:r>
                      </m:e>
                    </m:rad>
                  </m:oMath>
                </a14:m>
                <a:r>
                  <a:rPr lang="en-GB" sz="2000" b="1" dirty="0" smtClean="0">
                    <a:solidFill>
                      <a:srgbClr val="C00000"/>
                    </a:solidFill>
                  </a:rPr>
                  <a:t>  </a:t>
                </a:r>
                <a:r>
                  <a:rPr lang="en-GB" sz="2000" b="1" dirty="0" smtClean="0">
                    <a:solidFill>
                      <a:srgbClr val="C00000"/>
                    </a:solidFill>
                    <a:sym typeface="Symbol"/>
                  </a:rPr>
                  <a:t> 1.7</a:t>
                </a:r>
                <a:endParaRPr lang="en-GB" sz="2000" b="1" dirty="0">
                  <a:solidFill>
                    <a:srgbClr val="C00000"/>
                  </a:solidFill>
                </a:endParaRPr>
              </a:p>
            </p:txBody>
          </p:sp>
        </mc:Choice>
        <mc:Fallback xmlns="">
          <p:sp>
            <p:nvSpPr>
              <p:cNvPr id="9" name="TextBox 8"/>
              <p:cNvSpPr txBox="1">
                <a:spLocks noRot="1" noChangeAspect="1" noMove="1" noResize="1" noEditPoints="1" noAdjustHandles="1" noChangeArrowheads="1" noChangeShapeType="1" noTextEdit="1"/>
              </p:cNvSpPr>
              <p:nvPr/>
            </p:nvSpPr>
            <p:spPr>
              <a:xfrm>
                <a:off x="1237538" y="6200244"/>
                <a:ext cx="3265189" cy="429156"/>
              </a:xfrm>
              <a:prstGeom prst="rect">
                <a:avLst/>
              </a:prstGeom>
              <a:blipFill rotWithShape="1">
                <a:blip r:embed="rId6"/>
                <a:stretch>
                  <a:fillRect l="-1673" t="-1370" r="-743" b="-21918"/>
                </a:stretch>
              </a:blipFill>
              <a:ln>
                <a:solidFill>
                  <a:schemeClr val="accent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6" name="TextBox 35"/>
              <p:cNvSpPr txBox="1"/>
              <p:nvPr/>
            </p:nvSpPr>
            <p:spPr>
              <a:xfrm>
                <a:off x="4426527" y="5822825"/>
                <a:ext cx="3589572" cy="429156"/>
              </a:xfrm>
              <a:prstGeom prst="rect">
                <a:avLst/>
              </a:prstGeom>
              <a:solidFill>
                <a:srgbClr val="FFFF00"/>
              </a:solidFill>
              <a:ln>
                <a:solidFill>
                  <a:schemeClr val="accent1"/>
                </a:solidFill>
              </a:ln>
            </p:spPr>
            <p:txBody>
              <a:bodyPr wrap="none" rtlCol="0">
                <a:spAutoFit/>
              </a:bodyPr>
              <a:lstStyle/>
              <a:p>
                <a:r>
                  <a:rPr lang="en-GB" sz="2000" b="1" dirty="0" smtClean="0">
                    <a:solidFill>
                      <a:srgbClr val="C00000"/>
                    </a:solidFill>
                  </a:rPr>
                  <a:t>   </a:t>
                </a:r>
                <a:r>
                  <a:rPr lang="el-GR" sz="2000" b="1" dirty="0" smtClean="0">
                    <a:solidFill>
                      <a:srgbClr val="C00000"/>
                    </a:solidFill>
                  </a:rPr>
                  <a:t>σ</a:t>
                </a:r>
                <a:r>
                  <a:rPr lang="en-GB" sz="2000" b="1" dirty="0" smtClean="0">
                    <a:solidFill>
                      <a:srgbClr val="C00000"/>
                    </a:solidFill>
                  </a:rPr>
                  <a:t>/E </a:t>
                </a:r>
                <a:r>
                  <a:rPr lang="en-GB" sz="2000" b="1" dirty="0" smtClean="0">
                    <a:solidFill>
                      <a:srgbClr val="C00000"/>
                    </a:solidFill>
                    <a:sym typeface="Symbol"/>
                  </a:rPr>
                  <a:t></a:t>
                </a:r>
                <a:r>
                  <a:rPr lang="en-GB" sz="2000" b="1" dirty="0">
                    <a:solidFill>
                      <a:srgbClr val="C00000"/>
                    </a:solidFill>
                    <a:sym typeface="Symbol"/>
                  </a:rPr>
                  <a:t>4</a:t>
                </a:r>
                <a:r>
                  <a:rPr lang="en-GB" sz="2000" b="1" dirty="0" smtClean="0">
                    <a:solidFill>
                      <a:srgbClr val="C00000"/>
                    </a:solidFill>
                    <a:sym typeface="Symbol"/>
                  </a:rPr>
                  <a:t>5</a:t>
                </a:r>
                <a:r>
                  <a:rPr lang="en-GB" sz="2000" b="1" dirty="0" smtClean="0">
                    <a:solidFill>
                      <a:srgbClr val="C00000"/>
                    </a:solidFill>
                  </a:rPr>
                  <a:t>%/</a:t>
                </a:r>
                <a14:m>
                  <m:oMath xmlns:m="http://schemas.openxmlformats.org/officeDocument/2006/math">
                    <m:rad>
                      <m:radPr>
                        <m:degHide m:val="on"/>
                        <m:ctrlPr>
                          <a:rPr lang="en-GB" sz="2000" b="1" i="1" smtClean="0">
                            <a:solidFill>
                              <a:srgbClr val="C00000"/>
                            </a:solidFill>
                            <a:latin typeface="Cambria Math"/>
                          </a:rPr>
                        </m:ctrlPr>
                      </m:radPr>
                      <m:deg/>
                      <m:e>
                        <m:r>
                          <a:rPr lang="en-GB" sz="2000" b="1" i="1" smtClean="0">
                            <a:solidFill>
                              <a:srgbClr val="C00000"/>
                            </a:solidFill>
                            <a:latin typeface="Cambria Math"/>
                          </a:rPr>
                          <m:t>𝑬</m:t>
                        </m:r>
                      </m:e>
                    </m:rad>
                  </m:oMath>
                </a14:m>
                <a:r>
                  <a:rPr lang="en-GB" sz="2000" b="1" dirty="0" smtClean="0">
                    <a:solidFill>
                      <a:srgbClr val="C00000"/>
                    </a:solidFill>
                  </a:rPr>
                  <a:t>  </a:t>
                </a:r>
                <a:r>
                  <a:rPr lang="en-GB" sz="2000" b="1" dirty="0" smtClean="0">
                    <a:solidFill>
                      <a:srgbClr val="C00000"/>
                    </a:solidFill>
                    <a:sym typeface="Symbol"/>
                  </a:rPr>
                  <a:t> 1.7</a:t>
                </a:r>
                <a:r>
                  <a:rPr lang="en-GB" sz="2000" b="1" dirty="0">
                    <a:solidFill>
                      <a:srgbClr val="C00000"/>
                    </a:solidFill>
                    <a:sym typeface="Symbol"/>
                  </a:rPr>
                  <a:t> </a:t>
                </a:r>
                <a:r>
                  <a:rPr lang="en-GB" sz="2000" b="1" dirty="0" smtClean="0">
                    <a:solidFill>
                      <a:srgbClr val="C00000"/>
                    </a:solidFill>
                    <a:sym typeface="Symbol"/>
                  </a:rPr>
                  <a:t>0.18/E  </a:t>
                </a:r>
                <a:endParaRPr lang="en-GB" sz="2000" b="1" dirty="0">
                  <a:solidFill>
                    <a:srgbClr val="C00000"/>
                  </a:solidFill>
                </a:endParaRPr>
              </a:p>
            </p:txBody>
          </p:sp>
        </mc:Choice>
        <mc:Fallback xmlns="">
          <p:sp>
            <p:nvSpPr>
              <p:cNvPr id="36" name="TextBox 35"/>
              <p:cNvSpPr txBox="1">
                <a:spLocks noRot="1" noChangeAspect="1" noMove="1" noResize="1" noEditPoints="1" noAdjustHandles="1" noChangeArrowheads="1" noChangeShapeType="1" noTextEdit="1"/>
              </p:cNvSpPr>
              <p:nvPr/>
            </p:nvSpPr>
            <p:spPr>
              <a:xfrm>
                <a:off x="4426527" y="5822825"/>
                <a:ext cx="3589572" cy="429156"/>
              </a:xfrm>
              <a:prstGeom prst="rect">
                <a:avLst/>
              </a:prstGeom>
              <a:blipFill rotWithShape="1">
                <a:blip r:embed="rId7"/>
                <a:stretch>
                  <a:fillRect t="-1370" r="-846" b="-21918"/>
                </a:stretch>
              </a:blipFill>
              <a:ln>
                <a:solidFill>
                  <a:schemeClr val="accent1"/>
                </a:solidFill>
              </a:ln>
            </p:spPr>
            <p:txBody>
              <a:bodyPr/>
              <a:lstStyle/>
              <a:p>
                <a:r>
                  <a:rPr lang="en-GB">
                    <a:noFill/>
                  </a:rPr>
                  <a:t> </a:t>
                </a:r>
              </a:p>
            </p:txBody>
          </p:sp>
        </mc:Fallback>
      </mc:AlternateContent>
      <p:pic>
        <p:nvPicPr>
          <p:cNvPr id="31" name="Picture 5"/>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7010400" y="2133600"/>
            <a:ext cx="1546613" cy="14337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2" name="TextBox 31"/>
          <p:cNvSpPr txBox="1"/>
          <p:nvPr/>
        </p:nvSpPr>
        <p:spPr>
          <a:xfrm>
            <a:off x="7288406" y="2766137"/>
            <a:ext cx="990600" cy="646331"/>
          </a:xfrm>
          <a:prstGeom prst="rect">
            <a:avLst/>
          </a:prstGeom>
          <a:noFill/>
        </p:spPr>
        <p:txBody>
          <a:bodyPr wrap="square" rtlCol="0">
            <a:spAutoFit/>
          </a:bodyPr>
          <a:lstStyle/>
          <a:p>
            <a:pPr algn="ctr"/>
            <a:r>
              <a:rPr lang="en-US" sz="1200" b="1" dirty="0" smtClean="0">
                <a:solidFill>
                  <a:srgbClr val="C00000"/>
                </a:solidFill>
                <a:latin typeface="Palatino Linotype" panose="02040502050505030304" pitchFamily="18" charset="0"/>
              </a:rPr>
              <a:t>FCAL (</a:t>
            </a:r>
            <a:r>
              <a:rPr lang="en-US" sz="1200" b="1" dirty="0" err="1" smtClean="0">
                <a:solidFill>
                  <a:srgbClr val="C00000"/>
                </a:solidFill>
                <a:latin typeface="Palatino Linotype" panose="02040502050505030304" pitchFamily="18" charset="0"/>
              </a:rPr>
              <a:t>BeamCal</a:t>
            </a:r>
            <a:r>
              <a:rPr lang="en-US" sz="1200" b="1" dirty="0" smtClean="0">
                <a:solidFill>
                  <a:srgbClr val="C00000"/>
                </a:solidFill>
                <a:latin typeface="Palatino Linotype" panose="02040502050505030304" pitchFamily="18" charset="0"/>
              </a:rPr>
              <a:t>) sensors</a:t>
            </a:r>
            <a:endParaRPr lang="fr-FR" sz="1200" b="1" dirty="0">
              <a:solidFill>
                <a:srgbClr val="C00000"/>
              </a:solidFill>
              <a:latin typeface="Palatino Linotype" panose="02040502050505030304" pitchFamily="18" charset="0"/>
            </a:endParaRPr>
          </a:p>
        </p:txBody>
      </p:sp>
    </p:spTree>
    <p:extLst>
      <p:ext uri="{BB962C8B-B14F-4D97-AF65-F5344CB8AC3E}">
        <p14:creationId xmlns:p14="http://schemas.microsoft.com/office/powerpoint/2010/main" val="1497952459"/>
      </p:ext>
    </p:extLst>
  </p:cSld>
  <p:clrMapOvr>
    <a:masterClrMapping/>
  </p:clrMapOvr>
  <p:transition>
    <p:circl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00719" y="5232891"/>
            <a:ext cx="2294881" cy="1472709"/>
          </a:xfrm>
          <a:prstGeom prst="rect">
            <a:avLst/>
          </a:prstGeom>
        </p:spPr>
      </p:pic>
      <p:sp>
        <p:nvSpPr>
          <p:cNvPr id="2" name="Title 1"/>
          <p:cNvSpPr>
            <a:spLocks noGrp="1"/>
          </p:cNvSpPr>
          <p:nvPr>
            <p:ph type="title"/>
          </p:nvPr>
        </p:nvSpPr>
        <p:spPr>
          <a:xfrm>
            <a:off x="0" y="-304800"/>
            <a:ext cx="9144000" cy="1143000"/>
          </a:xfrm>
        </p:spPr>
        <p:txBody>
          <a:bodyPr>
            <a:normAutofit fontScale="90000"/>
          </a:bodyPr>
          <a:lstStyle/>
          <a:p>
            <a:r>
              <a:rPr lang="en-GB" sz="3800" dirty="0" smtClean="0"/>
              <a:t>R&amp;D for Sampling Calorimeters at HL-LHC</a:t>
            </a:r>
            <a:endParaRPr lang="en-GB" sz="3800" dirty="0"/>
          </a:p>
        </p:txBody>
      </p:sp>
      <p:sp>
        <p:nvSpPr>
          <p:cNvPr id="23" name="Slide Number Placeholder 3"/>
          <p:cNvSpPr>
            <a:spLocks noGrp="1"/>
          </p:cNvSpPr>
          <p:nvPr>
            <p:ph type="sldNum" sz="quarter" idx="12"/>
          </p:nvPr>
        </p:nvSpPr>
        <p:spPr>
          <a:xfrm>
            <a:off x="7010400" y="6569075"/>
            <a:ext cx="2133600" cy="365125"/>
          </a:xfrm>
        </p:spPr>
        <p:txBody>
          <a:bodyPr/>
          <a:lstStyle>
            <a:lvl1pPr>
              <a:defRPr b="0"/>
            </a:lvl1pPr>
          </a:lstStyle>
          <a:p>
            <a:fld id="{B6F15528-21DE-4FAA-801E-634DDDAF4B2B}" type="slidenum">
              <a:rPr lang="en-US" smtClean="0"/>
              <a:pPr/>
              <a:t>13</a:t>
            </a:fld>
            <a:endParaRPr lang="en-US" dirty="0"/>
          </a:p>
        </p:txBody>
      </p:sp>
      <p:sp>
        <p:nvSpPr>
          <p:cNvPr id="28" name="Date Placeholder 1"/>
          <p:cNvSpPr>
            <a:spLocks noGrp="1"/>
          </p:cNvSpPr>
          <p:nvPr>
            <p:ph type="dt" sz="half" idx="10"/>
          </p:nvPr>
        </p:nvSpPr>
        <p:spPr>
          <a:xfrm>
            <a:off x="0" y="6569075"/>
            <a:ext cx="2133600" cy="365125"/>
          </a:xfrm>
        </p:spPr>
        <p:txBody>
          <a:bodyPr/>
          <a:lstStyle>
            <a:lvl1pPr>
              <a:defRPr b="0"/>
            </a:lvl1pPr>
          </a:lstStyle>
          <a:p>
            <a:fld id="{1D8BD707-D9CF-40AE-B4C6-C98DA3205C09}" type="datetimeFigureOut">
              <a:rPr lang="en-US" smtClean="0"/>
              <a:pPr/>
              <a:t>10/29/2014</a:t>
            </a:fld>
            <a:endParaRPr lang="en-US" dirty="0"/>
          </a:p>
        </p:txBody>
      </p:sp>
      <p:pic>
        <p:nvPicPr>
          <p:cNvPr id="21"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04383" y="840496"/>
            <a:ext cx="2040434" cy="18068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5257800" y="2667000"/>
            <a:ext cx="3886200" cy="1077218"/>
          </a:xfrm>
          <a:prstGeom prst="rect">
            <a:avLst/>
          </a:prstGeom>
          <a:noFill/>
        </p:spPr>
        <p:txBody>
          <a:bodyPr wrap="square" rtlCol="0">
            <a:spAutoFit/>
          </a:bodyPr>
          <a:lstStyle/>
          <a:p>
            <a:r>
              <a:rPr lang="en-GB" sz="1600" b="1" dirty="0" smtClean="0">
                <a:solidFill>
                  <a:srgbClr val="C00000"/>
                </a:solidFill>
              </a:rPr>
              <a:t>DREAM (RD52): Simultaneous readout of scintillator and Cherenkov signal  signals using 2 types of fibres embedded in tungsten or brass.</a:t>
            </a:r>
            <a:endParaRPr lang="en-GB" sz="1600" b="1" dirty="0">
              <a:solidFill>
                <a:srgbClr val="C00000"/>
              </a:solidFill>
            </a:endParaRPr>
          </a:p>
        </p:txBody>
      </p:sp>
      <p:sp>
        <p:nvSpPr>
          <p:cNvPr id="4" name="Rectangle 3"/>
          <p:cNvSpPr/>
          <p:nvPr/>
        </p:nvSpPr>
        <p:spPr>
          <a:xfrm>
            <a:off x="-304800" y="609600"/>
            <a:ext cx="5257800" cy="3416320"/>
          </a:xfrm>
          <a:prstGeom prst="rect">
            <a:avLst/>
          </a:prstGeom>
        </p:spPr>
        <p:txBody>
          <a:bodyPr wrap="square">
            <a:spAutoFit/>
          </a:bodyPr>
          <a:lstStyle/>
          <a:p>
            <a:pPr lvl="1">
              <a:spcBef>
                <a:spcPts val="0"/>
              </a:spcBef>
            </a:pPr>
            <a:r>
              <a:rPr lang="en-US" sz="2000" b="1" u="sng" dirty="0" smtClean="0"/>
              <a:t>LHC Upgrades</a:t>
            </a:r>
            <a:r>
              <a:rPr lang="en-US" sz="2000" b="1" dirty="0" smtClean="0"/>
              <a:t>:</a:t>
            </a:r>
          </a:p>
          <a:p>
            <a:pPr lvl="1">
              <a:spcBef>
                <a:spcPts val="0"/>
              </a:spcBef>
            </a:pPr>
            <a:r>
              <a:rPr lang="en-US" sz="2000" dirty="0" smtClean="0"/>
              <a:t>ALICE new </a:t>
            </a:r>
            <a:r>
              <a:rPr lang="en-US" sz="2000" dirty="0"/>
              <a:t>forward calorimeter (</a:t>
            </a:r>
            <a:r>
              <a:rPr lang="en-US" sz="2000" dirty="0" err="1"/>
              <a:t>FoCal</a:t>
            </a:r>
            <a:r>
              <a:rPr lang="en-US" sz="2000" dirty="0"/>
              <a:t>)</a:t>
            </a:r>
          </a:p>
          <a:p>
            <a:pPr lvl="2">
              <a:spcBef>
                <a:spcPts val="0"/>
              </a:spcBef>
            </a:pPr>
            <a:r>
              <a:rPr lang="en-US" sz="2000" dirty="0">
                <a:solidFill>
                  <a:srgbClr val="BF0000"/>
                </a:solidFill>
              </a:rPr>
              <a:t>R&amp;D on </a:t>
            </a:r>
            <a:r>
              <a:rPr lang="en-US" sz="2000" dirty="0" smtClean="0">
                <a:solidFill>
                  <a:srgbClr val="BF0000"/>
                </a:solidFill>
              </a:rPr>
              <a:t>Tungsten-Silicon </a:t>
            </a:r>
            <a:r>
              <a:rPr lang="en-US" sz="2000" dirty="0">
                <a:solidFill>
                  <a:srgbClr val="BF0000"/>
                </a:solidFill>
              </a:rPr>
              <a:t>sampling Electromagnetic Calorimeter </a:t>
            </a:r>
          </a:p>
          <a:p>
            <a:pPr lvl="1">
              <a:spcBef>
                <a:spcPts val="0"/>
              </a:spcBef>
            </a:pPr>
            <a:r>
              <a:rPr lang="en-US" sz="2000" dirty="0" err="1"/>
              <a:t>LHCb</a:t>
            </a:r>
            <a:r>
              <a:rPr lang="en-US" sz="2000" dirty="0"/>
              <a:t> minor replacement in central </a:t>
            </a:r>
            <a:r>
              <a:rPr lang="en-US" sz="2000" dirty="0" smtClean="0"/>
              <a:t>part      </a:t>
            </a:r>
            <a:r>
              <a:rPr lang="en-US" sz="2000" dirty="0"/>
              <a:t>of ECAL due to radiation damage</a:t>
            </a:r>
          </a:p>
          <a:p>
            <a:pPr lvl="1">
              <a:spcBef>
                <a:spcPts val="0"/>
              </a:spcBef>
            </a:pPr>
            <a:r>
              <a:rPr lang="en-US" sz="2000" dirty="0"/>
              <a:t>ATLAS investigating </a:t>
            </a:r>
            <a:r>
              <a:rPr lang="en-US" sz="2000" dirty="0" smtClean="0"/>
              <a:t>replacement </a:t>
            </a:r>
            <a:r>
              <a:rPr lang="en-US" sz="2000" dirty="0"/>
              <a:t>of forward calorimeter (</a:t>
            </a:r>
            <a:r>
              <a:rPr lang="en-US" sz="2000" dirty="0" err="1"/>
              <a:t>LAr</a:t>
            </a:r>
            <a:r>
              <a:rPr lang="en-US" sz="2000" dirty="0"/>
              <a:t>) </a:t>
            </a:r>
            <a:r>
              <a:rPr lang="en-US" sz="2000" dirty="0" smtClean="0"/>
              <a:t>with greater granularity</a:t>
            </a:r>
          </a:p>
          <a:p>
            <a:pPr lvl="1">
              <a:spcBef>
                <a:spcPts val="0"/>
              </a:spcBef>
            </a:pPr>
            <a:endParaRPr lang="en-US" sz="2000" dirty="0" smtClean="0"/>
          </a:p>
          <a:p>
            <a:pPr lvl="1">
              <a:spcBef>
                <a:spcPts val="0"/>
              </a:spcBef>
            </a:pPr>
            <a:r>
              <a:rPr lang="en-US" b="1" u="sng" dirty="0" smtClean="0"/>
              <a:t>CMS </a:t>
            </a:r>
            <a:r>
              <a:rPr lang="en-US" b="1" u="sng" dirty="0"/>
              <a:t>need to replace ECAL and HCAL end-cap calorimeters due to radiation damage</a:t>
            </a:r>
          </a:p>
        </p:txBody>
      </p:sp>
      <p:pic>
        <p:nvPicPr>
          <p:cNvPr id="4099"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501164" y="4953000"/>
            <a:ext cx="5338036" cy="1752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533400" y="6336268"/>
            <a:ext cx="409086" cy="369332"/>
          </a:xfrm>
          <a:prstGeom prst="rect">
            <a:avLst/>
          </a:prstGeom>
          <a:noFill/>
        </p:spPr>
        <p:txBody>
          <a:bodyPr wrap="none" rtlCol="0">
            <a:spAutoFit/>
          </a:bodyPr>
          <a:lstStyle/>
          <a:p>
            <a:r>
              <a:rPr lang="en-GB" b="1" dirty="0" smtClean="0"/>
              <a:t>EE</a:t>
            </a:r>
            <a:endParaRPr lang="en-GB" b="1" dirty="0"/>
          </a:p>
        </p:txBody>
      </p:sp>
      <p:sp>
        <p:nvSpPr>
          <p:cNvPr id="24" name="TextBox 23"/>
          <p:cNvSpPr txBox="1"/>
          <p:nvPr/>
        </p:nvSpPr>
        <p:spPr>
          <a:xfrm>
            <a:off x="1562100" y="6096000"/>
            <a:ext cx="571500" cy="369332"/>
          </a:xfrm>
          <a:prstGeom prst="rect">
            <a:avLst/>
          </a:prstGeom>
          <a:noFill/>
        </p:spPr>
        <p:txBody>
          <a:bodyPr wrap="square" rtlCol="0">
            <a:spAutoFit/>
          </a:bodyPr>
          <a:lstStyle/>
          <a:p>
            <a:r>
              <a:rPr lang="en-GB" b="1" dirty="0"/>
              <a:t>H</a:t>
            </a:r>
            <a:r>
              <a:rPr lang="en-GB" b="1" dirty="0" smtClean="0"/>
              <a:t>E</a:t>
            </a:r>
            <a:endParaRPr lang="en-GB" b="1" dirty="0"/>
          </a:p>
        </p:txBody>
      </p:sp>
      <p:pic>
        <p:nvPicPr>
          <p:cNvPr id="17" name="Picture 1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501164" y="4953000"/>
            <a:ext cx="2594836" cy="1511145"/>
          </a:xfrm>
          <a:prstGeom prst="rect">
            <a:avLst/>
          </a:prstGeom>
        </p:spPr>
      </p:pic>
      <p:sp>
        <p:nvSpPr>
          <p:cNvPr id="8" name="Down Arrow 7"/>
          <p:cNvSpPr/>
          <p:nvPr/>
        </p:nvSpPr>
        <p:spPr>
          <a:xfrm rot="120000" flipH="1">
            <a:off x="3103441" y="5766379"/>
            <a:ext cx="317858" cy="607949"/>
          </a:xfrm>
          <a:prstGeom prst="downArrow">
            <a:avLst/>
          </a:prstGeom>
          <a:solidFill>
            <a:srgbClr val="FF0000"/>
          </a:solidFill>
          <a:scene3d>
            <a:camera prst="orthographicFront">
              <a:rot lat="0" lon="0" rev="16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Footer Placeholder 2"/>
          <p:cNvSpPr>
            <a:spLocks noGrp="1"/>
          </p:cNvSpPr>
          <p:nvPr>
            <p:ph type="ftr" sz="quarter" idx="11"/>
          </p:nvPr>
        </p:nvSpPr>
        <p:spPr>
          <a:xfrm>
            <a:off x="3124200" y="6569075"/>
            <a:ext cx="2895600" cy="365125"/>
          </a:xfrm>
        </p:spPr>
        <p:txBody>
          <a:bodyPr/>
          <a:lstStyle>
            <a:lvl1pPr>
              <a:defRPr b="0"/>
            </a:lvl1pPr>
          </a:lstStyle>
          <a:p>
            <a:r>
              <a:rPr lang="en-US" dirty="0" smtClean="0"/>
              <a:t>Phil Allport</a:t>
            </a:r>
            <a:endParaRPr lang="en-US" dirty="0"/>
          </a:p>
        </p:txBody>
      </p:sp>
      <p:pic>
        <p:nvPicPr>
          <p:cNvPr id="18" name="Picture 17"/>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324600" y="4960947"/>
            <a:ext cx="2514600" cy="1730826"/>
          </a:xfrm>
          <a:prstGeom prst="rect">
            <a:avLst/>
          </a:prstGeom>
        </p:spPr>
      </p:pic>
      <p:sp>
        <p:nvSpPr>
          <p:cNvPr id="7" name="TextBox 6"/>
          <p:cNvSpPr txBox="1"/>
          <p:nvPr/>
        </p:nvSpPr>
        <p:spPr>
          <a:xfrm>
            <a:off x="3538678" y="6125599"/>
            <a:ext cx="944489" cy="369332"/>
          </a:xfrm>
          <a:prstGeom prst="rect">
            <a:avLst/>
          </a:prstGeom>
          <a:noFill/>
        </p:spPr>
        <p:txBody>
          <a:bodyPr wrap="none" rtlCol="0">
            <a:spAutoFit/>
          </a:bodyPr>
          <a:lstStyle/>
          <a:p>
            <a:r>
              <a:rPr lang="en-GB" dirty="0" err="1" smtClean="0"/>
              <a:t>Shashlik</a:t>
            </a:r>
            <a:endParaRPr lang="en-GB" dirty="0"/>
          </a:p>
        </p:txBody>
      </p:sp>
      <p:sp>
        <p:nvSpPr>
          <p:cNvPr id="5" name="Rectangle 4"/>
          <p:cNvSpPr/>
          <p:nvPr/>
        </p:nvSpPr>
        <p:spPr>
          <a:xfrm>
            <a:off x="6754837" y="4038600"/>
            <a:ext cx="2362200" cy="954107"/>
          </a:xfrm>
          <a:prstGeom prst="rect">
            <a:avLst/>
          </a:prstGeom>
        </p:spPr>
        <p:txBody>
          <a:bodyPr wrap="square">
            <a:spAutoFit/>
          </a:bodyPr>
          <a:lstStyle/>
          <a:p>
            <a:r>
              <a:rPr lang="en-US" sz="1400" b="1" dirty="0" smtClean="0">
                <a:solidFill>
                  <a:srgbClr val="000090"/>
                </a:solidFill>
              </a:rPr>
              <a:t>CMS scintillator-based HCAL with </a:t>
            </a:r>
            <a:r>
              <a:rPr lang="en-US" sz="1400" b="1" dirty="0">
                <a:solidFill>
                  <a:srgbClr val="000090"/>
                </a:solidFill>
              </a:rPr>
              <a:t>30% of volume replaced by </a:t>
            </a:r>
            <a:r>
              <a:rPr lang="en-US" sz="1400" b="1" dirty="0" smtClean="0">
                <a:solidFill>
                  <a:srgbClr val="000090"/>
                </a:solidFill>
              </a:rPr>
              <a:t> finger tiles to reduce optical path and attenuation</a:t>
            </a:r>
            <a:endParaRPr lang="en-US" sz="1400" b="1" dirty="0">
              <a:solidFill>
                <a:srgbClr val="000090"/>
              </a:solidFill>
            </a:endParaRPr>
          </a:p>
        </p:txBody>
      </p:sp>
      <p:sp>
        <p:nvSpPr>
          <p:cNvPr id="6" name="TextBox 5"/>
          <p:cNvSpPr txBox="1"/>
          <p:nvPr/>
        </p:nvSpPr>
        <p:spPr>
          <a:xfrm>
            <a:off x="152399" y="3929896"/>
            <a:ext cx="6705601" cy="1785104"/>
          </a:xfrm>
          <a:prstGeom prst="rect">
            <a:avLst/>
          </a:prstGeom>
          <a:noFill/>
        </p:spPr>
        <p:txBody>
          <a:bodyPr wrap="square" rtlCol="0">
            <a:spAutoFit/>
          </a:bodyPr>
          <a:lstStyle/>
          <a:p>
            <a:r>
              <a:rPr lang="en-GB" b="1" u="sng" dirty="0"/>
              <a:t>L</a:t>
            </a:r>
            <a:r>
              <a:rPr lang="en-GB" b="1" u="sng" dirty="0" smtClean="0"/>
              <a:t>imitation mostly from loss of transparency with radiation</a:t>
            </a:r>
            <a:r>
              <a:rPr lang="en-GB" sz="2000" b="1" dirty="0" smtClean="0">
                <a:solidFill>
                  <a:srgbClr val="002060"/>
                </a:solidFill>
              </a:rPr>
              <a:t> </a:t>
            </a:r>
          </a:p>
          <a:p>
            <a:pPr marL="0" lvl="1"/>
            <a:r>
              <a:rPr lang="en-GB" b="1" dirty="0" smtClean="0">
                <a:solidFill>
                  <a:srgbClr val="002060"/>
                </a:solidFill>
              </a:rPr>
              <a:t>LYSO </a:t>
            </a:r>
            <a:r>
              <a:rPr lang="en-GB" b="1" dirty="0">
                <a:solidFill>
                  <a:srgbClr val="002060"/>
                </a:solidFill>
              </a:rPr>
              <a:t>or CeF</a:t>
            </a:r>
            <a:r>
              <a:rPr lang="en-GB" b="1" baseline="-25000" dirty="0">
                <a:solidFill>
                  <a:srgbClr val="002060"/>
                </a:solidFill>
              </a:rPr>
              <a:t>3</a:t>
            </a:r>
            <a:r>
              <a:rPr lang="en-GB" b="1" dirty="0">
                <a:solidFill>
                  <a:srgbClr val="002060"/>
                </a:solidFill>
              </a:rPr>
              <a:t> offer very high light yield. </a:t>
            </a:r>
            <a:r>
              <a:rPr lang="en-GB" b="1" dirty="0" smtClean="0">
                <a:solidFill>
                  <a:srgbClr val="002060"/>
                </a:solidFill>
              </a:rPr>
              <a:t>One CMS proposal for ECAL  is a c</a:t>
            </a:r>
            <a:r>
              <a:rPr lang="en-US" b="1" dirty="0" err="1" smtClean="0">
                <a:solidFill>
                  <a:srgbClr val="000090"/>
                </a:solidFill>
              </a:rPr>
              <a:t>ompact</a:t>
            </a:r>
            <a:r>
              <a:rPr lang="en-US" b="1" dirty="0" smtClean="0">
                <a:solidFill>
                  <a:srgbClr val="000090"/>
                </a:solidFill>
              </a:rPr>
              <a:t> W+LYSO/</a:t>
            </a:r>
            <a:r>
              <a:rPr lang="en-GB" b="1" dirty="0">
                <a:solidFill>
                  <a:srgbClr val="002060"/>
                </a:solidFill>
              </a:rPr>
              <a:t> CeF</a:t>
            </a:r>
            <a:r>
              <a:rPr lang="en-GB" b="1" baseline="-25000" dirty="0">
                <a:solidFill>
                  <a:srgbClr val="002060"/>
                </a:solidFill>
              </a:rPr>
              <a:t>3</a:t>
            </a:r>
            <a:r>
              <a:rPr lang="en-US" b="1" dirty="0" smtClean="0">
                <a:solidFill>
                  <a:srgbClr val="000090"/>
                </a:solidFill>
              </a:rPr>
              <a:t> </a:t>
            </a:r>
            <a:r>
              <a:rPr lang="en-US" b="1" dirty="0" err="1">
                <a:solidFill>
                  <a:srgbClr val="000090"/>
                </a:solidFill>
              </a:rPr>
              <a:t>Shashlik</a:t>
            </a:r>
            <a:r>
              <a:rPr lang="en-US" b="1" dirty="0">
                <a:solidFill>
                  <a:srgbClr val="000090"/>
                </a:solidFill>
              </a:rPr>
              <a:t> </a:t>
            </a:r>
            <a:r>
              <a:rPr lang="en-US" b="1" dirty="0" smtClean="0">
                <a:solidFill>
                  <a:srgbClr val="000090"/>
                </a:solidFill>
              </a:rPr>
              <a:t>using </a:t>
            </a:r>
            <a:r>
              <a:rPr lang="en-US" b="1" dirty="0">
                <a:solidFill>
                  <a:srgbClr val="000090"/>
                </a:solidFill>
              </a:rPr>
              <a:t>quartz </a:t>
            </a:r>
            <a:r>
              <a:rPr lang="en-US" b="1" dirty="0" smtClean="0">
                <a:solidFill>
                  <a:srgbClr val="000090"/>
                </a:solidFill>
              </a:rPr>
              <a:t>capillary with WLS core and </a:t>
            </a:r>
            <a:r>
              <a:rPr lang="en-US" b="1" dirty="0">
                <a:solidFill>
                  <a:srgbClr val="000090"/>
                </a:solidFill>
              </a:rPr>
              <a:t>readout using </a:t>
            </a:r>
            <a:r>
              <a:rPr lang="en-US" b="1" dirty="0" err="1" smtClean="0">
                <a:solidFill>
                  <a:srgbClr val="000090"/>
                </a:solidFill>
              </a:rPr>
              <a:t>GaInP</a:t>
            </a:r>
            <a:endParaRPr lang="en-GB" b="1" dirty="0" smtClean="0">
              <a:solidFill>
                <a:srgbClr val="002060"/>
              </a:solidFill>
            </a:endParaRPr>
          </a:p>
          <a:p>
            <a:endParaRPr lang="en-GB" dirty="0" smtClean="0"/>
          </a:p>
          <a:p>
            <a:r>
              <a:rPr lang="en-GB" dirty="0" smtClean="0"/>
              <a:t> </a:t>
            </a:r>
            <a:endParaRPr lang="en-GB" dirty="0"/>
          </a:p>
        </p:txBody>
      </p:sp>
    </p:spTree>
    <p:extLst>
      <p:ext uri="{BB962C8B-B14F-4D97-AF65-F5344CB8AC3E}">
        <p14:creationId xmlns:p14="http://schemas.microsoft.com/office/powerpoint/2010/main" val="3878691642"/>
      </p:ext>
    </p:extLst>
  </p:cSld>
  <p:clrMapOvr>
    <a:masterClrMapping/>
  </p:clrMapOvr>
  <p:transition>
    <p:circl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267200" y="1600200"/>
            <a:ext cx="4738485" cy="31204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0" y="-304800"/>
            <a:ext cx="9144000" cy="1143000"/>
          </a:xfrm>
        </p:spPr>
        <p:txBody>
          <a:bodyPr>
            <a:normAutofit fontScale="90000"/>
          </a:bodyPr>
          <a:lstStyle/>
          <a:p>
            <a:r>
              <a:rPr lang="en-GB" sz="3800" dirty="0" smtClean="0"/>
              <a:t>R&amp;D for Sampling Calorimeters at HL-LHC</a:t>
            </a:r>
            <a:endParaRPr lang="en-GB" sz="3800" dirty="0"/>
          </a:p>
        </p:txBody>
      </p:sp>
      <p:sp>
        <p:nvSpPr>
          <p:cNvPr id="22" name="Footer Placeholder 2"/>
          <p:cNvSpPr>
            <a:spLocks noGrp="1"/>
          </p:cNvSpPr>
          <p:nvPr>
            <p:ph type="ftr" sz="quarter" idx="11"/>
          </p:nvPr>
        </p:nvSpPr>
        <p:spPr>
          <a:xfrm>
            <a:off x="3124200" y="6569075"/>
            <a:ext cx="2895600" cy="365125"/>
          </a:xfrm>
        </p:spPr>
        <p:txBody>
          <a:bodyPr/>
          <a:lstStyle>
            <a:lvl1pPr>
              <a:defRPr b="0"/>
            </a:lvl1pPr>
          </a:lstStyle>
          <a:p>
            <a:r>
              <a:rPr lang="en-US" smtClean="0"/>
              <a:t>Phil Allport</a:t>
            </a:r>
            <a:endParaRPr lang="en-US" dirty="0"/>
          </a:p>
        </p:txBody>
      </p:sp>
      <p:sp>
        <p:nvSpPr>
          <p:cNvPr id="23" name="Slide Number Placeholder 3"/>
          <p:cNvSpPr>
            <a:spLocks noGrp="1"/>
          </p:cNvSpPr>
          <p:nvPr>
            <p:ph type="sldNum" sz="quarter" idx="12"/>
          </p:nvPr>
        </p:nvSpPr>
        <p:spPr>
          <a:xfrm>
            <a:off x="7010400" y="6569075"/>
            <a:ext cx="2133600" cy="365125"/>
          </a:xfrm>
        </p:spPr>
        <p:txBody>
          <a:bodyPr/>
          <a:lstStyle>
            <a:lvl1pPr>
              <a:defRPr b="0"/>
            </a:lvl1pPr>
          </a:lstStyle>
          <a:p>
            <a:fld id="{B6F15528-21DE-4FAA-801E-634DDDAF4B2B}" type="slidenum">
              <a:rPr lang="en-US" smtClean="0"/>
              <a:pPr/>
              <a:t>14</a:t>
            </a:fld>
            <a:endParaRPr lang="en-US" dirty="0"/>
          </a:p>
        </p:txBody>
      </p:sp>
      <p:sp>
        <p:nvSpPr>
          <p:cNvPr id="28" name="Date Placeholder 1"/>
          <p:cNvSpPr>
            <a:spLocks noGrp="1"/>
          </p:cNvSpPr>
          <p:nvPr>
            <p:ph type="dt" sz="half" idx="10"/>
          </p:nvPr>
        </p:nvSpPr>
        <p:spPr>
          <a:xfrm>
            <a:off x="0" y="6569075"/>
            <a:ext cx="2133600" cy="365125"/>
          </a:xfrm>
        </p:spPr>
        <p:txBody>
          <a:bodyPr/>
          <a:lstStyle>
            <a:lvl1pPr>
              <a:defRPr b="0"/>
            </a:lvl1pPr>
          </a:lstStyle>
          <a:p>
            <a:fld id="{1D8BD707-D9CF-40AE-B4C6-C98DA3205C09}" type="datetimeFigureOut">
              <a:rPr lang="en-US" smtClean="0"/>
              <a:pPr/>
              <a:t>10/29/2014</a:t>
            </a:fld>
            <a:endParaRPr lang="en-US"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8600" y="609600"/>
            <a:ext cx="2667000" cy="28384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a14="http://schemas.microsoft.com/office/drawing/2010/main">
        <mc:Choice Requires="a14">
          <p:sp>
            <p:nvSpPr>
              <p:cNvPr id="5" name="Rectangle 4"/>
              <p:cNvSpPr/>
              <p:nvPr/>
            </p:nvSpPr>
            <p:spPr>
              <a:xfrm>
                <a:off x="152400" y="3962400"/>
                <a:ext cx="4267200" cy="2269980"/>
              </a:xfrm>
              <a:prstGeom prst="rect">
                <a:avLst/>
              </a:prstGeom>
            </p:spPr>
            <p:txBody>
              <a:bodyPr wrap="square">
                <a:spAutoFit/>
              </a:bodyPr>
              <a:lstStyle/>
              <a:p>
                <a:r>
                  <a:rPr lang="en-US" b="1" dirty="0" smtClean="0">
                    <a:solidFill>
                      <a:srgbClr val="002060"/>
                    </a:solidFill>
                  </a:rPr>
                  <a:t>Silicon-W/</a:t>
                </a:r>
                <a:r>
                  <a:rPr lang="en-US" b="1" dirty="0" err="1" smtClean="0">
                    <a:solidFill>
                      <a:srgbClr val="002060"/>
                    </a:solidFill>
                  </a:rPr>
                  <a:t>Pb</a:t>
                </a:r>
                <a:r>
                  <a:rPr lang="en-US" b="1" dirty="0" smtClean="0">
                    <a:solidFill>
                      <a:srgbClr val="002060"/>
                    </a:solidFill>
                  </a:rPr>
                  <a:t>/Cu </a:t>
                </a:r>
                <a:r>
                  <a:rPr lang="en-US" b="1" dirty="0" smtClean="0">
                    <a:solidFill>
                      <a:srgbClr val="C00000"/>
                    </a:solidFill>
                  </a:rPr>
                  <a:t>ECAL</a:t>
                </a:r>
                <a:r>
                  <a:rPr lang="en-US" b="1" dirty="0" smtClean="0">
                    <a:solidFill>
                      <a:srgbClr val="002060"/>
                    </a:solidFill>
                  </a:rPr>
                  <a:t> </a:t>
                </a:r>
                <a:r>
                  <a:rPr lang="en-US" b="1" dirty="0">
                    <a:solidFill>
                      <a:srgbClr val="002060"/>
                    </a:solidFill>
                  </a:rPr>
                  <a:t>(25 X</a:t>
                </a:r>
                <a:r>
                  <a:rPr lang="en-US" b="1" baseline="-25000" dirty="0">
                    <a:solidFill>
                      <a:srgbClr val="002060"/>
                    </a:solidFill>
                  </a:rPr>
                  <a:t>0</a:t>
                </a:r>
                <a:r>
                  <a:rPr lang="en-US" b="1" dirty="0">
                    <a:solidFill>
                      <a:srgbClr val="002060"/>
                    </a:solidFill>
                  </a:rPr>
                  <a:t>, 1</a:t>
                </a:r>
                <a:r>
                  <a:rPr lang="el-GR" b="1" dirty="0">
                    <a:solidFill>
                      <a:srgbClr val="002060"/>
                    </a:solidFill>
                  </a:rPr>
                  <a:t>λ</a:t>
                </a:r>
                <a:r>
                  <a:rPr lang="en-US" b="1" dirty="0" smtClean="0">
                    <a:solidFill>
                      <a:srgbClr val="002060"/>
                    </a:solidFill>
                  </a:rPr>
                  <a:t>)</a:t>
                </a:r>
              </a:p>
              <a:p>
                <a:r>
                  <a:rPr lang="en-US" b="1" dirty="0" smtClean="0">
                    <a:solidFill>
                      <a:srgbClr val="002060"/>
                    </a:solidFill>
                  </a:rPr>
                  <a:t>and silicon-brass </a:t>
                </a:r>
                <a:r>
                  <a:rPr lang="en-US" b="1" dirty="0">
                    <a:solidFill>
                      <a:srgbClr val="C00000"/>
                    </a:solidFill>
                  </a:rPr>
                  <a:t>front</a:t>
                </a:r>
                <a:r>
                  <a:rPr lang="en-US" b="1" dirty="0">
                    <a:solidFill>
                      <a:srgbClr val="002060"/>
                    </a:solidFill>
                  </a:rPr>
                  <a:t>  </a:t>
                </a:r>
                <a:r>
                  <a:rPr lang="en-US" b="1" dirty="0" smtClean="0">
                    <a:solidFill>
                      <a:srgbClr val="C00000"/>
                    </a:solidFill>
                  </a:rPr>
                  <a:t>HCAL</a:t>
                </a:r>
                <a:r>
                  <a:rPr lang="en-US" b="1" dirty="0" smtClean="0">
                    <a:solidFill>
                      <a:srgbClr val="002060"/>
                    </a:solidFill>
                  </a:rPr>
                  <a:t> (3.5</a:t>
                </a:r>
                <a:r>
                  <a:rPr lang="el-GR" b="1" dirty="0" smtClean="0">
                    <a:solidFill>
                      <a:srgbClr val="002060"/>
                    </a:solidFill>
                  </a:rPr>
                  <a:t> </a:t>
                </a:r>
                <a:r>
                  <a:rPr lang="el-GR" b="1" dirty="0">
                    <a:solidFill>
                      <a:srgbClr val="002060"/>
                    </a:solidFill>
                  </a:rPr>
                  <a:t>λ</a:t>
                </a:r>
                <a:r>
                  <a:rPr lang="en-US" b="1" dirty="0">
                    <a:solidFill>
                      <a:srgbClr val="002060"/>
                    </a:solidFill>
                  </a:rPr>
                  <a:t>) </a:t>
                </a:r>
                <a:r>
                  <a:rPr lang="en-US" b="1" dirty="0" smtClean="0">
                    <a:solidFill>
                      <a:srgbClr val="002060"/>
                    </a:solidFill>
                  </a:rPr>
                  <a:t>8.7 </a:t>
                </a:r>
                <a:r>
                  <a:rPr lang="en-US" b="1" dirty="0">
                    <a:solidFill>
                      <a:srgbClr val="002060"/>
                    </a:solidFill>
                  </a:rPr>
                  <a:t>M channels, pad sizes 0.9 cm</a:t>
                </a:r>
                <a:r>
                  <a:rPr lang="en-US" b="1" baseline="30000" dirty="0">
                    <a:solidFill>
                      <a:srgbClr val="002060"/>
                    </a:solidFill>
                  </a:rPr>
                  <a:t>2</a:t>
                </a:r>
                <a:r>
                  <a:rPr lang="en-US" b="1" dirty="0">
                    <a:solidFill>
                      <a:srgbClr val="002060"/>
                    </a:solidFill>
                  </a:rPr>
                  <a:t> or 0.45 cm</a:t>
                </a:r>
                <a:r>
                  <a:rPr lang="en-US" b="1" baseline="30000" dirty="0">
                    <a:solidFill>
                      <a:srgbClr val="002060"/>
                    </a:solidFill>
                  </a:rPr>
                  <a:t>2</a:t>
                </a:r>
                <a:r>
                  <a:rPr lang="en-US" b="1" dirty="0">
                    <a:solidFill>
                      <a:srgbClr val="002060"/>
                    </a:solidFill>
                  </a:rPr>
                  <a:t> depending on </a:t>
                </a:r>
                <a:r>
                  <a:rPr lang="el-GR" b="1" dirty="0">
                    <a:solidFill>
                      <a:srgbClr val="002060"/>
                    </a:solidFill>
                  </a:rPr>
                  <a:t>η</a:t>
                </a:r>
                <a:endParaRPr lang="en-US" b="1" dirty="0">
                  <a:solidFill>
                    <a:srgbClr val="002060"/>
                  </a:solidFill>
                </a:endParaRPr>
              </a:p>
              <a:p>
                <a:r>
                  <a:rPr lang="en-US" b="1" dirty="0">
                    <a:solidFill>
                      <a:srgbClr val="002060"/>
                    </a:solidFill>
                  </a:rPr>
                  <a:t>Scintillator-brass </a:t>
                </a:r>
                <a:r>
                  <a:rPr lang="en-US" b="1" dirty="0">
                    <a:solidFill>
                      <a:srgbClr val="C00000"/>
                    </a:solidFill>
                  </a:rPr>
                  <a:t>backing </a:t>
                </a:r>
                <a:r>
                  <a:rPr lang="en-US" b="1" dirty="0" smtClean="0">
                    <a:solidFill>
                      <a:srgbClr val="C00000"/>
                    </a:solidFill>
                  </a:rPr>
                  <a:t>HCAL </a:t>
                </a:r>
                <a:r>
                  <a:rPr lang="en-US" b="1" dirty="0" smtClean="0">
                    <a:solidFill>
                      <a:srgbClr val="002060"/>
                    </a:solidFill>
                  </a:rPr>
                  <a:t>(5.5 </a:t>
                </a:r>
                <a:r>
                  <a:rPr lang="el-GR" b="1" dirty="0">
                    <a:solidFill>
                      <a:srgbClr val="002060"/>
                    </a:solidFill>
                  </a:rPr>
                  <a:t>λ</a:t>
                </a:r>
                <a:r>
                  <a:rPr lang="en-US" b="1" dirty="0">
                    <a:solidFill>
                      <a:srgbClr val="002060"/>
                    </a:solidFill>
                  </a:rPr>
                  <a:t>, </a:t>
                </a:r>
                <a:r>
                  <a:rPr lang="en-US" b="1" dirty="0" smtClean="0">
                    <a:solidFill>
                      <a:srgbClr val="002060"/>
                    </a:solidFill>
                  </a:rPr>
                  <a:t>lower </a:t>
                </a:r>
                <a:r>
                  <a:rPr lang="en-US" b="1" dirty="0">
                    <a:solidFill>
                      <a:srgbClr val="002060"/>
                    </a:solidFill>
                  </a:rPr>
                  <a:t>radiation zone)</a:t>
                </a:r>
              </a:p>
              <a:p>
                <a:r>
                  <a:rPr lang="en-GB" sz="1600" b="1" u="sng" dirty="0" smtClean="0">
                    <a:solidFill>
                      <a:srgbClr val="C00000"/>
                    </a:solidFill>
                  </a:rPr>
                  <a:t>420 + 250 m</a:t>
                </a:r>
                <a:r>
                  <a:rPr lang="en-GB" sz="1600" b="1" u="sng" baseline="30000" dirty="0" smtClean="0">
                    <a:solidFill>
                      <a:srgbClr val="C00000"/>
                    </a:solidFill>
                  </a:rPr>
                  <a:t>2</a:t>
                </a:r>
                <a:r>
                  <a:rPr lang="en-GB" sz="1600" b="1" u="sng" dirty="0">
                    <a:solidFill>
                      <a:srgbClr val="C00000"/>
                    </a:solidFill>
                  </a:rPr>
                  <a:t> </a:t>
                </a:r>
                <a:r>
                  <a:rPr lang="en-GB" sz="1600" b="1" u="sng" dirty="0" smtClean="0">
                    <a:solidFill>
                      <a:srgbClr val="C00000"/>
                    </a:solidFill>
                  </a:rPr>
                  <a:t>Silicon</a:t>
                </a:r>
                <a:r>
                  <a:rPr lang="en-GB" sz="1600" b="1" dirty="0" smtClean="0">
                    <a:solidFill>
                      <a:srgbClr val="C00000"/>
                    </a:solidFill>
                  </a:rPr>
                  <a:t> </a:t>
                </a:r>
                <a:r>
                  <a:rPr lang="en-GB" sz="1600" b="1" dirty="0" smtClean="0"/>
                  <a:t>: </a:t>
                </a:r>
              </a:p>
              <a:p>
                <a:r>
                  <a:rPr lang="en-GB" sz="1600" b="1" dirty="0" smtClean="0"/>
                  <a:t>e/</a:t>
                </a:r>
                <a:r>
                  <a:rPr lang="el-GR" sz="1600" b="1" dirty="0" smtClean="0"/>
                  <a:t>γ</a:t>
                </a:r>
                <a:r>
                  <a:rPr lang="en-GB" sz="1600" b="1" dirty="0" smtClean="0"/>
                  <a:t> resolution</a:t>
                </a:r>
                <a:r>
                  <a:rPr lang="en-GB" sz="1600" b="1" dirty="0"/>
                  <a:t> </a:t>
                </a:r>
                <a:r>
                  <a:rPr lang="en-GB" sz="1600" b="1" dirty="0" smtClean="0"/>
                  <a:t>∼20%/</a:t>
                </a:r>
                <a14:m>
                  <m:oMath xmlns:m="http://schemas.openxmlformats.org/officeDocument/2006/math">
                    <m:rad>
                      <m:radPr>
                        <m:degHide m:val="on"/>
                        <m:ctrlPr>
                          <a:rPr lang="en-GB" sz="1600" b="1" i="1" smtClean="0">
                            <a:latin typeface="Cambria Math"/>
                          </a:rPr>
                        </m:ctrlPr>
                      </m:radPr>
                      <m:deg/>
                      <m:e>
                        <m:r>
                          <a:rPr lang="en-GB" sz="1600" b="1" i="1" smtClean="0">
                            <a:latin typeface="Cambria Math"/>
                          </a:rPr>
                          <m:t>𝑬</m:t>
                        </m:r>
                      </m:e>
                    </m:rad>
                  </m:oMath>
                </a14:m>
                <a:r>
                  <a:rPr lang="en-GB" sz="1600" b="1" dirty="0" smtClean="0"/>
                  <a:t> +</a:t>
                </a:r>
                <a:r>
                  <a:rPr lang="en-GB" sz="1600" b="1" dirty="0"/>
                  <a:t> </a:t>
                </a:r>
                <a:r>
                  <a:rPr lang="en-GB" sz="1600" b="1" dirty="0" smtClean="0"/>
                  <a:t>≤</a:t>
                </a:r>
                <a:r>
                  <a:rPr lang="en-GB" sz="1600" b="1" dirty="0"/>
                  <a:t> </a:t>
                </a:r>
                <a:r>
                  <a:rPr lang="en-GB" sz="1600" b="1" dirty="0" smtClean="0"/>
                  <a:t>1</a:t>
                </a:r>
                <a:r>
                  <a:rPr lang="en-GB" sz="1600" b="1" dirty="0"/>
                  <a:t>%</a:t>
                </a:r>
              </a:p>
            </p:txBody>
          </p:sp>
        </mc:Choice>
        <mc:Fallback xmlns="">
          <p:sp>
            <p:nvSpPr>
              <p:cNvPr id="5" name="Rectangle 4"/>
              <p:cNvSpPr>
                <a:spLocks noRot="1" noChangeAspect="1" noMove="1" noResize="1" noEditPoints="1" noAdjustHandles="1" noChangeArrowheads="1" noChangeShapeType="1" noTextEdit="1"/>
              </p:cNvSpPr>
              <p:nvPr/>
            </p:nvSpPr>
            <p:spPr>
              <a:xfrm>
                <a:off x="152400" y="3962400"/>
                <a:ext cx="4267200" cy="2269980"/>
              </a:xfrm>
              <a:prstGeom prst="rect">
                <a:avLst/>
              </a:prstGeom>
              <a:blipFill rotWithShape="1">
                <a:blip r:embed="rId4"/>
                <a:stretch>
                  <a:fillRect l="-1143" t="-1344" b="-2688"/>
                </a:stretch>
              </a:blipFill>
            </p:spPr>
            <p:txBody>
              <a:bodyPr/>
              <a:lstStyle/>
              <a:p>
                <a:r>
                  <a:rPr lang="en-GB">
                    <a:noFill/>
                  </a:rPr>
                  <a:t> </a:t>
                </a:r>
              </a:p>
            </p:txBody>
          </p:sp>
        </mc:Fallback>
      </mc:AlternateContent>
      <p:pic>
        <p:nvPicPr>
          <p:cNvPr id="4100" name="Picture 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741024" y="4732934"/>
            <a:ext cx="1903556" cy="20488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2" name="Picture 6"/>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914406" y="4938615"/>
            <a:ext cx="1722035" cy="12937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Rectangle 17"/>
          <p:cNvSpPr/>
          <p:nvPr/>
        </p:nvSpPr>
        <p:spPr>
          <a:xfrm>
            <a:off x="3581401" y="1143000"/>
            <a:ext cx="5424284" cy="369332"/>
          </a:xfrm>
          <a:prstGeom prst="rect">
            <a:avLst/>
          </a:prstGeom>
          <a:solidFill>
            <a:srgbClr val="FFFF00"/>
          </a:solidFill>
          <a:ln w="28575">
            <a:solidFill>
              <a:srgbClr val="FF0000"/>
            </a:solidFill>
          </a:ln>
        </p:spPr>
        <p:txBody>
          <a:bodyPr wrap="square">
            <a:spAutoFit/>
          </a:bodyPr>
          <a:lstStyle/>
          <a:p>
            <a:r>
              <a:rPr lang="en-GB" b="1" dirty="0" smtClean="0">
                <a:solidFill>
                  <a:srgbClr val="C00000"/>
                </a:solidFill>
              </a:rPr>
              <a:t> </a:t>
            </a:r>
            <a:r>
              <a:rPr lang="en-GB" b="1" u="sng" dirty="0" smtClean="0">
                <a:solidFill>
                  <a:srgbClr val="C00000"/>
                </a:solidFill>
              </a:rPr>
              <a:t>CMS PFA Upgrade Option</a:t>
            </a:r>
            <a:r>
              <a:rPr lang="en-GB" b="1" dirty="0" smtClean="0">
                <a:solidFill>
                  <a:srgbClr val="C00000"/>
                </a:solidFill>
              </a:rPr>
              <a:t> high </a:t>
            </a:r>
            <a:r>
              <a:rPr lang="en-GB" b="1" dirty="0">
                <a:solidFill>
                  <a:srgbClr val="C00000"/>
                </a:solidFill>
              </a:rPr>
              <a:t>g</a:t>
            </a:r>
            <a:r>
              <a:rPr lang="en-GB" b="1" dirty="0" smtClean="0">
                <a:solidFill>
                  <a:srgbClr val="C00000"/>
                </a:solidFill>
              </a:rPr>
              <a:t>ranularity calorimeter</a:t>
            </a:r>
            <a:endParaRPr lang="en-GB" b="1" dirty="0">
              <a:solidFill>
                <a:srgbClr val="C00000"/>
              </a:solidFill>
            </a:endParaRPr>
          </a:p>
        </p:txBody>
      </p:sp>
      <p:pic>
        <p:nvPicPr>
          <p:cNvPr id="13" name="Picture 12"/>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971800" y="5536319"/>
            <a:ext cx="1828800" cy="1016882"/>
          </a:xfrm>
          <a:prstGeom prst="rect">
            <a:avLst/>
          </a:prstGeom>
        </p:spPr>
      </p:pic>
      <p:sp>
        <p:nvSpPr>
          <p:cNvPr id="3" name="TextBox 2"/>
          <p:cNvSpPr txBox="1"/>
          <p:nvPr/>
        </p:nvSpPr>
        <p:spPr>
          <a:xfrm>
            <a:off x="4800600" y="6248400"/>
            <a:ext cx="2133600" cy="430887"/>
          </a:xfrm>
          <a:prstGeom prst="rect">
            <a:avLst/>
          </a:prstGeom>
          <a:solidFill>
            <a:srgbClr val="FFFF00"/>
          </a:solidFill>
          <a:ln w="19050">
            <a:solidFill>
              <a:srgbClr val="FF0000"/>
            </a:solidFill>
          </a:ln>
        </p:spPr>
        <p:txBody>
          <a:bodyPr wrap="square" rtlCol="0">
            <a:spAutoFit/>
          </a:bodyPr>
          <a:lstStyle/>
          <a:p>
            <a:r>
              <a:rPr lang="en-GB" sz="1100" b="1" dirty="0" smtClean="0">
                <a:solidFill>
                  <a:srgbClr val="C00000"/>
                </a:solidFill>
              </a:rPr>
              <a:t>Silicon pads to withstand doses up to 10</a:t>
            </a:r>
            <a:r>
              <a:rPr lang="en-GB" sz="1100" b="1" baseline="30000" dirty="0" smtClean="0">
                <a:solidFill>
                  <a:srgbClr val="C00000"/>
                </a:solidFill>
              </a:rPr>
              <a:t>16</a:t>
            </a:r>
            <a:r>
              <a:rPr lang="en-GB" sz="1100" b="1" dirty="0" smtClean="0">
                <a:solidFill>
                  <a:srgbClr val="C00000"/>
                </a:solidFill>
              </a:rPr>
              <a:t>n/cm</a:t>
            </a:r>
            <a:r>
              <a:rPr lang="en-GB" sz="1100" b="1" baseline="30000" dirty="0" smtClean="0">
                <a:solidFill>
                  <a:srgbClr val="C00000"/>
                </a:solidFill>
              </a:rPr>
              <a:t>2</a:t>
            </a:r>
            <a:r>
              <a:rPr lang="en-GB" sz="1100" b="1" dirty="0" smtClean="0">
                <a:solidFill>
                  <a:srgbClr val="C00000"/>
                </a:solidFill>
              </a:rPr>
              <a:t> and several </a:t>
            </a:r>
            <a:r>
              <a:rPr lang="en-GB" sz="1100" b="1" dirty="0" err="1" smtClean="0">
                <a:solidFill>
                  <a:srgbClr val="C00000"/>
                </a:solidFill>
              </a:rPr>
              <a:t>MGy</a:t>
            </a:r>
            <a:endParaRPr lang="en-GB" sz="1100" b="1" dirty="0">
              <a:solidFill>
                <a:srgbClr val="C00000"/>
              </a:solidFill>
            </a:endParaRPr>
          </a:p>
        </p:txBody>
      </p:sp>
      <p:pic>
        <p:nvPicPr>
          <p:cNvPr id="4" name="Picture 2"/>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381000" y="609601"/>
            <a:ext cx="2672971" cy="2819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 name="Rectangle 24"/>
          <p:cNvSpPr/>
          <p:nvPr/>
        </p:nvSpPr>
        <p:spPr>
          <a:xfrm>
            <a:off x="-304800" y="3352800"/>
            <a:ext cx="5257800" cy="646331"/>
          </a:xfrm>
          <a:prstGeom prst="rect">
            <a:avLst/>
          </a:prstGeom>
        </p:spPr>
        <p:txBody>
          <a:bodyPr wrap="square">
            <a:spAutoFit/>
          </a:bodyPr>
          <a:lstStyle/>
          <a:p>
            <a:pPr lvl="1">
              <a:spcBef>
                <a:spcPts val="0"/>
              </a:spcBef>
            </a:pPr>
            <a:r>
              <a:rPr lang="en-US" b="1" u="sng" dirty="0" smtClean="0"/>
              <a:t>CMS </a:t>
            </a:r>
            <a:r>
              <a:rPr lang="en-US" b="1" u="sng" dirty="0"/>
              <a:t>need to replace ECAL and HCAL end-cap calorimeters due to radiation damage</a:t>
            </a:r>
          </a:p>
        </p:txBody>
      </p:sp>
      <p:pic>
        <p:nvPicPr>
          <p:cNvPr id="1027" name="Picture 3"/>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3048000" y="2259177"/>
            <a:ext cx="1213229" cy="78882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28" name="Picture 4"/>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3060700" y="3088656"/>
            <a:ext cx="1892300" cy="2641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22443763"/>
      </p:ext>
    </p:extLst>
  </p:cSld>
  <p:clrMapOvr>
    <a:masterClrMapping/>
  </p:clrMapOvr>
  <p:transition>
    <p:circl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Full-size image (41 K)"/>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686861" y="780216"/>
            <a:ext cx="2399739" cy="188678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239000" y="4202240"/>
            <a:ext cx="1600069" cy="16191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le 2"/>
          <p:cNvSpPr>
            <a:spLocks noGrp="1"/>
          </p:cNvSpPr>
          <p:nvPr>
            <p:ph type="title"/>
          </p:nvPr>
        </p:nvSpPr>
        <p:spPr>
          <a:xfrm>
            <a:off x="334352" y="116632"/>
            <a:ext cx="8733448" cy="681264"/>
          </a:xfrm>
        </p:spPr>
        <p:txBody>
          <a:bodyPr>
            <a:normAutofit fontScale="90000"/>
          </a:bodyPr>
          <a:lstStyle/>
          <a:p>
            <a:pPr lvl="2" algn="l" rtl="0">
              <a:spcBef>
                <a:spcPct val="0"/>
              </a:spcBef>
            </a:pPr>
            <a:r>
              <a:rPr lang="en-GB" sz="4400" b="1" dirty="0" smtClean="0">
                <a:solidFill>
                  <a:srgbClr val="009999"/>
                </a:solidFill>
                <a:effectLst>
                  <a:outerShdw blurRad="38100" dist="38100" dir="2700000" algn="tl">
                    <a:srgbClr val="000000">
                      <a:alpha val="43137"/>
                    </a:srgbClr>
                  </a:outerShdw>
                </a:effectLst>
              </a:rPr>
              <a:t>Particle ID and Timing Detectors</a:t>
            </a:r>
            <a:r>
              <a:rPr lang="en-GB" sz="2200" dirty="0" smtClean="0">
                <a:solidFill>
                  <a:schemeClr val="tx1"/>
                </a:solidFill>
              </a:rPr>
              <a:t/>
            </a:r>
            <a:br>
              <a:rPr lang="en-GB" sz="2200" dirty="0" smtClean="0">
                <a:solidFill>
                  <a:schemeClr val="tx1"/>
                </a:solidFill>
              </a:rPr>
            </a:br>
            <a:r>
              <a:rPr lang="en-GB" sz="2400" dirty="0" smtClean="0">
                <a:solidFill>
                  <a:schemeClr val="tx1"/>
                </a:solidFill>
              </a:rPr>
              <a:t>	</a:t>
            </a:r>
            <a:endParaRPr lang="en-GB" sz="2200" dirty="0">
              <a:solidFill>
                <a:schemeClr val="tx1"/>
              </a:solidFill>
            </a:endParaRPr>
          </a:p>
        </p:txBody>
      </p:sp>
      <p:pic>
        <p:nvPicPr>
          <p:cNvPr id="2"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 y="762000"/>
            <a:ext cx="3352800" cy="2112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 y="2895600"/>
            <a:ext cx="3464040" cy="2312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2" name="TextBox 31"/>
          <p:cNvSpPr txBox="1"/>
          <p:nvPr/>
        </p:nvSpPr>
        <p:spPr>
          <a:xfrm>
            <a:off x="3581400" y="3810000"/>
            <a:ext cx="2936758" cy="1200329"/>
          </a:xfrm>
          <a:prstGeom prst="rect">
            <a:avLst/>
          </a:prstGeom>
          <a:noFill/>
        </p:spPr>
        <p:txBody>
          <a:bodyPr wrap="square" rtlCol="0">
            <a:spAutoFit/>
          </a:bodyPr>
          <a:lstStyle/>
          <a:p>
            <a:r>
              <a:rPr lang="en-GB" b="1" dirty="0" smtClean="0"/>
              <a:t>Imaging Time of Propagation (</a:t>
            </a:r>
            <a:r>
              <a:rPr lang="en-GB" b="1" dirty="0" err="1" smtClean="0"/>
              <a:t>iTOP</a:t>
            </a:r>
            <a:r>
              <a:rPr lang="en-GB" b="1" dirty="0" smtClean="0"/>
              <a:t>) needs  &lt;50ps rad-hard single photon sensitivity  in 1.5T field </a:t>
            </a:r>
            <a:r>
              <a:rPr lang="en-GB" b="1" kern="1300" baseline="14000" dirty="0" smtClean="0">
                <a:solidFill>
                  <a:srgbClr val="FF0000"/>
                </a:solidFill>
              </a:rPr>
              <a:t>→ </a:t>
            </a:r>
            <a:r>
              <a:rPr lang="en-GB" b="1" dirty="0" smtClean="0"/>
              <a:t>512 MCP-PMT</a:t>
            </a:r>
            <a:endParaRPr lang="en-GB" b="1" dirty="0"/>
          </a:p>
        </p:txBody>
      </p:sp>
      <p:pic>
        <p:nvPicPr>
          <p:cNvPr id="1030" name="Picture 6"/>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505200" y="2923714"/>
            <a:ext cx="2019300" cy="7953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6687214" y="2721716"/>
            <a:ext cx="2190750" cy="14175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2" name="Picture 8"/>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5522155" y="3352800"/>
            <a:ext cx="1104208" cy="5355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5523328" y="2721716"/>
            <a:ext cx="1104207" cy="4786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5" name="TextBox 34"/>
          <p:cNvSpPr txBox="1"/>
          <p:nvPr/>
        </p:nvSpPr>
        <p:spPr>
          <a:xfrm>
            <a:off x="67194" y="5638800"/>
            <a:ext cx="6867006" cy="923330"/>
          </a:xfrm>
          <a:prstGeom prst="rect">
            <a:avLst/>
          </a:prstGeom>
          <a:noFill/>
        </p:spPr>
        <p:txBody>
          <a:bodyPr wrap="square" rtlCol="0">
            <a:spAutoFit/>
          </a:bodyPr>
          <a:lstStyle/>
          <a:p>
            <a:r>
              <a:rPr lang="en-GB" b="1" dirty="0" smtClean="0">
                <a:solidFill>
                  <a:srgbClr val="C00000"/>
                </a:solidFill>
              </a:rPr>
              <a:t> For 140 PU and “crab kissing”,  HL-LHC can deliver </a:t>
            </a:r>
          </a:p>
          <a:p>
            <a:r>
              <a:rPr lang="en-GB" b="1" dirty="0" smtClean="0">
                <a:solidFill>
                  <a:srgbClr val="C00000"/>
                </a:solidFill>
              </a:rPr>
              <a:t> down to 0.7 event/mm and up to 1.45ns bunch length</a:t>
            </a:r>
          </a:p>
          <a:p>
            <a:r>
              <a:rPr lang="en-GB" b="1" dirty="0">
                <a:solidFill>
                  <a:srgbClr val="FF0000"/>
                </a:solidFill>
              </a:rPr>
              <a:t>→</a:t>
            </a:r>
            <a:r>
              <a:rPr lang="en-GB" dirty="0"/>
              <a:t> </a:t>
            </a:r>
            <a:r>
              <a:rPr lang="en-GB" b="1" u="sng" dirty="0" smtClean="0">
                <a:solidFill>
                  <a:srgbClr val="002060"/>
                </a:solidFill>
              </a:rPr>
              <a:t>Use 20-30ps timing to better associate high </a:t>
            </a:r>
            <a:r>
              <a:rPr lang="en-GB" b="1" u="sng" dirty="0" err="1" smtClean="0">
                <a:solidFill>
                  <a:srgbClr val="002060"/>
                </a:solidFill>
              </a:rPr>
              <a:t>p</a:t>
            </a:r>
            <a:r>
              <a:rPr lang="en-GB" b="1" baseline="-25000" dirty="0" err="1" smtClean="0">
                <a:solidFill>
                  <a:srgbClr val="002060"/>
                </a:solidFill>
              </a:rPr>
              <a:t>T</a:t>
            </a:r>
            <a:r>
              <a:rPr lang="en-GB" b="1" u="sng" dirty="0" smtClean="0">
                <a:solidFill>
                  <a:srgbClr val="002060"/>
                </a:solidFill>
              </a:rPr>
              <a:t> objects to vertices</a:t>
            </a:r>
            <a:endParaRPr lang="en-GB" b="1" u="sng" dirty="0">
              <a:solidFill>
                <a:srgbClr val="002060"/>
              </a:solidFill>
            </a:endParaRPr>
          </a:p>
        </p:txBody>
      </p:sp>
      <p:sp>
        <p:nvSpPr>
          <p:cNvPr id="36" name="Rectangle 35"/>
          <p:cNvSpPr/>
          <p:nvPr/>
        </p:nvSpPr>
        <p:spPr>
          <a:xfrm>
            <a:off x="1" y="5269468"/>
            <a:ext cx="7409653" cy="369332"/>
          </a:xfrm>
          <a:prstGeom prst="rect">
            <a:avLst/>
          </a:prstGeom>
        </p:spPr>
        <p:txBody>
          <a:bodyPr wrap="square">
            <a:spAutoFit/>
          </a:bodyPr>
          <a:lstStyle/>
          <a:p>
            <a:r>
              <a:rPr lang="en-US" b="1" dirty="0" smtClean="0"/>
              <a:t>Other technologies: high doped silicon (RD50), diamond (RD42), MG RPC,..       </a:t>
            </a:r>
            <a:endParaRPr lang="en-GB" b="1" dirty="0"/>
          </a:p>
        </p:txBody>
      </p:sp>
      <p:sp>
        <p:nvSpPr>
          <p:cNvPr id="37" name="Rectangle 36"/>
          <p:cNvSpPr/>
          <p:nvPr/>
        </p:nvSpPr>
        <p:spPr>
          <a:xfrm>
            <a:off x="6553200" y="5715000"/>
            <a:ext cx="2649039" cy="923330"/>
          </a:xfrm>
          <a:prstGeom prst="rect">
            <a:avLst/>
          </a:prstGeom>
        </p:spPr>
        <p:txBody>
          <a:bodyPr wrap="square">
            <a:spAutoFit/>
          </a:bodyPr>
          <a:lstStyle/>
          <a:p>
            <a:r>
              <a:rPr lang="en-GB" b="1" dirty="0"/>
              <a:t>CMS crystal calorimeter shows 150ps in operation (test beam down to </a:t>
            </a:r>
            <a:r>
              <a:rPr lang="en-GB" b="1" dirty="0" smtClean="0"/>
              <a:t>20ps)</a:t>
            </a:r>
            <a:endParaRPr lang="en-GB" b="1" dirty="0"/>
          </a:p>
        </p:txBody>
      </p:sp>
      <p:sp>
        <p:nvSpPr>
          <p:cNvPr id="90" name="Footer Placeholder 2"/>
          <p:cNvSpPr txBox="1">
            <a:spLocks/>
          </p:cNvSpPr>
          <p:nvPr/>
        </p:nvSpPr>
        <p:spPr>
          <a:xfrm>
            <a:off x="3124200" y="6645275"/>
            <a:ext cx="2895600" cy="365125"/>
          </a:xfrm>
          <a:prstGeom prst="rect">
            <a:avLst/>
          </a:prstGeom>
        </p:spPr>
        <p:txBody>
          <a:bodyPr/>
          <a:lstStyle>
            <a:defPPr>
              <a:defRPr lang="en-US"/>
            </a:defPPr>
            <a:lvl1pPr marL="0" algn="l" defTabSz="914400" rtl="0" eaLnBrk="1" latinLnBrk="0" hangingPunct="1">
              <a:defRPr sz="1800" b="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smtClean="0">
                <a:solidFill>
                  <a:srgbClr val="C00000"/>
                </a:solidFill>
              </a:rPr>
              <a:t>Phil Allport</a:t>
            </a:r>
            <a:endParaRPr lang="en-US" sz="1200" dirty="0">
              <a:solidFill>
                <a:srgbClr val="C00000"/>
              </a:solidFill>
            </a:endParaRPr>
          </a:p>
        </p:txBody>
      </p:sp>
      <p:sp>
        <p:nvSpPr>
          <p:cNvPr id="91" name="Slide Number Placeholder 3"/>
          <p:cNvSpPr txBox="1">
            <a:spLocks/>
          </p:cNvSpPr>
          <p:nvPr/>
        </p:nvSpPr>
        <p:spPr>
          <a:xfrm>
            <a:off x="7010400" y="6645275"/>
            <a:ext cx="2133600" cy="365125"/>
          </a:xfrm>
          <a:prstGeom prst="rect">
            <a:avLst/>
          </a:prstGeom>
        </p:spPr>
        <p:txBody>
          <a:bodyPr/>
          <a:lstStyle>
            <a:defPPr>
              <a:defRPr lang="en-US"/>
            </a:defPPr>
            <a:lvl1pPr marL="0" algn="l" defTabSz="914400" rtl="0" eaLnBrk="1" latinLnBrk="0" hangingPunct="1">
              <a:defRPr sz="1800" b="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6F15528-21DE-4FAA-801E-634DDDAF4B2B}" type="slidenum">
              <a:rPr lang="en-US" sz="1200" smtClean="0">
                <a:solidFill>
                  <a:srgbClr val="C00000"/>
                </a:solidFill>
              </a:rPr>
              <a:pPr algn="r"/>
              <a:t>15</a:t>
            </a:fld>
            <a:endParaRPr lang="en-US" sz="1200" dirty="0">
              <a:solidFill>
                <a:srgbClr val="C00000"/>
              </a:solidFill>
            </a:endParaRPr>
          </a:p>
        </p:txBody>
      </p:sp>
      <p:sp>
        <p:nvSpPr>
          <p:cNvPr id="92" name="Date Placeholder 1"/>
          <p:cNvSpPr txBox="1">
            <a:spLocks/>
          </p:cNvSpPr>
          <p:nvPr/>
        </p:nvSpPr>
        <p:spPr>
          <a:xfrm>
            <a:off x="0" y="6645275"/>
            <a:ext cx="2133600" cy="365125"/>
          </a:xfrm>
          <a:prstGeom prst="rect">
            <a:avLst/>
          </a:prstGeom>
        </p:spPr>
        <p:txBody>
          <a:bodyPr/>
          <a:lstStyle>
            <a:defPPr>
              <a:defRPr lang="en-US"/>
            </a:defPPr>
            <a:lvl1pPr marL="0" algn="l" defTabSz="914400" rtl="0" eaLnBrk="1" latinLnBrk="0" hangingPunct="1">
              <a:defRPr sz="1800" b="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D8BD707-D9CF-40AE-B4C6-C98DA3205C09}" type="datetimeFigureOut">
              <a:rPr lang="en-US" sz="1200" smtClean="0">
                <a:solidFill>
                  <a:srgbClr val="C00000"/>
                </a:solidFill>
              </a:rPr>
              <a:pPr/>
              <a:t>10/29/2014</a:t>
            </a:fld>
            <a:endParaRPr lang="en-US" sz="1200" dirty="0">
              <a:solidFill>
                <a:srgbClr val="C00000"/>
              </a:solidFill>
            </a:endParaRPr>
          </a:p>
        </p:txBody>
      </p:sp>
      <p:sp>
        <p:nvSpPr>
          <p:cNvPr id="5" name="TextBox 4"/>
          <p:cNvSpPr txBox="1"/>
          <p:nvPr/>
        </p:nvSpPr>
        <p:spPr>
          <a:xfrm>
            <a:off x="5282418" y="3153489"/>
            <a:ext cx="1450146" cy="261610"/>
          </a:xfrm>
          <a:prstGeom prst="rect">
            <a:avLst/>
          </a:prstGeom>
          <a:noFill/>
        </p:spPr>
        <p:txBody>
          <a:bodyPr wrap="square" rtlCol="0">
            <a:spAutoFit/>
          </a:bodyPr>
          <a:lstStyle/>
          <a:p>
            <a:pPr algn="r"/>
            <a:r>
              <a:rPr lang="en-GB" sz="1100" b="1" dirty="0" smtClean="0">
                <a:solidFill>
                  <a:srgbClr val="C00000"/>
                </a:solidFill>
              </a:rPr>
              <a:t>Multi-channel plate</a:t>
            </a:r>
            <a:endParaRPr lang="en-GB" sz="1100" b="1" dirty="0">
              <a:solidFill>
                <a:srgbClr val="C00000"/>
              </a:solidFill>
            </a:endParaRPr>
          </a:p>
        </p:txBody>
      </p:sp>
      <mc:AlternateContent xmlns:mc="http://schemas.openxmlformats.org/markup-compatibility/2006" xmlns:a14="http://schemas.microsoft.com/office/drawing/2010/main">
        <mc:Choice Requires="a14">
          <p:sp>
            <p:nvSpPr>
              <p:cNvPr id="27" name="TextBox 26"/>
              <p:cNvSpPr txBox="1"/>
              <p:nvPr/>
            </p:nvSpPr>
            <p:spPr>
              <a:xfrm>
                <a:off x="3276599" y="711875"/>
                <a:ext cx="1773179" cy="2031325"/>
              </a:xfrm>
              <a:prstGeom prst="rect">
                <a:avLst/>
              </a:prstGeom>
              <a:noFill/>
            </p:spPr>
            <p:txBody>
              <a:bodyPr wrap="square" rtlCol="0">
                <a:spAutoFit/>
              </a:bodyPr>
              <a:lstStyle/>
              <a:p>
                <a:r>
                  <a:rPr lang="en-GB" b="1" dirty="0" err="1" smtClean="0"/>
                  <a:t>LHCb</a:t>
                </a:r>
                <a:r>
                  <a:rPr lang="en-GB" b="1" dirty="0" smtClean="0"/>
                  <a:t> RICH system needs upgrades for </a:t>
                </a:r>
                <a:r>
                  <a:rPr lang="en-GB" b="1" dirty="0" err="1" smtClean="0"/>
                  <a:t>triggerless</a:t>
                </a:r>
                <a:r>
                  <a:rPr lang="en-GB" b="1" dirty="0" smtClean="0"/>
                  <a:t> operation at higher rates: </a:t>
                </a:r>
                <a14:m>
                  <m:oMath xmlns:m="http://schemas.openxmlformats.org/officeDocument/2006/math">
                    <m:r>
                      <a:rPr lang="en-GB" b="1" i="1">
                        <a:solidFill>
                          <a:srgbClr val="000090"/>
                        </a:solidFill>
                        <a:latin typeface="Cambria Math"/>
                        <a:ea typeface="Cambria Math"/>
                      </a:rPr>
                      <m:t>𝓛</m:t>
                    </m:r>
                  </m:oMath>
                </a14:m>
                <a:r>
                  <a:rPr lang="en-GB" dirty="0" smtClean="0"/>
                  <a:t>=</a:t>
                </a:r>
                <a:r>
                  <a:rPr lang="en-GB" b="1" dirty="0" smtClean="0"/>
                  <a:t>2×10</a:t>
                </a:r>
                <a:r>
                  <a:rPr lang="en-GB" b="1" baseline="30000" dirty="0" smtClean="0"/>
                  <a:t>33</a:t>
                </a:r>
                <a:r>
                  <a:rPr lang="en-GB" b="1" dirty="0" smtClean="0"/>
                  <a:t>cm</a:t>
                </a:r>
                <a:r>
                  <a:rPr lang="en-GB" b="1" baseline="30000" dirty="0" smtClean="0"/>
                  <a:t>-2</a:t>
                </a:r>
                <a:r>
                  <a:rPr lang="en-GB" b="1" dirty="0" smtClean="0"/>
                  <a:t>s</a:t>
                </a:r>
                <a:r>
                  <a:rPr lang="en-GB" b="1" baseline="30000" dirty="0" smtClean="0"/>
                  <a:t>-1</a:t>
                </a:r>
                <a:endParaRPr lang="en-GB" b="1" baseline="30000" dirty="0"/>
              </a:p>
            </p:txBody>
          </p:sp>
        </mc:Choice>
        <mc:Fallback xmlns="">
          <p:sp>
            <p:nvSpPr>
              <p:cNvPr id="27" name="TextBox 26"/>
              <p:cNvSpPr txBox="1">
                <a:spLocks noRot="1" noChangeAspect="1" noMove="1" noResize="1" noEditPoints="1" noAdjustHandles="1" noChangeArrowheads="1" noChangeShapeType="1" noTextEdit="1"/>
              </p:cNvSpPr>
              <p:nvPr/>
            </p:nvSpPr>
            <p:spPr>
              <a:xfrm>
                <a:off x="3276599" y="711875"/>
                <a:ext cx="1773179" cy="2031325"/>
              </a:xfrm>
              <a:prstGeom prst="rect">
                <a:avLst/>
              </a:prstGeom>
              <a:blipFill rotWithShape="1">
                <a:blip r:embed="rId11"/>
                <a:stretch>
                  <a:fillRect l="-2749" t="-1502" b="-3904"/>
                </a:stretch>
              </a:blipFill>
            </p:spPr>
            <p:txBody>
              <a:bodyPr/>
              <a:lstStyle/>
              <a:p>
                <a:r>
                  <a:rPr lang="en-GB">
                    <a:noFill/>
                  </a:rPr>
                  <a:t> </a:t>
                </a:r>
              </a:p>
            </p:txBody>
          </p:sp>
        </mc:Fallback>
      </mc:AlternateContent>
      <p:pic>
        <p:nvPicPr>
          <p:cNvPr id="1028" name="Picture 4" descr="Full-size image (50 K)"/>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7104724" y="1411102"/>
            <a:ext cx="2039276" cy="123948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7010400" y="398383"/>
            <a:ext cx="2133600" cy="1354217"/>
          </a:xfrm>
          <a:prstGeom prst="rect">
            <a:avLst/>
          </a:prstGeom>
        </p:spPr>
        <p:txBody>
          <a:bodyPr wrap="square">
            <a:spAutoFit/>
          </a:bodyPr>
          <a:lstStyle/>
          <a:p>
            <a:endParaRPr lang="en-GB" dirty="0"/>
          </a:p>
          <a:p>
            <a:r>
              <a:rPr lang="en-GB" sz="1600" dirty="0" smtClean="0"/>
              <a:t>Also</a:t>
            </a:r>
            <a:r>
              <a:rPr lang="en-GB" sz="1600" dirty="0" smtClean="0">
                <a:solidFill>
                  <a:srgbClr val="C00000"/>
                </a:solidFill>
              </a:rPr>
              <a:t> Time </a:t>
            </a:r>
            <a:r>
              <a:rPr lang="en-GB" sz="1600" dirty="0">
                <a:solidFill>
                  <a:srgbClr val="C00000"/>
                </a:solidFill>
              </a:rPr>
              <a:t>Of </a:t>
            </a:r>
            <a:r>
              <a:rPr lang="en-GB" sz="1600" dirty="0" smtClean="0">
                <a:solidFill>
                  <a:srgbClr val="C00000"/>
                </a:solidFill>
              </a:rPr>
              <a:t>internally</a:t>
            </a:r>
          </a:p>
          <a:p>
            <a:r>
              <a:rPr lang="en-GB" sz="1600" dirty="0">
                <a:solidFill>
                  <a:srgbClr val="C00000"/>
                </a:solidFill>
              </a:rPr>
              <a:t> </a:t>
            </a:r>
            <a:r>
              <a:rPr lang="en-GB" sz="1600" dirty="0" smtClean="0">
                <a:solidFill>
                  <a:srgbClr val="C00000"/>
                </a:solidFill>
              </a:rPr>
              <a:t>Reflected </a:t>
            </a:r>
            <a:r>
              <a:rPr lang="en-GB" sz="1600" dirty="0" err="1" smtClean="0">
                <a:solidFill>
                  <a:srgbClr val="C00000"/>
                </a:solidFill>
              </a:rPr>
              <a:t>CHerenkov</a:t>
            </a:r>
            <a:r>
              <a:rPr lang="en-GB" sz="1600" dirty="0" smtClean="0">
                <a:solidFill>
                  <a:srgbClr val="C00000"/>
                </a:solidFill>
              </a:rPr>
              <a:t> (TORCH) </a:t>
            </a:r>
            <a:r>
              <a:rPr lang="en-GB" sz="1600" dirty="0" smtClean="0"/>
              <a:t>~15ps/track</a:t>
            </a:r>
            <a:endParaRPr lang="en-GB" sz="1600" b="1" dirty="0" smtClean="0"/>
          </a:p>
          <a:p>
            <a:r>
              <a:rPr lang="en-GB" sz="1600" b="1" dirty="0" smtClean="0"/>
              <a:t> </a:t>
            </a:r>
            <a:endParaRPr lang="en-GB" sz="1600" b="1" baseline="30000" dirty="0"/>
          </a:p>
        </p:txBody>
      </p:sp>
      <p:pic>
        <p:nvPicPr>
          <p:cNvPr id="26" name="Picture 4"/>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2464481" y="1995364"/>
            <a:ext cx="499106" cy="5192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9" name="TextBox 28"/>
          <p:cNvSpPr txBox="1"/>
          <p:nvPr/>
        </p:nvSpPr>
        <p:spPr>
          <a:xfrm>
            <a:off x="583519" y="2206823"/>
            <a:ext cx="2007281" cy="307777"/>
          </a:xfrm>
          <a:prstGeom prst="rect">
            <a:avLst/>
          </a:prstGeom>
          <a:noFill/>
        </p:spPr>
        <p:txBody>
          <a:bodyPr wrap="none" rtlCol="0">
            <a:spAutoFit/>
          </a:bodyPr>
          <a:lstStyle/>
          <a:p>
            <a:r>
              <a:rPr lang="en-GB" sz="1400" b="1" dirty="0" err="1" smtClean="0"/>
              <a:t>LHCb</a:t>
            </a:r>
            <a:r>
              <a:rPr lang="en-GB" sz="1400" b="1" dirty="0" smtClean="0"/>
              <a:t> RICH new </a:t>
            </a:r>
            <a:r>
              <a:rPr lang="en-GB" sz="1400" b="1" dirty="0" err="1" smtClean="0"/>
              <a:t>MaPMTs</a:t>
            </a:r>
            <a:endParaRPr lang="en-GB" sz="1400" b="1" dirty="0"/>
          </a:p>
        </p:txBody>
      </p:sp>
    </p:spTree>
    <p:extLst>
      <p:ext uri="{BB962C8B-B14F-4D97-AF65-F5344CB8AC3E}">
        <p14:creationId xmlns:p14="http://schemas.microsoft.com/office/powerpoint/2010/main" val="23720754"/>
      </p:ext>
    </p:extLst>
  </p:cSld>
  <p:clrMapOvr>
    <a:masterClrMapping/>
  </p:clrMapOvr>
  <p:transition>
    <p:circl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235858" cy="6858000"/>
          </a:xfrm>
          <a:prstGeom prst="rect">
            <a:avLst/>
          </a:prstGeom>
        </p:spPr>
      </p:pic>
      <p:sp>
        <p:nvSpPr>
          <p:cNvPr id="3" name="Content Placeholder 2"/>
          <p:cNvSpPr>
            <a:spLocks noGrp="1"/>
          </p:cNvSpPr>
          <p:nvPr>
            <p:ph idx="1"/>
          </p:nvPr>
        </p:nvSpPr>
        <p:spPr>
          <a:xfrm>
            <a:off x="97042" y="696822"/>
            <a:ext cx="7952804" cy="1589178"/>
          </a:xfrm>
        </p:spPr>
        <p:txBody>
          <a:bodyPr>
            <a:normAutofit/>
          </a:bodyPr>
          <a:lstStyle/>
          <a:p>
            <a:pPr lvl="1">
              <a:buNone/>
            </a:pPr>
            <a:endParaRPr lang="en-US" dirty="0" smtClean="0"/>
          </a:p>
          <a:p>
            <a:pPr marL="274320" lvl="1" indent="0">
              <a:buNone/>
            </a:pPr>
            <a:endParaRPr lang="en-US" dirty="0" smtClean="0">
              <a:solidFill>
                <a:srgbClr val="800000"/>
              </a:solidFill>
            </a:endParaRPr>
          </a:p>
          <a:p>
            <a:pPr lvl="1">
              <a:buFont typeface="Courier New"/>
              <a:buChar char="o"/>
            </a:pPr>
            <a:endParaRPr lang="en-US" dirty="0">
              <a:solidFill>
                <a:srgbClr val="800000"/>
              </a:solidFill>
            </a:endParaRPr>
          </a:p>
        </p:txBody>
      </p:sp>
      <p:sp>
        <p:nvSpPr>
          <p:cNvPr id="6" name="Rectangle 5"/>
          <p:cNvSpPr/>
          <p:nvPr/>
        </p:nvSpPr>
        <p:spPr>
          <a:xfrm>
            <a:off x="284674" y="813137"/>
            <a:ext cx="8935526" cy="1015663"/>
          </a:xfrm>
          <a:prstGeom prst="rect">
            <a:avLst/>
          </a:prstGeom>
        </p:spPr>
        <p:txBody>
          <a:bodyPr wrap="square">
            <a:spAutoFit/>
          </a:bodyPr>
          <a:lstStyle/>
          <a:p>
            <a:pPr algn="r"/>
            <a:r>
              <a:rPr lang="en-GB" sz="2000" b="1" dirty="0" smtClean="0">
                <a:solidFill>
                  <a:schemeClr val="bg1"/>
                </a:solidFill>
              </a:rPr>
              <a:t>The challenge for the machine is to feed the experiments with as much useable</a:t>
            </a:r>
          </a:p>
          <a:p>
            <a:pPr algn="r"/>
            <a:r>
              <a:rPr lang="en-GB" sz="2000" b="1" dirty="0" smtClean="0">
                <a:solidFill>
                  <a:schemeClr val="bg1"/>
                </a:solidFill>
              </a:rPr>
              <a:t> integrated luminosity as possible while the challenge of the experiments</a:t>
            </a:r>
          </a:p>
          <a:p>
            <a:pPr algn="r"/>
            <a:r>
              <a:rPr lang="en-GB" sz="2000" b="1" dirty="0" smtClean="0">
                <a:solidFill>
                  <a:schemeClr val="bg1"/>
                </a:solidFill>
              </a:rPr>
              <a:t> is to swallow and digest it.</a:t>
            </a:r>
          </a:p>
        </p:txBody>
      </p:sp>
      <p:sp>
        <p:nvSpPr>
          <p:cNvPr id="13" name="Title 1"/>
          <p:cNvSpPr>
            <a:spLocks noGrp="1"/>
          </p:cNvSpPr>
          <p:nvPr>
            <p:ph type="title"/>
          </p:nvPr>
        </p:nvSpPr>
        <p:spPr>
          <a:xfrm>
            <a:off x="0" y="31288"/>
            <a:ext cx="9144000" cy="678235"/>
          </a:xfrm>
        </p:spPr>
        <p:txBody>
          <a:bodyPr>
            <a:normAutofit fontScale="90000"/>
          </a:bodyPr>
          <a:lstStyle/>
          <a:p>
            <a:r>
              <a:rPr lang="en-US" dirty="0" smtClean="0"/>
              <a:t>HL-LHC Read-out and </a:t>
            </a:r>
            <a:r>
              <a:rPr lang="en-US" b="1" dirty="0" smtClean="0">
                <a:solidFill>
                  <a:srgbClr val="009999"/>
                </a:solidFill>
                <a:effectLst>
                  <a:outerShdw blurRad="38100" dist="38100" dir="2700000" algn="tl">
                    <a:srgbClr val="000000">
                      <a:alpha val="43137"/>
                    </a:srgbClr>
                  </a:outerShdw>
                </a:effectLst>
              </a:rPr>
              <a:t>Triggering </a:t>
            </a:r>
            <a:endParaRPr lang="en-US" b="1" dirty="0">
              <a:solidFill>
                <a:srgbClr val="009999"/>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217061088"/>
      </p:ext>
    </p:extLst>
  </p:cSld>
  <p:clrMapOvr>
    <a:masterClrMapping/>
  </p:clrMapOvr>
  <p:transition>
    <p:circl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235858" cy="6858000"/>
          </a:xfrm>
          <a:prstGeom prst="rect">
            <a:avLst/>
          </a:prstGeom>
        </p:spPr>
      </p:pic>
      <p:sp>
        <p:nvSpPr>
          <p:cNvPr id="3" name="Content Placeholder 2"/>
          <p:cNvSpPr>
            <a:spLocks noGrp="1"/>
          </p:cNvSpPr>
          <p:nvPr>
            <p:ph idx="1"/>
          </p:nvPr>
        </p:nvSpPr>
        <p:spPr>
          <a:xfrm>
            <a:off x="97042" y="696822"/>
            <a:ext cx="7952804" cy="1589178"/>
          </a:xfrm>
        </p:spPr>
        <p:txBody>
          <a:bodyPr>
            <a:normAutofit/>
          </a:bodyPr>
          <a:lstStyle/>
          <a:p>
            <a:pPr lvl="1">
              <a:buNone/>
            </a:pPr>
            <a:endParaRPr lang="en-US" dirty="0" smtClean="0"/>
          </a:p>
          <a:p>
            <a:pPr marL="274320" lvl="1" indent="0">
              <a:buNone/>
            </a:pPr>
            <a:endParaRPr lang="en-US" dirty="0" smtClean="0">
              <a:solidFill>
                <a:srgbClr val="800000"/>
              </a:solidFill>
            </a:endParaRPr>
          </a:p>
          <a:p>
            <a:pPr lvl="1">
              <a:buFont typeface="Courier New"/>
              <a:buChar char="o"/>
            </a:pPr>
            <a:endParaRPr lang="en-US" dirty="0">
              <a:solidFill>
                <a:srgbClr val="800000"/>
              </a:solidFill>
            </a:endParaRPr>
          </a:p>
        </p:txBody>
      </p:sp>
      <p:sp>
        <p:nvSpPr>
          <p:cNvPr id="13" name="Title 1"/>
          <p:cNvSpPr>
            <a:spLocks noGrp="1"/>
          </p:cNvSpPr>
          <p:nvPr>
            <p:ph type="title"/>
          </p:nvPr>
        </p:nvSpPr>
        <p:spPr>
          <a:xfrm>
            <a:off x="0" y="31288"/>
            <a:ext cx="9144000" cy="678235"/>
          </a:xfrm>
        </p:spPr>
        <p:txBody>
          <a:bodyPr>
            <a:normAutofit fontScale="90000"/>
          </a:bodyPr>
          <a:lstStyle/>
          <a:p>
            <a:r>
              <a:rPr lang="en-US" dirty="0" smtClean="0"/>
              <a:t>HL-LHC Read-out and </a:t>
            </a:r>
            <a:r>
              <a:rPr lang="en-US" b="1" dirty="0" smtClean="0">
                <a:solidFill>
                  <a:srgbClr val="009999"/>
                </a:solidFill>
                <a:effectLst>
                  <a:outerShdw blurRad="38100" dist="38100" dir="2700000" algn="tl">
                    <a:srgbClr val="000000">
                      <a:alpha val="43137"/>
                    </a:srgbClr>
                  </a:outerShdw>
                </a:effectLst>
              </a:rPr>
              <a:t>Triggering </a:t>
            </a:r>
            <a:endParaRPr lang="en-US" b="1" dirty="0">
              <a:solidFill>
                <a:srgbClr val="009999"/>
              </a:solidFill>
              <a:effectLst>
                <a:outerShdw blurRad="38100" dist="38100" dir="2700000" algn="tl">
                  <a:srgbClr val="000000">
                    <a:alpha val="43137"/>
                  </a:srgbClr>
                </a:outerShdw>
              </a:effectLst>
            </a:endParaRPr>
          </a:p>
        </p:txBody>
      </p:sp>
      <p:pic>
        <p:nvPicPr>
          <p:cNvPr id="7" name="Picture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772025" y="2495550"/>
            <a:ext cx="2466975" cy="1847850"/>
          </a:xfrm>
          <a:prstGeom prst="rect">
            <a:avLst/>
          </a:prstGeom>
        </p:spPr>
      </p:pic>
      <mc:AlternateContent xmlns:mc="http://schemas.openxmlformats.org/markup-compatibility/2006" xmlns:a14="http://schemas.microsoft.com/office/drawing/2010/main">
        <mc:Choice Requires="a14">
          <p:sp>
            <p:nvSpPr>
              <p:cNvPr id="8" name="Rectangle 7"/>
              <p:cNvSpPr/>
              <p:nvPr/>
            </p:nvSpPr>
            <p:spPr>
              <a:xfrm rot="173087">
                <a:off x="5400607" y="3253852"/>
                <a:ext cx="1068498" cy="58477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GB" sz="1400" b="1" i="0" smtClean="0">
                          <a:solidFill>
                            <a:srgbClr val="000090"/>
                          </a:solidFill>
                          <a:latin typeface="Cambria Math"/>
                          <a:ea typeface="Cambria Math"/>
                        </a:rPr>
                        <m:t>𝐇</m:t>
                      </m:r>
                      <m:r>
                        <a:rPr lang="en-GB" sz="1400" b="1" i="1">
                          <a:solidFill>
                            <a:srgbClr val="000090"/>
                          </a:solidFill>
                          <a:latin typeface="Cambria Math"/>
                          <a:ea typeface="Cambria Math"/>
                        </a:rPr>
                        <m:t>𝓛</m:t>
                      </m:r>
                      <m:r>
                        <a:rPr lang="en-GB" sz="1400" b="1" i="1" smtClean="0">
                          <a:solidFill>
                            <a:srgbClr val="000090"/>
                          </a:solidFill>
                          <a:latin typeface="Cambria Math"/>
                          <a:ea typeface="Cambria Math"/>
                        </a:rPr>
                        <m:t>−</m:t>
                      </m:r>
                      <m:r>
                        <a:rPr lang="en-GB" sz="1400" b="1" i="1">
                          <a:solidFill>
                            <a:srgbClr val="000090"/>
                          </a:solidFill>
                          <a:latin typeface="Cambria Math"/>
                          <a:ea typeface="Cambria Math"/>
                        </a:rPr>
                        <m:t>𝓛</m:t>
                      </m:r>
                      <m:r>
                        <a:rPr lang="en-GB" sz="1400" b="1" i="0" smtClean="0">
                          <a:solidFill>
                            <a:srgbClr val="000090"/>
                          </a:solidFill>
                          <a:latin typeface="Cambria Math"/>
                          <a:ea typeface="Cambria Math"/>
                        </a:rPr>
                        <m:t>𝐇𝐂</m:t>
                      </m:r>
                    </m:oMath>
                  </m:oMathPara>
                </a14:m>
                <a:endParaRPr lang="en-GB" b="1" dirty="0"/>
              </a:p>
              <a:p>
                <a:endParaRPr lang="en-GB" dirty="0"/>
              </a:p>
            </p:txBody>
          </p:sp>
        </mc:Choice>
        <mc:Fallback xmlns="">
          <p:sp>
            <p:nvSpPr>
              <p:cNvPr id="8" name="Rectangle 7"/>
              <p:cNvSpPr>
                <a:spLocks noRot="1" noChangeAspect="1" noMove="1" noResize="1" noEditPoints="1" noAdjustHandles="1" noChangeArrowheads="1" noChangeShapeType="1" noTextEdit="1"/>
              </p:cNvSpPr>
              <p:nvPr/>
            </p:nvSpPr>
            <p:spPr>
              <a:xfrm rot="173087">
                <a:off x="5400607" y="3253852"/>
                <a:ext cx="1068498" cy="584775"/>
              </a:xfrm>
              <a:prstGeom prst="rect">
                <a:avLst/>
              </a:prstGeom>
              <a:blipFill rotWithShape="1">
                <a:blip r:embed="rId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0" y="5486400"/>
                <a:ext cx="9245236" cy="1323439"/>
              </a:xfrm>
              <a:prstGeom prst="rect">
                <a:avLst/>
              </a:prstGeom>
            </p:spPr>
            <p:txBody>
              <a:bodyPr wrap="square">
                <a:spAutoFit/>
              </a:bodyPr>
              <a:lstStyle/>
              <a:p>
                <a:pPr algn="r"/>
                <a:r>
                  <a:rPr lang="en-GB" sz="2000" b="1" dirty="0" smtClean="0">
                    <a:solidFill>
                      <a:schemeClr val="bg1"/>
                    </a:solidFill>
                  </a:rPr>
                  <a:t>Major pile-up of events in every 25ns bunch </a:t>
                </a:r>
              </a:p>
              <a:p>
                <a:pPr algn="r"/>
                <a:r>
                  <a:rPr lang="en-GB" sz="2000" b="1" dirty="0">
                    <a:solidFill>
                      <a:schemeClr val="bg1"/>
                    </a:solidFill>
                  </a:rPr>
                  <a:t>c</a:t>
                </a:r>
                <a:r>
                  <a:rPr lang="en-GB" sz="2000" b="1" dirty="0" smtClean="0">
                    <a:solidFill>
                      <a:schemeClr val="bg1"/>
                    </a:solidFill>
                  </a:rPr>
                  <a:t>rossing is an unavoidable consequence of high </a:t>
                </a:r>
              </a:p>
              <a:p>
                <a:pPr algn="r"/>
                <a:r>
                  <a:rPr lang="en-GB" sz="2000" b="1" dirty="0" smtClean="0">
                    <a:solidFill>
                      <a:schemeClr val="bg1"/>
                    </a:solidFill>
                  </a:rPr>
                  <a:t>luminosity operation which challenges all aspects of the experiment. </a:t>
                </a:r>
              </a:p>
              <a:p>
                <a:pPr algn="r"/>
                <a:r>
                  <a:rPr lang="en-GB" sz="2000" b="1" dirty="0" smtClean="0">
                    <a:solidFill>
                      <a:schemeClr val="bg1"/>
                    </a:solidFill>
                  </a:rPr>
                  <a:t>We expect &lt;µ&gt;=140 at </a:t>
                </a:r>
                <a14:m>
                  <m:oMath xmlns:m="http://schemas.openxmlformats.org/officeDocument/2006/math">
                    <m:r>
                      <a:rPr lang="en-GB" sz="2000" b="1" i="1" smtClean="0">
                        <a:solidFill>
                          <a:schemeClr val="bg1"/>
                        </a:solidFill>
                        <a:latin typeface="Cambria Math"/>
                        <a:ea typeface="Cambria Math"/>
                      </a:rPr>
                      <m:t>𝓛</m:t>
                    </m:r>
                  </m:oMath>
                </a14:m>
                <a:r>
                  <a:rPr lang="en-GB" sz="2000" b="1" dirty="0" smtClean="0">
                    <a:solidFill>
                      <a:schemeClr val="bg1"/>
                    </a:solidFill>
                  </a:rPr>
                  <a:t>=5×10</a:t>
                </a:r>
                <a:r>
                  <a:rPr lang="en-GB" sz="2000" b="1" baseline="30000" dirty="0" smtClean="0">
                    <a:solidFill>
                      <a:schemeClr val="bg1"/>
                    </a:solidFill>
                  </a:rPr>
                  <a:t>34</a:t>
                </a:r>
                <a:r>
                  <a:rPr lang="en-GB" sz="2000" b="1" dirty="0" smtClean="0">
                    <a:solidFill>
                      <a:schemeClr val="bg1"/>
                    </a:solidFill>
                  </a:rPr>
                  <a:t>cm</a:t>
                </a:r>
                <a:r>
                  <a:rPr lang="en-GB" sz="2000" b="1" baseline="30000" dirty="0" smtClean="0">
                    <a:solidFill>
                      <a:schemeClr val="bg1"/>
                    </a:solidFill>
                  </a:rPr>
                  <a:t>-2</a:t>
                </a:r>
                <a:r>
                  <a:rPr lang="en-GB" sz="2000" b="1" dirty="0" smtClean="0">
                    <a:solidFill>
                      <a:schemeClr val="bg1"/>
                    </a:solidFill>
                  </a:rPr>
                  <a:t>s</a:t>
                </a:r>
                <a:r>
                  <a:rPr lang="en-GB" sz="2000" b="1" baseline="30000" dirty="0" smtClean="0">
                    <a:solidFill>
                      <a:schemeClr val="bg1"/>
                    </a:solidFill>
                  </a:rPr>
                  <a:t>-1</a:t>
                </a:r>
                <a:r>
                  <a:rPr lang="en-GB" sz="2000" b="1" dirty="0" smtClean="0">
                    <a:solidFill>
                      <a:schemeClr val="bg1"/>
                    </a:solidFill>
                  </a:rPr>
                  <a:t> but </a:t>
                </a:r>
                <a:r>
                  <a:rPr lang="en-GB" sz="2000" b="1" dirty="0" smtClean="0">
                    <a:solidFill>
                      <a:srgbClr val="FFFF00"/>
                    </a:solidFill>
                  </a:rPr>
                  <a:t>need to extend studies well beyond this</a:t>
                </a:r>
                <a:r>
                  <a:rPr lang="en-GB" sz="2000" b="1" dirty="0" smtClean="0">
                    <a:solidFill>
                      <a:schemeClr val="bg1"/>
                    </a:solidFill>
                  </a:rPr>
                  <a:t>. </a:t>
                </a:r>
              </a:p>
            </p:txBody>
          </p:sp>
        </mc:Choice>
        <mc:Fallback xmlns="">
          <p:sp>
            <p:nvSpPr>
              <p:cNvPr id="10" name="Rectangle 9"/>
              <p:cNvSpPr>
                <a:spLocks noRot="1" noChangeAspect="1" noMove="1" noResize="1" noEditPoints="1" noAdjustHandles="1" noChangeArrowheads="1" noChangeShapeType="1" noTextEdit="1"/>
              </p:cNvSpPr>
              <p:nvPr/>
            </p:nvSpPr>
            <p:spPr>
              <a:xfrm>
                <a:off x="0" y="5486400"/>
                <a:ext cx="9245236" cy="1323439"/>
              </a:xfrm>
              <a:prstGeom prst="rect">
                <a:avLst/>
              </a:prstGeom>
              <a:blipFill rotWithShape="1">
                <a:blip r:embed="rId5"/>
                <a:stretch>
                  <a:fillRect t="-2304" r="-1121" b="-7373"/>
                </a:stretch>
              </a:blipFill>
            </p:spPr>
            <p:txBody>
              <a:bodyPr/>
              <a:lstStyle/>
              <a:p>
                <a:r>
                  <a:rPr lang="en-GB">
                    <a:noFill/>
                  </a:rPr>
                  <a:t> </a:t>
                </a:r>
              </a:p>
            </p:txBody>
          </p:sp>
        </mc:Fallback>
      </mc:AlternateContent>
      <p:pic>
        <p:nvPicPr>
          <p:cNvPr id="11" name="Picture 1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253149">
            <a:off x="5123362" y="3683684"/>
            <a:ext cx="1690882" cy="550569"/>
          </a:xfrm>
          <a:prstGeom prst="rect">
            <a:avLst/>
          </a:prstGeom>
        </p:spPr>
      </p:pic>
      <p:sp>
        <p:nvSpPr>
          <p:cNvPr id="2" name="TextBox 1"/>
          <p:cNvSpPr txBox="1"/>
          <p:nvPr/>
        </p:nvSpPr>
        <p:spPr>
          <a:xfrm rot="369101">
            <a:off x="5282198" y="4140000"/>
            <a:ext cx="954107" cy="276999"/>
          </a:xfrm>
          <a:prstGeom prst="rect">
            <a:avLst/>
          </a:prstGeom>
          <a:noFill/>
        </p:spPr>
        <p:txBody>
          <a:bodyPr wrap="none" rtlCol="0">
            <a:spAutoFit/>
          </a:bodyPr>
          <a:lstStyle/>
          <a:p>
            <a:r>
              <a:rPr lang="en-GB" sz="1200" dirty="0" smtClean="0">
                <a:solidFill>
                  <a:schemeClr val="bg1"/>
                </a:solidFill>
              </a:rPr>
              <a:t>CMS 140 PU</a:t>
            </a:r>
            <a:endParaRPr lang="en-GB" sz="1200" dirty="0">
              <a:solidFill>
                <a:schemeClr val="bg1"/>
              </a:solidFill>
            </a:endParaRPr>
          </a:p>
        </p:txBody>
      </p:sp>
      <p:sp>
        <p:nvSpPr>
          <p:cNvPr id="12" name="Rectangle 11"/>
          <p:cNvSpPr/>
          <p:nvPr/>
        </p:nvSpPr>
        <p:spPr>
          <a:xfrm>
            <a:off x="284674" y="813137"/>
            <a:ext cx="8935526" cy="1015663"/>
          </a:xfrm>
          <a:prstGeom prst="rect">
            <a:avLst/>
          </a:prstGeom>
        </p:spPr>
        <p:txBody>
          <a:bodyPr wrap="square">
            <a:spAutoFit/>
          </a:bodyPr>
          <a:lstStyle/>
          <a:p>
            <a:pPr algn="r"/>
            <a:r>
              <a:rPr lang="en-GB" sz="2000" b="1" dirty="0" smtClean="0">
                <a:solidFill>
                  <a:schemeClr val="bg1"/>
                </a:solidFill>
              </a:rPr>
              <a:t>The challenge for the machine is to feed the experiments with as much useable</a:t>
            </a:r>
          </a:p>
          <a:p>
            <a:pPr algn="r"/>
            <a:r>
              <a:rPr lang="en-GB" sz="2000" b="1" dirty="0" smtClean="0">
                <a:solidFill>
                  <a:schemeClr val="bg1"/>
                </a:solidFill>
              </a:rPr>
              <a:t> integrated luminosity as possible while the challenge of the experiments</a:t>
            </a:r>
          </a:p>
          <a:p>
            <a:pPr algn="r"/>
            <a:r>
              <a:rPr lang="en-GB" sz="2000" b="1" dirty="0" smtClean="0">
                <a:solidFill>
                  <a:schemeClr val="bg1"/>
                </a:solidFill>
              </a:rPr>
              <a:t> is to swallow and digest it.</a:t>
            </a:r>
          </a:p>
        </p:txBody>
      </p:sp>
      <p:sp>
        <p:nvSpPr>
          <p:cNvPr id="4" name="TextBox 3"/>
          <p:cNvSpPr txBox="1"/>
          <p:nvPr/>
        </p:nvSpPr>
        <p:spPr>
          <a:xfrm>
            <a:off x="2743200" y="2971800"/>
            <a:ext cx="2057400" cy="1200329"/>
          </a:xfrm>
          <a:prstGeom prst="rect">
            <a:avLst/>
          </a:prstGeom>
          <a:noFill/>
        </p:spPr>
        <p:txBody>
          <a:bodyPr wrap="square" rtlCol="0">
            <a:spAutoFit/>
          </a:bodyPr>
          <a:lstStyle/>
          <a:p>
            <a:pPr algn="r"/>
            <a:r>
              <a:rPr lang="en-GB" dirty="0" smtClean="0">
                <a:solidFill>
                  <a:schemeClr val="bg1"/>
                </a:solidFill>
              </a:rPr>
              <a:t>At times the proposed offering  can look a little daunting</a:t>
            </a:r>
            <a:endParaRPr lang="en-GB" dirty="0">
              <a:solidFill>
                <a:schemeClr val="bg1"/>
              </a:solidFill>
            </a:endParaRPr>
          </a:p>
        </p:txBody>
      </p:sp>
    </p:spTree>
    <p:extLst>
      <p:ext uri="{BB962C8B-B14F-4D97-AF65-F5344CB8AC3E}">
        <p14:creationId xmlns:p14="http://schemas.microsoft.com/office/powerpoint/2010/main" val="1677394254"/>
      </p:ext>
    </p:extLst>
  </p:cSld>
  <p:clrMapOvr>
    <a:masterClrMapping/>
  </p:clrMapOvr>
  <p:transition>
    <p:circl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87371" y="914400"/>
            <a:ext cx="8927321" cy="3139311"/>
          </a:xfrm>
          <a:prstGeom prst="rect">
            <a:avLst/>
          </a:prstGeom>
        </p:spPr>
        <p:txBody>
          <a:bodyPr wrap="square" lIns="91428" tIns="45715" rIns="91428" bIns="45715">
            <a:spAutoFit/>
          </a:bodyPr>
          <a:lstStyle/>
          <a:p>
            <a:pPr marL="342900" indent="-342900">
              <a:buClr>
                <a:srgbClr val="FF0000"/>
              </a:buClr>
              <a:buFont typeface="Arial" panose="020B0604020202020204" pitchFamily="34" charset="0"/>
              <a:buChar char="•"/>
            </a:pPr>
            <a:r>
              <a:rPr lang="en-US" sz="2000" b="1" dirty="0" smtClean="0"/>
              <a:t>Use of 65nm feature size ASICs for ~10Gb/s </a:t>
            </a:r>
            <a:r>
              <a:rPr lang="en-US" sz="2000" b="1" dirty="0" err="1" smtClean="0"/>
              <a:t>electrical+optical</a:t>
            </a:r>
            <a:r>
              <a:rPr lang="en-US" sz="2000" b="1" dirty="0" smtClean="0"/>
              <a:t> links based on custom devices on-detector (low mass, compact and radiation-hard)</a:t>
            </a:r>
          </a:p>
          <a:p>
            <a:pPr marL="342900" indent="-342900">
              <a:buClr>
                <a:srgbClr val="FF0000"/>
              </a:buClr>
              <a:buFont typeface="Arial" panose="020B0604020202020204" pitchFamily="34" charset="0"/>
              <a:buChar char="•"/>
            </a:pPr>
            <a:r>
              <a:rPr lang="en-US" sz="2000" b="1" dirty="0" smtClean="0"/>
              <a:t>Also need </a:t>
            </a:r>
            <a:r>
              <a:rPr lang="en-US" sz="2000" b="1" dirty="0"/>
              <a:t>ever more powerful and more complex FPGAs for data handling</a:t>
            </a:r>
          </a:p>
          <a:p>
            <a:pPr marL="342900" indent="-342900">
              <a:buClr>
                <a:srgbClr val="FF0000"/>
              </a:buClr>
              <a:buFont typeface="Arial" panose="020B0604020202020204" pitchFamily="34" charset="0"/>
              <a:buChar char="•"/>
            </a:pPr>
            <a:r>
              <a:rPr lang="en-US" sz="2000" b="1" dirty="0" smtClean="0"/>
              <a:t>Where possible send digitized data off-detector for every bunch crossing (40MHz at LHC) leading to ~10</a:t>
            </a:r>
            <a:r>
              <a:rPr lang="en-US" sz="2000" b="1" baseline="30000" dirty="0" smtClean="0"/>
              <a:t>5 </a:t>
            </a:r>
            <a:r>
              <a:rPr lang="en-US" sz="2000" b="1" dirty="0" smtClean="0"/>
              <a:t>Gb/s total bandwidths</a:t>
            </a:r>
          </a:p>
          <a:p>
            <a:pPr marL="342900" indent="-342900">
              <a:buClr>
                <a:srgbClr val="FF0000"/>
              </a:buClr>
              <a:buFont typeface="Arial" panose="020B0604020202020204" pitchFamily="34" charset="0"/>
              <a:buChar char="•"/>
            </a:pPr>
            <a:r>
              <a:rPr lang="en-US" sz="2000" b="1" dirty="0" err="1"/>
              <a:t>LHCb</a:t>
            </a:r>
            <a:r>
              <a:rPr lang="en-US" sz="2000" b="1" dirty="0"/>
              <a:t> </a:t>
            </a:r>
            <a:r>
              <a:rPr lang="en-US" sz="2000" b="1" dirty="0" smtClean="0"/>
              <a:t>full </a:t>
            </a:r>
            <a:r>
              <a:rPr lang="en-US" sz="2000" b="1" dirty="0" err="1" smtClean="0"/>
              <a:t>triggerless</a:t>
            </a:r>
            <a:r>
              <a:rPr lang="en-US" sz="2000" b="1" dirty="0" smtClean="0"/>
              <a:t> </a:t>
            </a:r>
            <a:r>
              <a:rPr lang="en-US" sz="2000" b="1" dirty="0"/>
              <a:t>(40MHz) operation, all data shipped to data acquisition</a:t>
            </a:r>
          </a:p>
          <a:p>
            <a:pPr marL="342900" indent="-342900">
              <a:buClr>
                <a:srgbClr val="FF0000"/>
              </a:buClr>
              <a:buFont typeface="Arial" panose="020B0604020202020204" pitchFamily="34" charset="0"/>
              <a:buChar char="•"/>
            </a:pPr>
            <a:r>
              <a:rPr lang="en-US" sz="2000" b="1" dirty="0" smtClean="0"/>
              <a:t>HL-LHC operation 6-8 × 10</a:t>
            </a:r>
            <a:r>
              <a:rPr lang="en-US" sz="2000" b="1" baseline="30000" dirty="0" smtClean="0"/>
              <a:t>9</a:t>
            </a:r>
            <a:r>
              <a:rPr lang="en-US" sz="2000" b="1" dirty="0" smtClean="0"/>
              <a:t> </a:t>
            </a:r>
            <a:r>
              <a:rPr lang="en-US" sz="2000" b="1" dirty="0"/>
              <a:t>interactions per second in </a:t>
            </a:r>
            <a:r>
              <a:rPr lang="en-US" sz="2000" b="1" dirty="0" smtClean="0"/>
              <a:t>25ns bunch crossings</a:t>
            </a:r>
          </a:p>
          <a:p>
            <a:pPr marL="342900" indent="-342900">
              <a:buClr>
                <a:srgbClr val="FF0000"/>
              </a:buClr>
              <a:buFont typeface="Arial" panose="020B0604020202020204" pitchFamily="34" charset="0"/>
              <a:buChar char="•"/>
            </a:pPr>
            <a:r>
              <a:rPr lang="en-US" sz="2000" b="1" dirty="0" smtClean="0"/>
              <a:t>ATLAS </a:t>
            </a:r>
            <a:r>
              <a:rPr lang="en-US" sz="2000" b="1" dirty="0"/>
              <a:t>&amp; CMS hardware (L1) trigger </a:t>
            </a:r>
            <a:r>
              <a:rPr lang="en-US" sz="2000" b="1" dirty="0">
                <a:sym typeface="Wingdings"/>
              </a:rPr>
              <a:t> </a:t>
            </a:r>
            <a:r>
              <a:rPr lang="en-US" sz="2000" b="1" dirty="0" smtClean="0">
                <a:sym typeface="Wingdings"/>
              </a:rPr>
              <a:t>maintain </a:t>
            </a:r>
            <a:r>
              <a:rPr lang="en-US" sz="2000" b="1" dirty="0">
                <a:sym typeface="Wingdings"/>
              </a:rPr>
              <a:t>low trigger </a:t>
            </a:r>
            <a:r>
              <a:rPr lang="en-US" sz="2000" b="1" dirty="0" smtClean="0">
                <a:sym typeface="Wingdings"/>
              </a:rPr>
              <a:t>thresholds </a:t>
            </a:r>
            <a:endParaRPr lang="en-US" sz="2000" b="1" dirty="0">
              <a:sym typeface="Wingdings"/>
            </a:endParaRPr>
          </a:p>
          <a:p>
            <a:pPr marL="654711" lvl="1" indent="-342900">
              <a:buClr>
                <a:srgbClr val="FF0000"/>
              </a:buClr>
              <a:buFont typeface="Arial" panose="020B0604020202020204" pitchFamily="34" charset="0"/>
              <a:buChar char="•"/>
            </a:pPr>
            <a:r>
              <a:rPr lang="en-US" sz="2000" b="1" dirty="0"/>
              <a:t>Track information for </a:t>
            </a:r>
            <a:r>
              <a:rPr lang="en-US" sz="2000" b="1" dirty="0">
                <a:sym typeface="Wingdings"/>
              </a:rPr>
              <a:t>h</a:t>
            </a:r>
            <a:r>
              <a:rPr lang="en-US" sz="2000" b="1" dirty="0"/>
              <a:t>igh momentum resolution - isolation - </a:t>
            </a:r>
            <a:r>
              <a:rPr lang="en-US" sz="2000" b="1" dirty="0" err="1"/>
              <a:t>vertexing</a:t>
            </a:r>
            <a:r>
              <a:rPr lang="en-US" sz="2000" b="1" dirty="0"/>
              <a:t> </a:t>
            </a:r>
          </a:p>
          <a:p>
            <a:pPr marL="614174" lvl="3">
              <a:buClr>
                <a:srgbClr val="FF0000"/>
              </a:buClr>
            </a:pPr>
            <a:r>
              <a:rPr lang="en-US" b="1" dirty="0" smtClean="0">
                <a:solidFill>
                  <a:srgbClr val="C00000"/>
                </a:solidFill>
              </a:rPr>
              <a:t>→</a:t>
            </a:r>
            <a:r>
              <a:rPr lang="en-US" b="1" dirty="0" smtClean="0">
                <a:solidFill>
                  <a:srgbClr val="0070C0"/>
                </a:solidFill>
              </a:rPr>
              <a:t> Reduce rates of lepton triggers by a factor ∼ 10</a:t>
            </a:r>
          </a:p>
        </p:txBody>
      </p:sp>
      <p:pic>
        <p:nvPicPr>
          <p:cNvPr id="7" name="Picture 9"/>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800601" y="3962400"/>
            <a:ext cx="4267200" cy="26258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228600" y="3962400"/>
            <a:ext cx="4876800" cy="2554545"/>
          </a:xfrm>
          <a:prstGeom prst="rect">
            <a:avLst/>
          </a:prstGeom>
        </p:spPr>
        <p:txBody>
          <a:bodyPr wrap="square">
            <a:spAutoFit/>
          </a:bodyPr>
          <a:lstStyle/>
          <a:p>
            <a:pPr marL="654711" lvl="1" indent="-342900">
              <a:buClr>
                <a:srgbClr val="FF0000"/>
              </a:buClr>
              <a:buFont typeface="Arial" panose="020B0604020202020204" pitchFamily="34" charset="0"/>
              <a:buChar char="•"/>
            </a:pPr>
            <a:r>
              <a:rPr lang="en-US" sz="2000" b="1" dirty="0"/>
              <a:t>Increased L1 bandwidth up to 400kHz in ATLAS and up to </a:t>
            </a:r>
            <a:r>
              <a:rPr lang="en-US" sz="2000" b="1" dirty="0" smtClean="0"/>
              <a:t>750kHz </a:t>
            </a:r>
            <a:r>
              <a:rPr lang="en-US" sz="2000" b="1" dirty="0"/>
              <a:t>in CMS </a:t>
            </a:r>
          </a:p>
          <a:p>
            <a:pPr marL="654711" lvl="1" indent="-342900">
              <a:buClr>
                <a:srgbClr val="FF0000"/>
              </a:buClr>
              <a:buFont typeface="Arial" panose="020B0604020202020204" pitchFamily="34" charset="0"/>
              <a:buChar char="•"/>
            </a:pPr>
            <a:r>
              <a:rPr lang="en-US" sz="2000" b="1" dirty="0"/>
              <a:t>Increased </a:t>
            </a:r>
            <a:r>
              <a:rPr lang="en-US" sz="2000" b="1" dirty="0" smtClean="0"/>
              <a:t>L1 latency </a:t>
            </a:r>
            <a:r>
              <a:rPr lang="en-US" sz="2000" b="1" dirty="0"/>
              <a:t>10 - 30 µs </a:t>
            </a:r>
          </a:p>
          <a:p>
            <a:pPr marL="311811" lvl="1">
              <a:buClr>
                <a:srgbClr val="FF0000"/>
              </a:buClr>
            </a:pPr>
            <a:r>
              <a:rPr lang="en-US" sz="2000" b="1" dirty="0"/>
              <a:t> </a:t>
            </a:r>
            <a:r>
              <a:rPr lang="en-US" sz="2000" b="1" dirty="0" smtClean="0"/>
              <a:t>     (</a:t>
            </a:r>
            <a:r>
              <a:rPr lang="en-US" sz="2000" b="1" dirty="0"/>
              <a:t>CMS - </a:t>
            </a:r>
            <a:r>
              <a:rPr lang="en-US" sz="2000" b="1" dirty="0" smtClean="0"/>
              <a:t>ATLAS) </a:t>
            </a:r>
            <a:r>
              <a:rPr lang="en-US" sz="2000" b="1" dirty="0"/>
              <a:t>- improved algorithms </a:t>
            </a:r>
          </a:p>
          <a:p>
            <a:pPr marL="654711" lvl="1" indent="-342900">
              <a:buClr>
                <a:srgbClr val="FF0000"/>
              </a:buClr>
              <a:buFont typeface="Arial" panose="020B0604020202020204" pitchFamily="34" charset="0"/>
              <a:buChar char="•"/>
            </a:pPr>
            <a:r>
              <a:rPr lang="en-US" sz="2000" b="1" dirty="0"/>
              <a:t>R&amp;D on improved pattern recognition Associative Memories ASICs and use of advanced FPGAs to achieve fast track fitting for L1</a:t>
            </a:r>
          </a:p>
        </p:txBody>
      </p:sp>
      <p:sp>
        <p:nvSpPr>
          <p:cNvPr id="4" name="TextBox 3"/>
          <p:cNvSpPr txBox="1"/>
          <p:nvPr/>
        </p:nvSpPr>
        <p:spPr>
          <a:xfrm>
            <a:off x="7029703" y="5823466"/>
            <a:ext cx="1933543" cy="338554"/>
          </a:xfrm>
          <a:prstGeom prst="rect">
            <a:avLst/>
          </a:prstGeom>
          <a:noFill/>
        </p:spPr>
        <p:txBody>
          <a:bodyPr wrap="none" rtlCol="0">
            <a:spAutoFit/>
          </a:bodyPr>
          <a:lstStyle/>
          <a:p>
            <a:r>
              <a:rPr lang="en-GB" sz="1600" b="1" dirty="0" smtClean="0">
                <a:solidFill>
                  <a:srgbClr val="0070C0"/>
                </a:solidFill>
              </a:rPr>
              <a:t>ATLAS L0/L1 Scheme</a:t>
            </a:r>
            <a:endParaRPr lang="en-GB" sz="1600" b="1" dirty="0">
              <a:solidFill>
                <a:srgbClr val="0070C0"/>
              </a:solidFill>
            </a:endParaRPr>
          </a:p>
        </p:txBody>
      </p:sp>
      <p:sp>
        <p:nvSpPr>
          <p:cNvPr id="10" name="Footer Placeholder 2"/>
          <p:cNvSpPr txBox="1">
            <a:spLocks/>
          </p:cNvSpPr>
          <p:nvPr/>
        </p:nvSpPr>
        <p:spPr>
          <a:xfrm>
            <a:off x="3124200" y="6645275"/>
            <a:ext cx="2895600" cy="365125"/>
          </a:xfrm>
          <a:prstGeom prst="rect">
            <a:avLst/>
          </a:prstGeom>
        </p:spPr>
        <p:txBody>
          <a:bodyPr/>
          <a:lstStyle>
            <a:defPPr>
              <a:defRPr lang="en-US"/>
            </a:defPPr>
            <a:lvl1pPr marL="0" algn="l" defTabSz="914400" rtl="0" eaLnBrk="1" latinLnBrk="0" hangingPunct="1">
              <a:defRPr sz="1800" b="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smtClean="0">
                <a:solidFill>
                  <a:srgbClr val="C00000"/>
                </a:solidFill>
              </a:rPr>
              <a:t>Phil Allport</a:t>
            </a:r>
            <a:endParaRPr lang="en-US" sz="1200" dirty="0">
              <a:solidFill>
                <a:srgbClr val="C00000"/>
              </a:solidFill>
            </a:endParaRPr>
          </a:p>
        </p:txBody>
      </p:sp>
      <p:sp>
        <p:nvSpPr>
          <p:cNvPr id="11" name="Slide Number Placeholder 3"/>
          <p:cNvSpPr txBox="1">
            <a:spLocks/>
          </p:cNvSpPr>
          <p:nvPr/>
        </p:nvSpPr>
        <p:spPr>
          <a:xfrm>
            <a:off x="7010400" y="6645275"/>
            <a:ext cx="2133600" cy="365125"/>
          </a:xfrm>
          <a:prstGeom prst="rect">
            <a:avLst/>
          </a:prstGeom>
        </p:spPr>
        <p:txBody>
          <a:bodyPr/>
          <a:lstStyle>
            <a:defPPr>
              <a:defRPr lang="en-US"/>
            </a:defPPr>
            <a:lvl1pPr marL="0" algn="l" defTabSz="914400" rtl="0" eaLnBrk="1" latinLnBrk="0" hangingPunct="1">
              <a:defRPr sz="1800" b="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6F15528-21DE-4FAA-801E-634DDDAF4B2B}" type="slidenum">
              <a:rPr lang="en-US" sz="1200" smtClean="0">
                <a:solidFill>
                  <a:srgbClr val="C00000"/>
                </a:solidFill>
              </a:rPr>
              <a:pPr algn="r"/>
              <a:t>18</a:t>
            </a:fld>
            <a:endParaRPr lang="en-US" sz="1200" dirty="0">
              <a:solidFill>
                <a:srgbClr val="C00000"/>
              </a:solidFill>
            </a:endParaRPr>
          </a:p>
        </p:txBody>
      </p:sp>
      <p:sp>
        <p:nvSpPr>
          <p:cNvPr id="12" name="Date Placeholder 1"/>
          <p:cNvSpPr txBox="1">
            <a:spLocks/>
          </p:cNvSpPr>
          <p:nvPr/>
        </p:nvSpPr>
        <p:spPr>
          <a:xfrm>
            <a:off x="0" y="6645275"/>
            <a:ext cx="2133600" cy="365125"/>
          </a:xfrm>
          <a:prstGeom prst="rect">
            <a:avLst/>
          </a:prstGeom>
        </p:spPr>
        <p:txBody>
          <a:bodyPr/>
          <a:lstStyle>
            <a:defPPr>
              <a:defRPr lang="en-US"/>
            </a:defPPr>
            <a:lvl1pPr marL="0" algn="l" defTabSz="914400" rtl="0" eaLnBrk="1" latinLnBrk="0" hangingPunct="1">
              <a:defRPr sz="1800" b="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D8BD707-D9CF-40AE-B4C6-C98DA3205C09}" type="datetimeFigureOut">
              <a:rPr lang="en-US" sz="1200" smtClean="0">
                <a:solidFill>
                  <a:srgbClr val="C00000"/>
                </a:solidFill>
              </a:rPr>
              <a:pPr/>
              <a:t>10/29/2014</a:t>
            </a:fld>
            <a:endParaRPr lang="en-US" sz="1200" dirty="0">
              <a:solidFill>
                <a:srgbClr val="C00000"/>
              </a:solidFill>
            </a:endParaRPr>
          </a:p>
        </p:txBody>
      </p:sp>
      <p:sp>
        <p:nvSpPr>
          <p:cNvPr id="14" name="Title 1"/>
          <p:cNvSpPr>
            <a:spLocks noGrp="1"/>
          </p:cNvSpPr>
          <p:nvPr>
            <p:ph type="title"/>
          </p:nvPr>
        </p:nvSpPr>
        <p:spPr>
          <a:xfrm>
            <a:off x="0" y="31288"/>
            <a:ext cx="9144000" cy="678235"/>
          </a:xfrm>
        </p:spPr>
        <p:txBody>
          <a:bodyPr>
            <a:normAutofit fontScale="90000"/>
          </a:bodyPr>
          <a:lstStyle/>
          <a:p>
            <a:r>
              <a:rPr lang="en-US" dirty="0" smtClean="0"/>
              <a:t>HL-LHC Read-out and </a:t>
            </a:r>
            <a:r>
              <a:rPr lang="en-US" b="1" dirty="0" smtClean="0">
                <a:solidFill>
                  <a:srgbClr val="009999"/>
                </a:solidFill>
                <a:effectLst>
                  <a:outerShdw blurRad="38100" dist="38100" dir="2700000" algn="tl">
                    <a:srgbClr val="000000">
                      <a:alpha val="43137"/>
                    </a:srgbClr>
                  </a:outerShdw>
                </a:effectLst>
              </a:rPr>
              <a:t>Triggering </a:t>
            </a:r>
            <a:endParaRPr lang="en-US" b="1" dirty="0">
              <a:solidFill>
                <a:srgbClr val="009999"/>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692447118"/>
      </p:ext>
    </p:extLst>
  </p:cSld>
  <p:clrMapOvr>
    <a:masterClrMapping/>
  </p:clrMapOvr>
  <p:transition>
    <p:circl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948589" y="3962400"/>
            <a:ext cx="4043011" cy="26761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228600" y="3962400"/>
            <a:ext cx="4876800" cy="2554545"/>
          </a:xfrm>
          <a:prstGeom prst="rect">
            <a:avLst/>
          </a:prstGeom>
        </p:spPr>
        <p:txBody>
          <a:bodyPr wrap="square">
            <a:spAutoFit/>
          </a:bodyPr>
          <a:lstStyle/>
          <a:p>
            <a:pPr marL="654711" lvl="1" indent="-342900">
              <a:buClr>
                <a:srgbClr val="FF0000"/>
              </a:buClr>
              <a:buFont typeface="Arial" panose="020B0604020202020204" pitchFamily="34" charset="0"/>
              <a:buChar char="•"/>
            </a:pPr>
            <a:r>
              <a:rPr lang="en-US" sz="2000" b="1" dirty="0"/>
              <a:t>Increased L1 bandwidth up to 400kHz in ATLAS and up to 750kHz in CMS </a:t>
            </a:r>
          </a:p>
          <a:p>
            <a:pPr marL="654711" lvl="1" indent="-342900">
              <a:buClr>
                <a:srgbClr val="FF0000"/>
              </a:buClr>
              <a:buFont typeface="Arial" panose="020B0604020202020204" pitchFamily="34" charset="0"/>
              <a:buChar char="•"/>
            </a:pPr>
            <a:r>
              <a:rPr lang="en-US" sz="2000" b="1" dirty="0"/>
              <a:t>Increased </a:t>
            </a:r>
            <a:r>
              <a:rPr lang="en-US" sz="2000" b="1" dirty="0" smtClean="0"/>
              <a:t>L1 latency </a:t>
            </a:r>
            <a:r>
              <a:rPr lang="en-US" sz="2000" b="1" dirty="0"/>
              <a:t>10 - 30 µs </a:t>
            </a:r>
          </a:p>
          <a:p>
            <a:pPr marL="311811" lvl="1">
              <a:buClr>
                <a:srgbClr val="FF0000"/>
              </a:buClr>
            </a:pPr>
            <a:r>
              <a:rPr lang="en-US" sz="2000" b="1" dirty="0"/>
              <a:t> </a:t>
            </a:r>
            <a:r>
              <a:rPr lang="en-US" sz="2000" b="1" dirty="0" smtClean="0"/>
              <a:t>     (</a:t>
            </a:r>
            <a:r>
              <a:rPr lang="en-US" sz="2000" b="1" dirty="0"/>
              <a:t>CMS - </a:t>
            </a:r>
            <a:r>
              <a:rPr lang="en-US" sz="2000" b="1" dirty="0" smtClean="0"/>
              <a:t>ATLAS) </a:t>
            </a:r>
            <a:r>
              <a:rPr lang="en-US" sz="2000" b="1" dirty="0"/>
              <a:t>- improved algorithms </a:t>
            </a:r>
          </a:p>
          <a:p>
            <a:pPr marL="654711" lvl="1" indent="-342900">
              <a:buClr>
                <a:srgbClr val="FF0000"/>
              </a:buClr>
              <a:buFont typeface="Arial" panose="020B0604020202020204" pitchFamily="34" charset="0"/>
              <a:buChar char="•"/>
            </a:pPr>
            <a:r>
              <a:rPr lang="en-US" sz="2000" b="1" dirty="0"/>
              <a:t>R&amp;D on improved pattern recognition Associative Memories ASICs and use of advanced FPGAs to achieve fast track fitting for L1</a:t>
            </a:r>
          </a:p>
        </p:txBody>
      </p:sp>
      <p:sp>
        <p:nvSpPr>
          <p:cNvPr id="8" name="Footer Placeholder 2"/>
          <p:cNvSpPr txBox="1">
            <a:spLocks/>
          </p:cNvSpPr>
          <p:nvPr/>
        </p:nvSpPr>
        <p:spPr>
          <a:xfrm>
            <a:off x="3124200" y="6645275"/>
            <a:ext cx="2895600" cy="365125"/>
          </a:xfrm>
          <a:prstGeom prst="rect">
            <a:avLst/>
          </a:prstGeom>
        </p:spPr>
        <p:txBody>
          <a:bodyPr/>
          <a:lstStyle>
            <a:defPPr>
              <a:defRPr lang="en-US"/>
            </a:defPPr>
            <a:lvl1pPr marL="0" algn="l" defTabSz="914400" rtl="0" eaLnBrk="1" latinLnBrk="0" hangingPunct="1">
              <a:defRPr sz="1800" b="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smtClean="0">
                <a:solidFill>
                  <a:srgbClr val="C00000"/>
                </a:solidFill>
              </a:rPr>
              <a:t>Phil Allport</a:t>
            </a:r>
            <a:endParaRPr lang="en-US" sz="1200" dirty="0">
              <a:solidFill>
                <a:srgbClr val="C00000"/>
              </a:solidFill>
            </a:endParaRPr>
          </a:p>
        </p:txBody>
      </p:sp>
      <p:sp>
        <p:nvSpPr>
          <p:cNvPr id="9" name="Slide Number Placeholder 3"/>
          <p:cNvSpPr txBox="1">
            <a:spLocks/>
          </p:cNvSpPr>
          <p:nvPr/>
        </p:nvSpPr>
        <p:spPr>
          <a:xfrm>
            <a:off x="7010400" y="6645275"/>
            <a:ext cx="2133600" cy="365125"/>
          </a:xfrm>
          <a:prstGeom prst="rect">
            <a:avLst/>
          </a:prstGeom>
        </p:spPr>
        <p:txBody>
          <a:bodyPr/>
          <a:lstStyle>
            <a:defPPr>
              <a:defRPr lang="en-US"/>
            </a:defPPr>
            <a:lvl1pPr marL="0" algn="l" defTabSz="914400" rtl="0" eaLnBrk="1" latinLnBrk="0" hangingPunct="1">
              <a:defRPr sz="1800" b="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6F15528-21DE-4FAA-801E-634DDDAF4B2B}" type="slidenum">
              <a:rPr lang="en-US" sz="1200" smtClean="0">
                <a:solidFill>
                  <a:srgbClr val="C00000"/>
                </a:solidFill>
              </a:rPr>
              <a:pPr algn="r"/>
              <a:t>19</a:t>
            </a:fld>
            <a:endParaRPr lang="en-US" sz="1200" dirty="0">
              <a:solidFill>
                <a:srgbClr val="C00000"/>
              </a:solidFill>
            </a:endParaRPr>
          </a:p>
        </p:txBody>
      </p:sp>
      <p:sp>
        <p:nvSpPr>
          <p:cNvPr id="10" name="Date Placeholder 1"/>
          <p:cNvSpPr txBox="1">
            <a:spLocks/>
          </p:cNvSpPr>
          <p:nvPr/>
        </p:nvSpPr>
        <p:spPr>
          <a:xfrm>
            <a:off x="0" y="6645275"/>
            <a:ext cx="2133600" cy="365125"/>
          </a:xfrm>
          <a:prstGeom prst="rect">
            <a:avLst/>
          </a:prstGeom>
        </p:spPr>
        <p:txBody>
          <a:bodyPr/>
          <a:lstStyle>
            <a:defPPr>
              <a:defRPr lang="en-US"/>
            </a:defPPr>
            <a:lvl1pPr marL="0" algn="l" defTabSz="914400" rtl="0" eaLnBrk="1" latinLnBrk="0" hangingPunct="1">
              <a:defRPr sz="1800" b="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D8BD707-D9CF-40AE-B4C6-C98DA3205C09}" type="datetimeFigureOut">
              <a:rPr lang="en-US" sz="1200" smtClean="0">
                <a:solidFill>
                  <a:srgbClr val="C00000"/>
                </a:solidFill>
              </a:rPr>
              <a:pPr/>
              <a:t>10/29/2014</a:t>
            </a:fld>
            <a:endParaRPr lang="en-US" sz="1200" dirty="0">
              <a:solidFill>
                <a:srgbClr val="C00000"/>
              </a:solidFill>
            </a:endParaRPr>
          </a:p>
        </p:txBody>
      </p:sp>
      <p:sp>
        <p:nvSpPr>
          <p:cNvPr id="11" name="Rectangle 10"/>
          <p:cNvSpPr/>
          <p:nvPr/>
        </p:nvSpPr>
        <p:spPr>
          <a:xfrm>
            <a:off x="187371" y="914400"/>
            <a:ext cx="8927321" cy="3139311"/>
          </a:xfrm>
          <a:prstGeom prst="rect">
            <a:avLst/>
          </a:prstGeom>
        </p:spPr>
        <p:txBody>
          <a:bodyPr wrap="square" lIns="91428" tIns="45715" rIns="91428" bIns="45715">
            <a:spAutoFit/>
          </a:bodyPr>
          <a:lstStyle/>
          <a:p>
            <a:pPr marL="342900" indent="-342900">
              <a:buClr>
                <a:srgbClr val="FF0000"/>
              </a:buClr>
              <a:buFont typeface="Arial" panose="020B0604020202020204" pitchFamily="34" charset="0"/>
              <a:buChar char="•"/>
            </a:pPr>
            <a:r>
              <a:rPr lang="en-US" sz="2000" b="1" dirty="0"/>
              <a:t>Use of 65nm feature size ASICs for ~10Gb/s </a:t>
            </a:r>
            <a:r>
              <a:rPr lang="en-US" sz="2000" b="1" dirty="0" err="1"/>
              <a:t>electrical+optical</a:t>
            </a:r>
            <a:r>
              <a:rPr lang="en-US" sz="2000" b="1" dirty="0"/>
              <a:t> links based on custom devices on-detector (low mass, compact and radiation-hard)</a:t>
            </a:r>
          </a:p>
          <a:p>
            <a:pPr marL="342900" indent="-342900">
              <a:buClr>
                <a:srgbClr val="FF0000"/>
              </a:buClr>
              <a:buFont typeface="Arial" panose="020B0604020202020204" pitchFamily="34" charset="0"/>
              <a:buChar char="•"/>
            </a:pPr>
            <a:r>
              <a:rPr lang="en-US" sz="2000" b="1" dirty="0" smtClean="0"/>
              <a:t>Also need </a:t>
            </a:r>
            <a:r>
              <a:rPr lang="en-US" sz="2000" b="1" dirty="0"/>
              <a:t>ever more powerful and more complex FPGAs for data handling</a:t>
            </a:r>
          </a:p>
          <a:p>
            <a:pPr marL="342900" indent="-342900">
              <a:buClr>
                <a:srgbClr val="FF0000"/>
              </a:buClr>
              <a:buFont typeface="Arial" panose="020B0604020202020204" pitchFamily="34" charset="0"/>
              <a:buChar char="•"/>
            </a:pPr>
            <a:r>
              <a:rPr lang="en-US" sz="2000" b="1" dirty="0" smtClean="0"/>
              <a:t>Where possible send digitized data off-detector for every bunch crossing (40MHz at LHC) leading to ~10</a:t>
            </a:r>
            <a:r>
              <a:rPr lang="en-US" sz="2000" b="1" baseline="30000" dirty="0" smtClean="0"/>
              <a:t>5 </a:t>
            </a:r>
            <a:r>
              <a:rPr lang="en-US" sz="2000" b="1" dirty="0" smtClean="0"/>
              <a:t>Gb/s total bandwidths</a:t>
            </a:r>
          </a:p>
          <a:p>
            <a:pPr marL="342900" indent="-342900">
              <a:buClr>
                <a:srgbClr val="FF0000"/>
              </a:buClr>
              <a:buFont typeface="Arial" panose="020B0604020202020204" pitchFamily="34" charset="0"/>
              <a:buChar char="•"/>
            </a:pPr>
            <a:r>
              <a:rPr lang="en-US" sz="2000" b="1" dirty="0" err="1"/>
              <a:t>LHCb</a:t>
            </a:r>
            <a:r>
              <a:rPr lang="en-US" sz="2000" b="1" dirty="0"/>
              <a:t> </a:t>
            </a:r>
            <a:r>
              <a:rPr lang="en-US" sz="2000" b="1" dirty="0" smtClean="0"/>
              <a:t>full </a:t>
            </a:r>
            <a:r>
              <a:rPr lang="en-US" sz="2000" b="1" dirty="0" err="1" smtClean="0"/>
              <a:t>triggerless</a:t>
            </a:r>
            <a:r>
              <a:rPr lang="en-US" sz="2000" b="1" dirty="0" smtClean="0"/>
              <a:t> </a:t>
            </a:r>
            <a:r>
              <a:rPr lang="en-US" sz="2000" b="1" dirty="0"/>
              <a:t>(40MHz) operation, all data shipped to data acquisition</a:t>
            </a:r>
          </a:p>
          <a:p>
            <a:pPr marL="342900" indent="-342900">
              <a:buClr>
                <a:srgbClr val="FF0000"/>
              </a:buClr>
              <a:buFont typeface="Arial" panose="020B0604020202020204" pitchFamily="34" charset="0"/>
              <a:buChar char="•"/>
            </a:pPr>
            <a:r>
              <a:rPr lang="en-US" sz="2000" b="1" dirty="0" smtClean="0"/>
              <a:t>HL-LHC operation 6-8 × 10</a:t>
            </a:r>
            <a:r>
              <a:rPr lang="en-US" sz="2000" b="1" baseline="30000" dirty="0" smtClean="0"/>
              <a:t>9</a:t>
            </a:r>
            <a:r>
              <a:rPr lang="en-US" sz="2000" b="1" dirty="0" smtClean="0"/>
              <a:t> </a:t>
            </a:r>
            <a:r>
              <a:rPr lang="en-US" sz="2000" b="1" dirty="0"/>
              <a:t>interactions per second in </a:t>
            </a:r>
            <a:r>
              <a:rPr lang="en-US" sz="2000" b="1" dirty="0" smtClean="0"/>
              <a:t>25ns bunch crossings</a:t>
            </a:r>
          </a:p>
          <a:p>
            <a:pPr marL="342900" indent="-342900">
              <a:buClr>
                <a:srgbClr val="FF0000"/>
              </a:buClr>
              <a:buFont typeface="Arial" panose="020B0604020202020204" pitchFamily="34" charset="0"/>
              <a:buChar char="•"/>
            </a:pPr>
            <a:r>
              <a:rPr lang="en-US" sz="2000" b="1" dirty="0" smtClean="0"/>
              <a:t>ATLAS </a:t>
            </a:r>
            <a:r>
              <a:rPr lang="en-US" sz="2000" b="1" dirty="0"/>
              <a:t>&amp; CMS hardware (L1) trigger </a:t>
            </a:r>
            <a:r>
              <a:rPr lang="en-US" sz="2000" b="1" dirty="0">
                <a:sym typeface="Wingdings"/>
              </a:rPr>
              <a:t> </a:t>
            </a:r>
            <a:r>
              <a:rPr lang="en-US" sz="2000" b="1" dirty="0" smtClean="0">
                <a:sym typeface="Wingdings"/>
              </a:rPr>
              <a:t>maintain </a:t>
            </a:r>
            <a:r>
              <a:rPr lang="en-US" sz="2000" b="1" dirty="0">
                <a:sym typeface="Wingdings"/>
              </a:rPr>
              <a:t>low trigger </a:t>
            </a:r>
            <a:r>
              <a:rPr lang="en-US" sz="2000" b="1" dirty="0" smtClean="0">
                <a:sym typeface="Wingdings"/>
              </a:rPr>
              <a:t>thresholds </a:t>
            </a:r>
            <a:endParaRPr lang="en-US" sz="2000" b="1" dirty="0">
              <a:sym typeface="Wingdings"/>
            </a:endParaRPr>
          </a:p>
          <a:p>
            <a:pPr marL="654711" lvl="1" indent="-342900">
              <a:buClr>
                <a:srgbClr val="FF0000"/>
              </a:buClr>
              <a:buFont typeface="Arial" panose="020B0604020202020204" pitchFamily="34" charset="0"/>
              <a:buChar char="•"/>
            </a:pPr>
            <a:r>
              <a:rPr lang="en-US" sz="2000" b="1" dirty="0"/>
              <a:t>Track information for </a:t>
            </a:r>
            <a:r>
              <a:rPr lang="en-US" sz="2000" b="1" dirty="0">
                <a:sym typeface="Wingdings"/>
              </a:rPr>
              <a:t>h</a:t>
            </a:r>
            <a:r>
              <a:rPr lang="en-US" sz="2000" b="1" dirty="0"/>
              <a:t>igh momentum resolution - isolation - </a:t>
            </a:r>
            <a:r>
              <a:rPr lang="en-US" sz="2000" b="1" dirty="0" err="1"/>
              <a:t>vertexing</a:t>
            </a:r>
            <a:r>
              <a:rPr lang="en-US" sz="2000" b="1" dirty="0"/>
              <a:t> </a:t>
            </a:r>
          </a:p>
          <a:p>
            <a:pPr marL="614174" lvl="3">
              <a:buClr>
                <a:srgbClr val="FF0000"/>
              </a:buClr>
            </a:pPr>
            <a:r>
              <a:rPr lang="en-US" b="1" dirty="0" smtClean="0">
                <a:solidFill>
                  <a:srgbClr val="C00000"/>
                </a:solidFill>
              </a:rPr>
              <a:t>→</a:t>
            </a:r>
            <a:r>
              <a:rPr lang="en-US" b="1" dirty="0" smtClean="0">
                <a:solidFill>
                  <a:srgbClr val="0070C0"/>
                </a:solidFill>
              </a:rPr>
              <a:t> Reduce rates of lepton triggers by a factor ∼ 10</a:t>
            </a:r>
          </a:p>
        </p:txBody>
      </p:sp>
      <p:sp>
        <p:nvSpPr>
          <p:cNvPr id="13" name="Title 1"/>
          <p:cNvSpPr>
            <a:spLocks noGrp="1"/>
          </p:cNvSpPr>
          <p:nvPr>
            <p:ph type="title"/>
          </p:nvPr>
        </p:nvSpPr>
        <p:spPr>
          <a:xfrm>
            <a:off x="0" y="31288"/>
            <a:ext cx="9144000" cy="678235"/>
          </a:xfrm>
        </p:spPr>
        <p:txBody>
          <a:bodyPr>
            <a:normAutofit fontScale="90000"/>
          </a:bodyPr>
          <a:lstStyle/>
          <a:p>
            <a:r>
              <a:rPr lang="en-US" dirty="0" smtClean="0"/>
              <a:t>HL-LHC Read-out and </a:t>
            </a:r>
            <a:r>
              <a:rPr lang="en-US" b="1" dirty="0" smtClean="0">
                <a:solidFill>
                  <a:srgbClr val="009999"/>
                </a:solidFill>
                <a:effectLst>
                  <a:outerShdw blurRad="38100" dist="38100" dir="2700000" algn="tl">
                    <a:srgbClr val="000000">
                      <a:alpha val="43137"/>
                    </a:srgbClr>
                  </a:outerShdw>
                </a:effectLst>
              </a:rPr>
              <a:t>Triggering </a:t>
            </a:r>
            <a:endParaRPr lang="en-US" b="1" dirty="0">
              <a:solidFill>
                <a:srgbClr val="009999"/>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316128576"/>
      </p:ext>
    </p:extLst>
  </p:cSld>
  <p:clrMapOvr>
    <a:masterClrMapping/>
  </p:clrMapOvr>
  <p:transition>
    <p:circl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04800"/>
            <a:ext cx="8229600" cy="1143000"/>
          </a:xfrm>
        </p:spPr>
        <p:txBody>
          <a:bodyPr>
            <a:normAutofit/>
          </a:bodyPr>
          <a:lstStyle/>
          <a:p>
            <a:r>
              <a:rPr lang="en-GB" sz="4000" dirty="0" smtClean="0"/>
              <a:t>Tracking Detector Challenges</a:t>
            </a:r>
            <a:endParaRPr lang="en-GB" sz="4000" dirty="0"/>
          </a:p>
        </p:txBody>
      </p:sp>
      <p:sp>
        <p:nvSpPr>
          <p:cNvPr id="3" name="Content Placeholder 2"/>
          <p:cNvSpPr>
            <a:spLocks noGrp="1"/>
          </p:cNvSpPr>
          <p:nvPr>
            <p:ph idx="1"/>
          </p:nvPr>
        </p:nvSpPr>
        <p:spPr>
          <a:xfrm>
            <a:off x="304800" y="381000"/>
            <a:ext cx="8839200" cy="5410200"/>
          </a:xfrm>
        </p:spPr>
        <p:txBody>
          <a:bodyPr>
            <a:noAutofit/>
          </a:bodyPr>
          <a:lstStyle/>
          <a:p>
            <a:pPr marL="0" indent="0">
              <a:buNone/>
            </a:pPr>
            <a:endParaRPr lang="en-GB" sz="2000" dirty="0" smtClean="0"/>
          </a:p>
          <a:p>
            <a:pPr marL="176213" indent="-176213">
              <a:spcBef>
                <a:spcPts val="600"/>
              </a:spcBef>
            </a:pPr>
            <a:r>
              <a:rPr lang="en-GB" sz="2000" dirty="0"/>
              <a:t>V</a:t>
            </a:r>
            <a:r>
              <a:rPr lang="en-GB" sz="2000" dirty="0" smtClean="0"/>
              <a:t>ertex detectors require minimal scattering material (for </a:t>
            </a:r>
            <a:r>
              <a:rPr lang="en-GB" sz="2000" dirty="0" err="1" smtClean="0"/>
              <a:t>e</a:t>
            </a:r>
            <a:r>
              <a:rPr lang="en-GB" sz="2000" baseline="30000" dirty="0" err="1" smtClean="0"/>
              <a:t>+</a:t>
            </a:r>
            <a:r>
              <a:rPr lang="en-GB" sz="2000" dirty="0" err="1" smtClean="0"/>
              <a:t>e</a:t>
            </a:r>
            <a:r>
              <a:rPr lang="en-GB" sz="2000" baseline="30000" dirty="0" smtClean="0"/>
              <a:t>-</a:t>
            </a:r>
            <a:r>
              <a:rPr lang="en-GB" sz="2000" dirty="0" smtClean="0"/>
              <a:t>, the ultimate low mass target is 0.15% </a:t>
            </a:r>
            <a:r>
              <a:rPr lang="en-US" sz="2000" dirty="0" smtClean="0"/>
              <a:t>X</a:t>
            </a:r>
            <a:r>
              <a:rPr lang="en-US" sz="2000" baseline="-25000" dirty="0" smtClean="0"/>
              <a:t>0</a:t>
            </a:r>
            <a:r>
              <a:rPr lang="en-US" sz="2000" dirty="0" smtClean="0"/>
              <a:t>/layer,</a:t>
            </a:r>
            <a:r>
              <a:rPr lang="en-GB" sz="2000" dirty="0" smtClean="0"/>
              <a:t> using advanced engineering </a:t>
            </a:r>
            <a:r>
              <a:rPr lang="en-GB" sz="2000" dirty="0"/>
              <a:t>and </a:t>
            </a:r>
            <a:r>
              <a:rPr lang="en-GB" sz="2000" dirty="0" smtClean="0"/>
              <a:t>integration)</a:t>
            </a:r>
          </a:p>
          <a:p>
            <a:pPr marL="176213" indent="-176213">
              <a:spcBef>
                <a:spcPts val="600"/>
              </a:spcBef>
            </a:pPr>
            <a:r>
              <a:rPr lang="en-GB" sz="2000" dirty="0" smtClean="0"/>
              <a:t>For hadron colliders, fine granularity over large areas and minimal mass are targeted consistent with constraints of very high radiation environment, very high hit and data rates, cooling, plus complex event triggering capabilities</a:t>
            </a:r>
          </a:p>
          <a:p>
            <a:pPr marL="176213" indent="-176213">
              <a:spcBef>
                <a:spcPts val="600"/>
              </a:spcBef>
            </a:pPr>
            <a:r>
              <a:rPr lang="en-GB" sz="2000" dirty="0" smtClean="0"/>
              <a:t>For </a:t>
            </a:r>
            <a:r>
              <a:rPr lang="en-GB" sz="2000" dirty="0" err="1"/>
              <a:t>e</a:t>
            </a:r>
            <a:r>
              <a:rPr lang="en-GB" sz="2000" baseline="30000" dirty="0" err="1"/>
              <a:t>+</a:t>
            </a:r>
            <a:r>
              <a:rPr lang="en-GB" sz="2000" dirty="0" err="1"/>
              <a:t>e</a:t>
            </a:r>
            <a:r>
              <a:rPr lang="en-GB" sz="2000" baseline="30000" dirty="0"/>
              <a:t>-</a:t>
            </a:r>
            <a:r>
              <a:rPr lang="en-GB" sz="2000" dirty="0"/>
              <a:t> </a:t>
            </a:r>
            <a:r>
              <a:rPr lang="en-GB" sz="2000" dirty="0" smtClean="0"/>
              <a:t>colliders precision time-stamp (~ns for CLIC) and </a:t>
            </a:r>
            <a:r>
              <a:rPr lang="en-GB" sz="2000" dirty="0" smtClean="0">
                <a:sym typeface="Symbol"/>
              </a:rPr>
              <a:t> </a:t>
            </a:r>
            <a:r>
              <a:rPr lang="en-GB" sz="2000" dirty="0"/>
              <a:t>5µm </a:t>
            </a:r>
            <a:r>
              <a:rPr lang="en-GB" sz="2000" dirty="0" smtClean="0"/>
              <a:t>spatial resolution are needed</a:t>
            </a:r>
          </a:p>
          <a:p>
            <a:pPr marL="176213" indent="-176213">
              <a:spcBef>
                <a:spcPts val="600"/>
              </a:spcBef>
            </a:pPr>
            <a:r>
              <a:rPr lang="en-GB" sz="2000" dirty="0" smtClean="0"/>
              <a:t>ILC/CLIC trackers target momentum resolution </a:t>
            </a:r>
            <a:r>
              <a:rPr kumimoji="1" lang="en-US" altLang="ja-JP" sz="2000" dirty="0" smtClean="0">
                <a:latin typeface="Symbol" panose="05050102010706020507" pitchFamily="18" charset="2"/>
              </a:rPr>
              <a:t>d</a:t>
            </a:r>
            <a:r>
              <a:rPr kumimoji="1" lang="en-US" altLang="ja-JP" sz="2000" dirty="0" smtClean="0"/>
              <a:t>(1/</a:t>
            </a:r>
            <a:r>
              <a:rPr kumimoji="1" lang="en-US" altLang="ja-JP" sz="2000" dirty="0" err="1" smtClean="0"/>
              <a:t>p</a:t>
            </a:r>
            <a:r>
              <a:rPr kumimoji="1" lang="en-US" altLang="ja-JP" sz="2000" baseline="-25000" dirty="0" err="1" smtClean="0"/>
              <a:t>T</a:t>
            </a:r>
            <a:r>
              <a:rPr kumimoji="1" lang="en-US" altLang="ja-JP" sz="2000" dirty="0"/>
              <a:t>) </a:t>
            </a:r>
            <a:r>
              <a:rPr kumimoji="1" lang="en-US" altLang="ja-JP" sz="2000" dirty="0" smtClean="0">
                <a:sym typeface="Symbol"/>
              </a:rPr>
              <a:t> </a:t>
            </a:r>
            <a:r>
              <a:rPr kumimoji="1" lang="en-US" altLang="ja-JP" sz="2000" dirty="0" smtClean="0"/>
              <a:t>2-5×10</a:t>
            </a:r>
            <a:r>
              <a:rPr kumimoji="1" lang="en-US" altLang="ja-JP" sz="2000" baseline="30000" dirty="0" smtClean="0"/>
              <a:t>-5</a:t>
            </a:r>
            <a:r>
              <a:rPr kumimoji="1" lang="en-US" altLang="ja-JP" sz="2000" dirty="0" smtClean="0"/>
              <a:t> GeV</a:t>
            </a:r>
            <a:r>
              <a:rPr kumimoji="1" lang="en-US" altLang="ja-JP" sz="2000" baseline="30000" dirty="0" smtClean="0"/>
              <a:t>-1</a:t>
            </a:r>
            <a:endParaRPr lang="en-GB" sz="2000" dirty="0" smtClean="0"/>
          </a:p>
          <a:p>
            <a:pPr marL="176213" indent="-176213">
              <a:spcBef>
                <a:spcPts val="600"/>
              </a:spcBef>
            </a:pPr>
            <a:r>
              <a:rPr lang="en-GB" sz="2000" dirty="0"/>
              <a:t>L</a:t>
            </a:r>
            <a:r>
              <a:rPr lang="en-GB" sz="2000" dirty="0" smtClean="0"/>
              <a:t>ow mass cooling and compact, radiation-hard, </a:t>
            </a:r>
            <a:r>
              <a:rPr lang="en-GB" sz="2000" dirty="0" err="1" smtClean="0"/>
              <a:t>optical+electrical</a:t>
            </a:r>
            <a:r>
              <a:rPr lang="en-GB" sz="2000" dirty="0" smtClean="0"/>
              <a:t> links with HV/LV multiplexing are required (very large numbers of channels running at LV drawing high currents </a:t>
            </a:r>
            <a:r>
              <a:rPr lang="en-GB" sz="2000" dirty="0" smtClean="0">
                <a:solidFill>
                  <a:srgbClr val="C00000"/>
                </a:solidFill>
              </a:rPr>
              <a:t>→</a:t>
            </a:r>
            <a:r>
              <a:rPr lang="en-GB" sz="2000" dirty="0" smtClean="0"/>
              <a:t> big potential power loss in cables)</a:t>
            </a:r>
          </a:p>
          <a:p>
            <a:pPr marL="176213" indent="-176213">
              <a:spcBef>
                <a:spcPts val="600"/>
              </a:spcBef>
            </a:pPr>
            <a:r>
              <a:rPr lang="en-GB" sz="2000" dirty="0" smtClean="0"/>
              <a:t>Muon detectors need improved spatial resolution and enhanced rate capability: often using advanced micro-pattern gas detectors </a:t>
            </a:r>
          </a:p>
          <a:p>
            <a:pPr marL="176213" indent="-176213">
              <a:spcBef>
                <a:spcPts val="600"/>
              </a:spcBef>
            </a:pPr>
            <a:r>
              <a:rPr lang="en-GB" sz="2000" dirty="0" smtClean="0"/>
              <a:t>Large area detector construction necessitates very close links with industry to develop designs and processes for mass production</a:t>
            </a:r>
          </a:p>
          <a:p>
            <a:pPr marL="176213" indent="-176213">
              <a:spcBef>
                <a:spcPts val="600"/>
              </a:spcBef>
            </a:pPr>
            <a:r>
              <a:rPr lang="en-GB" sz="2000" dirty="0" smtClean="0"/>
              <a:t>Scintillating fibres (</a:t>
            </a:r>
            <a:r>
              <a:rPr lang="en-GB" sz="2000" dirty="0" err="1" smtClean="0"/>
              <a:t>LHCb</a:t>
            </a:r>
            <a:r>
              <a:rPr lang="en-GB" sz="2000" dirty="0" smtClean="0"/>
              <a:t>) and straws (NA62, Mu2e) provide excellent alternatives for several key applications</a:t>
            </a:r>
          </a:p>
          <a:p>
            <a:pPr marL="176213" indent="-176213"/>
            <a:endParaRPr lang="en-GB" sz="1800" dirty="0"/>
          </a:p>
        </p:txBody>
      </p:sp>
      <p:sp>
        <p:nvSpPr>
          <p:cNvPr id="4" name="Footer Placeholder 2"/>
          <p:cNvSpPr txBox="1">
            <a:spLocks/>
          </p:cNvSpPr>
          <p:nvPr/>
        </p:nvSpPr>
        <p:spPr>
          <a:xfrm>
            <a:off x="3124200" y="6645275"/>
            <a:ext cx="2895600" cy="365125"/>
          </a:xfrm>
          <a:prstGeom prst="rect">
            <a:avLst/>
          </a:prstGeom>
        </p:spPr>
        <p:txBody>
          <a:bodyPr/>
          <a:lstStyle>
            <a:defPPr>
              <a:defRPr lang="en-US"/>
            </a:defPPr>
            <a:lvl1pPr marL="0" algn="l" defTabSz="914400" rtl="0" eaLnBrk="1" latinLnBrk="0" hangingPunct="1">
              <a:defRPr sz="1800" b="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smtClean="0">
                <a:solidFill>
                  <a:srgbClr val="C00000"/>
                </a:solidFill>
              </a:rPr>
              <a:t>Phil Allport</a:t>
            </a:r>
            <a:endParaRPr lang="en-US" sz="1200" dirty="0">
              <a:solidFill>
                <a:srgbClr val="C00000"/>
              </a:solidFill>
            </a:endParaRPr>
          </a:p>
        </p:txBody>
      </p:sp>
      <p:sp>
        <p:nvSpPr>
          <p:cNvPr id="5" name="Slide Number Placeholder 3"/>
          <p:cNvSpPr txBox="1">
            <a:spLocks/>
          </p:cNvSpPr>
          <p:nvPr/>
        </p:nvSpPr>
        <p:spPr>
          <a:xfrm>
            <a:off x="7010400" y="6645275"/>
            <a:ext cx="2133600" cy="365125"/>
          </a:xfrm>
          <a:prstGeom prst="rect">
            <a:avLst/>
          </a:prstGeom>
        </p:spPr>
        <p:txBody>
          <a:bodyPr/>
          <a:lstStyle>
            <a:defPPr>
              <a:defRPr lang="en-US"/>
            </a:defPPr>
            <a:lvl1pPr marL="0" algn="l" defTabSz="914400" rtl="0" eaLnBrk="1" latinLnBrk="0" hangingPunct="1">
              <a:defRPr sz="1800" b="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6F15528-21DE-4FAA-801E-634DDDAF4B2B}" type="slidenum">
              <a:rPr lang="en-US" sz="1200" smtClean="0">
                <a:solidFill>
                  <a:srgbClr val="C00000"/>
                </a:solidFill>
              </a:rPr>
              <a:pPr algn="r"/>
              <a:t>2</a:t>
            </a:fld>
            <a:endParaRPr lang="en-US" sz="1200" dirty="0">
              <a:solidFill>
                <a:srgbClr val="C00000"/>
              </a:solidFill>
            </a:endParaRPr>
          </a:p>
        </p:txBody>
      </p:sp>
      <p:sp>
        <p:nvSpPr>
          <p:cNvPr id="6" name="Date Placeholder 1"/>
          <p:cNvSpPr txBox="1">
            <a:spLocks/>
          </p:cNvSpPr>
          <p:nvPr/>
        </p:nvSpPr>
        <p:spPr>
          <a:xfrm>
            <a:off x="0" y="6645275"/>
            <a:ext cx="2133600" cy="365125"/>
          </a:xfrm>
          <a:prstGeom prst="rect">
            <a:avLst/>
          </a:prstGeom>
        </p:spPr>
        <p:txBody>
          <a:bodyPr/>
          <a:lstStyle>
            <a:defPPr>
              <a:defRPr lang="en-US"/>
            </a:defPPr>
            <a:lvl1pPr marL="0" algn="l" defTabSz="914400" rtl="0" eaLnBrk="1" latinLnBrk="0" hangingPunct="1">
              <a:defRPr sz="1800" b="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D8BD707-D9CF-40AE-B4C6-C98DA3205C09}" type="datetimeFigureOut">
              <a:rPr lang="en-US" sz="1200" smtClean="0">
                <a:solidFill>
                  <a:srgbClr val="C00000"/>
                </a:solidFill>
              </a:rPr>
              <a:pPr/>
              <a:t>10/29/2014</a:t>
            </a:fld>
            <a:endParaRPr lang="en-US" sz="1200" dirty="0">
              <a:solidFill>
                <a:srgbClr val="C00000"/>
              </a:solidFill>
            </a:endParaRPr>
          </a:p>
        </p:txBody>
      </p:sp>
    </p:spTree>
    <p:extLst>
      <p:ext uri="{BB962C8B-B14F-4D97-AF65-F5344CB8AC3E}">
        <p14:creationId xmlns:p14="http://schemas.microsoft.com/office/powerpoint/2010/main" val="720889817"/>
      </p:ext>
    </p:extLst>
  </p:cSld>
  <p:clrMapOvr>
    <a:masterClrMapping/>
  </p:clrMapOvr>
  <p:transition>
    <p:circl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610600" cy="1143000"/>
          </a:xfrm>
        </p:spPr>
        <p:txBody>
          <a:bodyPr>
            <a:normAutofit/>
          </a:bodyPr>
          <a:lstStyle/>
          <a:p>
            <a:r>
              <a:rPr lang="en-GB" dirty="0" smtClean="0"/>
              <a:t>Neutrino Detectors</a:t>
            </a:r>
            <a:endParaRPr lang="en-GB" dirty="0"/>
          </a:p>
        </p:txBody>
      </p:sp>
      <p:sp>
        <p:nvSpPr>
          <p:cNvPr id="3" name="Content Placeholder 2"/>
          <p:cNvSpPr>
            <a:spLocks noGrp="1"/>
          </p:cNvSpPr>
          <p:nvPr>
            <p:ph idx="1"/>
          </p:nvPr>
        </p:nvSpPr>
        <p:spPr>
          <a:xfrm>
            <a:off x="152400" y="914400"/>
            <a:ext cx="8839200" cy="808595"/>
          </a:xfrm>
        </p:spPr>
        <p:txBody>
          <a:bodyPr>
            <a:noAutofit/>
          </a:bodyPr>
          <a:lstStyle/>
          <a:p>
            <a:pPr marL="176213" indent="-176213">
              <a:spcBef>
                <a:spcPts val="600"/>
              </a:spcBef>
              <a:spcAft>
                <a:spcPts val="600"/>
              </a:spcAft>
            </a:pPr>
            <a:r>
              <a:rPr lang="en-GB" sz="2000" dirty="0" smtClean="0">
                <a:latin typeface="+mn-lt"/>
              </a:rPr>
              <a:t>The issue of scale associated with current and future neutrino experiments introduces a very different set of challenges (NO</a:t>
            </a:r>
            <a:r>
              <a:rPr lang="en-GB" sz="2000" dirty="0" smtClean="0">
                <a:latin typeface="+mn-lt"/>
                <a:sym typeface="Symbol"/>
              </a:rPr>
              <a:t>A as an example)</a:t>
            </a:r>
            <a:endParaRPr lang="en-GB" sz="2000" dirty="0" smtClean="0">
              <a:latin typeface="+mn-lt"/>
            </a:endParaRP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477477" y="1923694"/>
            <a:ext cx="4810942" cy="1902301"/>
          </a:xfrm>
          <a:prstGeom prst="roundRect">
            <a:avLst>
              <a:gd name="adj" fmla="val 3154"/>
            </a:avLst>
          </a:prstGeom>
          <a:solidFill>
            <a:srgbClr val="FFFFFF">
              <a:shade val="85000"/>
            </a:srgbClr>
          </a:solidFill>
          <a:ln>
            <a:noFill/>
          </a:ln>
          <a:effectLst>
            <a:reflection blurRad="12700" stA="38000" endPos="28000" dist="5000" dir="5400000" sy="-100000" algn="bl" rotWithShape="0"/>
          </a:effectLst>
          <a:extLst/>
        </p:spPr>
      </p:pic>
      <p:grpSp>
        <p:nvGrpSpPr>
          <p:cNvPr id="5" name="Group 4"/>
          <p:cNvGrpSpPr/>
          <p:nvPr/>
        </p:nvGrpSpPr>
        <p:grpSpPr>
          <a:xfrm>
            <a:off x="124121" y="1905000"/>
            <a:ext cx="3381079" cy="1999667"/>
            <a:chOff x="4241016" y="4599431"/>
            <a:chExt cx="3381079" cy="1999667"/>
          </a:xfrm>
        </p:grpSpPr>
        <p:pic>
          <p:nvPicPr>
            <p:cNvPr id="6" name="Picture 5" descr="nova_far_near_dets.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241016" y="4599431"/>
              <a:ext cx="3381079" cy="1999667"/>
            </a:xfrm>
            <a:prstGeom prst="rect">
              <a:avLst/>
            </a:prstGeom>
          </p:spPr>
        </p:pic>
        <p:sp>
          <p:nvSpPr>
            <p:cNvPr id="7" name="TextBox 6"/>
            <p:cNvSpPr txBox="1"/>
            <p:nvPr/>
          </p:nvSpPr>
          <p:spPr>
            <a:xfrm rot="21102213">
              <a:off x="5246575" y="4936381"/>
              <a:ext cx="2296970" cy="646331"/>
            </a:xfrm>
            <a:prstGeom prst="rect">
              <a:avLst/>
            </a:prstGeom>
            <a:noFill/>
          </p:spPr>
          <p:txBody>
            <a:bodyPr wrap="none" rtlCol="0">
              <a:spAutoFit/>
            </a:bodyPr>
            <a:lstStyle/>
            <a:p>
              <a:pPr algn="ctr"/>
              <a:r>
                <a:rPr lang="en-US" dirty="0" smtClean="0">
                  <a:latin typeface="CMU Sans Serif"/>
                </a:rPr>
                <a:t>Far Detector (14 </a:t>
              </a:r>
              <a:r>
                <a:rPr lang="en-US" dirty="0" err="1" smtClean="0">
                  <a:latin typeface="CMU Sans Serif"/>
                </a:rPr>
                <a:t>kT</a:t>
              </a:r>
              <a:r>
                <a:rPr lang="en-US" dirty="0" smtClean="0">
                  <a:latin typeface="CMU Sans Serif"/>
                </a:rPr>
                <a:t>)</a:t>
              </a:r>
            </a:p>
            <a:p>
              <a:pPr algn="ctr"/>
              <a:r>
                <a:rPr lang="en-US" dirty="0" smtClean="0">
                  <a:latin typeface="CMU Sans Serif"/>
                </a:rPr>
                <a:t>2012-2014</a:t>
              </a:r>
              <a:endParaRPr lang="en-US" dirty="0">
                <a:latin typeface="CMU Sans Serif"/>
              </a:endParaRPr>
            </a:p>
          </p:txBody>
        </p:sp>
        <p:sp>
          <p:nvSpPr>
            <p:cNvPr id="8" name="TextBox 7"/>
            <p:cNvSpPr txBox="1"/>
            <p:nvPr/>
          </p:nvSpPr>
          <p:spPr>
            <a:xfrm rot="20148064">
              <a:off x="5614417" y="5934848"/>
              <a:ext cx="919131" cy="307777"/>
            </a:xfrm>
            <a:prstGeom prst="rect">
              <a:avLst/>
            </a:prstGeom>
            <a:noFill/>
          </p:spPr>
          <p:txBody>
            <a:bodyPr wrap="none" rtlCol="0">
              <a:spAutoFit/>
            </a:bodyPr>
            <a:lstStyle/>
            <a:p>
              <a:r>
                <a:rPr lang="en-US" sz="1400" dirty="0" smtClean="0">
                  <a:latin typeface="CMU Sans Serif"/>
                </a:rPr>
                <a:t>Near </a:t>
              </a:r>
              <a:r>
                <a:rPr lang="en-US" sz="1400" dirty="0" err="1" smtClean="0">
                  <a:latin typeface="CMU Sans Serif"/>
                </a:rPr>
                <a:t>Det</a:t>
              </a:r>
              <a:endParaRPr lang="en-US" sz="1400" dirty="0">
                <a:latin typeface="CMU Sans Serif"/>
              </a:endParaRPr>
            </a:p>
          </p:txBody>
        </p:sp>
      </p:grpSp>
      <p:sp>
        <p:nvSpPr>
          <p:cNvPr id="10" name="Rectangle 9"/>
          <p:cNvSpPr/>
          <p:nvPr/>
        </p:nvSpPr>
        <p:spPr>
          <a:xfrm>
            <a:off x="0" y="2581870"/>
            <a:ext cx="1905000" cy="923330"/>
          </a:xfrm>
          <a:prstGeom prst="rect">
            <a:avLst/>
          </a:prstGeom>
        </p:spPr>
        <p:txBody>
          <a:bodyPr wrap="square">
            <a:spAutoFit/>
          </a:bodyPr>
          <a:lstStyle/>
          <a:p>
            <a:r>
              <a:rPr lang="en-US" b="1" i="1" dirty="0" smtClean="0">
                <a:solidFill>
                  <a:srgbClr val="C00000"/>
                </a:solidFill>
              </a:rPr>
              <a:t>Totally </a:t>
            </a:r>
            <a:r>
              <a:rPr lang="en-US" b="1" i="1" dirty="0">
                <a:solidFill>
                  <a:srgbClr val="C00000"/>
                </a:solidFill>
              </a:rPr>
              <a:t>active</a:t>
            </a:r>
            <a:r>
              <a:rPr lang="en-US" b="1" dirty="0">
                <a:solidFill>
                  <a:srgbClr val="C00000"/>
                </a:solidFill>
              </a:rPr>
              <a:t>, liquid </a:t>
            </a:r>
            <a:r>
              <a:rPr lang="en-US" b="1" dirty="0" smtClean="0">
                <a:solidFill>
                  <a:srgbClr val="C00000"/>
                </a:solidFill>
              </a:rPr>
              <a:t>scintillator, </a:t>
            </a:r>
            <a:r>
              <a:rPr lang="en-US" b="1" dirty="0">
                <a:solidFill>
                  <a:srgbClr val="C00000"/>
                </a:solidFill>
              </a:rPr>
              <a:t>surface detector</a:t>
            </a:r>
          </a:p>
        </p:txBody>
      </p:sp>
      <p:grpSp>
        <p:nvGrpSpPr>
          <p:cNvPr id="14" name="Group 107"/>
          <p:cNvGrpSpPr/>
          <p:nvPr/>
        </p:nvGrpSpPr>
        <p:grpSpPr>
          <a:xfrm>
            <a:off x="7685317" y="1525389"/>
            <a:ext cx="1534883" cy="4686997"/>
            <a:chOff x="340647" y="1429075"/>
            <a:chExt cx="1857857" cy="4891447"/>
          </a:xfrm>
        </p:grpSpPr>
        <p:grpSp>
          <p:nvGrpSpPr>
            <p:cNvPr id="16" name="Group 93"/>
            <p:cNvGrpSpPr/>
            <p:nvPr/>
          </p:nvGrpSpPr>
          <p:grpSpPr>
            <a:xfrm>
              <a:off x="340647" y="1519804"/>
              <a:ext cx="1857857" cy="4800718"/>
              <a:chOff x="950311" y="1611312"/>
              <a:chExt cx="1857857" cy="4800718"/>
            </a:xfrm>
          </p:grpSpPr>
          <p:grpSp>
            <p:nvGrpSpPr>
              <p:cNvPr id="18" name="Group 17"/>
              <p:cNvGrpSpPr>
                <a:grpSpLocks noChangeAspect="1"/>
              </p:cNvGrpSpPr>
              <p:nvPr/>
            </p:nvGrpSpPr>
            <p:grpSpPr bwMode="auto">
              <a:xfrm>
                <a:off x="1614488" y="1611312"/>
                <a:ext cx="663575" cy="4778375"/>
                <a:chOff x="1017" y="1015"/>
                <a:chExt cx="418" cy="3010"/>
              </a:xfrm>
            </p:grpSpPr>
            <p:grpSp>
              <p:nvGrpSpPr>
                <p:cNvPr id="30" name="Group 17"/>
                <p:cNvGrpSpPr>
                  <a:grpSpLocks/>
                </p:cNvGrpSpPr>
                <p:nvPr/>
              </p:nvGrpSpPr>
              <p:grpSpPr bwMode="auto">
                <a:xfrm>
                  <a:off x="1017" y="1015"/>
                  <a:ext cx="418" cy="2851"/>
                  <a:chOff x="1017" y="1015"/>
                  <a:chExt cx="418" cy="2851"/>
                </a:xfrm>
              </p:grpSpPr>
              <p:grpSp>
                <p:nvGrpSpPr>
                  <p:cNvPr id="62" name="Group 13"/>
                  <p:cNvGrpSpPr>
                    <a:grpSpLocks/>
                  </p:cNvGrpSpPr>
                  <p:nvPr/>
                </p:nvGrpSpPr>
                <p:grpSpPr bwMode="auto">
                  <a:xfrm>
                    <a:off x="1017" y="1015"/>
                    <a:ext cx="418" cy="2850"/>
                    <a:chOff x="1017" y="1015"/>
                    <a:chExt cx="418" cy="2850"/>
                  </a:xfrm>
                </p:grpSpPr>
                <p:sp>
                  <p:nvSpPr>
                    <p:cNvPr id="66" name="Freeform 5"/>
                    <p:cNvSpPr>
                      <a:spLocks/>
                    </p:cNvSpPr>
                    <p:nvPr/>
                  </p:nvSpPr>
                  <p:spPr bwMode="auto">
                    <a:xfrm>
                      <a:off x="1017" y="1015"/>
                      <a:ext cx="225" cy="2769"/>
                    </a:xfrm>
                    <a:custGeom>
                      <a:avLst/>
                      <a:gdLst/>
                      <a:ahLst/>
                      <a:cxnLst>
                        <a:cxn ang="0">
                          <a:pos x="0" y="67"/>
                        </a:cxn>
                        <a:cxn ang="0">
                          <a:pos x="0" y="2769"/>
                        </a:cxn>
                        <a:cxn ang="0">
                          <a:pos x="225" y="2702"/>
                        </a:cxn>
                        <a:cxn ang="0">
                          <a:pos x="225" y="0"/>
                        </a:cxn>
                        <a:cxn ang="0">
                          <a:pos x="0" y="67"/>
                        </a:cxn>
                      </a:cxnLst>
                      <a:rect l="0" t="0" r="r" b="b"/>
                      <a:pathLst>
                        <a:path w="225" h="2769">
                          <a:moveTo>
                            <a:pt x="0" y="67"/>
                          </a:moveTo>
                          <a:lnTo>
                            <a:pt x="0" y="2769"/>
                          </a:lnTo>
                          <a:lnTo>
                            <a:pt x="225" y="2702"/>
                          </a:lnTo>
                          <a:lnTo>
                            <a:pt x="225" y="0"/>
                          </a:lnTo>
                          <a:lnTo>
                            <a:pt x="0" y="67"/>
                          </a:lnTo>
                          <a:close/>
                        </a:path>
                      </a:pathLst>
                    </a:custGeom>
                    <a:solidFill>
                      <a:srgbClr val="ADD9D9"/>
                    </a:solidFill>
                    <a:ln w="9525">
                      <a:noFill/>
                      <a:round/>
                      <a:headEnd/>
                      <a:tailEnd/>
                    </a:ln>
                  </p:spPr>
                  <p:txBody>
                    <a:bodyPr vert="horz" wrap="square" lIns="91440" tIns="45720" rIns="91440" bIns="45720" numCol="1" anchor="t" anchorCtr="0" compatLnSpc="1">
                      <a:prstTxWarp prst="textNoShape">
                        <a:avLst/>
                      </a:prstTxWarp>
                    </a:bodyPr>
                    <a:lstStyle/>
                    <a:p>
                      <a:endParaRPr lang="en-US" dirty="0">
                        <a:latin typeface="CMU Sans Serif"/>
                      </a:endParaRPr>
                    </a:p>
                  </p:txBody>
                </p:sp>
                <p:sp>
                  <p:nvSpPr>
                    <p:cNvPr id="67" name="Line 6"/>
                    <p:cNvSpPr>
                      <a:spLocks noChangeShapeType="1"/>
                    </p:cNvSpPr>
                    <p:nvPr/>
                  </p:nvSpPr>
                  <p:spPr bwMode="auto">
                    <a:xfrm flipV="1">
                      <a:off x="1017" y="1015"/>
                      <a:ext cx="225" cy="67"/>
                    </a:xfrm>
                    <a:prstGeom prst="line">
                      <a:avLst/>
                    </a:prstGeom>
                    <a:noFill/>
                    <a:ln w="1" cap="flat">
                      <a:solidFill>
                        <a:srgbClr val="ADD9D9"/>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latin typeface="CMU Sans Serif"/>
                      </a:endParaRPr>
                    </a:p>
                  </p:txBody>
                </p:sp>
                <p:sp>
                  <p:nvSpPr>
                    <p:cNvPr id="68" name="Freeform 7"/>
                    <p:cNvSpPr>
                      <a:spLocks/>
                    </p:cNvSpPr>
                    <p:nvPr/>
                  </p:nvSpPr>
                  <p:spPr bwMode="auto">
                    <a:xfrm>
                      <a:off x="1017" y="3717"/>
                      <a:ext cx="418" cy="148"/>
                    </a:xfrm>
                    <a:custGeom>
                      <a:avLst/>
                      <a:gdLst/>
                      <a:ahLst/>
                      <a:cxnLst>
                        <a:cxn ang="0">
                          <a:pos x="0" y="67"/>
                        </a:cxn>
                        <a:cxn ang="0">
                          <a:pos x="192" y="148"/>
                        </a:cxn>
                        <a:cxn ang="0">
                          <a:pos x="418" y="81"/>
                        </a:cxn>
                        <a:cxn ang="0">
                          <a:pos x="225" y="0"/>
                        </a:cxn>
                        <a:cxn ang="0">
                          <a:pos x="0" y="67"/>
                        </a:cxn>
                      </a:cxnLst>
                      <a:rect l="0" t="0" r="r" b="b"/>
                      <a:pathLst>
                        <a:path w="418" h="148">
                          <a:moveTo>
                            <a:pt x="0" y="67"/>
                          </a:moveTo>
                          <a:lnTo>
                            <a:pt x="192" y="148"/>
                          </a:lnTo>
                          <a:lnTo>
                            <a:pt x="418" y="81"/>
                          </a:lnTo>
                          <a:lnTo>
                            <a:pt x="225" y="0"/>
                          </a:lnTo>
                          <a:lnTo>
                            <a:pt x="0" y="67"/>
                          </a:lnTo>
                          <a:close/>
                        </a:path>
                      </a:pathLst>
                    </a:custGeom>
                    <a:solidFill>
                      <a:srgbClr val="CDFFFF"/>
                    </a:solidFill>
                    <a:ln w="9525">
                      <a:noFill/>
                      <a:round/>
                      <a:headEnd/>
                      <a:tailEnd/>
                    </a:ln>
                  </p:spPr>
                  <p:txBody>
                    <a:bodyPr vert="horz" wrap="square" lIns="91440" tIns="45720" rIns="91440" bIns="45720" numCol="1" anchor="t" anchorCtr="0" compatLnSpc="1">
                      <a:prstTxWarp prst="textNoShape">
                        <a:avLst/>
                      </a:prstTxWarp>
                    </a:bodyPr>
                    <a:lstStyle/>
                    <a:p>
                      <a:endParaRPr lang="en-US" dirty="0">
                        <a:latin typeface="CMU Sans Serif"/>
                      </a:endParaRPr>
                    </a:p>
                  </p:txBody>
                </p:sp>
                <p:sp>
                  <p:nvSpPr>
                    <p:cNvPr id="69" name="Line 8"/>
                    <p:cNvSpPr>
                      <a:spLocks noChangeShapeType="1"/>
                    </p:cNvSpPr>
                    <p:nvPr/>
                  </p:nvSpPr>
                  <p:spPr bwMode="auto">
                    <a:xfrm flipV="1">
                      <a:off x="1017" y="3717"/>
                      <a:ext cx="225" cy="67"/>
                    </a:xfrm>
                    <a:prstGeom prst="line">
                      <a:avLst/>
                    </a:prstGeom>
                    <a:noFill/>
                    <a:ln w="1" cap="flat">
                      <a:solidFill>
                        <a:srgbClr val="CD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latin typeface="CMU Sans Serif"/>
                      </a:endParaRPr>
                    </a:p>
                  </p:txBody>
                </p:sp>
                <p:sp>
                  <p:nvSpPr>
                    <p:cNvPr id="70" name="Freeform 9"/>
                    <p:cNvSpPr>
                      <a:spLocks/>
                    </p:cNvSpPr>
                    <p:nvPr/>
                  </p:nvSpPr>
                  <p:spPr bwMode="auto">
                    <a:xfrm>
                      <a:off x="1209" y="1097"/>
                      <a:ext cx="226" cy="2768"/>
                    </a:xfrm>
                    <a:custGeom>
                      <a:avLst/>
                      <a:gdLst/>
                      <a:ahLst/>
                      <a:cxnLst>
                        <a:cxn ang="0">
                          <a:pos x="0" y="2768"/>
                        </a:cxn>
                        <a:cxn ang="0">
                          <a:pos x="0" y="67"/>
                        </a:cxn>
                        <a:cxn ang="0">
                          <a:pos x="226" y="0"/>
                        </a:cxn>
                        <a:cxn ang="0">
                          <a:pos x="226" y="2701"/>
                        </a:cxn>
                        <a:cxn ang="0">
                          <a:pos x="0" y="2768"/>
                        </a:cxn>
                      </a:cxnLst>
                      <a:rect l="0" t="0" r="r" b="b"/>
                      <a:pathLst>
                        <a:path w="226" h="2768">
                          <a:moveTo>
                            <a:pt x="0" y="2768"/>
                          </a:moveTo>
                          <a:lnTo>
                            <a:pt x="0" y="67"/>
                          </a:lnTo>
                          <a:lnTo>
                            <a:pt x="226" y="0"/>
                          </a:lnTo>
                          <a:lnTo>
                            <a:pt x="226" y="2701"/>
                          </a:lnTo>
                          <a:lnTo>
                            <a:pt x="0" y="2768"/>
                          </a:lnTo>
                          <a:close/>
                        </a:path>
                      </a:pathLst>
                    </a:custGeom>
                    <a:solidFill>
                      <a:srgbClr val="ADD9D9"/>
                    </a:solidFill>
                    <a:ln w="9525">
                      <a:noFill/>
                      <a:round/>
                      <a:headEnd/>
                      <a:tailEnd/>
                    </a:ln>
                  </p:spPr>
                  <p:txBody>
                    <a:bodyPr vert="horz" wrap="square" lIns="91440" tIns="45720" rIns="91440" bIns="45720" numCol="1" anchor="t" anchorCtr="0" compatLnSpc="1">
                      <a:prstTxWarp prst="textNoShape">
                        <a:avLst/>
                      </a:prstTxWarp>
                    </a:bodyPr>
                    <a:lstStyle/>
                    <a:p>
                      <a:endParaRPr lang="en-US" dirty="0">
                        <a:latin typeface="CMU Sans Serif"/>
                      </a:endParaRPr>
                    </a:p>
                  </p:txBody>
                </p:sp>
                <p:sp>
                  <p:nvSpPr>
                    <p:cNvPr id="71" name="Line 10"/>
                    <p:cNvSpPr>
                      <a:spLocks noChangeShapeType="1"/>
                    </p:cNvSpPr>
                    <p:nvPr/>
                  </p:nvSpPr>
                  <p:spPr bwMode="auto">
                    <a:xfrm flipV="1">
                      <a:off x="1209" y="3798"/>
                      <a:ext cx="226" cy="67"/>
                    </a:xfrm>
                    <a:prstGeom prst="line">
                      <a:avLst/>
                    </a:prstGeom>
                    <a:noFill/>
                    <a:ln w="1" cap="flat">
                      <a:solidFill>
                        <a:srgbClr val="ADD9D9"/>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latin typeface="CMU Sans Serif"/>
                      </a:endParaRPr>
                    </a:p>
                  </p:txBody>
                </p:sp>
                <p:sp>
                  <p:nvSpPr>
                    <p:cNvPr id="72" name="Freeform 11"/>
                    <p:cNvSpPr>
                      <a:spLocks/>
                    </p:cNvSpPr>
                    <p:nvPr/>
                  </p:nvSpPr>
                  <p:spPr bwMode="auto">
                    <a:xfrm>
                      <a:off x="1017" y="1015"/>
                      <a:ext cx="418" cy="149"/>
                    </a:xfrm>
                    <a:custGeom>
                      <a:avLst/>
                      <a:gdLst/>
                      <a:ahLst/>
                      <a:cxnLst>
                        <a:cxn ang="0">
                          <a:pos x="192" y="149"/>
                        </a:cxn>
                        <a:cxn ang="0">
                          <a:pos x="0" y="67"/>
                        </a:cxn>
                        <a:cxn ang="0">
                          <a:pos x="225" y="0"/>
                        </a:cxn>
                        <a:cxn ang="0">
                          <a:pos x="418" y="82"/>
                        </a:cxn>
                        <a:cxn ang="0">
                          <a:pos x="192" y="149"/>
                        </a:cxn>
                      </a:cxnLst>
                      <a:rect l="0" t="0" r="r" b="b"/>
                      <a:pathLst>
                        <a:path w="418" h="149">
                          <a:moveTo>
                            <a:pt x="192" y="149"/>
                          </a:moveTo>
                          <a:lnTo>
                            <a:pt x="0" y="67"/>
                          </a:lnTo>
                          <a:lnTo>
                            <a:pt x="225" y="0"/>
                          </a:lnTo>
                          <a:lnTo>
                            <a:pt x="418" y="82"/>
                          </a:lnTo>
                          <a:lnTo>
                            <a:pt x="192" y="149"/>
                          </a:lnTo>
                          <a:close/>
                        </a:path>
                      </a:pathLst>
                    </a:custGeom>
                    <a:solidFill>
                      <a:srgbClr val="CDFFFF"/>
                    </a:solidFill>
                    <a:ln w="9525">
                      <a:noFill/>
                      <a:round/>
                      <a:headEnd/>
                      <a:tailEnd/>
                    </a:ln>
                  </p:spPr>
                  <p:txBody>
                    <a:bodyPr vert="horz" wrap="square" lIns="91440" tIns="45720" rIns="91440" bIns="45720" numCol="1" anchor="t" anchorCtr="0" compatLnSpc="1">
                      <a:prstTxWarp prst="textNoShape">
                        <a:avLst/>
                      </a:prstTxWarp>
                    </a:bodyPr>
                    <a:lstStyle/>
                    <a:p>
                      <a:endParaRPr lang="en-US" dirty="0">
                        <a:latin typeface="CMU Sans Serif"/>
                      </a:endParaRPr>
                    </a:p>
                  </p:txBody>
                </p:sp>
                <p:sp>
                  <p:nvSpPr>
                    <p:cNvPr id="73" name="Line 12"/>
                    <p:cNvSpPr>
                      <a:spLocks noChangeShapeType="1"/>
                    </p:cNvSpPr>
                    <p:nvPr/>
                  </p:nvSpPr>
                  <p:spPr bwMode="auto">
                    <a:xfrm flipV="1">
                      <a:off x="1209" y="1097"/>
                      <a:ext cx="226" cy="67"/>
                    </a:xfrm>
                    <a:prstGeom prst="line">
                      <a:avLst/>
                    </a:prstGeom>
                    <a:noFill/>
                    <a:ln w="1" cap="flat">
                      <a:solidFill>
                        <a:srgbClr val="CD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latin typeface="CMU Sans Serif"/>
                      </a:endParaRPr>
                    </a:p>
                  </p:txBody>
                </p:sp>
              </p:grpSp>
              <p:sp>
                <p:nvSpPr>
                  <p:cNvPr id="63" name="Rectangle 14"/>
                  <p:cNvSpPr>
                    <a:spLocks noChangeArrowheads="1"/>
                  </p:cNvSpPr>
                  <p:nvPr/>
                </p:nvSpPr>
                <p:spPr bwMode="auto">
                  <a:xfrm>
                    <a:off x="1017" y="1082"/>
                    <a:ext cx="193" cy="2784"/>
                  </a:xfrm>
                  <a:prstGeom prst="rect">
                    <a:avLst/>
                  </a:prstGeom>
                  <a:solidFill>
                    <a:srgbClr val="CC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latin typeface="CMU Sans Serif"/>
                    </a:endParaRPr>
                  </a:p>
                </p:txBody>
              </p:sp>
              <p:sp>
                <p:nvSpPr>
                  <p:cNvPr id="64" name="Freeform 15"/>
                  <p:cNvSpPr>
                    <a:spLocks/>
                  </p:cNvSpPr>
                  <p:nvPr/>
                </p:nvSpPr>
                <p:spPr bwMode="auto">
                  <a:xfrm>
                    <a:off x="1017" y="1082"/>
                    <a:ext cx="192" cy="2783"/>
                  </a:xfrm>
                  <a:custGeom>
                    <a:avLst/>
                    <a:gdLst/>
                    <a:ahLst/>
                    <a:cxnLst>
                      <a:cxn ang="0">
                        <a:pos x="0" y="0"/>
                      </a:cxn>
                      <a:cxn ang="0">
                        <a:pos x="0" y="2702"/>
                      </a:cxn>
                      <a:cxn ang="0">
                        <a:pos x="192" y="2783"/>
                      </a:cxn>
                      <a:cxn ang="0">
                        <a:pos x="192" y="82"/>
                      </a:cxn>
                      <a:cxn ang="0">
                        <a:pos x="0" y="0"/>
                      </a:cxn>
                    </a:cxnLst>
                    <a:rect l="0" t="0" r="r" b="b"/>
                    <a:pathLst>
                      <a:path w="192" h="2783">
                        <a:moveTo>
                          <a:pt x="0" y="0"/>
                        </a:moveTo>
                        <a:lnTo>
                          <a:pt x="0" y="2702"/>
                        </a:lnTo>
                        <a:lnTo>
                          <a:pt x="192" y="2783"/>
                        </a:lnTo>
                        <a:lnTo>
                          <a:pt x="192" y="82"/>
                        </a:lnTo>
                        <a:lnTo>
                          <a:pt x="0"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dirty="0">
                      <a:latin typeface="CMU Sans Serif"/>
                    </a:endParaRPr>
                  </a:p>
                </p:txBody>
              </p:sp>
              <p:sp>
                <p:nvSpPr>
                  <p:cNvPr id="65" name="Rectangle 16"/>
                  <p:cNvSpPr>
                    <a:spLocks noChangeArrowheads="1"/>
                  </p:cNvSpPr>
                  <p:nvPr/>
                </p:nvSpPr>
                <p:spPr bwMode="auto">
                  <a:xfrm>
                    <a:off x="1017" y="1082"/>
                    <a:ext cx="193" cy="2784"/>
                  </a:xfrm>
                  <a:prstGeom prst="rect">
                    <a:avLst/>
                  </a:prstGeom>
                  <a:solidFill>
                    <a:srgbClr val="CC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latin typeface="CMU Sans Serif"/>
                    </a:endParaRPr>
                  </a:p>
                </p:txBody>
              </p:sp>
            </p:grpSp>
            <p:sp>
              <p:nvSpPr>
                <p:cNvPr id="31" name="Line 18"/>
                <p:cNvSpPr>
                  <a:spLocks noChangeShapeType="1"/>
                </p:cNvSpPr>
                <p:nvPr/>
              </p:nvSpPr>
              <p:spPr bwMode="auto">
                <a:xfrm flipH="1">
                  <a:off x="1054" y="2448"/>
                  <a:ext cx="236" cy="66"/>
                </a:xfrm>
                <a:prstGeom prst="line">
                  <a:avLst/>
                </a:prstGeom>
                <a:noFill/>
                <a:ln w="21" cap="flat">
                  <a:solidFill>
                    <a:srgbClr val="0099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latin typeface="CMU Sans Serif"/>
                  </a:endParaRPr>
                </a:p>
              </p:txBody>
            </p:sp>
            <p:sp>
              <p:nvSpPr>
                <p:cNvPr id="32" name="Line 21"/>
                <p:cNvSpPr>
                  <a:spLocks noChangeShapeType="1"/>
                </p:cNvSpPr>
                <p:nvPr/>
              </p:nvSpPr>
              <p:spPr bwMode="auto">
                <a:xfrm flipV="1">
                  <a:off x="1059" y="2136"/>
                  <a:ext cx="251" cy="46"/>
                </a:xfrm>
                <a:prstGeom prst="line">
                  <a:avLst/>
                </a:prstGeom>
                <a:noFill/>
                <a:ln w="21" cap="flat">
                  <a:solidFill>
                    <a:srgbClr val="0099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latin typeface="CMU Sans Serif"/>
                  </a:endParaRPr>
                </a:p>
              </p:txBody>
            </p:sp>
            <p:sp>
              <p:nvSpPr>
                <p:cNvPr id="33" name="Line 22"/>
                <p:cNvSpPr>
                  <a:spLocks noChangeShapeType="1"/>
                </p:cNvSpPr>
                <p:nvPr/>
              </p:nvSpPr>
              <p:spPr bwMode="auto">
                <a:xfrm flipH="1" flipV="1">
                  <a:off x="1054" y="2190"/>
                  <a:ext cx="241" cy="67"/>
                </a:xfrm>
                <a:prstGeom prst="line">
                  <a:avLst/>
                </a:prstGeom>
                <a:noFill/>
                <a:ln w="21" cap="flat">
                  <a:solidFill>
                    <a:srgbClr val="0099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latin typeface="CMU Sans Serif"/>
                  </a:endParaRPr>
                </a:p>
              </p:txBody>
            </p:sp>
            <p:sp>
              <p:nvSpPr>
                <p:cNvPr id="34" name="Freeform 23"/>
                <p:cNvSpPr>
                  <a:spLocks/>
                </p:cNvSpPr>
                <p:nvPr/>
              </p:nvSpPr>
              <p:spPr bwMode="auto">
                <a:xfrm>
                  <a:off x="1083" y="1089"/>
                  <a:ext cx="308" cy="2788"/>
                </a:xfrm>
                <a:custGeom>
                  <a:avLst/>
                  <a:gdLst/>
                  <a:ahLst/>
                  <a:cxnLst>
                    <a:cxn ang="0">
                      <a:pos x="86" y="0"/>
                    </a:cxn>
                    <a:cxn ang="0">
                      <a:pos x="34" y="1080"/>
                    </a:cxn>
                    <a:cxn ang="0">
                      <a:pos x="1" y="1849"/>
                    </a:cxn>
                    <a:cxn ang="0">
                      <a:pos x="37" y="2592"/>
                    </a:cxn>
                    <a:cxn ang="0">
                      <a:pos x="208" y="2721"/>
                    </a:cxn>
                    <a:cxn ang="0">
                      <a:pos x="305" y="2187"/>
                    </a:cxn>
                    <a:cxn ang="0">
                      <a:pos x="224" y="12"/>
                    </a:cxn>
                  </a:cxnLst>
                  <a:rect l="0" t="0" r="r" b="b"/>
                  <a:pathLst>
                    <a:path w="308" h="2788">
                      <a:moveTo>
                        <a:pt x="86" y="0"/>
                      </a:moveTo>
                      <a:cubicBezTo>
                        <a:pt x="67" y="386"/>
                        <a:pt x="48" y="773"/>
                        <a:pt x="34" y="1080"/>
                      </a:cubicBezTo>
                      <a:cubicBezTo>
                        <a:pt x="19" y="1388"/>
                        <a:pt x="0" y="1597"/>
                        <a:pt x="1" y="1849"/>
                      </a:cubicBezTo>
                      <a:cubicBezTo>
                        <a:pt x="1" y="2101"/>
                        <a:pt x="3" y="2446"/>
                        <a:pt x="37" y="2592"/>
                      </a:cubicBezTo>
                      <a:cubicBezTo>
                        <a:pt x="72" y="2738"/>
                        <a:pt x="163" y="2788"/>
                        <a:pt x="208" y="2721"/>
                      </a:cubicBezTo>
                      <a:cubicBezTo>
                        <a:pt x="252" y="2653"/>
                        <a:pt x="302" y="2639"/>
                        <a:pt x="305" y="2187"/>
                      </a:cubicBezTo>
                      <a:cubicBezTo>
                        <a:pt x="308" y="1735"/>
                        <a:pt x="266" y="873"/>
                        <a:pt x="224" y="12"/>
                      </a:cubicBezTo>
                    </a:path>
                  </a:pathLst>
                </a:custGeom>
                <a:noFill/>
                <a:ln w="21" cap="flat">
                  <a:solidFill>
                    <a:srgbClr val="66FF33"/>
                  </a:solidFill>
                  <a:prstDash val="solid"/>
                  <a:round/>
                  <a:headEnd/>
                  <a:tailEnd/>
                </a:ln>
              </p:spPr>
              <p:txBody>
                <a:bodyPr vert="horz" wrap="square" lIns="91440" tIns="45720" rIns="91440" bIns="45720" numCol="1" anchor="t" anchorCtr="0" compatLnSpc="1">
                  <a:prstTxWarp prst="textNoShape">
                    <a:avLst/>
                  </a:prstTxWarp>
                </a:bodyPr>
                <a:lstStyle/>
                <a:p>
                  <a:endParaRPr lang="en-US" dirty="0">
                    <a:latin typeface="CMU Sans Serif"/>
                  </a:endParaRPr>
                </a:p>
              </p:txBody>
            </p:sp>
            <p:sp>
              <p:nvSpPr>
                <p:cNvPr id="35" name="Rectangle 24"/>
                <p:cNvSpPr>
                  <a:spLocks noChangeArrowheads="1"/>
                </p:cNvSpPr>
                <p:nvPr/>
              </p:nvSpPr>
              <p:spPr bwMode="auto">
                <a:xfrm rot="20400000">
                  <a:off x="1405" y="3851"/>
                  <a:ext cx="0" cy="17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CMU Sans Serif"/>
                    <a:cs typeface="CMU Sans Serif"/>
                  </a:endParaRPr>
                </a:p>
              </p:txBody>
            </p:sp>
            <p:sp>
              <p:nvSpPr>
                <p:cNvPr id="36" name="Line 25"/>
                <p:cNvSpPr>
                  <a:spLocks noChangeShapeType="1"/>
                </p:cNvSpPr>
                <p:nvPr/>
              </p:nvSpPr>
              <p:spPr bwMode="auto">
                <a:xfrm flipH="1" flipV="1">
                  <a:off x="1154" y="2373"/>
                  <a:ext cx="141" cy="75"/>
                </a:xfrm>
                <a:prstGeom prst="line">
                  <a:avLst/>
                </a:prstGeom>
                <a:noFill/>
                <a:ln w="21" cap="flat">
                  <a:solidFill>
                    <a:srgbClr val="0099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latin typeface="CMU Sans Serif"/>
                  </a:endParaRPr>
                </a:p>
              </p:txBody>
            </p:sp>
            <p:sp>
              <p:nvSpPr>
                <p:cNvPr id="37" name="Line 26"/>
                <p:cNvSpPr>
                  <a:spLocks noChangeShapeType="1"/>
                </p:cNvSpPr>
                <p:nvPr/>
              </p:nvSpPr>
              <p:spPr bwMode="auto">
                <a:xfrm flipV="1">
                  <a:off x="1159" y="2262"/>
                  <a:ext cx="131" cy="106"/>
                </a:xfrm>
                <a:prstGeom prst="line">
                  <a:avLst/>
                </a:prstGeom>
                <a:noFill/>
                <a:ln w="21" cap="flat">
                  <a:solidFill>
                    <a:srgbClr val="0099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latin typeface="CMU Sans Serif"/>
                  </a:endParaRPr>
                </a:p>
              </p:txBody>
            </p:sp>
            <p:sp>
              <p:nvSpPr>
                <p:cNvPr id="38" name="Line 27"/>
                <p:cNvSpPr>
                  <a:spLocks noChangeShapeType="1"/>
                </p:cNvSpPr>
                <p:nvPr/>
              </p:nvSpPr>
              <p:spPr bwMode="auto">
                <a:xfrm flipH="1" flipV="1">
                  <a:off x="1129" y="2081"/>
                  <a:ext cx="186" cy="50"/>
                </a:xfrm>
                <a:prstGeom prst="line">
                  <a:avLst/>
                </a:prstGeom>
                <a:noFill/>
                <a:ln w="21" cap="flat">
                  <a:solidFill>
                    <a:srgbClr val="0099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latin typeface="CMU Sans Serif"/>
                  </a:endParaRPr>
                </a:p>
              </p:txBody>
            </p:sp>
            <p:sp>
              <p:nvSpPr>
                <p:cNvPr id="39" name="Line 28"/>
                <p:cNvSpPr>
                  <a:spLocks noChangeShapeType="1"/>
                </p:cNvSpPr>
                <p:nvPr/>
              </p:nvSpPr>
              <p:spPr bwMode="auto">
                <a:xfrm>
                  <a:off x="1048" y="2514"/>
                  <a:ext cx="146" cy="30"/>
                </a:xfrm>
                <a:prstGeom prst="line">
                  <a:avLst/>
                </a:prstGeom>
                <a:noFill/>
                <a:ln w="21" cap="flat">
                  <a:solidFill>
                    <a:srgbClr val="0099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latin typeface="CMU Sans Serif"/>
                  </a:endParaRPr>
                </a:p>
              </p:txBody>
            </p:sp>
            <p:grpSp>
              <p:nvGrpSpPr>
                <p:cNvPr id="40" name="Group 52"/>
                <p:cNvGrpSpPr>
                  <a:grpSpLocks/>
                </p:cNvGrpSpPr>
                <p:nvPr/>
              </p:nvGrpSpPr>
              <p:grpSpPr bwMode="auto">
                <a:xfrm>
                  <a:off x="1017" y="1015"/>
                  <a:ext cx="418" cy="2851"/>
                  <a:chOff x="1017" y="1015"/>
                  <a:chExt cx="418" cy="2851"/>
                </a:xfrm>
              </p:grpSpPr>
              <p:grpSp>
                <p:nvGrpSpPr>
                  <p:cNvPr id="50" name="Group 48"/>
                  <p:cNvGrpSpPr>
                    <a:grpSpLocks/>
                  </p:cNvGrpSpPr>
                  <p:nvPr/>
                </p:nvGrpSpPr>
                <p:grpSpPr bwMode="auto">
                  <a:xfrm>
                    <a:off x="1017" y="1015"/>
                    <a:ext cx="418" cy="2850"/>
                    <a:chOff x="1017" y="1015"/>
                    <a:chExt cx="418" cy="2850"/>
                  </a:xfrm>
                </p:grpSpPr>
                <p:sp>
                  <p:nvSpPr>
                    <p:cNvPr id="54" name="Freeform 40"/>
                    <p:cNvSpPr>
                      <a:spLocks/>
                    </p:cNvSpPr>
                    <p:nvPr/>
                  </p:nvSpPr>
                  <p:spPr bwMode="auto">
                    <a:xfrm>
                      <a:off x="1017" y="1015"/>
                      <a:ext cx="225" cy="2769"/>
                    </a:xfrm>
                    <a:custGeom>
                      <a:avLst/>
                      <a:gdLst/>
                      <a:ahLst/>
                      <a:cxnLst>
                        <a:cxn ang="0">
                          <a:pos x="0" y="67"/>
                        </a:cxn>
                        <a:cxn ang="0">
                          <a:pos x="0" y="2769"/>
                        </a:cxn>
                        <a:cxn ang="0">
                          <a:pos x="225" y="2702"/>
                        </a:cxn>
                        <a:cxn ang="0">
                          <a:pos x="225" y="0"/>
                        </a:cxn>
                        <a:cxn ang="0">
                          <a:pos x="0" y="67"/>
                        </a:cxn>
                      </a:cxnLst>
                      <a:rect l="0" t="0" r="r" b="b"/>
                      <a:pathLst>
                        <a:path w="225" h="2769">
                          <a:moveTo>
                            <a:pt x="0" y="67"/>
                          </a:moveTo>
                          <a:lnTo>
                            <a:pt x="0" y="2769"/>
                          </a:lnTo>
                          <a:lnTo>
                            <a:pt x="225" y="2702"/>
                          </a:lnTo>
                          <a:lnTo>
                            <a:pt x="225" y="0"/>
                          </a:lnTo>
                          <a:lnTo>
                            <a:pt x="0" y="67"/>
                          </a:lnTo>
                          <a:close/>
                        </a:path>
                      </a:pathLst>
                    </a:custGeom>
                    <a:solidFill>
                      <a:srgbClr val="ADD9D9"/>
                    </a:solidFill>
                    <a:ln w="9525">
                      <a:noFill/>
                      <a:round/>
                      <a:headEnd/>
                      <a:tailEnd/>
                    </a:ln>
                  </p:spPr>
                  <p:txBody>
                    <a:bodyPr vert="horz" wrap="square" lIns="91440" tIns="45720" rIns="91440" bIns="45720" numCol="1" anchor="t" anchorCtr="0" compatLnSpc="1">
                      <a:prstTxWarp prst="textNoShape">
                        <a:avLst/>
                      </a:prstTxWarp>
                    </a:bodyPr>
                    <a:lstStyle/>
                    <a:p>
                      <a:endParaRPr lang="en-US" dirty="0">
                        <a:latin typeface="CMU Sans Serif"/>
                      </a:endParaRPr>
                    </a:p>
                  </p:txBody>
                </p:sp>
                <p:sp>
                  <p:nvSpPr>
                    <p:cNvPr id="55" name="Line 41"/>
                    <p:cNvSpPr>
                      <a:spLocks noChangeShapeType="1"/>
                    </p:cNvSpPr>
                    <p:nvPr/>
                  </p:nvSpPr>
                  <p:spPr bwMode="auto">
                    <a:xfrm flipV="1">
                      <a:off x="1017" y="1015"/>
                      <a:ext cx="225" cy="67"/>
                    </a:xfrm>
                    <a:prstGeom prst="line">
                      <a:avLst/>
                    </a:prstGeom>
                    <a:noFill/>
                    <a:ln w="1" cap="flat">
                      <a:solidFill>
                        <a:srgbClr val="ADD9D9"/>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latin typeface="CMU Sans Serif"/>
                      </a:endParaRPr>
                    </a:p>
                  </p:txBody>
                </p:sp>
                <p:sp>
                  <p:nvSpPr>
                    <p:cNvPr id="56" name="Freeform 42"/>
                    <p:cNvSpPr>
                      <a:spLocks/>
                    </p:cNvSpPr>
                    <p:nvPr/>
                  </p:nvSpPr>
                  <p:spPr bwMode="auto">
                    <a:xfrm>
                      <a:off x="1017" y="3717"/>
                      <a:ext cx="418" cy="148"/>
                    </a:xfrm>
                    <a:custGeom>
                      <a:avLst/>
                      <a:gdLst/>
                      <a:ahLst/>
                      <a:cxnLst>
                        <a:cxn ang="0">
                          <a:pos x="0" y="67"/>
                        </a:cxn>
                        <a:cxn ang="0">
                          <a:pos x="192" y="148"/>
                        </a:cxn>
                        <a:cxn ang="0">
                          <a:pos x="418" y="81"/>
                        </a:cxn>
                        <a:cxn ang="0">
                          <a:pos x="225" y="0"/>
                        </a:cxn>
                        <a:cxn ang="0">
                          <a:pos x="0" y="67"/>
                        </a:cxn>
                      </a:cxnLst>
                      <a:rect l="0" t="0" r="r" b="b"/>
                      <a:pathLst>
                        <a:path w="418" h="148">
                          <a:moveTo>
                            <a:pt x="0" y="67"/>
                          </a:moveTo>
                          <a:lnTo>
                            <a:pt x="192" y="148"/>
                          </a:lnTo>
                          <a:lnTo>
                            <a:pt x="418" y="81"/>
                          </a:lnTo>
                          <a:lnTo>
                            <a:pt x="225" y="0"/>
                          </a:lnTo>
                          <a:lnTo>
                            <a:pt x="0" y="67"/>
                          </a:lnTo>
                          <a:close/>
                        </a:path>
                      </a:pathLst>
                    </a:custGeom>
                    <a:solidFill>
                      <a:srgbClr val="CDFFFF"/>
                    </a:solidFill>
                    <a:ln w="9525">
                      <a:noFill/>
                      <a:round/>
                      <a:headEnd/>
                      <a:tailEnd/>
                    </a:ln>
                  </p:spPr>
                  <p:txBody>
                    <a:bodyPr vert="horz" wrap="square" lIns="91440" tIns="45720" rIns="91440" bIns="45720" numCol="1" anchor="t" anchorCtr="0" compatLnSpc="1">
                      <a:prstTxWarp prst="textNoShape">
                        <a:avLst/>
                      </a:prstTxWarp>
                    </a:bodyPr>
                    <a:lstStyle/>
                    <a:p>
                      <a:endParaRPr lang="en-US" dirty="0">
                        <a:latin typeface="CMU Sans Serif"/>
                      </a:endParaRPr>
                    </a:p>
                  </p:txBody>
                </p:sp>
                <p:sp>
                  <p:nvSpPr>
                    <p:cNvPr id="57" name="Line 43"/>
                    <p:cNvSpPr>
                      <a:spLocks noChangeShapeType="1"/>
                    </p:cNvSpPr>
                    <p:nvPr/>
                  </p:nvSpPr>
                  <p:spPr bwMode="auto">
                    <a:xfrm flipV="1">
                      <a:off x="1017" y="3717"/>
                      <a:ext cx="225" cy="67"/>
                    </a:xfrm>
                    <a:prstGeom prst="line">
                      <a:avLst/>
                    </a:prstGeom>
                    <a:noFill/>
                    <a:ln w="1" cap="flat">
                      <a:solidFill>
                        <a:srgbClr val="CD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latin typeface="CMU Sans Serif"/>
                      </a:endParaRPr>
                    </a:p>
                  </p:txBody>
                </p:sp>
                <p:sp>
                  <p:nvSpPr>
                    <p:cNvPr id="58" name="Freeform 44"/>
                    <p:cNvSpPr>
                      <a:spLocks/>
                    </p:cNvSpPr>
                    <p:nvPr/>
                  </p:nvSpPr>
                  <p:spPr bwMode="auto">
                    <a:xfrm>
                      <a:off x="1209" y="1097"/>
                      <a:ext cx="226" cy="2768"/>
                    </a:xfrm>
                    <a:custGeom>
                      <a:avLst/>
                      <a:gdLst/>
                      <a:ahLst/>
                      <a:cxnLst>
                        <a:cxn ang="0">
                          <a:pos x="0" y="2768"/>
                        </a:cxn>
                        <a:cxn ang="0">
                          <a:pos x="0" y="67"/>
                        </a:cxn>
                        <a:cxn ang="0">
                          <a:pos x="226" y="0"/>
                        </a:cxn>
                        <a:cxn ang="0">
                          <a:pos x="226" y="2701"/>
                        </a:cxn>
                        <a:cxn ang="0">
                          <a:pos x="0" y="2768"/>
                        </a:cxn>
                      </a:cxnLst>
                      <a:rect l="0" t="0" r="r" b="b"/>
                      <a:pathLst>
                        <a:path w="226" h="2768">
                          <a:moveTo>
                            <a:pt x="0" y="2768"/>
                          </a:moveTo>
                          <a:lnTo>
                            <a:pt x="0" y="67"/>
                          </a:lnTo>
                          <a:lnTo>
                            <a:pt x="226" y="0"/>
                          </a:lnTo>
                          <a:lnTo>
                            <a:pt x="226" y="2701"/>
                          </a:lnTo>
                          <a:lnTo>
                            <a:pt x="0" y="2768"/>
                          </a:lnTo>
                          <a:close/>
                        </a:path>
                      </a:pathLst>
                    </a:custGeom>
                    <a:solidFill>
                      <a:srgbClr val="ADD9D9"/>
                    </a:solidFill>
                    <a:ln w="9525">
                      <a:noFill/>
                      <a:round/>
                      <a:headEnd/>
                      <a:tailEnd/>
                    </a:ln>
                  </p:spPr>
                  <p:txBody>
                    <a:bodyPr vert="horz" wrap="square" lIns="91440" tIns="45720" rIns="91440" bIns="45720" numCol="1" anchor="t" anchorCtr="0" compatLnSpc="1">
                      <a:prstTxWarp prst="textNoShape">
                        <a:avLst/>
                      </a:prstTxWarp>
                    </a:bodyPr>
                    <a:lstStyle/>
                    <a:p>
                      <a:endParaRPr lang="en-US" dirty="0">
                        <a:latin typeface="CMU Sans Serif"/>
                      </a:endParaRPr>
                    </a:p>
                  </p:txBody>
                </p:sp>
                <p:sp>
                  <p:nvSpPr>
                    <p:cNvPr id="59" name="Line 45"/>
                    <p:cNvSpPr>
                      <a:spLocks noChangeShapeType="1"/>
                    </p:cNvSpPr>
                    <p:nvPr/>
                  </p:nvSpPr>
                  <p:spPr bwMode="auto">
                    <a:xfrm flipV="1">
                      <a:off x="1209" y="3798"/>
                      <a:ext cx="226" cy="67"/>
                    </a:xfrm>
                    <a:prstGeom prst="line">
                      <a:avLst/>
                    </a:prstGeom>
                    <a:noFill/>
                    <a:ln w="1" cap="flat">
                      <a:solidFill>
                        <a:srgbClr val="ADD9D9"/>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latin typeface="CMU Sans Serif"/>
                      </a:endParaRPr>
                    </a:p>
                  </p:txBody>
                </p:sp>
                <p:sp>
                  <p:nvSpPr>
                    <p:cNvPr id="60" name="Freeform 46"/>
                    <p:cNvSpPr>
                      <a:spLocks/>
                    </p:cNvSpPr>
                    <p:nvPr/>
                  </p:nvSpPr>
                  <p:spPr bwMode="auto">
                    <a:xfrm>
                      <a:off x="1017" y="1015"/>
                      <a:ext cx="418" cy="149"/>
                    </a:xfrm>
                    <a:custGeom>
                      <a:avLst/>
                      <a:gdLst/>
                      <a:ahLst/>
                      <a:cxnLst>
                        <a:cxn ang="0">
                          <a:pos x="192" y="149"/>
                        </a:cxn>
                        <a:cxn ang="0">
                          <a:pos x="0" y="67"/>
                        </a:cxn>
                        <a:cxn ang="0">
                          <a:pos x="225" y="0"/>
                        </a:cxn>
                        <a:cxn ang="0">
                          <a:pos x="418" y="82"/>
                        </a:cxn>
                        <a:cxn ang="0">
                          <a:pos x="192" y="149"/>
                        </a:cxn>
                      </a:cxnLst>
                      <a:rect l="0" t="0" r="r" b="b"/>
                      <a:pathLst>
                        <a:path w="418" h="149">
                          <a:moveTo>
                            <a:pt x="192" y="149"/>
                          </a:moveTo>
                          <a:lnTo>
                            <a:pt x="0" y="67"/>
                          </a:lnTo>
                          <a:lnTo>
                            <a:pt x="225" y="0"/>
                          </a:lnTo>
                          <a:lnTo>
                            <a:pt x="418" y="82"/>
                          </a:lnTo>
                          <a:lnTo>
                            <a:pt x="192" y="149"/>
                          </a:lnTo>
                          <a:close/>
                        </a:path>
                      </a:pathLst>
                    </a:custGeom>
                    <a:solidFill>
                      <a:srgbClr val="CDFFFF"/>
                    </a:solidFill>
                    <a:ln w="9525">
                      <a:noFill/>
                      <a:round/>
                      <a:headEnd/>
                      <a:tailEnd/>
                    </a:ln>
                  </p:spPr>
                  <p:txBody>
                    <a:bodyPr vert="horz" wrap="square" lIns="91440" tIns="45720" rIns="91440" bIns="45720" numCol="1" anchor="t" anchorCtr="0" compatLnSpc="1">
                      <a:prstTxWarp prst="textNoShape">
                        <a:avLst/>
                      </a:prstTxWarp>
                    </a:bodyPr>
                    <a:lstStyle/>
                    <a:p>
                      <a:endParaRPr lang="en-US" dirty="0">
                        <a:latin typeface="CMU Sans Serif"/>
                      </a:endParaRPr>
                    </a:p>
                  </p:txBody>
                </p:sp>
                <p:sp>
                  <p:nvSpPr>
                    <p:cNvPr id="61" name="Line 47"/>
                    <p:cNvSpPr>
                      <a:spLocks noChangeShapeType="1"/>
                    </p:cNvSpPr>
                    <p:nvPr/>
                  </p:nvSpPr>
                  <p:spPr bwMode="auto">
                    <a:xfrm flipV="1">
                      <a:off x="1209" y="1097"/>
                      <a:ext cx="226" cy="67"/>
                    </a:xfrm>
                    <a:prstGeom prst="line">
                      <a:avLst/>
                    </a:prstGeom>
                    <a:noFill/>
                    <a:ln w="1" cap="flat">
                      <a:solidFill>
                        <a:srgbClr val="CD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latin typeface="CMU Sans Serif"/>
                      </a:endParaRPr>
                    </a:p>
                  </p:txBody>
                </p:sp>
              </p:grpSp>
              <p:sp>
                <p:nvSpPr>
                  <p:cNvPr id="51" name="Rectangle 49"/>
                  <p:cNvSpPr>
                    <a:spLocks noChangeArrowheads="1"/>
                  </p:cNvSpPr>
                  <p:nvPr/>
                </p:nvSpPr>
                <p:spPr bwMode="auto">
                  <a:xfrm>
                    <a:off x="1017" y="1082"/>
                    <a:ext cx="193" cy="2784"/>
                  </a:xfrm>
                  <a:prstGeom prst="rect">
                    <a:avLst/>
                  </a:prstGeom>
                  <a:solidFill>
                    <a:srgbClr val="CC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latin typeface="CMU Sans Serif"/>
                    </a:endParaRPr>
                  </a:p>
                </p:txBody>
              </p:sp>
              <p:sp>
                <p:nvSpPr>
                  <p:cNvPr id="52" name="Freeform 50"/>
                  <p:cNvSpPr>
                    <a:spLocks/>
                  </p:cNvSpPr>
                  <p:nvPr/>
                </p:nvSpPr>
                <p:spPr bwMode="auto">
                  <a:xfrm>
                    <a:off x="1017" y="1082"/>
                    <a:ext cx="192" cy="2783"/>
                  </a:xfrm>
                  <a:custGeom>
                    <a:avLst/>
                    <a:gdLst/>
                    <a:ahLst/>
                    <a:cxnLst>
                      <a:cxn ang="0">
                        <a:pos x="0" y="0"/>
                      </a:cxn>
                      <a:cxn ang="0">
                        <a:pos x="0" y="2702"/>
                      </a:cxn>
                      <a:cxn ang="0">
                        <a:pos x="192" y="2783"/>
                      </a:cxn>
                      <a:cxn ang="0">
                        <a:pos x="192" y="82"/>
                      </a:cxn>
                      <a:cxn ang="0">
                        <a:pos x="0" y="0"/>
                      </a:cxn>
                    </a:cxnLst>
                    <a:rect l="0" t="0" r="r" b="b"/>
                    <a:pathLst>
                      <a:path w="192" h="2783">
                        <a:moveTo>
                          <a:pt x="0" y="0"/>
                        </a:moveTo>
                        <a:lnTo>
                          <a:pt x="0" y="2702"/>
                        </a:lnTo>
                        <a:lnTo>
                          <a:pt x="192" y="2783"/>
                        </a:lnTo>
                        <a:lnTo>
                          <a:pt x="192" y="82"/>
                        </a:lnTo>
                        <a:lnTo>
                          <a:pt x="0"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dirty="0">
                      <a:latin typeface="CMU Sans Serif"/>
                    </a:endParaRPr>
                  </a:p>
                </p:txBody>
              </p:sp>
              <p:sp>
                <p:nvSpPr>
                  <p:cNvPr id="53" name="Rectangle 51"/>
                  <p:cNvSpPr>
                    <a:spLocks noChangeArrowheads="1"/>
                  </p:cNvSpPr>
                  <p:nvPr/>
                </p:nvSpPr>
                <p:spPr bwMode="auto">
                  <a:xfrm>
                    <a:off x="1017" y="1082"/>
                    <a:ext cx="193" cy="2784"/>
                  </a:xfrm>
                  <a:prstGeom prst="rect">
                    <a:avLst/>
                  </a:prstGeom>
                  <a:solidFill>
                    <a:srgbClr val="CC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latin typeface="CMU Sans Serif"/>
                    </a:endParaRPr>
                  </a:p>
                </p:txBody>
              </p:sp>
            </p:grpSp>
            <p:sp>
              <p:nvSpPr>
                <p:cNvPr id="41" name="Line 53"/>
                <p:cNvSpPr>
                  <a:spLocks noChangeShapeType="1"/>
                </p:cNvSpPr>
                <p:nvPr/>
              </p:nvSpPr>
              <p:spPr bwMode="auto">
                <a:xfrm flipH="1">
                  <a:off x="1054" y="2448"/>
                  <a:ext cx="236" cy="66"/>
                </a:xfrm>
                <a:prstGeom prst="line">
                  <a:avLst/>
                </a:prstGeom>
                <a:noFill/>
                <a:ln w="21" cap="flat">
                  <a:solidFill>
                    <a:srgbClr val="0099FF"/>
                  </a:solidFill>
                  <a:prstDash val="solid"/>
                  <a:round/>
                  <a:headEnd/>
                  <a:tailEnd/>
                </a:ln>
                <a:effectLst>
                  <a:glow rad="101600">
                    <a:schemeClr val="accent5">
                      <a:satMod val="175000"/>
                      <a:alpha val="40000"/>
                    </a:schemeClr>
                  </a:glow>
                </a:effectLst>
              </p:spPr>
              <p:txBody>
                <a:bodyPr vert="horz" wrap="square" lIns="91440" tIns="45720" rIns="91440" bIns="45720" numCol="1" anchor="t" anchorCtr="0" compatLnSpc="1">
                  <a:prstTxWarp prst="textNoShape">
                    <a:avLst/>
                  </a:prstTxWarp>
                </a:bodyPr>
                <a:lstStyle/>
                <a:p>
                  <a:endParaRPr lang="en-US" dirty="0">
                    <a:latin typeface="CMU Sans Serif"/>
                  </a:endParaRPr>
                </a:p>
              </p:txBody>
            </p:sp>
            <p:sp>
              <p:nvSpPr>
                <p:cNvPr id="42" name="Line 56"/>
                <p:cNvSpPr>
                  <a:spLocks noChangeShapeType="1"/>
                </p:cNvSpPr>
                <p:nvPr/>
              </p:nvSpPr>
              <p:spPr bwMode="auto">
                <a:xfrm flipV="1">
                  <a:off x="1059" y="2136"/>
                  <a:ext cx="251" cy="46"/>
                </a:xfrm>
                <a:prstGeom prst="line">
                  <a:avLst/>
                </a:prstGeom>
                <a:noFill/>
                <a:ln w="21" cap="flat">
                  <a:solidFill>
                    <a:srgbClr val="0099FF"/>
                  </a:solidFill>
                  <a:prstDash val="solid"/>
                  <a:round/>
                  <a:headEnd/>
                  <a:tailEnd/>
                </a:ln>
                <a:effectLst>
                  <a:glow rad="101600">
                    <a:schemeClr val="accent5">
                      <a:satMod val="175000"/>
                      <a:alpha val="40000"/>
                    </a:schemeClr>
                  </a:glow>
                </a:effectLst>
              </p:spPr>
              <p:txBody>
                <a:bodyPr vert="horz" wrap="square" lIns="91440" tIns="45720" rIns="91440" bIns="45720" numCol="1" anchor="t" anchorCtr="0" compatLnSpc="1">
                  <a:prstTxWarp prst="textNoShape">
                    <a:avLst/>
                  </a:prstTxWarp>
                </a:bodyPr>
                <a:lstStyle/>
                <a:p>
                  <a:endParaRPr lang="en-US" dirty="0">
                    <a:latin typeface="CMU Sans Serif"/>
                  </a:endParaRPr>
                </a:p>
              </p:txBody>
            </p:sp>
            <p:sp>
              <p:nvSpPr>
                <p:cNvPr id="43" name="Line 57"/>
                <p:cNvSpPr>
                  <a:spLocks noChangeShapeType="1"/>
                </p:cNvSpPr>
                <p:nvPr/>
              </p:nvSpPr>
              <p:spPr bwMode="auto">
                <a:xfrm flipH="1" flipV="1">
                  <a:off x="1054" y="2190"/>
                  <a:ext cx="241" cy="67"/>
                </a:xfrm>
                <a:prstGeom prst="line">
                  <a:avLst/>
                </a:prstGeom>
                <a:noFill/>
                <a:ln w="21" cap="flat">
                  <a:solidFill>
                    <a:srgbClr val="0099FF"/>
                  </a:solidFill>
                  <a:prstDash val="solid"/>
                  <a:round/>
                  <a:headEnd/>
                  <a:tailEnd/>
                </a:ln>
                <a:effectLst>
                  <a:glow rad="101600">
                    <a:schemeClr val="accent5">
                      <a:satMod val="175000"/>
                      <a:alpha val="40000"/>
                    </a:schemeClr>
                  </a:glow>
                </a:effectLst>
              </p:spPr>
              <p:txBody>
                <a:bodyPr vert="horz" wrap="square" lIns="91440" tIns="45720" rIns="91440" bIns="45720" numCol="1" anchor="t" anchorCtr="0" compatLnSpc="1">
                  <a:prstTxWarp prst="textNoShape">
                    <a:avLst/>
                  </a:prstTxWarp>
                </a:bodyPr>
                <a:lstStyle/>
                <a:p>
                  <a:endParaRPr lang="en-US" dirty="0">
                    <a:latin typeface="CMU Sans Serif"/>
                  </a:endParaRPr>
                </a:p>
              </p:txBody>
            </p:sp>
            <p:sp>
              <p:nvSpPr>
                <p:cNvPr id="44" name="Freeform 58"/>
                <p:cNvSpPr>
                  <a:spLocks/>
                </p:cNvSpPr>
                <p:nvPr/>
              </p:nvSpPr>
              <p:spPr bwMode="auto">
                <a:xfrm>
                  <a:off x="1083" y="1089"/>
                  <a:ext cx="308" cy="2788"/>
                </a:xfrm>
                <a:custGeom>
                  <a:avLst/>
                  <a:gdLst/>
                  <a:ahLst/>
                  <a:cxnLst>
                    <a:cxn ang="0">
                      <a:pos x="86" y="0"/>
                    </a:cxn>
                    <a:cxn ang="0">
                      <a:pos x="34" y="1080"/>
                    </a:cxn>
                    <a:cxn ang="0">
                      <a:pos x="1" y="1849"/>
                    </a:cxn>
                    <a:cxn ang="0">
                      <a:pos x="37" y="2592"/>
                    </a:cxn>
                    <a:cxn ang="0">
                      <a:pos x="208" y="2721"/>
                    </a:cxn>
                    <a:cxn ang="0">
                      <a:pos x="305" y="2187"/>
                    </a:cxn>
                    <a:cxn ang="0">
                      <a:pos x="224" y="12"/>
                    </a:cxn>
                  </a:cxnLst>
                  <a:rect l="0" t="0" r="r" b="b"/>
                  <a:pathLst>
                    <a:path w="308" h="2788">
                      <a:moveTo>
                        <a:pt x="86" y="0"/>
                      </a:moveTo>
                      <a:cubicBezTo>
                        <a:pt x="67" y="386"/>
                        <a:pt x="48" y="773"/>
                        <a:pt x="34" y="1080"/>
                      </a:cubicBezTo>
                      <a:cubicBezTo>
                        <a:pt x="19" y="1388"/>
                        <a:pt x="0" y="1597"/>
                        <a:pt x="1" y="1849"/>
                      </a:cubicBezTo>
                      <a:cubicBezTo>
                        <a:pt x="1" y="2101"/>
                        <a:pt x="3" y="2446"/>
                        <a:pt x="37" y="2592"/>
                      </a:cubicBezTo>
                      <a:cubicBezTo>
                        <a:pt x="72" y="2738"/>
                        <a:pt x="163" y="2788"/>
                        <a:pt x="208" y="2721"/>
                      </a:cubicBezTo>
                      <a:cubicBezTo>
                        <a:pt x="252" y="2653"/>
                        <a:pt x="302" y="2639"/>
                        <a:pt x="305" y="2187"/>
                      </a:cubicBezTo>
                      <a:cubicBezTo>
                        <a:pt x="308" y="1735"/>
                        <a:pt x="266" y="873"/>
                        <a:pt x="224" y="12"/>
                      </a:cubicBezTo>
                    </a:path>
                  </a:pathLst>
                </a:custGeom>
                <a:noFill/>
                <a:ln w="21" cap="flat">
                  <a:solidFill>
                    <a:srgbClr val="66FF33"/>
                  </a:solidFill>
                  <a:prstDash val="solid"/>
                  <a:round/>
                  <a:headEnd/>
                  <a:tailEnd/>
                </a:ln>
                <a:effectLst>
                  <a:glow rad="139700">
                    <a:schemeClr val="accent3">
                      <a:satMod val="175000"/>
                      <a:alpha val="40000"/>
                    </a:schemeClr>
                  </a:glow>
                </a:effectLst>
              </p:spPr>
              <p:txBody>
                <a:bodyPr vert="horz" wrap="square" lIns="91440" tIns="45720" rIns="91440" bIns="45720" numCol="1" anchor="t" anchorCtr="0" compatLnSpc="1">
                  <a:prstTxWarp prst="textNoShape">
                    <a:avLst/>
                  </a:prstTxWarp>
                </a:bodyPr>
                <a:lstStyle/>
                <a:p>
                  <a:endParaRPr lang="en-US" dirty="0">
                    <a:latin typeface="CMU Sans Serif"/>
                  </a:endParaRPr>
                </a:p>
              </p:txBody>
            </p:sp>
            <p:sp>
              <p:nvSpPr>
                <p:cNvPr id="45" name="Rectangle 59"/>
                <p:cNvSpPr>
                  <a:spLocks noChangeArrowheads="1"/>
                </p:cNvSpPr>
                <p:nvPr/>
              </p:nvSpPr>
              <p:spPr bwMode="auto">
                <a:xfrm rot="20400000">
                  <a:off x="1405" y="3851"/>
                  <a:ext cx="0" cy="17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CMU Sans Serif"/>
                    <a:cs typeface="CMU Sans Serif"/>
                  </a:endParaRPr>
                </a:p>
              </p:txBody>
            </p:sp>
            <p:sp>
              <p:nvSpPr>
                <p:cNvPr id="46" name="Line 60"/>
                <p:cNvSpPr>
                  <a:spLocks noChangeShapeType="1"/>
                </p:cNvSpPr>
                <p:nvPr/>
              </p:nvSpPr>
              <p:spPr bwMode="auto">
                <a:xfrm flipH="1" flipV="1">
                  <a:off x="1154" y="2373"/>
                  <a:ext cx="141" cy="75"/>
                </a:xfrm>
                <a:prstGeom prst="line">
                  <a:avLst/>
                </a:prstGeom>
                <a:noFill/>
                <a:ln w="21" cap="flat">
                  <a:solidFill>
                    <a:srgbClr val="0099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latin typeface="CMU Sans Serif"/>
                  </a:endParaRPr>
                </a:p>
              </p:txBody>
            </p:sp>
            <p:sp>
              <p:nvSpPr>
                <p:cNvPr id="47" name="Line 61"/>
                <p:cNvSpPr>
                  <a:spLocks noChangeShapeType="1"/>
                </p:cNvSpPr>
                <p:nvPr/>
              </p:nvSpPr>
              <p:spPr bwMode="auto">
                <a:xfrm flipV="1">
                  <a:off x="1159" y="2262"/>
                  <a:ext cx="131" cy="106"/>
                </a:xfrm>
                <a:prstGeom prst="line">
                  <a:avLst/>
                </a:prstGeom>
                <a:noFill/>
                <a:ln w="21" cap="flat">
                  <a:solidFill>
                    <a:srgbClr val="0099FF"/>
                  </a:solidFill>
                  <a:prstDash val="solid"/>
                  <a:round/>
                  <a:headEnd/>
                  <a:tailEnd/>
                </a:ln>
                <a:effectLst>
                  <a:glow rad="101600">
                    <a:schemeClr val="accent5">
                      <a:satMod val="175000"/>
                      <a:alpha val="40000"/>
                    </a:schemeClr>
                  </a:glow>
                </a:effectLst>
              </p:spPr>
              <p:txBody>
                <a:bodyPr vert="horz" wrap="square" lIns="91440" tIns="45720" rIns="91440" bIns="45720" numCol="1" anchor="t" anchorCtr="0" compatLnSpc="1">
                  <a:prstTxWarp prst="textNoShape">
                    <a:avLst/>
                  </a:prstTxWarp>
                </a:bodyPr>
                <a:lstStyle/>
                <a:p>
                  <a:endParaRPr lang="en-US" dirty="0">
                    <a:latin typeface="CMU Sans Serif"/>
                  </a:endParaRPr>
                </a:p>
              </p:txBody>
            </p:sp>
            <p:sp>
              <p:nvSpPr>
                <p:cNvPr id="48" name="Line 62"/>
                <p:cNvSpPr>
                  <a:spLocks noChangeShapeType="1"/>
                </p:cNvSpPr>
                <p:nvPr/>
              </p:nvSpPr>
              <p:spPr bwMode="auto">
                <a:xfrm flipH="1" flipV="1">
                  <a:off x="1129" y="2081"/>
                  <a:ext cx="186" cy="50"/>
                </a:xfrm>
                <a:prstGeom prst="line">
                  <a:avLst/>
                </a:prstGeom>
                <a:noFill/>
                <a:ln w="21" cap="flat">
                  <a:solidFill>
                    <a:srgbClr val="0099FF"/>
                  </a:solidFill>
                  <a:prstDash val="solid"/>
                  <a:round/>
                  <a:headEnd/>
                  <a:tailEnd/>
                </a:ln>
                <a:effectLst>
                  <a:glow rad="101600">
                    <a:schemeClr val="accent5">
                      <a:satMod val="175000"/>
                      <a:alpha val="40000"/>
                    </a:schemeClr>
                  </a:glow>
                </a:effectLst>
              </p:spPr>
              <p:txBody>
                <a:bodyPr vert="horz" wrap="square" lIns="91440" tIns="45720" rIns="91440" bIns="45720" numCol="1" anchor="t" anchorCtr="0" compatLnSpc="1">
                  <a:prstTxWarp prst="textNoShape">
                    <a:avLst/>
                  </a:prstTxWarp>
                </a:bodyPr>
                <a:lstStyle/>
                <a:p>
                  <a:endParaRPr lang="en-US" dirty="0">
                    <a:latin typeface="CMU Sans Serif"/>
                  </a:endParaRPr>
                </a:p>
              </p:txBody>
            </p:sp>
            <p:sp>
              <p:nvSpPr>
                <p:cNvPr id="49" name="Line 63"/>
                <p:cNvSpPr>
                  <a:spLocks noChangeShapeType="1"/>
                </p:cNvSpPr>
                <p:nvPr/>
              </p:nvSpPr>
              <p:spPr bwMode="auto">
                <a:xfrm>
                  <a:off x="1048" y="2514"/>
                  <a:ext cx="146" cy="30"/>
                </a:xfrm>
                <a:prstGeom prst="line">
                  <a:avLst/>
                </a:prstGeom>
                <a:noFill/>
                <a:ln w="21" cap="flat">
                  <a:solidFill>
                    <a:srgbClr val="0099FF"/>
                  </a:solidFill>
                  <a:prstDash val="solid"/>
                  <a:round/>
                  <a:headEnd/>
                  <a:tailEnd/>
                </a:ln>
                <a:effectLst>
                  <a:glow rad="101600">
                    <a:schemeClr val="accent5">
                      <a:satMod val="175000"/>
                      <a:alpha val="40000"/>
                    </a:schemeClr>
                  </a:glow>
                </a:effectLst>
              </p:spPr>
              <p:txBody>
                <a:bodyPr vert="horz" wrap="square" lIns="91440" tIns="45720" rIns="91440" bIns="45720" numCol="1" anchor="t" anchorCtr="0" compatLnSpc="1">
                  <a:prstTxWarp prst="textNoShape">
                    <a:avLst/>
                  </a:prstTxWarp>
                </a:bodyPr>
                <a:lstStyle/>
                <a:p>
                  <a:endParaRPr lang="en-US" dirty="0">
                    <a:latin typeface="CMU Sans Serif"/>
                  </a:endParaRPr>
                </a:p>
              </p:txBody>
            </p:sp>
          </p:grpSp>
          <p:cxnSp>
            <p:nvCxnSpPr>
              <p:cNvPr id="19" name="Straight Arrow Connector 18"/>
              <p:cNvCxnSpPr/>
              <p:nvPr/>
            </p:nvCxnSpPr>
            <p:spPr>
              <a:xfrm flipV="1">
                <a:off x="1967592" y="6082394"/>
                <a:ext cx="351065" cy="106135"/>
              </a:xfrm>
              <a:prstGeom prst="straightConnector1">
                <a:avLst/>
              </a:prstGeom>
              <a:ln>
                <a:headEnd type="triangle" w="med" len="med"/>
                <a:tailEnd type="triangle" w="med" len="med"/>
              </a:ln>
              <a:scene3d>
                <a:camera prst="orthographicFront"/>
                <a:lightRig rig="threePt" dir="t"/>
              </a:scene3d>
              <a:sp3d>
                <a:bevelT/>
              </a:sp3d>
            </p:spPr>
            <p:style>
              <a:lnRef idx="2">
                <a:schemeClr val="accent2"/>
              </a:lnRef>
              <a:fillRef idx="0">
                <a:schemeClr val="accent2"/>
              </a:fillRef>
              <a:effectRef idx="1">
                <a:schemeClr val="accent2"/>
              </a:effectRef>
              <a:fontRef idx="minor">
                <a:schemeClr val="tx1"/>
              </a:fontRef>
            </p:style>
          </p:cxnSp>
          <p:cxnSp>
            <p:nvCxnSpPr>
              <p:cNvPr id="20" name="Straight Arrow Connector 19"/>
              <p:cNvCxnSpPr/>
              <p:nvPr/>
            </p:nvCxnSpPr>
            <p:spPr>
              <a:xfrm rot="16200000" flipH="1">
                <a:off x="186936" y="3881788"/>
                <a:ext cx="4288220" cy="21021"/>
              </a:xfrm>
              <a:prstGeom prst="straightConnector1">
                <a:avLst/>
              </a:prstGeom>
              <a:ln>
                <a:headEnd type="triangle" w="med" len="med"/>
                <a:tailEnd type="triangle" w="med" len="med"/>
              </a:ln>
              <a:scene3d>
                <a:camera prst="orthographicFront"/>
                <a:lightRig rig="threePt" dir="t"/>
              </a:scene3d>
              <a:sp3d>
                <a:bevelT/>
              </a:sp3d>
            </p:spPr>
            <p:style>
              <a:lnRef idx="2">
                <a:schemeClr val="accent2"/>
              </a:lnRef>
              <a:fillRef idx="0">
                <a:schemeClr val="accent2"/>
              </a:fillRef>
              <a:effectRef idx="1">
                <a:schemeClr val="accent2"/>
              </a:effectRef>
              <a:fontRef idx="minor">
                <a:schemeClr val="tx1"/>
              </a:fontRef>
            </p:style>
          </p:cxnSp>
          <p:cxnSp>
            <p:nvCxnSpPr>
              <p:cNvPr id="21" name="Straight Arrow Connector 20"/>
              <p:cNvCxnSpPr/>
              <p:nvPr/>
            </p:nvCxnSpPr>
            <p:spPr>
              <a:xfrm>
                <a:off x="1608364" y="6172200"/>
                <a:ext cx="334735" cy="16329"/>
              </a:xfrm>
              <a:prstGeom prst="straightConnector1">
                <a:avLst/>
              </a:prstGeom>
              <a:ln>
                <a:headEnd type="triangle" w="med" len="med"/>
                <a:tailEnd type="triangle" w="med" len="med"/>
              </a:ln>
              <a:scene3d>
                <a:camera prst="orthographicFront"/>
                <a:lightRig rig="threePt" dir="t"/>
              </a:scene3d>
              <a:sp3d>
                <a:bevelT/>
              </a:sp3d>
            </p:spPr>
            <p:style>
              <a:lnRef idx="2">
                <a:schemeClr val="accent2"/>
              </a:lnRef>
              <a:fillRef idx="0">
                <a:schemeClr val="accent2"/>
              </a:fillRef>
              <a:effectRef idx="1">
                <a:schemeClr val="accent2"/>
              </a:effectRef>
              <a:fontRef idx="minor">
                <a:schemeClr val="tx1"/>
              </a:fontRef>
            </p:style>
          </p:cxnSp>
          <p:sp>
            <p:nvSpPr>
              <p:cNvPr id="22" name="TextBox 21"/>
              <p:cNvSpPr txBox="1"/>
              <p:nvPr/>
            </p:nvSpPr>
            <p:spPr>
              <a:xfrm>
                <a:off x="2241221" y="3861708"/>
                <a:ext cx="353943" cy="495537"/>
              </a:xfrm>
              <a:prstGeom prst="rect">
                <a:avLst/>
              </a:prstGeom>
              <a:noFill/>
            </p:spPr>
            <p:txBody>
              <a:bodyPr vert="vert" wrap="none" rtlCol="0">
                <a:spAutoFit/>
              </a:bodyPr>
              <a:lstStyle/>
              <a:p>
                <a:r>
                  <a:rPr lang="en-US" sz="1100" dirty="0" smtClean="0">
                    <a:solidFill>
                      <a:srgbClr val="C00000"/>
                    </a:solidFill>
                    <a:effectLst>
                      <a:outerShdw blurRad="38100" dist="38100" dir="2700000" algn="tl">
                        <a:srgbClr val="000000">
                          <a:alpha val="43137"/>
                        </a:srgbClr>
                      </a:outerShdw>
                    </a:effectLst>
                    <a:latin typeface="CMU Sans Serif"/>
                  </a:rPr>
                  <a:t>15.5m</a:t>
                </a:r>
                <a:endParaRPr lang="en-US" sz="1100" dirty="0">
                  <a:solidFill>
                    <a:srgbClr val="C00000"/>
                  </a:solidFill>
                  <a:effectLst>
                    <a:outerShdw blurRad="38100" dist="38100" dir="2700000" algn="tl">
                      <a:srgbClr val="000000">
                        <a:alpha val="43137"/>
                      </a:srgbClr>
                    </a:outerShdw>
                  </a:effectLst>
                  <a:latin typeface="CMU Sans Serif"/>
                </a:endParaRPr>
              </a:p>
            </p:txBody>
          </p:sp>
          <p:sp>
            <p:nvSpPr>
              <p:cNvPr id="23" name="TextBox 22"/>
              <p:cNvSpPr txBox="1"/>
              <p:nvPr/>
            </p:nvSpPr>
            <p:spPr>
              <a:xfrm>
                <a:off x="2037207" y="6079660"/>
                <a:ext cx="579970" cy="261610"/>
              </a:xfrm>
              <a:prstGeom prst="rect">
                <a:avLst/>
              </a:prstGeom>
              <a:noFill/>
            </p:spPr>
            <p:txBody>
              <a:bodyPr vert="horz" wrap="none" rtlCol="0">
                <a:spAutoFit/>
              </a:bodyPr>
              <a:lstStyle/>
              <a:p>
                <a:r>
                  <a:rPr lang="en-US" sz="1100" dirty="0" smtClean="0">
                    <a:solidFill>
                      <a:srgbClr val="C00000"/>
                    </a:solidFill>
                    <a:effectLst>
                      <a:outerShdw blurRad="38100" dist="38100" dir="2700000" algn="tl">
                        <a:srgbClr val="000000">
                          <a:alpha val="43137"/>
                        </a:srgbClr>
                      </a:outerShdw>
                    </a:effectLst>
                    <a:latin typeface="CMU Sans Serif"/>
                  </a:rPr>
                  <a:t>6.6cm</a:t>
                </a:r>
                <a:endParaRPr lang="en-US" sz="1100" dirty="0">
                  <a:solidFill>
                    <a:srgbClr val="C00000"/>
                  </a:solidFill>
                  <a:effectLst>
                    <a:outerShdw blurRad="38100" dist="38100" dir="2700000" algn="tl">
                      <a:srgbClr val="000000">
                        <a:alpha val="43137"/>
                      </a:srgbClr>
                    </a:outerShdw>
                  </a:effectLst>
                  <a:latin typeface="CMU Sans Serif"/>
                </a:endParaRPr>
              </a:p>
            </p:txBody>
          </p:sp>
          <p:cxnSp>
            <p:nvCxnSpPr>
              <p:cNvPr id="24" name="Straight Arrow Connector 23"/>
              <p:cNvCxnSpPr/>
              <p:nvPr/>
            </p:nvCxnSpPr>
            <p:spPr>
              <a:xfrm flipV="1">
                <a:off x="1134836" y="3616779"/>
                <a:ext cx="1469571" cy="906235"/>
              </a:xfrm>
              <a:prstGeom prst="straightConnector1">
                <a:avLst/>
              </a:prstGeom>
              <a:ln w="28575">
                <a:prstDash val="sysDot"/>
                <a:headEnd type="none" w="med" len="med"/>
                <a:tailEnd type="triangle" w="med" len="med"/>
              </a:ln>
            </p:spPr>
            <p:style>
              <a:lnRef idx="3">
                <a:schemeClr val="dk1"/>
              </a:lnRef>
              <a:fillRef idx="0">
                <a:schemeClr val="dk1"/>
              </a:fillRef>
              <a:effectRef idx="2">
                <a:schemeClr val="dk1"/>
              </a:effectRef>
              <a:fontRef idx="minor">
                <a:schemeClr val="tx1"/>
              </a:fontRef>
            </p:style>
          </p:cxnSp>
          <p:sp>
            <p:nvSpPr>
              <p:cNvPr id="25" name="TextBox 24"/>
              <p:cNvSpPr txBox="1"/>
              <p:nvPr/>
            </p:nvSpPr>
            <p:spPr>
              <a:xfrm>
                <a:off x="1569143" y="6150420"/>
                <a:ext cx="579970" cy="261610"/>
              </a:xfrm>
              <a:prstGeom prst="rect">
                <a:avLst/>
              </a:prstGeom>
              <a:noFill/>
            </p:spPr>
            <p:txBody>
              <a:bodyPr vert="horz" wrap="none" rtlCol="0">
                <a:spAutoFit/>
              </a:bodyPr>
              <a:lstStyle/>
              <a:p>
                <a:r>
                  <a:rPr lang="en-US" sz="1100" dirty="0" smtClean="0">
                    <a:solidFill>
                      <a:srgbClr val="C00000"/>
                    </a:solidFill>
                    <a:effectLst>
                      <a:outerShdw blurRad="38100" dist="38100" dir="2700000" algn="tl">
                        <a:srgbClr val="000000">
                          <a:alpha val="43137"/>
                        </a:srgbClr>
                      </a:outerShdw>
                    </a:effectLst>
                    <a:latin typeface="CMU Sans Serif"/>
                  </a:rPr>
                  <a:t>3.9cm</a:t>
                </a:r>
                <a:endParaRPr lang="en-US" sz="1100" dirty="0">
                  <a:solidFill>
                    <a:srgbClr val="C00000"/>
                  </a:solidFill>
                  <a:effectLst>
                    <a:outerShdw blurRad="38100" dist="38100" dir="2700000" algn="tl">
                      <a:srgbClr val="000000">
                        <a:alpha val="43137"/>
                      </a:srgbClr>
                    </a:outerShdw>
                  </a:effectLst>
                  <a:latin typeface="CMU Sans Serif"/>
                </a:endParaRPr>
              </a:p>
            </p:txBody>
          </p:sp>
          <p:sp>
            <p:nvSpPr>
              <p:cNvPr id="26" name="TextBox 25"/>
              <p:cNvSpPr txBox="1"/>
              <p:nvPr/>
            </p:nvSpPr>
            <p:spPr>
              <a:xfrm>
                <a:off x="950311" y="4498510"/>
                <a:ext cx="1270362" cy="261610"/>
              </a:xfrm>
              <a:prstGeom prst="rect">
                <a:avLst/>
              </a:prstGeom>
              <a:noFill/>
            </p:spPr>
            <p:txBody>
              <a:bodyPr wrap="square" rtlCol="0">
                <a:spAutoFit/>
              </a:bodyPr>
              <a:lstStyle/>
              <a:p>
                <a:r>
                  <a:rPr lang="en-US" sz="1100" i="1" dirty="0" smtClean="0">
                    <a:effectLst>
                      <a:outerShdw blurRad="38100" dist="38100" dir="2700000" algn="tl">
                        <a:srgbClr val="000000">
                          <a:alpha val="43137"/>
                        </a:srgbClr>
                      </a:outerShdw>
                    </a:effectLst>
                    <a:latin typeface="CMU Sans Serif"/>
                  </a:rPr>
                  <a:t>Particle Trajectory</a:t>
                </a:r>
                <a:endParaRPr lang="en-US" sz="1100" i="1" dirty="0">
                  <a:effectLst>
                    <a:outerShdw blurRad="38100" dist="38100" dir="2700000" algn="tl">
                      <a:srgbClr val="000000">
                        <a:alpha val="43137"/>
                      </a:srgbClr>
                    </a:outerShdw>
                  </a:effectLst>
                  <a:latin typeface="CMU Sans Serif"/>
                </a:endParaRPr>
              </a:p>
            </p:txBody>
          </p:sp>
          <p:sp>
            <p:nvSpPr>
              <p:cNvPr id="27" name="TextBox 26"/>
              <p:cNvSpPr txBox="1"/>
              <p:nvPr/>
            </p:nvSpPr>
            <p:spPr>
              <a:xfrm>
                <a:off x="1548261" y="3074384"/>
                <a:ext cx="1259907" cy="449683"/>
              </a:xfrm>
              <a:prstGeom prst="rect">
                <a:avLst/>
              </a:prstGeom>
              <a:noFill/>
            </p:spPr>
            <p:txBody>
              <a:bodyPr wrap="square" rtlCol="0">
                <a:spAutoFit/>
              </a:bodyPr>
              <a:lstStyle/>
              <a:p>
                <a:r>
                  <a:rPr lang="en-US" sz="1100" i="1" dirty="0" smtClean="0">
                    <a:effectLst>
                      <a:outerShdw blurRad="38100" dist="38100" dir="2700000" algn="tl">
                        <a:srgbClr val="000000">
                          <a:alpha val="43137"/>
                        </a:srgbClr>
                      </a:outerShdw>
                    </a:effectLst>
                    <a:latin typeface="CMU Sans Serif"/>
                  </a:rPr>
                  <a:t>Scintillation Light</a:t>
                </a:r>
                <a:endParaRPr lang="en-US" sz="1100" i="1" dirty="0">
                  <a:effectLst>
                    <a:outerShdw blurRad="38100" dist="38100" dir="2700000" algn="tl">
                      <a:srgbClr val="000000">
                        <a:alpha val="43137"/>
                      </a:srgbClr>
                    </a:outerShdw>
                  </a:effectLst>
                  <a:latin typeface="CMU Sans Serif"/>
                </a:endParaRPr>
              </a:p>
            </p:txBody>
          </p:sp>
          <p:sp>
            <p:nvSpPr>
              <p:cNvPr id="28" name="TextBox 27"/>
              <p:cNvSpPr txBox="1"/>
              <p:nvPr/>
            </p:nvSpPr>
            <p:spPr>
              <a:xfrm>
                <a:off x="1158285" y="5361225"/>
                <a:ext cx="1259907" cy="449683"/>
              </a:xfrm>
              <a:prstGeom prst="rect">
                <a:avLst/>
              </a:prstGeom>
              <a:noFill/>
            </p:spPr>
            <p:txBody>
              <a:bodyPr wrap="square" rtlCol="0">
                <a:spAutoFit/>
              </a:bodyPr>
              <a:lstStyle/>
              <a:p>
                <a:r>
                  <a:rPr lang="en-US" sz="1100" i="1" dirty="0" err="1" smtClean="0">
                    <a:effectLst>
                      <a:outerShdw blurRad="38100" dist="38100" dir="2700000" algn="tl">
                        <a:srgbClr val="000000">
                          <a:alpha val="43137"/>
                        </a:srgbClr>
                      </a:outerShdw>
                    </a:effectLst>
                    <a:latin typeface="CMU Sans Serif"/>
                  </a:rPr>
                  <a:t>Waveshifting</a:t>
                </a:r>
                <a:endParaRPr lang="en-US" sz="1100" i="1" dirty="0" smtClean="0">
                  <a:effectLst>
                    <a:outerShdw blurRad="38100" dist="38100" dir="2700000" algn="tl">
                      <a:srgbClr val="000000">
                        <a:alpha val="43137"/>
                      </a:srgbClr>
                    </a:outerShdw>
                  </a:effectLst>
                  <a:latin typeface="CMU Sans Serif"/>
                </a:endParaRPr>
              </a:p>
              <a:p>
                <a:r>
                  <a:rPr lang="en-US" sz="1100" i="1" dirty="0" smtClean="0">
                    <a:effectLst>
                      <a:outerShdw blurRad="38100" dist="38100" dir="2700000" algn="tl">
                        <a:srgbClr val="000000">
                          <a:alpha val="43137"/>
                        </a:srgbClr>
                      </a:outerShdw>
                    </a:effectLst>
                    <a:latin typeface="CMU Sans Serif"/>
                  </a:rPr>
                  <a:t>Fiber Loop</a:t>
                </a:r>
                <a:endParaRPr lang="en-US" sz="1100" i="1" dirty="0">
                  <a:effectLst>
                    <a:outerShdw blurRad="38100" dist="38100" dir="2700000" algn="tl">
                      <a:srgbClr val="000000">
                        <a:alpha val="43137"/>
                      </a:srgbClr>
                    </a:outerShdw>
                  </a:effectLst>
                  <a:latin typeface="CMU Sans Serif"/>
                </a:endParaRPr>
              </a:p>
            </p:txBody>
          </p:sp>
          <p:sp>
            <p:nvSpPr>
              <p:cNvPr id="29" name="TextBox 28"/>
              <p:cNvSpPr txBox="1"/>
              <p:nvPr/>
            </p:nvSpPr>
            <p:spPr>
              <a:xfrm>
                <a:off x="1545711" y="1834255"/>
                <a:ext cx="1170223" cy="430887"/>
              </a:xfrm>
              <a:prstGeom prst="rect">
                <a:avLst/>
              </a:prstGeom>
              <a:noFill/>
            </p:spPr>
            <p:txBody>
              <a:bodyPr wrap="square" rtlCol="0">
                <a:spAutoFit/>
              </a:bodyPr>
              <a:lstStyle/>
              <a:p>
                <a:r>
                  <a:rPr lang="en-US" sz="1100" i="1" dirty="0" smtClean="0">
                    <a:effectLst>
                      <a:outerShdw blurRad="38100" dist="38100" dir="2700000" algn="tl">
                        <a:srgbClr val="000000">
                          <a:alpha val="43137"/>
                        </a:srgbClr>
                      </a:outerShdw>
                    </a:effectLst>
                    <a:latin typeface="CMU Sans Serif"/>
                  </a:rPr>
                  <a:t>To APD Readout</a:t>
                </a:r>
                <a:endParaRPr lang="en-US" sz="1100" i="1" dirty="0">
                  <a:effectLst>
                    <a:outerShdw blurRad="38100" dist="38100" dir="2700000" algn="tl">
                      <a:srgbClr val="000000">
                        <a:alpha val="43137"/>
                      </a:srgbClr>
                    </a:outerShdw>
                  </a:effectLst>
                  <a:latin typeface="CMU Sans Serif"/>
                </a:endParaRPr>
              </a:p>
            </p:txBody>
          </p:sp>
        </p:grpSp>
        <p:cxnSp>
          <p:nvCxnSpPr>
            <p:cNvPr id="17" name="Straight Arrow Connector 16"/>
            <p:cNvCxnSpPr/>
            <p:nvPr/>
          </p:nvCxnSpPr>
          <p:spPr>
            <a:xfrm rot="5400000" flipH="1" flipV="1">
              <a:off x="1217371" y="1571156"/>
              <a:ext cx="285750" cy="1588"/>
            </a:xfrm>
            <a:prstGeom prst="straightConnector1">
              <a:avLst/>
            </a:prstGeom>
            <a:ln>
              <a:headEnd type="none" w="med" len="med"/>
              <a:tailEnd type="triangle" w="med" len="med"/>
            </a:ln>
            <a:scene3d>
              <a:camera prst="orthographicFront"/>
              <a:lightRig rig="threePt" dir="t"/>
            </a:scene3d>
            <a:sp3d>
              <a:bevelT/>
            </a:sp3d>
          </p:spPr>
          <p:style>
            <a:lnRef idx="3">
              <a:schemeClr val="accent1"/>
            </a:lnRef>
            <a:fillRef idx="0">
              <a:schemeClr val="accent1"/>
            </a:fillRef>
            <a:effectRef idx="2">
              <a:schemeClr val="accent1"/>
            </a:effectRef>
            <a:fontRef idx="minor">
              <a:schemeClr val="tx1"/>
            </a:fontRef>
          </p:style>
        </p:cxnSp>
      </p:grpSp>
      <p:sp>
        <p:nvSpPr>
          <p:cNvPr id="15" name="TextBox 14"/>
          <p:cNvSpPr txBox="1"/>
          <p:nvPr/>
        </p:nvSpPr>
        <p:spPr>
          <a:xfrm>
            <a:off x="7086600" y="1580597"/>
            <a:ext cx="998725" cy="324403"/>
          </a:xfrm>
          <a:prstGeom prst="rect">
            <a:avLst/>
          </a:prstGeom>
          <a:noFill/>
        </p:spPr>
        <p:txBody>
          <a:bodyPr wrap="none" rtlCol="0">
            <a:spAutoFit/>
          </a:bodyPr>
          <a:lstStyle/>
          <a:p>
            <a:r>
              <a:rPr lang="en-US" sz="1600" i="1" dirty="0" smtClean="0">
                <a:effectLst>
                  <a:outerShdw blurRad="38100" dist="38100" dir="2700000" algn="tl">
                    <a:srgbClr val="000000">
                      <a:alpha val="43137"/>
                    </a:srgbClr>
                  </a:outerShdw>
                </a:effectLst>
                <a:latin typeface="CMU Sans Serif"/>
              </a:rPr>
              <a:t>Single Cell</a:t>
            </a:r>
            <a:endParaRPr lang="en-US" sz="1600" i="1" dirty="0">
              <a:effectLst>
                <a:outerShdw blurRad="38100" dist="38100" dir="2700000" algn="tl">
                  <a:srgbClr val="000000">
                    <a:alpha val="43137"/>
                  </a:srgbClr>
                </a:outerShdw>
              </a:effectLst>
              <a:latin typeface="CMU Sans Serif"/>
            </a:endParaRPr>
          </a:p>
        </p:txBody>
      </p:sp>
      <p:sp>
        <p:nvSpPr>
          <p:cNvPr id="74" name="Rectangle 73"/>
          <p:cNvSpPr/>
          <p:nvPr/>
        </p:nvSpPr>
        <p:spPr>
          <a:xfrm>
            <a:off x="3370602" y="3810000"/>
            <a:ext cx="4858998" cy="646331"/>
          </a:xfrm>
          <a:prstGeom prst="rect">
            <a:avLst/>
          </a:prstGeom>
        </p:spPr>
        <p:txBody>
          <a:bodyPr wrap="square">
            <a:spAutoFit/>
          </a:bodyPr>
          <a:lstStyle/>
          <a:p>
            <a:pPr algn="ctr"/>
            <a:r>
              <a:rPr lang="en-US" b="1" dirty="0">
                <a:latin typeface="CMU Sans Serif"/>
              </a:rPr>
              <a:t>896 alternating X-Y </a:t>
            </a:r>
            <a:r>
              <a:rPr lang="en-US" b="1" dirty="0" smtClean="0">
                <a:latin typeface="CMU Sans Serif"/>
              </a:rPr>
              <a:t>planes 16mx16mx55m</a:t>
            </a:r>
            <a:endParaRPr lang="en-US" b="1" dirty="0">
              <a:latin typeface="CMU Sans Serif"/>
            </a:endParaRPr>
          </a:p>
          <a:p>
            <a:pPr algn="ctr"/>
            <a:r>
              <a:rPr lang="en-US" b="1" dirty="0">
                <a:latin typeface="CMU Sans Serif"/>
              </a:rPr>
              <a:t>“Largest Plastic Structure built by man”</a:t>
            </a: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218202" y="4456331"/>
            <a:ext cx="4086088" cy="20852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5" name="Content Placeholder 2"/>
          <p:cNvSpPr txBox="1">
            <a:spLocks/>
          </p:cNvSpPr>
          <p:nvPr/>
        </p:nvSpPr>
        <p:spPr>
          <a:xfrm>
            <a:off x="152400" y="3962400"/>
            <a:ext cx="3335344" cy="80859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rgbClr val="FF0000"/>
              </a:buClr>
              <a:buFont typeface="Arial" pitchFamily="34" charset="0"/>
              <a:buChar char="•"/>
              <a:defRPr sz="3200" b="1" kern="1200">
                <a:solidFill>
                  <a:schemeClr val="tx1"/>
                </a:solidFill>
                <a:latin typeface="Times New Roman" panose="02020603050405020304" pitchFamily="18" charset="0"/>
                <a:ea typeface="+mn-ea"/>
                <a:cs typeface="Times New Roman" panose="02020603050405020304" pitchFamily="18" charset="0"/>
              </a:defRPr>
            </a:lvl1pPr>
            <a:lvl2pPr marL="742950" indent="-285750" algn="l" defTabSz="914400" rtl="0" eaLnBrk="1" latinLnBrk="0" hangingPunct="1">
              <a:spcBef>
                <a:spcPct val="20000"/>
              </a:spcBef>
              <a:buClr>
                <a:srgbClr val="FF0000"/>
              </a:buClr>
              <a:buFont typeface="Arial" pitchFamily="34" charset="0"/>
              <a:buChar char="–"/>
              <a:defRPr sz="2800" b="1"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spcBef>
                <a:spcPct val="20000"/>
              </a:spcBef>
              <a:buClr>
                <a:srgbClr val="FF0000"/>
              </a:buClr>
              <a:buFont typeface="Arial" pitchFamily="34" charset="0"/>
              <a:buChar char="•"/>
              <a:defRPr sz="2400" b="1"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spcBef>
                <a:spcPct val="20000"/>
              </a:spcBef>
              <a:buClr>
                <a:srgbClr val="FF0000"/>
              </a:buClr>
              <a:buFont typeface="Arial" pitchFamily="34" charset="0"/>
              <a:buChar char="–"/>
              <a:defRPr sz="2000" b="1"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spcBef>
                <a:spcPct val="20000"/>
              </a:spcBef>
              <a:buClr>
                <a:srgbClr val="FF0000"/>
              </a:buClr>
              <a:buFont typeface="Arial" pitchFamily="34" charset="0"/>
              <a:buChar char="»"/>
              <a:defRPr sz="2000" b="1"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76213" indent="-176213">
              <a:spcBef>
                <a:spcPts val="600"/>
              </a:spcBef>
              <a:spcAft>
                <a:spcPts val="600"/>
              </a:spcAft>
            </a:pPr>
            <a:r>
              <a:rPr lang="en-GB" sz="2000" u="sng" dirty="0" smtClean="0">
                <a:solidFill>
                  <a:srgbClr val="0070C0"/>
                </a:solidFill>
                <a:latin typeface="+mn-lt"/>
              </a:rPr>
              <a:t>Hyper-</a:t>
            </a:r>
            <a:r>
              <a:rPr lang="en-GB" sz="2000" u="sng" dirty="0" err="1" smtClean="0">
                <a:solidFill>
                  <a:srgbClr val="0070C0"/>
                </a:solidFill>
                <a:latin typeface="+mn-lt"/>
              </a:rPr>
              <a:t>Kamiokande</a:t>
            </a:r>
            <a:r>
              <a:rPr lang="en-GB" sz="2000" dirty="0" smtClean="0">
                <a:latin typeface="+mn-lt"/>
              </a:rPr>
              <a:t> at 48m×54m×248m 	     (1</a:t>
            </a:r>
            <a:r>
              <a:rPr lang="en-GB" sz="2000" dirty="0">
                <a:latin typeface="+mn-lt"/>
              </a:rPr>
              <a:t> </a:t>
            </a:r>
            <a:r>
              <a:rPr lang="en-GB" sz="2000" dirty="0" err="1" smtClean="0">
                <a:latin typeface="+mn-lt"/>
              </a:rPr>
              <a:t>Mton</a:t>
            </a:r>
            <a:r>
              <a:rPr lang="en-GB" sz="2000" dirty="0" smtClean="0">
                <a:latin typeface="+mn-lt"/>
              </a:rPr>
              <a:t> </a:t>
            </a:r>
            <a:r>
              <a:rPr lang="en-GB" sz="2000" dirty="0">
                <a:latin typeface="+mn-lt"/>
              </a:rPr>
              <a:t>w</a:t>
            </a:r>
            <a:r>
              <a:rPr lang="en-GB" sz="2000" dirty="0" smtClean="0">
                <a:latin typeface="+mn-lt"/>
              </a:rPr>
              <a:t>ater </a:t>
            </a:r>
            <a:r>
              <a:rPr lang="en-GB" sz="2000" dirty="0">
                <a:latin typeface="+mn-lt"/>
              </a:rPr>
              <a:t>Cherenkov </a:t>
            </a:r>
            <a:r>
              <a:rPr lang="en-GB" sz="2000" dirty="0" smtClean="0">
                <a:latin typeface="+mn-lt"/>
              </a:rPr>
              <a:t>detector) illustrates the scale of detector to be instrumented with photo-detectors in the future:  100,000 if 1 per m</a:t>
            </a:r>
            <a:r>
              <a:rPr lang="en-GB" sz="2000" baseline="30000" dirty="0" smtClean="0">
                <a:latin typeface="+mn-lt"/>
              </a:rPr>
              <a:t>2</a:t>
            </a:r>
          </a:p>
        </p:txBody>
      </p:sp>
      <p:sp>
        <p:nvSpPr>
          <p:cNvPr id="77" name="TextBox 76"/>
          <p:cNvSpPr txBox="1"/>
          <p:nvPr/>
        </p:nvSpPr>
        <p:spPr>
          <a:xfrm>
            <a:off x="2345817" y="6229290"/>
            <a:ext cx="4359783" cy="400110"/>
          </a:xfrm>
          <a:prstGeom prst="rect">
            <a:avLst/>
          </a:prstGeom>
          <a:noFill/>
        </p:spPr>
        <p:txBody>
          <a:bodyPr wrap="none" rtlCol="0">
            <a:spAutoFit/>
          </a:bodyPr>
          <a:lstStyle/>
          <a:p>
            <a:r>
              <a:rPr lang="en-GB" sz="2800" b="1" baseline="20000" dirty="0" smtClean="0">
                <a:solidFill>
                  <a:srgbClr val="C00000"/>
                </a:solidFill>
              </a:rPr>
              <a:t>→</a:t>
            </a:r>
            <a:r>
              <a:rPr lang="en-GB" sz="2000" b="1" dirty="0" smtClean="0">
                <a:solidFill>
                  <a:srgbClr val="C00000"/>
                </a:solidFill>
              </a:rPr>
              <a:t>  </a:t>
            </a:r>
            <a:r>
              <a:rPr lang="en-GB" sz="2000" b="1" dirty="0" smtClean="0"/>
              <a:t>Roughly half the total projected cost</a:t>
            </a:r>
            <a:endParaRPr lang="en-GB" sz="2000" b="1" dirty="0"/>
          </a:p>
        </p:txBody>
      </p:sp>
      <p:sp>
        <p:nvSpPr>
          <p:cNvPr id="76" name="Footer Placeholder 2"/>
          <p:cNvSpPr txBox="1">
            <a:spLocks/>
          </p:cNvSpPr>
          <p:nvPr/>
        </p:nvSpPr>
        <p:spPr>
          <a:xfrm>
            <a:off x="3124200" y="6645275"/>
            <a:ext cx="2895600" cy="365125"/>
          </a:xfrm>
          <a:prstGeom prst="rect">
            <a:avLst/>
          </a:prstGeom>
        </p:spPr>
        <p:txBody>
          <a:bodyPr/>
          <a:lstStyle>
            <a:defPPr>
              <a:defRPr lang="en-US"/>
            </a:defPPr>
            <a:lvl1pPr marL="0" algn="l" defTabSz="914400" rtl="0" eaLnBrk="1" latinLnBrk="0" hangingPunct="1">
              <a:defRPr sz="1800" b="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smtClean="0">
                <a:solidFill>
                  <a:srgbClr val="C00000"/>
                </a:solidFill>
              </a:rPr>
              <a:t>Phil Allport</a:t>
            </a:r>
            <a:endParaRPr lang="en-US" sz="1200" dirty="0">
              <a:solidFill>
                <a:srgbClr val="C00000"/>
              </a:solidFill>
            </a:endParaRPr>
          </a:p>
        </p:txBody>
      </p:sp>
      <p:sp>
        <p:nvSpPr>
          <p:cNvPr id="78" name="Slide Number Placeholder 3"/>
          <p:cNvSpPr txBox="1">
            <a:spLocks/>
          </p:cNvSpPr>
          <p:nvPr/>
        </p:nvSpPr>
        <p:spPr>
          <a:xfrm>
            <a:off x="7010400" y="6645275"/>
            <a:ext cx="2133600" cy="365125"/>
          </a:xfrm>
          <a:prstGeom prst="rect">
            <a:avLst/>
          </a:prstGeom>
        </p:spPr>
        <p:txBody>
          <a:bodyPr/>
          <a:lstStyle>
            <a:defPPr>
              <a:defRPr lang="en-US"/>
            </a:defPPr>
            <a:lvl1pPr marL="0" algn="l" defTabSz="914400" rtl="0" eaLnBrk="1" latinLnBrk="0" hangingPunct="1">
              <a:defRPr sz="1800" b="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6F15528-21DE-4FAA-801E-634DDDAF4B2B}" type="slidenum">
              <a:rPr lang="en-US" sz="1200" smtClean="0">
                <a:solidFill>
                  <a:srgbClr val="C00000"/>
                </a:solidFill>
              </a:rPr>
              <a:pPr algn="r"/>
              <a:t>20</a:t>
            </a:fld>
            <a:endParaRPr lang="en-US" sz="1200" dirty="0">
              <a:solidFill>
                <a:srgbClr val="C00000"/>
              </a:solidFill>
            </a:endParaRPr>
          </a:p>
        </p:txBody>
      </p:sp>
      <p:sp>
        <p:nvSpPr>
          <p:cNvPr id="79" name="Date Placeholder 1"/>
          <p:cNvSpPr txBox="1">
            <a:spLocks/>
          </p:cNvSpPr>
          <p:nvPr/>
        </p:nvSpPr>
        <p:spPr>
          <a:xfrm>
            <a:off x="0" y="6645275"/>
            <a:ext cx="2133600" cy="365125"/>
          </a:xfrm>
          <a:prstGeom prst="rect">
            <a:avLst/>
          </a:prstGeom>
        </p:spPr>
        <p:txBody>
          <a:bodyPr/>
          <a:lstStyle>
            <a:defPPr>
              <a:defRPr lang="en-US"/>
            </a:defPPr>
            <a:lvl1pPr marL="0" algn="l" defTabSz="914400" rtl="0" eaLnBrk="1" latinLnBrk="0" hangingPunct="1">
              <a:defRPr sz="1800" b="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D8BD707-D9CF-40AE-B4C6-C98DA3205C09}" type="datetimeFigureOut">
              <a:rPr lang="en-US" sz="1200" smtClean="0">
                <a:solidFill>
                  <a:srgbClr val="C00000"/>
                </a:solidFill>
              </a:rPr>
              <a:pPr/>
              <a:t>10/29/2014</a:t>
            </a:fld>
            <a:endParaRPr lang="en-US" sz="1200" dirty="0">
              <a:solidFill>
                <a:srgbClr val="C00000"/>
              </a:solidFill>
            </a:endParaRPr>
          </a:p>
        </p:txBody>
      </p:sp>
      <p:sp>
        <p:nvSpPr>
          <p:cNvPr id="11" name="Rectangle 10"/>
          <p:cNvSpPr/>
          <p:nvPr/>
        </p:nvSpPr>
        <p:spPr>
          <a:xfrm>
            <a:off x="6019800" y="6019800"/>
            <a:ext cx="2412520" cy="338554"/>
          </a:xfrm>
          <a:prstGeom prst="rect">
            <a:avLst/>
          </a:prstGeom>
        </p:spPr>
        <p:txBody>
          <a:bodyPr wrap="none">
            <a:spAutoFit/>
          </a:bodyPr>
          <a:lstStyle/>
          <a:p>
            <a:r>
              <a:rPr lang="en-GB" sz="1600" dirty="0">
                <a:solidFill>
                  <a:srgbClr val="002060"/>
                </a:solidFill>
              </a:rPr>
              <a:t>(</a:t>
            </a:r>
            <a:r>
              <a:rPr lang="en-GB" sz="1600" dirty="0" smtClean="0">
                <a:solidFill>
                  <a:srgbClr val="002060"/>
                </a:solidFill>
              </a:rPr>
              <a:t>Talk </a:t>
            </a:r>
            <a:r>
              <a:rPr lang="en-GB" sz="1600" dirty="0">
                <a:solidFill>
                  <a:srgbClr val="002060"/>
                </a:solidFill>
              </a:rPr>
              <a:t>by Masato </a:t>
            </a:r>
            <a:r>
              <a:rPr lang="en-GB" sz="1600" dirty="0" err="1" smtClean="0">
                <a:solidFill>
                  <a:srgbClr val="002060"/>
                </a:solidFill>
              </a:rPr>
              <a:t>Shiozawa</a:t>
            </a:r>
            <a:r>
              <a:rPr lang="en-GB" sz="1600" dirty="0" smtClean="0">
                <a:solidFill>
                  <a:srgbClr val="002060"/>
                </a:solidFill>
              </a:rPr>
              <a:t>) </a:t>
            </a:r>
            <a:endParaRPr lang="en-GB" sz="1600" dirty="0"/>
          </a:p>
        </p:txBody>
      </p:sp>
      <p:sp>
        <p:nvSpPr>
          <p:cNvPr id="12" name="TextBox 11"/>
          <p:cNvSpPr txBox="1"/>
          <p:nvPr/>
        </p:nvSpPr>
        <p:spPr>
          <a:xfrm>
            <a:off x="2133600" y="3460884"/>
            <a:ext cx="1388522" cy="584775"/>
          </a:xfrm>
          <a:prstGeom prst="rect">
            <a:avLst/>
          </a:prstGeom>
          <a:noFill/>
        </p:spPr>
        <p:txBody>
          <a:bodyPr wrap="none" rtlCol="0">
            <a:spAutoFit/>
          </a:bodyPr>
          <a:lstStyle/>
          <a:p>
            <a:r>
              <a:rPr lang="en-US" sz="1400" dirty="0" smtClean="0">
                <a:solidFill>
                  <a:srgbClr val="002060"/>
                </a:solidFill>
                <a:latin typeface="Helvetica" charset="0"/>
              </a:rPr>
              <a:t>(Nigel </a:t>
            </a:r>
            <a:r>
              <a:rPr lang="en-US" sz="1400" dirty="0" err="1" smtClean="0">
                <a:solidFill>
                  <a:srgbClr val="002060"/>
                </a:solidFill>
                <a:latin typeface="Helvetica" charset="0"/>
              </a:rPr>
              <a:t>Lockyer</a:t>
            </a:r>
            <a:r>
              <a:rPr lang="en-US" sz="1400" dirty="0" smtClean="0">
                <a:solidFill>
                  <a:srgbClr val="002060"/>
                </a:solidFill>
                <a:latin typeface="Helvetica" charset="0"/>
              </a:rPr>
              <a:t>)</a:t>
            </a:r>
            <a:endParaRPr lang="en-US" sz="1400" dirty="0">
              <a:solidFill>
                <a:srgbClr val="002060"/>
              </a:solidFill>
              <a:latin typeface="Helvetica" charset="0"/>
            </a:endParaRPr>
          </a:p>
          <a:p>
            <a:endParaRPr lang="en-GB" dirty="0"/>
          </a:p>
        </p:txBody>
      </p:sp>
      <p:pic>
        <p:nvPicPr>
          <p:cNvPr id="1027" name="Picture 3"/>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3581400" y="2286000"/>
            <a:ext cx="1578865" cy="14637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2" name="Picture 81"/>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334000" y="3124200"/>
            <a:ext cx="1389952" cy="6001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3" name="Picture 82"/>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880941" y="2667000"/>
            <a:ext cx="1262035" cy="1100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5257800" y="2209800"/>
            <a:ext cx="1564852" cy="769441"/>
          </a:xfrm>
          <a:prstGeom prst="rect">
            <a:avLst/>
          </a:prstGeom>
          <a:noFill/>
        </p:spPr>
        <p:txBody>
          <a:bodyPr wrap="none" rtlCol="0">
            <a:spAutoFit/>
          </a:bodyPr>
          <a:lstStyle/>
          <a:p>
            <a:r>
              <a:rPr lang="en-GB" sz="4400" b="1" dirty="0" smtClean="0">
                <a:solidFill>
                  <a:srgbClr val="FFFF00"/>
                </a:solidFill>
              </a:rPr>
              <a:t>NO</a:t>
            </a:r>
            <a:r>
              <a:rPr lang="en-GB" sz="4400" b="1" dirty="0" smtClean="0">
                <a:solidFill>
                  <a:srgbClr val="FFFF00"/>
                </a:solidFill>
                <a:sym typeface="Symbol"/>
              </a:rPr>
              <a:t></a:t>
            </a:r>
            <a:r>
              <a:rPr lang="en-GB" sz="4400" b="1" dirty="0" smtClean="0">
                <a:solidFill>
                  <a:srgbClr val="FFFF00"/>
                </a:solidFill>
              </a:rPr>
              <a:t>A</a:t>
            </a:r>
            <a:endParaRPr lang="en-GB" sz="4400" b="1" dirty="0">
              <a:solidFill>
                <a:srgbClr val="FFFF00"/>
              </a:solidFill>
            </a:endParaRPr>
          </a:p>
        </p:txBody>
      </p:sp>
      <p:pic>
        <p:nvPicPr>
          <p:cNvPr id="1028" name="Picture 4"/>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4267200" y="2482209"/>
            <a:ext cx="734568" cy="1085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2520557"/>
      </p:ext>
    </p:extLst>
  </p:cSld>
  <p:clrMapOvr>
    <a:masterClrMapping/>
  </p:clrMapOvr>
  <p:transition>
    <p:circl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610600" cy="1143000"/>
          </a:xfrm>
        </p:spPr>
        <p:txBody>
          <a:bodyPr>
            <a:normAutofit/>
          </a:bodyPr>
          <a:lstStyle/>
          <a:p>
            <a:r>
              <a:rPr lang="en-GB" dirty="0" smtClean="0"/>
              <a:t>Neutrino Detectors</a:t>
            </a:r>
            <a:endParaRPr lang="en-GB" dirty="0"/>
          </a:p>
        </p:txBody>
      </p:sp>
      <p:sp>
        <p:nvSpPr>
          <p:cNvPr id="76" name="Footer Placeholder 2"/>
          <p:cNvSpPr txBox="1">
            <a:spLocks/>
          </p:cNvSpPr>
          <p:nvPr/>
        </p:nvSpPr>
        <p:spPr>
          <a:xfrm>
            <a:off x="3124200" y="6645275"/>
            <a:ext cx="2895600" cy="365125"/>
          </a:xfrm>
          <a:prstGeom prst="rect">
            <a:avLst/>
          </a:prstGeom>
        </p:spPr>
        <p:txBody>
          <a:bodyPr/>
          <a:lstStyle>
            <a:defPPr>
              <a:defRPr lang="en-US"/>
            </a:defPPr>
            <a:lvl1pPr marL="0" algn="l" defTabSz="914400" rtl="0" eaLnBrk="1" latinLnBrk="0" hangingPunct="1">
              <a:defRPr sz="1800" b="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smtClean="0">
                <a:solidFill>
                  <a:srgbClr val="C00000"/>
                </a:solidFill>
              </a:rPr>
              <a:t>Phil Allport</a:t>
            </a:r>
            <a:endParaRPr lang="en-US" sz="1200" dirty="0">
              <a:solidFill>
                <a:srgbClr val="C00000"/>
              </a:solidFill>
            </a:endParaRPr>
          </a:p>
        </p:txBody>
      </p:sp>
      <p:sp>
        <p:nvSpPr>
          <p:cNvPr id="78" name="Slide Number Placeholder 3"/>
          <p:cNvSpPr txBox="1">
            <a:spLocks/>
          </p:cNvSpPr>
          <p:nvPr/>
        </p:nvSpPr>
        <p:spPr>
          <a:xfrm>
            <a:off x="7010400" y="6645275"/>
            <a:ext cx="2133600" cy="365125"/>
          </a:xfrm>
          <a:prstGeom prst="rect">
            <a:avLst/>
          </a:prstGeom>
        </p:spPr>
        <p:txBody>
          <a:bodyPr/>
          <a:lstStyle>
            <a:defPPr>
              <a:defRPr lang="en-US"/>
            </a:defPPr>
            <a:lvl1pPr marL="0" algn="l" defTabSz="914400" rtl="0" eaLnBrk="1" latinLnBrk="0" hangingPunct="1">
              <a:defRPr sz="1800" b="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6F15528-21DE-4FAA-801E-634DDDAF4B2B}" type="slidenum">
              <a:rPr lang="en-US" sz="1200" smtClean="0">
                <a:solidFill>
                  <a:srgbClr val="C00000"/>
                </a:solidFill>
              </a:rPr>
              <a:pPr algn="r"/>
              <a:t>21</a:t>
            </a:fld>
            <a:endParaRPr lang="en-US" sz="1200" dirty="0">
              <a:solidFill>
                <a:srgbClr val="C00000"/>
              </a:solidFill>
            </a:endParaRPr>
          </a:p>
        </p:txBody>
      </p:sp>
      <p:sp>
        <p:nvSpPr>
          <p:cNvPr id="79" name="Date Placeholder 1"/>
          <p:cNvSpPr txBox="1">
            <a:spLocks/>
          </p:cNvSpPr>
          <p:nvPr/>
        </p:nvSpPr>
        <p:spPr>
          <a:xfrm>
            <a:off x="0" y="6645275"/>
            <a:ext cx="2133600" cy="365125"/>
          </a:xfrm>
          <a:prstGeom prst="rect">
            <a:avLst/>
          </a:prstGeom>
        </p:spPr>
        <p:txBody>
          <a:bodyPr/>
          <a:lstStyle>
            <a:defPPr>
              <a:defRPr lang="en-US"/>
            </a:defPPr>
            <a:lvl1pPr marL="0" algn="l" defTabSz="914400" rtl="0" eaLnBrk="1" latinLnBrk="0" hangingPunct="1">
              <a:defRPr sz="1800" b="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D8BD707-D9CF-40AE-B4C6-C98DA3205C09}" type="datetimeFigureOut">
              <a:rPr lang="en-US" sz="1200" smtClean="0">
                <a:solidFill>
                  <a:srgbClr val="C00000"/>
                </a:solidFill>
              </a:rPr>
              <a:pPr/>
              <a:t>10/29/2014</a:t>
            </a:fld>
            <a:endParaRPr lang="en-US" sz="1200" dirty="0">
              <a:solidFill>
                <a:srgbClr val="C00000"/>
              </a:solidFill>
            </a:endParaRPr>
          </a:p>
        </p:txBody>
      </p:sp>
      <p:pic>
        <p:nvPicPr>
          <p:cNvPr id="1026"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l="2161"/>
          <a:stretch/>
        </p:blipFill>
        <p:spPr bwMode="auto">
          <a:xfrm>
            <a:off x="1723292" y="838200"/>
            <a:ext cx="5572858" cy="38455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47289" y="4683742"/>
            <a:ext cx="1686311" cy="16408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151185" y="4724400"/>
            <a:ext cx="1923903" cy="16001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067593" y="4953000"/>
            <a:ext cx="1900591" cy="13715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020193" y="4953000"/>
            <a:ext cx="2057007" cy="13715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4038600" y="4614446"/>
            <a:ext cx="3396827" cy="338554"/>
          </a:xfrm>
          <a:prstGeom prst="rect">
            <a:avLst/>
          </a:prstGeom>
          <a:solidFill>
            <a:srgbClr val="FFFF00"/>
          </a:solidFill>
          <a:ln>
            <a:solidFill>
              <a:srgbClr val="C00000"/>
            </a:solidFill>
          </a:ln>
        </p:spPr>
        <p:txBody>
          <a:bodyPr wrap="none" rtlCol="0">
            <a:spAutoFit/>
          </a:bodyPr>
          <a:lstStyle/>
          <a:p>
            <a:r>
              <a:rPr lang="en-GB" sz="1600" b="1" dirty="0" smtClean="0">
                <a:solidFill>
                  <a:srgbClr val="C00000"/>
                </a:solidFill>
              </a:rPr>
              <a:t>Often distinct R&amp;D for Near-detectors</a:t>
            </a:r>
            <a:endParaRPr lang="en-GB" sz="1600" b="1" dirty="0">
              <a:solidFill>
                <a:srgbClr val="C00000"/>
              </a:solidFill>
            </a:endParaRPr>
          </a:p>
        </p:txBody>
      </p:sp>
      <p:sp>
        <p:nvSpPr>
          <p:cNvPr id="4" name="TextBox 3"/>
          <p:cNvSpPr txBox="1"/>
          <p:nvPr/>
        </p:nvSpPr>
        <p:spPr>
          <a:xfrm>
            <a:off x="838200" y="3429000"/>
            <a:ext cx="1440127" cy="646331"/>
          </a:xfrm>
          <a:prstGeom prst="rect">
            <a:avLst/>
          </a:prstGeom>
          <a:noFill/>
        </p:spPr>
        <p:txBody>
          <a:bodyPr wrap="square" rtlCol="0">
            <a:spAutoFit/>
          </a:bodyPr>
          <a:lstStyle/>
          <a:p>
            <a:r>
              <a:rPr lang="en-GB" sz="1200" b="1" dirty="0" smtClean="0">
                <a:solidFill>
                  <a:srgbClr val="002060"/>
                </a:solidFill>
                <a:latin typeface="Times New Roman" panose="02020603050405020304" pitchFamily="18" charset="0"/>
                <a:cs typeface="Times New Roman" panose="02020603050405020304" pitchFamily="18" charset="0"/>
              </a:rPr>
              <a:t>R&amp;D in close collaboration with major suppliers</a:t>
            </a:r>
            <a:endParaRPr lang="en-GB" sz="12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07234977"/>
      </p:ext>
    </p:extLst>
  </p:cSld>
  <p:clrMapOvr>
    <a:masterClrMapping/>
  </p:clrMapOvr>
  <p:transition>
    <p:circl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0" y="844061"/>
            <a:ext cx="8991600"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098"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362200" y="1251072"/>
            <a:ext cx="6629400" cy="35553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304800" y="-152400"/>
            <a:ext cx="8610600" cy="1143000"/>
          </a:xfrm>
        </p:spPr>
        <p:txBody>
          <a:bodyPr>
            <a:normAutofit/>
          </a:bodyPr>
          <a:lstStyle/>
          <a:p>
            <a:r>
              <a:rPr lang="en-GB" dirty="0" smtClean="0"/>
              <a:t>Neutrino Detectors</a:t>
            </a:r>
            <a:endParaRPr lang="en-GB" dirty="0"/>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 y="1524000"/>
            <a:ext cx="2409444" cy="259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6" name="Content Placeholder 2"/>
          <p:cNvSpPr txBox="1">
            <a:spLocks/>
          </p:cNvSpPr>
          <p:nvPr/>
        </p:nvSpPr>
        <p:spPr>
          <a:xfrm>
            <a:off x="2286000" y="4806461"/>
            <a:ext cx="6734555" cy="80859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rgbClr val="FF0000"/>
              </a:buClr>
              <a:buFont typeface="Arial" pitchFamily="34" charset="0"/>
              <a:buChar char="•"/>
              <a:defRPr sz="3200" b="1" kern="1200">
                <a:solidFill>
                  <a:schemeClr val="tx1"/>
                </a:solidFill>
                <a:latin typeface="Times New Roman" panose="02020603050405020304" pitchFamily="18" charset="0"/>
                <a:ea typeface="+mn-ea"/>
                <a:cs typeface="Times New Roman" panose="02020603050405020304" pitchFamily="18" charset="0"/>
              </a:defRPr>
            </a:lvl1pPr>
            <a:lvl2pPr marL="742950" indent="-285750" algn="l" defTabSz="914400" rtl="0" eaLnBrk="1" latinLnBrk="0" hangingPunct="1">
              <a:spcBef>
                <a:spcPct val="20000"/>
              </a:spcBef>
              <a:buClr>
                <a:srgbClr val="FF0000"/>
              </a:buClr>
              <a:buFont typeface="Arial" pitchFamily="34" charset="0"/>
              <a:buChar char="–"/>
              <a:defRPr sz="2800" b="1"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spcBef>
                <a:spcPct val="20000"/>
              </a:spcBef>
              <a:buClr>
                <a:srgbClr val="FF0000"/>
              </a:buClr>
              <a:buFont typeface="Arial" pitchFamily="34" charset="0"/>
              <a:buChar char="•"/>
              <a:defRPr sz="2400" b="1"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spcBef>
                <a:spcPct val="20000"/>
              </a:spcBef>
              <a:buClr>
                <a:srgbClr val="FF0000"/>
              </a:buClr>
              <a:buFont typeface="Arial" pitchFamily="34" charset="0"/>
              <a:buChar char="–"/>
              <a:defRPr sz="2000" b="1"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spcBef>
                <a:spcPct val="20000"/>
              </a:spcBef>
              <a:buClr>
                <a:srgbClr val="FF0000"/>
              </a:buClr>
              <a:buFont typeface="Arial" pitchFamily="34" charset="0"/>
              <a:buChar char="»"/>
              <a:defRPr sz="2000" b="1"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76213" indent="-176213">
              <a:spcBef>
                <a:spcPts val="600"/>
              </a:spcBef>
            </a:pPr>
            <a:r>
              <a:rPr lang="en-GB" sz="1800" dirty="0" smtClean="0">
                <a:latin typeface="+mn-lt"/>
              </a:rPr>
              <a:t>&lt; 200 / 10</a:t>
            </a:r>
            <a:r>
              <a:rPr lang="en-GB" sz="1800" baseline="30000" dirty="0" smtClean="0">
                <a:latin typeface="+mn-lt"/>
              </a:rPr>
              <a:t>12</a:t>
            </a:r>
            <a:r>
              <a:rPr lang="en-GB" sz="1800" dirty="0" smtClean="0">
                <a:latin typeface="+mn-lt"/>
              </a:rPr>
              <a:t> contamination for electron drift lifetime &gt; 1.4ms           </a:t>
            </a:r>
            <a:r>
              <a:rPr lang="en-GB" sz="1600" dirty="0" smtClean="0">
                <a:solidFill>
                  <a:srgbClr val="002060"/>
                </a:solidFill>
                <a:latin typeface="+mn-lt"/>
              </a:rPr>
              <a:t>(</a:t>
            </a:r>
            <a:r>
              <a:rPr lang="en-GB" sz="1600" i="1" dirty="0" err="1" smtClean="0">
                <a:solidFill>
                  <a:srgbClr val="002060"/>
                </a:solidFill>
                <a:latin typeface="+mn-lt"/>
              </a:rPr>
              <a:t>cf</a:t>
            </a:r>
            <a:r>
              <a:rPr lang="en-GB" sz="1600" dirty="0" smtClean="0">
                <a:solidFill>
                  <a:srgbClr val="002060"/>
                </a:solidFill>
                <a:latin typeface="+mn-lt"/>
              </a:rPr>
              <a:t>  ICARUS </a:t>
            </a:r>
            <a:r>
              <a:rPr lang="en-GB" sz="1600" dirty="0" smtClean="0">
                <a:solidFill>
                  <a:srgbClr val="002060"/>
                </a:solidFill>
                <a:latin typeface="+mn-lt"/>
                <a:sym typeface="Symbol"/>
              </a:rPr>
              <a:t></a:t>
            </a:r>
            <a:r>
              <a:rPr lang="en-GB" sz="1600" baseline="-25000" dirty="0" smtClean="0">
                <a:solidFill>
                  <a:srgbClr val="002060"/>
                </a:solidFill>
                <a:latin typeface="+mn-lt"/>
                <a:sym typeface="Symbol"/>
              </a:rPr>
              <a:t>electron</a:t>
            </a:r>
            <a:r>
              <a:rPr lang="it-IT" sz="1600" dirty="0" smtClean="0">
                <a:solidFill>
                  <a:srgbClr val="002060"/>
                </a:solidFill>
                <a:latin typeface="+mn-lt"/>
              </a:rPr>
              <a:t> </a:t>
            </a:r>
            <a:r>
              <a:rPr lang="it-IT" sz="1600" dirty="0">
                <a:solidFill>
                  <a:srgbClr val="002060"/>
                </a:solidFill>
                <a:latin typeface="+mn-lt"/>
              </a:rPr>
              <a:t>&gt; 7 </a:t>
            </a:r>
            <a:r>
              <a:rPr lang="it-IT" sz="1600" dirty="0" smtClean="0">
                <a:solidFill>
                  <a:srgbClr val="002060"/>
                </a:solidFill>
                <a:latin typeface="+mn-lt"/>
              </a:rPr>
              <a:t>ms; ~40 / </a:t>
            </a:r>
            <a:r>
              <a:rPr lang="it-IT" sz="1600" dirty="0">
                <a:solidFill>
                  <a:srgbClr val="002060"/>
                </a:solidFill>
                <a:latin typeface="+mn-lt"/>
              </a:rPr>
              <a:t>trillion [</a:t>
            </a:r>
            <a:r>
              <a:rPr lang="it-IT" sz="1600" dirty="0" smtClean="0">
                <a:solidFill>
                  <a:srgbClr val="002060"/>
                </a:solidFill>
                <a:latin typeface="+mn-lt"/>
              </a:rPr>
              <a:t>O</a:t>
            </a:r>
            <a:r>
              <a:rPr lang="it-IT" sz="1600" baseline="-25000" dirty="0" smtClean="0">
                <a:solidFill>
                  <a:srgbClr val="002060"/>
                </a:solidFill>
                <a:latin typeface="+mn-lt"/>
              </a:rPr>
              <a:t>2</a:t>
            </a:r>
            <a:r>
              <a:rPr lang="it-IT" sz="1600" dirty="0" smtClean="0">
                <a:solidFill>
                  <a:srgbClr val="002060"/>
                </a:solidFill>
                <a:latin typeface="+mn-lt"/>
              </a:rPr>
              <a:t>]</a:t>
            </a:r>
            <a:r>
              <a:rPr lang="it-IT" sz="1600" baseline="-25000" dirty="0" smtClean="0">
                <a:solidFill>
                  <a:srgbClr val="002060"/>
                </a:solidFill>
                <a:latin typeface="+mn-lt"/>
              </a:rPr>
              <a:t>eq</a:t>
            </a:r>
            <a:r>
              <a:rPr lang="it-IT" sz="1600" dirty="0">
                <a:solidFill>
                  <a:srgbClr val="002060"/>
                </a:solidFill>
                <a:latin typeface="+mn-lt"/>
              </a:rPr>
              <a:t> </a:t>
            </a:r>
            <a:r>
              <a:rPr lang="it-IT" sz="1600" dirty="0" smtClean="0">
                <a:solidFill>
                  <a:srgbClr val="002060"/>
                </a:solidFill>
                <a:latin typeface="+mn-lt"/>
              </a:rPr>
              <a:t>; see back-up slides)</a:t>
            </a:r>
            <a:endParaRPr lang="en-GB" sz="1600" dirty="0" smtClean="0">
              <a:solidFill>
                <a:srgbClr val="002060"/>
              </a:solidFill>
              <a:latin typeface="+mn-lt"/>
            </a:endParaRPr>
          </a:p>
          <a:p>
            <a:pPr marL="176213" indent="-176213">
              <a:spcBef>
                <a:spcPts val="600"/>
              </a:spcBef>
            </a:pPr>
            <a:r>
              <a:rPr lang="en-GB" sz="1800" dirty="0" smtClean="0">
                <a:latin typeface="+mn-lt"/>
              </a:rPr>
              <a:t>Modular design with 80 2.5m × 7m anode plane assemblies and FE, ADC, FPGA operating in </a:t>
            </a:r>
            <a:r>
              <a:rPr lang="en-GB" sz="1800" dirty="0" err="1" smtClean="0">
                <a:latin typeface="+mn-lt"/>
              </a:rPr>
              <a:t>LAr</a:t>
            </a:r>
            <a:r>
              <a:rPr lang="en-GB" sz="1800" dirty="0" smtClean="0">
                <a:latin typeface="+mn-lt"/>
              </a:rPr>
              <a:t> with complex feed-through designs</a:t>
            </a:r>
          </a:p>
          <a:p>
            <a:pPr marL="176213" indent="-176213">
              <a:spcBef>
                <a:spcPts val="600"/>
              </a:spcBef>
            </a:pPr>
            <a:r>
              <a:rPr lang="en-GB" sz="1800" dirty="0" err="1" smtClean="0">
                <a:latin typeface="+mn-lt"/>
              </a:rPr>
              <a:t>LAr</a:t>
            </a:r>
            <a:r>
              <a:rPr lang="en-GB" sz="1800" dirty="0" smtClean="0">
                <a:latin typeface="+mn-lt"/>
              </a:rPr>
              <a:t> scintillation light complements TPC with timing information using plastic bars with WLS coating and </a:t>
            </a:r>
            <a:r>
              <a:rPr lang="en-GB" sz="1800" dirty="0" err="1" smtClean="0">
                <a:latin typeface="+mn-lt"/>
              </a:rPr>
              <a:t>SiPM</a:t>
            </a:r>
            <a:r>
              <a:rPr lang="en-GB" sz="1800" dirty="0" smtClean="0">
                <a:latin typeface="+mn-lt"/>
              </a:rPr>
              <a:t> R/O (600 channels)</a:t>
            </a:r>
            <a:endParaRPr lang="en-GB" sz="1800" dirty="0">
              <a:latin typeface="+mn-lt"/>
            </a:endParaRPr>
          </a:p>
        </p:txBody>
      </p:sp>
      <p:pic>
        <p:nvPicPr>
          <p:cNvPr id="4100"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722" y="4114800"/>
            <a:ext cx="2374806" cy="25204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Footer Placeholder 2"/>
          <p:cNvSpPr txBox="1">
            <a:spLocks/>
          </p:cNvSpPr>
          <p:nvPr/>
        </p:nvSpPr>
        <p:spPr>
          <a:xfrm>
            <a:off x="3124200" y="6645275"/>
            <a:ext cx="2895600" cy="365125"/>
          </a:xfrm>
          <a:prstGeom prst="rect">
            <a:avLst/>
          </a:prstGeom>
        </p:spPr>
        <p:txBody>
          <a:bodyPr/>
          <a:lstStyle>
            <a:defPPr>
              <a:defRPr lang="en-US"/>
            </a:defPPr>
            <a:lvl1pPr marL="0" algn="l" defTabSz="914400" rtl="0" eaLnBrk="1" latinLnBrk="0" hangingPunct="1">
              <a:defRPr sz="1800" b="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smtClean="0">
                <a:solidFill>
                  <a:srgbClr val="C00000"/>
                </a:solidFill>
              </a:rPr>
              <a:t>Phil Allport</a:t>
            </a:r>
            <a:endParaRPr lang="en-US" sz="1200" dirty="0">
              <a:solidFill>
                <a:srgbClr val="C00000"/>
              </a:solidFill>
            </a:endParaRPr>
          </a:p>
        </p:txBody>
      </p:sp>
      <p:sp>
        <p:nvSpPr>
          <p:cNvPr id="9" name="Slide Number Placeholder 3"/>
          <p:cNvSpPr txBox="1">
            <a:spLocks/>
          </p:cNvSpPr>
          <p:nvPr/>
        </p:nvSpPr>
        <p:spPr>
          <a:xfrm>
            <a:off x="7010400" y="6645275"/>
            <a:ext cx="2133600" cy="365125"/>
          </a:xfrm>
          <a:prstGeom prst="rect">
            <a:avLst/>
          </a:prstGeom>
        </p:spPr>
        <p:txBody>
          <a:bodyPr/>
          <a:lstStyle>
            <a:defPPr>
              <a:defRPr lang="en-US"/>
            </a:defPPr>
            <a:lvl1pPr marL="0" algn="l" defTabSz="914400" rtl="0" eaLnBrk="1" latinLnBrk="0" hangingPunct="1">
              <a:defRPr sz="1800" b="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6F15528-21DE-4FAA-801E-634DDDAF4B2B}" type="slidenum">
              <a:rPr lang="en-US" sz="1200" smtClean="0">
                <a:solidFill>
                  <a:srgbClr val="C00000"/>
                </a:solidFill>
              </a:rPr>
              <a:pPr algn="r"/>
              <a:t>22</a:t>
            </a:fld>
            <a:endParaRPr lang="en-US" sz="1200" dirty="0">
              <a:solidFill>
                <a:srgbClr val="C00000"/>
              </a:solidFill>
            </a:endParaRPr>
          </a:p>
        </p:txBody>
      </p:sp>
      <p:sp>
        <p:nvSpPr>
          <p:cNvPr id="10" name="Date Placeholder 1"/>
          <p:cNvSpPr txBox="1">
            <a:spLocks/>
          </p:cNvSpPr>
          <p:nvPr/>
        </p:nvSpPr>
        <p:spPr>
          <a:xfrm>
            <a:off x="0" y="6645275"/>
            <a:ext cx="2133600" cy="365125"/>
          </a:xfrm>
          <a:prstGeom prst="rect">
            <a:avLst/>
          </a:prstGeom>
        </p:spPr>
        <p:txBody>
          <a:bodyPr/>
          <a:lstStyle>
            <a:defPPr>
              <a:defRPr lang="en-US"/>
            </a:defPPr>
            <a:lvl1pPr marL="0" algn="l" defTabSz="914400" rtl="0" eaLnBrk="1" latinLnBrk="0" hangingPunct="1">
              <a:defRPr sz="1800" b="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D8BD707-D9CF-40AE-B4C6-C98DA3205C09}" type="datetimeFigureOut">
              <a:rPr lang="en-US" sz="1200" smtClean="0">
                <a:solidFill>
                  <a:srgbClr val="C00000"/>
                </a:solidFill>
              </a:rPr>
              <a:pPr/>
              <a:t>10/29/2014</a:t>
            </a:fld>
            <a:endParaRPr lang="en-US" sz="1200" dirty="0">
              <a:solidFill>
                <a:srgbClr val="C00000"/>
              </a:solidFill>
            </a:endParaRPr>
          </a:p>
        </p:txBody>
      </p:sp>
      <p:sp>
        <p:nvSpPr>
          <p:cNvPr id="3" name="Content Placeholder 2"/>
          <p:cNvSpPr>
            <a:spLocks noGrp="1"/>
          </p:cNvSpPr>
          <p:nvPr>
            <p:ph idx="1"/>
          </p:nvPr>
        </p:nvSpPr>
        <p:spPr>
          <a:xfrm>
            <a:off x="152400" y="838200"/>
            <a:ext cx="8839200" cy="808595"/>
          </a:xfrm>
          <a:noFill/>
        </p:spPr>
        <p:txBody>
          <a:bodyPr>
            <a:noAutofit/>
          </a:bodyPr>
          <a:lstStyle/>
          <a:p>
            <a:pPr marL="176213" indent="-176213">
              <a:spcBef>
                <a:spcPts val="600"/>
              </a:spcBef>
              <a:spcAft>
                <a:spcPts val="600"/>
              </a:spcAft>
            </a:pPr>
            <a:r>
              <a:rPr lang="en-GB" sz="2000" dirty="0" smtClean="0">
                <a:latin typeface="+mn-lt"/>
              </a:rPr>
              <a:t>Photo-detector costs are critical but in many cases the purity of the large volume detecting medium is just as challenging</a:t>
            </a:r>
          </a:p>
        </p:txBody>
      </p:sp>
      <p:sp>
        <p:nvSpPr>
          <p:cNvPr id="5" name="TextBox 4"/>
          <p:cNvSpPr txBox="1"/>
          <p:nvPr/>
        </p:nvSpPr>
        <p:spPr>
          <a:xfrm>
            <a:off x="5562600" y="1219200"/>
            <a:ext cx="3389005" cy="1200329"/>
          </a:xfrm>
          <a:prstGeom prst="rect">
            <a:avLst/>
          </a:prstGeom>
          <a:solidFill>
            <a:schemeClr val="bg1"/>
          </a:solidFill>
        </p:spPr>
        <p:txBody>
          <a:bodyPr wrap="none" rtlCol="0">
            <a:spAutoFit/>
          </a:bodyPr>
          <a:lstStyle/>
          <a:p>
            <a:r>
              <a:rPr lang="en-GB" b="1" dirty="0" smtClean="0">
                <a:solidFill>
                  <a:srgbClr val="002060"/>
                </a:solidFill>
              </a:rPr>
              <a:t>LBNF: Liquid Argon TPC</a:t>
            </a:r>
          </a:p>
          <a:p>
            <a:r>
              <a:rPr lang="en-GB" b="1" dirty="0" smtClean="0">
                <a:solidFill>
                  <a:srgbClr val="002060"/>
                </a:solidFill>
              </a:rPr>
              <a:t>Goal: </a:t>
            </a:r>
            <a:r>
              <a:rPr lang="en-GB" b="1" dirty="0" smtClean="0">
                <a:solidFill>
                  <a:srgbClr val="002060"/>
                </a:solidFill>
                <a:sym typeface="Symbol"/>
              </a:rPr>
              <a:t> 34 </a:t>
            </a:r>
            <a:r>
              <a:rPr lang="en-GB" b="1" dirty="0" err="1" smtClean="0">
                <a:solidFill>
                  <a:srgbClr val="002060"/>
                </a:solidFill>
                <a:sym typeface="Symbol"/>
              </a:rPr>
              <a:t>kton</a:t>
            </a:r>
            <a:r>
              <a:rPr lang="en-GB" b="1" dirty="0" smtClean="0">
                <a:solidFill>
                  <a:srgbClr val="002060"/>
                </a:solidFill>
                <a:sym typeface="Symbol"/>
              </a:rPr>
              <a:t> </a:t>
            </a:r>
            <a:r>
              <a:rPr lang="en-GB" b="1" dirty="0" err="1" smtClean="0">
                <a:solidFill>
                  <a:srgbClr val="002060"/>
                </a:solidFill>
                <a:sym typeface="Symbol"/>
              </a:rPr>
              <a:t>fiducial</a:t>
            </a:r>
            <a:r>
              <a:rPr lang="en-GB" b="1" dirty="0" smtClean="0">
                <a:solidFill>
                  <a:srgbClr val="002060"/>
                </a:solidFill>
                <a:sym typeface="Symbol"/>
              </a:rPr>
              <a:t> mass</a:t>
            </a:r>
          </a:p>
          <a:p>
            <a:r>
              <a:rPr lang="en-GB" b="1" dirty="0" smtClean="0">
                <a:solidFill>
                  <a:srgbClr val="002060"/>
                </a:solidFill>
                <a:sym typeface="Symbol"/>
              </a:rPr>
              <a:t>Volume: 18m × 23m × 51m </a:t>
            </a:r>
            <a:r>
              <a:rPr lang="en-GB" b="1" dirty="0" smtClean="0">
                <a:solidFill>
                  <a:srgbClr val="C00000"/>
                </a:solidFill>
                <a:sym typeface="Symbol"/>
              </a:rPr>
              <a:t>×2</a:t>
            </a:r>
          </a:p>
          <a:p>
            <a:r>
              <a:rPr lang="en-GB" b="1" dirty="0" smtClean="0">
                <a:solidFill>
                  <a:srgbClr val="002060"/>
                </a:solidFill>
                <a:sym typeface="Symbol"/>
              </a:rPr>
              <a:t>Total Liquid Argon mass: 50 </a:t>
            </a:r>
            <a:r>
              <a:rPr lang="en-GB" b="1" dirty="0" err="1" smtClean="0">
                <a:solidFill>
                  <a:srgbClr val="002060"/>
                </a:solidFill>
                <a:sym typeface="Symbol"/>
              </a:rPr>
              <a:t>kton</a:t>
            </a:r>
            <a:r>
              <a:rPr lang="en-GB" b="1" dirty="0" smtClean="0">
                <a:solidFill>
                  <a:srgbClr val="002060"/>
                </a:solidFill>
                <a:sym typeface="Symbol"/>
              </a:rPr>
              <a:t>  </a:t>
            </a:r>
            <a:endParaRPr lang="en-GB" b="1" dirty="0">
              <a:solidFill>
                <a:srgbClr val="002060"/>
              </a:solidFill>
            </a:endParaRPr>
          </a:p>
        </p:txBody>
      </p:sp>
      <p:sp>
        <p:nvSpPr>
          <p:cNvPr id="6" name="TextBox 5"/>
          <p:cNvSpPr txBox="1"/>
          <p:nvPr/>
        </p:nvSpPr>
        <p:spPr>
          <a:xfrm>
            <a:off x="6248400" y="2408479"/>
            <a:ext cx="2853538" cy="369332"/>
          </a:xfrm>
          <a:prstGeom prst="rect">
            <a:avLst/>
          </a:prstGeom>
          <a:noFill/>
        </p:spPr>
        <p:txBody>
          <a:bodyPr wrap="none" rtlCol="0">
            <a:spAutoFit/>
          </a:bodyPr>
          <a:lstStyle/>
          <a:p>
            <a:r>
              <a:rPr lang="en-GB" dirty="0" smtClean="0"/>
              <a:t>(See </a:t>
            </a:r>
            <a:r>
              <a:rPr lang="en-GB" dirty="0"/>
              <a:t>talk by Chang </a:t>
            </a:r>
            <a:r>
              <a:rPr lang="en-GB" dirty="0" err="1"/>
              <a:t>Kee</a:t>
            </a:r>
            <a:r>
              <a:rPr lang="en-GB" dirty="0"/>
              <a:t> </a:t>
            </a:r>
            <a:r>
              <a:rPr lang="en-GB" dirty="0" smtClean="0"/>
              <a:t>Jung)</a:t>
            </a:r>
            <a:endParaRPr lang="en-GB" dirty="0"/>
          </a:p>
        </p:txBody>
      </p:sp>
    </p:spTree>
    <p:extLst>
      <p:ext uri="{BB962C8B-B14F-4D97-AF65-F5344CB8AC3E}">
        <p14:creationId xmlns:p14="http://schemas.microsoft.com/office/powerpoint/2010/main" val="713057802"/>
      </p:ext>
    </p:extLst>
  </p:cSld>
  <p:clrMapOvr>
    <a:masterClrMapping/>
  </p:clrMapOvr>
  <p:transition>
    <p:circl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3" name="Picture 5"/>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715000" y="4232434"/>
            <a:ext cx="3370676" cy="26255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70260" y="4730261"/>
            <a:ext cx="2492340" cy="19013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304800" y="-152400"/>
            <a:ext cx="8610600" cy="1143000"/>
          </a:xfrm>
        </p:spPr>
        <p:txBody>
          <a:bodyPr>
            <a:normAutofit/>
          </a:bodyPr>
          <a:lstStyle/>
          <a:p>
            <a:r>
              <a:rPr lang="en-GB" dirty="0" smtClean="0"/>
              <a:t>Neutrino Detectors</a:t>
            </a:r>
            <a:endParaRPr lang="en-GB" dirty="0"/>
          </a:p>
        </p:txBody>
      </p:sp>
      <p:sp>
        <p:nvSpPr>
          <p:cNvPr id="3" name="Content Placeholder 2"/>
          <p:cNvSpPr>
            <a:spLocks noGrp="1"/>
          </p:cNvSpPr>
          <p:nvPr>
            <p:ph idx="1"/>
          </p:nvPr>
        </p:nvSpPr>
        <p:spPr>
          <a:xfrm>
            <a:off x="152400" y="838200"/>
            <a:ext cx="8839200" cy="808595"/>
          </a:xfrm>
        </p:spPr>
        <p:txBody>
          <a:bodyPr>
            <a:noAutofit/>
          </a:bodyPr>
          <a:lstStyle/>
          <a:p>
            <a:pPr marL="176213" indent="-176213">
              <a:spcBef>
                <a:spcPts val="600"/>
              </a:spcBef>
              <a:spcAft>
                <a:spcPts val="600"/>
              </a:spcAft>
            </a:pPr>
            <a:r>
              <a:rPr lang="en-GB" sz="2000" dirty="0" smtClean="0"/>
              <a:t>But also the engineering challenges are unprecedented and a lot of highly innovative techniques are needed to deliver these vast arrays affordably </a:t>
            </a:r>
          </a:p>
        </p:txBody>
      </p:sp>
      <p:sp>
        <p:nvSpPr>
          <p:cNvPr id="8" name="Footer Placeholder 2"/>
          <p:cNvSpPr txBox="1">
            <a:spLocks/>
          </p:cNvSpPr>
          <p:nvPr/>
        </p:nvSpPr>
        <p:spPr>
          <a:xfrm>
            <a:off x="3124200" y="6645275"/>
            <a:ext cx="2895600" cy="365125"/>
          </a:xfrm>
          <a:prstGeom prst="rect">
            <a:avLst/>
          </a:prstGeom>
        </p:spPr>
        <p:txBody>
          <a:bodyPr/>
          <a:lstStyle>
            <a:defPPr>
              <a:defRPr lang="en-US"/>
            </a:defPPr>
            <a:lvl1pPr marL="0" algn="l" defTabSz="914400" rtl="0" eaLnBrk="1" latinLnBrk="0" hangingPunct="1">
              <a:defRPr sz="1800" b="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smtClean="0">
                <a:solidFill>
                  <a:srgbClr val="C00000"/>
                </a:solidFill>
              </a:rPr>
              <a:t>Phil Allport</a:t>
            </a:r>
            <a:endParaRPr lang="en-US" sz="1200" dirty="0">
              <a:solidFill>
                <a:srgbClr val="C00000"/>
              </a:solidFill>
            </a:endParaRPr>
          </a:p>
        </p:txBody>
      </p:sp>
      <p:sp>
        <p:nvSpPr>
          <p:cNvPr id="9" name="Slide Number Placeholder 3"/>
          <p:cNvSpPr txBox="1">
            <a:spLocks/>
          </p:cNvSpPr>
          <p:nvPr/>
        </p:nvSpPr>
        <p:spPr>
          <a:xfrm>
            <a:off x="7010400" y="6645275"/>
            <a:ext cx="2133600" cy="365125"/>
          </a:xfrm>
          <a:prstGeom prst="rect">
            <a:avLst/>
          </a:prstGeom>
        </p:spPr>
        <p:txBody>
          <a:bodyPr/>
          <a:lstStyle>
            <a:defPPr>
              <a:defRPr lang="en-US"/>
            </a:defPPr>
            <a:lvl1pPr marL="0" algn="l" defTabSz="914400" rtl="0" eaLnBrk="1" latinLnBrk="0" hangingPunct="1">
              <a:defRPr sz="1800" b="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6F15528-21DE-4FAA-801E-634DDDAF4B2B}" type="slidenum">
              <a:rPr lang="en-US" sz="1200" smtClean="0">
                <a:solidFill>
                  <a:srgbClr val="C00000"/>
                </a:solidFill>
              </a:rPr>
              <a:pPr algn="r"/>
              <a:t>23</a:t>
            </a:fld>
            <a:endParaRPr lang="en-US" sz="1200" dirty="0">
              <a:solidFill>
                <a:srgbClr val="C00000"/>
              </a:solidFill>
            </a:endParaRPr>
          </a:p>
        </p:txBody>
      </p:sp>
      <p:sp>
        <p:nvSpPr>
          <p:cNvPr id="10" name="Date Placeholder 1"/>
          <p:cNvSpPr txBox="1">
            <a:spLocks/>
          </p:cNvSpPr>
          <p:nvPr/>
        </p:nvSpPr>
        <p:spPr>
          <a:xfrm>
            <a:off x="0" y="6645275"/>
            <a:ext cx="2133600" cy="365125"/>
          </a:xfrm>
          <a:prstGeom prst="rect">
            <a:avLst/>
          </a:prstGeom>
        </p:spPr>
        <p:txBody>
          <a:bodyPr/>
          <a:lstStyle>
            <a:defPPr>
              <a:defRPr lang="en-US"/>
            </a:defPPr>
            <a:lvl1pPr marL="0" algn="l" defTabSz="914400" rtl="0" eaLnBrk="1" latinLnBrk="0" hangingPunct="1">
              <a:defRPr sz="1800" b="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D8BD707-D9CF-40AE-B4C6-C98DA3205C09}" type="datetimeFigureOut">
              <a:rPr lang="en-US" sz="1200" smtClean="0">
                <a:solidFill>
                  <a:srgbClr val="C00000"/>
                </a:solidFill>
              </a:rPr>
              <a:pPr/>
              <a:t>10/29/2014</a:t>
            </a:fld>
            <a:endParaRPr lang="en-US" sz="1200" dirty="0">
              <a:solidFill>
                <a:srgbClr val="C00000"/>
              </a:solidFill>
            </a:endParaRPr>
          </a:p>
        </p:txBody>
      </p:sp>
      <p:pic>
        <p:nvPicPr>
          <p:cNvPr id="2051"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7149" y="1553429"/>
            <a:ext cx="4160821" cy="27958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038600" y="1587011"/>
            <a:ext cx="2533650" cy="2609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5181600" y="2672861"/>
            <a:ext cx="898003" cy="461665"/>
          </a:xfrm>
          <a:prstGeom prst="rect">
            <a:avLst/>
          </a:prstGeom>
          <a:noFill/>
        </p:spPr>
        <p:txBody>
          <a:bodyPr wrap="none" rtlCol="0">
            <a:spAutoFit/>
          </a:bodyPr>
          <a:lstStyle/>
          <a:p>
            <a:r>
              <a:rPr lang="en-GB" sz="2400" b="1" dirty="0" smtClean="0">
                <a:solidFill>
                  <a:srgbClr val="FFFF00"/>
                </a:solidFill>
              </a:rPr>
              <a:t>JUNO</a:t>
            </a:r>
            <a:endParaRPr lang="en-GB" sz="2400" b="1" dirty="0">
              <a:solidFill>
                <a:srgbClr val="FFFF00"/>
              </a:solidFill>
            </a:endParaRPr>
          </a:p>
        </p:txBody>
      </p:sp>
      <p:sp>
        <p:nvSpPr>
          <p:cNvPr id="5" name="TextBox 4"/>
          <p:cNvSpPr txBox="1"/>
          <p:nvPr/>
        </p:nvSpPr>
        <p:spPr>
          <a:xfrm>
            <a:off x="6553200" y="1658541"/>
            <a:ext cx="2590800" cy="1846659"/>
          </a:xfrm>
          <a:prstGeom prst="rect">
            <a:avLst/>
          </a:prstGeom>
          <a:noFill/>
        </p:spPr>
        <p:txBody>
          <a:bodyPr wrap="square" rtlCol="0">
            <a:spAutoFit/>
          </a:bodyPr>
          <a:lstStyle/>
          <a:p>
            <a:r>
              <a:rPr lang="en-GB" sz="1600" b="1" i="1" dirty="0" err="1">
                <a:latin typeface="Times New Roman" panose="02020603050405020304" pitchFamily="18" charset="0"/>
                <a:cs typeface="Times New Roman" panose="02020603050405020304" pitchFamily="18" charset="0"/>
              </a:rPr>
              <a:t>e</a:t>
            </a:r>
            <a:r>
              <a:rPr lang="en-GB" sz="1600" b="1" i="1" dirty="0" err="1" smtClean="0">
                <a:latin typeface="Times New Roman" panose="02020603050405020304" pitchFamily="18" charset="0"/>
                <a:cs typeface="Times New Roman" panose="02020603050405020304" pitchFamily="18" charset="0"/>
              </a:rPr>
              <a:t>g</a:t>
            </a:r>
            <a:r>
              <a:rPr lang="en-GB" sz="1600" b="1" dirty="0" smtClean="0">
                <a:latin typeface="Times New Roman" panose="02020603050405020304" pitchFamily="18" charset="0"/>
                <a:cs typeface="Times New Roman" panose="02020603050405020304" pitchFamily="18" charset="0"/>
              </a:rPr>
              <a:t> JUNO with multiple reactor experiment 20 </a:t>
            </a:r>
            <a:r>
              <a:rPr lang="en-GB" sz="1600" b="1" dirty="0" err="1" smtClean="0">
                <a:latin typeface="Times New Roman" panose="02020603050405020304" pitchFamily="18" charset="0"/>
                <a:cs typeface="Times New Roman" panose="02020603050405020304" pitchFamily="18" charset="0"/>
              </a:rPr>
              <a:t>kton</a:t>
            </a:r>
            <a:r>
              <a:rPr lang="en-GB" sz="1600" b="1" dirty="0" smtClean="0">
                <a:latin typeface="Times New Roman" panose="02020603050405020304" pitchFamily="18" charset="0"/>
                <a:cs typeface="Times New Roman" panose="02020603050405020304" pitchFamily="18" charset="0"/>
              </a:rPr>
              <a:t> liquid scintillator</a:t>
            </a:r>
          </a:p>
          <a:p>
            <a:r>
              <a:rPr lang="en-GB" sz="1600" b="1" dirty="0" smtClean="0">
                <a:latin typeface="Times New Roman" panose="02020603050405020304" pitchFamily="18" charset="0"/>
                <a:cs typeface="Times New Roman" panose="02020603050405020304" pitchFamily="18" charset="0"/>
              </a:rPr>
              <a:t>~18,000 PMTs</a:t>
            </a:r>
            <a:r>
              <a:rPr lang="en-GB" sz="1600" dirty="0" smtClean="0">
                <a:latin typeface="Times New Roman" panose="02020603050405020304" pitchFamily="18" charset="0"/>
                <a:cs typeface="Times New Roman" panose="02020603050405020304" pitchFamily="18" charset="0"/>
              </a:rPr>
              <a:t> (talk by Jun Cao).</a:t>
            </a:r>
            <a:r>
              <a:rPr lang="en-GB" sz="1600" b="1" dirty="0" smtClean="0">
                <a:latin typeface="Times New Roman" panose="02020603050405020304" pitchFamily="18" charset="0"/>
                <a:cs typeface="Times New Roman" panose="02020603050405020304" pitchFamily="18" charset="0"/>
              </a:rPr>
              <a:t> Need 20m attenuation length and 35% QE PMTs</a:t>
            </a:r>
          </a:p>
          <a:p>
            <a:endParaRPr lang="en-GB" b="1" dirty="0">
              <a:latin typeface="Times New Roman" panose="02020603050405020304" pitchFamily="18" charset="0"/>
              <a:cs typeface="Times New Roman" panose="02020603050405020304" pitchFamily="18" charset="0"/>
            </a:endParaRPr>
          </a:p>
        </p:txBody>
      </p:sp>
      <p:sp>
        <p:nvSpPr>
          <p:cNvPr id="16" name="Content Placeholder 2"/>
          <p:cNvSpPr txBox="1">
            <a:spLocks/>
          </p:cNvSpPr>
          <p:nvPr/>
        </p:nvSpPr>
        <p:spPr>
          <a:xfrm>
            <a:off x="57149" y="4349261"/>
            <a:ext cx="5391889" cy="80859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rgbClr val="FF0000"/>
              </a:buClr>
              <a:buFont typeface="Arial" pitchFamily="34" charset="0"/>
              <a:buChar char="•"/>
              <a:defRPr sz="3200" b="1" kern="1200">
                <a:solidFill>
                  <a:schemeClr val="tx1"/>
                </a:solidFill>
                <a:latin typeface="Times New Roman" panose="02020603050405020304" pitchFamily="18" charset="0"/>
                <a:ea typeface="+mn-ea"/>
                <a:cs typeface="Times New Roman" panose="02020603050405020304" pitchFamily="18" charset="0"/>
              </a:defRPr>
            </a:lvl1pPr>
            <a:lvl2pPr marL="742950" indent="-285750" algn="l" defTabSz="914400" rtl="0" eaLnBrk="1" latinLnBrk="0" hangingPunct="1">
              <a:spcBef>
                <a:spcPct val="20000"/>
              </a:spcBef>
              <a:buClr>
                <a:srgbClr val="FF0000"/>
              </a:buClr>
              <a:buFont typeface="Arial" pitchFamily="34" charset="0"/>
              <a:buChar char="–"/>
              <a:defRPr sz="2800" b="1"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spcBef>
                <a:spcPct val="20000"/>
              </a:spcBef>
              <a:buClr>
                <a:srgbClr val="FF0000"/>
              </a:buClr>
              <a:buFont typeface="Arial" pitchFamily="34" charset="0"/>
              <a:buChar char="•"/>
              <a:defRPr sz="2400" b="1"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spcBef>
                <a:spcPct val="20000"/>
              </a:spcBef>
              <a:buClr>
                <a:srgbClr val="FF0000"/>
              </a:buClr>
              <a:buFont typeface="Arial" pitchFamily="34" charset="0"/>
              <a:buChar char="–"/>
              <a:defRPr sz="2000" b="1"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spcBef>
                <a:spcPct val="20000"/>
              </a:spcBef>
              <a:buClr>
                <a:srgbClr val="FF0000"/>
              </a:buClr>
              <a:buFont typeface="Arial" pitchFamily="34" charset="0"/>
              <a:buChar char="»"/>
              <a:defRPr sz="2000" b="1"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76213" indent="-176213">
              <a:spcBef>
                <a:spcPts val="0"/>
              </a:spcBef>
            </a:pPr>
            <a:r>
              <a:rPr lang="en-GB" sz="2000" dirty="0" smtClean="0"/>
              <a:t>Much larger neutrino detector systems can observe using water or ice </a:t>
            </a:r>
          </a:p>
          <a:p>
            <a:pPr marL="0" indent="0">
              <a:spcBef>
                <a:spcPts val="0"/>
              </a:spcBef>
              <a:buNone/>
            </a:pPr>
            <a:r>
              <a:rPr lang="en-GB" sz="1800" dirty="0" smtClean="0">
                <a:solidFill>
                  <a:srgbClr val="002060"/>
                </a:solidFill>
              </a:rPr>
              <a:t>   (</a:t>
            </a:r>
            <a:r>
              <a:rPr lang="en-GB" sz="1800" dirty="0">
                <a:solidFill>
                  <a:srgbClr val="002060"/>
                </a:solidFill>
              </a:rPr>
              <a:t>Cherenkov, radio, </a:t>
            </a:r>
            <a:r>
              <a:rPr lang="en-GB" sz="1800" dirty="0" smtClean="0">
                <a:solidFill>
                  <a:srgbClr val="002060"/>
                </a:solidFill>
              </a:rPr>
              <a:t>acoustic)</a:t>
            </a:r>
            <a:endParaRPr lang="en-GB" sz="1800" dirty="0" smtClean="0">
              <a:latin typeface="+mn-lt"/>
            </a:endParaRPr>
          </a:p>
          <a:p>
            <a:pPr marL="0" indent="0">
              <a:spcBef>
                <a:spcPts val="0"/>
              </a:spcBef>
              <a:buNone/>
            </a:pPr>
            <a:r>
              <a:rPr lang="en-GB" sz="2000" dirty="0" smtClean="0">
                <a:latin typeface="+mn-lt"/>
              </a:rPr>
              <a:t>   </a:t>
            </a:r>
            <a:r>
              <a:rPr lang="en-GB" sz="2000" dirty="0" err="1" smtClean="0">
                <a:solidFill>
                  <a:srgbClr val="C00000"/>
                </a:solidFill>
              </a:rPr>
              <a:t>eg</a:t>
            </a:r>
            <a:r>
              <a:rPr lang="en-GB" sz="2000" dirty="0" smtClean="0">
                <a:solidFill>
                  <a:srgbClr val="C00000"/>
                </a:solidFill>
              </a:rPr>
              <a:t> atmospheric neutrinos </a:t>
            </a:r>
          </a:p>
          <a:p>
            <a:pPr marL="0" indent="0">
              <a:spcBef>
                <a:spcPts val="0"/>
              </a:spcBef>
              <a:spcAft>
                <a:spcPts val="600"/>
              </a:spcAft>
              <a:buNone/>
            </a:pPr>
            <a:r>
              <a:rPr lang="en-GB" sz="2000" dirty="0">
                <a:solidFill>
                  <a:srgbClr val="C00000"/>
                </a:solidFill>
              </a:rPr>
              <a:t> </a:t>
            </a:r>
            <a:r>
              <a:rPr lang="en-GB" sz="2000" dirty="0" smtClean="0">
                <a:solidFill>
                  <a:srgbClr val="C00000"/>
                </a:solidFill>
              </a:rPr>
              <a:t>  to access mass hierarchy</a:t>
            </a:r>
          </a:p>
          <a:p>
            <a:pPr marL="176213" indent="-176213">
              <a:spcBef>
                <a:spcPts val="0"/>
              </a:spcBef>
            </a:pPr>
            <a:r>
              <a:rPr lang="en-GB" sz="2000" dirty="0"/>
              <a:t>Cosmic ray studies using                                       the atmosphere as </a:t>
            </a:r>
            <a:r>
              <a:rPr lang="en-GB" sz="2000" dirty="0" smtClean="0"/>
              <a:t>target</a:t>
            </a:r>
          </a:p>
          <a:p>
            <a:pPr marL="0" indent="0">
              <a:spcBef>
                <a:spcPts val="0"/>
              </a:spcBef>
              <a:buNone/>
            </a:pPr>
            <a:endParaRPr lang="en-GB" sz="1800" dirty="0" smtClean="0"/>
          </a:p>
          <a:p>
            <a:pPr marL="176213" indent="-176213">
              <a:spcBef>
                <a:spcPts val="600"/>
              </a:spcBef>
              <a:spcAft>
                <a:spcPts val="600"/>
              </a:spcAft>
            </a:pPr>
            <a:endParaRPr lang="en-GB" sz="2000" dirty="0"/>
          </a:p>
          <a:p>
            <a:pPr marL="176213" indent="-176213">
              <a:spcBef>
                <a:spcPts val="600"/>
              </a:spcBef>
              <a:spcAft>
                <a:spcPts val="600"/>
              </a:spcAft>
            </a:pPr>
            <a:endParaRPr lang="en-GB" sz="2000" dirty="0" smtClean="0">
              <a:latin typeface="+mn-lt"/>
            </a:endParaRPr>
          </a:p>
        </p:txBody>
      </p:sp>
      <p:sp>
        <p:nvSpPr>
          <p:cNvPr id="6" name="Oval 5"/>
          <p:cNvSpPr/>
          <p:nvPr/>
        </p:nvSpPr>
        <p:spPr>
          <a:xfrm>
            <a:off x="4217970" y="5638800"/>
            <a:ext cx="430230" cy="26265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p:cNvSpPr txBox="1"/>
          <p:nvPr/>
        </p:nvSpPr>
        <p:spPr>
          <a:xfrm>
            <a:off x="3429000" y="5377190"/>
            <a:ext cx="1219200" cy="523220"/>
          </a:xfrm>
          <a:prstGeom prst="rect">
            <a:avLst/>
          </a:prstGeom>
          <a:noFill/>
        </p:spPr>
        <p:txBody>
          <a:bodyPr wrap="square" rtlCol="0">
            <a:spAutoFit/>
          </a:bodyPr>
          <a:lstStyle/>
          <a:p>
            <a:r>
              <a:rPr lang="en-GB" sz="1400" b="1" dirty="0" smtClean="0">
                <a:solidFill>
                  <a:srgbClr val="C00000"/>
                </a:solidFill>
              </a:rPr>
              <a:t>Upgrade to </a:t>
            </a:r>
            <a:r>
              <a:rPr lang="en-GB" sz="1400" b="1" dirty="0" err="1" smtClean="0">
                <a:solidFill>
                  <a:srgbClr val="C00000"/>
                </a:solidFill>
              </a:rPr>
              <a:t>IceCube</a:t>
            </a:r>
            <a:endParaRPr lang="en-GB" sz="1400" b="1" dirty="0">
              <a:solidFill>
                <a:srgbClr val="C00000"/>
              </a:solidFill>
            </a:endParaRPr>
          </a:p>
        </p:txBody>
      </p:sp>
      <p:pic>
        <p:nvPicPr>
          <p:cNvPr id="11" name="Picture 2"/>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8131800" y="5867400"/>
            <a:ext cx="936000" cy="806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3" name="Straight Arrow Connector 12"/>
          <p:cNvCxnSpPr>
            <a:endCxn id="7" idx="1"/>
          </p:cNvCxnSpPr>
          <p:nvPr/>
        </p:nvCxnSpPr>
        <p:spPr>
          <a:xfrm flipV="1">
            <a:off x="2971800" y="5638800"/>
            <a:ext cx="457200" cy="42147"/>
          </a:xfrm>
          <a:prstGeom prst="straightConnector1">
            <a:avLst/>
          </a:prstGeom>
          <a:ln w="254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6526759" y="3212812"/>
            <a:ext cx="2513052" cy="584775"/>
          </a:xfrm>
          <a:prstGeom prst="rect">
            <a:avLst/>
          </a:prstGeom>
          <a:noFill/>
        </p:spPr>
        <p:txBody>
          <a:bodyPr wrap="square" rtlCol="0">
            <a:spAutoFit/>
          </a:bodyPr>
          <a:lstStyle/>
          <a:p>
            <a:r>
              <a:rPr lang="en-GB" sz="1600" b="1" dirty="0" smtClean="0">
                <a:solidFill>
                  <a:srgbClr val="002060"/>
                </a:solidFill>
                <a:latin typeface="Times New Roman" panose="02020603050405020304" pitchFamily="18" charset="0"/>
                <a:cs typeface="Times New Roman" panose="02020603050405020304" pitchFamily="18" charset="0"/>
              </a:rPr>
              <a:t>Also INO 50-100kt: RPCs  in magnetized iron</a:t>
            </a:r>
            <a:endParaRPr lang="en-GB" sz="1600" b="1" dirty="0">
              <a:solidFill>
                <a:srgbClr val="002060"/>
              </a:solidFill>
              <a:latin typeface="Times New Roman" panose="02020603050405020304" pitchFamily="18" charset="0"/>
              <a:cs typeface="Times New Roman" panose="02020603050405020304" pitchFamily="18" charset="0"/>
            </a:endParaRPr>
          </a:p>
        </p:txBody>
      </p:sp>
      <p:sp>
        <p:nvSpPr>
          <p:cNvPr id="19" name="TextBox 18"/>
          <p:cNvSpPr txBox="1"/>
          <p:nvPr/>
        </p:nvSpPr>
        <p:spPr>
          <a:xfrm>
            <a:off x="6477000" y="3834825"/>
            <a:ext cx="2438400" cy="584775"/>
          </a:xfrm>
          <a:prstGeom prst="rect">
            <a:avLst/>
          </a:prstGeom>
          <a:noFill/>
        </p:spPr>
        <p:txBody>
          <a:bodyPr wrap="square" rtlCol="0">
            <a:spAutoFit/>
          </a:bodyPr>
          <a:lstStyle/>
          <a:p>
            <a:r>
              <a:rPr lang="en-GB" sz="1600" dirty="0" smtClean="0">
                <a:solidFill>
                  <a:srgbClr val="002060"/>
                </a:solidFill>
              </a:rPr>
              <a:t>(Talks by Masato </a:t>
            </a:r>
            <a:r>
              <a:rPr lang="en-GB" sz="1600" dirty="0" err="1" smtClean="0">
                <a:solidFill>
                  <a:srgbClr val="002060"/>
                </a:solidFill>
              </a:rPr>
              <a:t>Shiozawa</a:t>
            </a:r>
            <a:r>
              <a:rPr lang="en-GB" sz="1600" dirty="0" smtClean="0">
                <a:solidFill>
                  <a:srgbClr val="002060"/>
                </a:solidFill>
              </a:rPr>
              <a:t> and Francis </a:t>
            </a:r>
            <a:r>
              <a:rPr lang="en-GB" sz="1600" dirty="0" err="1" smtClean="0">
                <a:solidFill>
                  <a:srgbClr val="002060"/>
                </a:solidFill>
              </a:rPr>
              <a:t>Halzen</a:t>
            </a:r>
            <a:r>
              <a:rPr lang="en-GB" sz="1600" dirty="0" smtClean="0">
                <a:solidFill>
                  <a:srgbClr val="002060"/>
                </a:solidFill>
              </a:rPr>
              <a:t>)</a:t>
            </a:r>
            <a:endParaRPr lang="en-GB" sz="1600" dirty="0">
              <a:solidFill>
                <a:srgbClr val="002060"/>
              </a:solidFill>
            </a:endParaRPr>
          </a:p>
        </p:txBody>
      </p:sp>
    </p:spTree>
    <p:extLst>
      <p:ext uri="{BB962C8B-B14F-4D97-AF65-F5344CB8AC3E}">
        <p14:creationId xmlns:p14="http://schemas.microsoft.com/office/powerpoint/2010/main" val="3850131292"/>
      </p:ext>
    </p:extLst>
  </p:cSld>
  <p:clrMapOvr>
    <a:masterClrMapping/>
  </p:clrMapOvr>
  <p:transition>
    <p:circl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152400"/>
            <a:ext cx="8915400" cy="1143000"/>
          </a:xfrm>
        </p:spPr>
        <p:txBody>
          <a:bodyPr>
            <a:normAutofit/>
          </a:bodyPr>
          <a:lstStyle/>
          <a:p>
            <a:r>
              <a:rPr lang="en-GB" dirty="0" smtClean="0"/>
              <a:t>Dark Matter and 0</a:t>
            </a:r>
            <a:r>
              <a:rPr lang="en-GB" dirty="0" smtClean="0">
                <a:sym typeface="Symbol"/>
              </a:rPr>
              <a:t>2 </a:t>
            </a:r>
            <a:r>
              <a:rPr lang="en-GB" dirty="0" smtClean="0"/>
              <a:t>Decay</a:t>
            </a:r>
            <a:endParaRPr lang="en-GB" dirty="0"/>
          </a:p>
        </p:txBody>
      </p:sp>
      <p:sp>
        <p:nvSpPr>
          <p:cNvPr id="8" name="Footer Placeholder 2"/>
          <p:cNvSpPr txBox="1">
            <a:spLocks/>
          </p:cNvSpPr>
          <p:nvPr/>
        </p:nvSpPr>
        <p:spPr>
          <a:xfrm>
            <a:off x="3124200" y="6645275"/>
            <a:ext cx="2895600" cy="365125"/>
          </a:xfrm>
          <a:prstGeom prst="rect">
            <a:avLst/>
          </a:prstGeom>
        </p:spPr>
        <p:txBody>
          <a:bodyPr/>
          <a:lstStyle>
            <a:defPPr>
              <a:defRPr lang="en-US"/>
            </a:defPPr>
            <a:lvl1pPr marL="0" algn="l" defTabSz="914400" rtl="0" eaLnBrk="1" latinLnBrk="0" hangingPunct="1">
              <a:defRPr sz="1800" b="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smtClean="0">
                <a:solidFill>
                  <a:srgbClr val="C00000"/>
                </a:solidFill>
              </a:rPr>
              <a:t>Phil Allport</a:t>
            </a:r>
            <a:endParaRPr lang="en-US" sz="1200" dirty="0">
              <a:solidFill>
                <a:srgbClr val="C00000"/>
              </a:solidFill>
            </a:endParaRPr>
          </a:p>
        </p:txBody>
      </p:sp>
      <p:sp>
        <p:nvSpPr>
          <p:cNvPr id="9" name="Slide Number Placeholder 3"/>
          <p:cNvSpPr txBox="1">
            <a:spLocks/>
          </p:cNvSpPr>
          <p:nvPr/>
        </p:nvSpPr>
        <p:spPr>
          <a:xfrm>
            <a:off x="7010400" y="6645275"/>
            <a:ext cx="2133600" cy="365125"/>
          </a:xfrm>
          <a:prstGeom prst="rect">
            <a:avLst/>
          </a:prstGeom>
        </p:spPr>
        <p:txBody>
          <a:bodyPr/>
          <a:lstStyle>
            <a:defPPr>
              <a:defRPr lang="en-US"/>
            </a:defPPr>
            <a:lvl1pPr marL="0" algn="l" defTabSz="914400" rtl="0" eaLnBrk="1" latinLnBrk="0" hangingPunct="1">
              <a:defRPr sz="1800" b="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6F15528-21DE-4FAA-801E-634DDDAF4B2B}" type="slidenum">
              <a:rPr lang="en-US" sz="1200" smtClean="0">
                <a:solidFill>
                  <a:srgbClr val="C00000"/>
                </a:solidFill>
              </a:rPr>
              <a:pPr algn="r"/>
              <a:t>24</a:t>
            </a:fld>
            <a:endParaRPr lang="en-US" sz="1200" dirty="0">
              <a:solidFill>
                <a:srgbClr val="C00000"/>
              </a:solidFill>
            </a:endParaRPr>
          </a:p>
        </p:txBody>
      </p:sp>
      <p:sp>
        <p:nvSpPr>
          <p:cNvPr id="10" name="Date Placeholder 1"/>
          <p:cNvSpPr txBox="1">
            <a:spLocks/>
          </p:cNvSpPr>
          <p:nvPr/>
        </p:nvSpPr>
        <p:spPr>
          <a:xfrm>
            <a:off x="0" y="6645275"/>
            <a:ext cx="2133600" cy="365125"/>
          </a:xfrm>
          <a:prstGeom prst="rect">
            <a:avLst/>
          </a:prstGeom>
        </p:spPr>
        <p:txBody>
          <a:bodyPr/>
          <a:lstStyle>
            <a:defPPr>
              <a:defRPr lang="en-US"/>
            </a:defPPr>
            <a:lvl1pPr marL="0" algn="l" defTabSz="914400" rtl="0" eaLnBrk="1" latinLnBrk="0" hangingPunct="1">
              <a:defRPr sz="1800" b="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D8BD707-D9CF-40AE-B4C6-C98DA3205C09}" type="datetimeFigureOut">
              <a:rPr lang="en-US" sz="1200" smtClean="0">
                <a:solidFill>
                  <a:srgbClr val="C00000"/>
                </a:solidFill>
              </a:rPr>
              <a:pPr/>
              <a:t>10/29/2014</a:t>
            </a:fld>
            <a:endParaRPr lang="en-US" sz="1200" dirty="0">
              <a:solidFill>
                <a:srgbClr val="C00000"/>
              </a:solidFill>
            </a:endParaRPr>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593425" y="1371600"/>
            <a:ext cx="2398175" cy="1509077"/>
          </a:xfrm>
          <a:prstGeom prst="rect">
            <a:avLst/>
          </a:prstGeom>
        </p:spPr>
      </p:pic>
      <p:sp>
        <p:nvSpPr>
          <p:cNvPr id="7" name="TextBox 6"/>
          <p:cNvSpPr txBox="1"/>
          <p:nvPr/>
        </p:nvSpPr>
        <p:spPr>
          <a:xfrm>
            <a:off x="6553200" y="2249269"/>
            <a:ext cx="1066800" cy="646331"/>
          </a:xfrm>
          <a:prstGeom prst="rect">
            <a:avLst/>
          </a:prstGeom>
          <a:noFill/>
        </p:spPr>
        <p:txBody>
          <a:bodyPr wrap="square" rtlCol="0">
            <a:spAutoFit/>
          </a:bodyPr>
          <a:lstStyle/>
          <a:p>
            <a:r>
              <a:rPr lang="en-GB" b="1" dirty="0" smtClean="0">
                <a:solidFill>
                  <a:srgbClr val="FFFF00"/>
                </a:solidFill>
                <a:effectLst>
                  <a:outerShdw blurRad="38100" dist="38100" dir="2700000" algn="tl">
                    <a:srgbClr val="000000">
                      <a:alpha val="43137"/>
                    </a:srgbClr>
                  </a:outerShdw>
                </a:effectLst>
              </a:rPr>
              <a:t>100Kg Liquid </a:t>
            </a:r>
            <a:r>
              <a:rPr lang="en-GB" b="1" dirty="0" err="1" smtClean="0">
                <a:solidFill>
                  <a:srgbClr val="FFFF00"/>
                </a:solidFill>
                <a:effectLst>
                  <a:outerShdw blurRad="38100" dist="38100" dir="2700000" algn="tl">
                    <a:srgbClr val="000000">
                      <a:alpha val="43137"/>
                    </a:srgbClr>
                  </a:outerShdw>
                </a:effectLst>
              </a:rPr>
              <a:t>Xe</a:t>
            </a:r>
            <a:endParaRPr lang="en-GB" b="1" dirty="0">
              <a:solidFill>
                <a:srgbClr val="FFFF00"/>
              </a:solidFill>
              <a:effectLst>
                <a:outerShdw blurRad="38100" dist="38100" dir="2700000" algn="tl">
                  <a:srgbClr val="000000">
                    <a:alpha val="43137"/>
                  </a:srgbClr>
                </a:outerShdw>
              </a:effectLst>
            </a:endParaRPr>
          </a:p>
        </p:txBody>
      </p:sp>
      <p:sp>
        <p:nvSpPr>
          <p:cNvPr id="19" name="Content Placeholder 2"/>
          <p:cNvSpPr txBox="1">
            <a:spLocks/>
          </p:cNvSpPr>
          <p:nvPr/>
        </p:nvSpPr>
        <p:spPr>
          <a:xfrm>
            <a:off x="281033" y="5135005"/>
            <a:ext cx="6424567" cy="80859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rgbClr val="FF0000"/>
              </a:buClr>
              <a:buFont typeface="Arial" pitchFamily="34" charset="0"/>
              <a:buChar char="•"/>
              <a:defRPr sz="3200" b="1" kern="1200">
                <a:solidFill>
                  <a:schemeClr val="tx1"/>
                </a:solidFill>
                <a:latin typeface="Times New Roman" panose="02020603050405020304" pitchFamily="18" charset="0"/>
                <a:ea typeface="+mn-ea"/>
                <a:cs typeface="Times New Roman" panose="02020603050405020304" pitchFamily="18" charset="0"/>
              </a:defRPr>
            </a:lvl1pPr>
            <a:lvl2pPr marL="742950" indent="-285750" algn="l" defTabSz="914400" rtl="0" eaLnBrk="1" latinLnBrk="0" hangingPunct="1">
              <a:spcBef>
                <a:spcPct val="20000"/>
              </a:spcBef>
              <a:buClr>
                <a:srgbClr val="FF0000"/>
              </a:buClr>
              <a:buFont typeface="Arial" pitchFamily="34" charset="0"/>
              <a:buChar char="–"/>
              <a:defRPr sz="2800" b="1"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spcBef>
                <a:spcPct val="20000"/>
              </a:spcBef>
              <a:buClr>
                <a:srgbClr val="FF0000"/>
              </a:buClr>
              <a:buFont typeface="Arial" pitchFamily="34" charset="0"/>
              <a:buChar char="•"/>
              <a:defRPr sz="2400" b="1"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spcBef>
                <a:spcPct val="20000"/>
              </a:spcBef>
              <a:buClr>
                <a:srgbClr val="FF0000"/>
              </a:buClr>
              <a:buFont typeface="Arial" pitchFamily="34" charset="0"/>
              <a:buChar char="–"/>
              <a:defRPr sz="2000" b="1"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spcBef>
                <a:spcPct val="20000"/>
              </a:spcBef>
              <a:buClr>
                <a:srgbClr val="FF0000"/>
              </a:buClr>
              <a:buFont typeface="Arial" pitchFamily="34" charset="0"/>
              <a:buChar char="»"/>
              <a:defRPr sz="2000" b="1"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76213" indent="-176213">
              <a:spcBef>
                <a:spcPts val="600"/>
              </a:spcBef>
              <a:spcAft>
                <a:spcPts val="600"/>
              </a:spcAft>
            </a:pPr>
            <a:r>
              <a:rPr lang="en-GB" sz="1800" dirty="0" smtClean="0">
                <a:latin typeface="+mn-lt"/>
              </a:rPr>
              <a:t>Many techniques also for </a:t>
            </a:r>
            <a:r>
              <a:rPr lang="en-GB" sz="1800" dirty="0" err="1" smtClean="0">
                <a:latin typeface="+mn-lt"/>
              </a:rPr>
              <a:t>neutrinoless</a:t>
            </a:r>
            <a:r>
              <a:rPr lang="en-GB" sz="1800" dirty="0" smtClean="0">
                <a:latin typeface="+mn-lt"/>
              </a:rPr>
              <a:t> double-beta decay involving many different techniques  (</a:t>
            </a:r>
            <a:r>
              <a:rPr lang="en-GB" sz="1800" dirty="0" err="1" smtClean="0">
                <a:latin typeface="+mn-lt"/>
              </a:rPr>
              <a:t>SuperNEMO</a:t>
            </a:r>
            <a:r>
              <a:rPr lang="en-GB" sz="1800" dirty="0" smtClean="0">
                <a:latin typeface="+mn-lt"/>
              </a:rPr>
              <a:t>, </a:t>
            </a:r>
            <a:r>
              <a:rPr lang="en-GB" sz="1800" dirty="0" err="1" smtClean="0">
                <a:latin typeface="+mn-lt"/>
              </a:rPr>
              <a:t>nEXO</a:t>
            </a:r>
            <a:r>
              <a:rPr lang="en-GB" sz="1800" dirty="0" smtClean="0">
                <a:latin typeface="+mn-lt"/>
              </a:rPr>
              <a:t>, LUMINEU, MAJORANA, </a:t>
            </a:r>
            <a:r>
              <a:rPr lang="en-GB" sz="1800" dirty="0" err="1" smtClean="0">
                <a:latin typeface="+mn-lt"/>
              </a:rPr>
              <a:t>KamLAND</a:t>
            </a:r>
            <a:r>
              <a:rPr lang="en-GB" sz="1800" dirty="0" smtClean="0">
                <a:latin typeface="+mn-lt"/>
              </a:rPr>
              <a:t>, NEXT, GERDA, SNO+, LUCIFER, CUORE, … but all with a requirement of high radio-purity and many needing isotope enrichment</a:t>
            </a:r>
          </a:p>
        </p:txBody>
      </p:sp>
      <p:pic>
        <p:nvPicPr>
          <p:cNvPr id="1029"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105651" y="4451399"/>
            <a:ext cx="1885949" cy="21903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Rectangle 13"/>
          <p:cNvSpPr/>
          <p:nvPr/>
        </p:nvSpPr>
        <p:spPr>
          <a:xfrm>
            <a:off x="6852138" y="5867400"/>
            <a:ext cx="2215662" cy="830997"/>
          </a:xfrm>
          <a:prstGeom prst="rect">
            <a:avLst/>
          </a:prstGeom>
        </p:spPr>
        <p:txBody>
          <a:bodyPr wrap="square">
            <a:spAutoFit/>
          </a:bodyPr>
          <a:lstStyle/>
          <a:p>
            <a:pPr algn="r"/>
            <a:r>
              <a:rPr lang="en-GB" sz="1600" b="1" dirty="0">
                <a:solidFill>
                  <a:srgbClr val="FFFF00"/>
                </a:solidFill>
              </a:rPr>
              <a:t>741 </a:t>
            </a:r>
            <a:r>
              <a:rPr lang="en-GB" sz="1600" b="1" dirty="0" smtClean="0">
                <a:solidFill>
                  <a:srgbClr val="FFFF00"/>
                </a:solidFill>
              </a:rPr>
              <a:t>kg </a:t>
            </a:r>
          </a:p>
          <a:p>
            <a:pPr algn="r"/>
            <a:r>
              <a:rPr lang="en-GB" sz="1600" b="1" dirty="0" smtClean="0">
                <a:solidFill>
                  <a:srgbClr val="FFFF00"/>
                </a:solidFill>
              </a:rPr>
              <a:t> of TeO</a:t>
            </a:r>
            <a:r>
              <a:rPr lang="en-GB" sz="1600" b="1" baseline="-25000" dirty="0" smtClean="0">
                <a:solidFill>
                  <a:srgbClr val="FFFF00"/>
                </a:solidFill>
              </a:rPr>
              <a:t>2</a:t>
            </a:r>
            <a:r>
              <a:rPr lang="en-GB" sz="1600" b="1" dirty="0" smtClean="0">
                <a:solidFill>
                  <a:srgbClr val="FFFF00"/>
                </a:solidFill>
              </a:rPr>
              <a:t> in 988 </a:t>
            </a:r>
          </a:p>
          <a:p>
            <a:pPr algn="r"/>
            <a:r>
              <a:rPr lang="en-GB" sz="1600" b="1" dirty="0" smtClean="0">
                <a:solidFill>
                  <a:srgbClr val="FFFF00"/>
                </a:solidFill>
              </a:rPr>
              <a:t>bolometer modules</a:t>
            </a:r>
            <a:endParaRPr lang="en-GB" sz="1600" b="1" dirty="0">
              <a:solidFill>
                <a:srgbClr val="FFFF00"/>
              </a:solidFill>
            </a:endParaRPr>
          </a:p>
        </p:txBody>
      </p:sp>
      <p:sp>
        <p:nvSpPr>
          <p:cNvPr id="15" name="TextBox 14"/>
          <p:cNvSpPr txBox="1"/>
          <p:nvPr/>
        </p:nvSpPr>
        <p:spPr>
          <a:xfrm>
            <a:off x="7010400" y="4409718"/>
            <a:ext cx="1295400" cy="338554"/>
          </a:xfrm>
          <a:prstGeom prst="rect">
            <a:avLst/>
          </a:prstGeom>
          <a:noFill/>
        </p:spPr>
        <p:txBody>
          <a:bodyPr wrap="square" rtlCol="0">
            <a:spAutoFit/>
          </a:bodyPr>
          <a:lstStyle/>
          <a:p>
            <a:r>
              <a:rPr lang="en-GB" sz="1600" b="1" dirty="0" smtClean="0">
                <a:solidFill>
                  <a:srgbClr val="FFFF00"/>
                </a:solidFill>
              </a:rPr>
              <a:t>CUORE</a:t>
            </a:r>
            <a:endParaRPr lang="en-GB" sz="1600" b="1" dirty="0">
              <a:solidFill>
                <a:srgbClr val="FFFF00"/>
              </a:solidFill>
            </a:endParaRPr>
          </a:p>
        </p:txBody>
      </p:sp>
      <p:sp>
        <p:nvSpPr>
          <p:cNvPr id="4" name="TextBox 3"/>
          <p:cNvSpPr txBox="1"/>
          <p:nvPr/>
        </p:nvSpPr>
        <p:spPr>
          <a:xfrm>
            <a:off x="4842013" y="6248400"/>
            <a:ext cx="2243499" cy="338554"/>
          </a:xfrm>
          <a:prstGeom prst="rect">
            <a:avLst/>
          </a:prstGeom>
          <a:noFill/>
        </p:spPr>
        <p:txBody>
          <a:bodyPr wrap="none" rtlCol="0">
            <a:spAutoFit/>
          </a:bodyPr>
          <a:lstStyle/>
          <a:p>
            <a:r>
              <a:rPr lang="en-GB" sz="1600" dirty="0" smtClean="0">
                <a:solidFill>
                  <a:srgbClr val="002060"/>
                </a:solidFill>
              </a:rPr>
              <a:t>(Talk by Stefan </a:t>
            </a:r>
            <a:r>
              <a:rPr lang="en-GB" sz="1600" dirty="0" err="1" smtClean="0">
                <a:solidFill>
                  <a:srgbClr val="002060"/>
                </a:solidFill>
              </a:rPr>
              <a:t>Schönert</a:t>
            </a:r>
            <a:r>
              <a:rPr lang="en-GB" sz="1600" dirty="0" smtClean="0">
                <a:solidFill>
                  <a:srgbClr val="002060"/>
                </a:solidFill>
              </a:rPr>
              <a:t>)</a:t>
            </a:r>
            <a:endParaRPr lang="en-GB" sz="1600" dirty="0">
              <a:solidFill>
                <a:srgbClr val="002060"/>
              </a:solidFill>
            </a:endParaRPr>
          </a:p>
        </p:txBody>
      </p:sp>
      <p:pic>
        <p:nvPicPr>
          <p:cNvPr id="18"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81033" y="1447800"/>
            <a:ext cx="6043567" cy="37634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ontent Placeholder 2"/>
          <p:cNvSpPr>
            <a:spLocks noGrp="1"/>
          </p:cNvSpPr>
          <p:nvPr>
            <p:ph idx="1"/>
          </p:nvPr>
        </p:nvSpPr>
        <p:spPr>
          <a:xfrm>
            <a:off x="152400" y="715405"/>
            <a:ext cx="8839200" cy="808595"/>
          </a:xfrm>
        </p:spPr>
        <p:txBody>
          <a:bodyPr>
            <a:noAutofit/>
          </a:bodyPr>
          <a:lstStyle/>
          <a:p>
            <a:pPr marL="176213" indent="-176213">
              <a:spcBef>
                <a:spcPts val="600"/>
              </a:spcBef>
              <a:spcAft>
                <a:spcPts val="600"/>
              </a:spcAft>
            </a:pPr>
            <a:r>
              <a:rPr lang="en-GB" sz="1800" dirty="0" smtClean="0">
                <a:latin typeface="+mn-lt"/>
              </a:rPr>
              <a:t>Huge variety of DM experiments with small and rare signals as ionisation, scintillation light, phonons or various combinations thereof.  </a:t>
            </a:r>
            <a:r>
              <a:rPr lang="en-GB" sz="1800" b="0" dirty="0" smtClean="0">
                <a:latin typeface="+mn-lt"/>
              </a:rPr>
              <a:t>(See </a:t>
            </a:r>
            <a:r>
              <a:rPr lang="en-GB" sz="1800" b="0" i="1" dirty="0" err="1" smtClean="0">
                <a:latin typeface="+mn-lt"/>
              </a:rPr>
              <a:t>eg</a:t>
            </a:r>
            <a:r>
              <a:rPr lang="en-GB" sz="1800" b="0" dirty="0" smtClean="0">
                <a:latin typeface="+mn-lt"/>
              </a:rPr>
              <a:t> talk at ICHEP by </a:t>
            </a:r>
            <a:r>
              <a:rPr lang="pt-PT" sz="1800" b="0" dirty="0" smtClean="0">
                <a:solidFill>
                  <a:schemeClr val="tx1">
                    <a:lumMod val="85000"/>
                    <a:lumOff val="15000"/>
                  </a:schemeClr>
                </a:solidFill>
              </a:rPr>
              <a:t>Henrique Araújo) </a:t>
            </a:r>
            <a:r>
              <a:rPr lang="en-GB" sz="1400" b="0" dirty="0" smtClean="0">
                <a:solidFill>
                  <a:srgbClr val="002060"/>
                </a:solidFill>
                <a:latin typeface="+mn-lt"/>
                <a:hlinkClick r:id="rId5"/>
              </a:rPr>
              <a:t>https</a:t>
            </a:r>
            <a:r>
              <a:rPr lang="en-GB" sz="1400" b="0" dirty="0">
                <a:solidFill>
                  <a:srgbClr val="002060"/>
                </a:solidFill>
                <a:latin typeface="+mn-lt"/>
                <a:hlinkClick r:id="rId5"/>
              </a:rPr>
              <a:t>://</a:t>
            </a:r>
            <a:r>
              <a:rPr lang="en-GB" sz="1400" b="0" dirty="0" smtClean="0">
                <a:solidFill>
                  <a:srgbClr val="002060"/>
                </a:solidFill>
                <a:latin typeface="+mn-lt"/>
                <a:hlinkClick r:id="rId5"/>
              </a:rPr>
              <a:t>indico.ific.uv.es/indico/contributionDisplay.py?contribId=100&amp;confId=2025</a:t>
            </a:r>
            <a:r>
              <a:rPr lang="en-GB" sz="1400" b="0" dirty="0" smtClean="0">
                <a:solidFill>
                  <a:srgbClr val="002060"/>
                </a:solidFill>
                <a:latin typeface="+mn-lt"/>
              </a:rPr>
              <a:t> </a:t>
            </a:r>
            <a:endParaRPr lang="en-GB" sz="1600" b="0" dirty="0" smtClean="0">
              <a:solidFill>
                <a:srgbClr val="002060"/>
              </a:solidFill>
              <a:latin typeface="+mn-lt"/>
            </a:endParaRPr>
          </a:p>
        </p:txBody>
      </p:sp>
      <p:pic>
        <p:nvPicPr>
          <p:cNvPr id="20" name="Picture 2"/>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6688161" y="2895601"/>
            <a:ext cx="2303439" cy="15604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66670369"/>
      </p:ext>
    </p:extLst>
  </p:cSld>
  <p:clrMapOvr>
    <a:masterClrMapping/>
  </p:clrMapOvr>
  <p:transition>
    <p:circl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28600"/>
            <a:ext cx="8229600" cy="1143000"/>
          </a:xfrm>
        </p:spPr>
        <p:txBody>
          <a:bodyPr/>
          <a:lstStyle/>
          <a:p>
            <a:r>
              <a:rPr lang="en-GB" dirty="0" smtClean="0"/>
              <a:t>Conclusions</a:t>
            </a:r>
            <a:endParaRPr lang="en-GB" dirty="0"/>
          </a:p>
        </p:txBody>
      </p:sp>
      <p:sp>
        <p:nvSpPr>
          <p:cNvPr id="3" name="Content Placeholder 2"/>
          <p:cNvSpPr>
            <a:spLocks noGrp="1"/>
          </p:cNvSpPr>
          <p:nvPr>
            <p:ph idx="1"/>
          </p:nvPr>
        </p:nvSpPr>
        <p:spPr>
          <a:xfrm>
            <a:off x="228600" y="685800"/>
            <a:ext cx="8686800" cy="4114800"/>
          </a:xfrm>
        </p:spPr>
        <p:txBody>
          <a:bodyPr>
            <a:noAutofit/>
          </a:bodyPr>
          <a:lstStyle/>
          <a:p>
            <a:pPr marL="176213" indent="-176213">
              <a:spcBef>
                <a:spcPts val="600"/>
              </a:spcBef>
            </a:pPr>
            <a:r>
              <a:rPr lang="en-GB" sz="2000" dirty="0" smtClean="0">
                <a:solidFill>
                  <a:srgbClr val="002060"/>
                </a:solidFill>
              </a:rPr>
              <a:t>Failed to do justice to many topics, especially but not only: fixed target, nuclear and lower energy, dark matter and </a:t>
            </a:r>
            <a:r>
              <a:rPr lang="en-GB" sz="2000" dirty="0" err="1" smtClean="0">
                <a:solidFill>
                  <a:srgbClr val="002060"/>
                </a:solidFill>
              </a:rPr>
              <a:t>astro</a:t>
            </a:r>
            <a:r>
              <a:rPr lang="en-GB" sz="2000" dirty="0" smtClean="0">
                <a:solidFill>
                  <a:srgbClr val="002060"/>
                </a:solidFill>
              </a:rPr>
              <a:t>-particle detector systems. Also missing are many developments in electronics, data acquisition, monitoring, alignment, global engineering, radiation protection … </a:t>
            </a:r>
          </a:p>
          <a:p>
            <a:pPr marL="176213" indent="-176213">
              <a:spcBef>
                <a:spcPts val="600"/>
              </a:spcBef>
            </a:pPr>
            <a:r>
              <a:rPr lang="en-GB" sz="2000" dirty="0" smtClean="0"/>
              <a:t>Progress with detector technology is in general keeping pace with the requirements for future facilities but resources are an issue despite much better coordination of efforts between experiments </a:t>
            </a:r>
          </a:p>
          <a:p>
            <a:pPr marL="176213" indent="-176213">
              <a:spcBef>
                <a:spcPts val="600"/>
              </a:spcBef>
            </a:pPr>
            <a:r>
              <a:rPr lang="en-GB" sz="2000" dirty="0" smtClean="0">
                <a:solidFill>
                  <a:srgbClr val="C00000"/>
                </a:solidFill>
              </a:rPr>
              <a:t>Sizeable and highly dedicated community </a:t>
            </a:r>
            <a:r>
              <a:rPr lang="en-GB" sz="2000" dirty="0">
                <a:solidFill>
                  <a:srgbClr val="C00000"/>
                </a:solidFill>
              </a:rPr>
              <a:t>engaged in detector </a:t>
            </a:r>
            <a:r>
              <a:rPr lang="en-GB" sz="2000" dirty="0" smtClean="0">
                <a:solidFill>
                  <a:srgbClr val="C00000"/>
                </a:solidFill>
              </a:rPr>
              <a:t>R&amp;D   	 </a:t>
            </a:r>
          </a:p>
          <a:p>
            <a:pPr marL="176213" indent="-176213">
              <a:spcBef>
                <a:spcPts val="600"/>
              </a:spcBef>
            </a:pPr>
            <a:r>
              <a:rPr lang="en-GB" sz="1800" dirty="0" smtClean="0"/>
              <a:t>Detector </a:t>
            </a:r>
            <a:r>
              <a:rPr lang="en-GB" sz="1800" dirty="0"/>
              <a:t>R&amp;D in particle physics is an area where each sub-topic fills a conference series in itself, so this survey was very </a:t>
            </a:r>
            <a:r>
              <a:rPr lang="en-GB" sz="1800" dirty="0" smtClean="0"/>
              <a:t>superficial. Some links to where recent material outside this conference can be found below:</a:t>
            </a:r>
            <a:endParaRPr lang="en-GB" sz="1050" dirty="0" smtClean="0"/>
          </a:p>
          <a:p>
            <a:pPr marL="352425" indent="0">
              <a:spcBef>
                <a:spcPts val="600"/>
              </a:spcBef>
              <a:buNone/>
            </a:pPr>
            <a:r>
              <a:rPr lang="en-GB" sz="1400" dirty="0" smtClean="0"/>
              <a:t>ECFA HL-LHC (2013): </a:t>
            </a:r>
            <a:r>
              <a:rPr lang="en-GB" sz="1400" dirty="0">
                <a:hlinkClick r:id="rId2"/>
              </a:rPr>
              <a:t>https://</a:t>
            </a:r>
            <a:r>
              <a:rPr lang="en-GB" sz="1400" dirty="0" smtClean="0">
                <a:hlinkClick r:id="rId2"/>
              </a:rPr>
              <a:t>indico.cern.ch/event/252045/</a:t>
            </a:r>
            <a:r>
              <a:rPr lang="en-GB" sz="1400" dirty="0" smtClean="0"/>
              <a:t> </a:t>
            </a:r>
          </a:p>
          <a:p>
            <a:pPr marL="352425" indent="0">
              <a:spcBef>
                <a:spcPts val="600"/>
              </a:spcBef>
              <a:buNone/>
            </a:pPr>
            <a:r>
              <a:rPr lang="en-GB" sz="1400" dirty="0" smtClean="0"/>
              <a:t>ACES 2014: </a:t>
            </a:r>
            <a:r>
              <a:rPr lang="en-GB" sz="1400" dirty="0">
                <a:hlinkClick r:id="rId3"/>
              </a:rPr>
              <a:t>https://</a:t>
            </a:r>
            <a:r>
              <a:rPr lang="en-GB" sz="1400" dirty="0" smtClean="0">
                <a:hlinkClick r:id="rId3"/>
              </a:rPr>
              <a:t>indico.cern.ch/event/287628/other-view?view=standard</a:t>
            </a:r>
            <a:endParaRPr lang="en-GB" sz="1400" dirty="0" smtClean="0"/>
          </a:p>
          <a:p>
            <a:pPr marL="352425" indent="0">
              <a:spcBef>
                <a:spcPts val="600"/>
              </a:spcBef>
              <a:buNone/>
            </a:pPr>
            <a:r>
              <a:rPr lang="en-GB" sz="1400" dirty="0" smtClean="0"/>
              <a:t>CALOR 2014 </a:t>
            </a:r>
            <a:r>
              <a:rPr lang="en-GB" sz="1400" dirty="0">
                <a:hlinkClick r:id="rId4"/>
              </a:rPr>
              <a:t>http://indico.uni-giessen.de/indico/conferenceTimeTable.py?confId=164#20140407.detailed</a:t>
            </a:r>
            <a:r>
              <a:rPr lang="en-GB" sz="1400" dirty="0"/>
              <a:t> </a:t>
            </a:r>
          </a:p>
          <a:p>
            <a:pPr marL="352425" indent="0">
              <a:spcBef>
                <a:spcPts val="600"/>
              </a:spcBef>
              <a:buNone/>
            </a:pPr>
            <a:r>
              <a:rPr lang="en-GB" sz="1400" dirty="0" smtClean="0"/>
              <a:t>AWLC 2014:  </a:t>
            </a:r>
            <a:r>
              <a:rPr lang="en-GB" sz="1400" dirty="0">
                <a:hlinkClick r:id="rId5"/>
              </a:rPr>
              <a:t>https://</a:t>
            </a:r>
            <a:r>
              <a:rPr lang="en-GB" sz="1400" dirty="0" smtClean="0">
                <a:hlinkClick r:id="rId5"/>
              </a:rPr>
              <a:t>agenda.linearcollider.org/conferenceOtherViews.py?view=standard&amp;confId=6301</a:t>
            </a:r>
            <a:endParaRPr lang="en-GB" sz="1400" dirty="0" smtClean="0"/>
          </a:p>
          <a:p>
            <a:pPr marL="352425" indent="0">
              <a:spcBef>
                <a:spcPts val="600"/>
              </a:spcBef>
              <a:buNone/>
            </a:pPr>
            <a:r>
              <a:rPr lang="en-GB" sz="1400" dirty="0" smtClean="0"/>
              <a:t>Neutrino 2014: </a:t>
            </a:r>
            <a:r>
              <a:rPr lang="en-GB" sz="1400" dirty="0" smtClean="0">
                <a:hlinkClick r:id="rId6"/>
              </a:rPr>
              <a:t>https</a:t>
            </a:r>
            <a:r>
              <a:rPr lang="en-GB" sz="1400" dirty="0">
                <a:hlinkClick r:id="rId6"/>
              </a:rPr>
              <a:t>://</a:t>
            </a:r>
            <a:r>
              <a:rPr lang="en-GB" sz="1400" dirty="0" smtClean="0">
                <a:hlinkClick r:id="rId6"/>
              </a:rPr>
              <a:t>indico.fnal.gov/conferenceOtherViews.py?view=standard&amp;confId=8022</a:t>
            </a:r>
            <a:r>
              <a:rPr lang="en-GB" sz="1400" dirty="0" smtClean="0"/>
              <a:t> </a:t>
            </a:r>
          </a:p>
          <a:p>
            <a:pPr marL="352425" indent="0">
              <a:spcBef>
                <a:spcPts val="600"/>
              </a:spcBef>
              <a:buNone/>
            </a:pPr>
            <a:r>
              <a:rPr lang="en-GB" sz="1400" dirty="0" smtClean="0"/>
              <a:t>RD50 (2014): </a:t>
            </a:r>
            <a:r>
              <a:rPr lang="en-GB" sz="1400" dirty="0" smtClean="0">
                <a:hlinkClick r:id="rId7"/>
              </a:rPr>
              <a:t>https</a:t>
            </a:r>
            <a:r>
              <a:rPr lang="en-GB" sz="1400" dirty="0">
                <a:hlinkClick r:id="rId7"/>
              </a:rPr>
              <a:t>://</a:t>
            </a:r>
            <a:r>
              <a:rPr lang="en-GB" sz="1400" dirty="0" smtClean="0">
                <a:hlinkClick r:id="rId7"/>
              </a:rPr>
              <a:t>indico.cern.ch/event/307015/other-view?view=standard</a:t>
            </a:r>
            <a:endParaRPr lang="en-GB" sz="1400" dirty="0" smtClean="0"/>
          </a:p>
          <a:p>
            <a:pPr marL="352425" indent="0">
              <a:spcBef>
                <a:spcPts val="600"/>
              </a:spcBef>
              <a:buNone/>
            </a:pPr>
            <a:r>
              <a:rPr lang="en-GB" sz="1400" dirty="0"/>
              <a:t>ECFA HL-LHC (</a:t>
            </a:r>
            <a:r>
              <a:rPr lang="en-GB" sz="1400" dirty="0" smtClean="0"/>
              <a:t>2014): </a:t>
            </a:r>
            <a:r>
              <a:rPr lang="en-GB" sz="1400" dirty="0">
                <a:hlinkClick r:id="rId8"/>
              </a:rPr>
              <a:t>https://indico.cern.ch/event/315626</a:t>
            </a:r>
            <a:r>
              <a:rPr lang="en-GB" sz="1400" dirty="0" smtClean="0">
                <a:hlinkClick r:id="rId8"/>
              </a:rPr>
              <a:t>/</a:t>
            </a:r>
            <a:r>
              <a:rPr lang="en-GB" sz="1400" dirty="0" smtClean="0"/>
              <a:t>  </a:t>
            </a:r>
          </a:p>
        </p:txBody>
      </p:sp>
      <p:sp>
        <p:nvSpPr>
          <p:cNvPr id="4" name="Footer Placeholder 2"/>
          <p:cNvSpPr txBox="1">
            <a:spLocks/>
          </p:cNvSpPr>
          <p:nvPr/>
        </p:nvSpPr>
        <p:spPr>
          <a:xfrm>
            <a:off x="3124200" y="6645275"/>
            <a:ext cx="2895600" cy="365125"/>
          </a:xfrm>
          <a:prstGeom prst="rect">
            <a:avLst/>
          </a:prstGeom>
        </p:spPr>
        <p:txBody>
          <a:bodyPr/>
          <a:lstStyle>
            <a:defPPr>
              <a:defRPr lang="en-US"/>
            </a:defPPr>
            <a:lvl1pPr marL="0" algn="l" defTabSz="914400" rtl="0" eaLnBrk="1" latinLnBrk="0" hangingPunct="1">
              <a:defRPr sz="1800" b="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smtClean="0">
                <a:solidFill>
                  <a:srgbClr val="C00000"/>
                </a:solidFill>
              </a:rPr>
              <a:t>Phil Allport</a:t>
            </a:r>
            <a:endParaRPr lang="en-US" sz="1200" dirty="0">
              <a:solidFill>
                <a:srgbClr val="C00000"/>
              </a:solidFill>
            </a:endParaRPr>
          </a:p>
        </p:txBody>
      </p:sp>
      <p:sp>
        <p:nvSpPr>
          <p:cNvPr id="5" name="Slide Number Placeholder 3"/>
          <p:cNvSpPr txBox="1">
            <a:spLocks/>
          </p:cNvSpPr>
          <p:nvPr/>
        </p:nvSpPr>
        <p:spPr>
          <a:xfrm>
            <a:off x="7010400" y="6645275"/>
            <a:ext cx="2133600" cy="365125"/>
          </a:xfrm>
          <a:prstGeom prst="rect">
            <a:avLst/>
          </a:prstGeom>
        </p:spPr>
        <p:txBody>
          <a:bodyPr/>
          <a:lstStyle>
            <a:defPPr>
              <a:defRPr lang="en-US"/>
            </a:defPPr>
            <a:lvl1pPr marL="0" algn="l" defTabSz="914400" rtl="0" eaLnBrk="1" latinLnBrk="0" hangingPunct="1">
              <a:defRPr sz="1800" b="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6F15528-21DE-4FAA-801E-634DDDAF4B2B}" type="slidenum">
              <a:rPr lang="en-US" sz="1200" smtClean="0">
                <a:solidFill>
                  <a:srgbClr val="C00000"/>
                </a:solidFill>
              </a:rPr>
              <a:pPr algn="r"/>
              <a:t>25</a:t>
            </a:fld>
            <a:endParaRPr lang="en-US" sz="1200" dirty="0">
              <a:solidFill>
                <a:srgbClr val="C00000"/>
              </a:solidFill>
            </a:endParaRPr>
          </a:p>
        </p:txBody>
      </p:sp>
      <p:sp>
        <p:nvSpPr>
          <p:cNvPr id="6" name="Date Placeholder 1"/>
          <p:cNvSpPr txBox="1">
            <a:spLocks/>
          </p:cNvSpPr>
          <p:nvPr/>
        </p:nvSpPr>
        <p:spPr>
          <a:xfrm>
            <a:off x="0" y="6645275"/>
            <a:ext cx="2133600" cy="365125"/>
          </a:xfrm>
          <a:prstGeom prst="rect">
            <a:avLst/>
          </a:prstGeom>
        </p:spPr>
        <p:txBody>
          <a:bodyPr/>
          <a:lstStyle>
            <a:defPPr>
              <a:defRPr lang="en-US"/>
            </a:defPPr>
            <a:lvl1pPr marL="0" algn="l" defTabSz="914400" rtl="0" eaLnBrk="1" latinLnBrk="0" hangingPunct="1">
              <a:defRPr sz="1800" b="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D8BD707-D9CF-40AE-B4C6-C98DA3205C09}" type="datetimeFigureOut">
              <a:rPr lang="en-US" sz="1200" smtClean="0">
                <a:solidFill>
                  <a:srgbClr val="C00000"/>
                </a:solidFill>
              </a:rPr>
              <a:pPr/>
              <a:t>10/29/2014</a:t>
            </a:fld>
            <a:endParaRPr lang="en-US" sz="1200" dirty="0">
              <a:solidFill>
                <a:srgbClr val="C00000"/>
              </a:solidFill>
            </a:endParaRPr>
          </a:p>
        </p:txBody>
      </p:sp>
    </p:spTree>
    <p:extLst>
      <p:ext uri="{BB962C8B-B14F-4D97-AF65-F5344CB8AC3E}">
        <p14:creationId xmlns:p14="http://schemas.microsoft.com/office/powerpoint/2010/main" val="766215141"/>
      </p:ext>
    </p:extLst>
  </p:cSld>
  <p:clrMapOvr>
    <a:masterClrMapping/>
  </p:clrMapOvr>
  <p:transition>
    <p:circl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235858" cy="6858000"/>
          </a:xfrm>
          <a:prstGeom prst="rect">
            <a:avLst/>
          </a:prstGeom>
        </p:spPr>
      </p:pic>
      <p:sp>
        <p:nvSpPr>
          <p:cNvPr id="4" name="TextBox 3"/>
          <p:cNvSpPr txBox="1"/>
          <p:nvPr/>
        </p:nvSpPr>
        <p:spPr>
          <a:xfrm>
            <a:off x="1828800" y="2762071"/>
            <a:ext cx="6172200" cy="1200329"/>
          </a:xfrm>
          <a:prstGeom prst="rect">
            <a:avLst/>
          </a:prstGeom>
          <a:noFill/>
        </p:spPr>
        <p:txBody>
          <a:bodyPr wrap="square" rtlCol="0">
            <a:spAutoFit/>
          </a:bodyPr>
          <a:lstStyle/>
          <a:p>
            <a:r>
              <a:rPr lang="en-GB" sz="7200" b="1" dirty="0" smtClean="0">
                <a:solidFill>
                  <a:srgbClr val="FFFF00"/>
                </a:solidFill>
              </a:rPr>
              <a:t>Any Questions?</a:t>
            </a:r>
          </a:p>
        </p:txBody>
      </p:sp>
    </p:spTree>
    <p:extLst>
      <p:ext uri="{BB962C8B-B14F-4D97-AF65-F5344CB8AC3E}">
        <p14:creationId xmlns:p14="http://schemas.microsoft.com/office/powerpoint/2010/main" val="1912999534"/>
      </p:ext>
    </p:extLst>
  </p:cSld>
  <p:clrMapOvr>
    <a:masterClrMapping/>
  </p:clrMapOvr>
  <p:transition>
    <p:circl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229" name="Footer Placeholder 1"/>
          <p:cNvSpPr>
            <a:spLocks noGrp="1"/>
          </p:cNvSpPr>
          <p:nvPr>
            <p:ph type="ftr" sz="quarter" idx="10"/>
          </p:nvPr>
        </p:nvSpPr>
        <p:spPr>
          <a:prstGeom prst="rect">
            <a:avLst/>
          </a:prstGeom>
          <a:noFill/>
        </p:spPr>
        <p:txBody>
          <a:bodyPr/>
          <a:lstStyle>
            <a:lvl1pPr>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algn="ctr" eaLnBrk="0" fontAlgn="base" hangingPunct="0">
              <a:spcBef>
                <a:spcPct val="0"/>
              </a:spcBef>
              <a:spcAft>
                <a:spcPct val="0"/>
              </a:spcAft>
              <a:defRPr sz="1600" b="1">
                <a:solidFill>
                  <a:schemeClr val="tx1"/>
                </a:solidFill>
                <a:latin typeface="Arial" charset="0"/>
              </a:defRPr>
            </a:lvl6pPr>
            <a:lvl7pPr marL="2971800" indent="-228600" algn="ctr" eaLnBrk="0" fontAlgn="base" hangingPunct="0">
              <a:spcBef>
                <a:spcPct val="0"/>
              </a:spcBef>
              <a:spcAft>
                <a:spcPct val="0"/>
              </a:spcAft>
              <a:defRPr sz="1600" b="1">
                <a:solidFill>
                  <a:schemeClr val="tx1"/>
                </a:solidFill>
                <a:latin typeface="Arial" charset="0"/>
              </a:defRPr>
            </a:lvl7pPr>
            <a:lvl8pPr marL="3429000" indent="-228600" algn="ctr" eaLnBrk="0" fontAlgn="base" hangingPunct="0">
              <a:spcBef>
                <a:spcPct val="0"/>
              </a:spcBef>
              <a:spcAft>
                <a:spcPct val="0"/>
              </a:spcAft>
              <a:defRPr sz="1600" b="1">
                <a:solidFill>
                  <a:schemeClr val="tx1"/>
                </a:solidFill>
                <a:latin typeface="Arial" charset="0"/>
              </a:defRPr>
            </a:lvl8pPr>
            <a:lvl9pPr marL="3886200" indent="-228600" algn="ctr" eaLnBrk="0" fontAlgn="base" hangingPunct="0">
              <a:spcBef>
                <a:spcPct val="0"/>
              </a:spcBef>
              <a:spcAft>
                <a:spcPct val="0"/>
              </a:spcAft>
              <a:defRPr sz="1600" b="1">
                <a:solidFill>
                  <a:schemeClr val="tx1"/>
                </a:solidFill>
                <a:latin typeface="Arial" charset="0"/>
              </a:defRPr>
            </a:lvl9pPr>
          </a:lstStyle>
          <a:p>
            <a:r>
              <a:rPr lang="en-GB" altLang="en-US" sz="1400" smtClean="0">
                <a:solidFill>
                  <a:srgbClr val="3366CC"/>
                </a:solidFill>
              </a:rPr>
              <a:t> P.N. Burrows                                                                                                               ICHEP12 Melbourne  7/7/12                                                                </a:t>
            </a:r>
            <a:endParaRPr lang="en-US" altLang="en-US" sz="1400" smtClean="0">
              <a:solidFill>
                <a:srgbClr val="3366CC"/>
              </a:solidFill>
            </a:endParaRPr>
          </a:p>
        </p:txBody>
      </p:sp>
      <p:sp>
        <p:nvSpPr>
          <p:cNvPr id="52226" name="Slide Number Placeholder 2"/>
          <p:cNvSpPr>
            <a:spLocks noGrp="1"/>
          </p:cNvSpPr>
          <p:nvPr>
            <p:ph type="sldNum" sz="quarter" idx="11"/>
          </p:nvPr>
        </p:nvSpPr>
        <p:spPr>
          <a:prstGeom prst="rect">
            <a:avLst/>
          </a:prstGeom>
          <a:noFill/>
        </p:spPr>
        <p:txBody>
          <a:bodyPr/>
          <a:lstStyle>
            <a:lvl1pPr>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algn="ctr" eaLnBrk="0" fontAlgn="base" hangingPunct="0">
              <a:spcBef>
                <a:spcPct val="0"/>
              </a:spcBef>
              <a:spcAft>
                <a:spcPct val="0"/>
              </a:spcAft>
              <a:defRPr sz="1600" b="1">
                <a:solidFill>
                  <a:schemeClr val="tx1"/>
                </a:solidFill>
                <a:latin typeface="Arial" charset="0"/>
              </a:defRPr>
            </a:lvl6pPr>
            <a:lvl7pPr marL="2971800" indent="-228600" algn="ctr" eaLnBrk="0" fontAlgn="base" hangingPunct="0">
              <a:spcBef>
                <a:spcPct val="0"/>
              </a:spcBef>
              <a:spcAft>
                <a:spcPct val="0"/>
              </a:spcAft>
              <a:defRPr sz="1600" b="1">
                <a:solidFill>
                  <a:schemeClr val="tx1"/>
                </a:solidFill>
                <a:latin typeface="Arial" charset="0"/>
              </a:defRPr>
            </a:lvl7pPr>
            <a:lvl8pPr marL="3429000" indent="-228600" algn="ctr" eaLnBrk="0" fontAlgn="base" hangingPunct="0">
              <a:spcBef>
                <a:spcPct val="0"/>
              </a:spcBef>
              <a:spcAft>
                <a:spcPct val="0"/>
              </a:spcAft>
              <a:defRPr sz="1600" b="1">
                <a:solidFill>
                  <a:schemeClr val="tx1"/>
                </a:solidFill>
                <a:latin typeface="Arial" charset="0"/>
              </a:defRPr>
            </a:lvl8pPr>
            <a:lvl9pPr marL="3886200" indent="-228600" algn="ctr" eaLnBrk="0" fontAlgn="base" hangingPunct="0">
              <a:spcBef>
                <a:spcPct val="0"/>
              </a:spcBef>
              <a:spcAft>
                <a:spcPct val="0"/>
              </a:spcAft>
              <a:defRPr sz="1600" b="1">
                <a:solidFill>
                  <a:schemeClr val="tx1"/>
                </a:solidFill>
                <a:latin typeface="Arial" charset="0"/>
              </a:defRPr>
            </a:lvl9pPr>
          </a:lstStyle>
          <a:p>
            <a:pPr eaLnBrk="0" hangingPunct="0"/>
            <a:fld id="{82862BF7-DB27-4A89-88AE-576090F97C1A}" type="slidenum">
              <a:rPr kumimoji="0" lang="en-GB" altLang="en-US" sz="1400" b="0" smtClean="0">
                <a:solidFill>
                  <a:srgbClr val="000000"/>
                </a:solidFill>
              </a:rPr>
              <a:pPr eaLnBrk="0" hangingPunct="0"/>
              <a:t>27</a:t>
            </a:fld>
            <a:endParaRPr kumimoji="0" lang="en-GB" altLang="en-US" sz="1400" b="0" smtClean="0">
              <a:solidFill>
                <a:srgbClr val="000000"/>
              </a:solidFill>
            </a:endParaRPr>
          </a:p>
        </p:txBody>
      </p:sp>
      <p:sp>
        <p:nvSpPr>
          <p:cNvPr id="52227" name="Text Box 2"/>
          <p:cNvSpPr txBox="1">
            <a:spLocks noChangeArrowheads="1"/>
          </p:cNvSpPr>
          <p:nvPr/>
        </p:nvSpPr>
        <p:spPr bwMode="auto">
          <a:xfrm>
            <a:off x="0" y="152400"/>
            <a:ext cx="9144000" cy="769938"/>
          </a:xfrm>
          <a:prstGeom prst="rect">
            <a:avLst/>
          </a:prstGeom>
          <a:noFill/>
          <a:ln>
            <a:noFill/>
          </a:ln>
          <a:effectLst/>
          <a:extLst>
            <a:ext uri="{909E8E84-426E-40DD-AFC4-6F175D3DCCD1}">
              <a14:hiddenFill xmlns:a14="http://schemas.microsoft.com/office/drawing/2010/main">
                <a:solidFill>
                  <a:srgbClr val="FFFF00">
                    <a:alpha val="89803"/>
                  </a:srgbClr>
                </a:solidFill>
              </a14:hiddenFill>
            </a:ext>
            <a:ext uri="{91240B29-F687-4F45-9708-019B960494DF}">
              <a14:hiddenLine xmlns:a14="http://schemas.microsoft.com/office/drawing/2010/main" w="127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algn="ctr" eaLnBrk="0" fontAlgn="base" hangingPunct="0">
              <a:spcBef>
                <a:spcPct val="0"/>
              </a:spcBef>
              <a:spcAft>
                <a:spcPct val="0"/>
              </a:spcAft>
              <a:defRPr sz="1600" b="1">
                <a:solidFill>
                  <a:schemeClr val="tx1"/>
                </a:solidFill>
                <a:latin typeface="Arial" charset="0"/>
              </a:defRPr>
            </a:lvl6pPr>
            <a:lvl7pPr marL="2971800" indent="-228600" algn="ctr" eaLnBrk="0" fontAlgn="base" hangingPunct="0">
              <a:spcBef>
                <a:spcPct val="0"/>
              </a:spcBef>
              <a:spcAft>
                <a:spcPct val="0"/>
              </a:spcAft>
              <a:defRPr sz="1600" b="1">
                <a:solidFill>
                  <a:schemeClr val="tx1"/>
                </a:solidFill>
                <a:latin typeface="Arial" charset="0"/>
              </a:defRPr>
            </a:lvl7pPr>
            <a:lvl8pPr marL="3429000" indent="-228600" algn="ctr" eaLnBrk="0" fontAlgn="base" hangingPunct="0">
              <a:spcBef>
                <a:spcPct val="0"/>
              </a:spcBef>
              <a:spcAft>
                <a:spcPct val="0"/>
              </a:spcAft>
              <a:defRPr sz="1600" b="1">
                <a:solidFill>
                  <a:schemeClr val="tx1"/>
                </a:solidFill>
                <a:latin typeface="Arial" charset="0"/>
              </a:defRPr>
            </a:lvl8pPr>
            <a:lvl9pPr marL="3886200" indent="-228600" algn="ctr" eaLnBrk="0" fontAlgn="base" hangingPunct="0">
              <a:spcBef>
                <a:spcPct val="0"/>
              </a:spcBef>
              <a:spcAft>
                <a:spcPct val="0"/>
              </a:spcAft>
              <a:defRPr sz="1600" b="1">
                <a:solidFill>
                  <a:schemeClr val="tx1"/>
                </a:solidFill>
                <a:latin typeface="Arial" charset="0"/>
              </a:defRPr>
            </a:lvl9pPr>
          </a:lstStyle>
          <a:p>
            <a:pPr algn="ctr" eaLnBrk="1" hangingPunct="1"/>
            <a:r>
              <a:rPr kumimoji="1" lang="en-GB" altLang="en-US" sz="4400" dirty="0" err="1" smtClean="0">
                <a:solidFill>
                  <a:srgbClr val="C00000"/>
                </a:solidFill>
                <a:cs typeface="Times New Roman" pitchFamily="18" charset="0"/>
              </a:rPr>
              <a:t>e</a:t>
            </a:r>
            <a:r>
              <a:rPr kumimoji="1" lang="en-GB" altLang="en-US" sz="4400" baseline="30000" dirty="0" err="1" smtClean="0">
                <a:solidFill>
                  <a:srgbClr val="C00000"/>
                </a:solidFill>
                <a:cs typeface="Times New Roman" pitchFamily="18" charset="0"/>
              </a:rPr>
              <a:t>+</a:t>
            </a:r>
            <a:r>
              <a:rPr kumimoji="1" lang="en-GB" altLang="en-US" sz="4400" dirty="0" err="1" smtClean="0">
                <a:solidFill>
                  <a:srgbClr val="C00000"/>
                </a:solidFill>
                <a:cs typeface="Times New Roman" pitchFamily="18" charset="0"/>
              </a:rPr>
              <a:t>e</a:t>
            </a:r>
            <a:r>
              <a:rPr kumimoji="1" lang="en-GB" altLang="en-US" sz="4400" baseline="30000" dirty="0" smtClean="0">
                <a:solidFill>
                  <a:srgbClr val="C00000"/>
                </a:solidFill>
                <a:cs typeface="Times New Roman" pitchFamily="18" charset="0"/>
              </a:rPr>
              <a:t>-</a:t>
            </a:r>
            <a:r>
              <a:rPr kumimoji="1" lang="en-GB" altLang="en-US" sz="4400" dirty="0" smtClean="0">
                <a:solidFill>
                  <a:srgbClr val="C00000"/>
                </a:solidFill>
                <a:cs typeface="Times New Roman" pitchFamily="18" charset="0"/>
              </a:rPr>
              <a:t> Beam Parameters</a:t>
            </a:r>
            <a:endParaRPr kumimoji="1" lang="en-US" altLang="en-US" sz="4400" dirty="0">
              <a:solidFill>
                <a:srgbClr val="C00000"/>
              </a:solidFill>
              <a:cs typeface="Times New Roman" pitchFamily="18" charset="0"/>
            </a:endParaRPr>
          </a:p>
        </p:txBody>
      </p:sp>
      <p:sp>
        <p:nvSpPr>
          <p:cNvPr id="52228" name="Rectangle 3"/>
          <p:cNvSpPr>
            <a:spLocks noChangeArrowheads="1"/>
          </p:cNvSpPr>
          <p:nvPr/>
        </p:nvSpPr>
        <p:spPr bwMode="auto">
          <a:xfrm>
            <a:off x="0" y="1219200"/>
            <a:ext cx="9144000" cy="472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457200" indent="-457200">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algn="ctr" eaLnBrk="0" fontAlgn="base" hangingPunct="0">
              <a:spcBef>
                <a:spcPct val="0"/>
              </a:spcBef>
              <a:spcAft>
                <a:spcPct val="0"/>
              </a:spcAft>
              <a:defRPr sz="1600" b="1">
                <a:solidFill>
                  <a:schemeClr val="tx1"/>
                </a:solidFill>
                <a:latin typeface="Arial" charset="0"/>
              </a:defRPr>
            </a:lvl6pPr>
            <a:lvl7pPr marL="2971800" indent="-228600" algn="ctr" eaLnBrk="0" fontAlgn="base" hangingPunct="0">
              <a:spcBef>
                <a:spcPct val="0"/>
              </a:spcBef>
              <a:spcAft>
                <a:spcPct val="0"/>
              </a:spcAft>
              <a:defRPr sz="1600" b="1">
                <a:solidFill>
                  <a:schemeClr val="tx1"/>
                </a:solidFill>
                <a:latin typeface="Arial" charset="0"/>
              </a:defRPr>
            </a:lvl7pPr>
            <a:lvl8pPr marL="3429000" indent="-228600" algn="ctr" eaLnBrk="0" fontAlgn="base" hangingPunct="0">
              <a:spcBef>
                <a:spcPct val="0"/>
              </a:spcBef>
              <a:spcAft>
                <a:spcPct val="0"/>
              </a:spcAft>
              <a:defRPr sz="1600" b="1">
                <a:solidFill>
                  <a:schemeClr val="tx1"/>
                </a:solidFill>
                <a:latin typeface="Arial" charset="0"/>
              </a:defRPr>
            </a:lvl8pPr>
            <a:lvl9pPr marL="3886200" indent="-228600" algn="ctr" eaLnBrk="0" fontAlgn="base" hangingPunct="0">
              <a:spcBef>
                <a:spcPct val="0"/>
              </a:spcBef>
              <a:spcAft>
                <a:spcPct val="0"/>
              </a:spcAft>
              <a:defRPr sz="1600" b="1">
                <a:solidFill>
                  <a:schemeClr val="tx1"/>
                </a:solidFill>
                <a:latin typeface="Arial" charset="0"/>
              </a:defRPr>
            </a:lvl9pPr>
          </a:lstStyle>
          <a:p>
            <a:pPr algn="l" eaLnBrk="1" hangingPunct="1">
              <a:spcBef>
                <a:spcPct val="50000"/>
              </a:spcBef>
              <a:buClr>
                <a:srgbClr val="000000"/>
              </a:buClr>
            </a:pPr>
            <a:r>
              <a:rPr kumimoji="1" lang="en-GB" altLang="en-US" sz="2400" dirty="0">
                <a:solidFill>
                  <a:srgbClr val="000000"/>
                </a:solidFill>
                <a:cs typeface="Times New Roman" pitchFamily="18" charset="0"/>
              </a:rPr>
              <a:t>						</a:t>
            </a:r>
            <a:r>
              <a:rPr kumimoji="1" lang="en-GB" altLang="en-US" sz="2400" dirty="0">
                <a:solidFill>
                  <a:srgbClr val="FF0000"/>
                </a:solidFill>
                <a:cs typeface="Times New Roman" pitchFamily="18" charset="0"/>
              </a:rPr>
              <a:t>ILC (500)</a:t>
            </a:r>
            <a:r>
              <a:rPr kumimoji="1" lang="en-GB" altLang="en-US" sz="2400" dirty="0">
                <a:solidFill>
                  <a:srgbClr val="000000"/>
                </a:solidFill>
                <a:cs typeface="Times New Roman" pitchFamily="18" charset="0"/>
              </a:rPr>
              <a:t>	</a:t>
            </a:r>
            <a:r>
              <a:rPr kumimoji="1" lang="en-GB" altLang="en-US" sz="2400" dirty="0">
                <a:solidFill>
                  <a:srgbClr val="000099"/>
                </a:solidFill>
                <a:cs typeface="Times New Roman" pitchFamily="18" charset="0"/>
              </a:rPr>
              <a:t>CLIC (3 </a:t>
            </a:r>
            <a:r>
              <a:rPr kumimoji="1" lang="en-GB" altLang="en-US" sz="2400" dirty="0" err="1">
                <a:solidFill>
                  <a:srgbClr val="000099"/>
                </a:solidFill>
                <a:cs typeface="Times New Roman" pitchFamily="18" charset="0"/>
              </a:rPr>
              <a:t>TeV</a:t>
            </a:r>
            <a:r>
              <a:rPr kumimoji="1" lang="en-GB" altLang="en-US" sz="2400" dirty="0">
                <a:solidFill>
                  <a:srgbClr val="000099"/>
                </a:solidFill>
                <a:cs typeface="Times New Roman" pitchFamily="18" charset="0"/>
              </a:rPr>
              <a:t>)</a:t>
            </a:r>
          </a:p>
          <a:p>
            <a:pPr algn="l" eaLnBrk="1" hangingPunct="1">
              <a:lnSpc>
                <a:spcPct val="90000"/>
              </a:lnSpc>
              <a:spcBef>
                <a:spcPct val="50000"/>
              </a:spcBef>
              <a:buClr>
                <a:srgbClr val="000000"/>
              </a:buClr>
            </a:pPr>
            <a:r>
              <a:rPr kumimoji="1" lang="en-GB" altLang="en-US" sz="2400" dirty="0">
                <a:solidFill>
                  <a:srgbClr val="000000"/>
                </a:solidFill>
                <a:cs typeface="Times New Roman" pitchFamily="18" charset="0"/>
              </a:rPr>
              <a:t>Electrons/bunch 			</a:t>
            </a:r>
            <a:r>
              <a:rPr kumimoji="1" lang="en-GB" altLang="en-US" sz="2400" dirty="0">
                <a:solidFill>
                  <a:srgbClr val="FF0000"/>
                </a:solidFill>
                <a:cs typeface="Times New Roman" pitchFamily="18" charset="0"/>
              </a:rPr>
              <a:t>0.75</a:t>
            </a:r>
            <a:r>
              <a:rPr kumimoji="1" lang="en-GB" altLang="en-US" sz="2400" dirty="0">
                <a:solidFill>
                  <a:srgbClr val="000000"/>
                </a:solidFill>
                <a:cs typeface="Times New Roman" pitchFamily="18" charset="0"/>
              </a:rPr>
              <a:t>		</a:t>
            </a:r>
            <a:r>
              <a:rPr kumimoji="1" lang="en-GB" altLang="en-US" sz="2400" dirty="0">
                <a:solidFill>
                  <a:srgbClr val="000099"/>
                </a:solidFill>
                <a:cs typeface="Times New Roman" pitchFamily="18" charset="0"/>
              </a:rPr>
              <a:t>0.37</a:t>
            </a:r>
            <a:r>
              <a:rPr kumimoji="1" lang="en-GB" altLang="en-US" sz="2400" dirty="0">
                <a:solidFill>
                  <a:srgbClr val="000000"/>
                </a:solidFill>
                <a:cs typeface="Times New Roman" pitchFamily="18" charset="0"/>
              </a:rPr>
              <a:t>	       </a:t>
            </a:r>
            <a:r>
              <a:rPr kumimoji="1" lang="en-GB" altLang="en-US" sz="2400" dirty="0" smtClean="0">
                <a:solidFill>
                  <a:srgbClr val="000000"/>
                </a:solidFill>
                <a:cs typeface="Times New Roman" pitchFamily="18" charset="0"/>
              </a:rPr>
              <a:t>×10</a:t>
            </a:r>
            <a:r>
              <a:rPr kumimoji="1" lang="en-GB" altLang="en-US" sz="2400" baseline="30000" dirty="0" smtClean="0">
                <a:solidFill>
                  <a:srgbClr val="000000"/>
                </a:solidFill>
                <a:cs typeface="Times New Roman" pitchFamily="18" charset="0"/>
              </a:rPr>
              <a:t>10</a:t>
            </a:r>
            <a:endParaRPr kumimoji="1" lang="en-GB" altLang="en-US" sz="2400" baseline="30000" dirty="0">
              <a:solidFill>
                <a:srgbClr val="000000"/>
              </a:solidFill>
              <a:cs typeface="Times New Roman" pitchFamily="18" charset="0"/>
            </a:endParaRPr>
          </a:p>
          <a:p>
            <a:pPr algn="l" eaLnBrk="1" hangingPunct="1">
              <a:lnSpc>
                <a:spcPct val="90000"/>
              </a:lnSpc>
              <a:spcBef>
                <a:spcPct val="50000"/>
              </a:spcBef>
              <a:buClr>
                <a:srgbClr val="000000"/>
              </a:buClr>
            </a:pPr>
            <a:r>
              <a:rPr kumimoji="1" lang="en-GB" altLang="en-US" sz="2400" dirty="0">
                <a:solidFill>
                  <a:srgbClr val="000000"/>
                </a:solidFill>
                <a:cs typeface="Times New Roman" pitchFamily="18" charset="0"/>
              </a:rPr>
              <a:t>Bunches/train		          </a:t>
            </a:r>
            <a:r>
              <a:rPr kumimoji="1" lang="en-GB" altLang="en-US" sz="2400" dirty="0">
                <a:solidFill>
                  <a:srgbClr val="FF0000"/>
                </a:solidFill>
                <a:cs typeface="Times New Roman" pitchFamily="18" charset="0"/>
              </a:rPr>
              <a:t>2820</a:t>
            </a:r>
            <a:r>
              <a:rPr kumimoji="1" lang="en-GB" altLang="en-US" sz="2400" dirty="0">
                <a:solidFill>
                  <a:srgbClr val="000000"/>
                </a:solidFill>
                <a:cs typeface="Times New Roman" pitchFamily="18" charset="0"/>
              </a:rPr>
              <a:t>		</a:t>
            </a:r>
            <a:r>
              <a:rPr kumimoji="1" lang="en-GB" altLang="en-US" sz="2400" dirty="0">
                <a:solidFill>
                  <a:srgbClr val="000099"/>
                </a:solidFill>
                <a:cs typeface="Times New Roman" pitchFamily="18" charset="0"/>
              </a:rPr>
              <a:t>312</a:t>
            </a:r>
            <a:r>
              <a:rPr kumimoji="1" lang="en-GB" altLang="en-US" sz="2400" dirty="0">
                <a:solidFill>
                  <a:srgbClr val="000000"/>
                </a:solidFill>
                <a:cs typeface="Times New Roman" pitchFamily="18" charset="0"/>
              </a:rPr>
              <a:t>		</a:t>
            </a:r>
          </a:p>
          <a:p>
            <a:pPr algn="l" eaLnBrk="1" hangingPunct="1">
              <a:lnSpc>
                <a:spcPct val="90000"/>
              </a:lnSpc>
              <a:spcBef>
                <a:spcPct val="50000"/>
              </a:spcBef>
              <a:buClr>
                <a:srgbClr val="000000"/>
              </a:buClr>
            </a:pPr>
            <a:r>
              <a:rPr kumimoji="1" lang="en-GB" altLang="en-US" sz="2400" dirty="0">
                <a:solidFill>
                  <a:srgbClr val="000000"/>
                </a:solidFill>
                <a:cs typeface="Times New Roman" pitchFamily="18" charset="0"/>
              </a:rPr>
              <a:t>Train repetition rate		  </a:t>
            </a:r>
            <a:r>
              <a:rPr kumimoji="1" lang="en-GB" altLang="en-US" sz="2400" dirty="0">
                <a:solidFill>
                  <a:srgbClr val="FF0000"/>
                </a:solidFill>
                <a:cs typeface="Times New Roman" pitchFamily="18" charset="0"/>
              </a:rPr>
              <a:t>5</a:t>
            </a:r>
            <a:r>
              <a:rPr kumimoji="1" lang="en-GB" altLang="en-US" sz="2400" dirty="0">
                <a:solidFill>
                  <a:srgbClr val="000000"/>
                </a:solidFill>
                <a:cs typeface="Times New Roman" pitchFamily="18" charset="0"/>
              </a:rPr>
              <a:t>		 </a:t>
            </a:r>
            <a:r>
              <a:rPr kumimoji="1" lang="en-GB" altLang="en-US" sz="2400" dirty="0">
                <a:solidFill>
                  <a:srgbClr val="000099"/>
                </a:solidFill>
                <a:cs typeface="Times New Roman" pitchFamily="18" charset="0"/>
              </a:rPr>
              <a:t>50</a:t>
            </a:r>
            <a:r>
              <a:rPr kumimoji="1" lang="en-GB" altLang="en-US" sz="2400" dirty="0">
                <a:solidFill>
                  <a:srgbClr val="000000"/>
                </a:solidFill>
                <a:cs typeface="Times New Roman" pitchFamily="18" charset="0"/>
              </a:rPr>
              <a:t>		Hz</a:t>
            </a:r>
          </a:p>
          <a:p>
            <a:pPr algn="l" eaLnBrk="1" hangingPunct="1">
              <a:lnSpc>
                <a:spcPct val="90000"/>
              </a:lnSpc>
              <a:spcBef>
                <a:spcPct val="50000"/>
              </a:spcBef>
              <a:buClr>
                <a:srgbClr val="000000"/>
              </a:buClr>
            </a:pPr>
            <a:r>
              <a:rPr kumimoji="1" lang="en-GB" altLang="en-US" sz="2400" dirty="0">
                <a:solidFill>
                  <a:srgbClr val="000000"/>
                </a:solidFill>
                <a:cs typeface="Times New Roman" pitchFamily="18" charset="0"/>
              </a:rPr>
              <a:t>Bunch separation 			</a:t>
            </a:r>
            <a:r>
              <a:rPr kumimoji="1" lang="en-GB" altLang="en-US" sz="2400" dirty="0">
                <a:solidFill>
                  <a:srgbClr val="FF0000"/>
                </a:solidFill>
                <a:cs typeface="Times New Roman" pitchFamily="18" charset="0"/>
              </a:rPr>
              <a:t>308</a:t>
            </a:r>
            <a:r>
              <a:rPr kumimoji="1" lang="en-GB" altLang="en-US" sz="2400" dirty="0">
                <a:solidFill>
                  <a:srgbClr val="000000"/>
                </a:solidFill>
                <a:cs typeface="Times New Roman" pitchFamily="18" charset="0"/>
              </a:rPr>
              <a:t>		</a:t>
            </a:r>
            <a:r>
              <a:rPr kumimoji="1" lang="en-GB" altLang="en-US" sz="2400" dirty="0">
                <a:solidFill>
                  <a:srgbClr val="000099"/>
                </a:solidFill>
                <a:cs typeface="Times New Roman" pitchFamily="18" charset="0"/>
              </a:rPr>
              <a:t>0.5</a:t>
            </a:r>
            <a:r>
              <a:rPr kumimoji="1" lang="en-GB" altLang="en-US" sz="2400" dirty="0">
                <a:solidFill>
                  <a:srgbClr val="000000"/>
                </a:solidFill>
                <a:cs typeface="Times New Roman" pitchFamily="18" charset="0"/>
              </a:rPr>
              <a:t>		ns</a:t>
            </a:r>
          </a:p>
          <a:p>
            <a:pPr algn="l" eaLnBrk="1" hangingPunct="1">
              <a:lnSpc>
                <a:spcPct val="90000"/>
              </a:lnSpc>
              <a:spcBef>
                <a:spcPct val="50000"/>
              </a:spcBef>
              <a:buClr>
                <a:srgbClr val="000000"/>
              </a:buClr>
            </a:pPr>
            <a:r>
              <a:rPr kumimoji="1" lang="en-GB" altLang="en-US" sz="2400" dirty="0">
                <a:solidFill>
                  <a:srgbClr val="000000"/>
                </a:solidFill>
                <a:cs typeface="Times New Roman" pitchFamily="18" charset="0"/>
              </a:rPr>
              <a:t>Train length				</a:t>
            </a:r>
            <a:r>
              <a:rPr kumimoji="1" lang="en-GB" altLang="en-US" sz="2400" dirty="0">
                <a:solidFill>
                  <a:srgbClr val="FF0000"/>
                </a:solidFill>
                <a:cs typeface="Times New Roman" pitchFamily="18" charset="0"/>
              </a:rPr>
              <a:t>868</a:t>
            </a:r>
            <a:r>
              <a:rPr kumimoji="1" lang="en-GB" altLang="en-US" sz="2400" dirty="0">
                <a:solidFill>
                  <a:srgbClr val="000000"/>
                </a:solidFill>
                <a:cs typeface="Times New Roman" pitchFamily="18" charset="0"/>
              </a:rPr>
              <a:t>		</a:t>
            </a:r>
            <a:r>
              <a:rPr kumimoji="1" lang="en-GB" altLang="en-US" sz="2400" dirty="0">
                <a:solidFill>
                  <a:srgbClr val="000099"/>
                </a:solidFill>
                <a:cs typeface="Times New Roman" pitchFamily="18" charset="0"/>
              </a:rPr>
              <a:t>0.156</a:t>
            </a:r>
            <a:r>
              <a:rPr kumimoji="1" lang="en-GB" altLang="en-US" sz="2400" dirty="0">
                <a:solidFill>
                  <a:srgbClr val="000000"/>
                </a:solidFill>
                <a:cs typeface="Times New Roman" pitchFamily="18" charset="0"/>
              </a:rPr>
              <a:t>		us</a:t>
            </a:r>
          </a:p>
          <a:p>
            <a:pPr algn="l" eaLnBrk="1" hangingPunct="1">
              <a:lnSpc>
                <a:spcPct val="90000"/>
              </a:lnSpc>
              <a:spcBef>
                <a:spcPct val="50000"/>
              </a:spcBef>
              <a:buClr>
                <a:srgbClr val="000000"/>
              </a:buClr>
            </a:pPr>
            <a:r>
              <a:rPr kumimoji="1" lang="en-GB" altLang="en-US" sz="2400" dirty="0">
                <a:solidFill>
                  <a:srgbClr val="000000"/>
                </a:solidFill>
                <a:cs typeface="Times New Roman" pitchFamily="18" charset="0"/>
              </a:rPr>
              <a:t>Horizontal IP beam size		</a:t>
            </a:r>
            <a:r>
              <a:rPr kumimoji="1" lang="en-GB" altLang="en-US" sz="2400" dirty="0">
                <a:solidFill>
                  <a:srgbClr val="FF0000"/>
                </a:solidFill>
                <a:cs typeface="Times New Roman" pitchFamily="18" charset="0"/>
              </a:rPr>
              <a:t>655</a:t>
            </a:r>
            <a:r>
              <a:rPr kumimoji="1" lang="en-GB" altLang="en-US" sz="2400" dirty="0">
                <a:solidFill>
                  <a:srgbClr val="000000"/>
                </a:solidFill>
                <a:cs typeface="Times New Roman" pitchFamily="18" charset="0"/>
              </a:rPr>
              <a:t>		</a:t>
            </a:r>
            <a:r>
              <a:rPr kumimoji="1" lang="en-GB" altLang="en-US" sz="2400" dirty="0" smtClean="0">
                <a:solidFill>
                  <a:srgbClr val="000099"/>
                </a:solidFill>
                <a:cs typeface="Times New Roman" pitchFamily="18" charset="0"/>
              </a:rPr>
              <a:t>40</a:t>
            </a:r>
            <a:r>
              <a:rPr kumimoji="1" lang="en-GB" altLang="en-US" sz="2400" dirty="0">
                <a:solidFill>
                  <a:srgbClr val="000000"/>
                </a:solidFill>
                <a:cs typeface="Times New Roman" pitchFamily="18" charset="0"/>
              </a:rPr>
              <a:t>		nm</a:t>
            </a:r>
          </a:p>
          <a:p>
            <a:pPr algn="l" eaLnBrk="1" hangingPunct="1">
              <a:lnSpc>
                <a:spcPct val="90000"/>
              </a:lnSpc>
              <a:spcBef>
                <a:spcPct val="50000"/>
              </a:spcBef>
              <a:buClr>
                <a:srgbClr val="000000"/>
              </a:buClr>
            </a:pPr>
            <a:r>
              <a:rPr kumimoji="1" lang="en-GB" altLang="en-US" sz="2400" dirty="0">
                <a:solidFill>
                  <a:srgbClr val="000000"/>
                </a:solidFill>
                <a:cs typeface="Times New Roman" pitchFamily="18" charset="0"/>
              </a:rPr>
              <a:t>Vertical IP beam size		 </a:t>
            </a:r>
            <a:r>
              <a:rPr kumimoji="1" lang="en-GB" altLang="en-US" sz="2400" dirty="0">
                <a:solidFill>
                  <a:srgbClr val="FF0000"/>
                </a:solidFill>
                <a:cs typeface="Times New Roman" pitchFamily="18" charset="0"/>
              </a:rPr>
              <a:t> 6</a:t>
            </a:r>
            <a:r>
              <a:rPr kumimoji="1" lang="en-GB" altLang="en-US" sz="2400" dirty="0">
                <a:solidFill>
                  <a:srgbClr val="000000"/>
                </a:solidFill>
                <a:cs typeface="Times New Roman" pitchFamily="18" charset="0"/>
              </a:rPr>
              <a:t>		</a:t>
            </a:r>
            <a:r>
              <a:rPr kumimoji="1" lang="en-GB" altLang="en-US" sz="2400" dirty="0" smtClean="0">
                <a:solidFill>
                  <a:srgbClr val="000000"/>
                </a:solidFill>
                <a:cs typeface="Times New Roman" pitchFamily="18" charset="0"/>
              </a:rPr>
              <a:t> </a:t>
            </a:r>
            <a:r>
              <a:rPr kumimoji="1" lang="en-GB" altLang="en-US" sz="2400" dirty="0" smtClean="0">
                <a:solidFill>
                  <a:srgbClr val="000099"/>
                </a:solidFill>
                <a:cs typeface="Times New Roman" pitchFamily="18" charset="0"/>
              </a:rPr>
              <a:t>1</a:t>
            </a:r>
            <a:r>
              <a:rPr kumimoji="1" lang="en-GB" altLang="en-US" sz="2400" dirty="0">
                <a:solidFill>
                  <a:srgbClr val="000000"/>
                </a:solidFill>
                <a:cs typeface="Times New Roman" pitchFamily="18" charset="0"/>
              </a:rPr>
              <a:t>		nm</a:t>
            </a:r>
          </a:p>
          <a:p>
            <a:pPr algn="l" eaLnBrk="1" hangingPunct="1">
              <a:lnSpc>
                <a:spcPct val="90000"/>
              </a:lnSpc>
              <a:spcBef>
                <a:spcPct val="50000"/>
              </a:spcBef>
              <a:buClr>
                <a:srgbClr val="000000"/>
              </a:buClr>
            </a:pPr>
            <a:r>
              <a:rPr kumimoji="1" lang="en-GB" altLang="en-US" sz="2400" dirty="0">
                <a:solidFill>
                  <a:srgbClr val="000000"/>
                </a:solidFill>
                <a:cs typeface="Times New Roman" pitchFamily="18" charset="0"/>
              </a:rPr>
              <a:t>Longitudinal IP beam size	</a:t>
            </a:r>
            <a:r>
              <a:rPr kumimoji="1" lang="en-GB" altLang="en-US" sz="2400" dirty="0">
                <a:solidFill>
                  <a:srgbClr val="FF0000"/>
                </a:solidFill>
                <a:cs typeface="Times New Roman" pitchFamily="18" charset="0"/>
              </a:rPr>
              <a:t>300</a:t>
            </a:r>
            <a:r>
              <a:rPr kumimoji="1" lang="en-GB" altLang="en-US" sz="2400" dirty="0">
                <a:solidFill>
                  <a:srgbClr val="000000"/>
                </a:solidFill>
                <a:cs typeface="Times New Roman" pitchFamily="18" charset="0"/>
              </a:rPr>
              <a:t>		</a:t>
            </a:r>
            <a:r>
              <a:rPr kumimoji="1" lang="en-GB" altLang="en-US" sz="2400" dirty="0">
                <a:solidFill>
                  <a:srgbClr val="000099"/>
                </a:solidFill>
                <a:cs typeface="Times New Roman" pitchFamily="18" charset="0"/>
              </a:rPr>
              <a:t>45</a:t>
            </a:r>
            <a:r>
              <a:rPr kumimoji="1" lang="en-GB" altLang="en-US" sz="2400" dirty="0">
                <a:solidFill>
                  <a:srgbClr val="000000"/>
                </a:solidFill>
                <a:cs typeface="Times New Roman" pitchFamily="18" charset="0"/>
              </a:rPr>
              <a:t>		um</a:t>
            </a:r>
          </a:p>
          <a:p>
            <a:pPr>
              <a:lnSpc>
                <a:spcPct val="90000"/>
              </a:lnSpc>
              <a:spcBef>
                <a:spcPct val="50000"/>
              </a:spcBef>
              <a:buClr>
                <a:srgbClr val="000000"/>
              </a:buClr>
            </a:pPr>
            <a:r>
              <a:rPr kumimoji="1" lang="en-GB" altLang="en-US" sz="2400" dirty="0">
                <a:solidFill>
                  <a:srgbClr val="000000"/>
                </a:solidFill>
                <a:cs typeface="Times New Roman" pitchFamily="18" charset="0"/>
              </a:rPr>
              <a:t>Luminosity				  </a:t>
            </a:r>
            <a:r>
              <a:rPr kumimoji="1" lang="en-GB" altLang="en-US" sz="2400" dirty="0">
                <a:solidFill>
                  <a:srgbClr val="FF0000"/>
                </a:solidFill>
                <a:cs typeface="Times New Roman" pitchFamily="18" charset="0"/>
              </a:rPr>
              <a:t>2</a:t>
            </a:r>
            <a:r>
              <a:rPr kumimoji="1" lang="en-GB" altLang="en-US" sz="2400" dirty="0">
                <a:solidFill>
                  <a:srgbClr val="000000"/>
                </a:solidFill>
                <a:cs typeface="Times New Roman" pitchFamily="18" charset="0"/>
              </a:rPr>
              <a:t>		 </a:t>
            </a:r>
            <a:r>
              <a:rPr kumimoji="1" lang="en-GB" altLang="en-US" sz="2400" dirty="0">
                <a:solidFill>
                  <a:srgbClr val="000099"/>
                </a:solidFill>
                <a:cs typeface="Times New Roman" pitchFamily="18" charset="0"/>
              </a:rPr>
              <a:t>6</a:t>
            </a:r>
            <a:r>
              <a:rPr kumimoji="1" lang="en-GB" altLang="en-US" sz="2400" dirty="0">
                <a:solidFill>
                  <a:srgbClr val="000000"/>
                </a:solidFill>
                <a:cs typeface="Times New Roman" pitchFamily="18" charset="0"/>
              </a:rPr>
              <a:t>	       ×</a:t>
            </a:r>
            <a:r>
              <a:rPr kumimoji="1" lang="en-GB" altLang="en-US" sz="2400" dirty="0" smtClean="0">
                <a:solidFill>
                  <a:srgbClr val="000000"/>
                </a:solidFill>
                <a:cs typeface="Times New Roman" pitchFamily="18" charset="0"/>
              </a:rPr>
              <a:t>10</a:t>
            </a:r>
            <a:r>
              <a:rPr kumimoji="1" lang="en-GB" altLang="en-US" sz="2400" baseline="30000" dirty="0" smtClean="0">
                <a:solidFill>
                  <a:srgbClr val="000000"/>
                </a:solidFill>
                <a:cs typeface="Times New Roman" pitchFamily="18" charset="0"/>
              </a:rPr>
              <a:t>34</a:t>
            </a:r>
            <a:endParaRPr kumimoji="1" lang="en-GB" altLang="en-US" sz="2400" dirty="0">
              <a:solidFill>
                <a:srgbClr val="000000"/>
              </a:solidFill>
              <a:cs typeface="Times New Roman" pitchFamily="18" charset="0"/>
            </a:endParaRPr>
          </a:p>
        </p:txBody>
      </p:sp>
    </p:spTree>
    <p:extLst>
      <p:ext uri="{BB962C8B-B14F-4D97-AF65-F5344CB8AC3E}">
        <p14:creationId xmlns:p14="http://schemas.microsoft.com/office/powerpoint/2010/main" val="4025988573"/>
      </p:ext>
    </p:extLst>
  </p:cSld>
  <p:clrMapOvr>
    <a:overrideClrMapping bg1="lt1" tx1="dk1" bg2="lt2" tx2="dk2" accent1="accent1" accent2="accent2" accent3="accent3" accent4="accent4" accent5="accent5" accent6="accent6" hlink="hlink" folHlink="folHlink"/>
  </p:clrMapOvr>
  <p:transition>
    <p:circl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tile tx="0" ty="0" sx="100000" sy="100000" flip="none" algn="tl"/>
        </a:blipFill>
        <a:effectLst/>
      </p:bgPr>
    </p:bg>
    <p:spTree>
      <p:nvGrpSpPr>
        <p:cNvPr id="1" name=""/>
        <p:cNvGrpSpPr/>
        <p:nvPr/>
      </p:nvGrpSpPr>
      <p:grpSpPr>
        <a:xfrm>
          <a:off x="0" y="0"/>
          <a:ext cx="0" cy="0"/>
          <a:chOff x="0" y="0"/>
          <a:chExt cx="0" cy="0"/>
        </a:xfrm>
      </p:grpSpPr>
      <p:pic>
        <p:nvPicPr>
          <p:cNvPr id="2" name="図 5"/>
          <p:cNvPicPr>
            <a:picLocks noChangeAspect="1"/>
          </p:cNvPicPr>
          <p:nvPr/>
        </p:nvPicPr>
        <p:blipFill>
          <a:blip r:embed="rId4"/>
          <a:srcRect/>
          <a:stretch>
            <a:fillRect/>
          </a:stretch>
        </p:blipFill>
        <p:spPr bwMode="auto">
          <a:xfrm>
            <a:off x="6210132" y="692696"/>
            <a:ext cx="2898372" cy="2689947"/>
          </a:xfrm>
          <a:prstGeom prst="rect">
            <a:avLst/>
          </a:prstGeom>
          <a:noFill/>
          <a:ln w="9525">
            <a:noFill/>
            <a:miter lim="800000"/>
            <a:headEnd/>
            <a:tailEnd/>
          </a:ln>
        </p:spPr>
      </p:pic>
      <p:sp>
        <p:nvSpPr>
          <p:cNvPr id="3" name="TextBox 2"/>
          <p:cNvSpPr txBox="1"/>
          <p:nvPr/>
        </p:nvSpPr>
        <p:spPr>
          <a:xfrm>
            <a:off x="58983" y="620688"/>
            <a:ext cx="6098144" cy="5355312"/>
          </a:xfrm>
          <a:prstGeom prst="rect">
            <a:avLst/>
          </a:prstGeom>
          <a:solidFill>
            <a:schemeClr val="bg1"/>
          </a:solidFill>
        </p:spPr>
        <p:txBody>
          <a:bodyPr wrap="none" rtlCol="0">
            <a:spAutoFit/>
          </a:bodyPr>
          <a:lstStyle/>
          <a:p>
            <a:pPr marL="285750" indent="-285750">
              <a:buFont typeface="Wingdings" panose="05000000000000000000" pitchFamily="2" charset="2"/>
              <a:buChar char="v"/>
            </a:pPr>
            <a:r>
              <a:rPr lang="en-US" b="1" dirty="0" smtClean="0">
                <a:solidFill>
                  <a:srgbClr val="FF0000"/>
                </a:solidFill>
                <a:effectLst>
                  <a:outerShdw blurRad="38100" dist="38100" dir="2700000" algn="tl">
                    <a:srgbClr val="000000">
                      <a:alpha val="43137"/>
                    </a:srgbClr>
                  </a:outerShdw>
                </a:effectLst>
                <a:latin typeface="Palatino Linotype" panose="02040502050505030304" pitchFamily="18" charset="0"/>
              </a:rPr>
              <a:t>VERTEX</a:t>
            </a:r>
            <a:r>
              <a:rPr lang="en-US" dirty="0" smtClean="0">
                <a:latin typeface="Palatino Linotype" panose="02040502050505030304" pitchFamily="18" charset="0"/>
              </a:rPr>
              <a:t> </a:t>
            </a:r>
            <a:r>
              <a:rPr lang="en-US" dirty="0" smtClean="0">
                <a:solidFill>
                  <a:srgbClr val="FF0000"/>
                </a:solidFill>
                <a:latin typeface="Palatino Linotype" panose="02040502050505030304" pitchFamily="18" charset="0"/>
              </a:rPr>
              <a:t>“</a:t>
            </a:r>
            <a:r>
              <a:rPr lang="en-US" dirty="0" err="1" smtClean="0">
                <a:solidFill>
                  <a:srgbClr val="FF0000"/>
                </a:solidFill>
                <a:latin typeface="Palatino Linotype" panose="02040502050505030304" pitchFamily="18" charset="0"/>
              </a:rPr>
              <a:t>flavour</a:t>
            </a:r>
            <a:r>
              <a:rPr lang="en-US" dirty="0" smtClean="0">
                <a:solidFill>
                  <a:srgbClr val="FF0000"/>
                </a:solidFill>
                <a:latin typeface="Palatino Linotype" panose="02040502050505030304" pitchFamily="18" charset="0"/>
              </a:rPr>
              <a:t> tag, IP resolutio</a:t>
            </a:r>
            <a:r>
              <a:rPr lang="en-US" dirty="0">
                <a:solidFill>
                  <a:srgbClr val="FF0000"/>
                </a:solidFill>
                <a:latin typeface="Palatino Linotype" panose="02040502050505030304" pitchFamily="18" charset="0"/>
              </a:rPr>
              <a:t>n</a:t>
            </a:r>
            <a:r>
              <a:rPr lang="en-US" dirty="0" smtClean="0">
                <a:solidFill>
                  <a:srgbClr val="FF0000"/>
                </a:solidFill>
                <a:latin typeface="Palatino Linotype" panose="02040502050505030304" pitchFamily="18" charset="0"/>
              </a:rPr>
              <a:t>” (H </a:t>
            </a:r>
            <a:r>
              <a:rPr lang="en-US" dirty="0" smtClean="0">
                <a:solidFill>
                  <a:srgbClr val="FF0000"/>
                </a:solidFill>
                <a:latin typeface="Palatino Linotype" panose="02040502050505030304" pitchFamily="18" charset="0"/>
                <a:sym typeface="Wingdings" panose="05000000000000000000" pitchFamily="2" charset="2"/>
              </a:rPr>
              <a:t> bb, cc </a:t>
            </a:r>
            <a:r>
              <a:rPr lang="en-US" dirty="0" err="1" smtClean="0">
                <a:solidFill>
                  <a:srgbClr val="FF0000"/>
                </a:solidFill>
                <a:latin typeface="Symbol" panose="05050102010706020507" pitchFamily="18" charset="2"/>
                <a:sym typeface="Wingdings" panose="05000000000000000000" pitchFamily="2" charset="2"/>
              </a:rPr>
              <a:t>tt</a:t>
            </a:r>
            <a:r>
              <a:rPr lang="en-US" dirty="0" smtClean="0">
                <a:solidFill>
                  <a:srgbClr val="FF0000"/>
                </a:solidFill>
                <a:latin typeface="Palatino Linotype" panose="02040502050505030304" pitchFamily="18" charset="0"/>
                <a:sym typeface="Wingdings" panose="05000000000000000000" pitchFamily="2" charset="2"/>
              </a:rPr>
              <a:t>)</a:t>
            </a:r>
          </a:p>
          <a:p>
            <a:r>
              <a:rPr lang="en-US" altLang="ja-JP" dirty="0">
                <a:solidFill>
                  <a:srgbClr val="0000CC"/>
                </a:solidFill>
                <a:latin typeface="Palatino Linotype" panose="02040502050505030304" pitchFamily="18" charset="0"/>
              </a:rPr>
              <a:t>~1/5 </a:t>
            </a:r>
            <a:r>
              <a:rPr lang="en-US" altLang="ja-JP" dirty="0" smtClean="0">
                <a:solidFill>
                  <a:srgbClr val="0000CC"/>
                </a:solidFill>
                <a:latin typeface="Palatino Linotype" panose="02040502050505030304" pitchFamily="18" charset="0"/>
              </a:rPr>
              <a:t>r</a:t>
            </a:r>
            <a:r>
              <a:rPr lang="en-US" altLang="ja-JP" baseline="-25000" dirty="0" smtClean="0">
                <a:solidFill>
                  <a:srgbClr val="0000CC"/>
                </a:solidFill>
                <a:latin typeface="Palatino Linotype" panose="02040502050505030304" pitchFamily="18" charset="0"/>
              </a:rPr>
              <a:t>beampipe</a:t>
            </a:r>
            <a:r>
              <a:rPr lang="en-US" altLang="ja-JP" dirty="0" smtClean="0">
                <a:solidFill>
                  <a:srgbClr val="0000CC"/>
                </a:solidFill>
                <a:latin typeface="Palatino Linotype" panose="02040502050505030304" pitchFamily="18" charset="0"/>
              </a:rPr>
              <a:t>,1/30 pixel </a:t>
            </a:r>
            <a:r>
              <a:rPr lang="en-US" altLang="ja-JP" dirty="0">
                <a:solidFill>
                  <a:srgbClr val="0000CC"/>
                </a:solidFill>
                <a:latin typeface="Palatino Linotype" panose="02040502050505030304" pitchFamily="18" charset="0"/>
              </a:rPr>
              <a:t>size, ~1/10 resolution </a:t>
            </a:r>
            <a:r>
              <a:rPr lang="en-US" altLang="ja-JP" dirty="0" smtClean="0">
                <a:solidFill>
                  <a:srgbClr val="0000CC"/>
                </a:solidFill>
                <a:latin typeface="Palatino Linotype" panose="02040502050505030304" pitchFamily="18" charset="0"/>
              </a:rPr>
              <a:t>(ILC vs </a:t>
            </a:r>
            <a:r>
              <a:rPr lang="en-US" altLang="ja-JP" dirty="0">
                <a:solidFill>
                  <a:srgbClr val="0000CC"/>
                </a:solidFill>
                <a:latin typeface="Palatino Linotype" panose="02040502050505030304" pitchFamily="18" charset="0"/>
              </a:rPr>
              <a:t>LHC</a:t>
            </a:r>
            <a:r>
              <a:rPr lang="en-US" altLang="ja-JP" dirty="0" smtClean="0">
                <a:solidFill>
                  <a:srgbClr val="0000CC"/>
                </a:solidFill>
                <a:latin typeface="Palatino Linotype" panose="02040502050505030304" pitchFamily="18" charset="0"/>
              </a:rPr>
              <a:t>)</a:t>
            </a:r>
          </a:p>
          <a:p>
            <a:r>
              <a:rPr lang="en-US" dirty="0" err="1">
                <a:solidFill>
                  <a:srgbClr val="663300"/>
                </a:solidFill>
                <a:latin typeface="Palatino Linotype" panose="02040502050505030304" pitchFamily="18" charset="0"/>
              </a:rPr>
              <a:t>v</a:t>
            </a:r>
            <a:r>
              <a:rPr lang="en-US" dirty="0" err="1" smtClean="0">
                <a:solidFill>
                  <a:srgbClr val="663300"/>
                </a:solidFill>
                <a:latin typeface="Palatino Linotype" panose="02040502050505030304" pitchFamily="18" charset="0"/>
              </a:rPr>
              <a:t>tx</a:t>
            </a:r>
            <a:r>
              <a:rPr lang="en-US" dirty="0" smtClean="0">
                <a:solidFill>
                  <a:srgbClr val="663300"/>
                </a:solidFill>
                <a:latin typeface="Palatino Linotype" panose="02040502050505030304" pitchFamily="18" charset="0"/>
              </a:rPr>
              <a:t> 1-2 cm (ILC) vs </a:t>
            </a:r>
            <a:r>
              <a:rPr lang="en-US" dirty="0" err="1" smtClean="0">
                <a:solidFill>
                  <a:srgbClr val="663300"/>
                </a:solidFill>
                <a:latin typeface="Palatino Linotype" panose="02040502050505030304" pitchFamily="18" charset="0"/>
              </a:rPr>
              <a:t>vtx</a:t>
            </a:r>
            <a:r>
              <a:rPr lang="en-US" dirty="0" smtClean="0">
                <a:solidFill>
                  <a:srgbClr val="663300"/>
                </a:solidFill>
                <a:latin typeface="Palatino Linotype" panose="02040502050505030304" pitchFamily="18" charset="0"/>
              </a:rPr>
              <a:t> 2-3 (CLIC)</a:t>
            </a:r>
          </a:p>
          <a:p>
            <a:endParaRPr lang="en-US" dirty="0" smtClean="0">
              <a:solidFill>
                <a:srgbClr val="663300"/>
              </a:solidFill>
              <a:latin typeface="Palatino Linotype" panose="02040502050505030304" pitchFamily="18" charset="0"/>
            </a:endParaRPr>
          </a:p>
          <a:p>
            <a:endParaRPr lang="en-US" dirty="0" smtClean="0">
              <a:latin typeface="Palatino Linotype" panose="02040502050505030304" pitchFamily="18" charset="0"/>
            </a:endParaRPr>
          </a:p>
          <a:p>
            <a:endParaRPr lang="en-US" dirty="0">
              <a:latin typeface="Palatino Linotype" panose="02040502050505030304" pitchFamily="18" charset="0"/>
            </a:endParaRPr>
          </a:p>
          <a:p>
            <a:endParaRPr lang="en-US" dirty="0" smtClean="0">
              <a:latin typeface="Palatino Linotype" panose="02040502050505030304" pitchFamily="18" charset="0"/>
            </a:endParaRPr>
          </a:p>
          <a:p>
            <a:pPr marL="285750" indent="-285750">
              <a:buFont typeface="Wingdings" panose="05000000000000000000" pitchFamily="2" charset="2"/>
              <a:buChar char="v"/>
            </a:pPr>
            <a:r>
              <a:rPr lang="en-US" b="1" dirty="0" smtClean="0">
                <a:solidFill>
                  <a:srgbClr val="FF0000"/>
                </a:solidFill>
                <a:effectLst>
                  <a:outerShdw blurRad="38100" dist="38100" dir="2700000" algn="tl">
                    <a:srgbClr val="000000">
                      <a:alpha val="43137"/>
                    </a:srgbClr>
                  </a:outerShdw>
                </a:effectLst>
                <a:latin typeface="Palatino Linotype" panose="02040502050505030304" pitchFamily="18" charset="0"/>
              </a:rPr>
              <a:t>TRACKING</a:t>
            </a:r>
            <a:r>
              <a:rPr lang="en-US" dirty="0" smtClean="0">
                <a:latin typeface="Palatino Linotype" panose="02040502050505030304" pitchFamily="18" charset="0"/>
              </a:rPr>
              <a:t> </a:t>
            </a:r>
            <a:r>
              <a:rPr lang="en-US" dirty="0" smtClean="0">
                <a:solidFill>
                  <a:srgbClr val="FF0000"/>
                </a:solidFill>
                <a:latin typeface="Palatino Linotype" panose="02040502050505030304" pitchFamily="18" charset="0"/>
              </a:rPr>
              <a:t>“recoil mass to Higgs” (</a:t>
            </a:r>
            <a:r>
              <a:rPr lang="en-US" dirty="0" err="1" smtClean="0">
                <a:solidFill>
                  <a:srgbClr val="FF0000"/>
                </a:solidFill>
                <a:latin typeface="Palatino Linotype" panose="02040502050505030304" pitchFamily="18" charset="0"/>
              </a:rPr>
              <a:t>e+e</a:t>
            </a:r>
            <a:r>
              <a:rPr lang="en-US" dirty="0" smtClean="0">
                <a:solidFill>
                  <a:srgbClr val="FF0000"/>
                </a:solidFill>
                <a:latin typeface="Palatino Linotype" panose="02040502050505030304" pitchFamily="18" charset="0"/>
              </a:rPr>
              <a:t>- </a:t>
            </a:r>
            <a:r>
              <a:rPr lang="en-US" dirty="0" smtClean="0">
                <a:solidFill>
                  <a:srgbClr val="FF0000"/>
                </a:solidFill>
                <a:latin typeface="Palatino Linotype" panose="02040502050505030304" pitchFamily="18" charset="0"/>
                <a:sym typeface="Wingdings" panose="05000000000000000000" pitchFamily="2" charset="2"/>
              </a:rPr>
              <a:t> </a:t>
            </a:r>
            <a:r>
              <a:rPr lang="en-US" dirty="0" err="1" smtClean="0">
                <a:solidFill>
                  <a:srgbClr val="FF0000"/>
                </a:solidFill>
                <a:latin typeface="Palatino Linotype" panose="02040502050505030304" pitchFamily="18" charset="0"/>
                <a:sym typeface="Wingdings" panose="05000000000000000000" pitchFamily="2" charset="2"/>
              </a:rPr>
              <a:t>Zh</a:t>
            </a:r>
            <a:r>
              <a:rPr lang="en-US" dirty="0" smtClean="0">
                <a:solidFill>
                  <a:srgbClr val="FF0000"/>
                </a:solidFill>
                <a:latin typeface="Palatino Linotype" panose="02040502050505030304" pitchFamily="18" charset="0"/>
                <a:sym typeface="Wingdings" panose="05000000000000000000" pitchFamily="2" charset="2"/>
              </a:rPr>
              <a:t>  </a:t>
            </a:r>
            <a:r>
              <a:rPr lang="en-US" dirty="0" err="1" smtClean="0">
                <a:solidFill>
                  <a:srgbClr val="FF0000"/>
                </a:solidFill>
                <a:latin typeface="Palatino Linotype" panose="02040502050505030304" pitchFamily="18" charset="0"/>
                <a:sym typeface="Wingdings" panose="05000000000000000000" pitchFamily="2" charset="2"/>
              </a:rPr>
              <a:t>llX</a:t>
            </a:r>
            <a:r>
              <a:rPr lang="en-US" dirty="0" smtClean="0">
                <a:solidFill>
                  <a:srgbClr val="FF0000"/>
                </a:solidFill>
                <a:latin typeface="Palatino Linotype" panose="02040502050505030304" pitchFamily="18" charset="0"/>
                <a:sym typeface="Wingdings" panose="05000000000000000000" pitchFamily="2" charset="2"/>
              </a:rPr>
              <a:t>)</a:t>
            </a:r>
          </a:p>
          <a:p>
            <a:pPr marL="0" lvl="1"/>
            <a:r>
              <a:rPr lang="en-US" altLang="ja-JP" dirty="0">
                <a:solidFill>
                  <a:srgbClr val="0000CC"/>
                </a:solidFill>
                <a:latin typeface="Palatino Linotype" panose="02040502050505030304" pitchFamily="18" charset="0"/>
              </a:rPr>
              <a:t>~1/6 material, ~1/10 resolution </a:t>
            </a:r>
            <a:r>
              <a:rPr lang="en-US" altLang="ja-JP" dirty="0" smtClean="0">
                <a:solidFill>
                  <a:srgbClr val="0000CC"/>
                </a:solidFill>
                <a:latin typeface="Palatino Linotype" panose="02040502050505030304" pitchFamily="18" charset="0"/>
              </a:rPr>
              <a:t>(ILC vs </a:t>
            </a:r>
            <a:r>
              <a:rPr lang="en-US" altLang="ja-JP" dirty="0">
                <a:solidFill>
                  <a:srgbClr val="0000CC"/>
                </a:solidFill>
                <a:latin typeface="Palatino Linotype" panose="02040502050505030304" pitchFamily="18" charset="0"/>
              </a:rPr>
              <a:t>LHC) </a:t>
            </a:r>
            <a:endParaRPr lang="en-US" altLang="ja-JP" dirty="0" smtClean="0">
              <a:solidFill>
                <a:srgbClr val="0000CC"/>
              </a:solidFill>
              <a:latin typeface="Palatino Linotype" panose="02040502050505030304" pitchFamily="18" charset="0"/>
            </a:endParaRPr>
          </a:p>
          <a:p>
            <a:pPr marL="0" lvl="1"/>
            <a:r>
              <a:rPr lang="en-US" altLang="ja-JP" dirty="0" smtClean="0">
                <a:solidFill>
                  <a:srgbClr val="663300"/>
                </a:solidFill>
                <a:latin typeface="Palatino Linotype" panose="02040502050505030304" pitchFamily="18" charset="0"/>
              </a:rPr>
              <a:t>B = 3.5 – 5T (CLIC and ILC)</a:t>
            </a:r>
          </a:p>
          <a:p>
            <a:pPr marL="0" lvl="1"/>
            <a:endParaRPr lang="en-US" altLang="ja-JP" dirty="0">
              <a:solidFill>
                <a:srgbClr val="663300"/>
              </a:solidFill>
              <a:latin typeface="Palatino Linotype" panose="02040502050505030304" pitchFamily="18" charset="0"/>
            </a:endParaRPr>
          </a:p>
          <a:p>
            <a:endParaRPr lang="en-US" dirty="0" smtClean="0">
              <a:latin typeface="Palatino Linotype" panose="02040502050505030304" pitchFamily="18" charset="0"/>
              <a:sym typeface="Wingdings" panose="05000000000000000000" pitchFamily="2" charset="2"/>
            </a:endParaRPr>
          </a:p>
          <a:p>
            <a:endParaRPr lang="en-US" dirty="0">
              <a:latin typeface="Palatino Linotype" panose="02040502050505030304" pitchFamily="18" charset="0"/>
              <a:sym typeface="Wingdings" panose="05000000000000000000" pitchFamily="2" charset="2"/>
            </a:endParaRPr>
          </a:p>
          <a:p>
            <a:endParaRPr lang="en-US" dirty="0" smtClean="0">
              <a:latin typeface="Palatino Linotype" panose="02040502050505030304" pitchFamily="18" charset="0"/>
              <a:sym typeface="Wingdings" panose="05000000000000000000" pitchFamily="2" charset="2"/>
            </a:endParaRPr>
          </a:p>
          <a:p>
            <a:pPr marL="285750" indent="-285750">
              <a:buFont typeface="Wingdings" panose="05000000000000000000" pitchFamily="2" charset="2"/>
              <a:buChar char="v"/>
            </a:pPr>
            <a:r>
              <a:rPr lang="en-US" b="1" dirty="0" smtClean="0">
                <a:solidFill>
                  <a:srgbClr val="FF0000"/>
                </a:solidFill>
                <a:effectLst>
                  <a:outerShdw blurRad="38100" dist="38100" dir="2700000" algn="tl">
                    <a:srgbClr val="000000">
                      <a:alpha val="43137"/>
                    </a:srgbClr>
                  </a:outerShdw>
                </a:effectLst>
                <a:latin typeface="Palatino Linotype" panose="02040502050505030304" pitchFamily="18" charset="0"/>
              </a:rPr>
              <a:t>CALO </a:t>
            </a:r>
            <a:r>
              <a:rPr lang="en-US" dirty="0" smtClean="0">
                <a:solidFill>
                  <a:srgbClr val="FF0000"/>
                </a:solidFill>
                <a:latin typeface="Palatino Linotype" panose="02040502050505030304" pitchFamily="18" charset="0"/>
              </a:rPr>
              <a:t>“particle flow, di-jet mass resolution”</a:t>
            </a:r>
          </a:p>
          <a:p>
            <a:r>
              <a:rPr lang="en-US" dirty="0">
                <a:solidFill>
                  <a:srgbClr val="0000CC"/>
                </a:solidFill>
                <a:latin typeface="Palatino Linotype" panose="02040502050505030304" pitchFamily="18" charset="0"/>
              </a:rPr>
              <a:t>1000x granularity, ~1/2 resolution </a:t>
            </a:r>
            <a:r>
              <a:rPr lang="en-US" dirty="0" smtClean="0">
                <a:solidFill>
                  <a:srgbClr val="0000CC"/>
                </a:solidFill>
                <a:latin typeface="Palatino Linotype" panose="02040502050505030304" pitchFamily="18" charset="0"/>
              </a:rPr>
              <a:t>(ILC vs </a:t>
            </a:r>
            <a:r>
              <a:rPr lang="en-US" dirty="0">
                <a:solidFill>
                  <a:srgbClr val="0000CC"/>
                </a:solidFill>
                <a:latin typeface="Palatino Linotype" panose="02040502050505030304" pitchFamily="18" charset="0"/>
              </a:rPr>
              <a:t>LHC</a:t>
            </a:r>
            <a:r>
              <a:rPr lang="en-US" dirty="0" smtClean="0">
                <a:solidFill>
                  <a:srgbClr val="0000CC"/>
                </a:solidFill>
                <a:latin typeface="Palatino Linotype" panose="02040502050505030304" pitchFamily="18" charset="0"/>
              </a:rPr>
              <a:t>);</a:t>
            </a:r>
          </a:p>
          <a:p>
            <a:r>
              <a:rPr lang="en-US" dirty="0" smtClean="0">
                <a:solidFill>
                  <a:srgbClr val="0000CC"/>
                </a:solidFill>
                <a:latin typeface="Palatino Linotype" panose="02040502050505030304" pitchFamily="18" charset="0"/>
              </a:rPr>
              <a:t>Detector coverage down to very low angle</a:t>
            </a:r>
            <a:endParaRPr lang="en-US" dirty="0">
              <a:solidFill>
                <a:srgbClr val="0000CC"/>
              </a:solidFill>
              <a:latin typeface="Palatino Linotype" panose="02040502050505030304" pitchFamily="18" charset="0"/>
            </a:endParaRPr>
          </a:p>
          <a:p>
            <a:endParaRPr lang="en-US" dirty="0" smtClean="0">
              <a:latin typeface="Palatino Linotype" panose="02040502050505030304" pitchFamily="18" charset="0"/>
            </a:endParaRPr>
          </a:p>
          <a:p>
            <a:endParaRPr lang="en-US" dirty="0" smtClean="0">
              <a:latin typeface="Palatino Linotype" panose="02040502050505030304" pitchFamily="18" charset="0"/>
            </a:endParaRPr>
          </a:p>
        </p:txBody>
      </p:sp>
      <p:pic>
        <p:nvPicPr>
          <p:cNvPr id="4" name="Picture 3"/>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191394" y="1700808"/>
            <a:ext cx="2876550" cy="749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4"/>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971600" y="3645024"/>
            <a:ext cx="3160712" cy="4111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Picture 5"/>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079252" y="5445224"/>
            <a:ext cx="3060700"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 name="Rectangle 4"/>
          <p:cNvSpPr>
            <a:spLocks noChangeArrowheads="1"/>
          </p:cNvSpPr>
          <p:nvPr/>
        </p:nvSpPr>
        <p:spPr bwMode="auto">
          <a:xfrm>
            <a:off x="251520" y="71439"/>
            <a:ext cx="8712968" cy="477242"/>
          </a:xfrm>
          <a:prstGeom prst="rect">
            <a:avLst/>
          </a:prstGeom>
          <a:solidFill>
            <a:schemeClr val="bg1"/>
          </a:solidFill>
          <a:ln w="9525">
            <a:noFill/>
            <a:miter lim="800000"/>
            <a:headEnd/>
            <a:tailEnd/>
          </a:ln>
          <a:effectLst/>
        </p:spPr>
        <p:txBody>
          <a:bodyPr wrap="none" anchor="ctr"/>
          <a:lstStyle/>
          <a:p>
            <a:endParaRPr lang="fr-FR"/>
          </a:p>
        </p:txBody>
      </p:sp>
      <p:sp>
        <p:nvSpPr>
          <p:cNvPr id="9" name="WordArt 5"/>
          <p:cNvSpPr>
            <a:spLocks noChangeArrowheads="1" noChangeShapeType="1" noTextEdit="1"/>
          </p:cNvSpPr>
          <p:nvPr/>
        </p:nvSpPr>
        <p:spPr bwMode="auto">
          <a:xfrm>
            <a:off x="467544" y="188640"/>
            <a:ext cx="8280920" cy="360040"/>
          </a:xfrm>
          <a:prstGeom prst="rect">
            <a:avLst/>
          </a:prstGeom>
        </p:spPr>
        <p:txBody>
          <a:bodyPr wrap="none" fromWordArt="1">
            <a:prstTxWarp prst="textPlain">
              <a:avLst>
                <a:gd name="adj" fmla="val 50000"/>
              </a:avLst>
            </a:prstTxWarp>
          </a:bodyPr>
          <a:lstStyle/>
          <a:p>
            <a:pPr algn="ctr"/>
            <a:r>
              <a:rPr lang="en-US" sz="2800" kern="10" dirty="0" smtClean="0">
                <a:ln w="12700">
                  <a:solidFill>
                    <a:srgbClr val="3333CC"/>
                  </a:solidFill>
                  <a:round/>
                  <a:headEnd/>
                  <a:tailEnd/>
                </a:ln>
                <a:solidFill>
                  <a:srgbClr val="B2B2B2">
                    <a:alpha val="50000"/>
                  </a:srgbClr>
                </a:solidFill>
                <a:latin typeface="Arial"/>
                <a:cs typeface="Arial"/>
              </a:rPr>
              <a:t>Challenges for ILC (0.25 – 1.0 </a:t>
            </a:r>
            <a:r>
              <a:rPr lang="en-US" sz="2800" kern="10" dirty="0" err="1" smtClean="0">
                <a:ln w="12700">
                  <a:solidFill>
                    <a:srgbClr val="3333CC"/>
                  </a:solidFill>
                  <a:round/>
                  <a:headEnd/>
                  <a:tailEnd/>
                </a:ln>
                <a:solidFill>
                  <a:srgbClr val="B2B2B2">
                    <a:alpha val="50000"/>
                  </a:srgbClr>
                </a:solidFill>
                <a:latin typeface="Arial"/>
                <a:cs typeface="Arial"/>
              </a:rPr>
              <a:t>TeV</a:t>
            </a:r>
            <a:r>
              <a:rPr lang="en-US" sz="2800" kern="10" dirty="0" smtClean="0">
                <a:ln w="12700">
                  <a:solidFill>
                    <a:srgbClr val="3333CC"/>
                  </a:solidFill>
                  <a:round/>
                  <a:headEnd/>
                  <a:tailEnd/>
                </a:ln>
                <a:solidFill>
                  <a:srgbClr val="B2B2B2">
                    <a:alpha val="50000"/>
                  </a:srgbClr>
                </a:solidFill>
                <a:latin typeface="Arial"/>
                <a:cs typeface="Arial"/>
              </a:rPr>
              <a:t>) / CLIC (0.5-3.0 </a:t>
            </a:r>
            <a:r>
              <a:rPr lang="en-US" sz="2800" kern="10" dirty="0" err="1">
                <a:ln w="12700">
                  <a:solidFill>
                    <a:srgbClr val="3333CC"/>
                  </a:solidFill>
                  <a:round/>
                  <a:headEnd/>
                  <a:tailEnd/>
                </a:ln>
                <a:solidFill>
                  <a:srgbClr val="B2B2B2">
                    <a:alpha val="50000"/>
                  </a:srgbClr>
                </a:solidFill>
                <a:latin typeface="Arial"/>
                <a:cs typeface="Arial"/>
              </a:rPr>
              <a:t>T</a:t>
            </a:r>
            <a:r>
              <a:rPr lang="en-US" sz="2800" kern="10" dirty="0" err="1" smtClean="0">
                <a:ln w="12700">
                  <a:solidFill>
                    <a:srgbClr val="3333CC"/>
                  </a:solidFill>
                  <a:round/>
                  <a:headEnd/>
                  <a:tailEnd/>
                </a:ln>
                <a:solidFill>
                  <a:srgbClr val="B2B2B2">
                    <a:alpha val="50000"/>
                  </a:srgbClr>
                </a:solidFill>
                <a:latin typeface="Arial"/>
                <a:cs typeface="Arial"/>
              </a:rPr>
              <a:t>eV</a:t>
            </a:r>
            <a:r>
              <a:rPr lang="en-US" sz="2800" kern="10" dirty="0" smtClean="0">
                <a:ln w="12700">
                  <a:solidFill>
                    <a:srgbClr val="3333CC"/>
                  </a:solidFill>
                  <a:round/>
                  <a:headEnd/>
                  <a:tailEnd/>
                </a:ln>
                <a:solidFill>
                  <a:srgbClr val="B2B2B2">
                    <a:alpha val="50000"/>
                  </a:srgbClr>
                </a:solidFill>
                <a:latin typeface="Arial"/>
                <a:cs typeface="Arial"/>
              </a:rPr>
              <a:t>) Detectors</a:t>
            </a:r>
            <a:endParaRPr lang="fr-FR" sz="2800" kern="10" dirty="0">
              <a:ln w="12700">
                <a:solidFill>
                  <a:srgbClr val="3333CC"/>
                </a:solidFill>
                <a:round/>
                <a:headEnd/>
                <a:tailEnd/>
              </a:ln>
              <a:solidFill>
                <a:srgbClr val="B2B2B2">
                  <a:alpha val="50000"/>
                </a:srgbClr>
              </a:solidFill>
              <a:latin typeface="Arial"/>
              <a:cs typeface="Arial"/>
            </a:endParaRPr>
          </a:p>
        </p:txBody>
      </p:sp>
      <p:pic>
        <p:nvPicPr>
          <p:cNvPr id="10" name="Picture 9" descr="Screen Shot 2012-01-21 at 9.35.01 PM.png"/>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6218696" y="3493733"/>
            <a:ext cx="2889808" cy="2455547"/>
          </a:xfrm>
          <a:prstGeom prst="rect">
            <a:avLst/>
          </a:prstGeom>
        </p:spPr>
      </p:pic>
      <p:sp>
        <p:nvSpPr>
          <p:cNvPr id="11" name="TextBox 10"/>
          <p:cNvSpPr txBox="1"/>
          <p:nvPr/>
        </p:nvSpPr>
        <p:spPr>
          <a:xfrm>
            <a:off x="7884368" y="4149080"/>
            <a:ext cx="1093569" cy="646331"/>
          </a:xfrm>
          <a:prstGeom prst="rect">
            <a:avLst/>
          </a:prstGeom>
          <a:noFill/>
        </p:spPr>
        <p:txBody>
          <a:bodyPr wrap="none" rtlCol="0">
            <a:spAutoFit/>
          </a:bodyPr>
          <a:lstStyle/>
          <a:p>
            <a:pPr algn="ctr"/>
            <a:r>
              <a:rPr lang="en-US" dirty="0" smtClean="0">
                <a:solidFill>
                  <a:srgbClr val="663300"/>
                </a:solidFill>
                <a:latin typeface="Palatino Linotype" panose="02040502050505030304" pitchFamily="18" charset="0"/>
              </a:rPr>
              <a:t>W/Z </a:t>
            </a:r>
            <a:r>
              <a:rPr lang="en-US" dirty="0" smtClean="0">
                <a:solidFill>
                  <a:srgbClr val="663300"/>
                </a:solidFill>
                <a:latin typeface="Palatino Linotype" panose="02040502050505030304" pitchFamily="18" charset="0"/>
                <a:sym typeface="Wingdings" panose="05000000000000000000" pitchFamily="2" charset="2"/>
              </a:rPr>
              <a:t> </a:t>
            </a:r>
            <a:r>
              <a:rPr lang="en-US" dirty="0" err="1" smtClean="0">
                <a:solidFill>
                  <a:srgbClr val="663300"/>
                </a:solidFill>
                <a:latin typeface="Palatino Linotype" panose="02040502050505030304" pitchFamily="18" charset="0"/>
                <a:sym typeface="Wingdings" panose="05000000000000000000" pitchFamily="2" charset="2"/>
              </a:rPr>
              <a:t>jj</a:t>
            </a:r>
            <a:endParaRPr lang="en-US" dirty="0">
              <a:solidFill>
                <a:srgbClr val="663300"/>
              </a:solidFill>
              <a:latin typeface="Palatino Linotype" panose="02040502050505030304" pitchFamily="18" charset="0"/>
            </a:endParaRPr>
          </a:p>
          <a:p>
            <a:pPr algn="ctr"/>
            <a:r>
              <a:rPr lang="en-US" dirty="0" err="1" smtClean="0">
                <a:solidFill>
                  <a:srgbClr val="663300"/>
                </a:solidFill>
                <a:latin typeface="Palatino Linotype" panose="02040502050505030304" pitchFamily="18" charset="0"/>
              </a:rPr>
              <a:t>reco</a:t>
            </a:r>
            <a:endParaRPr lang="en-US" dirty="0">
              <a:solidFill>
                <a:srgbClr val="663300"/>
              </a:solidFill>
              <a:latin typeface="Palatino Linotype" panose="02040502050505030304" pitchFamily="18" charset="0"/>
            </a:endParaRPr>
          </a:p>
        </p:txBody>
      </p:sp>
      <p:sp>
        <p:nvSpPr>
          <p:cNvPr id="12" name="Text Box 12"/>
          <p:cNvSpPr txBox="1">
            <a:spLocks noChangeArrowheads="1"/>
          </p:cNvSpPr>
          <p:nvPr/>
        </p:nvSpPr>
        <p:spPr bwMode="auto">
          <a:xfrm>
            <a:off x="7101477" y="683985"/>
            <a:ext cx="1863011" cy="584775"/>
          </a:xfrm>
          <a:prstGeom prst="rect">
            <a:avLst/>
          </a:prstGeom>
          <a:solidFill>
            <a:schemeClr val="bg1"/>
          </a:solidFill>
          <a:ln w="9525">
            <a:noFill/>
            <a:miter lim="800000"/>
            <a:headEnd/>
            <a:tailEnd/>
          </a:ln>
          <a:effectLst/>
        </p:spPr>
        <p:txBody>
          <a:bodyPr wrap="none">
            <a:spAutoFit/>
          </a:bodyPr>
          <a:lstStyle/>
          <a:p>
            <a:r>
              <a:rPr lang="en-US" sz="1600" dirty="0">
                <a:solidFill>
                  <a:srgbClr val="663300"/>
                </a:solidFill>
                <a:latin typeface="Palatino Linotype" panose="02040502050505030304" pitchFamily="18" charset="0"/>
              </a:rPr>
              <a:t>Recoil Mass to </a:t>
            </a:r>
            <a:r>
              <a:rPr lang="en-US" sz="1600" dirty="0" smtClean="0">
                <a:solidFill>
                  <a:srgbClr val="663300"/>
                </a:solidFill>
                <a:latin typeface="Palatino Linotype" panose="02040502050505030304" pitchFamily="18" charset="0"/>
              </a:rPr>
              <a:t>Z  </a:t>
            </a:r>
          </a:p>
          <a:p>
            <a:r>
              <a:rPr lang="en-US" sz="1600" dirty="0" smtClean="0">
                <a:solidFill>
                  <a:srgbClr val="663300"/>
                </a:solidFill>
                <a:latin typeface="Palatino Linotype" panose="02040502050505030304" pitchFamily="18" charset="0"/>
              </a:rPr>
              <a:t>(Higgs-</a:t>
            </a:r>
            <a:r>
              <a:rPr lang="en-US" sz="1600" dirty="0" err="1" smtClean="0">
                <a:solidFill>
                  <a:srgbClr val="663300"/>
                </a:solidFill>
                <a:latin typeface="Palatino Linotype" panose="02040502050505030304" pitchFamily="18" charset="0"/>
              </a:rPr>
              <a:t>strahlung</a:t>
            </a:r>
            <a:r>
              <a:rPr lang="en-US" sz="1600" dirty="0" smtClean="0">
                <a:solidFill>
                  <a:srgbClr val="663300"/>
                </a:solidFill>
                <a:latin typeface="Palatino Linotype" panose="02040502050505030304" pitchFamily="18" charset="0"/>
              </a:rPr>
              <a:t>):</a:t>
            </a:r>
            <a:endParaRPr lang="fr-FR" sz="1600" dirty="0">
              <a:solidFill>
                <a:srgbClr val="663300"/>
              </a:solidFill>
              <a:latin typeface="Palatino Linotype" panose="02040502050505030304" pitchFamily="18" charset="0"/>
            </a:endParaRPr>
          </a:p>
        </p:txBody>
      </p:sp>
      <p:sp>
        <p:nvSpPr>
          <p:cNvPr id="14" name="Rectangle 13"/>
          <p:cNvSpPr/>
          <p:nvPr/>
        </p:nvSpPr>
        <p:spPr>
          <a:xfrm>
            <a:off x="58983" y="5982379"/>
            <a:ext cx="9049521" cy="830997"/>
          </a:xfrm>
          <a:prstGeom prst="rect">
            <a:avLst/>
          </a:prstGeom>
        </p:spPr>
        <p:txBody>
          <a:bodyPr wrap="square">
            <a:spAutoFit/>
          </a:bodyPr>
          <a:lstStyle/>
          <a:p>
            <a:pPr marL="285750" indent="-285750">
              <a:buFont typeface="Wingdings" panose="05000000000000000000" pitchFamily="2" charset="2"/>
              <a:buChar char="v"/>
            </a:pPr>
            <a:r>
              <a:rPr lang="en-US" sz="1600" dirty="0" smtClean="0">
                <a:latin typeface="Palatino Linotype" panose="02040502050505030304" pitchFamily="18" charset="0"/>
              </a:rPr>
              <a:t>Key detector R&amp;D technologies have been demonstrated with prototypes in test beams</a:t>
            </a:r>
          </a:p>
          <a:p>
            <a:pPr marL="285750" indent="-285750">
              <a:buFont typeface="Wingdings" panose="05000000000000000000" pitchFamily="2" charset="2"/>
              <a:buChar char="v"/>
            </a:pPr>
            <a:r>
              <a:rPr lang="en-US" sz="1600" dirty="0" smtClean="0">
                <a:latin typeface="Palatino Linotype" panose="02040502050505030304" pitchFamily="18" charset="0"/>
              </a:rPr>
              <a:t>Physics performance has been studies in full simulations</a:t>
            </a:r>
          </a:p>
          <a:p>
            <a:pPr marL="285750" indent="-285750">
              <a:buFont typeface="Wingdings" panose="05000000000000000000" pitchFamily="2" charset="2"/>
              <a:buChar char="v"/>
            </a:pPr>
            <a:r>
              <a:rPr lang="en-US" sz="1600" dirty="0" smtClean="0">
                <a:latin typeface="Palatino Linotype" panose="02040502050505030304" pitchFamily="18" charset="0"/>
              </a:rPr>
              <a:t>Major engineering R&amp;D efforts and optimization of detector concepts are still needed</a:t>
            </a:r>
            <a:endParaRPr lang="fr-FR" sz="1600" dirty="0">
              <a:latin typeface="Palatino Linotype" panose="02040502050505030304" pitchFamily="18" charset="0"/>
            </a:endParaRPr>
          </a:p>
        </p:txBody>
      </p:sp>
    </p:spTree>
    <p:extLst>
      <p:ext uri="{BB962C8B-B14F-4D97-AF65-F5344CB8AC3E}">
        <p14:creationId xmlns:p14="http://schemas.microsoft.com/office/powerpoint/2010/main" val="2903574094"/>
      </p:ext>
    </p:extLst>
  </p:cSld>
  <p:clrMapOvr>
    <a:overrideClrMapping bg1="lt1" tx1="dk1" bg2="lt2" tx2="dk2" accent1="accent1" accent2="accent2" accent3="accent3" accent4="accent4" accent5="accent5" accent6="accent6" hlink="hlink" folHlink="folHlink"/>
  </p:clrMapOvr>
  <p:transition>
    <p:circl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tile tx="0" ty="0" sx="100000" sy="100000" flip="none" algn="tl"/>
        </a:blipFill>
        <a:effectLst/>
      </p:bgPr>
    </p:bg>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4763"/>
            <a:ext cx="9144000" cy="68532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Text Box 6"/>
          <p:cNvSpPr txBox="1">
            <a:spLocks noChangeArrowheads="1"/>
          </p:cNvSpPr>
          <p:nvPr/>
        </p:nvSpPr>
        <p:spPr bwMode="auto">
          <a:xfrm>
            <a:off x="312738" y="1949450"/>
            <a:ext cx="1336675" cy="889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00"/>
                </a:solidFill>
                <a:latin typeface="Bitstream Vera Sans" pitchFamily="16" charset="0"/>
                <a:ea typeface="ＭＳ Ｐゴシック"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00"/>
                </a:solidFill>
                <a:latin typeface="Bitstream Vera Sans" pitchFamily="16" charset="0"/>
                <a:ea typeface="ＭＳ Ｐゴシック"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00"/>
                </a:solidFill>
                <a:latin typeface="Bitstream Vera Sans" pitchFamily="16" charset="0"/>
                <a:ea typeface="ＭＳ Ｐゴシック"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00"/>
                </a:solidFill>
                <a:latin typeface="Bitstream Vera Sans" pitchFamily="16" charset="0"/>
                <a:ea typeface="ＭＳ Ｐゴシック"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00"/>
                </a:solidFill>
                <a:latin typeface="Bitstream Vera Sans" pitchFamily="16" charset="0"/>
                <a:ea typeface="ＭＳ Ｐゴシック" charset="-128"/>
              </a:defRPr>
            </a:lvl5pPr>
            <a:lvl6pPr marL="2514600" indent="-228600" defTabSz="457200" fontAlgn="base" hangingPunct="0">
              <a:lnSpc>
                <a:spcPct val="97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00"/>
                </a:solidFill>
                <a:latin typeface="Bitstream Vera Sans" pitchFamily="16" charset="0"/>
                <a:ea typeface="ＭＳ Ｐゴシック" charset="-128"/>
              </a:defRPr>
            </a:lvl6pPr>
            <a:lvl7pPr marL="2971800" indent="-228600" defTabSz="457200" fontAlgn="base" hangingPunct="0">
              <a:lnSpc>
                <a:spcPct val="97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00"/>
                </a:solidFill>
                <a:latin typeface="Bitstream Vera Sans" pitchFamily="16" charset="0"/>
                <a:ea typeface="ＭＳ Ｐゴシック" charset="-128"/>
              </a:defRPr>
            </a:lvl7pPr>
            <a:lvl8pPr marL="3429000" indent="-228600" defTabSz="457200" fontAlgn="base" hangingPunct="0">
              <a:lnSpc>
                <a:spcPct val="97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00"/>
                </a:solidFill>
                <a:latin typeface="Bitstream Vera Sans" pitchFamily="16" charset="0"/>
                <a:ea typeface="ＭＳ Ｐゴシック" charset="-128"/>
              </a:defRPr>
            </a:lvl8pPr>
            <a:lvl9pPr marL="3886200" indent="-228600" defTabSz="457200" fontAlgn="base" hangingPunct="0">
              <a:lnSpc>
                <a:spcPct val="97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00"/>
                </a:solidFill>
                <a:latin typeface="Bitstream Vera Sans" pitchFamily="16" charset="0"/>
                <a:ea typeface="ＭＳ Ｐゴシック" charset="-128"/>
              </a:defRPr>
            </a:lvl9pPr>
          </a:lstStyle>
          <a:p>
            <a:r>
              <a:rPr lang="en-US" altLang="fr-FR" sz="1800" dirty="0">
                <a:solidFill>
                  <a:srgbClr val="FFFFFF"/>
                </a:solidFill>
              </a:rPr>
              <a:t>Large TPC</a:t>
            </a:r>
          </a:p>
          <a:p>
            <a:r>
              <a:rPr lang="en-US" altLang="fr-FR" sz="1800" dirty="0">
                <a:solidFill>
                  <a:srgbClr val="FFFFFF"/>
                </a:solidFill>
              </a:rPr>
              <a:t>R~1.8m</a:t>
            </a:r>
          </a:p>
          <a:p>
            <a:r>
              <a:rPr lang="en-US" altLang="fr-FR" sz="1800" dirty="0" smtClean="0">
                <a:solidFill>
                  <a:srgbClr val="FFFFFF"/>
                </a:solidFill>
              </a:rPr>
              <a:t>Z/2~2.0m</a:t>
            </a:r>
            <a:endParaRPr lang="en-US" altLang="fr-FR" sz="1800" dirty="0">
              <a:solidFill>
                <a:srgbClr val="FFFFFF"/>
              </a:solidFill>
            </a:endParaRPr>
          </a:p>
        </p:txBody>
      </p:sp>
      <p:sp>
        <p:nvSpPr>
          <p:cNvPr id="4" name="Line 7"/>
          <p:cNvSpPr>
            <a:spLocks noChangeShapeType="1"/>
          </p:cNvSpPr>
          <p:nvPr/>
        </p:nvSpPr>
        <p:spPr bwMode="auto">
          <a:xfrm flipH="1" flipV="1">
            <a:off x="3707904" y="3431380"/>
            <a:ext cx="298946" cy="1250157"/>
          </a:xfrm>
          <a:prstGeom prst="line">
            <a:avLst/>
          </a:prstGeom>
          <a:noFill/>
          <a:ln w="9525" cap="flat">
            <a:solidFill>
              <a:srgbClr val="FFFF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5" name="Text Box 8"/>
          <p:cNvSpPr txBox="1">
            <a:spLocks noChangeArrowheads="1"/>
          </p:cNvSpPr>
          <p:nvPr/>
        </p:nvSpPr>
        <p:spPr bwMode="auto">
          <a:xfrm>
            <a:off x="2732088" y="4692650"/>
            <a:ext cx="2201862" cy="828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00"/>
                </a:solidFill>
                <a:latin typeface="Bitstream Vera Sans" pitchFamily="16" charset="0"/>
                <a:ea typeface="ＭＳ Ｐゴシック"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00"/>
                </a:solidFill>
                <a:latin typeface="Bitstream Vera Sans" pitchFamily="16" charset="0"/>
                <a:ea typeface="ＭＳ Ｐゴシック"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00"/>
                </a:solidFill>
                <a:latin typeface="Bitstream Vera Sans" pitchFamily="16" charset="0"/>
                <a:ea typeface="ＭＳ Ｐゴシック"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00"/>
                </a:solidFill>
                <a:latin typeface="Bitstream Vera Sans" pitchFamily="16" charset="0"/>
                <a:ea typeface="ＭＳ Ｐゴシック"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00"/>
                </a:solidFill>
                <a:latin typeface="Bitstream Vera Sans" pitchFamily="16" charset="0"/>
                <a:ea typeface="ＭＳ Ｐゴシック" charset="-128"/>
              </a:defRPr>
            </a:lvl5pPr>
            <a:lvl6pPr marL="2514600" indent="-228600" defTabSz="457200" fontAlgn="base" hangingPunct="0">
              <a:lnSpc>
                <a:spcPct val="97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00"/>
                </a:solidFill>
                <a:latin typeface="Bitstream Vera Sans" pitchFamily="16" charset="0"/>
                <a:ea typeface="ＭＳ Ｐゴシック" charset="-128"/>
              </a:defRPr>
            </a:lvl6pPr>
            <a:lvl7pPr marL="2971800" indent="-228600" defTabSz="457200" fontAlgn="base" hangingPunct="0">
              <a:lnSpc>
                <a:spcPct val="97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00"/>
                </a:solidFill>
                <a:latin typeface="Bitstream Vera Sans" pitchFamily="16" charset="0"/>
                <a:ea typeface="ＭＳ Ｐゴシック" charset="-128"/>
              </a:defRPr>
            </a:lvl7pPr>
            <a:lvl8pPr marL="3429000" indent="-228600" defTabSz="457200" fontAlgn="base" hangingPunct="0">
              <a:lnSpc>
                <a:spcPct val="97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00"/>
                </a:solidFill>
                <a:latin typeface="Bitstream Vera Sans" pitchFamily="16" charset="0"/>
                <a:ea typeface="ＭＳ Ｐゴシック" charset="-128"/>
              </a:defRPr>
            </a:lvl8pPr>
            <a:lvl9pPr marL="3886200" indent="-228600" defTabSz="457200" fontAlgn="base" hangingPunct="0">
              <a:lnSpc>
                <a:spcPct val="97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00"/>
                </a:solidFill>
                <a:latin typeface="Bitstream Vera Sans" pitchFamily="16" charset="0"/>
                <a:ea typeface="ＭＳ Ｐゴシック" charset="-128"/>
              </a:defRPr>
            </a:lvl9pPr>
          </a:lstStyle>
          <a:p>
            <a:r>
              <a:rPr lang="en-US" altLang="fr-FR" sz="1800" dirty="0">
                <a:solidFill>
                  <a:srgbClr val="FFFFFF"/>
                </a:solidFill>
              </a:rPr>
              <a:t>Vertex detector</a:t>
            </a:r>
          </a:p>
          <a:p>
            <a:r>
              <a:rPr lang="en-US" altLang="fr-FR" sz="1600" dirty="0">
                <a:solidFill>
                  <a:srgbClr val="FFFFFF"/>
                </a:solidFill>
              </a:rPr>
              <a:t>Inner radius~1.6cm</a:t>
            </a:r>
          </a:p>
          <a:p>
            <a:r>
              <a:rPr lang="en-US" altLang="fr-FR" sz="1600" dirty="0">
                <a:solidFill>
                  <a:srgbClr val="FFFFFF"/>
                </a:solidFill>
              </a:rPr>
              <a:t>Outer radius~ 6 cm</a:t>
            </a:r>
          </a:p>
        </p:txBody>
      </p:sp>
      <p:sp>
        <p:nvSpPr>
          <p:cNvPr id="6" name="Line 9"/>
          <p:cNvSpPr>
            <a:spLocks noChangeShapeType="1"/>
          </p:cNvSpPr>
          <p:nvPr/>
        </p:nvSpPr>
        <p:spPr bwMode="auto">
          <a:xfrm flipH="1">
            <a:off x="3707904" y="2286000"/>
            <a:ext cx="178296" cy="782960"/>
          </a:xfrm>
          <a:prstGeom prst="line">
            <a:avLst/>
          </a:prstGeom>
          <a:noFill/>
          <a:ln w="9525" cap="flat">
            <a:solidFill>
              <a:srgbClr val="FFFF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7" name="Line 10"/>
          <p:cNvSpPr>
            <a:spLocks noChangeShapeType="1"/>
          </p:cNvSpPr>
          <p:nvPr/>
        </p:nvSpPr>
        <p:spPr bwMode="auto">
          <a:xfrm flipH="1">
            <a:off x="1827213" y="2286000"/>
            <a:ext cx="2060575" cy="914400"/>
          </a:xfrm>
          <a:prstGeom prst="line">
            <a:avLst/>
          </a:prstGeom>
          <a:noFill/>
          <a:ln w="9525" cap="flat">
            <a:solidFill>
              <a:srgbClr val="FFFF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8" name="Line 11"/>
          <p:cNvSpPr>
            <a:spLocks noChangeShapeType="1"/>
          </p:cNvSpPr>
          <p:nvPr/>
        </p:nvSpPr>
        <p:spPr bwMode="auto">
          <a:xfrm>
            <a:off x="3881438" y="2286000"/>
            <a:ext cx="2057400" cy="914400"/>
          </a:xfrm>
          <a:prstGeom prst="line">
            <a:avLst/>
          </a:prstGeom>
          <a:noFill/>
          <a:ln w="9525" cap="flat">
            <a:solidFill>
              <a:srgbClr val="FFFF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9" name="Text Box 12"/>
          <p:cNvSpPr txBox="1">
            <a:spLocks noChangeArrowheads="1"/>
          </p:cNvSpPr>
          <p:nvPr/>
        </p:nvSpPr>
        <p:spPr bwMode="auto">
          <a:xfrm>
            <a:off x="2792413" y="1600200"/>
            <a:ext cx="2468562" cy="622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00"/>
                </a:solidFill>
                <a:latin typeface="Bitstream Vera Sans" pitchFamily="16" charset="0"/>
                <a:ea typeface="ＭＳ Ｐゴシック"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00"/>
                </a:solidFill>
                <a:latin typeface="Bitstream Vera Sans" pitchFamily="16" charset="0"/>
                <a:ea typeface="ＭＳ Ｐゴシック"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00"/>
                </a:solidFill>
                <a:latin typeface="Bitstream Vera Sans" pitchFamily="16" charset="0"/>
                <a:ea typeface="ＭＳ Ｐゴシック"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00"/>
                </a:solidFill>
                <a:latin typeface="Bitstream Vera Sans" pitchFamily="16" charset="0"/>
                <a:ea typeface="ＭＳ Ｐゴシック"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00"/>
                </a:solidFill>
                <a:latin typeface="Bitstream Vera Sans" pitchFamily="16" charset="0"/>
                <a:ea typeface="ＭＳ Ｐゴシック" charset="-128"/>
              </a:defRPr>
            </a:lvl5pPr>
            <a:lvl6pPr marL="2514600" indent="-228600" defTabSz="457200" fontAlgn="base" hangingPunct="0">
              <a:lnSpc>
                <a:spcPct val="97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00"/>
                </a:solidFill>
                <a:latin typeface="Bitstream Vera Sans" pitchFamily="16" charset="0"/>
                <a:ea typeface="ＭＳ Ｐゴシック" charset="-128"/>
              </a:defRPr>
            </a:lvl6pPr>
            <a:lvl7pPr marL="2971800" indent="-228600" defTabSz="457200" fontAlgn="base" hangingPunct="0">
              <a:lnSpc>
                <a:spcPct val="97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00"/>
                </a:solidFill>
                <a:latin typeface="Bitstream Vera Sans" pitchFamily="16" charset="0"/>
                <a:ea typeface="ＭＳ Ｐゴシック" charset="-128"/>
              </a:defRPr>
            </a:lvl7pPr>
            <a:lvl8pPr marL="3429000" indent="-228600" defTabSz="457200" fontAlgn="base" hangingPunct="0">
              <a:lnSpc>
                <a:spcPct val="97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00"/>
                </a:solidFill>
                <a:latin typeface="Bitstream Vera Sans" pitchFamily="16" charset="0"/>
                <a:ea typeface="ＭＳ Ｐゴシック" charset="-128"/>
              </a:defRPr>
            </a:lvl8pPr>
            <a:lvl9pPr marL="3886200" indent="-228600" defTabSz="457200" fontAlgn="base" hangingPunct="0">
              <a:lnSpc>
                <a:spcPct val="97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00"/>
                </a:solidFill>
                <a:latin typeface="Bitstream Vera Sans" pitchFamily="16" charset="0"/>
                <a:ea typeface="ＭＳ Ｐゴシック" charset="-128"/>
              </a:defRPr>
            </a:lvl9pPr>
          </a:lstStyle>
          <a:p>
            <a:r>
              <a:rPr lang="en-US" altLang="fr-FR" sz="1800">
                <a:solidFill>
                  <a:srgbClr val="FFFFFF"/>
                </a:solidFill>
              </a:rPr>
              <a:t>Central and forward</a:t>
            </a:r>
          </a:p>
          <a:p>
            <a:r>
              <a:rPr lang="en-US" altLang="fr-FR" sz="1800">
                <a:solidFill>
                  <a:srgbClr val="FFFFFF"/>
                </a:solidFill>
              </a:rPr>
              <a:t>Si tracking system</a:t>
            </a:r>
          </a:p>
        </p:txBody>
      </p:sp>
      <p:sp>
        <p:nvSpPr>
          <p:cNvPr id="10" name="Rectangle 9"/>
          <p:cNvSpPr/>
          <p:nvPr/>
        </p:nvSpPr>
        <p:spPr>
          <a:xfrm>
            <a:off x="5292080" y="716881"/>
            <a:ext cx="3851920" cy="1372683"/>
          </a:xfrm>
          <a:prstGeom prst="rect">
            <a:avLst/>
          </a:prstGeom>
          <a:solidFill>
            <a:schemeClr val="bg1">
              <a:alpha val="71000"/>
            </a:schemeClr>
          </a:solidFill>
        </p:spPr>
        <p:txBody>
          <a:bodyPr wrap="square">
            <a:spAutoFit/>
          </a:bodyPr>
          <a:lstStyle/>
          <a:p>
            <a:pPr>
              <a:spcBef>
                <a:spcPct val="20000"/>
              </a:spcBef>
              <a:buClr>
                <a:schemeClr val="accent2"/>
              </a:buClr>
              <a:buSzPct val="55000"/>
            </a:pPr>
            <a:r>
              <a:rPr lang="en-US" altLang="ja-JP" sz="1600" dirty="0" smtClean="0">
                <a:solidFill>
                  <a:srgbClr val="FF0000"/>
                </a:solidFill>
                <a:latin typeface="Palatino Linotype" panose="02040502050505030304" pitchFamily="18" charset="0"/>
              </a:rPr>
              <a:t>Low mass for tracking &amp; </a:t>
            </a:r>
            <a:r>
              <a:rPr lang="en-US" altLang="ja-JP" sz="1600" dirty="0" err="1" smtClean="0">
                <a:solidFill>
                  <a:srgbClr val="FF0000"/>
                </a:solidFill>
                <a:latin typeface="Palatino Linotype" panose="02040502050505030304" pitchFamily="18" charset="0"/>
              </a:rPr>
              <a:t>vertexing</a:t>
            </a:r>
            <a:endParaRPr lang="en-US" altLang="ja-JP" sz="1600" dirty="0" smtClean="0">
              <a:solidFill>
                <a:srgbClr val="FF0000"/>
              </a:solidFill>
              <a:latin typeface="Palatino Linotype" panose="02040502050505030304" pitchFamily="18" charset="0"/>
            </a:endParaRPr>
          </a:p>
          <a:p>
            <a:pPr marL="800100" lvl="1" indent="-342900">
              <a:spcBef>
                <a:spcPct val="20000"/>
              </a:spcBef>
              <a:buClr>
                <a:schemeClr val="accent2"/>
              </a:buClr>
              <a:buSzPct val="55000"/>
              <a:buFont typeface="Wingdings" pitchFamily="-84" charset="2"/>
              <a:buChar char="l"/>
            </a:pPr>
            <a:r>
              <a:rPr lang="en-US" altLang="ja-JP" sz="1400" dirty="0" smtClean="0">
                <a:solidFill>
                  <a:srgbClr val="0000CC"/>
                </a:solidFill>
                <a:latin typeface="Palatino Linotype" panose="02040502050505030304" pitchFamily="18" charset="0"/>
              </a:rPr>
              <a:t>Thin silicon sensors</a:t>
            </a:r>
          </a:p>
          <a:p>
            <a:pPr lvl="2">
              <a:spcBef>
                <a:spcPct val="20000"/>
              </a:spcBef>
              <a:buClr>
                <a:schemeClr val="accent2"/>
              </a:buClr>
              <a:buSzPct val="55000"/>
            </a:pPr>
            <a:r>
              <a:rPr lang="en-US" altLang="ja-JP" sz="1400" dirty="0" smtClean="0">
                <a:solidFill>
                  <a:srgbClr val="663300"/>
                </a:solidFill>
                <a:latin typeface="Palatino Linotype" panose="02040502050505030304" pitchFamily="18" charset="0"/>
              </a:rPr>
              <a:t>~50 </a:t>
            </a:r>
            <a:r>
              <a:rPr lang="en-US" altLang="ja-JP" sz="1400" dirty="0" smtClean="0">
                <a:solidFill>
                  <a:srgbClr val="663300"/>
                </a:solidFill>
                <a:latin typeface="Symbol" panose="05050102010706020507" pitchFamily="18" charset="2"/>
                <a:ea typeface="Symbol" pitchFamily="-84" charset="2"/>
                <a:cs typeface="Symbol" pitchFamily="-84" charset="2"/>
              </a:rPr>
              <a:t>m</a:t>
            </a:r>
            <a:r>
              <a:rPr lang="en-US" altLang="ja-JP" sz="1400" dirty="0" smtClean="0">
                <a:solidFill>
                  <a:srgbClr val="663300"/>
                </a:solidFill>
                <a:latin typeface="Palatino Linotype" panose="02040502050505030304" pitchFamily="18" charset="0"/>
              </a:rPr>
              <a:t>m for pixel vertex detectors</a:t>
            </a:r>
          </a:p>
          <a:p>
            <a:pPr marL="800100" lvl="1" indent="-342900">
              <a:spcBef>
                <a:spcPct val="20000"/>
              </a:spcBef>
              <a:buClr>
                <a:schemeClr val="accent2"/>
              </a:buClr>
              <a:buSzPct val="55000"/>
              <a:buFont typeface="Wingdings" pitchFamily="-84" charset="2"/>
              <a:buChar char="l"/>
            </a:pPr>
            <a:r>
              <a:rPr lang="en-US" altLang="ja-JP" sz="1400" dirty="0" smtClean="0">
                <a:solidFill>
                  <a:srgbClr val="0000CC"/>
                </a:solidFill>
                <a:latin typeface="Palatino Linotype" panose="02040502050505030304" pitchFamily="18" charset="0"/>
              </a:rPr>
              <a:t>Light support structures</a:t>
            </a:r>
          </a:p>
          <a:p>
            <a:pPr lvl="2">
              <a:spcBef>
                <a:spcPct val="20000"/>
              </a:spcBef>
              <a:buClr>
                <a:schemeClr val="accent2"/>
              </a:buClr>
              <a:buSzPct val="55000"/>
            </a:pPr>
            <a:r>
              <a:rPr lang="en-US" altLang="ja-JP" sz="1400" dirty="0" smtClean="0">
                <a:solidFill>
                  <a:srgbClr val="663300"/>
                </a:solidFill>
                <a:latin typeface="Palatino Linotype" panose="02040502050505030304" pitchFamily="18" charset="0"/>
              </a:rPr>
              <a:t>e.g. advanced endplate for TPC</a:t>
            </a:r>
            <a:endParaRPr lang="en-US" altLang="ja-JP" sz="1400" dirty="0">
              <a:solidFill>
                <a:srgbClr val="663300"/>
              </a:solidFill>
              <a:latin typeface="Palatino Linotype" panose="02040502050505030304" pitchFamily="18" charset="0"/>
            </a:endParaRPr>
          </a:p>
        </p:txBody>
      </p:sp>
      <p:pic>
        <p:nvPicPr>
          <p:cNvPr id="11" name="Picture 3"/>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933950" y="4077072"/>
            <a:ext cx="4246562" cy="2736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ectangle 11"/>
          <p:cNvSpPr>
            <a:spLocks noChangeArrowheads="1"/>
          </p:cNvSpPr>
          <p:nvPr/>
        </p:nvSpPr>
        <p:spPr bwMode="auto">
          <a:xfrm>
            <a:off x="1327620" y="159296"/>
            <a:ext cx="6124700" cy="461392"/>
          </a:xfrm>
          <a:prstGeom prst="rect">
            <a:avLst/>
          </a:prstGeom>
          <a:solidFill>
            <a:schemeClr val="bg1"/>
          </a:solidFill>
          <a:ln w="9525">
            <a:noFill/>
            <a:miter lim="800000"/>
            <a:headEnd/>
            <a:tailEnd/>
          </a:ln>
          <a:effectLst/>
        </p:spPr>
        <p:txBody>
          <a:bodyPr wrap="none" anchor="ctr"/>
          <a:lstStyle/>
          <a:p>
            <a:endParaRPr lang="fr-FR"/>
          </a:p>
        </p:txBody>
      </p:sp>
      <p:sp>
        <p:nvSpPr>
          <p:cNvPr id="13" name="WordArt 4"/>
          <p:cNvSpPr>
            <a:spLocks noChangeArrowheads="1" noChangeShapeType="1" noTextEdit="1"/>
          </p:cNvSpPr>
          <p:nvPr/>
        </p:nvSpPr>
        <p:spPr bwMode="auto">
          <a:xfrm>
            <a:off x="1907703" y="231304"/>
            <a:ext cx="5144418" cy="360040"/>
          </a:xfrm>
          <a:prstGeom prst="rect">
            <a:avLst/>
          </a:prstGeom>
        </p:spPr>
        <p:txBody>
          <a:bodyPr wrap="none" fromWordArt="1">
            <a:prstTxWarp prst="textPlain">
              <a:avLst>
                <a:gd name="adj" fmla="val 50000"/>
              </a:avLst>
            </a:prstTxWarp>
          </a:bodyPr>
          <a:lstStyle/>
          <a:p>
            <a:pPr algn="ctr"/>
            <a:r>
              <a:rPr lang="en-US" sz="2400" kern="10" dirty="0" smtClean="0">
                <a:ln w="12700">
                  <a:solidFill>
                    <a:srgbClr val="3333CC"/>
                  </a:solidFill>
                  <a:round/>
                  <a:headEnd/>
                  <a:tailEnd/>
                </a:ln>
                <a:solidFill>
                  <a:srgbClr val="B2B2B2">
                    <a:alpha val="50000"/>
                  </a:srgbClr>
                </a:solidFill>
                <a:latin typeface="Arial"/>
                <a:cs typeface="Arial"/>
              </a:rPr>
              <a:t>Tracking Systems – ILC Example</a:t>
            </a:r>
            <a:endParaRPr lang="fr-FR" sz="2400" kern="10" dirty="0">
              <a:ln w="12700">
                <a:solidFill>
                  <a:srgbClr val="3333CC"/>
                </a:solidFill>
                <a:round/>
                <a:headEnd/>
                <a:tailEnd/>
              </a:ln>
              <a:solidFill>
                <a:srgbClr val="B2B2B2">
                  <a:alpha val="50000"/>
                </a:srgbClr>
              </a:solidFill>
              <a:latin typeface="Arial"/>
              <a:cs typeface="Arial"/>
            </a:endParaRPr>
          </a:p>
        </p:txBody>
      </p:sp>
      <p:sp>
        <p:nvSpPr>
          <p:cNvPr id="14" name="Right Arrow 13"/>
          <p:cNvSpPr/>
          <p:nvPr/>
        </p:nvSpPr>
        <p:spPr>
          <a:xfrm>
            <a:off x="4788024" y="5106987"/>
            <a:ext cx="360040" cy="194221"/>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3411699"/>
      </p:ext>
    </p:extLst>
  </p:cSld>
  <p:clrMapOvr>
    <a:overrideClrMapping bg1="lt1" tx1="dk1" bg2="lt2" tx2="dk2" accent1="accent1" accent2="accent2" accent3="accent3" accent4="accent4" accent5="accent5" accent6="accent6" hlink="hlink" folHlink="folHlink"/>
  </p:clrMapOvr>
  <p:transition>
    <p:circl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304800"/>
            <a:ext cx="9144000" cy="1143000"/>
          </a:xfrm>
        </p:spPr>
        <p:txBody>
          <a:bodyPr>
            <a:normAutofit fontScale="90000"/>
          </a:bodyPr>
          <a:lstStyle/>
          <a:p>
            <a:r>
              <a:rPr lang="en-GB" sz="3800" dirty="0" smtClean="0"/>
              <a:t>Silicon Vertex Detector R&amp;D for ILC/CLIC</a:t>
            </a:r>
            <a:endParaRPr lang="en-GB" sz="3800" dirty="0"/>
          </a:p>
        </p:txBody>
      </p:sp>
      <p:pic>
        <p:nvPicPr>
          <p:cNvPr id="6"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7504" y="4800600"/>
            <a:ext cx="3006661" cy="19132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25179" y="2852936"/>
            <a:ext cx="3006661" cy="19031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506859" y="3284984"/>
            <a:ext cx="2081610" cy="338554"/>
          </a:xfrm>
          <a:prstGeom prst="rect">
            <a:avLst/>
          </a:prstGeom>
          <a:noFill/>
        </p:spPr>
        <p:txBody>
          <a:bodyPr wrap="square" rtlCol="0">
            <a:spAutoFit/>
          </a:bodyPr>
          <a:lstStyle/>
          <a:p>
            <a:r>
              <a:rPr lang="en-US" sz="1600" dirty="0" smtClean="0">
                <a:solidFill>
                  <a:schemeClr val="bg1"/>
                </a:solidFill>
                <a:latin typeface="Palatino Linotype" panose="02040502050505030304" pitchFamily="18" charset="0"/>
              </a:rPr>
              <a:t>DEPFET for Belle II</a:t>
            </a:r>
            <a:endParaRPr lang="fr-FR" sz="1600" dirty="0">
              <a:solidFill>
                <a:schemeClr val="bg1"/>
              </a:solidFill>
              <a:latin typeface="Palatino Linotype" panose="02040502050505030304" pitchFamily="18" charset="0"/>
            </a:endParaRPr>
          </a:p>
        </p:txBody>
      </p:sp>
      <p:sp>
        <p:nvSpPr>
          <p:cNvPr id="9" name="TextBox 8"/>
          <p:cNvSpPr txBox="1"/>
          <p:nvPr/>
        </p:nvSpPr>
        <p:spPr>
          <a:xfrm>
            <a:off x="1547664" y="5129679"/>
            <a:ext cx="1512168" cy="1077218"/>
          </a:xfrm>
          <a:prstGeom prst="rect">
            <a:avLst/>
          </a:prstGeom>
          <a:noFill/>
        </p:spPr>
        <p:txBody>
          <a:bodyPr wrap="square" rtlCol="0">
            <a:spAutoFit/>
          </a:bodyPr>
          <a:lstStyle/>
          <a:p>
            <a:pPr algn="ctr"/>
            <a:r>
              <a:rPr lang="en-US" sz="1600" dirty="0" smtClean="0">
                <a:solidFill>
                  <a:schemeClr val="bg1"/>
                </a:solidFill>
                <a:latin typeface="Palatino Linotype" panose="02040502050505030304" pitchFamily="18" charset="0"/>
              </a:rPr>
              <a:t>CLIC (hybrid pixels):</a:t>
            </a:r>
          </a:p>
          <a:p>
            <a:pPr algn="ctr"/>
            <a:r>
              <a:rPr lang="en-US" sz="1600" dirty="0">
                <a:solidFill>
                  <a:schemeClr val="bg1"/>
                </a:solidFill>
                <a:latin typeface="Palatino Linotype" panose="02040502050505030304" pitchFamily="18" charset="0"/>
              </a:rPr>
              <a:t>t</a:t>
            </a:r>
            <a:r>
              <a:rPr lang="en-US" sz="1600" dirty="0" smtClean="0">
                <a:solidFill>
                  <a:schemeClr val="bg1"/>
                </a:solidFill>
                <a:latin typeface="Palatino Linotype" panose="02040502050505030304" pitchFamily="18" charset="0"/>
              </a:rPr>
              <a:t>hin Si-sensor +</a:t>
            </a:r>
            <a:r>
              <a:rPr lang="en-US" sz="1600" dirty="0" err="1" smtClean="0">
                <a:solidFill>
                  <a:schemeClr val="bg1"/>
                </a:solidFill>
                <a:latin typeface="Palatino Linotype" panose="02040502050505030304" pitchFamily="18" charset="0"/>
              </a:rPr>
              <a:t>Timepix</a:t>
            </a:r>
            <a:endParaRPr lang="fr-FR" sz="1600" dirty="0">
              <a:solidFill>
                <a:schemeClr val="bg1"/>
              </a:solidFill>
              <a:latin typeface="Palatino Linotype" panose="02040502050505030304" pitchFamily="18" charset="0"/>
            </a:endParaRPr>
          </a:p>
        </p:txBody>
      </p:sp>
      <p:pic>
        <p:nvPicPr>
          <p:cNvPr id="10" name="Picture 3"/>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07504" y="764704"/>
            <a:ext cx="3006661" cy="2088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228600" y="728246"/>
            <a:ext cx="2514600" cy="338554"/>
          </a:xfrm>
          <a:prstGeom prst="rect">
            <a:avLst/>
          </a:prstGeom>
          <a:noFill/>
        </p:spPr>
        <p:txBody>
          <a:bodyPr wrap="square" rtlCol="0">
            <a:spAutoFit/>
          </a:bodyPr>
          <a:lstStyle/>
          <a:p>
            <a:r>
              <a:rPr lang="en-US" sz="1600" dirty="0" smtClean="0">
                <a:solidFill>
                  <a:schemeClr val="bg1"/>
                </a:solidFill>
                <a:latin typeface="Palatino Linotype" panose="02040502050505030304" pitchFamily="18" charset="0"/>
              </a:rPr>
              <a:t>CMOS (MAPS) for STAR </a:t>
            </a:r>
            <a:endParaRPr lang="fr-FR" sz="1600" dirty="0">
              <a:solidFill>
                <a:schemeClr val="bg1"/>
              </a:solidFill>
              <a:latin typeface="Palatino Linotype" panose="02040502050505030304" pitchFamily="18" charset="0"/>
            </a:endParaRPr>
          </a:p>
        </p:txBody>
      </p:sp>
      <p:pic>
        <p:nvPicPr>
          <p:cNvPr id="12" name="Picture 3"/>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767736" y="914400"/>
            <a:ext cx="2304256" cy="18750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5"/>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767736" y="2852191"/>
            <a:ext cx="2304256" cy="18722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3" descr="Screen Shot 2013-10-28 at 1.05.36 PM.pn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767736" y="4800600"/>
            <a:ext cx="2304256" cy="1758077"/>
          </a:xfrm>
          <a:prstGeom prst="rect">
            <a:avLst/>
          </a:prstGeom>
        </p:spPr>
      </p:pic>
      <p:sp>
        <p:nvSpPr>
          <p:cNvPr id="16" name="TextBox 15"/>
          <p:cNvSpPr txBox="1"/>
          <p:nvPr/>
        </p:nvSpPr>
        <p:spPr>
          <a:xfrm>
            <a:off x="8431837" y="4038600"/>
            <a:ext cx="582211" cy="369332"/>
          </a:xfrm>
          <a:prstGeom prst="rect">
            <a:avLst/>
          </a:prstGeom>
          <a:solidFill>
            <a:schemeClr val="bg1"/>
          </a:solidFill>
        </p:spPr>
        <p:txBody>
          <a:bodyPr wrap="none" rtlCol="0">
            <a:spAutoFit/>
          </a:bodyPr>
          <a:lstStyle/>
          <a:p>
            <a:r>
              <a:rPr lang="en-US" dirty="0" smtClean="0">
                <a:solidFill>
                  <a:srgbClr val="663300"/>
                </a:solidFill>
                <a:latin typeface="Palatino Linotype" panose="02040502050505030304" pitchFamily="18" charset="0"/>
              </a:rPr>
              <a:t>ILD</a:t>
            </a:r>
            <a:endParaRPr lang="fr-FR" dirty="0">
              <a:solidFill>
                <a:srgbClr val="663300"/>
              </a:solidFill>
              <a:latin typeface="Palatino Linotype" panose="02040502050505030304" pitchFamily="18" charset="0"/>
            </a:endParaRPr>
          </a:p>
        </p:txBody>
      </p:sp>
      <p:sp>
        <p:nvSpPr>
          <p:cNvPr id="17" name="TextBox 16"/>
          <p:cNvSpPr txBox="1"/>
          <p:nvPr/>
        </p:nvSpPr>
        <p:spPr>
          <a:xfrm>
            <a:off x="8439846" y="2234143"/>
            <a:ext cx="551754" cy="369332"/>
          </a:xfrm>
          <a:prstGeom prst="rect">
            <a:avLst/>
          </a:prstGeom>
          <a:solidFill>
            <a:schemeClr val="bg1"/>
          </a:solidFill>
        </p:spPr>
        <p:txBody>
          <a:bodyPr wrap="none" rtlCol="0">
            <a:spAutoFit/>
          </a:bodyPr>
          <a:lstStyle/>
          <a:p>
            <a:r>
              <a:rPr lang="en-US" dirty="0" err="1" smtClean="0">
                <a:solidFill>
                  <a:srgbClr val="663300"/>
                </a:solidFill>
                <a:latin typeface="Palatino Linotype" panose="02040502050505030304" pitchFamily="18" charset="0"/>
              </a:rPr>
              <a:t>SiD</a:t>
            </a:r>
            <a:endParaRPr lang="fr-FR" dirty="0">
              <a:solidFill>
                <a:srgbClr val="663300"/>
              </a:solidFill>
              <a:latin typeface="Palatino Linotype" panose="02040502050505030304" pitchFamily="18" charset="0"/>
            </a:endParaRPr>
          </a:p>
        </p:txBody>
      </p:sp>
      <p:sp>
        <p:nvSpPr>
          <p:cNvPr id="18" name="TextBox 17"/>
          <p:cNvSpPr txBox="1"/>
          <p:nvPr/>
        </p:nvSpPr>
        <p:spPr>
          <a:xfrm>
            <a:off x="8336510" y="6144688"/>
            <a:ext cx="731290" cy="369332"/>
          </a:xfrm>
          <a:prstGeom prst="rect">
            <a:avLst/>
          </a:prstGeom>
          <a:solidFill>
            <a:schemeClr val="bg1"/>
          </a:solidFill>
        </p:spPr>
        <p:txBody>
          <a:bodyPr wrap="none" rtlCol="0">
            <a:spAutoFit/>
          </a:bodyPr>
          <a:lstStyle/>
          <a:p>
            <a:r>
              <a:rPr lang="en-US" dirty="0" smtClean="0">
                <a:solidFill>
                  <a:srgbClr val="663300"/>
                </a:solidFill>
                <a:latin typeface="Palatino Linotype" panose="02040502050505030304" pitchFamily="18" charset="0"/>
              </a:rPr>
              <a:t>CLIC</a:t>
            </a:r>
            <a:endParaRPr lang="fr-FR" dirty="0">
              <a:solidFill>
                <a:srgbClr val="663300"/>
              </a:solidFill>
              <a:latin typeface="Palatino Linotype" panose="02040502050505030304" pitchFamily="18" charset="0"/>
            </a:endParaRPr>
          </a:p>
        </p:txBody>
      </p:sp>
      <p:sp>
        <p:nvSpPr>
          <p:cNvPr id="20" name="TextBox 19"/>
          <p:cNvSpPr txBox="1"/>
          <p:nvPr/>
        </p:nvSpPr>
        <p:spPr>
          <a:xfrm>
            <a:off x="5029200" y="950178"/>
            <a:ext cx="1828800" cy="5755422"/>
          </a:xfrm>
          <a:prstGeom prst="rect">
            <a:avLst/>
          </a:prstGeom>
          <a:noFill/>
        </p:spPr>
        <p:txBody>
          <a:bodyPr wrap="square" rtlCol="0">
            <a:spAutoFit/>
          </a:bodyPr>
          <a:lstStyle/>
          <a:p>
            <a:r>
              <a:rPr lang="en-GB" b="1" dirty="0" smtClean="0"/>
              <a:t>Challenges of     </a:t>
            </a:r>
            <a:r>
              <a:rPr lang="en-GB" b="1" dirty="0" smtClean="0">
                <a:sym typeface="Symbol"/>
              </a:rPr>
              <a:t>spatial</a:t>
            </a:r>
            <a:r>
              <a:rPr lang="en-GB" b="1" dirty="0" smtClean="0"/>
              <a:t> precision, extremely low material and </a:t>
            </a:r>
            <a:r>
              <a:rPr lang="en-GB" b="1" dirty="0" smtClean="0">
                <a:solidFill>
                  <a:srgbClr val="C00000"/>
                </a:solidFill>
              </a:rPr>
              <a:t>time-stamping</a:t>
            </a:r>
            <a:r>
              <a:rPr lang="en-GB" b="1" dirty="0" smtClean="0"/>
              <a:t> given accelerator </a:t>
            </a:r>
            <a:r>
              <a:rPr lang="en-GB" b="1" dirty="0"/>
              <a:t>bunch train </a:t>
            </a:r>
            <a:r>
              <a:rPr lang="en-GB" b="1" dirty="0" smtClean="0"/>
              <a:t>  time </a:t>
            </a:r>
            <a:r>
              <a:rPr lang="en-GB" b="1" dirty="0"/>
              <a:t>structures</a:t>
            </a:r>
          </a:p>
          <a:p>
            <a:r>
              <a:rPr lang="en-GB" b="1" dirty="0" smtClean="0">
                <a:solidFill>
                  <a:srgbClr val="002060"/>
                </a:solidFill>
              </a:rPr>
              <a:t>ILC</a:t>
            </a:r>
            <a:r>
              <a:rPr lang="en-GB" b="1" dirty="0" smtClean="0"/>
              <a:t> (2820 at </a:t>
            </a:r>
            <a:r>
              <a:rPr lang="en-GB" b="1" dirty="0" smtClean="0">
                <a:solidFill>
                  <a:srgbClr val="C00000"/>
                </a:solidFill>
              </a:rPr>
              <a:t>308ns</a:t>
            </a:r>
            <a:r>
              <a:rPr lang="en-GB" b="1" dirty="0" smtClean="0"/>
              <a:t> every 200ms) </a:t>
            </a:r>
            <a:r>
              <a:rPr lang="en-GB" b="1" dirty="0" smtClean="0">
                <a:solidFill>
                  <a:srgbClr val="002060"/>
                </a:solidFill>
              </a:rPr>
              <a:t>CLIC</a:t>
            </a:r>
            <a:r>
              <a:rPr lang="en-GB" b="1" dirty="0" smtClean="0"/>
              <a:t>  (312 at </a:t>
            </a:r>
            <a:r>
              <a:rPr lang="en-GB" b="1" dirty="0" smtClean="0">
                <a:solidFill>
                  <a:srgbClr val="C00000"/>
                </a:solidFill>
              </a:rPr>
              <a:t>0.5ns </a:t>
            </a:r>
            <a:r>
              <a:rPr lang="en-GB" b="1" dirty="0" smtClean="0"/>
              <a:t>every 20ms)</a:t>
            </a:r>
          </a:p>
          <a:p>
            <a:endParaRPr lang="en-GB" sz="800" b="1" dirty="0" smtClean="0"/>
          </a:p>
          <a:p>
            <a:r>
              <a:rPr lang="en-GB" sz="2000" b="1" kern="1300" baseline="14000" dirty="0">
                <a:solidFill>
                  <a:srgbClr val="FF0000"/>
                </a:solidFill>
              </a:rPr>
              <a:t>→</a:t>
            </a:r>
            <a:r>
              <a:rPr lang="en-GB" b="1" dirty="0" smtClean="0"/>
              <a:t> Different      on-detector data storage options, integration technologies  and powering schemes</a:t>
            </a:r>
            <a:endParaRPr lang="en-GB" b="1" dirty="0"/>
          </a:p>
        </p:txBody>
      </p:sp>
      <p:sp>
        <p:nvSpPr>
          <p:cNvPr id="21" name="Date Placeholder 1"/>
          <p:cNvSpPr>
            <a:spLocks noGrp="1"/>
          </p:cNvSpPr>
          <p:nvPr>
            <p:ph type="dt" sz="half" idx="10"/>
          </p:nvPr>
        </p:nvSpPr>
        <p:spPr>
          <a:xfrm>
            <a:off x="0" y="6569075"/>
            <a:ext cx="2133600" cy="365125"/>
          </a:xfrm>
        </p:spPr>
        <p:txBody>
          <a:bodyPr/>
          <a:lstStyle>
            <a:lvl1pPr>
              <a:defRPr b="0"/>
            </a:lvl1pPr>
          </a:lstStyle>
          <a:p>
            <a:fld id="{1D8BD707-D9CF-40AE-B4C6-C98DA3205C09}" type="datetimeFigureOut">
              <a:rPr lang="en-US" smtClean="0"/>
              <a:pPr/>
              <a:t>10/29/2014</a:t>
            </a:fld>
            <a:endParaRPr lang="en-US" dirty="0"/>
          </a:p>
        </p:txBody>
      </p:sp>
      <p:sp>
        <p:nvSpPr>
          <p:cNvPr id="22" name="Footer Placeholder 2"/>
          <p:cNvSpPr>
            <a:spLocks noGrp="1"/>
          </p:cNvSpPr>
          <p:nvPr>
            <p:ph type="ftr" sz="quarter" idx="11"/>
          </p:nvPr>
        </p:nvSpPr>
        <p:spPr>
          <a:xfrm>
            <a:off x="3124200" y="6569075"/>
            <a:ext cx="2895600" cy="365125"/>
          </a:xfrm>
        </p:spPr>
        <p:txBody>
          <a:bodyPr/>
          <a:lstStyle>
            <a:lvl1pPr>
              <a:defRPr b="0"/>
            </a:lvl1pPr>
          </a:lstStyle>
          <a:p>
            <a:r>
              <a:rPr lang="en-US" smtClean="0"/>
              <a:t>Phil Allport</a:t>
            </a:r>
            <a:endParaRPr lang="en-US" dirty="0"/>
          </a:p>
        </p:txBody>
      </p:sp>
      <p:sp>
        <p:nvSpPr>
          <p:cNvPr id="23" name="Slide Number Placeholder 3"/>
          <p:cNvSpPr>
            <a:spLocks noGrp="1"/>
          </p:cNvSpPr>
          <p:nvPr>
            <p:ph type="sldNum" sz="quarter" idx="12"/>
          </p:nvPr>
        </p:nvSpPr>
        <p:spPr>
          <a:xfrm>
            <a:off x="7010400" y="6569075"/>
            <a:ext cx="2133600" cy="365125"/>
          </a:xfrm>
        </p:spPr>
        <p:txBody>
          <a:bodyPr/>
          <a:lstStyle>
            <a:lvl1pPr>
              <a:defRPr b="0"/>
            </a:lvl1pPr>
          </a:lstStyle>
          <a:p>
            <a:fld id="{B6F15528-21DE-4FAA-801E-634DDDAF4B2B}" type="slidenum">
              <a:rPr lang="en-US" smtClean="0"/>
              <a:pPr/>
              <a:t>3</a:t>
            </a:fld>
            <a:endParaRPr lang="en-US"/>
          </a:p>
        </p:txBody>
      </p:sp>
      <p:sp>
        <p:nvSpPr>
          <p:cNvPr id="3" name="TextBox 2"/>
          <p:cNvSpPr txBox="1"/>
          <p:nvPr/>
        </p:nvSpPr>
        <p:spPr>
          <a:xfrm>
            <a:off x="3048000" y="762000"/>
            <a:ext cx="2057400" cy="5909310"/>
          </a:xfrm>
          <a:prstGeom prst="rect">
            <a:avLst/>
          </a:prstGeom>
          <a:noFill/>
        </p:spPr>
        <p:txBody>
          <a:bodyPr wrap="square" rtlCol="0">
            <a:spAutoFit/>
          </a:bodyPr>
          <a:lstStyle/>
          <a:p>
            <a:r>
              <a:rPr lang="en-GB" b="1" dirty="0" smtClean="0">
                <a:solidFill>
                  <a:srgbClr val="002060"/>
                </a:solidFill>
              </a:rPr>
              <a:t>Technology choices include MAPS (fully monolithic devices with integrated read-out), very small pixel CCDs, various hybrid devices with sensors having intrinsic built-in amplification, as </a:t>
            </a:r>
            <a:r>
              <a:rPr lang="en-GB" b="1" dirty="0">
                <a:solidFill>
                  <a:srgbClr val="002060"/>
                </a:solidFill>
              </a:rPr>
              <a:t>well as more conventional </a:t>
            </a:r>
            <a:r>
              <a:rPr lang="en-GB" b="1" dirty="0"/>
              <a:t>passive pixel/strips </a:t>
            </a:r>
            <a:r>
              <a:rPr lang="en-GB" b="1" dirty="0">
                <a:solidFill>
                  <a:srgbClr val="002060"/>
                </a:solidFill>
              </a:rPr>
              <a:t>plus </a:t>
            </a:r>
            <a:r>
              <a:rPr lang="en-GB" b="1" dirty="0" smtClean="0">
                <a:solidFill>
                  <a:srgbClr val="002060"/>
                </a:solidFill>
              </a:rPr>
              <a:t>read-out.</a:t>
            </a:r>
            <a:endParaRPr lang="en-GB" b="1" dirty="0">
              <a:solidFill>
                <a:srgbClr val="002060"/>
              </a:solidFill>
            </a:endParaRPr>
          </a:p>
          <a:p>
            <a:r>
              <a:rPr lang="en-GB" b="1" dirty="0" smtClean="0">
                <a:solidFill>
                  <a:srgbClr val="002060"/>
                </a:solidFill>
              </a:rPr>
              <a:t>Interconnects using flip-chip (bump bonding) or various 3D integration technologies </a:t>
            </a:r>
          </a:p>
          <a:p>
            <a:r>
              <a:rPr lang="en-GB" b="1" dirty="0" smtClean="0">
                <a:solidFill>
                  <a:srgbClr val="002060"/>
                </a:solidFill>
              </a:rPr>
              <a:t>(SLID, ICV, …).</a:t>
            </a:r>
          </a:p>
        </p:txBody>
      </p:sp>
    </p:spTree>
    <p:extLst>
      <p:ext uri="{BB962C8B-B14F-4D97-AF65-F5344CB8AC3E}">
        <p14:creationId xmlns:p14="http://schemas.microsoft.com/office/powerpoint/2010/main" val="2415216583"/>
      </p:ext>
    </p:extLst>
  </p:cSld>
  <p:clrMapOvr>
    <a:masterClrMapping/>
  </p:clrMapOvr>
  <p:transition>
    <p:circl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tile tx="0" ty="0" sx="100000" sy="100000" flip="none" algn="tl"/>
        </a:blipFill>
        <a:effectLst/>
      </p:bgPr>
    </p:bg>
    <p:spTree>
      <p:nvGrpSpPr>
        <p:cNvPr id="1" name=""/>
        <p:cNvGrpSpPr/>
        <p:nvPr/>
      </p:nvGrpSpPr>
      <p:grpSpPr>
        <a:xfrm>
          <a:off x="0" y="0"/>
          <a:ext cx="0" cy="0"/>
          <a:chOff x="0" y="0"/>
          <a:chExt cx="0" cy="0"/>
        </a:xfrm>
      </p:grpSpPr>
      <p:sp>
        <p:nvSpPr>
          <p:cNvPr id="2" name="Rectangle 1"/>
          <p:cNvSpPr/>
          <p:nvPr/>
        </p:nvSpPr>
        <p:spPr>
          <a:xfrm>
            <a:off x="6084168" y="3284984"/>
            <a:ext cx="3096344" cy="3573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Rectangle 2"/>
          <p:cNvSpPr/>
          <p:nvPr/>
        </p:nvSpPr>
        <p:spPr>
          <a:xfrm>
            <a:off x="35496" y="3284984"/>
            <a:ext cx="5976664" cy="3573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3"/>
          <p:cNvSpPr/>
          <p:nvPr/>
        </p:nvSpPr>
        <p:spPr>
          <a:xfrm>
            <a:off x="5788590" y="846004"/>
            <a:ext cx="3355410" cy="23605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p:cNvSpPr>
            <a:spLocks noChangeArrowheads="1"/>
          </p:cNvSpPr>
          <p:nvPr/>
        </p:nvSpPr>
        <p:spPr bwMode="auto">
          <a:xfrm>
            <a:off x="1979712" y="44624"/>
            <a:ext cx="5112568" cy="461392"/>
          </a:xfrm>
          <a:prstGeom prst="rect">
            <a:avLst/>
          </a:prstGeom>
          <a:solidFill>
            <a:schemeClr val="bg1"/>
          </a:solidFill>
          <a:ln w="9525">
            <a:noFill/>
            <a:miter lim="800000"/>
            <a:headEnd/>
            <a:tailEnd/>
          </a:ln>
          <a:effectLst/>
        </p:spPr>
        <p:txBody>
          <a:bodyPr wrap="none" anchor="ctr"/>
          <a:lstStyle/>
          <a:p>
            <a:endParaRPr lang="fr-FR"/>
          </a:p>
        </p:txBody>
      </p:sp>
      <p:sp>
        <p:nvSpPr>
          <p:cNvPr id="6" name="WordArt 4"/>
          <p:cNvSpPr>
            <a:spLocks noChangeArrowheads="1" noChangeShapeType="1" noTextEdit="1"/>
          </p:cNvSpPr>
          <p:nvPr/>
        </p:nvSpPr>
        <p:spPr bwMode="auto">
          <a:xfrm>
            <a:off x="2555776" y="116632"/>
            <a:ext cx="4032448" cy="360040"/>
          </a:xfrm>
          <a:prstGeom prst="rect">
            <a:avLst/>
          </a:prstGeom>
        </p:spPr>
        <p:txBody>
          <a:bodyPr wrap="none" fromWordArt="1">
            <a:prstTxWarp prst="textPlain">
              <a:avLst>
                <a:gd name="adj" fmla="val 50000"/>
              </a:avLst>
            </a:prstTxWarp>
          </a:bodyPr>
          <a:lstStyle/>
          <a:p>
            <a:pPr algn="ctr"/>
            <a:r>
              <a:rPr lang="en-US" sz="2400" kern="10" dirty="0" smtClean="0">
                <a:ln w="12700">
                  <a:solidFill>
                    <a:srgbClr val="3333CC"/>
                  </a:solidFill>
                  <a:round/>
                  <a:headEnd/>
                  <a:tailEnd/>
                </a:ln>
                <a:solidFill>
                  <a:srgbClr val="B2B2B2">
                    <a:alpha val="50000"/>
                  </a:srgbClr>
                </a:solidFill>
                <a:latin typeface="Arial"/>
                <a:cs typeface="Arial"/>
              </a:rPr>
              <a:t>Vertex Detector System</a:t>
            </a:r>
            <a:endParaRPr lang="fr-FR" sz="2400" kern="10" dirty="0">
              <a:ln w="12700">
                <a:solidFill>
                  <a:srgbClr val="3333CC"/>
                </a:solidFill>
                <a:round/>
                <a:headEnd/>
                <a:tailEnd/>
              </a:ln>
              <a:solidFill>
                <a:srgbClr val="B2B2B2">
                  <a:alpha val="50000"/>
                </a:srgbClr>
              </a:solidFill>
              <a:latin typeface="Arial"/>
              <a:cs typeface="Arial"/>
            </a:endParaRPr>
          </a:p>
        </p:txBody>
      </p:sp>
      <p:pic>
        <p:nvPicPr>
          <p:cNvPr id="7" name="Picture 6"/>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007705" y="846004"/>
            <a:ext cx="1716423" cy="23605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 name="Text Box 5"/>
          <p:cNvSpPr txBox="1">
            <a:spLocks noChangeArrowheads="1"/>
          </p:cNvSpPr>
          <p:nvPr/>
        </p:nvSpPr>
        <p:spPr bwMode="auto">
          <a:xfrm>
            <a:off x="172799" y="1012086"/>
            <a:ext cx="3395663" cy="19764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00"/>
                </a:solidFill>
                <a:latin typeface="Bitstream Vera Sans" pitchFamily="16" charset="0"/>
                <a:ea typeface="ＭＳ Ｐゴシック"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00"/>
                </a:solidFill>
                <a:latin typeface="Bitstream Vera Sans" pitchFamily="16" charset="0"/>
                <a:ea typeface="ＭＳ Ｐゴシック"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00"/>
                </a:solidFill>
                <a:latin typeface="Bitstream Vera Sans" pitchFamily="16" charset="0"/>
                <a:ea typeface="ＭＳ Ｐゴシック"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00"/>
                </a:solidFill>
                <a:latin typeface="Bitstream Vera Sans" pitchFamily="16" charset="0"/>
                <a:ea typeface="ＭＳ Ｐゴシック"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00"/>
                </a:solidFill>
                <a:latin typeface="Bitstream Vera Sans" pitchFamily="16" charset="0"/>
                <a:ea typeface="ＭＳ Ｐゴシック" charset="-128"/>
              </a:defRPr>
            </a:lvl5pPr>
            <a:lvl6pPr marL="2514600" indent="-228600" defTabSz="457200" fontAlgn="base" hangingPunct="0">
              <a:lnSpc>
                <a:spcPct val="97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00"/>
                </a:solidFill>
                <a:latin typeface="Bitstream Vera Sans" pitchFamily="16" charset="0"/>
                <a:ea typeface="ＭＳ Ｐゴシック" charset="-128"/>
              </a:defRPr>
            </a:lvl6pPr>
            <a:lvl7pPr marL="2971800" indent="-228600" defTabSz="457200" fontAlgn="base" hangingPunct="0">
              <a:lnSpc>
                <a:spcPct val="97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00"/>
                </a:solidFill>
                <a:latin typeface="Bitstream Vera Sans" pitchFamily="16" charset="0"/>
                <a:ea typeface="ＭＳ Ｐゴシック" charset="-128"/>
              </a:defRPr>
            </a:lvl7pPr>
            <a:lvl8pPr marL="3429000" indent="-228600" defTabSz="457200" fontAlgn="base" hangingPunct="0">
              <a:lnSpc>
                <a:spcPct val="97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00"/>
                </a:solidFill>
                <a:latin typeface="Bitstream Vera Sans" pitchFamily="16" charset="0"/>
                <a:ea typeface="ＭＳ Ｐゴシック" charset="-128"/>
              </a:defRPr>
            </a:lvl8pPr>
            <a:lvl9pPr marL="3886200" indent="-228600" defTabSz="457200" fontAlgn="base" hangingPunct="0">
              <a:lnSpc>
                <a:spcPct val="97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00"/>
                </a:solidFill>
                <a:latin typeface="Bitstream Vera Sans" pitchFamily="16" charset="0"/>
                <a:ea typeface="ＭＳ Ｐゴシック" charset="-128"/>
              </a:defRPr>
            </a:lvl9pPr>
          </a:lstStyle>
          <a:p>
            <a:endParaRPr lang="en-US" altLang="fr-FR" sz="1800" b="0" dirty="0">
              <a:latin typeface="Palatino Linotype" panose="02040502050505030304" pitchFamily="18" charset="0"/>
            </a:endParaRPr>
          </a:p>
        </p:txBody>
      </p:sp>
      <p:sp>
        <p:nvSpPr>
          <p:cNvPr id="9" name="TextBox 8"/>
          <p:cNvSpPr txBox="1"/>
          <p:nvPr/>
        </p:nvSpPr>
        <p:spPr>
          <a:xfrm>
            <a:off x="381000" y="499646"/>
            <a:ext cx="8596392" cy="338554"/>
          </a:xfrm>
          <a:prstGeom prst="rect">
            <a:avLst/>
          </a:prstGeom>
          <a:solidFill>
            <a:srgbClr val="FFFF00"/>
          </a:solidFill>
          <a:ln>
            <a:solidFill>
              <a:srgbClr val="C00000"/>
            </a:solidFill>
          </a:ln>
        </p:spPr>
        <p:txBody>
          <a:bodyPr wrap="none" rtlCol="0">
            <a:spAutoFit/>
          </a:bodyPr>
          <a:lstStyle/>
          <a:p>
            <a:r>
              <a:rPr lang="en-US" sz="1600" dirty="0" smtClean="0">
                <a:solidFill>
                  <a:srgbClr val="FF0000"/>
                </a:solidFill>
                <a:latin typeface="Palatino Linotype" panose="02040502050505030304" pitchFamily="18" charset="0"/>
              </a:rPr>
              <a:t>State-of-the-art pixel technologies: CMOS MAPS, DEPFET, FPCCD, 3D, </a:t>
            </a:r>
            <a:r>
              <a:rPr lang="en-US" sz="1600" dirty="0" err="1" smtClean="0">
                <a:solidFill>
                  <a:srgbClr val="FF0000"/>
                </a:solidFill>
                <a:latin typeface="Palatino Linotype" panose="02040502050505030304" pitchFamily="18" charset="0"/>
              </a:rPr>
              <a:t>Chronopixel</a:t>
            </a:r>
            <a:r>
              <a:rPr lang="en-US" sz="1600" dirty="0" smtClean="0">
                <a:solidFill>
                  <a:srgbClr val="FF0000"/>
                </a:solidFill>
                <a:latin typeface="Palatino Linotype" panose="02040502050505030304" pitchFamily="18" charset="0"/>
              </a:rPr>
              <a:t>, SOI</a:t>
            </a:r>
            <a:endParaRPr lang="fr-FR" sz="1600" dirty="0">
              <a:solidFill>
                <a:srgbClr val="FF0000"/>
              </a:solidFill>
              <a:latin typeface="Palatino Linotype" panose="02040502050505030304" pitchFamily="18" charset="0"/>
            </a:endParaRPr>
          </a:p>
        </p:txBody>
      </p:sp>
      <p:sp>
        <p:nvSpPr>
          <p:cNvPr id="10" name="TextBox 9"/>
          <p:cNvSpPr txBox="1"/>
          <p:nvPr/>
        </p:nvSpPr>
        <p:spPr>
          <a:xfrm>
            <a:off x="5724128" y="908720"/>
            <a:ext cx="3456384" cy="2246769"/>
          </a:xfrm>
          <a:prstGeom prst="rect">
            <a:avLst/>
          </a:prstGeom>
          <a:noFill/>
        </p:spPr>
        <p:txBody>
          <a:bodyPr wrap="square" rtlCol="0">
            <a:spAutoFit/>
          </a:bodyPr>
          <a:lstStyle/>
          <a:p>
            <a:r>
              <a:rPr lang="en-US" sz="1400" dirty="0" smtClean="0">
                <a:solidFill>
                  <a:srgbClr val="663300"/>
                </a:solidFill>
                <a:latin typeface="Palatino Linotype" panose="02040502050505030304" pitchFamily="18" charset="0"/>
              </a:rPr>
              <a:t>A complex set of highly correlated issues:</a:t>
            </a:r>
          </a:p>
          <a:p>
            <a:endParaRPr lang="en-US" sz="1400" dirty="0">
              <a:latin typeface="Palatino Linotype" panose="02040502050505030304" pitchFamily="18" charset="0"/>
            </a:endParaRPr>
          </a:p>
          <a:p>
            <a:pPr marL="285750" indent="-285750">
              <a:buFont typeface="Wingdings" panose="05000000000000000000" pitchFamily="2" charset="2"/>
              <a:buChar char="Ø"/>
            </a:pPr>
            <a:r>
              <a:rPr lang="en-US" sz="1400" dirty="0" smtClean="0">
                <a:solidFill>
                  <a:srgbClr val="FF0000"/>
                </a:solidFill>
                <a:latin typeface="Palatino Linotype" panose="02040502050505030304" pitchFamily="18" charset="0"/>
              </a:rPr>
              <a:t>pixel sensors</a:t>
            </a:r>
          </a:p>
          <a:p>
            <a:pPr marL="285750" indent="-285750">
              <a:buFont typeface="Wingdings" panose="05000000000000000000" pitchFamily="2" charset="2"/>
              <a:buChar char="Ø"/>
            </a:pPr>
            <a:r>
              <a:rPr lang="en-US" sz="1400" dirty="0" smtClean="0">
                <a:solidFill>
                  <a:srgbClr val="FF0000"/>
                </a:solidFill>
                <a:latin typeface="Palatino Linotype" panose="02040502050505030304" pitchFamily="18" charset="0"/>
              </a:rPr>
              <a:t>staves/ladders: thermo-mechanical </a:t>
            </a:r>
          </a:p>
          <a:p>
            <a:r>
              <a:rPr lang="en-US" sz="1400" dirty="0" smtClean="0">
                <a:solidFill>
                  <a:srgbClr val="FF0000"/>
                </a:solidFill>
                <a:latin typeface="Palatino Linotype" panose="02040502050505030304" pitchFamily="18" charset="0"/>
              </a:rPr>
              <a:t>       aspects and services</a:t>
            </a:r>
          </a:p>
          <a:p>
            <a:r>
              <a:rPr lang="en-US" sz="1400" dirty="0" smtClean="0">
                <a:solidFill>
                  <a:srgbClr val="0000CC"/>
                </a:solidFill>
                <a:latin typeface="Palatino Linotype" panose="02040502050505030304" pitchFamily="18" charset="0"/>
              </a:rPr>
              <a:t> </a:t>
            </a:r>
          </a:p>
          <a:p>
            <a:r>
              <a:rPr lang="en-US" sz="1400" dirty="0" smtClean="0">
                <a:solidFill>
                  <a:srgbClr val="0000CC"/>
                </a:solidFill>
                <a:latin typeface="Palatino Linotype" panose="02040502050505030304" pitchFamily="18" charset="0"/>
                <a:sym typeface="Wingdings" panose="05000000000000000000" pitchFamily="2" charset="2"/>
              </a:rPr>
              <a:t>    </a:t>
            </a:r>
            <a:r>
              <a:rPr lang="en-US" sz="1400" dirty="0" smtClean="0">
                <a:solidFill>
                  <a:srgbClr val="0000CC"/>
                </a:solidFill>
                <a:latin typeface="Palatino Linotype" panose="02040502050505030304" pitchFamily="18" charset="0"/>
              </a:rPr>
              <a:t>need careful thinking in terms of    </a:t>
            </a:r>
          </a:p>
          <a:p>
            <a:r>
              <a:rPr lang="en-US" sz="1400" dirty="0">
                <a:solidFill>
                  <a:srgbClr val="0000CC"/>
                </a:solidFill>
                <a:latin typeface="Palatino Linotype" panose="02040502050505030304" pitchFamily="18" charset="0"/>
              </a:rPr>
              <a:t> </a:t>
            </a:r>
            <a:r>
              <a:rPr lang="en-US" sz="1400" dirty="0" smtClean="0">
                <a:solidFill>
                  <a:srgbClr val="0000CC"/>
                </a:solidFill>
                <a:latin typeface="Palatino Linotype" panose="02040502050505030304" pitchFamily="18" charset="0"/>
              </a:rPr>
              <a:t>      material budget and power cycling,   </a:t>
            </a:r>
          </a:p>
          <a:p>
            <a:r>
              <a:rPr lang="en-US" sz="1400" dirty="0">
                <a:solidFill>
                  <a:srgbClr val="0000CC"/>
                </a:solidFill>
                <a:latin typeface="Palatino Linotype" panose="02040502050505030304" pitchFamily="18" charset="0"/>
              </a:rPr>
              <a:t> </a:t>
            </a:r>
            <a:r>
              <a:rPr lang="en-US" sz="1400" dirty="0" smtClean="0">
                <a:solidFill>
                  <a:srgbClr val="0000CC"/>
                </a:solidFill>
                <a:latin typeface="Palatino Linotype" panose="02040502050505030304" pitchFamily="18" charset="0"/>
              </a:rPr>
              <a:t>      besides the usual speed/resolution/ </a:t>
            </a:r>
          </a:p>
          <a:p>
            <a:r>
              <a:rPr lang="en-US" sz="1400" dirty="0">
                <a:solidFill>
                  <a:srgbClr val="0000CC"/>
                </a:solidFill>
                <a:latin typeface="Palatino Linotype" panose="02040502050505030304" pitchFamily="18" charset="0"/>
              </a:rPr>
              <a:t> </a:t>
            </a:r>
            <a:r>
              <a:rPr lang="en-US" sz="1400" dirty="0" smtClean="0">
                <a:solidFill>
                  <a:srgbClr val="0000CC"/>
                </a:solidFill>
                <a:latin typeface="Palatino Linotype" panose="02040502050505030304" pitchFamily="18" charset="0"/>
              </a:rPr>
              <a:t>      data flow requirement</a:t>
            </a:r>
            <a:endParaRPr lang="fr-FR" sz="1400" dirty="0" smtClean="0"/>
          </a:p>
        </p:txBody>
      </p:sp>
      <p:sp>
        <p:nvSpPr>
          <p:cNvPr id="11" name="Rectangle 10"/>
          <p:cNvSpPr/>
          <p:nvPr/>
        </p:nvSpPr>
        <p:spPr>
          <a:xfrm>
            <a:off x="35496" y="836712"/>
            <a:ext cx="3888432" cy="2369880"/>
          </a:xfrm>
          <a:prstGeom prst="rect">
            <a:avLst/>
          </a:prstGeom>
          <a:solidFill>
            <a:schemeClr val="bg1"/>
          </a:solidFill>
        </p:spPr>
        <p:txBody>
          <a:bodyPr wrap="square">
            <a:spAutoFit/>
          </a:bodyPr>
          <a:lstStyle/>
          <a:p>
            <a:r>
              <a:rPr lang="en-US" altLang="fr-FR" sz="1600" dirty="0">
                <a:solidFill>
                  <a:srgbClr val="FF0000"/>
                </a:solidFill>
                <a:latin typeface="Palatino Linotype" panose="02040502050505030304" pitchFamily="18" charset="0"/>
              </a:rPr>
              <a:t>Motivation:</a:t>
            </a:r>
          </a:p>
          <a:p>
            <a:pPr marL="285750" indent="-285750">
              <a:buFont typeface="Wingdings" panose="05000000000000000000" pitchFamily="2" charset="2"/>
              <a:buChar char="v"/>
            </a:pPr>
            <a:r>
              <a:rPr lang="en-US" altLang="fr-FR" sz="1400" dirty="0" smtClean="0">
                <a:solidFill>
                  <a:srgbClr val="0000CC"/>
                </a:solidFill>
                <a:latin typeface="Palatino Linotype" panose="02040502050505030304" pitchFamily="18" charset="0"/>
              </a:rPr>
              <a:t>high efficiency &amp; purity </a:t>
            </a:r>
            <a:r>
              <a:rPr lang="en-US" altLang="fr-FR" sz="1400" dirty="0" smtClean="0">
                <a:solidFill>
                  <a:srgbClr val="FF0000"/>
                </a:solidFill>
                <a:latin typeface="Palatino Linotype" panose="02040502050505030304" pitchFamily="18" charset="0"/>
              </a:rPr>
              <a:t>flavor tagging</a:t>
            </a:r>
            <a:r>
              <a:rPr lang="en-US" altLang="fr-FR" sz="1400" dirty="0" smtClean="0">
                <a:solidFill>
                  <a:srgbClr val="0000CC"/>
                </a:solidFill>
                <a:latin typeface="Palatino Linotype" panose="02040502050505030304" pitchFamily="18" charset="0"/>
              </a:rPr>
              <a:t> </a:t>
            </a:r>
            <a:r>
              <a:rPr lang="en-US" altLang="fr-FR" sz="1400" dirty="0" smtClean="0">
                <a:solidFill>
                  <a:srgbClr val="006600"/>
                </a:solidFill>
                <a:latin typeface="Palatino Linotype" panose="02040502050505030304" pitchFamily="18" charset="0"/>
              </a:rPr>
              <a:t>(bottom, charm, tau, jet-flavor  </a:t>
            </a:r>
            <a:r>
              <a:rPr lang="en-US" altLang="fr-FR" sz="1400" dirty="0" smtClean="0">
                <a:solidFill>
                  <a:srgbClr val="663300"/>
                </a:solidFill>
                <a:latin typeface="Palatino Linotype" panose="02040502050505030304" pitchFamily="18" charset="0"/>
                <a:sym typeface="Wingdings" panose="05000000000000000000" pitchFamily="2" charset="2"/>
              </a:rPr>
              <a:t> </a:t>
            </a:r>
            <a:r>
              <a:rPr lang="en-US" altLang="fr-FR" sz="1400" dirty="0" smtClean="0">
                <a:solidFill>
                  <a:srgbClr val="663300"/>
                </a:solidFill>
                <a:latin typeface="Palatino Linotype" panose="02040502050505030304" pitchFamily="18" charset="0"/>
              </a:rPr>
              <a:t>e.g. b/c-quark separation </a:t>
            </a:r>
            <a:r>
              <a:rPr lang="en-US" altLang="fr-FR" sz="1400" dirty="0">
                <a:solidFill>
                  <a:srgbClr val="663300"/>
                </a:solidFill>
                <a:latin typeface="Palatino Linotype" panose="02040502050505030304" pitchFamily="18" charset="0"/>
              </a:rPr>
              <a:t>for Higgs </a:t>
            </a:r>
            <a:r>
              <a:rPr lang="en-US" altLang="fr-FR" sz="1400" dirty="0" smtClean="0">
                <a:solidFill>
                  <a:srgbClr val="663300"/>
                </a:solidFill>
                <a:latin typeface="Palatino Linotype" panose="02040502050505030304" pitchFamily="18" charset="0"/>
              </a:rPr>
              <a:t>decays, b-quark </a:t>
            </a:r>
            <a:r>
              <a:rPr lang="en-US" altLang="fr-FR" sz="1400" dirty="0">
                <a:solidFill>
                  <a:srgbClr val="663300"/>
                </a:solidFill>
                <a:latin typeface="Palatino Linotype" panose="02040502050505030304" pitchFamily="18" charset="0"/>
              </a:rPr>
              <a:t>charge measurement </a:t>
            </a:r>
          </a:p>
          <a:p>
            <a:endParaRPr lang="en-US" altLang="fr-FR" dirty="0">
              <a:solidFill>
                <a:srgbClr val="006600"/>
              </a:solidFill>
              <a:latin typeface="Palatino Linotype" panose="02040502050505030304" pitchFamily="18" charset="0"/>
            </a:endParaRPr>
          </a:p>
          <a:p>
            <a:r>
              <a:rPr lang="en-US" altLang="fr-FR" sz="1600" dirty="0">
                <a:solidFill>
                  <a:srgbClr val="FF0000"/>
                </a:solidFill>
                <a:latin typeface="Palatino Linotype" panose="02040502050505030304" pitchFamily="18" charset="0"/>
              </a:rPr>
              <a:t>Approach:</a:t>
            </a:r>
          </a:p>
          <a:p>
            <a:pPr marL="285750" indent="-285750">
              <a:buFont typeface="Wingdings" panose="05000000000000000000" pitchFamily="2" charset="2"/>
              <a:buChar char="v"/>
            </a:pPr>
            <a:r>
              <a:rPr lang="en-US" altLang="fr-FR" sz="1400" dirty="0" smtClean="0">
                <a:solidFill>
                  <a:srgbClr val="0000CC"/>
                </a:solidFill>
                <a:latin typeface="Palatino Linotype" panose="02040502050505030304" pitchFamily="18" charset="0"/>
              </a:rPr>
              <a:t>2-sided ladders </a:t>
            </a:r>
            <a:r>
              <a:rPr lang="en-US" altLang="fr-FR" sz="1400" dirty="0" smtClean="0">
                <a:solidFill>
                  <a:srgbClr val="663300"/>
                </a:solidFill>
                <a:latin typeface="Palatino Linotype" panose="02040502050505030304" pitchFamily="18" charset="0"/>
              </a:rPr>
              <a:t>concept, very </a:t>
            </a:r>
            <a:r>
              <a:rPr lang="en-US" altLang="fr-FR" sz="1400" dirty="0" smtClean="0">
                <a:solidFill>
                  <a:srgbClr val="0000CC"/>
                </a:solidFill>
                <a:latin typeface="Palatino Linotype" panose="02040502050505030304" pitchFamily="18" charset="0"/>
              </a:rPr>
              <a:t>low power</a:t>
            </a:r>
            <a:endParaRPr lang="en-US" altLang="fr-FR" sz="1400" dirty="0">
              <a:solidFill>
                <a:srgbClr val="0000CC"/>
              </a:solidFill>
              <a:latin typeface="Palatino Linotype" panose="02040502050505030304" pitchFamily="18" charset="0"/>
            </a:endParaRPr>
          </a:p>
          <a:p>
            <a:pPr marL="285750" indent="-285750">
              <a:buFont typeface="Wingdings" panose="05000000000000000000" pitchFamily="2" charset="2"/>
              <a:buChar char="v"/>
            </a:pPr>
            <a:r>
              <a:rPr lang="en-US" altLang="fr-FR" sz="1400" dirty="0">
                <a:solidFill>
                  <a:srgbClr val="663300"/>
                </a:solidFill>
                <a:latin typeface="Palatino Linotype" panose="02040502050505030304" pitchFamily="18" charset="0"/>
              </a:rPr>
              <a:t>u</a:t>
            </a:r>
            <a:r>
              <a:rPr lang="en-US" altLang="fr-FR" sz="1400" dirty="0" smtClean="0">
                <a:solidFill>
                  <a:srgbClr val="663300"/>
                </a:solidFill>
                <a:latin typeface="Palatino Linotype" panose="02040502050505030304" pitchFamily="18" charset="0"/>
              </a:rPr>
              <a:t>nprecedented granularity &amp; material budget (</a:t>
            </a:r>
            <a:r>
              <a:rPr lang="en-US" altLang="fr-FR" sz="1400" dirty="0" smtClean="0">
                <a:solidFill>
                  <a:srgbClr val="0000CC"/>
                </a:solidFill>
                <a:latin typeface="Palatino Linotype" panose="02040502050505030304" pitchFamily="18" charset="0"/>
              </a:rPr>
              <a:t>ultra-thin </a:t>
            </a:r>
            <a:r>
              <a:rPr lang="en-US" altLang="fr-FR" sz="1400" dirty="0">
                <a:solidFill>
                  <a:srgbClr val="0000CC"/>
                </a:solidFill>
                <a:latin typeface="Palatino Linotype" panose="02040502050505030304" pitchFamily="18" charset="0"/>
              </a:rPr>
              <a:t>~ </a:t>
            </a:r>
            <a:r>
              <a:rPr lang="en-US" altLang="fr-FR" sz="1400" dirty="0" smtClean="0">
                <a:solidFill>
                  <a:srgbClr val="0000CC"/>
                </a:solidFill>
                <a:latin typeface="Palatino Linotype" panose="02040502050505030304" pitchFamily="18" charset="0"/>
              </a:rPr>
              <a:t>50μm sensors</a:t>
            </a:r>
            <a:r>
              <a:rPr lang="en-US" altLang="fr-FR" sz="1400" dirty="0" smtClean="0">
                <a:solidFill>
                  <a:srgbClr val="663300"/>
                </a:solidFill>
                <a:latin typeface="Palatino Linotype" panose="02040502050505030304" pitchFamily="18" charset="0"/>
              </a:rPr>
              <a:t>)</a:t>
            </a:r>
            <a:endParaRPr lang="en-US" altLang="fr-FR" sz="1400" dirty="0">
              <a:solidFill>
                <a:srgbClr val="663300"/>
              </a:solidFill>
              <a:latin typeface="Palatino Linotype" panose="02040502050505030304" pitchFamily="18" charset="0"/>
            </a:endParaRPr>
          </a:p>
        </p:txBody>
      </p:sp>
      <p:pic>
        <p:nvPicPr>
          <p:cNvPr id="12" name="Picture 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07504" y="3750647"/>
            <a:ext cx="2887033" cy="14785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ext Box 11"/>
          <p:cNvSpPr txBox="1">
            <a:spLocks noChangeArrowheads="1"/>
          </p:cNvSpPr>
          <p:nvPr/>
        </p:nvSpPr>
        <p:spPr bwMode="auto">
          <a:xfrm>
            <a:off x="6228185" y="3284984"/>
            <a:ext cx="2952327" cy="357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00"/>
                </a:solidFill>
                <a:latin typeface="Bitstream Vera Sans" pitchFamily="16" charset="0"/>
                <a:ea typeface="ＭＳ Ｐゴシック"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00"/>
                </a:solidFill>
                <a:latin typeface="Bitstream Vera Sans" pitchFamily="16" charset="0"/>
                <a:ea typeface="ＭＳ Ｐゴシック"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00"/>
                </a:solidFill>
                <a:latin typeface="Bitstream Vera Sans" pitchFamily="16" charset="0"/>
                <a:ea typeface="ＭＳ Ｐゴシック"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00"/>
                </a:solidFill>
                <a:latin typeface="Bitstream Vera Sans" pitchFamily="16" charset="0"/>
                <a:ea typeface="ＭＳ Ｐゴシック"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00"/>
                </a:solidFill>
                <a:latin typeface="Bitstream Vera Sans" pitchFamily="16" charset="0"/>
                <a:ea typeface="ＭＳ Ｐゴシック" charset="-128"/>
              </a:defRPr>
            </a:lvl5pPr>
            <a:lvl6pPr marL="2514600" indent="-228600" defTabSz="457200" fontAlgn="base" hangingPunct="0">
              <a:lnSpc>
                <a:spcPct val="97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00"/>
                </a:solidFill>
                <a:latin typeface="Bitstream Vera Sans" pitchFamily="16" charset="0"/>
                <a:ea typeface="ＭＳ Ｐゴシック" charset="-128"/>
              </a:defRPr>
            </a:lvl6pPr>
            <a:lvl7pPr marL="2971800" indent="-228600" defTabSz="457200" fontAlgn="base" hangingPunct="0">
              <a:lnSpc>
                <a:spcPct val="97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00"/>
                </a:solidFill>
                <a:latin typeface="Bitstream Vera Sans" pitchFamily="16" charset="0"/>
                <a:ea typeface="ＭＳ Ｐゴシック" charset="-128"/>
              </a:defRPr>
            </a:lvl7pPr>
            <a:lvl8pPr marL="3429000" indent="-228600" defTabSz="457200" fontAlgn="base" hangingPunct="0">
              <a:lnSpc>
                <a:spcPct val="97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00"/>
                </a:solidFill>
                <a:latin typeface="Bitstream Vera Sans" pitchFamily="16" charset="0"/>
                <a:ea typeface="ＭＳ Ｐゴシック" charset="-128"/>
              </a:defRPr>
            </a:lvl8pPr>
            <a:lvl9pPr marL="3886200" indent="-228600" defTabSz="457200" fontAlgn="base" hangingPunct="0">
              <a:lnSpc>
                <a:spcPct val="97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00"/>
                </a:solidFill>
                <a:latin typeface="Bitstream Vera Sans" pitchFamily="16" charset="0"/>
                <a:ea typeface="ＭＳ Ｐゴシック" charset="-128"/>
              </a:defRPr>
            </a:lvl9pPr>
          </a:lstStyle>
          <a:p>
            <a:pPr algn="ctr"/>
            <a:r>
              <a:rPr lang="en-US" altLang="fr-FR" sz="1600" b="0" dirty="0" smtClean="0">
                <a:solidFill>
                  <a:srgbClr val="FF0000"/>
                </a:solidFill>
                <a:latin typeface="Palatino Linotype" panose="02040502050505030304" pitchFamily="18" charset="0"/>
              </a:rPr>
              <a:t>DEPFET: </a:t>
            </a:r>
            <a:r>
              <a:rPr lang="en-US" altLang="fr-FR" sz="1600" b="0" dirty="0">
                <a:solidFill>
                  <a:srgbClr val="006600"/>
                </a:solidFill>
                <a:latin typeface="Palatino Linotype" panose="02040502050505030304" pitchFamily="18" charset="0"/>
              </a:rPr>
              <a:t>M</a:t>
            </a:r>
            <a:r>
              <a:rPr lang="en-US" altLang="fr-FR" sz="1600" b="0" dirty="0" smtClean="0">
                <a:solidFill>
                  <a:srgbClr val="006600"/>
                </a:solidFill>
                <a:latin typeface="Palatino Linotype" panose="02040502050505030304" pitchFamily="18" charset="0"/>
              </a:rPr>
              <a:t>echanical ladder </a:t>
            </a:r>
          </a:p>
          <a:p>
            <a:pPr algn="ctr"/>
            <a:r>
              <a:rPr lang="en-US" altLang="fr-FR" sz="1600" b="0" dirty="0" smtClean="0">
                <a:solidFill>
                  <a:srgbClr val="006600"/>
                </a:solidFill>
                <a:latin typeface="Palatino Linotype" panose="02040502050505030304" pitchFamily="18" charset="0"/>
              </a:rPr>
              <a:t>tested for power pulsing</a:t>
            </a:r>
            <a:endParaRPr lang="en-US" altLang="fr-FR" sz="1600" b="0" dirty="0">
              <a:solidFill>
                <a:srgbClr val="006600"/>
              </a:solidFill>
              <a:latin typeface="Palatino Linotype" panose="02040502050505030304" pitchFamily="18" charset="0"/>
            </a:endParaRPr>
          </a:p>
        </p:txBody>
      </p:sp>
      <p:pic>
        <p:nvPicPr>
          <p:cNvPr id="14" name="Picture 10"/>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228184" y="3861049"/>
            <a:ext cx="2808312" cy="71667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5" name="Picture 12"/>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6228184" y="4725144"/>
            <a:ext cx="2831679" cy="20113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6" name="Picture 13"/>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107504" y="5661248"/>
            <a:ext cx="2899857" cy="115212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7" name="Text Box 14"/>
          <p:cNvSpPr txBox="1">
            <a:spLocks noChangeArrowheads="1"/>
          </p:cNvSpPr>
          <p:nvPr/>
        </p:nvSpPr>
        <p:spPr bwMode="auto">
          <a:xfrm>
            <a:off x="107504" y="5301208"/>
            <a:ext cx="2808312" cy="357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00"/>
                </a:solidFill>
                <a:latin typeface="Bitstream Vera Sans" pitchFamily="16" charset="0"/>
                <a:ea typeface="ＭＳ Ｐゴシック"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00"/>
                </a:solidFill>
                <a:latin typeface="Bitstream Vera Sans" pitchFamily="16" charset="0"/>
                <a:ea typeface="ＭＳ Ｐゴシック"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00"/>
                </a:solidFill>
                <a:latin typeface="Bitstream Vera Sans" pitchFamily="16" charset="0"/>
                <a:ea typeface="ＭＳ Ｐゴシック"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00"/>
                </a:solidFill>
                <a:latin typeface="Bitstream Vera Sans" pitchFamily="16" charset="0"/>
                <a:ea typeface="ＭＳ Ｐゴシック"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00"/>
                </a:solidFill>
                <a:latin typeface="Bitstream Vera Sans" pitchFamily="16" charset="0"/>
                <a:ea typeface="ＭＳ Ｐゴシック" charset="-128"/>
              </a:defRPr>
            </a:lvl5pPr>
            <a:lvl6pPr marL="2514600" indent="-228600" defTabSz="457200" fontAlgn="base" hangingPunct="0">
              <a:lnSpc>
                <a:spcPct val="97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00"/>
                </a:solidFill>
                <a:latin typeface="Bitstream Vera Sans" pitchFamily="16" charset="0"/>
                <a:ea typeface="ＭＳ Ｐゴシック" charset="-128"/>
              </a:defRPr>
            </a:lvl6pPr>
            <a:lvl7pPr marL="2971800" indent="-228600" defTabSz="457200" fontAlgn="base" hangingPunct="0">
              <a:lnSpc>
                <a:spcPct val="97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00"/>
                </a:solidFill>
                <a:latin typeface="Bitstream Vera Sans" pitchFamily="16" charset="0"/>
                <a:ea typeface="ＭＳ Ｐゴシック" charset="-128"/>
              </a:defRPr>
            </a:lvl7pPr>
            <a:lvl8pPr marL="3429000" indent="-228600" defTabSz="457200" fontAlgn="base" hangingPunct="0">
              <a:lnSpc>
                <a:spcPct val="97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00"/>
                </a:solidFill>
                <a:latin typeface="Bitstream Vera Sans" pitchFamily="16" charset="0"/>
                <a:ea typeface="ＭＳ Ｐゴシック" charset="-128"/>
              </a:defRPr>
            </a:lvl8pPr>
            <a:lvl9pPr marL="3886200" indent="-228600" defTabSz="457200" fontAlgn="base" hangingPunct="0">
              <a:lnSpc>
                <a:spcPct val="97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00"/>
                </a:solidFill>
                <a:latin typeface="Bitstream Vera Sans" pitchFamily="16" charset="0"/>
                <a:ea typeface="ＭＳ Ｐゴシック" charset="-128"/>
              </a:defRPr>
            </a:lvl9pPr>
          </a:lstStyle>
          <a:p>
            <a:r>
              <a:rPr lang="en-US" altLang="fr-FR" sz="1600" b="0" dirty="0">
                <a:solidFill>
                  <a:srgbClr val="006600"/>
                </a:solidFill>
                <a:latin typeface="Palatino Linotype" panose="02040502050505030304" pitchFamily="18" charset="0"/>
              </a:rPr>
              <a:t>Ultrathin ladder - PLUME</a:t>
            </a:r>
          </a:p>
        </p:txBody>
      </p:sp>
      <p:sp>
        <p:nvSpPr>
          <p:cNvPr id="18" name="Text Box 15"/>
          <p:cNvSpPr txBox="1">
            <a:spLocks noChangeArrowheads="1"/>
          </p:cNvSpPr>
          <p:nvPr/>
        </p:nvSpPr>
        <p:spPr bwMode="auto">
          <a:xfrm>
            <a:off x="107504" y="6381328"/>
            <a:ext cx="2886075" cy="3921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00"/>
                </a:solidFill>
                <a:latin typeface="Bitstream Vera Sans" pitchFamily="16" charset="0"/>
                <a:ea typeface="ＭＳ Ｐゴシック"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00"/>
                </a:solidFill>
                <a:latin typeface="Bitstream Vera Sans" pitchFamily="16" charset="0"/>
                <a:ea typeface="ＭＳ Ｐゴシック"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00"/>
                </a:solidFill>
                <a:latin typeface="Bitstream Vera Sans" pitchFamily="16" charset="0"/>
                <a:ea typeface="ＭＳ Ｐゴシック"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00"/>
                </a:solidFill>
                <a:latin typeface="Bitstream Vera Sans" pitchFamily="16" charset="0"/>
                <a:ea typeface="ＭＳ Ｐゴシック"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00"/>
                </a:solidFill>
                <a:latin typeface="Bitstream Vera Sans" pitchFamily="16" charset="0"/>
                <a:ea typeface="ＭＳ Ｐゴシック" charset="-128"/>
              </a:defRPr>
            </a:lvl5pPr>
            <a:lvl6pPr marL="2514600" indent="-228600" defTabSz="457200" fontAlgn="base" hangingPunct="0">
              <a:lnSpc>
                <a:spcPct val="97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00"/>
                </a:solidFill>
                <a:latin typeface="Bitstream Vera Sans" pitchFamily="16" charset="0"/>
                <a:ea typeface="ＭＳ Ｐゴシック" charset="-128"/>
              </a:defRPr>
            </a:lvl6pPr>
            <a:lvl7pPr marL="2971800" indent="-228600" defTabSz="457200" fontAlgn="base" hangingPunct="0">
              <a:lnSpc>
                <a:spcPct val="97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00"/>
                </a:solidFill>
                <a:latin typeface="Bitstream Vera Sans" pitchFamily="16" charset="0"/>
                <a:ea typeface="ＭＳ Ｐゴシック" charset="-128"/>
              </a:defRPr>
            </a:lvl7pPr>
            <a:lvl8pPr marL="3429000" indent="-228600" defTabSz="457200" fontAlgn="base" hangingPunct="0">
              <a:lnSpc>
                <a:spcPct val="97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00"/>
                </a:solidFill>
                <a:latin typeface="Bitstream Vera Sans" pitchFamily="16" charset="0"/>
                <a:ea typeface="ＭＳ Ｐゴシック" charset="-128"/>
              </a:defRPr>
            </a:lvl8pPr>
            <a:lvl9pPr marL="3886200" indent="-228600" defTabSz="457200" fontAlgn="base" hangingPunct="0">
              <a:lnSpc>
                <a:spcPct val="97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00"/>
                </a:solidFill>
                <a:latin typeface="Bitstream Vera Sans" pitchFamily="16" charset="0"/>
                <a:ea typeface="ＭＳ Ｐゴシック" charset="-128"/>
              </a:defRPr>
            </a:lvl9pPr>
          </a:lstStyle>
          <a:p>
            <a:r>
              <a:rPr lang="en-US" altLang="fr-FR" sz="1400" b="0" dirty="0">
                <a:solidFill>
                  <a:srgbClr val="FFFFFF"/>
                </a:solidFill>
                <a:latin typeface="Palatino Linotype" panose="02040502050505030304" pitchFamily="18" charset="0"/>
              </a:rPr>
              <a:t>0.6%X</a:t>
            </a:r>
            <a:r>
              <a:rPr lang="en-US" altLang="fr-FR" sz="1400" b="0" baseline="-33000" dirty="0">
                <a:solidFill>
                  <a:srgbClr val="FFFFFF"/>
                </a:solidFill>
                <a:latin typeface="Palatino Linotype" panose="02040502050505030304" pitchFamily="18" charset="0"/>
              </a:rPr>
              <a:t>0</a:t>
            </a:r>
            <a:r>
              <a:rPr lang="en-US" altLang="fr-FR" sz="1400" b="0" dirty="0">
                <a:solidFill>
                  <a:srgbClr val="FFFFFF"/>
                </a:solidFill>
                <a:latin typeface="Palatino Linotype" panose="02040502050505030304" pitchFamily="18" charset="0"/>
              </a:rPr>
              <a:t> </a:t>
            </a:r>
            <a:r>
              <a:rPr lang="en-US" altLang="fr-FR" sz="1400" b="0" dirty="0" smtClean="0">
                <a:solidFill>
                  <a:srgbClr val="FFFFFF"/>
                </a:solidFill>
                <a:latin typeface="Palatino Linotype" panose="02040502050505030304" pitchFamily="18" charset="0"/>
              </a:rPr>
              <a:t>(0.35X</a:t>
            </a:r>
            <a:r>
              <a:rPr lang="en-US" altLang="fr-FR" sz="1400" b="0" baseline="-33000" dirty="0" smtClean="0">
                <a:solidFill>
                  <a:srgbClr val="FFFFFF"/>
                </a:solidFill>
                <a:latin typeface="Palatino Linotype" panose="02040502050505030304" pitchFamily="18" charset="0"/>
              </a:rPr>
              <a:t>0</a:t>
            </a:r>
            <a:r>
              <a:rPr lang="en-US" altLang="fr-FR" sz="1400" b="0" dirty="0" smtClean="0">
                <a:solidFill>
                  <a:srgbClr val="FFFFFF"/>
                </a:solidFill>
                <a:latin typeface="Palatino Linotype" panose="02040502050505030304" pitchFamily="18" charset="0"/>
              </a:rPr>
              <a:t> </a:t>
            </a:r>
            <a:r>
              <a:rPr lang="en-US" altLang="fr-FR" sz="1400" b="0" dirty="0">
                <a:solidFill>
                  <a:srgbClr val="FFFFFF"/>
                </a:solidFill>
                <a:latin typeface="Palatino Linotype" panose="02040502050505030304" pitchFamily="18" charset="0"/>
              </a:rPr>
              <a:t>for ILC)</a:t>
            </a:r>
          </a:p>
        </p:txBody>
      </p:sp>
      <p:sp>
        <p:nvSpPr>
          <p:cNvPr id="19" name="TextBox 18"/>
          <p:cNvSpPr txBox="1"/>
          <p:nvPr/>
        </p:nvSpPr>
        <p:spPr>
          <a:xfrm>
            <a:off x="486915" y="3356992"/>
            <a:ext cx="5073825" cy="338554"/>
          </a:xfrm>
          <a:prstGeom prst="rect">
            <a:avLst/>
          </a:prstGeom>
          <a:noFill/>
        </p:spPr>
        <p:txBody>
          <a:bodyPr wrap="none" rtlCol="0">
            <a:spAutoFit/>
          </a:bodyPr>
          <a:lstStyle/>
          <a:p>
            <a:r>
              <a:rPr lang="en-US" sz="1600" dirty="0" smtClean="0">
                <a:solidFill>
                  <a:srgbClr val="FF0000"/>
                </a:solidFill>
                <a:latin typeface="Palatino Linotype" panose="02040502050505030304" pitchFamily="18" charset="0"/>
              </a:rPr>
              <a:t>CMOS MAPS: </a:t>
            </a:r>
            <a:r>
              <a:rPr lang="en-US" sz="1600" dirty="0" smtClean="0">
                <a:solidFill>
                  <a:srgbClr val="006600"/>
                </a:solidFill>
                <a:latin typeface="Palatino Linotype" panose="02040502050505030304" pitchFamily="18" charset="0"/>
              </a:rPr>
              <a:t>Spatial Resolution and Time Stamping</a:t>
            </a:r>
            <a:endParaRPr lang="fr-FR" sz="1600" dirty="0">
              <a:solidFill>
                <a:srgbClr val="006600"/>
              </a:solidFill>
              <a:latin typeface="Palatino Linotype" panose="02040502050505030304" pitchFamily="18" charset="0"/>
            </a:endParaRPr>
          </a:p>
        </p:txBody>
      </p:sp>
      <p:pic>
        <p:nvPicPr>
          <p:cNvPr id="20" name="Picture 16"/>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3100940" y="4077072"/>
            <a:ext cx="2767204" cy="269636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1" name="Rectangle 20"/>
          <p:cNvSpPr/>
          <p:nvPr/>
        </p:nvSpPr>
        <p:spPr>
          <a:xfrm>
            <a:off x="2915816" y="3738518"/>
            <a:ext cx="3168352" cy="338554"/>
          </a:xfrm>
          <a:prstGeom prst="rect">
            <a:avLst/>
          </a:prstGeom>
        </p:spPr>
        <p:txBody>
          <a:bodyPr wrap="square">
            <a:spAutoFit/>
          </a:bodyPr>
          <a:lstStyle/>
          <a:p>
            <a:r>
              <a:rPr lang="en-US" altLang="fr-FR" sz="1600" dirty="0" smtClean="0">
                <a:solidFill>
                  <a:srgbClr val="FF0000"/>
                </a:solidFill>
                <a:latin typeface="Palatino Linotype" panose="02040502050505030304" pitchFamily="18" charset="0"/>
              </a:rPr>
              <a:t>~ 3μm track resolution achieved:</a:t>
            </a:r>
            <a:endParaRPr lang="en-US" altLang="fr-FR" sz="1600" dirty="0">
              <a:solidFill>
                <a:srgbClr val="FF0000"/>
              </a:solidFill>
              <a:latin typeface="Palatino Linotype" panose="02040502050505030304" pitchFamily="18" charset="0"/>
            </a:endParaRPr>
          </a:p>
        </p:txBody>
      </p:sp>
    </p:spTree>
    <p:extLst>
      <p:ext uri="{BB962C8B-B14F-4D97-AF65-F5344CB8AC3E}">
        <p14:creationId xmlns:p14="http://schemas.microsoft.com/office/powerpoint/2010/main" val="100119745"/>
      </p:ext>
    </p:extLst>
  </p:cSld>
  <p:clrMapOvr>
    <a:overrideClrMapping bg1="lt1" tx1="dk1" bg2="lt2" tx2="dk2" accent1="accent1" accent2="accent2" accent3="accent3" accent4="accent4" accent5="accent5" accent6="accent6" hlink="hlink" folHlink="folHlink"/>
  </p:clrMapOvr>
  <p:transition>
    <p:circl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tile tx="0" ty="0" sx="100000" sy="100000" flip="none" algn="tl"/>
        </a:blipFill>
        <a:effectLst/>
      </p:bgPr>
    </p:bg>
    <p:spTree>
      <p:nvGrpSpPr>
        <p:cNvPr id="1" name=""/>
        <p:cNvGrpSpPr/>
        <p:nvPr/>
      </p:nvGrpSpPr>
      <p:grpSpPr>
        <a:xfrm>
          <a:off x="0" y="0"/>
          <a:ext cx="0" cy="0"/>
          <a:chOff x="0" y="0"/>
          <a:chExt cx="0" cy="0"/>
        </a:xfrm>
      </p:grpSpPr>
      <p:sp>
        <p:nvSpPr>
          <p:cNvPr id="2" name="Rectangle 1"/>
          <p:cNvSpPr/>
          <p:nvPr/>
        </p:nvSpPr>
        <p:spPr>
          <a:xfrm>
            <a:off x="71500" y="3594502"/>
            <a:ext cx="4356484" cy="32634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Rectangle 2"/>
          <p:cNvSpPr/>
          <p:nvPr/>
        </p:nvSpPr>
        <p:spPr>
          <a:xfrm>
            <a:off x="4644008" y="620688"/>
            <a:ext cx="4499992" cy="62373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3"/>
          <p:cNvSpPr>
            <a:spLocks noChangeArrowheads="1"/>
          </p:cNvSpPr>
          <p:nvPr/>
        </p:nvSpPr>
        <p:spPr bwMode="auto">
          <a:xfrm>
            <a:off x="1187624" y="87288"/>
            <a:ext cx="6984776" cy="461392"/>
          </a:xfrm>
          <a:prstGeom prst="rect">
            <a:avLst/>
          </a:prstGeom>
          <a:solidFill>
            <a:schemeClr val="bg1"/>
          </a:solidFill>
          <a:ln w="9525">
            <a:noFill/>
            <a:miter lim="800000"/>
            <a:headEnd/>
            <a:tailEnd/>
          </a:ln>
          <a:effectLst/>
        </p:spPr>
        <p:txBody>
          <a:bodyPr wrap="none" anchor="ctr"/>
          <a:lstStyle/>
          <a:p>
            <a:endParaRPr lang="fr-FR"/>
          </a:p>
        </p:txBody>
      </p:sp>
      <p:sp>
        <p:nvSpPr>
          <p:cNvPr id="5" name="WordArt 4"/>
          <p:cNvSpPr>
            <a:spLocks noChangeArrowheads="1" noChangeShapeType="1" noTextEdit="1"/>
          </p:cNvSpPr>
          <p:nvPr/>
        </p:nvSpPr>
        <p:spPr bwMode="auto">
          <a:xfrm>
            <a:off x="1547664" y="159296"/>
            <a:ext cx="6238958" cy="360040"/>
          </a:xfrm>
          <a:prstGeom prst="rect">
            <a:avLst/>
          </a:prstGeom>
        </p:spPr>
        <p:txBody>
          <a:bodyPr wrap="none" fromWordArt="1">
            <a:prstTxWarp prst="textPlain">
              <a:avLst>
                <a:gd name="adj" fmla="val 50000"/>
              </a:avLst>
            </a:prstTxWarp>
          </a:bodyPr>
          <a:lstStyle/>
          <a:p>
            <a:pPr algn="ctr"/>
            <a:r>
              <a:rPr lang="en-US" sz="2400" kern="10" dirty="0" smtClean="0">
                <a:ln w="12700">
                  <a:solidFill>
                    <a:srgbClr val="3333CC"/>
                  </a:solidFill>
                  <a:round/>
                  <a:headEnd/>
                  <a:tailEnd/>
                </a:ln>
                <a:solidFill>
                  <a:srgbClr val="B2B2B2">
                    <a:alpha val="50000"/>
                  </a:srgbClr>
                </a:solidFill>
                <a:latin typeface="Arial"/>
                <a:cs typeface="Arial"/>
              </a:rPr>
              <a:t>Central Tracking – Time Projection Chamber</a:t>
            </a:r>
            <a:endParaRPr lang="fr-FR" sz="2400" kern="10" dirty="0">
              <a:ln w="12700">
                <a:solidFill>
                  <a:srgbClr val="3333CC"/>
                </a:solidFill>
                <a:round/>
                <a:headEnd/>
                <a:tailEnd/>
              </a:ln>
              <a:solidFill>
                <a:srgbClr val="B2B2B2">
                  <a:alpha val="50000"/>
                </a:srgbClr>
              </a:solidFill>
              <a:latin typeface="Arial"/>
              <a:cs typeface="Arial"/>
            </a:endParaRPr>
          </a:p>
        </p:txBody>
      </p:sp>
      <p:sp>
        <p:nvSpPr>
          <p:cNvPr id="6" name="Rectangle 5"/>
          <p:cNvSpPr/>
          <p:nvPr/>
        </p:nvSpPr>
        <p:spPr>
          <a:xfrm>
            <a:off x="71500" y="638106"/>
            <a:ext cx="4356484" cy="2800767"/>
          </a:xfrm>
          <a:prstGeom prst="rect">
            <a:avLst/>
          </a:prstGeom>
          <a:solidFill>
            <a:schemeClr val="bg1"/>
          </a:solidFill>
        </p:spPr>
        <p:txBody>
          <a:bodyPr wrap="square">
            <a:spAutoFit/>
          </a:bodyPr>
          <a:lstStyle/>
          <a:p>
            <a:r>
              <a:rPr lang="en-US" sz="1600" dirty="0" smtClean="0">
                <a:solidFill>
                  <a:srgbClr val="FF0000"/>
                </a:solidFill>
                <a:latin typeface="Palatino Linotype" panose="02040502050505030304" pitchFamily="18" charset="0"/>
              </a:rPr>
              <a:t>ILCTPC with MPGD-Readout</a:t>
            </a:r>
          </a:p>
          <a:p>
            <a:r>
              <a:rPr lang="en-US" sz="1600" dirty="0">
                <a:solidFill>
                  <a:srgbClr val="FF0000"/>
                </a:solidFill>
                <a:latin typeface="Palatino Linotype" panose="02040502050505030304" pitchFamily="18" charset="0"/>
              </a:rPr>
              <a:t> </a:t>
            </a:r>
            <a:r>
              <a:rPr lang="en-US" sz="1600" dirty="0" smtClean="0">
                <a:solidFill>
                  <a:srgbClr val="FF0000"/>
                </a:solidFill>
                <a:latin typeface="Palatino Linotype" panose="02040502050505030304" pitchFamily="18" charset="0"/>
              </a:rPr>
              <a:t> </a:t>
            </a:r>
            <a:r>
              <a:rPr lang="en-US" sz="1600" dirty="0">
                <a:solidFill>
                  <a:srgbClr val="FF0000"/>
                </a:solidFill>
                <a:latin typeface="Palatino Linotype" panose="02040502050505030304" pitchFamily="18" charset="0"/>
                <a:sym typeface="Wingdings" panose="05000000000000000000" pitchFamily="2" charset="2"/>
              </a:rPr>
              <a:t> </a:t>
            </a:r>
            <a:r>
              <a:rPr lang="en-US" sz="1600" dirty="0" smtClean="0">
                <a:solidFill>
                  <a:srgbClr val="0000CC"/>
                </a:solidFill>
                <a:latin typeface="Palatino Linotype" panose="02040502050505030304" pitchFamily="18" charset="0"/>
                <a:sym typeface="Wingdings" panose="05000000000000000000" pitchFamily="2" charset="2"/>
              </a:rPr>
              <a:t> </a:t>
            </a:r>
            <a:r>
              <a:rPr lang="en-US" sz="1600" dirty="0" smtClean="0">
                <a:solidFill>
                  <a:srgbClr val="0000CC"/>
                </a:solidFill>
                <a:latin typeface="Palatino Linotype" panose="02040502050505030304" pitchFamily="18" charset="0"/>
              </a:rPr>
              <a:t>spatial resolution &lt; 100 </a:t>
            </a:r>
            <a:r>
              <a:rPr lang="en-US" sz="1600" dirty="0" smtClean="0">
                <a:solidFill>
                  <a:srgbClr val="0000CC"/>
                </a:solidFill>
                <a:latin typeface="Symbol" panose="05050102010706020507" pitchFamily="18" charset="2"/>
              </a:rPr>
              <a:t>m</a:t>
            </a:r>
            <a:r>
              <a:rPr lang="en-US" sz="1600" dirty="0" smtClean="0">
                <a:solidFill>
                  <a:srgbClr val="0000CC"/>
                </a:solidFill>
                <a:latin typeface="Palatino Linotype" panose="02040502050505030304" pitchFamily="18" charset="0"/>
              </a:rPr>
              <a:t>m @ 4T</a:t>
            </a:r>
          </a:p>
          <a:p>
            <a:r>
              <a:rPr lang="en-US" sz="1600" dirty="0" smtClean="0">
                <a:solidFill>
                  <a:srgbClr val="006600"/>
                </a:solidFill>
                <a:latin typeface="Palatino Linotype" panose="02040502050505030304" pitchFamily="18" charset="0"/>
              </a:rPr>
              <a:t>     (precise momentum: </a:t>
            </a:r>
            <a:r>
              <a:rPr lang="en-US" sz="1600" dirty="0" err="1" smtClean="0">
                <a:solidFill>
                  <a:srgbClr val="006600"/>
                </a:solidFill>
                <a:latin typeface="Palatino Linotype" panose="02040502050505030304" pitchFamily="18" charset="0"/>
              </a:rPr>
              <a:t>e+e</a:t>
            </a:r>
            <a:r>
              <a:rPr lang="en-US" sz="1600" dirty="0" smtClean="0">
                <a:solidFill>
                  <a:srgbClr val="006600"/>
                </a:solidFill>
                <a:latin typeface="Palatino Linotype" panose="02040502050505030304" pitchFamily="18" charset="0"/>
              </a:rPr>
              <a:t>-</a:t>
            </a:r>
            <a:r>
              <a:rPr lang="en-US" sz="1600" dirty="0" smtClean="0">
                <a:solidFill>
                  <a:srgbClr val="006600"/>
                </a:solidFill>
                <a:latin typeface="Palatino Linotype" panose="02040502050505030304" pitchFamily="18" charset="0"/>
                <a:sym typeface="Wingdings" panose="05000000000000000000" pitchFamily="2" charset="2"/>
              </a:rPr>
              <a:t></a:t>
            </a:r>
            <a:r>
              <a:rPr lang="en-US" sz="1600" dirty="0" err="1" smtClean="0">
                <a:solidFill>
                  <a:srgbClr val="006600"/>
                </a:solidFill>
                <a:latin typeface="Palatino Linotype" panose="02040502050505030304" pitchFamily="18" charset="0"/>
                <a:sym typeface="Wingdings" panose="05000000000000000000" pitchFamily="2" charset="2"/>
              </a:rPr>
              <a:t>ZH</a:t>
            </a:r>
            <a:r>
              <a:rPr lang="en-US" sz="1600" i="1" dirty="0" err="1" smtClean="0">
                <a:solidFill>
                  <a:srgbClr val="006600"/>
                </a:solidFill>
                <a:latin typeface="Palatino Linotype" panose="02040502050505030304" pitchFamily="18" charset="0"/>
                <a:sym typeface="Wingdings" panose="05000000000000000000" pitchFamily="2" charset="2"/>
              </a:rPr>
              <a:t>ll</a:t>
            </a:r>
            <a:r>
              <a:rPr lang="en-US" sz="1600" dirty="0" err="1" smtClean="0">
                <a:solidFill>
                  <a:srgbClr val="006600"/>
                </a:solidFill>
                <a:latin typeface="Palatino Linotype" panose="02040502050505030304" pitchFamily="18" charset="0"/>
                <a:sym typeface="Wingdings" panose="05000000000000000000" pitchFamily="2" charset="2"/>
              </a:rPr>
              <a:t>H</a:t>
            </a:r>
            <a:r>
              <a:rPr lang="en-US" sz="1600" dirty="0" smtClean="0">
                <a:solidFill>
                  <a:srgbClr val="006600"/>
                </a:solidFill>
                <a:latin typeface="Palatino Linotype" panose="02040502050505030304" pitchFamily="18" charset="0"/>
              </a:rPr>
              <a:t>)</a:t>
            </a:r>
          </a:p>
          <a:p>
            <a:endParaRPr lang="en-US" sz="1600" dirty="0" smtClean="0">
              <a:solidFill>
                <a:srgbClr val="FF0000"/>
              </a:solidFill>
              <a:latin typeface="Palatino Linotype" panose="02040502050505030304" pitchFamily="18" charset="0"/>
            </a:endParaRPr>
          </a:p>
          <a:p>
            <a:pPr marL="285750" indent="-285750">
              <a:buFont typeface="Wingdings" panose="05000000000000000000" pitchFamily="2" charset="2"/>
              <a:buChar char="Ø"/>
            </a:pPr>
            <a:r>
              <a:rPr lang="en-US" sz="1600" dirty="0" smtClean="0">
                <a:solidFill>
                  <a:srgbClr val="663300"/>
                </a:solidFill>
                <a:latin typeface="Palatino Linotype" panose="02040502050505030304" pitchFamily="18" charset="0"/>
              </a:rPr>
              <a:t>Wet-etched triple GEMs</a:t>
            </a:r>
          </a:p>
          <a:p>
            <a:pPr marL="285750" indent="-285750">
              <a:buFont typeface="Wingdings" panose="05000000000000000000" pitchFamily="2" charset="2"/>
              <a:buChar char="Ø"/>
            </a:pPr>
            <a:r>
              <a:rPr lang="en-US" sz="1600" dirty="0" smtClean="0">
                <a:solidFill>
                  <a:srgbClr val="663300"/>
                </a:solidFill>
                <a:latin typeface="Palatino Linotype" panose="02040502050505030304" pitchFamily="18" charset="0"/>
              </a:rPr>
              <a:t>Laser-etched GEMs 100µm thick (“Asian”)</a:t>
            </a:r>
          </a:p>
          <a:p>
            <a:pPr marL="285750" indent="-285750">
              <a:buFont typeface="Wingdings" panose="05000000000000000000" pitchFamily="2" charset="2"/>
              <a:buChar char="Ø"/>
            </a:pPr>
            <a:r>
              <a:rPr lang="en-US" sz="1600" dirty="0" smtClean="0">
                <a:solidFill>
                  <a:srgbClr val="663300"/>
                </a:solidFill>
                <a:latin typeface="Palatino Linotype" panose="02040502050505030304" pitchFamily="18" charset="0"/>
              </a:rPr>
              <a:t>GEM + pixel readout</a:t>
            </a:r>
          </a:p>
          <a:p>
            <a:pPr marL="285750" indent="-285750">
              <a:buFont typeface="Wingdings" panose="05000000000000000000" pitchFamily="2" charset="2"/>
              <a:buChar char="Ø"/>
            </a:pPr>
            <a:endParaRPr lang="en-US" sz="1600" dirty="0" smtClean="0">
              <a:solidFill>
                <a:srgbClr val="663300"/>
              </a:solidFill>
              <a:latin typeface="Palatino Linotype" panose="02040502050505030304" pitchFamily="18" charset="0"/>
            </a:endParaRPr>
          </a:p>
          <a:p>
            <a:pPr marL="285750" indent="-285750">
              <a:buFont typeface="Wingdings" panose="05000000000000000000" pitchFamily="2" charset="2"/>
              <a:buChar char="Ø"/>
            </a:pPr>
            <a:r>
              <a:rPr lang="en-US" sz="1600" dirty="0" smtClean="0">
                <a:solidFill>
                  <a:srgbClr val="663300"/>
                </a:solidFill>
                <a:latin typeface="Palatino Linotype" panose="02040502050505030304" pitchFamily="18" charset="0"/>
              </a:rPr>
              <a:t>Resistive MM with dispersive anode </a:t>
            </a:r>
          </a:p>
          <a:p>
            <a:pPr marL="285750" indent="-285750">
              <a:buFont typeface="Wingdings" panose="05000000000000000000" pitchFamily="2" charset="2"/>
              <a:buChar char="Ø"/>
            </a:pPr>
            <a:r>
              <a:rPr lang="en-US" sz="1600" dirty="0" err="1" smtClean="0">
                <a:solidFill>
                  <a:srgbClr val="663300"/>
                </a:solidFill>
                <a:latin typeface="Palatino Linotype" panose="02040502050505030304" pitchFamily="18" charset="0"/>
              </a:rPr>
              <a:t>InGrid</a:t>
            </a:r>
            <a:r>
              <a:rPr lang="en-US" sz="1600" dirty="0" smtClean="0">
                <a:solidFill>
                  <a:srgbClr val="663300"/>
                </a:solidFill>
                <a:latin typeface="Palatino Linotype" panose="02040502050505030304" pitchFamily="18" charset="0"/>
              </a:rPr>
              <a:t> (integrated </a:t>
            </a:r>
            <a:r>
              <a:rPr lang="en-US" sz="1600" dirty="0" err="1" smtClean="0">
                <a:solidFill>
                  <a:srgbClr val="663300"/>
                </a:solidFill>
                <a:latin typeface="Palatino Linotype" panose="02040502050505030304" pitchFamily="18" charset="0"/>
              </a:rPr>
              <a:t>Micromegas</a:t>
            </a:r>
            <a:r>
              <a:rPr lang="en-US" sz="1600" dirty="0" smtClean="0">
                <a:solidFill>
                  <a:srgbClr val="663300"/>
                </a:solidFill>
                <a:latin typeface="Palatino Linotype" panose="02040502050505030304" pitchFamily="18" charset="0"/>
              </a:rPr>
              <a:t> grid with pixel readout)</a:t>
            </a:r>
          </a:p>
        </p:txBody>
      </p:sp>
      <p:pic>
        <p:nvPicPr>
          <p:cNvPr id="7" name="Picture 2" descr="D:\PROJETS\TPC\MESURES\081208-11_LP_BeamTestsMagnet_DESY\Pictures\081209_LowDrift_500ns_Animation.gif"/>
          <p:cNvPicPr>
            <a:picLocks noChangeAspect="1" noChangeArrowheads="1" noCrop="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18716" y="3906398"/>
            <a:ext cx="4309268" cy="2893929"/>
          </a:xfrm>
          <a:prstGeom prst="rect">
            <a:avLst/>
          </a:prstGeom>
          <a:noFill/>
          <a:ln w="9525">
            <a:noFill/>
            <a:miter lim="800000"/>
            <a:headEnd/>
            <a:tailEnd/>
          </a:ln>
        </p:spPr>
      </p:pic>
      <p:sp>
        <p:nvSpPr>
          <p:cNvPr id="8" name="TextBox 7"/>
          <p:cNvSpPr txBox="1"/>
          <p:nvPr/>
        </p:nvSpPr>
        <p:spPr>
          <a:xfrm>
            <a:off x="233044" y="3594502"/>
            <a:ext cx="4050924" cy="338554"/>
          </a:xfrm>
          <a:prstGeom prst="rect">
            <a:avLst/>
          </a:prstGeom>
          <a:noFill/>
        </p:spPr>
        <p:txBody>
          <a:bodyPr wrap="square" rtlCol="0">
            <a:spAutoFit/>
          </a:bodyPr>
          <a:lstStyle/>
          <a:p>
            <a:r>
              <a:rPr lang="en-US" sz="1600" dirty="0" smtClean="0">
                <a:solidFill>
                  <a:srgbClr val="0000CC"/>
                </a:solidFill>
                <a:latin typeface="Palatino Linotype" panose="02040502050505030304" pitchFamily="18" charset="0"/>
              </a:rPr>
              <a:t>Resistive </a:t>
            </a:r>
            <a:r>
              <a:rPr lang="en-US" sz="1600" dirty="0" err="1" smtClean="0">
                <a:solidFill>
                  <a:srgbClr val="0000CC"/>
                </a:solidFill>
                <a:latin typeface="Palatino Linotype" panose="02040502050505030304" pitchFamily="18" charset="0"/>
              </a:rPr>
              <a:t>Micromegas</a:t>
            </a:r>
            <a:r>
              <a:rPr lang="en-US" sz="1600" dirty="0" smtClean="0">
                <a:solidFill>
                  <a:srgbClr val="0000CC"/>
                </a:solidFill>
                <a:latin typeface="Palatino Linotype" panose="02040502050505030304" pitchFamily="18" charset="0"/>
              </a:rPr>
              <a:t> @ DESY Test-Beam:</a:t>
            </a:r>
            <a:endParaRPr lang="fr-FR" sz="1600" dirty="0">
              <a:solidFill>
                <a:srgbClr val="0000CC"/>
              </a:solidFill>
              <a:latin typeface="Palatino Linotype" panose="02040502050505030304" pitchFamily="18" charset="0"/>
            </a:endParaRPr>
          </a:p>
        </p:txBody>
      </p:sp>
      <p:pic>
        <p:nvPicPr>
          <p:cNvPr id="9" name="Picture 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788024" y="629980"/>
            <a:ext cx="4283968" cy="19900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3"/>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800781" y="620688"/>
            <a:ext cx="923347"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4"/>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8017815" y="2099185"/>
            <a:ext cx="982169" cy="465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5"/>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4823520" y="2710661"/>
            <a:ext cx="1872208" cy="165444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 name="Text Box 7"/>
          <p:cNvSpPr txBox="1">
            <a:spLocks noChangeArrowheads="1"/>
          </p:cNvSpPr>
          <p:nvPr/>
        </p:nvSpPr>
        <p:spPr bwMode="auto">
          <a:xfrm>
            <a:off x="5028747" y="3743679"/>
            <a:ext cx="1760538" cy="325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00"/>
                </a:solidFill>
                <a:latin typeface="Bitstream Vera Sans" pitchFamily="16" charset="0"/>
                <a:ea typeface="ＭＳ Ｐゴシック"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00"/>
                </a:solidFill>
                <a:latin typeface="Bitstream Vera Sans" pitchFamily="16" charset="0"/>
                <a:ea typeface="ＭＳ Ｐゴシック"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00"/>
                </a:solidFill>
                <a:latin typeface="Bitstream Vera Sans" pitchFamily="16" charset="0"/>
                <a:ea typeface="ＭＳ Ｐゴシック"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00"/>
                </a:solidFill>
                <a:latin typeface="Bitstream Vera Sans" pitchFamily="16" charset="0"/>
                <a:ea typeface="ＭＳ Ｐゴシック"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00"/>
                </a:solidFill>
                <a:latin typeface="Bitstream Vera Sans" pitchFamily="16" charset="0"/>
                <a:ea typeface="ＭＳ Ｐゴシック" charset="-128"/>
              </a:defRPr>
            </a:lvl5pPr>
            <a:lvl6pPr marL="2514600" indent="-228600" defTabSz="457200" fontAlgn="base" hangingPunct="0">
              <a:lnSpc>
                <a:spcPct val="97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00"/>
                </a:solidFill>
                <a:latin typeface="Bitstream Vera Sans" pitchFamily="16" charset="0"/>
                <a:ea typeface="ＭＳ Ｐゴシック" charset="-128"/>
              </a:defRPr>
            </a:lvl6pPr>
            <a:lvl7pPr marL="2971800" indent="-228600" defTabSz="457200" fontAlgn="base" hangingPunct="0">
              <a:lnSpc>
                <a:spcPct val="97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00"/>
                </a:solidFill>
                <a:latin typeface="Bitstream Vera Sans" pitchFamily="16" charset="0"/>
                <a:ea typeface="ＭＳ Ｐゴシック" charset="-128"/>
              </a:defRPr>
            </a:lvl7pPr>
            <a:lvl8pPr marL="3429000" indent="-228600" defTabSz="457200" fontAlgn="base" hangingPunct="0">
              <a:lnSpc>
                <a:spcPct val="97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00"/>
                </a:solidFill>
                <a:latin typeface="Bitstream Vera Sans" pitchFamily="16" charset="0"/>
                <a:ea typeface="ＭＳ Ｐゴシック" charset="-128"/>
              </a:defRPr>
            </a:lvl8pPr>
            <a:lvl9pPr marL="3886200" indent="-228600" defTabSz="457200" fontAlgn="base" hangingPunct="0">
              <a:lnSpc>
                <a:spcPct val="97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00"/>
                </a:solidFill>
                <a:latin typeface="Bitstream Vera Sans" pitchFamily="16" charset="0"/>
                <a:ea typeface="ＭＳ Ｐゴシック" charset="-128"/>
              </a:defRPr>
            </a:lvl9pPr>
          </a:lstStyle>
          <a:p>
            <a:r>
              <a:rPr lang="en-US" altLang="fr-FR" sz="1600" dirty="0">
                <a:solidFill>
                  <a:srgbClr val="FFFFFF"/>
                </a:solidFill>
                <a:latin typeface="Palatino Linotype" panose="02040502050505030304" pitchFamily="18" charset="0"/>
              </a:rPr>
              <a:t>Diameter 77cm</a:t>
            </a:r>
          </a:p>
        </p:txBody>
      </p:sp>
      <p:pic>
        <p:nvPicPr>
          <p:cNvPr id="14" name="Picture 8"/>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6789285" y="2708920"/>
            <a:ext cx="2282707" cy="163749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5" name="TextBox 14"/>
          <p:cNvSpPr txBox="1"/>
          <p:nvPr/>
        </p:nvSpPr>
        <p:spPr>
          <a:xfrm>
            <a:off x="4716016" y="2617167"/>
            <a:ext cx="4443204" cy="307777"/>
          </a:xfrm>
          <a:prstGeom prst="rect">
            <a:avLst/>
          </a:prstGeom>
          <a:solidFill>
            <a:srgbClr val="FFFFCC"/>
          </a:solidFill>
        </p:spPr>
        <p:txBody>
          <a:bodyPr wrap="none" rtlCol="0">
            <a:spAutoFit/>
          </a:bodyPr>
          <a:lstStyle/>
          <a:p>
            <a:r>
              <a:rPr lang="en-US" sz="1400" dirty="0" smtClean="0">
                <a:solidFill>
                  <a:srgbClr val="FF0000"/>
                </a:solidFill>
                <a:latin typeface="Palatino Linotype" panose="02040502050505030304" pitchFamily="18" charset="0"/>
              </a:rPr>
              <a:t>Large TPC Prototype with versatile endplate @ DESY</a:t>
            </a:r>
            <a:endParaRPr lang="fr-FR" sz="1400" dirty="0">
              <a:solidFill>
                <a:srgbClr val="FF0000"/>
              </a:solidFill>
              <a:latin typeface="Palatino Linotype" panose="02040502050505030304" pitchFamily="18" charset="0"/>
            </a:endParaRPr>
          </a:p>
        </p:txBody>
      </p:sp>
      <p:pic>
        <p:nvPicPr>
          <p:cNvPr id="16" name="Picture 15" descr="module CLK.gif"/>
          <p:cNvPicPr/>
          <p:nvPr/>
        </p:nvPicPr>
        <p:blipFill>
          <a:blip r:embed="rId10" cstate="screen">
            <a:extLst>
              <a:ext uri="{28A0092B-C50C-407E-A947-70E740481C1C}">
                <a14:useLocalDpi xmlns:a14="http://schemas.microsoft.com/office/drawing/2010/main"/>
              </a:ext>
            </a:extLst>
          </a:blip>
          <a:stretch>
            <a:fillRect/>
          </a:stretch>
        </p:blipFill>
        <p:spPr>
          <a:xfrm>
            <a:off x="6444208" y="4435371"/>
            <a:ext cx="2699793" cy="2446521"/>
          </a:xfrm>
          <a:prstGeom prst="rect">
            <a:avLst/>
          </a:prstGeom>
        </p:spPr>
      </p:pic>
      <p:sp>
        <p:nvSpPr>
          <p:cNvPr id="17" name="Rectangle 16"/>
          <p:cNvSpPr/>
          <p:nvPr/>
        </p:nvSpPr>
        <p:spPr>
          <a:xfrm>
            <a:off x="4871318" y="4372535"/>
            <a:ext cx="4282070" cy="307777"/>
          </a:xfrm>
          <a:prstGeom prst="rect">
            <a:avLst/>
          </a:prstGeom>
        </p:spPr>
        <p:txBody>
          <a:bodyPr wrap="none">
            <a:spAutoFit/>
          </a:bodyPr>
          <a:lstStyle/>
          <a:p>
            <a:r>
              <a:rPr lang="en-US" sz="1400" dirty="0" smtClean="0">
                <a:latin typeface="Palatino Linotype" panose="02040502050505030304" pitchFamily="18" charset="0"/>
              </a:rPr>
              <a:t>Resistive MM: B=1 T   C</a:t>
            </a:r>
            <a:r>
              <a:rPr lang="en-US" sz="1400" baseline="-25000" dirty="0" smtClean="0">
                <a:latin typeface="Palatino Linotype" panose="02040502050505030304" pitchFamily="18" charset="0"/>
              </a:rPr>
              <a:t>d</a:t>
            </a:r>
            <a:r>
              <a:rPr lang="en-US" sz="1400" dirty="0" smtClean="0">
                <a:latin typeface="Palatino Linotype" panose="02040502050505030304" pitchFamily="18" charset="0"/>
              </a:rPr>
              <a:t> = 94.2</a:t>
            </a:r>
            <a:r>
              <a:rPr lang="en-US" sz="1400" baseline="-25000" dirty="0" smtClean="0">
                <a:latin typeface="Palatino Linotype" panose="02040502050505030304" pitchFamily="18" charset="0"/>
              </a:rPr>
              <a:t>  </a:t>
            </a:r>
            <a:r>
              <a:rPr lang="en-US" sz="1400" dirty="0" smtClean="0">
                <a:latin typeface="Palatino Linotype" panose="02040502050505030304" pitchFamily="18" charset="0"/>
              </a:rPr>
              <a:t>µm/√cm (</a:t>
            </a:r>
            <a:r>
              <a:rPr lang="en-US" sz="1400" dirty="0" err="1" smtClean="0">
                <a:latin typeface="Palatino Linotype" panose="02040502050505030304" pitchFamily="18" charset="0"/>
              </a:rPr>
              <a:t>Magboltz</a:t>
            </a:r>
            <a:r>
              <a:rPr lang="en-US" sz="1400" dirty="0" smtClean="0">
                <a:latin typeface="Palatino Linotype" panose="02040502050505030304" pitchFamily="18" charset="0"/>
              </a:rPr>
              <a:t>)</a:t>
            </a:r>
            <a:endParaRPr lang="fr-FR" sz="1400" dirty="0">
              <a:latin typeface="Palatino Linotype" panose="02040502050505030304" pitchFamily="18" charset="0"/>
            </a:endParaRPr>
          </a:p>
        </p:txBody>
      </p:sp>
      <p:sp>
        <p:nvSpPr>
          <p:cNvPr id="18" name="Rectangle 17"/>
          <p:cNvSpPr/>
          <p:nvPr/>
        </p:nvSpPr>
        <p:spPr>
          <a:xfrm>
            <a:off x="4622459" y="4782051"/>
            <a:ext cx="1965765" cy="2031325"/>
          </a:xfrm>
          <a:prstGeom prst="rect">
            <a:avLst/>
          </a:prstGeom>
        </p:spPr>
        <p:txBody>
          <a:bodyPr wrap="square">
            <a:spAutoFit/>
          </a:bodyPr>
          <a:lstStyle/>
          <a:p>
            <a:pPr algn="ctr"/>
            <a:r>
              <a:rPr lang="en-US" sz="1400" dirty="0" smtClean="0">
                <a:solidFill>
                  <a:srgbClr val="FF0000"/>
                </a:solidFill>
                <a:latin typeface="Palatino Linotype" panose="02040502050505030304" pitchFamily="18" charset="0"/>
              </a:rPr>
              <a:t>Goal for final TPC</a:t>
            </a:r>
          </a:p>
          <a:p>
            <a:pPr algn="ctr"/>
            <a:r>
              <a:rPr lang="en-US" sz="1400" dirty="0">
                <a:solidFill>
                  <a:srgbClr val="FF0000"/>
                </a:solidFill>
                <a:latin typeface="Palatino Linotype" panose="02040502050505030304" pitchFamily="18" charset="0"/>
              </a:rPr>
              <a:t>c</a:t>
            </a:r>
            <a:r>
              <a:rPr lang="en-US" sz="1400" dirty="0" smtClean="0">
                <a:solidFill>
                  <a:srgbClr val="FF0000"/>
                </a:solidFill>
                <a:latin typeface="Palatino Linotype" panose="02040502050505030304" pitchFamily="18" charset="0"/>
              </a:rPr>
              <a:t>an be reached:</a:t>
            </a:r>
          </a:p>
          <a:p>
            <a:endParaRPr lang="en-US" sz="1400" dirty="0">
              <a:latin typeface="Palatino Linotype" panose="02040502050505030304" pitchFamily="18" charset="0"/>
            </a:endParaRPr>
          </a:p>
          <a:p>
            <a:pPr marL="285750" indent="-285750">
              <a:buFont typeface="Wingdings" panose="05000000000000000000" pitchFamily="2" charset="2"/>
              <a:buChar char="Ø"/>
            </a:pPr>
            <a:r>
              <a:rPr lang="en-US" sz="1400" dirty="0" smtClean="0">
                <a:solidFill>
                  <a:srgbClr val="0000CC"/>
                </a:solidFill>
                <a:latin typeface="Palatino Linotype" panose="02040502050505030304" pitchFamily="18" charset="0"/>
              </a:rPr>
              <a:t>GEM / MM </a:t>
            </a:r>
          </a:p>
          <a:p>
            <a:r>
              <a:rPr lang="en-US" sz="1400" dirty="0">
                <a:solidFill>
                  <a:srgbClr val="0000CC"/>
                </a:solidFill>
                <a:latin typeface="Palatino Linotype" panose="02040502050505030304" pitchFamily="18" charset="0"/>
              </a:rPr>
              <a:t>p</a:t>
            </a:r>
            <a:r>
              <a:rPr lang="en-US" sz="1400" dirty="0" smtClean="0">
                <a:solidFill>
                  <a:srgbClr val="0000CC"/>
                </a:solidFill>
                <a:latin typeface="Palatino Linotype" panose="02040502050505030304" pitchFamily="18" charset="0"/>
              </a:rPr>
              <a:t>erformance similar</a:t>
            </a:r>
            <a:endParaRPr lang="fr-FR" sz="1400" dirty="0">
              <a:solidFill>
                <a:srgbClr val="0000CC"/>
              </a:solidFill>
              <a:latin typeface="Palatino Linotype" panose="02040502050505030304" pitchFamily="18" charset="0"/>
            </a:endParaRPr>
          </a:p>
          <a:p>
            <a:r>
              <a:rPr lang="fr-FR" sz="1400" dirty="0">
                <a:latin typeface="Palatino Linotype" panose="02040502050505030304" pitchFamily="18" charset="0"/>
              </a:rPr>
              <a:t> </a:t>
            </a:r>
            <a:r>
              <a:rPr lang="fr-FR" sz="1400" dirty="0" smtClean="0">
                <a:solidFill>
                  <a:srgbClr val="006600"/>
                </a:solidFill>
                <a:latin typeface="Palatino Linotype" panose="02040502050505030304" pitchFamily="18" charset="0"/>
                <a:sym typeface="Wingdings" panose="05000000000000000000" pitchFamily="2" charset="2"/>
              </a:rPr>
              <a:t> </a:t>
            </a:r>
            <a:r>
              <a:rPr lang="fr-FR" sz="1400" dirty="0" err="1" smtClean="0">
                <a:solidFill>
                  <a:srgbClr val="006600"/>
                </a:solidFill>
                <a:latin typeface="Palatino Linotype" panose="02040502050505030304" pitchFamily="18" charset="0"/>
              </a:rPr>
              <a:t>both</a:t>
            </a:r>
            <a:r>
              <a:rPr lang="fr-FR" sz="1400" dirty="0" smtClean="0">
                <a:solidFill>
                  <a:srgbClr val="006600"/>
                </a:solidFill>
                <a:latin typeface="Palatino Linotype" panose="02040502050505030304" pitchFamily="18" charset="0"/>
              </a:rPr>
              <a:t> </a:t>
            </a:r>
            <a:r>
              <a:rPr lang="fr-FR" sz="1400" dirty="0" err="1" smtClean="0">
                <a:solidFill>
                  <a:srgbClr val="006600"/>
                </a:solidFill>
                <a:latin typeface="Palatino Linotype" panose="02040502050505030304" pitchFamily="18" charset="0"/>
              </a:rPr>
              <a:t>extrapolate</a:t>
            </a:r>
            <a:r>
              <a:rPr lang="fr-FR" sz="1400" dirty="0" smtClean="0">
                <a:solidFill>
                  <a:srgbClr val="006600"/>
                </a:solidFill>
                <a:latin typeface="Palatino Linotype" panose="02040502050505030304" pitchFamily="18" charset="0"/>
              </a:rPr>
              <a:t> </a:t>
            </a:r>
          </a:p>
          <a:p>
            <a:r>
              <a:rPr lang="fr-FR" sz="1400" dirty="0" smtClean="0">
                <a:solidFill>
                  <a:srgbClr val="006600"/>
                </a:solidFill>
                <a:latin typeface="Palatino Linotype" panose="02040502050505030304" pitchFamily="18" charset="0"/>
              </a:rPr>
              <a:t>     to </a:t>
            </a:r>
            <a:r>
              <a:rPr lang="fr-FR" sz="1400" dirty="0" err="1" smtClean="0">
                <a:solidFill>
                  <a:srgbClr val="006600"/>
                </a:solidFill>
                <a:latin typeface="Palatino Linotype" panose="02040502050505030304" pitchFamily="18" charset="0"/>
              </a:rPr>
              <a:t>better</a:t>
            </a:r>
            <a:r>
              <a:rPr lang="fr-FR" sz="1400" dirty="0" smtClean="0">
                <a:solidFill>
                  <a:srgbClr val="006600"/>
                </a:solidFill>
                <a:latin typeface="Palatino Linotype" panose="02040502050505030304" pitchFamily="18" charset="0"/>
              </a:rPr>
              <a:t> </a:t>
            </a:r>
            <a:r>
              <a:rPr lang="fr-FR" sz="1400" dirty="0" err="1" smtClean="0">
                <a:solidFill>
                  <a:srgbClr val="006600"/>
                </a:solidFill>
                <a:latin typeface="Palatino Linotype" panose="02040502050505030304" pitchFamily="18" charset="0"/>
              </a:rPr>
              <a:t>than</a:t>
            </a:r>
            <a:r>
              <a:rPr lang="fr-FR" sz="1400" dirty="0" smtClean="0">
                <a:solidFill>
                  <a:srgbClr val="006600"/>
                </a:solidFill>
                <a:latin typeface="Palatino Linotype" panose="02040502050505030304" pitchFamily="18" charset="0"/>
              </a:rPr>
              <a:t> </a:t>
            </a:r>
          </a:p>
          <a:p>
            <a:r>
              <a:rPr lang="fr-FR" sz="1400" dirty="0" smtClean="0">
                <a:solidFill>
                  <a:srgbClr val="006600"/>
                </a:solidFill>
                <a:latin typeface="Palatino Linotype" panose="02040502050505030304" pitchFamily="18" charset="0"/>
              </a:rPr>
              <a:t>    100 µm at B=3.5 T &amp;</a:t>
            </a:r>
          </a:p>
          <a:p>
            <a:r>
              <a:rPr lang="fr-FR" sz="1400" dirty="0" smtClean="0">
                <a:solidFill>
                  <a:srgbClr val="006600"/>
                </a:solidFill>
                <a:latin typeface="Palatino Linotype" panose="02040502050505030304" pitchFamily="18" charset="0"/>
              </a:rPr>
              <a:t>    drift </a:t>
            </a:r>
            <a:r>
              <a:rPr lang="fr-FR" sz="1400" dirty="0" err="1" smtClean="0">
                <a:solidFill>
                  <a:srgbClr val="006600"/>
                </a:solidFill>
                <a:latin typeface="Palatino Linotype" panose="02040502050505030304" pitchFamily="18" charset="0"/>
              </a:rPr>
              <a:t>length</a:t>
            </a:r>
            <a:r>
              <a:rPr lang="fr-FR" sz="1400" dirty="0" smtClean="0">
                <a:solidFill>
                  <a:srgbClr val="006600"/>
                </a:solidFill>
                <a:latin typeface="Palatino Linotype" panose="02040502050505030304" pitchFamily="18" charset="0"/>
              </a:rPr>
              <a:t> 2.25 m</a:t>
            </a:r>
            <a:endParaRPr lang="fr-FR" sz="1400" dirty="0">
              <a:solidFill>
                <a:srgbClr val="006600"/>
              </a:solidFill>
              <a:latin typeface="Palatino Linotype" panose="02040502050505030304" pitchFamily="18" charset="0"/>
            </a:endParaRPr>
          </a:p>
        </p:txBody>
      </p:sp>
    </p:spTree>
    <p:extLst>
      <p:ext uri="{BB962C8B-B14F-4D97-AF65-F5344CB8AC3E}">
        <p14:creationId xmlns:p14="http://schemas.microsoft.com/office/powerpoint/2010/main" val="1229695978"/>
      </p:ext>
    </p:extLst>
  </p:cSld>
  <p:clrMapOvr>
    <a:overrideClrMapping bg1="lt1" tx1="dk1" bg2="lt2" tx2="dk2" accent1="accent1" accent2="accent2" accent3="accent3" accent4="accent4" accent5="accent5" accent6="accent6" hlink="hlink" folHlink="folHlink"/>
  </p:clrMapOvr>
  <p:transition>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tile tx="0" ty="0" sx="100000" sy="100000" flip="none" algn="tl"/>
        </a:blipFill>
        <a:effectLst/>
      </p:bgPr>
    </p:bg>
    <p:spTree>
      <p:nvGrpSpPr>
        <p:cNvPr id="1" name=""/>
        <p:cNvGrpSpPr/>
        <p:nvPr/>
      </p:nvGrpSpPr>
      <p:grpSpPr>
        <a:xfrm>
          <a:off x="0" y="0"/>
          <a:ext cx="0" cy="0"/>
          <a:chOff x="0" y="0"/>
          <a:chExt cx="0" cy="0"/>
        </a:xfrm>
      </p:grpSpPr>
      <p:sp>
        <p:nvSpPr>
          <p:cNvPr id="2" name="Rectangle 1"/>
          <p:cNvSpPr/>
          <p:nvPr/>
        </p:nvSpPr>
        <p:spPr>
          <a:xfrm>
            <a:off x="0" y="764704"/>
            <a:ext cx="4535996" cy="60932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 name="Rectangle 2"/>
          <p:cNvSpPr/>
          <p:nvPr/>
        </p:nvSpPr>
        <p:spPr>
          <a:xfrm>
            <a:off x="4572000" y="764704"/>
            <a:ext cx="4535996" cy="60932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a:solidFill>
                <a:schemeClr val="tx1"/>
              </a:solidFill>
              <a:latin typeface="Palatino Linotype" panose="02040502050505030304" pitchFamily="18" charset="0"/>
            </a:endParaRPr>
          </a:p>
        </p:txBody>
      </p:sp>
      <p:sp>
        <p:nvSpPr>
          <p:cNvPr id="4" name="TextBox 3"/>
          <p:cNvSpPr txBox="1"/>
          <p:nvPr/>
        </p:nvSpPr>
        <p:spPr>
          <a:xfrm>
            <a:off x="4572000" y="764704"/>
            <a:ext cx="4602542" cy="369332"/>
          </a:xfrm>
          <a:prstGeom prst="rect">
            <a:avLst/>
          </a:prstGeom>
          <a:noFill/>
        </p:spPr>
        <p:txBody>
          <a:bodyPr wrap="none" rtlCol="0">
            <a:spAutoFit/>
          </a:bodyPr>
          <a:lstStyle/>
          <a:p>
            <a:r>
              <a:rPr lang="en-US" dirty="0" smtClean="0">
                <a:solidFill>
                  <a:srgbClr val="FF0000"/>
                </a:solidFill>
                <a:latin typeface="Palatino Linotype" panose="02040502050505030304" pitchFamily="18" charset="0"/>
              </a:rPr>
              <a:t>GEMs for the CMS </a:t>
            </a:r>
            <a:r>
              <a:rPr lang="en-US" dirty="0" err="1" smtClean="0">
                <a:solidFill>
                  <a:srgbClr val="FF0000"/>
                </a:solidFill>
                <a:latin typeface="Palatino Linotype" panose="02040502050505030304" pitchFamily="18" charset="0"/>
              </a:rPr>
              <a:t>Muon</a:t>
            </a:r>
            <a:r>
              <a:rPr lang="en-US" dirty="0" smtClean="0">
                <a:solidFill>
                  <a:srgbClr val="FF0000"/>
                </a:solidFill>
                <a:latin typeface="Palatino Linotype" panose="02040502050505030304" pitchFamily="18" charset="0"/>
              </a:rPr>
              <a:t> System Upgrade:</a:t>
            </a:r>
            <a:endParaRPr lang="fr-FR" dirty="0">
              <a:solidFill>
                <a:srgbClr val="FF0000"/>
              </a:solidFill>
              <a:latin typeface="Palatino Linotype" panose="02040502050505030304" pitchFamily="18" charset="0"/>
            </a:endParaRPr>
          </a:p>
        </p:txBody>
      </p:sp>
      <p:sp>
        <p:nvSpPr>
          <p:cNvPr id="5" name="TextBox 4"/>
          <p:cNvSpPr txBox="1"/>
          <p:nvPr/>
        </p:nvSpPr>
        <p:spPr>
          <a:xfrm>
            <a:off x="4571999" y="1134036"/>
            <a:ext cx="4530613" cy="1600438"/>
          </a:xfrm>
          <a:prstGeom prst="rect">
            <a:avLst/>
          </a:prstGeom>
          <a:noFill/>
        </p:spPr>
        <p:txBody>
          <a:bodyPr wrap="square" rtlCol="0">
            <a:spAutoFit/>
          </a:bodyPr>
          <a:lstStyle/>
          <a:p>
            <a:pPr algn="ctr"/>
            <a:r>
              <a:rPr lang="en-US" sz="1400" dirty="0">
                <a:latin typeface="Palatino Linotype" panose="02040502050505030304" pitchFamily="18" charset="0"/>
              </a:rPr>
              <a:t>R&amp;D Started in 2009 within the </a:t>
            </a:r>
            <a:r>
              <a:rPr lang="en-US" sz="1400" dirty="0" smtClean="0">
                <a:latin typeface="Palatino Linotype" panose="02040502050505030304" pitchFamily="18" charset="0"/>
              </a:rPr>
              <a:t>RD51 collaboration:</a:t>
            </a:r>
          </a:p>
          <a:p>
            <a:pPr algn="ctr"/>
            <a:endParaRPr lang="en-US" sz="1400" dirty="0" smtClean="0">
              <a:latin typeface="Palatino Linotype" panose="02040502050505030304" pitchFamily="18" charset="0"/>
            </a:endParaRPr>
          </a:p>
          <a:p>
            <a:r>
              <a:rPr lang="en-US" sz="1400" dirty="0" smtClean="0">
                <a:solidFill>
                  <a:srgbClr val="FF0000"/>
                </a:solidFill>
                <a:latin typeface="Palatino Linotype" panose="02040502050505030304" pitchFamily="18" charset="0"/>
              </a:rPr>
              <a:t>Single-mask GEM technology </a:t>
            </a:r>
            <a:r>
              <a:rPr lang="en-US" sz="1400" dirty="0" smtClean="0">
                <a:solidFill>
                  <a:srgbClr val="0000CC"/>
                </a:solidFill>
                <a:latin typeface="Palatino Linotype" panose="02040502050505030304" pitchFamily="18" charset="0"/>
              </a:rPr>
              <a:t>(instead of double-mask)</a:t>
            </a:r>
          </a:p>
          <a:p>
            <a:r>
              <a:rPr lang="en-US" sz="1400" dirty="0" smtClean="0">
                <a:solidFill>
                  <a:srgbClr val="0000CC"/>
                </a:solidFill>
                <a:latin typeface="Palatino Linotype" panose="02040502050505030304" pitchFamily="18" charset="0"/>
                <a:sym typeface="Wingdings" panose="05000000000000000000" pitchFamily="2" charset="2"/>
              </a:rPr>
              <a:t> Reduces cost /allows production of large-area GEM</a:t>
            </a:r>
          </a:p>
          <a:p>
            <a:endParaRPr lang="en-GB" sz="1400" dirty="0" smtClean="0">
              <a:solidFill>
                <a:srgbClr val="FF0000"/>
              </a:solidFill>
              <a:latin typeface="Palatino Linotype" panose="02040502050505030304" pitchFamily="18" charset="0"/>
            </a:endParaRPr>
          </a:p>
          <a:p>
            <a:r>
              <a:rPr lang="en-GB" sz="1400" dirty="0" smtClean="0">
                <a:solidFill>
                  <a:srgbClr val="FF0000"/>
                </a:solidFill>
                <a:latin typeface="Palatino Linotype" panose="02040502050505030304" pitchFamily="18" charset="0"/>
              </a:rPr>
              <a:t>Self-stretching technique:</a:t>
            </a:r>
            <a:r>
              <a:rPr lang="en-GB" sz="1400" dirty="0" smtClean="0">
                <a:solidFill>
                  <a:srgbClr val="663300"/>
                </a:solidFill>
                <a:latin typeface="Palatino Linotype" panose="02040502050505030304" pitchFamily="18" charset="0"/>
              </a:rPr>
              <a:t> assembly </a:t>
            </a:r>
            <a:r>
              <a:rPr lang="en-GB" sz="1400" dirty="0">
                <a:solidFill>
                  <a:srgbClr val="663300"/>
                </a:solidFill>
                <a:latin typeface="Palatino Linotype" panose="02040502050505030304" pitchFamily="18" charset="0"/>
              </a:rPr>
              <a:t>time  </a:t>
            </a:r>
            <a:r>
              <a:rPr lang="en-GB" sz="1400" dirty="0" smtClean="0">
                <a:solidFill>
                  <a:srgbClr val="663300"/>
                </a:solidFill>
                <a:latin typeface="Palatino Linotype" panose="02040502050505030304" pitchFamily="18" charset="0"/>
              </a:rPr>
              <a:t>reduction</a:t>
            </a:r>
          </a:p>
          <a:p>
            <a:r>
              <a:rPr lang="en-GB" sz="1400" dirty="0" smtClean="0">
                <a:solidFill>
                  <a:srgbClr val="663300"/>
                </a:solidFill>
                <a:latin typeface="Palatino Linotype" panose="02040502050505030304" pitchFamily="18" charset="0"/>
              </a:rPr>
              <a:t> from 3 </a:t>
            </a:r>
            <a:r>
              <a:rPr lang="en-GB" sz="1400" dirty="0">
                <a:solidFill>
                  <a:srgbClr val="663300"/>
                </a:solidFill>
                <a:latin typeface="Palatino Linotype" panose="02040502050505030304" pitchFamily="18" charset="0"/>
              </a:rPr>
              <a:t>days </a:t>
            </a:r>
            <a:r>
              <a:rPr lang="en-GB" sz="1400" dirty="0">
                <a:solidFill>
                  <a:srgbClr val="663300"/>
                </a:solidFill>
                <a:latin typeface="Palatino Linotype" panose="02040502050505030304" pitchFamily="18" charset="0"/>
                <a:sym typeface="Wingdings" pitchFamily="2" charset="2"/>
              </a:rPr>
              <a:t> 2 hours </a:t>
            </a:r>
            <a:endParaRPr lang="en-US" sz="1400" dirty="0">
              <a:solidFill>
                <a:srgbClr val="0000CC"/>
              </a:solidFill>
              <a:latin typeface="Palatino Linotype" panose="02040502050505030304" pitchFamily="18" charset="0"/>
            </a:endParaRPr>
          </a:p>
        </p:txBody>
      </p:sp>
      <p:sp>
        <p:nvSpPr>
          <p:cNvPr id="6" name="TextBox 5"/>
          <p:cNvSpPr txBox="1"/>
          <p:nvPr/>
        </p:nvSpPr>
        <p:spPr>
          <a:xfrm>
            <a:off x="4405" y="764704"/>
            <a:ext cx="4639603" cy="369332"/>
          </a:xfrm>
          <a:prstGeom prst="rect">
            <a:avLst/>
          </a:prstGeom>
          <a:noFill/>
        </p:spPr>
        <p:txBody>
          <a:bodyPr wrap="none" rtlCol="0">
            <a:spAutoFit/>
          </a:bodyPr>
          <a:lstStyle/>
          <a:p>
            <a:r>
              <a:rPr lang="en-US" dirty="0" smtClean="0">
                <a:solidFill>
                  <a:srgbClr val="FF0000"/>
                </a:solidFill>
                <a:latin typeface="Palatino Linotype" panose="02040502050505030304" pitchFamily="18" charset="0"/>
              </a:rPr>
              <a:t>MM for the ATLAS </a:t>
            </a:r>
            <a:r>
              <a:rPr lang="en-US" dirty="0" err="1" smtClean="0">
                <a:solidFill>
                  <a:srgbClr val="FF0000"/>
                </a:solidFill>
                <a:latin typeface="Palatino Linotype" panose="02040502050505030304" pitchFamily="18" charset="0"/>
              </a:rPr>
              <a:t>Muon</a:t>
            </a:r>
            <a:r>
              <a:rPr lang="en-US" dirty="0" smtClean="0">
                <a:solidFill>
                  <a:srgbClr val="FF0000"/>
                </a:solidFill>
                <a:latin typeface="Palatino Linotype" panose="02040502050505030304" pitchFamily="18" charset="0"/>
              </a:rPr>
              <a:t> System Upgrade:</a:t>
            </a:r>
            <a:endParaRPr lang="fr-FR" dirty="0">
              <a:solidFill>
                <a:srgbClr val="FF0000"/>
              </a:solidFill>
              <a:latin typeface="Palatino Linotype" panose="02040502050505030304" pitchFamily="18" charset="0"/>
            </a:endParaRPr>
          </a:p>
        </p:txBody>
      </p:sp>
      <p:sp>
        <p:nvSpPr>
          <p:cNvPr id="7" name="TextBox 6"/>
          <p:cNvSpPr txBox="1"/>
          <p:nvPr/>
        </p:nvSpPr>
        <p:spPr>
          <a:xfrm>
            <a:off x="55257" y="1149425"/>
            <a:ext cx="4384534" cy="1169551"/>
          </a:xfrm>
          <a:prstGeom prst="rect">
            <a:avLst/>
          </a:prstGeom>
          <a:noFill/>
        </p:spPr>
        <p:txBody>
          <a:bodyPr wrap="none" rtlCol="0">
            <a:spAutoFit/>
          </a:bodyPr>
          <a:lstStyle/>
          <a:p>
            <a:pPr algn="ctr"/>
            <a:r>
              <a:rPr lang="en-US" sz="1400" dirty="0">
                <a:latin typeface="Palatino Linotype" panose="02040502050505030304" pitchFamily="18" charset="0"/>
              </a:rPr>
              <a:t>R&amp;D Started in </a:t>
            </a:r>
            <a:r>
              <a:rPr lang="en-US" sz="1400" dirty="0" smtClean="0">
                <a:latin typeface="Palatino Linotype" panose="02040502050505030304" pitchFamily="18" charset="0"/>
              </a:rPr>
              <a:t>2007 </a:t>
            </a:r>
            <a:r>
              <a:rPr lang="en-US" sz="1400" dirty="0">
                <a:latin typeface="Palatino Linotype" panose="02040502050505030304" pitchFamily="18" charset="0"/>
              </a:rPr>
              <a:t>within the RD51 collaboration</a:t>
            </a:r>
            <a:r>
              <a:rPr lang="en-US" sz="1400" dirty="0" smtClean="0">
                <a:latin typeface="Palatino Linotype" panose="02040502050505030304" pitchFamily="18" charset="0"/>
              </a:rPr>
              <a:t>:</a:t>
            </a:r>
          </a:p>
          <a:p>
            <a:pPr algn="ctr"/>
            <a:endParaRPr lang="en-US" sz="1400" dirty="0">
              <a:solidFill>
                <a:srgbClr val="0000CC"/>
              </a:solidFill>
              <a:latin typeface="Palatino Linotype" panose="02040502050505030304" pitchFamily="18" charset="0"/>
            </a:endParaRPr>
          </a:p>
          <a:p>
            <a:pPr algn="ctr"/>
            <a:r>
              <a:rPr lang="en-US" sz="1400" dirty="0" smtClean="0">
                <a:solidFill>
                  <a:srgbClr val="0000CC"/>
                </a:solidFill>
                <a:latin typeface="Palatino Linotype" panose="02040502050505030304" pitchFamily="18" charset="0"/>
              </a:rPr>
              <a:t>Standard </a:t>
            </a:r>
            <a:r>
              <a:rPr lang="en-US" sz="1400" dirty="0">
                <a:solidFill>
                  <a:srgbClr val="0000CC"/>
                </a:solidFill>
                <a:latin typeface="Palatino Linotype" panose="02040502050505030304" pitchFamily="18" charset="0"/>
              </a:rPr>
              <a:t>Bulk </a:t>
            </a:r>
            <a:r>
              <a:rPr lang="en-US" sz="1400" dirty="0" smtClean="0">
                <a:solidFill>
                  <a:srgbClr val="0000CC"/>
                </a:solidFill>
                <a:latin typeface="Palatino Linotype" panose="02040502050505030304" pitchFamily="18" charset="0"/>
              </a:rPr>
              <a:t>MM </a:t>
            </a:r>
            <a:r>
              <a:rPr lang="en-US" sz="1400" dirty="0">
                <a:solidFill>
                  <a:srgbClr val="0000CC"/>
                </a:solidFill>
                <a:latin typeface="Palatino Linotype" panose="02040502050505030304" pitchFamily="18" charset="0"/>
              </a:rPr>
              <a:t>suffers from limited </a:t>
            </a:r>
            <a:r>
              <a:rPr lang="en-US" sz="1400" dirty="0" smtClean="0">
                <a:solidFill>
                  <a:srgbClr val="0000CC"/>
                </a:solidFill>
                <a:latin typeface="Palatino Linotype" panose="02040502050505030304" pitchFamily="18" charset="0"/>
              </a:rPr>
              <a:t>efficiency </a:t>
            </a:r>
            <a:r>
              <a:rPr lang="en-US" sz="1400" dirty="0">
                <a:solidFill>
                  <a:srgbClr val="0000CC"/>
                </a:solidFill>
                <a:latin typeface="Palatino Linotype" panose="02040502050505030304" pitchFamily="18" charset="0"/>
              </a:rPr>
              <a:t>at </a:t>
            </a:r>
            <a:endParaRPr lang="en-US" sz="1400" dirty="0" smtClean="0">
              <a:solidFill>
                <a:srgbClr val="0000CC"/>
              </a:solidFill>
              <a:latin typeface="Palatino Linotype" panose="02040502050505030304" pitchFamily="18" charset="0"/>
            </a:endParaRPr>
          </a:p>
          <a:p>
            <a:pPr algn="ctr"/>
            <a:r>
              <a:rPr lang="en-US" sz="1400" dirty="0" smtClean="0">
                <a:solidFill>
                  <a:srgbClr val="0000CC"/>
                </a:solidFill>
                <a:latin typeface="Palatino Linotype" panose="02040502050505030304" pitchFamily="18" charset="0"/>
              </a:rPr>
              <a:t>high </a:t>
            </a:r>
            <a:r>
              <a:rPr lang="en-US" sz="1400" dirty="0">
                <a:solidFill>
                  <a:srgbClr val="0000CC"/>
                </a:solidFill>
                <a:latin typeface="Palatino Linotype" panose="02040502050505030304" pitchFamily="18" charset="0"/>
              </a:rPr>
              <a:t>rates due to discharges induced dead </a:t>
            </a:r>
            <a:r>
              <a:rPr lang="en-US" sz="1400" dirty="0" smtClean="0">
                <a:solidFill>
                  <a:srgbClr val="0000CC"/>
                </a:solidFill>
                <a:latin typeface="Palatino Linotype" panose="02040502050505030304" pitchFamily="18" charset="0"/>
              </a:rPr>
              <a:t>time</a:t>
            </a:r>
          </a:p>
          <a:p>
            <a:pPr algn="ctr"/>
            <a:r>
              <a:rPr lang="en-US" sz="1400" dirty="0" smtClean="0">
                <a:solidFill>
                  <a:srgbClr val="FF0000"/>
                </a:solidFill>
                <a:latin typeface="Palatino Linotype" panose="02040502050505030304" pitchFamily="18" charset="0"/>
                <a:sym typeface="Wingdings" panose="05000000000000000000" pitchFamily="2" charset="2"/>
              </a:rPr>
              <a:t>Solution: </a:t>
            </a:r>
            <a:r>
              <a:rPr lang="en-US" sz="1400" dirty="0">
                <a:solidFill>
                  <a:srgbClr val="FF0000"/>
                </a:solidFill>
                <a:latin typeface="Palatino Linotype" panose="02040502050505030304" pitchFamily="18" charset="0"/>
                <a:sym typeface="Wingdings" panose="05000000000000000000" pitchFamily="2" charset="2"/>
              </a:rPr>
              <a:t>R</a:t>
            </a:r>
            <a:r>
              <a:rPr lang="en-US" sz="1400" dirty="0" smtClean="0">
                <a:solidFill>
                  <a:srgbClr val="FF0000"/>
                </a:solidFill>
                <a:latin typeface="Palatino Linotype" panose="02040502050505030304" pitchFamily="18" charset="0"/>
                <a:sym typeface="Wingdings" panose="05000000000000000000" pitchFamily="2" charset="2"/>
              </a:rPr>
              <a:t>esistive </a:t>
            </a:r>
            <a:r>
              <a:rPr lang="en-US" sz="1400" dirty="0" err="1" smtClean="0">
                <a:solidFill>
                  <a:srgbClr val="FF0000"/>
                </a:solidFill>
                <a:latin typeface="Palatino Linotype" panose="02040502050505030304" pitchFamily="18" charset="0"/>
                <a:sym typeface="Wingdings" panose="05000000000000000000" pitchFamily="2" charset="2"/>
              </a:rPr>
              <a:t>Micromegas</a:t>
            </a:r>
            <a:r>
              <a:rPr lang="en-US" sz="1400" dirty="0" smtClean="0">
                <a:solidFill>
                  <a:srgbClr val="FF0000"/>
                </a:solidFill>
                <a:latin typeface="Palatino Linotype" panose="02040502050505030304" pitchFamily="18" charset="0"/>
                <a:sym typeface="Wingdings" panose="05000000000000000000" pitchFamily="2" charset="2"/>
              </a:rPr>
              <a:t> concept</a:t>
            </a:r>
            <a:endParaRPr lang="en-US" sz="1400" dirty="0">
              <a:solidFill>
                <a:srgbClr val="FF0000"/>
              </a:solidFill>
              <a:latin typeface="Palatino Linotype" panose="02040502050505030304" pitchFamily="18" charset="0"/>
            </a:endParaRPr>
          </a:p>
        </p:txBody>
      </p:sp>
      <p:sp>
        <p:nvSpPr>
          <p:cNvPr id="8" name="TextBox 7"/>
          <p:cNvSpPr txBox="1"/>
          <p:nvPr/>
        </p:nvSpPr>
        <p:spPr>
          <a:xfrm>
            <a:off x="5580112" y="5470241"/>
            <a:ext cx="184731" cy="369332"/>
          </a:xfrm>
          <a:prstGeom prst="rect">
            <a:avLst/>
          </a:prstGeom>
          <a:noFill/>
        </p:spPr>
        <p:txBody>
          <a:bodyPr wrap="none" rtlCol="0">
            <a:spAutoFit/>
          </a:bodyPr>
          <a:lstStyle/>
          <a:p>
            <a:endParaRPr lang="fr-FR" dirty="0"/>
          </a:p>
        </p:txBody>
      </p:sp>
      <p:sp>
        <p:nvSpPr>
          <p:cNvPr id="9" name="TextBox 8"/>
          <p:cNvSpPr txBox="1"/>
          <p:nvPr/>
        </p:nvSpPr>
        <p:spPr>
          <a:xfrm>
            <a:off x="2408957" y="2420888"/>
            <a:ext cx="1947019" cy="1169551"/>
          </a:xfrm>
          <a:prstGeom prst="rect">
            <a:avLst/>
          </a:prstGeom>
          <a:noFill/>
        </p:spPr>
        <p:txBody>
          <a:bodyPr wrap="square" rtlCol="0">
            <a:spAutoFit/>
          </a:bodyPr>
          <a:lstStyle/>
          <a:p>
            <a:pPr algn="ctr"/>
            <a:r>
              <a:rPr lang="en-US" sz="1400" dirty="0" smtClean="0">
                <a:solidFill>
                  <a:srgbClr val="0000CC"/>
                </a:solidFill>
                <a:latin typeface="Palatino Linotype" panose="02040502050505030304" pitchFamily="18" charset="0"/>
              </a:rPr>
              <a:t>2.4 x 1m</a:t>
            </a:r>
            <a:r>
              <a:rPr lang="en-US" sz="1400" baseline="30000" dirty="0" smtClean="0">
                <a:solidFill>
                  <a:srgbClr val="0000CC"/>
                </a:solidFill>
                <a:latin typeface="Palatino Linotype" panose="02040502050505030304" pitchFamily="18" charset="0"/>
              </a:rPr>
              <a:t>2</a:t>
            </a:r>
            <a:r>
              <a:rPr lang="en-US" sz="1400" dirty="0" smtClean="0">
                <a:solidFill>
                  <a:srgbClr val="0000CC"/>
                </a:solidFill>
                <a:latin typeface="Palatino Linotype" panose="02040502050505030304" pitchFamily="18" charset="0"/>
              </a:rPr>
              <a:t> </a:t>
            </a:r>
          </a:p>
          <a:p>
            <a:pPr algn="ctr"/>
            <a:r>
              <a:rPr lang="en-US" sz="1400" dirty="0" smtClean="0">
                <a:solidFill>
                  <a:srgbClr val="0000CC"/>
                </a:solidFill>
                <a:latin typeface="Palatino Linotype" panose="02040502050505030304" pitchFamily="18" charset="0"/>
              </a:rPr>
              <a:t>MM resistive chamber constructed and characterized at CERN RD51 lab</a:t>
            </a:r>
            <a:endParaRPr lang="en-US" sz="1400" dirty="0">
              <a:solidFill>
                <a:srgbClr val="0000CC"/>
              </a:solidFill>
              <a:latin typeface="Palatino Linotype" panose="02040502050505030304" pitchFamily="18" charset="0"/>
            </a:endParaRPr>
          </a:p>
        </p:txBody>
      </p:sp>
      <p:pic>
        <p:nvPicPr>
          <p:cNvPr id="10"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644008" y="2924944"/>
            <a:ext cx="4383860" cy="25723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tangle 3"/>
          <p:cNvSpPr>
            <a:spLocks noChangeArrowheads="1"/>
          </p:cNvSpPr>
          <p:nvPr/>
        </p:nvSpPr>
        <p:spPr bwMode="auto">
          <a:xfrm>
            <a:off x="368490" y="87288"/>
            <a:ext cx="8307966" cy="533400"/>
          </a:xfrm>
          <a:prstGeom prst="rect">
            <a:avLst/>
          </a:prstGeom>
          <a:solidFill>
            <a:schemeClr val="bg1"/>
          </a:solidFill>
          <a:ln w="9525">
            <a:noFill/>
            <a:miter lim="800000"/>
            <a:headEnd/>
            <a:tailEnd/>
          </a:ln>
          <a:effectLst/>
        </p:spPr>
        <p:txBody>
          <a:bodyPr wrap="none" anchor="ctr"/>
          <a:lstStyle/>
          <a:p>
            <a:endParaRPr lang="fr-FR"/>
          </a:p>
        </p:txBody>
      </p:sp>
      <p:sp>
        <p:nvSpPr>
          <p:cNvPr id="12" name="WordArt 4"/>
          <p:cNvSpPr>
            <a:spLocks noChangeArrowheads="1" noChangeShapeType="1" noTextEdit="1"/>
          </p:cNvSpPr>
          <p:nvPr/>
        </p:nvSpPr>
        <p:spPr bwMode="auto">
          <a:xfrm>
            <a:off x="683568" y="188640"/>
            <a:ext cx="7776864" cy="360040"/>
          </a:xfrm>
          <a:prstGeom prst="rect">
            <a:avLst/>
          </a:prstGeom>
        </p:spPr>
        <p:txBody>
          <a:bodyPr wrap="none" fromWordArt="1">
            <a:prstTxWarp prst="textPlain">
              <a:avLst>
                <a:gd name="adj" fmla="val 50000"/>
              </a:avLst>
            </a:prstTxWarp>
          </a:bodyPr>
          <a:lstStyle/>
          <a:p>
            <a:pPr algn="ctr"/>
            <a:r>
              <a:rPr lang="en-US" sz="2400" kern="10" dirty="0" smtClean="0">
                <a:ln w="12700">
                  <a:solidFill>
                    <a:srgbClr val="3333CC"/>
                  </a:solidFill>
                  <a:round/>
                  <a:headEnd/>
                  <a:tailEnd/>
                </a:ln>
                <a:solidFill>
                  <a:srgbClr val="B2B2B2">
                    <a:alpha val="50000"/>
                  </a:srgbClr>
                </a:solidFill>
                <a:latin typeface="Arial"/>
                <a:cs typeface="Arial"/>
              </a:rPr>
              <a:t>Continuation of the R&amp;D Support for the LHC Upgrades </a:t>
            </a:r>
            <a:endParaRPr lang="fr-FR" sz="2400" kern="10" dirty="0">
              <a:ln w="12700">
                <a:solidFill>
                  <a:srgbClr val="3333CC"/>
                </a:solidFill>
                <a:round/>
                <a:headEnd/>
                <a:tailEnd/>
              </a:ln>
              <a:solidFill>
                <a:srgbClr val="B2B2B2">
                  <a:alpha val="50000"/>
                </a:srgbClr>
              </a:solidFill>
              <a:latin typeface="Arial"/>
              <a:cs typeface="Arial"/>
            </a:endParaRPr>
          </a:p>
        </p:txBody>
      </p:sp>
      <p:sp>
        <p:nvSpPr>
          <p:cNvPr id="13" name="TextBox 12"/>
          <p:cNvSpPr txBox="1"/>
          <p:nvPr/>
        </p:nvSpPr>
        <p:spPr>
          <a:xfrm>
            <a:off x="4652636" y="6290156"/>
            <a:ext cx="4455868" cy="523220"/>
          </a:xfrm>
          <a:prstGeom prst="rect">
            <a:avLst/>
          </a:prstGeom>
          <a:solidFill>
            <a:srgbClr val="FFFFCC"/>
          </a:solidFill>
        </p:spPr>
        <p:txBody>
          <a:bodyPr wrap="square" rtlCol="0">
            <a:spAutoFit/>
          </a:bodyPr>
          <a:lstStyle/>
          <a:p>
            <a:r>
              <a:rPr lang="en-US" sz="1400" dirty="0" smtClean="0">
                <a:solidFill>
                  <a:srgbClr val="FF0000"/>
                </a:solidFill>
                <a:latin typeface="Palatino Linotype" panose="02040502050505030304" pitchFamily="18" charset="0"/>
              </a:rPr>
              <a:t>During the LHC End-Year stop of 2016/2017,   two GEM super-chamber demonstrators  will be installed</a:t>
            </a:r>
            <a:endParaRPr lang="fr-FR" sz="1400" dirty="0">
              <a:solidFill>
                <a:srgbClr val="FF0000"/>
              </a:solidFill>
              <a:latin typeface="Palatino Linotype" panose="02040502050505030304" pitchFamily="18" charset="0"/>
            </a:endParaRPr>
          </a:p>
        </p:txBody>
      </p:sp>
      <p:pic>
        <p:nvPicPr>
          <p:cNvPr id="14" name="Picture 2" descr="C:\Users\biancom\Documents\MicroMegas\L3_photo\P1060593.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10915" y="2334420"/>
            <a:ext cx="2036609" cy="1402325"/>
          </a:xfrm>
          <a:prstGeom prst="rect">
            <a:avLst/>
          </a:prstGeom>
          <a:noFill/>
        </p:spPr>
      </p:pic>
      <p:pic>
        <p:nvPicPr>
          <p:cNvPr id="15" name="Picture 3"/>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406" y="3811352"/>
            <a:ext cx="2404938" cy="1603292"/>
          </a:xfrm>
          <a:prstGeom prst="rect">
            <a:avLst/>
          </a:prstGeom>
          <a:noFill/>
          <a:ln w="9525">
            <a:noFill/>
            <a:miter lim="800000"/>
            <a:headEnd/>
            <a:tailEnd/>
          </a:ln>
        </p:spPr>
      </p:pic>
      <p:sp>
        <p:nvSpPr>
          <p:cNvPr id="16" name="TextBox 15"/>
          <p:cNvSpPr txBox="1"/>
          <p:nvPr/>
        </p:nvSpPr>
        <p:spPr>
          <a:xfrm>
            <a:off x="2339752" y="3861048"/>
            <a:ext cx="2289409" cy="1384995"/>
          </a:xfrm>
          <a:prstGeom prst="rect">
            <a:avLst/>
          </a:prstGeom>
          <a:noFill/>
        </p:spPr>
        <p:txBody>
          <a:bodyPr wrap="none" rtlCol="0">
            <a:spAutoFit/>
          </a:bodyPr>
          <a:lstStyle/>
          <a:p>
            <a:pPr marL="285750" indent="-285750">
              <a:buFont typeface="Wingdings" panose="05000000000000000000" pitchFamily="2" charset="2"/>
              <a:buChar char="Ø"/>
            </a:pPr>
            <a:r>
              <a:rPr lang="en-US" sz="1400" dirty="0" smtClean="0">
                <a:solidFill>
                  <a:srgbClr val="663300"/>
                </a:solidFill>
                <a:latin typeface="Palatino Linotype" panose="02040502050505030304" pitchFamily="18" charset="0"/>
              </a:rPr>
              <a:t>Resolution </a:t>
            </a:r>
            <a:r>
              <a:rPr lang="en-US" sz="1400" dirty="0">
                <a:solidFill>
                  <a:srgbClr val="663300"/>
                </a:solidFill>
                <a:latin typeface="Palatino Linotype" panose="02040502050505030304" pitchFamily="18" charset="0"/>
              </a:rPr>
              <a:t>for </a:t>
            </a:r>
            <a:r>
              <a:rPr lang="en-US" sz="1400" dirty="0" smtClean="0">
                <a:solidFill>
                  <a:srgbClr val="663300"/>
                </a:solidFill>
                <a:latin typeface="Palatino Linotype" panose="02040502050505030304" pitchFamily="18" charset="0"/>
              </a:rPr>
              <a:t>inclined</a:t>
            </a:r>
          </a:p>
          <a:p>
            <a:r>
              <a:rPr lang="en-US" sz="1400" dirty="0" smtClean="0">
                <a:solidFill>
                  <a:srgbClr val="663300"/>
                </a:solidFill>
                <a:latin typeface="Palatino Linotype" panose="02040502050505030304" pitchFamily="18" charset="0"/>
              </a:rPr>
              <a:t>tracks </a:t>
            </a:r>
            <a:r>
              <a:rPr lang="en-US" sz="1400" dirty="0">
                <a:solidFill>
                  <a:srgbClr val="663300"/>
                </a:solidFill>
                <a:latin typeface="Palatino Linotype" panose="02040502050505030304" pitchFamily="18" charset="0"/>
              </a:rPr>
              <a:t>(</a:t>
            </a:r>
            <a:r>
              <a:rPr lang="en-US" sz="1400" dirty="0" err="1">
                <a:solidFill>
                  <a:srgbClr val="663300"/>
                </a:solidFill>
                <a:latin typeface="Palatino Linotype" panose="02040502050505030304" pitchFamily="18" charset="0"/>
              </a:rPr>
              <a:t>μTPC</a:t>
            </a:r>
            <a:r>
              <a:rPr lang="en-US" sz="1400" dirty="0">
                <a:solidFill>
                  <a:srgbClr val="663300"/>
                </a:solidFill>
                <a:latin typeface="Palatino Linotype" panose="02040502050505030304" pitchFamily="18" charset="0"/>
              </a:rPr>
              <a:t> </a:t>
            </a:r>
            <a:r>
              <a:rPr lang="en-US" sz="1400" dirty="0" smtClean="0">
                <a:solidFill>
                  <a:srgbClr val="663300"/>
                </a:solidFill>
                <a:latin typeface="Palatino Linotype" panose="02040502050505030304" pitchFamily="18" charset="0"/>
              </a:rPr>
              <a:t>method)</a:t>
            </a:r>
          </a:p>
          <a:p>
            <a:r>
              <a:rPr lang="en-US" sz="1400" dirty="0" smtClean="0">
                <a:solidFill>
                  <a:srgbClr val="663300"/>
                </a:solidFill>
                <a:latin typeface="Palatino Linotype" panose="02040502050505030304" pitchFamily="18" charset="0"/>
              </a:rPr>
              <a:t>better </a:t>
            </a:r>
            <a:r>
              <a:rPr lang="en-US" sz="1400" dirty="0">
                <a:solidFill>
                  <a:srgbClr val="663300"/>
                </a:solidFill>
                <a:latin typeface="Palatino Linotype" panose="02040502050505030304" pitchFamily="18" charset="0"/>
              </a:rPr>
              <a:t>than 80 </a:t>
            </a:r>
            <a:r>
              <a:rPr lang="en-US" sz="1400" dirty="0" smtClean="0">
                <a:solidFill>
                  <a:srgbClr val="663300"/>
                </a:solidFill>
                <a:latin typeface="Palatino Linotype" panose="02040502050505030304" pitchFamily="18" charset="0"/>
              </a:rPr>
              <a:t>µm</a:t>
            </a:r>
          </a:p>
          <a:p>
            <a:endParaRPr lang="en-US" sz="1400" dirty="0">
              <a:solidFill>
                <a:srgbClr val="663300"/>
              </a:solidFill>
              <a:latin typeface="Palatino Linotype" panose="02040502050505030304" pitchFamily="18" charset="0"/>
            </a:endParaRPr>
          </a:p>
          <a:p>
            <a:pPr marL="285750" indent="-285750">
              <a:buFont typeface="Wingdings" panose="05000000000000000000" pitchFamily="2" charset="2"/>
              <a:buChar char="Ø"/>
            </a:pPr>
            <a:r>
              <a:rPr lang="en-US" sz="1400" dirty="0" smtClean="0">
                <a:solidFill>
                  <a:srgbClr val="663300"/>
                </a:solidFill>
                <a:latin typeface="Palatino Linotype" panose="02040502050505030304" pitchFamily="18" charset="0"/>
              </a:rPr>
              <a:t>MM can operate in </a:t>
            </a:r>
          </a:p>
          <a:p>
            <a:r>
              <a:rPr lang="en-US" sz="1400" dirty="0" smtClean="0">
                <a:solidFill>
                  <a:srgbClr val="663300"/>
                </a:solidFill>
                <a:latin typeface="Palatino Linotype" panose="02040502050505030304" pitchFamily="18" charset="0"/>
              </a:rPr>
              <a:t>magnetic field</a:t>
            </a:r>
            <a:endParaRPr lang="en-US" sz="1400" dirty="0">
              <a:solidFill>
                <a:srgbClr val="663300"/>
              </a:solidFill>
              <a:latin typeface="Palatino Linotype" panose="02040502050505030304" pitchFamily="18" charset="0"/>
            </a:endParaRPr>
          </a:p>
        </p:txBody>
      </p:sp>
      <p:sp>
        <p:nvSpPr>
          <p:cNvPr id="17" name="TextBox 16"/>
          <p:cNvSpPr txBox="1"/>
          <p:nvPr/>
        </p:nvSpPr>
        <p:spPr>
          <a:xfrm>
            <a:off x="179512" y="5428381"/>
            <a:ext cx="4275658" cy="1384995"/>
          </a:xfrm>
          <a:prstGeom prst="rect">
            <a:avLst/>
          </a:prstGeom>
          <a:noFill/>
        </p:spPr>
        <p:txBody>
          <a:bodyPr wrap="none" rtlCol="0">
            <a:spAutoFit/>
          </a:bodyPr>
          <a:lstStyle/>
          <a:p>
            <a:r>
              <a:rPr lang="en-US" sz="1400" dirty="0">
                <a:solidFill>
                  <a:srgbClr val="FF0000"/>
                </a:solidFill>
                <a:latin typeface="Palatino Linotype" panose="02040502050505030304" pitchFamily="18" charset="0"/>
              </a:rPr>
              <a:t>NSW Technical Design Report (TDR) approved </a:t>
            </a:r>
            <a:endParaRPr lang="en-US" sz="1400" dirty="0" smtClean="0">
              <a:solidFill>
                <a:srgbClr val="FF0000"/>
              </a:solidFill>
              <a:latin typeface="Palatino Linotype" panose="02040502050505030304" pitchFamily="18" charset="0"/>
            </a:endParaRPr>
          </a:p>
          <a:p>
            <a:r>
              <a:rPr lang="en-US" sz="1400" dirty="0" smtClean="0">
                <a:solidFill>
                  <a:srgbClr val="FF0000"/>
                </a:solidFill>
                <a:latin typeface="Palatino Linotype" panose="02040502050505030304" pitchFamily="18" charset="0"/>
              </a:rPr>
              <a:t>by </a:t>
            </a:r>
            <a:r>
              <a:rPr lang="en-US" sz="1400" dirty="0">
                <a:solidFill>
                  <a:srgbClr val="FF0000"/>
                </a:solidFill>
                <a:latin typeface="Palatino Linotype" panose="02040502050505030304" pitchFamily="18" charset="0"/>
              </a:rPr>
              <a:t>LHCC (October 2013</a:t>
            </a:r>
            <a:r>
              <a:rPr lang="en-US" sz="1400" dirty="0" smtClean="0">
                <a:solidFill>
                  <a:srgbClr val="FF0000"/>
                </a:solidFill>
                <a:latin typeface="Palatino Linotype" panose="02040502050505030304" pitchFamily="18" charset="0"/>
              </a:rPr>
              <a:t>) </a:t>
            </a:r>
            <a:r>
              <a:rPr lang="en-US" sz="1400" dirty="0" smtClean="0">
                <a:solidFill>
                  <a:srgbClr val="FF0000"/>
                </a:solidFill>
                <a:latin typeface="Palatino Linotype" panose="02040502050505030304" pitchFamily="18" charset="0"/>
                <a:sym typeface="Wingdings" panose="05000000000000000000" pitchFamily="2" charset="2"/>
              </a:rPr>
              <a:t></a:t>
            </a:r>
          </a:p>
          <a:p>
            <a:endParaRPr lang="en-US" sz="1400" dirty="0">
              <a:solidFill>
                <a:srgbClr val="FF0000"/>
              </a:solidFill>
              <a:latin typeface="Palatino Linotype" panose="02040502050505030304" pitchFamily="18" charset="0"/>
              <a:sym typeface="Wingdings" panose="05000000000000000000" pitchFamily="2" charset="2"/>
            </a:endParaRPr>
          </a:p>
          <a:p>
            <a:r>
              <a:rPr lang="en-US" sz="1400" dirty="0">
                <a:solidFill>
                  <a:srgbClr val="0000CC"/>
                </a:solidFill>
                <a:latin typeface="Palatino Linotype" panose="02040502050505030304" pitchFamily="18" charset="0"/>
              </a:rPr>
              <a:t>~ </a:t>
            </a:r>
            <a:r>
              <a:rPr lang="en-US" sz="1400" dirty="0" smtClean="0">
                <a:solidFill>
                  <a:srgbClr val="0000CC"/>
                </a:solidFill>
                <a:latin typeface="Palatino Linotype" panose="02040502050505030304" pitchFamily="18" charset="0"/>
              </a:rPr>
              <a:t>1280 </a:t>
            </a:r>
            <a:r>
              <a:rPr lang="en-US" sz="1400" dirty="0">
                <a:solidFill>
                  <a:srgbClr val="0000CC"/>
                </a:solidFill>
                <a:latin typeface="Palatino Linotype" panose="02040502050505030304" pitchFamily="18" charset="0"/>
              </a:rPr>
              <a:t>m2 of resistive MM will be </a:t>
            </a:r>
            <a:r>
              <a:rPr lang="en-US" sz="1400" dirty="0" smtClean="0">
                <a:solidFill>
                  <a:srgbClr val="0000CC"/>
                </a:solidFill>
                <a:latin typeface="Palatino Linotype" panose="02040502050505030304" pitchFamily="18" charset="0"/>
              </a:rPr>
              <a:t>installed (LS2)  </a:t>
            </a:r>
            <a:r>
              <a:rPr lang="en-US" sz="1400" dirty="0">
                <a:solidFill>
                  <a:srgbClr val="0000CC"/>
                </a:solidFill>
                <a:latin typeface="Palatino Linotype" panose="02040502050505030304" pitchFamily="18" charset="0"/>
              </a:rPr>
              <a:t>in</a:t>
            </a:r>
          </a:p>
          <a:p>
            <a:r>
              <a:rPr lang="en-US" sz="1400" dirty="0" smtClean="0">
                <a:solidFill>
                  <a:srgbClr val="0000CC"/>
                </a:solidFill>
                <a:latin typeface="Palatino Linotype" panose="02040502050505030304" pitchFamily="18" charset="0"/>
              </a:rPr>
              <a:t>ATLAS </a:t>
            </a:r>
            <a:r>
              <a:rPr lang="en-US" sz="1400" dirty="0" smtClean="0">
                <a:solidFill>
                  <a:srgbClr val="0000CC"/>
                </a:solidFill>
                <a:latin typeface="Palatino Linotype" panose="02040502050505030304" pitchFamily="18" charset="0"/>
                <a:sym typeface="Wingdings" panose="05000000000000000000" pitchFamily="2" charset="2"/>
              </a:rPr>
              <a:t></a:t>
            </a:r>
            <a:r>
              <a:rPr lang="en-US" sz="1400" dirty="0" smtClean="0">
                <a:solidFill>
                  <a:srgbClr val="0000CC"/>
                </a:solidFill>
                <a:latin typeface="Palatino Linotype" panose="02040502050505030304" pitchFamily="18" charset="0"/>
              </a:rPr>
              <a:t> </a:t>
            </a:r>
            <a:r>
              <a:rPr lang="en-US" sz="1400" dirty="0">
                <a:solidFill>
                  <a:srgbClr val="0000CC"/>
                </a:solidFill>
                <a:latin typeface="Palatino Linotype" panose="02040502050505030304" pitchFamily="18" charset="0"/>
              </a:rPr>
              <a:t>the largest MM system, ever built</a:t>
            </a:r>
          </a:p>
          <a:p>
            <a:r>
              <a:rPr lang="en-US" sz="1400" dirty="0" smtClean="0">
                <a:solidFill>
                  <a:srgbClr val="FF0000"/>
                </a:solidFill>
                <a:latin typeface="Palatino Linotype" panose="02040502050505030304" pitchFamily="18" charset="0"/>
                <a:sym typeface="Wingdings" panose="05000000000000000000" pitchFamily="2" charset="2"/>
              </a:rPr>
              <a:t> </a:t>
            </a:r>
            <a:r>
              <a:rPr lang="en-US" sz="1400" dirty="0" smtClean="0">
                <a:solidFill>
                  <a:srgbClr val="FF0000"/>
                </a:solidFill>
                <a:latin typeface="Palatino Linotype" panose="02040502050505030304" pitchFamily="18" charset="0"/>
              </a:rPr>
              <a:t>FOSTER </a:t>
            </a:r>
            <a:r>
              <a:rPr lang="en-US" sz="1400" dirty="0">
                <a:solidFill>
                  <a:srgbClr val="FF0000"/>
                </a:solidFill>
                <a:latin typeface="Palatino Linotype" panose="02040502050505030304" pitchFamily="18" charset="0"/>
              </a:rPr>
              <a:t>INDUSTRIAL PRODUCTION </a:t>
            </a:r>
            <a:r>
              <a:rPr lang="en-US" sz="1400" dirty="0" smtClean="0">
                <a:solidFill>
                  <a:srgbClr val="FF0000"/>
                </a:solidFill>
                <a:latin typeface="Palatino Linotype" panose="02040502050505030304" pitchFamily="18" charset="0"/>
              </a:rPr>
              <a:t>NEEDS</a:t>
            </a:r>
            <a:endParaRPr lang="en-US" sz="1400" dirty="0">
              <a:solidFill>
                <a:srgbClr val="FF0000"/>
              </a:solidFill>
              <a:latin typeface="Palatino Linotype" panose="02040502050505030304" pitchFamily="18" charset="0"/>
            </a:endParaRPr>
          </a:p>
        </p:txBody>
      </p:sp>
      <p:sp>
        <p:nvSpPr>
          <p:cNvPr id="18" name="TextBox 17"/>
          <p:cNvSpPr txBox="1"/>
          <p:nvPr/>
        </p:nvSpPr>
        <p:spPr>
          <a:xfrm>
            <a:off x="4716016" y="5642084"/>
            <a:ext cx="4230774" cy="523220"/>
          </a:xfrm>
          <a:prstGeom prst="rect">
            <a:avLst/>
          </a:prstGeom>
          <a:noFill/>
        </p:spPr>
        <p:txBody>
          <a:bodyPr wrap="none" rtlCol="0">
            <a:spAutoFit/>
          </a:bodyPr>
          <a:lstStyle/>
          <a:p>
            <a:r>
              <a:rPr lang="en-US" sz="1400" dirty="0" smtClean="0">
                <a:latin typeface="Palatino Linotype" panose="02040502050505030304" pitchFamily="18" charset="0"/>
              </a:rPr>
              <a:t>Future work will focus on stability and uniformity </a:t>
            </a:r>
          </a:p>
          <a:p>
            <a:r>
              <a:rPr lang="en-US" sz="1400" dirty="0" smtClean="0">
                <a:latin typeface="Palatino Linotype" panose="02040502050505030304" pitchFamily="18" charset="0"/>
              </a:rPr>
              <a:t>of GEMs, and development of electronics, …</a:t>
            </a:r>
          </a:p>
        </p:txBody>
      </p:sp>
    </p:spTree>
    <p:extLst>
      <p:ext uri="{BB962C8B-B14F-4D97-AF65-F5344CB8AC3E}">
        <p14:creationId xmlns:p14="http://schemas.microsoft.com/office/powerpoint/2010/main" val="2325810383"/>
      </p:ext>
    </p:extLst>
  </p:cSld>
  <p:clrMapOvr>
    <a:overrideClrMapping bg1="lt1" tx1="dk1" bg2="lt2" tx2="dk2" accent1="accent1" accent2="accent2" accent3="accent3" accent4="accent4" accent5="accent5" accent6="accent6" hlink="hlink" folHlink="folHlink"/>
  </p:clrMapOvr>
  <p:transition>
    <p:circle/>
  </p:transition>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tile tx="0" ty="0" sx="100000" sy="100000" flip="none" algn="tl"/>
        </a:blipFill>
        <a:effectLst/>
      </p:bgPr>
    </p:bg>
    <p:spTree>
      <p:nvGrpSpPr>
        <p:cNvPr id="1" name=""/>
        <p:cNvGrpSpPr/>
        <p:nvPr/>
      </p:nvGrpSpPr>
      <p:grpSpPr>
        <a:xfrm>
          <a:off x="0" y="0"/>
          <a:ext cx="0" cy="0"/>
          <a:chOff x="0" y="0"/>
          <a:chExt cx="0" cy="0"/>
        </a:xfrm>
      </p:grpSpPr>
      <p:sp>
        <p:nvSpPr>
          <p:cNvPr id="2" name="Rectangle 3"/>
          <p:cNvSpPr>
            <a:spLocks noChangeArrowheads="1"/>
          </p:cNvSpPr>
          <p:nvPr/>
        </p:nvSpPr>
        <p:spPr bwMode="auto">
          <a:xfrm>
            <a:off x="368490" y="44624"/>
            <a:ext cx="8307966" cy="533400"/>
          </a:xfrm>
          <a:prstGeom prst="rect">
            <a:avLst/>
          </a:prstGeom>
          <a:solidFill>
            <a:schemeClr val="bg1"/>
          </a:solidFill>
          <a:ln w="9525">
            <a:noFill/>
            <a:miter lim="800000"/>
            <a:headEnd/>
            <a:tailEnd/>
          </a:ln>
          <a:effectLst/>
        </p:spPr>
        <p:txBody>
          <a:bodyPr wrap="none" anchor="ctr"/>
          <a:lstStyle/>
          <a:p>
            <a:endParaRPr lang="fr-FR"/>
          </a:p>
        </p:txBody>
      </p:sp>
      <p:sp>
        <p:nvSpPr>
          <p:cNvPr id="3" name="WordArt 4"/>
          <p:cNvSpPr>
            <a:spLocks noChangeArrowheads="1" noChangeShapeType="1" noTextEdit="1"/>
          </p:cNvSpPr>
          <p:nvPr/>
        </p:nvSpPr>
        <p:spPr bwMode="auto">
          <a:xfrm>
            <a:off x="683568" y="188640"/>
            <a:ext cx="7776864" cy="360040"/>
          </a:xfrm>
          <a:prstGeom prst="rect">
            <a:avLst/>
          </a:prstGeom>
        </p:spPr>
        <p:txBody>
          <a:bodyPr wrap="none" fromWordArt="1">
            <a:prstTxWarp prst="textPlain">
              <a:avLst>
                <a:gd name="adj" fmla="val 50000"/>
              </a:avLst>
            </a:prstTxWarp>
          </a:bodyPr>
          <a:lstStyle/>
          <a:p>
            <a:pPr algn="ctr"/>
            <a:r>
              <a:rPr lang="en-US" sz="2400" kern="10" dirty="0" smtClean="0">
                <a:ln w="12700">
                  <a:solidFill>
                    <a:srgbClr val="3333CC"/>
                  </a:solidFill>
                  <a:round/>
                  <a:headEnd/>
                  <a:tailEnd/>
                </a:ln>
                <a:solidFill>
                  <a:srgbClr val="B2B2B2">
                    <a:alpha val="50000"/>
                  </a:srgbClr>
                </a:solidFill>
                <a:latin typeface="Arial"/>
                <a:cs typeface="Arial"/>
              </a:rPr>
              <a:t>Continuation of the R&amp;D Support for the LHC Upgrades </a:t>
            </a:r>
            <a:endParaRPr lang="fr-FR" sz="2400" kern="10" dirty="0">
              <a:ln w="12700">
                <a:solidFill>
                  <a:srgbClr val="3333CC"/>
                </a:solidFill>
                <a:round/>
                <a:headEnd/>
                <a:tailEnd/>
              </a:ln>
              <a:solidFill>
                <a:srgbClr val="B2B2B2">
                  <a:alpha val="50000"/>
                </a:srgbClr>
              </a:solidFill>
              <a:latin typeface="Arial"/>
              <a:cs typeface="Arial"/>
            </a:endParaRPr>
          </a:p>
        </p:txBody>
      </p:sp>
      <p:pic>
        <p:nvPicPr>
          <p:cNvPr id="4"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51520" y="2598018"/>
            <a:ext cx="3688126" cy="30271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07504" y="2204864"/>
            <a:ext cx="4176463" cy="338554"/>
          </a:xfrm>
          <a:prstGeom prst="rect">
            <a:avLst/>
          </a:prstGeom>
          <a:noFill/>
        </p:spPr>
        <p:txBody>
          <a:bodyPr wrap="square" rtlCol="0">
            <a:spAutoFit/>
          </a:bodyPr>
          <a:lstStyle/>
          <a:p>
            <a:r>
              <a:rPr lang="en-US" sz="1600" dirty="0" smtClean="0">
                <a:latin typeface="Palatino Linotype" panose="02040502050505030304" pitchFamily="18" charset="0"/>
              </a:rPr>
              <a:t>Energy resolution vs IBF (4-GEM detector):</a:t>
            </a:r>
            <a:endParaRPr lang="fr-FR" sz="1600" dirty="0">
              <a:latin typeface="Palatino Linotype" panose="02040502050505030304" pitchFamily="18" charset="0"/>
            </a:endParaRPr>
          </a:p>
        </p:txBody>
      </p:sp>
      <p:sp>
        <p:nvSpPr>
          <p:cNvPr id="6" name="TextBox 5"/>
          <p:cNvSpPr txBox="1"/>
          <p:nvPr/>
        </p:nvSpPr>
        <p:spPr>
          <a:xfrm>
            <a:off x="98976" y="692696"/>
            <a:ext cx="4040976" cy="1508105"/>
          </a:xfrm>
          <a:prstGeom prst="rect">
            <a:avLst/>
          </a:prstGeom>
          <a:solidFill>
            <a:schemeClr val="bg1"/>
          </a:solidFill>
        </p:spPr>
        <p:txBody>
          <a:bodyPr wrap="square" rtlCol="0">
            <a:spAutoFit/>
          </a:bodyPr>
          <a:lstStyle/>
          <a:p>
            <a:r>
              <a:rPr lang="en-US" sz="1600" dirty="0" smtClean="0">
                <a:solidFill>
                  <a:srgbClr val="FF0000"/>
                </a:solidFill>
                <a:latin typeface="Palatino Linotype" panose="02040502050505030304" pitchFamily="18" charset="0"/>
              </a:rPr>
              <a:t>ALICE TPC Upgrade </a:t>
            </a:r>
          </a:p>
          <a:p>
            <a:r>
              <a:rPr lang="en-US" sz="1600" dirty="0">
                <a:solidFill>
                  <a:srgbClr val="FF0000"/>
                </a:solidFill>
                <a:latin typeface="Palatino Linotype" panose="02040502050505030304" pitchFamily="18" charset="0"/>
              </a:rPr>
              <a:t> </a:t>
            </a:r>
            <a:r>
              <a:rPr lang="en-US" sz="1600" dirty="0" smtClean="0">
                <a:solidFill>
                  <a:srgbClr val="FF0000"/>
                </a:solidFill>
                <a:latin typeface="Palatino Linotype" panose="02040502050505030304" pitchFamily="18" charset="0"/>
              </a:rPr>
              <a:t>                  </a:t>
            </a:r>
            <a:r>
              <a:rPr lang="en-US" sz="1600" dirty="0" smtClean="0">
                <a:solidFill>
                  <a:srgbClr val="FF0000"/>
                </a:solidFill>
                <a:latin typeface="Palatino Linotype" panose="02040502050505030304" pitchFamily="18" charset="0"/>
                <a:sym typeface="Wingdings" panose="05000000000000000000" pitchFamily="2" charset="2"/>
              </a:rPr>
              <a:t> </a:t>
            </a:r>
            <a:r>
              <a:rPr lang="en-US" sz="1600" dirty="0" smtClean="0">
                <a:solidFill>
                  <a:srgbClr val="FF0000"/>
                </a:solidFill>
                <a:latin typeface="Palatino Linotype" panose="02040502050505030304" pitchFamily="18" charset="0"/>
              </a:rPr>
              <a:t>replace MWPC with GEM</a:t>
            </a:r>
          </a:p>
          <a:p>
            <a:endParaRPr lang="en-US" dirty="0">
              <a:solidFill>
                <a:srgbClr val="FF0000"/>
              </a:solidFill>
              <a:latin typeface="Palatino Linotype" panose="02040502050505030304" pitchFamily="18" charset="0"/>
            </a:endParaRPr>
          </a:p>
          <a:p>
            <a:pPr marL="285750" indent="-285750">
              <a:buFont typeface="Wingdings" panose="05000000000000000000" pitchFamily="2" charset="2"/>
              <a:buChar char="Ø"/>
            </a:pPr>
            <a:r>
              <a:rPr lang="en-US" sz="1400" dirty="0">
                <a:solidFill>
                  <a:srgbClr val="663300"/>
                </a:solidFill>
                <a:latin typeface="Palatino Linotype" panose="02040502050505030304" pitchFamily="18" charset="0"/>
              </a:rPr>
              <a:t>Continuous </a:t>
            </a:r>
            <a:r>
              <a:rPr lang="en-US" sz="1400" dirty="0" smtClean="0">
                <a:solidFill>
                  <a:srgbClr val="663300"/>
                </a:solidFill>
                <a:latin typeface="Palatino Linotype" panose="02040502050505030304" pitchFamily="18" charset="0"/>
              </a:rPr>
              <a:t>TPC readout </a:t>
            </a:r>
            <a:r>
              <a:rPr lang="en-US" sz="1400" dirty="0">
                <a:solidFill>
                  <a:srgbClr val="663300"/>
                </a:solidFill>
                <a:latin typeface="Palatino Linotype" panose="02040502050505030304" pitchFamily="18" charset="0"/>
              </a:rPr>
              <a:t>at 50 </a:t>
            </a:r>
            <a:r>
              <a:rPr lang="en-US" sz="1400" dirty="0" smtClean="0">
                <a:solidFill>
                  <a:srgbClr val="663300"/>
                </a:solidFill>
                <a:latin typeface="Palatino Linotype" panose="02040502050505030304" pitchFamily="18" charset="0"/>
              </a:rPr>
              <a:t>kHz</a:t>
            </a:r>
            <a:endParaRPr lang="en-US" sz="1400" dirty="0">
              <a:solidFill>
                <a:srgbClr val="663300"/>
              </a:solidFill>
              <a:latin typeface="Palatino Linotype" panose="02040502050505030304" pitchFamily="18" charset="0"/>
            </a:endParaRPr>
          </a:p>
          <a:p>
            <a:pPr marL="285750" indent="-285750">
              <a:buFont typeface="Wingdings" panose="05000000000000000000" pitchFamily="2" charset="2"/>
              <a:buChar char="Ø"/>
            </a:pPr>
            <a:r>
              <a:rPr lang="en-US" sz="1400" dirty="0" smtClean="0">
                <a:solidFill>
                  <a:srgbClr val="0000CC"/>
                </a:solidFill>
                <a:latin typeface="Palatino Linotype" panose="02040502050505030304" pitchFamily="18" charset="0"/>
              </a:rPr>
              <a:t>Physics requirement: </a:t>
            </a:r>
            <a:r>
              <a:rPr lang="en-US" sz="1400" dirty="0" smtClean="0">
                <a:solidFill>
                  <a:srgbClr val="663300"/>
                </a:solidFill>
                <a:latin typeface="Palatino Linotype" panose="02040502050505030304" pitchFamily="18" charset="0"/>
              </a:rPr>
              <a:t>IBF </a:t>
            </a:r>
            <a:r>
              <a:rPr lang="en-US" sz="1400" dirty="0">
                <a:solidFill>
                  <a:srgbClr val="663300"/>
                </a:solidFill>
                <a:latin typeface="Palatino Linotype" panose="02040502050505030304" pitchFamily="18" charset="0"/>
              </a:rPr>
              <a:t>&lt; 1%, energy</a:t>
            </a:r>
            <a:r>
              <a:rPr lang="en-US" sz="1400" dirty="0" smtClean="0">
                <a:solidFill>
                  <a:srgbClr val="663300"/>
                </a:solidFill>
                <a:latin typeface="Palatino Linotype" panose="02040502050505030304" pitchFamily="18" charset="0"/>
              </a:rPr>
              <a:t>:</a:t>
            </a:r>
          </a:p>
          <a:p>
            <a:r>
              <a:rPr lang="en-US" sz="1400" dirty="0" smtClean="0">
                <a:solidFill>
                  <a:srgbClr val="663300"/>
                </a:solidFill>
                <a:latin typeface="Palatino Linotype" panose="02040502050505030304" pitchFamily="18" charset="0"/>
              </a:rPr>
              <a:t>                                            </a:t>
            </a:r>
            <a:r>
              <a:rPr lang="en-US" sz="1400" dirty="0" smtClean="0">
                <a:solidFill>
                  <a:srgbClr val="663300"/>
                </a:solidFill>
                <a:latin typeface="Symbol" panose="05050102010706020507" pitchFamily="18" charset="2"/>
              </a:rPr>
              <a:t>s</a:t>
            </a:r>
            <a:r>
              <a:rPr lang="en-US" sz="1400" dirty="0" smtClean="0">
                <a:solidFill>
                  <a:srgbClr val="663300"/>
                </a:solidFill>
                <a:latin typeface="Palatino Linotype" panose="02040502050505030304" pitchFamily="18" charset="0"/>
              </a:rPr>
              <a:t>(E)E </a:t>
            </a:r>
            <a:r>
              <a:rPr lang="en-US" sz="1400" dirty="0">
                <a:solidFill>
                  <a:srgbClr val="663300"/>
                </a:solidFill>
                <a:latin typeface="Palatino Linotype" panose="02040502050505030304" pitchFamily="18" charset="0"/>
              </a:rPr>
              <a:t>&lt; 12% </a:t>
            </a:r>
            <a:r>
              <a:rPr lang="en-US" sz="1400" dirty="0" smtClean="0">
                <a:solidFill>
                  <a:srgbClr val="663300"/>
                </a:solidFill>
                <a:latin typeface="Palatino Linotype" panose="02040502050505030304" pitchFamily="18" charset="0"/>
              </a:rPr>
              <a:t>achieved</a:t>
            </a:r>
            <a:endParaRPr lang="en-US" sz="1400" dirty="0">
              <a:solidFill>
                <a:srgbClr val="663300"/>
              </a:solidFill>
              <a:latin typeface="Palatino Linotype" panose="02040502050505030304" pitchFamily="18" charset="0"/>
            </a:endParaRPr>
          </a:p>
        </p:txBody>
      </p:sp>
      <p:pic>
        <p:nvPicPr>
          <p:cNvPr id="7" name="Picture 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550976" y="1226949"/>
            <a:ext cx="4485520" cy="24708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4740255" y="642174"/>
            <a:ext cx="4224233" cy="523220"/>
          </a:xfrm>
          <a:prstGeom prst="rect">
            <a:avLst/>
          </a:prstGeom>
          <a:solidFill>
            <a:schemeClr val="bg1"/>
          </a:solidFill>
        </p:spPr>
        <p:txBody>
          <a:bodyPr wrap="none" rtlCol="0">
            <a:spAutoFit/>
          </a:bodyPr>
          <a:lstStyle/>
          <a:p>
            <a:pPr marL="285750" indent="-285750">
              <a:buFont typeface="Wingdings" panose="05000000000000000000" pitchFamily="2" charset="2"/>
              <a:buChar char="Ø"/>
            </a:pPr>
            <a:r>
              <a:rPr lang="en-US" sz="1400" dirty="0" smtClean="0">
                <a:solidFill>
                  <a:srgbClr val="FF0000"/>
                </a:solidFill>
                <a:latin typeface="Palatino Linotype" panose="02040502050505030304" pitchFamily="18" charset="0"/>
              </a:rPr>
              <a:t>TDR Baseline Solution: 4-GEM Stack</a:t>
            </a:r>
          </a:p>
          <a:p>
            <a:pPr marL="285750" indent="-285750">
              <a:buFont typeface="Wingdings" panose="05000000000000000000" pitchFamily="2" charset="2"/>
              <a:buChar char="Ø"/>
            </a:pPr>
            <a:r>
              <a:rPr lang="en-US" sz="1400" dirty="0" smtClean="0">
                <a:solidFill>
                  <a:srgbClr val="0000CC"/>
                </a:solidFill>
                <a:latin typeface="Palatino Linotype" panose="02040502050505030304" pitchFamily="18" charset="0"/>
              </a:rPr>
              <a:t>Also option under study: </a:t>
            </a:r>
            <a:r>
              <a:rPr lang="en-US" sz="1400" dirty="0" err="1" smtClean="0">
                <a:solidFill>
                  <a:srgbClr val="0000CC"/>
                </a:solidFill>
                <a:latin typeface="Palatino Linotype" panose="02040502050505030304" pitchFamily="18" charset="0"/>
              </a:rPr>
              <a:t>Micromegas</a:t>
            </a:r>
            <a:r>
              <a:rPr lang="en-US" sz="1400" dirty="0" smtClean="0">
                <a:solidFill>
                  <a:srgbClr val="0000CC"/>
                </a:solidFill>
                <a:latin typeface="Palatino Linotype" panose="02040502050505030304" pitchFamily="18" charset="0"/>
              </a:rPr>
              <a:t> + 2 GEM</a:t>
            </a:r>
            <a:endParaRPr lang="fr-FR" sz="1400" dirty="0">
              <a:solidFill>
                <a:srgbClr val="0000CC"/>
              </a:solidFill>
              <a:latin typeface="Palatino Linotype" panose="02040502050505030304" pitchFamily="18" charset="0"/>
            </a:endParaRPr>
          </a:p>
        </p:txBody>
      </p:sp>
      <p:pic>
        <p:nvPicPr>
          <p:cNvPr id="9" name="Picture 4"/>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520738" y="3697812"/>
            <a:ext cx="4515758" cy="30435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6516216" y="4057908"/>
            <a:ext cx="1749198" cy="523220"/>
          </a:xfrm>
          <a:prstGeom prst="rect">
            <a:avLst/>
          </a:prstGeom>
          <a:solidFill>
            <a:schemeClr val="bg1"/>
          </a:solidFill>
        </p:spPr>
        <p:txBody>
          <a:bodyPr wrap="none" rtlCol="0">
            <a:spAutoFit/>
          </a:bodyPr>
          <a:lstStyle/>
          <a:p>
            <a:pPr algn="ctr"/>
            <a:r>
              <a:rPr lang="en-US" sz="1400" dirty="0" smtClean="0">
                <a:solidFill>
                  <a:srgbClr val="663300"/>
                </a:solidFill>
                <a:latin typeface="Palatino Linotype" panose="02040502050505030304" pitchFamily="18" charset="0"/>
              </a:rPr>
              <a:t>4 GEM Stack </a:t>
            </a:r>
          </a:p>
          <a:p>
            <a:pPr algn="ctr"/>
            <a:r>
              <a:rPr lang="en-US" sz="1400" dirty="0" smtClean="0">
                <a:solidFill>
                  <a:srgbClr val="663300"/>
                </a:solidFill>
                <a:latin typeface="Palatino Linotype" panose="02040502050505030304" pitchFamily="18" charset="0"/>
              </a:rPr>
              <a:t>engineering design </a:t>
            </a:r>
          </a:p>
        </p:txBody>
      </p:sp>
      <p:sp>
        <p:nvSpPr>
          <p:cNvPr id="11" name="TextBox 10"/>
          <p:cNvSpPr txBox="1"/>
          <p:nvPr/>
        </p:nvSpPr>
        <p:spPr>
          <a:xfrm>
            <a:off x="5947353" y="1451865"/>
            <a:ext cx="2592287" cy="523220"/>
          </a:xfrm>
          <a:prstGeom prst="rect">
            <a:avLst/>
          </a:prstGeom>
          <a:solidFill>
            <a:schemeClr val="bg1"/>
          </a:solidFill>
        </p:spPr>
        <p:txBody>
          <a:bodyPr wrap="square" rtlCol="0">
            <a:spAutoFit/>
          </a:bodyPr>
          <a:lstStyle/>
          <a:p>
            <a:pPr algn="ctr"/>
            <a:r>
              <a:rPr lang="en-US" sz="1400" dirty="0" smtClean="0">
                <a:solidFill>
                  <a:srgbClr val="663300"/>
                </a:solidFill>
                <a:latin typeface="Palatino Linotype" panose="02040502050505030304" pitchFamily="18" charset="0"/>
              </a:rPr>
              <a:t>4 GEM Stack Configuration </a:t>
            </a:r>
          </a:p>
          <a:p>
            <a:pPr algn="ctr"/>
            <a:r>
              <a:rPr lang="en-US" sz="1400" dirty="0">
                <a:solidFill>
                  <a:srgbClr val="663300"/>
                </a:solidFill>
                <a:latin typeface="Palatino Linotype" panose="02040502050505030304" pitchFamily="18" charset="0"/>
              </a:rPr>
              <a:t>(</a:t>
            </a:r>
            <a:r>
              <a:rPr lang="en-US" sz="1400" dirty="0" smtClean="0">
                <a:solidFill>
                  <a:srgbClr val="663300"/>
                </a:solidFill>
                <a:latin typeface="Palatino Linotype" panose="02040502050505030304" pitchFamily="18" charset="0"/>
              </a:rPr>
              <a:t>to minimize IBF)</a:t>
            </a:r>
            <a:endParaRPr lang="fr-FR" sz="1400" dirty="0">
              <a:solidFill>
                <a:srgbClr val="663300"/>
              </a:solidFill>
              <a:latin typeface="Palatino Linotype" panose="02040502050505030304" pitchFamily="18" charset="0"/>
            </a:endParaRPr>
          </a:p>
        </p:txBody>
      </p:sp>
      <p:sp>
        <p:nvSpPr>
          <p:cNvPr id="12" name="TextBox 11"/>
          <p:cNvSpPr txBox="1"/>
          <p:nvPr/>
        </p:nvSpPr>
        <p:spPr>
          <a:xfrm>
            <a:off x="251520" y="5805264"/>
            <a:ext cx="3688126" cy="830997"/>
          </a:xfrm>
          <a:prstGeom prst="rect">
            <a:avLst/>
          </a:prstGeom>
          <a:solidFill>
            <a:srgbClr val="FFFFCC"/>
          </a:solidFill>
        </p:spPr>
        <p:txBody>
          <a:bodyPr wrap="none" rtlCol="0">
            <a:spAutoFit/>
          </a:bodyPr>
          <a:lstStyle/>
          <a:p>
            <a:r>
              <a:rPr lang="en-US" sz="1600" dirty="0" smtClean="0">
                <a:solidFill>
                  <a:srgbClr val="FF0000"/>
                </a:solidFill>
                <a:latin typeface="Palatino Linotype" panose="02040502050505030304" pitchFamily="18" charset="0"/>
              </a:rPr>
              <a:t>Special ALICE TPC / RD51 workshop </a:t>
            </a:r>
          </a:p>
          <a:p>
            <a:r>
              <a:rPr lang="en-US" sz="1600" dirty="0">
                <a:solidFill>
                  <a:srgbClr val="FF0000"/>
                </a:solidFill>
                <a:latin typeface="Palatino Linotype" panose="02040502050505030304" pitchFamily="18" charset="0"/>
              </a:rPr>
              <a:t>w</a:t>
            </a:r>
            <a:r>
              <a:rPr lang="en-US" sz="1600" dirty="0" smtClean="0">
                <a:solidFill>
                  <a:srgbClr val="FF0000"/>
                </a:solidFill>
                <a:latin typeface="Palatino Linotype" panose="02040502050505030304" pitchFamily="18" charset="0"/>
              </a:rPr>
              <a:t>ill be organized on June 18</a:t>
            </a:r>
            <a:r>
              <a:rPr lang="en-US" sz="1600" baseline="30000" dirty="0" smtClean="0">
                <a:solidFill>
                  <a:srgbClr val="FF0000"/>
                </a:solidFill>
                <a:latin typeface="Palatino Linotype" panose="02040502050505030304" pitchFamily="18" charset="0"/>
              </a:rPr>
              <a:t>th</a:t>
            </a:r>
            <a:r>
              <a:rPr lang="en-US" sz="1600" dirty="0" smtClean="0">
                <a:solidFill>
                  <a:srgbClr val="FF0000"/>
                </a:solidFill>
                <a:latin typeface="Palatino Linotype" panose="02040502050505030304" pitchFamily="18" charset="0"/>
              </a:rPr>
              <a:t>, 2014 </a:t>
            </a:r>
          </a:p>
          <a:p>
            <a:r>
              <a:rPr lang="en-US" sz="1600" dirty="0" smtClean="0">
                <a:solidFill>
                  <a:srgbClr val="FF0000"/>
                </a:solidFill>
                <a:latin typeface="Palatino Linotype" panose="02040502050505030304" pitchFamily="18" charset="0"/>
              </a:rPr>
              <a:t>(during the RD51 Collaboration Week)</a:t>
            </a:r>
            <a:endParaRPr lang="fr-FR" sz="1600" dirty="0">
              <a:solidFill>
                <a:srgbClr val="FF0000"/>
              </a:solidFill>
              <a:latin typeface="Palatino Linotype" panose="02040502050505030304" pitchFamily="18" charset="0"/>
            </a:endParaRPr>
          </a:p>
        </p:txBody>
      </p:sp>
      <p:cxnSp>
        <p:nvCxnSpPr>
          <p:cNvPr id="13" name="Straight Arrow Connector 12"/>
          <p:cNvCxnSpPr/>
          <p:nvPr/>
        </p:nvCxnSpPr>
        <p:spPr>
          <a:xfrm flipH="1">
            <a:off x="3275856" y="2598018"/>
            <a:ext cx="1275120" cy="1407046"/>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8053643"/>
      </p:ext>
    </p:extLst>
  </p:cSld>
  <p:clrMapOvr>
    <a:overrideClrMapping bg1="lt1" tx1="dk1" bg2="lt2" tx2="dk2" accent1="accent1" accent2="accent2" accent3="accent3" accent4="accent4" accent5="accent5" accent6="accent6" hlink="hlink" folHlink="folHlink"/>
  </p:clrMapOvr>
  <p:transition>
    <p:circl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83754" y="3907124"/>
            <a:ext cx="4896974" cy="29062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Rectangle 2"/>
          <p:cNvSpPr/>
          <p:nvPr/>
        </p:nvSpPr>
        <p:spPr>
          <a:xfrm>
            <a:off x="4283538" y="1268761"/>
            <a:ext cx="4896974" cy="25202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3"/>
          <p:cNvSpPr>
            <a:spLocks noChangeArrowheads="1"/>
          </p:cNvSpPr>
          <p:nvPr/>
        </p:nvSpPr>
        <p:spPr bwMode="auto">
          <a:xfrm>
            <a:off x="323528" y="87288"/>
            <a:ext cx="7560840" cy="533400"/>
          </a:xfrm>
          <a:prstGeom prst="rect">
            <a:avLst/>
          </a:prstGeom>
          <a:solidFill>
            <a:schemeClr val="bg1"/>
          </a:solidFill>
          <a:ln w="9525">
            <a:noFill/>
            <a:miter lim="800000"/>
            <a:headEnd/>
            <a:tailEnd/>
          </a:ln>
          <a:effectLst/>
        </p:spPr>
        <p:txBody>
          <a:bodyPr wrap="none" anchor="ctr"/>
          <a:lstStyle/>
          <a:p>
            <a:endParaRPr lang="fr-FR"/>
          </a:p>
        </p:txBody>
      </p:sp>
      <p:sp>
        <p:nvSpPr>
          <p:cNvPr id="5" name="WordArt 4"/>
          <p:cNvSpPr>
            <a:spLocks noChangeArrowheads="1" noChangeShapeType="1" noTextEdit="1"/>
          </p:cNvSpPr>
          <p:nvPr/>
        </p:nvSpPr>
        <p:spPr bwMode="auto">
          <a:xfrm>
            <a:off x="395536" y="188640"/>
            <a:ext cx="7416824" cy="360040"/>
          </a:xfrm>
          <a:prstGeom prst="rect">
            <a:avLst/>
          </a:prstGeom>
        </p:spPr>
        <p:txBody>
          <a:bodyPr wrap="none" fromWordArt="1">
            <a:prstTxWarp prst="textPlain">
              <a:avLst>
                <a:gd name="adj" fmla="val 50000"/>
              </a:avLst>
            </a:prstTxWarp>
          </a:bodyPr>
          <a:lstStyle/>
          <a:p>
            <a:pPr algn="ctr"/>
            <a:r>
              <a:rPr lang="en-US" sz="2400" kern="10" dirty="0" smtClean="0">
                <a:ln w="12700">
                  <a:solidFill>
                    <a:srgbClr val="3333CC"/>
                  </a:solidFill>
                  <a:round/>
                  <a:headEnd/>
                  <a:tailEnd/>
                </a:ln>
                <a:solidFill>
                  <a:srgbClr val="B2B2B2">
                    <a:alpha val="50000"/>
                  </a:srgbClr>
                </a:solidFill>
                <a:latin typeface="Arial"/>
                <a:cs typeface="Arial"/>
              </a:rPr>
              <a:t>RD51 – Development of Micro-Pattern Gaseous Detector Technologies</a:t>
            </a:r>
            <a:endParaRPr lang="fr-FR" sz="2400" kern="10" dirty="0">
              <a:ln w="12700">
                <a:solidFill>
                  <a:srgbClr val="3333CC"/>
                </a:solidFill>
                <a:round/>
                <a:headEnd/>
                <a:tailEnd/>
              </a:ln>
              <a:solidFill>
                <a:srgbClr val="B2B2B2">
                  <a:alpha val="50000"/>
                </a:srgbClr>
              </a:solidFill>
              <a:latin typeface="Arial"/>
              <a:cs typeface="Arial"/>
            </a:endParaRPr>
          </a:p>
        </p:txBody>
      </p:sp>
      <p:pic>
        <p:nvPicPr>
          <p:cNvPr id="6" name="Picture 5" descr="http://indico.cern.ch/conferenceDisplay.py/getLogo?confId=132080"/>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8100392" y="35980"/>
            <a:ext cx="1008112" cy="66214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35496" y="3861048"/>
            <a:ext cx="4176464" cy="2954655"/>
          </a:xfrm>
          <a:prstGeom prst="rect">
            <a:avLst/>
          </a:prstGeom>
          <a:solidFill>
            <a:schemeClr val="bg1"/>
          </a:solidFill>
        </p:spPr>
        <p:txBody>
          <a:bodyPr wrap="square">
            <a:spAutoFit/>
          </a:bodyPr>
          <a:lstStyle/>
          <a:p>
            <a:pPr marL="342654" indent="-342654" algn="ctr">
              <a:defRPr/>
            </a:pPr>
            <a:r>
              <a:rPr lang="en-US" sz="2000" dirty="0" smtClean="0">
                <a:solidFill>
                  <a:srgbClr val="FF0000"/>
                </a:solidFill>
                <a:latin typeface="Palatino Linotype" pitchFamily="18" charset="0"/>
                <a:cs typeface="Arial" pitchFamily="34" charset="0"/>
              </a:rPr>
              <a:t>World-wide</a:t>
            </a:r>
            <a:r>
              <a:rPr lang="en-US" sz="2000" dirty="0" smtClean="0">
                <a:solidFill>
                  <a:srgbClr val="663300"/>
                </a:solidFill>
                <a:latin typeface="Palatino Linotype" pitchFamily="18" charset="0"/>
                <a:cs typeface="Arial" pitchFamily="34" charset="0"/>
              </a:rPr>
              <a:t> </a:t>
            </a:r>
            <a:r>
              <a:rPr lang="en-US" sz="2000" dirty="0" smtClean="0">
                <a:solidFill>
                  <a:srgbClr val="FF0000"/>
                </a:solidFill>
                <a:latin typeface="Palatino Linotype" pitchFamily="18" charset="0"/>
                <a:cs typeface="Arial" pitchFamily="34" charset="0"/>
              </a:rPr>
              <a:t>Collaboration</a:t>
            </a:r>
            <a:r>
              <a:rPr lang="en-US" sz="2000" dirty="0" smtClean="0">
                <a:solidFill>
                  <a:srgbClr val="663300"/>
                </a:solidFill>
                <a:latin typeface="Palatino Linotype" pitchFamily="18" charset="0"/>
                <a:cs typeface="Arial" pitchFamily="34" charset="0"/>
              </a:rPr>
              <a:t> </a:t>
            </a:r>
            <a:r>
              <a:rPr lang="en-US" sz="2000" dirty="0" smtClean="0">
                <a:solidFill>
                  <a:srgbClr val="0000CC"/>
                </a:solidFill>
                <a:latin typeface="Palatino Linotype" pitchFamily="18" charset="0"/>
                <a:cs typeface="Arial" pitchFamily="34" charset="0"/>
              </a:rPr>
              <a:t>for the </a:t>
            </a:r>
          </a:p>
          <a:p>
            <a:pPr marL="342654" indent="-342654" algn="ctr">
              <a:defRPr/>
            </a:pPr>
            <a:r>
              <a:rPr lang="en-US" sz="2000" dirty="0" smtClean="0">
                <a:solidFill>
                  <a:srgbClr val="0000CC"/>
                </a:solidFill>
                <a:latin typeface="Palatino Linotype" pitchFamily="18" charset="0"/>
                <a:cs typeface="Arial" pitchFamily="34" charset="0"/>
              </a:rPr>
              <a:t>MPGD Developments  </a:t>
            </a:r>
            <a:r>
              <a:rPr lang="en-US" sz="2000" dirty="0" smtClean="0">
                <a:solidFill>
                  <a:srgbClr val="0000CC"/>
                </a:solidFill>
                <a:latin typeface="Palatino Linotype" pitchFamily="18" charset="0"/>
                <a:cs typeface="Arial" pitchFamily="34" charset="0"/>
                <a:sym typeface="Wingdings" pitchFamily="2" charset="2"/>
              </a:rPr>
              <a:t></a:t>
            </a:r>
          </a:p>
          <a:p>
            <a:pPr marL="342654" indent="-342654" algn="ctr">
              <a:defRPr/>
            </a:pPr>
            <a:r>
              <a:rPr lang="en-US" sz="2000" dirty="0" smtClean="0">
                <a:solidFill>
                  <a:srgbClr val="FF0000"/>
                </a:solidFill>
                <a:latin typeface="Palatino Linotype" pitchFamily="18" charset="0"/>
                <a:cs typeface="Arial" pitchFamily="34" charset="0"/>
              </a:rPr>
              <a:t>RD51 (91 institute, &gt; 500 people):</a:t>
            </a:r>
          </a:p>
          <a:p>
            <a:pPr marL="342654" indent="-342654">
              <a:defRPr/>
            </a:pPr>
            <a:endParaRPr lang="en-US" dirty="0" smtClean="0">
              <a:solidFill>
                <a:srgbClr val="663300"/>
              </a:solidFill>
              <a:latin typeface="Palatino Linotype" pitchFamily="18" charset="0"/>
              <a:cs typeface="Arial" pitchFamily="34" charset="0"/>
            </a:endParaRPr>
          </a:p>
          <a:p>
            <a:pPr marL="342654" indent="-342654">
              <a:buFont typeface="Wingdings" pitchFamily="2" charset="2"/>
              <a:buChar char="v"/>
              <a:defRPr/>
            </a:pPr>
            <a:r>
              <a:rPr lang="en-US" dirty="0" smtClean="0">
                <a:solidFill>
                  <a:srgbClr val="0000CC"/>
                </a:solidFill>
                <a:latin typeface="Palatino Linotype" pitchFamily="18" charset="0"/>
                <a:cs typeface="Arial" pitchFamily="34" charset="0"/>
              </a:rPr>
              <a:t>Large Scale R&amp;D program to </a:t>
            </a:r>
            <a:r>
              <a:rPr lang="en-US" b="1" i="1" u="sng" dirty="0" smtClean="0">
                <a:solidFill>
                  <a:srgbClr val="FF0000"/>
                </a:solidFill>
                <a:latin typeface="Palatino Linotype" pitchFamily="18" charset="0"/>
                <a:cs typeface="Arial" pitchFamily="34" charset="0"/>
              </a:rPr>
              <a:t>advance MPGD Technologies </a:t>
            </a:r>
            <a:endParaRPr lang="en-US" b="1" i="1" dirty="0" smtClean="0">
              <a:solidFill>
                <a:srgbClr val="FF0000"/>
              </a:solidFill>
              <a:latin typeface="Palatino Linotype" pitchFamily="18" charset="0"/>
              <a:cs typeface="Arial" pitchFamily="34" charset="0"/>
            </a:endParaRPr>
          </a:p>
          <a:p>
            <a:pPr marL="342654" indent="-342654" algn="ctr">
              <a:buFont typeface="Wingdings" pitchFamily="2" charset="2"/>
              <a:buChar char="v"/>
              <a:defRPr/>
            </a:pPr>
            <a:endParaRPr lang="en-US" dirty="0" smtClean="0">
              <a:solidFill>
                <a:srgbClr val="0000CC"/>
              </a:solidFill>
              <a:latin typeface="Palatino Linotype" pitchFamily="18" charset="0"/>
              <a:cs typeface="Arial" pitchFamily="34" charset="0"/>
            </a:endParaRPr>
          </a:p>
          <a:p>
            <a:pPr marL="342654" indent="-342654">
              <a:buFont typeface="Wingdings" pitchFamily="2" charset="2"/>
              <a:buChar char="v"/>
              <a:defRPr/>
            </a:pPr>
            <a:r>
              <a:rPr lang="en-US" dirty="0" smtClean="0">
                <a:solidFill>
                  <a:srgbClr val="0000CC"/>
                </a:solidFill>
                <a:latin typeface="Palatino Linotype" pitchFamily="18" charset="0"/>
                <a:cs typeface="Arial" pitchFamily="34" charset="0"/>
              </a:rPr>
              <a:t>Access to </a:t>
            </a:r>
            <a:r>
              <a:rPr lang="en-US" b="1" i="1" u="sng" dirty="0" smtClean="0">
                <a:solidFill>
                  <a:srgbClr val="FF0000"/>
                </a:solidFill>
                <a:latin typeface="Palatino Linotype" pitchFamily="18" charset="0"/>
                <a:cs typeface="Arial" pitchFamily="34" charset="0"/>
              </a:rPr>
              <a:t>the MPGD “know- how</a:t>
            </a:r>
            <a:r>
              <a:rPr lang="en-US" b="1" i="1" dirty="0" smtClean="0">
                <a:solidFill>
                  <a:srgbClr val="FF0000"/>
                </a:solidFill>
                <a:latin typeface="Palatino Linotype" pitchFamily="18" charset="0"/>
                <a:cs typeface="Arial" pitchFamily="34" charset="0"/>
              </a:rPr>
              <a:t>”</a:t>
            </a:r>
          </a:p>
          <a:p>
            <a:pPr marL="342654" indent="-342654">
              <a:buFont typeface="Wingdings" pitchFamily="2" charset="2"/>
              <a:buChar char="v"/>
              <a:defRPr/>
            </a:pPr>
            <a:endParaRPr lang="en-US" dirty="0" smtClean="0">
              <a:solidFill>
                <a:srgbClr val="0000CC"/>
              </a:solidFill>
              <a:latin typeface="Palatino Linotype" pitchFamily="18" charset="0"/>
              <a:cs typeface="Arial" pitchFamily="34" charset="0"/>
            </a:endParaRPr>
          </a:p>
          <a:p>
            <a:pPr marL="342654" indent="-342654">
              <a:buFont typeface="Wingdings" pitchFamily="2" charset="2"/>
              <a:buChar char="v"/>
              <a:defRPr/>
            </a:pPr>
            <a:r>
              <a:rPr lang="en-US" dirty="0" smtClean="0">
                <a:solidFill>
                  <a:srgbClr val="0000CC"/>
                </a:solidFill>
                <a:latin typeface="Palatino Linotype" pitchFamily="18" charset="0"/>
                <a:cs typeface="Arial" pitchFamily="34" charset="0"/>
              </a:rPr>
              <a:t>Foster </a:t>
            </a:r>
            <a:r>
              <a:rPr lang="en-US" b="1" i="1" u="sng" dirty="0" smtClean="0">
                <a:solidFill>
                  <a:srgbClr val="FF0000"/>
                </a:solidFill>
                <a:latin typeface="Palatino Linotype" pitchFamily="18" charset="0"/>
                <a:cs typeface="Arial" pitchFamily="34" charset="0"/>
              </a:rPr>
              <a:t>Industrial Production</a:t>
            </a:r>
          </a:p>
        </p:txBody>
      </p:sp>
      <p:pic>
        <p:nvPicPr>
          <p:cNvPr id="8" name="図 11" descr="rd51 world map.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2007" y="1268760"/>
            <a:ext cx="4139953" cy="2520281"/>
          </a:xfrm>
          <a:prstGeom prst="rect">
            <a:avLst/>
          </a:prstGeom>
          <a:noFill/>
          <a:ln w="9525">
            <a:noFill/>
            <a:miter lim="800000"/>
            <a:headEnd/>
            <a:tailEnd/>
          </a:ln>
        </p:spPr>
      </p:pic>
      <p:sp>
        <p:nvSpPr>
          <p:cNvPr id="9" name="Rectangle 8"/>
          <p:cNvSpPr/>
          <p:nvPr/>
        </p:nvSpPr>
        <p:spPr>
          <a:xfrm>
            <a:off x="36512" y="622429"/>
            <a:ext cx="9144000" cy="646331"/>
          </a:xfrm>
          <a:prstGeom prst="rect">
            <a:avLst/>
          </a:prstGeom>
        </p:spPr>
        <p:txBody>
          <a:bodyPr wrap="square">
            <a:spAutoFit/>
          </a:bodyPr>
          <a:lstStyle/>
          <a:p>
            <a:pPr marL="342654" indent="-342654" algn="ctr">
              <a:defRPr/>
            </a:pPr>
            <a:r>
              <a:rPr lang="en-US" dirty="0">
                <a:solidFill>
                  <a:srgbClr val="663300"/>
                </a:solidFill>
                <a:latin typeface="Palatino Linotype" panose="02040502050505030304" pitchFamily="18" charset="0"/>
                <a:cs typeface="Arial" pitchFamily="34" charset="0"/>
              </a:rPr>
              <a:t>The </a:t>
            </a:r>
            <a:r>
              <a:rPr lang="en-US" dirty="0">
                <a:solidFill>
                  <a:srgbClr val="FF0000"/>
                </a:solidFill>
                <a:latin typeface="Palatino Linotype" panose="02040502050505030304" pitchFamily="18" charset="0"/>
                <a:cs typeface="Arial" pitchFamily="34" charset="0"/>
              </a:rPr>
              <a:t>main objective </a:t>
            </a:r>
            <a:r>
              <a:rPr lang="en-US" dirty="0" smtClean="0">
                <a:solidFill>
                  <a:srgbClr val="663300"/>
                </a:solidFill>
                <a:latin typeface="Palatino Linotype" panose="02040502050505030304" pitchFamily="18" charset="0"/>
                <a:cs typeface="Arial" pitchFamily="34" charset="0"/>
              </a:rPr>
              <a:t>is </a:t>
            </a:r>
            <a:r>
              <a:rPr lang="en-US" dirty="0">
                <a:solidFill>
                  <a:srgbClr val="663300"/>
                </a:solidFill>
                <a:latin typeface="Palatino Linotype" panose="02040502050505030304" pitchFamily="18" charset="0"/>
                <a:cs typeface="Arial" pitchFamily="34" charset="0"/>
              </a:rPr>
              <a:t>to </a:t>
            </a:r>
            <a:r>
              <a:rPr lang="en-US" dirty="0" smtClean="0">
                <a:solidFill>
                  <a:srgbClr val="663300"/>
                </a:solidFill>
                <a:latin typeface="Palatino Linotype" panose="02040502050505030304" pitchFamily="18" charset="0"/>
                <a:cs typeface="Arial" pitchFamily="34" charset="0"/>
              </a:rPr>
              <a:t>advance </a:t>
            </a:r>
            <a:r>
              <a:rPr lang="en-US" dirty="0" smtClean="0">
                <a:solidFill>
                  <a:srgbClr val="FF0000"/>
                </a:solidFill>
                <a:latin typeface="Palatino Linotype" panose="02040502050505030304" pitchFamily="18" charset="0"/>
                <a:cs typeface="Arial" pitchFamily="34" charset="0"/>
              </a:rPr>
              <a:t>MPGD technological development </a:t>
            </a:r>
            <a:r>
              <a:rPr lang="en-GB" dirty="0" smtClean="0">
                <a:solidFill>
                  <a:srgbClr val="663300"/>
                </a:solidFill>
                <a:latin typeface="Palatino Linotype" panose="02040502050505030304" pitchFamily="18" charset="0"/>
              </a:rPr>
              <a:t>and </a:t>
            </a:r>
            <a:r>
              <a:rPr lang="en-GB" dirty="0">
                <a:solidFill>
                  <a:srgbClr val="663300"/>
                </a:solidFill>
                <a:latin typeface="Palatino Linotype" panose="02040502050505030304" pitchFamily="18" charset="0"/>
              </a:rPr>
              <a:t>associated </a:t>
            </a:r>
            <a:r>
              <a:rPr lang="en-GB" dirty="0" smtClean="0">
                <a:solidFill>
                  <a:srgbClr val="663300"/>
                </a:solidFill>
                <a:latin typeface="Palatino Linotype" panose="02040502050505030304" pitchFamily="18" charset="0"/>
              </a:rPr>
              <a:t>electronic-readout </a:t>
            </a:r>
            <a:r>
              <a:rPr lang="en-GB" dirty="0">
                <a:solidFill>
                  <a:srgbClr val="663300"/>
                </a:solidFill>
                <a:latin typeface="Palatino Linotype" panose="02040502050505030304" pitchFamily="18" charset="0"/>
              </a:rPr>
              <a:t>systems, for applications in basic and applied research</a:t>
            </a:r>
            <a:r>
              <a:rPr lang="en-GB" dirty="0" smtClean="0">
                <a:solidFill>
                  <a:srgbClr val="663300"/>
                </a:solidFill>
                <a:latin typeface="Palatino Linotype" panose="02040502050505030304" pitchFamily="18" charset="0"/>
              </a:rPr>
              <a:t>”</a:t>
            </a:r>
            <a:endParaRPr lang="en-GB" dirty="0">
              <a:solidFill>
                <a:srgbClr val="663300"/>
              </a:solidFill>
              <a:latin typeface="Palatino Linotype" panose="02040502050505030304" pitchFamily="18" charset="0"/>
            </a:endParaRPr>
          </a:p>
        </p:txBody>
      </p:sp>
      <p:pic>
        <p:nvPicPr>
          <p:cNvPr id="10" name="Picture 2"/>
          <p:cNvPicPr>
            <a:picLocks noChangeAspect="1" noChangeArrowheads="1"/>
          </p:cNvPicPr>
          <p:nvPr/>
        </p:nvPicPr>
        <p:blipFill>
          <a:blip r:embed="rId4" cstate="screen">
            <a:lum bright="-20000"/>
            <a:extLst>
              <a:ext uri="{28A0092B-C50C-407E-A947-70E740481C1C}">
                <a14:useLocalDpi xmlns:a14="http://schemas.microsoft.com/office/drawing/2010/main"/>
              </a:ext>
            </a:extLst>
          </a:blip>
          <a:srcRect/>
          <a:stretch>
            <a:fillRect/>
          </a:stretch>
        </p:blipFill>
        <p:spPr bwMode="auto">
          <a:xfrm>
            <a:off x="6732241" y="1853534"/>
            <a:ext cx="2448271" cy="19224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2"/>
          <p:cNvPicPr>
            <a:picLocks noChangeAspect="1" noChangeArrowheads="1"/>
          </p:cNvPicPr>
          <p:nvPr/>
        </p:nvPicPr>
        <p:blipFill>
          <a:blip r:embed="rId5" cstate="screen">
            <a:lum bright="-20000"/>
            <a:extLst>
              <a:ext uri="{28A0092B-C50C-407E-A947-70E740481C1C}">
                <a14:useLocalDpi xmlns:a14="http://schemas.microsoft.com/office/drawing/2010/main"/>
              </a:ext>
            </a:extLst>
          </a:blip>
          <a:srcRect/>
          <a:stretch>
            <a:fillRect/>
          </a:stretch>
        </p:blipFill>
        <p:spPr bwMode="auto">
          <a:xfrm>
            <a:off x="4283538" y="1853534"/>
            <a:ext cx="2376694" cy="186349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2" name="TextBox 11"/>
          <p:cNvSpPr txBox="1"/>
          <p:nvPr/>
        </p:nvSpPr>
        <p:spPr>
          <a:xfrm>
            <a:off x="4499994" y="1812886"/>
            <a:ext cx="652743" cy="369332"/>
          </a:xfrm>
          <a:prstGeom prst="rect">
            <a:avLst/>
          </a:prstGeom>
          <a:noFill/>
        </p:spPr>
        <p:txBody>
          <a:bodyPr wrap="none" rtlCol="0">
            <a:spAutoFit/>
          </a:bodyPr>
          <a:lstStyle/>
          <a:p>
            <a:r>
              <a:rPr lang="en-US" dirty="0" smtClean="0">
                <a:latin typeface="Palatino Linotype" panose="02040502050505030304" pitchFamily="18" charset="0"/>
              </a:rPr>
              <a:t>1998</a:t>
            </a:r>
            <a:endParaRPr lang="fr-FR" dirty="0">
              <a:latin typeface="Palatino Linotype" panose="02040502050505030304" pitchFamily="18" charset="0"/>
            </a:endParaRPr>
          </a:p>
        </p:txBody>
      </p:sp>
      <p:sp>
        <p:nvSpPr>
          <p:cNvPr id="13" name="TextBox 12"/>
          <p:cNvSpPr txBox="1"/>
          <p:nvPr/>
        </p:nvSpPr>
        <p:spPr>
          <a:xfrm>
            <a:off x="6882679" y="1812886"/>
            <a:ext cx="646331" cy="369332"/>
          </a:xfrm>
          <a:prstGeom prst="rect">
            <a:avLst/>
          </a:prstGeom>
          <a:noFill/>
        </p:spPr>
        <p:txBody>
          <a:bodyPr wrap="none" rtlCol="0">
            <a:spAutoFit/>
          </a:bodyPr>
          <a:lstStyle/>
          <a:p>
            <a:r>
              <a:rPr lang="en-US" dirty="0" smtClean="0">
                <a:latin typeface="Palatino Linotype" panose="02040502050505030304" pitchFamily="18" charset="0"/>
              </a:rPr>
              <a:t>2014</a:t>
            </a:r>
            <a:endParaRPr lang="fr-FR" dirty="0">
              <a:latin typeface="Palatino Linotype" panose="02040502050505030304" pitchFamily="18" charset="0"/>
            </a:endParaRPr>
          </a:p>
        </p:txBody>
      </p:sp>
      <p:sp>
        <p:nvSpPr>
          <p:cNvPr id="14" name="TextBox 13"/>
          <p:cNvSpPr txBox="1"/>
          <p:nvPr/>
        </p:nvSpPr>
        <p:spPr>
          <a:xfrm>
            <a:off x="4427984" y="3879046"/>
            <a:ext cx="4604146" cy="2862322"/>
          </a:xfrm>
          <a:prstGeom prst="rect">
            <a:avLst/>
          </a:prstGeom>
          <a:solidFill>
            <a:schemeClr val="bg1"/>
          </a:solidFill>
        </p:spPr>
        <p:txBody>
          <a:bodyPr wrap="square" rtlCol="0">
            <a:spAutoFit/>
          </a:bodyPr>
          <a:lstStyle/>
          <a:p>
            <a:pPr algn="ctr"/>
            <a:r>
              <a:rPr lang="en-US" dirty="0" smtClean="0">
                <a:solidFill>
                  <a:srgbClr val="FF0000"/>
                </a:solidFill>
                <a:latin typeface="Palatino Linotype" pitchFamily="18" charset="0"/>
              </a:rPr>
              <a:t>Advances in photolithography </a:t>
            </a:r>
            <a:r>
              <a:rPr lang="en-US" dirty="0" smtClean="0">
                <a:solidFill>
                  <a:srgbClr val="FF0000"/>
                </a:solidFill>
                <a:latin typeface="Palatino Linotype" pitchFamily="18" charset="0"/>
                <a:sym typeface="Wingdings" pitchFamily="2" charset="2"/>
              </a:rPr>
              <a:t> </a:t>
            </a:r>
          </a:p>
          <a:p>
            <a:pPr algn="ctr"/>
            <a:r>
              <a:rPr lang="en-US" dirty="0" smtClean="0">
                <a:solidFill>
                  <a:srgbClr val="FF0000"/>
                </a:solidFill>
                <a:latin typeface="Palatino Linotype" pitchFamily="18" charset="0"/>
                <a:sym typeface="Wingdings" pitchFamily="2" charset="2"/>
              </a:rPr>
              <a:t>Large Area MPGDs (~ m</a:t>
            </a:r>
            <a:r>
              <a:rPr lang="en-US" baseline="30000" dirty="0" smtClean="0">
                <a:solidFill>
                  <a:srgbClr val="FF0000"/>
                </a:solidFill>
                <a:latin typeface="Palatino Linotype" pitchFamily="18" charset="0"/>
                <a:sym typeface="Wingdings" pitchFamily="2" charset="2"/>
              </a:rPr>
              <a:t>2</a:t>
            </a:r>
            <a:r>
              <a:rPr lang="en-US" dirty="0" smtClean="0">
                <a:solidFill>
                  <a:srgbClr val="FF0000"/>
                </a:solidFill>
                <a:latin typeface="Palatino Linotype" pitchFamily="18" charset="0"/>
                <a:sym typeface="Wingdings" pitchFamily="2" charset="2"/>
              </a:rPr>
              <a:t> unit size)</a:t>
            </a:r>
            <a:endParaRPr lang="en-US" dirty="0" smtClean="0">
              <a:solidFill>
                <a:srgbClr val="FF0000"/>
              </a:solidFill>
              <a:latin typeface="Palatino Linotype" pitchFamily="18" charset="0"/>
            </a:endParaRPr>
          </a:p>
          <a:p>
            <a:endParaRPr lang="en-US" b="1" dirty="0" smtClean="0">
              <a:solidFill>
                <a:srgbClr val="FF0000"/>
              </a:solidFill>
              <a:effectLst>
                <a:outerShdw blurRad="38100" dist="38100" dir="2700000" algn="tl">
                  <a:srgbClr val="000000">
                    <a:alpha val="43137"/>
                  </a:srgbClr>
                </a:outerShdw>
              </a:effectLst>
              <a:latin typeface="Palatino Linotype" pitchFamily="18" charset="0"/>
            </a:endParaRPr>
          </a:p>
          <a:p>
            <a:endParaRPr lang="en-US" b="1" dirty="0" smtClean="0">
              <a:solidFill>
                <a:srgbClr val="FF0000"/>
              </a:solidFill>
              <a:effectLst>
                <a:outerShdw blurRad="38100" dist="38100" dir="2700000" algn="tl">
                  <a:srgbClr val="000000">
                    <a:alpha val="43137"/>
                  </a:srgbClr>
                </a:outerShdw>
              </a:effectLst>
              <a:latin typeface="Palatino Linotype" pitchFamily="18" charset="0"/>
            </a:endParaRPr>
          </a:p>
          <a:p>
            <a:endParaRPr lang="en-US" b="1" dirty="0" smtClean="0">
              <a:solidFill>
                <a:srgbClr val="FF0000"/>
              </a:solidFill>
              <a:effectLst>
                <a:outerShdw blurRad="38100" dist="38100" dir="2700000" algn="tl">
                  <a:srgbClr val="000000">
                    <a:alpha val="43137"/>
                  </a:srgbClr>
                </a:outerShdw>
              </a:effectLst>
              <a:latin typeface="Palatino Linotype" pitchFamily="18" charset="0"/>
            </a:endParaRPr>
          </a:p>
          <a:p>
            <a:endParaRPr lang="en-US" b="1" dirty="0" smtClean="0">
              <a:solidFill>
                <a:srgbClr val="FF0000"/>
              </a:solidFill>
              <a:effectLst>
                <a:outerShdw blurRad="38100" dist="38100" dir="2700000" algn="tl">
                  <a:srgbClr val="000000">
                    <a:alpha val="43137"/>
                  </a:srgbClr>
                </a:outerShdw>
              </a:effectLst>
              <a:latin typeface="Palatino Linotype" pitchFamily="18" charset="0"/>
            </a:endParaRPr>
          </a:p>
          <a:p>
            <a:endParaRPr lang="en-US" b="1" dirty="0" smtClean="0">
              <a:solidFill>
                <a:srgbClr val="FF0000"/>
              </a:solidFill>
              <a:effectLst>
                <a:outerShdw blurRad="38100" dist="38100" dir="2700000" algn="tl">
                  <a:srgbClr val="000000">
                    <a:alpha val="43137"/>
                  </a:srgbClr>
                </a:outerShdw>
              </a:effectLst>
              <a:latin typeface="Palatino Linotype" pitchFamily="18" charset="0"/>
            </a:endParaRPr>
          </a:p>
          <a:p>
            <a:endParaRPr lang="en-US" b="1" dirty="0" smtClean="0">
              <a:solidFill>
                <a:srgbClr val="FF0000"/>
              </a:solidFill>
              <a:effectLst>
                <a:outerShdw blurRad="38100" dist="38100" dir="2700000" algn="tl">
                  <a:srgbClr val="000000">
                    <a:alpha val="43137"/>
                  </a:srgbClr>
                </a:outerShdw>
              </a:effectLst>
              <a:latin typeface="Palatino Linotype" pitchFamily="18" charset="0"/>
            </a:endParaRPr>
          </a:p>
          <a:p>
            <a:endParaRPr lang="en-US" b="1" dirty="0" smtClean="0">
              <a:solidFill>
                <a:srgbClr val="FF0000"/>
              </a:solidFill>
              <a:effectLst>
                <a:outerShdw blurRad="38100" dist="38100" dir="2700000" algn="tl">
                  <a:srgbClr val="000000">
                    <a:alpha val="43137"/>
                  </a:srgbClr>
                </a:outerShdw>
              </a:effectLst>
              <a:latin typeface="Palatino Linotype" pitchFamily="18" charset="0"/>
            </a:endParaRPr>
          </a:p>
          <a:p>
            <a:endParaRPr lang="en-US" b="1" dirty="0" smtClean="0">
              <a:solidFill>
                <a:srgbClr val="FF0000"/>
              </a:solidFill>
              <a:effectLst>
                <a:outerShdw blurRad="38100" dist="38100" dir="2700000" algn="tl">
                  <a:srgbClr val="000000">
                    <a:alpha val="43137"/>
                  </a:srgbClr>
                </a:outerShdw>
              </a:effectLst>
              <a:latin typeface="Palatino Linotype" pitchFamily="18" charset="0"/>
            </a:endParaRPr>
          </a:p>
        </p:txBody>
      </p:sp>
      <p:pic>
        <p:nvPicPr>
          <p:cNvPr id="15" name="Picture 2"/>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844957" y="4509120"/>
            <a:ext cx="3692735" cy="2304256"/>
          </a:xfrm>
          <a:prstGeom prst="rect">
            <a:avLst/>
          </a:prstGeom>
          <a:noFill/>
          <a:ln w="9525">
            <a:noFill/>
            <a:miter lim="800000"/>
            <a:headEnd/>
            <a:tailEnd/>
          </a:ln>
        </p:spPr>
      </p:pic>
      <p:sp>
        <p:nvSpPr>
          <p:cNvPr id="16" name="Rectangle 15"/>
          <p:cNvSpPr/>
          <p:nvPr/>
        </p:nvSpPr>
        <p:spPr>
          <a:xfrm>
            <a:off x="107504" y="3429000"/>
            <a:ext cx="4050789" cy="338554"/>
          </a:xfrm>
          <a:prstGeom prst="rect">
            <a:avLst/>
          </a:prstGeom>
          <a:solidFill>
            <a:srgbClr val="FFFFCC"/>
          </a:solidFill>
        </p:spPr>
        <p:txBody>
          <a:bodyPr wrap="none">
            <a:spAutoFit/>
          </a:bodyPr>
          <a:lstStyle/>
          <a:p>
            <a:r>
              <a:rPr lang="en-US" sz="1600" u="sng" dirty="0" smtClean="0">
                <a:latin typeface="Palatino Linotype" panose="02040502050505030304" pitchFamily="18" charset="0"/>
                <a:hlinkClick r:id="rId7"/>
              </a:rPr>
              <a:t>http://rd51-public.web.cern.ch/rd51-public</a:t>
            </a:r>
            <a:endParaRPr lang="fr-FR" sz="1600" dirty="0">
              <a:latin typeface="Palatino Linotype" panose="02040502050505030304" pitchFamily="18" charset="0"/>
            </a:endParaRPr>
          </a:p>
        </p:txBody>
      </p:sp>
      <p:sp>
        <p:nvSpPr>
          <p:cNvPr id="17" name="Rectangle 16"/>
          <p:cNvSpPr/>
          <p:nvPr/>
        </p:nvSpPr>
        <p:spPr>
          <a:xfrm>
            <a:off x="4580894" y="1268760"/>
            <a:ext cx="4527610" cy="584775"/>
          </a:xfrm>
          <a:prstGeom prst="rect">
            <a:avLst/>
          </a:prstGeom>
          <a:solidFill>
            <a:srgbClr val="FFFFCC">
              <a:alpha val="71000"/>
            </a:srgbClr>
          </a:solidFill>
        </p:spPr>
        <p:txBody>
          <a:bodyPr wrap="square">
            <a:spAutoFit/>
          </a:bodyPr>
          <a:lstStyle/>
          <a:p>
            <a:r>
              <a:rPr lang="en-US" sz="1600" dirty="0">
                <a:solidFill>
                  <a:srgbClr val="663300"/>
                </a:solidFill>
                <a:latin typeface="Palatino Linotype" panose="02040502050505030304" pitchFamily="18" charset="0"/>
                <a:cs typeface="Arial" pitchFamily="34" charset="0"/>
              </a:rPr>
              <a:t>A </a:t>
            </a:r>
            <a:r>
              <a:rPr lang="en-US" sz="1600" u="sng" dirty="0">
                <a:solidFill>
                  <a:srgbClr val="FF0000"/>
                </a:solidFill>
                <a:latin typeface="Palatino Linotype" panose="02040502050505030304" pitchFamily="18" charset="0"/>
                <a:cs typeface="Arial" pitchFamily="34" charset="0"/>
              </a:rPr>
              <a:t>fundamental boost</a:t>
            </a:r>
            <a:r>
              <a:rPr lang="en-US" sz="1600" dirty="0">
                <a:solidFill>
                  <a:srgbClr val="FF0000"/>
                </a:solidFill>
                <a:latin typeface="Palatino Linotype" panose="02040502050505030304" pitchFamily="18" charset="0"/>
                <a:cs typeface="Arial" pitchFamily="34" charset="0"/>
              </a:rPr>
              <a:t> </a:t>
            </a:r>
            <a:r>
              <a:rPr lang="en-US" sz="1600" dirty="0" smtClean="0">
                <a:solidFill>
                  <a:srgbClr val="663300"/>
                </a:solidFill>
                <a:latin typeface="Palatino Linotype" panose="02040502050505030304" pitchFamily="18" charset="0"/>
                <a:cs typeface="Arial" pitchFamily="34" charset="0"/>
              </a:rPr>
              <a:t>is </a:t>
            </a:r>
            <a:r>
              <a:rPr lang="en-US" sz="1600" dirty="0">
                <a:solidFill>
                  <a:srgbClr val="663300"/>
                </a:solidFill>
                <a:latin typeface="Palatino Linotype" panose="02040502050505030304" pitchFamily="18" charset="0"/>
                <a:cs typeface="Arial" pitchFamily="34" charset="0"/>
              </a:rPr>
              <a:t>offered </a:t>
            </a:r>
            <a:r>
              <a:rPr lang="en-US" sz="1600" u="sng" dirty="0">
                <a:solidFill>
                  <a:srgbClr val="FF0000"/>
                </a:solidFill>
                <a:latin typeface="Palatino Linotype" panose="02040502050505030304" pitchFamily="18" charset="0"/>
                <a:cs typeface="Arial" pitchFamily="34" charset="0"/>
              </a:rPr>
              <a:t>by </a:t>
            </a:r>
            <a:r>
              <a:rPr lang="en-US" sz="1600" u="sng" dirty="0" smtClean="0">
                <a:solidFill>
                  <a:srgbClr val="FF0000"/>
                </a:solidFill>
                <a:latin typeface="Palatino Linotype" panose="02040502050505030304" pitchFamily="18" charset="0"/>
                <a:cs typeface="Arial" pitchFamily="34" charset="0"/>
              </a:rPr>
              <a:t>RD51</a:t>
            </a:r>
            <a:r>
              <a:rPr lang="en-US" sz="1600" dirty="0" smtClean="0">
                <a:solidFill>
                  <a:srgbClr val="FF0000"/>
                </a:solidFill>
                <a:latin typeface="Palatino Linotype" panose="02040502050505030304" pitchFamily="18" charset="0"/>
                <a:cs typeface="Arial" pitchFamily="34" charset="0"/>
              </a:rPr>
              <a:t>: </a:t>
            </a:r>
            <a:r>
              <a:rPr lang="en-US" sz="1600" dirty="0" smtClean="0">
                <a:solidFill>
                  <a:srgbClr val="0000CC"/>
                </a:solidFill>
                <a:latin typeface="Palatino Linotype" panose="02040502050505030304" pitchFamily="18" charset="0"/>
                <a:cs typeface="Arial" pitchFamily="34" charset="0"/>
              </a:rPr>
              <a:t>from </a:t>
            </a:r>
          </a:p>
          <a:p>
            <a:r>
              <a:rPr lang="en-US" sz="1600" dirty="0" smtClean="0">
                <a:solidFill>
                  <a:srgbClr val="0000CC"/>
                </a:solidFill>
                <a:latin typeface="Palatino Linotype" panose="02040502050505030304" pitchFamily="18" charset="0"/>
                <a:cs typeface="Arial" pitchFamily="34" charset="0"/>
              </a:rPr>
              <a:t>isolate </a:t>
            </a:r>
            <a:r>
              <a:rPr lang="en-US" sz="1600" dirty="0">
                <a:solidFill>
                  <a:srgbClr val="0000CC"/>
                </a:solidFill>
                <a:latin typeface="Palatino Linotype" panose="02040502050505030304" pitchFamily="18" charset="0"/>
                <a:cs typeface="Arial" pitchFamily="34" charset="0"/>
              </a:rPr>
              <a:t>MPGD developers to a world-wide net </a:t>
            </a:r>
          </a:p>
        </p:txBody>
      </p:sp>
    </p:spTree>
    <p:extLst>
      <p:ext uri="{BB962C8B-B14F-4D97-AF65-F5344CB8AC3E}">
        <p14:creationId xmlns:p14="http://schemas.microsoft.com/office/powerpoint/2010/main" val="2826113027"/>
      </p:ext>
    </p:extLst>
  </p:cSld>
  <p:clrMapOvr>
    <a:masterClrMapping/>
  </p:clrMapOvr>
  <p:transition>
    <p:circle/>
  </p:transition>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tile tx="0" ty="0" sx="100000" sy="100000" flip="none" algn="tl"/>
        </a:blipFill>
        <a:effectLst/>
      </p:bgPr>
    </p:bg>
    <p:spTree>
      <p:nvGrpSpPr>
        <p:cNvPr id="1" name=""/>
        <p:cNvGrpSpPr/>
        <p:nvPr/>
      </p:nvGrpSpPr>
      <p:grpSpPr>
        <a:xfrm>
          <a:off x="0" y="0"/>
          <a:ext cx="0" cy="0"/>
          <a:chOff x="0" y="0"/>
          <a:chExt cx="0" cy="0"/>
        </a:xfrm>
      </p:grpSpPr>
      <p:sp>
        <p:nvSpPr>
          <p:cNvPr id="2" name="Rectangle 1"/>
          <p:cNvSpPr/>
          <p:nvPr/>
        </p:nvSpPr>
        <p:spPr>
          <a:xfrm>
            <a:off x="0" y="3977615"/>
            <a:ext cx="9108504" cy="29077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Rectangle 2"/>
          <p:cNvSpPr/>
          <p:nvPr/>
        </p:nvSpPr>
        <p:spPr>
          <a:xfrm>
            <a:off x="0" y="1311251"/>
            <a:ext cx="9108504" cy="24972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3"/>
          <p:cNvSpPr>
            <a:spLocks noChangeArrowheads="1"/>
          </p:cNvSpPr>
          <p:nvPr/>
        </p:nvSpPr>
        <p:spPr bwMode="auto">
          <a:xfrm>
            <a:off x="1043608" y="87288"/>
            <a:ext cx="7128792" cy="461392"/>
          </a:xfrm>
          <a:prstGeom prst="rect">
            <a:avLst/>
          </a:prstGeom>
          <a:solidFill>
            <a:schemeClr val="bg1"/>
          </a:solidFill>
          <a:ln w="9525">
            <a:noFill/>
            <a:miter lim="800000"/>
            <a:headEnd/>
            <a:tailEnd/>
          </a:ln>
          <a:effectLst/>
        </p:spPr>
        <p:txBody>
          <a:bodyPr wrap="none" anchor="ctr"/>
          <a:lstStyle/>
          <a:p>
            <a:endParaRPr lang="fr-FR"/>
          </a:p>
        </p:txBody>
      </p:sp>
      <p:sp>
        <p:nvSpPr>
          <p:cNvPr id="5" name="WordArt 4"/>
          <p:cNvSpPr>
            <a:spLocks noChangeArrowheads="1" noChangeShapeType="1" noTextEdit="1"/>
          </p:cNvSpPr>
          <p:nvPr/>
        </p:nvSpPr>
        <p:spPr bwMode="auto">
          <a:xfrm>
            <a:off x="1259632" y="159296"/>
            <a:ext cx="6526990" cy="360040"/>
          </a:xfrm>
          <a:prstGeom prst="rect">
            <a:avLst/>
          </a:prstGeom>
        </p:spPr>
        <p:txBody>
          <a:bodyPr wrap="none" fromWordArt="1">
            <a:prstTxWarp prst="textPlain">
              <a:avLst>
                <a:gd name="adj" fmla="val 50000"/>
              </a:avLst>
            </a:prstTxWarp>
          </a:bodyPr>
          <a:lstStyle/>
          <a:p>
            <a:pPr algn="ctr"/>
            <a:r>
              <a:rPr lang="en-US" sz="2400" kern="10" dirty="0" smtClean="0">
                <a:ln w="12700">
                  <a:solidFill>
                    <a:srgbClr val="3333CC"/>
                  </a:solidFill>
                  <a:round/>
                  <a:headEnd/>
                  <a:tailEnd/>
                </a:ln>
                <a:solidFill>
                  <a:srgbClr val="B2B2B2">
                    <a:alpha val="50000"/>
                  </a:srgbClr>
                </a:solidFill>
                <a:latin typeface="Arial"/>
                <a:cs typeface="Arial"/>
              </a:rPr>
              <a:t>State-of-the-Art in </a:t>
            </a:r>
            <a:r>
              <a:rPr lang="en-US" sz="2400" kern="10" dirty="0" err="1" smtClean="0">
                <a:ln w="12700">
                  <a:solidFill>
                    <a:srgbClr val="3333CC"/>
                  </a:solidFill>
                  <a:round/>
                  <a:headEnd/>
                  <a:tailEnd/>
                </a:ln>
                <a:solidFill>
                  <a:srgbClr val="B2B2B2">
                    <a:alpha val="50000"/>
                  </a:srgbClr>
                </a:solidFill>
                <a:latin typeface="Arial"/>
                <a:cs typeface="Arial"/>
              </a:rPr>
              <a:t>Calorimetry</a:t>
            </a:r>
            <a:r>
              <a:rPr lang="en-US" sz="2400" kern="10" dirty="0" smtClean="0">
                <a:ln w="12700">
                  <a:solidFill>
                    <a:srgbClr val="3333CC"/>
                  </a:solidFill>
                  <a:round/>
                  <a:headEnd/>
                  <a:tailEnd/>
                </a:ln>
                <a:solidFill>
                  <a:srgbClr val="B2B2B2">
                    <a:alpha val="50000"/>
                  </a:srgbClr>
                </a:solidFill>
                <a:latin typeface="Arial"/>
                <a:cs typeface="Arial"/>
              </a:rPr>
              <a:t>: Particle Flow</a:t>
            </a:r>
            <a:endParaRPr lang="fr-FR" sz="2400" kern="10" dirty="0">
              <a:ln w="12700">
                <a:solidFill>
                  <a:srgbClr val="3333CC"/>
                </a:solidFill>
                <a:round/>
                <a:headEnd/>
                <a:tailEnd/>
              </a:ln>
              <a:solidFill>
                <a:srgbClr val="B2B2B2">
                  <a:alpha val="50000"/>
                </a:srgbClr>
              </a:solidFill>
              <a:latin typeface="Arial"/>
              <a:cs typeface="Arial"/>
            </a:endParaRPr>
          </a:p>
        </p:txBody>
      </p:sp>
      <p:sp>
        <p:nvSpPr>
          <p:cNvPr id="6" name="Rectangle 5"/>
          <p:cNvSpPr/>
          <p:nvPr/>
        </p:nvSpPr>
        <p:spPr>
          <a:xfrm>
            <a:off x="0" y="620688"/>
            <a:ext cx="9144000" cy="584775"/>
          </a:xfrm>
          <a:prstGeom prst="rect">
            <a:avLst/>
          </a:prstGeom>
          <a:solidFill>
            <a:schemeClr val="bg1"/>
          </a:solidFill>
        </p:spPr>
        <p:txBody>
          <a:bodyPr wrap="square">
            <a:spAutoFit/>
          </a:bodyPr>
          <a:lstStyle/>
          <a:p>
            <a:pPr marL="285750" indent="-285750">
              <a:buFont typeface="Wingdings" panose="05000000000000000000" pitchFamily="2" charset="2"/>
              <a:buChar char="v"/>
            </a:pPr>
            <a:r>
              <a:rPr lang="en-US" altLang="fr-FR" sz="1600" dirty="0" smtClean="0">
                <a:solidFill>
                  <a:srgbClr val="FF0000"/>
                </a:solidFill>
                <a:latin typeface="Palatino Linotype" panose="02040502050505030304" pitchFamily="18" charset="0"/>
              </a:rPr>
              <a:t>R&amp;D </a:t>
            </a:r>
            <a:r>
              <a:rPr lang="en-US" altLang="fr-FR" sz="1600" dirty="0">
                <a:solidFill>
                  <a:srgbClr val="FF0000"/>
                </a:solidFill>
                <a:latin typeface="Palatino Linotype" panose="02040502050505030304" pitchFamily="18" charset="0"/>
              </a:rPr>
              <a:t>in </a:t>
            </a:r>
            <a:r>
              <a:rPr lang="en-US" altLang="fr-FR" sz="1600" dirty="0" err="1">
                <a:solidFill>
                  <a:srgbClr val="FF0000"/>
                </a:solidFill>
                <a:latin typeface="Palatino Linotype" panose="02040502050505030304" pitchFamily="18" charset="0"/>
              </a:rPr>
              <a:t>Calorimetry</a:t>
            </a:r>
            <a:r>
              <a:rPr lang="en-US" altLang="fr-FR" sz="1600" dirty="0">
                <a:solidFill>
                  <a:srgbClr val="FF0000"/>
                </a:solidFill>
                <a:latin typeface="Palatino Linotype" panose="02040502050505030304" pitchFamily="18" charset="0"/>
              </a:rPr>
              <a:t> is an LC driven effort  </a:t>
            </a:r>
            <a:r>
              <a:rPr lang="en-US" altLang="fr-FR" sz="1600" dirty="0" smtClean="0">
                <a:solidFill>
                  <a:srgbClr val="663300"/>
                </a:solidFill>
                <a:latin typeface="Palatino Linotype" panose="02040502050505030304" pitchFamily="18" charset="0"/>
                <a:sym typeface="Wingdings" pitchFamily="2" charset="2"/>
              </a:rPr>
              <a:t> </a:t>
            </a:r>
            <a:r>
              <a:rPr lang="en-US" altLang="fr-FR" sz="1600" dirty="0" smtClean="0">
                <a:solidFill>
                  <a:srgbClr val="0000CC"/>
                </a:solidFill>
                <a:latin typeface="Palatino Linotype" panose="02040502050505030304" pitchFamily="18" charset="0"/>
              </a:rPr>
              <a:t>a marriage </a:t>
            </a:r>
            <a:r>
              <a:rPr lang="en-US" altLang="fr-FR" sz="1600" dirty="0">
                <a:solidFill>
                  <a:srgbClr val="0000CC"/>
                </a:solidFill>
                <a:latin typeface="Palatino Linotype" panose="02040502050505030304" pitchFamily="18" charset="0"/>
              </a:rPr>
              <a:t>with </a:t>
            </a:r>
            <a:r>
              <a:rPr lang="en-US" altLang="fr-FR" sz="1600" dirty="0" smtClean="0">
                <a:solidFill>
                  <a:srgbClr val="0000CC"/>
                </a:solidFill>
                <a:latin typeface="Palatino Linotype" panose="02040502050505030304" pitchFamily="18" charset="0"/>
              </a:rPr>
              <a:t>“Particle </a:t>
            </a:r>
            <a:r>
              <a:rPr lang="en-US" altLang="fr-FR" sz="1600" dirty="0">
                <a:solidFill>
                  <a:srgbClr val="0000CC"/>
                </a:solidFill>
                <a:latin typeface="Palatino Linotype" panose="02040502050505030304" pitchFamily="18" charset="0"/>
              </a:rPr>
              <a:t>Flow </a:t>
            </a:r>
            <a:r>
              <a:rPr lang="en-US" altLang="fr-FR" sz="1600" dirty="0" smtClean="0">
                <a:solidFill>
                  <a:srgbClr val="0000CC"/>
                </a:solidFill>
                <a:latin typeface="Palatino Linotype" panose="02040502050505030304" pitchFamily="18" charset="0"/>
              </a:rPr>
              <a:t>Algorithm” (pioneering work)</a:t>
            </a:r>
            <a:r>
              <a:rPr lang="en-US" altLang="fr-FR" sz="1600" dirty="0" smtClean="0">
                <a:solidFill>
                  <a:srgbClr val="663300"/>
                </a:solidFill>
                <a:latin typeface="Palatino Linotype" panose="02040502050505030304" pitchFamily="18" charset="0"/>
              </a:rPr>
              <a:t> has </a:t>
            </a:r>
            <a:r>
              <a:rPr lang="en-US" altLang="fr-FR" sz="1600" dirty="0">
                <a:solidFill>
                  <a:srgbClr val="663300"/>
                </a:solidFill>
                <a:latin typeface="Palatino Linotype" panose="02040502050505030304" pitchFamily="18" charset="0"/>
              </a:rPr>
              <a:t>delivered a proof of </a:t>
            </a:r>
            <a:r>
              <a:rPr lang="en-US" altLang="fr-FR" sz="1600" dirty="0" smtClean="0">
                <a:solidFill>
                  <a:srgbClr val="663300"/>
                </a:solidFill>
                <a:latin typeface="Palatino Linotype" panose="02040502050505030304" pitchFamily="18" charset="0"/>
              </a:rPr>
              <a:t>principle and been established experimentally</a:t>
            </a:r>
          </a:p>
        </p:txBody>
      </p:sp>
      <p:pic>
        <p:nvPicPr>
          <p:cNvPr id="7"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292771" y="4411841"/>
            <a:ext cx="3859768" cy="24015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102158" y="4005064"/>
            <a:ext cx="3755107" cy="523220"/>
          </a:xfrm>
          <a:prstGeom prst="rect">
            <a:avLst/>
          </a:prstGeom>
        </p:spPr>
        <p:txBody>
          <a:bodyPr wrap="square">
            <a:spAutoFit/>
          </a:bodyPr>
          <a:lstStyle/>
          <a:p>
            <a:pPr algn="ctr"/>
            <a:r>
              <a:rPr lang="en-US" altLang="fr-FR" sz="1400" dirty="0">
                <a:solidFill>
                  <a:srgbClr val="0000CC"/>
                </a:solidFill>
                <a:latin typeface="Palatino Linotype" panose="02040502050505030304" pitchFamily="18" charset="0"/>
              </a:rPr>
              <a:t>Detector cost is driven by instrumented </a:t>
            </a:r>
            <a:endParaRPr lang="en-US" altLang="fr-FR" sz="1400" dirty="0" smtClean="0">
              <a:solidFill>
                <a:srgbClr val="0000CC"/>
              </a:solidFill>
              <a:latin typeface="Palatino Linotype" panose="02040502050505030304" pitchFamily="18" charset="0"/>
            </a:endParaRPr>
          </a:p>
          <a:p>
            <a:pPr algn="ctr"/>
            <a:r>
              <a:rPr lang="en-US" altLang="fr-FR" sz="1400" dirty="0" smtClean="0">
                <a:solidFill>
                  <a:srgbClr val="0000CC"/>
                </a:solidFill>
                <a:latin typeface="Palatino Linotype" panose="02040502050505030304" pitchFamily="18" charset="0"/>
              </a:rPr>
              <a:t>area </a:t>
            </a:r>
            <a:r>
              <a:rPr lang="en-US" altLang="fr-FR" sz="1400" dirty="0">
                <a:solidFill>
                  <a:srgbClr val="0000CC"/>
                </a:solidFill>
                <a:latin typeface="Palatino Linotype" panose="02040502050505030304" pitchFamily="18" charset="0"/>
              </a:rPr>
              <a:t>rather than channel </a:t>
            </a:r>
            <a:r>
              <a:rPr lang="en-US" altLang="fr-FR" sz="1400" dirty="0" smtClean="0">
                <a:solidFill>
                  <a:srgbClr val="0000CC"/>
                </a:solidFill>
                <a:latin typeface="Palatino Linotype" panose="02040502050505030304" pitchFamily="18" charset="0"/>
              </a:rPr>
              <a:t>count</a:t>
            </a:r>
            <a:endParaRPr lang="en-US" altLang="fr-FR" sz="1400" dirty="0">
              <a:solidFill>
                <a:srgbClr val="0000CC"/>
              </a:solidFill>
              <a:latin typeface="Palatino Linotype" panose="02040502050505030304" pitchFamily="18" charset="0"/>
            </a:endParaRPr>
          </a:p>
        </p:txBody>
      </p:sp>
      <p:sp>
        <p:nvSpPr>
          <p:cNvPr id="9" name="TextBox 8"/>
          <p:cNvSpPr txBox="1"/>
          <p:nvPr/>
        </p:nvSpPr>
        <p:spPr>
          <a:xfrm>
            <a:off x="5868144" y="4026550"/>
            <a:ext cx="3013967" cy="338554"/>
          </a:xfrm>
          <a:prstGeom prst="rect">
            <a:avLst/>
          </a:prstGeom>
          <a:noFill/>
        </p:spPr>
        <p:txBody>
          <a:bodyPr wrap="none" rtlCol="0">
            <a:spAutoFit/>
          </a:bodyPr>
          <a:lstStyle/>
          <a:p>
            <a:r>
              <a:rPr lang="en-US" sz="1600" dirty="0" smtClean="0">
                <a:solidFill>
                  <a:srgbClr val="0000CC"/>
                </a:solidFill>
                <a:latin typeface="Palatino Linotype" panose="02040502050505030304" pitchFamily="18" charset="0"/>
              </a:rPr>
              <a:t>ILD/</a:t>
            </a:r>
            <a:r>
              <a:rPr lang="en-US" sz="1600" dirty="0" err="1" smtClean="0">
                <a:solidFill>
                  <a:srgbClr val="0000CC"/>
                </a:solidFill>
                <a:latin typeface="Palatino Linotype" panose="02040502050505030304" pitchFamily="18" charset="0"/>
              </a:rPr>
              <a:t>SiD</a:t>
            </a:r>
            <a:r>
              <a:rPr lang="en-US" sz="1600" dirty="0">
                <a:solidFill>
                  <a:srgbClr val="0000CC"/>
                </a:solidFill>
                <a:latin typeface="Palatino Linotype" panose="02040502050505030304" pitchFamily="18" charset="0"/>
              </a:rPr>
              <a:t> </a:t>
            </a:r>
            <a:r>
              <a:rPr lang="en-US" sz="1600" dirty="0" smtClean="0">
                <a:solidFill>
                  <a:srgbClr val="0000CC"/>
                </a:solidFill>
                <a:latin typeface="Palatino Linotype" panose="02040502050505030304" pitchFamily="18" charset="0"/>
              </a:rPr>
              <a:t>Calorimeter Concepts:</a:t>
            </a:r>
            <a:endParaRPr lang="fr-FR" sz="1600" dirty="0">
              <a:solidFill>
                <a:srgbClr val="0000CC"/>
              </a:solidFill>
              <a:latin typeface="Palatino Linotype" panose="02040502050505030304" pitchFamily="18" charset="0"/>
            </a:endParaRPr>
          </a:p>
        </p:txBody>
      </p:sp>
      <p:pic>
        <p:nvPicPr>
          <p:cNvPr id="10" name="Picture 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 y="4487854"/>
            <a:ext cx="3855920" cy="23701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 Box 10"/>
          <p:cNvSpPr txBox="1">
            <a:spLocks noChangeArrowheads="1"/>
          </p:cNvSpPr>
          <p:nvPr/>
        </p:nvSpPr>
        <p:spPr bwMode="auto">
          <a:xfrm>
            <a:off x="2699793" y="1340768"/>
            <a:ext cx="6444208" cy="139153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00"/>
                </a:solidFill>
                <a:latin typeface="Bitstream Vera Sans" pitchFamily="16" charset="0"/>
                <a:ea typeface="ＭＳ Ｐゴシック"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00"/>
                </a:solidFill>
                <a:latin typeface="Bitstream Vera Sans" pitchFamily="16" charset="0"/>
                <a:ea typeface="ＭＳ Ｐゴシック"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00"/>
                </a:solidFill>
                <a:latin typeface="Bitstream Vera Sans" pitchFamily="16" charset="0"/>
                <a:ea typeface="ＭＳ Ｐゴシック"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00"/>
                </a:solidFill>
                <a:latin typeface="Bitstream Vera Sans" pitchFamily="16" charset="0"/>
                <a:ea typeface="ＭＳ Ｐゴシック"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00"/>
                </a:solidFill>
                <a:latin typeface="Bitstream Vera Sans" pitchFamily="16" charset="0"/>
                <a:ea typeface="ＭＳ Ｐゴシック" charset="-128"/>
              </a:defRPr>
            </a:lvl5pPr>
            <a:lvl6pPr marL="2514600" indent="-228600" defTabSz="457200" fontAlgn="base" hangingPunct="0">
              <a:lnSpc>
                <a:spcPct val="97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00"/>
                </a:solidFill>
                <a:latin typeface="Bitstream Vera Sans" pitchFamily="16" charset="0"/>
                <a:ea typeface="ＭＳ Ｐゴシック" charset="-128"/>
              </a:defRPr>
            </a:lvl6pPr>
            <a:lvl7pPr marL="2971800" indent="-228600" defTabSz="457200" fontAlgn="base" hangingPunct="0">
              <a:lnSpc>
                <a:spcPct val="97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00"/>
                </a:solidFill>
                <a:latin typeface="Bitstream Vera Sans" pitchFamily="16" charset="0"/>
                <a:ea typeface="ＭＳ Ｐゴシック" charset="-128"/>
              </a:defRPr>
            </a:lvl7pPr>
            <a:lvl8pPr marL="3429000" indent="-228600" defTabSz="457200" fontAlgn="base" hangingPunct="0">
              <a:lnSpc>
                <a:spcPct val="97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00"/>
                </a:solidFill>
                <a:latin typeface="Bitstream Vera Sans" pitchFamily="16" charset="0"/>
                <a:ea typeface="ＭＳ Ｐゴシック" charset="-128"/>
              </a:defRPr>
            </a:lvl8pPr>
            <a:lvl9pPr marL="3886200" indent="-228600" defTabSz="457200" fontAlgn="base" hangingPunct="0">
              <a:lnSpc>
                <a:spcPct val="97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00"/>
                </a:solidFill>
                <a:latin typeface="Bitstream Vera Sans" pitchFamily="16" charset="0"/>
                <a:ea typeface="ＭＳ Ｐゴシック" charset="-128"/>
              </a:defRPr>
            </a:lvl9pPr>
          </a:lstStyle>
          <a:p>
            <a:pPr marL="285750" indent="-285750">
              <a:lnSpc>
                <a:spcPct val="98000"/>
              </a:lnSpc>
              <a:buFont typeface="Wingdings" panose="05000000000000000000" pitchFamily="2" charset="2"/>
              <a:buChar char="v"/>
            </a:pPr>
            <a:r>
              <a:rPr lang="en-US" altLang="fr-FR" sz="1600" b="0" dirty="0" smtClean="0">
                <a:solidFill>
                  <a:srgbClr val="FF0000"/>
                </a:solidFill>
                <a:latin typeface="Palatino Linotype" panose="02040502050505030304" pitchFamily="18" charset="0"/>
              </a:rPr>
              <a:t>PFA Algorithm (jet energy carried by …):</a:t>
            </a:r>
            <a:endParaRPr lang="en-US" altLang="fr-FR" sz="1600" b="0" dirty="0">
              <a:solidFill>
                <a:srgbClr val="FF0000"/>
              </a:solidFill>
              <a:latin typeface="Palatino Linotype" panose="02040502050505030304" pitchFamily="18" charset="0"/>
            </a:endParaRPr>
          </a:p>
          <a:p>
            <a:pPr>
              <a:lnSpc>
                <a:spcPct val="98000"/>
              </a:lnSpc>
            </a:pPr>
            <a:endParaRPr lang="en-US" altLang="fr-FR" sz="1400" b="0" dirty="0">
              <a:solidFill>
                <a:srgbClr val="0000CC"/>
              </a:solidFill>
              <a:latin typeface="Palatino Linotype" panose="02040502050505030304" pitchFamily="18" charset="0"/>
            </a:endParaRPr>
          </a:p>
          <a:p>
            <a:pPr marL="285750" indent="-285750">
              <a:lnSpc>
                <a:spcPct val="98000"/>
              </a:lnSpc>
              <a:buFont typeface="Wingdings" panose="05000000000000000000" pitchFamily="2" charset="2"/>
              <a:buChar char="Ø"/>
            </a:pPr>
            <a:r>
              <a:rPr lang="en-US" altLang="fr-FR" sz="1400" b="0" dirty="0" smtClean="0">
                <a:solidFill>
                  <a:srgbClr val="006600"/>
                </a:solidFill>
                <a:latin typeface="Palatino Linotype" panose="02040502050505030304" pitchFamily="18" charset="0"/>
              </a:rPr>
              <a:t>Charged </a:t>
            </a:r>
            <a:r>
              <a:rPr lang="en-US" altLang="fr-FR" sz="1400" b="0" dirty="0">
                <a:solidFill>
                  <a:srgbClr val="006600"/>
                </a:solidFill>
                <a:latin typeface="Palatino Linotype" panose="02040502050505030304" pitchFamily="18" charset="0"/>
              </a:rPr>
              <a:t>particles (e</a:t>
            </a:r>
            <a:r>
              <a:rPr lang="en-US" altLang="fr-FR" sz="1400" b="0" baseline="30000" dirty="0">
                <a:solidFill>
                  <a:srgbClr val="006600"/>
                </a:solidFill>
                <a:latin typeface="Palatino Linotype" panose="02040502050505030304" pitchFamily="18" charset="0"/>
              </a:rPr>
              <a:t>±</a:t>
            </a:r>
            <a:r>
              <a:rPr lang="en-US" altLang="fr-FR" sz="1400" b="0" dirty="0">
                <a:solidFill>
                  <a:srgbClr val="006600"/>
                </a:solidFill>
                <a:latin typeface="Palatino Linotype" panose="02040502050505030304" pitchFamily="18" charset="0"/>
              </a:rPr>
              <a:t>, </a:t>
            </a:r>
            <a:r>
              <a:rPr lang="en-US" altLang="fr-FR" sz="1400" b="0" dirty="0" err="1">
                <a:solidFill>
                  <a:srgbClr val="006600"/>
                </a:solidFill>
                <a:latin typeface="Palatino Linotype" panose="02040502050505030304" pitchFamily="18" charset="0"/>
              </a:rPr>
              <a:t>h</a:t>
            </a:r>
            <a:r>
              <a:rPr lang="en-US" altLang="fr-FR" sz="1400" b="0" baseline="30000" dirty="0" err="1">
                <a:solidFill>
                  <a:srgbClr val="006600"/>
                </a:solidFill>
                <a:latin typeface="Palatino Linotype" panose="02040502050505030304" pitchFamily="18" charset="0"/>
              </a:rPr>
              <a:t>±</a:t>
            </a:r>
            <a:r>
              <a:rPr lang="en-US" altLang="fr-FR" sz="1400" b="0" dirty="0" err="1">
                <a:solidFill>
                  <a:srgbClr val="006600"/>
                </a:solidFill>
                <a:latin typeface="Palatino Linotype" panose="02040502050505030304" pitchFamily="18" charset="0"/>
              </a:rPr>
              <a:t>,μ</a:t>
            </a:r>
            <a:r>
              <a:rPr lang="en-US" altLang="fr-FR" sz="1400" b="0" baseline="30000" dirty="0" smtClean="0">
                <a:solidFill>
                  <a:srgbClr val="006600"/>
                </a:solidFill>
                <a:latin typeface="Palatino Linotype" panose="02040502050505030304" pitchFamily="18" charset="0"/>
              </a:rPr>
              <a:t>±</a:t>
            </a:r>
            <a:r>
              <a:rPr lang="en-US" altLang="fr-FR" sz="1400" b="0" dirty="0" smtClean="0">
                <a:solidFill>
                  <a:srgbClr val="006600"/>
                </a:solidFill>
                <a:latin typeface="Palatino Linotype" panose="02040502050505030304" pitchFamily="18" charset="0"/>
              </a:rPr>
              <a:t>)): </a:t>
            </a:r>
            <a:r>
              <a:rPr lang="ar-SA" altLang="fr-FR" sz="1400" b="0" dirty="0" smtClean="0">
                <a:solidFill>
                  <a:srgbClr val="006600"/>
                </a:solidFill>
                <a:latin typeface="Palatino Linotype" panose="02040502050505030304" pitchFamily="18" charset="0"/>
                <a:cs typeface="Arial" charset="0"/>
              </a:rPr>
              <a:t>‏65</a:t>
            </a:r>
            <a:r>
              <a:rPr lang="en-US" altLang="fr-FR" sz="1400" b="0" dirty="0" smtClean="0">
                <a:solidFill>
                  <a:srgbClr val="006600"/>
                </a:solidFill>
                <a:latin typeface="Palatino Linotype" panose="02040502050505030304" pitchFamily="18" charset="0"/>
                <a:cs typeface="Arial" charset="0"/>
              </a:rPr>
              <a:t> %</a:t>
            </a:r>
            <a:r>
              <a:rPr lang="en-US" altLang="fr-FR" sz="1400" b="0" dirty="0" smtClean="0">
                <a:solidFill>
                  <a:srgbClr val="006600"/>
                </a:solidFill>
                <a:latin typeface="Palatino Linotype" panose="02040502050505030304" pitchFamily="18" charset="0"/>
              </a:rPr>
              <a:t> - most </a:t>
            </a:r>
            <a:r>
              <a:rPr lang="en-US" altLang="fr-FR" sz="1400" b="0" dirty="0">
                <a:solidFill>
                  <a:srgbClr val="006600"/>
                </a:solidFill>
                <a:latin typeface="Palatino Linotype" panose="02040502050505030304" pitchFamily="18" charset="0"/>
              </a:rPr>
              <a:t>precise measurement by </a:t>
            </a:r>
            <a:r>
              <a:rPr lang="en-US" altLang="fr-FR" sz="1400" b="0" dirty="0" smtClean="0">
                <a:solidFill>
                  <a:srgbClr val="006600"/>
                </a:solidFill>
                <a:latin typeface="Palatino Linotype" panose="02040502050505030304" pitchFamily="18" charset="0"/>
              </a:rPr>
              <a:t>tracker </a:t>
            </a:r>
          </a:p>
          <a:p>
            <a:pPr>
              <a:lnSpc>
                <a:spcPct val="98000"/>
              </a:lnSpc>
            </a:pPr>
            <a:r>
              <a:rPr lang="en-US" altLang="fr-FR" sz="1400" b="0" dirty="0">
                <a:solidFill>
                  <a:srgbClr val="006600"/>
                </a:solidFill>
                <a:latin typeface="Palatino Linotype" panose="02040502050505030304" pitchFamily="18" charset="0"/>
              </a:rPr>
              <a:t> </a:t>
            </a:r>
            <a:r>
              <a:rPr lang="en-US" altLang="fr-FR" sz="1400" b="0" dirty="0" smtClean="0">
                <a:solidFill>
                  <a:srgbClr val="006600"/>
                </a:solidFill>
                <a:latin typeface="Palatino Linotype" panose="02040502050505030304" pitchFamily="18" charset="0"/>
              </a:rPr>
              <a:t>      up </a:t>
            </a:r>
            <a:r>
              <a:rPr lang="en-US" altLang="fr-FR" sz="1400" b="0" dirty="0">
                <a:solidFill>
                  <a:srgbClr val="006600"/>
                </a:solidFill>
                <a:latin typeface="Palatino Linotype" panose="02040502050505030304" pitchFamily="18" charset="0"/>
              </a:rPr>
              <a:t>to 100 </a:t>
            </a:r>
            <a:r>
              <a:rPr lang="en-US" altLang="fr-FR" sz="1400" b="0" dirty="0" err="1" smtClean="0">
                <a:solidFill>
                  <a:srgbClr val="006600"/>
                </a:solidFill>
                <a:latin typeface="Palatino Linotype" panose="02040502050505030304" pitchFamily="18" charset="0"/>
              </a:rPr>
              <a:t>GeV</a:t>
            </a:r>
            <a:endParaRPr lang="en-US" altLang="fr-FR" sz="1400" b="0" dirty="0">
              <a:solidFill>
                <a:srgbClr val="006600"/>
              </a:solidFill>
              <a:latin typeface="Palatino Linotype" panose="02040502050505030304" pitchFamily="18" charset="0"/>
            </a:endParaRPr>
          </a:p>
          <a:p>
            <a:pPr marL="285750" indent="-285750">
              <a:lnSpc>
                <a:spcPct val="98000"/>
              </a:lnSpc>
              <a:buFont typeface="Wingdings" panose="05000000000000000000" pitchFamily="2" charset="2"/>
              <a:buChar char="Ø"/>
            </a:pPr>
            <a:r>
              <a:rPr lang="en-US" altLang="fr-FR" sz="1400" b="0" dirty="0" smtClean="0">
                <a:solidFill>
                  <a:srgbClr val="663300"/>
                </a:solidFill>
                <a:latin typeface="Palatino Linotype" panose="02040502050505030304" pitchFamily="18" charset="0"/>
              </a:rPr>
              <a:t>Photons</a:t>
            </a:r>
            <a:r>
              <a:rPr lang="en-US" altLang="fr-FR" sz="1400" b="0" dirty="0">
                <a:solidFill>
                  <a:srgbClr val="663300"/>
                </a:solidFill>
                <a:latin typeface="Palatino Linotype" panose="02040502050505030304" pitchFamily="18" charset="0"/>
              </a:rPr>
              <a:t>: </a:t>
            </a:r>
            <a:r>
              <a:rPr lang="en-US" altLang="fr-FR" sz="1400" b="0" dirty="0" smtClean="0">
                <a:solidFill>
                  <a:srgbClr val="663300"/>
                </a:solidFill>
                <a:latin typeface="Palatino Linotype" panose="02040502050505030304" pitchFamily="18" charset="0"/>
              </a:rPr>
              <a:t>25% - measurement </a:t>
            </a:r>
            <a:r>
              <a:rPr lang="en-US" altLang="fr-FR" sz="1400" b="0" dirty="0">
                <a:solidFill>
                  <a:srgbClr val="663300"/>
                </a:solidFill>
                <a:latin typeface="Palatino Linotype" panose="02040502050505030304" pitchFamily="18" charset="0"/>
              </a:rPr>
              <a:t>by </a:t>
            </a:r>
            <a:r>
              <a:rPr lang="en-US" altLang="fr-FR" sz="1400" b="0" dirty="0" smtClean="0">
                <a:solidFill>
                  <a:srgbClr val="663300"/>
                </a:solidFill>
                <a:latin typeface="Palatino Linotype" panose="02040502050505030304" pitchFamily="18" charset="0"/>
              </a:rPr>
              <a:t>ECAL</a:t>
            </a:r>
            <a:endParaRPr lang="en-US" altLang="fr-FR" sz="1400" b="0" dirty="0">
              <a:solidFill>
                <a:srgbClr val="663300"/>
              </a:solidFill>
              <a:latin typeface="Palatino Linotype" panose="02040502050505030304" pitchFamily="18" charset="0"/>
            </a:endParaRPr>
          </a:p>
          <a:p>
            <a:pPr marL="285750" indent="-285750">
              <a:lnSpc>
                <a:spcPct val="98000"/>
              </a:lnSpc>
              <a:buFont typeface="Wingdings" panose="05000000000000000000" pitchFamily="2" charset="2"/>
              <a:buChar char="Ø"/>
            </a:pPr>
            <a:r>
              <a:rPr lang="en-US" altLang="fr-FR" sz="1400" b="0" dirty="0" smtClean="0">
                <a:latin typeface="Palatino Linotype" panose="02040502050505030304" pitchFamily="18" charset="0"/>
              </a:rPr>
              <a:t>Neutral </a:t>
            </a:r>
            <a:r>
              <a:rPr lang="en-US" altLang="fr-FR" sz="1400" b="0" dirty="0">
                <a:latin typeface="Palatino Linotype" panose="02040502050505030304" pitchFamily="18" charset="0"/>
              </a:rPr>
              <a:t>Hadrons: 10% </a:t>
            </a:r>
            <a:r>
              <a:rPr lang="en-US" altLang="fr-FR" sz="1400" b="0" dirty="0" smtClean="0">
                <a:latin typeface="Palatino Linotype" panose="02040502050505030304" pitchFamily="18" charset="0"/>
              </a:rPr>
              <a:t> - measurement </a:t>
            </a:r>
            <a:r>
              <a:rPr lang="en-US" altLang="fr-FR" sz="1400" b="0" dirty="0">
                <a:latin typeface="Palatino Linotype" panose="02040502050505030304" pitchFamily="18" charset="0"/>
              </a:rPr>
              <a:t>by </a:t>
            </a:r>
            <a:r>
              <a:rPr lang="en-US" altLang="fr-FR" sz="1400" b="0" dirty="0" smtClean="0">
                <a:latin typeface="Palatino Linotype" panose="02040502050505030304" pitchFamily="18" charset="0"/>
              </a:rPr>
              <a:t>HCAL</a:t>
            </a:r>
            <a:r>
              <a:rPr lang="en-US" altLang="fr-FR" sz="1400" b="0" dirty="0" smtClean="0">
                <a:solidFill>
                  <a:srgbClr val="0000FF"/>
                </a:solidFill>
                <a:latin typeface="Palatino Linotype" panose="02040502050505030304" pitchFamily="18" charset="0"/>
              </a:rPr>
              <a:t> </a:t>
            </a:r>
            <a:r>
              <a:rPr lang="en-US" altLang="fr-FR" sz="1400" b="0" dirty="0">
                <a:latin typeface="Palatino Linotype" panose="02040502050505030304" pitchFamily="18" charset="0"/>
              </a:rPr>
              <a:t>and ECAL</a:t>
            </a:r>
          </a:p>
        </p:txBody>
      </p:sp>
      <p:pic>
        <p:nvPicPr>
          <p:cNvPr id="12" name="図 35" descr="ILDdisp.jpg"/>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02159" y="1834471"/>
            <a:ext cx="2381610" cy="1945355"/>
          </a:xfrm>
          <a:prstGeom prst="rect">
            <a:avLst/>
          </a:prstGeom>
          <a:noFill/>
          <a:ln w="9525">
            <a:noFill/>
            <a:miter lim="800000"/>
            <a:headEnd/>
            <a:tailEnd/>
          </a:ln>
        </p:spPr>
      </p:pic>
      <p:sp>
        <p:nvSpPr>
          <p:cNvPr id="13" name="TextBox 12"/>
          <p:cNvSpPr txBox="1"/>
          <p:nvPr/>
        </p:nvSpPr>
        <p:spPr>
          <a:xfrm>
            <a:off x="0" y="1311251"/>
            <a:ext cx="2799164" cy="523220"/>
          </a:xfrm>
          <a:prstGeom prst="rect">
            <a:avLst/>
          </a:prstGeom>
          <a:noFill/>
        </p:spPr>
        <p:txBody>
          <a:bodyPr wrap="none" rtlCol="0">
            <a:spAutoFit/>
          </a:bodyPr>
          <a:lstStyle/>
          <a:p>
            <a:r>
              <a:rPr lang="en-US" altLang="fr-FR" sz="1400" dirty="0" smtClean="0">
                <a:solidFill>
                  <a:srgbClr val="0000CC"/>
                </a:solidFill>
                <a:latin typeface="Palatino Linotype" panose="02040502050505030304" pitchFamily="18" charset="0"/>
              </a:rPr>
              <a:t>       Goal </a:t>
            </a:r>
            <a:r>
              <a:rPr lang="en-US" altLang="fr-FR" sz="1400" dirty="0">
                <a:solidFill>
                  <a:srgbClr val="0000CC"/>
                </a:solidFill>
                <a:latin typeface="Palatino Linotype" panose="02040502050505030304" pitchFamily="18" charset="0"/>
              </a:rPr>
              <a:t>is </a:t>
            </a:r>
            <a:r>
              <a:rPr lang="en-US" altLang="fr-FR" sz="1400" dirty="0" err="1" smtClean="0">
                <a:solidFill>
                  <a:srgbClr val="0000CC"/>
                </a:solidFill>
                <a:latin typeface="Symbol" panose="05050102010706020507" pitchFamily="18" charset="2"/>
              </a:rPr>
              <a:t>D</a:t>
            </a:r>
            <a:r>
              <a:rPr lang="en-US" altLang="fr-FR" sz="1400" dirty="0" err="1" smtClean="0">
                <a:solidFill>
                  <a:srgbClr val="0000CC"/>
                </a:solidFill>
                <a:latin typeface="Palatino Linotype" panose="02040502050505030304" pitchFamily="18" charset="0"/>
              </a:rPr>
              <a:t>E</a:t>
            </a:r>
            <a:r>
              <a:rPr lang="en-US" altLang="fr-FR" sz="1400" baseline="-25000" dirty="0" err="1" smtClean="0">
                <a:solidFill>
                  <a:srgbClr val="0000CC"/>
                </a:solidFill>
                <a:latin typeface="Palatino Linotype" panose="02040502050505030304" pitchFamily="18" charset="0"/>
              </a:rPr>
              <a:t>jet</a:t>
            </a:r>
            <a:r>
              <a:rPr lang="en-US" altLang="fr-FR" sz="1400" dirty="0" smtClean="0">
                <a:solidFill>
                  <a:srgbClr val="0000CC"/>
                </a:solidFill>
                <a:latin typeface="Palatino Linotype" panose="02040502050505030304" pitchFamily="18" charset="0"/>
              </a:rPr>
              <a:t> /</a:t>
            </a:r>
            <a:r>
              <a:rPr lang="en-US" altLang="fr-FR" sz="1400" dirty="0" err="1" smtClean="0">
                <a:solidFill>
                  <a:srgbClr val="0000CC"/>
                </a:solidFill>
                <a:latin typeface="Palatino Linotype" panose="02040502050505030304" pitchFamily="18" charset="0"/>
              </a:rPr>
              <a:t>E</a:t>
            </a:r>
            <a:r>
              <a:rPr lang="en-US" altLang="fr-FR" sz="1400" baseline="-33000" dirty="0" err="1" smtClean="0">
                <a:solidFill>
                  <a:srgbClr val="0000CC"/>
                </a:solidFill>
                <a:latin typeface="Palatino Linotype" panose="02040502050505030304" pitchFamily="18" charset="0"/>
              </a:rPr>
              <a:t>jet</a:t>
            </a:r>
            <a:r>
              <a:rPr lang="en-US" altLang="fr-FR" sz="1400" dirty="0" smtClean="0">
                <a:solidFill>
                  <a:srgbClr val="0000CC"/>
                </a:solidFill>
                <a:latin typeface="Palatino Linotype" panose="02040502050505030304" pitchFamily="18" charset="0"/>
              </a:rPr>
              <a:t>- </a:t>
            </a:r>
            <a:r>
              <a:rPr lang="en-US" altLang="fr-FR" sz="1400" dirty="0">
                <a:solidFill>
                  <a:srgbClr val="0000CC"/>
                </a:solidFill>
                <a:latin typeface="Palatino Linotype" panose="02040502050505030304" pitchFamily="18" charset="0"/>
              </a:rPr>
              <a:t>3-4% </a:t>
            </a:r>
            <a:r>
              <a:rPr lang="en-US" altLang="fr-FR" sz="1400" dirty="0" smtClean="0">
                <a:solidFill>
                  <a:srgbClr val="0000CC"/>
                </a:solidFill>
                <a:latin typeface="Palatino Linotype" panose="02040502050505030304" pitchFamily="18" charset="0"/>
              </a:rPr>
              <a:t>:</a:t>
            </a:r>
          </a:p>
          <a:p>
            <a:r>
              <a:rPr lang="en-US" sz="1400" dirty="0" smtClean="0">
                <a:solidFill>
                  <a:srgbClr val="663300"/>
                </a:solidFill>
                <a:latin typeface="Palatino Linotype" panose="02040502050505030304" pitchFamily="18" charset="0"/>
              </a:rPr>
              <a:t>(separate </a:t>
            </a:r>
            <a:r>
              <a:rPr lang="en-US" sz="1400" dirty="0" err="1" smtClean="0">
                <a:solidFill>
                  <a:srgbClr val="663300"/>
                </a:solidFill>
                <a:latin typeface="Palatino Linotype" panose="02040502050505030304" pitchFamily="18" charset="0"/>
              </a:rPr>
              <a:t>hadronic</a:t>
            </a:r>
            <a:r>
              <a:rPr lang="en-US" sz="1400" dirty="0" smtClean="0">
                <a:solidFill>
                  <a:srgbClr val="663300"/>
                </a:solidFill>
                <a:latin typeface="Palatino Linotype" panose="02040502050505030304" pitchFamily="18" charset="0"/>
              </a:rPr>
              <a:t> W/Z decays)</a:t>
            </a:r>
            <a:endParaRPr lang="fr-FR" sz="1400" dirty="0">
              <a:solidFill>
                <a:srgbClr val="663300"/>
              </a:solidFill>
              <a:latin typeface="Palatino Linotype" panose="02040502050505030304" pitchFamily="18" charset="0"/>
            </a:endParaRPr>
          </a:p>
        </p:txBody>
      </p:sp>
      <p:sp>
        <p:nvSpPr>
          <p:cNvPr id="14" name="TextBox 13"/>
          <p:cNvSpPr txBox="1"/>
          <p:nvPr/>
        </p:nvSpPr>
        <p:spPr>
          <a:xfrm>
            <a:off x="2699792" y="2852936"/>
            <a:ext cx="6480720" cy="954107"/>
          </a:xfrm>
          <a:prstGeom prst="rect">
            <a:avLst/>
          </a:prstGeom>
          <a:noFill/>
        </p:spPr>
        <p:txBody>
          <a:bodyPr wrap="square" rtlCol="0">
            <a:spAutoFit/>
          </a:bodyPr>
          <a:lstStyle/>
          <a:p>
            <a:pPr marL="285750" indent="-285750">
              <a:buFont typeface="Wingdings" panose="05000000000000000000" pitchFamily="2" charset="2"/>
              <a:buChar char="v"/>
            </a:pPr>
            <a:r>
              <a:rPr lang="en-US" altLang="fr-FR" sz="1400" dirty="0" smtClean="0">
                <a:solidFill>
                  <a:srgbClr val="FF0000"/>
                </a:solidFill>
                <a:latin typeface="Palatino Linotype" panose="02040502050505030304" pitchFamily="18" charset="0"/>
              </a:rPr>
              <a:t>Overlap between showers compromises correct assignment of </a:t>
            </a:r>
            <a:r>
              <a:rPr lang="en-US" altLang="fr-FR" sz="1400" dirty="0" err="1" smtClean="0">
                <a:solidFill>
                  <a:srgbClr val="FF0000"/>
                </a:solidFill>
                <a:latin typeface="Palatino Linotype" panose="02040502050505030304" pitchFamily="18" charset="0"/>
              </a:rPr>
              <a:t>calo</a:t>
            </a:r>
            <a:r>
              <a:rPr lang="en-US" altLang="fr-FR" sz="1400" dirty="0" smtClean="0">
                <a:solidFill>
                  <a:srgbClr val="FF0000"/>
                </a:solidFill>
                <a:latin typeface="Palatino Linotype" panose="02040502050505030304" pitchFamily="18" charset="0"/>
              </a:rPr>
              <a:t> hits (“Confusion Term”)</a:t>
            </a:r>
            <a:r>
              <a:rPr lang="en-US" altLang="fr-FR" sz="1400" dirty="0" smtClean="0">
                <a:latin typeface="Palatino Linotype" panose="02040502050505030304" pitchFamily="18" charset="0"/>
              </a:rPr>
              <a:t>:</a:t>
            </a:r>
            <a:endParaRPr lang="en-US" altLang="fr-FR" sz="1400" dirty="0" smtClean="0">
              <a:latin typeface="Palatino Linotype" panose="02040502050505030304" pitchFamily="18" charset="0"/>
              <a:sym typeface="Wingdings" panose="05000000000000000000" pitchFamily="2" charset="2"/>
            </a:endParaRPr>
          </a:p>
          <a:p>
            <a:r>
              <a:rPr lang="en-US" altLang="fr-FR" sz="1400" dirty="0">
                <a:latin typeface="Palatino Linotype" panose="02040502050505030304" pitchFamily="18" charset="0"/>
                <a:sym typeface="Wingdings" panose="05000000000000000000" pitchFamily="2" charset="2"/>
              </a:rPr>
              <a:t> </a:t>
            </a:r>
            <a:r>
              <a:rPr lang="en-US" altLang="fr-FR" sz="1400" dirty="0" smtClean="0">
                <a:latin typeface="Palatino Linotype" panose="02040502050505030304" pitchFamily="18" charset="0"/>
                <a:sym typeface="Wingdings" panose="05000000000000000000" pitchFamily="2" charset="2"/>
              </a:rPr>
              <a:t>     </a:t>
            </a:r>
            <a:r>
              <a:rPr lang="en-US" altLang="fr-FR" sz="1400" dirty="0" smtClean="0">
                <a:solidFill>
                  <a:srgbClr val="0000CC"/>
                </a:solidFill>
                <a:latin typeface="Palatino Linotype" panose="02040502050505030304" pitchFamily="18" charset="0"/>
                <a:sym typeface="Wingdings" panose="05000000000000000000" pitchFamily="2" charset="2"/>
              </a:rPr>
              <a:t> control by highly </a:t>
            </a:r>
            <a:r>
              <a:rPr lang="en-US" altLang="fr-FR" sz="1400" dirty="0" err="1" smtClean="0">
                <a:solidFill>
                  <a:srgbClr val="0000CC"/>
                </a:solidFill>
                <a:latin typeface="Palatino Linotype" panose="02040502050505030304" pitchFamily="18" charset="0"/>
                <a:sym typeface="Wingdings" panose="05000000000000000000" pitchFamily="2" charset="2"/>
              </a:rPr>
              <a:t>pixelised</a:t>
            </a:r>
            <a:r>
              <a:rPr lang="en-US" altLang="fr-FR" sz="1400" dirty="0">
                <a:solidFill>
                  <a:srgbClr val="0000CC"/>
                </a:solidFill>
                <a:latin typeface="Palatino Linotype" panose="02040502050505030304" pitchFamily="18" charset="0"/>
                <a:sym typeface="Wingdings" panose="05000000000000000000" pitchFamily="2" charset="2"/>
              </a:rPr>
              <a:t> </a:t>
            </a:r>
            <a:r>
              <a:rPr lang="en-US" altLang="fr-FR" sz="1400" dirty="0" smtClean="0">
                <a:solidFill>
                  <a:srgbClr val="0000CC"/>
                </a:solidFill>
                <a:latin typeface="Palatino Linotype" panose="02040502050505030304" pitchFamily="18" charset="0"/>
                <a:sym typeface="Wingdings" panose="05000000000000000000" pitchFamily="2" charset="2"/>
              </a:rPr>
              <a:t>calorimeter readout</a:t>
            </a:r>
          </a:p>
          <a:p>
            <a:r>
              <a:rPr lang="en-US" altLang="fr-FR" sz="1400" dirty="0">
                <a:solidFill>
                  <a:srgbClr val="0000CC"/>
                </a:solidFill>
                <a:latin typeface="Palatino Linotype" panose="02040502050505030304" pitchFamily="18" charset="0"/>
                <a:sym typeface="Wingdings" panose="05000000000000000000" pitchFamily="2" charset="2"/>
              </a:rPr>
              <a:t> </a:t>
            </a:r>
            <a:r>
              <a:rPr lang="en-US" altLang="fr-FR" sz="1400" dirty="0" smtClean="0">
                <a:solidFill>
                  <a:srgbClr val="0000CC"/>
                </a:solidFill>
                <a:latin typeface="Palatino Linotype" panose="02040502050505030304" pitchFamily="18" charset="0"/>
                <a:sym typeface="Wingdings" panose="05000000000000000000" pitchFamily="2" charset="2"/>
              </a:rPr>
              <a:t>            new technologies (Si, </a:t>
            </a:r>
            <a:r>
              <a:rPr lang="en-US" altLang="fr-FR" sz="1400" dirty="0" err="1" smtClean="0">
                <a:solidFill>
                  <a:srgbClr val="0000CC"/>
                </a:solidFill>
                <a:latin typeface="Palatino Linotype" panose="02040502050505030304" pitchFamily="18" charset="0"/>
                <a:sym typeface="Wingdings" panose="05000000000000000000" pitchFamily="2" charset="2"/>
              </a:rPr>
              <a:t>SiPM</a:t>
            </a:r>
            <a:r>
              <a:rPr lang="en-US" altLang="fr-FR" sz="1400" dirty="0" smtClean="0">
                <a:solidFill>
                  <a:srgbClr val="0000CC"/>
                </a:solidFill>
                <a:latin typeface="Palatino Linotype" panose="02040502050505030304" pitchFamily="18" charset="0"/>
                <a:sym typeface="Wingdings" panose="05000000000000000000" pitchFamily="2" charset="2"/>
              </a:rPr>
              <a:t>, MPGD,RPC, </a:t>
            </a:r>
            <a:r>
              <a:rPr lang="en-US" altLang="fr-FR" sz="1400" dirty="0" err="1" smtClean="0">
                <a:solidFill>
                  <a:srgbClr val="0000CC"/>
                </a:solidFill>
                <a:latin typeface="Palatino Linotype" panose="02040502050505030304" pitchFamily="18" charset="0"/>
                <a:sym typeface="Wingdings" panose="05000000000000000000" pitchFamily="2" charset="2"/>
              </a:rPr>
              <a:t>etc</a:t>
            </a:r>
            <a:r>
              <a:rPr lang="en-US" altLang="fr-FR" sz="1400" dirty="0" smtClean="0">
                <a:solidFill>
                  <a:srgbClr val="0000CC"/>
                </a:solidFill>
                <a:latin typeface="Palatino Linotype" panose="02040502050505030304" pitchFamily="18" charset="0"/>
                <a:sym typeface="Wingdings" panose="05000000000000000000" pitchFamily="2" charset="2"/>
              </a:rPr>
              <a:t> …)</a:t>
            </a:r>
            <a:endParaRPr lang="en-US" altLang="fr-FR" sz="1400" dirty="0">
              <a:solidFill>
                <a:srgbClr val="0000CC"/>
              </a:solidFill>
              <a:latin typeface="Palatino Linotype" panose="02040502050505030304" pitchFamily="18" charset="0"/>
            </a:endParaRPr>
          </a:p>
        </p:txBody>
      </p:sp>
      <p:pic>
        <p:nvPicPr>
          <p:cNvPr id="15" name="Picture 2"/>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2771800" y="4715240"/>
            <a:ext cx="2729840" cy="7021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Down Arrow 15"/>
          <p:cNvSpPr/>
          <p:nvPr/>
        </p:nvSpPr>
        <p:spPr>
          <a:xfrm>
            <a:off x="4426682" y="3853780"/>
            <a:ext cx="192889" cy="558061"/>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321173707"/>
      </p:ext>
    </p:extLst>
  </p:cSld>
  <p:clrMapOvr>
    <a:overrideClrMapping bg1="lt1" tx1="dk1" bg2="lt2" tx2="dk2" accent1="accent1" accent2="accent2" accent3="accent3" accent4="accent4" accent5="accent5" accent6="accent6" hlink="hlink" folHlink="folHlink"/>
  </p:clrMapOvr>
  <p:transition>
    <p:circl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tile tx="0" ty="0" sx="100000" sy="100000" flip="none" algn="tl"/>
        </a:blipFill>
        <a:effectLst/>
      </p:bgPr>
    </p:bg>
    <p:spTree>
      <p:nvGrpSpPr>
        <p:cNvPr id="1" name=""/>
        <p:cNvGrpSpPr/>
        <p:nvPr/>
      </p:nvGrpSpPr>
      <p:grpSpPr>
        <a:xfrm>
          <a:off x="0" y="0"/>
          <a:ext cx="0" cy="0"/>
          <a:chOff x="0" y="0"/>
          <a:chExt cx="0" cy="0"/>
        </a:xfrm>
      </p:grpSpPr>
      <p:sp>
        <p:nvSpPr>
          <p:cNvPr id="2" name="Rectangle 1"/>
          <p:cNvSpPr/>
          <p:nvPr/>
        </p:nvSpPr>
        <p:spPr>
          <a:xfrm>
            <a:off x="5819401" y="620688"/>
            <a:ext cx="3324599" cy="2955943"/>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5496" y="620688"/>
            <a:ext cx="5727551" cy="29559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a:spLocks noChangeArrowheads="1"/>
          </p:cNvSpPr>
          <p:nvPr/>
        </p:nvSpPr>
        <p:spPr bwMode="auto">
          <a:xfrm>
            <a:off x="611560" y="87288"/>
            <a:ext cx="7761908" cy="461392"/>
          </a:xfrm>
          <a:prstGeom prst="rect">
            <a:avLst/>
          </a:prstGeom>
          <a:solidFill>
            <a:schemeClr val="bg1"/>
          </a:solidFill>
          <a:ln w="9525">
            <a:noFill/>
            <a:miter lim="800000"/>
            <a:headEnd/>
            <a:tailEnd/>
          </a:ln>
          <a:effectLst/>
        </p:spPr>
        <p:txBody>
          <a:bodyPr wrap="none" anchor="ctr"/>
          <a:lstStyle/>
          <a:p>
            <a:endParaRPr lang="fr-FR"/>
          </a:p>
        </p:txBody>
      </p:sp>
      <p:sp>
        <p:nvSpPr>
          <p:cNvPr id="5" name="WordArt 4"/>
          <p:cNvSpPr>
            <a:spLocks noChangeArrowheads="1" noChangeShapeType="1" noTextEdit="1"/>
          </p:cNvSpPr>
          <p:nvPr/>
        </p:nvSpPr>
        <p:spPr bwMode="auto">
          <a:xfrm>
            <a:off x="872009" y="159296"/>
            <a:ext cx="7128792" cy="360040"/>
          </a:xfrm>
          <a:prstGeom prst="rect">
            <a:avLst/>
          </a:prstGeom>
        </p:spPr>
        <p:txBody>
          <a:bodyPr wrap="none" fromWordArt="1">
            <a:prstTxWarp prst="textPlain">
              <a:avLst>
                <a:gd name="adj" fmla="val 50000"/>
              </a:avLst>
            </a:prstTxWarp>
          </a:bodyPr>
          <a:lstStyle/>
          <a:p>
            <a:pPr algn="ctr"/>
            <a:r>
              <a:rPr lang="en-US" sz="2400" kern="10" dirty="0" smtClean="0">
                <a:ln w="12700">
                  <a:solidFill>
                    <a:srgbClr val="3333CC"/>
                  </a:solidFill>
                  <a:round/>
                  <a:headEnd/>
                  <a:tailEnd/>
                </a:ln>
                <a:solidFill>
                  <a:srgbClr val="B2B2B2">
                    <a:alpha val="50000"/>
                  </a:srgbClr>
                </a:solidFill>
                <a:latin typeface="Arial"/>
                <a:cs typeface="Arial"/>
              </a:rPr>
              <a:t>Calorimeter Technologies: Towards Final Systems</a:t>
            </a:r>
            <a:endParaRPr lang="fr-FR" sz="2400" kern="10" dirty="0">
              <a:ln w="12700">
                <a:solidFill>
                  <a:srgbClr val="3333CC"/>
                </a:solidFill>
                <a:round/>
                <a:headEnd/>
                <a:tailEnd/>
              </a:ln>
              <a:solidFill>
                <a:srgbClr val="B2B2B2">
                  <a:alpha val="50000"/>
                </a:srgbClr>
              </a:solidFill>
              <a:latin typeface="Arial"/>
              <a:cs typeface="Arial"/>
            </a:endParaRPr>
          </a:p>
        </p:txBody>
      </p:sp>
      <p:sp>
        <p:nvSpPr>
          <p:cNvPr id="6" name="TextBox 5"/>
          <p:cNvSpPr txBox="1"/>
          <p:nvPr/>
        </p:nvSpPr>
        <p:spPr>
          <a:xfrm>
            <a:off x="5891409" y="649139"/>
            <a:ext cx="3217095" cy="2739211"/>
          </a:xfrm>
          <a:prstGeom prst="rect">
            <a:avLst/>
          </a:prstGeom>
          <a:solidFill>
            <a:srgbClr val="FFFFCC"/>
          </a:solidFill>
        </p:spPr>
        <p:txBody>
          <a:bodyPr wrap="square" rtlCol="0">
            <a:spAutoFit/>
          </a:bodyPr>
          <a:lstStyle/>
          <a:p>
            <a:r>
              <a:rPr lang="en-US" sz="1600" dirty="0" smtClean="0">
                <a:solidFill>
                  <a:srgbClr val="FF0000"/>
                </a:solidFill>
                <a:latin typeface="Palatino Linotype" pitchFamily="18" charset="0"/>
              </a:rPr>
              <a:t>CALICE (</a:t>
            </a:r>
            <a:r>
              <a:rPr lang="en-US" sz="1600" dirty="0" err="1" smtClean="0">
                <a:solidFill>
                  <a:srgbClr val="FF0000"/>
                </a:solidFill>
                <a:latin typeface="Palatino Linotype" pitchFamily="18" charset="0"/>
              </a:rPr>
              <a:t>SiW</a:t>
            </a:r>
            <a:r>
              <a:rPr lang="en-US" sz="1600" dirty="0" smtClean="0">
                <a:solidFill>
                  <a:srgbClr val="FF0000"/>
                </a:solidFill>
                <a:latin typeface="Palatino Linotype" pitchFamily="18" charset="0"/>
              </a:rPr>
              <a:t> ECAL):</a:t>
            </a:r>
          </a:p>
          <a:p>
            <a:endParaRPr lang="en-US" sz="1400" dirty="0">
              <a:solidFill>
                <a:srgbClr val="0000CC"/>
              </a:solidFill>
              <a:latin typeface="Palatino Linotype" pitchFamily="18" charset="0"/>
            </a:endParaRPr>
          </a:p>
          <a:p>
            <a:pPr marL="285750" indent="-285750">
              <a:buFont typeface="Wingdings" panose="05000000000000000000" pitchFamily="2" charset="2"/>
              <a:buChar char="v"/>
            </a:pPr>
            <a:r>
              <a:rPr lang="en-US" sz="1400" dirty="0" smtClean="0">
                <a:solidFill>
                  <a:srgbClr val="006600"/>
                </a:solidFill>
                <a:latin typeface="Palatino Linotype" pitchFamily="18" charset="0"/>
              </a:rPr>
              <a:t>From first prototypes to full    calorimeter systems</a:t>
            </a:r>
          </a:p>
          <a:p>
            <a:endParaRPr lang="en-US" sz="1600" dirty="0" smtClean="0">
              <a:solidFill>
                <a:srgbClr val="006600"/>
              </a:solidFill>
              <a:latin typeface="Palatino Linotype" pitchFamily="18" charset="0"/>
            </a:endParaRPr>
          </a:p>
          <a:p>
            <a:r>
              <a:rPr lang="en-US" sz="1400" dirty="0" smtClean="0">
                <a:solidFill>
                  <a:srgbClr val="663300"/>
                </a:solidFill>
                <a:latin typeface="Palatino Linotype" pitchFamily="18" charset="0"/>
                <a:sym typeface="Wingdings" panose="05000000000000000000" pitchFamily="2" charset="2"/>
              </a:rPr>
              <a:t>   technological integration</a:t>
            </a:r>
          </a:p>
          <a:p>
            <a:r>
              <a:rPr lang="en-US" sz="1400" dirty="0" smtClean="0">
                <a:solidFill>
                  <a:srgbClr val="663300"/>
                </a:solidFill>
                <a:latin typeface="Palatino Linotype" pitchFamily="18" charset="0"/>
                <a:sym typeface="Wingdings" panose="05000000000000000000" pitchFamily="2" charset="2"/>
              </a:rPr>
              <a:t>      (power pulsing, compact </a:t>
            </a:r>
          </a:p>
          <a:p>
            <a:r>
              <a:rPr lang="en-US" sz="1400" dirty="0" smtClean="0">
                <a:solidFill>
                  <a:srgbClr val="663300"/>
                </a:solidFill>
                <a:latin typeface="Palatino Linotype" pitchFamily="18" charset="0"/>
                <a:sym typeface="Wingdings" panose="05000000000000000000" pitchFamily="2" charset="2"/>
              </a:rPr>
              <a:t>       design, scalability)</a:t>
            </a:r>
            <a:endParaRPr lang="en-US" sz="1400" dirty="0">
              <a:solidFill>
                <a:srgbClr val="663300"/>
              </a:solidFill>
              <a:latin typeface="Palatino Linotype" pitchFamily="18" charset="0"/>
            </a:endParaRPr>
          </a:p>
          <a:p>
            <a:endParaRPr lang="en-US" sz="1400" dirty="0" smtClean="0">
              <a:latin typeface="Palatino Linotype" pitchFamily="18" charset="0"/>
            </a:endParaRPr>
          </a:p>
          <a:p>
            <a:r>
              <a:rPr lang="en-US" sz="1400" dirty="0" smtClean="0">
                <a:solidFill>
                  <a:srgbClr val="0000CC"/>
                </a:solidFill>
                <a:latin typeface="Palatino Linotype" pitchFamily="18" charset="0"/>
                <a:sym typeface="Wingdings" pitchFamily="2" charset="2"/>
              </a:rPr>
              <a:t>   </a:t>
            </a:r>
            <a:r>
              <a:rPr lang="en-US" sz="1400" dirty="0" smtClean="0">
                <a:solidFill>
                  <a:srgbClr val="0000CC"/>
                </a:solidFill>
                <a:latin typeface="Palatino Linotype" pitchFamily="18" charset="0"/>
              </a:rPr>
              <a:t>R&amp;D oriented towards LC but    </a:t>
            </a:r>
          </a:p>
          <a:p>
            <a:r>
              <a:rPr lang="en-US" sz="1400" dirty="0">
                <a:solidFill>
                  <a:srgbClr val="0000CC"/>
                </a:solidFill>
                <a:latin typeface="Palatino Linotype" pitchFamily="18" charset="0"/>
              </a:rPr>
              <a:t> </a:t>
            </a:r>
            <a:r>
              <a:rPr lang="en-US" sz="1400" dirty="0" smtClean="0">
                <a:solidFill>
                  <a:srgbClr val="0000CC"/>
                </a:solidFill>
                <a:latin typeface="Palatino Linotype" pitchFamily="18" charset="0"/>
              </a:rPr>
              <a:t>     synergies with other projects</a:t>
            </a:r>
          </a:p>
          <a:p>
            <a:r>
              <a:rPr lang="en-US" sz="1400" dirty="0" smtClean="0">
                <a:solidFill>
                  <a:srgbClr val="0000CC"/>
                </a:solidFill>
                <a:latin typeface="Palatino Linotype" pitchFamily="18" charset="0"/>
              </a:rPr>
              <a:t>      (</a:t>
            </a:r>
            <a:r>
              <a:rPr lang="en-US" sz="1400" dirty="0" err="1" smtClean="0">
                <a:solidFill>
                  <a:srgbClr val="0000CC"/>
                </a:solidFill>
                <a:latin typeface="Palatino Linotype" pitchFamily="18" charset="0"/>
              </a:rPr>
              <a:t>e.g.CMS</a:t>
            </a:r>
            <a:r>
              <a:rPr lang="en-US" sz="1400" dirty="0" smtClean="0">
                <a:solidFill>
                  <a:srgbClr val="0000CC"/>
                </a:solidFill>
                <a:latin typeface="Palatino Linotype" pitchFamily="18" charset="0"/>
              </a:rPr>
              <a:t> ECAL </a:t>
            </a:r>
            <a:r>
              <a:rPr lang="en-US" sz="1400" dirty="0" err="1">
                <a:solidFill>
                  <a:srgbClr val="0000CC"/>
                </a:solidFill>
                <a:latin typeface="Palatino Linotype" pitchFamily="18" charset="0"/>
              </a:rPr>
              <a:t>E</a:t>
            </a:r>
            <a:r>
              <a:rPr lang="en-US" sz="1400" dirty="0" err="1" smtClean="0">
                <a:solidFill>
                  <a:srgbClr val="0000CC"/>
                </a:solidFill>
                <a:latin typeface="Palatino Linotype" pitchFamily="18" charset="0"/>
              </a:rPr>
              <a:t>ndcap</a:t>
            </a:r>
            <a:r>
              <a:rPr lang="en-US" sz="1400" dirty="0" smtClean="0">
                <a:solidFill>
                  <a:srgbClr val="0000CC"/>
                </a:solidFill>
                <a:latin typeface="Palatino Linotype" pitchFamily="18" charset="0"/>
              </a:rPr>
              <a:t> </a:t>
            </a:r>
            <a:r>
              <a:rPr lang="en-US" sz="1400" dirty="0">
                <a:solidFill>
                  <a:srgbClr val="0000CC"/>
                </a:solidFill>
                <a:latin typeface="Palatino Linotype" pitchFamily="18" charset="0"/>
              </a:rPr>
              <a:t>U</a:t>
            </a:r>
            <a:r>
              <a:rPr lang="en-US" sz="1400" dirty="0" smtClean="0">
                <a:solidFill>
                  <a:srgbClr val="0000CC"/>
                </a:solidFill>
                <a:latin typeface="Palatino Linotype" pitchFamily="18" charset="0"/>
              </a:rPr>
              <a:t>pgrade)</a:t>
            </a:r>
          </a:p>
        </p:txBody>
      </p:sp>
      <p:sp>
        <p:nvSpPr>
          <p:cNvPr id="7" name="Rectangle 6"/>
          <p:cNvSpPr/>
          <p:nvPr/>
        </p:nvSpPr>
        <p:spPr>
          <a:xfrm>
            <a:off x="35496" y="3717032"/>
            <a:ext cx="4457018" cy="31409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TextBox 7"/>
          <p:cNvSpPr txBox="1"/>
          <p:nvPr/>
        </p:nvSpPr>
        <p:spPr>
          <a:xfrm>
            <a:off x="755576" y="3717032"/>
            <a:ext cx="2958759" cy="338554"/>
          </a:xfrm>
          <a:prstGeom prst="rect">
            <a:avLst/>
          </a:prstGeom>
          <a:noFill/>
        </p:spPr>
        <p:txBody>
          <a:bodyPr wrap="none" rtlCol="0">
            <a:spAutoFit/>
          </a:bodyPr>
          <a:lstStyle/>
          <a:p>
            <a:r>
              <a:rPr lang="en-US" sz="1600" dirty="0" smtClean="0">
                <a:solidFill>
                  <a:srgbClr val="FF0000"/>
                </a:solidFill>
                <a:latin typeface="Palatino Linotype" panose="02040502050505030304" pitchFamily="18" charset="0"/>
              </a:rPr>
              <a:t>Forward </a:t>
            </a:r>
            <a:r>
              <a:rPr lang="en-US" sz="1600" dirty="0" err="1" smtClean="0">
                <a:solidFill>
                  <a:srgbClr val="FF0000"/>
                </a:solidFill>
                <a:latin typeface="Palatino Linotype" panose="02040502050505030304" pitchFamily="18" charset="0"/>
              </a:rPr>
              <a:t>Calorimetry</a:t>
            </a:r>
            <a:r>
              <a:rPr lang="en-US" sz="1600" dirty="0" smtClean="0">
                <a:solidFill>
                  <a:srgbClr val="FF0000"/>
                </a:solidFill>
                <a:latin typeface="Palatino Linotype" panose="02040502050505030304" pitchFamily="18" charset="0"/>
              </a:rPr>
              <a:t> (FCAL): </a:t>
            </a:r>
            <a:endParaRPr lang="fr-FR" sz="1600" dirty="0">
              <a:solidFill>
                <a:srgbClr val="FF0000"/>
              </a:solidFill>
              <a:latin typeface="Palatino Linotype" panose="02040502050505030304" pitchFamily="18" charset="0"/>
            </a:endParaRPr>
          </a:p>
        </p:txBody>
      </p:sp>
      <p:sp>
        <p:nvSpPr>
          <p:cNvPr id="9" name="Rectangle 8"/>
          <p:cNvSpPr/>
          <p:nvPr/>
        </p:nvSpPr>
        <p:spPr>
          <a:xfrm>
            <a:off x="4651486" y="3717032"/>
            <a:ext cx="4457018" cy="31409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TextBox 9"/>
          <p:cNvSpPr txBox="1"/>
          <p:nvPr/>
        </p:nvSpPr>
        <p:spPr>
          <a:xfrm>
            <a:off x="5940152" y="3738518"/>
            <a:ext cx="2946640" cy="338554"/>
          </a:xfrm>
          <a:prstGeom prst="rect">
            <a:avLst/>
          </a:prstGeom>
          <a:noFill/>
        </p:spPr>
        <p:txBody>
          <a:bodyPr wrap="none" rtlCol="0">
            <a:spAutoFit/>
          </a:bodyPr>
          <a:lstStyle/>
          <a:p>
            <a:r>
              <a:rPr lang="en-US" sz="1600" dirty="0">
                <a:solidFill>
                  <a:srgbClr val="FF0000"/>
                </a:solidFill>
                <a:latin typeface="Palatino Linotype" panose="02040502050505030304" pitchFamily="18" charset="0"/>
              </a:rPr>
              <a:t>H</a:t>
            </a:r>
            <a:r>
              <a:rPr lang="en-US" sz="1600" dirty="0" smtClean="0">
                <a:solidFill>
                  <a:srgbClr val="FF0000"/>
                </a:solidFill>
                <a:latin typeface="Palatino Linotype" panose="02040502050505030304" pitchFamily="18" charset="0"/>
              </a:rPr>
              <a:t>adron </a:t>
            </a:r>
            <a:r>
              <a:rPr lang="en-US" sz="1600" dirty="0" err="1" smtClean="0">
                <a:solidFill>
                  <a:srgbClr val="FF0000"/>
                </a:solidFill>
                <a:latin typeface="Palatino Linotype" panose="02040502050505030304" pitchFamily="18" charset="0"/>
              </a:rPr>
              <a:t>Calorimetry</a:t>
            </a:r>
            <a:r>
              <a:rPr lang="en-US" sz="1600" dirty="0" smtClean="0">
                <a:solidFill>
                  <a:srgbClr val="FF0000"/>
                </a:solidFill>
                <a:latin typeface="Palatino Linotype" panose="02040502050505030304" pitchFamily="18" charset="0"/>
              </a:rPr>
              <a:t> (HCAL): </a:t>
            </a:r>
            <a:endParaRPr lang="fr-FR" sz="1600" dirty="0">
              <a:solidFill>
                <a:srgbClr val="FF0000"/>
              </a:solidFill>
              <a:latin typeface="Palatino Linotype" panose="02040502050505030304" pitchFamily="18" charset="0"/>
            </a:endParaRPr>
          </a:p>
        </p:txBody>
      </p:sp>
      <p:pic>
        <p:nvPicPr>
          <p:cNvPr id="11" name="Picture 5"/>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07727" y="4906606"/>
            <a:ext cx="4148249" cy="19228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Box 11"/>
          <p:cNvSpPr txBox="1"/>
          <p:nvPr/>
        </p:nvSpPr>
        <p:spPr>
          <a:xfrm>
            <a:off x="2417879" y="4946511"/>
            <a:ext cx="1592103" cy="307777"/>
          </a:xfrm>
          <a:prstGeom prst="rect">
            <a:avLst/>
          </a:prstGeom>
          <a:solidFill>
            <a:schemeClr val="bg1"/>
          </a:solidFill>
        </p:spPr>
        <p:txBody>
          <a:bodyPr wrap="none" rtlCol="0">
            <a:spAutoFit/>
          </a:bodyPr>
          <a:lstStyle/>
          <a:p>
            <a:r>
              <a:rPr lang="en-US" sz="1400" dirty="0" err="1" smtClean="0">
                <a:latin typeface="Palatino Linotype" panose="02040502050505030304" pitchFamily="18" charset="0"/>
              </a:rPr>
              <a:t>BeamCal</a:t>
            </a:r>
            <a:r>
              <a:rPr lang="en-US" sz="1400" dirty="0" smtClean="0">
                <a:latin typeface="Palatino Linotype" panose="02040502050505030304" pitchFamily="18" charset="0"/>
              </a:rPr>
              <a:t> </a:t>
            </a:r>
            <a:r>
              <a:rPr lang="en-US" sz="1400" dirty="0">
                <a:latin typeface="Palatino Linotype" panose="02040502050505030304" pitchFamily="18" charset="0"/>
              </a:rPr>
              <a:t>S</a:t>
            </a:r>
            <a:r>
              <a:rPr lang="en-US" sz="1400" dirty="0" smtClean="0">
                <a:latin typeface="Palatino Linotype" panose="02040502050505030304" pitchFamily="18" charset="0"/>
              </a:rPr>
              <a:t>ensors:</a:t>
            </a:r>
            <a:endParaRPr lang="fr-FR" sz="1400" dirty="0">
              <a:latin typeface="Palatino Linotype" panose="02040502050505030304" pitchFamily="18" charset="0"/>
            </a:endParaRPr>
          </a:p>
        </p:txBody>
      </p:sp>
      <p:sp>
        <p:nvSpPr>
          <p:cNvPr id="13" name="TextBox 12"/>
          <p:cNvSpPr txBox="1"/>
          <p:nvPr/>
        </p:nvSpPr>
        <p:spPr>
          <a:xfrm>
            <a:off x="179512" y="4005064"/>
            <a:ext cx="3623108" cy="954107"/>
          </a:xfrm>
          <a:prstGeom prst="rect">
            <a:avLst/>
          </a:prstGeom>
          <a:noFill/>
        </p:spPr>
        <p:txBody>
          <a:bodyPr wrap="none" rtlCol="0">
            <a:spAutoFit/>
          </a:bodyPr>
          <a:lstStyle/>
          <a:p>
            <a:pPr marL="285750" indent="-285750">
              <a:buFont typeface="Wingdings" panose="05000000000000000000" pitchFamily="2" charset="2"/>
              <a:buChar char="v"/>
            </a:pPr>
            <a:r>
              <a:rPr lang="en-US" sz="1400" dirty="0" err="1" smtClean="0">
                <a:solidFill>
                  <a:srgbClr val="663300"/>
                </a:solidFill>
                <a:latin typeface="Palatino Linotype" panose="02040502050505030304" pitchFamily="18" charset="0"/>
              </a:rPr>
              <a:t>LumiCal</a:t>
            </a:r>
            <a:r>
              <a:rPr lang="en-US" sz="1400" dirty="0" smtClean="0">
                <a:solidFill>
                  <a:srgbClr val="663300"/>
                </a:solidFill>
                <a:latin typeface="Palatino Linotype" panose="02040502050505030304" pitchFamily="18" charset="0"/>
              </a:rPr>
              <a:t> </a:t>
            </a:r>
            <a:r>
              <a:rPr lang="en-US" sz="1400" dirty="0" err="1" smtClean="0">
                <a:solidFill>
                  <a:srgbClr val="663300"/>
                </a:solidFill>
                <a:latin typeface="Palatino Linotype" panose="02040502050505030304" pitchFamily="18" charset="0"/>
              </a:rPr>
              <a:t>provies</a:t>
            </a:r>
            <a:r>
              <a:rPr lang="en-US" sz="1400" dirty="0" smtClean="0">
                <a:solidFill>
                  <a:srgbClr val="663300"/>
                </a:solidFill>
                <a:latin typeface="Palatino Linotype" panose="02040502050505030304" pitchFamily="18" charset="0"/>
              </a:rPr>
              <a:t> integrated luminosity </a:t>
            </a:r>
          </a:p>
          <a:p>
            <a:r>
              <a:rPr lang="en-US" sz="1400" dirty="0" smtClean="0">
                <a:solidFill>
                  <a:srgbClr val="663300"/>
                </a:solidFill>
                <a:latin typeface="Palatino Linotype" panose="02040502050505030304" pitchFamily="18" charset="0"/>
              </a:rPr>
              <a:t>      measurement</a:t>
            </a:r>
          </a:p>
          <a:p>
            <a:pPr marL="285750" indent="-285750">
              <a:buFont typeface="Wingdings" panose="05000000000000000000" pitchFamily="2" charset="2"/>
              <a:buChar char="v"/>
            </a:pPr>
            <a:r>
              <a:rPr lang="en-US" sz="1400" dirty="0" err="1" smtClean="0">
                <a:solidFill>
                  <a:srgbClr val="663300"/>
                </a:solidFill>
                <a:latin typeface="Palatino Linotype" panose="02040502050505030304" pitchFamily="18" charset="0"/>
              </a:rPr>
              <a:t>BeamCal</a:t>
            </a:r>
            <a:r>
              <a:rPr lang="en-US" sz="1400" dirty="0" smtClean="0">
                <a:solidFill>
                  <a:srgbClr val="663300"/>
                </a:solidFill>
                <a:latin typeface="Palatino Linotype" panose="02040502050505030304" pitchFamily="18" charset="0"/>
              </a:rPr>
              <a:t> Provides instant luminosity</a:t>
            </a:r>
          </a:p>
          <a:p>
            <a:r>
              <a:rPr lang="en-US" sz="1400" dirty="0" smtClean="0">
                <a:solidFill>
                  <a:srgbClr val="663300"/>
                </a:solidFill>
                <a:latin typeface="Palatino Linotype" panose="02040502050505030304" pitchFamily="18" charset="0"/>
              </a:rPr>
              <a:t>       measurement and assists beam tuning</a:t>
            </a:r>
            <a:endParaRPr lang="fr-FR" sz="1400" dirty="0">
              <a:solidFill>
                <a:srgbClr val="663300"/>
              </a:solidFill>
              <a:latin typeface="Palatino Linotype" panose="02040502050505030304" pitchFamily="18" charset="0"/>
            </a:endParaRPr>
          </a:p>
        </p:txBody>
      </p:sp>
      <p:pic>
        <p:nvPicPr>
          <p:cNvPr id="14" name="Picture 15"/>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444208" y="4548130"/>
            <a:ext cx="2664296" cy="23053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5" name="TextBox 14"/>
          <p:cNvSpPr txBox="1"/>
          <p:nvPr/>
        </p:nvSpPr>
        <p:spPr>
          <a:xfrm>
            <a:off x="4788024" y="3913892"/>
            <a:ext cx="1091966" cy="523220"/>
          </a:xfrm>
          <a:prstGeom prst="rect">
            <a:avLst/>
          </a:prstGeom>
          <a:noFill/>
        </p:spPr>
        <p:txBody>
          <a:bodyPr wrap="none" rtlCol="0">
            <a:spAutoFit/>
          </a:bodyPr>
          <a:lstStyle/>
          <a:p>
            <a:r>
              <a:rPr lang="en-US" sz="1400" dirty="0" smtClean="0">
                <a:solidFill>
                  <a:srgbClr val="0000CC"/>
                </a:solidFill>
                <a:latin typeface="Palatino Linotype" panose="02040502050505030304" pitchFamily="18" charset="0"/>
              </a:rPr>
              <a:t>Large Scale</a:t>
            </a:r>
          </a:p>
          <a:p>
            <a:r>
              <a:rPr lang="en-US" sz="1400" dirty="0" smtClean="0">
                <a:solidFill>
                  <a:srgbClr val="0000CC"/>
                </a:solidFill>
                <a:latin typeface="Palatino Linotype" panose="02040502050505030304" pitchFamily="18" charset="0"/>
              </a:rPr>
              <a:t>Prototypes:</a:t>
            </a:r>
            <a:endParaRPr lang="fr-FR" sz="1400" dirty="0">
              <a:solidFill>
                <a:srgbClr val="0000CC"/>
              </a:solidFill>
              <a:latin typeface="Palatino Linotype" panose="02040502050505030304" pitchFamily="18" charset="0"/>
            </a:endParaRPr>
          </a:p>
        </p:txBody>
      </p:sp>
      <p:sp>
        <p:nvSpPr>
          <p:cNvPr id="16" name="Rectangle 15"/>
          <p:cNvSpPr/>
          <p:nvPr/>
        </p:nvSpPr>
        <p:spPr>
          <a:xfrm>
            <a:off x="6102424" y="4077072"/>
            <a:ext cx="3222104" cy="523220"/>
          </a:xfrm>
          <a:prstGeom prst="rect">
            <a:avLst/>
          </a:prstGeom>
        </p:spPr>
        <p:txBody>
          <a:bodyPr wrap="square">
            <a:spAutoFit/>
          </a:bodyPr>
          <a:lstStyle/>
          <a:p>
            <a:r>
              <a:rPr lang="en-US" altLang="fr-FR" sz="1400" dirty="0" smtClean="0">
                <a:latin typeface="Palatino Linotype" panose="02040502050505030304" pitchFamily="18" charset="0"/>
              </a:rPr>
              <a:t>Excellent </a:t>
            </a:r>
            <a:r>
              <a:rPr lang="en-US" altLang="fr-FR" sz="1400" dirty="0" err="1" smtClean="0">
                <a:latin typeface="Palatino Linotype" panose="02040502050505030304" pitchFamily="18" charset="0"/>
              </a:rPr>
              <a:t>hadronic</a:t>
            </a:r>
            <a:r>
              <a:rPr lang="en-US" altLang="fr-FR" sz="1400" dirty="0" smtClean="0">
                <a:latin typeface="Palatino Linotype" panose="02040502050505030304" pitchFamily="18" charset="0"/>
              </a:rPr>
              <a:t> energy resolution </a:t>
            </a:r>
          </a:p>
          <a:p>
            <a:r>
              <a:rPr lang="en-US" altLang="fr-FR" sz="1400" dirty="0" smtClean="0">
                <a:latin typeface="Palatino Linotype" panose="02040502050505030304" pitchFamily="18" charset="0"/>
              </a:rPr>
              <a:t>         by software compensation</a:t>
            </a:r>
            <a:endParaRPr lang="en-US" altLang="fr-FR" sz="1400" dirty="0">
              <a:latin typeface="Palatino Linotype" panose="02040502050505030304" pitchFamily="18" charset="0"/>
            </a:endParaRPr>
          </a:p>
        </p:txBody>
      </p:sp>
      <p:pic>
        <p:nvPicPr>
          <p:cNvPr id="17" name="Picture 4"/>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4651978" y="4482116"/>
            <a:ext cx="1653901" cy="103511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8" name="Picture 5"/>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4713634" y="5544616"/>
            <a:ext cx="1592246" cy="126876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9" name="TextBox 18"/>
          <p:cNvSpPr txBox="1"/>
          <p:nvPr/>
        </p:nvSpPr>
        <p:spPr>
          <a:xfrm>
            <a:off x="4788024" y="5157192"/>
            <a:ext cx="1435008" cy="307777"/>
          </a:xfrm>
          <a:prstGeom prst="rect">
            <a:avLst/>
          </a:prstGeom>
          <a:solidFill>
            <a:schemeClr val="bg1"/>
          </a:solidFill>
        </p:spPr>
        <p:txBody>
          <a:bodyPr wrap="none" rtlCol="0">
            <a:spAutoFit/>
          </a:bodyPr>
          <a:lstStyle/>
          <a:p>
            <a:r>
              <a:rPr lang="en-US" sz="1400" dirty="0" err="1" smtClean="0">
                <a:solidFill>
                  <a:srgbClr val="663300"/>
                </a:solidFill>
                <a:latin typeface="Palatino Linotype" panose="02040502050505030304" pitchFamily="18" charset="0"/>
              </a:rPr>
              <a:t>Sci</a:t>
            </a:r>
            <a:r>
              <a:rPr lang="en-US" sz="1400" dirty="0" smtClean="0">
                <a:solidFill>
                  <a:srgbClr val="663300"/>
                </a:solidFill>
                <a:latin typeface="Palatino Linotype" panose="02040502050505030304" pitchFamily="18" charset="0"/>
              </a:rPr>
              <a:t> tiles + </a:t>
            </a:r>
            <a:r>
              <a:rPr lang="en-US" sz="1400" dirty="0" err="1">
                <a:solidFill>
                  <a:srgbClr val="663300"/>
                </a:solidFill>
                <a:latin typeface="Palatino Linotype" panose="02040502050505030304" pitchFamily="18" charset="0"/>
              </a:rPr>
              <a:t>S</a:t>
            </a:r>
            <a:r>
              <a:rPr lang="en-US" sz="1400" dirty="0" err="1" smtClean="0">
                <a:solidFill>
                  <a:srgbClr val="663300"/>
                </a:solidFill>
                <a:latin typeface="Palatino Linotype" panose="02040502050505030304" pitchFamily="18" charset="0"/>
              </a:rPr>
              <a:t>iPM</a:t>
            </a:r>
            <a:r>
              <a:rPr lang="en-US" sz="1400" dirty="0" smtClean="0">
                <a:solidFill>
                  <a:srgbClr val="663300"/>
                </a:solidFill>
                <a:latin typeface="Palatino Linotype" panose="02040502050505030304" pitchFamily="18" charset="0"/>
              </a:rPr>
              <a:t>:</a:t>
            </a:r>
            <a:endParaRPr lang="fr-FR" sz="1400" dirty="0">
              <a:solidFill>
                <a:srgbClr val="663300"/>
              </a:solidFill>
              <a:latin typeface="Palatino Linotype" panose="02040502050505030304" pitchFamily="18" charset="0"/>
            </a:endParaRPr>
          </a:p>
        </p:txBody>
      </p:sp>
      <p:sp>
        <p:nvSpPr>
          <p:cNvPr id="20" name="TextBox 19"/>
          <p:cNvSpPr txBox="1"/>
          <p:nvPr/>
        </p:nvSpPr>
        <p:spPr>
          <a:xfrm>
            <a:off x="4716016" y="6525344"/>
            <a:ext cx="1734770" cy="307777"/>
          </a:xfrm>
          <a:prstGeom prst="rect">
            <a:avLst/>
          </a:prstGeom>
          <a:solidFill>
            <a:schemeClr val="bg1"/>
          </a:solidFill>
        </p:spPr>
        <p:txBody>
          <a:bodyPr wrap="none" rtlCol="0">
            <a:spAutoFit/>
          </a:bodyPr>
          <a:lstStyle/>
          <a:p>
            <a:r>
              <a:rPr lang="en-US" sz="1400" dirty="0" smtClean="0">
                <a:solidFill>
                  <a:srgbClr val="663300"/>
                </a:solidFill>
                <a:latin typeface="Palatino Linotype" panose="02040502050505030304" pitchFamily="18" charset="0"/>
              </a:rPr>
              <a:t>1m</a:t>
            </a:r>
            <a:r>
              <a:rPr lang="en-US" sz="1400" baseline="30000" dirty="0" smtClean="0">
                <a:solidFill>
                  <a:srgbClr val="663300"/>
                </a:solidFill>
                <a:latin typeface="Palatino Linotype" panose="02040502050505030304" pitchFamily="18" charset="0"/>
              </a:rPr>
              <a:t>3</a:t>
            </a:r>
            <a:r>
              <a:rPr lang="en-US" sz="1400" dirty="0" smtClean="0">
                <a:solidFill>
                  <a:srgbClr val="663300"/>
                </a:solidFill>
                <a:latin typeface="Palatino Linotype" panose="02040502050505030304" pitchFamily="18" charset="0"/>
              </a:rPr>
              <a:t> abs.: steel or W</a:t>
            </a:r>
            <a:endParaRPr lang="fr-FR" sz="1400" dirty="0">
              <a:solidFill>
                <a:srgbClr val="663300"/>
              </a:solidFill>
              <a:latin typeface="Palatino Linotype" panose="02040502050505030304" pitchFamily="18" charset="0"/>
            </a:endParaRPr>
          </a:p>
        </p:txBody>
      </p:sp>
    </p:spTree>
    <p:extLst>
      <p:ext uri="{BB962C8B-B14F-4D97-AF65-F5344CB8AC3E}">
        <p14:creationId xmlns:p14="http://schemas.microsoft.com/office/powerpoint/2010/main" val="3684169199"/>
      </p:ext>
    </p:extLst>
  </p:cSld>
  <p:clrMapOvr>
    <a:overrideClrMapping bg1="lt1" tx1="dk1" bg2="lt2" tx2="dk2" accent1="accent1" accent2="accent2" accent3="accent3" accent4="accent4" accent5="accent5" accent6="accent6" hlink="hlink" folHlink="folHlink"/>
  </p:clrMapOvr>
  <p:transition>
    <p:circl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0530" y="0"/>
            <a:ext cx="916453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0050949"/>
      </p:ext>
    </p:extLst>
  </p:cSld>
  <p:clrMapOvr>
    <a:masterClrMapping/>
  </p:clrMapOvr>
  <p:transition>
    <p:circl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9396" y="2018457"/>
            <a:ext cx="8262087" cy="4464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539552" y="908723"/>
            <a:ext cx="8424936" cy="1477281"/>
          </a:xfrm>
          <a:prstGeom prst="rect">
            <a:avLst/>
          </a:prstGeom>
          <a:noFill/>
        </p:spPr>
        <p:txBody>
          <a:bodyPr wrap="square" lIns="91395" tIns="45697" rIns="91395" bIns="45697" rtlCol="0">
            <a:spAutoFit/>
          </a:bodyPr>
          <a:lstStyle/>
          <a:p>
            <a:pPr lvl="0"/>
            <a:r>
              <a:rPr lang="en-GB" dirty="0" smtClean="0"/>
              <a:t>Only EYETS (19 weeks)   (no Linac4 connection </a:t>
            </a:r>
            <a:r>
              <a:rPr lang="en-GB" dirty="0"/>
              <a:t>during </a:t>
            </a:r>
            <a:r>
              <a:rPr lang="en-GB" dirty="0" smtClean="0"/>
              <a:t>Run2) </a:t>
            </a:r>
          </a:p>
          <a:p>
            <a:pPr lvl="0"/>
            <a:r>
              <a:rPr lang="en-GB" dirty="0" smtClean="0"/>
              <a:t>LS2 	starting in </a:t>
            </a:r>
            <a:r>
              <a:rPr lang="en-GB" dirty="0" smtClean="0">
                <a:solidFill>
                  <a:srgbClr val="FF0000"/>
                </a:solidFill>
              </a:rPr>
              <a:t>2018 (July)</a:t>
            </a:r>
            <a:r>
              <a:rPr lang="en-GB" dirty="0" smtClean="0"/>
              <a:t>	</a:t>
            </a:r>
            <a:r>
              <a:rPr lang="en-GB" dirty="0" smtClean="0">
                <a:solidFill>
                  <a:srgbClr val="FF0000"/>
                </a:solidFill>
              </a:rPr>
              <a:t>18 </a:t>
            </a:r>
            <a:r>
              <a:rPr lang="en-GB" dirty="0" smtClean="0"/>
              <a:t>months + 3months BC </a:t>
            </a:r>
            <a:r>
              <a:rPr lang="en-GB" sz="1400" dirty="0"/>
              <a:t>(Beam Commissioning)</a:t>
            </a:r>
            <a:endParaRPr lang="en-GB" dirty="0" smtClean="0"/>
          </a:p>
          <a:p>
            <a:pPr lvl="0"/>
            <a:r>
              <a:rPr lang="en-GB" dirty="0" smtClean="0"/>
              <a:t>LS3	LHC: starting in 2023 =&gt;	</a:t>
            </a:r>
            <a:r>
              <a:rPr lang="en-GB" dirty="0" smtClean="0">
                <a:solidFill>
                  <a:srgbClr val="FF0000"/>
                </a:solidFill>
              </a:rPr>
              <a:t>30</a:t>
            </a:r>
            <a:r>
              <a:rPr lang="en-GB" dirty="0" smtClean="0"/>
              <a:t> months + 3 BC</a:t>
            </a:r>
          </a:p>
          <a:p>
            <a:pPr lvl="0"/>
            <a:r>
              <a:rPr lang="en-GB" dirty="0"/>
              <a:t>	</a:t>
            </a:r>
            <a:r>
              <a:rPr lang="en-GB" dirty="0" smtClean="0"/>
              <a:t>injectors: in 2024	      =&gt;	</a:t>
            </a:r>
            <a:r>
              <a:rPr lang="en-GB" dirty="0" smtClean="0">
                <a:solidFill>
                  <a:srgbClr val="FF0000"/>
                </a:solidFill>
              </a:rPr>
              <a:t>13</a:t>
            </a:r>
            <a:r>
              <a:rPr lang="en-GB" dirty="0" smtClean="0"/>
              <a:t> months + 3 BC</a:t>
            </a:r>
            <a:endParaRPr lang="en-GB" dirty="0"/>
          </a:p>
          <a:p>
            <a:endParaRPr lang="en-GB" dirty="0"/>
          </a:p>
        </p:txBody>
      </p:sp>
      <p:sp>
        <p:nvSpPr>
          <p:cNvPr id="5" name="TextBox 4"/>
          <p:cNvSpPr txBox="1"/>
          <p:nvPr/>
        </p:nvSpPr>
        <p:spPr>
          <a:xfrm>
            <a:off x="755580" y="246293"/>
            <a:ext cx="4194175" cy="472428"/>
          </a:xfrm>
          <a:prstGeom prst="rect">
            <a:avLst/>
          </a:prstGeom>
          <a:solidFill>
            <a:schemeClr val="tx2">
              <a:lumMod val="60000"/>
              <a:lumOff val="40000"/>
            </a:schemeClr>
          </a:solidFill>
        </p:spPr>
        <p:txBody>
          <a:bodyPr wrap="none" lIns="91395" tIns="45697" rIns="91395" bIns="45697" rtlCol="0">
            <a:spAutoFit/>
          </a:bodyPr>
          <a:lstStyle/>
          <a:p>
            <a:r>
              <a:rPr lang="en-GB" sz="2400" b="1" dirty="0">
                <a:solidFill>
                  <a:schemeClr val="bg1"/>
                </a:solidFill>
              </a:rPr>
              <a:t>New LHC schedule beyond LS1</a:t>
            </a:r>
          </a:p>
        </p:txBody>
      </p:sp>
      <p:sp>
        <p:nvSpPr>
          <p:cNvPr id="6" name="TextBox 5"/>
          <p:cNvSpPr txBox="1"/>
          <p:nvPr/>
        </p:nvSpPr>
        <p:spPr>
          <a:xfrm>
            <a:off x="2679928" y="2783568"/>
            <a:ext cx="723184" cy="369285"/>
          </a:xfrm>
          <a:prstGeom prst="rect">
            <a:avLst/>
          </a:prstGeom>
          <a:noFill/>
        </p:spPr>
        <p:txBody>
          <a:bodyPr wrap="none" lIns="91395" tIns="45697" rIns="91395" bIns="45697" rtlCol="0">
            <a:spAutoFit/>
          </a:bodyPr>
          <a:lstStyle/>
          <a:p>
            <a:r>
              <a:rPr lang="en-GB" dirty="0" smtClean="0">
                <a:solidFill>
                  <a:schemeClr val="bg1"/>
                </a:solidFill>
              </a:rPr>
              <a:t>Run 2</a:t>
            </a:r>
            <a:endParaRPr lang="en-GB" dirty="0">
              <a:solidFill>
                <a:schemeClr val="bg1"/>
              </a:solidFill>
            </a:endParaRPr>
          </a:p>
        </p:txBody>
      </p:sp>
      <p:sp>
        <p:nvSpPr>
          <p:cNvPr id="7" name="TextBox 6"/>
          <p:cNvSpPr txBox="1"/>
          <p:nvPr/>
        </p:nvSpPr>
        <p:spPr>
          <a:xfrm>
            <a:off x="7668347" y="2783568"/>
            <a:ext cx="723184" cy="369285"/>
          </a:xfrm>
          <a:prstGeom prst="rect">
            <a:avLst/>
          </a:prstGeom>
          <a:noFill/>
        </p:spPr>
        <p:txBody>
          <a:bodyPr wrap="none" lIns="91395" tIns="45697" rIns="91395" bIns="45697" rtlCol="0">
            <a:spAutoFit/>
          </a:bodyPr>
          <a:lstStyle/>
          <a:p>
            <a:r>
              <a:rPr lang="en-GB" dirty="0" smtClean="0">
                <a:solidFill>
                  <a:schemeClr val="bg1"/>
                </a:solidFill>
              </a:rPr>
              <a:t>Run 3</a:t>
            </a:r>
            <a:endParaRPr lang="en-GB" dirty="0">
              <a:solidFill>
                <a:schemeClr val="bg1"/>
              </a:solidFill>
            </a:endParaRPr>
          </a:p>
        </p:txBody>
      </p:sp>
      <p:sp>
        <p:nvSpPr>
          <p:cNvPr id="8" name="TextBox 7"/>
          <p:cNvSpPr txBox="1"/>
          <p:nvPr/>
        </p:nvSpPr>
        <p:spPr>
          <a:xfrm>
            <a:off x="6588226" y="4227305"/>
            <a:ext cx="723184" cy="369285"/>
          </a:xfrm>
          <a:prstGeom prst="rect">
            <a:avLst/>
          </a:prstGeom>
          <a:noFill/>
        </p:spPr>
        <p:txBody>
          <a:bodyPr wrap="none" lIns="91395" tIns="45697" rIns="91395" bIns="45697" rtlCol="0">
            <a:spAutoFit/>
          </a:bodyPr>
          <a:lstStyle/>
          <a:p>
            <a:r>
              <a:rPr lang="en-GB" dirty="0" smtClean="0">
                <a:solidFill>
                  <a:schemeClr val="bg1"/>
                </a:solidFill>
              </a:rPr>
              <a:t>Run 4</a:t>
            </a:r>
            <a:endParaRPr lang="en-GB" dirty="0">
              <a:solidFill>
                <a:schemeClr val="bg1"/>
              </a:solidFill>
            </a:endParaRPr>
          </a:p>
        </p:txBody>
      </p:sp>
      <p:sp>
        <p:nvSpPr>
          <p:cNvPr id="9" name="TextBox 8"/>
          <p:cNvSpPr txBox="1"/>
          <p:nvPr/>
        </p:nvSpPr>
        <p:spPr>
          <a:xfrm>
            <a:off x="5436097" y="2783568"/>
            <a:ext cx="558075" cy="369285"/>
          </a:xfrm>
          <a:prstGeom prst="rect">
            <a:avLst/>
          </a:prstGeom>
          <a:noFill/>
        </p:spPr>
        <p:txBody>
          <a:bodyPr wrap="none" lIns="91395" tIns="45697" rIns="91395" bIns="45697" rtlCol="0">
            <a:spAutoFit/>
          </a:bodyPr>
          <a:lstStyle/>
          <a:p>
            <a:r>
              <a:rPr lang="en-GB" dirty="0" smtClean="0">
                <a:solidFill>
                  <a:schemeClr val="bg1"/>
                </a:solidFill>
              </a:rPr>
              <a:t>LS 2</a:t>
            </a:r>
            <a:endParaRPr lang="en-GB" dirty="0">
              <a:solidFill>
                <a:schemeClr val="bg1"/>
              </a:solidFill>
            </a:endParaRPr>
          </a:p>
        </p:txBody>
      </p:sp>
      <p:sp>
        <p:nvSpPr>
          <p:cNvPr id="10" name="TextBox 9"/>
          <p:cNvSpPr txBox="1"/>
          <p:nvPr/>
        </p:nvSpPr>
        <p:spPr>
          <a:xfrm>
            <a:off x="3559482" y="4227305"/>
            <a:ext cx="558075" cy="369285"/>
          </a:xfrm>
          <a:prstGeom prst="rect">
            <a:avLst/>
          </a:prstGeom>
          <a:noFill/>
        </p:spPr>
        <p:txBody>
          <a:bodyPr wrap="none" lIns="91395" tIns="45697" rIns="91395" bIns="45697" rtlCol="0">
            <a:spAutoFit/>
          </a:bodyPr>
          <a:lstStyle/>
          <a:p>
            <a:r>
              <a:rPr lang="en-GB" dirty="0" smtClean="0">
                <a:solidFill>
                  <a:schemeClr val="bg1"/>
                </a:solidFill>
              </a:rPr>
              <a:t>LS </a:t>
            </a:r>
            <a:r>
              <a:rPr lang="en-GB" dirty="0">
                <a:solidFill>
                  <a:schemeClr val="bg1"/>
                </a:solidFill>
              </a:rPr>
              <a:t>3</a:t>
            </a:r>
          </a:p>
        </p:txBody>
      </p:sp>
      <p:sp>
        <p:nvSpPr>
          <p:cNvPr id="11" name="TextBox 10"/>
          <p:cNvSpPr txBox="1"/>
          <p:nvPr/>
        </p:nvSpPr>
        <p:spPr>
          <a:xfrm>
            <a:off x="1547667" y="5651958"/>
            <a:ext cx="558075" cy="369285"/>
          </a:xfrm>
          <a:prstGeom prst="rect">
            <a:avLst/>
          </a:prstGeom>
          <a:noFill/>
        </p:spPr>
        <p:txBody>
          <a:bodyPr wrap="none" lIns="91395" tIns="45697" rIns="91395" bIns="45697" rtlCol="0">
            <a:spAutoFit/>
          </a:bodyPr>
          <a:lstStyle/>
          <a:p>
            <a:r>
              <a:rPr lang="en-GB" dirty="0" smtClean="0">
                <a:solidFill>
                  <a:schemeClr val="bg1"/>
                </a:solidFill>
              </a:rPr>
              <a:t>LS 4</a:t>
            </a:r>
            <a:endParaRPr lang="en-GB" dirty="0">
              <a:solidFill>
                <a:schemeClr val="bg1"/>
              </a:solidFill>
            </a:endParaRPr>
          </a:p>
        </p:txBody>
      </p:sp>
      <p:sp>
        <p:nvSpPr>
          <p:cNvPr id="12" name="TextBox 11"/>
          <p:cNvSpPr txBox="1"/>
          <p:nvPr/>
        </p:nvSpPr>
        <p:spPr>
          <a:xfrm>
            <a:off x="5765675" y="5651958"/>
            <a:ext cx="558075" cy="369285"/>
          </a:xfrm>
          <a:prstGeom prst="rect">
            <a:avLst/>
          </a:prstGeom>
          <a:noFill/>
        </p:spPr>
        <p:txBody>
          <a:bodyPr wrap="none" lIns="91395" tIns="45697" rIns="91395" bIns="45697" rtlCol="0">
            <a:spAutoFit/>
          </a:bodyPr>
          <a:lstStyle/>
          <a:p>
            <a:r>
              <a:rPr lang="en-GB" dirty="0" smtClean="0">
                <a:solidFill>
                  <a:schemeClr val="bg1"/>
                </a:solidFill>
              </a:rPr>
              <a:t>LS 5</a:t>
            </a:r>
            <a:endParaRPr lang="en-GB" dirty="0">
              <a:solidFill>
                <a:schemeClr val="bg1"/>
              </a:solidFill>
            </a:endParaRPr>
          </a:p>
        </p:txBody>
      </p:sp>
      <p:sp>
        <p:nvSpPr>
          <p:cNvPr id="13" name="TextBox 12"/>
          <p:cNvSpPr txBox="1"/>
          <p:nvPr/>
        </p:nvSpPr>
        <p:spPr>
          <a:xfrm>
            <a:off x="3737700" y="5651958"/>
            <a:ext cx="723184" cy="369285"/>
          </a:xfrm>
          <a:prstGeom prst="rect">
            <a:avLst/>
          </a:prstGeom>
          <a:noFill/>
        </p:spPr>
        <p:txBody>
          <a:bodyPr wrap="none" lIns="91395" tIns="45697" rIns="91395" bIns="45697" rtlCol="0">
            <a:spAutoFit/>
          </a:bodyPr>
          <a:lstStyle/>
          <a:p>
            <a:r>
              <a:rPr lang="en-GB" dirty="0" smtClean="0">
                <a:solidFill>
                  <a:schemeClr val="bg1"/>
                </a:solidFill>
              </a:rPr>
              <a:t>Run 5</a:t>
            </a:r>
            <a:endParaRPr lang="en-GB" dirty="0">
              <a:solidFill>
                <a:schemeClr val="bg1"/>
              </a:solidFill>
            </a:endParaRPr>
          </a:p>
        </p:txBody>
      </p:sp>
      <p:sp>
        <p:nvSpPr>
          <p:cNvPr id="14" name="TextBox 13"/>
          <p:cNvSpPr txBox="1"/>
          <p:nvPr/>
        </p:nvSpPr>
        <p:spPr>
          <a:xfrm>
            <a:off x="715840" y="6266292"/>
            <a:ext cx="7888608" cy="430841"/>
          </a:xfrm>
          <a:prstGeom prst="rect">
            <a:avLst/>
          </a:prstGeom>
          <a:noFill/>
        </p:spPr>
        <p:txBody>
          <a:bodyPr wrap="square" lIns="91395" tIns="45697" rIns="91395" bIns="45697" rtlCol="0">
            <a:spAutoFit/>
          </a:bodyPr>
          <a:lstStyle/>
          <a:p>
            <a:r>
              <a:rPr lang="en-GB" sz="1100" b="1" dirty="0">
                <a:solidFill>
                  <a:schemeClr val="bg1"/>
                </a:solidFill>
              </a:rPr>
              <a:t>LHC schedule  approved by CERN management and LHC experiments spokespersons and technical coordinators</a:t>
            </a:r>
          </a:p>
          <a:p>
            <a:r>
              <a:rPr lang="en-GB" sz="1100" b="1" dirty="0">
                <a:solidFill>
                  <a:schemeClr val="bg1"/>
                </a:solidFill>
              </a:rPr>
              <a:t>Monday 2</a:t>
            </a:r>
            <a:r>
              <a:rPr lang="en-GB" sz="1100" b="1" baseline="30000" dirty="0">
                <a:solidFill>
                  <a:schemeClr val="bg1"/>
                </a:solidFill>
              </a:rPr>
              <a:t>nd</a:t>
            </a:r>
            <a:r>
              <a:rPr lang="en-GB" sz="1100" b="1" dirty="0">
                <a:solidFill>
                  <a:schemeClr val="bg1"/>
                </a:solidFill>
              </a:rPr>
              <a:t> December 2013</a:t>
            </a:r>
          </a:p>
        </p:txBody>
      </p:sp>
      <p:sp>
        <p:nvSpPr>
          <p:cNvPr id="15" name="Slide Number Placeholder 4"/>
          <p:cNvSpPr txBox="1">
            <a:spLocks/>
          </p:cNvSpPr>
          <p:nvPr/>
        </p:nvSpPr>
        <p:spPr bwMode="auto">
          <a:xfrm>
            <a:off x="7057240" y="6564209"/>
            <a:ext cx="2132921" cy="27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0135" tIns="40068" rIns="80135" bIns="40068"/>
          <a:lstStyle>
            <a:lvl1pPr eaLnBrk="0" hangingPunct="0">
              <a:defRPr>
                <a:solidFill>
                  <a:srgbClr val="000000"/>
                </a:solidFill>
                <a:latin typeface="Times New Roman" pitchFamily="18" charset="0"/>
                <a:cs typeface="Arial" charset="0"/>
              </a:defRPr>
            </a:lvl1pPr>
            <a:lvl2pPr marL="742950" indent="-285750" eaLnBrk="0" hangingPunct="0">
              <a:defRPr>
                <a:solidFill>
                  <a:srgbClr val="000000"/>
                </a:solidFill>
                <a:latin typeface="Times New Roman" pitchFamily="18" charset="0"/>
                <a:cs typeface="Arial" charset="0"/>
              </a:defRPr>
            </a:lvl2pPr>
            <a:lvl3pPr marL="1143000" indent="-228600" eaLnBrk="0" hangingPunct="0">
              <a:defRPr>
                <a:solidFill>
                  <a:srgbClr val="000000"/>
                </a:solidFill>
                <a:latin typeface="Times New Roman" pitchFamily="18" charset="0"/>
                <a:cs typeface="Arial" charset="0"/>
              </a:defRPr>
            </a:lvl3pPr>
            <a:lvl4pPr marL="1600200" indent="-228600" eaLnBrk="0" hangingPunct="0">
              <a:defRPr>
                <a:solidFill>
                  <a:srgbClr val="000000"/>
                </a:solidFill>
                <a:latin typeface="Times New Roman" pitchFamily="18" charset="0"/>
                <a:cs typeface="Arial" charset="0"/>
              </a:defRPr>
            </a:lvl4pPr>
            <a:lvl5pPr marL="2057400" indent="-228600" eaLnBrk="0" hangingPunct="0">
              <a:defRPr>
                <a:solidFill>
                  <a:srgbClr val="000000"/>
                </a:solidFill>
                <a:latin typeface="Times New Roman" pitchFamily="18" charset="0"/>
                <a:cs typeface="Arial" charset="0"/>
              </a:defRPr>
            </a:lvl5pPr>
            <a:lvl6pPr marL="2514600" indent="-228600" eaLnBrk="0" fontAlgn="base" hangingPunct="0">
              <a:spcBef>
                <a:spcPct val="0"/>
              </a:spcBef>
              <a:spcAft>
                <a:spcPct val="0"/>
              </a:spcAft>
              <a:defRPr>
                <a:solidFill>
                  <a:srgbClr val="000000"/>
                </a:solidFill>
                <a:latin typeface="Times New Roman" pitchFamily="18" charset="0"/>
                <a:cs typeface="Arial" charset="0"/>
              </a:defRPr>
            </a:lvl6pPr>
            <a:lvl7pPr marL="2971800" indent="-228600" eaLnBrk="0" fontAlgn="base" hangingPunct="0">
              <a:spcBef>
                <a:spcPct val="0"/>
              </a:spcBef>
              <a:spcAft>
                <a:spcPct val="0"/>
              </a:spcAft>
              <a:defRPr>
                <a:solidFill>
                  <a:srgbClr val="000000"/>
                </a:solidFill>
                <a:latin typeface="Times New Roman" pitchFamily="18" charset="0"/>
                <a:cs typeface="Arial" charset="0"/>
              </a:defRPr>
            </a:lvl7pPr>
            <a:lvl8pPr marL="3429000" indent="-228600" eaLnBrk="0" fontAlgn="base" hangingPunct="0">
              <a:spcBef>
                <a:spcPct val="0"/>
              </a:spcBef>
              <a:spcAft>
                <a:spcPct val="0"/>
              </a:spcAft>
              <a:defRPr>
                <a:solidFill>
                  <a:srgbClr val="000000"/>
                </a:solidFill>
                <a:latin typeface="Times New Roman" pitchFamily="18" charset="0"/>
                <a:cs typeface="Arial" charset="0"/>
              </a:defRPr>
            </a:lvl8pPr>
            <a:lvl9pPr marL="3886200" indent="-228600" eaLnBrk="0" fontAlgn="base" hangingPunct="0">
              <a:spcBef>
                <a:spcPct val="0"/>
              </a:spcBef>
              <a:spcAft>
                <a:spcPct val="0"/>
              </a:spcAft>
              <a:defRPr>
                <a:solidFill>
                  <a:srgbClr val="000000"/>
                </a:solidFill>
                <a:latin typeface="Times New Roman" pitchFamily="18" charset="0"/>
                <a:cs typeface="Arial" charset="0"/>
              </a:defRPr>
            </a:lvl9pPr>
          </a:lstStyle>
          <a:p>
            <a:pPr algn="r" eaLnBrk="1" hangingPunct="1"/>
            <a:fld id="{16495ECD-6BD2-4C29-9EA4-6FBF513E917F}" type="slidenum">
              <a:rPr lang="en-US" b="1"/>
              <a:pPr algn="r" eaLnBrk="1" hangingPunct="1"/>
              <a:t>38</a:t>
            </a:fld>
            <a:endParaRPr lang="en-US" b="1" dirty="0"/>
          </a:p>
        </p:txBody>
      </p:sp>
      <p:sp>
        <p:nvSpPr>
          <p:cNvPr id="4" name="TextBox 3"/>
          <p:cNvSpPr txBox="1"/>
          <p:nvPr/>
        </p:nvSpPr>
        <p:spPr>
          <a:xfrm>
            <a:off x="1246483" y="3206159"/>
            <a:ext cx="2894273" cy="418783"/>
          </a:xfrm>
          <a:prstGeom prst="rect">
            <a:avLst/>
          </a:prstGeom>
          <a:noFill/>
        </p:spPr>
        <p:txBody>
          <a:bodyPr wrap="none" lIns="80135" tIns="40068" rIns="80135" bIns="40068" rtlCol="0">
            <a:spAutoFit/>
          </a:bodyPr>
          <a:lstStyle/>
          <a:p>
            <a:r>
              <a:rPr lang="en-GB" sz="2100" b="1" dirty="0">
                <a:solidFill>
                  <a:srgbClr val="002060"/>
                </a:solidFill>
              </a:rPr>
              <a:t>Phase-0 Upgrades (</a:t>
            </a:r>
            <a:r>
              <a:rPr lang="en-GB" sz="2100" b="1" dirty="0">
                <a:solidFill>
                  <a:srgbClr val="C00000"/>
                </a:solidFill>
              </a:rPr>
              <a:t>now</a:t>
            </a:r>
            <a:r>
              <a:rPr lang="en-GB" sz="2100" b="1" dirty="0">
                <a:solidFill>
                  <a:srgbClr val="002060"/>
                </a:solidFill>
              </a:rPr>
              <a:t>)</a:t>
            </a:r>
          </a:p>
        </p:txBody>
      </p:sp>
      <p:sp>
        <p:nvSpPr>
          <p:cNvPr id="16" name="TextBox 15"/>
          <p:cNvSpPr txBox="1"/>
          <p:nvPr/>
        </p:nvSpPr>
        <p:spPr>
          <a:xfrm>
            <a:off x="4941604" y="3233027"/>
            <a:ext cx="2155335" cy="418783"/>
          </a:xfrm>
          <a:prstGeom prst="rect">
            <a:avLst/>
          </a:prstGeom>
          <a:noFill/>
        </p:spPr>
        <p:txBody>
          <a:bodyPr wrap="none" lIns="80135" tIns="40068" rIns="80135" bIns="40068" rtlCol="0">
            <a:spAutoFit/>
          </a:bodyPr>
          <a:lstStyle/>
          <a:p>
            <a:r>
              <a:rPr lang="en-GB" sz="2100" b="1" dirty="0">
                <a:solidFill>
                  <a:srgbClr val="002060"/>
                </a:solidFill>
              </a:rPr>
              <a:t>Phase-I Upgrades</a:t>
            </a:r>
          </a:p>
        </p:txBody>
      </p:sp>
      <p:sp>
        <p:nvSpPr>
          <p:cNvPr id="17" name="TextBox 16"/>
          <p:cNvSpPr txBox="1"/>
          <p:nvPr/>
        </p:nvSpPr>
        <p:spPr>
          <a:xfrm>
            <a:off x="2293437" y="4643298"/>
            <a:ext cx="2258156" cy="418783"/>
          </a:xfrm>
          <a:prstGeom prst="rect">
            <a:avLst/>
          </a:prstGeom>
          <a:noFill/>
        </p:spPr>
        <p:txBody>
          <a:bodyPr wrap="none" lIns="80135" tIns="40068" rIns="80135" bIns="40068" rtlCol="0">
            <a:spAutoFit/>
          </a:bodyPr>
          <a:lstStyle/>
          <a:p>
            <a:r>
              <a:rPr lang="en-GB" sz="2100" b="1" dirty="0">
                <a:solidFill>
                  <a:srgbClr val="002060"/>
                </a:solidFill>
              </a:rPr>
              <a:t>Phase-II Upgrades</a:t>
            </a:r>
          </a:p>
        </p:txBody>
      </p:sp>
    </p:spTree>
    <p:extLst>
      <p:ext uri="{BB962C8B-B14F-4D97-AF65-F5344CB8AC3E}">
        <p14:creationId xmlns:p14="http://schemas.microsoft.com/office/powerpoint/2010/main" val="3095720280"/>
      </p:ext>
    </p:extLst>
  </p:cSld>
  <p:clrMapOvr>
    <a:masterClrMapping/>
  </p:clrMapOvr>
  <p:transition>
    <p:circl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chemeClr val="tx1"/>
                </a:solidFill>
              </a:rPr>
              <a:t>CMS has a comprehensive plan for adjusting detector, where necessary, to cope with these challenges.</a:t>
            </a:r>
            <a:endParaRPr lang="en-US" dirty="0">
              <a:solidFill>
                <a:schemeClr val="tx1"/>
              </a:solidFill>
            </a:endParaRPr>
          </a:p>
        </p:txBody>
      </p:sp>
      <p:sp>
        <p:nvSpPr>
          <p:cNvPr id="3" name="Date Placeholder 2"/>
          <p:cNvSpPr>
            <a:spLocks noGrp="1"/>
          </p:cNvSpPr>
          <p:nvPr>
            <p:ph type="dt" sz="half" idx="10"/>
          </p:nvPr>
        </p:nvSpPr>
        <p:spPr>
          <a:prstGeom prst="rect">
            <a:avLst/>
          </a:prstGeom>
        </p:spPr>
        <p:txBody>
          <a:bodyPr/>
          <a:lstStyle/>
          <a:p>
            <a:r>
              <a:rPr lang="en-US" smtClean="0"/>
              <a:t>October 21, 2014</a:t>
            </a:r>
            <a:endParaRPr lang="en-US"/>
          </a:p>
        </p:txBody>
      </p:sp>
      <p:sp>
        <p:nvSpPr>
          <p:cNvPr id="4" name="Footer Placeholder 3"/>
          <p:cNvSpPr>
            <a:spLocks noGrp="1"/>
          </p:cNvSpPr>
          <p:nvPr>
            <p:ph type="ftr" sz="quarter" idx="11"/>
          </p:nvPr>
        </p:nvSpPr>
        <p:spPr>
          <a:prstGeom prst="rect">
            <a:avLst/>
          </a:prstGeom>
        </p:spPr>
        <p:txBody>
          <a:bodyPr/>
          <a:lstStyle/>
          <a:p>
            <a:r>
              <a:rPr lang="en-US" smtClean="0"/>
              <a:t>CMS Upgrade Overview</a:t>
            </a:r>
            <a:endParaRPr lang="en-US"/>
          </a:p>
        </p:txBody>
      </p:sp>
      <p:sp>
        <p:nvSpPr>
          <p:cNvPr id="11" name="Slide Number Placeholder 10"/>
          <p:cNvSpPr>
            <a:spLocks noGrp="1"/>
          </p:cNvSpPr>
          <p:nvPr>
            <p:ph type="sldNum" sz="quarter" idx="12"/>
          </p:nvPr>
        </p:nvSpPr>
        <p:spPr>
          <a:prstGeom prst="rect">
            <a:avLst/>
          </a:prstGeom>
        </p:spPr>
        <p:txBody>
          <a:bodyPr/>
          <a:lstStyle/>
          <a:p>
            <a:fld id="{859C5690-A446-4039-8EF5-623411A6DC43}" type="slidenum">
              <a:rPr lang="en-US" smtClean="0"/>
              <a:t>39</a:t>
            </a:fld>
            <a:endParaRPr lang="en-US"/>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24000" y="1600200"/>
            <a:ext cx="7046083" cy="4724400"/>
          </a:xfrm>
          <a:prstGeom prst="rect">
            <a:avLst/>
          </a:prstGeom>
          <a:ln>
            <a:noFill/>
          </a:ln>
        </p:spPr>
      </p:pic>
      <p:sp>
        <p:nvSpPr>
          <p:cNvPr id="6" name="TextBox 5"/>
          <p:cNvSpPr txBox="1"/>
          <p:nvPr/>
        </p:nvSpPr>
        <p:spPr>
          <a:xfrm>
            <a:off x="52769" y="769843"/>
            <a:ext cx="4671631" cy="1077218"/>
          </a:xfrm>
          <a:prstGeom prst="rect">
            <a:avLst/>
          </a:prstGeom>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1600" b="1" dirty="0" smtClean="0">
                <a:solidFill>
                  <a:schemeClr val="accent1"/>
                </a:solidFill>
              </a:rPr>
              <a:t>New Tracker </a:t>
            </a:r>
            <a:endParaRPr lang="en-US" sz="1600" b="1" dirty="0">
              <a:solidFill>
                <a:schemeClr val="accent1"/>
              </a:solidFill>
              <a:sym typeface="Wingdings"/>
            </a:endParaRPr>
          </a:p>
          <a:p>
            <a:pPr marL="212400" indent="-176400">
              <a:buFont typeface="Arial"/>
              <a:buChar char="•"/>
            </a:pPr>
            <a:r>
              <a:rPr lang="en-US" sz="1600" dirty="0" smtClean="0">
                <a:solidFill>
                  <a:schemeClr val="accent1"/>
                </a:solidFill>
                <a:sym typeface="Wingdings"/>
              </a:rPr>
              <a:t>Radiation tolerant - high granularity - less material </a:t>
            </a:r>
            <a:endParaRPr lang="en-US" sz="1600" dirty="0">
              <a:solidFill>
                <a:schemeClr val="accent1"/>
              </a:solidFill>
            </a:endParaRPr>
          </a:p>
          <a:p>
            <a:pPr marL="212400" indent="-176400">
              <a:buFont typeface="Arial"/>
              <a:buChar char="•"/>
            </a:pPr>
            <a:r>
              <a:rPr lang="en-US" sz="1600" dirty="0" smtClean="0">
                <a:solidFill>
                  <a:schemeClr val="accent1"/>
                </a:solidFill>
              </a:rPr>
              <a:t>Tracks in hardware trigger (L1)</a:t>
            </a:r>
          </a:p>
          <a:p>
            <a:pPr marL="212400" indent="-176400">
              <a:buFont typeface="Arial"/>
              <a:buChar char="•"/>
            </a:pPr>
            <a:r>
              <a:rPr lang="en-US" sz="1600" dirty="0">
                <a:solidFill>
                  <a:schemeClr val="accent1"/>
                </a:solidFill>
              </a:rPr>
              <a:t>C</a:t>
            </a:r>
            <a:r>
              <a:rPr lang="en-US" sz="1600" dirty="0" smtClean="0">
                <a:solidFill>
                  <a:schemeClr val="accent1"/>
                </a:solidFill>
              </a:rPr>
              <a:t>overage up to </a:t>
            </a:r>
            <a:r>
              <a:rPr lang="en-US" sz="1600" dirty="0" err="1">
                <a:solidFill>
                  <a:schemeClr val="accent1"/>
                </a:solidFill>
                <a:sym typeface="Wingdings"/>
              </a:rPr>
              <a:t>η</a:t>
            </a:r>
            <a:r>
              <a:rPr lang="en-US" sz="1600" dirty="0">
                <a:solidFill>
                  <a:schemeClr val="accent1"/>
                </a:solidFill>
                <a:sym typeface="Wingdings"/>
              </a:rPr>
              <a:t> ∼ </a:t>
            </a:r>
            <a:r>
              <a:rPr lang="en-US" sz="1600" dirty="0" smtClean="0">
                <a:solidFill>
                  <a:schemeClr val="accent1"/>
                </a:solidFill>
                <a:sym typeface="Wingdings"/>
              </a:rPr>
              <a:t>4</a:t>
            </a:r>
            <a:endParaRPr lang="en-US" sz="1600" dirty="0">
              <a:solidFill>
                <a:schemeClr val="accent1"/>
              </a:solidFill>
              <a:sym typeface="Wingdings"/>
            </a:endParaRPr>
          </a:p>
        </p:txBody>
      </p:sp>
      <p:sp>
        <p:nvSpPr>
          <p:cNvPr id="7" name="TextBox 6"/>
          <p:cNvSpPr txBox="1"/>
          <p:nvPr/>
        </p:nvSpPr>
        <p:spPr>
          <a:xfrm>
            <a:off x="5372101" y="738356"/>
            <a:ext cx="3771900" cy="1323439"/>
          </a:xfrm>
          <a:prstGeom prst="rect">
            <a:avLst/>
          </a:prstGeom>
          <a:ln/>
        </p:spPr>
        <p:style>
          <a:lnRef idx="2">
            <a:schemeClr val="dk1"/>
          </a:lnRef>
          <a:fillRef idx="1">
            <a:schemeClr val="lt1"/>
          </a:fillRef>
          <a:effectRef idx="0">
            <a:schemeClr val="dk1"/>
          </a:effectRef>
          <a:fontRef idx="minor">
            <a:schemeClr val="dk1"/>
          </a:fontRef>
        </p:style>
        <p:txBody>
          <a:bodyPr wrap="square" rtlCol="0">
            <a:spAutoFit/>
          </a:bodyPr>
          <a:lstStyle/>
          <a:p>
            <a:r>
              <a:rPr lang="en-US" sz="1600" b="1" dirty="0" err="1" smtClean="0">
                <a:solidFill>
                  <a:schemeClr val="accent2"/>
                </a:solidFill>
                <a:sym typeface="Wingdings"/>
              </a:rPr>
              <a:t>Muons</a:t>
            </a:r>
            <a:endParaRPr lang="en-US" sz="1600" b="1" dirty="0" smtClean="0">
              <a:solidFill>
                <a:schemeClr val="accent2"/>
              </a:solidFill>
              <a:sym typeface="Wingdings"/>
            </a:endParaRPr>
          </a:p>
          <a:p>
            <a:pPr marL="212400" indent="-176400">
              <a:buFont typeface="Arial"/>
              <a:buChar char="•"/>
            </a:pPr>
            <a:r>
              <a:rPr lang="en-US" sz="1600" dirty="0" smtClean="0">
                <a:solidFill>
                  <a:schemeClr val="accent2"/>
                </a:solidFill>
                <a:sym typeface="Wingdings"/>
              </a:rPr>
              <a:t>Replace DT FE electronics</a:t>
            </a:r>
            <a:endParaRPr lang="en-US" sz="1600" dirty="0">
              <a:solidFill>
                <a:schemeClr val="accent2"/>
              </a:solidFill>
              <a:sym typeface="Wingdings"/>
            </a:endParaRPr>
          </a:p>
          <a:p>
            <a:pPr marL="212400" indent="-176400">
              <a:buFont typeface="Arial"/>
              <a:buChar char="•"/>
            </a:pPr>
            <a:r>
              <a:rPr lang="en-US" sz="1600" dirty="0" smtClean="0">
                <a:solidFill>
                  <a:schemeClr val="accent2"/>
                </a:solidFill>
                <a:sym typeface="Wingdings"/>
              </a:rPr>
              <a:t>Complete RPC coverage in forward region (new GEM/RPC technology)</a:t>
            </a:r>
          </a:p>
          <a:p>
            <a:pPr marL="212400" indent="-176400">
              <a:buFont typeface="Arial"/>
              <a:buChar char="•"/>
            </a:pPr>
            <a:r>
              <a:rPr lang="en-US" sz="1600" dirty="0" smtClean="0">
                <a:solidFill>
                  <a:schemeClr val="accent2"/>
                </a:solidFill>
                <a:sym typeface="Wingdings"/>
              </a:rPr>
              <a:t>Investigate Muon</a:t>
            </a:r>
            <a:r>
              <a:rPr lang="en-US" sz="1600" dirty="0">
                <a:solidFill>
                  <a:schemeClr val="accent2"/>
                </a:solidFill>
                <a:sym typeface="Wingdings"/>
              </a:rPr>
              <a:t>-</a:t>
            </a:r>
            <a:r>
              <a:rPr lang="en-US" sz="1600" dirty="0" smtClean="0">
                <a:solidFill>
                  <a:schemeClr val="accent2"/>
                </a:solidFill>
                <a:sym typeface="Wingdings"/>
              </a:rPr>
              <a:t>tagging </a:t>
            </a:r>
            <a:r>
              <a:rPr lang="en-US" sz="1600" dirty="0">
                <a:solidFill>
                  <a:schemeClr val="accent2"/>
                </a:solidFill>
              </a:rPr>
              <a:t>up to </a:t>
            </a:r>
            <a:r>
              <a:rPr lang="en-US" sz="1600" dirty="0">
                <a:solidFill>
                  <a:schemeClr val="accent2"/>
                </a:solidFill>
                <a:sym typeface="Wingdings"/>
              </a:rPr>
              <a:t>η ∼ 3</a:t>
            </a:r>
          </a:p>
        </p:txBody>
      </p:sp>
      <p:sp>
        <p:nvSpPr>
          <p:cNvPr id="8" name="TextBox 7"/>
          <p:cNvSpPr txBox="1"/>
          <p:nvPr/>
        </p:nvSpPr>
        <p:spPr>
          <a:xfrm>
            <a:off x="6930380" y="3125059"/>
            <a:ext cx="2189886" cy="1077218"/>
          </a:xfrm>
          <a:prstGeom prst="rect">
            <a:avLst/>
          </a:prstGeom>
          <a:ln/>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sz="1600" b="1" dirty="0" smtClean="0">
                <a:sym typeface="Wingdings"/>
              </a:rPr>
              <a:t>New </a:t>
            </a:r>
            <a:r>
              <a:rPr lang="en-US" sz="1600" b="1" dirty="0" err="1" smtClean="0">
                <a:sym typeface="Wingdings"/>
              </a:rPr>
              <a:t>Endcap</a:t>
            </a:r>
            <a:r>
              <a:rPr lang="en-US" sz="1600" b="1" dirty="0" smtClean="0">
                <a:sym typeface="Wingdings"/>
              </a:rPr>
              <a:t> Calorimeters</a:t>
            </a:r>
          </a:p>
          <a:p>
            <a:pPr marL="212400" indent="-176400">
              <a:buFont typeface="Arial"/>
              <a:buChar char="•"/>
            </a:pPr>
            <a:r>
              <a:rPr lang="en-US" sz="1600" dirty="0">
                <a:sym typeface="Wingdings"/>
              </a:rPr>
              <a:t>R</a:t>
            </a:r>
            <a:r>
              <a:rPr lang="en-US" sz="1600" dirty="0" smtClean="0">
                <a:sym typeface="Wingdings"/>
              </a:rPr>
              <a:t>adiation tolerant </a:t>
            </a:r>
          </a:p>
          <a:p>
            <a:pPr marL="212400" indent="-176400">
              <a:buFont typeface="Arial"/>
              <a:buChar char="•"/>
            </a:pPr>
            <a:r>
              <a:rPr lang="en-US" sz="1600" dirty="0">
                <a:sym typeface="Wingdings"/>
              </a:rPr>
              <a:t>H</a:t>
            </a:r>
            <a:r>
              <a:rPr lang="en-US" sz="1600" dirty="0" smtClean="0">
                <a:sym typeface="Wingdings"/>
              </a:rPr>
              <a:t>igh granularity </a:t>
            </a:r>
          </a:p>
        </p:txBody>
      </p:sp>
      <p:sp>
        <p:nvSpPr>
          <p:cNvPr id="9" name="TextBox 8"/>
          <p:cNvSpPr txBox="1"/>
          <p:nvPr/>
        </p:nvSpPr>
        <p:spPr>
          <a:xfrm>
            <a:off x="30792" y="2590800"/>
            <a:ext cx="2300541" cy="830997"/>
          </a:xfrm>
          <a:prstGeom prst="rect">
            <a:avLst/>
          </a:prstGeom>
          <a:ln/>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sz="1600" b="1" dirty="0" smtClean="0">
                <a:solidFill>
                  <a:schemeClr val="accent6">
                    <a:lumMod val="50000"/>
                  </a:schemeClr>
                </a:solidFill>
                <a:sym typeface="Wingdings"/>
              </a:rPr>
              <a:t>Barrel ECAL</a:t>
            </a:r>
          </a:p>
          <a:p>
            <a:pPr marL="212400" indent="-176400">
              <a:buFont typeface="Arial"/>
              <a:buChar char="•"/>
            </a:pPr>
            <a:r>
              <a:rPr lang="en-US" sz="1600" dirty="0" smtClean="0">
                <a:solidFill>
                  <a:schemeClr val="accent6">
                    <a:lumMod val="50000"/>
                  </a:schemeClr>
                </a:solidFill>
              </a:rPr>
              <a:t>Replace FE electronics</a:t>
            </a:r>
          </a:p>
          <a:p>
            <a:pPr marL="212400" indent="-176400">
              <a:buFont typeface="Arial"/>
              <a:buChar char="•"/>
            </a:pPr>
            <a:r>
              <a:rPr lang="en-US" sz="1600" dirty="0" smtClean="0">
                <a:solidFill>
                  <a:schemeClr val="accent6">
                    <a:lumMod val="50000"/>
                  </a:schemeClr>
                </a:solidFill>
              </a:rPr>
              <a:t>Cool detector/APDs</a:t>
            </a:r>
          </a:p>
        </p:txBody>
      </p:sp>
      <p:sp>
        <p:nvSpPr>
          <p:cNvPr id="10" name="TextBox 9"/>
          <p:cNvSpPr txBox="1"/>
          <p:nvPr/>
        </p:nvSpPr>
        <p:spPr>
          <a:xfrm>
            <a:off x="63585" y="3962400"/>
            <a:ext cx="2984415" cy="1323439"/>
          </a:xfrm>
          <a:prstGeom prst="rect">
            <a:avLst/>
          </a:prstGeom>
          <a:ln/>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sz="1600" b="1" dirty="0" smtClean="0">
                <a:solidFill>
                  <a:schemeClr val="accent4">
                    <a:lumMod val="75000"/>
                  </a:schemeClr>
                </a:solidFill>
                <a:sym typeface="Wingdings"/>
              </a:rPr>
              <a:t>Trigger/DAQ</a:t>
            </a:r>
          </a:p>
          <a:p>
            <a:pPr marL="321750" indent="-285750">
              <a:buFont typeface="Arial" panose="020B0604020202020204" pitchFamily="34" charset="0"/>
              <a:buChar char="•"/>
            </a:pPr>
            <a:r>
              <a:rPr lang="en-US" sz="1600" dirty="0" smtClean="0">
                <a:solidFill>
                  <a:schemeClr val="accent4">
                    <a:lumMod val="75000"/>
                  </a:schemeClr>
                </a:solidFill>
                <a:sym typeface="Wingdings"/>
              </a:rPr>
              <a:t>L1 (hardware) with tracks and</a:t>
            </a:r>
          </a:p>
          <a:p>
            <a:pPr marL="36000"/>
            <a:r>
              <a:rPr lang="en-US" sz="1600" dirty="0">
                <a:solidFill>
                  <a:schemeClr val="accent4">
                    <a:lumMod val="75000"/>
                  </a:schemeClr>
                </a:solidFill>
                <a:sym typeface="Wingdings"/>
              </a:rPr>
              <a:t> </a:t>
            </a:r>
            <a:r>
              <a:rPr lang="en-US" sz="1600" dirty="0" smtClean="0">
                <a:solidFill>
                  <a:schemeClr val="accent4">
                    <a:lumMod val="75000"/>
                  </a:schemeClr>
                </a:solidFill>
                <a:sym typeface="Wingdings"/>
              </a:rPr>
              <a:t>  rate up </a:t>
            </a:r>
            <a:r>
              <a:rPr lang="en-US" sz="1600" dirty="0">
                <a:solidFill>
                  <a:schemeClr val="accent4">
                    <a:lumMod val="75000"/>
                  </a:schemeClr>
                </a:solidFill>
                <a:sym typeface="Wingdings"/>
              </a:rPr>
              <a:t> ∼ </a:t>
            </a:r>
            <a:r>
              <a:rPr lang="en-US" sz="1600" dirty="0" smtClean="0">
                <a:solidFill>
                  <a:schemeClr val="accent4">
                    <a:lumMod val="75000"/>
                  </a:schemeClr>
                </a:solidFill>
                <a:sym typeface="Wingdings"/>
              </a:rPr>
              <a:t> 750 kHz</a:t>
            </a:r>
          </a:p>
          <a:p>
            <a:pPr marL="321750" indent="-285750">
              <a:buFont typeface="Arial" panose="020B0604020202020204" pitchFamily="34" charset="0"/>
              <a:buChar char="•"/>
            </a:pPr>
            <a:r>
              <a:rPr lang="en-US" sz="1600" dirty="0" smtClean="0">
                <a:solidFill>
                  <a:schemeClr val="accent4">
                    <a:lumMod val="75000"/>
                  </a:schemeClr>
                </a:solidFill>
                <a:sym typeface="Wingdings"/>
              </a:rPr>
              <a:t>L1 Latency 12.5 µs</a:t>
            </a:r>
          </a:p>
          <a:p>
            <a:pPr marL="321750" indent="-285750">
              <a:buFont typeface="Arial" panose="020B0604020202020204" pitchFamily="34" charset="0"/>
              <a:buChar char="•"/>
            </a:pPr>
            <a:r>
              <a:rPr lang="en-US" sz="1600" dirty="0" smtClean="0">
                <a:solidFill>
                  <a:schemeClr val="accent4">
                    <a:lumMod val="75000"/>
                  </a:schemeClr>
                </a:solidFill>
              </a:rPr>
              <a:t>HLT </a:t>
            </a:r>
            <a:r>
              <a:rPr lang="en-US" sz="1600" dirty="0">
                <a:solidFill>
                  <a:schemeClr val="accent4">
                    <a:lumMod val="75000"/>
                  </a:schemeClr>
                </a:solidFill>
              </a:rPr>
              <a:t>output </a:t>
            </a:r>
            <a:r>
              <a:rPr lang="en-US" sz="1600" dirty="0" smtClean="0">
                <a:solidFill>
                  <a:schemeClr val="accent4">
                    <a:lumMod val="75000"/>
                  </a:schemeClr>
                </a:solidFill>
              </a:rPr>
              <a:t>rate 7.5 kHz</a:t>
            </a:r>
          </a:p>
        </p:txBody>
      </p:sp>
      <p:sp>
        <p:nvSpPr>
          <p:cNvPr id="12" name="TextBox 11"/>
          <p:cNvSpPr txBox="1"/>
          <p:nvPr/>
        </p:nvSpPr>
        <p:spPr>
          <a:xfrm>
            <a:off x="213129" y="5493603"/>
            <a:ext cx="4236408" cy="830997"/>
          </a:xfrm>
          <a:prstGeom prst="rect">
            <a:avLst/>
          </a:prstGeom>
          <a:ln/>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1600" b="1" dirty="0" smtClean="0">
                <a:solidFill>
                  <a:schemeClr val="accent4">
                    <a:lumMod val="75000"/>
                  </a:schemeClr>
                </a:solidFill>
                <a:sym typeface="Wingdings"/>
              </a:rPr>
              <a:t>Other R&amp;D </a:t>
            </a:r>
          </a:p>
          <a:p>
            <a:pPr marL="321750" indent="-285750">
              <a:buFont typeface="Arial" panose="020B0604020202020204" pitchFamily="34" charset="0"/>
              <a:buChar char="•"/>
            </a:pPr>
            <a:r>
              <a:rPr lang="en-US" sz="1600" dirty="0" smtClean="0">
                <a:solidFill>
                  <a:schemeClr val="accent4">
                    <a:lumMod val="75000"/>
                  </a:schemeClr>
                </a:solidFill>
                <a:sym typeface="Wingdings"/>
              </a:rPr>
              <a:t>Fast-timing for in-time pileup suppression</a:t>
            </a:r>
          </a:p>
          <a:p>
            <a:pPr marL="321750" indent="-285750">
              <a:buFont typeface="Arial" panose="020B0604020202020204" pitchFamily="34" charset="0"/>
              <a:buChar char="•"/>
            </a:pPr>
            <a:r>
              <a:rPr lang="en-US" sz="1600" dirty="0" smtClean="0">
                <a:solidFill>
                  <a:schemeClr val="accent4">
                    <a:lumMod val="75000"/>
                  </a:schemeClr>
                </a:solidFill>
                <a:sym typeface="Wingdings"/>
              </a:rPr>
              <a:t>Pixel trigger</a:t>
            </a:r>
            <a:endParaRPr lang="en-US" sz="1600" dirty="0" smtClean="0">
              <a:solidFill>
                <a:schemeClr val="accent4">
                  <a:lumMod val="75000"/>
                </a:schemeClr>
              </a:solidFill>
            </a:endParaRPr>
          </a:p>
        </p:txBody>
      </p:sp>
    </p:spTree>
    <p:extLst>
      <p:ext uri="{BB962C8B-B14F-4D97-AF65-F5344CB8AC3E}">
        <p14:creationId xmlns:p14="http://schemas.microsoft.com/office/powerpoint/2010/main" val="958708381"/>
      </p:ext>
    </p:extLst>
  </p:cSld>
  <p:clrMapOvr>
    <a:masterClrMapping/>
  </p:clrMapOvr>
  <p:transition>
    <p:circle/>
  </p:transition>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705600" y="2947929"/>
            <a:ext cx="2422871" cy="14716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4" name="Rectangle 43"/>
          <p:cNvSpPr/>
          <p:nvPr/>
        </p:nvSpPr>
        <p:spPr>
          <a:xfrm>
            <a:off x="135757" y="859199"/>
            <a:ext cx="8934358" cy="594554"/>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9" name="Picture 2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0800000">
            <a:off x="6012782" y="4654215"/>
            <a:ext cx="2216818" cy="2051384"/>
          </a:xfrm>
          <a:prstGeom prst="rect">
            <a:avLst/>
          </a:prstGeom>
        </p:spPr>
      </p:pic>
      <p:sp>
        <p:nvSpPr>
          <p:cNvPr id="2" name="Title 1"/>
          <p:cNvSpPr>
            <a:spLocks noGrp="1"/>
          </p:cNvSpPr>
          <p:nvPr>
            <p:ph type="title"/>
          </p:nvPr>
        </p:nvSpPr>
        <p:spPr>
          <a:xfrm>
            <a:off x="0" y="-304800"/>
            <a:ext cx="9144000" cy="1143000"/>
          </a:xfrm>
        </p:spPr>
        <p:txBody>
          <a:bodyPr>
            <a:normAutofit/>
          </a:bodyPr>
          <a:lstStyle/>
          <a:p>
            <a:r>
              <a:rPr lang="en-GB" sz="3200" dirty="0" smtClean="0"/>
              <a:t>Hybrid Pixel Detector R&amp;D for LHC Upgrades</a:t>
            </a:r>
            <a:endParaRPr lang="en-GB" sz="3200" dirty="0"/>
          </a:p>
        </p:txBody>
      </p:sp>
      <p:sp>
        <p:nvSpPr>
          <p:cNvPr id="22" name="Footer Placeholder 2"/>
          <p:cNvSpPr>
            <a:spLocks noGrp="1"/>
          </p:cNvSpPr>
          <p:nvPr>
            <p:ph type="ftr" sz="quarter" idx="11"/>
          </p:nvPr>
        </p:nvSpPr>
        <p:spPr>
          <a:xfrm>
            <a:off x="3124200" y="6569075"/>
            <a:ext cx="2895600" cy="365125"/>
          </a:xfrm>
        </p:spPr>
        <p:txBody>
          <a:bodyPr/>
          <a:lstStyle>
            <a:lvl1pPr>
              <a:defRPr b="0"/>
            </a:lvl1pPr>
          </a:lstStyle>
          <a:p>
            <a:r>
              <a:rPr lang="en-US" dirty="0" smtClean="0"/>
              <a:t>Phil Allport</a:t>
            </a:r>
            <a:endParaRPr lang="en-US" dirty="0"/>
          </a:p>
        </p:txBody>
      </p:sp>
      <p:sp>
        <p:nvSpPr>
          <p:cNvPr id="23" name="Slide Number Placeholder 3"/>
          <p:cNvSpPr>
            <a:spLocks noGrp="1"/>
          </p:cNvSpPr>
          <p:nvPr>
            <p:ph type="sldNum" sz="quarter" idx="12"/>
          </p:nvPr>
        </p:nvSpPr>
        <p:spPr>
          <a:xfrm>
            <a:off x="7010400" y="6569075"/>
            <a:ext cx="2133600" cy="365125"/>
          </a:xfrm>
        </p:spPr>
        <p:txBody>
          <a:bodyPr/>
          <a:lstStyle>
            <a:lvl1pPr>
              <a:defRPr b="0"/>
            </a:lvl1pPr>
          </a:lstStyle>
          <a:p>
            <a:fld id="{B6F15528-21DE-4FAA-801E-634DDDAF4B2B}" type="slidenum">
              <a:rPr lang="en-US" smtClean="0"/>
              <a:pPr/>
              <a:t>4</a:t>
            </a:fld>
            <a:endParaRPr lang="en-US"/>
          </a:p>
        </p:txBody>
      </p:sp>
      <p:sp>
        <p:nvSpPr>
          <p:cNvPr id="28" name="Date Placeholder 1"/>
          <p:cNvSpPr>
            <a:spLocks noGrp="1"/>
          </p:cNvSpPr>
          <p:nvPr>
            <p:ph type="dt" sz="half" idx="10"/>
          </p:nvPr>
        </p:nvSpPr>
        <p:spPr>
          <a:xfrm>
            <a:off x="0" y="6569075"/>
            <a:ext cx="2133600" cy="365125"/>
          </a:xfrm>
        </p:spPr>
        <p:txBody>
          <a:bodyPr/>
          <a:lstStyle>
            <a:lvl1pPr>
              <a:defRPr b="0"/>
            </a:lvl1pPr>
          </a:lstStyle>
          <a:p>
            <a:fld id="{1D8BD707-D9CF-40AE-B4C6-C98DA3205C09}" type="datetimeFigureOut">
              <a:rPr lang="en-US" smtClean="0"/>
              <a:pPr/>
              <a:t>10/29/2014</a:t>
            </a:fld>
            <a:endParaRPr lang="en-US" dirty="0"/>
          </a:p>
        </p:txBody>
      </p:sp>
      <p:pic>
        <p:nvPicPr>
          <p:cNvPr id="11" name="Picture 2" descr="C:\Documents and Settings\affolder.livad\Desktop\thinthickthicker\thinthickthicker-comparison-26mevprotons-900v.tif"/>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524500" y="1371600"/>
            <a:ext cx="1717690" cy="1576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057399" y="1371601"/>
            <a:ext cx="2135834" cy="1576328"/>
          </a:xfrm>
          <a:prstGeom prst="rect">
            <a:avLst/>
          </a:prstGeom>
          <a:noFill/>
          <a:ln w="9525">
            <a:noFill/>
            <a:miter lim="800000"/>
            <a:headEnd/>
            <a:tailEnd/>
          </a:ln>
        </p:spPr>
      </p:pic>
      <p:pic>
        <p:nvPicPr>
          <p:cNvPr id="13" name="Picture 5"/>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0" y="1371600"/>
            <a:ext cx="2057399" cy="1576329"/>
          </a:xfrm>
          <a:prstGeom prst="rect">
            <a:avLst/>
          </a:prstGeom>
          <a:noFill/>
          <a:ln w="9525">
            <a:noFill/>
            <a:miter lim="800000"/>
            <a:headEnd/>
            <a:tailEnd/>
          </a:ln>
          <a:effectLst/>
        </p:spPr>
      </p:pic>
      <p:pic>
        <p:nvPicPr>
          <p:cNvPr id="14" name="Picture 15" descr="2E16-n.tif"/>
          <p:cNvPicPr>
            <a:picLocks noChangeAspect="1"/>
          </p:cNvPicPr>
          <p:nvPr/>
        </p:nvPicPr>
        <p:blipFill>
          <a:blip r:embed="rId8" cstate="screen">
            <a:extLst>
              <a:ext uri="{28A0092B-C50C-407E-A947-70E740481C1C}">
                <a14:useLocalDpi xmlns:a14="http://schemas.microsoft.com/office/drawing/2010/main"/>
              </a:ext>
            </a:extLst>
          </a:blip>
          <a:srcRect r="1564"/>
          <a:stretch>
            <a:fillRect/>
          </a:stretch>
        </p:blipFill>
        <p:spPr bwMode="auto">
          <a:xfrm>
            <a:off x="3886200" y="1371599"/>
            <a:ext cx="1638300" cy="1576329"/>
          </a:xfrm>
          <a:prstGeom prst="rect">
            <a:avLst/>
          </a:prstGeom>
          <a:noFill/>
          <a:ln w="9525">
            <a:noFill/>
            <a:miter lim="800000"/>
            <a:headEnd/>
            <a:tailEnd/>
          </a:ln>
        </p:spPr>
      </p:pic>
      <p:pic>
        <p:nvPicPr>
          <p:cNvPr id="1026" name="Picture 2"/>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7242190" y="1371600"/>
            <a:ext cx="1901810" cy="15763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152400" y="2286000"/>
            <a:ext cx="1010213" cy="584775"/>
          </a:xfrm>
          <a:prstGeom prst="rect">
            <a:avLst/>
          </a:prstGeom>
        </p:spPr>
        <p:txBody>
          <a:bodyPr wrap="none">
            <a:spAutoFit/>
          </a:bodyPr>
          <a:lstStyle/>
          <a:p>
            <a:pPr>
              <a:buClr>
                <a:srgbClr val="FF0000"/>
              </a:buClr>
              <a:defRPr/>
            </a:pPr>
            <a:r>
              <a:rPr lang="en-GB" sz="1600" b="1" dirty="0" smtClean="0"/>
              <a:t>Diamond </a:t>
            </a:r>
          </a:p>
          <a:p>
            <a:pPr>
              <a:buClr>
                <a:srgbClr val="FF0000"/>
              </a:buClr>
              <a:defRPr/>
            </a:pPr>
            <a:r>
              <a:rPr lang="en-GB" sz="1600" b="1" dirty="0" smtClean="0"/>
              <a:t>(RD48)</a:t>
            </a:r>
            <a:endParaRPr lang="en-GB" sz="1600" b="1" dirty="0"/>
          </a:p>
        </p:txBody>
      </p:sp>
      <p:sp>
        <p:nvSpPr>
          <p:cNvPr id="17" name="Rectangle 16"/>
          <p:cNvSpPr/>
          <p:nvPr/>
        </p:nvSpPr>
        <p:spPr>
          <a:xfrm>
            <a:off x="2312793" y="1993612"/>
            <a:ext cx="1115690" cy="584775"/>
          </a:xfrm>
          <a:prstGeom prst="rect">
            <a:avLst/>
          </a:prstGeom>
        </p:spPr>
        <p:txBody>
          <a:bodyPr wrap="none">
            <a:spAutoFit/>
          </a:bodyPr>
          <a:lstStyle/>
          <a:p>
            <a:pPr>
              <a:buClr>
                <a:srgbClr val="FF0000"/>
              </a:buClr>
              <a:defRPr/>
            </a:pPr>
            <a:r>
              <a:rPr lang="en-GB" sz="1600" b="1" dirty="0" smtClean="0"/>
              <a:t>3D at 150V</a:t>
            </a:r>
          </a:p>
          <a:p>
            <a:pPr>
              <a:buClr>
                <a:srgbClr val="FF0000"/>
              </a:buClr>
              <a:defRPr/>
            </a:pPr>
            <a:r>
              <a:rPr lang="en-GB" sz="1600" b="1" dirty="0" smtClean="0"/>
              <a:t>(RD50)</a:t>
            </a:r>
            <a:endParaRPr lang="en-GB" sz="1600" b="1" dirty="0"/>
          </a:p>
        </p:txBody>
      </p:sp>
      <p:sp>
        <p:nvSpPr>
          <p:cNvPr id="18" name="Rectangle 17"/>
          <p:cNvSpPr/>
          <p:nvPr/>
        </p:nvSpPr>
        <p:spPr>
          <a:xfrm>
            <a:off x="4003320" y="1981200"/>
            <a:ext cx="1359668" cy="584775"/>
          </a:xfrm>
          <a:prstGeom prst="rect">
            <a:avLst/>
          </a:prstGeom>
        </p:spPr>
        <p:txBody>
          <a:bodyPr wrap="none">
            <a:spAutoFit/>
          </a:bodyPr>
          <a:lstStyle/>
          <a:p>
            <a:pPr>
              <a:buClr>
                <a:srgbClr val="FF0000"/>
              </a:buClr>
              <a:defRPr/>
            </a:pPr>
            <a:r>
              <a:rPr lang="en-GB" sz="1600" b="1" dirty="0" smtClean="0"/>
              <a:t>Thin </a:t>
            </a:r>
          </a:p>
          <a:p>
            <a:pPr>
              <a:buClr>
                <a:srgbClr val="FF0000"/>
              </a:buClr>
              <a:defRPr/>
            </a:pPr>
            <a:r>
              <a:rPr lang="en-GB" sz="1600" b="1" dirty="0" smtClean="0"/>
              <a:t>Planar (RD50)</a:t>
            </a:r>
            <a:endParaRPr lang="en-GB" sz="1600" b="1" dirty="0"/>
          </a:p>
        </p:txBody>
      </p:sp>
      <p:sp>
        <p:nvSpPr>
          <p:cNvPr id="19" name="Rectangle 18"/>
          <p:cNvSpPr/>
          <p:nvPr/>
        </p:nvSpPr>
        <p:spPr>
          <a:xfrm>
            <a:off x="6494683" y="2396698"/>
            <a:ext cx="766557" cy="338554"/>
          </a:xfrm>
          <a:prstGeom prst="rect">
            <a:avLst/>
          </a:prstGeom>
        </p:spPr>
        <p:txBody>
          <a:bodyPr wrap="none">
            <a:spAutoFit/>
          </a:bodyPr>
          <a:lstStyle/>
          <a:p>
            <a:pPr>
              <a:buClr>
                <a:srgbClr val="FF0000"/>
              </a:buClr>
              <a:defRPr/>
            </a:pPr>
            <a:r>
              <a:rPr lang="en-GB" sz="1600" b="1" dirty="0" smtClean="0"/>
              <a:t>(RD50)</a:t>
            </a:r>
            <a:endParaRPr lang="en-GB" sz="1600" b="1" dirty="0"/>
          </a:p>
        </p:txBody>
      </p:sp>
      <p:sp>
        <p:nvSpPr>
          <p:cNvPr id="21" name="Rectangle 20"/>
          <p:cNvSpPr/>
          <p:nvPr/>
        </p:nvSpPr>
        <p:spPr>
          <a:xfrm>
            <a:off x="7467600" y="1752600"/>
            <a:ext cx="1371600" cy="492443"/>
          </a:xfrm>
          <a:prstGeom prst="rect">
            <a:avLst/>
          </a:prstGeom>
        </p:spPr>
        <p:txBody>
          <a:bodyPr wrap="square">
            <a:spAutoFit/>
          </a:bodyPr>
          <a:lstStyle/>
          <a:p>
            <a:pPr>
              <a:buClr>
                <a:srgbClr val="FF0000"/>
              </a:buClr>
              <a:defRPr/>
            </a:pPr>
            <a:r>
              <a:rPr lang="en-GB" sz="1400" b="1" dirty="0" smtClean="0"/>
              <a:t>ATLAS</a:t>
            </a:r>
          </a:p>
          <a:p>
            <a:pPr>
              <a:buClr>
                <a:srgbClr val="FF0000"/>
              </a:buClr>
              <a:defRPr/>
            </a:pPr>
            <a:r>
              <a:rPr lang="en-GB" sz="1200" b="1" dirty="0" smtClean="0">
                <a:solidFill>
                  <a:srgbClr val="002060"/>
                </a:solidFill>
              </a:rPr>
              <a:t>FE-I4 R/O Planar</a:t>
            </a:r>
            <a:endParaRPr lang="en-GB" sz="1600" b="1" dirty="0"/>
          </a:p>
        </p:txBody>
      </p:sp>
      <p:pic>
        <p:nvPicPr>
          <p:cNvPr id="31" name="Picture 7" descr="pixel_wafer_2"/>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3597581" y="5044221"/>
            <a:ext cx="1584019" cy="1645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3886201" y="5410200"/>
            <a:ext cx="1066800" cy="738664"/>
          </a:xfrm>
          <a:prstGeom prst="rect">
            <a:avLst/>
          </a:prstGeom>
          <a:noFill/>
        </p:spPr>
        <p:txBody>
          <a:bodyPr wrap="square" rtlCol="0">
            <a:spAutoFit/>
          </a:bodyPr>
          <a:lstStyle/>
          <a:p>
            <a:pPr algn="ctr"/>
            <a:r>
              <a:rPr lang="en-GB" sz="1050" b="1" dirty="0" smtClean="0">
                <a:solidFill>
                  <a:schemeClr val="bg1"/>
                </a:solidFill>
              </a:rPr>
              <a:t>ATLAS </a:t>
            </a:r>
          </a:p>
          <a:p>
            <a:pPr algn="ctr"/>
            <a:r>
              <a:rPr lang="en-GB" sz="1050" b="1" dirty="0" smtClean="0">
                <a:solidFill>
                  <a:schemeClr val="bg1"/>
                </a:solidFill>
              </a:rPr>
              <a:t>4cm×4cm 150µm thick planar sensors</a:t>
            </a:r>
            <a:endParaRPr lang="en-GB" sz="1050" b="1" dirty="0">
              <a:solidFill>
                <a:schemeClr val="bg1"/>
              </a:solidFill>
            </a:endParaRPr>
          </a:p>
        </p:txBody>
      </p:sp>
      <p:sp>
        <p:nvSpPr>
          <p:cNvPr id="6" name="TextBox 5"/>
          <p:cNvSpPr txBox="1"/>
          <p:nvPr/>
        </p:nvSpPr>
        <p:spPr>
          <a:xfrm>
            <a:off x="5219598" y="4953000"/>
            <a:ext cx="854882" cy="1077218"/>
          </a:xfrm>
          <a:prstGeom prst="rect">
            <a:avLst/>
          </a:prstGeom>
          <a:solidFill>
            <a:schemeClr val="bg1"/>
          </a:solidFill>
        </p:spPr>
        <p:txBody>
          <a:bodyPr wrap="square" rtlCol="0">
            <a:spAutoFit/>
          </a:bodyPr>
          <a:lstStyle/>
          <a:p>
            <a:pPr algn="r"/>
            <a:r>
              <a:rPr lang="en-GB" sz="1600" b="1" dirty="0" err="1" smtClean="0">
                <a:solidFill>
                  <a:srgbClr val="C00000"/>
                </a:solidFill>
              </a:rPr>
              <a:t>LHCb</a:t>
            </a:r>
            <a:r>
              <a:rPr lang="en-GB" sz="1600" b="1" dirty="0" smtClean="0">
                <a:solidFill>
                  <a:srgbClr val="C00000"/>
                </a:solidFill>
              </a:rPr>
              <a:t> </a:t>
            </a:r>
            <a:r>
              <a:rPr lang="en-GB" sz="1600" b="1" dirty="0" err="1" smtClean="0">
                <a:solidFill>
                  <a:srgbClr val="C00000"/>
                </a:solidFill>
              </a:rPr>
              <a:t>VeLoPix</a:t>
            </a:r>
            <a:r>
              <a:rPr lang="en-GB" sz="1600" b="1" dirty="0" smtClean="0">
                <a:solidFill>
                  <a:srgbClr val="C00000"/>
                </a:solidFill>
              </a:rPr>
              <a:t> Module</a:t>
            </a:r>
          </a:p>
          <a:p>
            <a:pPr algn="r"/>
            <a:r>
              <a:rPr lang="en-GB" sz="1600" b="1" dirty="0" smtClean="0">
                <a:solidFill>
                  <a:srgbClr val="C00000"/>
                </a:solidFill>
              </a:rPr>
              <a:t>Design</a:t>
            </a:r>
            <a:endParaRPr lang="en-GB" sz="1600" b="1" dirty="0">
              <a:solidFill>
                <a:srgbClr val="C00000"/>
              </a:solidFill>
            </a:endParaRPr>
          </a:p>
        </p:txBody>
      </p:sp>
      <p:sp>
        <p:nvSpPr>
          <p:cNvPr id="34" name="Rounded Rectangle 33"/>
          <p:cNvSpPr/>
          <p:nvPr/>
        </p:nvSpPr>
        <p:spPr>
          <a:xfrm>
            <a:off x="7514823" y="4452013"/>
            <a:ext cx="1705377" cy="72958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lnSpc>
                <a:spcPct val="90000"/>
              </a:lnSpc>
              <a:defRPr/>
            </a:pPr>
            <a:r>
              <a:rPr lang="en-US" sz="1200" b="1" dirty="0">
                <a:solidFill>
                  <a:schemeClr val="tx1"/>
                </a:solidFill>
                <a:latin typeface="Century Gothic" pitchFamily="34" charset="0"/>
              </a:rPr>
              <a:t>26 planes of </a:t>
            </a:r>
            <a:r>
              <a:rPr lang="en-US" sz="1200" b="1" dirty="0" smtClean="0">
                <a:solidFill>
                  <a:schemeClr val="tx1"/>
                </a:solidFill>
                <a:latin typeface="Century Gothic" pitchFamily="34" charset="0"/>
              </a:rPr>
              <a:t>sensor 5.1mm </a:t>
            </a:r>
            <a:r>
              <a:rPr lang="en-US" sz="1200" b="1" dirty="0">
                <a:solidFill>
                  <a:schemeClr val="tx1"/>
                </a:solidFill>
                <a:latin typeface="Century Gothic" pitchFamily="34" charset="0"/>
              </a:rPr>
              <a:t>to beam</a:t>
            </a:r>
          </a:p>
        </p:txBody>
      </p:sp>
      <p:pic>
        <p:nvPicPr>
          <p:cNvPr id="1027" name="Picture 3"/>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2128189" y="5247620"/>
            <a:ext cx="1300811" cy="11531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5" name="TextBox 44"/>
          <p:cNvSpPr txBox="1"/>
          <p:nvPr/>
        </p:nvSpPr>
        <p:spPr>
          <a:xfrm>
            <a:off x="1918737" y="468868"/>
            <a:ext cx="5004127" cy="369332"/>
          </a:xfrm>
          <a:prstGeom prst="rect">
            <a:avLst/>
          </a:prstGeom>
          <a:noFill/>
        </p:spPr>
        <p:txBody>
          <a:bodyPr wrap="none" rtlCol="0">
            <a:spAutoFit/>
          </a:bodyPr>
          <a:lstStyle/>
          <a:p>
            <a:r>
              <a:rPr lang="en-GB" dirty="0"/>
              <a:t>(</a:t>
            </a:r>
            <a:r>
              <a:rPr lang="en-GB" dirty="0" smtClean="0"/>
              <a:t>ECFA 13/284 </a:t>
            </a:r>
            <a:r>
              <a:rPr lang="en-GB" dirty="0">
                <a:hlinkClick r:id="rId12"/>
              </a:rPr>
              <a:t>https://</a:t>
            </a:r>
            <a:r>
              <a:rPr lang="en-GB" dirty="0" smtClean="0">
                <a:hlinkClick r:id="rId12"/>
              </a:rPr>
              <a:t>cds.cern.ch/record/1631032</a:t>
            </a:r>
            <a:r>
              <a:rPr lang="en-GB" dirty="0" smtClean="0"/>
              <a:t>) </a:t>
            </a:r>
            <a:endParaRPr lang="en-GB" dirty="0"/>
          </a:p>
        </p:txBody>
      </p:sp>
      <p:pic>
        <p:nvPicPr>
          <p:cNvPr id="10" name="Picture 3"/>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45125" y="5247620"/>
            <a:ext cx="1995768" cy="11531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TextBox 14"/>
          <p:cNvSpPr txBox="1"/>
          <p:nvPr/>
        </p:nvSpPr>
        <p:spPr>
          <a:xfrm>
            <a:off x="6496050" y="4294909"/>
            <a:ext cx="3181350" cy="307777"/>
          </a:xfrm>
          <a:prstGeom prst="rect">
            <a:avLst/>
          </a:prstGeom>
          <a:noFill/>
        </p:spPr>
        <p:txBody>
          <a:bodyPr wrap="square" rtlCol="0">
            <a:spAutoFit/>
          </a:bodyPr>
          <a:lstStyle/>
          <a:p>
            <a:r>
              <a:rPr lang="en-GB" sz="1400" b="1" dirty="0" smtClean="0"/>
              <a:t>(3D sensors installed in ATLAS IBL)</a:t>
            </a:r>
            <a:endParaRPr lang="en-GB" sz="1400" b="1" dirty="0"/>
          </a:p>
        </p:txBody>
      </p:sp>
      <p:sp>
        <p:nvSpPr>
          <p:cNvPr id="16" name="TextBox 15"/>
          <p:cNvSpPr txBox="1"/>
          <p:nvPr/>
        </p:nvSpPr>
        <p:spPr>
          <a:xfrm>
            <a:off x="914400" y="6474023"/>
            <a:ext cx="2827698" cy="307777"/>
          </a:xfrm>
          <a:prstGeom prst="rect">
            <a:avLst/>
          </a:prstGeom>
          <a:noFill/>
        </p:spPr>
        <p:txBody>
          <a:bodyPr wrap="square" rtlCol="0">
            <a:spAutoFit/>
          </a:bodyPr>
          <a:lstStyle/>
          <a:p>
            <a:r>
              <a:rPr lang="en-GB" sz="1400" b="1" dirty="0" smtClean="0">
                <a:solidFill>
                  <a:srgbClr val="002060"/>
                </a:solidFill>
              </a:rPr>
              <a:t>CMS</a:t>
            </a:r>
            <a:r>
              <a:rPr lang="en-GB" sz="1400" b="1" dirty="0" smtClean="0"/>
              <a:t> Phase-II Pixel Module Concept</a:t>
            </a:r>
            <a:endParaRPr lang="en-GB" sz="1400" b="1" dirty="0"/>
          </a:p>
        </p:txBody>
      </p:sp>
      <p:sp>
        <p:nvSpPr>
          <p:cNvPr id="5" name="TextBox 4"/>
          <p:cNvSpPr txBox="1"/>
          <p:nvPr/>
        </p:nvSpPr>
        <p:spPr>
          <a:xfrm>
            <a:off x="135757" y="838200"/>
            <a:ext cx="9236843" cy="615553"/>
          </a:xfrm>
          <a:prstGeom prst="rect">
            <a:avLst/>
          </a:prstGeom>
          <a:noFill/>
        </p:spPr>
        <p:txBody>
          <a:bodyPr wrap="square" rtlCol="0">
            <a:spAutoFit/>
          </a:bodyPr>
          <a:lstStyle/>
          <a:p>
            <a:r>
              <a:rPr lang="en-GB" sz="1700" b="1" dirty="0" smtClean="0">
                <a:solidFill>
                  <a:srgbClr val="002060"/>
                </a:solidFill>
              </a:rPr>
              <a:t>HL-LHC (3000fb</a:t>
            </a:r>
            <a:r>
              <a:rPr lang="en-GB" sz="1700" b="1" baseline="30000" dirty="0" smtClean="0">
                <a:solidFill>
                  <a:srgbClr val="002060"/>
                </a:solidFill>
              </a:rPr>
              <a:t>-1</a:t>
            </a:r>
            <a:r>
              <a:rPr lang="en-GB" sz="1700" b="1" dirty="0" smtClean="0">
                <a:solidFill>
                  <a:srgbClr val="002060"/>
                </a:solidFill>
              </a:rPr>
              <a:t>) implies </a:t>
            </a:r>
            <a:r>
              <a:rPr lang="en-GB" sz="1700" b="1" dirty="0">
                <a:solidFill>
                  <a:srgbClr val="002060"/>
                </a:solidFill>
              </a:rPr>
              <a:t>doses up to 2</a:t>
            </a:r>
            <a:r>
              <a:rPr lang="en-GB" sz="1700" dirty="0">
                <a:solidFill>
                  <a:srgbClr val="002060"/>
                </a:solidFill>
              </a:rPr>
              <a:t>×</a:t>
            </a:r>
            <a:r>
              <a:rPr lang="en-GB" sz="1700" b="1" dirty="0">
                <a:solidFill>
                  <a:srgbClr val="002060"/>
                </a:solidFill>
              </a:rPr>
              <a:t>10</a:t>
            </a:r>
            <a:r>
              <a:rPr lang="en-GB" sz="1700" b="1" baseline="30000" dirty="0">
                <a:solidFill>
                  <a:srgbClr val="002060"/>
                </a:solidFill>
              </a:rPr>
              <a:t>16</a:t>
            </a:r>
            <a:r>
              <a:rPr lang="en-GB" sz="1700" b="1" dirty="0">
                <a:solidFill>
                  <a:srgbClr val="002060"/>
                </a:solidFill>
              </a:rPr>
              <a:t>n</a:t>
            </a:r>
            <a:r>
              <a:rPr lang="en-GB" sz="1700" b="1" baseline="-25000" dirty="0">
                <a:solidFill>
                  <a:srgbClr val="002060"/>
                </a:solidFill>
              </a:rPr>
              <a:t>eq</a:t>
            </a:r>
            <a:r>
              <a:rPr lang="en-GB" sz="1700" b="1" dirty="0">
                <a:solidFill>
                  <a:srgbClr val="002060"/>
                </a:solidFill>
              </a:rPr>
              <a:t>/cm</a:t>
            </a:r>
            <a:r>
              <a:rPr lang="en-GB" sz="1700" b="1" baseline="30000" dirty="0">
                <a:solidFill>
                  <a:srgbClr val="002060"/>
                </a:solidFill>
              </a:rPr>
              <a:t>2 </a:t>
            </a:r>
            <a:r>
              <a:rPr lang="en-GB" sz="1700" b="1" dirty="0">
                <a:solidFill>
                  <a:srgbClr val="002060"/>
                </a:solidFill>
              </a:rPr>
              <a:t>and </a:t>
            </a:r>
            <a:r>
              <a:rPr lang="en-GB" sz="1700" b="1" dirty="0" smtClean="0">
                <a:solidFill>
                  <a:srgbClr val="002060"/>
                </a:solidFill>
              </a:rPr>
              <a:t>1Grad (also up to 200 collisions per beam crossing).  </a:t>
            </a:r>
            <a:r>
              <a:rPr lang="en-GB" sz="1700" b="1" dirty="0" smtClean="0">
                <a:solidFill>
                  <a:srgbClr val="C00000"/>
                </a:solidFill>
              </a:rPr>
              <a:t>However </a:t>
            </a:r>
            <a:r>
              <a:rPr lang="en-GB" sz="1700" b="1" dirty="0">
                <a:solidFill>
                  <a:srgbClr val="C00000"/>
                </a:solidFill>
              </a:rPr>
              <a:t>n-in-n, n-in-p planar, 3D and diamond sensors </a:t>
            </a:r>
            <a:r>
              <a:rPr lang="en-GB" sz="1700" b="1" dirty="0" smtClean="0">
                <a:solidFill>
                  <a:srgbClr val="C00000"/>
                </a:solidFill>
              </a:rPr>
              <a:t>are useable after such doses </a:t>
            </a:r>
            <a:endParaRPr lang="en-GB" sz="1700" b="1" dirty="0">
              <a:solidFill>
                <a:srgbClr val="C00000"/>
              </a:solidFill>
            </a:endParaRPr>
          </a:p>
        </p:txBody>
      </p:sp>
      <p:sp>
        <p:nvSpPr>
          <p:cNvPr id="20" name="TextBox 19"/>
          <p:cNvSpPr txBox="1"/>
          <p:nvPr/>
        </p:nvSpPr>
        <p:spPr>
          <a:xfrm>
            <a:off x="-34601" y="2898236"/>
            <a:ext cx="6740201" cy="2277547"/>
          </a:xfrm>
          <a:prstGeom prst="rect">
            <a:avLst/>
          </a:prstGeom>
          <a:noFill/>
        </p:spPr>
        <p:txBody>
          <a:bodyPr wrap="square" rtlCol="0">
            <a:spAutoFit/>
          </a:bodyPr>
          <a:lstStyle/>
          <a:p>
            <a:pPr>
              <a:buClr>
                <a:srgbClr val="FF0000"/>
              </a:buClr>
              <a:defRPr/>
            </a:pPr>
            <a:r>
              <a:rPr lang="en-GB" sz="2000" b="1" kern="1300" baseline="14000" dirty="0" smtClean="0">
                <a:solidFill>
                  <a:srgbClr val="FF0000"/>
                </a:solidFill>
              </a:rPr>
              <a:t>→</a:t>
            </a:r>
            <a:r>
              <a:rPr lang="en-GB" sz="1600" b="1" kern="1300" baseline="14000" dirty="0" smtClean="0">
                <a:solidFill>
                  <a:srgbClr val="FF0000"/>
                </a:solidFill>
              </a:rPr>
              <a:t> </a:t>
            </a:r>
            <a:r>
              <a:rPr lang="en-GB" b="1" dirty="0"/>
              <a:t>T</a:t>
            </a:r>
            <a:r>
              <a:rPr lang="en-GB" b="1" dirty="0" smtClean="0"/>
              <a:t>he mechanisms leading to larger than expected signals (also seen in 3D sensors) is mostly understood and is even now being exploited (doping profile, trenches) to enhance the signals after radiation    </a:t>
            </a:r>
          </a:p>
          <a:p>
            <a:pPr>
              <a:buClr>
                <a:srgbClr val="FF0000"/>
              </a:buClr>
              <a:defRPr/>
            </a:pPr>
            <a:endParaRPr lang="en-GB" sz="800" b="1" dirty="0" smtClean="0"/>
          </a:p>
          <a:p>
            <a:pPr>
              <a:buClr>
                <a:srgbClr val="FF0000"/>
              </a:buClr>
              <a:defRPr/>
            </a:pPr>
            <a:r>
              <a:rPr lang="en-GB" b="1" dirty="0" smtClean="0"/>
              <a:t>Propose to use </a:t>
            </a:r>
            <a:r>
              <a:rPr lang="en-GB" b="1" dirty="0" smtClean="0">
                <a:solidFill>
                  <a:srgbClr val="002060"/>
                </a:solidFill>
              </a:rPr>
              <a:t>65nm</a:t>
            </a:r>
            <a:r>
              <a:rPr lang="en-GB" b="1" dirty="0">
                <a:solidFill>
                  <a:srgbClr val="002060"/>
                </a:solidFill>
              </a:rPr>
              <a:t> </a:t>
            </a:r>
            <a:r>
              <a:rPr lang="en-GB" b="1" dirty="0" smtClean="0">
                <a:solidFill>
                  <a:srgbClr val="002060"/>
                </a:solidFill>
              </a:rPr>
              <a:t>CMOS ASIC technology </a:t>
            </a:r>
            <a:r>
              <a:rPr lang="en-GB" b="1" dirty="0" smtClean="0"/>
              <a:t>to allow pixel sizes  of 55µm</a:t>
            </a:r>
            <a:r>
              <a:rPr lang="en-GB" dirty="0" smtClean="0"/>
              <a:t>×</a:t>
            </a:r>
            <a:r>
              <a:rPr lang="en-GB" b="1" dirty="0" smtClean="0"/>
              <a:t>55µm (</a:t>
            </a:r>
            <a:r>
              <a:rPr lang="en-GB" b="1" dirty="0" err="1" smtClean="0">
                <a:solidFill>
                  <a:srgbClr val="002060"/>
                </a:solidFill>
              </a:rPr>
              <a:t>LHCb</a:t>
            </a:r>
            <a:r>
              <a:rPr lang="en-GB" b="1" dirty="0" smtClean="0"/>
              <a:t>  </a:t>
            </a:r>
            <a:r>
              <a:rPr lang="en-GB" b="1" dirty="0" err="1" smtClean="0"/>
              <a:t>VeLoPIX</a:t>
            </a:r>
            <a:r>
              <a:rPr lang="en-GB" b="1" dirty="0" smtClean="0"/>
              <a:t> 130nm) or ~</a:t>
            </a:r>
            <a:r>
              <a:rPr lang="en-GB" b="1" dirty="0"/>
              <a:t>50µm</a:t>
            </a:r>
            <a:r>
              <a:rPr lang="en-GB" dirty="0"/>
              <a:t>×</a:t>
            </a:r>
            <a:r>
              <a:rPr lang="en-GB" b="1" dirty="0"/>
              <a:t>50µm (</a:t>
            </a:r>
            <a:r>
              <a:rPr lang="en-GB" b="1" dirty="0">
                <a:solidFill>
                  <a:srgbClr val="002060"/>
                </a:solidFill>
              </a:rPr>
              <a:t>RD53</a:t>
            </a:r>
            <a:r>
              <a:rPr lang="en-GB" b="1" dirty="0"/>
              <a:t>)</a:t>
            </a:r>
          </a:p>
          <a:p>
            <a:pPr>
              <a:buClr>
                <a:srgbClr val="FF0000"/>
              </a:buClr>
              <a:defRPr/>
            </a:pPr>
            <a:endParaRPr lang="en-GB" sz="800" b="1" dirty="0"/>
          </a:p>
          <a:p>
            <a:pPr>
              <a:buClr>
                <a:srgbClr val="FF0000"/>
              </a:buClr>
              <a:defRPr/>
            </a:pPr>
            <a:r>
              <a:rPr lang="en-GB" b="1" dirty="0" smtClean="0"/>
              <a:t>Large format sensors needed to tile larger areas and examples have been prototyped with a number of potential suppliers</a:t>
            </a:r>
            <a:endParaRPr lang="en-GB" dirty="0" smtClean="0"/>
          </a:p>
        </p:txBody>
      </p:sp>
    </p:spTree>
    <p:extLst>
      <p:ext uri="{BB962C8B-B14F-4D97-AF65-F5344CB8AC3E}">
        <p14:creationId xmlns:p14="http://schemas.microsoft.com/office/powerpoint/2010/main" val="3370051103"/>
      </p:ext>
    </p:extLst>
  </p:cSld>
  <p:clrMapOvr>
    <a:masterClrMapping/>
  </p:clrMapOvr>
  <p:transition>
    <p:circl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173389" y="1337904"/>
            <a:ext cx="2771032" cy="15697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457540" y="97930"/>
            <a:ext cx="8228920" cy="518454"/>
          </a:xfrm>
        </p:spPr>
        <p:txBody>
          <a:bodyPr>
            <a:normAutofit fontScale="90000"/>
          </a:bodyPr>
          <a:lstStyle/>
          <a:p>
            <a:pPr defTabSz="913823">
              <a:defRPr/>
            </a:pPr>
            <a:r>
              <a:rPr lang="en-US" sz="3500" dirty="0" smtClean="0"/>
              <a:t>ATLAS Phase-II </a:t>
            </a:r>
            <a:r>
              <a:rPr lang="en-US" sz="3500" dirty="0"/>
              <a:t>Detector Upgrades</a:t>
            </a:r>
          </a:p>
        </p:txBody>
      </p:sp>
      <p:sp>
        <p:nvSpPr>
          <p:cNvPr id="28676" name="Rectangle 3"/>
          <p:cNvSpPr>
            <a:spLocks noChangeArrowheads="1"/>
          </p:cNvSpPr>
          <p:nvPr/>
        </p:nvSpPr>
        <p:spPr bwMode="auto">
          <a:xfrm>
            <a:off x="-477905" y="750319"/>
            <a:ext cx="9483421" cy="5903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2" tIns="45686" rIns="91372" bIns="45686">
            <a:spAutoFit/>
          </a:bodyPr>
          <a:lstStyle/>
          <a:p>
            <a:pPr marL="546693" lvl="1" indent="-4176" eaLnBrk="0" hangingPunct="0">
              <a:buClr>
                <a:srgbClr val="FF0000"/>
              </a:buClr>
              <a:defRPr/>
            </a:pPr>
            <a:r>
              <a:rPr lang="en-US" sz="2300" b="1" dirty="0"/>
              <a:t>Integrated radiation levels (up to 2-3×10</a:t>
            </a:r>
            <a:r>
              <a:rPr lang="en-US" sz="2300" b="1" baseline="30000" dirty="0"/>
              <a:t>16</a:t>
            </a:r>
            <a:r>
              <a:rPr lang="en-US" sz="2300" b="1" dirty="0"/>
              <a:t>n</a:t>
            </a:r>
            <a:r>
              <a:rPr lang="en-US" sz="2300" b="1" baseline="-25000" dirty="0"/>
              <a:t>eq</a:t>
            </a:r>
            <a:r>
              <a:rPr lang="en-US" sz="2300" b="1" dirty="0"/>
              <a:t>/cm</a:t>
            </a:r>
            <a:r>
              <a:rPr lang="en-US" sz="2300" b="1" baseline="30000" dirty="0"/>
              <a:t>2</a:t>
            </a:r>
            <a:r>
              <a:rPr lang="en-US" sz="2300" b="1" dirty="0"/>
              <a:t>) and plan to cope with up to 200 interactions every 25ns </a:t>
            </a:r>
          </a:p>
          <a:p>
            <a:pPr marL="546693" lvl="1" indent="-4176" eaLnBrk="0" hangingPunct="0">
              <a:buClr>
                <a:srgbClr val="FF0000"/>
              </a:buClr>
              <a:defRPr/>
            </a:pPr>
            <a:r>
              <a:rPr lang="en-US" sz="2300" b="1" dirty="0"/>
              <a:t>Implications of this include:</a:t>
            </a:r>
          </a:p>
          <a:p>
            <a:pPr marL="546693" lvl="1" indent="-4176" eaLnBrk="0" hangingPunct="0">
              <a:buClr>
                <a:srgbClr val="FF0000"/>
              </a:buClr>
              <a:buFont typeface="Calibri" pitchFamily="34" charset="0"/>
              <a:buChar char="­"/>
              <a:defRPr/>
            </a:pPr>
            <a:r>
              <a:rPr lang="en-US" sz="2300" b="1" dirty="0"/>
              <a:t> </a:t>
            </a:r>
            <a:r>
              <a:rPr lang="en-US" sz="2300" b="1" dirty="0">
                <a:solidFill>
                  <a:srgbClr val="002060"/>
                </a:solidFill>
              </a:rPr>
              <a:t>New Inner Detector (strips and pixels) 		                             </a:t>
            </a:r>
          </a:p>
          <a:p>
            <a:pPr marL="546693" lvl="1" indent="-4176" eaLnBrk="0" hangingPunct="0">
              <a:buClr>
                <a:srgbClr val="FF0000"/>
              </a:buClr>
              <a:buFont typeface="Calibri" pitchFamily="34" charset="0"/>
              <a:buChar char="­"/>
              <a:defRPr/>
            </a:pPr>
            <a:r>
              <a:rPr lang="en-US" sz="2300" b="1" dirty="0">
                <a:solidFill>
                  <a:srgbClr val="002060"/>
                </a:solidFill>
              </a:rPr>
              <a:t> Trigger and data acquisition upgrades</a:t>
            </a:r>
          </a:p>
          <a:p>
            <a:pPr marL="546693" lvl="1" indent="-4176" eaLnBrk="0" hangingPunct="0">
              <a:buClr>
                <a:srgbClr val="FF0000"/>
              </a:buClr>
              <a:buFont typeface="Calibri" pitchFamily="34" charset="0"/>
              <a:buChar char="­"/>
              <a:defRPr/>
            </a:pPr>
            <a:r>
              <a:rPr lang="en-US" sz="2300" b="1" dirty="0">
                <a:solidFill>
                  <a:srgbClr val="002060"/>
                </a:solidFill>
              </a:rPr>
              <a:t> L1 Track Trigger </a:t>
            </a:r>
          </a:p>
          <a:p>
            <a:pPr marL="546693" lvl="1" indent="-4176" eaLnBrk="0" hangingPunct="0">
              <a:buClr>
                <a:srgbClr val="FF0000"/>
              </a:buClr>
              <a:buFont typeface="Calibri" pitchFamily="34" charset="0"/>
              <a:buChar char="­"/>
              <a:defRPr/>
            </a:pPr>
            <a:r>
              <a:rPr lang="en-US" sz="2300" b="1" dirty="0">
                <a:solidFill>
                  <a:srgbClr val="002060"/>
                </a:solidFill>
              </a:rPr>
              <a:t> New </a:t>
            </a:r>
            <a:r>
              <a:rPr lang="en-US" sz="2300" b="1" dirty="0" err="1">
                <a:solidFill>
                  <a:srgbClr val="002060"/>
                </a:solidFill>
              </a:rPr>
              <a:t>LAr</a:t>
            </a:r>
            <a:r>
              <a:rPr lang="en-US" sz="2300" b="1" dirty="0">
                <a:solidFill>
                  <a:srgbClr val="002060"/>
                </a:solidFill>
              </a:rPr>
              <a:t> front-end and back-end electronics</a:t>
            </a:r>
          </a:p>
          <a:p>
            <a:pPr marL="546693" lvl="1" indent="-4176" eaLnBrk="0" hangingPunct="0">
              <a:buClr>
                <a:srgbClr val="FF0000"/>
              </a:buClr>
              <a:buFont typeface="Calibri" pitchFamily="34" charset="0"/>
              <a:buChar char="­"/>
              <a:defRPr/>
            </a:pPr>
            <a:r>
              <a:rPr lang="en-US" sz="2300" b="1" dirty="0">
                <a:solidFill>
                  <a:srgbClr val="002060"/>
                </a:solidFill>
              </a:rPr>
              <a:t> </a:t>
            </a:r>
            <a:r>
              <a:rPr lang="en-GB" sz="2300" b="1" dirty="0">
                <a:solidFill>
                  <a:srgbClr val="002060"/>
                </a:solidFill>
              </a:rPr>
              <a:t>Possible upgrades of HEC and </a:t>
            </a:r>
            <a:r>
              <a:rPr lang="en-GB" sz="2300" b="1" dirty="0" err="1">
                <a:solidFill>
                  <a:srgbClr val="002060"/>
                </a:solidFill>
              </a:rPr>
              <a:t>FCal</a:t>
            </a:r>
            <a:endParaRPr lang="en-GB" sz="2300" b="1" dirty="0">
              <a:solidFill>
                <a:srgbClr val="002060"/>
              </a:solidFill>
            </a:endParaRPr>
          </a:p>
          <a:p>
            <a:pPr marL="546693" lvl="1" indent="-4176" eaLnBrk="0" hangingPunct="0">
              <a:buClr>
                <a:srgbClr val="FF0000"/>
              </a:buClr>
              <a:buFont typeface="Calibri" pitchFamily="34" charset="0"/>
              <a:buChar char="­"/>
              <a:defRPr/>
            </a:pPr>
            <a:r>
              <a:rPr lang="en-GB" sz="2300" b="1" dirty="0">
                <a:solidFill>
                  <a:srgbClr val="002060"/>
                </a:solidFill>
              </a:rPr>
              <a:t> </a:t>
            </a:r>
            <a:r>
              <a:rPr lang="en-US" sz="2300" b="1" dirty="0">
                <a:solidFill>
                  <a:srgbClr val="002060"/>
                </a:solidFill>
              </a:rPr>
              <a:t>New Tiles front-end and back-end electronics</a:t>
            </a:r>
          </a:p>
          <a:p>
            <a:pPr marL="546693" lvl="1" indent="-4176" eaLnBrk="0" hangingPunct="0">
              <a:buClr>
                <a:srgbClr val="FF0000"/>
              </a:buClr>
              <a:buFont typeface="Calibri" pitchFamily="34" charset="0"/>
              <a:buChar char="­"/>
              <a:defRPr/>
            </a:pPr>
            <a:r>
              <a:rPr lang="en-US" sz="2300" b="1" dirty="0">
                <a:solidFill>
                  <a:srgbClr val="002060"/>
                </a:solidFill>
              </a:rPr>
              <a:t> Muon Barrel and Large Wheel trigger electronics</a:t>
            </a:r>
          </a:p>
          <a:p>
            <a:pPr marL="546693" lvl="1" indent="-4176" eaLnBrk="0" hangingPunct="0">
              <a:buClr>
                <a:srgbClr val="FF0000"/>
              </a:buClr>
              <a:buFont typeface="Calibri" pitchFamily="34" charset="0"/>
              <a:buChar char="­"/>
              <a:defRPr/>
            </a:pPr>
            <a:r>
              <a:rPr lang="en-US" sz="2300" b="1" dirty="0">
                <a:solidFill>
                  <a:srgbClr val="002060"/>
                </a:solidFill>
              </a:rPr>
              <a:t> Possible upgrades of TGCs in Inner Big Wheels</a:t>
            </a:r>
          </a:p>
          <a:p>
            <a:pPr marL="546693" lvl="1" indent="-4176" eaLnBrk="0" hangingPunct="0">
              <a:buClr>
                <a:srgbClr val="FF0000"/>
              </a:buClr>
              <a:buFont typeface="Calibri" pitchFamily="34" charset="0"/>
              <a:buChar char="­"/>
              <a:defRPr/>
            </a:pPr>
            <a:r>
              <a:rPr lang="en-US" sz="2300" b="1" dirty="0">
                <a:solidFill>
                  <a:srgbClr val="002060"/>
                </a:solidFill>
              </a:rPr>
              <a:t> Forward detector upgrades</a:t>
            </a:r>
          </a:p>
          <a:p>
            <a:pPr marL="546693" lvl="1" indent="-4176" eaLnBrk="0" hangingPunct="0">
              <a:buClr>
                <a:srgbClr val="FF0000"/>
              </a:buClr>
              <a:buFont typeface="Calibri" pitchFamily="34" charset="0"/>
              <a:buChar char="­"/>
              <a:defRPr/>
            </a:pPr>
            <a:r>
              <a:rPr lang="en-US" sz="2300" b="1" dirty="0">
                <a:solidFill>
                  <a:srgbClr val="002060"/>
                </a:solidFill>
              </a:rPr>
              <a:t> TAS and shielding upgrade</a:t>
            </a:r>
          </a:p>
          <a:p>
            <a:pPr marL="546693" lvl="1" indent="-4176" eaLnBrk="0" hangingPunct="0">
              <a:buClr>
                <a:srgbClr val="FF0000"/>
              </a:buClr>
              <a:buFont typeface="Calibri" pitchFamily="34" charset="0"/>
              <a:buChar char="­"/>
              <a:defRPr/>
            </a:pPr>
            <a:r>
              <a:rPr lang="en-US" sz="2300" b="1" dirty="0">
                <a:solidFill>
                  <a:srgbClr val="002060"/>
                </a:solidFill>
              </a:rPr>
              <a:t> Various infrastructure upgrades</a:t>
            </a:r>
          </a:p>
          <a:p>
            <a:pPr marL="546693" lvl="1" indent="-4176" eaLnBrk="0" hangingPunct="0">
              <a:buClr>
                <a:srgbClr val="FF0000"/>
              </a:buClr>
              <a:buFont typeface="Calibri" pitchFamily="34" charset="0"/>
              <a:buChar char="­"/>
              <a:defRPr/>
            </a:pPr>
            <a:r>
              <a:rPr lang="en-US" sz="2300" b="1" dirty="0">
                <a:solidFill>
                  <a:srgbClr val="002060"/>
                </a:solidFill>
              </a:rPr>
              <a:t> Common activities (installation, safety, …)</a:t>
            </a:r>
          </a:p>
          <a:p>
            <a:pPr marL="546693" lvl="1" indent="-4176" eaLnBrk="0" hangingPunct="0">
              <a:buClr>
                <a:srgbClr val="FF0000"/>
              </a:buClr>
              <a:buFont typeface="Calibri" pitchFamily="34" charset="0"/>
              <a:buChar char="­"/>
              <a:defRPr/>
            </a:pPr>
            <a:r>
              <a:rPr lang="en-US" sz="2300" b="1" dirty="0">
                <a:solidFill>
                  <a:srgbClr val="002060"/>
                </a:solidFill>
              </a:rPr>
              <a:t> Software and Computing</a:t>
            </a:r>
          </a:p>
        </p:txBody>
      </p:sp>
      <p:sp>
        <p:nvSpPr>
          <p:cNvPr id="16389" name="スライド番号プレースホルダ 3"/>
          <p:cNvSpPr txBox="1">
            <a:spLocks/>
          </p:cNvSpPr>
          <p:nvPr/>
        </p:nvSpPr>
        <p:spPr bwMode="auto">
          <a:xfrm>
            <a:off x="6996144" y="6526765"/>
            <a:ext cx="2132921" cy="364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2" tIns="45686" rIns="91372" bIns="45686"/>
          <a:lstStyle>
            <a:lvl1pPr eaLnBrk="0" hangingPunct="0">
              <a:defRPr>
                <a:solidFill>
                  <a:srgbClr val="000000"/>
                </a:solidFill>
                <a:latin typeface="Times New Roman" pitchFamily="18" charset="0"/>
                <a:cs typeface="Arial" pitchFamily="34" charset="0"/>
              </a:defRPr>
            </a:lvl1pPr>
            <a:lvl2pPr marL="742950" indent="-285750" eaLnBrk="0" hangingPunct="0">
              <a:defRPr>
                <a:solidFill>
                  <a:srgbClr val="000000"/>
                </a:solidFill>
                <a:latin typeface="Times New Roman" pitchFamily="18" charset="0"/>
                <a:cs typeface="Arial" pitchFamily="34" charset="0"/>
              </a:defRPr>
            </a:lvl2pPr>
            <a:lvl3pPr marL="1143000" indent="-228600" eaLnBrk="0" hangingPunct="0">
              <a:defRPr>
                <a:solidFill>
                  <a:srgbClr val="000000"/>
                </a:solidFill>
                <a:latin typeface="Times New Roman" pitchFamily="18" charset="0"/>
                <a:cs typeface="Arial" pitchFamily="34" charset="0"/>
              </a:defRPr>
            </a:lvl3pPr>
            <a:lvl4pPr marL="1600200" indent="-228600" eaLnBrk="0" hangingPunct="0">
              <a:defRPr>
                <a:solidFill>
                  <a:srgbClr val="000000"/>
                </a:solidFill>
                <a:latin typeface="Times New Roman" pitchFamily="18" charset="0"/>
                <a:cs typeface="Arial" pitchFamily="34" charset="0"/>
              </a:defRPr>
            </a:lvl4pPr>
            <a:lvl5pPr marL="2057400" indent="-228600" eaLnBrk="0" hangingPunct="0">
              <a:defRPr>
                <a:solidFill>
                  <a:srgbClr val="000000"/>
                </a:solidFill>
                <a:latin typeface="Times New Roman" pitchFamily="18" charset="0"/>
                <a:cs typeface="Arial" pitchFamily="34" charset="0"/>
              </a:defRPr>
            </a:lvl5pPr>
            <a:lvl6pPr marL="2514600" indent="-228600" eaLnBrk="0" fontAlgn="base" hangingPunct="0">
              <a:spcBef>
                <a:spcPct val="0"/>
              </a:spcBef>
              <a:spcAft>
                <a:spcPct val="0"/>
              </a:spcAft>
              <a:defRPr>
                <a:solidFill>
                  <a:srgbClr val="000000"/>
                </a:solidFill>
                <a:latin typeface="Times New Roman" pitchFamily="18" charset="0"/>
                <a:cs typeface="Arial" pitchFamily="34" charset="0"/>
              </a:defRPr>
            </a:lvl6pPr>
            <a:lvl7pPr marL="2971800" indent="-228600" eaLnBrk="0" fontAlgn="base" hangingPunct="0">
              <a:spcBef>
                <a:spcPct val="0"/>
              </a:spcBef>
              <a:spcAft>
                <a:spcPct val="0"/>
              </a:spcAft>
              <a:defRPr>
                <a:solidFill>
                  <a:srgbClr val="000000"/>
                </a:solidFill>
                <a:latin typeface="Times New Roman" pitchFamily="18" charset="0"/>
                <a:cs typeface="Arial" pitchFamily="34" charset="0"/>
              </a:defRPr>
            </a:lvl7pPr>
            <a:lvl8pPr marL="3429000" indent="-228600" eaLnBrk="0" fontAlgn="base" hangingPunct="0">
              <a:spcBef>
                <a:spcPct val="0"/>
              </a:spcBef>
              <a:spcAft>
                <a:spcPct val="0"/>
              </a:spcAft>
              <a:defRPr>
                <a:solidFill>
                  <a:srgbClr val="000000"/>
                </a:solidFill>
                <a:latin typeface="Times New Roman" pitchFamily="18" charset="0"/>
                <a:cs typeface="Arial" pitchFamily="34" charset="0"/>
              </a:defRPr>
            </a:lvl8pPr>
            <a:lvl9pPr marL="3886200" indent="-228600" eaLnBrk="0" fontAlgn="base" hangingPunct="0">
              <a:spcBef>
                <a:spcPct val="0"/>
              </a:spcBef>
              <a:spcAft>
                <a:spcPct val="0"/>
              </a:spcAft>
              <a:defRPr>
                <a:solidFill>
                  <a:srgbClr val="000000"/>
                </a:solidFill>
                <a:latin typeface="Times New Roman" pitchFamily="18" charset="0"/>
                <a:cs typeface="Arial" pitchFamily="34" charset="0"/>
              </a:defRPr>
            </a:lvl9pPr>
          </a:lstStyle>
          <a:p>
            <a:pPr algn="r" eaLnBrk="1" hangingPunct="1"/>
            <a:fld id="{E01E5450-3123-40DC-AC97-458595CC69B5}" type="slidenum">
              <a:rPr lang="ja-JP" altLang="en-US">
                <a:ea typeface="MS PGothic" pitchFamily="34" charset="-128"/>
              </a:rPr>
              <a:pPr algn="r" eaLnBrk="1" hangingPunct="1"/>
              <a:t>40</a:t>
            </a:fld>
            <a:endParaRPr lang="ja-JP" altLang="en-US">
              <a:ea typeface="MS PGothic" pitchFamily="34" charset="-128"/>
            </a:endParaRPr>
          </a:p>
        </p:txBody>
      </p:sp>
      <p:pic>
        <p:nvPicPr>
          <p:cNvPr id="16390" name="Picture 5" descr="109-0937_IMG.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909256" y="3100649"/>
            <a:ext cx="1983575" cy="2027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1" name="TextBox 6"/>
          <p:cNvSpPr txBox="1">
            <a:spLocks noChangeArrowheads="1"/>
          </p:cNvSpPr>
          <p:nvPr/>
        </p:nvSpPr>
        <p:spPr bwMode="auto">
          <a:xfrm>
            <a:off x="6394690" y="2971032"/>
            <a:ext cx="517278" cy="30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0115" tIns="40058" rIns="80115" bIns="40058">
            <a:spAutoFit/>
          </a:bodyPr>
          <a:lstStyle>
            <a:lvl1pPr eaLnBrk="0" hangingPunct="0">
              <a:defRPr>
                <a:solidFill>
                  <a:srgbClr val="000000"/>
                </a:solidFill>
                <a:latin typeface="Times New Roman" pitchFamily="18" charset="0"/>
                <a:cs typeface="Arial" pitchFamily="34" charset="0"/>
              </a:defRPr>
            </a:lvl1pPr>
            <a:lvl2pPr marL="742950" indent="-285750" eaLnBrk="0" hangingPunct="0">
              <a:defRPr>
                <a:solidFill>
                  <a:srgbClr val="000000"/>
                </a:solidFill>
                <a:latin typeface="Times New Roman" pitchFamily="18" charset="0"/>
                <a:cs typeface="Arial" pitchFamily="34" charset="0"/>
              </a:defRPr>
            </a:lvl2pPr>
            <a:lvl3pPr marL="1143000" indent="-228600" eaLnBrk="0" hangingPunct="0">
              <a:defRPr>
                <a:solidFill>
                  <a:srgbClr val="000000"/>
                </a:solidFill>
                <a:latin typeface="Times New Roman" pitchFamily="18" charset="0"/>
                <a:cs typeface="Arial" pitchFamily="34" charset="0"/>
              </a:defRPr>
            </a:lvl3pPr>
            <a:lvl4pPr marL="1600200" indent="-228600" eaLnBrk="0" hangingPunct="0">
              <a:defRPr>
                <a:solidFill>
                  <a:srgbClr val="000000"/>
                </a:solidFill>
                <a:latin typeface="Times New Roman" pitchFamily="18" charset="0"/>
                <a:cs typeface="Arial" pitchFamily="34" charset="0"/>
              </a:defRPr>
            </a:lvl4pPr>
            <a:lvl5pPr marL="2057400" indent="-228600" eaLnBrk="0" hangingPunct="0">
              <a:defRPr>
                <a:solidFill>
                  <a:srgbClr val="000000"/>
                </a:solidFill>
                <a:latin typeface="Times New Roman" pitchFamily="18" charset="0"/>
                <a:cs typeface="Arial" pitchFamily="34" charset="0"/>
              </a:defRPr>
            </a:lvl5pPr>
            <a:lvl6pPr marL="2514600" indent="-228600" eaLnBrk="0" fontAlgn="base" hangingPunct="0">
              <a:spcBef>
                <a:spcPct val="0"/>
              </a:spcBef>
              <a:spcAft>
                <a:spcPct val="0"/>
              </a:spcAft>
              <a:defRPr>
                <a:solidFill>
                  <a:srgbClr val="000000"/>
                </a:solidFill>
                <a:latin typeface="Times New Roman" pitchFamily="18" charset="0"/>
                <a:cs typeface="Arial" pitchFamily="34" charset="0"/>
              </a:defRPr>
            </a:lvl6pPr>
            <a:lvl7pPr marL="2971800" indent="-228600" eaLnBrk="0" fontAlgn="base" hangingPunct="0">
              <a:spcBef>
                <a:spcPct val="0"/>
              </a:spcBef>
              <a:spcAft>
                <a:spcPct val="0"/>
              </a:spcAft>
              <a:defRPr>
                <a:solidFill>
                  <a:srgbClr val="000000"/>
                </a:solidFill>
                <a:latin typeface="Times New Roman" pitchFamily="18" charset="0"/>
                <a:cs typeface="Arial" pitchFamily="34" charset="0"/>
              </a:defRPr>
            </a:lvl7pPr>
            <a:lvl8pPr marL="3429000" indent="-228600" eaLnBrk="0" fontAlgn="base" hangingPunct="0">
              <a:spcBef>
                <a:spcPct val="0"/>
              </a:spcBef>
              <a:spcAft>
                <a:spcPct val="0"/>
              </a:spcAft>
              <a:defRPr>
                <a:solidFill>
                  <a:srgbClr val="000000"/>
                </a:solidFill>
                <a:latin typeface="Times New Roman" pitchFamily="18" charset="0"/>
                <a:cs typeface="Arial" pitchFamily="34" charset="0"/>
              </a:defRPr>
            </a:lvl8pPr>
            <a:lvl9pPr marL="3886200" indent="-228600" eaLnBrk="0" fontAlgn="base" hangingPunct="0">
              <a:spcBef>
                <a:spcPct val="0"/>
              </a:spcBef>
              <a:spcAft>
                <a:spcPct val="0"/>
              </a:spcAft>
              <a:defRPr>
                <a:solidFill>
                  <a:srgbClr val="000000"/>
                </a:solidFill>
                <a:latin typeface="Times New Roman" pitchFamily="18" charset="0"/>
                <a:cs typeface="Arial" pitchFamily="34" charset="0"/>
              </a:defRPr>
            </a:lvl9pPr>
          </a:lstStyle>
          <a:p>
            <a:pPr eaLnBrk="1" hangingPunct="1"/>
            <a:r>
              <a:rPr lang="en-US" sz="1400">
                <a:solidFill>
                  <a:srgbClr val="000090"/>
                </a:solidFill>
              </a:rPr>
              <a:t>FCal</a:t>
            </a:r>
          </a:p>
        </p:txBody>
      </p:sp>
      <p:cxnSp>
        <p:nvCxnSpPr>
          <p:cNvPr id="8" name="Straight Arrow Connector 7"/>
          <p:cNvCxnSpPr/>
          <p:nvPr/>
        </p:nvCxnSpPr>
        <p:spPr>
          <a:xfrm>
            <a:off x="6728680" y="3276345"/>
            <a:ext cx="1353611" cy="34995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6393" name="TextBox 8"/>
          <p:cNvSpPr txBox="1">
            <a:spLocks noChangeArrowheads="1"/>
          </p:cNvSpPr>
          <p:nvPr/>
        </p:nvSpPr>
        <p:spPr bwMode="auto">
          <a:xfrm>
            <a:off x="6358036" y="3429000"/>
            <a:ext cx="742653" cy="529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0115" tIns="40058" rIns="80115" bIns="40058">
            <a:spAutoFit/>
          </a:bodyPr>
          <a:lstStyle>
            <a:lvl1pPr eaLnBrk="0" hangingPunct="0">
              <a:defRPr>
                <a:solidFill>
                  <a:srgbClr val="000000"/>
                </a:solidFill>
                <a:latin typeface="Times New Roman" pitchFamily="18" charset="0"/>
                <a:cs typeface="Arial" pitchFamily="34" charset="0"/>
              </a:defRPr>
            </a:lvl1pPr>
            <a:lvl2pPr marL="742950" indent="-285750" eaLnBrk="0" hangingPunct="0">
              <a:defRPr>
                <a:solidFill>
                  <a:srgbClr val="000000"/>
                </a:solidFill>
                <a:latin typeface="Times New Roman" pitchFamily="18" charset="0"/>
                <a:cs typeface="Arial" pitchFamily="34" charset="0"/>
              </a:defRPr>
            </a:lvl2pPr>
            <a:lvl3pPr marL="1143000" indent="-228600" eaLnBrk="0" hangingPunct="0">
              <a:defRPr>
                <a:solidFill>
                  <a:srgbClr val="000000"/>
                </a:solidFill>
                <a:latin typeface="Times New Roman" pitchFamily="18" charset="0"/>
                <a:cs typeface="Arial" pitchFamily="34" charset="0"/>
              </a:defRPr>
            </a:lvl3pPr>
            <a:lvl4pPr marL="1600200" indent="-228600" eaLnBrk="0" hangingPunct="0">
              <a:defRPr>
                <a:solidFill>
                  <a:srgbClr val="000000"/>
                </a:solidFill>
                <a:latin typeface="Times New Roman" pitchFamily="18" charset="0"/>
                <a:cs typeface="Arial" pitchFamily="34" charset="0"/>
              </a:defRPr>
            </a:lvl4pPr>
            <a:lvl5pPr marL="2057400" indent="-228600" eaLnBrk="0" hangingPunct="0">
              <a:defRPr>
                <a:solidFill>
                  <a:srgbClr val="000000"/>
                </a:solidFill>
                <a:latin typeface="Times New Roman" pitchFamily="18" charset="0"/>
                <a:cs typeface="Arial" pitchFamily="34" charset="0"/>
              </a:defRPr>
            </a:lvl5pPr>
            <a:lvl6pPr marL="2514600" indent="-228600" eaLnBrk="0" fontAlgn="base" hangingPunct="0">
              <a:spcBef>
                <a:spcPct val="0"/>
              </a:spcBef>
              <a:spcAft>
                <a:spcPct val="0"/>
              </a:spcAft>
              <a:defRPr>
                <a:solidFill>
                  <a:srgbClr val="000000"/>
                </a:solidFill>
                <a:latin typeface="Times New Roman" pitchFamily="18" charset="0"/>
                <a:cs typeface="Arial" pitchFamily="34" charset="0"/>
              </a:defRPr>
            </a:lvl6pPr>
            <a:lvl7pPr marL="2971800" indent="-228600" eaLnBrk="0" fontAlgn="base" hangingPunct="0">
              <a:spcBef>
                <a:spcPct val="0"/>
              </a:spcBef>
              <a:spcAft>
                <a:spcPct val="0"/>
              </a:spcAft>
              <a:defRPr>
                <a:solidFill>
                  <a:srgbClr val="000000"/>
                </a:solidFill>
                <a:latin typeface="Times New Roman" pitchFamily="18" charset="0"/>
                <a:cs typeface="Arial" pitchFamily="34" charset="0"/>
              </a:defRPr>
            </a:lvl7pPr>
            <a:lvl8pPr marL="3429000" indent="-228600" eaLnBrk="0" fontAlgn="base" hangingPunct="0">
              <a:spcBef>
                <a:spcPct val="0"/>
              </a:spcBef>
              <a:spcAft>
                <a:spcPct val="0"/>
              </a:spcAft>
              <a:defRPr>
                <a:solidFill>
                  <a:srgbClr val="000000"/>
                </a:solidFill>
                <a:latin typeface="Times New Roman" pitchFamily="18" charset="0"/>
                <a:cs typeface="Arial" pitchFamily="34" charset="0"/>
              </a:defRPr>
            </a:lvl8pPr>
            <a:lvl9pPr marL="3886200" indent="-228600" eaLnBrk="0" fontAlgn="base" hangingPunct="0">
              <a:spcBef>
                <a:spcPct val="0"/>
              </a:spcBef>
              <a:spcAft>
                <a:spcPct val="0"/>
              </a:spcAft>
              <a:defRPr>
                <a:solidFill>
                  <a:srgbClr val="000000"/>
                </a:solidFill>
                <a:latin typeface="Times New Roman" pitchFamily="18" charset="0"/>
                <a:cs typeface="Arial" pitchFamily="34" charset="0"/>
              </a:defRPr>
            </a:lvl9pPr>
          </a:lstStyle>
          <a:p>
            <a:pPr eaLnBrk="1" hangingPunct="1"/>
            <a:r>
              <a:rPr lang="en-US" sz="1400">
                <a:solidFill>
                  <a:srgbClr val="000090"/>
                </a:solidFill>
              </a:rPr>
              <a:t>Cold cover</a:t>
            </a:r>
          </a:p>
        </p:txBody>
      </p:sp>
      <p:cxnSp>
        <p:nvCxnSpPr>
          <p:cNvPr id="10" name="Straight Arrow Connector 9"/>
          <p:cNvCxnSpPr/>
          <p:nvPr/>
        </p:nvCxnSpPr>
        <p:spPr>
          <a:xfrm>
            <a:off x="6728681" y="3701189"/>
            <a:ext cx="676126" cy="18578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6395" name="TextBox 1"/>
          <p:cNvSpPr txBox="1">
            <a:spLocks noChangeArrowheads="1"/>
          </p:cNvSpPr>
          <p:nvPr/>
        </p:nvSpPr>
        <p:spPr bwMode="auto">
          <a:xfrm>
            <a:off x="-1094292" y="2056539"/>
            <a:ext cx="39372" cy="357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0115" tIns="40058" rIns="80115" bIns="40058">
            <a:spAutoFit/>
          </a:bodyPr>
          <a:lstStyle>
            <a:lvl1pPr eaLnBrk="0" hangingPunct="0">
              <a:defRPr>
                <a:solidFill>
                  <a:srgbClr val="000000"/>
                </a:solidFill>
                <a:latin typeface="Times New Roman" pitchFamily="18" charset="0"/>
                <a:cs typeface="Arial" pitchFamily="34" charset="0"/>
              </a:defRPr>
            </a:lvl1pPr>
            <a:lvl2pPr marL="742950" indent="-285750" eaLnBrk="0" hangingPunct="0">
              <a:defRPr>
                <a:solidFill>
                  <a:srgbClr val="000000"/>
                </a:solidFill>
                <a:latin typeface="Times New Roman" pitchFamily="18" charset="0"/>
                <a:cs typeface="Arial" pitchFamily="34" charset="0"/>
              </a:defRPr>
            </a:lvl2pPr>
            <a:lvl3pPr marL="1143000" indent="-228600" eaLnBrk="0" hangingPunct="0">
              <a:defRPr>
                <a:solidFill>
                  <a:srgbClr val="000000"/>
                </a:solidFill>
                <a:latin typeface="Times New Roman" pitchFamily="18" charset="0"/>
                <a:cs typeface="Arial" pitchFamily="34" charset="0"/>
              </a:defRPr>
            </a:lvl3pPr>
            <a:lvl4pPr marL="1600200" indent="-228600" eaLnBrk="0" hangingPunct="0">
              <a:defRPr>
                <a:solidFill>
                  <a:srgbClr val="000000"/>
                </a:solidFill>
                <a:latin typeface="Times New Roman" pitchFamily="18" charset="0"/>
                <a:cs typeface="Arial" pitchFamily="34" charset="0"/>
              </a:defRPr>
            </a:lvl4pPr>
            <a:lvl5pPr marL="2057400" indent="-228600" eaLnBrk="0" hangingPunct="0">
              <a:defRPr>
                <a:solidFill>
                  <a:srgbClr val="000000"/>
                </a:solidFill>
                <a:latin typeface="Times New Roman" pitchFamily="18" charset="0"/>
                <a:cs typeface="Arial" pitchFamily="34" charset="0"/>
              </a:defRPr>
            </a:lvl5pPr>
            <a:lvl6pPr marL="2514600" indent="-228600" eaLnBrk="0" fontAlgn="base" hangingPunct="0">
              <a:spcBef>
                <a:spcPct val="0"/>
              </a:spcBef>
              <a:spcAft>
                <a:spcPct val="0"/>
              </a:spcAft>
              <a:defRPr>
                <a:solidFill>
                  <a:srgbClr val="000000"/>
                </a:solidFill>
                <a:latin typeface="Times New Roman" pitchFamily="18" charset="0"/>
                <a:cs typeface="Arial" pitchFamily="34" charset="0"/>
              </a:defRPr>
            </a:lvl6pPr>
            <a:lvl7pPr marL="2971800" indent="-228600" eaLnBrk="0" fontAlgn="base" hangingPunct="0">
              <a:spcBef>
                <a:spcPct val="0"/>
              </a:spcBef>
              <a:spcAft>
                <a:spcPct val="0"/>
              </a:spcAft>
              <a:defRPr>
                <a:solidFill>
                  <a:srgbClr val="000000"/>
                </a:solidFill>
                <a:latin typeface="Times New Roman" pitchFamily="18" charset="0"/>
                <a:cs typeface="Arial" pitchFamily="34" charset="0"/>
              </a:defRPr>
            </a:lvl7pPr>
            <a:lvl8pPr marL="3429000" indent="-228600" eaLnBrk="0" fontAlgn="base" hangingPunct="0">
              <a:spcBef>
                <a:spcPct val="0"/>
              </a:spcBef>
              <a:spcAft>
                <a:spcPct val="0"/>
              </a:spcAft>
              <a:defRPr>
                <a:solidFill>
                  <a:srgbClr val="000000"/>
                </a:solidFill>
                <a:latin typeface="Times New Roman" pitchFamily="18" charset="0"/>
                <a:cs typeface="Arial" pitchFamily="34" charset="0"/>
              </a:defRPr>
            </a:lvl8pPr>
            <a:lvl9pPr marL="3886200" indent="-228600" eaLnBrk="0" fontAlgn="base" hangingPunct="0">
              <a:spcBef>
                <a:spcPct val="0"/>
              </a:spcBef>
              <a:spcAft>
                <a:spcPct val="0"/>
              </a:spcAft>
              <a:defRPr>
                <a:solidFill>
                  <a:srgbClr val="000000"/>
                </a:solidFill>
                <a:latin typeface="Times New Roman" pitchFamily="18" charset="0"/>
                <a:cs typeface="Arial" pitchFamily="34" charset="0"/>
              </a:defRPr>
            </a:lvl9pPr>
          </a:lstStyle>
          <a:p>
            <a:pPr eaLnBrk="1" hangingPunct="1"/>
            <a:endParaRPr lang="en-GB"/>
          </a:p>
        </p:txBody>
      </p:sp>
      <p:pic>
        <p:nvPicPr>
          <p:cNvPr id="38925" name="Picture 1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424559" y="5214791"/>
            <a:ext cx="1842377" cy="1533761"/>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1092903"/>
      </p:ext>
    </p:extLst>
  </p:cSld>
  <p:clrMapOvr>
    <a:masterClrMapping/>
  </p:clrMapOvr>
  <p:transition>
    <p:circl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Picture 25"/>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38162" y="1207120"/>
            <a:ext cx="5077737" cy="26791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108611" y="-260668"/>
            <a:ext cx="9361229" cy="1142040"/>
          </a:xfrm>
        </p:spPr>
        <p:txBody>
          <a:bodyPr/>
          <a:lstStyle/>
          <a:p>
            <a:pPr defTabSz="913823">
              <a:defRPr/>
            </a:pPr>
            <a:r>
              <a:rPr lang="en-GB" sz="3900" dirty="0"/>
              <a:t>ATLAS: New All-silicon Inner Tracker</a:t>
            </a:r>
          </a:p>
        </p:txBody>
      </p:sp>
      <p:sp>
        <p:nvSpPr>
          <p:cNvPr id="125958" name="CasellaDiTesto 9"/>
          <p:cNvSpPr txBox="1">
            <a:spLocks noChangeArrowheads="1"/>
          </p:cNvSpPr>
          <p:nvPr/>
        </p:nvSpPr>
        <p:spPr bwMode="auto">
          <a:xfrm>
            <a:off x="1699820" y="685785"/>
            <a:ext cx="1936319" cy="357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0115" tIns="40058" rIns="80115" bIns="40058">
            <a:spAutoFit/>
          </a:bodyPr>
          <a:lstStyle>
            <a:lvl1pPr eaLnBrk="0" hangingPunct="0">
              <a:defRPr>
                <a:solidFill>
                  <a:srgbClr val="000000"/>
                </a:solidFill>
                <a:latin typeface="Times New Roman" pitchFamily="18" charset="0"/>
                <a:cs typeface="Arial" pitchFamily="34" charset="0"/>
              </a:defRPr>
            </a:lvl1pPr>
            <a:lvl2pPr marL="742950" indent="-285750" eaLnBrk="0" hangingPunct="0">
              <a:defRPr>
                <a:solidFill>
                  <a:srgbClr val="000000"/>
                </a:solidFill>
                <a:latin typeface="Times New Roman" pitchFamily="18" charset="0"/>
                <a:cs typeface="Arial" pitchFamily="34" charset="0"/>
              </a:defRPr>
            </a:lvl2pPr>
            <a:lvl3pPr marL="1143000" indent="-228600" eaLnBrk="0" hangingPunct="0">
              <a:defRPr>
                <a:solidFill>
                  <a:srgbClr val="000000"/>
                </a:solidFill>
                <a:latin typeface="Times New Roman" pitchFamily="18" charset="0"/>
                <a:cs typeface="Arial" pitchFamily="34" charset="0"/>
              </a:defRPr>
            </a:lvl3pPr>
            <a:lvl4pPr marL="1600200" indent="-228600" eaLnBrk="0" hangingPunct="0">
              <a:defRPr>
                <a:solidFill>
                  <a:srgbClr val="000000"/>
                </a:solidFill>
                <a:latin typeface="Times New Roman" pitchFamily="18" charset="0"/>
                <a:cs typeface="Arial" pitchFamily="34" charset="0"/>
              </a:defRPr>
            </a:lvl4pPr>
            <a:lvl5pPr marL="2057400" indent="-228600" eaLnBrk="0" hangingPunct="0">
              <a:defRPr>
                <a:solidFill>
                  <a:srgbClr val="000000"/>
                </a:solidFill>
                <a:latin typeface="Times New Roman" pitchFamily="18" charset="0"/>
                <a:cs typeface="Arial" pitchFamily="34" charset="0"/>
              </a:defRPr>
            </a:lvl5pPr>
            <a:lvl6pPr marL="2514600" indent="-228600" eaLnBrk="0" fontAlgn="base" hangingPunct="0">
              <a:spcBef>
                <a:spcPct val="0"/>
              </a:spcBef>
              <a:spcAft>
                <a:spcPct val="0"/>
              </a:spcAft>
              <a:defRPr>
                <a:solidFill>
                  <a:srgbClr val="000000"/>
                </a:solidFill>
                <a:latin typeface="Times New Roman" pitchFamily="18" charset="0"/>
                <a:cs typeface="Arial" pitchFamily="34" charset="0"/>
              </a:defRPr>
            </a:lvl6pPr>
            <a:lvl7pPr marL="2971800" indent="-228600" eaLnBrk="0" fontAlgn="base" hangingPunct="0">
              <a:spcBef>
                <a:spcPct val="0"/>
              </a:spcBef>
              <a:spcAft>
                <a:spcPct val="0"/>
              </a:spcAft>
              <a:defRPr>
                <a:solidFill>
                  <a:srgbClr val="000000"/>
                </a:solidFill>
                <a:latin typeface="Times New Roman" pitchFamily="18" charset="0"/>
                <a:cs typeface="Arial" pitchFamily="34" charset="0"/>
              </a:defRPr>
            </a:lvl7pPr>
            <a:lvl8pPr marL="3429000" indent="-228600" eaLnBrk="0" fontAlgn="base" hangingPunct="0">
              <a:spcBef>
                <a:spcPct val="0"/>
              </a:spcBef>
              <a:spcAft>
                <a:spcPct val="0"/>
              </a:spcAft>
              <a:defRPr>
                <a:solidFill>
                  <a:srgbClr val="000000"/>
                </a:solidFill>
                <a:latin typeface="Times New Roman" pitchFamily="18" charset="0"/>
                <a:cs typeface="Arial" pitchFamily="34" charset="0"/>
              </a:defRPr>
            </a:lvl8pPr>
            <a:lvl9pPr marL="3886200" indent="-228600" eaLnBrk="0" fontAlgn="base" hangingPunct="0">
              <a:spcBef>
                <a:spcPct val="0"/>
              </a:spcBef>
              <a:spcAft>
                <a:spcPct val="0"/>
              </a:spcAft>
              <a:defRPr>
                <a:solidFill>
                  <a:srgbClr val="000000"/>
                </a:solidFill>
                <a:latin typeface="Times New Roman" pitchFamily="18" charset="0"/>
                <a:cs typeface="Arial" pitchFamily="34" charset="0"/>
              </a:defRPr>
            </a:lvl9pPr>
          </a:lstStyle>
          <a:p>
            <a:pPr eaLnBrk="1" hangingPunct="1"/>
            <a:r>
              <a:rPr lang="it-IT" b="1" u="sng">
                <a:solidFill>
                  <a:srgbClr val="0070C0"/>
                </a:solidFill>
                <a:latin typeface="Candara" pitchFamily="34" charset="0"/>
              </a:rPr>
              <a:t>Long Barrel Strips</a:t>
            </a:r>
            <a:endParaRPr lang="en-US" b="1" u="sng">
              <a:solidFill>
                <a:srgbClr val="0070C0"/>
              </a:solidFill>
              <a:latin typeface="Candara" pitchFamily="34" charset="0"/>
            </a:endParaRPr>
          </a:p>
        </p:txBody>
      </p:sp>
      <p:sp>
        <p:nvSpPr>
          <p:cNvPr id="125959" name="CasellaDiTesto 11"/>
          <p:cNvSpPr txBox="1">
            <a:spLocks noChangeArrowheads="1"/>
          </p:cNvSpPr>
          <p:nvPr/>
        </p:nvSpPr>
        <p:spPr bwMode="auto">
          <a:xfrm>
            <a:off x="3447160" y="750592"/>
            <a:ext cx="1989218" cy="357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0115" tIns="40058" rIns="80115" bIns="40058">
            <a:spAutoFit/>
          </a:bodyPr>
          <a:lstStyle>
            <a:lvl1pPr eaLnBrk="0" hangingPunct="0">
              <a:defRPr>
                <a:solidFill>
                  <a:srgbClr val="000000"/>
                </a:solidFill>
                <a:latin typeface="Times New Roman" pitchFamily="18" charset="0"/>
                <a:cs typeface="Arial" pitchFamily="34" charset="0"/>
              </a:defRPr>
            </a:lvl1pPr>
            <a:lvl2pPr marL="742950" indent="-285750" eaLnBrk="0" hangingPunct="0">
              <a:defRPr>
                <a:solidFill>
                  <a:srgbClr val="000000"/>
                </a:solidFill>
                <a:latin typeface="Times New Roman" pitchFamily="18" charset="0"/>
                <a:cs typeface="Arial" pitchFamily="34" charset="0"/>
              </a:defRPr>
            </a:lvl2pPr>
            <a:lvl3pPr marL="1143000" indent="-228600" eaLnBrk="0" hangingPunct="0">
              <a:defRPr>
                <a:solidFill>
                  <a:srgbClr val="000000"/>
                </a:solidFill>
                <a:latin typeface="Times New Roman" pitchFamily="18" charset="0"/>
                <a:cs typeface="Arial" pitchFamily="34" charset="0"/>
              </a:defRPr>
            </a:lvl3pPr>
            <a:lvl4pPr marL="1600200" indent="-228600" eaLnBrk="0" hangingPunct="0">
              <a:defRPr>
                <a:solidFill>
                  <a:srgbClr val="000000"/>
                </a:solidFill>
                <a:latin typeface="Times New Roman" pitchFamily="18" charset="0"/>
                <a:cs typeface="Arial" pitchFamily="34" charset="0"/>
              </a:defRPr>
            </a:lvl4pPr>
            <a:lvl5pPr marL="2057400" indent="-228600" eaLnBrk="0" hangingPunct="0">
              <a:defRPr>
                <a:solidFill>
                  <a:srgbClr val="000000"/>
                </a:solidFill>
                <a:latin typeface="Times New Roman" pitchFamily="18" charset="0"/>
                <a:cs typeface="Arial" pitchFamily="34" charset="0"/>
              </a:defRPr>
            </a:lvl5pPr>
            <a:lvl6pPr marL="2514600" indent="-228600" eaLnBrk="0" fontAlgn="base" hangingPunct="0">
              <a:spcBef>
                <a:spcPct val="0"/>
              </a:spcBef>
              <a:spcAft>
                <a:spcPct val="0"/>
              </a:spcAft>
              <a:defRPr>
                <a:solidFill>
                  <a:srgbClr val="000000"/>
                </a:solidFill>
                <a:latin typeface="Times New Roman" pitchFamily="18" charset="0"/>
                <a:cs typeface="Arial" pitchFamily="34" charset="0"/>
              </a:defRPr>
            </a:lvl6pPr>
            <a:lvl7pPr marL="2971800" indent="-228600" eaLnBrk="0" fontAlgn="base" hangingPunct="0">
              <a:spcBef>
                <a:spcPct val="0"/>
              </a:spcBef>
              <a:spcAft>
                <a:spcPct val="0"/>
              </a:spcAft>
              <a:defRPr>
                <a:solidFill>
                  <a:srgbClr val="000000"/>
                </a:solidFill>
                <a:latin typeface="Times New Roman" pitchFamily="18" charset="0"/>
                <a:cs typeface="Arial" pitchFamily="34" charset="0"/>
              </a:defRPr>
            </a:lvl7pPr>
            <a:lvl8pPr marL="3429000" indent="-228600" eaLnBrk="0" fontAlgn="base" hangingPunct="0">
              <a:spcBef>
                <a:spcPct val="0"/>
              </a:spcBef>
              <a:spcAft>
                <a:spcPct val="0"/>
              </a:spcAft>
              <a:defRPr>
                <a:solidFill>
                  <a:srgbClr val="000000"/>
                </a:solidFill>
                <a:latin typeface="Times New Roman" pitchFamily="18" charset="0"/>
                <a:cs typeface="Arial" pitchFamily="34" charset="0"/>
              </a:defRPr>
            </a:lvl8pPr>
            <a:lvl9pPr marL="3886200" indent="-228600" eaLnBrk="0" fontAlgn="base" hangingPunct="0">
              <a:spcBef>
                <a:spcPct val="0"/>
              </a:spcBef>
              <a:spcAft>
                <a:spcPct val="0"/>
              </a:spcAft>
              <a:defRPr>
                <a:solidFill>
                  <a:srgbClr val="000000"/>
                </a:solidFill>
                <a:latin typeface="Times New Roman" pitchFamily="18" charset="0"/>
                <a:cs typeface="Arial" pitchFamily="34" charset="0"/>
              </a:defRPr>
            </a:lvl9pPr>
          </a:lstStyle>
          <a:p>
            <a:pPr eaLnBrk="1" hangingPunct="1"/>
            <a:r>
              <a:rPr lang="it-IT" b="1" u="sng">
                <a:solidFill>
                  <a:srgbClr val="0070C0"/>
                </a:solidFill>
                <a:latin typeface="Candara" pitchFamily="34" charset="0"/>
              </a:rPr>
              <a:t>Short Barrel Strips</a:t>
            </a:r>
            <a:endParaRPr lang="en-US" b="1" u="sng">
              <a:solidFill>
                <a:srgbClr val="0070C0"/>
              </a:solidFill>
              <a:latin typeface="Candara" pitchFamily="34" charset="0"/>
            </a:endParaRPr>
          </a:p>
        </p:txBody>
      </p:sp>
      <p:sp>
        <p:nvSpPr>
          <p:cNvPr id="125960" name="CasellaDiTesto 12"/>
          <p:cNvSpPr txBox="1">
            <a:spLocks noChangeArrowheads="1"/>
          </p:cNvSpPr>
          <p:nvPr/>
        </p:nvSpPr>
        <p:spPr bwMode="auto">
          <a:xfrm>
            <a:off x="5064160" y="554731"/>
            <a:ext cx="1626939" cy="357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0115" tIns="40058" rIns="80115" bIns="40058">
            <a:spAutoFit/>
          </a:bodyPr>
          <a:lstStyle>
            <a:lvl1pPr eaLnBrk="0" hangingPunct="0">
              <a:defRPr>
                <a:solidFill>
                  <a:srgbClr val="000000"/>
                </a:solidFill>
                <a:latin typeface="Times New Roman" pitchFamily="18" charset="0"/>
                <a:cs typeface="Arial" pitchFamily="34" charset="0"/>
              </a:defRPr>
            </a:lvl1pPr>
            <a:lvl2pPr marL="742950" indent="-285750" eaLnBrk="0" hangingPunct="0">
              <a:defRPr>
                <a:solidFill>
                  <a:srgbClr val="000000"/>
                </a:solidFill>
                <a:latin typeface="Times New Roman" pitchFamily="18" charset="0"/>
                <a:cs typeface="Arial" pitchFamily="34" charset="0"/>
              </a:defRPr>
            </a:lvl2pPr>
            <a:lvl3pPr marL="1143000" indent="-228600" eaLnBrk="0" hangingPunct="0">
              <a:defRPr>
                <a:solidFill>
                  <a:srgbClr val="000000"/>
                </a:solidFill>
                <a:latin typeface="Times New Roman" pitchFamily="18" charset="0"/>
                <a:cs typeface="Arial" pitchFamily="34" charset="0"/>
              </a:defRPr>
            </a:lvl3pPr>
            <a:lvl4pPr marL="1600200" indent="-228600" eaLnBrk="0" hangingPunct="0">
              <a:defRPr>
                <a:solidFill>
                  <a:srgbClr val="000000"/>
                </a:solidFill>
                <a:latin typeface="Times New Roman" pitchFamily="18" charset="0"/>
                <a:cs typeface="Arial" pitchFamily="34" charset="0"/>
              </a:defRPr>
            </a:lvl4pPr>
            <a:lvl5pPr marL="2057400" indent="-228600" eaLnBrk="0" hangingPunct="0">
              <a:defRPr>
                <a:solidFill>
                  <a:srgbClr val="000000"/>
                </a:solidFill>
                <a:latin typeface="Times New Roman" pitchFamily="18" charset="0"/>
                <a:cs typeface="Arial" pitchFamily="34" charset="0"/>
              </a:defRPr>
            </a:lvl5pPr>
            <a:lvl6pPr marL="2514600" indent="-228600" eaLnBrk="0" fontAlgn="base" hangingPunct="0">
              <a:spcBef>
                <a:spcPct val="0"/>
              </a:spcBef>
              <a:spcAft>
                <a:spcPct val="0"/>
              </a:spcAft>
              <a:defRPr>
                <a:solidFill>
                  <a:srgbClr val="000000"/>
                </a:solidFill>
                <a:latin typeface="Times New Roman" pitchFamily="18" charset="0"/>
                <a:cs typeface="Arial" pitchFamily="34" charset="0"/>
              </a:defRPr>
            </a:lvl6pPr>
            <a:lvl7pPr marL="2971800" indent="-228600" eaLnBrk="0" fontAlgn="base" hangingPunct="0">
              <a:spcBef>
                <a:spcPct val="0"/>
              </a:spcBef>
              <a:spcAft>
                <a:spcPct val="0"/>
              </a:spcAft>
              <a:defRPr>
                <a:solidFill>
                  <a:srgbClr val="000000"/>
                </a:solidFill>
                <a:latin typeface="Times New Roman" pitchFamily="18" charset="0"/>
                <a:cs typeface="Arial" pitchFamily="34" charset="0"/>
              </a:defRPr>
            </a:lvl7pPr>
            <a:lvl8pPr marL="3429000" indent="-228600" eaLnBrk="0" fontAlgn="base" hangingPunct="0">
              <a:spcBef>
                <a:spcPct val="0"/>
              </a:spcBef>
              <a:spcAft>
                <a:spcPct val="0"/>
              </a:spcAft>
              <a:defRPr>
                <a:solidFill>
                  <a:srgbClr val="000000"/>
                </a:solidFill>
                <a:latin typeface="Times New Roman" pitchFamily="18" charset="0"/>
                <a:cs typeface="Arial" pitchFamily="34" charset="0"/>
              </a:defRPr>
            </a:lvl8pPr>
            <a:lvl9pPr marL="3886200" indent="-228600" eaLnBrk="0" fontAlgn="base" hangingPunct="0">
              <a:spcBef>
                <a:spcPct val="0"/>
              </a:spcBef>
              <a:spcAft>
                <a:spcPct val="0"/>
              </a:spcAft>
              <a:defRPr>
                <a:solidFill>
                  <a:srgbClr val="000000"/>
                </a:solidFill>
                <a:latin typeface="Times New Roman" pitchFamily="18" charset="0"/>
                <a:cs typeface="Arial" pitchFamily="34" charset="0"/>
              </a:defRPr>
            </a:lvl9pPr>
          </a:lstStyle>
          <a:p>
            <a:pPr eaLnBrk="1" hangingPunct="1"/>
            <a:r>
              <a:rPr lang="it-IT" b="1" u="sng">
                <a:solidFill>
                  <a:srgbClr val="0070C0"/>
                </a:solidFill>
                <a:latin typeface="Candara" pitchFamily="34" charset="0"/>
              </a:rPr>
              <a:t>Forward Strips</a:t>
            </a:r>
            <a:endParaRPr lang="en-US" b="1" u="sng">
              <a:solidFill>
                <a:srgbClr val="0070C0"/>
              </a:solidFill>
              <a:latin typeface="Candara" pitchFamily="34" charset="0"/>
            </a:endParaRPr>
          </a:p>
        </p:txBody>
      </p:sp>
      <p:cxnSp>
        <p:nvCxnSpPr>
          <p:cNvPr id="9" name="Connettore 2 13"/>
          <p:cNvCxnSpPr>
            <a:stCxn id="125958" idx="2"/>
          </p:cNvCxnSpPr>
          <p:nvPr/>
        </p:nvCxnSpPr>
        <p:spPr>
          <a:xfrm flipH="1">
            <a:off x="1699828" y="1043682"/>
            <a:ext cx="968152" cy="1086575"/>
          </a:xfrm>
          <a:prstGeom prst="straightConnector1">
            <a:avLst/>
          </a:prstGeom>
          <a:ln>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10" name="Connettore 2 15"/>
          <p:cNvCxnSpPr>
            <a:stCxn id="125958" idx="2"/>
          </p:cNvCxnSpPr>
          <p:nvPr/>
        </p:nvCxnSpPr>
        <p:spPr>
          <a:xfrm flipH="1">
            <a:off x="1699828" y="1043682"/>
            <a:ext cx="968152" cy="1275235"/>
          </a:xfrm>
          <a:prstGeom prst="straightConnector1">
            <a:avLst/>
          </a:prstGeom>
          <a:ln>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11" name="Connettore 2 18"/>
          <p:cNvCxnSpPr/>
          <p:nvPr/>
        </p:nvCxnSpPr>
        <p:spPr>
          <a:xfrm flipH="1">
            <a:off x="2009375" y="1019901"/>
            <a:ext cx="1729689" cy="1396947"/>
          </a:xfrm>
          <a:prstGeom prst="straightConnector1">
            <a:avLst/>
          </a:prstGeom>
          <a:ln>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12" name="Connettore 2 20"/>
          <p:cNvCxnSpPr/>
          <p:nvPr/>
        </p:nvCxnSpPr>
        <p:spPr>
          <a:xfrm flipH="1">
            <a:off x="2230675" y="1019901"/>
            <a:ext cx="1508386" cy="1535201"/>
          </a:xfrm>
          <a:prstGeom prst="straightConnector1">
            <a:avLst/>
          </a:prstGeom>
          <a:ln>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13" name="Connettore 2 21"/>
          <p:cNvCxnSpPr/>
          <p:nvPr/>
        </p:nvCxnSpPr>
        <p:spPr>
          <a:xfrm flipH="1">
            <a:off x="2361012" y="1019900"/>
            <a:ext cx="1388910" cy="1673456"/>
          </a:xfrm>
          <a:prstGeom prst="straightConnector1">
            <a:avLst/>
          </a:prstGeom>
          <a:ln>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14" name="Connettore 2 26"/>
          <p:cNvCxnSpPr/>
          <p:nvPr/>
        </p:nvCxnSpPr>
        <p:spPr>
          <a:xfrm flipH="1">
            <a:off x="4531952" y="852840"/>
            <a:ext cx="963955" cy="1277414"/>
          </a:xfrm>
          <a:prstGeom prst="straightConnector1">
            <a:avLst/>
          </a:prstGeom>
          <a:ln>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15" name="Connettore 2 23552"/>
          <p:cNvCxnSpPr/>
          <p:nvPr/>
        </p:nvCxnSpPr>
        <p:spPr>
          <a:xfrm flipV="1">
            <a:off x="1135023" y="2990024"/>
            <a:ext cx="419525" cy="345636"/>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5968" name="CasellaDiTesto 37"/>
          <p:cNvSpPr txBox="1">
            <a:spLocks noChangeArrowheads="1"/>
          </p:cNvSpPr>
          <p:nvPr/>
        </p:nvSpPr>
        <p:spPr bwMode="auto">
          <a:xfrm>
            <a:off x="36661" y="3167164"/>
            <a:ext cx="1301530" cy="357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0115" tIns="40058" rIns="80115" bIns="40058">
            <a:spAutoFit/>
          </a:bodyPr>
          <a:lstStyle>
            <a:lvl1pPr eaLnBrk="0" hangingPunct="0">
              <a:defRPr>
                <a:solidFill>
                  <a:srgbClr val="000000"/>
                </a:solidFill>
                <a:latin typeface="Times New Roman" pitchFamily="18" charset="0"/>
                <a:cs typeface="Arial" pitchFamily="34" charset="0"/>
              </a:defRPr>
            </a:lvl1pPr>
            <a:lvl2pPr marL="742950" indent="-285750" eaLnBrk="0" hangingPunct="0">
              <a:defRPr>
                <a:solidFill>
                  <a:srgbClr val="000000"/>
                </a:solidFill>
                <a:latin typeface="Times New Roman" pitchFamily="18" charset="0"/>
                <a:cs typeface="Arial" pitchFamily="34" charset="0"/>
              </a:defRPr>
            </a:lvl2pPr>
            <a:lvl3pPr marL="1143000" indent="-228600" eaLnBrk="0" hangingPunct="0">
              <a:defRPr>
                <a:solidFill>
                  <a:srgbClr val="000000"/>
                </a:solidFill>
                <a:latin typeface="Times New Roman" pitchFamily="18" charset="0"/>
                <a:cs typeface="Arial" pitchFamily="34" charset="0"/>
              </a:defRPr>
            </a:lvl3pPr>
            <a:lvl4pPr marL="1600200" indent="-228600" eaLnBrk="0" hangingPunct="0">
              <a:defRPr>
                <a:solidFill>
                  <a:srgbClr val="000000"/>
                </a:solidFill>
                <a:latin typeface="Times New Roman" pitchFamily="18" charset="0"/>
                <a:cs typeface="Arial" pitchFamily="34" charset="0"/>
              </a:defRPr>
            </a:lvl4pPr>
            <a:lvl5pPr marL="2057400" indent="-228600" eaLnBrk="0" hangingPunct="0">
              <a:defRPr>
                <a:solidFill>
                  <a:srgbClr val="000000"/>
                </a:solidFill>
                <a:latin typeface="Times New Roman" pitchFamily="18" charset="0"/>
                <a:cs typeface="Arial" pitchFamily="34" charset="0"/>
              </a:defRPr>
            </a:lvl5pPr>
            <a:lvl6pPr marL="2514600" indent="-228600" eaLnBrk="0" fontAlgn="base" hangingPunct="0">
              <a:spcBef>
                <a:spcPct val="0"/>
              </a:spcBef>
              <a:spcAft>
                <a:spcPct val="0"/>
              </a:spcAft>
              <a:defRPr>
                <a:solidFill>
                  <a:srgbClr val="000000"/>
                </a:solidFill>
                <a:latin typeface="Times New Roman" pitchFamily="18" charset="0"/>
                <a:cs typeface="Arial" pitchFamily="34" charset="0"/>
              </a:defRPr>
            </a:lvl6pPr>
            <a:lvl7pPr marL="2971800" indent="-228600" eaLnBrk="0" fontAlgn="base" hangingPunct="0">
              <a:spcBef>
                <a:spcPct val="0"/>
              </a:spcBef>
              <a:spcAft>
                <a:spcPct val="0"/>
              </a:spcAft>
              <a:defRPr>
                <a:solidFill>
                  <a:srgbClr val="000000"/>
                </a:solidFill>
                <a:latin typeface="Times New Roman" pitchFamily="18" charset="0"/>
                <a:cs typeface="Arial" pitchFamily="34" charset="0"/>
              </a:defRPr>
            </a:lvl7pPr>
            <a:lvl8pPr marL="3429000" indent="-228600" eaLnBrk="0" fontAlgn="base" hangingPunct="0">
              <a:spcBef>
                <a:spcPct val="0"/>
              </a:spcBef>
              <a:spcAft>
                <a:spcPct val="0"/>
              </a:spcAft>
              <a:defRPr>
                <a:solidFill>
                  <a:srgbClr val="000000"/>
                </a:solidFill>
                <a:latin typeface="Times New Roman" pitchFamily="18" charset="0"/>
                <a:cs typeface="Arial" pitchFamily="34" charset="0"/>
              </a:defRPr>
            </a:lvl8pPr>
            <a:lvl9pPr marL="3886200" indent="-228600" eaLnBrk="0" fontAlgn="base" hangingPunct="0">
              <a:spcBef>
                <a:spcPct val="0"/>
              </a:spcBef>
              <a:spcAft>
                <a:spcPct val="0"/>
              </a:spcAft>
              <a:defRPr>
                <a:solidFill>
                  <a:srgbClr val="000000"/>
                </a:solidFill>
                <a:latin typeface="Times New Roman" pitchFamily="18" charset="0"/>
                <a:cs typeface="Arial" pitchFamily="34" charset="0"/>
              </a:defRPr>
            </a:lvl9pPr>
          </a:lstStyle>
          <a:p>
            <a:pPr eaLnBrk="1" hangingPunct="1"/>
            <a:r>
              <a:rPr lang="it-IT" b="1" u="sng">
                <a:solidFill>
                  <a:srgbClr val="FF0000"/>
                </a:solidFill>
                <a:latin typeface="Candara" pitchFamily="34" charset="0"/>
              </a:rPr>
              <a:t>Barrel pixel</a:t>
            </a:r>
            <a:endParaRPr lang="en-US" b="1" u="sng">
              <a:solidFill>
                <a:srgbClr val="FF0000"/>
              </a:solidFill>
              <a:latin typeface="Candara" pitchFamily="34" charset="0"/>
            </a:endParaRPr>
          </a:p>
        </p:txBody>
      </p:sp>
      <p:sp>
        <p:nvSpPr>
          <p:cNvPr id="125972" name="TextBox 22"/>
          <p:cNvSpPr txBox="1">
            <a:spLocks noChangeArrowheads="1"/>
          </p:cNvSpPr>
          <p:nvPr/>
        </p:nvSpPr>
        <p:spPr bwMode="auto">
          <a:xfrm>
            <a:off x="6789012" y="3158772"/>
            <a:ext cx="2662479" cy="357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0115" tIns="40058" rIns="80115" bIns="40058">
            <a:spAutoFit/>
          </a:bodyPr>
          <a:lstStyle>
            <a:lvl1pPr eaLnBrk="0" hangingPunct="0">
              <a:defRPr>
                <a:solidFill>
                  <a:srgbClr val="000000"/>
                </a:solidFill>
                <a:latin typeface="Times New Roman" pitchFamily="18" charset="0"/>
                <a:cs typeface="Arial" pitchFamily="34" charset="0"/>
              </a:defRPr>
            </a:lvl1pPr>
            <a:lvl2pPr marL="742950" indent="-285750" eaLnBrk="0" hangingPunct="0">
              <a:defRPr>
                <a:solidFill>
                  <a:srgbClr val="000000"/>
                </a:solidFill>
                <a:latin typeface="Times New Roman" pitchFamily="18" charset="0"/>
                <a:cs typeface="Arial" pitchFamily="34" charset="0"/>
              </a:defRPr>
            </a:lvl2pPr>
            <a:lvl3pPr marL="1143000" indent="-228600" eaLnBrk="0" hangingPunct="0">
              <a:defRPr>
                <a:solidFill>
                  <a:srgbClr val="000000"/>
                </a:solidFill>
                <a:latin typeface="Times New Roman" pitchFamily="18" charset="0"/>
                <a:cs typeface="Arial" pitchFamily="34" charset="0"/>
              </a:defRPr>
            </a:lvl3pPr>
            <a:lvl4pPr marL="1600200" indent="-228600" eaLnBrk="0" hangingPunct="0">
              <a:defRPr>
                <a:solidFill>
                  <a:srgbClr val="000000"/>
                </a:solidFill>
                <a:latin typeface="Times New Roman" pitchFamily="18" charset="0"/>
                <a:cs typeface="Arial" pitchFamily="34" charset="0"/>
              </a:defRPr>
            </a:lvl4pPr>
            <a:lvl5pPr marL="2057400" indent="-228600" eaLnBrk="0" hangingPunct="0">
              <a:defRPr>
                <a:solidFill>
                  <a:srgbClr val="000000"/>
                </a:solidFill>
                <a:latin typeface="Times New Roman" pitchFamily="18" charset="0"/>
                <a:cs typeface="Arial" pitchFamily="34" charset="0"/>
              </a:defRPr>
            </a:lvl5pPr>
            <a:lvl6pPr marL="2514600" indent="-228600" eaLnBrk="0" fontAlgn="base" hangingPunct="0">
              <a:spcBef>
                <a:spcPct val="0"/>
              </a:spcBef>
              <a:spcAft>
                <a:spcPct val="0"/>
              </a:spcAft>
              <a:defRPr>
                <a:solidFill>
                  <a:srgbClr val="000000"/>
                </a:solidFill>
                <a:latin typeface="Times New Roman" pitchFamily="18" charset="0"/>
                <a:cs typeface="Arial" pitchFamily="34" charset="0"/>
              </a:defRPr>
            </a:lvl6pPr>
            <a:lvl7pPr marL="2971800" indent="-228600" eaLnBrk="0" fontAlgn="base" hangingPunct="0">
              <a:spcBef>
                <a:spcPct val="0"/>
              </a:spcBef>
              <a:spcAft>
                <a:spcPct val="0"/>
              </a:spcAft>
              <a:defRPr>
                <a:solidFill>
                  <a:srgbClr val="000000"/>
                </a:solidFill>
                <a:latin typeface="Times New Roman" pitchFamily="18" charset="0"/>
                <a:cs typeface="Arial" pitchFamily="34" charset="0"/>
              </a:defRPr>
            </a:lvl7pPr>
            <a:lvl8pPr marL="3429000" indent="-228600" eaLnBrk="0" fontAlgn="base" hangingPunct="0">
              <a:spcBef>
                <a:spcPct val="0"/>
              </a:spcBef>
              <a:spcAft>
                <a:spcPct val="0"/>
              </a:spcAft>
              <a:defRPr>
                <a:solidFill>
                  <a:srgbClr val="000000"/>
                </a:solidFill>
                <a:latin typeface="Times New Roman" pitchFamily="18" charset="0"/>
                <a:cs typeface="Arial" pitchFamily="34" charset="0"/>
              </a:defRPr>
            </a:lvl8pPr>
            <a:lvl9pPr marL="3886200" indent="-228600" eaLnBrk="0" fontAlgn="base" hangingPunct="0">
              <a:spcBef>
                <a:spcPct val="0"/>
              </a:spcBef>
              <a:spcAft>
                <a:spcPct val="0"/>
              </a:spcAft>
              <a:defRPr>
                <a:solidFill>
                  <a:srgbClr val="000000"/>
                </a:solidFill>
                <a:latin typeface="Times New Roman" pitchFamily="18" charset="0"/>
                <a:cs typeface="Arial" pitchFamily="34" charset="0"/>
              </a:defRPr>
            </a:lvl9pPr>
          </a:lstStyle>
          <a:p>
            <a:pPr eaLnBrk="1" hangingPunct="1"/>
            <a:r>
              <a:rPr lang="en-GB" dirty="0" err="1">
                <a:solidFill>
                  <a:srgbClr val="C00000"/>
                </a:solidFill>
              </a:rPr>
              <a:t>Microstrip</a:t>
            </a:r>
            <a:r>
              <a:rPr lang="en-GB" dirty="0">
                <a:solidFill>
                  <a:srgbClr val="C00000"/>
                </a:solidFill>
              </a:rPr>
              <a:t> Stave Prototype</a:t>
            </a:r>
          </a:p>
        </p:txBody>
      </p:sp>
      <p:sp>
        <p:nvSpPr>
          <p:cNvPr id="125973" name="スライド番号プレースホルダ 3"/>
          <p:cNvSpPr txBox="1">
            <a:spLocks/>
          </p:cNvSpPr>
          <p:nvPr/>
        </p:nvSpPr>
        <p:spPr bwMode="auto">
          <a:xfrm>
            <a:off x="6996144" y="6526765"/>
            <a:ext cx="2132921" cy="364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2" tIns="45686" rIns="91372" bIns="45686"/>
          <a:lstStyle>
            <a:lvl1pPr eaLnBrk="0" hangingPunct="0">
              <a:defRPr>
                <a:solidFill>
                  <a:srgbClr val="000000"/>
                </a:solidFill>
                <a:latin typeface="Times New Roman" pitchFamily="18" charset="0"/>
                <a:cs typeface="Arial" pitchFamily="34" charset="0"/>
              </a:defRPr>
            </a:lvl1pPr>
            <a:lvl2pPr marL="742950" indent="-285750" eaLnBrk="0" hangingPunct="0">
              <a:defRPr>
                <a:solidFill>
                  <a:srgbClr val="000000"/>
                </a:solidFill>
                <a:latin typeface="Times New Roman" pitchFamily="18" charset="0"/>
                <a:cs typeface="Arial" pitchFamily="34" charset="0"/>
              </a:defRPr>
            </a:lvl2pPr>
            <a:lvl3pPr marL="1143000" indent="-228600" eaLnBrk="0" hangingPunct="0">
              <a:defRPr>
                <a:solidFill>
                  <a:srgbClr val="000000"/>
                </a:solidFill>
                <a:latin typeface="Times New Roman" pitchFamily="18" charset="0"/>
                <a:cs typeface="Arial" pitchFamily="34" charset="0"/>
              </a:defRPr>
            </a:lvl3pPr>
            <a:lvl4pPr marL="1600200" indent="-228600" eaLnBrk="0" hangingPunct="0">
              <a:defRPr>
                <a:solidFill>
                  <a:srgbClr val="000000"/>
                </a:solidFill>
                <a:latin typeface="Times New Roman" pitchFamily="18" charset="0"/>
                <a:cs typeface="Arial" pitchFamily="34" charset="0"/>
              </a:defRPr>
            </a:lvl4pPr>
            <a:lvl5pPr marL="2057400" indent="-228600" eaLnBrk="0" hangingPunct="0">
              <a:defRPr>
                <a:solidFill>
                  <a:srgbClr val="000000"/>
                </a:solidFill>
                <a:latin typeface="Times New Roman" pitchFamily="18" charset="0"/>
                <a:cs typeface="Arial" pitchFamily="34" charset="0"/>
              </a:defRPr>
            </a:lvl5pPr>
            <a:lvl6pPr marL="2514600" indent="-228600" eaLnBrk="0" fontAlgn="base" hangingPunct="0">
              <a:spcBef>
                <a:spcPct val="0"/>
              </a:spcBef>
              <a:spcAft>
                <a:spcPct val="0"/>
              </a:spcAft>
              <a:defRPr>
                <a:solidFill>
                  <a:srgbClr val="000000"/>
                </a:solidFill>
                <a:latin typeface="Times New Roman" pitchFamily="18" charset="0"/>
                <a:cs typeface="Arial" pitchFamily="34" charset="0"/>
              </a:defRPr>
            </a:lvl6pPr>
            <a:lvl7pPr marL="2971800" indent="-228600" eaLnBrk="0" fontAlgn="base" hangingPunct="0">
              <a:spcBef>
                <a:spcPct val="0"/>
              </a:spcBef>
              <a:spcAft>
                <a:spcPct val="0"/>
              </a:spcAft>
              <a:defRPr>
                <a:solidFill>
                  <a:srgbClr val="000000"/>
                </a:solidFill>
                <a:latin typeface="Times New Roman" pitchFamily="18" charset="0"/>
                <a:cs typeface="Arial" pitchFamily="34" charset="0"/>
              </a:defRPr>
            </a:lvl7pPr>
            <a:lvl8pPr marL="3429000" indent="-228600" eaLnBrk="0" fontAlgn="base" hangingPunct="0">
              <a:spcBef>
                <a:spcPct val="0"/>
              </a:spcBef>
              <a:spcAft>
                <a:spcPct val="0"/>
              </a:spcAft>
              <a:defRPr>
                <a:solidFill>
                  <a:srgbClr val="000000"/>
                </a:solidFill>
                <a:latin typeface="Times New Roman" pitchFamily="18" charset="0"/>
                <a:cs typeface="Arial" pitchFamily="34" charset="0"/>
              </a:defRPr>
            </a:lvl8pPr>
            <a:lvl9pPr marL="3886200" indent="-228600" eaLnBrk="0" fontAlgn="base" hangingPunct="0">
              <a:spcBef>
                <a:spcPct val="0"/>
              </a:spcBef>
              <a:spcAft>
                <a:spcPct val="0"/>
              </a:spcAft>
              <a:defRPr>
                <a:solidFill>
                  <a:srgbClr val="000000"/>
                </a:solidFill>
                <a:latin typeface="Times New Roman" pitchFamily="18" charset="0"/>
                <a:cs typeface="Arial" pitchFamily="34" charset="0"/>
              </a:defRPr>
            </a:lvl9pPr>
          </a:lstStyle>
          <a:p>
            <a:pPr algn="r" eaLnBrk="1" hangingPunct="1"/>
            <a:fld id="{5D2A8846-4B3C-4FCA-9F4E-FC525FED4CAB}" type="slidenum">
              <a:rPr lang="ja-JP" altLang="en-US">
                <a:ea typeface="MS PGothic" pitchFamily="34" charset="-128"/>
              </a:rPr>
              <a:pPr algn="r" eaLnBrk="1" hangingPunct="1"/>
              <a:t>41</a:t>
            </a:fld>
            <a:endParaRPr lang="ja-JP" altLang="en-US">
              <a:ea typeface="MS PGothic" pitchFamily="34" charset="-128"/>
            </a:endParaRPr>
          </a:p>
        </p:txBody>
      </p:sp>
      <p:pic>
        <p:nvPicPr>
          <p:cNvPr id="125977" name="Picture 31" descr="Atlas Upgrade-1.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656218" y="1395507"/>
            <a:ext cx="1071212" cy="987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9" name="Connettore 2 26"/>
          <p:cNvCxnSpPr/>
          <p:nvPr/>
        </p:nvCxnSpPr>
        <p:spPr>
          <a:xfrm>
            <a:off x="3749922" y="1021337"/>
            <a:ext cx="1782639" cy="554458"/>
          </a:xfrm>
          <a:prstGeom prst="straightConnector1">
            <a:avLst/>
          </a:prstGeom>
          <a:ln>
            <a:solidFill>
              <a:srgbClr val="0070C0"/>
            </a:solidFill>
            <a:tailEnd type="arrow"/>
          </a:ln>
        </p:spPr>
        <p:style>
          <a:lnRef idx="1">
            <a:schemeClr val="accent1"/>
          </a:lnRef>
          <a:fillRef idx="0">
            <a:schemeClr val="accent1"/>
          </a:fillRef>
          <a:effectRef idx="0">
            <a:schemeClr val="accent1"/>
          </a:effectRef>
          <a:fontRef idx="minor">
            <a:schemeClr val="tx1"/>
          </a:fontRef>
        </p:style>
      </p:cxnSp>
      <p:pic>
        <p:nvPicPr>
          <p:cNvPr id="30" name="Picture 41" descr="np49-01-04_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526129" y="2514459"/>
            <a:ext cx="1262884" cy="969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886249" y="930673"/>
            <a:ext cx="1996611" cy="2237029"/>
          </a:xfrm>
          <a:prstGeom prst="rect">
            <a:avLst/>
          </a:prstGeom>
        </p:spPr>
      </p:pic>
      <p:pic>
        <p:nvPicPr>
          <p:cNvPr id="35" name="Picture 11" descr="DSC01603cropped.jpg"/>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675180" y="3633503"/>
            <a:ext cx="1307111" cy="97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956" name="CasellaDiTesto 6"/>
          <p:cNvSpPr txBox="1">
            <a:spLocks noChangeArrowheads="1"/>
          </p:cNvSpPr>
          <p:nvPr/>
        </p:nvSpPr>
        <p:spPr bwMode="auto">
          <a:xfrm>
            <a:off x="3667061" y="3820947"/>
            <a:ext cx="3121951" cy="1465893"/>
          </a:xfrm>
          <a:prstGeom prst="rect">
            <a:avLst/>
          </a:prstGeom>
          <a:solidFill>
            <a:schemeClr val="bg1"/>
          </a:solidFill>
          <a:ln>
            <a:noFill/>
          </a:ln>
          <a:extLst/>
        </p:spPr>
        <p:txBody>
          <a:bodyPr wrap="square" lIns="80115" tIns="40058" rIns="80115" bIns="40058">
            <a:spAutoFit/>
          </a:bodyPr>
          <a:lstStyle>
            <a:lvl1pPr eaLnBrk="0" hangingPunct="0">
              <a:defRPr>
                <a:solidFill>
                  <a:srgbClr val="000000"/>
                </a:solidFill>
                <a:latin typeface="Times New Roman" pitchFamily="18" charset="0"/>
                <a:cs typeface="Arial" pitchFamily="34" charset="0"/>
              </a:defRPr>
            </a:lvl1pPr>
            <a:lvl2pPr marL="742950" indent="-285750" eaLnBrk="0" hangingPunct="0">
              <a:defRPr>
                <a:solidFill>
                  <a:srgbClr val="000000"/>
                </a:solidFill>
                <a:latin typeface="Times New Roman" pitchFamily="18" charset="0"/>
                <a:cs typeface="Arial" pitchFamily="34" charset="0"/>
              </a:defRPr>
            </a:lvl2pPr>
            <a:lvl3pPr marL="1143000" indent="-228600" eaLnBrk="0" hangingPunct="0">
              <a:defRPr>
                <a:solidFill>
                  <a:srgbClr val="000000"/>
                </a:solidFill>
                <a:latin typeface="Times New Roman" pitchFamily="18" charset="0"/>
                <a:cs typeface="Arial" pitchFamily="34" charset="0"/>
              </a:defRPr>
            </a:lvl3pPr>
            <a:lvl4pPr marL="1600200" indent="-228600" eaLnBrk="0" hangingPunct="0">
              <a:defRPr>
                <a:solidFill>
                  <a:srgbClr val="000000"/>
                </a:solidFill>
                <a:latin typeface="Times New Roman" pitchFamily="18" charset="0"/>
                <a:cs typeface="Arial" pitchFamily="34" charset="0"/>
              </a:defRPr>
            </a:lvl4pPr>
            <a:lvl5pPr marL="2057400" indent="-228600" eaLnBrk="0" hangingPunct="0">
              <a:defRPr>
                <a:solidFill>
                  <a:srgbClr val="000000"/>
                </a:solidFill>
                <a:latin typeface="Times New Roman" pitchFamily="18" charset="0"/>
                <a:cs typeface="Arial" pitchFamily="34" charset="0"/>
              </a:defRPr>
            </a:lvl5pPr>
            <a:lvl6pPr marL="2514600" indent="-228600" eaLnBrk="0" fontAlgn="base" hangingPunct="0">
              <a:spcBef>
                <a:spcPct val="0"/>
              </a:spcBef>
              <a:spcAft>
                <a:spcPct val="0"/>
              </a:spcAft>
              <a:defRPr>
                <a:solidFill>
                  <a:srgbClr val="000000"/>
                </a:solidFill>
                <a:latin typeface="Times New Roman" pitchFamily="18" charset="0"/>
                <a:cs typeface="Arial" pitchFamily="34" charset="0"/>
              </a:defRPr>
            </a:lvl6pPr>
            <a:lvl7pPr marL="2971800" indent="-228600" eaLnBrk="0" fontAlgn="base" hangingPunct="0">
              <a:spcBef>
                <a:spcPct val="0"/>
              </a:spcBef>
              <a:spcAft>
                <a:spcPct val="0"/>
              </a:spcAft>
              <a:defRPr>
                <a:solidFill>
                  <a:srgbClr val="000000"/>
                </a:solidFill>
                <a:latin typeface="Times New Roman" pitchFamily="18" charset="0"/>
                <a:cs typeface="Arial" pitchFamily="34" charset="0"/>
              </a:defRPr>
            </a:lvl7pPr>
            <a:lvl8pPr marL="3429000" indent="-228600" eaLnBrk="0" fontAlgn="base" hangingPunct="0">
              <a:spcBef>
                <a:spcPct val="0"/>
              </a:spcBef>
              <a:spcAft>
                <a:spcPct val="0"/>
              </a:spcAft>
              <a:defRPr>
                <a:solidFill>
                  <a:srgbClr val="000000"/>
                </a:solidFill>
                <a:latin typeface="Times New Roman" pitchFamily="18" charset="0"/>
                <a:cs typeface="Arial" pitchFamily="34" charset="0"/>
              </a:defRPr>
            </a:lvl8pPr>
            <a:lvl9pPr marL="3886200" indent="-228600" eaLnBrk="0" fontAlgn="base" hangingPunct="0">
              <a:spcBef>
                <a:spcPct val="0"/>
              </a:spcBef>
              <a:spcAft>
                <a:spcPct val="0"/>
              </a:spcAft>
              <a:defRPr>
                <a:solidFill>
                  <a:srgbClr val="000000"/>
                </a:solidFill>
                <a:latin typeface="Times New Roman" pitchFamily="18" charset="0"/>
                <a:cs typeface="Arial" pitchFamily="34" charset="0"/>
              </a:defRPr>
            </a:lvl9pPr>
          </a:lstStyle>
          <a:p>
            <a:pPr eaLnBrk="1" hangingPunct="1"/>
            <a:r>
              <a:rPr lang="it-IT" b="1" i="1" dirty="0">
                <a:solidFill>
                  <a:srgbClr val="002060"/>
                </a:solidFill>
              </a:rPr>
              <a:t>Baseline layout of the new ATLAS inner tracker for </a:t>
            </a:r>
            <a:r>
              <a:rPr lang="it-IT" b="1" i="1" dirty="0" smtClean="0">
                <a:solidFill>
                  <a:srgbClr val="002060"/>
                </a:solidFill>
              </a:rPr>
              <a:t>HL-LHC Aim </a:t>
            </a:r>
            <a:r>
              <a:rPr lang="it-IT" b="1" i="1" dirty="0">
                <a:solidFill>
                  <a:srgbClr val="002060"/>
                </a:solidFill>
              </a:rPr>
              <a:t>to have at least 14 silicon hits everywhere (robust tracking) </a:t>
            </a:r>
            <a:endParaRPr lang="en-US" b="1" i="1" dirty="0">
              <a:solidFill>
                <a:srgbClr val="002060"/>
              </a:solidFill>
            </a:endParaRPr>
          </a:p>
        </p:txBody>
      </p:sp>
      <p:cxnSp>
        <p:nvCxnSpPr>
          <p:cNvPr id="16" name="Connettore 2 34"/>
          <p:cNvCxnSpPr/>
          <p:nvPr/>
        </p:nvCxnSpPr>
        <p:spPr>
          <a:xfrm flipH="1" flipV="1">
            <a:off x="3447163" y="2906405"/>
            <a:ext cx="2914947" cy="1503609"/>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5957" name="CasellaDiTesto 7"/>
          <p:cNvSpPr txBox="1">
            <a:spLocks noChangeArrowheads="1"/>
          </p:cNvSpPr>
          <p:nvPr/>
        </p:nvSpPr>
        <p:spPr bwMode="auto">
          <a:xfrm>
            <a:off x="6357930" y="4269284"/>
            <a:ext cx="1535569" cy="357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0115" tIns="40058" rIns="80115" bIns="40058">
            <a:spAutoFit/>
          </a:bodyPr>
          <a:lstStyle>
            <a:lvl1pPr eaLnBrk="0" hangingPunct="0">
              <a:defRPr>
                <a:solidFill>
                  <a:srgbClr val="000000"/>
                </a:solidFill>
                <a:latin typeface="Times New Roman" pitchFamily="18" charset="0"/>
                <a:cs typeface="Arial" pitchFamily="34" charset="0"/>
              </a:defRPr>
            </a:lvl1pPr>
            <a:lvl2pPr marL="742950" indent="-285750" eaLnBrk="0" hangingPunct="0">
              <a:defRPr>
                <a:solidFill>
                  <a:srgbClr val="000000"/>
                </a:solidFill>
                <a:latin typeface="Times New Roman" pitchFamily="18" charset="0"/>
                <a:cs typeface="Arial" pitchFamily="34" charset="0"/>
              </a:defRPr>
            </a:lvl2pPr>
            <a:lvl3pPr marL="1143000" indent="-228600" eaLnBrk="0" hangingPunct="0">
              <a:defRPr>
                <a:solidFill>
                  <a:srgbClr val="000000"/>
                </a:solidFill>
                <a:latin typeface="Times New Roman" pitchFamily="18" charset="0"/>
                <a:cs typeface="Arial" pitchFamily="34" charset="0"/>
              </a:defRPr>
            </a:lvl3pPr>
            <a:lvl4pPr marL="1600200" indent="-228600" eaLnBrk="0" hangingPunct="0">
              <a:defRPr>
                <a:solidFill>
                  <a:srgbClr val="000000"/>
                </a:solidFill>
                <a:latin typeface="Times New Roman" pitchFamily="18" charset="0"/>
                <a:cs typeface="Arial" pitchFamily="34" charset="0"/>
              </a:defRPr>
            </a:lvl4pPr>
            <a:lvl5pPr marL="2057400" indent="-228600" eaLnBrk="0" hangingPunct="0">
              <a:defRPr>
                <a:solidFill>
                  <a:srgbClr val="000000"/>
                </a:solidFill>
                <a:latin typeface="Times New Roman" pitchFamily="18" charset="0"/>
                <a:cs typeface="Arial" pitchFamily="34" charset="0"/>
              </a:defRPr>
            </a:lvl5pPr>
            <a:lvl6pPr marL="2514600" indent="-228600" eaLnBrk="0" fontAlgn="base" hangingPunct="0">
              <a:spcBef>
                <a:spcPct val="0"/>
              </a:spcBef>
              <a:spcAft>
                <a:spcPct val="0"/>
              </a:spcAft>
              <a:defRPr>
                <a:solidFill>
                  <a:srgbClr val="000000"/>
                </a:solidFill>
                <a:latin typeface="Times New Roman" pitchFamily="18" charset="0"/>
                <a:cs typeface="Arial" pitchFamily="34" charset="0"/>
              </a:defRPr>
            </a:lvl6pPr>
            <a:lvl7pPr marL="2971800" indent="-228600" eaLnBrk="0" fontAlgn="base" hangingPunct="0">
              <a:spcBef>
                <a:spcPct val="0"/>
              </a:spcBef>
              <a:spcAft>
                <a:spcPct val="0"/>
              </a:spcAft>
              <a:defRPr>
                <a:solidFill>
                  <a:srgbClr val="000000"/>
                </a:solidFill>
                <a:latin typeface="Times New Roman" pitchFamily="18" charset="0"/>
                <a:cs typeface="Arial" pitchFamily="34" charset="0"/>
              </a:defRPr>
            </a:lvl7pPr>
            <a:lvl8pPr marL="3429000" indent="-228600" eaLnBrk="0" fontAlgn="base" hangingPunct="0">
              <a:spcBef>
                <a:spcPct val="0"/>
              </a:spcBef>
              <a:spcAft>
                <a:spcPct val="0"/>
              </a:spcAft>
              <a:defRPr>
                <a:solidFill>
                  <a:srgbClr val="000000"/>
                </a:solidFill>
                <a:latin typeface="Times New Roman" pitchFamily="18" charset="0"/>
                <a:cs typeface="Arial" pitchFamily="34" charset="0"/>
              </a:defRPr>
            </a:lvl8pPr>
            <a:lvl9pPr marL="3886200" indent="-228600" eaLnBrk="0" fontAlgn="base" hangingPunct="0">
              <a:spcBef>
                <a:spcPct val="0"/>
              </a:spcBef>
              <a:spcAft>
                <a:spcPct val="0"/>
              </a:spcAft>
              <a:defRPr>
                <a:solidFill>
                  <a:srgbClr val="000000"/>
                </a:solidFill>
                <a:latin typeface="Times New Roman" pitchFamily="18" charset="0"/>
                <a:cs typeface="Arial" pitchFamily="34" charset="0"/>
              </a:defRPr>
            </a:lvl9pPr>
          </a:lstStyle>
          <a:p>
            <a:pPr eaLnBrk="1" hangingPunct="1"/>
            <a:r>
              <a:rPr lang="it-IT" b="1" u="sng" dirty="0">
                <a:solidFill>
                  <a:srgbClr val="FF0000"/>
                </a:solidFill>
                <a:latin typeface="Candara" pitchFamily="34" charset="0"/>
              </a:rPr>
              <a:t>Forward pixel</a:t>
            </a:r>
            <a:endParaRPr lang="en-US" b="1" u="sng" dirty="0">
              <a:solidFill>
                <a:srgbClr val="FF0000"/>
              </a:solidFill>
              <a:latin typeface="Candara" pitchFamily="34" charset="0"/>
            </a:endParaRPr>
          </a:p>
        </p:txBody>
      </p:sp>
      <p:pic>
        <p:nvPicPr>
          <p:cNvPr id="125979" name="Picture 7" descr="pixel_wafer_2"/>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357926" y="4640526"/>
            <a:ext cx="1885823" cy="1924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TextBox 23"/>
          <p:cNvSpPr txBox="1">
            <a:spLocks noChangeArrowheads="1"/>
          </p:cNvSpPr>
          <p:nvPr/>
        </p:nvSpPr>
        <p:spPr bwMode="auto">
          <a:xfrm>
            <a:off x="7867339" y="4539514"/>
            <a:ext cx="1194129" cy="634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0115" tIns="40058" rIns="80115" bIns="40058">
            <a:spAutoFit/>
          </a:bodyPr>
          <a:lstStyle>
            <a:lvl1pPr eaLnBrk="0" hangingPunct="0">
              <a:defRPr>
                <a:solidFill>
                  <a:srgbClr val="000000"/>
                </a:solidFill>
                <a:latin typeface="Times New Roman" pitchFamily="18" charset="0"/>
                <a:cs typeface="Arial" pitchFamily="34" charset="0"/>
              </a:defRPr>
            </a:lvl1pPr>
            <a:lvl2pPr marL="742950" indent="-285750" eaLnBrk="0" hangingPunct="0">
              <a:defRPr>
                <a:solidFill>
                  <a:srgbClr val="000000"/>
                </a:solidFill>
                <a:latin typeface="Times New Roman" pitchFamily="18" charset="0"/>
                <a:cs typeface="Arial" pitchFamily="34" charset="0"/>
              </a:defRPr>
            </a:lvl2pPr>
            <a:lvl3pPr marL="1143000" indent="-228600" eaLnBrk="0" hangingPunct="0">
              <a:defRPr>
                <a:solidFill>
                  <a:srgbClr val="000000"/>
                </a:solidFill>
                <a:latin typeface="Times New Roman" pitchFamily="18" charset="0"/>
                <a:cs typeface="Arial" pitchFamily="34" charset="0"/>
              </a:defRPr>
            </a:lvl3pPr>
            <a:lvl4pPr marL="1600200" indent="-228600" eaLnBrk="0" hangingPunct="0">
              <a:defRPr>
                <a:solidFill>
                  <a:srgbClr val="000000"/>
                </a:solidFill>
                <a:latin typeface="Times New Roman" pitchFamily="18" charset="0"/>
                <a:cs typeface="Arial" pitchFamily="34" charset="0"/>
              </a:defRPr>
            </a:lvl4pPr>
            <a:lvl5pPr marL="2057400" indent="-228600" eaLnBrk="0" hangingPunct="0">
              <a:defRPr>
                <a:solidFill>
                  <a:srgbClr val="000000"/>
                </a:solidFill>
                <a:latin typeface="Times New Roman" pitchFamily="18" charset="0"/>
                <a:cs typeface="Arial" pitchFamily="34" charset="0"/>
              </a:defRPr>
            </a:lvl5pPr>
            <a:lvl6pPr marL="2514600" indent="-228600" eaLnBrk="0" fontAlgn="base" hangingPunct="0">
              <a:spcBef>
                <a:spcPct val="0"/>
              </a:spcBef>
              <a:spcAft>
                <a:spcPct val="0"/>
              </a:spcAft>
              <a:defRPr>
                <a:solidFill>
                  <a:srgbClr val="000000"/>
                </a:solidFill>
                <a:latin typeface="Times New Roman" pitchFamily="18" charset="0"/>
                <a:cs typeface="Arial" pitchFamily="34" charset="0"/>
              </a:defRPr>
            </a:lvl6pPr>
            <a:lvl7pPr marL="2971800" indent="-228600" eaLnBrk="0" fontAlgn="base" hangingPunct="0">
              <a:spcBef>
                <a:spcPct val="0"/>
              </a:spcBef>
              <a:spcAft>
                <a:spcPct val="0"/>
              </a:spcAft>
              <a:defRPr>
                <a:solidFill>
                  <a:srgbClr val="000000"/>
                </a:solidFill>
                <a:latin typeface="Times New Roman" pitchFamily="18" charset="0"/>
                <a:cs typeface="Arial" pitchFamily="34" charset="0"/>
              </a:defRPr>
            </a:lvl7pPr>
            <a:lvl8pPr marL="3429000" indent="-228600" eaLnBrk="0" fontAlgn="base" hangingPunct="0">
              <a:spcBef>
                <a:spcPct val="0"/>
              </a:spcBef>
              <a:spcAft>
                <a:spcPct val="0"/>
              </a:spcAft>
              <a:defRPr>
                <a:solidFill>
                  <a:srgbClr val="000000"/>
                </a:solidFill>
                <a:latin typeface="Times New Roman" pitchFamily="18" charset="0"/>
                <a:cs typeface="Arial" pitchFamily="34" charset="0"/>
              </a:defRPr>
            </a:lvl8pPr>
            <a:lvl9pPr marL="3886200" indent="-228600" eaLnBrk="0" fontAlgn="base" hangingPunct="0">
              <a:spcBef>
                <a:spcPct val="0"/>
              </a:spcBef>
              <a:spcAft>
                <a:spcPct val="0"/>
              </a:spcAft>
              <a:defRPr>
                <a:solidFill>
                  <a:srgbClr val="000000"/>
                </a:solidFill>
                <a:latin typeface="Times New Roman" pitchFamily="18" charset="0"/>
                <a:cs typeface="Arial" pitchFamily="34" charset="0"/>
              </a:defRPr>
            </a:lvl9pPr>
          </a:lstStyle>
          <a:p>
            <a:pPr algn="r" eaLnBrk="1" hangingPunct="1"/>
            <a:r>
              <a:rPr lang="en-GB" dirty="0">
                <a:solidFill>
                  <a:srgbClr val="C00000"/>
                </a:solidFill>
              </a:rPr>
              <a:t>Quad </a:t>
            </a:r>
            <a:r>
              <a:rPr lang="en-GB" dirty="0" smtClean="0">
                <a:solidFill>
                  <a:srgbClr val="C00000"/>
                </a:solidFill>
              </a:rPr>
              <a:t>Pixel</a:t>
            </a:r>
          </a:p>
          <a:p>
            <a:pPr algn="r" eaLnBrk="1" hangingPunct="1"/>
            <a:r>
              <a:rPr lang="en-GB" dirty="0" smtClean="0">
                <a:solidFill>
                  <a:srgbClr val="C00000"/>
                </a:solidFill>
              </a:rPr>
              <a:t>Module</a:t>
            </a:r>
            <a:endParaRPr lang="en-GB" dirty="0">
              <a:solidFill>
                <a:srgbClr val="C00000"/>
              </a:solidFill>
            </a:endParaRPr>
          </a:p>
        </p:txBody>
      </p:sp>
      <p:sp>
        <p:nvSpPr>
          <p:cNvPr id="125980" name="TextBox 23"/>
          <p:cNvSpPr txBox="1">
            <a:spLocks noChangeArrowheads="1"/>
          </p:cNvSpPr>
          <p:nvPr/>
        </p:nvSpPr>
        <p:spPr bwMode="auto">
          <a:xfrm>
            <a:off x="6362108" y="6359663"/>
            <a:ext cx="2492369" cy="357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0115" tIns="40058" rIns="80115" bIns="40058">
            <a:spAutoFit/>
          </a:bodyPr>
          <a:lstStyle>
            <a:lvl1pPr eaLnBrk="0" hangingPunct="0">
              <a:defRPr>
                <a:solidFill>
                  <a:srgbClr val="000000"/>
                </a:solidFill>
                <a:latin typeface="Times New Roman" pitchFamily="18" charset="0"/>
                <a:cs typeface="Arial" pitchFamily="34" charset="0"/>
              </a:defRPr>
            </a:lvl1pPr>
            <a:lvl2pPr marL="742950" indent="-285750" eaLnBrk="0" hangingPunct="0">
              <a:defRPr>
                <a:solidFill>
                  <a:srgbClr val="000000"/>
                </a:solidFill>
                <a:latin typeface="Times New Roman" pitchFamily="18" charset="0"/>
                <a:cs typeface="Arial" pitchFamily="34" charset="0"/>
              </a:defRPr>
            </a:lvl2pPr>
            <a:lvl3pPr marL="1143000" indent="-228600" eaLnBrk="0" hangingPunct="0">
              <a:defRPr>
                <a:solidFill>
                  <a:srgbClr val="000000"/>
                </a:solidFill>
                <a:latin typeface="Times New Roman" pitchFamily="18" charset="0"/>
                <a:cs typeface="Arial" pitchFamily="34" charset="0"/>
              </a:defRPr>
            </a:lvl3pPr>
            <a:lvl4pPr marL="1600200" indent="-228600" eaLnBrk="0" hangingPunct="0">
              <a:defRPr>
                <a:solidFill>
                  <a:srgbClr val="000000"/>
                </a:solidFill>
                <a:latin typeface="Times New Roman" pitchFamily="18" charset="0"/>
                <a:cs typeface="Arial" pitchFamily="34" charset="0"/>
              </a:defRPr>
            </a:lvl4pPr>
            <a:lvl5pPr marL="2057400" indent="-228600" eaLnBrk="0" hangingPunct="0">
              <a:defRPr>
                <a:solidFill>
                  <a:srgbClr val="000000"/>
                </a:solidFill>
                <a:latin typeface="Times New Roman" pitchFamily="18" charset="0"/>
                <a:cs typeface="Arial" pitchFamily="34" charset="0"/>
              </a:defRPr>
            </a:lvl5pPr>
            <a:lvl6pPr marL="2514600" indent="-228600" eaLnBrk="0" fontAlgn="base" hangingPunct="0">
              <a:spcBef>
                <a:spcPct val="0"/>
              </a:spcBef>
              <a:spcAft>
                <a:spcPct val="0"/>
              </a:spcAft>
              <a:defRPr>
                <a:solidFill>
                  <a:srgbClr val="000000"/>
                </a:solidFill>
                <a:latin typeface="Times New Roman" pitchFamily="18" charset="0"/>
                <a:cs typeface="Arial" pitchFamily="34" charset="0"/>
              </a:defRPr>
            </a:lvl6pPr>
            <a:lvl7pPr marL="2971800" indent="-228600" eaLnBrk="0" fontAlgn="base" hangingPunct="0">
              <a:spcBef>
                <a:spcPct val="0"/>
              </a:spcBef>
              <a:spcAft>
                <a:spcPct val="0"/>
              </a:spcAft>
              <a:defRPr>
                <a:solidFill>
                  <a:srgbClr val="000000"/>
                </a:solidFill>
                <a:latin typeface="Times New Roman" pitchFamily="18" charset="0"/>
                <a:cs typeface="Arial" pitchFamily="34" charset="0"/>
              </a:defRPr>
            </a:lvl7pPr>
            <a:lvl8pPr marL="3429000" indent="-228600" eaLnBrk="0" fontAlgn="base" hangingPunct="0">
              <a:spcBef>
                <a:spcPct val="0"/>
              </a:spcBef>
              <a:spcAft>
                <a:spcPct val="0"/>
              </a:spcAft>
              <a:defRPr>
                <a:solidFill>
                  <a:srgbClr val="000000"/>
                </a:solidFill>
                <a:latin typeface="Times New Roman" pitchFamily="18" charset="0"/>
                <a:cs typeface="Arial" pitchFamily="34" charset="0"/>
              </a:defRPr>
            </a:lvl8pPr>
            <a:lvl9pPr marL="3886200" indent="-228600" eaLnBrk="0" fontAlgn="base" hangingPunct="0">
              <a:spcBef>
                <a:spcPct val="0"/>
              </a:spcBef>
              <a:spcAft>
                <a:spcPct val="0"/>
              </a:spcAft>
              <a:defRPr>
                <a:solidFill>
                  <a:srgbClr val="000000"/>
                </a:solidFill>
                <a:latin typeface="Times New Roman" pitchFamily="18" charset="0"/>
                <a:cs typeface="Arial" pitchFamily="34" charset="0"/>
              </a:defRPr>
            </a:lvl9pPr>
          </a:lstStyle>
          <a:p>
            <a:pPr eaLnBrk="1" hangingPunct="1"/>
            <a:r>
              <a:rPr lang="en-GB" dirty="0">
                <a:solidFill>
                  <a:srgbClr val="C00000"/>
                </a:solidFill>
              </a:rPr>
              <a:t>Quad Pixel Sensor Wafer</a:t>
            </a:r>
          </a:p>
        </p:txBody>
      </p:sp>
      <p:sp>
        <p:nvSpPr>
          <p:cNvPr id="48" name="TextBox 23"/>
          <p:cNvSpPr txBox="1">
            <a:spLocks noChangeArrowheads="1"/>
          </p:cNvSpPr>
          <p:nvPr/>
        </p:nvSpPr>
        <p:spPr bwMode="auto">
          <a:xfrm>
            <a:off x="-338756" y="3820947"/>
            <a:ext cx="2151763" cy="634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0115" tIns="40058" rIns="80115" bIns="40058">
            <a:spAutoFit/>
          </a:bodyPr>
          <a:lstStyle>
            <a:lvl1pPr eaLnBrk="0" hangingPunct="0">
              <a:defRPr>
                <a:solidFill>
                  <a:srgbClr val="000000"/>
                </a:solidFill>
                <a:latin typeface="Times New Roman" pitchFamily="18" charset="0"/>
                <a:cs typeface="Arial" pitchFamily="34" charset="0"/>
              </a:defRPr>
            </a:lvl1pPr>
            <a:lvl2pPr marL="742950" indent="-285750" eaLnBrk="0" hangingPunct="0">
              <a:defRPr>
                <a:solidFill>
                  <a:srgbClr val="000000"/>
                </a:solidFill>
                <a:latin typeface="Times New Roman" pitchFamily="18" charset="0"/>
                <a:cs typeface="Arial" pitchFamily="34" charset="0"/>
              </a:defRPr>
            </a:lvl2pPr>
            <a:lvl3pPr marL="1143000" indent="-228600" eaLnBrk="0" hangingPunct="0">
              <a:defRPr>
                <a:solidFill>
                  <a:srgbClr val="000000"/>
                </a:solidFill>
                <a:latin typeface="Times New Roman" pitchFamily="18" charset="0"/>
                <a:cs typeface="Arial" pitchFamily="34" charset="0"/>
              </a:defRPr>
            </a:lvl3pPr>
            <a:lvl4pPr marL="1600200" indent="-228600" eaLnBrk="0" hangingPunct="0">
              <a:defRPr>
                <a:solidFill>
                  <a:srgbClr val="000000"/>
                </a:solidFill>
                <a:latin typeface="Times New Roman" pitchFamily="18" charset="0"/>
                <a:cs typeface="Arial" pitchFamily="34" charset="0"/>
              </a:defRPr>
            </a:lvl4pPr>
            <a:lvl5pPr marL="2057400" indent="-228600" eaLnBrk="0" hangingPunct="0">
              <a:defRPr>
                <a:solidFill>
                  <a:srgbClr val="000000"/>
                </a:solidFill>
                <a:latin typeface="Times New Roman" pitchFamily="18" charset="0"/>
                <a:cs typeface="Arial" pitchFamily="34" charset="0"/>
              </a:defRPr>
            </a:lvl5pPr>
            <a:lvl6pPr marL="2514600" indent="-228600" eaLnBrk="0" fontAlgn="base" hangingPunct="0">
              <a:spcBef>
                <a:spcPct val="0"/>
              </a:spcBef>
              <a:spcAft>
                <a:spcPct val="0"/>
              </a:spcAft>
              <a:defRPr>
                <a:solidFill>
                  <a:srgbClr val="000000"/>
                </a:solidFill>
                <a:latin typeface="Times New Roman" pitchFamily="18" charset="0"/>
                <a:cs typeface="Arial" pitchFamily="34" charset="0"/>
              </a:defRPr>
            </a:lvl6pPr>
            <a:lvl7pPr marL="2971800" indent="-228600" eaLnBrk="0" fontAlgn="base" hangingPunct="0">
              <a:spcBef>
                <a:spcPct val="0"/>
              </a:spcBef>
              <a:spcAft>
                <a:spcPct val="0"/>
              </a:spcAft>
              <a:defRPr>
                <a:solidFill>
                  <a:srgbClr val="000000"/>
                </a:solidFill>
                <a:latin typeface="Times New Roman" pitchFamily="18" charset="0"/>
                <a:cs typeface="Arial" pitchFamily="34" charset="0"/>
              </a:defRPr>
            </a:lvl7pPr>
            <a:lvl8pPr marL="3429000" indent="-228600" eaLnBrk="0" fontAlgn="base" hangingPunct="0">
              <a:spcBef>
                <a:spcPct val="0"/>
              </a:spcBef>
              <a:spcAft>
                <a:spcPct val="0"/>
              </a:spcAft>
              <a:defRPr>
                <a:solidFill>
                  <a:srgbClr val="000000"/>
                </a:solidFill>
                <a:latin typeface="Times New Roman" pitchFamily="18" charset="0"/>
                <a:cs typeface="Arial" pitchFamily="34" charset="0"/>
              </a:defRPr>
            </a:lvl8pPr>
            <a:lvl9pPr marL="3886200" indent="-228600" eaLnBrk="0" fontAlgn="base" hangingPunct="0">
              <a:spcBef>
                <a:spcPct val="0"/>
              </a:spcBef>
              <a:spcAft>
                <a:spcPct val="0"/>
              </a:spcAft>
              <a:defRPr>
                <a:solidFill>
                  <a:srgbClr val="000000"/>
                </a:solidFill>
                <a:latin typeface="Times New Roman" pitchFamily="18" charset="0"/>
                <a:cs typeface="Arial" pitchFamily="34" charset="0"/>
              </a:defRPr>
            </a:lvl9pPr>
          </a:lstStyle>
          <a:p>
            <a:pPr algn="r" eaLnBrk="1" hangingPunct="1"/>
            <a:r>
              <a:rPr lang="en-GB" dirty="0" smtClean="0">
                <a:solidFill>
                  <a:srgbClr val="C00000"/>
                </a:solidFill>
              </a:rPr>
              <a:t>Signal vs dose</a:t>
            </a:r>
          </a:p>
          <a:p>
            <a:pPr algn="r" eaLnBrk="1" hangingPunct="1"/>
            <a:r>
              <a:rPr lang="en-GB" dirty="0" smtClean="0">
                <a:solidFill>
                  <a:srgbClr val="C00000"/>
                </a:solidFill>
              </a:rPr>
              <a:t>(1 MeV n equivalent)</a:t>
            </a:r>
          </a:p>
        </p:txBody>
      </p:sp>
      <p:pic>
        <p:nvPicPr>
          <p:cNvPr id="32" name="Picture 3"/>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705659" y="4650202"/>
            <a:ext cx="2881005" cy="2045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4"/>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3538020" y="4670162"/>
            <a:ext cx="2819909" cy="2026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2" descr="C:\Users\affolder\Desktop\AUW Nov13 Talks\Sensors\altas07-12-comparision-900v.jpg"/>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1869531" y="3633506"/>
            <a:ext cx="1778714" cy="1068521"/>
          </a:xfrm>
          <a:prstGeom prst="rect">
            <a:avLst/>
          </a:prstGeom>
          <a:noFill/>
          <a:extLst>
            <a:ext uri="{909E8E84-426E-40DD-AFC4-6F175D3DCCD1}">
              <a14:hiddenFill xmlns:a14="http://schemas.microsoft.com/office/drawing/2010/main">
                <a:solidFill>
                  <a:srgbClr val="FFFFFF"/>
                </a:solidFill>
              </a14:hiddenFill>
            </a:ext>
          </a:extLst>
        </p:spPr>
      </p:pic>
      <p:sp>
        <p:nvSpPr>
          <p:cNvPr id="37" name="Segnaposto data 3"/>
          <p:cNvSpPr txBox="1">
            <a:spLocks/>
          </p:cNvSpPr>
          <p:nvPr/>
        </p:nvSpPr>
        <p:spPr bwMode="auto">
          <a:xfrm>
            <a:off x="3001243" y="3624973"/>
            <a:ext cx="1262839" cy="331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0115" tIns="40058" rIns="80115" bIns="40058"/>
          <a:lstStyle>
            <a:lvl1pPr eaLnBrk="0" hangingPunct="0">
              <a:defRPr>
                <a:solidFill>
                  <a:srgbClr val="000000"/>
                </a:solidFill>
                <a:latin typeface="Times New Roman" pitchFamily="18" charset="0"/>
                <a:cs typeface="Arial" pitchFamily="34" charset="0"/>
              </a:defRPr>
            </a:lvl1pPr>
            <a:lvl2pPr marL="742950" indent="-285750" eaLnBrk="0" hangingPunct="0">
              <a:defRPr>
                <a:solidFill>
                  <a:srgbClr val="000000"/>
                </a:solidFill>
                <a:latin typeface="Times New Roman" pitchFamily="18" charset="0"/>
                <a:cs typeface="Arial" pitchFamily="34" charset="0"/>
              </a:defRPr>
            </a:lvl2pPr>
            <a:lvl3pPr marL="1143000" indent="-228600" eaLnBrk="0" hangingPunct="0">
              <a:defRPr>
                <a:solidFill>
                  <a:srgbClr val="000000"/>
                </a:solidFill>
                <a:latin typeface="Times New Roman" pitchFamily="18" charset="0"/>
                <a:cs typeface="Arial" pitchFamily="34" charset="0"/>
              </a:defRPr>
            </a:lvl3pPr>
            <a:lvl4pPr marL="1600200" indent="-228600" eaLnBrk="0" hangingPunct="0">
              <a:defRPr>
                <a:solidFill>
                  <a:srgbClr val="000000"/>
                </a:solidFill>
                <a:latin typeface="Times New Roman" pitchFamily="18" charset="0"/>
                <a:cs typeface="Arial" pitchFamily="34" charset="0"/>
              </a:defRPr>
            </a:lvl4pPr>
            <a:lvl5pPr marL="2057400" indent="-228600" eaLnBrk="0" hangingPunct="0">
              <a:defRPr>
                <a:solidFill>
                  <a:srgbClr val="000000"/>
                </a:solidFill>
                <a:latin typeface="Times New Roman" pitchFamily="18" charset="0"/>
                <a:cs typeface="Arial" pitchFamily="34" charset="0"/>
              </a:defRPr>
            </a:lvl5pPr>
            <a:lvl6pPr marL="2514600" indent="-228600" eaLnBrk="0" fontAlgn="base" hangingPunct="0">
              <a:spcBef>
                <a:spcPct val="0"/>
              </a:spcBef>
              <a:spcAft>
                <a:spcPct val="0"/>
              </a:spcAft>
              <a:defRPr>
                <a:solidFill>
                  <a:srgbClr val="000000"/>
                </a:solidFill>
                <a:latin typeface="Times New Roman" pitchFamily="18" charset="0"/>
                <a:cs typeface="Arial" pitchFamily="34" charset="0"/>
              </a:defRPr>
            </a:lvl6pPr>
            <a:lvl7pPr marL="2971800" indent="-228600" eaLnBrk="0" fontAlgn="base" hangingPunct="0">
              <a:spcBef>
                <a:spcPct val="0"/>
              </a:spcBef>
              <a:spcAft>
                <a:spcPct val="0"/>
              </a:spcAft>
              <a:defRPr>
                <a:solidFill>
                  <a:srgbClr val="000000"/>
                </a:solidFill>
                <a:latin typeface="Times New Roman" pitchFamily="18" charset="0"/>
                <a:cs typeface="Arial" pitchFamily="34" charset="0"/>
              </a:defRPr>
            </a:lvl7pPr>
            <a:lvl8pPr marL="3429000" indent="-228600" eaLnBrk="0" fontAlgn="base" hangingPunct="0">
              <a:spcBef>
                <a:spcPct val="0"/>
              </a:spcBef>
              <a:spcAft>
                <a:spcPct val="0"/>
              </a:spcAft>
              <a:defRPr>
                <a:solidFill>
                  <a:srgbClr val="000000"/>
                </a:solidFill>
                <a:latin typeface="Times New Roman" pitchFamily="18" charset="0"/>
                <a:cs typeface="Arial" pitchFamily="34" charset="0"/>
              </a:defRPr>
            </a:lvl8pPr>
            <a:lvl9pPr marL="3886200" indent="-228600" eaLnBrk="0" fontAlgn="base" hangingPunct="0">
              <a:spcBef>
                <a:spcPct val="0"/>
              </a:spcBef>
              <a:spcAft>
                <a:spcPct val="0"/>
              </a:spcAft>
              <a:defRPr>
                <a:solidFill>
                  <a:srgbClr val="000000"/>
                </a:solidFill>
                <a:latin typeface="Times New Roman" pitchFamily="18" charset="0"/>
                <a:cs typeface="Arial" pitchFamily="34" charset="0"/>
              </a:defRPr>
            </a:lvl9pPr>
          </a:lstStyle>
          <a:p>
            <a:pPr eaLnBrk="1" hangingPunct="1"/>
            <a:r>
              <a:rPr lang="en-US" b="1" dirty="0" smtClean="0">
                <a:solidFill>
                  <a:schemeClr val="accent6">
                    <a:lumMod val="75000"/>
                  </a:schemeClr>
                </a:solidFill>
              </a:rPr>
              <a:t>RD50</a:t>
            </a:r>
            <a:endParaRPr lang="it-IT" b="1" dirty="0">
              <a:solidFill>
                <a:schemeClr val="accent6">
                  <a:lumMod val="75000"/>
                </a:schemeClr>
              </a:solidFill>
            </a:endParaRPr>
          </a:p>
        </p:txBody>
      </p:sp>
    </p:spTree>
    <p:extLst>
      <p:ext uri="{BB962C8B-B14F-4D97-AF65-F5344CB8AC3E}">
        <p14:creationId xmlns:p14="http://schemas.microsoft.com/office/powerpoint/2010/main" val="1216683961"/>
      </p:ext>
    </p:extLst>
  </p:cSld>
  <p:clrMapOvr>
    <a:masterClrMapping/>
  </p:clrMapOvr>
  <p:transition>
    <p:circl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a:spLocks noGrp="1"/>
          </p:cNvSpPr>
          <p:nvPr>
            <p:ph type="title"/>
          </p:nvPr>
        </p:nvSpPr>
        <p:spPr>
          <a:xfrm>
            <a:off x="457540" y="-293791"/>
            <a:ext cx="8228920" cy="1142040"/>
          </a:xfrm>
        </p:spPr>
        <p:txBody>
          <a:bodyPr/>
          <a:lstStyle/>
          <a:p>
            <a:pPr defTabSz="913823">
              <a:defRPr/>
            </a:pPr>
            <a:r>
              <a:rPr lang="en-GB" b="1" dirty="0" smtClean="0">
                <a:solidFill>
                  <a:srgbClr val="009999"/>
                </a:solidFill>
                <a:effectLst>
                  <a:outerShdw blurRad="38100" dist="38100" dir="2700000" algn="tl">
                    <a:srgbClr val="000000">
                      <a:alpha val="43137"/>
                    </a:srgbClr>
                  </a:outerShdw>
                </a:effectLst>
              </a:rPr>
              <a:t>HV/HR-CMOS R&amp;D</a:t>
            </a:r>
            <a:endParaRPr lang="en-GB" b="1" dirty="0">
              <a:solidFill>
                <a:srgbClr val="009999"/>
              </a:solidFill>
              <a:effectLst>
                <a:outerShdw blurRad="38100" dist="38100" dir="2700000" algn="tl">
                  <a:srgbClr val="000000">
                    <a:alpha val="43137"/>
                  </a:srgbClr>
                </a:outerShdw>
              </a:effectLst>
            </a:endParaRPr>
          </a:p>
        </p:txBody>
      </p:sp>
      <p:sp>
        <p:nvSpPr>
          <p:cNvPr id="20493" name="スライド番号プレースホルダ 3"/>
          <p:cNvSpPr txBox="1">
            <a:spLocks/>
          </p:cNvSpPr>
          <p:nvPr/>
        </p:nvSpPr>
        <p:spPr bwMode="auto">
          <a:xfrm>
            <a:off x="6996144" y="6526765"/>
            <a:ext cx="2132921" cy="364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2" tIns="45686" rIns="91372" bIns="45686"/>
          <a:lstStyle>
            <a:lvl1pPr eaLnBrk="0" hangingPunct="0">
              <a:defRPr>
                <a:solidFill>
                  <a:srgbClr val="000000"/>
                </a:solidFill>
                <a:latin typeface="Times New Roman" pitchFamily="18" charset="0"/>
                <a:cs typeface="Arial" pitchFamily="34" charset="0"/>
              </a:defRPr>
            </a:lvl1pPr>
            <a:lvl2pPr marL="742950" indent="-285750" eaLnBrk="0" hangingPunct="0">
              <a:defRPr>
                <a:solidFill>
                  <a:srgbClr val="000000"/>
                </a:solidFill>
                <a:latin typeface="Times New Roman" pitchFamily="18" charset="0"/>
                <a:cs typeface="Arial" pitchFamily="34" charset="0"/>
              </a:defRPr>
            </a:lvl2pPr>
            <a:lvl3pPr marL="1143000" indent="-228600" eaLnBrk="0" hangingPunct="0">
              <a:defRPr>
                <a:solidFill>
                  <a:srgbClr val="000000"/>
                </a:solidFill>
                <a:latin typeface="Times New Roman" pitchFamily="18" charset="0"/>
                <a:cs typeface="Arial" pitchFamily="34" charset="0"/>
              </a:defRPr>
            </a:lvl3pPr>
            <a:lvl4pPr marL="1600200" indent="-228600" eaLnBrk="0" hangingPunct="0">
              <a:defRPr>
                <a:solidFill>
                  <a:srgbClr val="000000"/>
                </a:solidFill>
                <a:latin typeface="Times New Roman" pitchFamily="18" charset="0"/>
                <a:cs typeface="Arial" pitchFamily="34" charset="0"/>
              </a:defRPr>
            </a:lvl4pPr>
            <a:lvl5pPr marL="2057400" indent="-228600" eaLnBrk="0" hangingPunct="0">
              <a:defRPr>
                <a:solidFill>
                  <a:srgbClr val="000000"/>
                </a:solidFill>
                <a:latin typeface="Times New Roman" pitchFamily="18" charset="0"/>
                <a:cs typeface="Arial" pitchFamily="34" charset="0"/>
              </a:defRPr>
            </a:lvl5pPr>
            <a:lvl6pPr marL="2514600" indent="-228600" eaLnBrk="0" fontAlgn="base" hangingPunct="0">
              <a:spcBef>
                <a:spcPct val="0"/>
              </a:spcBef>
              <a:spcAft>
                <a:spcPct val="0"/>
              </a:spcAft>
              <a:defRPr>
                <a:solidFill>
                  <a:srgbClr val="000000"/>
                </a:solidFill>
                <a:latin typeface="Times New Roman" pitchFamily="18" charset="0"/>
                <a:cs typeface="Arial" pitchFamily="34" charset="0"/>
              </a:defRPr>
            </a:lvl6pPr>
            <a:lvl7pPr marL="2971800" indent="-228600" eaLnBrk="0" fontAlgn="base" hangingPunct="0">
              <a:spcBef>
                <a:spcPct val="0"/>
              </a:spcBef>
              <a:spcAft>
                <a:spcPct val="0"/>
              </a:spcAft>
              <a:defRPr>
                <a:solidFill>
                  <a:srgbClr val="000000"/>
                </a:solidFill>
                <a:latin typeface="Times New Roman" pitchFamily="18" charset="0"/>
                <a:cs typeface="Arial" pitchFamily="34" charset="0"/>
              </a:defRPr>
            </a:lvl7pPr>
            <a:lvl8pPr marL="3429000" indent="-228600" eaLnBrk="0" fontAlgn="base" hangingPunct="0">
              <a:spcBef>
                <a:spcPct val="0"/>
              </a:spcBef>
              <a:spcAft>
                <a:spcPct val="0"/>
              </a:spcAft>
              <a:defRPr>
                <a:solidFill>
                  <a:srgbClr val="000000"/>
                </a:solidFill>
                <a:latin typeface="Times New Roman" pitchFamily="18" charset="0"/>
                <a:cs typeface="Arial" pitchFamily="34" charset="0"/>
              </a:defRPr>
            </a:lvl8pPr>
            <a:lvl9pPr marL="3886200" indent="-228600" eaLnBrk="0" fontAlgn="base" hangingPunct="0">
              <a:spcBef>
                <a:spcPct val="0"/>
              </a:spcBef>
              <a:spcAft>
                <a:spcPct val="0"/>
              </a:spcAft>
              <a:defRPr>
                <a:solidFill>
                  <a:srgbClr val="000000"/>
                </a:solidFill>
                <a:latin typeface="Times New Roman" pitchFamily="18" charset="0"/>
                <a:cs typeface="Arial" pitchFamily="34" charset="0"/>
              </a:defRPr>
            </a:lvl9pPr>
          </a:lstStyle>
          <a:p>
            <a:pPr algn="r" eaLnBrk="1" hangingPunct="1"/>
            <a:fld id="{C049589E-0CA4-4CDB-BC29-9C70775B2104}" type="slidenum">
              <a:rPr lang="ja-JP" altLang="en-US">
                <a:ea typeface="MS PGothic" pitchFamily="34" charset="-128"/>
              </a:rPr>
              <a:pPr algn="r" eaLnBrk="1" hangingPunct="1"/>
              <a:t>42</a:t>
            </a:fld>
            <a:endParaRPr lang="ja-JP" altLang="en-US">
              <a:ea typeface="MS PGothic" pitchFamily="34" charset="-128"/>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617994" y="554729"/>
            <a:ext cx="5449614" cy="33968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392" y="3820946"/>
            <a:ext cx="4249274" cy="29486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5"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060963" y="2590801"/>
            <a:ext cx="2279363" cy="6804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307919" y="554728"/>
            <a:ext cx="4017746" cy="1758968"/>
          </a:xfrm>
          <a:prstGeom prst="rect">
            <a:avLst/>
          </a:prstGeom>
          <a:noFill/>
          <a:effectLst/>
        </p:spPr>
        <p:txBody>
          <a:bodyPr wrap="square" lIns="80115" tIns="40058" rIns="80115" bIns="40058">
            <a:spAutoFit/>
          </a:bodyPr>
          <a:lstStyle/>
          <a:p>
            <a:pPr>
              <a:buClr>
                <a:srgbClr val="FF0000"/>
              </a:buClr>
              <a:defRPr/>
            </a:pPr>
            <a:r>
              <a:rPr lang="en-GB" sz="2100" b="1" dirty="0">
                <a:solidFill>
                  <a:srgbClr val="0070C0"/>
                </a:solidFill>
              </a:rPr>
              <a:t>Potential technologies under </a:t>
            </a:r>
          </a:p>
          <a:p>
            <a:pPr>
              <a:buClr>
                <a:srgbClr val="FF0000"/>
              </a:buClr>
              <a:defRPr/>
            </a:pPr>
            <a:r>
              <a:rPr lang="en-GB" sz="2100" b="1" dirty="0">
                <a:solidFill>
                  <a:srgbClr val="0070C0"/>
                </a:solidFill>
              </a:rPr>
              <a:t>study to bring some of the advantages of monolithic </a:t>
            </a:r>
          </a:p>
          <a:p>
            <a:pPr>
              <a:buClr>
                <a:srgbClr val="FF0000"/>
              </a:buClr>
              <a:defRPr/>
            </a:pPr>
            <a:r>
              <a:rPr lang="en-GB" sz="2100" b="1" dirty="0">
                <a:solidFill>
                  <a:srgbClr val="0070C0"/>
                </a:solidFill>
              </a:rPr>
              <a:t>active pixel sensor (MAPS) technology to the </a:t>
            </a:r>
            <a:r>
              <a:rPr lang="en-GB" sz="2100" b="1" dirty="0" err="1">
                <a:solidFill>
                  <a:srgbClr val="0070C0"/>
                </a:solidFill>
              </a:rPr>
              <a:t>ITk</a:t>
            </a:r>
            <a:r>
              <a:rPr lang="en-GB" sz="2100" b="1" dirty="0">
                <a:solidFill>
                  <a:srgbClr val="0070C0"/>
                </a:solidFill>
              </a:rPr>
              <a:t>.</a:t>
            </a:r>
          </a:p>
        </p:txBody>
      </p:sp>
      <p:pic>
        <p:nvPicPr>
          <p:cNvPr id="5126" name="Picture 6"/>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99559" y="2590800"/>
            <a:ext cx="553991" cy="6647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1"/>
          <p:cNvSpPr txBox="1"/>
          <p:nvPr/>
        </p:nvSpPr>
        <p:spPr>
          <a:xfrm>
            <a:off x="4264081" y="3892375"/>
            <a:ext cx="4865110" cy="3978681"/>
          </a:xfrm>
          <a:prstGeom prst="rect">
            <a:avLst/>
          </a:prstGeom>
          <a:noFill/>
          <a:effectLst/>
        </p:spPr>
        <p:txBody>
          <a:bodyPr wrap="square" lIns="80115" tIns="40058" rIns="80115" bIns="40058">
            <a:spAutoFit/>
          </a:bodyPr>
          <a:lstStyle/>
          <a:p>
            <a:pPr>
              <a:spcBef>
                <a:spcPts val="526"/>
              </a:spcBef>
              <a:buClr>
                <a:srgbClr val="FF0000"/>
              </a:buClr>
              <a:defRPr/>
            </a:pPr>
            <a:r>
              <a:rPr lang="en-GB" sz="2100" b="1" dirty="0">
                <a:solidFill>
                  <a:srgbClr val="0070C0"/>
                </a:solidFill>
              </a:rPr>
              <a:t>Could also envisage using the “smart diode” approach to propose a single-sided strip replacement with z encoding</a:t>
            </a:r>
          </a:p>
          <a:p>
            <a:pPr>
              <a:spcBef>
                <a:spcPts val="526"/>
              </a:spcBef>
              <a:buClr>
                <a:srgbClr val="FF0000"/>
              </a:buClr>
              <a:defRPr/>
            </a:pPr>
            <a:r>
              <a:rPr lang="en-GB" sz="2100" b="1" dirty="0">
                <a:solidFill>
                  <a:srgbClr val="0070C0"/>
                </a:solidFill>
              </a:rPr>
              <a:t>Many technologies under investigation for potential use in pixel system at higher radii or allowing less expensive 5</a:t>
            </a:r>
            <a:r>
              <a:rPr lang="en-GB" sz="2100" b="1" baseline="30000" dirty="0">
                <a:solidFill>
                  <a:srgbClr val="0070C0"/>
                </a:solidFill>
              </a:rPr>
              <a:t>th</a:t>
            </a:r>
            <a:r>
              <a:rPr lang="en-GB" sz="2100" b="1" dirty="0">
                <a:solidFill>
                  <a:srgbClr val="0070C0"/>
                </a:solidFill>
              </a:rPr>
              <a:t> layer</a:t>
            </a:r>
          </a:p>
          <a:p>
            <a:pPr>
              <a:spcBef>
                <a:spcPts val="526"/>
              </a:spcBef>
              <a:buClr>
                <a:srgbClr val="FF0000"/>
              </a:buClr>
              <a:defRPr/>
            </a:pPr>
            <a:r>
              <a:rPr lang="en-GB" sz="2100" b="1" dirty="0">
                <a:solidFill>
                  <a:srgbClr val="0070C0"/>
                </a:solidFill>
              </a:rPr>
              <a:t>Cost evaluation depends critically on yield estimates for large format detectors</a:t>
            </a:r>
          </a:p>
          <a:p>
            <a:pPr>
              <a:spcBef>
                <a:spcPts val="526"/>
              </a:spcBef>
              <a:buClr>
                <a:srgbClr val="FF0000"/>
              </a:buClr>
              <a:defRPr/>
            </a:pPr>
            <a:endParaRPr lang="en-GB" sz="2100" b="1" dirty="0">
              <a:solidFill>
                <a:srgbClr val="0070C0"/>
              </a:solidFill>
            </a:endParaRPr>
          </a:p>
          <a:p>
            <a:pPr>
              <a:buClr>
                <a:srgbClr val="FF0000"/>
              </a:buClr>
              <a:defRPr/>
            </a:pPr>
            <a:endParaRPr lang="en-GB" sz="2100" b="1" dirty="0">
              <a:solidFill>
                <a:srgbClr val="0070C0"/>
              </a:solidFill>
            </a:endParaRPr>
          </a:p>
          <a:p>
            <a:pPr>
              <a:buClr>
                <a:srgbClr val="FF0000"/>
              </a:buClr>
              <a:defRPr/>
            </a:pPr>
            <a:endParaRPr lang="en-GB" sz="2100" b="1" dirty="0">
              <a:solidFill>
                <a:srgbClr val="0070C0"/>
              </a:solidFill>
            </a:endParaRPr>
          </a:p>
        </p:txBody>
      </p:sp>
      <p:sp>
        <p:nvSpPr>
          <p:cNvPr id="23" name="TextBox 22"/>
          <p:cNvSpPr txBox="1"/>
          <p:nvPr/>
        </p:nvSpPr>
        <p:spPr>
          <a:xfrm>
            <a:off x="0" y="2209800"/>
            <a:ext cx="4017746" cy="1423916"/>
          </a:xfrm>
          <a:prstGeom prst="rect">
            <a:avLst/>
          </a:prstGeom>
          <a:noFill/>
          <a:effectLst/>
        </p:spPr>
        <p:txBody>
          <a:bodyPr wrap="square" lIns="80115" tIns="40058" rIns="80115" bIns="40058">
            <a:spAutoFit/>
          </a:bodyPr>
          <a:lstStyle/>
          <a:p>
            <a:pPr>
              <a:buClr>
                <a:srgbClr val="FF0000"/>
              </a:buClr>
              <a:defRPr/>
            </a:pPr>
            <a:r>
              <a:rPr lang="en-GB" sz="2100" b="1" dirty="0">
                <a:solidFill>
                  <a:srgbClr val="0070C0"/>
                </a:solidFill>
              </a:rPr>
              <a:t>Already installed at STAR (RHIC) </a:t>
            </a:r>
          </a:p>
          <a:p>
            <a:pPr>
              <a:buClr>
                <a:srgbClr val="FF0000"/>
              </a:buClr>
              <a:defRPr/>
            </a:pPr>
            <a:endParaRPr lang="en-GB" sz="2100" b="1" dirty="0">
              <a:solidFill>
                <a:srgbClr val="0070C0"/>
              </a:solidFill>
            </a:endParaRPr>
          </a:p>
          <a:p>
            <a:pPr>
              <a:buClr>
                <a:srgbClr val="FF0000"/>
              </a:buClr>
              <a:defRPr/>
            </a:pPr>
            <a:endParaRPr lang="en-GB" sz="2100" b="1" dirty="0">
              <a:solidFill>
                <a:srgbClr val="0070C0"/>
              </a:solidFill>
            </a:endParaRPr>
          </a:p>
          <a:p>
            <a:pPr>
              <a:buClr>
                <a:srgbClr val="FF0000"/>
              </a:buClr>
              <a:defRPr/>
            </a:pPr>
            <a:r>
              <a:rPr lang="en-GB" sz="2100" b="1" dirty="0">
                <a:solidFill>
                  <a:srgbClr val="0070C0"/>
                </a:solidFill>
              </a:rPr>
              <a:t>and proposed for ALICE and ILC</a:t>
            </a:r>
            <a:endParaRPr lang="en-GB" sz="2100" b="1" dirty="0"/>
          </a:p>
        </p:txBody>
      </p:sp>
    </p:spTree>
    <p:extLst>
      <p:ext uri="{BB962C8B-B14F-4D97-AF65-F5344CB8AC3E}">
        <p14:creationId xmlns:p14="http://schemas.microsoft.com/office/powerpoint/2010/main" val="3635011194"/>
      </p:ext>
    </p:extLst>
  </p:cSld>
  <p:clrMapOvr>
    <a:masterClrMapping/>
  </p:clrMapOvr>
  <p:transition>
    <p:circl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 y="20789"/>
            <a:ext cx="9143999" cy="68892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5557339" y="3494326"/>
            <a:ext cx="3543661" cy="1870672"/>
          </a:xfrm>
          <a:prstGeom prst="rect">
            <a:avLst/>
          </a:prstGeom>
          <a:solidFill>
            <a:srgbClr val="FFFF99"/>
          </a:solidFill>
          <a:ln>
            <a:solidFill>
              <a:srgbClr val="FF0000"/>
            </a:solidFill>
          </a:ln>
        </p:spPr>
        <p:txBody>
          <a:bodyPr wrap="none" lIns="80135" tIns="40068" rIns="80135" bIns="40068" rtlCol="0">
            <a:spAutoFit/>
          </a:bodyPr>
          <a:lstStyle/>
          <a:p>
            <a:r>
              <a:rPr lang="en-GB" sz="1400" dirty="0">
                <a:solidFill>
                  <a:srgbClr val="C00000"/>
                </a:solidFill>
              </a:rPr>
              <a:t>IBM announced (Feb 2014) foundries for sale</a:t>
            </a:r>
          </a:p>
          <a:p>
            <a:r>
              <a:rPr lang="en-GB" sz="1400" dirty="0">
                <a:solidFill>
                  <a:srgbClr val="C00000"/>
                </a:solidFill>
              </a:rPr>
              <a:t>New CERN contract with TSMC until end 2017</a:t>
            </a:r>
          </a:p>
          <a:p>
            <a:r>
              <a:rPr lang="en-GB" sz="1400" dirty="0">
                <a:solidFill>
                  <a:srgbClr val="C00000"/>
                </a:solidFill>
              </a:rPr>
              <a:t>Both 65 nm and 130 nm</a:t>
            </a:r>
          </a:p>
          <a:p>
            <a:r>
              <a:rPr lang="en-GB" sz="1400" dirty="0">
                <a:solidFill>
                  <a:srgbClr val="C00000"/>
                </a:solidFill>
              </a:rPr>
              <a:t>Mixed signal design kit available for the 65 nm</a:t>
            </a:r>
          </a:p>
          <a:p>
            <a:r>
              <a:rPr lang="en-GB" sz="1400" dirty="0">
                <a:solidFill>
                  <a:srgbClr val="C00000"/>
                </a:solidFill>
              </a:rPr>
              <a:t>2 metal stacks: 6+1 and 9+1</a:t>
            </a:r>
          </a:p>
          <a:p>
            <a:r>
              <a:rPr lang="en-GB" sz="1400" dirty="0">
                <a:solidFill>
                  <a:srgbClr val="C00000"/>
                </a:solidFill>
              </a:rPr>
              <a:t>130 nm could be used as an alternative to IBM</a:t>
            </a:r>
          </a:p>
          <a:p>
            <a:r>
              <a:rPr lang="en-GB" sz="1400" dirty="0">
                <a:solidFill>
                  <a:srgbClr val="C00000"/>
                </a:solidFill>
              </a:rPr>
              <a:t>Design kit being developed</a:t>
            </a:r>
          </a:p>
          <a:p>
            <a:r>
              <a:rPr lang="en-GB" sz="1400" dirty="0">
                <a:solidFill>
                  <a:srgbClr val="C00000"/>
                </a:solidFill>
              </a:rPr>
              <a:t>Radiation hardness tests to be completed</a:t>
            </a:r>
          </a:p>
        </p:txBody>
      </p:sp>
    </p:spTree>
    <p:extLst>
      <p:ext uri="{BB962C8B-B14F-4D97-AF65-F5344CB8AC3E}">
        <p14:creationId xmlns:p14="http://schemas.microsoft.com/office/powerpoint/2010/main" val="3924145999"/>
      </p:ext>
    </p:extLst>
  </p:cSld>
  <p:clrMapOvr>
    <a:masterClrMapping/>
  </p:clrMapOvr>
  <p:transition>
    <p:circl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540" y="-293791"/>
            <a:ext cx="8228920" cy="1142040"/>
          </a:xfrm>
        </p:spPr>
        <p:txBody>
          <a:bodyPr/>
          <a:lstStyle/>
          <a:p>
            <a:pPr defTabSz="913823">
              <a:defRPr/>
            </a:pPr>
            <a:r>
              <a:rPr lang="en-GB" b="1" dirty="0" smtClean="0">
                <a:solidFill>
                  <a:srgbClr val="009999"/>
                </a:solidFill>
                <a:effectLst>
                  <a:outerShdw blurRad="38100" dist="38100" dir="2700000" algn="tl">
                    <a:srgbClr val="000000">
                      <a:alpha val="43137"/>
                    </a:srgbClr>
                  </a:outerShdw>
                </a:effectLst>
              </a:rPr>
              <a:t>New All-silicon Inner Tracker</a:t>
            </a:r>
            <a:endParaRPr lang="en-GB" b="1" dirty="0">
              <a:solidFill>
                <a:srgbClr val="009999"/>
              </a:solidFill>
              <a:effectLst>
                <a:outerShdw blurRad="38100" dist="38100" dir="2700000" algn="tl">
                  <a:srgbClr val="000000">
                    <a:alpha val="43137"/>
                  </a:srgbClr>
                </a:outerShdw>
              </a:effectLst>
            </a:endParaRPr>
          </a:p>
        </p:txBody>
      </p:sp>
      <p:sp>
        <p:nvSpPr>
          <p:cNvPr id="3" name="TextBox 2"/>
          <p:cNvSpPr txBox="1"/>
          <p:nvPr/>
        </p:nvSpPr>
        <p:spPr>
          <a:xfrm>
            <a:off x="-5428" y="-13689"/>
            <a:ext cx="9442690" cy="958062"/>
          </a:xfrm>
          <a:prstGeom prst="rect">
            <a:avLst/>
          </a:prstGeom>
          <a:noFill/>
        </p:spPr>
        <p:txBody>
          <a:bodyPr lIns="80115" tIns="40058" rIns="80115" bIns="40058">
            <a:spAutoFit/>
          </a:bodyPr>
          <a:lstStyle/>
          <a:p>
            <a:pPr>
              <a:buClr>
                <a:srgbClr val="FF0000"/>
              </a:buClr>
              <a:defRPr/>
            </a:pPr>
            <a:r>
              <a:rPr lang="en-GB" sz="2100" b="1" dirty="0">
                <a:solidFill>
                  <a:srgbClr val="C00000"/>
                </a:solidFill>
              </a:rPr>
              <a:t>    </a:t>
            </a:r>
          </a:p>
          <a:p>
            <a:pPr>
              <a:buClr>
                <a:srgbClr val="FF0000"/>
              </a:buClr>
              <a:defRPr/>
            </a:pPr>
            <a:endParaRPr lang="en-GB" sz="1100" b="1" dirty="0"/>
          </a:p>
          <a:p>
            <a:pPr>
              <a:buClr>
                <a:srgbClr val="FF0000"/>
              </a:buClr>
              <a:defRPr/>
            </a:pPr>
            <a:r>
              <a:rPr lang="en-GB" sz="2500" b="1" dirty="0">
                <a:solidFill>
                  <a:srgbClr val="0070C0"/>
                </a:solidFill>
              </a:rPr>
              <a:t>Strip Detector</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7978" y="4474189"/>
            <a:ext cx="1893449" cy="23838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993909" y="4517046"/>
            <a:ext cx="1839086" cy="23409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626789" y="4384774"/>
            <a:ext cx="1640231" cy="24704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 name="Picture 28" descr="\\hepntw045\c$\sctvar\log\246-67.png"/>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t="8284"/>
          <a:stretch/>
        </p:blipFill>
        <p:spPr bwMode="auto">
          <a:xfrm>
            <a:off x="137976" y="961983"/>
            <a:ext cx="8821501" cy="342279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rot="20226258">
            <a:off x="1805313" y="2448049"/>
            <a:ext cx="5997856" cy="357917"/>
          </a:xfrm>
          <a:prstGeom prst="rect">
            <a:avLst/>
          </a:prstGeom>
          <a:solidFill>
            <a:srgbClr val="FFFF00"/>
          </a:solidFill>
        </p:spPr>
        <p:txBody>
          <a:bodyPr wrap="none" lIns="80135" tIns="40068" rIns="80135" bIns="40068" rtlCol="0">
            <a:spAutoFit/>
          </a:bodyPr>
          <a:lstStyle/>
          <a:p>
            <a:r>
              <a:rPr lang="en-GB" dirty="0">
                <a:solidFill>
                  <a:srgbClr val="C00000"/>
                </a:solidFill>
              </a:rPr>
              <a:t>12 Module full length 250nm ASIC stave with 61440 channels  </a:t>
            </a:r>
          </a:p>
        </p:txBody>
      </p:sp>
      <p:pic>
        <p:nvPicPr>
          <p:cNvPr id="2054" name="Picture 6"/>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4548725" y="4458692"/>
            <a:ext cx="1932368" cy="13219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3962400" y="5381540"/>
            <a:ext cx="1478008" cy="14735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35763700"/>
      </p:ext>
    </p:extLst>
  </p:cSld>
  <p:clrMapOvr>
    <a:masterClrMapping/>
  </p:clrMapOvr>
  <p:transition>
    <p:circl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4243284" y="3900252"/>
            <a:ext cx="554253" cy="2351677"/>
          </a:xfrm>
          <a:prstGeom prst="rect">
            <a:avLst/>
          </a:prstGeom>
          <a:solidFill>
            <a:schemeClr val="bg1"/>
          </a:solidFill>
          <a:ln w="9525" cap="flat" cmpd="sng" algn="ctr">
            <a:noFill/>
            <a:prstDash val="solid"/>
            <a:round/>
            <a:headEnd type="none" w="med" len="med"/>
            <a:tailEnd type="none" w="med" len="med"/>
          </a:ln>
          <a:effectLst/>
        </p:spPr>
        <p:txBody>
          <a:bodyPr vert="horz" wrap="square" lIns="80165" tIns="40083" rIns="80165" bIns="40083" numCol="1" rtlCol="0" anchor="t" anchorCtr="0" compatLnSpc="1">
            <a:prstTxWarp prst="textNoShape">
              <a:avLst/>
            </a:prstTxWarp>
          </a:bodyPr>
          <a:lstStyle/>
          <a:p>
            <a:pPr defTabSz="801654" eaLnBrk="0" fontAlgn="base" hangingPunct="0">
              <a:spcBef>
                <a:spcPct val="0"/>
              </a:spcBef>
              <a:spcAft>
                <a:spcPct val="0"/>
              </a:spcAft>
            </a:pPr>
            <a:endParaRPr lang="en-GB" sz="1600">
              <a:solidFill>
                <a:srgbClr val="000000"/>
              </a:solidFill>
              <a:latin typeface="Times New Roman" pitchFamily="18" charset="0"/>
            </a:endParaRPr>
          </a:p>
        </p:txBody>
      </p:sp>
      <p:sp>
        <p:nvSpPr>
          <p:cNvPr id="5" name="Rectangle 4"/>
          <p:cNvSpPr/>
          <p:nvPr/>
        </p:nvSpPr>
        <p:spPr bwMode="auto">
          <a:xfrm>
            <a:off x="3032406" y="3531403"/>
            <a:ext cx="5727284" cy="517582"/>
          </a:xfrm>
          <a:prstGeom prst="rect">
            <a:avLst/>
          </a:prstGeom>
          <a:solidFill>
            <a:schemeClr val="bg1"/>
          </a:solidFill>
          <a:ln w="9525" cap="flat" cmpd="sng" algn="ctr">
            <a:noFill/>
            <a:prstDash val="solid"/>
            <a:round/>
            <a:headEnd type="none" w="med" len="med"/>
            <a:tailEnd type="none" w="med" len="med"/>
          </a:ln>
          <a:effectLst/>
        </p:spPr>
        <p:txBody>
          <a:bodyPr vert="horz" wrap="square" lIns="80165" tIns="40083" rIns="80165" bIns="40083" numCol="1" rtlCol="0" anchor="t" anchorCtr="0" compatLnSpc="1">
            <a:prstTxWarp prst="textNoShape">
              <a:avLst/>
            </a:prstTxWarp>
          </a:bodyPr>
          <a:lstStyle/>
          <a:p>
            <a:pPr defTabSz="801654" eaLnBrk="0" fontAlgn="base" hangingPunct="0">
              <a:spcBef>
                <a:spcPct val="0"/>
              </a:spcBef>
              <a:spcAft>
                <a:spcPct val="0"/>
              </a:spcAft>
            </a:pPr>
            <a:endParaRPr lang="en-GB" sz="1600">
              <a:solidFill>
                <a:srgbClr val="000000"/>
              </a:solidFill>
              <a:latin typeface="Times New Roman" pitchFamily="18" charset="0"/>
            </a:endParaRPr>
          </a:p>
        </p:txBody>
      </p:sp>
      <p:pic>
        <p:nvPicPr>
          <p:cNvPr id="12" name="Content Placeholder 7"/>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3032406" y="620053"/>
            <a:ext cx="5727284" cy="2911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bwMode="auto">
          <a:xfrm>
            <a:off x="396447" y="3690297"/>
            <a:ext cx="8247929" cy="358688"/>
          </a:xfrm>
          <a:prstGeom prst="rect">
            <a:avLst/>
          </a:prstGeom>
          <a:solidFill>
            <a:schemeClr val="bg1"/>
          </a:solidFill>
          <a:ln w="9525" cap="flat" cmpd="sng" algn="ctr">
            <a:noFill/>
            <a:prstDash val="solid"/>
            <a:round/>
            <a:headEnd type="none" w="med" len="med"/>
            <a:tailEnd type="none" w="med" len="med"/>
          </a:ln>
          <a:effectLst/>
        </p:spPr>
        <p:txBody>
          <a:bodyPr vert="horz" wrap="square" lIns="80135" tIns="40068" rIns="80135" bIns="40068" numCol="1" rtlCol="0" anchor="t" anchorCtr="0" compatLnSpc="1">
            <a:prstTxWarp prst="textNoShape">
              <a:avLst/>
            </a:prstTxWarp>
          </a:bodyPr>
          <a:lstStyle/>
          <a:p>
            <a:pPr defTabSz="801356" eaLnBrk="0" hangingPunct="0"/>
            <a:endParaRPr lang="en-GB"/>
          </a:p>
        </p:txBody>
      </p:sp>
      <p:sp>
        <p:nvSpPr>
          <p:cNvPr id="6" name="Titel 1"/>
          <p:cNvSpPr txBox="1">
            <a:spLocks/>
          </p:cNvSpPr>
          <p:nvPr/>
        </p:nvSpPr>
        <p:spPr>
          <a:xfrm>
            <a:off x="-108611" y="-33124"/>
            <a:ext cx="9376163" cy="548698"/>
          </a:xfrm>
          <a:prstGeom prst="rect">
            <a:avLst/>
          </a:prstGeom>
        </p:spPr>
        <p:txBody>
          <a:bodyPr lIns="80135" tIns="40068" rIns="80135" bIns="40068"/>
          <a:lstStyle/>
          <a:p>
            <a:pPr algn="ctr" defTabSz="914049" eaLnBrk="0" hangingPunct="0">
              <a:defRPr/>
            </a:pPr>
            <a:r>
              <a:rPr lang="en-US" sz="3900" b="1" kern="0" dirty="0" smtClean="0">
                <a:solidFill>
                  <a:srgbClr val="009999"/>
                </a:solidFill>
                <a:effectLst>
                  <a:outerShdw blurRad="38100" dist="38100" dir="2700000" algn="tl">
                    <a:srgbClr val="000000">
                      <a:alpha val="43137"/>
                    </a:srgbClr>
                  </a:outerShdw>
                </a:effectLst>
                <a:latin typeface="+mj-lt"/>
                <a:ea typeface="+mj-ea"/>
                <a:cs typeface="+mj-cs"/>
              </a:rPr>
              <a:t>ATLAS Phase-II </a:t>
            </a:r>
            <a:r>
              <a:rPr lang="en-US" sz="3900" b="1" kern="0" dirty="0">
                <a:solidFill>
                  <a:srgbClr val="009999"/>
                </a:solidFill>
                <a:effectLst>
                  <a:outerShdw blurRad="38100" dist="38100" dir="2700000" algn="tl">
                    <a:srgbClr val="000000">
                      <a:alpha val="43137"/>
                    </a:srgbClr>
                  </a:outerShdw>
                </a:effectLst>
                <a:latin typeface="+mj-lt"/>
                <a:ea typeface="+mj-ea"/>
                <a:cs typeface="+mj-cs"/>
              </a:rPr>
              <a:t>Split TDAQ L1 Scheme</a:t>
            </a:r>
            <a:endParaRPr lang="de-DE" sz="3900" b="1" kern="0" dirty="0">
              <a:solidFill>
                <a:srgbClr val="009999"/>
              </a:solidFill>
              <a:effectLst>
                <a:outerShdw blurRad="38100" dist="38100" dir="2700000" algn="tl">
                  <a:srgbClr val="000000">
                    <a:alpha val="43137"/>
                  </a:srgbClr>
                </a:outerShdw>
              </a:effectLst>
              <a:latin typeface="+mj-lt"/>
              <a:ea typeface="+mj-ea"/>
              <a:cs typeface="+mj-cs"/>
            </a:endParaRPr>
          </a:p>
        </p:txBody>
      </p:sp>
      <p:pic>
        <p:nvPicPr>
          <p:cNvPr id="130052" name="Picture 6"/>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30644" y="3640338"/>
            <a:ext cx="3643431" cy="2597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053" name="Picture 5"/>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686639" y="3869641"/>
            <a:ext cx="4073051" cy="259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54" name="Content Placeholder 4"/>
          <p:cNvSpPr txBox="1">
            <a:spLocks/>
          </p:cNvSpPr>
          <p:nvPr/>
        </p:nvSpPr>
        <p:spPr bwMode="auto">
          <a:xfrm>
            <a:off x="137973" y="620052"/>
            <a:ext cx="3325521" cy="1239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0135" tIns="40068" rIns="80135" bIns="40068"/>
          <a:lstStyle>
            <a:lvl1pPr defTabSz="1039813" eaLnBrk="0" hangingPunct="0">
              <a:defRPr>
                <a:solidFill>
                  <a:srgbClr val="000000"/>
                </a:solidFill>
                <a:latin typeface="Times New Roman" pitchFamily="18" charset="0"/>
                <a:cs typeface="Arial" pitchFamily="34" charset="0"/>
              </a:defRPr>
            </a:lvl1pPr>
            <a:lvl2pPr indent="-323850" defTabSz="1039813" eaLnBrk="0" hangingPunct="0">
              <a:defRPr>
                <a:solidFill>
                  <a:srgbClr val="000000"/>
                </a:solidFill>
                <a:latin typeface="Times New Roman" pitchFamily="18" charset="0"/>
                <a:cs typeface="Arial" pitchFamily="34" charset="0"/>
              </a:defRPr>
            </a:lvl2pPr>
            <a:lvl3pPr marL="1143000" indent="-228600" defTabSz="1039813" eaLnBrk="0" hangingPunct="0">
              <a:defRPr>
                <a:solidFill>
                  <a:srgbClr val="000000"/>
                </a:solidFill>
                <a:latin typeface="Times New Roman" pitchFamily="18" charset="0"/>
                <a:cs typeface="Arial" pitchFamily="34" charset="0"/>
              </a:defRPr>
            </a:lvl3pPr>
            <a:lvl4pPr marL="1600200" indent="-228600" defTabSz="1039813" eaLnBrk="0" hangingPunct="0">
              <a:defRPr>
                <a:solidFill>
                  <a:srgbClr val="000000"/>
                </a:solidFill>
                <a:latin typeface="Times New Roman" pitchFamily="18" charset="0"/>
                <a:cs typeface="Arial" pitchFamily="34" charset="0"/>
              </a:defRPr>
            </a:lvl4pPr>
            <a:lvl5pPr marL="2057400" indent="-228600" defTabSz="1039813" eaLnBrk="0" hangingPunct="0">
              <a:defRPr>
                <a:solidFill>
                  <a:srgbClr val="000000"/>
                </a:solidFill>
                <a:latin typeface="Times New Roman" pitchFamily="18" charset="0"/>
                <a:cs typeface="Arial" pitchFamily="34" charset="0"/>
              </a:defRPr>
            </a:lvl5pPr>
            <a:lvl6pPr marL="2514600" indent="-228600" defTabSz="1039813" eaLnBrk="0" fontAlgn="base" hangingPunct="0">
              <a:spcBef>
                <a:spcPct val="0"/>
              </a:spcBef>
              <a:spcAft>
                <a:spcPct val="0"/>
              </a:spcAft>
              <a:defRPr>
                <a:solidFill>
                  <a:srgbClr val="000000"/>
                </a:solidFill>
                <a:latin typeface="Times New Roman" pitchFamily="18" charset="0"/>
                <a:cs typeface="Arial" pitchFamily="34" charset="0"/>
              </a:defRPr>
            </a:lvl6pPr>
            <a:lvl7pPr marL="2971800" indent="-228600" defTabSz="1039813" eaLnBrk="0" fontAlgn="base" hangingPunct="0">
              <a:spcBef>
                <a:spcPct val="0"/>
              </a:spcBef>
              <a:spcAft>
                <a:spcPct val="0"/>
              </a:spcAft>
              <a:defRPr>
                <a:solidFill>
                  <a:srgbClr val="000000"/>
                </a:solidFill>
                <a:latin typeface="Times New Roman" pitchFamily="18" charset="0"/>
                <a:cs typeface="Arial" pitchFamily="34" charset="0"/>
              </a:defRPr>
            </a:lvl7pPr>
            <a:lvl8pPr marL="3429000" indent="-228600" defTabSz="1039813" eaLnBrk="0" fontAlgn="base" hangingPunct="0">
              <a:spcBef>
                <a:spcPct val="0"/>
              </a:spcBef>
              <a:spcAft>
                <a:spcPct val="0"/>
              </a:spcAft>
              <a:defRPr>
                <a:solidFill>
                  <a:srgbClr val="000000"/>
                </a:solidFill>
                <a:latin typeface="Times New Roman" pitchFamily="18" charset="0"/>
                <a:cs typeface="Arial" pitchFamily="34" charset="0"/>
              </a:defRPr>
            </a:lvl8pPr>
            <a:lvl9pPr marL="3886200" indent="-228600" defTabSz="1039813" eaLnBrk="0" fontAlgn="base" hangingPunct="0">
              <a:spcBef>
                <a:spcPct val="0"/>
              </a:spcBef>
              <a:spcAft>
                <a:spcPct val="0"/>
              </a:spcAft>
              <a:defRPr>
                <a:solidFill>
                  <a:srgbClr val="000000"/>
                </a:solidFill>
                <a:latin typeface="Times New Roman" pitchFamily="18" charset="0"/>
                <a:cs typeface="Arial" pitchFamily="34" charset="0"/>
              </a:defRPr>
            </a:lvl9pPr>
          </a:lstStyle>
          <a:p>
            <a:pPr>
              <a:spcBef>
                <a:spcPts val="526"/>
              </a:spcBef>
              <a:buClr>
                <a:srgbClr val="FF0000"/>
              </a:buClr>
            </a:pPr>
            <a:r>
              <a:rPr lang="en-US" sz="1400" b="1" dirty="0">
                <a:solidFill>
                  <a:schemeClr val="tx1"/>
                </a:solidFill>
                <a:latin typeface="Arial" pitchFamily="34" charset="0"/>
              </a:rPr>
              <a:t>Simulation studies show that including a track trigger  complements muon and  EM triggers</a:t>
            </a:r>
          </a:p>
          <a:p>
            <a:pPr marL="0" lvl="1">
              <a:spcBef>
                <a:spcPts val="526"/>
              </a:spcBef>
              <a:buClr>
                <a:srgbClr val="FF0000"/>
              </a:buClr>
              <a:buFont typeface="Wingdings" pitchFamily="2" charset="2"/>
              <a:buChar char="Ø"/>
            </a:pPr>
            <a:r>
              <a:rPr lang="en-US" sz="1400" b="1" dirty="0">
                <a:solidFill>
                  <a:schemeClr val="tx1"/>
                </a:solidFill>
                <a:latin typeface="Arial" pitchFamily="34" charset="0"/>
              </a:rPr>
              <a:t>Improves muon P</a:t>
            </a:r>
            <a:r>
              <a:rPr lang="en-US" sz="1400" b="1" baseline="-25000" dirty="0">
                <a:solidFill>
                  <a:schemeClr val="tx1"/>
                </a:solidFill>
                <a:latin typeface="Arial" pitchFamily="34" charset="0"/>
              </a:rPr>
              <a:t>T</a:t>
            </a:r>
            <a:r>
              <a:rPr lang="en-US" sz="1400" b="1" dirty="0">
                <a:solidFill>
                  <a:schemeClr val="tx1"/>
                </a:solidFill>
                <a:latin typeface="Arial" pitchFamily="34" charset="0"/>
              </a:rPr>
              <a:t> resolution </a:t>
            </a:r>
          </a:p>
          <a:p>
            <a:pPr marL="0" lvl="1">
              <a:spcBef>
                <a:spcPts val="526"/>
              </a:spcBef>
              <a:buClr>
                <a:srgbClr val="FF0000"/>
              </a:buClr>
              <a:buFont typeface="Wingdings" pitchFamily="2" charset="2"/>
              <a:buChar char="Ø"/>
            </a:pPr>
            <a:r>
              <a:rPr lang="en-US" sz="1400" b="1" dirty="0">
                <a:solidFill>
                  <a:schemeClr val="tx1"/>
                </a:solidFill>
                <a:latin typeface="Arial" pitchFamily="34" charset="0"/>
              </a:rPr>
              <a:t>Improves EM identification by matching to track</a:t>
            </a:r>
          </a:p>
          <a:p>
            <a:pPr>
              <a:spcBef>
                <a:spcPts val="526"/>
              </a:spcBef>
              <a:buClr>
                <a:srgbClr val="FF0000"/>
              </a:buClr>
            </a:pPr>
            <a:r>
              <a:rPr lang="en-US" sz="1400" b="1" dirty="0">
                <a:solidFill>
                  <a:schemeClr val="tx1"/>
                </a:solidFill>
                <a:latin typeface="Arial" pitchFamily="34" charset="0"/>
              </a:rPr>
              <a:t>Implemented as 2-level scheme to accommodate legacy electronics   and reduce links from strip tracker    </a:t>
            </a:r>
            <a:r>
              <a:rPr lang="en-US" b="1" dirty="0" smtClean="0">
                <a:solidFill>
                  <a:srgbClr val="FF0000"/>
                </a:solidFill>
                <a:latin typeface="Arial" pitchFamily="34" charset="0"/>
              </a:rPr>
              <a:t>→</a:t>
            </a:r>
            <a:r>
              <a:rPr lang="en-US" sz="1400" b="1" dirty="0">
                <a:solidFill>
                  <a:schemeClr val="tx1"/>
                </a:solidFill>
                <a:latin typeface="Arial" pitchFamily="34" charset="0"/>
              </a:rPr>
              <a:t> reuses Phase-I L1 trigger improvements for new L0</a:t>
            </a:r>
          </a:p>
          <a:p>
            <a:pPr>
              <a:spcBef>
                <a:spcPts val="526"/>
              </a:spcBef>
              <a:buClr>
                <a:srgbClr val="FF0000"/>
              </a:buClr>
            </a:pPr>
            <a:r>
              <a:rPr lang="en-US" sz="1400" b="1" dirty="0">
                <a:solidFill>
                  <a:srgbClr val="C00000"/>
                </a:solidFill>
                <a:latin typeface="Arial" pitchFamily="34" charset="0"/>
              </a:rPr>
              <a:t>LOA scheme and buffering fully integrated in ABCn130 ASIC</a:t>
            </a:r>
          </a:p>
        </p:txBody>
      </p:sp>
      <p:sp>
        <p:nvSpPr>
          <p:cNvPr id="130055" name="スライド番号プレースホルダ 3"/>
          <p:cNvSpPr txBox="1">
            <a:spLocks/>
          </p:cNvSpPr>
          <p:nvPr/>
        </p:nvSpPr>
        <p:spPr bwMode="auto">
          <a:xfrm>
            <a:off x="7027371" y="6526765"/>
            <a:ext cx="2132921" cy="364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2" tIns="45686" rIns="91372" bIns="45686"/>
          <a:lstStyle>
            <a:lvl1pPr eaLnBrk="0" hangingPunct="0">
              <a:defRPr>
                <a:solidFill>
                  <a:srgbClr val="000000"/>
                </a:solidFill>
                <a:latin typeface="Times New Roman" pitchFamily="18" charset="0"/>
                <a:cs typeface="Arial" pitchFamily="34" charset="0"/>
              </a:defRPr>
            </a:lvl1pPr>
            <a:lvl2pPr marL="742950" indent="-285750" eaLnBrk="0" hangingPunct="0">
              <a:defRPr>
                <a:solidFill>
                  <a:srgbClr val="000000"/>
                </a:solidFill>
                <a:latin typeface="Times New Roman" pitchFamily="18" charset="0"/>
                <a:cs typeface="Arial" pitchFamily="34" charset="0"/>
              </a:defRPr>
            </a:lvl2pPr>
            <a:lvl3pPr marL="1143000" indent="-228600" eaLnBrk="0" hangingPunct="0">
              <a:defRPr>
                <a:solidFill>
                  <a:srgbClr val="000000"/>
                </a:solidFill>
                <a:latin typeface="Times New Roman" pitchFamily="18" charset="0"/>
                <a:cs typeface="Arial" pitchFamily="34" charset="0"/>
              </a:defRPr>
            </a:lvl3pPr>
            <a:lvl4pPr marL="1600200" indent="-228600" eaLnBrk="0" hangingPunct="0">
              <a:defRPr>
                <a:solidFill>
                  <a:srgbClr val="000000"/>
                </a:solidFill>
                <a:latin typeface="Times New Roman" pitchFamily="18" charset="0"/>
                <a:cs typeface="Arial" pitchFamily="34" charset="0"/>
              </a:defRPr>
            </a:lvl4pPr>
            <a:lvl5pPr marL="2057400" indent="-228600" eaLnBrk="0" hangingPunct="0">
              <a:defRPr>
                <a:solidFill>
                  <a:srgbClr val="000000"/>
                </a:solidFill>
                <a:latin typeface="Times New Roman" pitchFamily="18" charset="0"/>
                <a:cs typeface="Arial" pitchFamily="34" charset="0"/>
              </a:defRPr>
            </a:lvl5pPr>
            <a:lvl6pPr marL="2514600" indent="-228600" eaLnBrk="0" fontAlgn="base" hangingPunct="0">
              <a:spcBef>
                <a:spcPct val="0"/>
              </a:spcBef>
              <a:spcAft>
                <a:spcPct val="0"/>
              </a:spcAft>
              <a:defRPr>
                <a:solidFill>
                  <a:srgbClr val="000000"/>
                </a:solidFill>
                <a:latin typeface="Times New Roman" pitchFamily="18" charset="0"/>
                <a:cs typeface="Arial" pitchFamily="34" charset="0"/>
              </a:defRPr>
            </a:lvl6pPr>
            <a:lvl7pPr marL="2971800" indent="-228600" eaLnBrk="0" fontAlgn="base" hangingPunct="0">
              <a:spcBef>
                <a:spcPct val="0"/>
              </a:spcBef>
              <a:spcAft>
                <a:spcPct val="0"/>
              </a:spcAft>
              <a:defRPr>
                <a:solidFill>
                  <a:srgbClr val="000000"/>
                </a:solidFill>
                <a:latin typeface="Times New Roman" pitchFamily="18" charset="0"/>
                <a:cs typeface="Arial" pitchFamily="34" charset="0"/>
              </a:defRPr>
            </a:lvl7pPr>
            <a:lvl8pPr marL="3429000" indent="-228600" eaLnBrk="0" fontAlgn="base" hangingPunct="0">
              <a:spcBef>
                <a:spcPct val="0"/>
              </a:spcBef>
              <a:spcAft>
                <a:spcPct val="0"/>
              </a:spcAft>
              <a:defRPr>
                <a:solidFill>
                  <a:srgbClr val="000000"/>
                </a:solidFill>
                <a:latin typeface="Times New Roman" pitchFamily="18" charset="0"/>
                <a:cs typeface="Arial" pitchFamily="34" charset="0"/>
              </a:defRPr>
            </a:lvl8pPr>
            <a:lvl9pPr marL="3886200" indent="-228600" eaLnBrk="0" fontAlgn="base" hangingPunct="0">
              <a:spcBef>
                <a:spcPct val="0"/>
              </a:spcBef>
              <a:spcAft>
                <a:spcPct val="0"/>
              </a:spcAft>
              <a:defRPr>
                <a:solidFill>
                  <a:srgbClr val="000000"/>
                </a:solidFill>
                <a:latin typeface="Times New Roman" pitchFamily="18" charset="0"/>
                <a:cs typeface="Arial" pitchFamily="34" charset="0"/>
              </a:defRPr>
            </a:lvl9pPr>
          </a:lstStyle>
          <a:p>
            <a:pPr algn="r" eaLnBrk="1" hangingPunct="1"/>
            <a:fld id="{C7DD9124-E574-4EDF-9652-BAF43AAD3FAD}" type="slidenum">
              <a:rPr lang="ja-JP" altLang="en-US">
                <a:ea typeface="MS PGothic" pitchFamily="34" charset="-128"/>
              </a:rPr>
              <a:pPr algn="r" eaLnBrk="1" hangingPunct="1"/>
              <a:t>45</a:t>
            </a:fld>
            <a:endParaRPr lang="ja-JP" altLang="en-US">
              <a:ea typeface="MS PGothic" pitchFamily="34" charset="-128"/>
            </a:endParaRPr>
          </a:p>
        </p:txBody>
      </p:sp>
      <p:sp>
        <p:nvSpPr>
          <p:cNvPr id="8" name="Content Placeholder 4"/>
          <p:cNvSpPr txBox="1">
            <a:spLocks/>
          </p:cNvSpPr>
          <p:nvPr/>
        </p:nvSpPr>
        <p:spPr bwMode="auto">
          <a:xfrm>
            <a:off x="4079330" y="3494325"/>
            <a:ext cx="4539552" cy="619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0135" tIns="40068" rIns="80135" bIns="40068"/>
          <a:lstStyle>
            <a:lvl1pPr defTabSz="1039813" eaLnBrk="0" hangingPunct="0">
              <a:defRPr>
                <a:solidFill>
                  <a:srgbClr val="000000"/>
                </a:solidFill>
                <a:latin typeface="Times New Roman" pitchFamily="18" charset="0"/>
                <a:cs typeface="Arial" pitchFamily="34" charset="0"/>
              </a:defRPr>
            </a:lvl1pPr>
            <a:lvl2pPr indent="-323850" defTabSz="1039813" eaLnBrk="0" hangingPunct="0">
              <a:defRPr>
                <a:solidFill>
                  <a:srgbClr val="000000"/>
                </a:solidFill>
                <a:latin typeface="Times New Roman" pitchFamily="18" charset="0"/>
                <a:cs typeface="Arial" pitchFamily="34" charset="0"/>
              </a:defRPr>
            </a:lvl2pPr>
            <a:lvl3pPr marL="1143000" indent="-228600" defTabSz="1039813" eaLnBrk="0" hangingPunct="0">
              <a:defRPr>
                <a:solidFill>
                  <a:srgbClr val="000000"/>
                </a:solidFill>
                <a:latin typeface="Times New Roman" pitchFamily="18" charset="0"/>
                <a:cs typeface="Arial" pitchFamily="34" charset="0"/>
              </a:defRPr>
            </a:lvl3pPr>
            <a:lvl4pPr marL="1600200" indent="-228600" defTabSz="1039813" eaLnBrk="0" hangingPunct="0">
              <a:defRPr>
                <a:solidFill>
                  <a:srgbClr val="000000"/>
                </a:solidFill>
                <a:latin typeface="Times New Roman" pitchFamily="18" charset="0"/>
                <a:cs typeface="Arial" pitchFamily="34" charset="0"/>
              </a:defRPr>
            </a:lvl4pPr>
            <a:lvl5pPr marL="2057400" indent="-228600" defTabSz="1039813" eaLnBrk="0" hangingPunct="0">
              <a:defRPr>
                <a:solidFill>
                  <a:srgbClr val="000000"/>
                </a:solidFill>
                <a:latin typeface="Times New Roman" pitchFamily="18" charset="0"/>
                <a:cs typeface="Arial" pitchFamily="34" charset="0"/>
              </a:defRPr>
            </a:lvl5pPr>
            <a:lvl6pPr marL="2514600" indent="-228600" defTabSz="1039813" eaLnBrk="0" fontAlgn="base" hangingPunct="0">
              <a:spcBef>
                <a:spcPct val="0"/>
              </a:spcBef>
              <a:spcAft>
                <a:spcPct val="0"/>
              </a:spcAft>
              <a:defRPr>
                <a:solidFill>
                  <a:srgbClr val="000000"/>
                </a:solidFill>
                <a:latin typeface="Times New Roman" pitchFamily="18" charset="0"/>
                <a:cs typeface="Arial" pitchFamily="34" charset="0"/>
              </a:defRPr>
            </a:lvl6pPr>
            <a:lvl7pPr marL="2971800" indent="-228600" defTabSz="1039813" eaLnBrk="0" fontAlgn="base" hangingPunct="0">
              <a:spcBef>
                <a:spcPct val="0"/>
              </a:spcBef>
              <a:spcAft>
                <a:spcPct val="0"/>
              </a:spcAft>
              <a:defRPr>
                <a:solidFill>
                  <a:srgbClr val="000000"/>
                </a:solidFill>
                <a:latin typeface="Times New Roman" pitchFamily="18" charset="0"/>
                <a:cs typeface="Arial" pitchFamily="34" charset="0"/>
              </a:defRPr>
            </a:lvl7pPr>
            <a:lvl8pPr marL="3429000" indent="-228600" defTabSz="1039813" eaLnBrk="0" fontAlgn="base" hangingPunct="0">
              <a:spcBef>
                <a:spcPct val="0"/>
              </a:spcBef>
              <a:spcAft>
                <a:spcPct val="0"/>
              </a:spcAft>
              <a:defRPr>
                <a:solidFill>
                  <a:srgbClr val="000000"/>
                </a:solidFill>
                <a:latin typeface="Times New Roman" pitchFamily="18" charset="0"/>
                <a:cs typeface="Arial" pitchFamily="34" charset="0"/>
              </a:defRPr>
            </a:lvl8pPr>
            <a:lvl9pPr marL="3886200" indent="-228600" defTabSz="1039813" eaLnBrk="0" fontAlgn="base" hangingPunct="0">
              <a:spcBef>
                <a:spcPct val="0"/>
              </a:spcBef>
              <a:spcAft>
                <a:spcPct val="0"/>
              </a:spcAft>
              <a:defRPr>
                <a:solidFill>
                  <a:srgbClr val="000000"/>
                </a:solidFill>
                <a:latin typeface="Times New Roman" pitchFamily="18" charset="0"/>
                <a:cs typeface="Arial" pitchFamily="34" charset="0"/>
              </a:defRPr>
            </a:lvl9pPr>
          </a:lstStyle>
          <a:p>
            <a:pPr>
              <a:spcBef>
                <a:spcPts val="526"/>
              </a:spcBef>
              <a:buClr>
                <a:srgbClr val="FF0000"/>
              </a:buClr>
            </a:pPr>
            <a:r>
              <a:rPr lang="en-US" sz="1400" b="1" dirty="0">
                <a:solidFill>
                  <a:schemeClr val="tx1"/>
                </a:solidFill>
                <a:latin typeface="Arial" pitchFamily="34" charset="0"/>
              </a:rPr>
              <a:t>FTK technology could be used to perform fast track fit in L0 defined Region of Interest (</a:t>
            </a:r>
            <a:r>
              <a:rPr lang="en-US" sz="1400" b="1" dirty="0" err="1">
                <a:solidFill>
                  <a:schemeClr val="tx1"/>
                </a:solidFill>
                <a:latin typeface="Arial" pitchFamily="34" charset="0"/>
              </a:rPr>
              <a:t>RoI</a:t>
            </a:r>
            <a:r>
              <a:rPr lang="en-US" sz="1400" b="1" dirty="0">
                <a:solidFill>
                  <a:schemeClr val="tx1"/>
                </a:solidFill>
                <a:latin typeface="Arial" pitchFamily="34" charset="0"/>
              </a:rPr>
              <a:t>)</a:t>
            </a:r>
          </a:p>
        </p:txBody>
      </p:sp>
      <p:sp>
        <p:nvSpPr>
          <p:cNvPr id="3" name="TextBox 2"/>
          <p:cNvSpPr txBox="1"/>
          <p:nvPr/>
        </p:nvSpPr>
        <p:spPr>
          <a:xfrm>
            <a:off x="1" y="6239558"/>
            <a:ext cx="8759690" cy="634916"/>
          </a:xfrm>
          <a:prstGeom prst="rect">
            <a:avLst/>
          </a:prstGeom>
          <a:solidFill>
            <a:srgbClr val="FFFF00"/>
          </a:solidFill>
          <a:ln>
            <a:solidFill>
              <a:srgbClr val="FF0000"/>
            </a:solidFill>
          </a:ln>
        </p:spPr>
        <p:txBody>
          <a:bodyPr wrap="square" lIns="80135" tIns="40068" rIns="80135" bIns="40068" rtlCol="0">
            <a:spAutoFit/>
          </a:bodyPr>
          <a:lstStyle/>
          <a:p>
            <a:r>
              <a:rPr lang="en-GB" b="1" dirty="0" smtClean="0">
                <a:solidFill>
                  <a:srgbClr val="C00000"/>
                </a:solidFill>
              </a:rPr>
              <a:t>Note this scheme impacts the electronics in all systems and provides possibilities to exploit the L0/L1 structure to have more extensive information from all sub-detectors at L1</a:t>
            </a:r>
            <a:endParaRPr lang="en-GB" b="1" dirty="0">
              <a:solidFill>
                <a:srgbClr val="C00000"/>
              </a:solidFill>
            </a:endParaRPr>
          </a:p>
        </p:txBody>
      </p:sp>
    </p:spTree>
    <p:extLst>
      <p:ext uri="{BB962C8B-B14F-4D97-AF65-F5344CB8AC3E}">
        <p14:creationId xmlns:p14="http://schemas.microsoft.com/office/powerpoint/2010/main" val="1349945887"/>
      </p:ext>
    </p:extLst>
  </p:cSld>
  <p:clrMapOvr>
    <a:masterClrMapping/>
  </p:clrMapOvr>
  <p:transition>
    <p:circl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71996" y="1136852"/>
            <a:ext cx="1891004" cy="121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 name="Content Placeholder 3"/>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126584" y="4325034"/>
            <a:ext cx="1636416" cy="1156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2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291968" y="4884957"/>
            <a:ext cx="1413632" cy="13660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0" y="-304800"/>
            <a:ext cx="9144000" cy="1143000"/>
          </a:xfrm>
        </p:spPr>
        <p:txBody>
          <a:bodyPr>
            <a:normAutofit/>
          </a:bodyPr>
          <a:lstStyle/>
          <a:p>
            <a:r>
              <a:rPr lang="en-GB" sz="3200" dirty="0" smtClean="0"/>
              <a:t>Hybrid Pixel Detector R&amp;D for LHC Upgrades</a:t>
            </a:r>
            <a:endParaRPr lang="en-GB" sz="3200" dirty="0"/>
          </a:p>
        </p:txBody>
      </p:sp>
      <p:sp>
        <p:nvSpPr>
          <p:cNvPr id="22" name="Footer Placeholder 2"/>
          <p:cNvSpPr>
            <a:spLocks noGrp="1"/>
          </p:cNvSpPr>
          <p:nvPr>
            <p:ph type="ftr" sz="quarter" idx="11"/>
          </p:nvPr>
        </p:nvSpPr>
        <p:spPr>
          <a:xfrm>
            <a:off x="3124200" y="6569075"/>
            <a:ext cx="2895600" cy="365125"/>
          </a:xfrm>
        </p:spPr>
        <p:txBody>
          <a:bodyPr/>
          <a:lstStyle>
            <a:lvl1pPr>
              <a:defRPr b="0"/>
            </a:lvl1pPr>
          </a:lstStyle>
          <a:p>
            <a:r>
              <a:rPr lang="en-US" dirty="0" smtClean="0"/>
              <a:t>Phil Allport</a:t>
            </a:r>
            <a:endParaRPr lang="en-US" dirty="0"/>
          </a:p>
        </p:txBody>
      </p:sp>
      <p:sp>
        <p:nvSpPr>
          <p:cNvPr id="23" name="Slide Number Placeholder 3"/>
          <p:cNvSpPr>
            <a:spLocks noGrp="1"/>
          </p:cNvSpPr>
          <p:nvPr>
            <p:ph type="sldNum" sz="quarter" idx="12"/>
          </p:nvPr>
        </p:nvSpPr>
        <p:spPr>
          <a:xfrm>
            <a:off x="7010400" y="6569075"/>
            <a:ext cx="2133600" cy="365125"/>
          </a:xfrm>
        </p:spPr>
        <p:txBody>
          <a:bodyPr/>
          <a:lstStyle>
            <a:lvl1pPr>
              <a:defRPr b="0"/>
            </a:lvl1pPr>
          </a:lstStyle>
          <a:p>
            <a:fld id="{B6F15528-21DE-4FAA-801E-634DDDAF4B2B}" type="slidenum">
              <a:rPr lang="en-US" smtClean="0"/>
              <a:pPr/>
              <a:t>5</a:t>
            </a:fld>
            <a:endParaRPr lang="en-US"/>
          </a:p>
        </p:txBody>
      </p:sp>
      <p:sp>
        <p:nvSpPr>
          <p:cNvPr id="28" name="Date Placeholder 1"/>
          <p:cNvSpPr>
            <a:spLocks noGrp="1"/>
          </p:cNvSpPr>
          <p:nvPr>
            <p:ph type="dt" sz="half" idx="10"/>
          </p:nvPr>
        </p:nvSpPr>
        <p:spPr>
          <a:xfrm>
            <a:off x="0" y="6569075"/>
            <a:ext cx="2133600" cy="365125"/>
          </a:xfrm>
        </p:spPr>
        <p:txBody>
          <a:bodyPr/>
          <a:lstStyle>
            <a:lvl1pPr>
              <a:defRPr b="0"/>
            </a:lvl1pPr>
          </a:lstStyle>
          <a:p>
            <a:fld id="{1D8BD707-D9CF-40AE-B4C6-C98DA3205C09}" type="datetimeFigureOut">
              <a:rPr lang="en-US" smtClean="0"/>
              <a:pPr/>
              <a:t>10/29/2014</a:t>
            </a:fld>
            <a:endParaRPr lang="en-US" dirty="0"/>
          </a:p>
        </p:txBody>
      </p:sp>
      <p:pic>
        <p:nvPicPr>
          <p:cNvPr id="30" name="Picture 29"/>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659125" y="2542343"/>
            <a:ext cx="3103875" cy="1543656"/>
          </a:xfrm>
          <a:prstGeom prst="rect">
            <a:avLst/>
          </a:prstGeom>
        </p:spPr>
      </p:pic>
      <p:pic>
        <p:nvPicPr>
          <p:cNvPr id="31" name="Picture 7" descr="pixel_wafer_2"/>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2895600" y="1136852"/>
            <a:ext cx="117348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11" descr="DSC01603cropped.jpg"/>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4724400" y="1136852"/>
            <a:ext cx="1531747"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TextBox 32"/>
          <p:cNvSpPr txBox="1"/>
          <p:nvPr/>
        </p:nvSpPr>
        <p:spPr>
          <a:xfrm>
            <a:off x="4834776" y="1483354"/>
            <a:ext cx="1095788" cy="415498"/>
          </a:xfrm>
          <a:prstGeom prst="rect">
            <a:avLst/>
          </a:prstGeom>
          <a:noFill/>
        </p:spPr>
        <p:txBody>
          <a:bodyPr wrap="square" rtlCol="0">
            <a:spAutoFit/>
          </a:bodyPr>
          <a:lstStyle/>
          <a:p>
            <a:pPr algn="ctr"/>
            <a:r>
              <a:rPr lang="en-GB" sz="1050" b="1" dirty="0" smtClean="0">
                <a:solidFill>
                  <a:schemeClr val="bg1"/>
                </a:solidFill>
              </a:rPr>
              <a:t>ATLAS Quad </a:t>
            </a:r>
          </a:p>
          <a:p>
            <a:pPr algn="ctr"/>
            <a:r>
              <a:rPr lang="en-GB" sz="1050" b="1" dirty="0" smtClean="0">
                <a:solidFill>
                  <a:schemeClr val="bg1"/>
                </a:solidFill>
              </a:rPr>
              <a:t>FE-I4 Module</a:t>
            </a:r>
            <a:endParaRPr lang="en-GB" sz="1050" b="1" dirty="0">
              <a:solidFill>
                <a:schemeClr val="bg1"/>
              </a:solidFill>
            </a:endParaRPr>
          </a:p>
        </p:txBody>
      </p:sp>
      <p:sp>
        <p:nvSpPr>
          <p:cNvPr id="6" name="TextBox 5"/>
          <p:cNvSpPr txBox="1"/>
          <p:nvPr/>
        </p:nvSpPr>
        <p:spPr>
          <a:xfrm>
            <a:off x="5651937" y="2481590"/>
            <a:ext cx="1891863" cy="261610"/>
          </a:xfrm>
          <a:prstGeom prst="rect">
            <a:avLst/>
          </a:prstGeom>
          <a:solidFill>
            <a:schemeClr val="bg1"/>
          </a:solidFill>
        </p:spPr>
        <p:txBody>
          <a:bodyPr wrap="square" rtlCol="0">
            <a:spAutoFit/>
          </a:bodyPr>
          <a:lstStyle/>
          <a:p>
            <a:r>
              <a:rPr lang="en-GB" sz="1100" b="1" dirty="0" err="1" smtClean="0">
                <a:solidFill>
                  <a:srgbClr val="C00000"/>
                </a:solidFill>
              </a:rPr>
              <a:t>LHCb</a:t>
            </a:r>
            <a:r>
              <a:rPr lang="en-GB" sz="1100" b="1" dirty="0" smtClean="0">
                <a:solidFill>
                  <a:srgbClr val="C00000"/>
                </a:solidFill>
              </a:rPr>
              <a:t> </a:t>
            </a:r>
            <a:r>
              <a:rPr lang="en-GB" sz="1100" b="1" dirty="0" err="1" smtClean="0">
                <a:solidFill>
                  <a:srgbClr val="C00000"/>
                </a:solidFill>
              </a:rPr>
              <a:t>VeLoPix</a:t>
            </a:r>
            <a:r>
              <a:rPr lang="en-GB" sz="1100" b="1" dirty="0" smtClean="0">
                <a:solidFill>
                  <a:srgbClr val="C00000"/>
                </a:solidFill>
              </a:rPr>
              <a:t> Module</a:t>
            </a:r>
            <a:endParaRPr lang="en-GB" sz="1100" b="1" dirty="0">
              <a:solidFill>
                <a:srgbClr val="C00000"/>
              </a:solidFill>
            </a:endParaRPr>
          </a:p>
        </p:txBody>
      </p:sp>
      <p:sp>
        <p:nvSpPr>
          <p:cNvPr id="5" name="Rectangle 4"/>
          <p:cNvSpPr/>
          <p:nvPr/>
        </p:nvSpPr>
        <p:spPr>
          <a:xfrm>
            <a:off x="76200" y="815876"/>
            <a:ext cx="8747976" cy="2308324"/>
          </a:xfrm>
          <a:prstGeom prst="rect">
            <a:avLst/>
          </a:prstGeom>
        </p:spPr>
        <p:txBody>
          <a:bodyPr wrap="square">
            <a:spAutoFit/>
          </a:bodyPr>
          <a:lstStyle/>
          <a:p>
            <a:pPr marL="250362" indent="-250362">
              <a:buClr>
                <a:srgbClr val="FF0000"/>
              </a:buClr>
              <a:buFont typeface="Arial" pitchFamily="34" charset="0"/>
              <a:buChar char="•"/>
              <a:defRPr/>
            </a:pPr>
            <a:r>
              <a:rPr lang="en-GB" b="1" dirty="0" smtClean="0"/>
              <a:t>Irradiated single and quad n-in-p pixel modules (for higher</a:t>
            </a:r>
            <a:r>
              <a:rPr lang="en-GB" b="1" dirty="0"/>
              <a:t> </a:t>
            </a:r>
            <a:r>
              <a:rPr lang="en-GB" b="1" dirty="0" smtClean="0"/>
              <a:t>radii) studied in test-beam </a:t>
            </a:r>
            <a:r>
              <a:rPr lang="en-GB" b="1" dirty="0"/>
              <a:t>with excellent </a:t>
            </a:r>
            <a:r>
              <a:rPr lang="en-GB" b="1" dirty="0" smtClean="0"/>
              <a:t>performance </a:t>
            </a:r>
          </a:p>
          <a:p>
            <a:pPr marL="250362" indent="-250362">
              <a:buClr>
                <a:srgbClr val="FF0000"/>
              </a:buClr>
              <a:buFont typeface="Arial" pitchFamily="34" charset="0"/>
              <a:buChar char="•"/>
              <a:defRPr/>
            </a:pPr>
            <a:endParaRPr lang="en-GB" b="1" dirty="0"/>
          </a:p>
          <a:p>
            <a:pPr marL="250362" indent="-250362">
              <a:buClr>
                <a:srgbClr val="FF0000"/>
              </a:buClr>
              <a:buFont typeface="Arial" pitchFamily="34" charset="0"/>
              <a:buChar char="•"/>
              <a:defRPr/>
            </a:pPr>
            <a:endParaRPr lang="en-GB" b="1" dirty="0" smtClean="0"/>
          </a:p>
          <a:p>
            <a:pPr marL="250362" indent="-250362">
              <a:buClr>
                <a:srgbClr val="FF0000"/>
              </a:buClr>
              <a:buFont typeface="Arial" pitchFamily="34" charset="0"/>
              <a:buChar char="•"/>
              <a:defRPr/>
            </a:pPr>
            <a:endParaRPr lang="en-GB" b="1" dirty="0" smtClean="0"/>
          </a:p>
          <a:p>
            <a:pPr marL="250362" indent="-250362">
              <a:buClr>
                <a:srgbClr val="FF0000"/>
              </a:buClr>
              <a:buFont typeface="Arial" pitchFamily="34" charset="0"/>
              <a:buChar char="•"/>
              <a:defRPr/>
            </a:pPr>
            <a:endParaRPr lang="en-GB" b="1" dirty="0"/>
          </a:p>
          <a:p>
            <a:pPr marL="250362" indent="-250362">
              <a:buClr>
                <a:srgbClr val="FF0000"/>
              </a:buClr>
              <a:buFont typeface="Arial" pitchFamily="34" charset="0"/>
              <a:buChar char="•"/>
              <a:defRPr/>
            </a:pPr>
            <a:r>
              <a:rPr lang="en-GB" b="1" dirty="0" smtClean="0">
                <a:solidFill>
                  <a:schemeClr val="accent2">
                    <a:lumMod val="50000"/>
                  </a:schemeClr>
                </a:solidFill>
              </a:rPr>
              <a:t>Micro-channel in-silicon cooling </a:t>
            </a:r>
            <a:r>
              <a:rPr lang="en-GB" b="1" dirty="0" smtClean="0"/>
              <a:t>(</a:t>
            </a:r>
            <a:r>
              <a:rPr lang="en-GB" b="1" dirty="0" smtClean="0">
                <a:solidFill>
                  <a:srgbClr val="002060"/>
                </a:solidFill>
              </a:rPr>
              <a:t>NA62</a:t>
            </a:r>
            <a:r>
              <a:rPr lang="en-GB" b="1" dirty="0" smtClean="0"/>
              <a:t>, </a:t>
            </a:r>
            <a:r>
              <a:rPr lang="en-GB" b="1" dirty="0" smtClean="0">
                <a:solidFill>
                  <a:srgbClr val="002060"/>
                </a:solidFill>
              </a:rPr>
              <a:t>ALICE</a:t>
            </a:r>
            <a:r>
              <a:rPr lang="en-GB" b="1" dirty="0" smtClean="0"/>
              <a:t>, </a:t>
            </a:r>
            <a:r>
              <a:rPr lang="en-GB" b="1" dirty="0" err="1" smtClean="0">
                <a:solidFill>
                  <a:srgbClr val="002060"/>
                </a:solidFill>
              </a:rPr>
              <a:t>LHCb</a:t>
            </a:r>
            <a:r>
              <a:rPr lang="en-GB" b="1" dirty="0" smtClean="0"/>
              <a:t>)</a:t>
            </a:r>
          </a:p>
          <a:p>
            <a:pPr marL="250362" indent="-250362">
              <a:buClr>
                <a:srgbClr val="FF0000"/>
              </a:buClr>
              <a:buFont typeface="Arial" pitchFamily="34" charset="0"/>
              <a:buChar char="•"/>
              <a:defRPr/>
            </a:pPr>
            <a:r>
              <a:rPr lang="en-GB" b="1" dirty="0" smtClean="0"/>
              <a:t>Need custom rad-hard, low power, fast </a:t>
            </a:r>
            <a:r>
              <a:rPr lang="en-GB" b="1" dirty="0" err="1" smtClean="0"/>
              <a:t>opto</a:t>
            </a:r>
            <a:r>
              <a:rPr lang="en-GB" b="1" dirty="0" smtClean="0"/>
              <a:t>-electronics</a:t>
            </a:r>
            <a:endParaRPr lang="en-GB" b="1" dirty="0"/>
          </a:p>
        </p:txBody>
      </p:sp>
      <p:pic>
        <p:nvPicPr>
          <p:cNvPr id="40" name="Picture 2"/>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6700894" y="5442802"/>
            <a:ext cx="2070937" cy="12059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8079568" y="4876800"/>
            <a:ext cx="759632" cy="646331"/>
          </a:xfrm>
          <a:prstGeom prst="rect">
            <a:avLst/>
          </a:prstGeom>
          <a:noFill/>
        </p:spPr>
        <p:txBody>
          <a:bodyPr wrap="square" rtlCol="0">
            <a:spAutoFit/>
          </a:bodyPr>
          <a:lstStyle/>
          <a:p>
            <a:pPr algn="r"/>
            <a:r>
              <a:rPr lang="en-GB" sz="1200" b="1" dirty="0" smtClean="0">
                <a:solidFill>
                  <a:srgbClr val="C00000"/>
                </a:solidFill>
              </a:rPr>
              <a:t> </a:t>
            </a:r>
          </a:p>
          <a:p>
            <a:pPr algn="r"/>
            <a:r>
              <a:rPr lang="en-GB" sz="1200" b="1" dirty="0" smtClean="0">
                <a:solidFill>
                  <a:srgbClr val="C00000"/>
                </a:solidFill>
              </a:rPr>
              <a:t>Forward Pixels</a:t>
            </a:r>
            <a:endParaRPr lang="en-GB" sz="1200" b="1" dirty="0">
              <a:solidFill>
                <a:srgbClr val="C00000"/>
              </a:solidFill>
            </a:endParaRPr>
          </a:p>
        </p:txBody>
      </p:sp>
      <p:sp>
        <p:nvSpPr>
          <p:cNvPr id="41" name="TextBox 40"/>
          <p:cNvSpPr txBox="1"/>
          <p:nvPr/>
        </p:nvSpPr>
        <p:spPr>
          <a:xfrm>
            <a:off x="6719944" y="6243935"/>
            <a:ext cx="1151831" cy="461665"/>
          </a:xfrm>
          <a:prstGeom prst="rect">
            <a:avLst/>
          </a:prstGeom>
          <a:noFill/>
        </p:spPr>
        <p:txBody>
          <a:bodyPr wrap="square" rtlCol="0">
            <a:spAutoFit/>
          </a:bodyPr>
          <a:lstStyle/>
          <a:p>
            <a:r>
              <a:rPr lang="en-GB" sz="1200" b="1" dirty="0" smtClean="0">
                <a:solidFill>
                  <a:srgbClr val="C00000"/>
                </a:solidFill>
              </a:rPr>
              <a:t>ATLAS Phase-II</a:t>
            </a:r>
          </a:p>
          <a:p>
            <a:r>
              <a:rPr lang="en-GB" sz="1200" b="1" dirty="0" smtClean="0">
                <a:solidFill>
                  <a:srgbClr val="C00000"/>
                </a:solidFill>
              </a:rPr>
              <a:t> Pixel Services</a:t>
            </a:r>
            <a:endParaRPr lang="en-GB" sz="1200" b="1" dirty="0">
              <a:solidFill>
                <a:srgbClr val="C00000"/>
              </a:solidFill>
            </a:endParaRPr>
          </a:p>
        </p:txBody>
      </p:sp>
      <p:pic>
        <p:nvPicPr>
          <p:cNvPr id="42" name="Picture 2"/>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76200" y="3048000"/>
            <a:ext cx="3465433" cy="10293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3276600" y="3408402"/>
            <a:ext cx="2360634" cy="553998"/>
          </a:xfrm>
          <a:prstGeom prst="rect">
            <a:avLst/>
          </a:prstGeom>
          <a:noFill/>
        </p:spPr>
        <p:txBody>
          <a:bodyPr wrap="square" rtlCol="0">
            <a:spAutoFit/>
          </a:bodyPr>
          <a:lstStyle/>
          <a:p>
            <a:r>
              <a:rPr lang="en-GB" b="1" kern="1300" baseline="14000" dirty="0" smtClean="0">
                <a:solidFill>
                  <a:srgbClr val="FF0000"/>
                </a:solidFill>
              </a:rPr>
              <a:t> →</a:t>
            </a:r>
            <a:r>
              <a:rPr lang="en-GB" b="1" dirty="0" smtClean="0"/>
              <a:t> </a:t>
            </a:r>
            <a:r>
              <a:rPr lang="en-GB" b="1" dirty="0" err="1" smtClean="0"/>
              <a:t>lpG</a:t>
            </a:r>
            <a:r>
              <a:rPr lang="en-GB" b="1" dirty="0" err="1" smtClean="0">
                <a:solidFill>
                  <a:srgbClr val="002060"/>
                </a:solidFill>
              </a:rPr>
              <a:t>BTx</a:t>
            </a:r>
            <a:r>
              <a:rPr lang="en-GB" b="1" dirty="0" smtClean="0"/>
              <a:t>, + </a:t>
            </a:r>
            <a:r>
              <a:rPr lang="en-GB" b="1" dirty="0" err="1" smtClean="0"/>
              <a:t>VTTx</a:t>
            </a:r>
            <a:endParaRPr lang="en-GB" b="1" dirty="0" smtClean="0"/>
          </a:p>
          <a:p>
            <a:r>
              <a:rPr lang="en-GB" sz="1200" b="1" dirty="0" smtClean="0">
                <a:solidFill>
                  <a:srgbClr val="002060"/>
                </a:solidFill>
              </a:rPr>
              <a:t>(up to 10 </a:t>
            </a:r>
            <a:r>
              <a:rPr lang="en-GB" sz="1200" b="1" dirty="0" err="1" smtClean="0">
                <a:solidFill>
                  <a:srgbClr val="002060"/>
                </a:solidFill>
              </a:rPr>
              <a:t>Gbit</a:t>
            </a:r>
            <a:r>
              <a:rPr lang="en-GB" sz="1200" b="1" dirty="0" smtClean="0">
                <a:solidFill>
                  <a:srgbClr val="002060"/>
                </a:solidFill>
              </a:rPr>
              <a:t>/s and versatile link)</a:t>
            </a:r>
            <a:endParaRPr lang="en-GB" sz="1200" b="1" dirty="0">
              <a:solidFill>
                <a:srgbClr val="002060"/>
              </a:solidFill>
            </a:endParaRPr>
          </a:p>
        </p:txBody>
      </p:sp>
      <p:sp>
        <p:nvSpPr>
          <p:cNvPr id="43" name="TextBox 42"/>
          <p:cNvSpPr txBox="1"/>
          <p:nvPr/>
        </p:nvSpPr>
        <p:spPr>
          <a:xfrm>
            <a:off x="76200" y="4001869"/>
            <a:ext cx="8755076" cy="646331"/>
          </a:xfrm>
          <a:prstGeom prst="rect">
            <a:avLst/>
          </a:prstGeom>
          <a:noFill/>
        </p:spPr>
        <p:txBody>
          <a:bodyPr wrap="square" rtlCol="0">
            <a:spAutoFit/>
          </a:bodyPr>
          <a:lstStyle/>
          <a:p>
            <a:pPr marL="285750" indent="-285750">
              <a:buClr>
                <a:srgbClr val="FF0000"/>
              </a:buClr>
              <a:buFont typeface="Arial" panose="020B0604020202020204" pitchFamily="34" charset="0"/>
              <a:buChar char="•"/>
            </a:pPr>
            <a:r>
              <a:rPr lang="en-GB" b="1" dirty="0" smtClean="0"/>
              <a:t>Low mass structures, services (electrical link to optical for innermost layers),  LV (serial powering for innermost layers, DC/DC elsewhere), CO</a:t>
            </a:r>
            <a:r>
              <a:rPr lang="en-GB" b="1" baseline="-25000" dirty="0" smtClean="0"/>
              <a:t>2</a:t>
            </a:r>
            <a:r>
              <a:rPr lang="en-GB" b="1" dirty="0" smtClean="0"/>
              <a:t> cooling…</a:t>
            </a:r>
            <a:endParaRPr lang="en-GB" b="1" dirty="0"/>
          </a:p>
        </p:txBody>
      </p:sp>
      <p:sp>
        <p:nvSpPr>
          <p:cNvPr id="9" name="Right Arrow 8"/>
          <p:cNvSpPr/>
          <p:nvPr/>
        </p:nvSpPr>
        <p:spPr>
          <a:xfrm>
            <a:off x="4114800" y="1635754"/>
            <a:ext cx="444063" cy="263098"/>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Right Arrow 44"/>
          <p:cNvSpPr/>
          <p:nvPr/>
        </p:nvSpPr>
        <p:spPr>
          <a:xfrm>
            <a:off x="6337737" y="1641902"/>
            <a:ext cx="444063" cy="263098"/>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TextBox 45"/>
          <p:cNvSpPr txBox="1"/>
          <p:nvPr/>
        </p:nvSpPr>
        <p:spPr>
          <a:xfrm>
            <a:off x="7010400" y="4343400"/>
            <a:ext cx="759632" cy="276999"/>
          </a:xfrm>
          <a:prstGeom prst="rect">
            <a:avLst/>
          </a:prstGeom>
          <a:noFill/>
        </p:spPr>
        <p:txBody>
          <a:bodyPr wrap="square" rtlCol="0">
            <a:spAutoFit/>
          </a:bodyPr>
          <a:lstStyle/>
          <a:p>
            <a:pPr algn="r"/>
            <a:r>
              <a:rPr lang="en-GB" sz="1200" b="1" dirty="0" smtClean="0">
                <a:solidFill>
                  <a:srgbClr val="C00000"/>
                </a:solidFill>
              </a:rPr>
              <a:t>ATLAS </a:t>
            </a:r>
          </a:p>
        </p:txBody>
      </p:sp>
      <p:sp>
        <p:nvSpPr>
          <p:cNvPr id="47" name="TextBox 46"/>
          <p:cNvSpPr txBox="1"/>
          <p:nvPr/>
        </p:nvSpPr>
        <p:spPr>
          <a:xfrm>
            <a:off x="4654769" y="4648200"/>
            <a:ext cx="2050831" cy="461665"/>
          </a:xfrm>
          <a:prstGeom prst="rect">
            <a:avLst/>
          </a:prstGeom>
          <a:noFill/>
        </p:spPr>
        <p:txBody>
          <a:bodyPr wrap="square" rtlCol="0">
            <a:spAutoFit/>
          </a:bodyPr>
          <a:lstStyle/>
          <a:p>
            <a:pPr algn="r"/>
            <a:r>
              <a:rPr lang="en-GB" sz="1200" b="1" dirty="0" smtClean="0">
                <a:solidFill>
                  <a:srgbClr val="C00000"/>
                </a:solidFill>
              </a:rPr>
              <a:t>ATLAS Phase-II Prototype Barrel Pixel Supports </a:t>
            </a:r>
          </a:p>
        </p:txBody>
      </p:sp>
      <p:pic>
        <p:nvPicPr>
          <p:cNvPr id="2050" name="Picture 2"/>
          <p:cNvPicPr>
            <a:picLocks noChangeAspect="1" noChangeArrowheads="1"/>
          </p:cNvPicPr>
          <p:nvPr/>
        </p:nvPicPr>
        <p:blipFill rotWithShape="1">
          <a:blip r:embed="rId11" cstate="screen">
            <a:extLst>
              <a:ext uri="{28A0092B-C50C-407E-A947-70E740481C1C}">
                <a14:useLocalDpi xmlns:a14="http://schemas.microsoft.com/office/drawing/2010/main"/>
              </a:ext>
            </a:extLst>
          </a:blip>
          <a:srcRect r="7010"/>
          <a:stretch/>
        </p:blipFill>
        <p:spPr bwMode="auto">
          <a:xfrm>
            <a:off x="0" y="5128922"/>
            <a:ext cx="3657599" cy="12718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TextBox 14"/>
          <p:cNvSpPr txBox="1"/>
          <p:nvPr/>
        </p:nvSpPr>
        <p:spPr>
          <a:xfrm>
            <a:off x="14554" y="4734580"/>
            <a:ext cx="1890446" cy="523220"/>
          </a:xfrm>
          <a:prstGeom prst="rect">
            <a:avLst/>
          </a:prstGeom>
          <a:solidFill>
            <a:schemeClr val="bg1"/>
          </a:solidFill>
        </p:spPr>
        <p:txBody>
          <a:bodyPr wrap="square" rtlCol="0">
            <a:spAutoFit/>
          </a:bodyPr>
          <a:lstStyle/>
          <a:p>
            <a:r>
              <a:rPr lang="en-GB" sz="1400" b="1" dirty="0" smtClean="0"/>
              <a:t>DC to DC converter to step down 10V→2.5V </a:t>
            </a:r>
            <a:endParaRPr lang="en-GB" sz="1400" b="1" dirty="0"/>
          </a:p>
        </p:txBody>
      </p:sp>
      <p:sp>
        <p:nvSpPr>
          <p:cNvPr id="48" name="TextBox 47"/>
          <p:cNvSpPr txBox="1"/>
          <p:nvPr/>
        </p:nvSpPr>
        <p:spPr>
          <a:xfrm>
            <a:off x="1918737" y="468868"/>
            <a:ext cx="5004127" cy="369332"/>
          </a:xfrm>
          <a:prstGeom prst="rect">
            <a:avLst/>
          </a:prstGeom>
          <a:noFill/>
        </p:spPr>
        <p:txBody>
          <a:bodyPr wrap="none" rtlCol="0">
            <a:spAutoFit/>
          </a:bodyPr>
          <a:lstStyle/>
          <a:p>
            <a:r>
              <a:rPr lang="en-GB" dirty="0"/>
              <a:t>(</a:t>
            </a:r>
            <a:r>
              <a:rPr lang="en-GB" dirty="0" smtClean="0"/>
              <a:t>ECFA 13/284 </a:t>
            </a:r>
            <a:r>
              <a:rPr lang="en-GB" dirty="0">
                <a:hlinkClick r:id="rId12"/>
              </a:rPr>
              <a:t>https://</a:t>
            </a:r>
            <a:r>
              <a:rPr lang="en-GB" dirty="0" smtClean="0">
                <a:hlinkClick r:id="rId12"/>
              </a:rPr>
              <a:t>cds.cern.ch/record/1631032</a:t>
            </a:r>
            <a:r>
              <a:rPr lang="en-GB" dirty="0" smtClean="0"/>
              <a:t>) </a:t>
            </a:r>
            <a:endParaRPr lang="en-GB" dirty="0"/>
          </a:p>
        </p:txBody>
      </p:sp>
      <p:sp>
        <p:nvSpPr>
          <p:cNvPr id="16" name="TextBox 15"/>
          <p:cNvSpPr txBox="1"/>
          <p:nvPr/>
        </p:nvSpPr>
        <p:spPr>
          <a:xfrm>
            <a:off x="7010400" y="1179493"/>
            <a:ext cx="1476686" cy="954107"/>
          </a:xfrm>
          <a:prstGeom prst="rect">
            <a:avLst/>
          </a:prstGeom>
          <a:noFill/>
        </p:spPr>
        <p:txBody>
          <a:bodyPr wrap="none" rtlCol="0">
            <a:spAutoFit/>
          </a:bodyPr>
          <a:lstStyle/>
          <a:p>
            <a:r>
              <a:rPr lang="en-GB" sz="1400" b="1" dirty="0" smtClean="0"/>
              <a:t>Noise in 107,520</a:t>
            </a:r>
          </a:p>
          <a:p>
            <a:r>
              <a:rPr lang="en-GB" sz="1400" b="1" dirty="0" smtClean="0"/>
              <a:t> 250µm×50µm </a:t>
            </a:r>
          </a:p>
          <a:p>
            <a:r>
              <a:rPr lang="en-GB" sz="1400" b="1" dirty="0"/>
              <a:t>i</a:t>
            </a:r>
            <a:r>
              <a:rPr lang="en-GB" sz="1400" b="1" dirty="0" smtClean="0"/>
              <a:t>rradiated pixels</a:t>
            </a:r>
          </a:p>
          <a:p>
            <a:r>
              <a:rPr lang="en-GB" sz="1400" b="1" dirty="0" smtClean="0"/>
              <a:t>(5×10</a:t>
            </a:r>
            <a:r>
              <a:rPr lang="en-GB" sz="1400" b="1" baseline="30000" dirty="0" smtClean="0"/>
              <a:t>15</a:t>
            </a:r>
            <a:r>
              <a:rPr lang="en-GB" sz="1400" b="1" dirty="0" smtClean="0"/>
              <a:t>n</a:t>
            </a:r>
            <a:r>
              <a:rPr lang="en-GB" sz="1400" b="1" baseline="-25000" dirty="0" smtClean="0"/>
              <a:t>eq</a:t>
            </a:r>
            <a:r>
              <a:rPr lang="en-GB" sz="1400" b="1" dirty="0" smtClean="0"/>
              <a:t> cm</a:t>
            </a:r>
            <a:r>
              <a:rPr lang="en-GB" sz="1400" b="1" baseline="30000" dirty="0" smtClean="0"/>
              <a:t>-2</a:t>
            </a:r>
            <a:r>
              <a:rPr lang="en-GB" sz="1400" b="1" dirty="0" smtClean="0"/>
              <a:t>)</a:t>
            </a:r>
            <a:endParaRPr lang="en-GB" sz="1400" b="1" dirty="0"/>
          </a:p>
        </p:txBody>
      </p:sp>
      <p:pic>
        <p:nvPicPr>
          <p:cNvPr id="34" name="Picture 2"/>
          <p:cNvPicPr>
            <a:picLocks noChangeAspect="1" noChangeArrowheads="1"/>
          </p:cNvPicPr>
          <p:nvPr/>
        </p:nvPicPr>
        <p:blipFill rotWithShape="1">
          <a:blip r:embed="rId13" cstate="screen">
            <a:extLst>
              <a:ext uri="{28A0092B-C50C-407E-A947-70E740481C1C}">
                <a14:useLocalDpi xmlns:a14="http://schemas.microsoft.com/office/drawing/2010/main"/>
              </a:ext>
            </a:extLst>
          </a:blip>
          <a:srcRect/>
          <a:stretch/>
        </p:blipFill>
        <p:spPr bwMode="auto">
          <a:xfrm>
            <a:off x="1994354" y="5374823"/>
            <a:ext cx="1663245" cy="14494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 name="Picture 2"/>
          <p:cNvPicPr>
            <a:picLocks noChangeAspect="1" noChangeArrowheads="1"/>
          </p:cNvPicPr>
          <p:nvPr/>
        </p:nvPicPr>
        <p:blipFill rotWithShape="1">
          <a:blip r:embed="rId14" cstate="screen">
            <a:extLst>
              <a:ext uri="{28A0092B-C50C-407E-A947-70E740481C1C}">
                <a14:useLocalDpi xmlns:a14="http://schemas.microsoft.com/office/drawing/2010/main"/>
              </a:ext>
            </a:extLst>
          </a:blip>
          <a:srcRect t="-2"/>
          <a:stretch/>
        </p:blipFill>
        <p:spPr bwMode="auto">
          <a:xfrm>
            <a:off x="1808916" y="4726061"/>
            <a:ext cx="2149452" cy="6487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6" name="Picture 20"/>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3933293" y="4937914"/>
            <a:ext cx="1300411" cy="1279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 name="Picture 18"/>
          <p:cNvPicPr>
            <a:picLocks noChangeAspect="1" noChangeArrowheads="1"/>
          </p:cNvPicPr>
          <p:nvPr/>
        </p:nvPicPr>
        <p:blipFill>
          <a:blip r:embed="rId16">
            <a:extLst>
              <a:ext uri="{28A0092B-C50C-407E-A947-70E740481C1C}">
                <a14:useLocalDpi xmlns:a14="http://schemas.microsoft.com/office/drawing/2010/main"/>
              </a:ext>
            </a:extLst>
          </a:blip>
          <a:srcRect/>
          <a:stretch>
            <a:fillRect/>
          </a:stretch>
        </p:blipFill>
        <p:spPr bwMode="auto">
          <a:xfrm>
            <a:off x="152400" y="1524000"/>
            <a:ext cx="2642907" cy="661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pic>
      <p:sp>
        <p:nvSpPr>
          <p:cNvPr id="44" name="Rectangle 19"/>
          <p:cNvSpPr>
            <a:spLocks/>
          </p:cNvSpPr>
          <p:nvPr/>
        </p:nvSpPr>
        <p:spPr bwMode="auto">
          <a:xfrm>
            <a:off x="1143000" y="1528767"/>
            <a:ext cx="104298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57775" bIns="0">
            <a:spAutoFit/>
          </a:bodyPr>
          <a:lstStyle/>
          <a:p>
            <a:pPr marL="57127"/>
            <a:r>
              <a:rPr lang="en-US">
                <a:solidFill>
                  <a:srgbClr val="FFFFFF"/>
                </a:solidFill>
                <a:latin typeface="Arial" pitchFamily="34" charset="0"/>
                <a:sym typeface="Arial" pitchFamily="34" charset="0"/>
              </a:rPr>
              <a:t>FE chip</a:t>
            </a:r>
          </a:p>
        </p:txBody>
      </p:sp>
      <p:sp>
        <p:nvSpPr>
          <p:cNvPr id="49" name="Rectangle 20"/>
          <p:cNvSpPr>
            <a:spLocks/>
          </p:cNvSpPr>
          <p:nvPr/>
        </p:nvSpPr>
        <p:spPr bwMode="auto">
          <a:xfrm>
            <a:off x="1160464" y="1905000"/>
            <a:ext cx="94614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57775" bIns="0">
            <a:spAutoFit/>
          </a:bodyPr>
          <a:lstStyle/>
          <a:p>
            <a:pPr marL="57127"/>
            <a:r>
              <a:rPr lang="en-US" dirty="0">
                <a:solidFill>
                  <a:srgbClr val="FFFFFF"/>
                </a:solidFill>
                <a:latin typeface="Arial" pitchFamily="34" charset="0"/>
                <a:sym typeface="Arial" pitchFamily="34" charset="0"/>
              </a:rPr>
              <a:t>sensor</a:t>
            </a:r>
          </a:p>
        </p:txBody>
      </p:sp>
      <p:sp>
        <p:nvSpPr>
          <p:cNvPr id="3" name="TextBox 2"/>
          <p:cNvSpPr txBox="1"/>
          <p:nvPr/>
        </p:nvSpPr>
        <p:spPr>
          <a:xfrm>
            <a:off x="152400" y="2099846"/>
            <a:ext cx="2557816" cy="338554"/>
          </a:xfrm>
          <a:prstGeom prst="rect">
            <a:avLst/>
          </a:prstGeom>
          <a:noFill/>
        </p:spPr>
        <p:txBody>
          <a:bodyPr wrap="none" rtlCol="0">
            <a:spAutoFit/>
          </a:bodyPr>
          <a:lstStyle/>
          <a:p>
            <a:r>
              <a:rPr lang="en-GB" sz="1600" dirty="0" smtClean="0"/>
              <a:t>Conventional bump-bonding</a:t>
            </a:r>
            <a:endParaRPr lang="en-GB" sz="1600" dirty="0"/>
          </a:p>
        </p:txBody>
      </p:sp>
    </p:spTree>
    <p:extLst>
      <p:ext uri="{BB962C8B-B14F-4D97-AF65-F5344CB8AC3E}">
        <p14:creationId xmlns:p14="http://schemas.microsoft.com/office/powerpoint/2010/main" val="3468243259"/>
      </p:ext>
    </p:extLst>
  </p:cSld>
  <p:clrMapOvr>
    <a:masterClrMapping/>
  </p:clrMapOvr>
  <p:transition>
    <p:circl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224438" y="3950245"/>
            <a:ext cx="1767162" cy="13837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0" y="-304800"/>
            <a:ext cx="9144000" cy="1143000"/>
          </a:xfrm>
        </p:spPr>
        <p:txBody>
          <a:bodyPr>
            <a:normAutofit/>
          </a:bodyPr>
          <a:lstStyle/>
          <a:p>
            <a:r>
              <a:rPr lang="en-GB" sz="3200" dirty="0" smtClean="0"/>
              <a:t>MAPS/CMOS Detector R&amp;D for LHC Upgrades</a:t>
            </a:r>
            <a:endParaRPr lang="en-GB" sz="3200" dirty="0"/>
          </a:p>
        </p:txBody>
      </p:sp>
      <p:sp>
        <p:nvSpPr>
          <p:cNvPr id="22" name="Footer Placeholder 2"/>
          <p:cNvSpPr>
            <a:spLocks noGrp="1"/>
          </p:cNvSpPr>
          <p:nvPr>
            <p:ph type="ftr" sz="quarter" idx="11"/>
          </p:nvPr>
        </p:nvSpPr>
        <p:spPr>
          <a:xfrm>
            <a:off x="3124200" y="6569075"/>
            <a:ext cx="2895600" cy="365125"/>
          </a:xfrm>
        </p:spPr>
        <p:txBody>
          <a:bodyPr/>
          <a:lstStyle>
            <a:lvl1pPr>
              <a:defRPr b="0"/>
            </a:lvl1pPr>
          </a:lstStyle>
          <a:p>
            <a:r>
              <a:rPr lang="en-US" smtClean="0"/>
              <a:t>Phil Allport</a:t>
            </a:r>
            <a:endParaRPr lang="en-US" dirty="0"/>
          </a:p>
        </p:txBody>
      </p:sp>
      <p:sp>
        <p:nvSpPr>
          <p:cNvPr id="23" name="Slide Number Placeholder 3"/>
          <p:cNvSpPr>
            <a:spLocks noGrp="1"/>
          </p:cNvSpPr>
          <p:nvPr>
            <p:ph type="sldNum" sz="quarter" idx="12"/>
          </p:nvPr>
        </p:nvSpPr>
        <p:spPr>
          <a:xfrm>
            <a:off x="7010400" y="6569075"/>
            <a:ext cx="2133600" cy="365125"/>
          </a:xfrm>
        </p:spPr>
        <p:txBody>
          <a:bodyPr/>
          <a:lstStyle>
            <a:lvl1pPr>
              <a:defRPr b="0"/>
            </a:lvl1pPr>
          </a:lstStyle>
          <a:p>
            <a:fld id="{B6F15528-21DE-4FAA-801E-634DDDAF4B2B}" type="slidenum">
              <a:rPr lang="en-US" smtClean="0"/>
              <a:pPr/>
              <a:t>6</a:t>
            </a:fld>
            <a:endParaRPr lang="en-US"/>
          </a:p>
        </p:txBody>
      </p:sp>
      <p:pic>
        <p:nvPicPr>
          <p:cNvPr id="9" name="Picture 8" descr="MAPS.pdf"/>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2388" y="2203911"/>
            <a:ext cx="2538240" cy="1403767"/>
          </a:xfrm>
          <a:prstGeom prst="rect">
            <a:avLst/>
          </a:prstGeom>
        </p:spPr>
      </p:pic>
      <p:pic>
        <p:nvPicPr>
          <p:cNvPr id="11" name="Picture 3" descr="its_layout_rev2.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2388" y="633529"/>
            <a:ext cx="2538240" cy="1610057"/>
          </a:xfrm>
          <a:prstGeom prst="rect">
            <a:avLst/>
          </a:prstGeom>
          <a:noFill/>
          <a:ln w="9525">
            <a:solidFill>
              <a:srgbClr val="4F81BD"/>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11" descr="IBstaveEXPL3a.pdf"/>
          <p:cNvPicPr>
            <a:picLocks noChangeAspect="1"/>
          </p:cNvPicPr>
          <p:nvPr/>
        </p:nvPicPr>
        <p:blipFill>
          <a:blip r:embed="rId6" cstate="screen">
            <a:extLst>
              <a:ext uri="{28A0092B-C50C-407E-A947-70E740481C1C}">
                <a14:useLocalDpi xmlns:a14="http://schemas.microsoft.com/office/drawing/2010/main"/>
              </a:ext>
            </a:extLst>
          </a:blip>
          <a:srcRect l="32500" t="8699" r="2963" b="4321"/>
          <a:stretch>
            <a:fillRect/>
          </a:stretch>
        </p:blipFill>
        <p:spPr bwMode="auto">
          <a:xfrm>
            <a:off x="119185" y="3581400"/>
            <a:ext cx="2404646" cy="1828800"/>
          </a:xfrm>
          <a:prstGeom prst="rect">
            <a:avLst/>
          </a:prstGeom>
          <a:noFill/>
          <a:ln w="9525">
            <a:solidFill>
              <a:srgbClr val="4F81BD"/>
            </a:solidFill>
            <a:miter lim="800000"/>
            <a:headEnd/>
            <a:tailEnd/>
          </a:ln>
          <a:extLst>
            <a:ext uri="{909E8E84-426E-40DD-AFC4-6F175D3DCCD1}">
              <a14:hiddenFill xmlns:a14="http://schemas.microsoft.com/office/drawing/2010/main">
                <a:solidFill>
                  <a:srgbClr val="FFFFFF"/>
                </a:solidFill>
              </a14:hiddenFill>
            </a:ext>
          </a:extLst>
        </p:spPr>
      </p:pic>
      <p:sp>
        <p:nvSpPr>
          <p:cNvPr id="8" name="CasellaDiTesto 24"/>
          <p:cNvSpPr txBox="1">
            <a:spLocks noChangeArrowheads="1"/>
          </p:cNvSpPr>
          <p:nvPr/>
        </p:nvSpPr>
        <p:spPr bwMode="auto">
          <a:xfrm>
            <a:off x="1599602" y="4567535"/>
            <a:ext cx="105323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u="sng">
                <a:solidFill>
                  <a:schemeClr val="tx1"/>
                </a:solidFill>
                <a:latin typeface="Arial" charset="0"/>
                <a:ea typeface="MS PGothic" charset="0"/>
                <a:cs typeface="MS PGothic" charset="0"/>
              </a:defRPr>
            </a:lvl1pPr>
            <a:lvl2pPr marL="742950" indent="-285750" eaLnBrk="0" hangingPunct="0">
              <a:defRPr sz="2400" u="sng">
                <a:solidFill>
                  <a:schemeClr val="tx1"/>
                </a:solidFill>
                <a:latin typeface="Arial" charset="0"/>
                <a:ea typeface="MS PGothic" charset="0"/>
                <a:cs typeface="MS PGothic" charset="0"/>
              </a:defRPr>
            </a:lvl2pPr>
            <a:lvl3pPr marL="1143000" indent="-228600" eaLnBrk="0" hangingPunct="0">
              <a:defRPr sz="2400" u="sng">
                <a:solidFill>
                  <a:schemeClr val="tx1"/>
                </a:solidFill>
                <a:latin typeface="Arial" charset="0"/>
                <a:ea typeface="MS PGothic" charset="0"/>
                <a:cs typeface="MS PGothic" charset="0"/>
              </a:defRPr>
            </a:lvl3pPr>
            <a:lvl4pPr marL="1600200" indent="-228600" eaLnBrk="0" hangingPunct="0">
              <a:defRPr sz="2400" u="sng">
                <a:solidFill>
                  <a:schemeClr val="tx1"/>
                </a:solidFill>
                <a:latin typeface="Arial" charset="0"/>
                <a:ea typeface="MS PGothic" charset="0"/>
                <a:cs typeface="MS PGothic" charset="0"/>
              </a:defRPr>
            </a:lvl4pPr>
            <a:lvl5pPr marL="2057400" indent="-228600" eaLnBrk="0" hangingPunct="0">
              <a:defRPr sz="2400" u="sng">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u="sng">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u="sng">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u="sng">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u="sng">
                <a:solidFill>
                  <a:schemeClr val="tx1"/>
                </a:solidFill>
                <a:latin typeface="Arial" charset="0"/>
                <a:ea typeface="MS PGothic" charset="0"/>
                <a:cs typeface="MS PGothic" charset="0"/>
              </a:defRPr>
            </a:lvl9pPr>
          </a:lstStyle>
          <a:p>
            <a:pPr algn="ctr" eaLnBrk="1" hangingPunct="1"/>
            <a:r>
              <a:rPr lang="it-IT" sz="1200" b="1" u="none" dirty="0"/>
              <a:t>Mean X/X0 = 0.282%</a:t>
            </a:r>
          </a:p>
        </p:txBody>
      </p:sp>
      <p:pic>
        <p:nvPicPr>
          <p:cNvPr id="13" name="Picture 5"/>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609600" y="5515539"/>
            <a:ext cx="1810358" cy="5404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6"/>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26724" y="5528033"/>
            <a:ext cx="440001" cy="5279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TextBox 14"/>
          <p:cNvSpPr txBox="1"/>
          <p:nvPr/>
        </p:nvSpPr>
        <p:spPr>
          <a:xfrm>
            <a:off x="119185" y="6019800"/>
            <a:ext cx="2776415" cy="296342"/>
          </a:xfrm>
          <a:prstGeom prst="rect">
            <a:avLst/>
          </a:prstGeom>
          <a:noFill/>
          <a:effectLst/>
        </p:spPr>
        <p:txBody>
          <a:bodyPr wrap="square" lIns="80115" tIns="40058" rIns="80115" bIns="40058">
            <a:spAutoFit/>
          </a:bodyPr>
          <a:lstStyle/>
          <a:p>
            <a:pPr>
              <a:buClr>
                <a:srgbClr val="FF0000"/>
              </a:buClr>
              <a:defRPr/>
            </a:pPr>
            <a:r>
              <a:rPr lang="en-GB" sz="1400" b="1" dirty="0" smtClean="0">
                <a:solidFill>
                  <a:srgbClr val="0070C0"/>
                </a:solidFill>
              </a:rPr>
              <a:t>MAPS installed </a:t>
            </a:r>
            <a:r>
              <a:rPr lang="en-GB" sz="1400" b="1" dirty="0">
                <a:solidFill>
                  <a:srgbClr val="0070C0"/>
                </a:solidFill>
              </a:rPr>
              <a:t>at STAR (RHIC) </a:t>
            </a:r>
          </a:p>
        </p:txBody>
      </p:sp>
      <p:grpSp>
        <p:nvGrpSpPr>
          <p:cNvPr id="16" name="Group 15"/>
          <p:cNvGrpSpPr/>
          <p:nvPr/>
        </p:nvGrpSpPr>
        <p:grpSpPr>
          <a:xfrm>
            <a:off x="4192960" y="688504"/>
            <a:ext cx="4493840" cy="1749896"/>
            <a:chOff x="395536" y="2924944"/>
            <a:chExt cx="7940031" cy="2952328"/>
          </a:xfrm>
        </p:grpSpPr>
        <p:grpSp>
          <p:nvGrpSpPr>
            <p:cNvPr id="17" name="Group 16"/>
            <p:cNvGrpSpPr/>
            <p:nvPr/>
          </p:nvGrpSpPr>
          <p:grpSpPr>
            <a:xfrm>
              <a:off x="395536" y="2924944"/>
              <a:ext cx="7940031" cy="2952328"/>
              <a:chOff x="395536" y="2924944"/>
              <a:chExt cx="7940031" cy="2952328"/>
            </a:xfrm>
          </p:grpSpPr>
          <p:pic>
            <p:nvPicPr>
              <p:cNvPr id="19" name="Picture 2"/>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395536" y="2924944"/>
                <a:ext cx="6912768" cy="2952328"/>
              </a:xfrm>
              <a:prstGeom prst="rect">
                <a:avLst/>
              </a:prstGeom>
              <a:noFill/>
              <a:ln w="9525">
                <a:noFill/>
                <a:miter lim="800000"/>
                <a:headEnd/>
                <a:tailEnd/>
              </a:ln>
            </p:spPr>
          </p:pic>
          <p:pic>
            <p:nvPicPr>
              <p:cNvPr id="21" name="Picture 2"/>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7164288" y="3861048"/>
                <a:ext cx="1171279" cy="1584176"/>
              </a:xfrm>
              <a:prstGeom prst="rect">
                <a:avLst/>
              </a:prstGeom>
              <a:noFill/>
              <a:ln w="9525">
                <a:noFill/>
                <a:miter lim="800000"/>
                <a:headEnd/>
                <a:tailEnd/>
              </a:ln>
            </p:spPr>
          </p:pic>
        </p:grpSp>
        <p:sp>
          <p:nvSpPr>
            <p:cNvPr id="18" name="TextBox 17"/>
            <p:cNvSpPr txBox="1"/>
            <p:nvPr/>
          </p:nvSpPr>
          <p:spPr>
            <a:xfrm>
              <a:off x="6516216" y="4581128"/>
              <a:ext cx="864096" cy="307777"/>
            </a:xfrm>
            <a:prstGeom prst="rect">
              <a:avLst/>
            </a:prstGeom>
            <a:noFill/>
          </p:spPr>
          <p:txBody>
            <a:bodyPr wrap="square" rtlCol="0">
              <a:spAutoFit/>
            </a:bodyPr>
            <a:lstStyle/>
            <a:p>
              <a:r>
                <a:rPr lang="en-GB" sz="1400" dirty="0" smtClean="0"/>
                <a:t>100 V</a:t>
              </a:r>
              <a:endParaRPr lang="en-GB" sz="1400" dirty="0"/>
            </a:p>
          </p:txBody>
        </p:sp>
      </p:grpSp>
      <p:sp>
        <p:nvSpPr>
          <p:cNvPr id="3" name="Rectangle 2"/>
          <p:cNvSpPr/>
          <p:nvPr/>
        </p:nvSpPr>
        <p:spPr>
          <a:xfrm>
            <a:off x="4724400" y="633529"/>
            <a:ext cx="4343400" cy="738664"/>
          </a:xfrm>
          <a:prstGeom prst="rect">
            <a:avLst/>
          </a:prstGeom>
        </p:spPr>
        <p:txBody>
          <a:bodyPr wrap="square">
            <a:spAutoFit/>
          </a:bodyPr>
          <a:lstStyle/>
          <a:p>
            <a:pPr algn="r"/>
            <a:r>
              <a:rPr lang="en-GB" sz="1400" b="1" dirty="0">
                <a:solidFill>
                  <a:srgbClr val="C00000"/>
                </a:solidFill>
              </a:rPr>
              <a:t>In </a:t>
            </a:r>
            <a:r>
              <a:rPr lang="en-GB" sz="1400" b="1" dirty="0" smtClean="0">
                <a:solidFill>
                  <a:srgbClr val="C00000"/>
                </a:solidFill>
              </a:rPr>
              <a:t>HV-CMOS </a:t>
            </a:r>
            <a:r>
              <a:rPr lang="en-GB" sz="1400" b="1" dirty="0">
                <a:solidFill>
                  <a:srgbClr val="C00000"/>
                </a:solidFill>
              </a:rPr>
              <a:t>a deep n-well surrounds the </a:t>
            </a:r>
            <a:endParaRPr lang="en-GB" sz="1400" b="1" dirty="0" smtClean="0">
              <a:solidFill>
                <a:srgbClr val="C00000"/>
              </a:solidFill>
            </a:endParaRPr>
          </a:p>
          <a:p>
            <a:pPr algn="r"/>
            <a:r>
              <a:rPr lang="en-GB" sz="1400" b="1" dirty="0" smtClean="0">
                <a:solidFill>
                  <a:srgbClr val="C00000"/>
                </a:solidFill>
              </a:rPr>
              <a:t>electronics of</a:t>
            </a:r>
          </a:p>
          <a:p>
            <a:pPr algn="r"/>
            <a:r>
              <a:rPr lang="en-GB" sz="1400" b="1" dirty="0" smtClean="0">
                <a:solidFill>
                  <a:srgbClr val="C00000"/>
                </a:solidFill>
              </a:rPr>
              <a:t>every </a:t>
            </a:r>
            <a:r>
              <a:rPr lang="en-GB" sz="1400" b="1" dirty="0">
                <a:solidFill>
                  <a:srgbClr val="C00000"/>
                </a:solidFill>
              </a:rPr>
              <a:t>pixel</a:t>
            </a:r>
          </a:p>
        </p:txBody>
      </p:sp>
      <p:sp>
        <p:nvSpPr>
          <p:cNvPr id="26" name="Date Placeholder 1"/>
          <p:cNvSpPr>
            <a:spLocks noGrp="1"/>
          </p:cNvSpPr>
          <p:nvPr>
            <p:ph type="dt" sz="half" idx="10"/>
          </p:nvPr>
        </p:nvSpPr>
        <p:spPr>
          <a:xfrm>
            <a:off x="0" y="6569075"/>
            <a:ext cx="2133600" cy="365125"/>
          </a:xfrm>
        </p:spPr>
        <p:txBody>
          <a:bodyPr/>
          <a:lstStyle>
            <a:lvl1pPr>
              <a:defRPr b="0"/>
            </a:lvl1pPr>
          </a:lstStyle>
          <a:p>
            <a:fld id="{1D8BD707-D9CF-40AE-B4C6-C98DA3205C09}" type="datetimeFigureOut">
              <a:rPr lang="en-US" smtClean="0"/>
              <a:pPr/>
              <a:t>10/29/2014</a:t>
            </a:fld>
            <a:endParaRPr lang="en-US" dirty="0"/>
          </a:p>
        </p:txBody>
      </p:sp>
      <p:sp>
        <p:nvSpPr>
          <p:cNvPr id="6" name="Rectangle 5"/>
          <p:cNvSpPr/>
          <p:nvPr/>
        </p:nvSpPr>
        <p:spPr>
          <a:xfrm>
            <a:off x="7339234" y="4567535"/>
            <a:ext cx="629270" cy="7982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7" name="Picture 3"/>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6706580" y="4953000"/>
            <a:ext cx="2292268" cy="12217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4269160" y="2270435"/>
            <a:ext cx="4874840" cy="3139321"/>
          </a:xfrm>
          <a:prstGeom prst="rect">
            <a:avLst/>
          </a:prstGeom>
        </p:spPr>
        <p:txBody>
          <a:bodyPr wrap="square">
            <a:spAutoFit/>
          </a:bodyPr>
          <a:lstStyle/>
          <a:p>
            <a:r>
              <a:rPr lang="en-GB" b="1" dirty="0" smtClean="0">
                <a:solidFill>
                  <a:srgbClr val="002060"/>
                </a:solidFill>
              </a:rPr>
              <a:t>In </a:t>
            </a:r>
            <a:r>
              <a:rPr lang="en-GB" b="1" u="sng" dirty="0" smtClean="0">
                <a:solidFill>
                  <a:srgbClr val="C00000"/>
                </a:solidFill>
              </a:rPr>
              <a:t>HR/HV-CMOS</a:t>
            </a:r>
            <a:r>
              <a:rPr lang="en-GB" b="1" dirty="0" smtClean="0">
                <a:solidFill>
                  <a:srgbClr val="002060"/>
                </a:solidFill>
              </a:rPr>
              <a:t> charge collection through drift greatly improves radiation hardness and speed - </a:t>
            </a:r>
            <a:r>
              <a:rPr lang="en-GB" b="1" dirty="0">
                <a:solidFill>
                  <a:srgbClr val="002060"/>
                </a:solidFill>
              </a:rPr>
              <a:t>u</a:t>
            </a:r>
            <a:r>
              <a:rPr lang="en-GB" b="1" dirty="0" smtClean="0">
                <a:solidFill>
                  <a:srgbClr val="002060"/>
                </a:solidFill>
              </a:rPr>
              <a:t>se at pp collision rates</a:t>
            </a:r>
            <a:r>
              <a:rPr lang="en-GB" b="1" dirty="0" smtClean="0">
                <a:solidFill>
                  <a:srgbClr val="C00000"/>
                </a:solidFill>
              </a:rPr>
              <a:t> → </a:t>
            </a:r>
            <a:r>
              <a:rPr lang="en-GB" b="1" dirty="0" smtClean="0">
                <a:solidFill>
                  <a:srgbClr val="002060"/>
                </a:solidFill>
              </a:rPr>
              <a:t>HL-LHC</a:t>
            </a:r>
            <a:r>
              <a:rPr lang="en-GB" b="1" dirty="0" smtClean="0"/>
              <a:t> Upgrades?</a:t>
            </a:r>
          </a:p>
          <a:p>
            <a:r>
              <a:rPr lang="en-GB" b="1" dirty="0" smtClean="0">
                <a:solidFill>
                  <a:srgbClr val="002060"/>
                </a:solidFill>
              </a:rPr>
              <a:t>Can consider </a:t>
            </a:r>
            <a:r>
              <a:rPr lang="en-GB" b="1" dirty="0">
                <a:solidFill>
                  <a:srgbClr val="002060"/>
                </a:solidFill>
              </a:rPr>
              <a:t>p</a:t>
            </a:r>
            <a:r>
              <a:rPr lang="en-GB" b="1" dirty="0" smtClean="0">
                <a:solidFill>
                  <a:srgbClr val="002060"/>
                </a:solidFill>
              </a:rPr>
              <a:t>ixels </a:t>
            </a:r>
            <a:r>
              <a:rPr lang="en-GB" b="1" dirty="0">
                <a:solidFill>
                  <a:srgbClr val="002060"/>
                </a:solidFill>
              </a:rPr>
              <a:t>with </a:t>
            </a:r>
            <a:r>
              <a:rPr lang="en-GB" b="1" dirty="0" smtClean="0">
                <a:solidFill>
                  <a:srgbClr val="002060"/>
                </a:solidFill>
              </a:rPr>
              <a:t>CMOS-based </a:t>
            </a:r>
            <a:r>
              <a:rPr lang="en-GB" b="1" dirty="0">
                <a:solidFill>
                  <a:srgbClr val="002060"/>
                </a:solidFill>
              </a:rPr>
              <a:t>pixel electronics </a:t>
            </a:r>
            <a:r>
              <a:rPr lang="en-GB" b="1" dirty="0" smtClean="0">
                <a:solidFill>
                  <a:srgbClr val="002060"/>
                </a:solidFill>
              </a:rPr>
              <a:t>either monolithic or </a:t>
            </a:r>
            <a:r>
              <a:rPr lang="en-GB" b="1" dirty="0" err="1" smtClean="0">
                <a:solidFill>
                  <a:srgbClr val="002060"/>
                </a:solidFill>
              </a:rPr>
              <a:t>capacitively</a:t>
            </a:r>
            <a:r>
              <a:rPr lang="en-GB" b="1" dirty="0" smtClean="0">
                <a:solidFill>
                  <a:srgbClr val="002060"/>
                </a:solidFill>
              </a:rPr>
              <a:t> </a:t>
            </a:r>
            <a:r>
              <a:rPr lang="en-GB" b="1" dirty="0">
                <a:solidFill>
                  <a:srgbClr val="002060"/>
                </a:solidFill>
              </a:rPr>
              <a:t>coupled pixel detectors (CCPDs) based on </a:t>
            </a:r>
            <a:r>
              <a:rPr lang="en-GB" b="1" dirty="0" smtClean="0">
                <a:solidFill>
                  <a:srgbClr val="002060"/>
                </a:solidFill>
              </a:rPr>
              <a:t>sensor implemented as a smart	         </a:t>
            </a:r>
          </a:p>
          <a:p>
            <a:r>
              <a:rPr lang="en-GB" b="1" dirty="0" smtClean="0">
                <a:solidFill>
                  <a:srgbClr val="002060"/>
                </a:solidFill>
              </a:rPr>
              <a:t>diode array </a:t>
            </a:r>
            <a:r>
              <a:rPr lang="en-GB" b="1" dirty="0">
                <a:solidFill>
                  <a:srgbClr val="002060"/>
                </a:solidFill>
              </a:rPr>
              <a:t>with wafer</a:t>
            </a:r>
            <a:endParaRPr lang="en-GB" b="1" dirty="0" smtClean="0">
              <a:solidFill>
                <a:srgbClr val="002060"/>
              </a:solidFill>
            </a:endParaRPr>
          </a:p>
          <a:p>
            <a:r>
              <a:rPr lang="en-GB" b="1" dirty="0">
                <a:solidFill>
                  <a:srgbClr val="002060"/>
                </a:solidFill>
              </a:rPr>
              <a:t>bonding or </a:t>
            </a:r>
            <a:r>
              <a:rPr lang="en-GB" b="1" dirty="0" smtClean="0">
                <a:solidFill>
                  <a:srgbClr val="002060"/>
                </a:solidFill>
              </a:rPr>
              <a:t>glued to</a:t>
            </a:r>
          </a:p>
          <a:p>
            <a:r>
              <a:rPr lang="en-GB" b="1" dirty="0" smtClean="0">
                <a:solidFill>
                  <a:srgbClr val="002060"/>
                </a:solidFill>
              </a:rPr>
              <a:t>ASICs (</a:t>
            </a:r>
            <a:r>
              <a:rPr lang="en-GB" b="1" dirty="0">
                <a:solidFill>
                  <a:srgbClr val="002060"/>
                </a:solidFill>
              </a:rPr>
              <a:t>no </a:t>
            </a:r>
            <a:r>
              <a:rPr lang="en-GB" b="1" dirty="0" smtClean="0">
                <a:solidFill>
                  <a:srgbClr val="002060"/>
                </a:solidFill>
              </a:rPr>
              <a:t>bumps)</a:t>
            </a:r>
          </a:p>
          <a:p>
            <a:endParaRPr lang="en-GB" dirty="0"/>
          </a:p>
        </p:txBody>
      </p:sp>
      <p:sp>
        <p:nvSpPr>
          <p:cNvPr id="7" name="TextBox 6"/>
          <p:cNvSpPr txBox="1"/>
          <p:nvPr/>
        </p:nvSpPr>
        <p:spPr>
          <a:xfrm>
            <a:off x="6324600" y="4215825"/>
            <a:ext cx="1268744" cy="584775"/>
          </a:xfrm>
          <a:prstGeom prst="rect">
            <a:avLst/>
          </a:prstGeom>
          <a:noFill/>
        </p:spPr>
        <p:txBody>
          <a:bodyPr wrap="square" rtlCol="0">
            <a:spAutoFit/>
          </a:bodyPr>
          <a:lstStyle/>
          <a:p>
            <a:pPr algn="r"/>
            <a:r>
              <a:rPr lang="en-GB" sz="1600" b="1" dirty="0" smtClean="0">
                <a:solidFill>
                  <a:srgbClr val="0070C0"/>
                </a:solidFill>
              </a:rPr>
              <a:t>Wafer Bonding</a:t>
            </a:r>
            <a:endParaRPr lang="en-GB" sz="1600" b="1" dirty="0">
              <a:solidFill>
                <a:srgbClr val="0070C0"/>
              </a:solidFill>
            </a:endParaRPr>
          </a:p>
        </p:txBody>
      </p:sp>
      <p:sp>
        <p:nvSpPr>
          <p:cNvPr id="10" name="TextBox 9"/>
          <p:cNvSpPr txBox="1"/>
          <p:nvPr/>
        </p:nvSpPr>
        <p:spPr>
          <a:xfrm>
            <a:off x="2514600" y="636432"/>
            <a:ext cx="1838993" cy="4278094"/>
          </a:xfrm>
          <a:prstGeom prst="rect">
            <a:avLst/>
          </a:prstGeom>
          <a:noFill/>
        </p:spPr>
        <p:txBody>
          <a:bodyPr wrap="square" rtlCol="0">
            <a:spAutoFit/>
          </a:bodyPr>
          <a:lstStyle/>
          <a:p>
            <a:r>
              <a:rPr lang="en-GB" b="1" u="sng" dirty="0" smtClean="0">
                <a:solidFill>
                  <a:srgbClr val="C00000"/>
                </a:solidFill>
              </a:rPr>
              <a:t>MAPS for ALICE </a:t>
            </a:r>
            <a:r>
              <a:rPr lang="en-GB" b="1" dirty="0" smtClean="0"/>
              <a:t>Priority is ultra-low radiation length due to the low </a:t>
            </a:r>
            <a:r>
              <a:rPr lang="en-GB" b="1" dirty="0" err="1" smtClean="0"/>
              <a:t>p</a:t>
            </a:r>
            <a:r>
              <a:rPr lang="en-GB" b="1" baseline="-25000" dirty="0" err="1" smtClean="0"/>
              <a:t>T</a:t>
            </a:r>
            <a:r>
              <a:rPr lang="en-GB" b="1" baseline="-25000" dirty="0" smtClean="0"/>
              <a:t> </a:t>
            </a:r>
            <a:r>
              <a:rPr lang="en-GB" b="1" dirty="0" smtClean="0"/>
              <a:t>of the decay products of interest.</a:t>
            </a:r>
          </a:p>
          <a:p>
            <a:endParaRPr lang="en-GB" sz="1400" b="1" dirty="0" smtClean="0"/>
          </a:p>
          <a:p>
            <a:pPr marL="0" lvl="1"/>
            <a:r>
              <a:rPr lang="en-GB" b="1" dirty="0" smtClean="0"/>
              <a:t>Target:</a:t>
            </a:r>
          </a:p>
          <a:p>
            <a:pPr marL="0" lvl="1"/>
            <a:r>
              <a:rPr lang="en-US" sz="1600" b="1" dirty="0" err="1" smtClean="0">
                <a:solidFill>
                  <a:srgbClr val="002060"/>
                </a:solidFill>
              </a:rPr>
              <a:t>Pb-Pb</a:t>
            </a:r>
            <a:r>
              <a:rPr lang="en-US" sz="1600" b="1" dirty="0" smtClean="0">
                <a:solidFill>
                  <a:srgbClr val="002060"/>
                </a:solidFill>
              </a:rPr>
              <a:t> </a:t>
            </a:r>
            <a:r>
              <a:rPr lang="en-US" sz="1600" b="1" dirty="0" smtClean="0">
                <a:solidFill>
                  <a:srgbClr val="002060"/>
                </a:solidFill>
                <a:sym typeface="Wingdings"/>
              </a:rPr>
              <a:t>up to 13 </a:t>
            </a:r>
            <a:r>
              <a:rPr lang="en-US" sz="1600" b="1" dirty="0">
                <a:solidFill>
                  <a:srgbClr val="002060"/>
                </a:solidFill>
                <a:sym typeface="Wingdings"/>
              </a:rPr>
              <a:t>nb</a:t>
            </a:r>
            <a:r>
              <a:rPr lang="en-US" sz="1600" b="1" baseline="30000" dirty="0">
                <a:solidFill>
                  <a:srgbClr val="002060"/>
                </a:solidFill>
                <a:sym typeface="Wingdings"/>
              </a:rPr>
              <a:t>-1</a:t>
            </a:r>
            <a:r>
              <a:rPr lang="en-US" sz="1600" b="1" dirty="0">
                <a:solidFill>
                  <a:srgbClr val="002060"/>
                </a:solidFill>
                <a:sym typeface="Wingdings"/>
              </a:rPr>
              <a:t> </a:t>
            </a:r>
            <a:endParaRPr lang="en-US" sz="1600" b="1" dirty="0" smtClean="0">
              <a:solidFill>
                <a:srgbClr val="002060"/>
              </a:solidFill>
              <a:sym typeface="Wingdings"/>
            </a:endParaRPr>
          </a:p>
          <a:p>
            <a:pPr marL="0" lvl="1"/>
            <a:r>
              <a:rPr lang="en-US" sz="1400" b="1" dirty="0" smtClean="0">
                <a:solidFill>
                  <a:srgbClr val="C00000"/>
                </a:solidFill>
                <a:sym typeface="Wingdings"/>
              </a:rPr>
              <a:t></a:t>
            </a:r>
            <a:r>
              <a:rPr lang="en-US" sz="1400" b="1" dirty="0" smtClean="0">
                <a:solidFill>
                  <a:srgbClr val="002060"/>
                </a:solidFill>
                <a:sym typeface="Wingdings"/>
              </a:rPr>
              <a:t> </a:t>
            </a:r>
            <a:r>
              <a:rPr lang="en-US" sz="1600" b="1" dirty="0">
                <a:solidFill>
                  <a:srgbClr val="002060"/>
                </a:solidFill>
                <a:sym typeface="Wingdings"/>
              </a:rPr>
              <a:t>8 x 10</a:t>
            </a:r>
            <a:r>
              <a:rPr lang="en-US" sz="1600" b="1" baseline="30000" dirty="0">
                <a:solidFill>
                  <a:srgbClr val="002060"/>
                </a:solidFill>
                <a:sym typeface="Wingdings"/>
              </a:rPr>
              <a:t>10</a:t>
            </a:r>
            <a:r>
              <a:rPr lang="en-US" sz="1600" b="1" dirty="0">
                <a:solidFill>
                  <a:srgbClr val="002060"/>
                </a:solidFill>
                <a:sym typeface="Wingdings"/>
              </a:rPr>
              <a:t> events</a:t>
            </a:r>
          </a:p>
          <a:p>
            <a:pPr marL="0" lvl="1"/>
            <a:r>
              <a:rPr lang="en-US" sz="1600" b="1" dirty="0">
                <a:solidFill>
                  <a:srgbClr val="002060"/>
                </a:solidFill>
                <a:sym typeface="Wingdings"/>
              </a:rPr>
              <a:t>pp </a:t>
            </a:r>
            <a:r>
              <a:rPr lang="en-US" sz="1600" b="1" dirty="0" smtClean="0">
                <a:solidFill>
                  <a:srgbClr val="002060"/>
                </a:solidFill>
                <a:sym typeface="Wingdings"/>
              </a:rPr>
              <a:t> ≥ </a:t>
            </a:r>
            <a:r>
              <a:rPr lang="en-US" sz="1600" b="1" dirty="0">
                <a:solidFill>
                  <a:srgbClr val="002060"/>
                </a:solidFill>
                <a:sym typeface="Wingdings"/>
              </a:rPr>
              <a:t>6 pb</a:t>
            </a:r>
            <a:r>
              <a:rPr lang="en-US" sz="1600" b="1" baseline="30000" dirty="0">
                <a:solidFill>
                  <a:srgbClr val="002060"/>
                </a:solidFill>
                <a:sym typeface="Wingdings"/>
              </a:rPr>
              <a:t>-1</a:t>
            </a:r>
            <a:r>
              <a:rPr lang="en-US" sz="1600" b="1" dirty="0">
                <a:solidFill>
                  <a:srgbClr val="002060"/>
                </a:solidFill>
                <a:sym typeface="Wingdings"/>
              </a:rPr>
              <a:t> </a:t>
            </a:r>
            <a:endParaRPr lang="en-US" sz="1600" b="1" dirty="0" smtClean="0">
              <a:solidFill>
                <a:srgbClr val="002060"/>
              </a:solidFill>
              <a:sym typeface="Wingdings"/>
            </a:endParaRPr>
          </a:p>
          <a:p>
            <a:pPr marL="0" lvl="1"/>
            <a:r>
              <a:rPr lang="en-US" sz="1400" b="1" dirty="0" smtClean="0">
                <a:solidFill>
                  <a:srgbClr val="C00000"/>
                </a:solidFill>
                <a:sym typeface="Wingdings"/>
              </a:rPr>
              <a:t></a:t>
            </a:r>
            <a:r>
              <a:rPr lang="en-US" sz="1600" b="1" dirty="0" smtClean="0">
                <a:solidFill>
                  <a:srgbClr val="002060"/>
                </a:solidFill>
                <a:sym typeface="Wingdings"/>
              </a:rPr>
              <a:t>14 </a:t>
            </a:r>
            <a:r>
              <a:rPr lang="en-US" sz="1600" b="1" dirty="0">
                <a:solidFill>
                  <a:srgbClr val="002060"/>
                </a:solidFill>
                <a:sym typeface="Wingdings"/>
              </a:rPr>
              <a:t>x </a:t>
            </a:r>
            <a:r>
              <a:rPr lang="en-US" sz="1600" b="1" dirty="0" smtClean="0">
                <a:solidFill>
                  <a:srgbClr val="002060"/>
                </a:solidFill>
                <a:sym typeface="Wingdings"/>
              </a:rPr>
              <a:t>10</a:t>
            </a:r>
            <a:r>
              <a:rPr lang="en-US" sz="1600" b="1" baseline="30000" dirty="0" smtClean="0">
                <a:solidFill>
                  <a:srgbClr val="002060"/>
                </a:solidFill>
                <a:sym typeface="Wingdings"/>
              </a:rPr>
              <a:t>10</a:t>
            </a:r>
            <a:r>
              <a:rPr lang="en-US" sz="1600" b="1" dirty="0" smtClean="0">
                <a:solidFill>
                  <a:srgbClr val="002060"/>
                </a:solidFill>
                <a:sym typeface="Wingdings"/>
              </a:rPr>
              <a:t> events</a:t>
            </a:r>
            <a:endParaRPr lang="en-US" sz="1400" b="1" dirty="0" smtClean="0">
              <a:solidFill>
                <a:srgbClr val="002060"/>
              </a:solidFill>
              <a:sym typeface="Wingdings"/>
            </a:endParaRPr>
          </a:p>
          <a:p>
            <a:pPr marL="0" lvl="1"/>
            <a:r>
              <a:rPr lang="en-US" b="1" dirty="0" smtClean="0"/>
              <a:t>Read-out </a:t>
            </a:r>
            <a:r>
              <a:rPr lang="en-US" b="1" dirty="0"/>
              <a:t>all </a:t>
            </a:r>
            <a:endParaRPr lang="en-US" b="1" dirty="0" smtClean="0"/>
          </a:p>
          <a:p>
            <a:pPr marL="0" lvl="1"/>
            <a:r>
              <a:rPr lang="en-US" b="1" dirty="0" err="1" smtClean="0"/>
              <a:t>Pb-Pb</a:t>
            </a:r>
            <a:r>
              <a:rPr lang="en-US" b="1" dirty="0" smtClean="0"/>
              <a:t> (50 kHz) </a:t>
            </a:r>
          </a:p>
          <a:p>
            <a:pPr marL="0" lvl="1"/>
            <a:r>
              <a:rPr lang="en-US" sz="1600" b="1" dirty="0" smtClean="0">
                <a:solidFill>
                  <a:srgbClr val="002060"/>
                </a:solidFill>
              </a:rPr>
              <a:t>(</a:t>
            </a:r>
            <a:r>
              <a:rPr lang="en-US" sz="1600" b="1" dirty="0">
                <a:solidFill>
                  <a:srgbClr val="002060"/>
                </a:solidFill>
              </a:rPr>
              <a:t>L = 6 x 10</a:t>
            </a:r>
            <a:r>
              <a:rPr lang="en-US" sz="1600" b="1" baseline="30000" dirty="0">
                <a:solidFill>
                  <a:srgbClr val="002060"/>
                </a:solidFill>
              </a:rPr>
              <a:t>27</a:t>
            </a:r>
            <a:r>
              <a:rPr lang="en-US" sz="1600" b="1" dirty="0">
                <a:solidFill>
                  <a:srgbClr val="002060"/>
                </a:solidFill>
              </a:rPr>
              <a:t> cm</a:t>
            </a:r>
            <a:r>
              <a:rPr lang="en-US" sz="1600" b="1" baseline="30000" dirty="0">
                <a:solidFill>
                  <a:srgbClr val="002060"/>
                </a:solidFill>
              </a:rPr>
              <a:t>-1</a:t>
            </a:r>
            <a:r>
              <a:rPr lang="en-US" sz="1600" b="1" dirty="0">
                <a:solidFill>
                  <a:srgbClr val="002060"/>
                </a:solidFill>
              </a:rPr>
              <a:t>s</a:t>
            </a:r>
            <a:r>
              <a:rPr lang="en-US" sz="1600" b="1" baseline="30000" dirty="0">
                <a:solidFill>
                  <a:srgbClr val="002060"/>
                </a:solidFill>
              </a:rPr>
              <a:t>-1</a:t>
            </a:r>
            <a:r>
              <a:rPr lang="en-US" sz="1600" b="1" dirty="0">
                <a:solidFill>
                  <a:srgbClr val="002060"/>
                </a:solidFill>
              </a:rPr>
              <a:t>)</a:t>
            </a:r>
            <a:endParaRPr lang="en-GB" sz="1200" b="1" dirty="0">
              <a:solidFill>
                <a:srgbClr val="002060"/>
              </a:solidFill>
            </a:endParaRPr>
          </a:p>
        </p:txBody>
      </p:sp>
      <p:sp>
        <p:nvSpPr>
          <p:cNvPr id="27" name="TextBox 26"/>
          <p:cNvSpPr txBox="1"/>
          <p:nvPr/>
        </p:nvSpPr>
        <p:spPr>
          <a:xfrm>
            <a:off x="2590628" y="5029200"/>
            <a:ext cx="6400972" cy="1969713"/>
          </a:xfrm>
          <a:prstGeom prst="rect">
            <a:avLst/>
          </a:prstGeom>
          <a:noFill/>
          <a:effectLst/>
        </p:spPr>
        <p:txBody>
          <a:bodyPr wrap="square" lIns="91383" tIns="45692" rIns="91383" bIns="45692">
            <a:spAutoFit/>
          </a:bodyPr>
          <a:lstStyle/>
          <a:p>
            <a:r>
              <a:rPr lang="en-GB" b="1" dirty="0" smtClean="0"/>
              <a:t>Some key fundamental </a:t>
            </a:r>
            <a:r>
              <a:rPr lang="en-GB" b="1" dirty="0"/>
              <a:t>issues </a:t>
            </a:r>
            <a:r>
              <a:rPr lang="en-GB" b="1" dirty="0" smtClean="0"/>
              <a:t>around </a:t>
            </a:r>
          </a:p>
          <a:p>
            <a:r>
              <a:rPr lang="en-GB" b="1" dirty="0" smtClean="0"/>
              <a:t>HV/HR-CMOS sensors are </a:t>
            </a:r>
            <a:r>
              <a:rPr lang="en-GB" b="1" dirty="0"/>
              <a:t>not yet </a:t>
            </a:r>
            <a:r>
              <a:rPr lang="en-GB" b="1" dirty="0" smtClean="0"/>
              <a:t>fully </a:t>
            </a:r>
          </a:p>
          <a:p>
            <a:r>
              <a:rPr lang="en-GB" b="1" dirty="0" smtClean="0"/>
              <a:t>understood</a:t>
            </a:r>
            <a:r>
              <a:rPr lang="en-GB" b="1" dirty="0"/>
              <a:t>, in particular the charge </a:t>
            </a:r>
            <a:endParaRPr lang="en-GB" b="1" dirty="0" smtClean="0"/>
          </a:p>
          <a:p>
            <a:r>
              <a:rPr lang="en-GB" b="1" dirty="0" smtClean="0"/>
              <a:t>collection and </a:t>
            </a:r>
            <a:r>
              <a:rPr lang="en-GB" b="1" dirty="0"/>
              <a:t>efficiencies (</a:t>
            </a:r>
            <a:r>
              <a:rPr lang="en-GB" b="1" dirty="0" smtClean="0"/>
              <a:t>especially after </a:t>
            </a:r>
          </a:p>
          <a:p>
            <a:r>
              <a:rPr lang="en-GB" b="1" dirty="0" smtClean="0"/>
              <a:t>irradiation) which all need further R&amp;D. Also a reasonable sized detector still needs to be demonstrated in particle beams </a:t>
            </a:r>
          </a:p>
          <a:p>
            <a:pPr>
              <a:buClr>
                <a:srgbClr val="FF0000"/>
              </a:buClr>
              <a:defRPr/>
            </a:pPr>
            <a:endParaRPr lang="en-GB" sz="1400" b="1" dirty="0">
              <a:solidFill>
                <a:srgbClr val="002060"/>
              </a:solidFill>
            </a:endParaRPr>
          </a:p>
        </p:txBody>
      </p:sp>
    </p:spTree>
    <p:extLst>
      <p:ext uri="{BB962C8B-B14F-4D97-AF65-F5344CB8AC3E}">
        <p14:creationId xmlns:p14="http://schemas.microsoft.com/office/powerpoint/2010/main" val="2644715939"/>
      </p:ext>
    </p:extLst>
  </p:cSld>
  <p:clrMapOvr>
    <a:masterClrMapping/>
  </p:clrMapOvr>
  <p:transition>
    <p:circl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 name="Rectangle 16"/>
          <p:cNvSpPr/>
          <p:nvPr/>
        </p:nvSpPr>
        <p:spPr>
          <a:xfrm>
            <a:off x="0" y="937383"/>
            <a:ext cx="8229600" cy="332106"/>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7"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89875" y="4343400"/>
            <a:ext cx="4477925" cy="23618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5"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9519" y="3129182"/>
            <a:ext cx="2355081" cy="14984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509140" y="2734065"/>
            <a:ext cx="3548136" cy="1610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9" name="Title 1"/>
          <p:cNvSpPr>
            <a:spLocks noGrp="1"/>
          </p:cNvSpPr>
          <p:nvPr>
            <p:ph type="title"/>
          </p:nvPr>
        </p:nvSpPr>
        <p:spPr>
          <a:xfrm>
            <a:off x="-50409" y="-304800"/>
            <a:ext cx="9270609" cy="1143000"/>
          </a:xfrm>
        </p:spPr>
        <p:txBody>
          <a:bodyPr>
            <a:normAutofit/>
          </a:bodyPr>
          <a:lstStyle/>
          <a:p>
            <a:r>
              <a:rPr lang="en-GB" sz="3200" dirty="0" smtClean="0"/>
              <a:t>Silicon Strip Detectors for Large Area Tracking</a:t>
            </a:r>
            <a:endParaRPr lang="en-GB" sz="3200" dirty="0"/>
          </a:p>
        </p:txBody>
      </p:sp>
      <p:pic>
        <p:nvPicPr>
          <p:cNvPr id="32" name="Picture 7" descr="proton-500V-summary-liverpool-500v.tif"/>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62000" y="1269488"/>
            <a:ext cx="2492505" cy="1766245"/>
          </a:xfrm>
          <a:prstGeom prst="rect">
            <a:avLst/>
          </a:prstGeom>
          <a:noFill/>
          <a:ln w="9525">
            <a:noFill/>
            <a:miter lim="800000"/>
            <a:headEnd/>
            <a:tailEnd/>
          </a:ln>
        </p:spPr>
      </p:pic>
      <p:sp>
        <p:nvSpPr>
          <p:cNvPr id="33" name="Rectangle 32"/>
          <p:cNvSpPr/>
          <p:nvPr/>
        </p:nvSpPr>
        <p:spPr>
          <a:xfrm>
            <a:off x="1055517" y="2354763"/>
            <a:ext cx="638316" cy="338554"/>
          </a:xfrm>
          <a:prstGeom prst="rect">
            <a:avLst/>
          </a:prstGeom>
        </p:spPr>
        <p:txBody>
          <a:bodyPr wrap="none">
            <a:spAutoFit/>
          </a:bodyPr>
          <a:lstStyle/>
          <a:p>
            <a:pPr>
              <a:buClr>
                <a:srgbClr val="FF0000"/>
              </a:buClr>
              <a:defRPr/>
            </a:pPr>
            <a:r>
              <a:rPr lang="en-GB" sz="1600" b="1" dirty="0" smtClean="0"/>
              <a:t>RD50</a:t>
            </a:r>
            <a:endParaRPr lang="en-GB" sz="1600" b="1" dirty="0"/>
          </a:p>
        </p:txBody>
      </p:sp>
      <p:sp>
        <p:nvSpPr>
          <p:cNvPr id="6" name="TextBox 5"/>
          <p:cNvSpPr txBox="1"/>
          <p:nvPr/>
        </p:nvSpPr>
        <p:spPr>
          <a:xfrm>
            <a:off x="62069" y="914400"/>
            <a:ext cx="8472331" cy="677108"/>
          </a:xfrm>
          <a:prstGeom prst="rect">
            <a:avLst/>
          </a:prstGeom>
          <a:noFill/>
        </p:spPr>
        <p:txBody>
          <a:bodyPr wrap="square" rtlCol="0">
            <a:spAutoFit/>
          </a:bodyPr>
          <a:lstStyle/>
          <a:p>
            <a:r>
              <a:rPr lang="en-GB" b="1" u="sng" dirty="0" smtClean="0"/>
              <a:t>HL-LHC Need radiation hardness of current </a:t>
            </a:r>
            <a:r>
              <a:rPr lang="en-GB" b="1" u="sng" dirty="0" smtClean="0">
                <a:solidFill>
                  <a:srgbClr val="C00000"/>
                </a:solidFill>
              </a:rPr>
              <a:t>n-in-n</a:t>
            </a:r>
            <a:r>
              <a:rPr lang="en-GB" b="1" u="sng" dirty="0" smtClean="0"/>
              <a:t> pixel sensors at fraction of the cost</a:t>
            </a:r>
            <a:r>
              <a:rPr lang="en-GB" b="1" dirty="0" smtClean="0"/>
              <a:t> </a:t>
            </a:r>
          </a:p>
          <a:p>
            <a:r>
              <a:rPr lang="en-GB" sz="200" b="1" dirty="0" smtClean="0">
                <a:solidFill>
                  <a:srgbClr val="C00000"/>
                </a:solidFill>
              </a:rPr>
              <a:t>  </a:t>
            </a:r>
          </a:p>
          <a:p>
            <a:r>
              <a:rPr lang="en-GB" sz="2000" b="1" kern="1300" baseline="14000" dirty="0" smtClean="0">
                <a:solidFill>
                  <a:srgbClr val="C00000"/>
                </a:solidFill>
              </a:rPr>
              <a:t>→</a:t>
            </a:r>
            <a:r>
              <a:rPr lang="en-GB" b="1" dirty="0" smtClean="0">
                <a:solidFill>
                  <a:srgbClr val="C00000"/>
                </a:solidFill>
              </a:rPr>
              <a:t>  n-in-p technology </a:t>
            </a:r>
          </a:p>
        </p:txBody>
      </p:sp>
      <p:pic>
        <p:nvPicPr>
          <p:cNvPr id="21" name="Picture 2" descr="C:\Users\affolder\Desktop\AUW Nov13 Talks\130 nm hybrids-modules\hybrid pictures\dummysensors.JPG"/>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4463926" y="1382036"/>
            <a:ext cx="1860673" cy="124430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4653424" y="1425724"/>
            <a:ext cx="1518776" cy="923330"/>
          </a:xfrm>
          <a:prstGeom prst="rect">
            <a:avLst/>
          </a:prstGeom>
          <a:noFill/>
        </p:spPr>
        <p:txBody>
          <a:bodyPr wrap="square" rtlCol="0">
            <a:spAutoFit/>
          </a:bodyPr>
          <a:lstStyle/>
          <a:p>
            <a:r>
              <a:rPr lang="en-GB" b="1" dirty="0" smtClean="0">
                <a:solidFill>
                  <a:srgbClr val="FFFF00"/>
                </a:solidFill>
              </a:rPr>
              <a:t>10cm×10cm</a:t>
            </a:r>
          </a:p>
          <a:p>
            <a:r>
              <a:rPr lang="en-GB" b="1" dirty="0" smtClean="0">
                <a:solidFill>
                  <a:srgbClr val="FFFF00"/>
                </a:solidFill>
              </a:rPr>
              <a:t>4×1280 strip</a:t>
            </a:r>
          </a:p>
          <a:p>
            <a:r>
              <a:rPr lang="en-GB" b="1" dirty="0" smtClean="0">
                <a:solidFill>
                  <a:srgbClr val="FFFF00"/>
                </a:solidFill>
              </a:rPr>
              <a:t>n-in-p sensor </a:t>
            </a:r>
            <a:endParaRPr lang="en-GB" b="1" dirty="0">
              <a:solidFill>
                <a:srgbClr val="FFFF00"/>
              </a:solidFill>
            </a:endParaRPr>
          </a:p>
        </p:txBody>
      </p:sp>
      <p:sp>
        <p:nvSpPr>
          <p:cNvPr id="46" name="Rectangle 45"/>
          <p:cNvSpPr/>
          <p:nvPr/>
        </p:nvSpPr>
        <p:spPr>
          <a:xfrm>
            <a:off x="198917" y="3035733"/>
            <a:ext cx="766172" cy="369332"/>
          </a:xfrm>
          <a:prstGeom prst="rect">
            <a:avLst/>
          </a:prstGeom>
        </p:spPr>
        <p:txBody>
          <a:bodyPr wrap="none">
            <a:spAutoFit/>
          </a:bodyPr>
          <a:lstStyle/>
          <a:p>
            <a:pPr>
              <a:buClr>
                <a:srgbClr val="FF0000"/>
              </a:buClr>
              <a:defRPr/>
            </a:pPr>
            <a:r>
              <a:rPr lang="en-GB" b="1" dirty="0" smtClean="0">
                <a:solidFill>
                  <a:srgbClr val="002060"/>
                </a:solidFill>
              </a:rPr>
              <a:t>ATLAS</a:t>
            </a:r>
            <a:endParaRPr lang="en-GB" b="1" dirty="0">
              <a:solidFill>
                <a:srgbClr val="002060"/>
              </a:solidFill>
            </a:endParaRPr>
          </a:p>
        </p:txBody>
      </p:sp>
      <p:cxnSp>
        <p:nvCxnSpPr>
          <p:cNvPr id="7" name="Straight Connector 6"/>
          <p:cNvCxnSpPr/>
          <p:nvPr/>
        </p:nvCxnSpPr>
        <p:spPr>
          <a:xfrm flipV="1">
            <a:off x="2417150" y="2261289"/>
            <a:ext cx="0" cy="499692"/>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198917" y="4413683"/>
            <a:ext cx="1782283" cy="276999"/>
          </a:xfrm>
          <a:prstGeom prst="rect">
            <a:avLst/>
          </a:prstGeom>
          <a:noFill/>
        </p:spPr>
        <p:txBody>
          <a:bodyPr wrap="none" rtlCol="0">
            <a:spAutoFit/>
          </a:bodyPr>
          <a:lstStyle/>
          <a:p>
            <a:r>
              <a:rPr lang="en-GB" sz="1200" b="1" dirty="0" smtClean="0">
                <a:solidFill>
                  <a:schemeClr val="tx2">
                    <a:lumMod val="75000"/>
                  </a:schemeClr>
                </a:solidFill>
              </a:rPr>
              <a:t>~200m</a:t>
            </a:r>
            <a:r>
              <a:rPr lang="en-GB" sz="1200" b="1" baseline="30000" dirty="0" smtClean="0">
                <a:solidFill>
                  <a:schemeClr val="tx2">
                    <a:lumMod val="75000"/>
                  </a:schemeClr>
                </a:solidFill>
              </a:rPr>
              <a:t>2</a:t>
            </a:r>
            <a:r>
              <a:rPr lang="en-GB" sz="1200" b="1" dirty="0" smtClean="0">
                <a:solidFill>
                  <a:schemeClr val="tx2">
                    <a:lumMod val="75000"/>
                  </a:schemeClr>
                </a:solidFill>
              </a:rPr>
              <a:t> strip </a:t>
            </a:r>
            <a:r>
              <a:rPr lang="en-GB" sz="1200" b="1" dirty="0" smtClean="0">
                <a:solidFill>
                  <a:srgbClr val="C00000"/>
                </a:solidFill>
              </a:rPr>
              <a:t>~10m</a:t>
            </a:r>
            <a:r>
              <a:rPr lang="en-GB" sz="1200" b="1" baseline="30000" dirty="0" smtClean="0">
                <a:solidFill>
                  <a:srgbClr val="C00000"/>
                </a:solidFill>
              </a:rPr>
              <a:t>2</a:t>
            </a:r>
            <a:r>
              <a:rPr lang="en-GB" sz="1200" b="1" dirty="0" smtClean="0">
                <a:solidFill>
                  <a:srgbClr val="C00000"/>
                </a:solidFill>
              </a:rPr>
              <a:t> pixel</a:t>
            </a:r>
            <a:endParaRPr lang="en-GB" sz="1200" b="1" dirty="0">
              <a:solidFill>
                <a:srgbClr val="C00000"/>
              </a:solidFill>
            </a:endParaRPr>
          </a:p>
        </p:txBody>
      </p:sp>
      <p:sp>
        <p:nvSpPr>
          <p:cNvPr id="5" name="TextBox 4"/>
          <p:cNvSpPr txBox="1"/>
          <p:nvPr/>
        </p:nvSpPr>
        <p:spPr>
          <a:xfrm>
            <a:off x="1524000" y="2234509"/>
            <a:ext cx="619080" cy="261610"/>
          </a:xfrm>
          <a:prstGeom prst="rect">
            <a:avLst/>
          </a:prstGeom>
          <a:noFill/>
        </p:spPr>
        <p:txBody>
          <a:bodyPr wrap="none" rtlCol="0">
            <a:spAutoFit/>
          </a:bodyPr>
          <a:lstStyle/>
          <a:p>
            <a:r>
              <a:rPr lang="en-GB" sz="1100" b="1" dirty="0" smtClean="0">
                <a:solidFill>
                  <a:srgbClr val="018904"/>
                </a:solidFill>
              </a:rPr>
              <a:t>(p-in-n)</a:t>
            </a:r>
            <a:endParaRPr lang="en-GB" sz="1100" b="1" dirty="0">
              <a:solidFill>
                <a:srgbClr val="018904"/>
              </a:solidFill>
            </a:endParaRPr>
          </a:p>
        </p:txBody>
      </p:sp>
      <p:sp>
        <p:nvSpPr>
          <p:cNvPr id="40" name="TextBox 39"/>
          <p:cNvSpPr txBox="1"/>
          <p:nvPr/>
        </p:nvSpPr>
        <p:spPr>
          <a:xfrm>
            <a:off x="159519" y="4724400"/>
            <a:ext cx="4304408" cy="1742892"/>
          </a:xfrm>
          <a:prstGeom prst="rect">
            <a:avLst/>
          </a:prstGeom>
          <a:noFill/>
        </p:spPr>
        <p:txBody>
          <a:bodyPr wrap="square" lIns="80115" tIns="40058" rIns="80115" bIns="40058">
            <a:spAutoFit/>
          </a:bodyPr>
          <a:lstStyle/>
          <a:p>
            <a:pPr marL="0" lvl="3">
              <a:buClr>
                <a:srgbClr val="FF0000"/>
              </a:buClr>
              <a:defRPr/>
            </a:pPr>
            <a:r>
              <a:rPr lang="en-GB" b="1" dirty="0" smtClean="0">
                <a:solidFill>
                  <a:srgbClr val="002060"/>
                </a:solidFill>
              </a:rPr>
              <a:t>ATLAS</a:t>
            </a:r>
            <a:r>
              <a:rPr lang="en-GB" b="1" dirty="0" smtClean="0"/>
              <a:t> uses paired strip modules with small angle stereo (for z determination) around a central structure with embedded cooling </a:t>
            </a:r>
          </a:p>
          <a:p>
            <a:pPr marL="0" lvl="3">
              <a:buClr>
                <a:srgbClr val="FF0000"/>
              </a:buClr>
              <a:defRPr/>
            </a:pPr>
            <a:r>
              <a:rPr lang="en-GB" b="1" dirty="0" smtClean="0"/>
              <a:t>(Trigger: Level-0 trigger objects from calorimeter and muon systems plus tracker information  available to level-1 trigger)</a:t>
            </a:r>
            <a:endParaRPr lang="en-GB" sz="2100" b="1" dirty="0"/>
          </a:p>
        </p:txBody>
      </p:sp>
      <p:sp>
        <p:nvSpPr>
          <p:cNvPr id="18" name="Rectangle 17"/>
          <p:cNvSpPr/>
          <p:nvPr/>
        </p:nvSpPr>
        <p:spPr>
          <a:xfrm>
            <a:off x="3200400" y="1390471"/>
            <a:ext cx="1706953" cy="1200329"/>
          </a:xfrm>
          <a:prstGeom prst="rect">
            <a:avLst/>
          </a:prstGeom>
        </p:spPr>
        <p:txBody>
          <a:bodyPr wrap="square">
            <a:spAutoFit/>
          </a:bodyPr>
          <a:lstStyle/>
          <a:p>
            <a:r>
              <a:rPr lang="en-GB" b="1" dirty="0" smtClean="0">
                <a:solidFill>
                  <a:srgbClr val="0070C0"/>
                </a:solidFill>
              </a:rPr>
              <a:t>Many </a:t>
            </a:r>
            <a:endParaRPr lang="en-GB" b="1" dirty="0">
              <a:solidFill>
                <a:srgbClr val="0070C0"/>
              </a:solidFill>
            </a:endParaRPr>
          </a:p>
          <a:p>
            <a:r>
              <a:rPr lang="en-GB" b="1" dirty="0">
                <a:solidFill>
                  <a:srgbClr val="0070C0"/>
                </a:solidFill>
              </a:rPr>
              <a:t>large area</a:t>
            </a:r>
          </a:p>
          <a:p>
            <a:r>
              <a:rPr lang="en-GB" b="1" dirty="0">
                <a:solidFill>
                  <a:srgbClr val="0070C0"/>
                </a:solidFill>
              </a:rPr>
              <a:t>prototypes</a:t>
            </a:r>
          </a:p>
          <a:p>
            <a:r>
              <a:rPr lang="en-GB" b="1" dirty="0" smtClean="0">
                <a:solidFill>
                  <a:srgbClr val="0070C0"/>
                </a:solidFill>
              </a:rPr>
              <a:t>produced</a:t>
            </a:r>
            <a:endParaRPr lang="en-GB" b="1" dirty="0">
              <a:solidFill>
                <a:srgbClr val="0070C0"/>
              </a:solidFill>
            </a:endParaRPr>
          </a:p>
        </p:txBody>
      </p:sp>
      <p:sp>
        <p:nvSpPr>
          <p:cNvPr id="44" name="Rectangle 43"/>
          <p:cNvSpPr/>
          <p:nvPr/>
        </p:nvSpPr>
        <p:spPr>
          <a:xfrm>
            <a:off x="6400800" y="1371600"/>
            <a:ext cx="1981200" cy="1200329"/>
          </a:xfrm>
          <a:prstGeom prst="rect">
            <a:avLst/>
          </a:prstGeom>
        </p:spPr>
        <p:txBody>
          <a:bodyPr wrap="square">
            <a:spAutoFit/>
          </a:bodyPr>
          <a:lstStyle/>
          <a:p>
            <a:r>
              <a:rPr lang="en-GB" b="1" dirty="0" smtClean="0">
                <a:solidFill>
                  <a:srgbClr val="0070C0"/>
                </a:solidFill>
              </a:rPr>
              <a:t>Interest in larger (8”) wafers particularly for forward regions</a:t>
            </a:r>
            <a:endParaRPr lang="en-GB" b="1" dirty="0">
              <a:solidFill>
                <a:srgbClr val="0070C0"/>
              </a:solidFill>
            </a:endParaRPr>
          </a:p>
        </p:txBody>
      </p:sp>
      <p:sp>
        <p:nvSpPr>
          <p:cNvPr id="24" name="Rectangle 23"/>
          <p:cNvSpPr/>
          <p:nvPr/>
        </p:nvSpPr>
        <p:spPr>
          <a:xfrm>
            <a:off x="6400800" y="6324600"/>
            <a:ext cx="2656476" cy="3806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Rectangle 46"/>
          <p:cNvSpPr/>
          <p:nvPr/>
        </p:nvSpPr>
        <p:spPr>
          <a:xfrm>
            <a:off x="6324600" y="6367046"/>
            <a:ext cx="3276600" cy="338554"/>
          </a:xfrm>
          <a:prstGeom prst="rect">
            <a:avLst/>
          </a:prstGeom>
        </p:spPr>
        <p:txBody>
          <a:bodyPr wrap="square">
            <a:spAutoFit/>
          </a:bodyPr>
          <a:lstStyle/>
          <a:p>
            <a:pPr>
              <a:buClr>
                <a:srgbClr val="FF0000"/>
              </a:buClr>
              <a:defRPr/>
            </a:pPr>
            <a:r>
              <a:rPr lang="en-GB" sz="1600" b="1" dirty="0" smtClean="0">
                <a:solidFill>
                  <a:srgbClr val="002060"/>
                </a:solidFill>
              </a:rPr>
              <a:t>Strip-Strip Module Prototype</a:t>
            </a:r>
            <a:endParaRPr lang="en-GB" sz="1600" b="1" dirty="0">
              <a:solidFill>
                <a:srgbClr val="002060"/>
              </a:solidFill>
            </a:endParaRPr>
          </a:p>
        </p:txBody>
      </p:sp>
      <p:sp>
        <p:nvSpPr>
          <p:cNvPr id="48" name="Rectangle 47"/>
          <p:cNvSpPr/>
          <p:nvPr/>
        </p:nvSpPr>
        <p:spPr>
          <a:xfrm>
            <a:off x="6324600" y="5879068"/>
            <a:ext cx="617477" cy="369332"/>
          </a:xfrm>
          <a:prstGeom prst="rect">
            <a:avLst/>
          </a:prstGeom>
        </p:spPr>
        <p:txBody>
          <a:bodyPr wrap="none">
            <a:spAutoFit/>
          </a:bodyPr>
          <a:lstStyle/>
          <a:p>
            <a:pPr>
              <a:buClr>
                <a:srgbClr val="FF0000"/>
              </a:buClr>
              <a:defRPr/>
            </a:pPr>
            <a:r>
              <a:rPr lang="en-GB" b="1" dirty="0" smtClean="0">
                <a:solidFill>
                  <a:srgbClr val="002060"/>
                </a:solidFill>
              </a:rPr>
              <a:t>CMS</a:t>
            </a:r>
            <a:endParaRPr lang="en-GB" b="1" dirty="0">
              <a:solidFill>
                <a:srgbClr val="002060"/>
              </a:solidFill>
            </a:endParaRPr>
          </a:p>
        </p:txBody>
      </p:sp>
      <p:sp>
        <p:nvSpPr>
          <p:cNvPr id="49" name="TextBox 48"/>
          <p:cNvSpPr txBox="1"/>
          <p:nvPr/>
        </p:nvSpPr>
        <p:spPr>
          <a:xfrm>
            <a:off x="1918737" y="468868"/>
            <a:ext cx="5004127" cy="369332"/>
          </a:xfrm>
          <a:prstGeom prst="rect">
            <a:avLst/>
          </a:prstGeom>
          <a:noFill/>
        </p:spPr>
        <p:txBody>
          <a:bodyPr wrap="none" rtlCol="0">
            <a:spAutoFit/>
          </a:bodyPr>
          <a:lstStyle/>
          <a:p>
            <a:r>
              <a:rPr lang="en-GB" dirty="0"/>
              <a:t>(</a:t>
            </a:r>
            <a:r>
              <a:rPr lang="en-GB" dirty="0" smtClean="0"/>
              <a:t>ECFA 13/284 </a:t>
            </a:r>
            <a:r>
              <a:rPr lang="en-GB" dirty="0">
                <a:hlinkClick r:id="rId8"/>
              </a:rPr>
              <a:t>https://</a:t>
            </a:r>
            <a:r>
              <a:rPr lang="en-GB" dirty="0" smtClean="0">
                <a:hlinkClick r:id="rId8"/>
              </a:rPr>
              <a:t>cds.cern.ch/record/1631032</a:t>
            </a:r>
            <a:r>
              <a:rPr lang="en-GB" dirty="0" smtClean="0"/>
              <a:t>) </a:t>
            </a:r>
            <a:endParaRPr lang="en-GB" dirty="0"/>
          </a:p>
        </p:txBody>
      </p:sp>
      <p:sp>
        <p:nvSpPr>
          <p:cNvPr id="54" name="Footer Placeholder 2"/>
          <p:cNvSpPr txBox="1">
            <a:spLocks/>
          </p:cNvSpPr>
          <p:nvPr/>
        </p:nvSpPr>
        <p:spPr>
          <a:xfrm>
            <a:off x="3124200" y="6645275"/>
            <a:ext cx="2895600" cy="365125"/>
          </a:xfrm>
          <a:prstGeom prst="rect">
            <a:avLst/>
          </a:prstGeom>
        </p:spPr>
        <p:txBody>
          <a:bodyPr/>
          <a:lstStyle>
            <a:defPPr>
              <a:defRPr lang="en-US"/>
            </a:defPPr>
            <a:lvl1pPr marL="0" algn="l" defTabSz="914400" rtl="0" eaLnBrk="1" latinLnBrk="0" hangingPunct="1">
              <a:defRPr sz="1800" b="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smtClean="0">
                <a:solidFill>
                  <a:srgbClr val="C00000"/>
                </a:solidFill>
              </a:rPr>
              <a:t>Phil Allport</a:t>
            </a:r>
            <a:endParaRPr lang="en-US" sz="1200" dirty="0">
              <a:solidFill>
                <a:srgbClr val="C00000"/>
              </a:solidFill>
            </a:endParaRPr>
          </a:p>
        </p:txBody>
      </p:sp>
      <p:sp>
        <p:nvSpPr>
          <p:cNvPr id="55" name="Slide Number Placeholder 3"/>
          <p:cNvSpPr txBox="1">
            <a:spLocks/>
          </p:cNvSpPr>
          <p:nvPr/>
        </p:nvSpPr>
        <p:spPr>
          <a:xfrm>
            <a:off x="7010400" y="6645275"/>
            <a:ext cx="2133600" cy="365125"/>
          </a:xfrm>
          <a:prstGeom prst="rect">
            <a:avLst/>
          </a:prstGeom>
        </p:spPr>
        <p:txBody>
          <a:bodyPr/>
          <a:lstStyle>
            <a:defPPr>
              <a:defRPr lang="en-US"/>
            </a:defPPr>
            <a:lvl1pPr marL="0" algn="l" defTabSz="914400" rtl="0" eaLnBrk="1" latinLnBrk="0" hangingPunct="1">
              <a:defRPr sz="1800" b="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6F15528-21DE-4FAA-801E-634DDDAF4B2B}" type="slidenum">
              <a:rPr lang="en-US" sz="1200" smtClean="0">
                <a:solidFill>
                  <a:srgbClr val="C00000"/>
                </a:solidFill>
              </a:rPr>
              <a:pPr algn="r"/>
              <a:t>7</a:t>
            </a:fld>
            <a:endParaRPr lang="en-US" sz="1200" dirty="0">
              <a:solidFill>
                <a:srgbClr val="C00000"/>
              </a:solidFill>
            </a:endParaRPr>
          </a:p>
        </p:txBody>
      </p:sp>
      <p:sp>
        <p:nvSpPr>
          <p:cNvPr id="56" name="Date Placeholder 1"/>
          <p:cNvSpPr txBox="1">
            <a:spLocks/>
          </p:cNvSpPr>
          <p:nvPr/>
        </p:nvSpPr>
        <p:spPr>
          <a:xfrm>
            <a:off x="0" y="6645275"/>
            <a:ext cx="2133600" cy="365125"/>
          </a:xfrm>
          <a:prstGeom prst="rect">
            <a:avLst/>
          </a:prstGeom>
        </p:spPr>
        <p:txBody>
          <a:bodyPr/>
          <a:lstStyle>
            <a:defPPr>
              <a:defRPr lang="en-US"/>
            </a:defPPr>
            <a:lvl1pPr marL="0" algn="l" defTabSz="914400" rtl="0" eaLnBrk="1" latinLnBrk="0" hangingPunct="1">
              <a:defRPr sz="1800" b="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D8BD707-D9CF-40AE-B4C6-C98DA3205C09}" type="datetimeFigureOut">
              <a:rPr lang="en-US" sz="1200" smtClean="0">
                <a:solidFill>
                  <a:srgbClr val="C00000"/>
                </a:solidFill>
              </a:rPr>
              <a:pPr/>
              <a:t>10/29/2014</a:t>
            </a:fld>
            <a:endParaRPr lang="en-US" sz="1200" dirty="0">
              <a:solidFill>
                <a:srgbClr val="C00000"/>
              </a:solidFill>
            </a:endParaRPr>
          </a:p>
        </p:txBody>
      </p:sp>
      <p:pic>
        <p:nvPicPr>
          <p:cNvPr id="28" name="Picture 27"/>
          <p:cNvPicPr>
            <a:picLocks noChangeAspect="1"/>
          </p:cNvPicPr>
          <p:nvPr/>
        </p:nvPicPr>
        <p:blipFill rotWithShape="1">
          <a:blip r:embed="rId9" cstate="screen">
            <a:extLst>
              <a:ext uri="{28A0092B-C50C-407E-A947-70E740481C1C}">
                <a14:useLocalDpi xmlns:a14="http://schemas.microsoft.com/office/drawing/2010/main"/>
              </a:ext>
            </a:extLst>
          </a:blip>
          <a:srcRect l="2710" t="775" r="2716" b="-1"/>
          <a:stretch/>
        </p:blipFill>
        <p:spPr>
          <a:xfrm>
            <a:off x="5105400" y="2760982"/>
            <a:ext cx="2819400" cy="1430018"/>
          </a:xfrm>
          <a:prstGeom prst="rect">
            <a:avLst/>
          </a:prstGeom>
        </p:spPr>
      </p:pic>
      <p:sp>
        <p:nvSpPr>
          <p:cNvPr id="3" name="TextBox 2"/>
          <p:cNvSpPr txBox="1"/>
          <p:nvPr/>
        </p:nvSpPr>
        <p:spPr>
          <a:xfrm>
            <a:off x="2819400" y="2942689"/>
            <a:ext cx="2286000" cy="1358171"/>
          </a:xfrm>
          <a:prstGeom prst="rect">
            <a:avLst/>
          </a:prstGeom>
          <a:noFill/>
        </p:spPr>
        <p:txBody>
          <a:bodyPr wrap="square" lIns="80115" tIns="40058" rIns="80115" bIns="40058">
            <a:spAutoFit/>
          </a:bodyPr>
          <a:lstStyle/>
          <a:p>
            <a:pPr>
              <a:buClr>
                <a:srgbClr val="FF0000"/>
              </a:buClr>
              <a:defRPr/>
            </a:pPr>
            <a:endParaRPr lang="en-GB" sz="1100" b="1" dirty="0"/>
          </a:p>
          <a:p>
            <a:pPr>
              <a:buClr>
                <a:srgbClr val="FF0000"/>
              </a:buClr>
              <a:defRPr/>
            </a:pPr>
            <a:r>
              <a:rPr lang="en-GB" b="1" dirty="0" smtClean="0">
                <a:solidFill>
                  <a:srgbClr val="002060"/>
                </a:solidFill>
              </a:rPr>
              <a:t>CMS</a:t>
            </a:r>
            <a:r>
              <a:rPr lang="en-GB" b="1" dirty="0" smtClean="0"/>
              <a:t> </a:t>
            </a:r>
            <a:r>
              <a:rPr lang="en-GB" b="1" dirty="0" smtClean="0">
                <a:solidFill>
                  <a:srgbClr val="C00000"/>
                </a:solidFill>
              </a:rPr>
              <a:t>proposes paired</a:t>
            </a:r>
            <a:r>
              <a:rPr lang="en-GB" b="1" dirty="0">
                <a:solidFill>
                  <a:srgbClr val="C00000"/>
                </a:solidFill>
              </a:rPr>
              <a:t> </a:t>
            </a:r>
            <a:r>
              <a:rPr lang="en-GB" b="1" dirty="0" smtClean="0">
                <a:solidFill>
                  <a:srgbClr val="C00000"/>
                </a:solidFill>
              </a:rPr>
              <a:t>layers for fast track </a:t>
            </a:r>
            <a:r>
              <a:rPr lang="en-GB" b="1" dirty="0" err="1" smtClean="0">
                <a:solidFill>
                  <a:srgbClr val="C00000"/>
                </a:solidFill>
              </a:rPr>
              <a:t>p</a:t>
            </a:r>
            <a:r>
              <a:rPr lang="en-GB" b="1" baseline="-25000" dirty="0" err="1" smtClean="0">
                <a:solidFill>
                  <a:srgbClr val="C00000"/>
                </a:solidFill>
              </a:rPr>
              <a:t>T</a:t>
            </a:r>
            <a:r>
              <a:rPr lang="en-GB" b="1" dirty="0" smtClean="0">
                <a:solidFill>
                  <a:srgbClr val="C00000"/>
                </a:solidFill>
              </a:rPr>
              <a:t> </a:t>
            </a:r>
          </a:p>
          <a:p>
            <a:pPr>
              <a:buClr>
                <a:srgbClr val="FF0000"/>
              </a:buClr>
              <a:defRPr/>
            </a:pPr>
            <a:r>
              <a:rPr lang="en-GB" b="1" dirty="0" smtClean="0">
                <a:solidFill>
                  <a:srgbClr val="C00000"/>
                </a:solidFill>
              </a:rPr>
              <a:t>selection for input to level-1 trigger</a:t>
            </a:r>
          </a:p>
        </p:txBody>
      </p:sp>
      <p:cxnSp>
        <p:nvCxnSpPr>
          <p:cNvPr id="12" name="Straight Arrow Connector 11"/>
          <p:cNvCxnSpPr>
            <a:stCxn id="3" idx="3"/>
          </p:cNvCxnSpPr>
          <p:nvPr/>
        </p:nvCxnSpPr>
        <p:spPr>
          <a:xfrm flipV="1">
            <a:off x="5105400" y="3352803"/>
            <a:ext cx="2784188" cy="268972"/>
          </a:xfrm>
          <a:prstGeom prst="straightConnector1">
            <a:avLst/>
          </a:prstGeom>
          <a:ln w="25400">
            <a:solidFill>
              <a:srgbClr val="C00000">
                <a:alpha val="62000"/>
              </a:srgbClr>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H="1" flipV="1">
            <a:off x="5638800" y="4023861"/>
            <a:ext cx="152400" cy="167140"/>
          </a:xfrm>
          <a:prstGeom prst="straightConnector1">
            <a:avLst/>
          </a:prstGeom>
          <a:ln w="25400">
            <a:solidFill>
              <a:srgbClr val="088217">
                <a:alpha val="62000"/>
              </a:srgbClr>
            </a:solidFill>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flipV="1">
            <a:off x="6019800" y="4038600"/>
            <a:ext cx="228600" cy="189247"/>
          </a:xfrm>
          <a:prstGeom prst="straightConnector1">
            <a:avLst/>
          </a:prstGeom>
          <a:ln w="25400">
            <a:solidFill>
              <a:srgbClr val="088217">
                <a:alpha val="62000"/>
              </a:srgbClr>
            </a:solidFill>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flipH="1" flipV="1">
            <a:off x="6324600" y="3689146"/>
            <a:ext cx="76200" cy="501854"/>
          </a:xfrm>
          <a:prstGeom prst="straightConnector1">
            <a:avLst/>
          </a:prstGeom>
          <a:ln w="25400">
            <a:solidFill>
              <a:srgbClr val="000090">
                <a:alpha val="62000"/>
              </a:srgbClr>
            </a:solidFill>
            <a:tailEnd type="arrow"/>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flipH="1" flipV="1">
            <a:off x="6324599" y="3276600"/>
            <a:ext cx="671513" cy="914400"/>
          </a:xfrm>
          <a:prstGeom prst="straightConnector1">
            <a:avLst/>
          </a:prstGeom>
          <a:ln w="25400">
            <a:solidFill>
              <a:srgbClr val="FF0000">
                <a:alpha val="62000"/>
              </a:srgbClr>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73346968"/>
      </p:ext>
    </p:extLst>
  </p:cSld>
  <p:clrMapOvr>
    <a:masterClrMapping/>
  </p:clrMapOvr>
  <p:transition>
    <p:circl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9" name="Rectangle 58"/>
          <p:cNvSpPr/>
          <p:nvPr/>
        </p:nvSpPr>
        <p:spPr>
          <a:xfrm>
            <a:off x="762000" y="6065631"/>
            <a:ext cx="2984910" cy="54221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435532" y="2693317"/>
            <a:ext cx="2621743" cy="18786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048686" y="5513844"/>
            <a:ext cx="1060366" cy="1102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pic>
      <p:pic>
        <p:nvPicPr>
          <p:cNvPr id="19" name="Picture 3" descr="C:\Users\affolder\Desktop\mechmodule.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19667" y="4343400"/>
            <a:ext cx="1066508" cy="1243937"/>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304800" y="5651607"/>
            <a:ext cx="1858668" cy="296362"/>
          </a:xfrm>
          <a:prstGeom prst="rect">
            <a:avLst/>
          </a:prstGeom>
          <a:noFill/>
        </p:spPr>
        <p:txBody>
          <a:bodyPr wrap="square" lIns="80135" tIns="40068" rIns="80135" bIns="40068" rtlCol="0">
            <a:spAutoFit/>
          </a:bodyPr>
          <a:lstStyle/>
          <a:p>
            <a:r>
              <a:rPr lang="en-GB" sz="1400" b="1" dirty="0">
                <a:solidFill>
                  <a:srgbClr val="C00000"/>
                </a:solidFill>
              </a:rPr>
              <a:t>4 row wire bonds</a:t>
            </a:r>
          </a:p>
        </p:txBody>
      </p:sp>
      <p:pic>
        <p:nvPicPr>
          <p:cNvPr id="27" name="Picture 3"/>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216896" y="4539148"/>
            <a:ext cx="958608" cy="1112459"/>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 name="Picture 27"/>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427128" y="4337572"/>
            <a:ext cx="1577394" cy="12497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15619" y="3352800"/>
            <a:ext cx="6238461" cy="786178"/>
          </a:xfrm>
          <a:prstGeom prst="rect">
            <a:avLst/>
          </a:prstGeom>
        </p:spPr>
      </p:pic>
      <p:sp>
        <p:nvSpPr>
          <p:cNvPr id="9" name="TextBox 8"/>
          <p:cNvSpPr txBox="1"/>
          <p:nvPr/>
        </p:nvSpPr>
        <p:spPr>
          <a:xfrm>
            <a:off x="1406651" y="4360800"/>
            <a:ext cx="1618348" cy="1015663"/>
          </a:xfrm>
          <a:prstGeom prst="rect">
            <a:avLst/>
          </a:prstGeom>
          <a:noFill/>
        </p:spPr>
        <p:txBody>
          <a:bodyPr wrap="square" rtlCol="0">
            <a:spAutoFit/>
          </a:bodyPr>
          <a:lstStyle/>
          <a:p>
            <a:r>
              <a:rPr lang="en-GB" sz="1200" b="1" dirty="0" smtClean="0">
                <a:solidFill>
                  <a:srgbClr val="FFFF00"/>
                </a:solidFill>
              </a:rPr>
              <a:t>256 Channel ASIC in 130nm</a:t>
            </a:r>
          </a:p>
          <a:p>
            <a:r>
              <a:rPr lang="en-GB" sz="1200" b="1" dirty="0" smtClean="0">
                <a:solidFill>
                  <a:srgbClr val="FFFF00"/>
                </a:solidFill>
              </a:rPr>
              <a:t>CMOS</a:t>
            </a:r>
          </a:p>
          <a:p>
            <a:r>
              <a:rPr lang="en-GB" sz="1200" b="1" dirty="0" smtClean="0">
                <a:solidFill>
                  <a:srgbClr val="FFFF00"/>
                </a:solidFill>
              </a:rPr>
              <a:t>with </a:t>
            </a:r>
          </a:p>
          <a:p>
            <a:r>
              <a:rPr lang="en-GB" sz="1200" b="1" dirty="0" smtClean="0">
                <a:solidFill>
                  <a:srgbClr val="FFFF00"/>
                </a:solidFill>
              </a:rPr>
              <a:t>L0/L1 functionality</a:t>
            </a:r>
            <a:endParaRPr lang="en-GB" sz="1200" b="1" dirty="0">
              <a:solidFill>
                <a:srgbClr val="FFFF00"/>
              </a:solidFill>
            </a:endParaRPr>
          </a:p>
        </p:txBody>
      </p:sp>
      <p:pic>
        <p:nvPicPr>
          <p:cNvPr id="37" name="Picture 6"/>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6058810" y="5513844"/>
            <a:ext cx="905959" cy="10940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TextBox 19"/>
          <p:cNvSpPr txBox="1"/>
          <p:nvPr/>
        </p:nvSpPr>
        <p:spPr>
          <a:xfrm>
            <a:off x="6031696" y="5587337"/>
            <a:ext cx="1219790" cy="819582"/>
          </a:xfrm>
          <a:prstGeom prst="rect">
            <a:avLst/>
          </a:prstGeom>
          <a:noFill/>
        </p:spPr>
        <p:txBody>
          <a:bodyPr wrap="square" lIns="80135" tIns="40068" rIns="80135" bIns="40068" rtlCol="0">
            <a:spAutoFit/>
          </a:bodyPr>
          <a:lstStyle/>
          <a:p>
            <a:r>
              <a:rPr lang="en-GB" sz="1200" b="1" dirty="0">
                <a:solidFill>
                  <a:srgbClr val="FF0000"/>
                </a:solidFill>
              </a:rPr>
              <a:t>Module with  on-board </a:t>
            </a:r>
            <a:endParaRPr lang="en-GB" sz="1200" b="1" dirty="0" smtClean="0">
              <a:solidFill>
                <a:srgbClr val="FF0000"/>
              </a:solidFill>
            </a:endParaRPr>
          </a:p>
          <a:p>
            <a:r>
              <a:rPr lang="en-GB" sz="1200" b="1" dirty="0" smtClean="0">
                <a:solidFill>
                  <a:srgbClr val="FF0000"/>
                </a:solidFill>
              </a:rPr>
              <a:t>DC-DC </a:t>
            </a:r>
          </a:p>
          <a:p>
            <a:r>
              <a:rPr lang="en-GB" sz="1200" b="1" dirty="0" smtClean="0">
                <a:solidFill>
                  <a:srgbClr val="FF0000"/>
                </a:solidFill>
              </a:rPr>
              <a:t>converter</a:t>
            </a:r>
            <a:endParaRPr lang="en-GB" sz="1200" b="1" dirty="0">
              <a:solidFill>
                <a:srgbClr val="FF0000"/>
              </a:solidFill>
            </a:endParaRPr>
          </a:p>
        </p:txBody>
      </p:sp>
      <p:sp>
        <p:nvSpPr>
          <p:cNvPr id="2" name="TextBox 1"/>
          <p:cNvSpPr txBox="1"/>
          <p:nvPr/>
        </p:nvSpPr>
        <p:spPr>
          <a:xfrm>
            <a:off x="8186774" y="5033463"/>
            <a:ext cx="784189" cy="461665"/>
          </a:xfrm>
          <a:prstGeom prst="rect">
            <a:avLst/>
          </a:prstGeom>
          <a:noFill/>
        </p:spPr>
        <p:txBody>
          <a:bodyPr wrap="none" rtlCol="0">
            <a:spAutoFit/>
          </a:bodyPr>
          <a:lstStyle/>
          <a:p>
            <a:r>
              <a:rPr lang="en-GB" sz="1200" b="1" dirty="0" smtClean="0">
                <a:solidFill>
                  <a:srgbClr val="FF0000"/>
                </a:solidFill>
              </a:rPr>
              <a:t>Wedges </a:t>
            </a:r>
          </a:p>
          <a:p>
            <a:r>
              <a:rPr lang="en-GB" sz="1200" b="1" dirty="0" smtClean="0">
                <a:solidFill>
                  <a:srgbClr val="FF0000"/>
                </a:solidFill>
              </a:rPr>
              <a:t>and Discs</a:t>
            </a:r>
            <a:endParaRPr lang="en-GB" sz="1200" b="1" dirty="0">
              <a:solidFill>
                <a:srgbClr val="FF0000"/>
              </a:solidFill>
            </a:endParaRPr>
          </a:p>
        </p:txBody>
      </p:sp>
      <p:sp>
        <p:nvSpPr>
          <p:cNvPr id="14" name="TextBox 13"/>
          <p:cNvSpPr txBox="1"/>
          <p:nvPr/>
        </p:nvSpPr>
        <p:spPr>
          <a:xfrm>
            <a:off x="2593747" y="3561970"/>
            <a:ext cx="660758" cy="369332"/>
          </a:xfrm>
          <a:prstGeom prst="rect">
            <a:avLst/>
          </a:prstGeom>
          <a:noFill/>
        </p:spPr>
        <p:txBody>
          <a:bodyPr wrap="none" rtlCol="0">
            <a:spAutoFit/>
          </a:bodyPr>
          <a:lstStyle/>
          <a:p>
            <a:r>
              <a:rPr lang="en-GB" b="1" dirty="0" smtClean="0">
                <a:solidFill>
                  <a:srgbClr val="FF0000"/>
                </a:solidFill>
              </a:rPr>
              <a:t>1.3m</a:t>
            </a:r>
            <a:endParaRPr lang="en-GB" b="1" dirty="0">
              <a:solidFill>
                <a:srgbClr val="FF0000"/>
              </a:solidFill>
            </a:endParaRPr>
          </a:p>
        </p:txBody>
      </p:sp>
      <p:cxnSp>
        <p:nvCxnSpPr>
          <p:cNvPr id="16" name="Straight Arrow Connector 15"/>
          <p:cNvCxnSpPr/>
          <p:nvPr/>
        </p:nvCxnSpPr>
        <p:spPr>
          <a:xfrm flipH="1" flipV="1">
            <a:off x="76200" y="3745889"/>
            <a:ext cx="2514600" cy="747"/>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a:off x="3314700" y="3745889"/>
            <a:ext cx="2552700" cy="747"/>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8229600" y="3300743"/>
            <a:ext cx="152400" cy="19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p:cNvSpPr txBox="1"/>
          <p:nvPr/>
        </p:nvSpPr>
        <p:spPr>
          <a:xfrm>
            <a:off x="8114069" y="3833336"/>
            <a:ext cx="982577" cy="738664"/>
          </a:xfrm>
          <a:prstGeom prst="rect">
            <a:avLst/>
          </a:prstGeom>
          <a:noFill/>
        </p:spPr>
        <p:txBody>
          <a:bodyPr wrap="none" rtlCol="0">
            <a:spAutoFit/>
          </a:bodyPr>
          <a:lstStyle/>
          <a:p>
            <a:pPr algn="r"/>
            <a:r>
              <a:rPr lang="en-GB" sz="1400" b="1" dirty="0" smtClean="0">
                <a:solidFill>
                  <a:srgbClr val="C00000"/>
                </a:solidFill>
              </a:rPr>
              <a:t>CMS</a:t>
            </a:r>
          </a:p>
          <a:p>
            <a:pPr algn="r"/>
            <a:r>
              <a:rPr lang="en-GB" sz="1400" b="1" dirty="0">
                <a:solidFill>
                  <a:srgbClr val="C00000"/>
                </a:solidFill>
              </a:rPr>
              <a:t>p</a:t>
            </a:r>
            <a:r>
              <a:rPr lang="en-GB" sz="1400" b="1" dirty="0" smtClean="0">
                <a:solidFill>
                  <a:srgbClr val="C00000"/>
                </a:solidFill>
              </a:rPr>
              <a:t>ossible </a:t>
            </a:r>
          </a:p>
          <a:p>
            <a:pPr algn="r"/>
            <a:r>
              <a:rPr lang="en-GB" sz="1400" b="1" dirty="0">
                <a:solidFill>
                  <a:srgbClr val="C00000"/>
                </a:solidFill>
              </a:rPr>
              <a:t>r</a:t>
            </a:r>
            <a:r>
              <a:rPr lang="en-GB" sz="1400" b="1" dirty="0" smtClean="0">
                <a:solidFill>
                  <a:srgbClr val="C00000"/>
                </a:solidFill>
              </a:rPr>
              <a:t>ing layout</a:t>
            </a:r>
            <a:endParaRPr lang="en-GB" sz="1400" b="1" dirty="0">
              <a:solidFill>
                <a:srgbClr val="C00000"/>
              </a:solidFill>
            </a:endParaRPr>
          </a:p>
        </p:txBody>
      </p:sp>
      <p:sp>
        <p:nvSpPr>
          <p:cNvPr id="43" name="TextBox 42"/>
          <p:cNvSpPr txBox="1"/>
          <p:nvPr/>
        </p:nvSpPr>
        <p:spPr>
          <a:xfrm>
            <a:off x="8175504" y="4828401"/>
            <a:ext cx="609600" cy="276999"/>
          </a:xfrm>
          <a:prstGeom prst="rect">
            <a:avLst/>
          </a:prstGeom>
          <a:noFill/>
        </p:spPr>
        <p:txBody>
          <a:bodyPr wrap="square" rtlCol="0">
            <a:spAutoFit/>
          </a:bodyPr>
          <a:lstStyle/>
          <a:p>
            <a:r>
              <a:rPr lang="en-GB" sz="1200" b="1" dirty="0" smtClean="0">
                <a:solidFill>
                  <a:srgbClr val="FF0000"/>
                </a:solidFill>
              </a:rPr>
              <a:t>ATLAS</a:t>
            </a:r>
          </a:p>
        </p:txBody>
      </p:sp>
      <p:sp>
        <p:nvSpPr>
          <p:cNvPr id="44" name="TextBox 43"/>
          <p:cNvSpPr txBox="1"/>
          <p:nvPr/>
        </p:nvSpPr>
        <p:spPr>
          <a:xfrm>
            <a:off x="1918737" y="468868"/>
            <a:ext cx="5004127" cy="369332"/>
          </a:xfrm>
          <a:prstGeom prst="rect">
            <a:avLst/>
          </a:prstGeom>
          <a:noFill/>
        </p:spPr>
        <p:txBody>
          <a:bodyPr wrap="none" rtlCol="0">
            <a:spAutoFit/>
          </a:bodyPr>
          <a:lstStyle/>
          <a:p>
            <a:r>
              <a:rPr lang="en-GB" dirty="0"/>
              <a:t>(</a:t>
            </a:r>
            <a:r>
              <a:rPr lang="en-GB" dirty="0" smtClean="0"/>
              <a:t>ECFA 13/284 </a:t>
            </a:r>
            <a:r>
              <a:rPr lang="en-GB" dirty="0">
                <a:hlinkClick r:id="rId10"/>
              </a:rPr>
              <a:t>https://</a:t>
            </a:r>
            <a:r>
              <a:rPr lang="en-GB" dirty="0" smtClean="0">
                <a:hlinkClick r:id="rId10"/>
              </a:rPr>
              <a:t>cds.cern.ch/record/1631032</a:t>
            </a:r>
            <a:r>
              <a:rPr lang="en-GB" dirty="0" smtClean="0"/>
              <a:t>) </a:t>
            </a:r>
            <a:endParaRPr lang="en-GB" dirty="0"/>
          </a:p>
        </p:txBody>
      </p:sp>
      <p:pic>
        <p:nvPicPr>
          <p:cNvPr id="49" name="Picture 7" descr="proton-500V-summary-liverpool-500v.tif"/>
          <p:cNvPicPr>
            <a:picLocks noChangeAspect="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762000" y="1269488"/>
            <a:ext cx="2492505" cy="1766245"/>
          </a:xfrm>
          <a:prstGeom prst="rect">
            <a:avLst/>
          </a:prstGeom>
          <a:noFill/>
          <a:ln w="9525">
            <a:noFill/>
            <a:miter lim="800000"/>
            <a:headEnd/>
            <a:tailEnd/>
          </a:ln>
        </p:spPr>
      </p:pic>
      <p:sp>
        <p:nvSpPr>
          <p:cNvPr id="50" name="Rectangle 49"/>
          <p:cNvSpPr/>
          <p:nvPr/>
        </p:nvSpPr>
        <p:spPr>
          <a:xfrm>
            <a:off x="1055517" y="2354763"/>
            <a:ext cx="638316" cy="338554"/>
          </a:xfrm>
          <a:prstGeom prst="rect">
            <a:avLst/>
          </a:prstGeom>
        </p:spPr>
        <p:txBody>
          <a:bodyPr wrap="none">
            <a:spAutoFit/>
          </a:bodyPr>
          <a:lstStyle/>
          <a:p>
            <a:pPr>
              <a:buClr>
                <a:srgbClr val="FF0000"/>
              </a:buClr>
              <a:defRPr/>
            </a:pPr>
            <a:r>
              <a:rPr lang="en-GB" sz="1600" b="1" dirty="0" smtClean="0"/>
              <a:t>RD50</a:t>
            </a:r>
            <a:endParaRPr lang="en-GB" sz="1600" b="1" dirty="0"/>
          </a:p>
        </p:txBody>
      </p:sp>
      <p:pic>
        <p:nvPicPr>
          <p:cNvPr id="52" name="Picture 2" descr="C:\Users\affolder\Desktop\AUW Nov13 Talks\130 nm hybrids-modules\hybrid pictures\dummysensors.JPG"/>
          <p:cNvPicPr>
            <a:picLocks noChangeAspect="1" noChangeArrowheads="1"/>
          </p:cNvPicPr>
          <p:nvPr/>
        </p:nvPicPr>
        <p:blipFill rotWithShape="1">
          <a:blip r:embed="rId12" cstate="screen">
            <a:extLst>
              <a:ext uri="{28A0092B-C50C-407E-A947-70E740481C1C}">
                <a14:useLocalDpi xmlns:a14="http://schemas.microsoft.com/office/drawing/2010/main"/>
              </a:ext>
            </a:extLst>
          </a:blip>
          <a:srcRect/>
          <a:stretch/>
        </p:blipFill>
        <p:spPr bwMode="auto">
          <a:xfrm>
            <a:off x="4463926" y="1382036"/>
            <a:ext cx="1860673" cy="1244302"/>
          </a:xfrm>
          <a:prstGeom prst="rect">
            <a:avLst/>
          </a:prstGeom>
          <a:noFill/>
          <a:extLst>
            <a:ext uri="{909E8E84-426E-40DD-AFC4-6F175D3DCCD1}">
              <a14:hiddenFill xmlns:a14="http://schemas.microsoft.com/office/drawing/2010/main">
                <a:solidFill>
                  <a:srgbClr val="FFFFFF"/>
                </a:solidFill>
              </a14:hiddenFill>
            </a:ext>
          </a:extLst>
        </p:spPr>
      </p:pic>
      <p:sp>
        <p:nvSpPr>
          <p:cNvPr id="53" name="TextBox 52"/>
          <p:cNvSpPr txBox="1"/>
          <p:nvPr/>
        </p:nvSpPr>
        <p:spPr>
          <a:xfrm>
            <a:off x="4653424" y="1425724"/>
            <a:ext cx="1518776" cy="923330"/>
          </a:xfrm>
          <a:prstGeom prst="rect">
            <a:avLst/>
          </a:prstGeom>
          <a:noFill/>
        </p:spPr>
        <p:txBody>
          <a:bodyPr wrap="square" rtlCol="0">
            <a:spAutoFit/>
          </a:bodyPr>
          <a:lstStyle/>
          <a:p>
            <a:r>
              <a:rPr lang="en-GB" b="1" dirty="0" smtClean="0">
                <a:solidFill>
                  <a:srgbClr val="FFFF00"/>
                </a:solidFill>
              </a:rPr>
              <a:t>10cm×10cm</a:t>
            </a:r>
          </a:p>
          <a:p>
            <a:r>
              <a:rPr lang="en-GB" b="1" dirty="0" smtClean="0">
                <a:solidFill>
                  <a:srgbClr val="FFFF00"/>
                </a:solidFill>
              </a:rPr>
              <a:t>4×1280 strip</a:t>
            </a:r>
          </a:p>
          <a:p>
            <a:r>
              <a:rPr lang="en-GB" b="1" dirty="0" smtClean="0">
                <a:solidFill>
                  <a:srgbClr val="FFFF00"/>
                </a:solidFill>
              </a:rPr>
              <a:t>n-in-p sensor </a:t>
            </a:r>
            <a:endParaRPr lang="en-GB" b="1" dirty="0">
              <a:solidFill>
                <a:srgbClr val="FFFF00"/>
              </a:solidFill>
            </a:endParaRPr>
          </a:p>
        </p:txBody>
      </p:sp>
      <p:cxnSp>
        <p:nvCxnSpPr>
          <p:cNvPr id="54" name="Straight Connector 53"/>
          <p:cNvCxnSpPr/>
          <p:nvPr/>
        </p:nvCxnSpPr>
        <p:spPr>
          <a:xfrm flipV="1">
            <a:off x="2417150" y="2261289"/>
            <a:ext cx="0" cy="499692"/>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55" name="TextBox 54"/>
          <p:cNvSpPr txBox="1"/>
          <p:nvPr/>
        </p:nvSpPr>
        <p:spPr>
          <a:xfrm>
            <a:off x="1524000" y="2234509"/>
            <a:ext cx="619080" cy="261610"/>
          </a:xfrm>
          <a:prstGeom prst="rect">
            <a:avLst/>
          </a:prstGeom>
          <a:noFill/>
        </p:spPr>
        <p:txBody>
          <a:bodyPr wrap="none" rtlCol="0">
            <a:spAutoFit/>
          </a:bodyPr>
          <a:lstStyle/>
          <a:p>
            <a:r>
              <a:rPr lang="en-GB" sz="1100" b="1" dirty="0" smtClean="0">
                <a:solidFill>
                  <a:srgbClr val="018904"/>
                </a:solidFill>
              </a:rPr>
              <a:t>(p-in-n)</a:t>
            </a:r>
            <a:endParaRPr lang="en-GB" sz="1100" b="1" dirty="0">
              <a:solidFill>
                <a:srgbClr val="018904"/>
              </a:solidFill>
            </a:endParaRPr>
          </a:p>
        </p:txBody>
      </p:sp>
      <p:sp>
        <p:nvSpPr>
          <p:cNvPr id="56" name="Rectangle 55"/>
          <p:cNvSpPr/>
          <p:nvPr/>
        </p:nvSpPr>
        <p:spPr>
          <a:xfrm>
            <a:off x="3200400" y="1390471"/>
            <a:ext cx="1706953" cy="1200329"/>
          </a:xfrm>
          <a:prstGeom prst="rect">
            <a:avLst/>
          </a:prstGeom>
        </p:spPr>
        <p:txBody>
          <a:bodyPr wrap="square">
            <a:spAutoFit/>
          </a:bodyPr>
          <a:lstStyle/>
          <a:p>
            <a:r>
              <a:rPr lang="en-GB" b="1" dirty="0" smtClean="0">
                <a:solidFill>
                  <a:srgbClr val="0070C0"/>
                </a:solidFill>
              </a:rPr>
              <a:t>Many </a:t>
            </a:r>
            <a:endParaRPr lang="en-GB" b="1" dirty="0">
              <a:solidFill>
                <a:srgbClr val="0070C0"/>
              </a:solidFill>
            </a:endParaRPr>
          </a:p>
          <a:p>
            <a:r>
              <a:rPr lang="en-GB" b="1" dirty="0">
                <a:solidFill>
                  <a:srgbClr val="0070C0"/>
                </a:solidFill>
              </a:rPr>
              <a:t>large area</a:t>
            </a:r>
          </a:p>
          <a:p>
            <a:r>
              <a:rPr lang="en-GB" b="1" dirty="0">
                <a:solidFill>
                  <a:srgbClr val="0070C0"/>
                </a:solidFill>
              </a:rPr>
              <a:t>prototypes</a:t>
            </a:r>
          </a:p>
          <a:p>
            <a:r>
              <a:rPr lang="en-GB" b="1" dirty="0" smtClean="0">
                <a:solidFill>
                  <a:srgbClr val="0070C0"/>
                </a:solidFill>
              </a:rPr>
              <a:t>produced</a:t>
            </a:r>
            <a:endParaRPr lang="en-GB" b="1" dirty="0">
              <a:solidFill>
                <a:srgbClr val="0070C0"/>
              </a:solidFill>
            </a:endParaRPr>
          </a:p>
        </p:txBody>
      </p:sp>
      <p:sp>
        <p:nvSpPr>
          <p:cNvPr id="36" name="TextBox 35"/>
          <p:cNvSpPr txBox="1"/>
          <p:nvPr/>
        </p:nvSpPr>
        <p:spPr>
          <a:xfrm rot="10800000" flipV="1">
            <a:off x="0" y="3056437"/>
            <a:ext cx="4911469" cy="296362"/>
          </a:xfrm>
          <a:prstGeom prst="rect">
            <a:avLst/>
          </a:prstGeom>
          <a:solidFill>
            <a:srgbClr val="FFFF00"/>
          </a:solidFill>
        </p:spPr>
        <p:txBody>
          <a:bodyPr wrap="square" lIns="80135" tIns="40068" rIns="80135" bIns="40068" rtlCol="0">
            <a:spAutoFit/>
          </a:bodyPr>
          <a:lstStyle/>
          <a:p>
            <a:r>
              <a:rPr lang="en-GB" sz="1400" b="1" dirty="0">
                <a:solidFill>
                  <a:srgbClr val="C00000"/>
                </a:solidFill>
              </a:rPr>
              <a:t>12 </a:t>
            </a:r>
            <a:r>
              <a:rPr lang="en-GB" sz="1400" b="1" dirty="0" smtClean="0">
                <a:solidFill>
                  <a:srgbClr val="C00000"/>
                </a:solidFill>
              </a:rPr>
              <a:t>module ATLAS prototype stave: 61440 </a:t>
            </a:r>
            <a:r>
              <a:rPr lang="en-GB" sz="1400" b="1" dirty="0">
                <a:solidFill>
                  <a:srgbClr val="C00000"/>
                </a:solidFill>
              </a:rPr>
              <a:t>channels </a:t>
            </a:r>
            <a:r>
              <a:rPr lang="en-GB" sz="1400" b="1" dirty="0" smtClean="0">
                <a:solidFill>
                  <a:srgbClr val="C00000"/>
                </a:solidFill>
              </a:rPr>
              <a:t> ~600e noise</a:t>
            </a:r>
            <a:endParaRPr lang="en-GB" sz="1400" b="1" dirty="0">
              <a:solidFill>
                <a:srgbClr val="C00000"/>
              </a:solidFill>
            </a:endParaRPr>
          </a:p>
        </p:txBody>
      </p:sp>
      <p:pic>
        <p:nvPicPr>
          <p:cNvPr id="58" name="Picture 2"/>
          <p:cNvPicPr>
            <a:picLocks noChangeAspect="1" noChangeArrowheads="1"/>
          </p:cNvPicPr>
          <p:nvPr/>
        </p:nvPicPr>
        <p:blipFill rotWithShape="1">
          <a:blip r:embed="rId13" cstate="screen">
            <a:extLst>
              <a:ext uri="{28A0092B-C50C-407E-A947-70E740481C1C}">
                <a14:useLocalDpi xmlns:a14="http://schemas.microsoft.com/office/drawing/2010/main"/>
              </a:ext>
            </a:extLst>
          </a:blip>
          <a:srcRect/>
          <a:stretch/>
        </p:blipFill>
        <p:spPr bwMode="auto">
          <a:xfrm>
            <a:off x="7040096" y="1328352"/>
            <a:ext cx="2017180" cy="13649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Rectangle 17"/>
          <p:cNvSpPr/>
          <p:nvPr/>
        </p:nvSpPr>
        <p:spPr>
          <a:xfrm flipH="1" flipV="1">
            <a:off x="7746403" y="2693317"/>
            <a:ext cx="330207" cy="2784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Oval 22"/>
          <p:cNvSpPr/>
          <p:nvPr/>
        </p:nvSpPr>
        <p:spPr>
          <a:xfrm>
            <a:off x="7162800" y="1960475"/>
            <a:ext cx="786454" cy="47792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5" name="Straight Arrow Connector 24"/>
          <p:cNvCxnSpPr>
            <a:stCxn id="23" idx="4"/>
          </p:cNvCxnSpPr>
          <p:nvPr/>
        </p:nvCxnSpPr>
        <p:spPr>
          <a:xfrm flipH="1">
            <a:off x="7467600" y="2438400"/>
            <a:ext cx="88427" cy="394158"/>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35" name="Picture 4"/>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6031695" y="4466189"/>
            <a:ext cx="933073" cy="10789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9" name="TextBox 38"/>
          <p:cNvSpPr txBox="1"/>
          <p:nvPr/>
        </p:nvSpPr>
        <p:spPr>
          <a:xfrm>
            <a:off x="3048000" y="4114800"/>
            <a:ext cx="3048000" cy="1154162"/>
          </a:xfrm>
          <a:prstGeom prst="rect">
            <a:avLst/>
          </a:prstGeom>
          <a:noFill/>
        </p:spPr>
        <p:txBody>
          <a:bodyPr wrap="square" rtlCol="0">
            <a:spAutoFit/>
          </a:bodyPr>
          <a:lstStyle/>
          <a:p>
            <a:r>
              <a:rPr lang="en-GB" sz="1600" b="1" dirty="0" smtClean="0"/>
              <a:t>Powering (DC/DC or Serial</a:t>
            </a:r>
            <a:r>
              <a:rPr lang="en-GB" sz="1600" b="1" dirty="0"/>
              <a:t>), </a:t>
            </a:r>
            <a:r>
              <a:rPr lang="en-GB" sz="1600" b="1" dirty="0" smtClean="0"/>
              <a:t>      HV multiplexing, CO</a:t>
            </a:r>
            <a:r>
              <a:rPr lang="en-GB" sz="1600" b="1" baseline="-25000" dirty="0" smtClean="0"/>
              <a:t>2</a:t>
            </a:r>
            <a:r>
              <a:rPr lang="en-GB" sz="1600" b="1" dirty="0" smtClean="0"/>
              <a:t> embedded cooling, low mass modular supports &amp; services</a:t>
            </a:r>
          </a:p>
          <a:p>
            <a:endParaRPr lang="en-GB" sz="400" b="1" dirty="0" smtClean="0"/>
          </a:p>
        </p:txBody>
      </p:sp>
      <p:pic>
        <p:nvPicPr>
          <p:cNvPr id="3075" name="Picture 3"/>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3746910" y="5181600"/>
            <a:ext cx="2120490" cy="14393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 name="Rectangle 29"/>
          <p:cNvSpPr/>
          <p:nvPr/>
        </p:nvSpPr>
        <p:spPr>
          <a:xfrm>
            <a:off x="304800" y="6044625"/>
            <a:ext cx="3505200" cy="584775"/>
          </a:xfrm>
          <a:prstGeom prst="rect">
            <a:avLst/>
          </a:prstGeom>
        </p:spPr>
        <p:txBody>
          <a:bodyPr wrap="square">
            <a:spAutoFit/>
          </a:bodyPr>
          <a:lstStyle/>
          <a:p>
            <a:pPr algn="r"/>
            <a:r>
              <a:rPr lang="en-GB" sz="1600" b="1" u="sng" dirty="0" smtClean="0"/>
              <a:t>For ILC/CLIC strip concepts (</a:t>
            </a:r>
            <a:r>
              <a:rPr lang="en-GB" sz="1600" b="1" u="sng" dirty="0" err="1" smtClean="0"/>
              <a:t>eg</a:t>
            </a:r>
            <a:r>
              <a:rPr lang="en-GB" sz="1600" b="1" u="sng" dirty="0" smtClean="0"/>
              <a:t> </a:t>
            </a:r>
            <a:r>
              <a:rPr lang="en-GB" sz="1600" b="1" u="sng" dirty="0" err="1" smtClean="0"/>
              <a:t>SiD</a:t>
            </a:r>
            <a:r>
              <a:rPr lang="en-GB" sz="1600" b="1" u="sng" dirty="0"/>
              <a:t>)</a:t>
            </a:r>
            <a:r>
              <a:rPr lang="en-GB" sz="1600" b="1" u="sng" dirty="0" smtClean="0"/>
              <a:t>   developing large area thin </a:t>
            </a:r>
            <a:r>
              <a:rPr lang="en-GB" sz="1600" b="1" u="sng" dirty="0"/>
              <a:t>sensors </a:t>
            </a:r>
          </a:p>
        </p:txBody>
      </p:sp>
      <p:sp>
        <p:nvSpPr>
          <p:cNvPr id="62" name="Footer Placeholder 2"/>
          <p:cNvSpPr txBox="1">
            <a:spLocks/>
          </p:cNvSpPr>
          <p:nvPr/>
        </p:nvSpPr>
        <p:spPr>
          <a:xfrm>
            <a:off x="3124200" y="6645275"/>
            <a:ext cx="2895600" cy="365125"/>
          </a:xfrm>
          <a:prstGeom prst="rect">
            <a:avLst/>
          </a:prstGeom>
        </p:spPr>
        <p:txBody>
          <a:bodyPr/>
          <a:lstStyle>
            <a:defPPr>
              <a:defRPr lang="en-US"/>
            </a:defPPr>
            <a:lvl1pPr marL="0" algn="l" defTabSz="914400" rtl="0" eaLnBrk="1" latinLnBrk="0" hangingPunct="1">
              <a:defRPr sz="1800" b="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smtClean="0">
                <a:solidFill>
                  <a:srgbClr val="C00000"/>
                </a:solidFill>
              </a:rPr>
              <a:t>Phil Allport</a:t>
            </a:r>
            <a:endParaRPr lang="en-US" sz="1200" dirty="0">
              <a:solidFill>
                <a:srgbClr val="C00000"/>
              </a:solidFill>
            </a:endParaRPr>
          </a:p>
        </p:txBody>
      </p:sp>
      <p:sp>
        <p:nvSpPr>
          <p:cNvPr id="63" name="Slide Number Placeholder 3"/>
          <p:cNvSpPr txBox="1">
            <a:spLocks/>
          </p:cNvSpPr>
          <p:nvPr/>
        </p:nvSpPr>
        <p:spPr>
          <a:xfrm>
            <a:off x="7010400" y="6645275"/>
            <a:ext cx="2133600" cy="365125"/>
          </a:xfrm>
          <a:prstGeom prst="rect">
            <a:avLst/>
          </a:prstGeom>
        </p:spPr>
        <p:txBody>
          <a:bodyPr/>
          <a:lstStyle>
            <a:defPPr>
              <a:defRPr lang="en-US"/>
            </a:defPPr>
            <a:lvl1pPr marL="0" algn="l" defTabSz="914400" rtl="0" eaLnBrk="1" latinLnBrk="0" hangingPunct="1">
              <a:defRPr sz="1800" b="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6F15528-21DE-4FAA-801E-634DDDAF4B2B}" type="slidenum">
              <a:rPr lang="en-US" sz="1200" smtClean="0">
                <a:solidFill>
                  <a:srgbClr val="C00000"/>
                </a:solidFill>
              </a:rPr>
              <a:pPr algn="r"/>
              <a:t>8</a:t>
            </a:fld>
            <a:endParaRPr lang="en-US" sz="1200" dirty="0">
              <a:solidFill>
                <a:srgbClr val="C00000"/>
              </a:solidFill>
            </a:endParaRPr>
          </a:p>
        </p:txBody>
      </p:sp>
      <p:sp>
        <p:nvSpPr>
          <p:cNvPr id="64" name="Date Placeholder 1"/>
          <p:cNvSpPr txBox="1">
            <a:spLocks/>
          </p:cNvSpPr>
          <p:nvPr/>
        </p:nvSpPr>
        <p:spPr>
          <a:xfrm>
            <a:off x="0" y="6645275"/>
            <a:ext cx="2133600" cy="365125"/>
          </a:xfrm>
          <a:prstGeom prst="rect">
            <a:avLst/>
          </a:prstGeom>
        </p:spPr>
        <p:txBody>
          <a:bodyPr/>
          <a:lstStyle>
            <a:defPPr>
              <a:defRPr lang="en-US"/>
            </a:defPPr>
            <a:lvl1pPr marL="0" algn="l" defTabSz="914400" rtl="0" eaLnBrk="1" latinLnBrk="0" hangingPunct="1">
              <a:defRPr sz="1800" b="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D8BD707-D9CF-40AE-B4C6-C98DA3205C09}" type="datetimeFigureOut">
              <a:rPr lang="en-US" sz="1200" smtClean="0">
                <a:solidFill>
                  <a:srgbClr val="C00000"/>
                </a:solidFill>
              </a:rPr>
              <a:pPr/>
              <a:t>10/29/2014</a:t>
            </a:fld>
            <a:endParaRPr lang="en-US" sz="1200" dirty="0">
              <a:solidFill>
                <a:srgbClr val="C00000"/>
              </a:solidFill>
            </a:endParaRPr>
          </a:p>
        </p:txBody>
      </p:sp>
      <p:sp>
        <p:nvSpPr>
          <p:cNvPr id="45" name="Title 1"/>
          <p:cNvSpPr>
            <a:spLocks noGrp="1"/>
          </p:cNvSpPr>
          <p:nvPr>
            <p:ph type="title"/>
          </p:nvPr>
        </p:nvSpPr>
        <p:spPr>
          <a:xfrm>
            <a:off x="-50409" y="-304800"/>
            <a:ext cx="9270609" cy="1143000"/>
          </a:xfrm>
        </p:spPr>
        <p:txBody>
          <a:bodyPr>
            <a:normAutofit/>
          </a:bodyPr>
          <a:lstStyle/>
          <a:p>
            <a:r>
              <a:rPr lang="en-GB" sz="3200" dirty="0" smtClean="0"/>
              <a:t>Silicon Strip Detectors for Large Area Tracking</a:t>
            </a:r>
            <a:endParaRPr lang="en-GB" sz="3200" dirty="0"/>
          </a:p>
        </p:txBody>
      </p:sp>
      <p:sp>
        <p:nvSpPr>
          <p:cNvPr id="46" name="Rectangle 45"/>
          <p:cNvSpPr/>
          <p:nvPr/>
        </p:nvSpPr>
        <p:spPr>
          <a:xfrm>
            <a:off x="0" y="937383"/>
            <a:ext cx="8229600" cy="332106"/>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TextBox 46"/>
          <p:cNvSpPr txBox="1"/>
          <p:nvPr/>
        </p:nvSpPr>
        <p:spPr>
          <a:xfrm>
            <a:off x="62069" y="914400"/>
            <a:ext cx="8472331" cy="677108"/>
          </a:xfrm>
          <a:prstGeom prst="rect">
            <a:avLst/>
          </a:prstGeom>
          <a:noFill/>
        </p:spPr>
        <p:txBody>
          <a:bodyPr wrap="square" rtlCol="0">
            <a:spAutoFit/>
          </a:bodyPr>
          <a:lstStyle/>
          <a:p>
            <a:r>
              <a:rPr lang="en-GB" b="1" u="sng" dirty="0" smtClean="0"/>
              <a:t>HL-LHC Need radiation hardness of current </a:t>
            </a:r>
            <a:r>
              <a:rPr lang="en-GB" b="1" u="sng" dirty="0" smtClean="0">
                <a:solidFill>
                  <a:srgbClr val="C00000"/>
                </a:solidFill>
              </a:rPr>
              <a:t>n-in-n</a:t>
            </a:r>
            <a:r>
              <a:rPr lang="en-GB" b="1" u="sng" dirty="0" smtClean="0"/>
              <a:t> pixel sensors at fraction of the cost</a:t>
            </a:r>
            <a:r>
              <a:rPr lang="en-GB" b="1" dirty="0" smtClean="0"/>
              <a:t> </a:t>
            </a:r>
          </a:p>
          <a:p>
            <a:r>
              <a:rPr lang="en-GB" sz="200" b="1" dirty="0" smtClean="0">
                <a:solidFill>
                  <a:srgbClr val="C00000"/>
                </a:solidFill>
              </a:rPr>
              <a:t>  </a:t>
            </a:r>
          </a:p>
          <a:p>
            <a:r>
              <a:rPr lang="en-GB" sz="2000" b="1" kern="1300" baseline="14000" dirty="0" smtClean="0">
                <a:solidFill>
                  <a:srgbClr val="C00000"/>
                </a:solidFill>
              </a:rPr>
              <a:t>→</a:t>
            </a:r>
            <a:r>
              <a:rPr lang="en-GB" b="1" dirty="0" smtClean="0">
                <a:solidFill>
                  <a:srgbClr val="C00000"/>
                </a:solidFill>
              </a:rPr>
              <a:t>  n-in-p technology </a:t>
            </a:r>
          </a:p>
        </p:txBody>
      </p:sp>
    </p:spTree>
    <p:extLst>
      <p:ext uri="{BB962C8B-B14F-4D97-AF65-F5344CB8AC3E}">
        <p14:creationId xmlns:p14="http://schemas.microsoft.com/office/powerpoint/2010/main" val="3855435710"/>
      </p:ext>
    </p:extLst>
  </p:cSld>
  <p:clrMapOvr>
    <a:masterClrMapping/>
  </p:clrMapOvr>
  <p:transition>
    <p:circl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8" name="Picture 27" descr="MM_principle.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33685" y="5034915"/>
            <a:ext cx="2371603" cy="1342250"/>
          </a:xfrm>
          <a:prstGeom prst="rect">
            <a:avLst/>
          </a:prstGeom>
        </p:spPr>
      </p:pic>
      <p:pic>
        <p:nvPicPr>
          <p:cNvPr id="27" name="Picture 3"/>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343400" y="3081754"/>
            <a:ext cx="3467941" cy="14022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0" y="-304800"/>
            <a:ext cx="9144000" cy="1143000"/>
          </a:xfrm>
        </p:spPr>
        <p:txBody>
          <a:bodyPr>
            <a:normAutofit/>
          </a:bodyPr>
          <a:lstStyle/>
          <a:p>
            <a:r>
              <a:rPr lang="en-GB" sz="3800" dirty="0" smtClean="0"/>
              <a:t>Gaseous Tracking Detector R&amp;D </a:t>
            </a:r>
            <a:endParaRPr lang="en-GB" sz="3800" dirty="0"/>
          </a:p>
        </p:txBody>
      </p:sp>
      <p:sp>
        <p:nvSpPr>
          <p:cNvPr id="21" name="Date Placeholder 1"/>
          <p:cNvSpPr>
            <a:spLocks noGrp="1"/>
          </p:cNvSpPr>
          <p:nvPr>
            <p:ph type="dt" sz="half" idx="10"/>
          </p:nvPr>
        </p:nvSpPr>
        <p:spPr>
          <a:xfrm>
            <a:off x="0" y="6569075"/>
            <a:ext cx="2133600" cy="365125"/>
          </a:xfrm>
        </p:spPr>
        <p:txBody>
          <a:bodyPr/>
          <a:lstStyle>
            <a:lvl1pPr>
              <a:defRPr b="0"/>
            </a:lvl1pPr>
          </a:lstStyle>
          <a:p>
            <a:fld id="{1D8BD707-D9CF-40AE-B4C6-C98DA3205C09}" type="datetimeFigureOut">
              <a:rPr lang="en-US" smtClean="0"/>
              <a:pPr/>
              <a:t>10/29/2014</a:t>
            </a:fld>
            <a:endParaRPr lang="en-US" dirty="0"/>
          </a:p>
        </p:txBody>
      </p:sp>
      <p:sp>
        <p:nvSpPr>
          <p:cNvPr id="22" name="Footer Placeholder 2"/>
          <p:cNvSpPr>
            <a:spLocks noGrp="1"/>
          </p:cNvSpPr>
          <p:nvPr>
            <p:ph type="ftr" sz="quarter" idx="11"/>
          </p:nvPr>
        </p:nvSpPr>
        <p:spPr>
          <a:xfrm>
            <a:off x="3124200" y="6569075"/>
            <a:ext cx="2895600" cy="365125"/>
          </a:xfrm>
        </p:spPr>
        <p:txBody>
          <a:bodyPr/>
          <a:lstStyle>
            <a:lvl1pPr>
              <a:defRPr b="0"/>
            </a:lvl1pPr>
          </a:lstStyle>
          <a:p>
            <a:r>
              <a:rPr lang="en-US" smtClean="0"/>
              <a:t>Phil Allport</a:t>
            </a:r>
            <a:endParaRPr lang="en-US" dirty="0"/>
          </a:p>
        </p:txBody>
      </p:sp>
      <p:sp>
        <p:nvSpPr>
          <p:cNvPr id="23" name="Slide Number Placeholder 3"/>
          <p:cNvSpPr>
            <a:spLocks noGrp="1"/>
          </p:cNvSpPr>
          <p:nvPr>
            <p:ph type="sldNum" sz="quarter" idx="12"/>
          </p:nvPr>
        </p:nvSpPr>
        <p:spPr>
          <a:xfrm>
            <a:off x="7010400" y="6569075"/>
            <a:ext cx="2133600" cy="365125"/>
          </a:xfrm>
        </p:spPr>
        <p:txBody>
          <a:bodyPr/>
          <a:lstStyle>
            <a:lvl1pPr>
              <a:defRPr b="0"/>
            </a:lvl1pPr>
          </a:lstStyle>
          <a:p>
            <a:fld id="{B6F15528-21DE-4FAA-801E-634DDDAF4B2B}" type="slidenum">
              <a:rPr lang="en-US" smtClean="0"/>
              <a:pPr/>
              <a:t>9</a:t>
            </a:fld>
            <a:endParaRPr lang="en-US" dirty="0"/>
          </a:p>
        </p:txBody>
      </p:sp>
      <p:pic>
        <p:nvPicPr>
          <p:cNvPr id="9" name="Picture 8"/>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119308" y="671592"/>
            <a:ext cx="2948492" cy="2147808"/>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4868986" y="990600"/>
            <a:ext cx="1250322" cy="1371600"/>
          </a:xfrm>
          <a:prstGeom prst="rect">
            <a:avLst/>
          </a:prstGeom>
          <a:ln w="31750">
            <a:noFill/>
          </a:ln>
        </p:spPr>
      </p:pic>
      <p:sp>
        <p:nvSpPr>
          <p:cNvPr id="20" name="TextBox 19"/>
          <p:cNvSpPr txBox="1"/>
          <p:nvPr/>
        </p:nvSpPr>
        <p:spPr>
          <a:xfrm>
            <a:off x="0" y="553283"/>
            <a:ext cx="5410200" cy="4247317"/>
          </a:xfrm>
          <a:prstGeom prst="rect">
            <a:avLst/>
          </a:prstGeom>
          <a:noFill/>
        </p:spPr>
        <p:txBody>
          <a:bodyPr wrap="square" rtlCol="0">
            <a:spAutoFit/>
          </a:bodyPr>
          <a:lstStyle/>
          <a:p>
            <a:pPr>
              <a:spcBef>
                <a:spcPts val="0"/>
              </a:spcBef>
            </a:pPr>
            <a:r>
              <a:rPr lang="en-US" b="1" dirty="0" smtClean="0"/>
              <a:t>Main </a:t>
            </a:r>
            <a:r>
              <a:rPr lang="en-US" b="1" dirty="0"/>
              <a:t>R&amp;D activities </a:t>
            </a:r>
            <a:r>
              <a:rPr lang="en-US" b="1" dirty="0" smtClean="0"/>
              <a:t>for </a:t>
            </a:r>
            <a:r>
              <a:rPr lang="en-US" b="1" dirty="0">
                <a:solidFill>
                  <a:srgbClr val="002060"/>
                </a:solidFill>
              </a:rPr>
              <a:t>ATLAS</a:t>
            </a:r>
            <a:r>
              <a:rPr lang="en-US" b="1" dirty="0"/>
              <a:t> and </a:t>
            </a:r>
            <a:r>
              <a:rPr lang="en-US" b="1" dirty="0" smtClean="0">
                <a:solidFill>
                  <a:srgbClr val="002060"/>
                </a:solidFill>
              </a:rPr>
              <a:t>CMS</a:t>
            </a:r>
            <a:r>
              <a:rPr lang="en-US" b="1" dirty="0" smtClean="0"/>
              <a:t> are for new muon chambers in the forward directions.  </a:t>
            </a:r>
            <a:endParaRPr lang="en-US" b="1" dirty="0"/>
          </a:p>
          <a:p>
            <a:pPr marL="263525" lvl="1" indent="-263525">
              <a:spcBef>
                <a:spcPts val="0"/>
              </a:spcBef>
              <a:buClr>
                <a:srgbClr val="FF0000"/>
              </a:buClr>
              <a:buFont typeface="Arial" panose="020B0604020202020204" pitchFamily="34" charset="0"/>
              <a:buChar char="•"/>
            </a:pPr>
            <a:r>
              <a:rPr lang="en-US" b="1" dirty="0" smtClean="0"/>
              <a:t>Increase </a:t>
            </a:r>
            <a:r>
              <a:rPr lang="en-US" b="1" dirty="0"/>
              <a:t>rate capabilities and </a:t>
            </a:r>
            <a:r>
              <a:rPr lang="en-US" b="1" dirty="0" smtClean="0"/>
              <a:t>radiation </a:t>
            </a:r>
            <a:r>
              <a:rPr lang="en-US" b="1" dirty="0"/>
              <a:t>hardness</a:t>
            </a:r>
          </a:p>
          <a:p>
            <a:pPr marL="263525" lvl="1" indent="-263525">
              <a:spcBef>
                <a:spcPts val="0"/>
              </a:spcBef>
              <a:buClr>
                <a:srgbClr val="FF0000"/>
              </a:buClr>
              <a:buFont typeface="Arial" panose="020B0604020202020204" pitchFamily="34" charset="0"/>
              <a:buChar char="•"/>
            </a:pPr>
            <a:r>
              <a:rPr lang="en-US" b="1" dirty="0"/>
              <a:t>Improved resolution </a:t>
            </a:r>
            <a:r>
              <a:rPr lang="en-US" b="1" dirty="0" smtClean="0"/>
              <a:t>(</a:t>
            </a:r>
            <a:r>
              <a:rPr lang="en-US" b="1" dirty="0"/>
              <a:t>online </a:t>
            </a:r>
            <a:r>
              <a:rPr lang="en-US" b="1" dirty="0" smtClean="0"/>
              <a:t>		 trigger </a:t>
            </a:r>
            <a:r>
              <a:rPr lang="en-US" b="1" dirty="0"/>
              <a:t>and offline analyses) </a:t>
            </a:r>
          </a:p>
          <a:p>
            <a:pPr marL="263525" lvl="1" indent="-263525">
              <a:spcBef>
                <a:spcPts val="0"/>
              </a:spcBef>
              <a:buClr>
                <a:srgbClr val="FF0000"/>
              </a:buClr>
              <a:buFont typeface="Arial" panose="020B0604020202020204" pitchFamily="34" charset="0"/>
              <a:buChar char="•"/>
            </a:pPr>
            <a:r>
              <a:rPr lang="en-US" b="1" dirty="0"/>
              <a:t>Improved timing precision </a:t>
            </a:r>
            <a:r>
              <a:rPr lang="en-US" b="1" dirty="0" smtClean="0"/>
              <a:t>	           (</a:t>
            </a:r>
            <a:r>
              <a:rPr lang="en-US" b="1" dirty="0"/>
              <a:t>background rejection)</a:t>
            </a:r>
          </a:p>
          <a:p>
            <a:pPr>
              <a:spcBef>
                <a:spcPts val="0"/>
              </a:spcBef>
            </a:pPr>
            <a:r>
              <a:rPr lang="en-US" b="1" dirty="0" smtClean="0"/>
              <a:t>Technologies</a:t>
            </a:r>
            <a:endParaRPr lang="en-US" b="1" dirty="0"/>
          </a:p>
          <a:p>
            <a:pPr marL="263525" lvl="1" indent="-263525">
              <a:spcBef>
                <a:spcPts val="0"/>
              </a:spcBef>
              <a:buClr>
                <a:srgbClr val="FF0000"/>
              </a:buClr>
              <a:buFont typeface="Arial" panose="020B0604020202020204" pitchFamily="34" charset="0"/>
              <a:buChar char="•"/>
            </a:pPr>
            <a:r>
              <a:rPr lang="en-US" b="1" dirty="0"/>
              <a:t>Gas Electron Multiplier </a:t>
            </a:r>
            <a:r>
              <a:rPr lang="en-US" b="1" dirty="0" smtClean="0"/>
              <a:t>detectors (</a:t>
            </a:r>
            <a:r>
              <a:rPr lang="en-US" b="1" dirty="0" err="1" smtClean="0">
                <a:solidFill>
                  <a:srgbClr val="002060"/>
                </a:solidFill>
              </a:rPr>
              <a:t>LHCb</a:t>
            </a:r>
            <a:r>
              <a:rPr lang="en-US" b="1" dirty="0" smtClean="0"/>
              <a:t>                now</a:t>
            </a:r>
            <a:r>
              <a:rPr lang="en-US" b="1" dirty="0"/>
              <a:t>, </a:t>
            </a:r>
            <a:r>
              <a:rPr lang="en-US" b="1" dirty="0">
                <a:solidFill>
                  <a:srgbClr val="002060"/>
                </a:solidFill>
              </a:rPr>
              <a:t>ALICE</a:t>
            </a:r>
            <a:r>
              <a:rPr lang="en-US" b="1" dirty="0"/>
              <a:t> TPC - CMS forward chambers) </a:t>
            </a:r>
          </a:p>
          <a:p>
            <a:pPr marL="263525" lvl="1" indent="-263525">
              <a:spcBef>
                <a:spcPts val="0"/>
              </a:spcBef>
              <a:buClr>
                <a:srgbClr val="FF0000"/>
              </a:buClr>
              <a:buFont typeface="Arial" panose="020B0604020202020204" pitchFamily="34" charset="0"/>
              <a:buChar char="•"/>
            </a:pPr>
            <a:r>
              <a:rPr lang="en-GB" b="1" dirty="0" smtClean="0"/>
              <a:t>Micro-</a:t>
            </a:r>
            <a:r>
              <a:rPr lang="en-GB" b="1" dirty="0" err="1" smtClean="0"/>
              <a:t>Megas</a:t>
            </a:r>
            <a:r>
              <a:rPr lang="en-GB" b="1" dirty="0" smtClean="0"/>
              <a:t> </a:t>
            </a:r>
            <a:r>
              <a:rPr lang="en-US" b="1" dirty="0" smtClean="0"/>
              <a:t>and </a:t>
            </a:r>
            <a:r>
              <a:rPr lang="en-US" b="1" dirty="0"/>
              <a:t>Thin Gap Chambers </a:t>
            </a:r>
          </a:p>
          <a:p>
            <a:pPr marL="0" lvl="1">
              <a:spcBef>
                <a:spcPts val="0"/>
              </a:spcBef>
              <a:buClr>
                <a:srgbClr val="FF0000"/>
              </a:buClr>
            </a:pPr>
            <a:r>
              <a:rPr lang="en-US" b="1" dirty="0"/>
              <a:t> </a:t>
            </a:r>
            <a:r>
              <a:rPr lang="en-US" b="1" dirty="0" smtClean="0"/>
              <a:t>    (</a:t>
            </a:r>
            <a:r>
              <a:rPr lang="en-US" b="1" dirty="0"/>
              <a:t>TGCs) (</a:t>
            </a:r>
            <a:r>
              <a:rPr lang="en-US" b="1" dirty="0">
                <a:solidFill>
                  <a:srgbClr val="002060"/>
                </a:solidFill>
              </a:rPr>
              <a:t>ATLAS</a:t>
            </a:r>
            <a:r>
              <a:rPr lang="en-US" b="1" dirty="0"/>
              <a:t> forward chambers)</a:t>
            </a:r>
          </a:p>
          <a:p>
            <a:pPr marL="263525" lvl="1" indent="-263525">
              <a:spcBef>
                <a:spcPts val="0"/>
              </a:spcBef>
              <a:buClr>
                <a:srgbClr val="FF0000"/>
              </a:buClr>
              <a:buFont typeface="Arial" panose="020B0604020202020204" pitchFamily="34" charset="0"/>
              <a:buChar char="•"/>
            </a:pPr>
            <a:r>
              <a:rPr lang="en-US" b="1" dirty="0"/>
              <a:t>Resistive Plate Chambers (RPCs) - low </a:t>
            </a:r>
            <a:r>
              <a:rPr lang="en-US" b="1" dirty="0" smtClean="0"/>
              <a:t>            resistivity </a:t>
            </a:r>
            <a:r>
              <a:rPr lang="en-US" b="1" dirty="0"/>
              <a:t>glass for rate capability - </a:t>
            </a:r>
            <a:r>
              <a:rPr lang="en-US" b="1" dirty="0" smtClean="0"/>
              <a:t>multi-                 gap precision </a:t>
            </a:r>
            <a:r>
              <a:rPr lang="en-US" b="1" dirty="0"/>
              <a:t>timing (</a:t>
            </a:r>
            <a:r>
              <a:rPr lang="en-US" b="1" dirty="0">
                <a:solidFill>
                  <a:srgbClr val="002060"/>
                </a:solidFill>
              </a:rPr>
              <a:t>CMS</a:t>
            </a:r>
            <a:r>
              <a:rPr lang="en-US" b="1" dirty="0"/>
              <a:t> forward chambers) </a:t>
            </a:r>
          </a:p>
        </p:txBody>
      </p:sp>
      <p:sp>
        <p:nvSpPr>
          <p:cNvPr id="3" name="TextBox 2"/>
          <p:cNvSpPr txBox="1"/>
          <p:nvPr/>
        </p:nvSpPr>
        <p:spPr>
          <a:xfrm>
            <a:off x="4572000" y="2743200"/>
            <a:ext cx="2705100" cy="338554"/>
          </a:xfrm>
          <a:prstGeom prst="rect">
            <a:avLst/>
          </a:prstGeom>
          <a:noFill/>
        </p:spPr>
        <p:txBody>
          <a:bodyPr wrap="square" rtlCol="0">
            <a:spAutoFit/>
          </a:bodyPr>
          <a:lstStyle/>
          <a:p>
            <a:r>
              <a:rPr lang="en-GB" sz="1600" b="1" dirty="0" smtClean="0">
                <a:solidFill>
                  <a:srgbClr val="C00000"/>
                </a:solidFill>
              </a:rPr>
              <a:t>GEM stack for ALICE TPC R/O</a:t>
            </a:r>
            <a:endParaRPr lang="en-GB" sz="1600" b="1" dirty="0">
              <a:solidFill>
                <a:srgbClr val="C00000"/>
              </a:solidFill>
            </a:endParaRPr>
          </a:p>
        </p:txBody>
      </p:sp>
      <p:pic>
        <p:nvPicPr>
          <p:cNvPr id="13" name="Picture 12" descr="pasted-image.pdf"/>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9976" y="4861216"/>
            <a:ext cx="2243295" cy="16412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TextBox 3"/>
          <p:cNvSpPr txBox="1"/>
          <p:nvPr/>
        </p:nvSpPr>
        <p:spPr>
          <a:xfrm>
            <a:off x="76200" y="5034915"/>
            <a:ext cx="2247071" cy="984885"/>
          </a:xfrm>
          <a:prstGeom prst="rect">
            <a:avLst/>
          </a:prstGeom>
          <a:noFill/>
        </p:spPr>
        <p:txBody>
          <a:bodyPr wrap="square" rtlCol="0">
            <a:spAutoFit/>
          </a:bodyPr>
          <a:lstStyle/>
          <a:p>
            <a:r>
              <a:rPr lang="en-GB" sz="1400" b="1" dirty="0" smtClean="0">
                <a:solidFill>
                  <a:srgbClr val="FFFF00"/>
                </a:solidFill>
              </a:rPr>
              <a:t>2.4m×1m      </a:t>
            </a:r>
          </a:p>
          <a:p>
            <a:r>
              <a:rPr lang="en-GB" sz="1400" b="1" dirty="0" smtClean="0">
                <a:solidFill>
                  <a:srgbClr val="FFFF00"/>
                </a:solidFill>
              </a:rPr>
              <a:t>Micro-</a:t>
            </a:r>
            <a:r>
              <a:rPr lang="en-GB" sz="1400" b="1" dirty="0" err="1" smtClean="0">
                <a:solidFill>
                  <a:srgbClr val="FFFF00"/>
                </a:solidFill>
              </a:rPr>
              <a:t>Megas</a:t>
            </a:r>
            <a:r>
              <a:rPr lang="en-GB" sz="1400" b="1" dirty="0" smtClean="0">
                <a:solidFill>
                  <a:srgbClr val="FFFF00"/>
                </a:solidFill>
              </a:rPr>
              <a:t> prototype  </a:t>
            </a:r>
          </a:p>
          <a:p>
            <a:r>
              <a:rPr lang="en-GB" sz="1400" b="1" dirty="0" smtClean="0">
                <a:solidFill>
                  <a:srgbClr val="FFFF00"/>
                </a:solidFill>
              </a:rPr>
              <a:t>for ATLAS </a:t>
            </a:r>
            <a:r>
              <a:rPr lang="en-GB" sz="1400" b="1" dirty="0">
                <a:solidFill>
                  <a:srgbClr val="FFFF00"/>
                </a:solidFill>
              </a:rPr>
              <a:t>N</a:t>
            </a:r>
            <a:r>
              <a:rPr lang="en-GB" sz="1400" b="1" dirty="0" smtClean="0">
                <a:solidFill>
                  <a:srgbClr val="FFFF00"/>
                </a:solidFill>
              </a:rPr>
              <a:t>ew “Small” muon Wheel (1280m</a:t>
            </a:r>
            <a:r>
              <a:rPr lang="en-GB" sz="1400" b="1" baseline="30000" dirty="0" smtClean="0">
                <a:solidFill>
                  <a:srgbClr val="FFFF00"/>
                </a:solidFill>
              </a:rPr>
              <a:t>2</a:t>
            </a:r>
            <a:r>
              <a:rPr lang="en-GB" sz="1400" b="1" dirty="0" smtClean="0">
                <a:solidFill>
                  <a:srgbClr val="FFFF00"/>
                </a:solidFill>
              </a:rPr>
              <a:t>)</a:t>
            </a:r>
            <a:endParaRPr lang="en-GB" sz="1400" b="1" dirty="0">
              <a:solidFill>
                <a:srgbClr val="FFFF00"/>
              </a:solidFill>
            </a:endParaRPr>
          </a:p>
        </p:txBody>
      </p:sp>
      <p:sp>
        <p:nvSpPr>
          <p:cNvPr id="5" name="Rectangle 4"/>
          <p:cNvSpPr/>
          <p:nvPr/>
        </p:nvSpPr>
        <p:spPr>
          <a:xfrm>
            <a:off x="2286000" y="4796641"/>
            <a:ext cx="2342514" cy="1985159"/>
          </a:xfrm>
          <a:prstGeom prst="rect">
            <a:avLst/>
          </a:prstGeom>
        </p:spPr>
        <p:txBody>
          <a:bodyPr wrap="square">
            <a:spAutoFit/>
          </a:bodyPr>
          <a:lstStyle/>
          <a:p>
            <a:pPr>
              <a:spcBef>
                <a:spcPts val="0"/>
              </a:spcBef>
            </a:pPr>
            <a:r>
              <a:rPr lang="en-US" b="1" dirty="0">
                <a:solidFill>
                  <a:srgbClr val="BF0000"/>
                </a:solidFill>
              </a:rPr>
              <a:t>CERN RD51 </a:t>
            </a:r>
            <a:r>
              <a:rPr lang="en-US" b="1" dirty="0" smtClean="0">
                <a:solidFill>
                  <a:srgbClr val="BF0000"/>
                </a:solidFill>
              </a:rPr>
              <a:t>common micro-pattern gas detector R&amp;D</a:t>
            </a:r>
          </a:p>
          <a:p>
            <a:pPr>
              <a:spcBef>
                <a:spcPts val="0"/>
              </a:spcBef>
            </a:pPr>
            <a:endParaRPr lang="en-US" sz="1400" b="1" dirty="0" smtClean="0">
              <a:solidFill>
                <a:srgbClr val="BF0000"/>
              </a:solidFill>
            </a:endParaRPr>
          </a:p>
          <a:p>
            <a:pPr>
              <a:spcBef>
                <a:spcPts val="0"/>
              </a:spcBef>
            </a:pPr>
            <a:r>
              <a:rPr lang="en-US" sz="1700" b="1" dirty="0" smtClean="0">
                <a:solidFill>
                  <a:srgbClr val="002060"/>
                </a:solidFill>
              </a:rPr>
              <a:t>Need to develop   commercial large-scale production capabilities</a:t>
            </a:r>
            <a:endParaRPr lang="en-US" sz="1700" b="1" dirty="0">
              <a:solidFill>
                <a:srgbClr val="002060"/>
              </a:solidFill>
            </a:endParaRPr>
          </a:p>
        </p:txBody>
      </p:sp>
      <p:sp>
        <p:nvSpPr>
          <p:cNvPr id="7" name="TextBox 6"/>
          <p:cNvSpPr txBox="1"/>
          <p:nvPr/>
        </p:nvSpPr>
        <p:spPr>
          <a:xfrm>
            <a:off x="4620851" y="6321623"/>
            <a:ext cx="1856149" cy="307777"/>
          </a:xfrm>
          <a:prstGeom prst="rect">
            <a:avLst/>
          </a:prstGeom>
          <a:noFill/>
        </p:spPr>
        <p:txBody>
          <a:bodyPr wrap="none" rtlCol="0">
            <a:spAutoFit/>
          </a:bodyPr>
          <a:lstStyle/>
          <a:p>
            <a:r>
              <a:rPr lang="en-GB" sz="1400" b="1" dirty="0" smtClean="0">
                <a:solidFill>
                  <a:srgbClr val="C00000"/>
                </a:solidFill>
              </a:rPr>
              <a:t>Micro-</a:t>
            </a:r>
            <a:r>
              <a:rPr lang="en-GB" sz="1400" b="1" dirty="0" err="1" smtClean="0">
                <a:solidFill>
                  <a:srgbClr val="C00000"/>
                </a:solidFill>
              </a:rPr>
              <a:t>Megas</a:t>
            </a:r>
            <a:r>
              <a:rPr lang="en-GB" sz="1400" b="1" dirty="0" smtClean="0">
                <a:solidFill>
                  <a:srgbClr val="C00000"/>
                </a:solidFill>
              </a:rPr>
              <a:t> Principle</a:t>
            </a:r>
            <a:endParaRPr lang="en-GB" sz="1400" b="1" dirty="0">
              <a:solidFill>
                <a:srgbClr val="C00000"/>
              </a:solidFill>
            </a:endParaRPr>
          </a:p>
        </p:txBody>
      </p:sp>
      <p:sp>
        <p:nvSpPr>
          <p:cNvPr id="8" name="TextBox 7"/>
          <p:cNvSpPr txBox="1"/>
          <p:nvPr/>
        </p:nvSpPr>
        <p:spPr>
          <a:xfrm>
            <a:off x="4876799" y="4419600"/>
            <a:ext cx="2573153" cy="430887"/>
          </a:xfrm>
          <a:prstGeom prst="rect">
            <a:avLst/>
          </a:prstGeom>
          <a:noFill/>
        </p:spPr>
        <p:txBody>
          <a:bodyPr wrap="square" rtlCol="0">
            <a:spAutoFit/>
          </a:bodyPr>
          <a:lstStyle/>
          <a:p>
            <a:r>
              <a:rPr lang="en-GB" sz="1100" b="1" dirty="0" smtClean="0"/>
              <a:t>4 layer stack to target Ion backflow &lt; 1% given continuous readout at 50kHz </a:t>
            </a:r>
            <a:endParaRPr lang="en-GB" sz="1100" b="1" dirty="0">
              <a:solidFill>
                <a:srgbClr val="0070C0"/>
              </a:solidFill>
            </a:endParaRPr>
          </a:p>
        </p:txBody>
      </p:sp>
      <p:pic>
        <p:nvPicPr>
          <p:cNvPr id="26" name="Picture 4"/>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6405289" y="4850488"/>
            <a:ext cx="2666869" cy="174400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TextBox 5"/>
          <p:cNvSpPr txBox="1"/>
          <p:nvPr/>
        </p:nvSpPr>
        <p:spPr>
          <a:xfrm>
            <a:off x="6405290" y="4953000"/>
            <a:ext cx="1877502" cy="646331"/>
          </a:xfrm>
          <a:prstGeom prst="rect">
            <a:avLst/>
          </a:prstGeom>
          <a:noFill/>
        </p:spPr>
        <p:txBody>
          <a:bodyPr wrap="none" rtlCol="0">
            <a:spAutoFit/>
          </a:bodyPr>
          <a:lstStyle/>
          <a:p>
            <a:r>
              <a:rPr lang="en-GB" b="1" dirty="0" smtClean="0">
                <a:solidFill>
                  <a:srgbClr val="FFFF00"/>
                </a:solidFill>
              </a:rPr>
              <a:t> ILD</a:t>
            </a:r>
            <a:r>
              <a:rPr lang="en-GB" dirty="0" smtClean="0">
                <a:solidFill>
                  <a:srgbClr val="FFFF00"/>
                </a:solidFill>
              </a:rPr>
              <a:t> TPC</a:t>
            </a:r>
          </a:p>
          <a:p>
            <a:r>
              <a:rPr lang="en-GB" dirty="0" smtClean="0">
                <a:solidFill>
                  <a:srgbClr val="FFFF00"/>
                </a:solidFill>
              </a:rPr>
              <a:t>4.6m×1.8m radius</a:t>
            </a:r>
            <a:endParaRPr lang="en-GB" dirty="0">
              <a:solidFill>
                <a:srgbClr val="FFFF00"/>
              </a:solidFill>
            </a:endParaRPr>
          </a:p>
        </p:txBody>
      </p:sp>
      <p:sp>
        <p:nvSpPr>
          <p:cNvPr id="14" name="TextBox 13"/>
          <p:cNvSpPr txBox="1"/>
          <p:nvPr/>
        </p:nvSpPr>
        <p:spPr>
          <a:xfrm rot="16200000">
            <a:off x="7962576" y="5321049"/>
            <a:ext cx="1625673" cy="584775"/>
          </a:xfrm>
          <a:prstGeom prst="rect">
            <a:avLst/>
          </a:prstGeom>
          <a:noFill/>
        </p:spPr>
        <p:txBody>
          <a:bodyPr wrap="square" rtlCol="0">
            <a:spAutoFit/>
          </a:bodyPr>
          <a:lstStyle/>
          <a:p>
            <a:pPr algn="ctr"/>
            <a:r>
              <a:rPr lang="en-GB" sz="1600" b="1" dirty="0" smtClean="0">
                <a:solidFill>
                  <a:srgbClr val="FFFF00"/>
                </a:solidFill>
              </a:rPr>
              <a:t>Micro-Pattern Gas Detector</a:t>
            </a:r>
            <a:endParaRPr lang="en-GB" sz="1600" b="1" dirty="0">
              <a:solidFill>
                <a:srgbClr val="FFFF00"/>
              </a:solidFill>
            </a:endParaRPr>
          </a:p>
        </p:txBody>
      </p:sp>
      <p:pic>
        <p:nvPicPr>
          <p:cNvPr id="25" name="Picture 24" descr="msgc field.jp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276600" y="1447800"/>
            <a:ext cx="1244612" cy="1336258"/>
          </a:xfrm>
          <a:prstGeom prst="rect">
            <a:avLst/>
          </a:prstGeom>
          <a:ln>
            <a:solidFill>
              <a:srgbClr val="7F7F7F"/>
            </a:solidFill>
          </a:ln>
        </p:spPr>
      </p:pic>
      <p:pic>
        <p:nvPicPr>
          <p:cNvPr id="12" name="Picture 2"/>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7765575" y="3081754"/>
            <a:ext cx="1025661" cy="16702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98622723"/>
      </p:ext>
    </p:extLst>
  </p:cSld>
  <p:clrMapOvr>
    <a:masterClrMapping/>
  </p:clrMapOvr>
  <p:transition>
    <p:circle/>
  </p:transition>
  <p:timing>
    <p:tnLst>
      <p:par>
        <p:cTn id="1" dur="indefinite" restart="never" nodeType="tmRoot"/>
      </p:par>
    </p:tnLst>
  </p:timing>
</p:sld>
</file>

<file path=ppt/theme/theme1.xml><?xml version="1.0" encoding="utf-8"?>
<a:theme xmlns:a="http://schemas.openxmlformats.org/drawingml/2006/main" name="Blank on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7_NLC Landscape Template">
  <a:themeElements>
    <a:clrScheme name="NLC Landscape Templat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NLC Landscape 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cap="flat" cmpd="sng" algn="ctr">
              <a:solidFill>
                <a:srgbClr val="FF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cap="flat" cmpd="sng" algn="ctr">
              <a:solidFill>
                <a:srgbClr val="FF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Arial" charset="0"/>
          </a:defRPr>
        </a:defPPr>
      </a:lstStyle>
    </a:lnDef>
  </a:objectDefaults>
  <a:extraClrSchemeLst>
    <a:extraClrScheme>
      <a:clrScheme name="NLC Landscape Templat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NLC Landscape Templat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NLC Landscape Templat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NLC Landscape Template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NLC Landscape Template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NLC Landscape Templat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NLC Landscape Templat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12104</TotalTime>
  <Words>4604</Words>
  <Application>Microsoft Office PowerPoint</Application>
  <PresentationFormat>On-screen Show (4:3)</PresentationFormat>
  <Paragraphs>807</Paragraphs>
  <Slides>45</Slides>
  <Notes>9</Notes>
  <HiddenSlides>0</HiddenSlides>
  <MMClips>0</MMClips>
  <ScaleCrop>false</ScaleCrop>
  <HeadingPairs>
    <vt:vector size="4" baseType="variant">
      <vt:variant>
        <vt:lpstr>Theme</vt:lpstr>
      </vt:variant>
      <vt:variant>
        <vt:i4>4</vt:i4>
      </vt:variant>
      <vt:variant>
        <vt:lpstr>Slide Titles</vt:lpstr>
      </vt:variant>
      <vt:variant>
        <vt:i4>45</vt:i4>
      </vt:variant>
    </vt:vector>
  </HeadingPairs>
  <TitlesOfParts>
    <vt:vector size="49" baseType="lpstr">
      <vt:lpstr>Blank one</vt:lpstr>
      <vt:lpstr>Office Theme</vt:lpstr>
      <vt:lpstr>7_NLC Landscape Template</vt:lpstr>
      <vt:lpstr>1_Office Theme</vt:lpstr>
      <vt:lpstr>Advanced Technologies for Detectors ICFA Seminar (Beijing)  Phil Allport (Liverpool University)</vt:lpstr>
      <vt:lpstr>Tracking Detector Challenges</vt:lpstr>
      <vt:lpstr>Silicon Vertex Detector R&amp;D for ILC/CLIC</vt:lpstr>
      <vt:lpstr>Hybrid Pixel Detector R&amp;D for LHC Upgrades</vt:lpstr>
      <vt:lpstr>Hybrid Pixel Detector R&amp;D for LHC Upgrades</vt:lpstr>
      <vt:lpstr>MAPS/CMOS Detector R&amp;D for LHC Upgrades</vt:lpstr>
      <vt:lpstr>Silicon Strip Detectors for Large Area Tracking</vt:lpstr>
      <vt:lpstr>Silicon Strip Detectors for Large Area Tracking</vt:lpstr>
      <vt:lpstr>Gaseous Tracking Detector R&amp;D </vt:lpstr>
      <vt:lpstr>Scintillating Fibre Tracker R&amp;D     </vt:lpstr>
      <vt:lpstr>Challenges for Calorimetry, Timing and Particle ID</vt:lpstr>
      <vt:lpstr>PFA Calorimeter R&amp;D for ILC/CLIC</vt:lpstr>
      <vt:lpstr>R&amp;D for Sampling Calorimeters at HL-LHC</vt:lpstr>
      <vt:lpstr>R&amp;D for Sampling Calorimeters at HL-LHC</vt:lpstr>
      <vt:lpstr>Particle ID and Timing Detectors  </vt:lpstr>
      <vt:lpstr>HL-LHC Read-out and Triggering </vt:lpstr>
      <vt:lpstr>HL-LHC Read-out and Triggering </vt:lpstr>
      <vt:lpstr>HL-LHC Read-out and Triggering </vt:lpstr>
      <vt:lpstr>HL-LHC Read-out and Triggering </vt:lpstr>
      <vt:lpstr>Neutrino Detectors</vt:lpstr>
      <vt:lpstr>Neutrino Detectors</vt:lpstr>
      <vt:lpstr>Neutrino Detectors</vt:lpstr>
      <vt:lpstr>Neutrino Detectors</vt:lpstr>
      <vt:lpstr>Dark Matter and 02 Decay</vt:lpstr>
      <vt:lpstr>Conclusions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CMS has a comprehensive plan for adjusting detector, where necessary, to cope with these challenges.</vt:lpstr>
      <vt:lpstr>ATLAS Phase-II Detector Upgrades</vt:lpstr>
      <vt:lpstr>ATLAS: New All-silicon Inner Tracker</vt:lpstr>
      <vt:lpstr>HV/HR-CMOS R&amp;D</vt:lpstr>
      <vt:lpstr>PowerPoint Presentation</vt:lpstr>
      <vt:lpstr>New All-silicon Inner Tracker</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Allport, Phil</dc:creator>
  <cp:lastModifiedBy>Allport, Phil</cp:lastModifiedBy>
  <cp:revision>340</cp:revision>
  <cp:lastPrinted>2014-07-07T06:55:25Z</cp:lastPrinted>
  <dcterms:created xsi:type="dcterms:W3CDTF">2006-08-16T00:00:00Z</dcterms:created>
  <dcterms:modified xsi:type="dcterms:W3CDTF">2014-10-29T01:29:57Z</dcterms:modified>
</cp:coreProperties>
</file>