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8" r:id="rId2"/>
    <p:sldId id="263" r:id="rId3"/>
    <p:sldId id="279" r:id="rId4"/>
    <p:sldId id="262" r:id="rId5"/>
    <p:sldId id="257" r:id="rId6"/>
    <p:sldId id="259" r:id="rId7"/>
    <p:sldId id="260" r:id="rId8"/>
    <p:sldId id="278" r:id="rId9"/>
    <p:sldId id="281" r:id="rId10"/>
    <p:sldId id="302" r:id="rId11"/>
    <p:sldId id="301" r:id="rId12"/>
    <p:sldId id="284" r:id="rId13"/>
    <p:sldId id="285" r:id="rId14"/>
    <p:sldId id="286" r:id="rId15"/>
    <p:sldId id="287" r:id="rId16"/>
    <p:sldId id="290" r:id="rId17"/>
    <p:sldId id="288" r:id="rId18"/>
    <p:sldId id="305" r:id="rId19"/>
    <p:sldId id="292" r:id="rId20"/>
    <p:sldId id="293" r:id="rId21"/>
    <p:sldId id="269" r:id="rId22"/>
    <p:sldId id="267" r:id="rId23"/>
    <p:sldId id="271" r:id="rId24"/>
    <p:sldId id="272" r:id="rId25"/>
    <p:sldId id="297" r:id="rId26"/>
    <p:sldId id="299" r:id="rId27"/>
    <p:sldId id="273" r:id="rId28"/>
    <p:sldId id="274" r:id="rId29"/>
    <p:sldId id="296" r:id="rId30"/>
    <p:sldId id="291" r:id="rId31"/>
    <p:sldId id="294" r:id="rId32"/>
    <p:sldId id="300" r:id="rId33"/>
    <p:sldId id="303" r:id="rId34"/>
    <p:sldId id="277" r:id="rId35"/>
    <p:sldId id="280" r:id="rId36"/>
    <p:sldId id="289" r:id="rId37"/>
    <p:sldId id="270" r:id="rId38"/>
    <p:sldId id="268" r:id="rId39"/>
    <p:sldId id="298" r:id="rId40"/>
    <p:sldId id="304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CC"/>
    <a:srgbClr val="006600"/>
    <a:srgbClr val="FFCCFF"/>
    <a:srgbClr val="660066"/>
    <a:srgbClr val="99FF66"/>
    <a:srgbClr val="FFFF66"/>
    <a:srgbClr val="FF66FF"/>
    <a:srgbClr val="FFD68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A507F-A167-4353-BDB3-51C85FE96239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1896A-217F-49A9-943A-721A82C261B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74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CEEBB-1187-4F9B-A30D-98F0F31221F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58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778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B8ADE-62C4-4727-8F18-91E919C99993}" type="slidenum">
              <a:rPr lang="en-US" altLang="ja-JP">
                <a:solidFill>
                  <a:prstClr val="black"/>
                </a:solidFill>
              </a:rPr>
              <a:pPr/>
              <a:t>13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5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788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5DEB1-2DF7-46C7-B99B-8A431BEE6816}" type="slidenum">
              <a:rPr lang="en-US" altLang="ja-JP" smtClean="0"/>
              <a:pPr/>
              <a:t>14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54163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Calibri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7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12FB2-39C4-4600-BEBF-638447B05F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B63C3-BF6B-428A-9130-45BC744C1CD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95500" cy="5943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34100" cy="594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CBEA4-9547-44D9-A009-FAB750D328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900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79500"/>
            <a:ext cx="8229600" cy="49657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3/27/2013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DF150-AC11-40EB-9C61-310BD68F9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30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97688-F08E-471D-A3BC-809A1DA51E2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0D5B4-0F98-4150-8D5D-A8A7E5E3D6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1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55C6-0705-4D12-8204-C1D78834378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939BF-42C0-44ED-B572-0E776381F1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4E82C-2140-4694-9A47-AECB060ACFC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28C6D-6221-478B-B319-D01EA58775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B2161-3755-40EA-A79A-E03D2971DB3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902D8-57EF-4136-89AC-4D20B76A858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マスタータイトルの書式設定</a:t>
            </a:r>
          </a:p>
        </p:txBody>
      </p:sp>
      <p:sp>
        <p:nvSpPr>
          <p:cNvPr id="921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572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マスターテキストの書式設定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0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1"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563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" y="914400"/>
            <a:ext cx="8458200" cy="57150"/>
            <a:chOff x="192" y="576"/>
            <a:chExt cx="5328" cy="36"/>
          </a:xfrm>
        </p:grpSpPr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192" y="576"/>
              <a:ext cx="5328" cy="0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192" y="612"/>
              <a:ext cx="5328" cy="0"/>
            </a:xfrm>
            <a:prstGeom prst="line">
              <a:avLst/>
            </a:prstGeom>
            <a:noFill/>
            <a:ln w="793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04800" y="6419850"/>
            <a:ext cx="8458200" cy="57150"/>
            <a:chOff x="192" y="576"/>
            <a:chExt cx="5328" cy="36"/>
          </a:xfrm>
        </p:grpSpPr>
        <p:sp>
          <p:nvSpPr>
            <p:cNvPr id="2" name="Line 16"/>
            <p:cNvSpPr>
              <a:spLocks noChangeShapeType="1"/>
            </p:cNvSpPr>
            <p:nvPr/>
          </p:nvSpPr>
          <p:spPr bwMode="auto">
            <a:xfrm>
              <a:off x="192" y="576"/>
              <a:ext cx="5328" cy="0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Line 17"/>
            <p:cNvSpPr>
              <a:spLocks noChangeShapeType="1"/>
            </p:cNvSpPr>
            <p:nvPr/>
          </p:nvSpPr>
          <p:spPr bwMode="auto">
            <a:xfrm>
              <a:off x="192" y="612"/>
              <a:ext cx="5328" cy="0"/>
            </a:xfrm>
            <a:prstGeom prst="line">
              <a:avLst/>
            </a:prstGeom>
            <a:noFill/>
            <a:ln w="793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E343E5-4504-4A8F-8CE5-F7E483E7A83E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9225" name="Picture 29" descr="keklogo"/>
          <p:cNvPicPr>
            <a:picLocks noChangeAspect="1" noChangeArrowheads="1"/>
          </p:cNvPicPr>
          <p:nvPr/>
        </p:nvPicPr>
        <p:blipFill>
          <a:blip r:embed="rId14" cstate="print"/>
          <a:srcRect b="36388"/>
          <a:stretch>
            <a:fillRect/>
          </a:stretch>
        </p:blipFill>
        <p:spPr bwMode="auto">
          <a:xfrm>
            <a:off x="250825" y="6335713"/>
            <a:ext cx="6842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6.wmf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19.jpeg"/><Relationship Id="rId10" Type="http://schemas.openxmlformats.org/officeDocument/2006/relationships/image" Target="../media/image12.w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9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4.wmf"/><Relationship Id="rId22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546350"/>
            <a:ext cx="7772400" cy="882650"/>
          </a:xfrm>
        </p:spPr>
        <p:txBody>
          <a:bodyPr/>
          <a:lstStyle/>
          <a:p>
            <a:r>
              <a:rPr kumimoji="1" lang="en-US" altLang="ja-JP" dirty="0" smtClean="0"/>
              <a:t>Super Flavor machines</a:t>
            </a:r>
            <a:br>
              <a:rPr kumimoji="1"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4000" dirty="0" smtClean="0"/>
              <a:t>Super-B, Super-</a:t>
            </a:r>
            <a:r>
              <a:rPr lang="en-US" altLang="ja-JP" sz="4000" dirty="0" smtClean="0">
                <a:latin typeface="Symbol" pitchFamily="18" charset="2"/>
              </a:rPr>
              <a:t>t</a:t>
            </a:r>
            <a:r>
              <a:rPr lang="en-US" altLang="ja-JP" sz="4000" dirty="0" smtClean="0"/>
              <a:t>/charm</a:t>
            </a:r>
            <a:br>
              <a:rPr lang="en-US" altLang="ja-JP" sz="4000" dirty="0" smtClean="0"/>
            </a:br>
            <a:r>
              <a:rPr lang="en-US" altLang="ja-JP" sz="4000" dirty="0" smtClean="0"/>
              <a:t>Panda... 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59832" y="5157192"/>
            <a:ext cx="2590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Y.Sakai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KEK</a:t>
            </a:r>
          </a:p>
          <a:p>
            <a:pPr algn="ctr"/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ICFA Seminar </a:t>
            </a:r>
          </a:p>
          <a:p>
            <a:pPr algn="ctr"/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2014.10.29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Hadron Spectroscopy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74028" y="5325015"/>
            <a:ext cx="8577028" cy="1200329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Further, 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antiproton-proton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collision provide unique opportunity</a:t>
            </a:r>
          </a:p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to study </a:t>
            </a:r>
            <a:r>
              <a:rPr lang="en-US" altLang="ja-JP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glueball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gluon-hybrid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state</a:t>
            </a:r>
          </a:p>
          <a:p>
            <a:r>
              <a:rPr lang="en-US" altLang="ja-JP" sz="2400" i="1" dirty="0" smtClean="0">
                <a:sym typeface="Symbol" pitchFamily="18" charset="2"/>
              </a:rPr>
              <a:t>       </a:t>
            </a:r>
            <a:r>
              <a:rPr lang="en-US" altLang="ja-JP" sz="2400" i="1" dirty="0" smtClean="0">
                <a:solidFill>
                  <a:srgbClr val="0000CC"/>
                </a:solidFill>
                <a:sym typeface="Symbol" pitchFamily="18" charset="2"/>
              </a:rPr>
              <a:t>  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PANDA at FAIR</a:t>
            </a:r>
            <a:endParaRPr lang="ja-JP" altLang="en-US" sz="2400" dirty="0">
              <a:solidFill>
                <a:srgbClr val="0000CC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83" y="5805264"/>
            <a:ext cx="1115805" cy="9479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696" y="5805264"/>
            <a:ext cx="1116720" cy="9476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072350"/>
            <a:ext cx="5634665" cy="422885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7504" y="1065457"/>
            <a:ext cx="5544616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Discovery of X(3872)</a:t>
            </a:r>
            <a:r>
              <a:rPr lang="en-US" altLang="ja-JP" sz="2400" i="1" dirty="0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altLang="ja-JP" sz="2400" i="1" dirty="0">
                <a:sym typeface="Symbol" pitchFamily="18" charset="2"/>
              </a:rPr>
              <a:t>&amp;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“Exotic” </a:t>
            </a: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hadrons</a:t>
            </a:r>
            <a:r>
              <a:rPr kumimoji="1"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1" lang="ja-JP" alt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04" y="1484784"/>
            <a:ext cx="3168352" cy="120032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Flavor Factories =</a:t>
            </a:r>
          </a:p>
          <a:p>
            <a:r>
              <a:rPr kumimoji="1"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H</a:t>
            </a:r>
            <a:r>
              <a:rPr kumimoji="1" lang="en-US" altLang="ja-JP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adron</a:t>
            </a:r>
            <a:r>
              <a:rPr kumimoji="1"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kumimoji="1" lang="en-US" altLang="ja-JP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pectroscopy</a:t>
            </a:r>
          </a:p>
          <a:p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machine</a:t>
            </a:r>
            <a:r>
              <a:rPr kumimoji="1"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1" lang="ja-JP" alt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21532" y="2753633"/>
            <a:ext cx="33137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Heavy Quark hadrons: </a:t>
            </a:r>
          </a:p>
          <a:p>
            <a:r>
              <a:rPr lang="en-US" altLang="ja-JP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very good test stand for</a:t>
            </a:r>
          </a:p>
          <a:p>
            <a:r>
              <a:rPr lang="en-US" altLang="ja-JP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QCD; hadron formation,</a:t>
            </a:r>
          </a:p>
          <a:p>
            <a:r>
              <a:rPr lang="en-US" altLang="ja-JP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exotic states</a:t>
            </a:r>
            <a:endParaRPr lang="ja-JP" altLang="en-US" sz="2000" dirty="0">
              <a:solidFill>
                <a:srgbClr val="C00000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07504" y="3820978"/>
            <a:ext cx="3151825" cy="1232848"/>
            <a:chOff x="539552" y="4037002"/>
            <a:chExt cx="3151825" cy="1232848"/>
          </a:xfrm>
        </p:grpSpPr>
        <p:sp>
          <p:nvSpPr>
            <p:cNvPr id="13" name="正方形/長方形 12"/>
            <p:cNvSpPr/>
            <p:nvPr/>
          </p:nvSpPr>
          <p:spPr>
            <a:xfrm>
              <a:off x="539552" y="4254187"/>
              <a:ext cx="315182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Clean (cc, bb) samples</a:t>
              </a:r>
            </a:p>
            <a:p>
              <a:r>
                <a:rPr lang="en-US" altLang="ja-JP" sz="20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   Tagged </a:t>
              </a:r>
              <a:r>
                <a:rPr lang="en-US" altLang="ja-JP" sz="2000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Quarkonium</a:t>
              </a:r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: </a:t>
              </a:r>
            </a:p>
            <a:p>
              <a:r>
                <a:rPr lang="en-US" altLang="ja-JP" sz="20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   ex) Y(2S)</a:t>
              </a:r>
              <a:r>
                <a:rPr lang="en-US" altLang="ja-JP" sz="2000" i="1" dirty="0" smtClean="0">
                  <a:solidFill>
                    <a:srgbClr val="006600"/>
                  </a:solidFill>
                  <a:sym typeface="Symbol" pitchFamily="18" charset="2"/>
                </a:rPr>
                <a:t> </a:t>
              </a:r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000" dirty="0" err="1" smtClean="0">
                  <a:solidFill>
                    <a:srgbClr val="006600"/>
                  </a:solidFill>
                  <a:latin typeface="Symbol" pitchFamily="18" charset="2"/>
                  <a:cs typeface="Arial" pitchFamily="34" charset="0"/>
                </a:rPr>
                <a:t>p</a:t>
              </a:r>
              <a:r>
                <a:rPr lang="en-US" altLang="ja-JP" sz="2000" baseline="30000" dirty="0" err="1" smtClean="0">
                  <a:solidFill>
                    <a:srgbClr val="006600"/>
                  </a:solidFill>
                  <a:latin typeface="Symbol" pitchFamily="18" charset="2"/>
                  <a:cs typeface="Arial" pitchFamily="34" charset="0"/>
                </a:rPr>
                <a:t>+</a:t>
              </a:r>
              <a:r>
                <a:rPr lang="en-US" altLang="ja-JP" sz="2000" dirty="0" err="1" smtClean="0">
                  <a:solidFill>
                    <a:srgbClr val="006600"/>
                  </a:solidFill>
                  <a:latin typeface="Symbol" pitchFamily="18" charset="2"/>
                  <a:cs typeface="Arial" pitchFamily="34" charset="0"/>
                </a:rPr>
                <a:t>p</a:t>
              </a:r>
              <a:r>
                <a:rPr lang="en-US" altLang="ja-JP" sz="2000" baseline="30000" dirty="0" err="1" smtClean="0">
                  <a:solidFill>
                    <a:srgbClr val="006600"/>
                  </a:solidFill>
                  <a:latin typeface="Symbol" pitchFamily="18" charset="2"/>
                  <a:cs typeface="Arial" pitchFamily="34" charset="0"/>
                </a:rPr>
                <a:t>-</a:t>
              </a:r>
              <a:r>
                <a:rPr lang="en-US" altLang="ja-JP" sz="2000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Y</a:t>
              </a:r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(1S)</a:t>
              </a:r>
              <a:endParaRPr lang="ja-JP" altLang="en-US" sz="2000" dirty="0">
                <a:solidFill>
                  <a:srgbClr val="006600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835696" y="4037002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_</a:t>
              </a:r>
              <a:endParaRPr lang="ja-JP" altLang="en-US" sz="1600" dirty="0">
                <a:solidFill>
                  <a:srgbClr val="006600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195736" y="4037002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_</a:t>
              </a:r>
              <a:endParaRPr lang="ja-JP" altLang="en-US" sz="1600" dirty="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1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 Flavor machines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323528" y="1055078"/>
            <a:ext cx="8596152" cy="5307738"/>
            <a:chOff x="323528" y="1124744"/>
            <a:chExt cx="8596152" cy="5238071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323528" y="1124744"/>
              <a:ext cx="8596152" cy="5238071"/>
              <a:chOff x="30956" y="407640"/>
              <a:chExt cx="9266659" cy="6042721"/>
            </a:xfrm>
          </p:grpSpPr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6" y="494061"/>
                <a:ext cx="8126413" cy="595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円/楕円 17"/>
              <p:cNvSpPr/>
              <p:nvPr/>
            </p:nvSpPr>
            <p:spPr>
              <a:xfrm rot="2100000">
                <a:off x="6749734" y="407640"/>
                <a:ext cx="1153377" cy="2379747"/>
              </a:xfrm>
              <a:prstGeom prst="ellipse">
                <a:avLst/>
              </a:prstGeom>
              <a:solidFill>
                <a:srgbClr val="FF99CC">
                  <a:alpha val="29804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kumimoji="1" lang="ja-JP" altLang="en-US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" name="Line 3"/>
              <p:cNvSpPr>
                <a:spLocks noChangeShapeType="1"/>
              </p:cNvSpPr>
              <p:nvPr/>
            </p:nvSpPr>
            <p:spPr bwMode="auto">
              <a:xfrm rot="10800000" flipH="1">
                <a:off x="6977856" y="1206849"/>
                <a:ext cx="620713" cy="760412"/>
              </a:xfrm>
              <a:prstGeom prst="line">
                <a:avLst/>
              </a:prstGeom>
              <a:noFill/>
              <a:ln w="5715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dist="38099" dir="2700000" algn="ctr" rotWithShape="0">
                  <a:schemeClr val="bg2">
                    <a:alpha val="42999"/>
                  </a:schemeClr>
                </a:outerShdw>
              </a:effec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ja-JP" altLang="en-US">
                  <a:latin typeface="Arial" panose="020B0604020202020204" pitchFamily="34" charset="0"/>
                  <a:ea typeface="ＭＳ Ｐゴシック" charset="-128"/>
                </a:endParaRPr>
              </a:p>
            </p:txBody>
          </p:sp>
          <p:sp>
            <p:nvSpPr>
              <p:cNvPr id="21" name="AutoShape 8"/>
              <p:cNvSpPr>
                <a:spLocks/>
              </p:cNvSpPr>
              <p:nvPr/>
            </p:nvSpPr>
            <p:spPr bwMode="auto">
              <a:xfrm flipH="1">
                <a:off x="3637756" y="1119536"/>
                <a:ext cx="1438275" cy="1174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816" y="12718"/>
                    </a:moveTo>
                    <a:lnTo>
                      <a:pt x="5113" y="12718"/>
                    </a:lnTo>
                    <a:lnTo>
                      <a:pt x="0" y="0"/>
                    </a:lnTo>
                    <a:lnTo>
                      <a:pt x="10059" y="12718"/>
                    </a:lnTo>
                    <a:lnTo>
                      <a:pt x="21600" y="12718"/>
                    </a:lnTo>
                    <a:lnTo>
                      <a:pt x="21600" y="14199"/>
                    </a:lnTo>
                    <a:lnTo>
                      <a:pt x="21600" y="16419"/>
                    </a:lnTo>
                    <a:lnTo>
                      <a:pt x="21600" y="21600"/>
                    </a:lnTo>
                    <a:lnTo>
                      <a:pt x="10059" y="21600"/>
                    </a:lnTo>
                    <a:lnTo>
                      <a:pt x="5113" y="21600"/>
                    </a:lnTo>
                    <a:lnTo>
                      <a:pt x="1816" y="21600"/>
                    </a:lnTo>
                    <a:lnTo>
                      <a:pt x="1816" y="16419"/>
                    </a:lnTo>
                    <a:lnTo>
                      <a:pt x="1816" y="14199"/>
                    </a:lnTo>
                    <a:close/>
                    <a:moveTo>
                      <a:pt x="1816" y="12718"/>
                    </a:moveTo>
                  </a:path>
                </a:pathLst>
              </a:custGeom>
              <a:solidFill>
                <a:srgbClr val="5BD7FF"/>
              </a:solidFill>
              <a:ln w="9525" cap="flat">
                <a:solidFill>
                  <a:srgbClr val="5BD7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3000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ja-JP" altLang="en-US">
                  <a:latin typeface="Arial" panose="020B0604020202020204" pitchFamily="34" charset="0"/>
                  <a:ea typeface="ＭＳ Ｐゴシック" charset="-128"/>
                </a:endParaRPr>
              </a:p>
            </p:txBody>
          </p:sp>
          <p:sp>
            <p:nvSpPr>
              <p:cNvPr id="22" name="Rectangle 9"/>
              <p:cNvSpPr>
                <a:spLocks/>
              </p:cNvSpPr>
              <p:nvPr/>
            </p:nvSpPr>
            <p:spPr bwMode="auto">
              <a:xfrm>
                <a:off x="2902744" y="1583086"/>
                <a:ext cx="2060575" cy="784225"/>
              </a:xfrm>
              <a:prstGeom prst="rect">
                <a:avLst/>
              </a:prstGeom>
              <a:solidFill>
                <a:srgbClr val="5BD7FF"/>
              </a:solidFill>
              <a:ln w="12700">
                <a:solidFill>
                  <a:srgbClr val="5BD7FF"/>
                </a:solidFill>
                <a:miter lim="800000"/>
                <a:headEnd/>
                <a:tailEnd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40 times higher luminosity</a:t>
                </a: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1092994" y="1127474"/>
                <a:ext cx="6507162" cy="15875"/>
              </a:xfrm>
              <a:prstGeom prst="line">
                <a:avLst/>
              </a:prstGeom>
              <a:noFill/>
              <a:ln w="57150">
                <a:solidFill>
                  <a:srgbClr val="00B0F0"/>
                </a:solidFill>
                <a:prstDash val="dash"/>
                <a:round/>
                <a:headEnd/>
                <a:tailEnd/>
              </a:ln>
              <a:effectLst>
                <a:outerShdw dist="199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ja-JP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138906" y="897286"/>
                <a:ext cx="1184052" cy="5325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B0F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50" charset="-128"/>
                  </a:rPr>
                  <a:t>8x10</a:t>
                </a:r>
                <a:r>
                  <a:rPr kumimoji="1" lang="en-US" altLang="ja-JP" sz="2400" b="1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50" charset="-128"/>
                  </a:rPr>
                  <a:t>35</a:t>
                </a:r>
                <a:endParaRPr kumimoji="1" lang="ja-JP" altLang="en-US" sz="2400" b="1" baseline="30000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  <p:sp>
            <p:nvSpPr>
              <p:cNvPr id="25" name="テキスト ボックス 18"/>
              <p:cNvSpPr txBox="1"/>
              <p:nvPr/>
            </p:nvSpPr>
            <p:spPr>
              <a:xfrm>
                <a:off x="5893595" y="1840225"/>
                <a:ext cx="985328" cy="4615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ja-JP" sz="2000" b="1">
                    <a:latin typeface="Arial" panose="020B0604020202020204" pitchFamily="34" charset="0"/>
                    <a:ea typeface="MS PGothic" panose="020B0600070205080204" pitchFamily="50" charset="-128"/>
                  </a:rPr>
                  <a:t>KEKB</a:t>
                </a:r>
                <a:endParaRPr kumimoji="1" lang="ja-JP" altLang="en-US" sz="2000" b="1"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  <p:sp>
            <p:nvSpPr>
              <p:cNvPr id="26" name="テキスト ボックス 19"/>
              <p:cNvSpPr txBox="1"/>
              <p:nvPr/>
            </p:nvSpPr>
            <p:spPr>
              <a:xfrm>
                <a:off x="7195344" y="428043"/>
                <a:ext cx="2102271" cy="53258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66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ja-JP" b="1">
                    <a:latin typeface="Arial" panose="020B0604020202020204" pitchFamily="34" charset="0"/>
                    <a:ea typeface="MS PGothic" panose="020B0600070205080204" pitchFamily="50" charset="-128"/>
                  </a:rPr>
                  <a:t>SuperKEKB</a:t>
                </a:r>
                <a:endParaRPr kumimoji="1" lang="ja-JP" altLang="en-US" b="1"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  <p:sp>
            <p:nvSpPr>
              <p:cNvPr id="27" name="テキスト ボックス 18"/>
              <p:cNvSpPr txBox="1"/>
              <p:nvPr/>
            </p:nvSpPr>
            <p:spPr>
              <a:xfrm>
                <a:off x="7948674" y="2136478"/>
                <a:ext cx="1064818" cy="532584"/>
              </a:xfrm>
              <a:prstGeom prst="rect">
                <a:avLst/>
              </a:prstGeom>
              <a:solidFill>
                <a:srgbClr val="FFD685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ja-JP" b="1" dirty="0" smtClean="0">
                    <a:latin typeface="Arial" panose="020B0604020202020204" pitchFamily="34" charset="0"/>
                  </a:rPr>
                  <a:t>STCF</a:t>
                </a:r>
                <a:endParaRPr kumimoji="1" lang="ja-JP" altLang="en-US" b="1" dirty="0"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  <p:sp>
            <p:nvSpPr>
              <p:cNvPr id="28" name="テキスト ボックス 14"/>
              <p:cNvSpPr txBox="1"/>
              <p:nvPr/>
            </p:nvSpPr>
            <p:spPr>
              <a:xfrm>
                <a:off x="5107781" y="1897411"/>
                <a:ext cx="609462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ja-JP">
                    <a:solidFill>
                      <a:srgbClr val="FF0000"/>
                    </a:solidFill>
                    <a:latin typeface="Arial" panose="020B0604020202020204" pitchFamily="34" charset="0"/>
                    <a:ea typeface="MS PGothic" panose="020B0600070205080204" pitchFamily="50" charset="-128"/>
                  </a:rPr>
                  <a:t>     </a:t>
                </a:r>
                <a:endParaRPr kumimoji="1" lang="ja-JP" altLang="en-US">
                  <a:solidFill>
                    <a:srgbClr val="FF0000"/>
                  </a:solidFill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  <p:sp>
            <p:nvSpPr>
              <p:cNvPr id="19" name="AutoShape 2"/>
              <p:cNvSpPr>
                <a:spLocks/>
              </p:cNvSpPr>
              <p:nvPr/>
            </p:nvSpPr>
            <p:spPr bwMode="auto">
              <a:xfrm>
                <a:off x="7482926" y="897286"/>
                <a:ext cx="400050" cy="388937"/>
              </a:xfrm>
              <a:prstGeom prst="star5">
                <a:avLst/>
              </a:prstGeom>
              <a:solidFill>
                <a:srgbClr val="FF0066"/>
              </a:solidFill>
              <a:ln w="9525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3000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ja-JP" altLang="en-US">
                  <a:latin typeface="Arial" panose="020B0604020202020204" pitchFamily="34" charset="0"/>
                  <a:ea typeface="ＭＳ Ｐゴシック" charset="-128"/>
                </a:endParaRPr>
              </a:p>
            </p:txBody>
          </p:sp>
          <p:sp>
            <p:nvSpPr>
              <p:cNvPr id="30" name="AutoShape 2"/>
              <p:cNvSpPr>
                <a:spLocks/>
              </p:cNvSpPr>
              <p:nvPr/>
            </p:nvSpPr>
            <p:spPr bwMode="auto">
              <a:xfrm>
                <a:off x="7638175" y="1674086"/>
                <a:ext cx="424066" cy="357180"/>
              </a:xfrm>
              <a:prstGeom prst="star5">
                <a:avLst/>
              </a:prstGeom>
              <a:solidFill>
                <a:srgbClr val="FFC000"/>
              </a:solidFill>
              <a:ln w="952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3000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ja-JP" altLang="en-US">
                  <a:latin typeface="Arial" panose="020B0604020202020204" pitchFamily="34" charset="0"/>
                  <a:ea typeface="ＭＳ Ｐゴシック" charset="-128"/>
                </a:endParaRPr>
              </a:p>
            </p:txBody>
          </p:sp>
          <p:sp>
            <p:nvSpPr>
              <p:cNvPr id="37" name="Line 3"/>
              <p:cNvSpPr>
                <a:spLocks noChangeShapeType="1"/>
              </p:cNvSpPr>
              <p:nvPr/>
            </p:nvSpPr>
            <p:spPr bwMode="auto">
              <a:xfrm rot="10800000" flipH="1">
                <a:off x="6951897" y="2159717"/>
                <a:ext cx="763618" cy="996648"/>
              </a:xfrm>
              <a:prstGeom prst="line">
                <a:avLst/>
              </a:prstGeom>
              <a:noFill/>
              <a:ln w="57150" cap="flat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dist="38099" dir="2700000" algn="ctr" rotWithShape="0">
                  <a:schemeClr val="bg2">
                    <a:alpha val="42999"/>
                  </a:schemeClr>
                </a:outerShdw>
              </a:effec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ja-JP" altLang="en-US">
                  <a:latin typeface="Arial" panose="020B0604020202020204" pitchFamily="34" charset="0"/>
                  <a:ea typeface="ＭＳ Ｐゴシック" charset="-128"/>
                </a:endParaRPr>
              </a:p>
            </p:txBody>
          </p:sp>
          <p:sp>
            <p:nvSpPr>
              <p:cNvPr id="38" name="テキスト ボックス 18"/>
              <p:cNvSpPr txBox="1"/>
              <p:nvPr/>
            </p:nvSpPr>
            <p:spPr>
              <a:xfrm>
                <a:off x="6595548" y="3206183"/>
                <a:ext cx="1197877" cy="4615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ja-JP" sz="2000" b="1" dirty="0" smtClean="0">
                    <a:latin typeface="Arial" panose="020B0604020202020204" pitchFamily="34" charset="0"/>
                    <a:ea typeface="MS PGothic" panose="020B0600070205080204" pitchFamily="50" charset="-128"/>
                  </a:rPr>
                  <a:t>BEPC II</a:t>
                </a:r>
                <a:endParaRPr kumimoji="1" lang="ja-JP" altLang="en-US" sz="2000" b="1" dirty="0"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  <p:sp>
            <p:nvSpPr>
              <p:cNvPr id="40" name="テキスト ボックス 18"/>
              <p:cNvSpPr txBox="1"/>
              <p:nvPr/>
            </p:nvSpPr>
            <p:spPr>
              <a:xfrm>
                <a:off x="6528977" y="3929692"/>
                <a:ext cx="798699" cy="319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ja-JP" sz="1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50" charset="-128"/>
                  </a:rPr>
                  <a:t>BEPC II</a:t>
                </a:r>
                <a:endParaRPr kumimoji="1" lang="ja-JP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50" charset="-128"/>
                </a:endParaRPr>
              </a:p>
            </p:txBody>
          </p:sp>
        </p:grpSp>
        <p:sp>
          <p:nvSpPr>
            <p:cNvPr id="32" name="フローチャート: 結合子 31"/>
            <p:cNvSpPr/>
            <p:nvPr/>
          </p:nvSpPr>
          <p:spPr bwMode="auto">
            <a:xfrm>
              <a:off x="6264000" y="3816000"/>
              <a:ext cx="144016" cy="144016"/>
            </a:xfrm>
            <a:prstGeom prst="flowChartConnector">
              <a:avLst/>
            </a:prstGeom>
            <a:solidFill>
              <a:srgbClr val="FFC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cxnSp>
          <p:nvCxnSpPr>
            <p:cNvPr id="34" name="直線コネクタ 33"/>
            <p:cNvCxnSpPr>
              <a:endCxn id="32" idx="4"/>
            </p:cNvCxnSpPr>
            <p:nvPr/>
          </p:nvCxnSpPr>
          <p:spPr bwMode="auto">
            <a:xfrm flipV="1">
              <a:off x="6315180" y="3960016"/>
              <a:ext cx="20828" cy="11705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162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>
          <a:xfrm>
            <a:off x="611560" y="152400"/>
            <a:ext cx="7772400" cy="88265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Strategy for High Luminosity</a:t>
            </a:r>
            <a:endParaRPr lang="ja-JP" altLang="en-US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7A265-D630-4D82-86DA-814730CFF1B8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06500" y="1341438"/>
            <a:ext cx="4878388" cy="1350962"/>
            <a:chOff x="0" y="0"/>
            <a:chExt cx="2192" cy="554"/>
          </a:xfrm>
          <a:noFill/>
        </p:grpSpPr>
        <p:sp>
          <p:nvSpPr>
            <p:cNvPr id="5135" name="Rectangle 25"/>
            <p:cNvSpPr>
              <a:spLocks/>
            </p:cNvSpPr>
            <p:nvPr/>
          </p:nvSpPr>
          <p:spPr bwMode="auto">
            <a:xfrm>
              <a:off x="0" y="0"/>
              <a:ext cx="2192" cy="453"/>
            </a:xfrm>
            <a:prstGeom prst="rect">
              <a:avLst/>
            </a:prstGeom>
            <a:grp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912813">
                <a:defRPr/>
              </a:pPr>
              <a:endParaRPr lang="ja-JP" altLang="en-US" sz="30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pic>
          <p:nvPicPr>
            <p:cNvPr id="5136" name="Picture 2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" y="20"/>
              <a:ext cx="2047" cy="5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7" name="テキスト ボックス 13"/>
          <p:cNvSpPr txBox="1">
            <a:spLocks noChangeArrowheads="1"/>
          </p:cNvSpPr>
          <p:nvPr/>
        </p:nvSpPr>
        <p:spPr bwMode="auto">
          <a:xfrm>
            <a:off x="1115616" y="3212976"/>
            <a:ext cx="5184576" cy="1384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Increase beam current, </a:t>
            </a:r>
            <a:r>
              <a:rPr lang="en-US" sz="2800" b="1" i="1" dirty="0">
                <a:solidFill>
                  <a:srgbClr val="FF00FF"/>
                </a:solidFill>
                <a:latin typeface="+mn-lt"/>
                <a:cs typeface="Arial" pitchFamily="34" charset="0"/>
              </a:rPr>
              <a:t>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Larger beam-beam par, </a:t>
            </a:r>
            <a:r>
              <a:rPr lang="en-US" sz="2800" b="1" i="1" dirty="0" err="1">
                <a:solidFill>
                  <a:srgbClr val="006600"/>
                </a:solidFill>
                <a:latin typeface="Symbol" pitchFamily="18" charset="2"/>
                <a:cs typeface="Arial" pitchFamily="34" charset="0"/>
              </a:rPr>
              <a:t>x</a:t>
            </a:r>
            <a:r>
              <a:rPr lang="en-US" sz="2800" b="1" i="1" baseline="-25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8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Smaller </a:t>
            </a:r>
            <a:r>
              <a:rPr lang="en-US" sz="2800" b="1" i="1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800" b="1" i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48136" name="正方形/長方形 22"/>
          <p:cNvSpPr>
            <a:spLocks noChangeArrowheads="1"/>
          </p:cNvSpPr>
          <p:nvPr/>
        </p:nvSpPr>
        <p:spPr bwMode="auto">
          <a:xfrm>
            <a:off x="1349375" y="1406525"/>
            <a:ext cx="963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38"/>
              </a:spcBef>
            </a:pPr>
            <a:r>
              <a:rPr lang="en-US" altLang="ja-JP" sz="1000">
                <a:solidFill>
                  <a:srgbClr val="003300"/>
                </a:solidFill>
                <a:latin typeface="Lucida Grande"/>
                <a:sym typeface="Lucida Grande"/>
              </a:rPr>
              <a:t>Lorentz factor</a:t>
            </a:r>
          </a:p>
        </p:txBody>
      </p:sp>
      <p:sp>
        <p:nvSpPr>
          <p:cNvPr id="48137" name="正方形/長方形 23"/>
          <p:cNvSpPr>
            <a:spLocks noChangeArrowheads="1"/>
          </p:cNvSpPr>
          <p:nvPr/>
        </p:nvSpPr>
        <p:spPr bwMode="auto">
          <a:xfrm>
            <a:off x="992188" y="2693988"/>
            <a:ext cx="15700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38"/>
              </a:spcBef>
            </a:pPr>
            <a:r>
              <a:rPr lang="en-US" altLang="ja-JP" sz="1000">
                <a:solidFill>
                  <a:srgbClr val="003300"/>
                </a:solidFill>
                <a:latin typeface="Lucida Grande"/>
                <a:sym typeface="Lucida Grande"/>
              </a:rPr>
              <a:t>Classical electron radius</a:t>
            </a:r>
          </a:p>
        </p:txBody>
      </p:sp>
      <p:sp>
        <p:nvSpPr>
          <p:cNvPr id="48138" name="正方形/長方形 24"/>
          <p:cNvSpPr>
            <a:spLocks noChangeArrowheads="1"/>
          </p:cNvSpPr>
          <p:nvPr/>
        </p:nvSpPr>
        <p:spPr bwMode="auto">
          <a:xfrm>
            <a:off x="2706688" y="2733675"/>
            <a:ext cx="10652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38"/>
              </a:spcBef>
            </a:pPr>
            <a:r>
              <a:rPr lang="en-US" altLang="ja-JP" sz="1000">
                <a:solidFill>
                  <a:srgbClr val="003300"/>
                </a:solidFill>
                <a:latin typeface="Lucida Grande"/>
                <a:sym typeface="Lucida Grande"/>
              </a:rPr>
              <a:t>Beam size ratio</a:t>
            </a:r>
          </a:p>
        </p:txBody>
      </p:sp>
      <p:sp>
        <p:nvSpPr>
          <p:cNvPr id="48139" name="正方形/長方形 25"/>
          <p:cNvSpPr>
            <a:spLocks noChangeArrowheads="1"/>
          </p:cNvSpPr>
          <p:nvPr/>
        </p:nvSpPr>
        <p:spPr bwMode="auto">
          <a:xfrm>
            <a:off x="6227763" y="1773238"/>
            <a:ext cx="23050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  <a:spcBef>
                <a:spcPts val="638"/>
              </a:spcBef>
            </a:pPr>
            <a:r>
              <a:rPr lang="en-US" altLang="ja-JP" sz="1000">
                <a:solidFill>
                  <a:srgbClr val="003300"/>
                </a:solidFill>
                <a:latin typeface="Lucida Grande"/>
                <a:sym typeface="Lucida Grande"/>
              </a:rPr>
              <a:t>Geometrical reduction factors </a:t>
            </a:r>
          </a:p>
          <a:p>
            <a:pPr>
              <a:lnSpc>
                <a:spcPts val="1000"/>
              </a:lnSpc>
              <a:spcBef>
                <a:spcPts val="638"/>
              </a:spcBef>
            </a:pPr>
            <a:r>
              <a:rPr lang="en-US" altLang="ja-JP" sz="1000">
                <a:solidFill>
                  <a:srgbClr val="003300"/>
                </a:solidFill>
                <a:latin typeface="Lucida Grande"/>
                <a:sym typeface="Lucida Grande"/>
              </a:rPr>
              <a:t>due to crossing angle and </a:t>
            </a:r>
          </a:p>
          <a:p>
            <a:pPr>
              <a:lnSpc>
                <a:spcPts val="1000"/>
              </a:lnSpc>
              <a:spcBef>
                <a:spcPts val="638"/>
              </a:spcBef>
            </a:pPr>
            <a:r>
              <a:rPr lang="en-US" altLang="ja-JP" sz="1000">
                <a:solidFill>
                  <a:srgbClr val="003300"/>
                </a:solidFill>
                <a:latin typeface="Lucida Grande"/>
                <a:sym typeface="Lucida Grande"/>
              </a:rPr>
              <a:t>hour-glass effect</a:t>
            </a:r>
          </a:p>
        </p:txBody>
      </p:sp>
      <p:sp>
        <p:nvSpPr>
          <p:cNvPr id="48140" name="正方形/長方形 18"/>
          <p:cNvSpPr>
            <a:spLocks noChangeArrowheads="1"/>
          </p:cNvSpPr>
          <p:nvPr/>
        </p:nvSpPr>
        <p:spPr bwMode="auto">
          <a:xfrm>
            <a:off x="2483768" y="4942909"/>
            <a:ext cx="4544834" cy="646331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ja-JP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Nano</a:t>
            </a:r>
            <a:r>
              <a:rPr lang="en-US" altLang="ja-JP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-beam scheme</a:t>
            </a:r>
            <a:endParaRPr lang="en-US" altLang="ja-JP" sz="3600" b="1" dirty="0">
              <a:solidFill>
                <a:srgbClr val="0000CC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555776" y="5673442"/>
            <a:ext cx="61221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altLang="ja-JP" sz="24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Invented by Pantaleo Raimondi for SuperB</a:t>
            </a:r>
            <a:endParaRPr lang="en-US" altLang="ja-JP" sz="2400" dirty="0" smtClean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>
              <a:defRPr/>
            </a:pP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Adopted planned Super B and </a:t>
            </a:r>
            <a:r>
              <a:rPr lang="en-US" altLang="ja-JP" sz="2400" dirty="0" smtClean="0">
                <a:solidFill>
                  <a:srgbClr val="FF0000"/>
                </a:solidFill>
                <a:latin typeface="Symbol" pitchFamily="18" charset="2"/>
                <a:ea typeface="ＭＳ Ｐゴシック" pitchFamily="50" charset="-128"/>
                <a:cs typeface="Arial" pitchFamily="34" charset="0"/>
              </a:rPr>
              <a:t>t</a:t>
            </a: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/c Factories</a:t>
            </a:r>
            <a:endParaRPr lang="ja-JP" altLang="en-US" sz="2400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7" name="曲折矢印 16"/>
          <p:cNvSpPr/>
          <p:nvPr/>
        </p:nvSpPr>
        <p:spPr bwMode="auto">
          <a:xfrm flipV="1">
            <a:off x="1763688" y="4509120"/>
            <a:ext cx="576064" cy="792088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419872" y="4119463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(+low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emmittance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Nano-Beam Scheme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75A76-81C6-49C9-979E-3E9B040927A7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149" name="Text Box 3"/>
          <p:cNvSpPr txBox="1">
            <a:spLocks/>
          </p:cNvSpPr>
          <p:nvPr/>
        </p:nvSpPr>
        <p:spPr bwMode="auto">
          <a:xfrm>
            <a:off x="5508104" y="1214438"/>
            <a:ext cx="1626120" cy="434975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 defTabSz="642938" fontAlgn="base">
              <a:spcBef>
                <a:spcPct val="0"/>
              </a:spcBef>
              <a:spcAft>
                <a:spcPct val="0"/>
              </a:spcAft>
            </a:pPr>
            <a:r>
              <a:rPr kumimoji="0" lang="it-IT" altLang="ja-JP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 KEKB</a:t>
            </a:r>
            <a:endParaRPr kumimoji="0" lang="en-US" altLang="ja-JP" sz="2400" b="1" dirty="0" smtClean="0">
              <a:solidFill>
                <a:srgbClr val="FFFFFF"/>
              </a:solidFill>
              <a:latin typeface="Arial" pitchFamily="34" charset="0"/>
              <a:ea typeface="ＭＳ Ｐ明朝" pitchFamily="18" charset="-128"/>
              <a:cs typeface="Arial" pitchFamily="34" charset="0"/>
              <a:sym typeface="Gill Sans"/>
            </a:endParaRPr>
          </a:p>
        </p:txBody>
      </p:sp>
      <p:sp>
        <p:nvSpPr>
          <p:cNvPr id="6150" name="Text Box 4"/>
          <p:cNvSpPr txBox="1">
            <a:spLocks/>
          </p:cNvSpPr>
          <p:nvPr/>
        </p:nvSpPr>
        <p:spPr bwMode="auto">
          <a:xfrm>
            <a:off x="179388" y="3138488"/>
            <a:ext cx="2089150" cy="434975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 defTabSz="642938" fontAlgn="base">
              <a:spcBef>
                <a:spcPct val="0"/>
              </a:spcBef>
              <a:spcAft>
                <a:spcPct val="0"/>
              </a:spcAft>
            </a:pPr>
            <a:r>
              <a:rPr kumimoji="0" lang="it-IT" altLang="ja-JP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Gill Sans"/>
              </a:rPr>
              <a:t>SuperKEKB</a:t>
            </a:r>
            <a:endParaRPr kumimoji="0" lang="en-US" altLang="ja-JP" sz="2400" b="1" dirty="0" smtClean="0">
              <a:solidFill>
                <a:srgbClr val="FFFFFF"/>
              </a:solidFill>
              <a:latin typeface="Arial" pitchFamily="34" charset="0"/>
              <a:ea typeface="ＭＳ Ｐ明朝" pitchFamily="18" charset="-128"/>
              <a:cs typeface="Arial" pitchFamily="34" charset="0"/>
              <a:sym typeface="Gill Sans"/>
            </a:endParaRPr>
          </a:p>
        </p:txBody>
      </p:sp>
      <p:pic>
        <p:nvPicPr>
          <p:cNvPr id="6151" name="Picture 45"/>
          <p:cNvPicPr>
            <a:picLocks noChangeAspect="1" noChangeArrowheads="1"/>
          </p:cNvPicPr>
          <p:nvPr/>
        </p:nvPicPr>
        <p:blipFill>
          <a:blip r:embed="rId4" cstate="print"/>
          <a:srcRect t="17694"/>
          <a:stretch>
            <a:fillRect/>
          </a:stretch>
        </p:blipFill>
        <p:spPr bwMode="auto">
          <a:xfrm>
            <a:off x="4054475" y="1643063"/>
            <a:ext cx="5046663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46"/>
          <p:cNvPicPr>
            <a:picLocks noChangeAspect="1" noChangeArrowheads="1"/>
          </p:cNvPicPr>
          <p:nvPr/>
        </p:nvPicPr>
        <p:blipFill>
          <a:blip r:embed="rId5" cstate="print"/>
          <a:srcRect t="5016" b="2194"/>
          <a:stretch>
            <a:fillRect/>
          </a:stretch>
        </p:blipFill>
        <p:spPr bwMode="auto">
          <a:xfrm>
            <a:off x="214313" y="3511550"/>
            <a:ext cx="50736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6072188" y="5461000"/>
          <a:ext cx="20716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4" name="数式" r:id="rId6" imgW="952500" imgH="419100" progId="Equation.3">
                  <p:embed/>
                </p:oleObj>
              </mc:Choice>
              <mc:Fallback>
                <p:oleObj name="数式" r:id="rId6" imgW="9525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5461000"/>
                        <a:ext cx="2071687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572125" y="4143375"/>
            <a:ext cx="3357563" cy="714375"/>
            <a:chOff x="0" y="0"/>
            <a:chExt cx="2192" cy="554"/>
          </a:xfrm>
        </p:grpSpPr>
        <p:sp>
          <p:nvSpPr>
            <p:cNvPr id="6185" name="Rectangle 25"/>
            <p:cNvSpPr>
              <a:spLocks/>
            </p:cNvSpPr>
            <p:nvPr/>
          </p:nvSpPr>
          <p:spPr bwMode="auto">
            <a:xfrm>
              <a:off x="0" y="0"/>
              <a:ext cx="2192" cy="45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000" smtClean="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pic>
          <p:nvPicPr>
            <p:cNvPr id="6186" name="Picture 2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" y="20"/>
              <a:ext cx="2047" cy="5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cxnSp>
        <p:nvCxnSpPr>
          <p:cNvPr id="6154" name="直線矢印コネクタ 12"/>
          <p:cNvCxnSpPr>
            <a:cxnSpLocks noChangeShapeType="1"/>
          </p:cNvCxnSpPr>
          <p:nvPr/>
        </p:nvCxnSpPr>
        <p:spPr bwMode="auto">
          <a:xfrm rot="5400000">
            <a:off x="4179094" y="2697957"/>
            <a:ext cx="428625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55" name="正方形/長方形 13"/>
          <p:cNvSpPr>
            <a:spLocks noChangeArrowheads="1"/>
          </p:cNvSpPr>
          <p:nvPr/>
        </p:nvSpPr>
        <p:spPr bwMode="auto">
          <a:xfrm>
            <a:off x="4400550" y="3459163"/>
            <a:ext cx="754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5mm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6156" name="正方形/長方形 14"/>
          <p:cNvSpPr>
            <a:spLocks noChangeArrowheads="1"/>
          </p:cNvSpPr>
          <p:nvPr/>
        </p:nvSpPr>
        <p:spPr bwMode="auto">
          <a:xfrm>
            <a:off x="4541838" y="2551113"/>
            <a:ext cx="687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ja-JP" sz="200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cxnSp>
        <p:nvCxnSpPr>
          <p:cNvPr id="6157" name="直線矢印コネクタ 15"/>
          <p:cNvCxnSpPr>
            <a:cxnSpLocks noChangeShapeType="1"/>
          </p:cNvCxnSpPr>
          <p:nvPr/>
        </p:nvCxnSpPr>
        <p:spPr bwMode="auto">
          <a:xfrm rot="10800000">
            <a:off x="4252913" y="3203575"/>
            <a:ext cx="1928812" cy="5000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8" name="直線矢印コネクタ 19"/>
          <p:cNvCxnSpPr>
            <a:cxnSpLocks noChangeShapeType="1"/>
          </p:cNvCxnSpPr>
          <p:nvPr/>
        </p:nvCxnSpPr>
        <p:spPr bwMode="auto">
          <a:xfrm rot="5400000">
            <a:off x="8429625" y="2928938"/>
            <a:ext cx="500063" cy="2873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59" name="正方形/長方形 21"/>
          <p:cNvSpPr>
            <a:spLocks noChangeArrowheads="1"/>
          </p:cNvSpPr>
          <p:nvPr/>
        </p:nvSpPr>
        <p:spPr bwMode="auto">
          <a:xfrm>
            <a:off x="7645400" y="3216275"/>
            <a:ext cx="973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en-US" altLang="ja-JP" sz="200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6160" name="上下矢印 24"/>
          <p:cNvSpPr>
            <a:spLocks noChangeArrowheads="1"/>
          </p:cNvSpPr>
          <p:nvPr/>
        </p:nvSpPr>
        <p:spPr bwMode="auto">
          <a:xfrm>
            <a:off x="7000875" y="4929188"/>
            <a:ext cx="214313" cy="428625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2400" smtClean="0">
              <a:solidFill>
                <a:srgbClr val="000000"/>
              </a:solidFill>
            </a:endParaRPr>
          </a:p>
        </p:txBody>
      </p:sp>
      <p:sp>
        <p:nvSpPr>
          <p:cNvPr id="6161" name="正方形/長方形 20"/>
          <p:cNvSpPr>
            <a:spLocks noChangeArrowheads="1"/>
          </p:cNvSpPr>
          <p:nvPr/>
        </p:nvSpPr>
        <p:spPr bwMode="auto">
          <a:xfrm>
            <a:off x="7292975" y="1206500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(w/o crab)</a:t>
            </a:r>
            <a:endParaRPr lang="ja-JP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4" name="図形グループ 23"/>
          <p:cNvGrpSpPr>
            <a:grpSpLocks/>
          </p:cNvGrpSpPr>
          <p:nvPr/>
        </p:nvGrpSpPr>
        <p:grpSpPr bwMode="auto">
          <a:xfrm>
            <a:off x="212725" y="1036638"/>
            <a:ext cx="3262313" cy="898525"/>
            <a:chOff x="2224088" y="4395337"/>
            <a:chExt cx="4892675" cy="883101"/>
          </a:xfrm>
        </p:grpSpPr>
        <p:sp>
          <p:nvSpPr>
            <p:cNvPr id="41" name="Oval 11"/>
            <p:cNvSpPr>
              <a:spLocks/>
            </p:cNvSpPr>
            <p:nvPr/>
          </p:nvSpPr>
          <p:spPr bwMode="auto">
            <a:xfrm rot="-897938">
              <a:off x="2224088" y="5094329"/>
              <a:ext cx="4892675" cy="179428"/>
            </a:xfrm>
            <a:prstGeom prst="ellipse">
              <a:avLst/>
            </a:prstGeom>
            <a:solidFill>
              <a:srgbClr val="4F81BD">
                <a:alpha val="34901"/>
              </a:srgbClr>
            </a:solidFill>
            <a:ln w="25400">
              <a:solidFill>
                <a:srgbClr val="6E7A89"/>
              </a:solidFill>
              <a:miter lim="800000"/>
              <a:headEnd/>
              <a:tailEnd/>
            </a:ln>
            <a:effectLst>
              <a:outerShdw dist="12700" dir="2700000" algn="ctr" rotWithShape="0">
                <a:srgbClr val="EEECE1">
                  <a:alpha val="74997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2" name="Oval 12"/>
            <p:cNvSpPr>
              <a:spLocks/>
            </p:cNvSpPr>
            <p:nvPr/>
          </p:nvSpPr>
          <p:spPr bwMode="auto">
            <a:xfrm rot="-9898095">
              <a:off x="2224088" y="5100570"/>
              <a:ext cx="4892675" cy="177868"/>
            </a:xfrm>
            <a:prstGeom prst="ellipse">
              <a:avLst/>
            </a:prstGeom>
            <a:solidFill>
              <a:srgbClr val="4F81BD">
                <a:alpha val="34901"/>
              </a:srgbClr>
            </a:solidFill>
            <a:ln w="25400">
              <a:solidFill>
                <a:srgbClr val="6E7A89"/>
              </a:solidFill>
              <a:miter lim="800000"/>
              <a:headEnd/>
              <a:tailEnd/>
            </a:ln>
            <a:effectLst>
              <a:outerShdw dist="12700" dir="2700000" algn="ctr" rotWithShape="0">
                <a:srgbClr val="EEECE1">
                  <a:alpha val="74997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 flipH="1">
              <a:off x="5504918" y="4641856"/>
              <a:ext cx="676165" cy="176308"/>
            </a:xfrm>
            <a:prstGeom prst="line">
              <a:avLst/>
            </a:prstGeom>
            <a:noFill/>
            <a:ln w="25400">
              <a:solidFill>
                <a:srgbClr val="6E7A89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Line 14"/>
            <p:cNvSpPr>
              <a:spLocks noChangeShapeType="1"/>
            </p:cNvSpPr>
            <p:nvPr/>
          </p:nvSpPr>
          <p:spPr bwMode="auto">
            <a:xfrm>
              <a:off x="2964537" y="4665260"/>
              <a:ext cx="571407" cy="141983"/>
            </a:xfrm>
            <a:prstGeom prst="line">
              <a:avLst/>
            </a:prstGeom>
            <a:noFill/>
            <a:ln w="25400">
              <a:solidFill>
                <a:srgbClr val="6E7A89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>
              <a:off x="4678759" y="5099009"/>
              <a:ext cx="304751" cy="98296"/>
            </a:xfrm>
            <a:prstGeom prst="line">
              <a:avLst/>
            </a:prstGeom>
            <a:noFill/>
            <a:ln w="25400">
              <a:solidFill>
                <a:srgbClr val="6E7A89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>
              <a:off x="4678759" y="5089647"/>
              <a:ext cx="304751" cy="98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H="1">
              <a:off x="4821611" y="4708947"/>
              <a:ext cx="69044" cy="435310"/>
            </a:xfrm>
            <a:prstGeom prst="line">
              <a:avLst/>
            </a:prstGeom>
            <a:noFill/>
            <a:ln w="25400">
              <a:solidFill>
                <a:srgbClr val="6E7A89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kumimoji="0"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84" name="Rectangle 18"/>
            <p:cNvSpPr>
              <a:spLocks/>
            </p:cNvSpPr>
            <p:nvPr/>
          </p:nvSpPr>
          <p:spPr bwMode="auto">
            <a:xfrm>
              <a:off x="4612095" y="4395337"/>
              <a:ext cx="330939" cy="4228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smtClean="0">
                  <a:solidFill>
                    <a:srgbClr val="000000"/>
                  </a:solidFill>
                </a:rPr>
                <a:t>L</a:t>
              </a:r>
            </a:p>
          </p:txBody>
        </p:sp>
      </p:grpSp>
      <p:sp>
        <p:nvSpPr>
          <p:cNvPr id="6163" name="Rectangle 19"/>
          <p:cNvSpPr>
            <a:spLocks/>
          </p:cNvSpPr>
          <p:nvPr/>
        </p:nvSpPr>
        <p:spPr bwMode="auto">
          <a:xfrm>
            <a:off x="282575" y="2398713"/>
            <a:ext cx="3443288" cy="739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Times" pitchFamily="18" charset="0"/>
              </a:rPr>
              <a:t>Hourglass condition: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FF0000"/>
                </a:solidFill>
                <a:sym typeface="Times" pitchFamily="18" charset="0"/>
              </a:rPr>
              <a:t>                       β</a:t>
            </a:r>
            <a:r>
              <a:rPr lang="en-US" altLang="ja-JP" sz="2400" baseline="-6000" smtClean="0">
                <a:solidFill>
                  <a:srgbClr val="FF0000"/>
                </a:solidFill>
                <a:sym typeface="Times" pitchFamily="18" charset="0"/>
              </a:rPr>
              <a:t>y</a:t>
            </a:r>
            <a:r>
              <a:rPr lang="en-US" altLang="ja-JP" sz="2400" baseline="32000" smtClean="0">
                <a:solidFill>
                  <a:srgbClr val="FF0000"/>
                </a:solidFill>
                <a:sym typeface="Times" pitchFamily="18" charset="0"/>
              </a:rPr>
              <a:t>*</a:t>
            </a:r>
            <a:r>
              <a:rPr lang="en-US" altLang="ja-JP" sz="2400" smtClean="0">
                <a:solidFill>
                  <a:srgbClr val="FF0000"/>
                </a:solidFill>
                <a:sym typeface="Times" pitchFamily="18" charset="0"/>
              </a:rPr>
              <a:t>&gt;~ L=</a:t>
            </a:r>
            <a:r>
              <a:rPr lang="en-US" altLang="ja-JP" sz="2400" smtClean="0">
                <a:solidFill>
                  <a:srgbClr val="FF0000"/>
                </a:solidFill>
                <a:latin typeface="Symbol" pitchFamily="18" charset="2"/>
                <a:sym typeface="Times" pitchFamily="18" charset="0"/>
              </a:rPr>
              <a:t>s</a:t>
            </a:r>
            <a:r>
              <a:rPr lang="en-US" altLang="ja-JP" sz="2400" baseline="-25000" smtClean="0">
                <a:solidFill>
                  <a:srgbClr val="FF0000"/>
                </a:solidFill>
                <a:sym typeface="Times" pitchFamily="18" charset="0"/>
              </a:rPr>
              <a:t>x</a:t>
            </a:r>
            <a:r>
              <a:rPr lang="en-US" altLang="ja-JP" sz="2400" smtClean="0">
                <a:solidFill>
                  <a:srgbClr val="FF0000"/>
                </a:solidFill>
                <a:sym typeface="Times" pitchFamily="18" charset="0"/>
              </a:rPr>
              <a:t>/</a:t>
            </a:r>
            <a:r>
              <a:rPr lang="en-US" altLang="ja-JP" sz="2400" smtClean="0">
                <a:solidFill>
                  <a:srgbClr val="FF0000"/>
                </a:solidFill>
                <a:latin typeface="Symbol" pitchFamily="18" charset="2"/>
                <a:sym typeface="Times" pitchFamily="18" charset="0"/>
              </a:rPr>
              <a:t>f</a:t>
            </a:r>
          </a:p>
        </p:txBody>
      </p:sp>
      <p:sp>
        <p:nvSpPr>
          <p:cNvPr id="51" name="テキスト ボックス 36"/>
          <p:cNvSpPr txBox="1">
            <a:spLocks noChangeArrowheads="1"/>
          </p:cNvSpPr>
          <p:nvPr/>
        </p:nvSpPr>
        <p:spPr bwMode="auto">
          <a:xfrm>
            <a:off x="2795588" y="1503363"/>
            <a:ext cx="15176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kumimoji="0" lang="en-US" altLang="ja-JP" kern="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Half crossing</a:t>
            </a:r>
          </a:p>
          <a:p>
            <a:pPr>
              <a:lnSpc>
                <a:spcPts val="1800"/>
              </a:lnSpc>
              <a:defRPr/>
            </a:pPr>
            <a:r>
              <a:rPr kumimoji="0" lang="en-US" altLang="ja-JP" kern="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angle: </a:t>
            </a:r>
            <a:r>
              <a:rPr kumimoji="0" lang="en-US" altLang="ja-JP" kern="0" dirty="0">
                <a:solidFill>
                  <a:srgbClr val="006600"/>
                </a:solidFill>
                <a:latin typeface="Symbol" pitchFamily="18" charset="2"/>
                <a:cs typeface="Arial" pitchFamily="34" charset="0"/>
              </a:rPr>
              <a:t>f</a:t>
            </a:r>
            <a:endParaRPr kumimoji="0" lang="ja-JP" altLang="en-US" kern="0" dirty="0">
              <a:solidFill>
                <a:srgbClr val="006600"/>
              </a:solidFill>
              <a:latin typeface="Symbol" pitchFamily="18" charset="2"/>
              <a:cs typeface="Arial" pitchFamily="34" charset="0"/>
            </a:endParaRPr>
          </a:p>
        </p:txBody>
      </p:sp>
      <p:cxnSp>
        <p:nvCxnSpPr>
          <p:cNvPr id="6165" name="直線矢印コネクタ 12"/>
          <p:cNvCxnSpPr>
            <a:cxnSpLocks noChangeShapeType="1"/>
          </p:cNvCxnSpPr>
          <p:nvPr/>
        </p:nvCxnSpPr>
        <p:spPr bwMode="auto">
          <a:xfrm rot="5400000">
            <a:off x="277019" y="4937919"/>
            <a:ext cx="428625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6" name="正方形/長方形 14"/>
          <p:cNvSpPr>
            <a:spLocks noChangeArrowheads="1"/>
          </p:cNvSpPr>
          <p:nvPr/>
        </p:nvSpPr>
        <p:spPr bwMode="auto">
          <a:xfrm>
            <a:off x="442913" y="4333875"/>
            <a:ext cx="687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ja-JP" sz="200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cxnSp>
        <p:nvCxnSpPr>
          <p:cNvPr id="6167" name="直線矢印コネクタ 15"/>
          <p:cNvCxnSpPr>
            <a:cxnSpLocks noChangeShapeType="1"/>
          </p:cNvCxnSpPr>
          <p:nvPr/>
        </p:nvCxnSpPr>
        <p:spPr bwMode="auto">
          <a:xfrm rot="10800000">
            <a:off x="488950" y="5291138"/>
            <a:ext cx="1928813" cy="5000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8" name="正方形/長方形 13"/>
          <p:cNvSpPr>
            <a:spLocks noChangeArrowheads="1"/>
          </p:cNvSpPr>
          <p:nvPr/>
        </p:nvSpPr>
        <p:spPr bwMode="auto">
          <a:xfrm>
            <a:off x="1382713" y="5195888"/>
            <a:ext cx="754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5mm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cxnSp>
        <p:nvCxnSpPr>
          <p:cNvPr id="6169" name="直線矢印コネクタ 19"/>
          <p:cNvCxnSpPr>
            <a:cxnSpLocks noChangeShapeType="1"/>
          </p:cNvCxnSpPr>
          <p:nvPr/>
        </p:nvCxnSpPr>
        <p:spPr bwMode="auto">
          <a:xfrm rot="5400000">
            <a:off x="4711701" y="5184775"/>
            <a:ext cx="500062" cy="2873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70" name="正方形/長方形 21"/>
          <p:cNvSpPr>
            <a:spLocks noChangeArrowheads="1"/>
          </p:cNvSpPr>
          <p:nvPr/>
        </p:nvSpPr>
        <p:spPr bwMode="auto">
          <a:xfrm>
            <a:off x="3987800" y="5014913"/>
            <a:ext cx="973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en-US" altLang="ja-JP" sz="200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39" name="ストライプ矢印 38"/>
          <p:cNvSpPr/>
          <p:nvPr/>
        </p:nvSpPr>
        <p:spPr bwMode="auto">
          <a:xfrm rot="8708161">
            <a:off x="3433763" y="3478213"/>
            <a:ext cx="719137" cy="431800"/>
          </a:xfrm>
          <a:prstGeom prst="striped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173" name="テキスト ボックス 49"/>
          <p:cNvSpPr txBox="1">
            <a:spLocks noChangeArrowheads="1"/>
          </p:cNvSpPr>
          <p:nvPr/>
        </p:nvSpPr>
        <p:spPr bwMode="auto">
          <a:xfrm>
            <a:off x="3132138" y="4005263"/>
            <a:ext cx="1135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~50nm</a:t>
            </a:r>
            <a:endParaRPr lang="ja-JP" altLang="en-US" sz="24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74" name="直線矢印コネクタ 52"/>
          <p:cNvCxnSpPr>
            <a:cxnSpLocks noChangeShapeType="1"/>
          </p:cNvCxnSpPr>
          <p:nvPr/>
        </p:nvCxnSpPr>
        <p:spPr bwMode="auto">
          <a:xfrm flipH="1">
            <a:off x="3059113" y="4365625"/>
            <a:ext cx="288925" cy="2873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75" name="正方形/長方形 53"/>
          <p:cNvSpPr>
            <a:spLocks noChangeArrowheads="1"/>
          </p:cNvSpPr>
          <p:nvPr/>
        </p:nvSpPr>
        <p:spPr bwMode="auto">
          <a:xfrm>
            <a:off x="2555776" y="5776937"/>
            <a:ext cx="1230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83mrad</a:t>
            </a:r>
            <a:endParaRPr lang="ja-JP" alt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6176" name="正方形/長方形 54"/>
          <p:cNvSpPr>
            <a:spLocks noChangeArrowheads="1"/>
          </p:cNvSpPr>
          <p:nvPr/>
        </p:nvSpPr>
        <p:spPr bwMode="auto">
          <a:xfrm>
            <a:off x="7380288" y="1844675"/>
            <a:ext cx="1054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22mrad</a:t>
            </a:r>
            <a:endParaRPr lang="ja-JP" altLang="en-US" sz="2000" smtClean="0">
              <a:solidFill>
                <a:srgbClr val="0000CC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475656" y="6381328"/>
            <a:ext cx="4286879" cy="400110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" pitchFamily="34" charset="0"/>
                <a:cs typeface="Arial" pitchFamily="34" charset="0"/>
              </a:rPr>
              <a:t>Crab Waist : planned in Super </a:t>
            </a:r>
            <a:r>
              <a:rPr kumimoji="1" lang="en-US" altLang="ja-JP" sz="2000" b="1" dirty="0" smtClean="0">
                <a:latin typeface="Symbol" pitchFamily="18" charset="2"/>
                <a:cs typeface="Arial" pitchFamily="34" charset="0"/>
              </a:rPr>
              <a:t>t</a:t>
            </a:r>
            <a:r>
              <a:rPr kumimoji="1" lang="en-US" altLang="ja-JP" sz="2000" b="1" dirty="0" smtClean="0">
                <a:latin typeface="Arial" pitchFamily="34" charset="0"/>
                <a:cs typeface="Arial" pitchFamily="34" charset="0"/>
              </a:rPr>
              <a:t>/c </a:t>
            </a:r>
            <a:endParaRPr kumimoji="1" lang="ja-JP" alt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3048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" y="5607050"/>
            <a:ext cx="1984375" cy="108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9156" name="Rectangle 20"/>
          <p:cNvSpPr>
            <a:spLocks/>
          </p:cNvSpPr>
          <p:nvPr/>
        </p:nvSpPr>
        <p:spPr bwMode="auto">
          <a:xfrm>
            <a:off x="4305300" y="1066800"/>
            <a:ext cx="592138" cy="184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200">
                <a:solidFill>
                  <a:srgbClr val="0000FF"/>
                </a:solidFill>
                <a:latin typeface="Futura"/>
              </a:rPr>
              <a:t>e- 2.3 A</a:t>
            </a:r>
          </a:p>
        </p:txBody>
      </p:sp>
      <p:sp>
        <p:nvSpPr>
          <p:cNvPr id="49157" name="Rectangle 21"/>
          <p:cNvSpPr>
            <a:spLocks/>
          </p:cNvSpPr>
          <p:nvPr/>
        </p:nvSpPr>
        <p:spPr bwMode="auto">
          <a:xfrm>
            <a:off x="5829300" y="1676400"/>
            <a:ext cx="644525" cy="184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200">
                <a:solidFill>
                  <a:srgbClr val="FF0000"/>
                </a:solidFill>
                <a:latin typeface="Futura"/>
              </a:rPr>
              <a:t>e+ 4.0 A</a:t>
            </a:r>
          </a:p>
        </p:txBody>
      </p:sp>
      <p:sp>
        <p:nvSpPr>
          <p:cNvPr id="49158" name="Rectangle 23"/>
          <p:cNvSpPr>
            <a:spLocks/>
          </p:cNvSpPr>
          <p:nvPr/>
        </p:nvSpPr>
        <p:spPr bwMode="auto">
          <a:xfrm>
            <a:off x="4648200" y="6248400"/>
            <a:ext cx="4343400" cy="423863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algn="ctr"/>
            <a:r>
              <a:rPr lang="en-US" altLang="ja-JP" sz="2700" b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 40 Gain in Luminosity</a:t>
            </a:r>
            <a:endParaRPr lang="ja-JP" altLang="en-US" sz="2700" b="1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477000" y="5410200"/>
            <a:ext cx="2446338" cy="706438"/>
            <a:chOff x="0" y="0"/>
            <a:chExt cx="2192" cy="632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49206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49207" name="Picture 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49205" name="Oval 28"/>
            <p:cNvSpPr>
              <a:spLocks/>
            </p:cNvSpPr>
            <p:nvPr/>
          </p:nvSpPr>
          <p:spPr bwMode="auto">
            <a:xfrm>
              <a:off x="1276" y="0"/>
              <a:ext cx="470" cy="60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14" name="円/楕円 13"/>
          <p:cNvSpPr/>
          <p:nvPr/>
        </p:nvSpPr>
        <p:spPr>
          <a:xfrm>
            <a:off x="4076700" y="2133600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4838700" y="990600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162" name="図 5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8688" y="398463"/>
            <a:ext cx="15621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9"/>
          <p:cNvSpPr>
            <a:spLocks/>
          </p:cNvSpPr>
          <p:nvPr/>
        </p:nvSpPr>
        <p:spPr bwMode="auto">
          <a:xfrm>
            <a:off x="3357563" y="0"/>
            <a:ext cx="2976562" cy="554038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>
            <a:spAutoFit/>
          </a:bodyPr>
          <a:lstStyle/>
          <a:p>
            <a:r>
              <a:rPr lang="en-US" altLang="ja-JP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SuperKEKB</a:t>
            </a:r>
            <a:endParaRPr lang="ja-JP" alt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8269288" y="838200"/>
            <a:ext cx="342900" cy="1238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7507288" y="838200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9166" name="Rectangle 16"/>
          <p:cNvSpPr>
            <a:spLocks/>
          </p:cNvSpPr>
          <p:nvPr/>
        </p:nvSpPr>
        <p:spPr bwMode="auto">
          <a:xfrm>
            <a:off x="7642225" y="211138"/>
            <a:ext cx="10668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r>
              <a:rPr lang="en-US" altLang="ja-JP" sz="1000">
                <a:latin typeface="Gill Sans"/>
              </a:rPr>
              <a:t>Colliding bunches</a:t>
            </a:r>
          </a:p>
        </p:txBody>
      </p:sp>
      <p:pic>
        <p:nvPicPr>
          <p:cNvPr id="49167" name="図 5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52400"/>
            <a:ext cx="16049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9675" y="1714500"/>
            <a:ext cx="1209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9" name="Picture 330" descr="OHO_TiN_After"/>
          <p:cNvPicPr>
            <a:picLocks noChangeAspect="1" noChangeArrowheads="1"/>
          </p:cNvPicPr>
          <p:nvPr/>
        </p:nvPicPr>
        <p:blipFill>
          <a:blip r:embed="rId9" cstate="print">
            <a:lum contrast="-18000"/>
          </a:blip>
          <a:srcRect b="8067"/>
          <a:stretch>
            <a:fillRect/>
          </a:stretch>
        </p:blipFill>
        <p:spPr bwMode="auto">
          <a:xfrm>
            <a:off x="2103438" y="5653088"/>
            <a:ext cx="13636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0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80300" y="2743200"/>
            <a:ext cx="1449388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1" name="Text Box 34"/>
          <p:cNvSpPr txBox="1">
            <a:spLocks noChangeArrowheads="1"/>
          </p:cNvSpPr>
          <p:nvPr/>
        </p:nvSpPr>
        <p:spPr bwMode="auto">
          <a:xfrm>
            <a:off x="2476500" y="4241800"/>
            <a:ext cx="944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Damping ring</a:t>
            </a:r>
          </a:p>
        </p:txBody>
      </p:sp>
      <p:sp>
        <p:nvSpPr>
          <p:cNvPr id="49172" name="Line 35"/>
          <p:cNvSpPr>
            <a:spLocks noChangeShapeType="1"/>
          </p:cNvSpPr>
          <p:nvPr/>
        </p:nvSpPr>
        <p:spPr bwMode="auto">
          <a:xfrm flipH="1">
            <a:off x="2552700" y="4495800"/>
            <a:ext cx="8382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3" name="Line 36"/>
          <p:cNvSpPr>
            <a:spLocks noChangeShapeType="1"/>
          </p:cNvSpPr>
          <p:nvPr/>
        </p:nvSpPr>
        <p:spPr bwMode="auto">
          <a:xfrm flipH="1">
            <a:off x="4305300" y="4724400"/>
            <a:ext cx="228600" cy="38100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4" name="Text Box 37"/>
          <p:cNvSpPr txBox="1">
            <a:spLocks noChangeArrowheads="1"/>
          </p:cNvSpPr>
          <p:nvPr/>
        </p:nvSpPr>
        <p:spPr bwMode="auto">
          <a:xfrm>
            <a:off x="3462338" y="5105400"/>
            <a:ext cx="12652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Low emittance gun</a:t>
            </a:r>
          </a:p>
        </p:txBody>
      </p:sp>
      <p:sp>
        <p:nvSpPr>
          <p:cNvPr id="49175" name="Line 38"/>
          <p:cNvSpPr>
            <a:spLocks noChangeShapeType="1"/>
          </p:cNvSpPr>
          <p:nvPr/>
        </p:nvSpPr>
        <p:spPr bwMode="auto">
          <a:xfrm flipH="1">
            <a:off x="3619500" y="5105400"/>
            <a:ext cx="6858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6" name="Text Box 39"/>
          <p:cNvSpPr txBox="1">
            <a:spLocks noChangeArrowheads="1"/>
          </p:cNvSpPr>
          <p:nvPr/>
        </p:nvSpPr>
        <p:spPr bwMode="auto">
          <a:xfrm>
            <a:off x="5524500" y="4076700"/>
            <a:ext cx="1077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Positron source</a:t>
            </a:r>
          </a:p>
        </p:txBody>
      </p:sp>
      <p:sp>
        <p:nvSpPr>
          <p:cNvPr id="49177" name="Line 40"/>
          <p:cNvSpPr>
            <a:spLocks noChangeShapeType="1"/>
          </p:cNvSpPr>
          <p:nvPr/>
        </p:nvSpPr>
        <p:spPr bwMode="auto">
          <a:xfrm>
            <a:off x="5524500" y="4321175"/>
            <a:ext cx="1143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8" name="Text Box 41"/>
          <p:cNvSpPr txBox="1">
            <a:spLocks noChangeArrowheads="1"/>
          </p:cNvSpPr>
          <p:nvPr/>
        </p:nvSpPr>
        <p:spPr bwMode="auto">
          <a:xfrm>
            <a:off x="2476500" y="1524000"/>
            <a:ext cx="107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New beam pipe</a:t>
            </a:r>
          </a:p>
          <a:p>
            <a:r>
              <a:rPr lang="en-US" altLang="ja-JP" sz="1000">
                <a:latin typeface="Helvetica Neue"/>
              </a:rPr>
              <a:t>&amp; bellows</a:t>
            </a:r>
          </a:p>
        </p:txBody>
      </p:sp>
      <p:sp>
        <p:nvSpPr>
          <p:cNvPr id="49179" name="Line 42"/>
          <p:cNvSpPr>
            <a:spLocks noChangeShapeType="1"/>
          </p:cNvSpPr>
          <p:nvPr/>
        </p:nvSpPr>
        <p:spPr bwMode="auto">
          <a:xfrm>
            <a:off x="2476500" y="1905000"/>
            <a:ext cx="9906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0" name="Text Box 43"/>
          <p:cNvSpPr txBox="1">
            <a:spLocks noChangeArrowheads="1"/>
          </p:cNvSpPr>
          <p:nvPr/>
        </p:nvSpPr>
        <p:spPr bwMode="auto">
          <a:xfrm>
            <a:off x="6329363" y="593725"/>
            <a:ext cx="56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Belle II</a:t>
            </a:r>
          </a:p>
        </p:txBody>
      </p:sp>
      <p:sp>
        <p:nvSpPr>
          <p:cNvPr id="49181" name="Line 44"/>
          <p:cNvSpPr>
            <a:spLocks noChangeShapeType="1"/>
          </p:cNvSpPr>
          <p:nvPr/>
        </p:nvSpPr>
        <p:spPr bwMode="auto">
          <a:xfrm flipV="1">
            <a:off x="6210300" y="838200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2" name="Text Box 45"/>
          <p:cNvSpPr txBox="1">
            <a:spLocks noChangeArrowheads="1"/>
          </p:cNvSpPr>
          <p:nvPr/>
        </p:nvSpPr>
        <p:spPr bwMode="auto">
          <a:xfrm>
            <a:off x="6591300" y="898525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New IR</a:t>
            </a:r>
          </a:p>
        </p:txBody>
      </p:sp>
      <p:sp>
        <p:nvSpPr>
          <p:cNvPr id="49183" name="Line 46"/>
          <p:cNvSpPr>
            <a:spLocks noChangeShapeType="1"/>
          </p:cNvSpPr>
          <p:nvPr/>
        </p:nvSpPr>
        <p:spPr bwMode="auto">
          <a:xfrm flipV="1">
            <a:off x="6396038" y="1143000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4" name="Line 47"/>
          <p:cNvSpPr>
            <a:spLocks noChangeShapeType="1"/>
          </p:cNvSpPr>
          <p:nvPr/>
        </p:nvSpPr>
        <p:spPr bwMode="auto">
          <a:xfrm flipH="1">
            <a:off x="2247900" y="990600"/>
            <a:ext cx="533400" cy="3048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5" name="Line 48"/>
          <p:cNvSpPr>
            <a:spLocks noChangeShapeType="1"/>
          </p:cNvSpPr>
          <p:nvPr/>
        </p:nvSpPr>
        <p:spPr bwMode="auto">
          <a:xfrm flipH="1" flipV="1">
            <a:off x="5067300" y="685800"/>
            <a:ext cx="457200" cy="762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6" name="Line 49"/>
          <p:cNvSpPr>
            <a:spLocks noChangeShapeType="1"/>
          </p:cNvSpPr>
          <p:nvPr/>
        </p:nvSpPr>
        <p:spPr bwMode="auto">
          <a:xfrm flipH="1" flipV="1">
            <a:off x="6210300" y="1447800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7" name="Line 50"/>
          <p:cNvSpPr>
            <a:spLocks noChangeShapeType="1"/>
          </p:cNvSpPr>
          <p:nvPr/>
        </p:nvSpPr>
        <p:spPr bwMode="auto">
          <a:xfrm flipH="1">
            <a:off x="6286500" y="2743200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8" name="Line 51"/>
          <p:cNvSpPr>
            <a:spLocks noChangeShapeType="1"/>
          </p:cNvSpPr>
          <p:nvPr/>
        </p:nvSpPr>
        <p:spPr bwMode="auto">
          <a:xfrm>
            <a:off x="6591300" y="1219200"/>
            <a:ext cx="381000" cy="1524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9189" name="Picture 1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7788" y="4775200"/>
            <a:ext cx="9779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90" name="テキスト ボックス 46"/>
          <p:cNvSpPr txBox="1">
            <a:spLocks noChangeArrowheads="1"/>
          </p:cNvSpPr>
          <p:nvPr/>
        </p:nvSpPr>
        <p:spPr bwMode="auto">
          <a:xfrm>
            <a:off x="792163" y="5178425"/>
            <a:ext cx="1874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TiN-coated beam pipe with antechambers</a:t>
            </a:r>
          </a:p>
        </p:txBody>
      </p:sp>
      <p:sp>
        <p:nvSpPr>
          <p:cNvPr id="49191" name="テキスト ボックス 48"/>
          <p:cNvSpPr txBox="1">
            <a:spLocks noChangeArrowheads="1"/>
          </p:cNvSpPr>
          <p:nvPr/>
        </p:nvSpPr>
        <p:spPr bwMode="auto">
          <a:xfrm>
            <a:off x="5529263" y="3267075"/>
            <a:ext cx="1912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Add / modify RF systems for higher beam current</a:t>
            </a:r>
          </a:p>
        </p:txBody>
      </p:sp>
      <p:sp>
        <p:nvSpPr>
          <p:cNvPr id="49192" name="テキスト ボックス 49"/>
          <p:cNvSpPr txBox="1">
            <a:spLocks noChangeArrowheads="1"/>
          </p:cNvSpPr>
          <p:nvPr/>
        </p:nvSpPr>
        <p:spPr bwMode="auto">
          <a:xfrm>
            <a:off x="5638800" y="432435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New positron target / capture section</a:t>
            </a:r>
          </a:p>
        </p:txBody>
      </p:sp>
      <p:sp>
        <p:nvSpPr>
          <p:cNvPr id="49193" name="テキスト ボックス 50"/>
          <p:cNvSpPr txBox="1">
            <a:spLocks noChangeArrowheads="1"/>
          </p:cNvSpPr>
          <p:nvPr/>
        </p:nvSpPr>
        <p:spPr bwMode="auto">
          <a:xfrm>
            <a:off x="7240588" y="1066800"/>
            <a:ext cx="1836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New superconducting /permanent final focusing quads near the IP</a:t>
            </a:r>
          </a:p>
        </p:txBody>
      </p:sp>
      <p:sp>
        <p:nvSpPr>
          <p:cNvPr id="49194" name="テキスト ボックス 51"/>
          <p:cNvSpPr txBox="1">
            <a:spLocks noChangeArrowheads="1"/>
          </p:cNvSpPr>
          <p:nvPr/>
        </p:nvSpPr>
        <p:spPr bwMode="auto">
          <a:xfrm>
            <a:off x="3536950" y="5334000"/>
            <a:ext cx="177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Low emittance electrons to inject</a:t>
            </a:r>
          </a:p>
        </p:txBody>
      </p:sp>
      <p:sp>
        <p:nvSpPr>
          <p:cNvPr id="49195" name="テキスト ボックス 52"/>
          <p:cNvSpPr txBox="1">
            <a:spLocks noChangeArrowheads="1"/>
          </p:cNvSpPr>
          <p:nvPr/>
        </p:nvSpPr>
        <p:spPr bwMode="auto">
          <a:xfrm>
            <a:off x="2708275" y="3789363"/>
            <a:ext cx="177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Low emittance positrons to inject</a:t>
            </a:r>
          </a:p>
        </p:txBody>
      </p:sp>
      <p:sp>
        <p:nvSpPr>
          <p:cNvPr id="52" name="TextBox 139"/>
          <p:cNvSpPr txBox="1"/>
          <p:nvPr/>
        </p:nvSpPr>
        <p:spPr>
          <a:xfrm>
            <a:off x="3851275" y="5876925"/>
            <a:ext cx="25479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sl-SI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L=8·10</a:t>
            </a:r>
            <a:r>
              <a:rPr kumimoji="0" lang="sl-SI" b="1" kern="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kumimoji="0" lang="sl-SI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kumimoji="0" lang="sl-SI" b="1" kern="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kumimoji="0" lang="sl-SI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kumimoji="0" lang="sl-SI" b="1" kern="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54" name="テキスト ボックス 47"/>
          <p:cNvSpPr txBox="1">
            <a:spLocks noChangeArrowheads="1"/>
          </p:cNvSpPr>
          <p:nvPr/>
        </p:nvSpPr>
        <p:spPr bwMode="auto">
          <a:xfrm>
            <a:off x="38100" y="4308475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+mn-ea"/>
              </a:rPr>
              <a:t>Redesign the lattices of HER &amp; LER to squeeze the emittance </a:t>
            </a:r>
          </a:p>
        </p:txBody>
      </p:sp>
      <p:sp>
        <p:nvSpPr>
          <p:cNvPr id="55" name="テキスト ボックス 45"/>
          <p:cNvSpPr txBox="1">
            <a:spLocks noChangeArrowheads="1"/>
          </p:cNvSpPr>
          <p:nvPr/>
        </p:nvSpPr>
        <p:spPr bwMode="auto">
          <a:xfrm>
            <a:off x="-20638" y="2443163"/>
            <a:ext cx="1766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+mn-ea"/>
              </a:rPr>
              <a:t>Replace short  dipoles with longer ones (LER)</a:t>
            </a:r>
          </a:p>
        </p:txBody>
      </p:sp>
      <p:grpSp>
        <p:nvGrpSpPr>
          <p:cNvPr id="4" name="図形グループ 71"/>
          <p:cNvGrpSpPr>
            <a:grpSpLocks/>
          </p:cNvGrpSpPr>
          <p:nvPr/>
        </p:nvGrpSpPr>
        <p:grpSpPr bwMode="auto">
          <a:xfrm>
            <a:off x="184150" y="2943225"/>
            <a:ext cx="2405063" cy="1273175"/>
            <a:chOff x="184906" y="2927590"/>
            <a:chExt cx="2404238" cy="1272404"/>
          </a:xfrm>
        </p:grpSpPr>
        <p:pic>
          <p:nvPicPr>
            <p:cNvPr id="49201" name="図 67"/>
            <p:cNvPicPr>
              <a:picLocks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02" name="図 68"/>
            <p:cNvPicPr>
              <a:picLocks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下矢印 58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9200" name="図 4" descr="c1_new2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3213" y="1384300"/>
            <a:ext cx="121126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593615"/>
              </p:ext>
            </p:extLst>
          </p:nvPr>
        </p:nvGraphicFramePr>
        <p:xfrm>
          <a:off x="323528" y="988213"/>
          <a:ext cx="8316416" cy="5680899"/>
        </p:xfrm>
        <a:graphic>
          <a:graphicData uri="http://schemas.openxmlformats.org/drawingml/2006/table">
            <a:tbl>
              <a:tblPr/>
              <a:tblGrid>
                <a:gridCol w="2392012"/>
                <a:gridCol w="876921"/>
                <a:gridCol w="1065957"/>
                <a:gridCol w="950465"/>
                <a:gridCol w="1208169"/>
                <a:gridCol w="987400"/>
                <a:gridCol w="835492"/>
              </a:tblGrid>
              <a:tr h="396201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parameters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KEKB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(@record)</a:t>
                      </a:r>
                      <a:endParaRPr kumimoji="0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SuperKEKB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units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Beam energy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E</a:t>
                      </a:r>
                      <a:r>
                        <a:rPr kumimoji="0" lang="en-US" altLang="ja-JP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3.5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7.007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GeV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Half crossing angle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φ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41.5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mrad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# of Bunches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N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1584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2500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Emittance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 Horizontal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ε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x</a:t>
                      </a:r>
                      <a:endParaRPr kumimoji="0" lang="en-US" altLang="ja-JP" sz="20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3.2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4.6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nm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Emittance ratio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ea typeface="ＭＳ Ｐゴシック" pitchFamily="50" charset="-128"/>
                          <a:sym typeface="Constantia" pitchFamily="18" charset="0"/>
                        </a:rPr>
                        <a:t>κ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0.88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0.66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0.27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0.28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%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Beta functions at IP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β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x</a:t>
                      </a:r>
                      <a:r>
                        <a:rPr kumimoji="0" lang="en-US" altLang="ja-JP" sz="20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/</a:t>
                      </a: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β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y</a:t>
                      </a:r>
                      <a:r>
                        <a:rPr kumimoji="0" lang="en-US" altLang="ja-JP" sz="20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1200/5.9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32/0.27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25/0.30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mm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Beam currents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I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</a:t>
                      </a:r>
                      <a:endParaRPr kumimoji="0" lang="en-US" altLang="ja-JP" sz="20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1.64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1.19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3.6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2.6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A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beam-beam 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param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.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ξ</a:t>
                      </a:r>
                      <a:r>
                        <a:rPr kumimoji="0" lang="en-US" altLang="ja-JP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0.129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0.090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0.0881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0.0807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Bunch Length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z</a:t>
                      </a:r>
                      <a:endParaRPr kumimoji="0" lang="en-US" altLang="ja-JP" sz="2000" b="0" i="0" u="none" strike="noStrike" cap="none" normalizeH="0" baseline="-6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6.0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6.0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6.0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5.0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mm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Horizontal Beam Size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x</a:t>
                      </a:r>
                      <a:r>
                        <a:rPr kumimoji="0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  <a:endParaRPr kumimoji="0" lang="en-US" altLang="ja-JP" sz="20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150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150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um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Vertical Beam Size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y</a:t>
                      </a:r>
                      <a:r>
                        <a:rPr kumimoji="0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0.94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0.048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0.059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um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Luminosity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2.1 x 10</a:t>
                      </a:r>
                      <a:r>
                        <a:rPr kumimoji="0" lang="en-US" altLang="ja-JP" sz="20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8 x 10</a:t>
                      </a:r>
                      <a:r>
                        <a:rPr kumimoji="0" lang="en-US" altLang="ja-JP" sz="2000" b="1" i="0" u="none" strike="noStrike" cap="none" normalizeH="0" baseline="32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cm</a:t>
                      </a:r>
                      <a:r>
                        <a:rPr kumimoji="0" lang="en-US" altLang="ja-JP" sz="18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-2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18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-1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5652120" y="980728"/>
            <a:ext cx="2160240" cy="5688632"/>
          </a:xfrm>
          <a:prstGeom prst="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Machine parameters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9" y="338573"/>
            <a:ext cx="1152251" cy="5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277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2048" y="152400"/>
            <a:ext cx="7772400" cy="882650"/>
          </a:xfrm>
        </p:spPr>
        <p:txBody>
          <a:bodyPr/>
          <a:lstStyle/>
          <a:p>
            <a:r>
              <a:rPr lang="en-US" altLang="ja-JP" dirty="0" err="1" smtClean="0"/>
              <a:t>SuperKEKB</a:t>
            </a:r>
            <a:r>
              <a:rPr lang="en-US" altLang="ja-JP" dirty="0" smtClean="0"/>
              <a:t> Construction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38" y="1223040"/>
            <a:ext cx="40608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900370" y="1268760"/>
            <a:ext cx="241604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HER wiggler magnets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11" y="3873076"/>
            <a:ext cx="34845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4723665" y="3804266"/>
            <a:ext cx="308289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RF system (added/modified)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 descr="DSCN21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55" y="4221088"/>
            <a:ext cx="28416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7"/>
          <p:cNvSpPr txBox="1">
            <a:spLocks noChangeArrowheads="1"/>
          </p:cNvSpPr>
          <p:nvPr/>
        </p:nvSpPr>
        <p:spPr bwMode="auto">
          <a:xfrm>
            <a:off x="2339752" y="4283804"/>
            <a:ext cx="2929007" cy="369332"/>
          </a:xfrm>
          <a:prstGeom prst="rect">
            <a:avLst/>
          </a:prstGeom>
          <a:solidFill>
            <a:srgbClr val="FFD685"/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50" charset="-128"/>
              </a:rPr>
              <a:t>Damping ring tunnel: built! </a:t>
            </a:r>
            <a:endParaRPr kumimoji="1" lang="ja-JP" altLang="en-US" sz="1800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081" y="1082196"/>
            <a:ext cx="3821509" cy="28661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14417" y="1059188"/>
            <a:ext cx="274947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Beam pipe and magnets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/>
          <a:srcRect l="3017" t="10106"/>
          <a:stretch/>
        </p:blipFill>
        <p:spPr>
          <a:xfrm>
            <a:off x="54570" y="4725144"/>
            <a:ext cx="2357190" cy="1635523"/>
          </a:xfrm>
          <a:prstGeom prst="rect">
            <a:avLst/>
          </a:prstGeom>
        </p:spPr>
      </p:pic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246173" y="4325114"/>
            <a:ext cx="1620957" cy="369332"/>
          </a:xfrm>
          <a:prstGeom prst="rect">
            <a:avLst/>
          </a:prstGeom>
          <a:solidFill>
            <a:srgbClr val="FFD685"/>
          </a:solidFill>
          <a:ln>
            <a:noFill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err="1" smtClea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50" charset="-128"/>
              </a:rPr>
              <a:t>Linac</a:t>
            </a:r>
            <a:r>
              <a:rPr lang="en-US" altLang="ja-JP" sz="18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50" charset="-128"/>
              </a:rPr>
              <a:t> RF gun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50" charset="-128"/>
              </a:rPr>
              <a:t> </a:t>
            </a:r>
            <a:endParaRPr kumimoji="1" lang="ja-JP" altLang="en-US" sz="1800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4200" y="6376230"/>
            <a:ext cx="2699778" cy="400110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on as ~planned</a:t>
            </a:r>
            <a:endParaRPr kumimoji="1" lang="ja-JP" alt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9" y="338573"/>
            <a:ext cx="1152251" cy="5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680996" y="458112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(buried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now)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Luminosity Projection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926455" y="1052736"/>
            <a:ext cx="7139285" cy="5316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lIns="64291" tIns="32146" rIns="64291" bIns="32146"/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065" y="1202308"/>
            <a:ext cx="6582296" cy="486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2959076" y="1799391"/>
            <a:ext cx="2713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oefler Text" charset="0"/>
              </a:rPr>
              <a:t>Goal of Belle II/SuperKEKB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089547" y="2259359"/>
            <a:ext cx="5416972" cy="0"/>
          </a:xfrm>
          <a:prstGeom prst="line">
            <a:avLst/>
          </a:prstGeom>
          <a:noFill/>
          <a:ln w="50800" cap="flat">
            <a:solidFill>
              <a:srgbClr val="E6578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6154787" y="3666647"/>
            <a:ext cx="1189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3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9 months/year</a:t>
            </a:r>
          </a:p>
          <a:p>
            <a:pPr>
              <a:defRPr/>
            </a:pPr>
            <a:r>
              <a:rPr lang="en-US" altLang="ja-JP" sz="13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20 days/month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3174504" y="4256960"/>
            <a:ext cx="30521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700" b="1" dirty="0">
                <a:solidFill>
                  <a:srgbClr val="002D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Commissioning starts</a:t>
            </a:r>
          </a:p>
          <a:p>
            <a:pPr>
              <a:defRPr/>
            </a:pPr>
            <a:r>
              <a:rPr lang="en-US" altLang="ja-JP" sz="1700" b="1" dirty="0">
                <a:solidFill>
                  <a:srgbClr val="002D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</a:t>
            </a:r>
            <a:r>
              <a:rPr lang="en-US" altLang="ja-JP" sz="1700" b="1" dirty="0" smtClean="0">
                <a:solidFill>
                  <a:srgbClr val="002D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 FY2015. Physics in FY2017</a:t>
            </a:r>
            <a:endParaRPr lang="en-US" altLang="ja-JP" sz="1700" b="1" dirty="0">
              <a:solidFill>
                <a:srgbClr val="002D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267025" y="5357961"/>
            <a:ext cx="1286991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2267025" y="4721304"/>
            <a:ext cx="1218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Shutdown</a:t>
            </a:r>
          </a:p>
          <a:p>
            <a:pPr>
              <a:defRPr/>
            </a:pPr>
            <a:r>
              <a:rPr lang="en-US" altLang="ja-JP" sz="1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for upgrade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 rot="-5400000">
            <a:off x="599728" y="2534490"/>
            <a:ext cx="18210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Integrated luminosity </a:t>
            </a:r>
          </a:p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(ab</a:t>
            </a:r>
            <a:r>
              <a:rPr lang="en-US" altLang="ja-JP" sz="1400" b="1" baseline="320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-1</a:t>
            </a: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)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 rot="-5400000">
            <a:off x="832793" y="4946622"/>
            <a:ext cx="1359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Peak luminosity </a:t>
            </a:r>
          </a:p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(cm</a:t>
            </a:r>
            <a:r>
              <a:rPr lang="en-US" altLang="ja-JP" sz="1400" b="1" baseline="320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-2</a:t>
            </a: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</a:t>
            </a:r>
            <a:r>
              <a:rPr lang="en-US" altLang="ja-JP" sz="1400" b="1" baseline="320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-1</a:t>
            </a: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)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3812977" y="6044222"/>
            <a:ext cx="14619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Calendar Year</a:t>
            </a:r>
          </a:p>
        </p:txBody>
      </p:sp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9" y="338573"/>
            <a:ext cx="1152251" cy="5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7888" y="152400"/>
            <a:ext cx="6406480" cy="882650"/>
          </a:xfrm>
        </p:spPr>
        <p:txBody>
          <a:bodyPr/>
          <a:lstStyle/>
          <a:p>
            <a:r>
              <a:rPr kumimoji="1" lang="en-US" altLang="ja-JP" dirty="0" smtClean="0"/>
              <a:t>Belle II Detector Upgrade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" y="1052736"/>
            <a:ext cx="7154247" cy="4816574"/>
          </a:xfrm>
          <a:prstGeom prst="rect">
            <a:avLst/>
          </a:prstGeom>
        </p:spPr>
      </p:pic>
      <p:pic>
        <p:nvPicPr>
          <p:cNvPr id="5" name="Picture 1" descr="pict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/>
          <a:stretch/>
        </p:blipFill>
        <p:spPr>
          <a:xfrm>
            <a:off x="7092279" y="2827617"/>
            <a:ext cx="2041471" cy="145177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293" y="1121805"/>
            <a:ext cx="2015057" cy="151486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t="9208"/>
          <a:stretch/>
        </p:blipFill>
        <p:spPr>
          <a:xfrm>
            <a:off x="4968080" y="4725144"/>
            <a:ext cx="1692152" cy="19442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263" y="4470338"/>
            <a:ext cx="2458249" cy="187522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15616" y="5643245"/>
            <a:ext cx="2303836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07616"/>
            <a:ext cx="94615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Super tau/charm Factories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107901"/>
            <a:ext cx="73084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BINP: VEPP </a:t>
            </a:r>
            <a:r>
              <a:rPr lang="en-US" altLang="ja-JP" sz="2800" b="1" dirty="0" smtClean="0">
                <a:solidFill>
                  <a:srgbClr val="660066"/>
                </a:solidFill>
                <a:sym typeface="Symbol" charset="2"/>
              </a:rPr>
              <a:t> </a:t>
            </a: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STCF; from early time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INFN: DA</a:t>
            </a:r>
            <a:r>
              <a:rPr lang="en-US" altLang="ja-JP" sz="2800" dirty="0" smtClean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altLang="ja-JP" sz="2800" b="1" dirty="0">
                <a:solidFill>
                  <a:srgbClr val="660066"/>
                </a:solidFill>
                <a:sym typeface="Symbol" charset="2"/>
              </a:rPr>
              <a:t> </a:t>
            </a:r>
            <a:r>
              <a:rPr lang="en-US" altLang="ja-JP" sz="2800" b="1" dirty="0" smtClean="0">
                <a:solidFill>
                  <a:srgbClr val="660066"/>
                </a:solidFill>
                <a:sym typeface="Symbol" charset="2"/>
              </a:rPr>
              <a:t>[</a:t>
            </a:r>
            <a:r>
              <a:rPr lang="en-US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SuperB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>
                <a:solidFill>
                  <a:srgbClr val="660066"/>
                </a:solidFill>
                <a:sym typeface="Symbol" charset="2"/>
              </a:rPr>
              <a:t>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STCF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(2013)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China: BEPC I/II </a:t>
            </a:r>
            <a:r>
              <a:rPr lang="en-US" altLang="ja-JP" sz="2800" b="1" dirty="0">
                <a:solidFill>
                  <a:srgbClr val="660066"/>
                </a:solidFill>
                <a:sym typeface="Symbol" charset="2"/>
              </a:rPr>
              <a:t>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STCF (recently)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9967" y="2564904"/>
            <a:ext cx="7324441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production/decay properties (at ~threshold)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Beam polarization has important role</a:t>
            </a:r>
            <a:endParaRPr kumimoji="1"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altLang="ja-JP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altLang="ja-JP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decays: rare &amp; precise measurements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~threshold: D</a:t>
            </a:r>
            <a:r>
              <a:rPr kumimoji="1" lang="en-US" altLang="ja-JP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(s)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in 1</a:t>
            </a:r>
            <a:r>
              <a:rPr lang="en-US" altLang="ja-JP" sz="2400" baseline="30000" dirty="0" smtClean="0">
                <a:latin typeface="Symbol" panose="05050102010706020507" pitchFamily="18" charset="2"/>
                <a:cs typeface="Arial" panose="020B0604020202020204" pitchFamily="34" charset="0"/>
              </a:rPr>
              <a:t>- -</a:t>
            </a:r>
            <a:r>
              <a:rPr kumimoji="1" lang="en-US" altLang="ja-JP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(-like) resonance</a:t>
            </a:r>
          </a:p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hadron spectroscopy &amp; physics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665437" y="335057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45129" y="4941168"/>
            <a:ext cx="8375343" cy="1856551"/>
            <a:chOff x="13778" y="1005157"/>
            <a:chExt cx="9130220" cy="2559811"/>
          </a:xfrm>
        </p:grpSpPr>
        <p:grpSp>
          <p:nvGrpSpPr>
            <p:cNvPr id="8" name="Group 4"/>
            <p:cNvGrpSpPr/>
            <p:nvPr/>
          </p:nvGrpSpPr>
          <p:grpSpPr>
            <a:xfrm>
              <a:off x="13778" y="1005157"/>
              <a:ext cx="9130220" cy="2559811"/>
              <a:chOff x="13778" y="1005157"/>
              <a:chExt cx="9130220" cy="2559811"/>
            </a:xfrm>
          </p:grpSpPr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6869" y="1140400"/>
                <a:ext cx="8967129" cy="2353723"/>
              </a:xfrm>
              <a:prstGeom prst="rect">
                <a:avLst/>
              </a:prstGeom>
              <a:noFill/>
            </p:spPr>
          </p:pic>
          <p:sp>
            <p:nvSpPr>
              <p:cNvPr id="10" name="TextBox 16"/>
              <p:cNvSpPr txBox="1"/>
              <p:nvPr/>
            </p:nvSpPr>
            <p:spPr>
              <a:xfrm rot="16200000">
                <a:off x="-928355" y="1947290"/>
                <a:ext cx="2559811" cy="675545"/>
              </a:xfrm>
              <a:prstGeom prst="rect">
                <a:avLst/>
              </a:prstGeom>
              <a:solidFill>
                <a:srgbClr val="F3F137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R=</a:t>
                </a:r>
                <a:r>
                  <a:rPr lang="en-US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(</a:t>
                </a:r>
                <a:r>
                  <a:rPr lang="en-US" dirty="0" err="1" smtClean="0">
                    <a:solidFill>
                      <a:srgbClr val="0000FF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00FF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00FF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en-US" dirty="0" smtClean="0">
                    <a:solidFill>
                      <a:srgbClr val="0000FF"/>
                    </a:solidFill>
                    <a:sym typeface="Wingdings"/>
                  </a:rPr>
                  <a:t>hadron)/</a:t>
                </a:r>
              </a:p>
              <a:p>
                <a:r>
                  <a:rPr lang="en-US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    s</a:t>
                </a:r>
                <a:r>
                  <a:rPr lang="en-US" dirty="0">
                    <a:solidFill>
                      <a:srgbClr val="0000FF"/>
                    </a:solidFill>
                  </a:rPr>
                  <a:t>(</a:t>
                </a:r>
                <a:r>
                  <a:rPr lang="en-US" dirty="0" err="1">
                    <a:solidFill>
                      <a:srgbClr val="0000FF"/>
                    </a:solidFill>
                  </a:rPr>
                  <a:t>e</a:t>
                </a:r>
                <a:r>
                  <a:rPr lang="en-US" baseline="30000" dirty="0" err="1">
                    <a:solidFill>
                      <a:srgbClr val="0000FF"/>
                    </a:solidFill>
                  </a:rPr>
                  <a:t>+</a:t>
                </a:r>
                <a:r>
                  <a:rPr lang="en-US" dirty="0" err="1">
                    <a:solidFill>
                      <a:srgbClr val="0000FF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en-US" dirty="0" smtClean="0">
                    <a:solidFill>
                      <a:srgbClr val="0000FF"/>
                    </a:solidFill>
                    <a:sym typeface="Wingdings"/>
                  </a:rPr>
                  <a:t></a:t>
                </a:r>
                <a:r>
                  <a:rPr lang="en-US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  <a:sym typeface="Wingdings"/>
                  </a:rPr>
                  <a:t>m</a:t>
                </a:r>
                <a:r>
                  <a:rPr lang="en-US" baseline="30000" dirty="0" err="1" smtClean="0">
                    <a:solidFill>
                      <a:srgbClr val="0000FF"/>
                    </a:solidFill>
                    <a:sym typeface="Wingdings"/>
                  </a:rPr>
                  <a:t>+</a:t>
                </a:r>
                <a:r>
                  <a:rPr lang="en-US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  <a:sym typeface="Wingdings"/>
                  </a:rPr>
                  <a:t>m</a:t>
                </a:r>
                <a:r>
                  <a:rPr lang="en-US" baseline="30000" dirty="0" smtClean="0">
                    <a:solidFill>
                      <a:srgbClr val="0000FF"/>
                    </a:solidFill>
                    <a:sym typeface="Wingdings"/>
                  </a:rPr>
                  <a:t>-</a:t>
                </a:r>
                <a:r>
                  <a:rPr lang="en-US" dirty="0" smtClean="0">
                    <a:solidFill>
                      <a:srgbClr val="0000FF"/>
                    </a:solidFill>
                    <a:sym typeface="Wingdings"/>
                  </a:rPr>
                  <a:t>)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1" name="Rectangle 19"/>
            <p:cNvSpPr/>
            <p:nvPr/>
          </p:nvSpPr>
          <p:spPr>
            <a:xfrm>
              <a:off x="2631044" y="1140400"/>
              <a:ext cx="2174875" cy="2166655"/>
            </a:xfrm>
            <a:prstGeom prst="rect">
              <a:avLst/>
            </a:prstGeom>
            <a:solidFill>
              <a:srgbClr val="F34BD2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20"/>
            <p:cNvSpPr/>
            <p:nvPr/>
          </p:nvSpPr>
          <p:spPr>
            <a:xfrm>
              <a:off x="4824402" y="1140400"/>
              <a:ext cx="1392375" cy="2166655"/>
            </a:xfrm>
            <a:prstGeom prst="rect">
              <a:avLst/>
            </a:prstGeom>
            <a:solidFill>
              <a:srgbClr val="79FF21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21"/>
            <p:cNvSpPr/>
            <p:nvPr/>
          </p:nvSpPr>
          <p:spPr>
            <a:xfrm>
              <a:off x="6227796" y="1140400"/>
              <a:ext cx="2816748" cy="2166655"/>
            </a:xfrm>
            <a:prstGeom prst="rect">
              <a:avLst/>
            </a:prstGeom>
            <a:solidFill>
              <a:srgbClr val="F3F137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97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628800"/>
            <a:ext cx="547297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pPr marL="457200" indent="-457200"/>
            <a:endParaRPr kumimoji="1" lang="en-US" altLang="ja-JP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Super B-Factory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Super tau/charm Factories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PANDA at HERS/FIAR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35696" y="5589240"/>
            <a:ext cx="5707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Many thanks to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A.Bondar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Z.G.Zao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S.Lange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providing information 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STCF: Machine Parameters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71013"/>
              </p:ext>
            </p:extLst>
          </p:nvPr>
        </p:nvGraphicFramePr>
        <p:xfrm>
          <a:off x="971600" y="1272529"/>
          <a:ext cx="7272808" cy="496478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550533"/>
                <a:gridCol w="1717191"/>
                <a:gridCol w="1641432"/>
                <a:gridCol w="1363652"/>
              </a:tblGrid>
              <a:tr h="378153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Energy, </a:t>
                      </a:r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1.0-2.3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1.0-2.5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1.0-3.5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Circumference, 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340.7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813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992.8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bunches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Current, mA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Current, 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1.0-1.745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56.11-4.89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0.015-0.012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length, mm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10.1-6.9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16-10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x (IP), cm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y (IP), cm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0.08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frequency, MHz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500.06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69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Luminosity, cm</a:t>
                      </a:r>
                      <a:r>
                        <a:rPr lang="en-US" sz="2000" u="none" strike="noStrike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000" u="none" strike="noStrike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0.2-1x10</a:t>
                      </a:r>
                      <a:r>
                        <a:rPr lang="en-US" sz="2000" u="none" strike="noStrike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0.63-1x10</a:t>
                      </a:r>
                      <a:r>
                        <a:rPr lang="en-US" sz="2000" u="none" strike="noStrike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1.05x10</a:t>
                      </a:r>
                      <a:r>
                        <a:rPr lang="en-US" sz="2000" u="none" strike="noStrike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9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INFN STCF Proposal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2411760" y="1052736"/>
            <a:ext cx="6665725" cy="4035770"/>
            <a:chOff x="80078" y="836711"/>
            <a:chExt cx="8997407" cy="5979987"/>
          </a:xfrm>
        </p:grpSpPr>
        <p:pic>
          <p:nvPicPr>
            <p:cNvPr id="18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836711"/>
              <a:ext cx="8969981" cy="5979987"/>
            </a:xfrm>
            <a:prstGeom prst="rect">
              <a:avLst/>
            </a:prstGeom>
          </p:spPr>
        </p:pic>
        <p:sp>
          <p:nvSpPr>
            <p:cNvPr id="19" name="Figura a mano libera 6"/>
            <p:cNvSpPr/>
            <p:nvPr/>
          </p:nvSpPr>
          <p:spPr>
            <a:xfrm>
              <a:off x="80078" y="2415980"/>
              <a:ext cx="2926103" cy="1635341"/>
            </a:xfrm>
            <a:custGeom>
              <a:avLst/>
              <a:gdLst>
                <a:gd name="connsiteX0" fmla="*/ 0 w 2992582"/>
                <a:gd name="connsiteY0" fmla="*/ 332510 h 1685217"/>
                <a:gd name="connsiteX1" fmla="*/ 15114 w 2992582"/>
                <a:gd name="connsiteY1" fmla="*/ 521435 h 1685217"/>
                <a:gd name="connsiteX2" fmla="*/ 755703 w 2992582"/>
                <a:gd name="connsiteY2" fmla="*/ 876615 h 1685217"/>
                <a:gd name="connsiteX3" fmla="*/ 952185 w 2992582"/>
                <a:gd name="connsiteY3" fmla="*/ 778374 h 1685217"/>
                <a:gd name="connsiteX4" fmla="*/ 2856556 w 2992582"/>
                <a:gd name="connsiteY4" fmla="*/ 1685217 h 1685217"/>
                <a:gd name="connsiteX5" fmla="*/ 2992582 w 2992582"/>
                <a:gd name="connsiteY5" fmla="*/ 1450949 h 1685217"/>
                <a:gd name="connsiteX6" fmla="*/ 1231795 w 2992582"/>
                <a:gd name="connsiteY6" fmla="*/ 612119 h 1685217"/>
                <a:gd name="connsiteX7" fmla="*/ 1330037 w 2992582"/>
                <a:gd name="connsiteY7" fmla="*/ 559220 h 1685217"/>
                <a:gd name="connsiteX8" fmla="*/ 1322480 w 2992582"/>
                <a:gd name="connsiteY8" fmla="*/ 385409 h 1685217"/>
                <a:gd name="connsiteX9" fmla="*/ 566777 w 2992582"/>
                <a:gd name="connsiteY9" fmla="*/ 0 h 1685217"/>
                <a:gd name="connsiteX10" fmla="*/ 0 w 2992582"/>
                <a:gd name="connsiteY10" fmla="*/ 332510 h 1685217"/>
                <a:gd name="connsiteX0" fmla="*/ 1511 w 2994093"/>
                <a:gd name="connsiteY0" fmla="*/ 332510 h 1685217"/>
                <a:gd name="connsiteX1" fmla="*/ 0 w 2994093"/>
                <a:gd name="connsiteY1" fmla="*/ 654438 h 1685217"/>
                <a:gd name="connsiteX2" fmla="*/ 757214 w 2994093"/>
                <a:gd name="connsiteY2" fmla="*/ 876615 h 1685217"/>
                <a:gd name="connsiteX3" fmla="*/ 953696 w 2994093"/>
                <a:gd name="connsiteY3" fmla="*/ 778374 h 1685217"/>
                <a:gd name="connsiteX4" fmla="*/ 2858067 w 2994093"/>
                <a:gd name="connsiteY4" fmla="*/ 1685217 h 1685217"/>
                <a:gd name="connsiteX5" fmla="*/ 2994093 w 2994093"/>
                <a:gd name="connsiteY5" fmla="*/ 1450949 h 1685217"/>
                <a:gd name="connsiteX6" fmla="*/ 1233306 w 2994093"/>
                <a:gd name="connsiteY6" fmla="*/ 612119 h 1685217"/>
                <a:gd name="connsiteX7" fmla="*/ 1331548 w 2994093"/>
                <a:gd name="connsiteY7" fmla="*/ 559220 h 1685217"/>
                <a:gd name="connsiteX8" fmla="*/ 1323991 w 2994093"/>
                <a:gd name="connsiteY8" fmla="*/ 385409 h 1685217"/>
                <a:gd name="connsiteX9" fmla="*/ 568288 w 2994093"/>
                <a:gd name="connsiteY9" fmla="*/ 0 h 1685217"/>
                <a:gd name="connsiteX10" fmla="*/ 1511 w 2994093"/>
                <a:gd name="connsiteY10" fmla="*/ 332510 h 1685217"/>
                <a:gd name="connsiteX0" fmla="*/ 1511 w 2994093"/>
                <a:gd name="connsiteY0" fmla="*/ 332510 h 1685217"/>
                <a:gd name="connsiteX1" fmla="*/ 0 w 2994093"/>
                <a:gd name="connsiteY1" fmla="*/ 654438 h 1685217"/>
                <a:gd name="connsiteX2" fmla="*/ 657461 w 2994093"/>
                <a:gd name="connsiteY2" fmla="*/ 976368 h 1685217"/>
                <a:gd name="connsiteX3" fmla="*/ 953696 w 2994093"/>
                <a:gd name="connsiteY3" fmla="*/ 778374 h 1685217"/>
                <a:gd name="connsiteX4" fmla="*/ 2858067 w 2994093"/>
                <a:gd name="connsiteY4" fmla="*/ 1685217 h 1685217"/>
                <a:gd name="connsiteX5" fmla="*/ 2994093 w 2994093"/>
                <a:gd name="connsiteY5" fmla="*/ 1450949 h 1685217"/>
                <a:gd name="connsiteX6" fmla="*/ 1233306 w 2994093"/>
                <a:gd name="connsiteY6" fmla="*/ 612119 h 1685217"/>
                <a:gd name="connsiteX7" fmla="*/ 1331548 w 2994093"/>
                <a:gd name="connsiteY7" fmla="*/ 559220 h 1685217"/>
                <a:gd name="connsiteX8" fmla="*/ 1323991 w 2994093"/>
                <a:gd name="connsiteY8" fmla="*/ 385409 h 1685217"/>
                <a:gd name="connsiteX9" fmla="*/ 568288 w 2994093"/>
                <a:gd name="connsiteY9" fmla="*/ 0 h 1685217"/>
                <a:gd name="connsiteX10" fmla="*/ 1511 w 2994093"/>
                <a:gd name="connsiteY10" fmla="*/ 332510 h 1685217"/>
                <a:gd name="connsiteX0" fmla="*/ 1511 w 2994093"/>
                <a:gd name="connsiteY0" fmla="*/ 332510 h 1685217"/>
                <a:gd name="connsiteX1" fmla="*/ 0 w 2994093"/>
                <a:gd name="connsiteY1" fmla="*/ 654438 h 1685217"/>
                <a:gd name="connsiteX2" fmla="*/ 657461 w 2994093"/>
                <a:gd name="connsiteY2" fmla="*/ 976368 h 1685217"/>
                <a:gd name="connsiteX3" fmla="*/ 804067 w 2994093"/>
                <a:gd name="connsiteY3" fmla="*/ 819938 h 1685217"/>
                <a:gd name="connsiteX4" fmla="*/ 2858067 w 2994093"/>
                <a:gd name="connsiteY4" fmla="*/ 1685217 h 1685217"/>
                <a:gd name="connsiteX5" fmla="*/ 2994093 w 2994093"/>
                <a:gd name="connsiteY5" fmla="*/ 1450949 h 1685217"/>
                <a:gd name="connsiteX6" fmla="*/ 1233306 w 2994093"/>
                <a:gd name="connsiteY6" fmla="*/ 612119 h 1685217"/>
                <a:gd name="connsiteX7" fmla="*/ 1331548 w 2994093"/>
                <a:gd name="connsiteY7" fmla="*/ 559220 h 1685217"/>
                <a:gd name="connsiteX8" fmla="*/ 1323991 w 2994093"/>
                <a:gd name="connsiteY8" fmla="*/ 385409 h 1685217"/>
                <a:gd name="connsiteX9" fmla="*/ 568288 w 2994093"/>
                <a:gd name="connsiteY9" fmla="*/ 0 h 1685217"/>
                <a:gd name="connsiteX10" fmla="*/ 1511 w 2994093"/>
                <a:gd name="connsiteY10" fmla="*/ 332510 h 1685217"/>
                <a:gd name="connsiteX0" fmla="*/ 1511 w 2994093"/>
                <a:gd name="connsiteY0" fmla="*/ 332510 h 1776657"/>
                <a:gd name="connsiteX1" fmla="*/ 0 w 2994093"/>
                <a:gd name="connsiteY1" fmla="*/ 654438 h 1776657"/>
                <a:gd name="connsiteX2" fmla="*/ 657461 w 2994093"/>
                <a:gd name="connsiteY2" fmla="*/ 976368 h 1776657"/>
                <a:gd name="connsiteX3" fmla="*/ 804067 w 2994093"/>
                <a:gd name="connsiteY3" fmla="*/ 819938 h 1776657"/>
                <a:gd name="connsiteX4" fmla="*/ 2766627 w 2994093"/>
                <a:gd name="connsiteY4" fmla="*/ 1776657 h 1776657"/>
                <a:gd name="connsiteX5" fmla="*/ 2994093 w 2994093"/>
                <a:gd name="connsiteY5" fmla="*/ 1450949 h 1776657"/>
                <a:gd name="connsiteX6" fmla="*/ 1233306 w 2994093"/>
                <a:gd name="connsiteY6" fmla="*/ 612119 h 1776657"/>
                <a:gd name="connsiteX7" fmla="*/ 1331548 w 2994093"/>
                <a:gd name="connsiteY7" fmla="*/ 559220 h 1776657"/>
                <a:gd name="connsiteX8" fmla="*/ 1323991 w 2994093"/>
                <a:gd name="connsiteY8" fmla="*/ 385409 h 1776657"/>
                <a:gd name="connsiteX9" fmla="*/ 568288 w 2994093"/>
                <a:gd name="connsiteY9" fmla="*/ 0 h 1776657"/>
                <a:gd name="connsiteX10" fmla="*/ 1511 w 2994093"/>
                <a:gd name="connsiteY10" fmla="*/ 332510 h 1776657"/>
                <a:gd name="connsiteX0" fmla="*/ 1511 w 2894340"/>
                <a:gd name="connsiteY0" fmla="*/ 332510 h 1776657"/>
                <a:gd name="connsiteX1" fmla="*/ 0 w 2894340"/>
                <a:gd name="connsiteY1" fmla="*/ 654438 h 1776657"/>
                <a:gd name="connsiteX2" fmla="*/ 657461 w 2894340"/>
                <a:gd name="connsiteY2" fmla="*/ 976368 h 1776657"/>
                <a:gd name="connsiteX3" fmla="*/ 804067 w 2894340"/>
                <a:gd name="connsiteY3" fmla="*/ 819938 h 1776657"/>
                <a:gd name="connsiteX4" fmla="*/ 2766627 w 2894340"/>
                <a:gd name="connsiteY4" fmla="*/ 1776657 h 1776657"/>
                <a:gd name="connsiteX5" fmla="*/ 2894340 w 2894340"/>
                <a:gd name="connsiteY5" fmla="*/ 1575640 h 1776657"/>
                <a:gd name="connsiteX6" fmla="*/ 1233306 w 2894340"/>
                <a:gd name="connsiteY6" fmla="*/ 612119 h 1776657"/>
                <a:gd name="connsiteX7" fmla="*/ 1331548 w 2894340"/>
                <a:gd name="connsiteY7" fmla="*/ 559220 h 1776657"/>
                <a:gd name="connsiteX8" fmla="*/ 1323991 w 2894340"/>
                <a:gd name="connsiteY8" fmla="*/ 385409 h 1776657"/>
                <a:gd name="connsiteX9" fmla="*/ 568288 w 2894340"/>
                <a:gd name="connsiteY9" fmla="*/ 0 h 1776657"/>
                <a:gd name="connsiteX10" fmla="*/ 1511 w 2894340"/>
                <a:gd name="connsiteY10" fmla="*/ 332510 h 1776657"/>
                <a:gd name="connsiteX0" fmla="*/ 1511 w 2894340"/>
                <a:gd name="connsiteY0" fmla="*/ 332510 h 1776657"/>
                <a:gd name="connsiteX1" fmla="*/ 0 w 2894340"/>
                <a:gd name="connsiteY1" fmla="*/ 654438 h 1776657"/>
                <a:gd name="connsiteX2" fmla="*/ 657461 w 2894340"/>
                <a:gd name="connsiteY2" fmla="*/ 976368 h 1776657"/>
                <a:gd name="connsiteX3" fmla="*/ 804067 w 2894340"/>
                <a:gd name="connsiteY3" fmla="*/ 819938 h 1776657"/>
                <a:gd name="connsiteX4" fmla="*/ 2766627 w 2894340"/>
                <a:gd name="connsiteY4" fmla="*/ 1776657 h 1776657"/>
                <a:gd name="connsiteX5" fmla="*/ 2894340 w 2894340"/>
                <a:gd name="connsiteY5" fmla="*/ 1575640 h 1776657"/>
                <a:gd name="connsiteX6" fmla="*/ 934048 w 2894340"/>
                <a:gd name="connsiteY6" fmla="*/ 661995 h 1776657"/>
                <a:gd name="connsiteX7" fmla="*/ 1331548 w 2894340"/>
                <a:gd name="connsiteY7" fmla="*/ 559220 h 1776657"/>
                <a:gd name="connsiteX8" fmla="*/ 1323991 w 2894340"/>
                <a:gd name="connsiteY8" fmla="*/ 385409 h 1776657"/>
                <a:gd name="connsiteX9" fmla="*/ 568288 w 2894340"/>
                <a:gd name="connsiteY9" fmla="*/ 0 h 1776657"/>
                <a:gd name="connsiteX10" fmla="*/ 1511 w 2894340"/>
                <a:gd name="connsiteY10" fmla="*/ 332510 h 1776657"/>
                <a:gd name="connsiteX0" fmla="*/ 1511 w 2894340"/>
                <a:gd name="connsiteY0" fmla="*/ 332510 h 1776657"/>
                <a:gd name="connsiteX1" fmla="*/ 0 w 2894340"/>
                <a:gd name="connsiteY1" fmla="*/ 654438 h 1776657"/>
                <a:gd name="connsiteX2" fmla="*/ 657461 w 2894340"/>
                <a:gd name="connsiteY2" fmla="*/ 976368 h 1776657"/>
                <a:gd name="connsiteX3" fmla="*/ 804067 w 2894340"/>
                <a:gd name="connsiteY3" fmla="*/ 819938 h 1776657"/>
                <a:gd name="connsiteX4" fmla="*/ 2766627 w 2894340"/>
                <a:gd name="connsiteY4" fmla="*/ 1776657 h 1776657"/>
                <a:gd name="connsiteX5" fmla="*/ 2894340 w 2894340"/>
                <a:gd name="connsiteY5" fmla="*/ 1575640 h 1776657"/>
                <a:gd name="connsiteX6" fmla="*/ 934048 w 2894340"/>
                <a:gd name="connsiteY6" fmla="*/ 661995 h 1776657"/>
                <a:gd name="connsiteX7" fmla="*/ 1132043 w 2894340"/>
                <a:gd name="connsiteY7" fmla="*/ 525969 h 1776657"/>
                <a:gd name="connsiteX8" fmla="*/ 1323991 w 2894340"/>
                <a:gd name="connsiteY8" fmla="*/ 385409 h 1776657"/>
                <a:gd name="connsiteX9" fmla="*/ 568288 w 2894340"/>
                <a:gd name="connsiteY9" fmla="*/ 0 h 1776657"/>
                <a:gd name="connsiteX10" fmla="*/ 1511 w 2894340"/>
                <a:gd name="connsiteY10" fmla="*/ 332510 h 1776657"/>
                <a:gd name="connsiteX0" fmla="*/ 1511 w 2894340"/>
                <a:gd name="connsiteY0" fmla="*/ 332510 h 1776657"/>
                <a:gd name="connsiteX1" fmla="*/ 0 w 2894340"/>
                <a:gd name="connsiteY1" fmla="*/ 654438 h 1776657"/>
                <a:gd name="connsiteX2" fmla="*/ 657461 w 2894340"/>
                <a:gd name="connsiteY2" fmla="*/ 976368 h 1776657"/>
                <a:gd name="connsiteX3" fmla="*/ 804067 w 2894340"/>
                <a:gd name="connsiteY3" fmla="*/ 819938 h 1776657"/>
                <a:gd name="connsiteX4" fmla="*/ 2766627 w 2894340"/>
                <a:gd name="connsiteY4" fmla="*/ 1776657 h 1776657"/>
                <a:gd name="connsiteX5" fmla="*/ 2894340 w 2894340"/>
                <a:gd name="connsiteY5" fmla="*/ 1575640 h 1776657"/>
                <a:gd name="connsiteX6" fmla="*/ 934048 w 2894340"/>
                <a:gd name="connsiteY6" fmla="*/ 661995 h 1776657"/>
                <a:gd name="connsiteX7" fmla="*/ 1132043 w 2894340"/>
                <a:gd name="connsiteY7" fmla="*/ 525969 h 1776657"/>
                <a:gd name="connsiteX8" fmla="*/ 1107860 w 2894340"/>
                <a:gd name="connsiteY8" fmla="*/ 535038 h 1776657"/>
                <a:gd name="connsiteX9" fmla="*/ 568288 w 2894340"/>
                <a:gd name="connsiteY9" fmla="*/ 0 h 1776657"/>
                <a:gd name="connsiteX10" fmla="*/ 1511 w 2894340"/>
                <a:gd name="connsiteY10" fmla="*/ 332510 h 1776657"/>
                <a:gd name="connsiteX0" fmla="*/ 1511 w 2894340"/>
                <a:gd name="connsiteY0" fmla="*/ 149630 h 1593777"/>
                <a:gd name="connsiteX1" fmla="*/ 0 w 2894340"/>
                <a:gd name="connsiteY1" fmla="*/ 471558 h 1593777"/>
                <a:gd name="connsiteX2" fmla="*/ 657461 w 2894340"/>
                <a:gd name="connsiteY2" fmla="*/ 793488 h 1593777"/>
                <a:gd name="connsiteX3" fmla="*/ 804067 w 2894340"/>
                <a:gd name="connsiteY3" fmla="*/ 637058 h 1593777"/>
                <a:gd name="connsiteX4" fmla="*/ 2766627 w 2894340"/>
                <a:gd name="connsiteY4" fmla="*/ 1593777 h 1593777"/>
                <a:gd name="connsiteX5" fmla="*/ 2894340 w 2894340"/>
                <a:gd name="connsiteY5" fmla="*/ 1392760 h 1593777"/>
                <a:gd name="connsiteX6" fmla="*/ 934048 w 2894340"/>
                <a:gd name="connsiteY6" fmla="*/ 479115 h 1593777"/>
                <a:gd name="connsiteX7" fmla="*/ 1132043 w 2894340"/>
                <a:gd name="connsiteY7" fmla="*/ 343089 h 1593777"/>
                <a:gd name="connsiteX8" fmla="*/ 1107860 w 2894340"/>
                <a:gd name="connsiteY8" fmla="*/ 352158 h 1593777"/>
                <a:gd name="connsiteX9" fmla="*/ 352157 w 2894340"/>
                <a:gd name="connsiteY9" fmla="*/ 0 h 1593777"/>
                <a:gd name="connsiteX10" fmla="*/ 1511 w 2894340"/>
                <a:gd name="connsiteY10" fmla="*/ 149630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10892 w 2901165"/>
                <a:gd name="connsiteY3" fmla="*/ 637058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940873 w 2901165"/>
                <a:gd name="connsiteY6" fmla="*/ 479115 h 1593777"/>
                <a:gd name="connsiteX7" fmla="*/ 1138868 w 2901165"/>
                <a:gd name="connsiteY7" fmla="*/ 343089 h 1593777"/>
                <a:gd name="connsiteX8" fmla="*/ 1114685 w 2901165"/>
                <a:gd name="connsiteY8" fmla="*/ 352158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10892 w 2901165"/>
                <a:gd name="connsiteY3" fmla="*/ 637058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990749 w 2901165"/>
                <a:gd name="connsiteY6" fmla="*/ 512366 h 1593777"/>
                <a:gd name="connsiteX7" fmla="*/ 1138868 w 2901165"/>
                <a:gd name="connsiteY7" fmla="*/ 343089 h 1593777"/>
                <a:gd name="connsiteX8" fmla="*/ 1114685 w 2901165"/>
                <a:gd name="connsiteY8" fmla="*/ 352158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10892 w 2901165"/>
                <a:gd name="connsiteY3" fmla="*/ 637058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990749 w 2901165"/>
                <a:gd name="connsiteY6" fmla="*/ 512366 h 1593777"/>
                <a:gd name="connsiteX7" fmla="*/ 1138868 w 2901165"/>
                <a:gd name="connsiteY7" fmla="*/ 343089 h 1593777"/>
                <a:gd name="connsiteX8" fmla="*/ 1147936 w 2901165"/>
                <a:gd name="connsiteY8" fmla="*/ 377096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44143 w 2901165"/>
                <a:gd name="connsiteY3" fmla="*/ 670309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990749 w 2901165"/>
                <a:gd name="connsiteY6" fmla="*/ 512366 h 1593777"/>
                <a:gd name="connsiteX7" fmla="*/ 1138868 w 2901165"/>
                <a:gd name="connsiteY7" fmla="*/ 343089 h 1593777"/>
                <a:gd name="connsiteX8" fmla="*/ 1147936 w 2901165"/>
                <a:gd name="connsiteY8" fmla="*/ 377096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44143 w 2901165"/>
                <a:gd name="connsiteY3" fmla="*/ 670309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1032313 w 2901165"/>
                <a:gd name="connsiteY6" fmla="*/ 504053 h 1593777"/>
                <a:gd name="connsiteX7" fmla="*/ 1138868 w 2901165"/>
                <a:gd name="connsiteY7" fmla="*/ 343089 h 1593777"/>
                <a:gd name="connsiteX8" fmla="*/ 1147936 w 2901165"/>
                <a:gd name="connsiteY8" fmla="*/ 377096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44143 w 2901165"/>
                <a:gd name="connsiteY3" fmla="*/ 670309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1032313 w 2901165"/>
                <a:gd name="connsiteY6" fmla="*/ 504053 h 1593777"/>
                <a:gd name="connsiteX7" fmla="*/ 1138868 w 2901165"/>
                <a:gd name="connsiteY7" fmla="*/ 343089 h 1593777"/>
                <a:gd name="connsiteX8" fmla="*/ 1164561 w 2901165"/>
                <a:gd name="connsiteY8" fmla="*/ 352158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23 w 2901165"/>
                <a:gd name="connsiteY0" fmla="*/ 307572 h 1593777"/>
                <a:gd name="connsiteX1" fmla="*/ 6825 w 2901165"/>
                <a:gd name="connsiteY1" fmla="*/ 471558 h 1593777"/>
                <a:gd name="connsiteX2" fmla="*/ 664286 w 2901165"/>
                <a:gd name="connsiteY2" fmla="*/ 793488 h 1593777"/>
                <a:gd name="connsiteX3" fmla="*/ 844143 w 2901165"/>
                <a:gd name="connsiteY3" fmla="*/ 670309 h 1593777"/>
                <a:gd name="connsiteX4" fmla="*/ 2773452 w 2901165"/>
                <a:gd name="connsiteY4" fmla="*/ 1593777 h 1593777"/>
                <a:gd name="connsiteX5" fmla="*/ 2901165 w 2901165"/>
                <a:gd name="connsiteY5" fmla="*/ 1392760 h 1593777"/>
                <a:gd name="connsiteX6" fmla="*/ 1032313 w 2901165"/>
                <a:gd name="connsiteY6" fmla="*/ 504053 h 1593777"/>
                <a:gd name="connsiteX7" fmla="*/ 1155493 w 2901165"/>
                <a:gd name="connsiteY7" fmla="*/ 376340 h 1593777"/>
                <a:gd name="connsiteX8" fmla="*/ 1164561 w 2901165"/>
                <a:gd name="connsiteY8" fmla="*/ 352158 h 1593777"/>
                <a:gd name="connsiteX9" fmla="*/ 358982 w 2901165"/>
                <a:gd name="connsiteY9" fmla="*/ 0 h 1593777"/>
                <a:gd name="connsiteX10" fmla="*/ 23 w 2901165"/>
                <a:gd name="connsiteY10" fmla="*/ 307572 h 1593777"/>
                <a:gd name="connsiteX0" fmla="*/ 18136 w 2919278"/>
                <a:gd name="connsiteY0" fmla="*/ 307572 h 1593777"/>
                <a:gd name="connsiteX1" fmla="*/ 0 w 2919278"/>
                <a:gd name="connsiteY1" fmla="*/ 471558 h 1593777"/>
                <a:gd name="connsiteX2" fmla="*/ 682399 w 2919278"/>
                <a:gd name="connsiteY2" fmla="*/ 793488 h 1593777"/>
                <a:gd name="connsiteX3" fmla="*/ 862256 w 2919278"/>
                <a:gd name="connsiteY3" fmla="*/ 670309 h 1593777"/>
                <a:gd name="connsiteX4" fmla="*/ 2791565 w 2919278"/>
                <a:gd name="connsiteY4" fmla="*/ 1593777 h 1593777"/>
                <a:gd name="connsiteX5" fmla="*/ 2919278 w 2919278"/>
                <a:gd name="connsiteY5" fmla="*/ 1392760 h 1593777"/>
                <a:gd name="connsiteX6" fmla="*/ 1050426 w 2919278"/>
                <a:gd name="connsiteY6" fmla="*/ 504053 h 1593777"/>
                <a:gd name="connsiteX7" fmla="*/ 1173606 w 2919278"/>
                <a:gd name="connsiteY7" fmla="*/ 376340 h 1593777"/>
                <a:gd name="connsiteX8" fmla="*/ 1182674 w 2919278"/>
                <a:gd name="connsiteY8" fmla="*/ 352158 h 1593777"/>
                <a:gd name="connsiteX9" fmla="*/ 377095 w 2919278"/>
                <a:gd name="connsiteY9" fmla="*/ 0 h 1593777"/>
                <a:gd name="connsiteX10" fmla="*/ 18136 w 2919278"/>
                <a:gd name="connsiteY10" fmla="*/ 307572 h 1593777"/>
                <a:gd name="connsiteX0" fmla="*/ 23 w 2926103"/>
                <a:gd name="connsiteY0" fmla="*/ 290947 h 1593777"/>
                <a:gd name="connsiteX1" fmla="*/ 6825 w 2926103"/>
                <a:gd name="connsiteY1" fmla="*/ 471558 h 1593777"/>
                <a:gd name="connsiteX2" fmla="*/ 689224 w 2926103"/>
                <a:gd name="connsiteY2" fmla="*/ 793488 h 1593777"/>
                <a:gd name="connsiteX3" fmla="*/ 869081 w 2926103"/>
                <a:gd name="connsiteY3" fmla="*/ 670309 h 1593777"/>
                <a:gd name="connsiteX4" fmla="*/ 2798390 w 2926103"/>
                <a:gd name="connsiteY4" fmla="*/ 1593777 h 1593777"/>
                <a:gd name="connsiteX5" fmla="*/ 2926103 w 2926103"/>
                <a:gd name="connsiteY5" fmla="*/ 1392760 h 1593777"/>
                <a:gd name="connsiteX6" fmla="*/ 1057251 w 2926103"/>
                <a:gd name="connsiteY6" fmla="*/ 504053 h 1593777"/>
                <a:gd name="connsiteX7" fmla="*/ 1180431 w 2926103"/>
                <a:gd name="connsiteY7" fmla="*/ 376340 h 1593777"/>
                <a:gd name="connsiteX8" fmla="*/ 1189499 w 2926103"/>
                <a:gd name="connsiteY8" fmla="*/ 352158 h 1593777"/>
                <a:gd name="connsiteX9" fmla="*/ 383920 w 2926103"/>
                <a:gd name="connsiteY9" fmla="*/ 0 h 1593777"/>
                <a:gd name="connsiteX10" fmla="*/ 23 w 2926103"/>
                <a:gd name="connsiteY10" fmla="*/ 290947 h 1593777"/>
                <a:gd name="connsiteX0" fmla="*/ 23 w 2926103"/>
                <a:gd name="connsiteY0" fmla="*/ 332511 h 1635341"/>
                <a:gd name="connsiteX1" fmla="*/ 6825 w 2926103"/>
                <a:gd name="connsiteY1" fmla="*/ 513122 h 1635341"/>
                <a:gd name="connsiteX2" fmla="*/ 689224 w 2926103"/>
                <a:gd name="connsiteY2" fmla="*/ 835052 h 1635341"/>
                <a:gd name="connsiteX3" fmla="*/ 869081 w 2926103"/>
                <a:gd name="connsiteY3" fmla="*/ 711873 h 1635341"/>
                <a:gd name="connsiteX4" fmla="*/ 2798390 w 2926103"/>
                <a:gd name="connsiteY4" fmla="*/ 1635341 h 1635341"/>
                <a:gd name="connsiteX5" fmla="*/ 2926103 w 2926103"/>
                <a:gd name="connsiteY5" fmla="*/ 1434324 h 1635341"/>
                <a:gd name="connsiteX6" fmla="*/ 1057251 w 2926103"/>
                <a:gd name="connsiteY6" fmla="*/ 545617 h 1635341"/>
                <a:gd name="connsiteX7" fmla="*/ 1180431 w 2926103"/>
                <a:gd name="connsiteY7" fmla="*/ 417904 h 1635341"/>
                <a:gd name="connsiteX8" fmla="*/ 1189499 w 2926103"/>
                <a:gd name="connsiteY8" fmla="*/ 393722 h 1635341"/>
                <a:gd name="connsiteX9" fmla="*/ 342357 w 2926103"/>
                <a:gd name="connsiteY9" fmla="*/ 0 h 1635341"/>
                <a:gd name="connsiteX10" fmla="*/ 23 w 2926103"/>
                <a:gd name="connsiteY10" fmla="*/ 332511 h 1635341"/>
                <a:gd name="connsiteX0" fmla="*/ 23 w 2926103"/>
                <a:gd name="connsiteY0" fmla="*/ 332511 h 1635341"/>
                <a:gd name="connsiteX1" fmla="*/ 6825 w 2926103"/>
                <a:gd name="connsiteY1" fmla="*/ 513122 h 1635341"/>
                <a:gd name="connsiteX2" fmla="*/ 689224 w 2926103"/>
                <a:gd name="connsiteY2" fmla="*/ 835052 h 1635341"/>
                <a:gd name="connsiteX3" fmla="*/ 860768 w 2926103"/>
                <a:gd name="connsiteY3" fmla="*/ 728498 h 1635341"/>
                <a:gd name="connsiteX4" fmla="*/ 2798390 w 2926103"/>
                <a:gd name="connsiteY4" fmla="*/ 1635341 h 1635341"/>
                <a:gd name="connsiteX5" fmla="*/ 2926103 w 2926103"/>
                <a:gd name="connsiteY5" fmla="*/ 1434324 h 1635341"/>
                <a:gd name="connsiteX6" fmla="*/ 1057251 w 2926103"/>
                <a:gd name="connsiteY6" fmla="*/ 545617 h 1635341"/>
                <a:gd name="connsiteX7" fmla="*/ 1180431 w 2926103"/>
                <a:gd name="connsiteY7" fmla="*/ 417904 h 1635341"/>
                <a:gd name="connsiteX8" fmla="*/ 1189499 w 2926103"/>
                <a:gd name="connsiteY8" fmla="*/ 393722 h 1635341"/>
                <a:gd name="connsiteX9" fmla="*/ 342357 w 2926103"/>
                <a:gd name="connsiteY9" fmla="*/ 0 h 1635341"/>
                <a:gd name="connsiteX10" fmla="*/ 23 w 2926103"/>
                <a:gd name="connsiteY10" fmla="*/ 332511 h 163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6103" h="1635341">
                  <a:moveTo>
                    <a:pt x="23" y="332511"/>
                  </a:moveTo>
                  <a:cubicBezTo>
                    <a:pt x="-481" y="439820"/>
                    <a:pt x="7329" y="405813"/>
                    <a:pt x="6825" y="513122"/>
                  </a:cubicBezTo>
                  <a:lnTo>
                    <a:pt x="689224" y="835052"/>
                  </a:lnTo>
                  <a:lnTo>
                    <a:pt x="860768" y="728498"/>
                  </a:lnTo>
                  <a:lnTo>
                    <a:pt x="2798390" y="1635341"/>
                  </a:lnTo>
                  <a:lnTo>
                    <a:pt x="2926103" y="1434324"/>
                  </a:lnTo>
                  <a:lnTo>
                    <a:pt x="1057251" y="545617"/>
                  </a:lnTo>
                  <a:lnTo>
                    <a:pt x="1180431" y="417904"/>
                  </a:lnTo>
                  <a:lnTo>
                    <a:pt x="1189499" y="393722"/>
                  </a:lnTo>
                  <a:lnTo>
                    <a:pt x="342357" y="0"/>
                  </a:lnTo>
                  <a:lnTo>
                    <a:pt x="23" y="332511"/>
                  </a:lnTo>
                  <a:close/>
                </a:path>
              </a:pathLst>
            </a:cu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sellaDiTesto 7"/>
            <p:cNvSpPr txBox="1"/>
            <p:nvPr/>
          </p:nvSpPr>
          <p:spPr>
            <a:xfrm rot="1501931">
              <a:off x="195540" y="3538535"/>
              <a:ext cx="1738418" cy="104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FEL OPTION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CasellaDiTesto 8"/>
            <p:cNvSpPr txBox="1"/>
            <p:nvPr/>
          </p:nvSpPr>
          <p:spPr>
            <a:xfrm>
              <a:off x="3670160" y="5607590"/>
              <a:ext cx="1200128" cy="50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LINAC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Connettore 2 10"/>
            <p:cNvCxnSpPr>
              <a:stCxn id="21" idx="3"/>
            </p:cNvCxnSpPr>
            <p:nvPr/>
          </p:nvCxnSpPr>
          <p:spPr>
            <a:xfrm flipV="1">
              <a:off x="4870288" y="5805267"/>
              <a:ext cx="2045600" cy="5314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11"/>
            <p:cNvCxnSpPr/>
            <p:nvPr/>
          </p:nvCxnSpPr>
          <p:spPr>
            <a:xfrm flipV="1">
              <a:off x="4462500" y="4734454"/>
              <a:ext cx="37494" cy="99880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0"/>
            <p:cNvSpPr txBox="1"/>
            <p:nvPr/>
          </p:nvSpPr>
          <p:spPr>
            <a:xfrm>
              <a:off x="6444207" y="3468953"/>
              <a:ext cx="1900869" cy="104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Damping Ring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Connettore 2 21"/>
            <p:cNvCxnSpPr>
              <a:stCxn id="24" idx="2"/>
            </p:cNvCxnSpPr>
            <p:nvPr/>
          </p:nvCxnSpPr>
          <p:spPr>
            <a:xfrm flipH="1" flipV="1">
              <a:off x="6154884" y="4509121"/>
              <a:ext cx="1239758" cy="87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6"/>
            <p:cNvSpPr txBox="1"/>
            <p:nvPr/>
          </p:nvSpPr>
          <p:spPr>
            <a:xfrm>
              <a:off x="5941446" y="1196752"/>
              <a:ext cx="2303140" cy="104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Storage Rings</a:t>
              </a:r>
            </a:p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(preliminary)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Connettore 2 27"/>
            <p:cNvCxnSpPr>
              <a:stCxn id="26" idx="2"/>
            </p:cNvCxnSpPr>
            <p:nvPr/>
          </p:nvCxnSpPr>
          <p:spPr>
            <a:xfrm flipH="1" flipV="1">
              <a:off x="5652122" y="2236924"/>
              <a:ext cx="1440894" cy="873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8"/>
            <p:cNvSpPr txBox="1"/>
            <p:nvPr/>
          </p:nvSpPr>
          <p:spPr>
            <a:xfrm>
              <a:off x="2427740" y="977712"/>
              <a:ext cx="804831" cy="59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IP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ttore 2 29"/>
            <p:cNvCxnSpPr>
              <a:stCxn id="28" idx="3"/>
            </p:cNvCxnSpPr>
            <p:nvPr/>
          </p:nvCxnSpPr>
          <p:spPr>
            <a:xfrm>
              <a:off x="3232571" y="1274143"/>
              <a:ext cx="619350" cy="2704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48"/>
            <p:cNvSpPr txBox="1"/>
            <p:nvPr/>
          </p:nvSpPr>
          <p:spPr>
            <a:xfrm>
              <a:off x="2424138" y="4725144"/>
              <a:ext cx="960620" cy="59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TLs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Connettore 2 49"/>
            <p:cNvCxnSpPr>
              <a:stCxn id="30" idx="0"/>
            </p:cNvCxnSpPr>
            <p:nvPr/>
          </p:nvCxnSpPr>
          <p:spPr>
            <a:xfrm flipV="1">
              <a:off x="2904449" y="3869068"/>
              <a:ext cx="328123" cy="8560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8235"/>
          <a:stretch/>
        </p:blipFill>
        <p:spPr bwMode="auto">
          <a:xfrm rot="16200000">
            <a:off x="706006" y="3222473"/>
            <a:ext cx="2704369" cy="361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143819" y="5559611"/>
            <a:ext cx="3620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ja-JP" dirty="0">
                <a:solidFill>
                  <a:srgbClr val="007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Tau-Charm Layout </a:t>
            </a:r>
            <a:r>
              <a:rPr lang="en-US" altLang="ja-JP" dirty="0">
                <a:solidFill>
                  <a:srgbClr val="007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Tor </a:t>
            </a:r>
            <a:r>
              <a:rPr lang="en-US" altLang="ja-JP" dirty="0" err="1">
                <a:solidFill>
                  <a:srgbClr val="0076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162138" y="5976436"/>
            <a:ext cx="1677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arXiv:1310.6944</a:t>
            </a:r>
            <a:endParaRPr lang="en-US" altLang="ja-JP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1147895"/>
            <a:ext cx="33427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Unfortunately, proposal was</a:t>
            </a:r>
          </a:p>
          <a:p>
            <a:r>
              <a:rPr lang="en-US" altLang="ja-JP" sz="2000" dirty="0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successful.</a:t>
            </a:r>
          </a:p>
          <a:p>
            <a:r>
              <a:rPr kumimoji="1" lang="en-US" altLang="ja-JP" sz="2000" dirty="0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But, it stimulated </a:t>
            </a:r>
          </a:p>
          <a:p>
            <a:r>
              <a:rPr kumimoji="1" lang="en-US" altLang="ja-JP" sz="2000" dirty="0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 design</a:t>
            </a:r>
          </a:p>
          <a:p>
            <a:r>
              <a:rPr lang="en-US" altLang="ja-JP" sz="2000" dirty="0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world</a:t>
            </a:r>
            <a:endParaRPr kumimoji="1" lang="ja-JP" altLang="en-US" sz="2000" dirty="0">
              <a:solidFill>
                <a:srgbClr val="8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1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BINP Super tau/charm Factory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098" y="1412776"/>
            <a:ext cx="7921374" cy="391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b="18387"/>
          <a:stretch>
            <a:fillRect/>
          </a:stretch>
        </p:blipFill>
        <p:spPr bwMode="auto">
          <a:xfrm>
            <a:off x="2699792" y="5130388"/>
            <a:ext cx="6444208" cy="134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723855" y="2658398"/>
            <a:ext cx="944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>
                <a:latin typeface="+mj-lt"/>
              </a:rPr>
              <a:t>R</a:t>
            </a:r>
            <a:r>
              <a:rPr kumimoji="1" lang="en-US" altLang="ja-JP" sz="1600" dirty="0" smtClean="0">
                <a:latin typeface="+mj-lt"/>
              </a:rPr>
              <a:t> = 90 m</a:t>
            </a:r>
            <a:endParaRPr kumimoji="1" lang="ja-JP" altLang="en-US" sz="1600" dirty="0"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68144" y="479715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Existing </a:t>
            </a:r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Positron </a:t>
            </a:r>
            <a:r>
              <a:rPr kumimoji="1"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Injector</a:t>
            </a:r>
            <a:endParaRPr kumimoji="1" lang="ja-JP" altLang="en-US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95537" y="1124744"/>
            <a:ext cx="2808312" cy="2376264"/>
            <a:chOff x="1670" y="1368"/>
            <a:chExt cx="2451" cy="2147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906" y="2975"/>
              <a:ext cx="340" cy="540"/>
            </a:xfrm>
            <a:custGeom>
              <a:avLst/>
              <a:gdLst>
                <a:gd name="T0" fmla="*/ 340 w 340"/>
                <a:gd name="T1" fmla="*/ 0 h 540"/>
                <a:gd name="T2" fmla="*/ 281 w 340"/>
                <a:gd name="T3" fmla="*/ 28 h 540"/>
                <a:gd name="T4" fmla="*/ 229 w 340"/>
                <a:gd name="T5" fmla="*/ 56 h 540"/>
                <a:gd name="T6" fmla="*/ 182 w 340"/>
                <a:gd name="T7" fmla="*/ 86 h 540"/>
                <a:gd name="T8" fmla="*/ 144 w 340"/>
                <a:gd name="T9" fmla="*/ 115 h 540"/>
                <a:gd name="T10" fmla="*/ 111 w 340"/>
                <a:gd name="T11" fmla="*/ 145 h 540"/>
                <a:gd name="T12" fmla="*/ 84 w 340"/>
                <a:gd name="T13" fmla="*/ 175 h 540"/>
                <a:gd name="T14" fmla="*/ 62 w 340"/>
                <a:gd name="T15" fmla="*/ 204 h 540"/>
                <a:gd name="T16" fmla="*/ 44 w 340"/>
                <a:gd name="T17" fmla="*/ 231 h 540"/>
                <a:gd name="T18" fmla="*/ 29 w 340"/>
                <a:gd name="T19" fmla="*/ 256 h 540"/>
                <a:gd name="T20" fmla="*/ 19 w 340"/>
                <a:gd name="T21" fmla="*/ 280 h 540"/>
                <a:gd name="T22" fmla="*/ 12 w 340"/>
                <a:gd name="T23" fmla="*/ 301 h 540"/>
                <a:gd name="T24" fmla="*/ 7 w 340"/>
                <a:gd name="T25" fmla="*/ 318 h 540"/>
                <a:gd name="T26" fmla="*/ 3 w 340"/>
                <a:gd name="T27" fmla="*/ 333 h 540"/>
                <a:gd name="T28" fmla="*/ 2 w 340"/>
                <a:gd name="T29" fmla="*/ 344 h 540"/>
                <a:gd name="T30" fmla="*/ 2 w 340"/>
                <a:gd name="T31" fmla="*/ 352 h 540"/>
                <a:gd name="T32" fmla="*/ 2 w 340"/>
                <a:gd name="T33" fmla="*/ 354 h 540"/>
                <a:gd name="T34" fmla="*/ 2 w 340"/>
                <a:gd name="T35" fmla="*/ 358 h 540"/>
                <a:gd name="T36" fmla="*/ 0 w 340"/>
                <a:gd name="T37" fmla="*/ 369 h 540"/>
                <a:gd name="T38" fmla="*/ 0 w 340"/>
                <a:gd name="T39" fmla="*/ 387 h 540"/>
                <a:gd name="T40" fmla="*/ 0 w 340"/>
                <a:gd name="T41" fmla="*/ 409 h 540"/>
                <a:gd name="T42" fmla="*/ 0 w 340"/>
                <a:gd name="T43" fmla="*/ 434 h 540"/>
                <a:gd name="T44" fmla="*/ 0 w 340"/>
                <a:gd name="T45" fmla="*/ 462 h 540"/>
                <a:gd name="T46" fmla="*/ 2 w 340"/>
                <a:gd name="T47" fmla="*/ 489 h 540"/>
                <a:gd name="T48" fmla="*/ 2 w 340"/>
                <a:gd name="T49" fmla="*/ 515 h 540"/>
                <a:gd name="T50" fmla="*/ 2 w 340"/>
                <a:gd name="T51" fmla="*/ 540 h 5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0" h="540">
                  <a:moveTo>
                    <a:pt x="340" y="0"/>
                  </a:moveTo>
                  <a:lnTo>
                    <a:pt x="281" y="28"/>
                  </a:lnTo>
                  <a:lnTo>
                    <a:pt x="229" y="56"/>
                  </a:lnTo>
                  <a:lnTo>
                    <a:pt x="182" y="86"/>
                  </a:lnTo>
                  <a:lnTo>
                    <a:pt x="144" y="115"/>
                  </a:lnTo>
                  <a:lnTo>
                    <a:pt x="111" y="145"/>
                  </a:lnTo>
                  <a:lnTo>
                    <a:pt x="84" y="175"/>
                  </a:lnTo>
                  <a:lnTo>
                    <a:pt x="62" y="204"/>
                  </a:lnTo>
                  <a:lnTo>
                    <a:pt x="44" y="231"/>
                  </a:lnTo>
                  <a:lnTo>
                    <a:pt x="29" y="256"/>
                  </a:lnTo>
                  <a:lnTo>
                    <a:pt x="19" y="280"/>
                  </a:lnTo>
                  <a:lnTo>
                    <a:pt x="12" y="301"/>
                  </a:lnTo>
                  <a:lnTo>
                    <a:pt x="7" y="318"/>
                  </a:lnTo>
                  <a:lnTo>
                    <a:pt x="3" y="333"/>
                  </a:lnTo>
                  <a:lnTo>
                    <a:pt x="2" y="344"/>
                  </a:lnTo>
                  <a:lnTo>
                    <a:pt x="2" y="352"/>
                  </a:lnTo>
                  <a:lnTo>
                    <a:pt x="2" y="354"/>
                  </a:lnTo>
                  <a:lnTo>
                    <a:pt x="2" y="358"/>
                  </a:lnTo>
                  <a:lnTo>
                    <a:pt x="0" y="369"/>
                  </a:lnTo>
                  <a:lnTo>
                    <a:pt x="0" y="387"/>
                  </a:lnTo>
                  <a:lnTo>
                    <a:pt x="0" y="409"/>
                  </a:lnTo>
                  <a:lnTo>
                    <a:pt x="0" y="434"/>
                  </a:lnTo>
                  <a:lnTo>
                    <a:pt x="0" y="462"/>
                  </a:lnTo>
                  <a:lnTo>
                    <a:pt x="2" y="489"/>
                  </a:lnTo>
                  <a:lnTo>
                    <a:pt x="2" y="515"/>
                  </a:lnTo>
                  <a:lnTo>
                    <a:pt x="2" y="540"/>
                  </a:lnTo>
                </a:path>
              </a:pathLst>
            </a:custGeom>
            <a:noFill/>
            <a:ln w="22225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554" y="2975"/>
              <a:ext cx="354" cy="514"/>
            </a:xfrm>
            <a:custGeom>
              <a:avLst/>
              <a:gdLst>
                <a:gd name="T0" fmla="*/ 0 w 354"/>
                <a:gd name="T1" fmla="*/ 0 h 514"/>
                <a:gd name="T2" fmla="*/ 62 w 354"/>
                <a:gd name="T3" fmla="*/ 28 h 514"/>
                <a:gd name="T4" fmla="*/ 117 w 354"/>
                <a:gd name="T5" fmla="*/ 56 h 514"/>
                <a:gd name="T6" fmla="*/ 164 w 354"/>
                <a:gd name="T7" fmla="*/ 86 h 514"/>
                <a:gd name="T8" fmla="*/ 204 w 354"/>
                <a:gd name="T9" fmla="*/ 115 h 514"/>
                <a:gd name="T10" fmla="*/ 238 w 354"/>
                <a:gd name="T11" fmla="*/ 145 h 514"/>
                <a:gd name="T12" fmla="*/ 266 w 354"/>
                <a:gd name="T13" fmla="*/ 175 h 514"/>
                <a:gd name="T14" fmla="*/ 290 w 354"/>
                <a:gd name="T15" fmla="*/ 204 h 514"/>
                <a:gd name="T16" fmla="*/ 309 w 354"/>
                <a:gd name="T17" fmla="*/ 231 h 514"/>
                <a:gd name="T18" fmla="*/ 324 w 354"/>
                <a:gd name="T19" fmla="*/ 256 h 514"/>
                <a:gd name="T20" fmla="*/ 335 w 354"/>
                <a:gd name="T21" fmla="*/ 280 h 514"/>
                <a:gd name="T22" fmla="*/ 342 w 354"/>
                <a:gd name="T23" fmla="*/ 301 h 514"/>
                <a:gd name="T24" fmla="*/ 347 w 354"/>
                <a:gd name="T25" fmla="*/ 318 h 514"/>
                <a:gd name="T26" fmla="*/ 351 w 354"/>
                <a:gd name="T27" fmla="*/ 333 h 514"/>
                <a:gd name="T28" fmla="*/ 352 w 354"/>
                <a:gd name="T29" fmla="*/ 344 h 514"/>
                <a:gd name="T30" fmla="*/ 352 w 354"/>
                <a:gd name="T31" fmla="*/ 352 h 514"/>
                <a:gd name="T32" fmla="*/ 354 w 354"/>
                <a:gd name="T33" fmla="*/ 354 h 514"/>
                <a:gd name="T34" fmla="*/ 352 w 354"/>
                <a:gd name="T35" fmla="*/ 514 h 5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4" h="514">
                  <a:moveTo>
                    <a:pt x="0" y="0"/>
                  </a:moveTo>
                  <a:lnTo>
                    <a:pt x="62" y="28"/>
                  </a:lnTo>
                  <a:lnTo>
                    <a:pt x="117" y="56"/>
                  </a:lnTo>
                  <a:lnTo>
                    <a:pt x="164" y="86"/>
                  </a:lnTo>
                  <a:lnTo>
                    <a:pt x="204" y="115"/>
                  </a:lnTo>
                  <a:lnTo>
                    <a:pt x="238" y="145"/>
                  </a:lnTo>
                  <a:lnTo>
                    <a:pt x="266" y="175"/>
                  </a:lnTo>
                  <a:lnTo>
                    <a:pt x="290" y="204"/>
                  </a:lnTo>
                  <a:lnTo>
                    <a:pt x="309" y="231"/>
                  </a:lnTo>
                  <a:lnTo>
                    <a:pt x="324" y="256"/>
                  </a:lnTo>
                  <a:lnTo>
                    <a:pt x="335" y="280"/>
                  </a:lnTo>
                  <a:lnTo>
                    <a:pt x="342" y="301"/>
                  </a:lnTo>
                  <a:lnTo>
                    <a:pt x="347" y="318"/>
                  </a:lnTo>
                  <a:lnTo>
                    <a:pt x="351" y="333"/>
                  </a:lnTo>
                  <a:lnTo>
                    <a:pt x="352" y="344"/>
                  </a:lnTo>
                  <a:lnTo>
                    <a:pt x="352" y="352"/>
                  </a:lnTo>
                  <a:lnTo>
                    <a:pt x="354" y="354"/>
                  </a:lnTo>
                  <a:lnTo>
                    <a:pt x="352" y="514"/>
                  </a:lnTo>
                </a:path>
              </a:pathLst>
            </a:custGeom>
            <a:noFill/>
            <a:ln w="22225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706" y="1696"/>
              <a:ext cx="572" cy="1279"/>
            </a:xfrm>
            <a:custGeom>
              <a:avLst/>
              <a:gdLst>
                <a:gd name="T0" fmla="*/ 515 w 572"/>
                <a:gd name="T1" fmla="*/ 1264 h 1279"/>
                <a:gd name="T2" fmla="*/ 452 w 572"/>
                <a:gd name="T3" fmla="*/ 1254 h 1279"/>
                <a:gd name="T4" fmla="*/ 451 w 572"/>
                <a:gd name="T5" fmla="*/ 1254 h 1279"/>
                <a:gd name="T6" fmla="*/ 395 w 572"/>
                <a:gd name="T7" fmla="*/ 1227 h 1279"/>
                <a:gd name="T8" fmla="*/ 336 w 572"/>
                <a:gd name="T9" fmla="*/ 1206 h 1279"/>
                <a:gd name="T10" fmla="*/ 336 w 572"/>
                <a:gd name="T11" fmla="*/ 1206 h 1279"/>
                <a:gd name="T12" fmla="*/ 288 w 572"/>
                <a:gd name="T13" fmla="*/ 1168 h 1279"/>
                <a:gd name="T14" fmla="*/ 234 w 572"/>
                <a:gd name="T15" fmla="*/ 1137 h 1279"/>
                <a:gd name="T16" fmla="*/ 234 w 572"/>
                <a:gd name="T17" fmla="*/ 1136 h 1279"/>
                <a:gd name="T18" fmla="*/ 193 w 572"/>
                <a:gd name="T19" fmla="*/ 1090 h 1279"/>
                <a:gd name="T20" fmla="*/ 147 w 572"/>
                <a:gd name="T21" fmla="*/ 1050 h 1279"/>
                <a:gd name="T22" fmla="*/ 147 w 572"/>
                <a:gd name="T23" fmla="*/ 1049 h 1279"/>
                <a:gd name="T24" fmla="*/ 116 w 572"/>
                <a:gd name="T25" fmla="*/ 996 h 1279"/>
                <a:gd name="T26" fmla="*/ 78 w 572"/>
                <a:gd name="T27" fmla="*/ 948 h 1279"/>
                <a:gd name="T28" fmla="*/ 77 w 572"/>
                <a:gd name="T29" fmla="*/ 946 h 1279"/>
                <a:gd name="T30" fmla="*/ 57 w 572"/>
                <a:gd name="T31" fmla="*/ 888 h 1279"/>
                <a:gd name="T32" fmla="*/ 30 w 572"/>
                <a:gd name="T33" fmla="*/ 832 h 1279"/>
                <a:gd name="T34" fmla="*/ 28 w 572"/>
                <a:gd name="T35" fmla="*/ 832 h 1279"/>
                <a:gd name="T36" fmla="*/ 20 w 572"/>
                <a:gd name="T37" fmla="*/ 768 h 1279"/>
                <a:gd name="T38" fmla="*/ 3 w 572"/>
                <a:gd name="T39" fmla="*/ 706 h 1279"/>
                <a:gd name="T40" fmla="*/ 3 w 572"/>
                <a:gd name="T41" fmla="*/ 706 h 1279"/>
                <a:gd name="T42" fmla="*/ 7 w 572"/>
                <a:gd name="T43" fmla="*/ 640 h 1279"/>
                <a:gd name="T44" fmla="*/ 3 w 572"/>
                <a:gd name="T45" fmla="*/ 575 h 1279"/>
                <a:gd name="T46" fmla="*/ 3 w 572"/>
                <a:gd name="T47" fmla="*/ 574 h 1279"/>
                <a:gd name="T48" fmla="*/ 20 w 572"/>
                <a:gd name="T49" fmla="*/ 511 h 1279"/>
                <a:gd name="T50" fmla="*/ 28 w 572"/>
                <a:gd name="T51" fmla="*/ 449 h 1279"/>
                <a:gd name="T52" fmla="*/ 30 w 572"/>
                <a:gd name="T53" fmla="*/ 449 h 1279"/>
                <a:gd name="T54" fmla="*/ 57 w 572"/>
                <a:gd name="T55" fmla="*/ 393 h 1279"/>
                <a:gd name="T56" fmla="*/ 77 w 572"/>
                <a:gd name="T57" fmla="*/ 334 h 1279"/>
                <a:gd name="T58" fmla="*/ 78 w 572"/>
                <a:gd name="T59" fmla="*/ 333 h 1279"/>
                <a:gd name="T60" fmla="*/ 116 w 572"/>
                <a:gd name="T61" fmla="*/ 284 h 1279"/>
                <a:gd name="T62" fmla="*/ 147 w 572"/>
                <a:gd name="T63" fmla="*/ 231 h 1279"/>
                <a:gd name="T64" fmla="*/ 147 w 572"/>
                <a:gd name="T65" fmla="*/ 231 h 1279"/>
                <a:gd name="T66" fmla="*/ 193 w 572"/>
                <a:gd name="T67" fmla="*/ 190 h 1279"/>
                <a:gd name="T68" fmla="*/ 234 w 572"/>
                <a:gd name="T69" fmla="*/ 144 h 1279"/>
                <a:gd name="T70" fmla="*/ 234 w 572"/>
                <a:gd name="T71" fmla="*/ 144 h 1279"/>
                <a:gd name="T72" fmla="*/ 288 w 572"/>
                <a:gd name="T73" fmla="*/ 112 h 1279"/>
                <a:gd name="T74" fmla="*/ 336 w 572"/>
                <a:gd name="T75" fmla="*/ 75 h 1279"/>
                <a:gd name="T76" fmla="*/ 336 w 572"/>
                <a:gd name="T77" fmla="*/ 74 h 1279"/>
                <a:gd name="T78" fmla="*/ 395 w 572"/>
                <a:gd name="T79" fmla="*/ 54 h 1279"/>
                <a:gd name="T80" fmla="*/ 451 w 572"/>
                <a:gd name="T81" fmla="*/ 25 h 1279"/>
                <a:gd name="T82" fmla="*/ 452 w 572"/>
                <a:gd name="T83" fmla="*/ 25 h 1279"/>
                <a:gd name="T84" fmla="*/ 515 w 572"/>
                <a:gd name="T85" fmla="*/ 16 h 1279"/>
                <a:gd name="T86" fmla="*/ 572 w 572"/>
                <a:gd name="T87" fmla="*/ 0 h 1279"/>
                <a:gd name="T88" fmla="*/ 516 w 572"/>
                <a:gd name="T89" fmla="*/ 24 h 1279"/>
                <a:gd name="T90" fmla="*/ 399 w 572"/>
                <a:gd name="T91" fmla="*/ 60 h 1279"/>
                <a:gd name="T92" fmla="*/ 291 w 572"/>
                <a:gd name="T93" fmla="*/ 119 h 1279"/>
                <a:gd name="T94" fmla="*/ 198 w 572"/>
                <a:gd name="T95" fmla="*/ 195 h 1279"/>
                <a:gd name="T96" fmla="*/ 122 w 572"/>
                <a:gd name="T97" fmla="*/ 288 h 1279"/>
                <a:gd name="T98" fmla="*/ 63 w 572"/>
                <a:gd name="T99" fmla="*/ 395 h 1279"/>
                <a:gd name="T100" fmla="*/ 27 w 572"/>
                <a:gd name="T101" fmla="*/ 514 h 1279"/>
                <a:gd name="T102" fmla="*/ 15 w 572"/>
                <a:gd name="T103" fmla="*/ 640 h 1279"/>
                <a:gd name="T104" fmla="*/ 27 w 572"/>
                <a:gd name="T105" fmla="*/ 767 h 1279"/>
                <a:gd name="T106" fmla="*/ 63 w 572"/>
                <a:gd name="T107" fmla="*/ 885 h 1279"/>
                <a:gd name="T108" fmla="*/ 122 w 572"/>
                <a:gd name="T109" fmla="*/ 993 h 1279"/>
                <a:gd name="T110" fmla="*/ 198 w 572"/>
                <a:gd name="T111" fmla="*/ 1085 h 1279"/>
                <a:gd name="T112" fmla="*/ 291 w 572"/>
                <a:gd name="T113" fmla="*/ 1162 h 1279"/>
                <a:gd name="T114" fmla="*/ 399 w 572"/>
                <a:gd name="T115" fmla="*/ 1220 h 1279"/>
                <a:gd name="T116" fmla="*/ 516 w 572"/>
                <a:gd name="T117" fmla="*/ 1257 h 1279"/>
                <a:gd name="T118" fmla="*/ 572 w 572"/>
                <a:gd name="T119" fmla="*/ 1279 h 1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72" h="1279">
                  <a:moveTo>
                    <a:pt x="513" y="1271"/>
                  </a:moveTo>
                  <a:lnTo>
                    <a:pt x="515" y="1264"/>
                  </a:lnTo>
                  <a:lnTo>
                    <a:pt x="513" y="1271"/>
                  </a:lnTo>
                  <a:lnTo>
                    <a:pt x="452" y="1254"/>
                  </a:lnTo>
                  <a:lnTo>
                    <a:pt x="454" y="1248"/>
                  </a:lnTo>
                  <a:lnTo>
                    <a:pt x="451" y="1254"/>
                  </a:lnTo>
                  <a:lnTo>
                    <a:pt x="392" y="1233"/>
                  </a:lnTo>
                  <a:lnTo>
                    <a:pt x="395" y="1227"/>
                  </a:lnTo>
                  <a:lnTo>
                    <a:pt x="392" y="1233"/>
                  </a:lnTo>
                  <a:lnTo>
                    <a:pt x="336" y="1206"/>
                  </a:lnTo>
                  <a:lnTo>
                    <a:pt x="340" y="1200"/>
                  </a:lnTo>
                  <a:lnTo>
                    <a:pt x="336" y="1206"/>
                  </a:lnTo>
                  <a:lnTo>
                    <a:pt x="284" y="1173"/>
                  </a:lnTo>
                  <a:lnTo>
                    <a:pt x="288" y="1168"/>
                  </a:lnTo>
                  <a:lnTo>
                    <a:pt x="283" y="1173"/>
                  </a:lnTo>
                  <a:lnTo>
                    <a:pt x="234" y="1137"/>
                  </a:lnTo>
                  <a:lnTo>
                    <a:pt x="239" y="1131"/>
                  </a:lnTo>
                  <a:lnTo>
                    <a:pt x="234" y="1136"/>
                  </a:lnTo>
                  <a:lnTo>
                    <a:pt x="188" y="1096"/>
                  </a:lnTo>
                  <a:lnTo>
                    <a:pt x="193" y="1090"/>
                  </a:lnTo>
                  <a:lnTo>
                    <a:pt x="188" y="1095"/>
                  </a:lnTo>
                  <a:lnTo>
                    <a:pt x="147" y="1050"/>
                  </a:lnTo>
                  <a:lnTo>
                    <a:pt x="152" y="1045"/>
                  </a:lnTo>
                  <a:lnTo>
                    <a:pt x="147" y="1049"/>
                  </a:lnTo>
                  <a:lnTo>
                    <a:pt x="111" y="1000"/>
                  </a:lnTo>
                  <a:lnTo>
                    <a:pt x="116" y="996"/>
                  </a:lnTo>
                  <a:lnTo>
                    <a:pt x="109" y="1000"/>
                  </a:lnTo>
                  <a:lnTo>
                    <a:pt x="78" y="948"/>
                  </a:lnTo>
                  <a:lnTo>
                    <a:pt x="85" y="944"/>
                  </a:lnTo>
                  <a:lnTo>
                    <a:pt x="77" y="946"/>
                  </a:lnTo>
                  <a:lnTo>
                    <a:pt x="51" y="890"/>
                  </a:lnTo>
                  <a:lnTo>
                    <a:pt x="57" y="888"/>
                  </a:lnTo>
                  <a:lnTo>
                    <a:pt x="51" y="890"/>
                  </a:lnTo>
                  <a:lnTo>
                    <a:pt x="30" y="832"/>
                  </a:lnTo>
                  <a:lnTo>
                    <a:pt x="36" y="829"/>
                  </a:lnTo>
                  <a:lnTo>
                    <a:pt x="28" y="832"/>
                  </a:lnTo>
                  <a:lnTo>
                    <a:pt x="13" y="771"/>
                  </a:lnTo>
                  <a:lnTo>
                    <a:pt x="20" y="768"/>
                  </a:lnTo>
                  <a:lnTo>
                    <a:pt x="13" y="769"/>
                  </a:lnTo>
                  <a:lnTo>
                    <a:pt x="3" y="706"/>
                  </a:lnTo>
                  <a:lnTo>
                    <a:pt x="11" y="706"/>
                  </a:lnTo>
                  <a:lnTo>
                    <a:pt x="3" y="706"/>
                  </a:lnTo>
                  <a:lnTo>
                    <a:pt x="0" y="641"/>
                  </a:lnTo>
                  <a:lnTo>
                    <a:pt x="7" y="640"/>
                  </a:lnTo>
                  <a:lnTo>
                    <a:pt x="0" y="640"/>
                  </a:lnTo>
                  <a:lnTo>
                    <a:pt x="3" y="575"/>
                  </a:lnTo>
                  <a:lnTo>
                    <a:pt x="11" y="575"/>
                  </a:lnTo>
                  <a:lnTo>
                    <a:pt x="3" y="574"/>
                  </a:lnTo>
                  <a:lnTo>
                    <a:pt x="13" y="511"/>
                  </a:lnTo>
                  <a:lnTo>
                    <a:pt x="20" y="511"/>
                  </a:lnTo>
                  <a:lnTo>
                    <a:pt x="13" y="510"/>
                  </a:lnTo>
                  <a:lnTo>
                    <a:pt x="28" y="449"/>
                  </a:lnTo>
                  <a:lnTo>
                    <a:pt x="36" y="452"/>
                  </a:lnTo>
                  <a:lnTo>
                    <a:pt x="30" y="449"/>
                  </a:lnTo>
                  <a:lnTo>
                    <a:pt x="51" y="390"/>
                  </a:lnTo>
                  <a:lnTo>
                    <a:pt x="57" y="393"/>
                  </a:lnTo>
                  <a:lnTo>
                    <a:pt x="51" y="389"/>
                  </a:lnTo>
                  <a:lnTo>
                    <a:pt x="77" y="334"/>
                  </a:lnTo>
                  <a:lnTo>
                    <a:pt x="85" y="337"/>
                  </a:lnTo>
                  <a:lnTo>
                    <a:pt x="78" y="333"/>
                  </a:lnTo>
                  <a:lnTo>
                    <a:pt x="109" y="281"/>
                  </a:lnTo>
                  <a:lnTo>
                    <a:pt x="116" y="284"/>
                  </a:lnTo>
                  <a:lnTo>
                    <a:pt x="111" y="281"/>
                  </a:lnTo>
                  <a:lnTo>
                    <a:pt x="147" y="231"/>
                  </a:lnTo>
                  <a:lnTo>
                    <a:pt x="152" y="236"/>
                  </a:lnTo>
                  <a:lnTo>
                    <a:pt x="147" y="231"/>
                  </a:lnTo>
                  <a:lnTo>
                    <a:pt x="188" y="186"/>
                  </a:lnTo>
                  <a:lnTo>
                    <a:pt x="193" y="190"/>
                  </a:lnTo>
                  <a:lnTo>
                    <a:pt x="188" y="185"/>
                  </a:lnTo>
                  <a:lnTo>
                    <a:pt x="234" y="144"/>
                  </a:lnTo>
                  <a:lnTo>
                    <a:pt x="239" y="149"/>
                  </a:lnTo>
                  <a:lnTo>
                    <a:pt x="234" y="144"/>
                  </a:lnTo>
                  <a:lnTo>
                    <a:pt x="283" y="107"/>
                  </a:lnTo>
                  <a:lnTo>
                    <a:pt x="288" y="112"/>
                  </a:lnTo>
                  <a:lnTo>
                    <a:pt x="284" y="106"/>
                  </a:lnTo>
                  <a:lnTo>
                    <a:pt x="336" y="75"/>
                  </a:lnTo>
                  <a:lnTo>
                    <a:pt x="340" y="80"/>
                  </a:lnTo>
                  <a:lnTo>
                    <a:pt x="336" y="74"/>
                  </a:lnTo>
                  <a:lnTo>
                    <a:pt x="392" y="48"/>
                  </a:lnTo>
                  <a:lnTo>
                    <a:pt x="395" y="54"/>
                  </a:lnTo>
                  <a:lnTo>
                    <a:pt x="392" y="48"/>
                  </a:lnTo>
                  <a:lnTo>
                    <a:pt x="451" y="25"/>
                  </a:lnTo>
                  <a:lnTo>
                    <a:pt x="454" y="33"/>
                  </a:lnTo>
                  <a:lnTo>
                    <a:pt x="452" y="25"/>
                  </a:lnTo>
                  <a:lnTo>
                    <a:pt x="513" y="10"/>
                  </a:lnTo>
                  <a:lnTo>
                    <a:pt x="515" y="16"/>
                  </a:lnTo>
                  <a:lnTo>
                    <a:pt x="513" y="10"/>
                  </a:lnTo>
                  <a:lnTo>
                    <a:pt x="572" y="0"/>
                  </a:lnTo>
                  <a:lnTo>
                    <a:pt x="572" y="15"/>
                  </a:lnTo>
                  <a:lnTo>
                    <a:pt x="516" y="24"/>
                  </a:lnTo>
                  <a:lnTo>
                    <a:pt x="456" y="39"/>
                  </a:lnTo>
                  <a:lnTo>
                    <a:pt x="399" y="60"/>
                  </a:lnTo>
                  <a:lnTo>
                    <a:pt x="344" y="86"/>
                  </a:lnTo>
                  <a:lnTo>
                    <a:pt x="291" y="119"/>
                  </a:lnTo>
                  <a:lnTo>
                    <a:pt x="243" y="155"/>
                  </a:lnTo>
                  <a:lnTo>
                    <a:pt x="198" y="195"/>
                  </a:lnTo>
                  <a:lnTo>
                    <a:pt x="158" y="240"/>
                  </a:lnTo>
                  <a:lnTo>
                    <a:pt x="122" y="288"/>
                  </a:lnTo>
                  <a:lnTo>
                    <a:pt x="90" y="341"/>
                  </a:lnTo>
                  <a:lnTo>
                    <a:pt x="63" y="395"/>
                  </a:lnTo>
                  <a:lnTo>
                    <a:pt x="42" y="453"/>
                  </a:lnTo>
                  <a:lnTo>
                    <a:pt x="27" y="514"/>
                  </a:lnTo>
                  <a:lnTo>
                    <a:pt x="17" y="576"/>
                  </a:lnTo>
                  <a:lnTo>
                    <a:pt x="15" y="640"/>
                  </a:lnTo>
                  <a:lnTo>
                    <a:pt x="17" y="705"/>
                  </a:lnTo>
                  <a:lnTo>
                    <a:pt x="27" y="767"/>
                  </a:lnTo>
                  <a:lnTo>
                    <a:pt x="42" y="827"/>
                  </a:lnTo>
                  <a:lnTo>
                    <a:pt x="63" y="885"/>
                  </a:lnTo>
                  <a:lnTo>
                    <a:pt x="90" y="940"/>
                  </a:lnTo>
                  <a:lnTo>
                    <a:pt x="122" y="993"/>
                  </a:lnTo>
                  <a:lnTo>
                    <a:pt x="158" y="1040"/>
                  </a:lnTo>
                  <a:lnTo>
                    <a:pt x="198" y="1085"/>
                  </a:lnTo>
                  <a:lnTo>
                    <a:pt x="243" y="1126"/>
                  </a:lnTo>
                  <a:lnTo>
                    <a:pt x="291" y="1162"/>
                  </a:lnTo>
                  <a:lnTo>
                    <a:pt x="344" y="1193"/>
                  </a:lnTo>
                  <a:lnTo>
                    <a:pt x="399" y="1220"/>
                  </a:lnTo>
                  <a:lnTo>
                    <a:pt x="456" y="1241"/>
                  </a:lnTo>
                  <a:lnTo>
                    <a:pt x="516" y="1257"/>
                  </a:lnTo>
                  <a:lnTo>
                    <a:pt x="572" y="1266"/>
                  </a:lnTo>
                  <a:lnTo>
                    <a:pt x="572" y="1279"/>
                  </a:lnTo>
                  <a:lnTo>
                    <a:pt x="513" y="127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507" y="1689"/>
              <a:ext cx="573" cy="1286"/>
            </a:xfrm>
            <a:custGeom>
              <a:avLst/>
              <a:gdLst>
                <a:gd name="T0" fmla="*/ 58 w 573"/>
                <a:gd name="T1" fmla="*/ 16 h 1286"/>
                <a:gd name="T2" fmla="*/ 121 w 573"/>
                <a:gd name="T3" fmla="*/ 25 h 1286"/>
                <a:gd name="T4" fmla="*/ 121 w 573"/>
                <a:gd name="T5" fmla="*/ 25 h 1286"/>
                <a:gd name="T6" fmla="*/ 177 w 573"/>
                <a:gd name="T7" fmla="*/ 53 h 1286"/>
                <a:gd name="T8" fmla="*/ 236 w 573"/>
                <a:gd name="T9" fmla="*/ 73 h 1286"/>
                <a:gd name="T10" fmla="*/ 236 w 573"/>
                <a:gd name="T11" fmla="*/ 73 h 1286"/>
                <a:gd name="T12" fmla="*/ 286 w 573"/>
                <a:gd name="T13" fmla="*/ 112 h 1286"/>
                <a:gd name="T14" fmla="*/ 338 w 573"/>
                <a:gd name="T15" fmla="*/ 143 h 1286"/>
                <a:gd name="T16" fmla="*/ 340 w 573"/>
                <a:gd name="T17" fmla="*/ 143 h 1286"/>
                <a:gd name="T18" fmla="*/ 379 w 573"/>
                <a:gd name="T19" fmla="*/ 190 h 1286"/>
                <a:gd name="T20" fmla="*/ 426 w 573"/>
                <a:gd name="T21" fmla="*/ 230 h 1286"/>
                <a:gd name="T22" fmla="*/ 426 w 573"/>
                <a:gd name="T23" fmla="*/ 232 h 1286"/>
                <a:gd name="T24" fmla="*/ 457 w 573"/>
                <a:gd name="T25" fmla="*/ 285 h 1286"/>
                <a:gd name="T26" fmla="*/ 495 w 573"/>
                <a:gd name="T27" fmla="*/ 334 h 1286"/>
                <a:gd name="T28" fmla="*/ 495 w 573"/>
                <a:gd name="T29" fmla="*/ 335 h 1286"/>
                <a:gd name="T30" fmla="*/ 515 w 573"/>
                <a:gd name="T31" fmla="*/ 394 h 1286"/>
                <a:gd name="T32" fmla="*/ 544 w 573"/>
                <a:gd name="T33" fmla="*/ 450 h 1286"/>
                <a:gd name="T34" fmla="*/ 544 w 573"/>
                <a:gd name="T35" fmla="*/ 451 h 1286"/>
                <a:gd name="T36" fmla="*/ 553 w 573"/>
                <a:gd name="T37" fmla="*/ 515 h 1286"/>
                <a:gd name="T38" fmla="*/ 569 w 573"/>
                <a:gd name="T39" fmla="*/ 577 h 1286"/>
                <a:gd name="T40" fmla="*/ 569 w 573"/>
                <a:gd name="T41" fmla="*/ 577 h 1286"/>
                <a:gd name="T42" fmla="*/ 565 w 573"/>
                <a:gd name="T43" fmla="*/ 643 h 1286"/>
                <a:gd name="T44" fmla="*/ 569 w 573"/>
                <a:gd name="T45" fmla="*/ 709 h 1286"/>
                <a:gd name="T46" fmla="*/ 569 w 573"/>
                <a:gd name="T47" fmla="*/ 710 h 1286"/>
                <a:gd name="T48" fmla="*/ 553 w 573"/>
                <a:gd name="T49" fmla="*/ 773 h 1286"/>
                <a:gd name="T50" fmla="*/ 544 w 573"/>
                <a:gd name="T51" fmla="*/ 835 h 1286"/>
                <a:gd name="T52" fmla="*/ 544 w 573"/>
                <a:gd name="T53" fmla="*/ 836 h 1286"/>
                <a:gd name="T54" fmla="*/ 515 w 573"/>
                <a:gd name="T55" fmla="*/ 892 h 1286"/>
                <a:gd name="T56" fmla="*/ 495 w 573"/>
                <a:gd name="T57" fmla="*/ 951 h 1286"/>
                <a:gd name="T58" fmla="*/ 495 w 573"/>
                <a:gd name="T59" fmla="*/ 952 h 1286"/>
                <a:gd name="T60" fmla="*/ 457 w 573"/>
                <a:gd name="T61" fmla="*/ 1001 h 1286"/>
                <a:gd name="T62" fmla="*/ 426 w 573"/>
                <a:gd name="T63" fmla="*/ 1054 h 1286"/>
                <a:gd name="T64" fmla="*/ 426 w 573"/>
                <a:gd name="T65" fmla="*/ 1056 h 1286"/>
                <a:gd name="T66" fmla="*/ 379 w 573"/>
                <a:gd name="T67" fmla="*/ 1096 h 1286"/>
                <a:gd name="T68" fmla="*/ 340 w 573"/>
                <a:gd name="T69" fmla="*/ 1143 h 1286"/>
                <a:gd name="T70" fmla="*/ 338 w 573"/>
                <a:gd name="T71" fmla="*/ 1143 h 1286"/>
                <a:gd name="T72" fmla="*/ 286 w 573"/>
                <a:gd name="T73" fmla="*/ 1174 h 1286"/>
                <a:gd name="T74" fmla="*/ 236 w 573"/>
                <a:gd name="T75" fmla="*/ 1213 h 1286"/>
                <a:gd name="T76" fmla="*/ 236 w 573"/>
                <a:gd name="T77" fmla="*/ 1213 h 1286"/>
                <a:gd name="T78" fmla="*/ 177 w 573"/>
                <a:gd name="T79" fmla="*/ 1233 h 1286"/>
                <a:gd name="T80" fmla="*/ 121 w 573"/>
                <a:gd name="T81" fmla="*/ 1261 h 1286"/>
                <a:gd name="T82" fmla="*/ 121 w 573"/>
                <a:gd name="T83" fmla="*/ 1261 h 1286"/>
                <a:gd name="T84" fmla="*/ 58 w 573"/>
                <a:gd name="T85" fmla="*/ 1270 h 1286"/>
                <a:gd name="T86" fmla="*/ 0 w 573"/>
                <a:gd name="T87" fmla="*/ 1286 h 1286"/>
                <a:gd name="T88" fmla="*/ 56 w 573"/>
                <a:gd name="T89" fmla="*/ 1264 h 1286"/>
                <a:gd name="T90" fmla="*/ 175 w 573"/>
                <a:gd name="T91" fmla="*/ 1227 h 1286"/>
                <a:gd name="T92" fmla="*/ 281 w 573"/>
                <a:gd name="T93" fmla="*/ 1168 h 1286"/>
                <a:gd name="T94" fmla="*/ 374 w 573"/>
                <a:gd name="T95" fmla="*/ 1091 h 1286"/>
                <a:gd name="T96" fmla="*/ 452 w 573"/>
                <a:gd name="T97" fmla="*/ 997 h 1286"/>
                <a:gd name="T98" fmla="*/ 509 w 573"/>
                <a:gd name="T99" fmla="*/ 890 h 1286"/>
                <a:gd name="T100" fmla="*/ 546 w 573"/>
                <a:gd name="T101" fmla="*/ 771 h 1286"/>
                <a:gd name="T102" fmla="*/ 559 w 573"/>
                <a:gd name="T103" fmla="*/ 643 h 1286"/>
                <a:gd name="T104" fmla="*/ 546 w 573"/>
                <a:gd name="T105" fmla="*/ 516 h 1286"/>
                <a:gd name="T106" fmla="*/ 509 w 573"/>
                <a:gd name="T107" fmla="*/ 396 h 1286"/>
                <a:gd name="T108" fmla="*/ 452 w 573"/>
                <a:gd name="T109" fmla="*/ 289 h 1286"/>
                <a:gd name="T110" fmla="*/ 374 w 573"/>
                <a:gd name="T111" fmla="*/ 195 h 1286"/>
                <a:gd name="T112" fmla="*/ 281 w 573"/>
                <a:gd name="T113" fmla="*/ 118 h 1286"/>
                <a:gd name="T114" fmla="*/ 175 w 573"/>
                <a:gd name="T115" fmla="*/ 60 h 1286"/>
                <a:gd name="T116" fmla="*/ 56 w 573"/>
                <a:gd name="T117" fmla="*/ 22 h 1286"/>
                <a:gd name="T118" fmla="*/ 0 w 573"/>
                <a:gd name="T119" fmla="*/ 0 h 12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73" h="1286">
                  <a:moveTo>
                    <a:pt x="59" y="8"/>
                  </a:moveTo>
                  <a:lnTo>
                    <a:pt x="58" y="16"/>
                  </a:lnTo>
                  <a:lnTo>
                    <a:pt x="60" y="8"/>
                  </a:lnTo>
                  <a:lnTo>
                    <a:pt x="121" y="25"/>
                  </a:lnTo>
                  <a:lnTo>
                    <a:pt x="119" y="31"/>
                  </a:lnTo>
                  <a:lnTo>
                    <a:pt x="121" y="25"/>
                  </a:lnTo>
                  <a:lnTo>
                    <a:pt x="180" y="46"/>
                  </a:lnTo>
                  <a:lnTo>
                    <a:pt x="177" y="53"/>
                  </a:lnTo>
                  <a:lnTo>
                    <a:pt x="180" y="47"/>
                  </a:lnTo>
                  <a:lnTo>
                    <a:pt x="236" y="73"/>
                  </a:lnTo>
                  <a:lnTo>
                    <a:pt x="234" y="80"/>
                  </a:lnTo>
                  <a:lnTo>
                    <a:pt x="236" y="73"/>
                  </a:lnTo>
                  <a:lnTo>
                    <a:pt x="290" y="106"/>
                  </a:lnTo>
                  <a:lnTo>
                    <a:pt x="286" y="112"/>
                  </a:lnTo>
                  <a:lnTo>
                    <a:pt x="290" y="107"/>
                  </a:lnTo>
                  <a:lnTo>
                    <a:pt x="338" y="143"/>
                  </a:lnTo>
                  <a:lnTo>
                    <a:pt x="335" y="149"/>
                  </a:lnTo>
                  <a:lnTo>
                    <a:pt x="340" y="143"/>
                  </a:lnTo>
                  <a:lnTo>
                    <a:pt x="384" y="185"/>
                  </a:lnTo>
                  <a:lnTo>
                    <a:pt x="379" y="190"/>
                  </a:lnTo>
                  <a:lnTo>
                    <a:pt x="384" y="185"/>
                  </a:lnTo>
                  <a:lnTo>
                    <a:pt x="426" y="230"/>
                  </a:lnTo>
                  <a:lnTo>
                    <a:pt x="421" y="235"/>
                  </a:lnTo>
                  <a:lnTo>
                    <a:pt x="426" y="232"/>
                  </a:lnTo>
                  <a:lnTo>
                    <a:pt x="463" y="280"/>
                  </a:lnTo>
                  <a:lnTo>
                    <a:pt x="457" y="285"/>
                  </a:lnTo>
                  <a:lnTo>
                    <a:pt x="463" y="281"/>
                  </a:lnTo>
                  <a:lnTo>
                    <a:pt x="495" y="334"/>
                  </a:lnTo>
                  <a:lnTo>
                    <a:pt x="489" y="338"/>
                  </a:lnTo>
                  <a:lnTo>
                    <a:pt x="495" y="335"/>
                  </a:lnTo>
                  <a:lnTo>
                    <a:pt x="522" y="391"/>
                  </a:lnTo>
                  <a:lnTo>
                    <a:pt x="515" y="394"/>
                  </a:lnTo>
                  <a:lnTo>
                    <a:pt x="523" y="391"/>
                  </a:lnTo>
                  <a:lnTo>
                    <a:pt x="544" y="450"/>
                  </a:lnTo>
                  <a:lnTo>
                    <a:pt x="538" y="452"/>
                  </a:lnTo>
                  <a:lnTo>
                    <a:pt x="544" y="451"/>
                  </a:lnTo>
                  <a:lnTo>
                    <a:pt x="560" y="512"/>
                  </a:lnTo>
                  <a:lnTo>
                    <a:pt x="553" y="515"/>
                  </a:lnTo>
                  <a:lnTo>
                    <a:pt x="560" y="513"/>
                  </a:lnTo>
                  <a:lnTo>
                    <a:pt x="569" y="577"/>
                  </a:lnTo>
                  <a:lnTo>
                    <a:pt x="563" y="578"/>
                  </a:lnTo>
                  <a:lnTo>
                    <a:pt x="569" y="577"/>
                  </a:lnTo>
                  <a:lnTo>
                    <a:pt x="573" y="643"/>
                  </a:lnTo>
                  <a:lnTo>
                    <a:pt x="565" y="643"/>
                  </a:lnTo>
                  <a:lnTo>
                    <a:pt x="573" y="643"/>
                  </a:lnTo>
                  <a:lnTo>
                    <a:pt x="569" y="709"/>
                  </a:lnTo>
                  <a:lnTo>
                    <a:pt x="563" y="709"/>
                  </a:lnTo>
                  <a:lnTo>
                    <a:pt x="569" y="710"/>
                  </a:lnTo>
                  <a:lnTo>
                    <a:pt x="560" y="773"/>
                  </a:lnTo>
                  <a:lnTo>
                    <a:pt x="553" y="773"/>
                  </a:lnTo>
                  <a:lnTo>
                    <a:pt x="560" y="774"/>
                  </a:lnTo>
                  <a:lnTo>
                    <a:pt x="544" y="835"/>
                  </a:lnTo>
                  <a:lnTo>
                    <a:pt x="538" y="834"/>
                  </a:lnTo>
                  <a:lnTo>
                    <a:pt x="544" y="836"/>
                  </a:lnTo>
                  <a:lnTo>
                    <a:pt x="523" y="895"/>
                  </a:lnTo>
                  <a:lnTo>
                    <a:pt x="515" y="892"/>
                  </a:lnTo>
                  <a:lnTo>
                    <a:pt x="522" y="895"/>
                  </a:lnTo>
                  <a:lnTo>
                    <a:pt x="495" y="951"/>
                  </a:lnTo>
                  <a:lnTo>
                    <a:pt x="489" y="949"/>
                  </a:lnTo>
                  <a:lnTo>
                    <a:pt x="495" y="952"/>
                  </a:lnTo>
                  <a:lnTo>
                    <a:pt x="463" y="1005"/>
                  </a:lnTo>
                  <a:lnTo>
                    <a:pt x="457" y="1001"/>
                  </a:lnTo>
                  <a:lnTo>
                    <a:pt x="463" y="1006"/>
                  </a:lnTo>
                  <a:lnTo>
                    <a:pt x="426" y="1054"/>
                  </a:lnTo>
                  <a:lnTo>
                    <a:pt x="421" y="1051"/>
                  </a:lnTo>
                  <a:lnTo>
                    <a:pt x="426" y="1056"/>
                  </a:lnTo>
                  <a:lnTo>
                    <a:pt x="384" y="1101"/>
                  </a:lnTo>
                  <a:lnTo>
                    <a:pt x="379" y="1096"/>
                  </a:lnTo>
                  <a:lnTo>
                    <a:pt x="384" y="1102"/>
                  </a:lnTo>
                  <a:lnTo>
                    <a:pt x="340" y="1143"/>
                  </a:lnTo>
                  <a:lnTo>
                    <a:pt x="335" y="1137"/>
                  </a:lnTo>
                  <a:lnTo>
                    <a:pt x="338" y="1143"/>
                  </a:lnTo>
                  <a:lnTo>
                    <a:pt x="290" y="1180"/>
                  </a:lnTo>
                  <a:lnTo>
                    <a:pt x="286" y="1174"/>
                  </a:lnTo>
                  <a:lnTo>
                    <a:pt x="290" y="1180"/>
                  </a:lnTo>
                  <a:lnTo>
                    <a:pt x="236" y="1213"/>
                  </a:lnTo>
                  <a:lnTo>
                    <a:pt x="234" y="1207"/>
                  </a:lnTo>
                  <a:lnTo>
                    <a:pt x="236" y="1213"/>
                  </a:lnTo>
                  <a:lnTo>
                    <a:pt x="180" y="1240"/>
                  </a:lnTo>
                  <a:lnTo>
                    <a:pt x="177" y="1233"/>
                  </a:lnTo>
                  <a:lnTo>
                    <a:pt x="180" y="1240"/>
                  </a:lnTo>
                  <a:lnTo>
                    <a:pt x="121" y="1261"/>
                  </a:lnTo>
                  <a:lnTo>
                    <a:pt x="119" y="1255"/>
                  </a:lnTo>
                  <a:lnTo>
                    <a:pt x="121" y="1261"/>
                  </a:lnTo>
                  <a:lnTo>
                    <a:pt x="60" y="1278"/>
                  </a:lnTo>
                  <a:lnTo>
                    <a:pt x="58" y="1270"/>
                  </a:lnTo>
                  <a:lnTo>
                    <a:pt x="59" y="1278"/>
                  </a:lnTo>
                  <a:lnTo>
                    <a:pt x="0" y="1286"/>
                  </a:lnTo>
                  <a:lnTo>
                    <a:pt x="0" y="1273"/>
                  </a:lnTo>
                  <a:lnTo>
                    <a:pt x="56" y="1264"/>
                  </a:lnTo>
                  <a:lnTo>
                    <a:pt x="116" y="1248"/>
                  </a:lnTo>
                  <a:lnTo>
                    <a:pt x="175" y="1227"/>
                  </a:lnTo>
                  <a:lnTo>
                    <a:pt x="230" y="1200"/>
                  </a:lnTo>
                  <a:lnTo>
                    <a:pt x="281" y="1168"/>
                  </a:lnTo>
                  <a:lnTo>
                    <a:pt x="330" y="1132"/>
                  </a:lnTo>
                  <a:lnTo>
                    <a:pt x="374" y="1091"/>
                  </a:lnTo>
                  <a:lnTo>
                    <a:pt x="416" y="1046"/>
                  </a:lnTo>
                  <a:lnTo>
                    <a:pt x="452" y="997"/>
                  </a:lnTo>
                  <a:lnTo>
                    <a:pt x="483" y="945"/>
                  </a:lnTo>
                  <a:lnTo>
                    <a:pt x="509" y="890"/>
                  </a:lnTo>
                  <a:lnTo>
                    <a:pt x="530" y="831"/>
                  </a:lnTo>
                  <a:lnTo>
                    <a:pt x="546" y="771"/>
                  </a:lnTo>
                  <a:lnTo>
                    <a:pt x="555" y="708"/>
                  </a:lnTo>
                  <a:lnTo>
                    <a:pt x="559" y="643"/>
                  </a:lnTo>
                  <a:lnTo>
                    <a:pt x="555" y="578"/>
                  </a:lnTo>
                  <a:lnTo>
                    <a:pt x="546" y="516"/>
                  </a:lnTo>
                  <a:lnTo>
                    <a:pt x="530" y="455"/>
                  </a:lnTo>
                  <a:lnTo>
                    <a:pt x="509" y="396"/>
                  </a:lnTo>
                  <a:lnTo>
                    <a:pt x="483" y="341"/>
                  </a:lnTo>
                  <a:lnTo>
                    <a:pt x="452" y="289"/>
                  </a:lnTo>
                  <a:lnTo>
                    <a:pt x="416" y="240"/>
                  </a:lnTo>
                  <a:lnTo>
                    <a:pt x="374" y="195"/>
                  </a:lnTo>
                  <a:lnTo>
                    <a:pt x="330" y="154"/>
                  </a:lnTo>
                  <a:lnTo>
                    <a:pt x="281" y="118"/>
                  </a:lnTo>
                  <a:lnTo>
                    <a:pt x="230" y="86"/>
                  </a:lnTo>
                  <a:lnTo>
                    <a:pt x="175" y="60"/>
                  </a:lnTo>
                  <a:lnTo>
                    <a:pt x="116" y="38"/>
                  </a:lnTo>
                  <a:lnTo>
                    <a:pt x="56" y="22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272" y="1702"/>
              <a:ext cx="1235" cy="1"/>
            </a:xfrm>
            <a:prstGeom prst="line">
              <a:avLst/>
            </a:prstGeom>
            <a:noFill/>
            <a:ln w="22225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272" y="2975"/>
              <a:ext cx="1235" cy="1"/>
            </a:xfrm>
            <a:prstGeom prst="line">
              <a:avLst/>
            </a:prstGeom>
            <a:noFill/>
            <a:ln w="22225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766" y="1562"/>
              <a:ext cx="283" cy="283"/>
            </a:xfrm>
            <a:custGeom>
              <a:avLst/>
              <a:gdLst>
                <a:gd name="T0" fmla="*/ 142 w 283"/>
                <a:gd name="T1" fmla="*/ 283 h 283"/>
                <a:gd name="T2" fmla="*/ 0 w 283"/>
                <a:gd name="T3" fmla="*/ 283 h 283"/>
                <a:gd name="T4" fmla="*/ 0 w 283"/>
                <a:gd name="T5" fmla="*/ 0 h 283"/>
                <a:gd name="T6" fmla="*/ 283 w 283"/>
                <a:gd name="T7" fmla="*/ 0 h 283"/>
                <a:gd name="T8" fmla="*/ 283 w 283"/>
                <a:gd name="T9" fmla="*/ 283 h 283"/>
                <a:gd name="T10" fmla="*/ 142 w 283"/>
                <a:gd name="T11" fmla="*/ 283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3" h="283">
                  <a:moveTo>
                    <a:pt x="142" y="283"/>
                  </a:moveTo>
                  <a:lnTo>
                    <a:pt x="0" y="283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283"/>
                  </a:lnTo>
                  <a:lnTo>
                    <a:pt x="142" y="283"/>
                  </a:lnTo>
                  <a:close/>
                </a:path>
              </a:pathLst>
            </a:custGeom>
            <a:solidFill>
              <a:srgbClr val="6B0194"/>
            </a:solidFill>
            <a:ln w="0">
              <a:solidFill>
                <a:srgbClr val="6B019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2766" y="1562"/>
              <a:ext cx="283" cy="283"/>
            </a:xfrm>
            <a:custGeom>
              <a:avLst/>
              <a:gdLst>
                <a:gd name="T0" fmla="*/ 142 w 283"/>
                <a:gd name="T1" fmla="*/ 283 h 283"/>
                <a:gd name="T2" fmla="*/ 0 w 283"/>
                <a:gd name="T3" fmla="*/ 283 h 283"/>
                <a:gd name="T4" fmla="*/ 0 w 283"/>
                <a:gd name="T5" fmla="*/ 0 h 283"/>
                <a:gd name="T6" fmla="*/ 283 w 283"/>
                <a:gd name="T7" fmla="*/ 0 h 283"/>
                <a:gd name="T8" fmla="*/ 283 w 283"/>
                <a:gd name="T9" fmla="*/ 283 h 283"/>
                <a:gd name="T10" fmla="*/ 142 w 283"/>
                <a:gd name="T11" fmla="*/ 283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3" h="283">
                  <a:moveTo>
                    <a:pt x="142" y="283"/>
                  </a:moveTo>
                  <a:lnTo>
                    <a:pt x="0" y="283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283"/>
                  </a:lnTo>
                  <a:lnTo>
                    <a:pt x="142" y="283"/>
                  </a:lnTo>
                </a:path>
              </a:pathLst>
            </a:custGeom>
            <a:noFill/>
            <a:ln w="22225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2837" y="1633"/>
              <a:ext cx="140" cy="141"/>
            </a:xfrm>
            <a:custGeom>
              <a:avLst/>
              <a:gdLst>
                <a:gd name="T0" fmla="*/ 69 w 140"/>
                <a:gd name="T1" fmla="*/ 0 h 141"/>
                <a:gd name="T2" fmla="*/ 78 w 140"/>
                <a:gd name="T3" fmla="*/ 40 h 141"/>
                <a:gd name="T4" fmla="*/ 106 w 140"/>
                <a:gd name="T5" fmla="*/ 8 h 141"/>
                <a:gd name="T6" fmla="*/ 92 w 140"/>
                <a:gd name="T7" fmla="*/ 47 h 141"/>
                <a:gd name="T8" fmla="*/ 132 w 140"/>
                <a:gd name="T9" fmla="*/ 35 h 141"/>
                <a:gd name="T10" fmla="*/ 102 w 140"/>
                <a:gd name="T11" fmla="*/ 62 h 141"/>
                <a:gd name="T12" fmla="*/ 140 w 140"/>
                <a:gd name="T13" fmla="*/ 69 h 141"/>
                <a:gd name="T14" fmla="*/ 102 w 140"/>
                <a:gd name="T15" fmla="*/ 78 h 141"/>
                <a:gd name="T16" fmla="*/ 132 w 140"/>
                <a:gd name="T17" fmla="*/ 106 h 141"/>
                <a:gd name="T18" fmla="*/ 92 w 140"/>
                <a:gd name="T19" fmla="*/ 92 h 141"/>
                <a:gd name="T20" fmla="*/ 106 w 140"/>
                <a:gd name="T21" fmla="*/ 131 h 141"/>
                <a:gd name="T22" fmla="*/ 78 w 140"/>
                <a:gd name="T23" fmla="*/ 101 h 141"/>
                <a:gd name="T24" fmla="*/ 69 w 140"/>
                <a:gd name="T25" fmla="*/ 141 h 141"/>
                <a:gd name="T26" fmla="*/ 62 w 140"/>
                <a:gd name="T27" fmla="*/ 101 h 141"/>
                <a:gd name="T28" fmla="*/ 35 w 140"/>
                <a:gd name="T29" fmla="*/ 131 h 141"/>
                <a:gd name="T30" fmla="*/ 48 w 140"/>
                <a:gd name="T31" fmla="*/ 92 h 141"/>
                <a:gd name="T32" fmla="*/ 8 w 140"/>
                <a:gd name="T33" fmla="*/ 106 h 141"/>
                <a:gd name="T34" fmla="*/ 40 w 140"/>
                <a:gd name="T35" fmla="*/ 78 h 141"/>
                <a:gd name="T36" fmla="*/ 0 w 140"/>
                <a:gd name="T37" fmla="*/ 69 h 141"/>
                <a:gd name="T38" fmla="*/ 40 w 140"/>
                <a:gd name="T39" fmla="*/ 62 h 141"/>
                <a:gd name="T40" fmla="*/ 8 w 140"/>
                <a:gd name="T41" fmla="*/ 35 h 141"/>
                <a:gd name="T42" fmla="*/ 48 w 140"/>
                <a:gd name="T43" fmla="*/ 47 h 141"/>
                <a:gd name="T44" fmla="*/ 35 w 140"/>
                <a:gd name="T45" fmla="*/ 8 h 141"/>
                <a:gd name="T46" fmla="*/ 62 w 140"/>
                <a:gd name="T47" fmla="*/ 40 h 141"/>
                <a:gd name="T48" fmla="*/ 69 w 140"/>
                <a:gd name="T49" fmla="*/ 0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0" h="141">
                  <a:moveTo>
                    <a:pt x="69" y="0"/>
                  </a:moveTo>
                  <a:lnTo>
                    <a:pt x="78" y="40"/>
                  </a:lnTo>
                  <a:lnTo>
                    <a:pt x="106" y="8"/>
                  </a:lnTo>
                  <a:lnTo>
                    <a:pt x="92" y="47"/>
                  </a:lnTo>
                  <a:lnTo>
                    <a:pt x="132" y="35"/>
                  </a:lnTo>
                  <a:lnTo>
                    <a:pt x="102" y="62"/>
                  </a:lnTo>
                  <a:lnTo>
                    <a:pt x="140" y="69"/>
                  </a:lnTo>
                  <a:lnTo>
                    <a:pt x="102" y="78"/>
                  </a:lnTo>
                  <a:lnTo>
                    <a:pt x="132" y="106"/>
                  </a:lnTo>
                  <a:lnTo>
                    <a:pt x="92" y="92"/>
                  </a:lnTo>
                  <a:lnTo>
                    <a:pt x="106" y="131"/>
                  </a:lnTo>
                  <a:lnTo>
                    <a:pt x="78" y="101"/>
                  </a:lnTo>
                  <a:lnTo>
                    <a:pt x="69" y="141"/>
                  </a:lnTo>
                  <a:lnTo>
                    <a:pt x="62" y="101"/>
                  </a:lnTo>
                  <a:lnTo>
                    <a:pt x="35" y="131"/>
                  </a:lnTo>
                  <a:lnTo>
                    <a:pt x="48" y="92"/>
                  </a:lnTo>
                  <a:lnTo>
                    <a:pt x="8" y="106"/>
                  </a:lnTo>
                  <a:lnTo>
                    <a:pt x="40" y="78"/>
                  </a:lnTo>
                  <a:lnTo>
                    <a:pt x="0" y="69"/>
                  </a:lnTo>
                  <a:lnTo>
                    <a:pt x="40" y="62"/>
                  </a:lnTo>
                  <a:lnTo>
                    <a:pt x="8" y="35"/>
                  </a:lnTo>
                  <a:lnTo>
                    <a:pt x="48" y="47"/>
                  </a:lnTo>
                  <a:lnTo>
                    <a:pt x="35" y="8"/>
                  </a:lnTo>
                  <a:lnTo>
                    <a:pt x="62" y="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6E64D"/>
            </a:solidFill>
            <a:ln w="0">
              <a:solidFill>
                <a:srgbClr val="E6E64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2837" y="1633"/>
              <a:ext cx="140" cy="141"/>
            </a:xfrm>
            <a:custGeom>
              <a:avLst/>
              <a:gdLst>
                <a:gd name="T0" fmla="*/ 69 w 140"/>
                <a:gd name="T1" fmla="*/ 0 h 141"/>
                <a:gd name="T2" fmla="*/ 78 w 140"/>
                <a:gd name="T3" fmla="*/ 40 h 141"/>
                <a:gd name="T4" fmla="*/ 106 w 140"/>
                <a:gd name="T5" fmla="*/ 8 h 141"/>
                <a:gd name="T6" fmla="*/ 92 w 140"/>
                <a:gd name="T7" fmla="*/ 47 h 141"/>
                <a:gd name="T8" fmla="*/ 132 w 140"/>
                <a:gd name="T9" fmla="*/ 35 h 141"/>
                <a:gd name="T10" fmla="*/ 102 w 140"/>
                <a:gd name="T11" fmla="*/ 62 h 141"/>
                <a:gd name="T12" fmla="*/ 140 w 140"/>
                <a:gd name="T13" fmla="*/ 69 h 141"/>
                <a:gd name="T14" fmla="*/ 102 w 140"/>
                <a:gd name="T15" fmla="*/ 78 h 141"/>
                <a:gd name="T16" fmla="*/ 132 w 140"/>
                <a:gd name="T17" fmla="*/ 106 h 141"/>
                <a:gd name="T18" fmla="*/ 92 w 140"/>
                <a:gd name="T19" fmla="*/ 92 h 141"/>
                <a:gd name="T20" fmla="*/ 106 w 140"/>
                <a:gd name="T21" fmla="*/ 131 h 141"/>
                <a:gd name="T22" fmla="*/ 78 w 140"/>
                <a:gd name="T23" fmla="*/ 101 h 141"/>
                <a:gd name="T24" fmla="*/ 69 w 140"/>
                <a:gd name="T25" fmla="*/ 141 h 141"/>
                <a:gd name="T26" fmla="*/ 62 w 140"/>
                <a:gd name="T27" fmla="*/ 101 h 141"/>
                <a:gd name="T28" fmla="*/ 35 w 140"/>
                <a:gd name="T29" fmla="*/ 131 h 141"/>
                <a:gd name="T30" fmla="*/ 48 w 140"/>
                <a:gd name="T31" fmla="*/ 92 h 141"/>
                <a:gd name="T32" fmla="*/ 8 w 140"/>
                <a:gd name="T33" fmla="*/ 106 h 141"/>
                <a:gd name="T34" fmla="*/ 40 w 140"/>
                <a:gd name="T35" fmla="*/ 78 h 141"/>
                <a:gd name="T36" fmla="*/ 0 w 140"/>
                <a:gd name="T37" fmla="*/ 69 h 141"/>
                <a:gd name="T38" fmla="*/ 40 w 140"/>
                <a:gd name="T39" fmla="*/ 62 h 141"/>
                <a:gd name="T40" fmla="*/ 8 w 140"/>
                <a:gd name="T41" fmla="*/ 35 h 141"/>
                <a:gd name="T42" fmla="*/ 48 w 140"/>
                <a:gd name="T43" fmla="*/ 47 h 141"/>
                <a:gd name="T44" fmla="*/ 35 w 140"/>
                <a:gd name="T45" fmla="*/ 8 h 141"/>
                <a:gd name="T46" fmla="*/ 62 w 140"/>
                <a:gd name="T47" fmla="*/ 40 h 141"/>
                <a:gd name="T48" fmla="*/ 69 w 140"/>
                <a:gd name="T49" fmla="*/ 0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0" h="141">
                  <a:moveTo>
                    <a:pt x="69" y="0"/>
                  </a:moveTo>
                  <a:lnTo>
                    <a:pt x="78" y="40"/>
                  </a:lnTo>
                  <a:lnTo>
                    <a:pt x="106" y="8"/>
                  </a:lnTo>
                  <a:lnTo>
                    <a:pt x="92" y="47"/>
                  </a:lnTo>
                  <a:lnTo>
                    <a:pt x="132" y="35"/>
                  </a:lnTo>
                  <a:lnTo>
                    <a:pt x="102" y="62"/>
                  </a:lnTo>
                  <a:lnTo>
                    <a:pt x="140" y="69"/>
                  </a:lnTo>
                  <a:lnTo>
                    <a:pt x="102" y="78"/>
                  </a:lnTo>
                  <a:lnTo>
                    <a:pt x="132" y="106"/>
                  </a:lnTo>
                  <a:lnTo>
                    <a:pt x="92" y="92"/>
                  </a:lnTo>
                  <a:lnTo>
                    <a:pt x="106" y="131"/>
                  </a:lnTo>
                  <a:lnTo>
                    <a:pt x="78" y="101"/>
                  </a:lnTo>
                  <a:lnTo>
                    <a:pt x="69" y="141"/>
                  </a:lnTo>
                  <a:lnTo>
                    <a:pt x="62" y="101"/>
                  </a:lnTo>
                  <a:lnTo>
                    <a:pt x="35" y="131"/>
                  </a:lnTo>
                  <a:lnTo>
                    <a:pt x="48" y="92"/>
                  </a:lnTo>
                  <a:lnTo>
                    <a:pt x="8" y="106"/>
                  </a:lnTo>
                  <a:lnTo>
                    <a:pt x="40" y="78"/>
                  </a:lnTo>
                  <a:lnTo>
                    <a:pt x="0" y="69"/>
                  </a:lnTo>
                  <a:lnTo>
                    <a:pt x="40" y="62"/>
                  </a:lnTo>
                  <a:lnTo>
                    <a:pt x="8" y="35"/>
                  </a:lnTo>
                  <a:lnTo>
                    <a:pt x="48" y="47"/>
                  </a:lnTo>
                  <a:lnTo>
                    <a:pt x="35" y="8"/>
                  </a:lnTo>
                  <a:lnTo>
                    <a:pt x="62" y="40"/>
                  </a:lnTo>
                  <a:lnTo>
                    <a:pt x="69" y="0"/>
                  </a:lnTo>
                </a:path>
              </a:pathLst>
            </a:custGeom>
            <a:noFill/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2448" y="2906"/>
              <a:ext cx="71" cy="140"/>
            </a:xfrm>
            <a:custGeom>
              <a:avLst/>
              <a:gdLst>
                <a:gd name="T0" fmla="*/ 36 w 71"/>
                <a:gd name="T1" fmla="*/ 140 h 140"/>
                <a:gd name="T2" fmla="*/ 0 w 71"/>
                <a:gd name="T3" fmla="*/ 140 h 140"/>
                <a:gd name="T4" fmla="*/ 0 w 71"/>
                <a:gd name="T5" fmla="*/ 0 h 140"/>
                <a:gd name="T6" fmla="*/ 71 w 71"/>
                <a:gd name="T7" fmla="*/ 0 h 140"/>
                <a:gd name="T8" fmla="*/ 71 w 71"/>
                <a:gd name="T9" fmla="*/ 140 h 140"/>
                <a:gd name="T10" fmla="*/ 36 w 71"/>
                <a:gd name="T11" fmla="*/ 14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40">
                  <a:moveTo>
                    <a:pt x="36" y="140"/>
                  </a:moveTo>
                  <a:lnTo>
                    <a:pt x="0" y="140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140"/>
                  </a:lnTo>
                  <a:lnTo>
                    <a:pt x="36" y="140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2448" y="2906"/>
              <a:ext cx="71" cy="140"/>
            </a:xfrm>
            <a:custGeom>
              <a:avLst/>
              <a:gdLst>
                <a:gd name="T0" fmla="*/ 36 w 71"/>
                <a:gd name="T1" fmla="*/ 140 h 140"/>
                <a:gd name="T2" fmla="*/ 0 w 71"/>
                <a:gd name="T3" fmla="*/ 140 h 140"/>
                <a:gd name="T4" fmla="*/ 0 w 71"/>
                <a:gd name="T5" fmla="*/ 0 h 140"/>
                <a:gd name="T6" fmla="*/ 71 w 71"/>
                <a:gd name="T7" fmla="*/ 0 h 140"/>
                <a:gd name="T8" fmla="*/ 71 w 71"/>
                <a:gd name="T9" fmla="*/ 140 h 140"/>
                <a:gd name="T10" fmla="*/ 36 w 71"/>
                <a:gd name="T11" fmla="*/ 14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40">
                  <a:moveTo>
                    <a:pt x="36" y="140"/>
                  </a:moveTo>
                  <a:lnTo>
                    <a:pt x="0" y="140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140"/>
                  </a:lnTo>
                  <a:lnTo>
                    <a:pt x="36" y="140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267" y="2906"/>
              <a:ext cx="71" cy="140"/>
            </a:xfrm>
            <a:custGeom>
              <a:avLst/>
              <a:gdLst>
                <a:gd name="T0" fmla="*/ 36 w 71"/>
                <a:gd name="T1" fmla="*/ 140 h 140"/>
                <a:gd name="T2" fmla="*/ 0 w 71"/>
                <a:gd name="T3" fmla="*/ 140 h 140"/>
                <a:gd name="T4" fmla="*/ 0 w 71"/>
                <a:gd name="T5" fmla="*/ 0 h 140"/>
                <a:gd name="T6" fmla="*/ 71 w 71"/>
                <a:gd name="T7" fmla="*/ 0 h 140"/>
                <a:gd name="T8" fmla="*/ 71 w 71"/>
                <a:gd name="T9" fmla="*/ 140 h 140"/>
                <a:gd name="T10" fmla="*/ 36 w 71"/>
                <a:gd name="T11" fmla="*/ 14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40">
                  <a:moveTo>
                    <a:pt x="36" y="140"/>
                  </a:moveTo>
                  <a:lnTo>
                    <a:pt x="0" y="140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140"/>
                  </a:lnTo>
                  <a:lnTo>
                    <a:pt x="36" y="140"/>
                  </a:lnTo>
                  <a:close/>
                </a:path>
              </a:pathLst>
            </a:custGeom>
            <a:solidFill>
              <a:srgbClr val="FF0101"/>
            </a:solidFill>
            <a:ln w="0">
              <a:solidFill>
                <a:srgbClr val="FF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267" y="2906"/>
              <a:ext cx="71" cy="140"/>
            </a:xfrm>
            <a:custGeom>
              <a:avLst/>
              <a:gdLst>
                <a:gd name="T0" fmla="*/ 36 w 71"/>
                <a:gd name="T1" fmla="*/ 140 h 140"/>
                <a:gd name="T2" fmla="*/ 0 w 71"/>
                <a:gd name="T3" fmla="*/ 140 h 140"/>
                <a:gd name="T4" fmla="*/ 0 w 71"/>
                <a:gd name="T5" fmla="*/ 0 h 140"/>
                <a:gd name="T6" fmla="*/ 71 w 71"/>
                <a:gd name="T7" fmla="*/ 0 h 140"/>
                <a:gd name="T8" fmla="*/ 71 w 71"/>
                <a:gd name="T9" fmla="*/ 140 h 140"/>
                <a:gd name="T10" fmla="*/ 36 w 71"/>
                <a:gd name="T11" fmla="*/ 14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40">
                  <a:moveTo>
                    <a:pt x="36" y="140"/>
                  </a:moveTo>
                  <a:lnTo>
                    <a:pt x="0" y="140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140"/>
                  </a:lnTo>
                  <a:lnTo>
                    <a:pt x="36" y="140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670" y="2160"/>
              <a:ext cx="94" cy="182"/>
            </a:xfrm>
            <a:custGeom>
              <a:avLst/>
              <a:gdLst>
                <a:gd name="T0" fmla="*/ 39 w 94"/>
                <a:gd name="T1" fmla="*/ 178 h 182"/>
                <a:gd name="T2" fmla="*/ 0 w 94"/>
                <a:gd name="T3" fmla="*/ 175 h 182"/>
                <a:gd name="T4" fmla="*/ 15 w 94"/>
                <a:gd name="T5" fmla="*/ 0 h 182"/>
                <a:gd name="T6" fmla="*/ 94 w 94"/>
                <a:gd name="T7" fmla="*/ 6 h 182"/>
                <a:gd name="T8" fmla="*/ 79 w 94"/>
                <a:gd name="T9" fmla="*/ 182 h 182"/>
                <a:gd name="T10" fmla="*/ 39 w 94"/>
                <a:gd name="T11" fmla="*/ 178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182">
                  <a:moveTo>
                    <a:pt x="39" y="178"/>
                  </a:moveTo>
                  <a:lnTo>
                    <a:pt x="0" y="175"/>
                  </a:lnTo>
                  <a:lnTo>
                    <a:pt x="15" y="0"/>
                  </a:lnTo>
                  <a:lnTo>
                    <a:pt x="94" y="6"/>
                  </a:lnTo>
                  <a:lnTo>
                    <a:pt x="79" y="182"/>
                  </a:lnTo>
                  <a:lnTo>
                    <a:pt x="39" y="178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1670" y="2160"/>
              <a:ext cx="94" cy="182"/>
            </a:xfrm>
            <a:custGeom>
              <a:avLst/>
              <a:gdLst>
                <a:gd name="T0" fmla="*/ 39 w 94"/>
                <a:gd name="T1" fmla="*/ 178 h 182"/>
                <a:gd name="T2" fmla="*/ 0 w 94"/>
                <a:gd name="T3" fmla="*/ 175 h 182"/>
                <a:gd name="T4" fmla="*/ 15 w 94"/>
                <a:gd name="T5" fmla="*/ 0 h 182"/>
                <a:gd name="T6" fmla="*/ 94 w 94"/>
                <a:gd name="T7" fmla="*/ 6 h 182"/>
                <a:gd name="T8" fmla="*/ 79 w 94"/>
                <a:gd name="T9" fmla="*/ 182 h 182"/>
                <a:gd name="T10" fmla="*/ 39 w 94"/>
                <a:gd name="T11" fmla="*/ 178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182">
                  <a:moveTo>
                    <a:pt x="39" y="178"/>
                  </a:moveTo>
                  <a:lnTo>
                    <a:pt x="0" y="175"/>
                  </a:lnTo>
                  <a:lnTo>
                    <a:pt x="15" y="0"/>
                  </a:lnTo>
                  <a:lnTo>
                    <a:pt x="94" y="6"/>
                  </a:lnTo>
                  <a:lnTo>
                    <a:pt x="79" y="182"/>
                  </a:lnTo>
                  <a:lnTo>
                    <a:pt x="39" y="178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955" y="2125"/>
              <a:ext cx="79" cy="52"/>
            </a:xfrm>
            <a:custGeom>
              <a:avLst/>
              <a:gdLst>
                <a:gd name="T0" fmla="*/ 22 w 79"/>
                <a:gd name="T1" fmla="*/ 45 h 52"/>
                <a:gd name="T2" fmla="*/ 22 w 79"/>
                <a:gd name="T3" fmla="*/ 37 h 52"/>
                <a:gd name="T4" fmla="*/ 22 w 79"/>
                <a:gd name="T5" fmla="*/ 30 h 52"/>
                <a:gd name="T6" fmla="*/ 20 w 79"/>
                <a:gd name="T7" fmla="*/ 23 h 52"/>
                <a:gd name="T8" fmla="*/ 16 w 79"/>
                <a:gd name="T9" fmla="*/ 16 h 52"/>
                <a:gd name="T10" fmla="*/ 11 w 79"/>
                <a:gd name="T11" fmla="*/ 11 h 52"/>
                <a:gd name="T12" fmla="*/ 6 w 79"/>
                <a:gd name="T13" fmla="*/ 6 h 52"/>
                <a:gd name="T14" fmla="*/ 0 w 79"/>
                <a:gd name="T15" fmla="*/ 3 h 52"/>
                <a:gd name="T16" fmla="*/ 79 w 79"/>
                <a:gd name="T17" fmla="*/ 0 h 52"/>
                <a:gd name="T18" fmla="*/ 20 w 79"/>
                <a:gd name="T19" fmla="*/ 52 h 52"/>
                <a:gd name="T20" fmla="*/ 22 w 79"/>
                <a:gd name="T21" fmla="*/ 45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9" h="52">
                  <a:moveTo>
                    <a:pt x="22" y="45"/>
                  </a:moveTo>
                  <a:lnTo>
                    <a:pt x="22" y="37"/>
                  </a:lnTo>
                  <a:lnTo>
                    <a:pt x="22" y="30"/>
                  </a:lnTo>
                  <a:lnTo>
                    <a:pt x="20" y="23"/>
                  </a:lnTo>
                  <a:lnTo>
                    <a:pt x="16" y="16"/>
                  </a:lnTo>
                  <a:lnTo>
                    <a:pt x="11" y="11"/>
                  </a:lnTo>
                  <a:lnTo>
                    <a:pt x="6" y="6"/>
                  </a:lnTo>
                  <a:lnTo>
                    <a:pt x="0" y="3"/>
                  </a:lnTo>
                  <a:lnTo>
                    <a:pt x="79" y="0"/>
                  </a:lnTo>
                  <a:lnTo>
                    <a:pt x="20" y="52"/>
                  </a:lnTo>
                  <a:lnTo>
                    <a:pt x="22" y="45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505" y="2144"/>
              <a:ext cx="475" cy="194"/>
            </a:xfrm>
            <a:custGeom>
              <a:avLst/>
              <a:gdLst>
                <a:gd name="T0" fmla="*/ 0 w 475"/>
                <a:gd name="T1" fmla="*/ 188 h 194"/>
                <a:gd name="T2" fmla="*/ 472 w 475"/>
                <a:gd name="T3" fmla="*/ 0 h 194"/>
                <a:gd name="T4" fmla="*/ 475 w 475"/>
                <a:gd name="T5" fmla="*/ 6 h 194"/>
                <a:gd name="T6" fmla="*/ 2 w 475"/>
                <a:gd name="T7" fmla="*/ 194 h 194"/>
                <a:gd name="T8" fmla="*/ 0 w 475"/>
                <a:gd name="T9" fmla="*/ 188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5" h="194">
                  <a:moveTo>
                    <a:pt x="0" y="188"/>
                  </a:moveTo>
                  <a:lnTo>
                    <a:pt x="472" y="0"/>
                  </a:lnTo>
                  <a:lnTo>
                    <a:pt x="475" y="6"/>
                  </a:lnTo>
                  <a:lnTo>
                    <a:pt x="2" y="19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3535" y="2195"/>
              <a:ext cx="72" cy="71"/>
            </a:xfrm>
            <a:custGeom>
              <a:avLst/>
              <a:gdLst>
                <a:gd name="T0" fmla="*/ 42 w 72"/>
                <a:gd name="T1" fmla="*/ 31 h 71"/>
                <a:gd name="T2" fmla="*/ 45 w 72"/>
                <a:gd name="T3" fmla="*/ 31 h 71"/>
                <a:gd name="T4" fmla="*/ 48 w 72"/>
                <a:gd name="T5" fmla="*/ 32 h 71"/>
                <a:gd name="T6" fmla="*/ 52 w 72"/>
                <a:gd name="T7" fmla="*/ 35 h 71"/>
                <a:gd name="T8" fmla="*/ 56 w 72"/>
                <a:gd name="T9" fmla="*/ 39 h 71"/>
                <a:gd name="T10" fmla="*/ 72 w 72"/>
                <a:gd name="T11" fmla="*/ 52 h 71"/>
                <a:gd name="T12" fmla="*/ 63 w 72"/>
                <a:gd name="T13" fmla="*/ 56 h 71"/>
                <a:gd name="T14" fmla="*/ 48 w 72"/>
                <a:gd name="T15" fmla="*/ 44 h 71"/>
                <a:gd name="T16" fmla="*/ 45 w 72"/>
                <a:gd name="T17" fmla="*/ 40 h 71"/>
                <a:gd name="T18" fmla="*/ 42 w 72"/>
                <a:gd name="T19" fmla="*/ 39 h 71"/>
                <a:gd name="T20" fmla="*/ 40 w 72"/>
                <a:gd name="T21" fmla="*/ 37 h 71"/>
                <a:gd name="T22" fmla="*/ 36 w 72"/>
                <a:gd name="T23" fmla="*/ 37 h 71"/>
                <a:gd name="T24" fmla="*/ 31 w 72"/>
                <a:gd name="T25" fmla="*/ 39 h 71"/>
                <a:gd name="T26" fmla="*/ 22 w 72"/>
                <a:gd name="T27" fmla="*/ 42 h 71"/>
                <a:gd name="T28" fmla="*/ 32 w 72"/>
                <a:gd name="T29" fmla="*/ 67 h 71"/>
                <a:gd name="T30" fmla="*/ 25 w 72"/>
                <a:gd name="T31" fmla="*/ 71 h 71"/>
                <a:gd name="T32" fmla="*/ 0 w 72"/>
                <a:gd name="T33" fmla="*/ 10 h 71"/>
                <a:gd name="T34" fmla="*/ 19 w 72"/>
                <a:gd name="T35" fmla="*/ 2 h 71"/>
                <a:gd name="T36" fmla="*/ 25 w 72"/>
                <a:gd name="T37" fmla="*/ 1 h 71"/>
                <a:gd name="T38" fmla="*/ 31 w 72"/>
                <a:gd name="T39" fmla="*/ 0 h 71"/>
                <a:gd name="T40" fmla="*/ 36 w 72"/>
                <a:gd name="T41" fmla="*/ 1 h 71"/>
                <a:gd name="T42" fmla="*/ 40 w 72"/>
                <a:gd name="T43" fmla="*/ 4 h 71"/>
                <a:gd name="T44" fmla="*/ 43 w 72"/>
                <a:gd name="T45" fmla="*/ 6 h 71"/>
                <a:gd name="T46" fmla="*/ 46 w 72"/>
                <a:gd name="T47" fmla="*/ 12 h 71"/>
                <a:gd name="T48" fmla="*/ 47 w 72"/>
                <a:gd name="T49" fmla="*/ 17 h 71"/>
                <a:gd name="T50" fmla="*/ 47 w 72"/>
                <a:gd name="T51" fmla="*/ 22 h 71"/>
                <a:gd name="T52" fmla="*/ 45 w 72"/>
                <a:gd name="T53" fmla="*/ 27 h 71"/>
                <a:gd name="T54" fmla="*/ 42 w 72"/>
                <a:gd name="T55" fmla="*/ 31 h 71"/>
                <a:gd name="T56" fmla="*/ 11 w 72"/>
                <a:gd name="T57" fmla="*/ 14 h 71"/>
                <a:gd name="T58" fmla="*/ 20 w 72"/>
                <a:gd name="T59" fmla="*/ 35 h 71"/>
                <a:gd name="T60" fmla="*/ 30 w 72"/>
                <a:gd name="T61" fmla="*/ 31 h 71"/>
                <a:gd name="T62" fmla="*/ 33 w 72"/>
                <a:gd name="T63" fmla="*/ 30 h 71"/>
                <a:gd name="T64" fmla="*/ 36 w 72"/>
                <a:gd name="T65" fmla="*/ 27 h 71"/>
                <a:gd name="T66" fmla="*/ 37 w 72"/>
                <a:gd name="T67" fmla="*/ 25 h 71"/>
                <a:gd name="T68" fmla="*/ 38 w 72"/>
                <a:gd name="T69" fmla="*/ 22 h 71"/>
                <a:gd name="T70" fmla="*/ 38 w 72"/>
                <a:gd name="T71" fmla="*/ 19 h 71"/>
                <a:gd name="T72" fmla="*/ 37 w 72"/>
                <a:gd name="T73" fmla="*/ 15 h 71"/>
                <a:gd name="T74" fmla="*/ 36 w 72"/>
                <a:gd name="T75" fmla="*/ 12 h 71"/>
                <a:gd name="T76" fmla="*/ 33 w 72"/>
                <a:gd name="T77" fmla="*/ 10 h 71"/>
                <a:gd name="T78" fmla="*/ 31 w 72"/>
                <a:gd name="T79" fmla="*/ 9 h 71"/>
                <a:gd name="T80" fmla="*/ 28 w 72"/>
                <a:gd name="T81" fmla="*/ 9 h 71"/>
                <a:gd name="T82" fmla="*/ 25 w 72"/>
                <a:gd name="T83" fmla="*/ 9 h 71"/>
                <a:gd name="T84" fmla="*/ 21 w 72"/>
                <a:gd name="T85" fmla="*/ 10 h 71"/>
                <a:gd name="T86" fmla="*/ 11 w 72"/>
                <a:gd name="T87" fmla="*/ 14 h 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" h="71">
                  <a:moveTo>
                    <a:pt x="42" y="31"/>
                  </a:moveTo>
                  <a:lnTo>
                    <a:pt x="45" y="31"/>
                  </a:lnTo>
                  <a:lnTo>
                    <a:pt x="48" y="32"/>
                  </a:lnTo>
                  <a:lnTo>
                    <a:pt x="52" y="35"/>
                  </a:lnTo>
                  <a:lnTo>
                    <a:pt x="56" y="39"/>
                  </a:lnTo>
                  <a:lnTo>
                    <a:pt x="72" y="52"/>
                  </a:lnTo>
                  <a:lnTo>
                    <a:pt x="63" y="56"/>
                  </a:lnTo>
                  <a:lnTo>
                    <a:pt x="48" y="44"/>
                  </a:lnTo>
                  <a:lnTo>
                    <a:pt x="45" y="40"/>
                  </a:lnTo>
                  <a:lnTo>
                    <a:pt x="42" y="39"/>
                  </a:lnTo>
                  <a:lnTo>
                    <a:pt x="40" y="37"/>
                  </a:lnTo>
                  <a:lnTo>
                    <a:pt x="36" y="37"/>
                  </a:lnTo>
                  <a:lnTo>
                    <a:pt x="31" y="39"/>
                  </a:lnTo>
                  <a:lnTo>
                    <a:pt x="22" y="42"/>
                  </a:lnTo>
                  <a:lnTo>
                    <a:pt x="32" y="67"/>
                  </a:lnTo>
                  <a:lnTo>
                    <a:pt x="25" y="71"/>
                  </a:lnTo>
                  <a:lnTo>
                    <a:pt x="0" y="10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6" y="12"/>
                  </a:lnTo>
                  <a:lnTo>
                    <a:pt x="47" y="17"/>
                  </a:lnTo>
                  <a:lnTo>
                    <a:pt x="47" y="22"/>
                  </a:lnTo>
                  <a:lnTo>
                    <a:pt x="45" y="27"/>
                  </a:lnTo>
                  <a:lnTo>
                    <a:pt x="42" y="31"/>
                  </a:lnTo>
                  <a:close/>
                  <a:moveTo>
                    <a:pt x="11" y="14"/>
                  </a:moveTo>
                  <a:lnTo>
                    <a:pt x="20" y="35"/>
                  </a:lnTo>
                  <a:lnTo>
                    <a:pt x="30" y="31"/>
                  </a:lnTo>
                  <a:lnTo>
                    <a:pt x="33" y="30"/>
                  </a:lnTo>
                  <a:lnTo>
                    <a:pt x="36" y="27"/>
                  </a:lnTo>
                  <a:lnTo>
                    <a:pt x="37" y="25"/>
                  </a:lnTo>
                  <a:lnTo>
                    <a:pt x="38" y="22"/>
                  </a:lnTo>
                  <a:lnTo>
                    <a:pt x="38" y="19"/>
                  </a:lnTo>
                  <a:lnTo>
                    <a:pt x="37" y="15"/>
                  </a:lnTo>
                  <a:lnTo>
                    <a:pt x="36" y="12"/>
                  </a:lnTo>
                  <a:lnTo>
                    <a:pt x="33" y="10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21" y="10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3607" y="2187"/>
              <a:ext cx="53" cy="37"/>
            </a:xfrm>
            <a:custGeom>
              <a:avLst/>
              <a:gdLst>
                <a:gd name="T0" fmla="*/ 49 w 53"/>
                <a:gd name="T1" fmla="*/ 0 h 37"/>
                <a:gd name="T2" fmla="*/ 53 w 53"/>
                <a:gd name="T3" fmla="*/ 8 h 37"/>
                <a:gd name="T4" fmla="*/ 49 w 53"/>
                <a:gd name="T5" fmla="*/ 13 h 37"/>
                <a:gd name="T6" fmla="*/ 46 w 53"/>
                <a:gd name="T7" fmla="*/ 15 h 37"/>
                <a:gd name="T8" fmla="*/ 43 w 53"/>
                <a:gd name="T9" fmla="*/ 18 h 37"/>
                <a:gd name="T10" fmla="*/ 39 w 53"/>
                <a:gd name="T11" fmla="*/ 20 h 37"/>
                <a:gd name="T12" fmla="*/ 34 w 53"/>
                <a:gd name="T13" fmla="*/ 22 h 37"/>
                <a:gd name="T14" fmla="*/ 28 w 53"/>
                <a:gd name="T15" fmla="*/ 23 h 37"/>
                <a:gd name="T16" fmla="*/ 28 w 53"/>
                <a:gd name="T17" fmla="*/ 23 h 37"/>
                <a:gd name="T18" fmla="*/ 26 w 53"/>
                <a:gd name="T19" fmla="*/ 23 h 37"/>
                <a:gd name="T20" fmla="*/ 26 w 53"/>
                <a:gd name="T21" fmla="*/ 23 h 37"/>
                <a:gd name="T22" fmla="*/ 26 w 53"/>
                <a:gd name="T23" fmla="*/ 23 h 37"/>
                <a:gd name="T24" fmla="*/ 21 w 53"/>
                <a:gd name="T25" fmla="*/ 23 h 37"/>
                <a:gd name="T26" fmla="*/ 18 w 53"/>
                <a:gd name="T27" fmla="*/ 23 h 37"/>
                <a:gd name="T28" fmla="*/ 15 w 53"/>
                <a:gd name="T29" fmla="*/ 24 h 37"/>
                <a:gd name="T30" fmla="*/ 11 w 53"/>
                <a:gd name="T31" fmla="*/ 25 h 37"/>
                <a:gd name="T32" fmla="*/ 9 w 53"/>
                <a:gd name="T33" fmla="*/ 28 h 37"/>
                <a:gd name="T34" fmla="*/ 5 w 53"/>
                <a:gd name="T35" fmla="*/ 32 h 37"/>
                <a:gd name="T36" fmla="*/ 3 w 53"/>
                <a:gd name="T37" fmla="*/ 37 h 37"/>
                <a:gd name="T38" fmla="*/ 0 w 53"/>
                <a:gd name="T39" fmla="*/ 29 h 37"/>
                <a:gd name="T40" fmla="*/ 3 w 53"/>
                <a:gd name="T41" fmla="*/ 24 h 37"/>
                <a:gd name="T42" fmla="*/ 6 w 53"/>
                <a:gd name="T43" fmla="*/ 22 h 37"/>
                <a:gd name="T44" fmla="*/ 9 w 53"/>
                <a:gd name="T45" fmla="*/ 19 h 37"/>
                <a:gd name="T46" fmla="*/ 13 w 53"/>
                <a:gd name="T47" fmla="*/ 17 h 37"/>
                <a:gd name="T48" fmla="*/ 18 w 53"/>
                <a:gd name="T49" fmla="*/ 15 h 37"/>
                <a:gd name="T50" fmla="*/ 24 w 53"/>
                <a:gd name="T51" fmla="*/ 15 h 37"/>
                <a:gd name="T52" fmla="*/ 25 w 53"/>
                <a:gd name="T53" fmla="*/ 15 h 37"/>
                <a:gd name="T54" fmla="*/ 25 w 53"/>
                <a:gd name="T55" fmla="*/ 15 h 37"/>
                <a:gd name="T56" fmla="*/ 25 w 53"/>
                <a:gd name="T57" fmla="*/ 15 h 37"/>
                <a:gd name="T58" fmla="*/ 26 w 53"/>
                <a:gd name="T59" fmla="*/ 15 h 37"/>
                <a:gd name="T60" fmla="*/ 30 w 53"/>
                <a:gd name="T61" fmla="*/ 14 h 37"/>
                <a:gd name="T62" fmla="*/ 34 w 53"/>
                <a:gd name="T63" fmla="*/ 14 h 37"/>
                <a:gd name="T64" fmla="*/ 38 w 53"/>
                <a:gd name="T65" fmla="*/ 13 h 37"/>
                <a:gd name="T66" fmla="*/ 40 w 53"/>
                <a:gd name="T67" fmla="*/ 12 h 37"/>
                <a:gd name="T68" fmla="*/ 44 w 53"/>
                <a:gd name="T69" fmla="*/ 9 h 37"/>
                <a:gd name="T70" fmla="*/ 46 w 53"/>
                <a:gd name="T71" fmla="*/ 5 h 37"/>
                <a:gd name="T72" fmla="*/ 49 w 53"/>
                <a:gd name="T73" fmla="*/ 0 h 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3" h="37">
                  <a:moveTo>
                    <a:pt x="49" y="0"/>
                  </a:moveTo>
                  <a:lnTo>
                    <a:pt x="53" y="8"/>
                  </a:lnTo>
                  <a:lnTo>
                    <a:pt x="49" y="13"/>
                  </a:lnTo>
                  <a:lnTo>
                    <a:pt x="46" y="15"/>
                  </a:lnTo>
                  <a:lnTo>
                    <a:pt x="43" y="18"/>
                  </a:lnTo>
                  <a:lnTo>
                    <a:pt x="39" y="20"/>
                  </a:lnTo>
                  <a:lnTo>
                    <a:pt x="34" y="22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18" y="23"/>
                  </a:lnTo>
                  <a:lnTo>
                    <a:pt x="15" y="24"/>
                  </a:lnTo>
                  <a:lnTo>
                    <a:pt x="11" y="25"/>
                  </a:lnTo>
                  <a:lnTo>
                    <a:pt x="9" y="28"/>
                  </a:lnTo>
                  <a:lnTo>
                    <a:pt x="5" y="32"/>
                  </a:lnTo>
                  <a:lnTo>
                    <a:pt x="3" y="37"/>
                  </a:lnTo>
                  <a:lnTo>
                    <a:pt x="0" y="29"/>
                  </a:lnTo>
                  <a:lnTo>
                    <a:pt x="3" y="24"/>
                  </a:lnTo>
                  <a:lnTo>
                    <a:pt x="6" y="22"/>
                  </a:lnTo>
                  <a:lnTo>
                    <a:pt x="9" y="19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8" y="13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6" y="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5"/>
            <p:cNvSpPr>
              <a:spLocks noEditPoints="1"/>
            </p:cNvSpPr>
            <p:nvPr/>
          </p:nvSpPr>
          <p:spPr bwMode="auto">
            <a:xfrm>
              <a:off x="3666" y="2144"/>
              <a:ext cx="51" cy="68"/>
            </a:xfrm>
            <a:custGeom>
              <a:avLst/>
              <a:gdLst>
                <a:gd name="T0" fmla="*/ 18 w 51"/>
                <a:gd name="T1" fmla="*/ 61 h 68"/>
                <a:gd name="T2" fmla="*/ 26 w 51"/>
                <a:gd name="T3" fmla="*/ 61 h 68"/>
                <a:gd name="T4" fmla="*/ 32 w 51"/>
                <a:gd name="T5" fmla="*/ 58 h 68"/>
                <a:gd name="T6" fmla="*/ 40 w 51"/>
                <a:gd name="T7" fmla="*/ 53 h 68"/>
                <a:gd name="T8" fmla="*/ 43 w 51"/>
                <a:gd name="T9" fmla="*/ 43 h 68"/>
                <a:gd name="T10" fmla="*/ 41 w 51"/>
                <a:gd name="T11" fmla="*/ 30 h 68"/>
                <a:gd name="T12" fmla="*/ 36 w 51"/>
                <a:gd name="T13" fmla="*/ 37 h 68"/>
                <a:gd name="T14" fmla="*/ 30 w 51"/>
                <a:gd name="T15" fmla="*/ 43 h 68"/>
                <a:gd name="T16" fmla="*/ 18 w 51"/>
                <a:gd name="T17" fmla="*/ 45 h 68"/>
                <a:gd name="T18" fmla="*/ 8 w 51"/>
                <a:gd name="T19" fmla="*/ 40 h 68"/>
                <a:gd name="T20" fmla="*/ 1 w 51"/>
                <a:gd name="T21" fmla="*/ 30 h 68"/>
                <a:gd name="T22" fmla="*/ 0 w 51"/>
                <a:gd name="T23" fmla="*/ 18 h 68"/>
                <a:gd name="T24" fmla="*/ 3 w 51"/>
                <a:gd name="T25" fmla="*/ 9 h 68"/>
                <a:gd name="T26" fmla="*/ 13 w 51"/>
                <a:gd name="T27" fmla="*/ 1 h 68"/>
                <a:gd name="T28" fmla="*/ 23 w 51"/>
                <a:gd name="T29" fmla="*/ 0 h 68"/>
                <a:gd name="T30" fmla="*/ 32 w 51"/>
                <a:gd name="T31" fmla="*/ 4 h 68"/>
                <a:gd name="T32" fmla="*/ 47 w 51"/>
                <a:gd name="T33" fmla="*/ 25 h 68"/>
                <a:gd name="T34" fmla="*/ 50 w 51"/>
                <a:gd name="T35" fmla="*/ 50 h 68"/>
                <a:gd name="T36" fmla="*/ 45 w 51"/>
                <a:gd name="T37" fmla="*/ 60 h 68"/>
                <a:gd name="T38" fmla="*/ 35 w 51"/>
                <a:gd name="T39" fmla="*/ 66 h 68"/>
                <a:gd name="T40" fmla="*/ 28 w 51"/>
                <a:gd name="T41" fmla="*/ 67 h 68"/>
                <a:gd name="T42" fmla="*/ 21 w 51"/>
                <a:gd name="T43" fmla="*/ 68 h 68"/>
                <a:gd name="T44" fmla="*/ 31 w 51"/>
                <a:gd name="T45" fmla="*/ 35 h 68"/>
                <a:gd name="T46" fmla="*/ 35 w 51"/>
                <a:gd name="T47" fmla="*/ 28 h 68"/>
                <a:gd name="T48" fmla="*/ 35 w 51"/>
                <a:gd name="T49" fmla="*/ 21 h 68"/>
                <a:gd name="T50" fmla="*/ 31 w 51"/>
                <a:gd name="T51" fmla="*/ 14 h 68"/>
                <a:gd name="T52" fmla="*/ 26 w 51"/>
                <a:gd name="T53" fmla="*/ 9 h 68"/>
                <a:gd name="T54" fmla="*/ 20 w 51"/>
                <a:gd name="T55" fmla="*/ 7 h 68"/>
                <a:gd name="T56" fmla="*/ 12 w 51"/>
                <a:gd name="T57" fmla="*/ 10 h 68"/>
                <a:gd name="T58" fmla="*/ 8 w 51"/>
                <a:gd name="T59" fmla="*/ 15 h 68"/>
                <a:gd name="T60" fmla="*/ 8 w 51"/>
                <a:gd name="T61" fmla="*/ 22 h 68"/>
                <a:gd name="T62" fmla="*/ 11 w 51"/>
                <a:gd name="T63" fmla="*/ 31 h 68"/>
                <a:gd name="T64" fmla="*/ 17 w 51"/>
                <a:gd name="T65" fmla="*/ 36 h 68"/>
                <a:gd name="T66" fmla="*/ 23 w 51"/>
                <a:gd name="T67" fmla="*/ 37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1" h="68">
                  <a:moveTo>
                    <a:pt x="21" y="68"/>
                  </a:moveTo>
                  <a:lnTo>
                    <a:pt x="18" y="61"/>
                  </a:lnTo>
                  <a:lnTo>
                    <a:pt x="22" y="61"/>
                  </a:lnTo>
                  <a:lnTo>
                    <a:pt x="26" y="61"/>
                  </a:lnTo>
                  <a:lnTo>
                    <a:pt x="28" y="60"/>
                  </a:lnTo>
                  <a:lnTo>
                    <a:pt x="32" y="58"/>
                  </a:lnTo>
                  <a:lnTo>
                    <a:pt x="37" y="56"/>
                  </a:lnTo>
                  <a:lnTo>
                    <a:pt x="40" y="53"/>
                  </a:lnTo>
                  <a:lnTo>
                    <a:pt x="42" y="48"/>
                  </a:lnTo>
                  <a:lnTo>
                    <a:pt x="43" y="43"/>
                  </a:lnTo>
                  <a:lnTo>
                    <a:pt x="42" y="37"/>
                  </a:lnTo>
                  <a:lnTo>
                    <a:pt x="41" y="30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3" y="41"/>
                  </a:lnTo>
                  <a:lnTo>
                    <a:pt x="30" y="43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2" y="43"/>
                  </a:lnTo>
                  <a:lnTo>
                    <a:pt x="8" y="40"/>
                  </a:lnTo>
                  <a:lnTo>
                    <a:pt x="5" y="36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3" y="9"/>
                  </a:lnTo>
                  <a:lnTo>
                    <a:pt x="7" y="5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8" y="1"/>
                  </a:lnTo>
                  <a:lnTo>
                    <a:pt x="32" y="4"/>
                  </a:lnTo>
                  <a:lnTo>
                    <a:pt x="41" y="11"/>
                  </a:lnTo>
                  <a:lnTo>
                    <a:pt x="47" y="25"/>
                  </a:lnTo>
                  <a:lnTo>
                    <a:pt x="51" y="37"/>
                  </a:lnTo>
                  <a:lnTo>
                    <a:pt x="50" y="50"/>
                  </a:lnTo>
                  <a:lnTo>
                    <a:pt x="48" y="55"/>
                  </a:lnTo>
                  <a:lnTo>
                    <a:pt x="45" y="60"/>
                  </a:lnTo>
                  <a:lnTo>
                    <a:pt x="41" y="63"/>
                  </a:lnTo>
                  <a:lnTo>
                    <a:pt x="35" y="66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5" y="68"/>
                  </a:lnTo>
                  <a:lnTo>
                    <a:pt x="21" y="68"/>
                  </a:lnTo>
                  <a:close/>
                  <a:moveTo>
                    <a:pt x="27" y="36"/>
                  </a:moveTo>
                  <a:lnTo>
                    <a:pt x="31" y="35"/>
                  </a:lnTo>
                  <a:lnTo>
                    <a:pt x="33" y="32"/>
                  </a:lnTo>
                  <a:lnTo>
                    <a:pt x="35" y="28"/>
                  </a:lnTo>
                  <a:lnTo>
                    <a:pt x="35" y="25"/>
                  </a:lnTo>
                  <a:lnTo>
                    <a:pt x="35" y="21"/>
                  </a:lnTo>
                  <a:lnTo>
                    <a:pt x="33" y="17"/>
                  </a:lnTo>
                  <a:lnTo>
                    <a:pt x="31" y="14"/>
                  </a:lnTo>
                  <a:lnTo>
                    <a:pt x="28" y="10"/>
                  </a:lnTo>
                  <a:lnTo>
                    <a:pt x="26" y="9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10" y="27"/>
                  </a:lnTo>
                  <a:lnTo>
                    <a:pt x="11" y="31"/>
                  </a:lnTo>
                  <a:lnTo>
                    <a:pt x="13" y="33"/>
                  </a:lnTo>
                  <a:lnTo>
                    <a:pt x="17" y="36"/>
                  </a:lnTo>
                  <a:lnTo>
                    <a:pt x="20" y="37"/>
                  </a:lnTo>
                  <a:lnTo>
                    <a:pt x="23" y="37"/>
                  </a:lnTo>
                  <a:lnTo>
                    <a:pt x="27" y="36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26"/>
            <p:cNvSpPr>
              <a:spLocks noEditPoints="1"/>
            </p:cNvSpPr>
            <p:nvPr/>
          </p:nvSpPr>
          <p:spPr bwMode="auto">
            <a:xfrm>
              <a:off x="3721" y="2121"/>
              <a:ext cx="49" cy="68"/>
            </a:xfrm>
            <a:custGeom>
              <a:avLst/>
              <a:gdLst>
                <a:gd name="T0" fmla="*/ 15 w 49"/>
                <a:gd name="T1" fmla="*/ 9 h 68"/>
                <a:gd name="T2" fmla="*/ 11 w 49"/>
                <a:gd name="T3" fmla="*/ 12 h 68"/>
                <a:gd name="T4" fmla="*/ 8 w 49"/>
                <a:gd name="T5" fmla="*/ 15 h 68"/>
                <a:gd name="T6" fmla="*/ 7 w 49"/>
                <a:gd name="T7" fmla="*/ 19 h 68"/>
                <a:gd name="T8" fmla="*/ 8 w 49"/>
                <a:gd name="T9" fmla="*/ 28 h 68"/>
                <a:gd name="T10" fmla="*/ 12 w 49"/>
                <a:gd name="T11" fmla="*/ 39 h 68"/>
                <a:gd name="T12" fmla="*/ 16 w 49"/>
                <a:gd name="T13" fmla="*/ 46 h 68"/>
                <a:gd name="T14" fmla="*/ 18 w 49"/>
                <a:gd name="T15" fmla="*/ 53 h 68"/>
                <a:gd name="T16" fmla="*/ 22 w 49"/>
                <a:gd name="T17" fmla="*/ 56 h 68"/>
                <a:gd name="T18" fmla="*/ 27 w 49"/>
                <a:gd name="T19" fmla="*/ 59 h 68"/>
                <a:gd name="T20" fmla="*/ 31 w 49"/>
                <a:gd name="T21" fmla="*/ 60 h 68"/>
                <a:gd name="T22" fmla="*/ 35 w 49"/>
                <a:gd name="T23" fmla="*/ 59 h 68"/>
                <a:gd name="T24" fmla="*/ 38 w 49"/>
                <a:gd name="T25" fmla="*/ 56 h 68"/>
                <a:gd name="T26" fmla="*/ 41 w 49"/>
                <a:gd name="T27" fmla="*/ 54 h 68"/>
                <a:gd name="T28" fmla="*/ 42 w 49"/>
                <a:gd name="T29" fmla="*/ 49 h 68"/>
                <a:gd name="T30" fmla="*/ 41 w 49"/>
                <a:gd name="T31" fmla="*/ 40 h 68"/>
                <a:gd name="T32" fmla="*/ 37 w 49"/>
                <a:gd name="T33" fmla="*/ 29 h 68"/>
                <a:gd name="T34" fmla="*/ 33 w 49"/>
                <a:gd name="T35" fmla="*/ 22 h 68"/>
                <a:gd name="T36" fmla="*/ 31 w 49"/>
                <a:gd name="T37" fmla="*/ 15 h 68"/>
                <a:gd name="T38" fmla="*/ 27 w 49"/>
                <a:gd name="T39" fmla="*/ 12 h 68"/>
                <a:gd name="T40" fmla="*/ 22 w 49"/>
                <a:gd name="T41" fmla="*/ 9 h 68"/>
                <a:gd name="T42" fmla="*/ 18 w 49"/>
                <a:gd name="T43" fmla="*/ 8 h 68"/>
                <a:gd name="T44" fmla="*/ 15 w 49"/>
                <a:gd name="T45" fmla="*/ 9 h 68"/>
                <a:gd name="T46" fmla="*/ 12 w 49"/>
                <a:gd name="T47" fmla="*/ 3 h 68"/>
                <a:gd name="T48" fmla="*/ 17 w 49"/>
                <a:gd name="T49" fmla="*/ 2 h 68"/>
                <a:gd name="T50" fmla="*/ 22 w 49"/>
                <a:gd name="T51" fmla="*/ 0 h 68"/>
                <a:gd name="T52" fmla="*/ 26 w 49"/>
                <a:gd name="T53" fmla="*/ 2 h 68"/>
                <a:gd name="T54" fmla="*/ 31 w 49"/>
                <a:gd name="T55" fmla="*/ 4 h 68"/>
                <a:gd name="T56" fmla="*/ 38 w 49"/>
                <a:gd name="T57" fmla="*/ 13 h 68"/>
                <a:gd name="T58" fmla="*/ 46 w 49"/>
                <a:gd name="T59" fmla="*/ 25 h 68"/>
                <a:gd name="T60" fmla="*/ 49 w 49"/>
                <a:gd name="T61" fmla="*/ 40 h 68"/>
                <a:gd name="T62" fmla="*/ 49 w 49"/>
                <a:gd name="T63" fmla="*/ 51 h 68"/>
                <a:gd name="T64" fmla="*/ 48 w 49"/>
                <a:gd name="T65" fmla="*/ 56 h 68"/>
                <a:gd name="T66" fmla="*/ 46 w 49"/>
                <a:gd name="T67" fmla="*/ 60 h 68"/>
                <a:gd name="T68" fmla="*/ 42 w 49"/>
                <a:gd name="T69" fmla="*/ 63 h 68"/>
                <a:gd name="T70" fmla="*/ 37 w 49"/>
                <a:gd name="T71" fmla="*/ 65 h 68"/>
                <a:gd name="T72" fmla="*/ 32 w 49"/>
                <a:gd name="T73" fmla="*/ 66 h 68"/>
                <a:gd name="T74" fmla="*/ 27 w 49"/>
                <a:gd name="T75" fmla="*/ 68 h 68"/>
                <a:gd name="T76" fmla="*/ 23 w 49"/>
                <a:gd name="T77" fmla="*/ 66 h 68"/>
                <a:gd name="T78" fmla="*/ 18 w 49"/>
                <a:gd name="T79" fmla="*/ 64 h 68"/>
                <a:gd name="T80" fmla="*/ 11 w 49"/>
                <a:gd name="T81" fmla="*/ 55 h 68"/>
                <a:gd name="T82" fmla="*/ 3 w 49"/>
                <a:gd name="T83" fmla="*/ 43 h 68"/>
                <a:gd name="T84" fmla="*/ 0 w 49"/>
                <a:gd name="T85" fmla="*/ 29 h 68"/>
                <a:gd name="T86" fmla="*/ 0 w 49"/>
                <a:gd name="T87" fmla="*/ 17 h 68"/>
                <a:gd name="T88" fmla="*/ 1 w 49"/>
                <a:gd name="T89" fmla="*/ 13 h 68"/>
                <a:gd name="T90" fmla="*/ 3 w 49"/>
                <a:gd name="T91" fmla="*/ 8 h 68"/>
                <a:gd name="T92" fmla="*/ 7 w 49"/>
                <a:gd name="T93" fmla="*/ 5 h 68"/>
                <a:gd name="T94" fmla="*/ 12 w 49"/>
                <a:gd name="T95" fmla="*/ 3 h 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9" h="68">
                  <a:moveTo>
                    <a:pt x="15" y="9"/>
                  </a:moveTo>
                  <a:lnTo>
                    <a:pt x="11" y="12"/>
                  </a:lnTo>
                  <a:lnTo>
                    <a:pt x="8" y="15"/>
                  </a:lnTo>
                  <a:lnTo>
                    <a:pt x="7" y="19"/>
                  </a:lnTo>
                  <a:lnTo>
                    <a:pt x="8" y="28"/>
                  </a:lnTo>
                  <a:lnTo>
                    <a:pt x="12" y="39"/>
                  </a:lnTo>
                  <a:lnTo>
                    <a:pt x="16" y="46"/>
                  </a:lnTo>
                  <a:lnTo>
                    <a:pt x="18" y="53"/>
                  </a:lnTo>
                  <a:lnTo>
                    <a:pt x="22" y="56"/>
                  </a:lnTo>
                  <a:lnTo>
                    <a:pt x="27" y="59"/>
                  </a:lnTo>
                  <a:lnTo>
                    <a:pt x="31" y="60"/>
                  </a:lnTo>
                  <a:lnTo>
                    <a:pt x="35" y="59"/>
                  </a:lnTo>
                  <a:lnTo>
                    <a:pt x="38" y="56"/>
                  </a:lnTo>
                  <a:lnTo>
                    <a:pt x="41" y="54"/>
                  </a:lnTo>
                  <a:lnTo>
                    <a:pt x="42" y="49"/>
                  </a:lnTo>
                  <a:lnTo>
                    <a:pt x="41" y="40"/>
                  </a:lnTo>
                  <a:lnTo>
                    <a:pt x="37" y="29"/>
                  </a:lnTo>
                  <a:lnTo>
                    <a:pt x="33" y="22"/>
                  </a:lnTo>
                  <a:lnTo>
                    <a:pt x="31" y="15"/>
                  </a:lnTo>
                  <a:lnTo>
                    <a:pt x="27" y="12"/>
                  </a:lnTo>
                  <a:lnTo>
                    <a:pt x="22" y="9"/>
                  </a:lnTo>
                  <a:lnTo>
                    <a:pt x="18" y="8"/>
                  </a:lnTo>
                  <a:lnTo>
                    <a:pt x="15" y="9"/>
                  </a:lnTo>
                  <a:close/>
                  <a:moveTo>
                    <a:pt x="12" y="3"/>
                  </a:moveTo>
                  <a:lnTo>
                    <a:pt x="17" y="2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8" y="13"/>
                  </a:lnTo>
                  <a:lnTo>
                    <a:pt x="46" y="25"/>
                  </a:lnTo>
                  <a:lnTo>
                    <a:pt x="49" y="40"/>
                  </a:lnTo>
                  <a:lnTo>
                    <a:pt x="49" y="51"/>
                  </a:lnTo>
                  <a:lnTo>
                    <a:pt x="48" y="56"/>
                  </a:lnTo>
                  <a:lnTo>
                    <a:pt x="46" y="60"/>
                  </a:lnTo>
                  <a:lnTo>
                    <a:pt x="42" y="63"/>
                  </a:lnTo>
                  <a:lnTo>
                    <a:pt x="37" y="65"/>
                  </a:lnTo>
                  <a:lnTo>
                    <a:pt x="32" y="66"/>
                  </a:lnTo>
                  <a:lnTo>
                    <a:pt x="27" y="68"/>
                  </a:lnTo>
                  <a:lnTo>
                    <a:pt x="23" y="66"/>
                  </a:lnTo>
                  <a:lnTo>
                    <a:pt x="18" y="64"/>
                  </a:lnTo>
                  <a:lnTo>
                    <a:pt x="11" y="55"/>
                  </a:lnTo>
                  <a:lnTo>
                    <a:pt x="3" y="43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5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3799" y="2091"/>
              <a:ext cx="85" cy="70"/>
            </a:xfrm>
            <a:custGeom>
              <a:avLst/>
              <a:gdLst>
                <a:gd name="T0" fmla="*/ 40 w 85"/>
                <a:gd name="T1" fmla="*/ 19 h 70"/>
                <a:gd name="T2" fmla="*/ 40 w 85"/>
                <a:gd name="T3" fmla="*/ 14 h 70"/>
                <a:gd name="T4" fmla="*/ 41 w 85"/>
                <a:gd name="T5" fmla="*/ 12 h 70"/>
                <a:gd name="T6" fmla="*/ 44 w 85"/>
                <a:gd name="T7" fmla="*/ 8 h 70"/>
                <a:gd name="T8" fmla="*/ 48 w 85"/>
                <a:gd name="T9" fmla="*/ 5 h 70"/>
                <a:gd name="T10" fmla="*/ 51 w 85"/>
                <a:gd name="T11" fmla="*/ 2 h 70"/>
                <a:gd name="T12" fmla="*/ 56 w 85"/>
                <a:gd name="T13" fmla="*/ 0 h 70"/>
                <a:gd name="T14" fmla="*/ 61 w 85"/>
                <a:gd name="T15" fmla="*/ 2 h 70"/>
                <a:gd name="T16" fmla="*/ 65 w 85"/>
                <a:gd name="T17" fmla="*/ 3 h 70"/>
                <a:gd name="T18" fmla="*/ 69 w 85"/>
                <a:gd name="T19" fmla="*/ 5 h 70"/>
                <a:gd name="T20" fmla="*/ 71 w 85"/>
                <a:gd name="T21" fmla="*/ 10 h 70"/>
                <a:gd name="T22" fmla="*/ 75 w 85"/>
                <a:gd name="T23" fmla="*/ 15 h 70"/>
                <a:gd name="T24" fmla="*/ 85 w 85"/>
                <a:gd name="T25" fmla="*/ 43 h 70"/>
                <a:gd name="T26" fmla="*/ 77 w 85"/>
                <a:gd name="T27" fmla="*/ 47 h 70"/>
                <a:gd name="T28" fmla="*/ 67 w 85"/>
                <a:gd name="T29" fmla="*/ 19 h 70"/>
                <a:gd name="T30" fmla="*/ 65 w 85"/>
                <a:gd name="T31" fmla="*/ 15 h 70"/>
                <a:gd name="T32" fmla="*/ 62 w 85"/>
                <a:gd name="T33" fmla="*/ 12 h 70"/>
                <a:gd name="T34" fmla="*/ 61 w 85"/>
                <a:gd name="T35" fmla="*/ 10 h 70"/>
                <a:gd name="T36" fmla="*/ 59 w 85"/>
                <a:gd name="T37" fmla="*/ 9 h 70"/>
                <a:gd name="T38" fmla="*/ 55 w 85"/>
                <a:gd name="T39" fmla="*/ 9 h 70"/>
                <a:gd name="T40" fmla="*/ 53 w 85"/>
                <a:gd name="T41" fmla="*/ 9 h 70"/>
                <a:gd name="T42" fmla="*/ 49 w 85"/>
                <a:gd name="T43" fmla="*/ 12 h 70"/>
                <a:gd name="T44" fmla="*/ 46 w 85"/>
                <a:gd name="T45" fmla="*/ 14 h 70"/>
                <a:gd name="T46" fmla="*/ 45 w 85"/>
                <a:gd name="T47" fmla="*/ 17 h 70"/>
                <a:gd name="T48" fmla="*/ 44 w 85"/>
                <a:gd name="T49" fmla="*/ 20 h 70"/>
                <a:gd name="T50" fmla="*/ 44 w 85"/>
                <a:gd name="T51" fmla="*/ 25 h 70"/>
                <a:gd name="T52" fmla="*/ 45 w 85"/>
                <a:gd name="T53" fmla="*/ 29 h 70"/>
                <a:gd name="T54" fmla="*/ 56 w 85"/>
                <a:gd name="T55" fmla="*/ 55 h 70"/>
                <a:gd name="T56" fmla="*/ 49 w 85"/>
                <a:gd name="T57" fmla="*/ 58 h 70"/>
                <a:gd name="T58" fmla="*/ 38 w 85"/>
                <a:gd name="T59" fmla="*/ 30 h 70"/>
                <a:gd name="T60" fmla="*/ 35 w 85"/>
                <a:gd name="T61" fmla="*/ 27 h 70"/>
                <a:gd name="T62" fmla="*/ 34 w 85"/>
                <a:gd name="T63" fmla="*/ 24 h 70"/>
                <a:gd name="T64" fmla="*/ 31 w 85"/>
                <a:gd name="T65" fmla="*/ 22 h 70"/>
                <a:gd name="T66" fmla="*/ 29 w 85"/>
                <a:gd name="T67" fmla="*/ 20 h 70"/>
                <a:gd name="T68" fmla="*/ 26 w 85"/>
                <a:gd name="T69" fmla="*/ 20 h 70"/>
                <a:gd name="T70" fmla="*/ 23 w 85"/>
                <a:gd name="T71" fmla="*/ 22 h 70"/>
                <a:gd name="T72" fmla="*/ 19 w 85"/>
                <a:gd name="T73" fmla="*/ 24 h 70"/>
                <a:gd name="T74" fmla="*/ 16 w 85"/>
                <a:gd name="T75" fmla="*/ 27 h 70"/>
                <a:gd name="T76" fmla="*/ 15 w 85"/>
                <a:gd name="T77" fmla="*/ 29 h 70"/>
                <a:gd name="T78" fmla="*/ 15 w 85"/>
                <a:gd name="T79" fmla="*/ 33 h 70"/>
                <a:gd name="T80" fmla="*/ 15 w 85"/>
                <a:gd name="T81" fmla="*/ 37 h 70"/>
                <a:gd name="T82" fmla="*/ 16 w 85"/>
                <a:gd name="T83" fmla="*/ 42 h 70"/>
                <a:gd name="T84" fmla="*/ 26 w 85"/>
                <a:gd name="T85" fmla="*/ 67 h 70"/>
                <a:gd name="T86" fmla="*/ 19 w 85"/>
                <a:gd name="T87" fmla="*/ 70 h 70"/>
                <a:gd name="T88" fmla="*/ 0 w 85"/>
                <a:gd name="T89" fmla="*/ 24 h 70"/>
                <a:gd name="T90" fmla="*/ 8 w 85"/>
                <a:gd name="T91" fmla="*/ 22 h 70"/>
                <a:gd name="T92" fmla="*/ 11 w 85"/>
                <a:gd name="T93" fmla="*/ 28 h 70"/>
                <a:gd name="T94" fmla="*/ 13 w 85"/>
                <a:gd name="T95" fmla="*/ 24 h 70"/>
                <a:gd name="T96" fmla="*/ 15 w 85"/>
                <a:gd name="T97" fmla="*/ 19 h 70"/>
                <a:gd name="T98" fmla="*/ 18 w 85"/>
                <a:gd name="T99" fmla="*/ 17 h 70"/>
                <a:gd name="T100" fmla="*/ 23 w 85"/>
                <a:gd name="T101" fmla="*/ 14 h 70"/>
                <a:gd name="T102" fmla="*/ 28 w 85"/>
                <a:gd name="T103" fmla="*/ 13 h 70"/>
                <a:gd name="T104" fmla="*/ 31 w 85"/>
                <a:gd name="T105" fmla="*/ 13 h 70"/>
                <a:gd name="T106" fmla="*/ 36 w 85"/>
                <a:gd name="T107" fmla="*/ 15 h 70"/>
                <a:gd name="T108" fmla="*/ 40 w 85"/>
                <a:gd name="T109" fmla="*/ 19 h 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" h="70">
                  <a:moveTo>
                    <a:pt x="40" y="19"/>
                  </a:moveTo>
                  <a:lnTo>
                    <a:pt x="40" y="14"/>
                  </a:lnTo>
                  <a:lnTo>
                    <a:pt x="41" y="12"/>
                  </a:lnTo>
                  <a:lnTo>
                    <a:pt x="44" y="8"/>
                  </a:lnTo>
                  <a:lnTo>
                    <a:pt x="48" y="5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69" y="5"/>
                  </a:lnTo>
                  <a:lnTo>
                    <a:pt x="71" y="10"/>
                  </a:lnTo>
                  <a:lnTo>
                    <a:pt x="75" y="15"/>
                  </a:lnTo>
                  <a:lnTo>
                    <a:pt x="85" y="43"/>
                  </a:lnTo>
                  <a:lnTo>
                    <a:pt x="77" y="47"/>
                  </a:lnTo>
                  <a:lnTo>
                    <a:pt x="67" y="19"/>
                  </a:lnTo>
                  <a:lnTo>
                    <a:pt x="65" y="15"/>
                  </a:lnTo>
                  <a:lnTo>
                    <a:pt x="62" y="12"/>
                  </a:lnTo>
                  <a:lnTo>
                    <a:pt x="61" y="10"/>
                  </a:lnTo>
                  <a:lnTo>
                    <a:pt x="59" y="9"/>
                  </a:lnTo>
                  <a:lnTo>
                    <a:pt x="55" y="9"/>
                  </a:lnTo>
                  <a:lnTo>
                    <a:pt x="53" y="9"/>
                  </a:lnTo>
                  <a:lnTo>
                    <a:pt x="49" y="12"/>
                  </a:lnTo>
                  <a:lnTo>
                    <a:pt x="46" y="14"/>
                  </a:lnTo>
                  <a:lnTo>
                    <a:pt x="45" y="17"/>
                  </a:lnTo>
                  <a:lnTo>
                    <a:pt x="44" y="20"/>
                  </a:lnTo>
                  <a:lnTo>
                    <a:pt x="44" y="25"/>
                  </a:lnTo>
                  <a:lnTo>
                    <a:pt x="45" y="29"/>
                  </a:lnTo>
                  <a:lnTo>
                    <a:pt x="56" y="55"/>
                  </a:lnTo>
                  <a:lnTo>
                    <a:pt x="49" y="58"/>
                  </a:lnTo>
                  <a:lnTo>
                    <a:pt x="38" y="30"/>
                  </a:lnTo>
                  <a:lnTo>
                    <a:pt x="35" y="27"/>
                  </a:lnTo>
                  <a:lnTo>
                    <a:pt x="34" y="24"/>
                  </a:lnTo>
                  <a:lnTo>
                    <a:pt x="31" y="22"/>
                  </a:lnTo>
                  <a:lnTo>
                    <a:pt x="29" y="20"/>
                  </a:lnTo>
                  <a:lnTo>
                    <a:pt x="26" y="20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6" y="27"/>
                  </a:lnTo>
                  <a:lnTo>
                    <a:pt x="15" y="29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6" y="42"/>
                  </a:lnTo>
                  <a:lnTo>
                    <a:pt x="26" y="67"/>
                  </a:lnTo>
                  <a:lnTo>
                    <a:pt x="19" y="70"/>
                  </a:lnTo>
                  <a:lnTo>
                    <a:pt x="0" y="24"/>
                  </a:lnTo>
                  <a:lnTo>
                    <a:pt x="8" y="22"/>
                  </a:lnTo>
                  <a:lnTo>
                    <a:pt x="11" y="28"/>
                  </a:lnTo>
                  <a:lnTo>
                    <a:pt x="13" y="24"/>
                  </a:lnTo>
                  <a:lnTo>
                    <a:pt x="15" y="19"/>
                  </a:lnTo>
                  <a:lnTo>
                    <a:pt x="18" y="17"/>
                  </a:lnTo>
                  <a:lnTo>
                    <a:pt x="23" y="14"/>
                  </a:lnTo>
                  <a:lnTo>
                    <a:pt x="28" y="13"/>
                  </a:lnTo>
                  <a:lnTo>
                    <a:pt x="31" y="13"/>
                  </a:lnTo>
                  <a:lnTo>
                    <a:pt x="36" y="15"/>
                  </a:lnTo>
                  <a:lnTo>
                    <a:pt x="40" y="1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V="1">
              <a:off x="3103" y="1459"/>
              <a:ext cx="798" cy="3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1964" y="1524"/>
              <a:ext cx="519" cy="1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2001" y="1433"/>
              <a:ext cx="55" cy="66"/>
            </a:xfrm>
            <a:custGeom>
              <a:avLst/>
              <a:gdLst>
                <a:gd name="T0" fmla="*/ 9 w 55"/>
                <a:gd name="T1" fmla="*/ 8 h 66"/>
                <a:gd name="T2" fmla="*/ 9 w 55"/>
                <a:gd name="T3" fmla="*/ 59 h 66"/>
                <a:gd name="T4" fmla="*/ 20 w 55"/>
                <a:gd name="T5" fmla="*/ 59 h 66"/>
                <a:gd name="T6" fmla="*/ 26 w 55"/>
                <a:gd name="T7" fmla="*/ 59 h 66"/>
                <a:gd name="T8" fmla="*/ 31 w 55"/>
                <a:gd name="T9" fmla="*/ 57 h 66"/>
                <a:gd name="T10" fmla="*/ 36 w 55"/>
                <a:gd name="T11" fmla="*/ 55 h 66"/>
                <a:gd name="T12" fmla="*/ 40 w 55"/>
                <a:gd name="T13" fmla="*/ 53 h 66"/>
                <a:gd name="T14" fmla="*/ 43 w 55"/>
                <a:gd name="T15" fmla="*/ 49 h 66"/>
                <a:gd name="T16" fmla="*/ 45 w 55"/>
                <a:gd name="T17" fmla="*/ 45 h 66"/>
                <a:gd name="T18" fmla="*/ 45 w 55"/>
                <a:gd name="T19" fmla="*/ 40 h 66"/>
                <a:gd name="T20" fmla="*/ 46 w 55"/>
                <a:gd name="T21" fmla="*/ 34 h 66"/>
                <a:gd name="T22" fmla="*/ 45 w 55"/>
                <a:gd name="T23" fmla="*/ 28 h 66"/>
                <a:gd name="T24" fmla="*/ 45 w 55"/>
                <a:gd name="T25" fmla="*/ 23 h 66"/>
                <a:gd name="T26" fmla="*/ 43 w 55"/>
                <a:gd name="T27" fmla="*/ 18 h 66"/>
                <a:gd name="T28" fmla="*/ 40 w 55"/>
                <a:gd name="T29" fmla="*/ 14 h 66"/>
                <a:gd name="T30" fmla="*/ 36 w 55"/>
                <a:gd name="T31" fmla="*/ 11 h 66"/>
                <a:gd name="T32" fmla="*/ 31 w 55"/>
                <a:gd name="T33" fmla="*/ 9 h 66"/>
                <a:gd name="T34" fmla="*/ 26 w 55"/>
                <a:gd name="T35" fmla="*/ 9 h 66"/>
                <a:gd name="T36" fmla="*/ 20 w 55"/>
                <a:gd name="T37" fmla="*/ 8 h 66"/>
                <a:gd name="T38" fmla="*/ 9 w 55"/>
                <a:gd name="T39" fmla="*/ 8 h 66"/>
                <a:gd name="T40" fmla="*/ 0 w 55"/>
                <a:gd name="T41" fmla="*/ 0 h 66"/>
                <a:gd name="T42" fmla="*/ 19 w 55"/>
                <a:gd name="T43" fmla="*/ 0 h 66"/>
                <a:gd name="T44" fmla="*/ 35 w 55"/>
                <a:gd name="T45" fmla="*/ 3 h 66"/>
                <a:gd name="T46" fmla="*/ 46 w 55"/>
                <a:gd name="T47" fmla="*/ 9 h 66"/>
                <a:gd name="T48" fmla="*/ 53 w 55"/>
                <a:gd name="T49" fmla="*/ 19 h 66"/>
                <a:gd name="T50" fmla="*/ 55 w 55"/>
                <a:gd name="T51" fmla="*/ 34 h 66"/>
                <a:gd name="T52" fmla="*/ 53 w 55"/>
                <a:gd name="T53" fmla="*/ 48 h 66"/>
                <a:gd name="T54" fmla="*/ 46 w 55"/>
                <a:gd name="T55" fmla="*/ 59 h 66"/>
                <a:gd name="T56" fmla="*/ 35 w 55"/>
                <a:gd name="T57" fmla="*/ 64 h 66"/>
                <a:gd name="T58" fmla="*/ 19 w 55"/>
                <a:gd name="T59" fmla="*/ 66 h 66"/>
                <a:gd name="T60" fmla="*/ 0 w 55"/>
                <a:gd name="T61" fmla="*/ 66 h 66"/>
                <a:gd name="T62" fmla="*/ 0 w 55"/>
                <a:gd name="T63" fmla="*/ 0 h 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" h="66">
                  <a:moveTo>
                    <a:pt x="9" y="8"/>
                  </a:moveTo>
                  <a:lnTo>
                    <a:pt x="9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1" y="57"/>
                  </a:lnTo>
                  <a:lnTo>
                    <a:pt x="36" y="55"/>
                  </a:lnTo>
                  <a:lnTo>
                    <a:pt x="40" y="53"/>
                  </a:lnTo>
                  <a:lnTo>
                    <a:pt x="43" y="49"/>
                  </a:lnTo>
                  <a:lnTo>
                    <a:pt x="45" y="45"/>
                  </a:lnTo>
                  <a:lnTo>
                    <a:pt x="45" y="40"/>
                  </a:lnTo>
                  <a:lnTo>
                    <a:pt x="46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43" y="18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20" y="8"/>
                  </a:lnTo>
                  <a:lnTo>
                    <a:pt x="9" y="8"/>
                  </a:lnTo>
                  <a:close/>
                  <a:moveTo>
                    <a:pt x="0" y="0"/>
                  </a:moveTo>
                  <a:lnTo>
                    <a:pt x="19" y="0"/>
                  </a:lnTo>
                  <a:lnTo>
                    <a:pt x="35" y="3"/>
                  </a:lnTo>
                  <a:lnTo>
                    <a:pt x="46" y="9"/>
                  </a:lnTo>
                  <a:lnTo>
                    <a:pt x="53" y="19"/>
                  </a:lnTo>
                  <a:lnTo>
                    <a:pt x="55" y="34"/>
                  </a:lnTo>
                  <a:lnTo>
                    <a:pt x="53" y="48"/>
                  </a:lnTo>
                  <a:lnTo>
                    <a:pt x="46" y="59"/>
                  </a:lnTo>
                  <a:lnTo>
                    <a:pt x="35" y="64"/>
                  </a:lnTo>
                  <a:lnTo>
                    <a:pt x="19" y="66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1"/>
            <p:cNvSpPr>
              <a:spLocks noEditPoints="1"/>
            </p:cNvSpPr>
            <p:nvPr/>
          </p:nvSpPr>
          <p:spPr bwMode="auto">
            <a:xfrm>
              <a:off x="2067" y="1449"/>
              <a:ext cx="45" cy="51"/>
            </a:xfrm>
            <a:custGeom>
              <a:avLst/>
              <a:gdLst>
                <a:gd name="T0" fmla="*/ 45 w 45"/>
                <a:gd name="T1" fmla="*/ 24 h 51"/>
                <a:gd name="T2" fmla="*/ 45 w 45"/>
                <a:gd name="T3" fmla="*/ 28 h 51"/>
                <a:gd name="T4" fmla="*/ 9 w 45"/>
                <a:gd name="T5" fmla="*/ 28 h 51"/>
                <a:gd name="T6" fmla="*/ 9 w 45"/>
                <a:gd name="T7" fmla="*/ 33 h 51"/>
                <a:gd name="T8" fmla="*/ 10 w 45"/>
                <a:gd name="T9" fmla="*/ 37 h 51"/>
                <a:gd name="T10" fmla="*/ 13 w 45"/>
                <a:gd name="T11" fmla="*/ 40 h 51"/>
                <a:gd name="T12" fmla="*/ 17 w 45"/>
                <a:gd name="T13" fmla="*/ 43 h 51"/>
                <a:gd name="T14" fmla="*/ 22 w 45"/>
                <a:gd name="T15" fmla="*/ 44 h 51"/>
                <a:gd name="T16" fmla="*/ 27 w 45"/>
                <a:gd name="T17" fmla="*/ 45 h 51"/>
                <a:gd name="T18" fmla="*/ 30 w 45"/>
                <a:gd name="T19" fmla="*/ 44 h 51"/>
                <a:gd name="T20" fmla="*/ 35 w 45"/>
                <a:gd name="T21" fmla="*/ 44 h 51"/>
                <a:gd name="T22" fmla="*/ 39 w 45"/>
                <a:gd name="T23" fmla="*/ 41 h 51"/>
                <a:gd name="T24" fmla="*/ 44 w 45"/>
                <a:gd name="T25" fmla="*/ 40 h 51"/>
                <a:gd name="T26" fmla="*/ 44 w 45"/>
                <a:gd name="T27" fmla="*/ 48 h 51"/>
                <a:gd name="T28" fmla="*/ 39 w 45"/>
                <a:gd name="T29" fmla="*/ 49 h 51"/>
                <a:gd name="T30" fmla="*/ 35 w 45"/>
                <a:gd name="T31" fmla="*/ 50 h 51"/>
                <a:gd name="T32" fmla="*/ 30 w 45"/>
                <a:gd name="T33" fmla="*/ 51 h 51"/>
                <a:gd name="T34" fmla="*/ 25 w 45"/>
                <a:gd name="T35" fmla="*/ 51 h 51"/>
                <a:gd name="T36" fmla="*/ 20 w 45"/>
                <a:gd name="T37" fmla="*/ 51 h 51"/>
                <a:gd name="T38" fmla="*/ 15 w 45"/>
                <a:gd name="T39" fmla="*/ 50 h 51"/>
                <a:gd name="T40" fmla="*/ 10 w 45"/>
                <a:gd name="T41" fmla="*/ 48 h 51"/>
                <a:gd name="T42" fmla="*/ 7 w 45"/>
                <a:gd name="T43" fmla="*/ 45 h 51"/>
                <a:gd name="T44" fmla="*/ 4 w 45"/>
                <a:gd name="T45" fmla="*/ 41 h 51"/>
                <a:gd name="T46" fmla="*/ 2 w 45"/>
                <a:gd name="T47" fmla="*/ 37 h 51"/>
                <a:gd name="T48" fmla="*/ 0 w 45"/>
                <a:gd name="T49" fmla="*/ 32 h 51"/>
                <a:gd name="T50" fmla="*/ 0 w 45"/>
                <a:gd name="T51" fmla="*/ 27 h 51"/>
                <a:gd name="T52" fmla="*/ 0 w 45"/>
                <a:gd name="T53" fmla="*/ 20 h 51"/>
                <a:gd name="T54" fmla="*/ 2 w 45"/>
                <a:gd name="T55" fmla="*/ 15 h 51"/>
                <a:gd name="T56" fmla="*/ 4 w 45"/>
                <a:gd name="T57" fmla="*/ 10 h 51"/>
                <a:gd name="T58" fmla="*/ 7 w 45"/>
                <a:gd name="T59" fmla="*/ 7 h 51"/>
                <a:gd name="T60" fmla="*/ 10 w 45"/>
                <a:gd name="T61" fmla="*/ 4 h 51"/>
                <a:gd name="T62" fmla="*/ 14 w 45"/>
                <a:gd name="T63" fmla="*/ 2 h 51"/>
                <a:gd name="T64" fmla="*/ 19 w 45"/>
                <a:gd name="T65" fmla="*/ 0 h 51"/>
                <a:gd name="T66" fmla="*/ 24 w 45"/>
                <a:gd name="T67" fmla="*/ 0 h 51"/>
                <a:gd name="T68" fmla="*/ 30 w 45"/>
                <a:gd name="T69" fmla="*/ 0 h 51"/>
                <a:gd name="T70" fmla="*/ 35 w 45"/>
                <a:gd name="T71" fmla="*/ 3 h 51"/>
                <a:gd name="T72" fmla="*/ 40 w 45"/>
                <a:gd name="T73" fmla="*/ 7 h 51"/>
                <a:gd name="T74" fmla="*/ 43 w 45"/>
                <a:gd name="T75" fmla="*/ 12 h 51"/>
                <a:gd name="T76" fmla="*/ 45 w 45"/>
                <a:gd name="T77" fmla="*/ 17 h 51"/>
                <a:gd name="T78" fmla="*/ 45 w 45"/>
                <a:gd name="T79" fmla="*/ 24 h 51"/>
                <a:gd name="T80" fmla="*/ 38 w 45"/>
                <a:gd name="T81" fmla="*/ 22 h 51"/>
                <a:gd name="T82" fmla="*/ 36 w 45"/>
                <a:gd name="T83" fmla="*/ 18 h 51"/>
                <a:gd name="T84" fmla="*/ 35 w 45"/>
                <a:gd name="T85" fmla="*/ 14 h 51"/>
                <a:gd name="T86" fmla="*/ 34 w 45"/>
                <a:gd name="T87" fmla="*/ 10 h 51"/>
                <a:gd name="T88" fmla="*/ 31 w 45"/>
                <a:gd name="T89" fmla="*/ 9 h 51"/>
                <a:gd name="T90" fmla="*/ 28 w 45"/>
                <a:gd name="T91" fmla="*/ 7 h 51"/>
                <a:gd name="T92" fmla="*/ 24 w 45"/>
                <a:gd name="T93" fmla="*/ 7 h 51"/>
                <a:gd name="T94" fmla="*/ 20 w 45"/>
                <a:gd name="T95" fmla="*/ 7 h 51"/>
                <a:gd name="T96" fmla="*/ 17 w 45"/>
                <a:gd name="T97" fmla="*/ 8 h 51"/>
                <a:gd name="T98" fmla="*/ 13 w 45"/>
                <a:gd name="T99" fmla="*/ 10 h 51"/>
                <a:gd name="T100" fmla="*/ 12 w 45"/>
                <a:gd name="T101" fmla="*/ 13 h 51"/>
                <a:gd name="T102" fmla="*/ 9 w 45"/>
                <a:gd name="T103" fmla="*/ 17 h 51"/>
                <a:gd name="T104" fmla="*/ 9 w 45"/>
                <a:gd name="T105" fmla="*/ 22 h 51"/>
                <a:gd name="T106" fmla="*/ 38 w 45"/>
                <a:gd name="T107" fmla="*/ 22 h 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5" h="51">
                  <a:moveTo>
                    <a:pt x="45" y="24"/>
                  </a:moveTo>
                  <a:lnTo>
                    <a:pt x="45" y="28"/>
                  </a:lnTo>
                  <a:lnTo>
                    <a:pt x="9" y="28"/>
                  </a:lnTo>
                  <a:lnTo>
                    <a:pt x="9" y="33"/>
                  </a:lnTo>
                  <a:lnTo>
                    <a:pt x="10" y="37"/>
                  </a:lnTo>
                  <a:lnTo>
                    <a:pt x="13" y="40"/>
                  </a:lnTo>
                  <a:lnTo>
                    <a:pt x="17" y="43"/>
                  </a:lnTo>
                  <a:lnTo>
                    <a:pt x="22" y="44"/>
                  </a:lnTo>
                  <a:lnTo>
                    <a:pt x="27" y="45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9" y="41"/>
                  </a:lnTo>
                  <a:lnTo>
                    <a:pt x="44" y="40"/>
                  </a:lnTo>
                  <a:lnTo>
                    <a:pt x="44" y="48"/>
                  </a:lnTo>
                  <a:lnTo>
                    <a:pt x="39" y="49"/>
                  </a:lnTo>
                  <a:lnTo>
                    <a:pt x="35" y="50"/>
                  </a:lnTo>
                  <a:lnTo>
                    <a:pt x="30" y="51"/>
                  </a:lnTo>
                  <a:lnTo>
                    <a:pt x="25" y="51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8"/>
                  </a:lnTo>
                  <a:lnTo>
                    <a:pt x="7" y="45"/>
                  </a:lnTo>
                  <a:lnTo>
                    <a:pt x="4" y="41"/>
                  </a:lnTo>
                  <a:lnTo>
                    <a:pt x="2" y="37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40" y="7"/>
                  </a:lnTo>
                  <a:lnTo>
                    <a:pt x="43" y="12"/>
                  </a:lnTo>
                  <a:lnTo>
                    <a:pt x="45" y="17"/>
                  </a:lnTo>
                  <a:lnTo>
                    <a:pt x="45" y="24"/>
                  </a:lnTo>
                  <a:close/>
                  <a:moveTo>
                    <a:pt x="38" y="22"/>
                  </a:moveTo>
                  <a:lnTo>
                    <a:pt x="36" y="18"/>
                  </a:lnTo>
                  <a:lnTo>
                    <a:pt x="35" y="14"/>
                  </a:lnTo>
                  <a:lnTo>
                    <a:pt x="34" y="10"/>
                  </a:lnTo>
                  <a:lnTo>
                    <a:pt x="31" y="9"/>
                  </a:lnTo>
                  <a:lnTo>
                    <a:pt x="28" y="7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7"/>
                  </a:lnTo>
                  <a:lnTo>
                    <a:pt x="9" y="22"/>
                  </a:lnTo>
                  <a:lnTo>
                    <a:pt x="38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120" y="1436"/>
              <a:ext cx="30" cy="63"/>
            </a:xfrm>
            <a:custGeom>
              <a:avLst/>
              <a:gdLst>
                <a:gd name="T0" fmla="*/ 13 w 30"/>
                <a:gd name="T1" fmla="*/ 0 h 63"/>
                <a:gd name="T2" fmla="*/ 13 w 30"/>
                <a:gd name="T3" fmla="*/ 15 h 63"/>
                <a:gd name="T4" fmla="*/ 30 w 30"/>
                <a:gd name="T5" fmla="*/ 15 h 63"/>
                <a:gd name="T6" fmla="*/ 30 w 30"/>
                <a:gd name="T7" fmla="*/ 21 h 63"/>
                <a:gd name="T8" fmla="*/ 13 w 30"/>
                <a:gd name="T9" fmla="*/ 21 h 63"/>
                <a:gd name="T10" fmla="*/ 13 w 30"/>
                <a:gd name="T11" fmla="*/ 47 h 63"/>
                <a:gd name="T12" fmla="*/ 13 w 30"/>
                <a:gd name="T13" fmla="*/ 51 h 63"/>
                <a:gd name="T14" fmla="*/ 15 w 30"/>
                <a:gd name="T15" fmla="*/ 53 h 63"/>
                <a:gd name="T16" fmla="*/ 15 w 30"/>
                <a:gd name="T17" fmla="*/ 54 h 63"/>
                <a:gd name="T18" fmla="*/ 17 w 30"/>
                <a:gd name="T19" fmla="*/ 56 h 63"/>
                <a:gd name="T20" fmla="*/ 18 w 30"/>
                <a:gd name="T21" fmla="*/ 56 h 63"/>
                <a:gd name="T22" fmla="*/ 22 w 30"/>
                <a:gd name="T23" fmla="*/ 57 h 63"/>
                <a:gd name="T24" fmla="*/ 30 w 30"/>
                <a:gd name="T25" fmla="*/ 57 h 63"/>
                <a:gd name="T26" fmla="*/ 30 w 30"/>
                <a:gd name="T27" fmla="*/ 63 h 63"/>
                <a:gd name="T28" fmla="*/ 22 w 30"/>
                <a:gd name="T29" fmla="*/ 63 h 63"/>
                <a:gd name="T30" fmla="*/ 16 w 30"/>
                <a:gd name="T31" fmla="*/ 63 h 63"/>
                <a:gd name="T32" fmla="*/ 12 w 30"/>
                <a:gd name="T33" fmla="*/ 62 h 63"/>
                <a:gd name="T34" fmla="*/ 8 w 30"/>
                <a:gd name="T35" fmla="*/ 59 h 63"/>
                <a:gd name="T36" fmla="*/ 7 w 30"/>
                <a:gd name="T37" fmla="*/ 57 h 63"/>
                <a:gd name="T38" fmla="*/ 6 w 30"/>
                <a:gd name="T39" fmla="*/ 52 h 63"/>
                <a:gd name="T40" fmla="*/ 6 w 30"/>
                <a:gd name="T41" fmla="*/ 47 h 63"/>
                <a:gd name="T42" fmla="*/ 6 w 30"/>
                <a:gd name="T43" fmla="*/ 21 h 63"/>
                <a:gd name="T44" fmla="*/ 0 w 30"/>
                <a:gd name="T45" fmla="*/ 21 h 63"/>
                <a:gd name="T46" fmla="*/ 0 w 30"/>
                <a:gd name="T47" fmla="*/ 15 h 63"/>
                <a:gd name="T48" fmla="*/ 6 w 30"/>
                <a:gd name="T49" fmla="*/ 15 h 63"/>
                <a:gd name="T50" fmla="*/ 6 w 30"/>
                <a:gd name="T51" fmla="*/ 0 h 63"/>
                <a:gd name="T52" fmla="*/ 13 w 30"/>
                <a:gd name="T53" fmla="*/ 0 h 6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" h="63">
                  <a:moveTo>
                    <a:pt x="13" y="0"/>
                  </a:moveTo>
                  <a:lnTo>
                    <a:pt x="1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13" y="21"/>
                  </a:lnTo>
                  <a:lnTo>
                    <a:pt x="13" y="47"/>
                  </a:lnTo>
                  <a:lnTo>
                    <a:pt x="13" y="51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22" y="57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22" y="63"/>
                  </a:lnTo>
                  <a:lnTo>
                    <a:pt x="16" y="63"/>
                  </a:lnTo>
                  <a:lnTo>
                    <a:pt x="12" y="62"/>
                  </a:lnTo>
                  <a:lnTo>
                    <a:pt x="8" y="59"/>
                  </a:lnTo>
                  <a:lnTo>
                    <a:pt x="7" y="57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6" y="21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3"/>
            <p:cNvSpPr>
              <a:spLocks noEditPoints="1"/>
            </p:cNvSpPr>
            <p:nvPr/>
          </p:nvSpPr>
          <p:spPr bwMode="auto">
            <a:xfrm>
              <a:off x="2157" y="1449"/>
              <a:ext cx="46" cy="51"/>
            </a:xfrm>
            <a:custGeom>
              <a:avLst/>
              <a:gdLst>
                <a:gd name="T0" fmla="*/ 46 w 46"/>
                <a:gd name="T1" fmla="*/ 24 h 51"/>
                <a:gd name="T2" fmla="*/ 46 w 46"/>
                <a:gd name="T3" fmla="*/ 28 h 51"/>
                <a:gd name="T4" fmla="*/ 9 w 46"/>
                <a:gd name="T5" fmla="*/ 28 h 51"/>
                <a:gd name="T6" fmla="*/ 10 w 46"/>
                <a:gd name="T7" fmla="*/ 33 h 51"/>
                <a:gd name="T8" fmla="*/ 11 w 46"/>
                <a:gd name="T9" fmla="*/ 37 h 51"/>
                <a:gd name="T10" fmla="*/ 14 w 46"/>
                <a:gd name="T11" fmla="*/ 40 h 51"/>
                <a:gd name="T12" fmla="*/ 18 w 46"/>
                <a:gd name="T13" fmla="*/ 43 h 51"/>
                <a:gd name="T14" fmla="*/ 21 w 46"/>
                <a:gd name="T15" fmla="*/ 44 h 51"/>
                <a:gd name="T16" fmla="*/ 26 w 46"/>
                <a:gd name="T17" fmla="*/ 45 h 51"/>
                <a:gd name="T18" fmla="*/ 31 w 46"/>
                <a:gd name="T19" fmla="*/ 44 h 51"/>
                <a:gd name="T20" fmla="*/ 35 w 46"/>
                <a:gd name="T21" fmla="*/ 44 h 51"/>
                <a:gd name="T22" fmla="*/ 40 w 46"/>
                <a:gd name="T23" fmla="*/ 41 h 51"/>
                <a:gd name="T24" fmla="*/ 44 w 46"/>
                <a:gd name="T25" fmla="*/ 40 h 51"/>
                <a:gd name="T26" fmla="*/ 44 w 46"/>
                <a:gd name="T27" fmla="*/ 48 h 51"/>
                <a:gd name="T28" fmla="*/ 40 w 46"/>
                <a:gd name="T29" fmla="*/ 49 h 51"/>
                <a:gd name="T30" fmla="*/ 35 w 46"/>
                <a:gd name="T31" fmla="*/ 50 h 51"/>
                <a:gd name="T32" fmla="*/ 30 w 46"/>
                <a:gd name="T33" fmla="*/ 51 h 51"/>
                <a:gd name="T34" fmla="*/ 26 w 46"/>
                <a:gd name="T35" fmla="*/ 51 h 51"/>
                <a:gd name="T36" fmla="*/ 20 w 46"/>
                <a:gd name="T37" fmla="*/ 51 h 51"/>
                <a:gd name="T38" fmla="*/ 15 w 46"/>
                <a:gd name="T39" fmla="*/ 50 h 51"/>
                <a:gd name="T40" fmla="*/ 11 w 46"/>
                <a:gd name="T41" fmla="*/ 48 h 51"/>
                <a:gd name="T42" fmla="*/ 8 w 46"/>
                <a:gd name="T43" fmla="*/ 45 h 51"/>
                <a:gd name="T44" fmla="*/ 4 w 46"/>
                <a:gd name="T45" fmla="*/ 41 h 51"/>
                <a:gd name="T46" fmla="*/ 3 w 46"/>
                <a:gd name="T47" fmla="*/ 37 h 51"/>
                <a:gd name="T48" fmla="*/ 0 w 46"/>
                <a:gd name="T49" fmla="*/ 32 h 51"/>
                <a:gd name="T50" fmla="*/ 0 w 46"/>
                <a:gd name="T51" fmla="*/ 27 h 51"/>
                <a:gd name="T52" fmla="*/ 0 w 46"/>
                <a:gd name="T53" fmla="*/ 20 h 51"/>
                <a:gd name="T54" fmla="*/ 1 w 46"/>
                <a:gd name="T55" fmla="*/ 15 h 51"/>
                <a:gd name="T56" fmla="*/ 4 w 46"/>
                <a:gd name="T57" fmla="*/ 10 h 51"/>
                <a:gd name="T58" fmla="*/ 6 w 46"/>
                <a:gd name="T59" fmla="*/ 7 h 51"/>
                <a:gd name="T60" fmla="*/ 10 w 46"/>
                <a:gd name="T61" fmla="*/ 4 h 51"/>
                <a:gd name="T62" fmla="*/ 14 w 46"/>
                <a:gd name="T63" fmla="*/ 2 h 51"/>
                <a:gd name="T64" fmla="*/ 19 w 46"/>
                <a:gd name="T65" fmla="*/ 0 h 51"/>
                <a:gd name="T66" fmla="*/ 24 w 46"/>
                <a:gd name="T67" fmla="*/ 0 h 51"/>
                <a:gd name="T68" fmla="*/ 30 w 46"/>
                <a:gd name="T69" fmla="*/ 0 h 51"/>
                <a:gd name="T70" fmla="*/ 36 w 46"/>
                <a:gd name="T71" fmla="*/ 3 h 51"/>
                <a:gd name="T72" fmla="*/ 40 w 46"/>
                <a:gd name="T73" fmla="*/ 7 h 51"/>
                <a:gd name="T74" fmla="*/ 44 w 46"/>
                <a:gd name="T75" fmla="*/ 12 h 51"/>
                <a:gd name="T76" fmla="*/ 45 w 46"/>
                <a:gd name="T77" fmla="*/ 17 h 51"/>
                <a:gd name="T78" fmla="*/ 46 w 46"/>
                <a:gd name="T79" fmla="*/ 24 h 51"/>
                <a:gd name="T80" fmla="*/ 37 w 46"/>
                <a:gd name="T81" fmla="*/ 22 h 51"/>
                <a:gd name="T82" fmla="*/ 37 w 46"/>
                <a:gd name="T83" fmla="*/ 18 h 51"/>
                <a:gd name="T84" fmla="*/ 36 w 46"/>
                <a:gd name="T85" fmla="*/ 14 h 51"/>
                <a:gd name="T86" fmla="*/ 34 w 46"/>
                <a:gd name="T87" fmla="*/ 10 h 51"/>
                <a:gd name="T88" fmla="*/ 31 w 46"/>
                <a:gd name="T89" fmla="*/ 9 h 51"/>
                <a:gd name="T90" fmla="*/ 28 w 46"/>
                <a:gd name="T91" fmla="*/ 7 h 51"/>
                <a:gd name="T92" fmla="*/ 25 w 46"/>
                <a:gd name="T93" fmla="*/ 7 h 51"/>
                <a:gd name="T94" fmla="*/ 20 w 46"/>
                <a:gd name="T95" fmla="*/ 7 h 51"/>
                <a:gd name="T96" fmla="*/ 16 w 46"/>
                <a:gd name="T97" fmla="*/ 8 h 51"/>
                <a:gd name="T98" fmla="*/ 14 w 46"/>
                <a:gd name="T99" fmla="*/ 10 h 51"/>
                <a:gd name="T100" fmla="*/ 11 w 46"/>
                <a:gd name="T101" fmla="*/ 13 h 51"/>
                <a:gd name="T102" fmla="*/ 10 w 46"/>
                <a:gd name="T103" fmla="*/ 17 h 51"/>
                <a:gd name="T104" fmla="*/ 9 w 46"/>
                <a:gd name="T105" fmla="*/ 22 h 51"/>
                <a:gd name="T106" fmla="*/ 37 w 46"/>
                <a:gd name="T107" fmla="*/ 22 h 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" h="51">
                  <a:moveTo>
                    <a:pt x="46" y="24"/>
                  </a:moveTo>
                  <a:lnTo>
                    <a:pt x="46" y="28"/>
                  </a:lnTo>
                  <a:lnTo>
                    <a:pt x="9" y="28"/>
                  </a:lnTo>
                  <a:lnTo>
                    <a:pt x="10" y="33"/>
                  </a:lnTo>
                  <a:lnTo>
                    <a:pt x="11" y="37"/>
                  </a:lnTo>
                  <a:lnTo>
                    <a:pt x="14" y="40"/>
                  </a:lnTo>
                  <a:lnTo>
                    <a:pt x="18" y="43"/>
                  </a:lnTo>
                  <a:lnTo>
                    <a:pt x="21" y="44"/>
                  </a:lnTo>
                  <a:lnTo>
                    <a:pt x="26" y="45"/>
                  </a:lnTo>
                  <a:lnTo>
                    <a:pt x="31" y="44"/>
                  </a:lnTo>
                  <a:lnTo>
                    <a:pt x="35" y="44"/>
                  </a:lnTo>
                  <a:lnTo>
                    <a:pt x="40" y="41"/>
                  </a:lnTo>
                  <a:lnTo>
                    <a:pt x="44" y="40"/>
                  </a:lnTo>
                  <a:lnTo>
                    <a:pt x="44" y="48"/>
                  </a:lnTo>
                  <a:lnTo>
                    <a:pt x="40" y="49"/>
                  </a:lnTo>
                  <a:lnTo>
                    <a:pt x="35" y="50"/>
                  </a:lnTo>
                  <a:lnTo>
                    <a:pt x="30" y="51"/>
                  </a:lnTo>
                  <a:lnTo>
                    <a:pt x="26" y="51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1" y="48"/>
                  </a:lnTo>
                  <a:lnTo>
                    <a:pt x="8" y="45"/>
                  </a:lnTo>
                  <a:lnTo>
                    <a:pt x="4" y="41"/>
                  </a:lnTo>
                  <a:lnTo>
                    <a:pt x="3" y="37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4" y="12"/>
                  </a:lnTo>
                  <a:lnTo>
                    <a:pt x="45" y="17"/>
                  </a:lnTo>
                  <a:lnTo>
                    <a:pt x="46" y="24"/>
                  </a:lnTo>
                  <a:close/>
                  <a:moveTo>
                    <a:pt x="37" y="22"/>
                  </a:moveTo>
                  <a:lnTo>
                    <a:pt x="37" y="18"/>
                  </a:lnTo>
                  <a:lnTo>
                    <a:pt x="36" y="14"/>
                  </a:lnTo>
                  <a:lnTo>
                    <a:pt x="34" y="10"/>
                  </a:lnTo>
                  <a:lnTo>
                    <a:pt x="31" y="9"/>
                  </a:lnTo>
                  <a:lnTo>
                    <a:pt x="28" y="7"/>
                  </a:lnTo>
                  <a:lnTo>
                    <a:pt x="25" y="7"/>
                  </a:lnTo>
                  <a:lnTo>
                    <a:pt x="20" y="7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1" y="13"/>
                  </a:lnTo>
                  <a:lnTo>
                    <a:pt x="10" y="17"/>
                  </a:lnTo>
                  <a:lnTo>
                    <a:pt x="9" y="22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2212" y="1449"/>
              <a:ext cx="39" cy="51"/>
            </a:xfrm>
            <a:custGeom>
              <a:avLst/>
              <a:gdLst>
                <a:gd name="T0" fmla="*/ 39 w 39"/>
                <a:gd name="T1" fmla="*/ 3 h 51"/>
                <a:gd name="T2" fmla="*/ 39 w 39"/>
                <a:gd name="T3" fmla="*/ 10 h 51"/>
                <a:gd name="T4" fmla="*/ 36 w 39"/>
                <a:gd name="T5" fmla="*/ 9 h 51"/>
                <a:gd name="T6" fmla="*/ 32 w 39"/>
                <a:gd name="T7" fmla="*/ 8 h 51"/>
                <a:gd name="T8" fmla="*/ 29 w 39"/>
                <a:gd name="T9" fmla="*/ 7 h 51"/>
                <a:gd name="T10" fmla="*/ 25 w 39"/>
                <a:gd name="T11" fmla="*/ 7 h 51"/>
                <a:gd name="T12" fmla="*/ 21 w 39"/>
                <a:gd name="T13" fmla="*/ 8 h 51"/>
                <a:gd name="T14" fmla="*/ 16 w 39"/>
                <a:gd name="T15" fmla="*/ 9 h 51"/>
                <a:gd name="T16" fmla="*/ 14 w 39"/>
                <a:gd name="T17" fmla="*/ 12 h 51"/>
                <a:gd name="T18" fmla="*/ 11 w 39"/>
                <a:gd name="T19" fmla="*/ 15 h 51"/>
                <a:gd name="T20" fmla="*/ 10 w 39"/>
                <a:gd name="T21" fmla="*/ 20 h 51"/>
                <a:gd name="T22" fmla="*/ 9 w 39"/>
                <a:gd name="T23" fmla="*/ 25 h 51"/>
                <a:gd name="T24" fmla="*/ 10 w 39"/>
                <a:gd name="T25" fmla="*/ 32 h 51"/>
                <a:gd name="T26" fmla="*/ 11 w 39"/>
                <a:gd name="T27" fmla="*/ 37 h 51"/>
                <a:gd name="T28" fmla="*/ 14 w 39"/>
                <a:gd name="T29" fmla="*/ 40 h 51"/>
                <a:gd name="T30" fmla="*/ 16 w 39"/>
                <a:gd name="T31" fmla="*/ 43 h 51"/>
                <a:gd name="T32" fmla="*/ 21 w 39"/>
                <a:gd name="T33" fmla="*/ 44 h 51"/>
                <a:gd name="T34" fmla="*/ 25 w 39"/>
                <a:gd name="T35" fmla="*/ 45 h 51"/>
                <a:gd name="T36" fmla="*/ 29 w 39"/>
                <a:gd name="T37" fmla="*/ 44 h 51"/>
                <a:gd name="T38" fmla="*/ 32 w 39"/>
                <a:gd name="T39" fmla="*/ 44 h 51"/>
                <a:gd name="T40" fmla="*/ 36 w 39"/>
                <a:gd name="T41" fmla="*/ 43 h 51"/>
                <a:gd name="T42" fmla="*/ 39 w 39"/>
                <a:gd name="T43" fmla="*/ 41 h 51"/>
                <a:gd name="T44" fmla="*/ 39 w 39"/>
                <a:gd name="T45" fmla="*/ 49 h 51"/>
                <a:gd name="T46" fmla="*/ 36 w 39"/>
                <a:gd name="T47" fmla="*/ 50 h 51"/>
                <a:gd name="T48" fmla="*/ 32 w 39"/>
                <a:gd name="T49" fmla="*/ 50 h 51"/>
                <a:gd name="T50" fmla="*/ 29 w 39"/>
                <a:gd name="T51" fmla="*/ 51 h 51"/>
                <a:gd name="T52" fmla="*/ 25 w 39"/>
                <a:gd name="T53" fmla="*/ 51 h 51"/>
                <a:gd name="T54" fmla="*/ 20 w 39"/>
                <a:gd name="T55" fmla="*/ 51 h 51"/>
                <a:gd name="T56" fmla="*/ 15 w 39"/>
                <a:gd name="T57" fmla="*/ 50 h 51"/>
                <a:gd name="T58" fmla="*/ 10 w 39"/>
                <a:gd name="T59" fmla="*/ 48 h 51"/>
                <a:gd name="T60" fmla="*/ 7 w 39"/>
                <a:gd name="T61" fmla="*/ 44 h 51"/>
                <a:gd name="T62" fmla="*/ 4 w 39"/>
                <a:gd name="T63" fmla="*/ 40 h 51"/>
                <a:gd name="T64" fmla="*/ 2 w 39"/>
                <a:gd name="T65" fmla="*/ 37 h 51"/>
                <a:gd name="T66" fmla="*/ 1 w 39"/>
                <a:gd name="T67" fmla="*/ 32 h 51"/>
                <a:gd name="T68" fmla="*/ 0 w 39"/>
                <a:gd name="T69" fmla="*/ 25 h 51"/>
                <a:gd name="T70" fmla="*/ 1 w 39"/>
                <a:gd name="T71" fmla="*/ 20 h 51"/>
                <a:gd name="T72" fmla="*/ 2 w 39"/>
                <a:gd name="T73" fmla="*/ 15 h 51"/>
                <a:gd name="T74" fmla="*/ 4 w 39"/>
                <a:gd name="T75" fmla="*/ 10 h 51"/>
                <a:gd name="T76" fmla="*/ 7 w 39"/>
                <a:gd name="T77" fmla="*/ 7 h 51"/>
                <a:gd name="T78" fmla="*/ 11 w 39"/>
                <a:gd name="T79" fmla="*/ 4 h 51"/>
                <a:gd name="T80" fmla="*/ 15 w 39"/>
                <a:gd name="T81" fmla="*/ 2 h 51"/>
                <a:gd name="T82" fmla="*/ 20 w 39"/>
                <a:gd name="T83" fmla="*/ 0 h 51"/>
                <a:gd name="T84" fmla="*/ 25 w 39"/>
                <a:gd name="T85" fmla="*/ 0 h 51"/>
                <a:gd name="T86" fmla="*/ 29 w 39"/>
                <a:gd name="T87" fmla="*/ 0 h 51"/>
                <a:gd name="T88" fmla="*/ 32 w 39"/>
                <a:gd name="T89" fmla="*/ 0 h 51"/>
                <a:gd name="T90" fmla="*/ 36 w 39"/>
                <a:gd name="T91" fmla="*/ 2 h 51"/>
                <a:gd name="T92" fmla="*/ 39 w 39"/>
                <a:gd name="T93" fmla="*/ 3 h 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9" h="51">
                  <a:moveTo>
                    <a:pt x="39" y="3"/>
                  </a:moveTo>
                  <a:lnTo>
                    <a:pt x="39" y="10"/>
                  </a:lnTo>
                  <a:lnTo>
                    <a:pt x="36" y="9"/>
                  </a:lnTo>
                  <a:lnTo>
                    <a:pt x="32" y="8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1" y="8"/>
                  </a:lnTo>
                  <a:lnTo>
                    <a:pt x="16" y="9"/>
                  </a:lnTo>
                  <a:lnTo>
                    <a:pt x="14" y="12"/>
                  </a:lnTo>
                  <a:lnTo>
                    <a:pt x="11" y="15"/>
                  </a:lnTo>
                  <a:lnTo>
                    <a:pt x="10" y="20"/>
                  </a:lnTo>
                  <a:lnTo>
                    <a:pt x="9" y="25"/>
                  </a:lnTo>
                  <a:lnTo>
                    <a:pt x="10" y="32"/>
                  </a:lnTo>
                  <a:lnTo>
                    <a:pt x="11" y="37"/>
                  </a:lnTo>
                  <a:lnTo>
                    <a:pt x="14" y="40"/>
                  </a:lnTo>
                  <a:lnTo>
                    <a:pt x="16" y="43"/>
                  </a:lnTo>
                  <a:lnTo>
                    <a:pt x="21" y="44"/>
                  </a:lnTo>
                  <a:lnTo>
                    <a:pt x="25" y="45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36" y="43"/>
                  </a:lnTo>
                  <a:lnTo>
                    <a:pt x="39" y="41"/>
                  </a:lnTo>
                  <a:lnTo>
                    <a:pt x="39" y="49"/>
                  </a:lnTo>
                  <a:lnTo>
                    <a:pt x="36" y="50"/>
                  </a:lnTo>
                  <a:lnTo>
                    <a:pt x="32" y="50"/>
                  </a:lnTo>
                  <a:lnTo>
                    <a:pt x="29" y="51"/>
                  </a:lnTo>
                  <a:lnTo>
                    <a:pt x="25" y="51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8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2" y="37"/>
                  </a:lnTo>
                  <a:lnTo>
                    <a:pt x="1" y="32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2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259" y="1436"/>
              <a:ext cx="30" cy="63"/>
            </a:xfrm>
            <a:custGeom>
              <a:avLst/>
              <a:gdLst>
                <a:gd name="T0" fmla="*/ 14 w 30"/>
                <a:gd name="T1" fmla="*/ 0 h 63"/>
                <a:gd name="T2" fmla="*/ 14 w 30"/>
                <a:gd name="T3" fmla="*/ 15 h 63"/>
                <a:gd name="T4" fmla="*/ 30 w 30"/>
                <a:gd name="T5" fmla="*/ 15 h 63"/>
                <a:gd name="T6" fmla="*/ 30 w 30"/>
                <a:gd name="T7" fmla="*/ 21 h 63"/>
                <a:gd name="T8" fmla="*/ 14 w 30"/>
                <a:gd name="T9" fmla="*/ 21 h 63"/>
                <a:gd name="T10" fmla="*/ 14 w 30"/>
                <a:gd name="T11" fmla="*/ 47 h 63"/>
                <a:gd name="T12" fmla="*/ 14 w 30"/>
                <a:gd name="T13" fmla="*/ 51 h 63"/>
                <a:gd name="T14" fmla="*/ 14 w 30"/>
                <a:gd name="T15" fmla="*/ 53 h 63"/>
                <a:gd name="T16" fmla="*/ 15 w 30"/>
                <a:gd name="T17" fmla="*/ 54 h 63"/>
                <a:gd name="T18" fmla="*/ 17 w 30"/>
                <a:gd name="T19" fmla="*/ 56 h 63"/>
                <a:gd name="T20" fmla="*/ 19 w 30"/>
                <a:gd name="T21" fmla="*/ 56 h 63"/>
                <a:gd name="T22" fmla="*/ 23 w 30"/>
                <a:gd name="T23" fmla="*/ 57 h 63"/>
                <a:gd name="T24" fmla="*/ 30 w 30"/>
                <a:gd name="T25" fmla="*/ 57 h 63"/>
                <a:gd name="T26" fmla="*/ 30 w 30"/>
                <a:gd name="T27" fmla="*/ 63 h 63"/>
                <a:gd name="T28" fmla="*/ 23 w 30"/>
                <a:gd name="T29" fmla="*/ 63 h 63"/>
                <a:gd name="T30" fmla="*/ 17 w 30"/>
                <a:gd name="T31" fmla="*/ 63 h 63"/>
                <a:gd name="T32" fmla="*/ 13 w 30"/>
                <a:gd name="T33" fmla="*/ 62 h 63"/>
                <a:gd name="T34" fmla="*/ 9 w 30"/>
                <a:gd name="T35" fmla="*/ 59 h 63"/>
                <a:gd name="T36" fmla="*/ 8 w 30"/>
                <a:gd name="T37" fmla="*/ 57 h 63"/>
                <a:gd name="T38" fmla="*/ 7 w 30"/>
                <a:gd name="T39" fmla="*/ 52 h 63"/>
                <a:gd name="T40" fmla="*/ 5 w 30"/>
                <a:gd name="T41" fmla="*/ 47 h 63"/>
                <a:gd name="T42" fmla="*/ 5 w 30"/>
                <a:gd name="T43" fmla="*/ 21 h 63"/>
                <a:gd name="T44" fmla="*/ 0 w 30"/>
                <a:gd name="T45" fmla="*/ 21 h 63"/>
                <a:gd name="T46" fmla="*/ 0 w 30"/>
                <a:gd name="T47" fmla="*/ 15 h 63"/>
                <a:gd name="T48" fmla="*/ 5 w 30"/>
                <a:gd name="T49" fmla="*/ 15 h 63"/>
                <a:gd name="T50" fmla="*/ 5 w 30"/>
                <a:gd name="T51" fmla="*/ 0 h 63"/>
                <a:gd name="T52" fmla="*/ 14 w 30"/>
                <a:gd name="T53" fmla="*/ 0 h 6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" h="63">
                  <a:moveTo>
                    <a:pt x="14" y="0"/>
                  </a:moveTo>
                  <a:lnTo>
                    <a:pt x="14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14" y="21"/>
                  </a:lnTo>
                  <a:lnTo>
                    <a:pt x="14" y="47"/>
                  </a:lnTo>
                  <a:lnTo>
                    <a:pt x="14" y="51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7" y="56"/>
                  </a:lnTo>
                  <a:lnTo>
                    <a:pt x="19" y="56"/>
                  </a:lnTo>
                  <a:lnTo>
                    <a:pt x="23" y="57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23" y="63"/>
                  </a:lnTo>
                  <a:lnTo>
                    <a:pt x="17" y="63"/>
                  </a:lnTo>
                  <a:lnTo>
                    <a:pt x="13" y="62"/>
                  </a:lnTo>
                  <a:lnTo>
                    <a:pt x="9" y="59"/>
                  </a:lnTo>
                  <a:lnTo>
                    <a:pt x="8" y="57"/>
                  </a:lnTo>
                  <a:lnTo>
                    <a:pt x="7" y="52"/>
                  </a:lnTo>
                  <a:lnTo>
                    <a:pt x="5" y="47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5" y="15"/>
                  </a:lnTo>
                  <a:lnTo>
                    <a:pt x="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36"/>
            <p:cNvSpPr>
              <a:spLocks noEditPoints="1"/>
            </p:cNvSpPr>
            <p:nvPr/>
          </p:nvSpPr>
          <p:spPr bwMode="auto">
            <a:xfrm>
              <a:off x="2297" y="1449"/>
              <a:ext cx="45" cy="51"/>
            </a:xfrm>
            <a:custGeom>
              <a:avLst/>
              <a:gdLst>
                <a:gd name="T0" fmla="*/ 22 w 45"/>
                <a:gd name="T1" fmla="*/ 7 h 51"/>
                <a:gd name="T2" fmla="*/ 18 w 45"/>
                <a:gd name="T3" fmla="*/ 8 h 51"/>
                <a:gd name="T4" fmla="*/ 15 w 45"/>
                <a:gd name="T5" fmla="*/ 9 h 51"/>
                <a:gd name="T6" fmla="*/ 12 w 45"/>
                <a:gd name="T7" fmla="*/ 12 h 51"/>
                <a:gd name="T8" fmla="*/ 10 w 45"/>
                <a:gd name="T9" fmla="*/ 15 h 51"/>
                <a:gd name="T10" fmla="*/ 8 w 45"/>
                <a:gd name="T11" fmla="*/ 20 h 51"/>
                <a:gd name="T12" fmla="*/ 8 w 45"/>
                <a:gd name="T13" fmla="*/ 25 h 51"/>
                <a:gd name="T14" fmla="*/ 8 w 45"/>
                <a:gd name="T15" fmla="*/ 32 h 51"/>
                <a:gd name="T16" fmla="*/ 10 w 45"/>
                <a:gd name="T17" fmla="*/ 35 h 51"/>
                <a:gd name="T18" fmla="*/ 12 w 45"/>
                <a:gd name="T19" fmla="*/ 40 h 51"/>
                <a:gd name="T20" fmla="*/ 15 w 45"/>
                <a:gd name="T21" fmla="*/ 43 h 51"/>
                <a:gd name="T22" fmla="*/ 18 w 45"/>
                <a:gd name="T23" fmla="*/ 44 h 51"/>
                <a:gd name="T24" fmla="*/ 22 w 45"/>
                <a:gd name="T25" fmla="*/ 45 h 51"/>
                <a:gd name="T26" fmla="*/ 26 w 45"/>
                <a:gd name="T27" fmla="*/ 44 h 51"/>
                <a:gd name="T28" fmla="*/ 30 w 45"/>
                <a:gd name="T29" fmla="*/ 43 h 51"/>
                <a:gd name="T30" fmla="*/ 32 w 45"/>
                <a:gd name="T31" fmla="*/ 40 h 51"/>
                <a:gd name="T32" fmla="*/ 35 w 45"/>
                <a:gd name="T33" fmla="*/ 35 h 51"/>
                <a:gd name="T34" fmla="*/ 36 w 45"/>
                <a:gd name="T35" fmla="*/ 32 h 51"/>
                <a:gd name="T36" fmla="*/ 36 w 45"/>
                <a:gd name="T37" fmla="*/ 25 h 51"/>
                <a:gd name="T38" fmla="*/ 36 w 45"/>
                <a:gd name="T39" fmla="*/ 20 h 51"/>
                <a:gd name="T40" fmla="*/ 35 w 45"/>
                <a:gd name="T41" fmla="*/ 15 h 51"/>
                <a:gd name="T42" fmla="*/ 32 w 45"/>
                <a:gd name="T43" fmla="*/ 12 h 51"/>
                <a:gd name="T44" fmla="*/ 30 w 45"/>
                <a:gd name="T45" fmla="*/ 9 h 51"/>
                <a:gd name="T46" fmla="*/ 26 w 45"/>
                <a:gd name="T47" fmla="*/ 8 h 51"/>
                <a:gd name="T48" fmla="*/ 22 w 45"/>
                <a:gd name="T49" fmla="*/ 7 h 51"/>
                <a:gd name="T50" fmla="*/ 22 w 45"/>
                <a:gd name="T51" fmla="*/ 0 h 51"/>
                <a:gd name="T52" fmla="*/ 27 w 45"/>
                <a:gd name="T53" fmla="*/ 0 h 51"/>
                <a:gd name="T54" fmla="*/ 32 w 45"/>
                <a:gd name="T55" fmla="*/ 2 h 51"/>
                <a:gd name="T56" fmla="*/ 36 w 45"/>
                <a:gd name="T57" fmla="*/ 4 h 51"/>
                <a:gd name="T58" fmla="*/ 38 w 45"/>
                <a:gd name="T59" fmla="*/ 7 h 51"/>
                <a:gd name="T60" fmla="*/ 41 w 45"/>
                <a:gd name="T61" fmla="*/ 10 h 51"/>
                <a:gd name="T62" fmla="*/ 43 w 45"/>
                <a:gd name="T63" fmla="*/ 15 h 51"/>
                <a:gd name="T64" fmla="*/ 45 w 45"/>
                <a:gd name="T65" fmla="*/ 20 h 51"/>
                <a:gd name="T66" fmla="*/ 45 w 45"/>
                <a:gd name="T67" fmla="*/ 25 h 51"/>
                <a:gd name="T68" fmla="*/ 45 w 45"/>
                <a:gd name="T69" fmla="*/ 32 h 51"/>
                <a:gd name="T70" fmla="*/ 43 w 45"/>
                <a:gd name="T71" fmla="*/ 37 h 51"/>
                <a:gd name="T72" fmla="*/ 41 w 45"/>
                <a:gd name="T73" fmla="*/ 40 h 51"/>
                <a:gd name="T74" fmla="*/ 38 w 45"/>
                <a:gd name="T75" fmla="*/ 44 h 51"/>
                <a:gd name="T76" fmla="*/ 36 w 45"/>
                <a:gd name="T77" fmla="*/ 48 h 51"/>
                <a:gd name="T78" fmla="*/ 32 w 45"/>
                <a:gd name="T79" fmla="*/ 50 h 51"/>
                <a:gd name="T80" fmla="*/ 27 w 45"/>
                <a:gd name="T81" fmla="*/ 51 h 51"/>
                <a:gd name="T82" fmla="*/ 22 w 45"/>
                <a:gd name="T83" fmla="*/ 51 h 51"/>
                <a:gd name="T84" fmla="*/ 17 w 45"/>
                <a:gd name="T85" fmla="*/ 51 h 51"/>
                <a:gd name="T86" fmla="*/ 13 w 45"/>
                <a:gd name="T87" fmla="*/ 50 h 51"/>
                <a:gd name="T88" fmla="*/ 8 w 45"/>
                <a:gd name="T89" fmla="*/ 48 h 51"/>
                <a:gd name="T90" fmla="*/ 6 w 45"/>
                <a:gd name="T91" fmla="*/ 44 h 51"/>
                <a:gd name="T92" fmla="*/ 3 w 45"/>
                <a:gd name="T93" fmla="*/ 40 h 51"/>
                <a:gd name="T94" fmla="*/ 1 w 45"/>
                <a:gd name="T95" fmla="*/ 37 h 51"/>
                <a:gd name="T96" fmla="*/ 0 w 45"/>
                <a:gd name="T97" fmla="*/ 32 h 51"/>
                <a:gd name="T98" fmla="*/ 0 w 45"/>
                <a:gd name="T99" fmla="*/ 25 h 51"/>
                <a:gd name="T100" fmla="*/ 0 w 45"/>
                <a:gd name="T101" fmla="*/ 20 h 51"/>
                <a:gd name="T102" fmla="*/ 1 w 45"/>
                <a:gd name="T103" fmla="*/ 15 h 51"/>
                <a:gd name="T104" fmla="*/ 3 w 45"/>
                <a:gd name="T105" fmla="*/ 10 h 51"/>
                <a:gd name="T106" fmla="*/ 6 w 45"/>
                <a:gd name="T107" fmla="*/ 7 h 51"/>
                <a:gd name="T108" fmla="*/ 10 w 45"/>
                <a:gd name="T109" fmla="*/ 3 h 51"/>
                <a:gd name="T110" fmla="*/ 16 w 45"/>
                <a:gd name="T111" fmla="*/ 0 h 51"/>
                <a:gd name="T112" fmla="*/ 22 w 45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" h="51">
                  <a:moveTo>
                    <a:pt x="22" y="7"/>
                  </a:moveTo>
                  <a:lnTo>
                    <a:pt x="18" y="8"/>
                  </a:lnTo>
                  <a:lnTo>
                    <a:pt x="15" y="9"/>
                  </a:lnTo>
                  <a:lnTo>
                    <a:pt x="12" y="12"/>
                  </a:lnTo>
                  <a:lnTo>
                    <a:pt x="10" y="15"/>
                  </a:lnTo>
                  <a:lnTo>
                    <a:pt x="8" y="20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0" y="35"/>
                  </a:lnTo>
                  <a:lnTo>
                    <a:pt x="12" y="40"/>
                  </a:lnTo>
                  <a:lnTo>
                    <a:pt x="15" y="43"/>
                  </a:lnTo>
                  <a:lnTo>
                    <a:pt x="18" y="44"/>
                  </a:lnTo>
                  <a:lnTo>
                    <a:pt x="22" y="45"/>
                  </a:lnTo>
                  <a:lnTo>
                    <a:pt x="26" y="44"/>
                  </a:lnTo>
                  <a:lnTo>
                    <a:pt x="30" y="43"/>
                  </a:lnTo>
                  <a:lnTo>
                    <a:pt x="32" y="40"/>
                  </a:lnTo>
                  <a:lnTo>
                    <a:pt x="35" y="35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6" y="20"/>
                  </a:lnTo>
                  <a:lnTo>
                    <a:pt x="35" y="15"/>
                  </a:lnTo>
                  <a:lnTo>
                    <a:pt x="32" y="12"/>
                  </a:lnTo>
                  <a:lnTo>
                    <a:pt x="30" y="9"/>
                  </a:lnTo>
                  <a:lnTo>
                    <a:pt x="26" y="8"/>
                  </a:lnTo>
                  <a:lnTo>
                    <a:pt x="22" y="7"/>
                  </a:lnTo>
                  <a:close/>
                  <a:moveTo>
                    <a:pt x="22" y="0"/>
                  </a:moveTo>
                  <a:lnTo>
                    <a:pt x="27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7"/>
                  </a:lnTo>
                  <a:lnTo>
                    <a:pt x="41" y="10"/>
                  </a:lnTo>
                  <a:lnTo>
                    <a:pt x="43" y="15"/>
                  </a:lnTo>
                  <a:lnTo>
                    <a:pt x="45" y="20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43" y="37"/>
                  </a:lnTo>
                  <a:lnTo>
                    <a:pt x="41" y="40"/>
                  </a:lnTo>
                  <a:lnTo>
                    <a:pt x="38" y="44"/>
                  </a:lnTo>
                  <a:lnTo>
                    <a:pt x="36" y="48"/>
                  </a:lnTo>
                  <a:lnTo>
                    <a:pt x="32" y="50"/>
                  </a:lnTo>
                  <a:lnTo>
                    <a:pt x="27" y="51"/>
                  </a:lnTo>
                  <a:lnTo>
                    <a:pt x="22" y="51"/>
                  </a:lnTo>
                  <a:lnTo>
                    <a:pt x="17" y="51"/>
                  </a:lnTo>
                  <a:lnTo>
                    <a:pt x="13" y="50"/>
                  </a:lnTo>
                  <a:lnTo>
                    <a:pt x="8" y="48"/>
                  </a:lnTo>
                  <a:lnTo>
                    <a:pt x="6" y="44"/>
                  </a:lnTo>
                  <a:lnTo>
                    <a:pt x="3" y="40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2355" y="1449"/>
              <a:ext cx="29" cy="50"/>
            </a:xfrm>
            <a:custGeom>
              <a:avLst/>
              <a:gdLst>
                <a:gd name="T0" fmla="*/ 29 w 29"/>
                <a:gd name="T1" fmla="*/ 9 h 50"/>
                <a:gd name="T2" fmla="*/ 28 w 29"/>
                <a:gd name="T3" fmla="*/ 8 h 50"/>
                <a:gd name="T4" fmla="*/ 25 w 29"/>
                <a:gd name="T5" fmla="*/ 8 h 50"/>
                <a:gd name="T6" fmla="*/ 24 w 29"/>
                <a:gd name="T7" fmla="*/ 8 h 50"/>
                <a:gd name="T8" fmla="*/ 22 w 29"/>
                <a:gd name="T9" fmla="*/ 7 h 50"/>
                <a:gd name="T10" fmla="*/ 18 w 29"/>
                <a:gd name="T11" fmla="*/ 8 h 50"/>
                <a:gd name="T12" fmla="*/ 14 w 29"/>
                <a:gd name="T13" fmla="*/ 9 h 50"/>
                <a:gd name="T14" fmla="*/ 12 w 29"/>
                <a:gd name="T15" fmla="*/ 12 h 50"/>
                <a:gd name="T16" fmla="*/ 9 w 29"/>
                <a:gd name="T17" fmla="*/ 15 h 50"/>
                <a:gd name="T18" fmla="*/ 8 w 29"/>
                <a:gd name="T19" fmla="*/ 19 h 50"/>
                <a:gd name="T20" fmla="*/ 8 w 29"/>
                <a:gd name="T21" fmla="*/ 24 h 50"/>
                <a:gd name="T22" fmla="*/ 8 w 29"/>
                <a:gd name="T23" fmla="*/ 50 h 50"/>
                <a:gd name="T24" fmla="*/ 0 w 29"/>
                <a:gd name="T25" fmla="*/ 50 h 50"/>
                <a:gd name="T26" fmla="*/ 0 w 29"/>
                <a:gd name="T27" fmla="*/ 2 h 50"/>
                <a:gd name="T28" fmla="*/ 8 w 29"/>
                <a:gd name="T29" fmla="*/ 2 h 50"/>
                <a:gd name="T30" fmla="*/ 8 w 29"/>
                <a:gd name="T31" fmla="*/ 9 h 50"/>
                <a:gd name="T32" fmla="*/ 10 w 29"/>
                <a:gd name="T33" fmla="*/ 5 h 50"/>
                <a:gd name="T34" fmla="*/ 14 w 29"/>
                <a:gd name="T35" fmla="*/ 2 h 50"/>
                <a:gd name="T36" fmla="*/ 19 w 29"/>
                <a:gd name="T37" fmla="*/ 0 h 50"/>
                <a:gd name="T38" fmla="*/ 24 w 29"/>
                <a:gd name="T39" fmla="*/ 0 h 50"/>
                <a:gd name="T40" fmla="*/ 25 w 29"/>
                <a:gd name="T41" fmla="*/ 0 h 50"/>
                <a:gd name="T42" fmla="*/ 27 w 29"/>
                <a:gd name="T43" fmla="*/ 0 h 50"/>
                <a:gd name="T44" fmla="*/ 28 w 29"/>
                <a:gd name="T45" fmla="*/ 0 h 50"/>
                <a:gd name="T46" fmla="*/ 29 w 29"/>
                <a:gd name="T47" fmla="*/ 0 h 50"/>
                <a:gd name="T48" fmla="*/ 29 w 29"/>
                <a:gd name="T49" fmla="*/ 9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9" h="50">
                  <a:moveTo>
                    <a:pt x="29" y="9"/>
                  </a:moveTo>
                  <a:lnTo>
                    <a:pt x="28" y="8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2" y="7"/>
                  </a:lnTo>
                  <a:lnTo>
                    <a:pt x="18" y="8"/>
                  </a:lnTo>
                  <a:lnTo>
                    <a:pt x="14" y="9"/>
                  </a:lnTo>
                  <a:lnTo>
                    <a:pt x="12" y="12"/>
                  </a:lnTo>
                  <a:lnTo>
                    <a:pt x="9" y="15"/>
                  </a:lnTo>
                  <a:lnTo>
                    <a:pt x="8" y="19"/>
                  </a:lnTo>
                  <a:lnTo>
                    <a:pt x="8" y="24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5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>
              <a:off x="2209" y="2327"/>
              <a:ext cx="50" cy="57"/>
            </a:xfrm>
            <a:custGeom>
              <a:avLst/>
              <a:gdLst>
                <a:gd name="T0" fmla="*/ 9 w 50"/>
                <a:gd name="T1" fmla="*/ 6 h 57"/>
                <a:gd name="T2" fmla="*/ 9 w 50"/>
                <a:gd name="T3" fmla="*/ 51 h 57"/>
                <a:gd name="T4" fmla="*/ 18 w 50"/>
                <a:gd name="T5" fmla="*/ 51 h 57"/>
                <a:gd name="T6" fmla="*/ 24 w 50"/>
                <a:gd name="T7" fmla="*/ 51 h 57"/>
                <a:gd name="T8" fmla="*/ 29 w 50"/>
                <a:gd name="T9" fmla="*/ 50 h 57"/>
                <a:gd name="T10" fmla="*/ 33 w 50"/>
                <a:gd name="T11" fmla="*/ 49 h 57"/>
                <a:gd name="T12" fmla="*/ 35 w 50"/>
                <a:gd name="T13" fmla="*/ 46 h 57"/>
                <a:gd name="T14" fmla="*/ 38 w 50"/>
                <a:gd name="T15" fmla="*/ 42 h 57"/>
                <a:gd name="T16" fmla="*/ 40 w 50"/>
                <a:gd name="T17" fmla="*/ 39 h 57"/>
                <a:gd name="T18" fmla="*/ 42 w 50"/>
                <a:gd name="T19" fmla="*/ 34 h 57"/>
                <a:gd name="T20" fmla="*/ 42 w 50"/>
                <a:gd name="T21" fmla="*/ 29 h 57"/>
                <a:gd name="T22" fmla="*/ 42 w 50"/>
                <a:gd name="T23" fmla="*/ 24 h 57"/>
                <a:gd name="T24" fmla="*/ 40 w 50"/>
                <a:gd name="T25" fmla="*/ 19 h 57"/>
                <a:gd name="T26" fmla="*/ 38 w 50"/>
                <a:gd name="T27" fmla="*/ 15 h 57"/>
                <a:gd name="T28" fmla="*/ 35 w 50"/>
                <a:gd name="T29" fmla="*/ 11 h 57"/>
                <a:gd name="T30" fmla="*/ 33 w 50"/>
                <a:gd name="T31" fmla="*/ 9 h 57"/>
                <a:gd name="T32" fmla="*/ 29 w 50"/>
                <a:gd name="T33" fmla="*/ 8 h 57"/>
                <a:gd name="T34" fmla="*/ 24 w 50"/>
                <a:gd name="T35" fmla="*/ 6 h 57"/>
                <a:gd name="T36" fmla="*/ 18 w 50"/>
                <a:gd name="T37" fmla="*/ 6 h 57"/>
                <a:gd name="T38" fmla="*/ 9 w 50"/>
                <a:gd name="T39" fmla="*/ 6 h 57"/>
                <a:gd name="T40" fmla="*/ 0 w 50"/>
                <a:gd name="T41" fmla="*/ 0 h 57"/>
                <a:gd name="T42" fmla="*/ 17 w 50"/>
                <a:gd name="T43" fmla="*/ 0 h 57"/>
                <a:gd name="T44" fmla="*/ 32 w 50"/>
                <a:gd name="T45" fmla="*/ 1 h 57"/>
                <a:gd name="T46" fmla="*/ 42 w 50"/>
                <a:gd name="T47" fmla="*/ 6 h 57"/>
                <a:gd name="T48" fmla="*/ 48 w 50"/>
                <a:gd name="T49" fmla="*/ 16 h 57"/>
                <a:gd name="T50" fmla="*/ 50 w 50"/>
                <a:gd name="T51" fmla="*/ 29 h 57"/>
                <a:gd name="T52" fmla="*/ 48 w 50"/>
                <a:gd name="T53" fmla="*/ 41 h 57"/>
                <a:gd name="T54" fmla="*/ 42 w 50"/>
                <a:gd name="T55" fmla="*/ 51 h 57"/>
                <a:gd name="T56" fmla="*/ 32 w 50"/>
                <a:gd name="T57" fmla="*/ 56 h 57"/>
                <a:gd name="T58" fmla="*/ 17 w 50"/>
                <a:gd name="T59" fmla="*/ 57 h 57"/>
                <a:gd name="T60" fmla="*/ 0 w 50"/>
                <a:gd name="T61" fmla="*/ 57 h 57"/>
                <a:gd name="T62" fmla="*/ 0 w 50"/>
                <a:gd name="T63" fmla="*/ 0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0" h="57">
                  <a:moveTo>
                    <a:pt x="9" y="6"/>
                  </a:moveTo>
                  <a:lnTo>
                    <a:pt x="9" y="51"/>
                  </a:lnTo>
                  <a:lnTo>
                    <a:pt x="18" y="51"/>
                  </a:lnTo>
                  <a:lnTo>
                    <a:pt x="24" y="51"/>
                  </a:lnTo>
                  <a:lnTo>
                    <a:pt x="29" y="50"/>
                  </a:lnTo>
                  <a:lnTo>
                    <a:pt x="33" y="49"/>
                  </a:lnTo>
                  <a:lnTo>
                    <a:pt x="35" y="46"/>
                  </a:lnTo>
                  <a:lnTo>
                    <a:pt x="38" y="42"/>
                  </a:lnTo>
                  <a:lnTo>
                    <a:pt x="40" y="39"/>
                  </a:lnTo>
                  <a:lnTo>
                    <a:pt x="42" y="34"/>
                  </a:lnTo>
                  <a:lnTo>
                    <a:pt x="42" y="29"/>
                  </a:lnTo>
                  <a:lnTo>
                    <a:pt x="42" y="24"/>
                  </a:lnTo>
                  <a:lnTo>
                    <a:pt x="40" y="19"/>
                  </a:lnTo>
                  <a:lnTo>
                    <a:pt x="38" y="15"/>
                  </a:lnTo>
                  <a:lnTo>
                    <a:pt x="35" y="11"/>
                  </a:lnTo>
                  <a:lnTo>
                    <a:pt x="33" y="9"/>
                  </a:lnTo>
                  <a:lnTo>
                    <a:pt x="29" y="8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9" y="6"/>
                  </a:lnTo>
                  <a:close/>
                  <a:moveTo>
                    <a:pt x="0" y="0"/>
                  </a:moveTo>
                  <a:lnTo>
                    <a:pt x="17" y="0"/>
                  </a:lnTo>
                  <a:lnTo>
                    <a:pt x="32" y="1"/>
                  </a:lnTo>
                  <a:lnTo>
                    <a:pt x="42" y="6"/>
                  </a:lnTo>
                  <a:lnTo>
                    <a:pt x="48" y="16"/>
                  </a:lnTo>
                  <a:lnTo>
                    <a:pt x="50" y="29"/>
                  </a:lnTo>
                  <a:lnTo>
                    <a:pt x="48" y="41"/>
                  </a:lnTo>
                  <a:lnTo>
                    <a:pt x="42" y="51"/>
                  </a:lnTo>
                  <a:lnTo>
                    <a:pt x="32" y="56"/>
                  </a:lnTo>
                  <a:lnTo>
                    <a:pt x="17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2268" y="2341"/>
              <a:ext cx="36" cy="45"/>
            </a:xfrm>
            <a:custGeom>
              <a:avLst/>
              <a:gdLst>
                <a:gd name="T0" fmla="*/ 22 w 36"/>
                <a:gd name="T1" fmla="*/ 22 h 45"/>
                <a:gd name="T2" fmla="*/ 18 w 36"/>
                <a:gd name="T3" fmla="*/ 22 h 45"/>
                <a:gd name="T4" fmla="*/ 14 w 36"/>
                <a:gd name="T5" fmla="*/ 23 h 45"/>
                <a:gd name="T6" fmla="*/ 10 w 36"/>
                <a:gd name="T7" fmla="*/ 23 h 45"/>
                <a:gd name="T8" fmla="*/ 9 w 36"/>
                <a:gd name="T9" fmla="*/ 26 h 45"/>
                <a:gd name="T10" fmla="*/ 8 w 36"/>
                <a:gd name="T11" fmla="*/ 27 h 45"/>
                <a:gd name="T12" fmla="*/ 8 w 36"/>
                <a:gd name="T13" fmla="*/ 31 h 45"/>
                <a:gd name="T14" fmla="*/ 8 w 36"/>
                <a:gd name="T15" fmla="*/ 35 h 45"/>
                <a:gd name="T16" fmla="*/ 10 w 36"/>
                <a:gd name="T17" fmla="*/ 37 h 45"/>
                <a:gd name="T18" fmla="*/ 13 w 36"/>
                <a:gd name="T19" fmla="*/ 38 h 45"/>
                <a:gd name="T20" fmla="*/ 16 w 36"/>
                <a:gd name="T21" fmla="*/ 40 h 45"/>
                <a:gd name="T22" fmla="*/ 20 w 36"/>
                <a:gd name="T23" fmla="*/ 38 h 45"/>
                <a:gd name="T24" fmla="*/ 24 w 36"/>
                <a:gd name="T25" fmla="*/ 37 h 45"/>
                <a:gd name="T26" fmla="*/ 26 w 36"/>
                <a:gd name="T27" fmla="*/ 35 h 45"/>
                <a:gd name="T28" fmla="*/ 27 w 36"/>
                <a:gd name="T29" fmla="*/ 32 h 45"/>
                <a:gd name="T30" fmla="*/ 29 w 36"/>
                <a:gd name="T31" fmla="*/ 28 h 45"/>
                <a:gd name="T32" fmla="*/ 30 w 36"/>
                <a:gd name="T33" fmla="*/ 23 h 45"/>
                <a:gd name="T34" fmla="*/ 30 w 36"/>
                <a:gd name="T35" fmla="*/ 22 h 45"/>
                <a:gd name="T36" fmla="*/ 22 w 36"/>
                <a:gd name="T37" fmla="*/ 22 h 45"/>
                <a:gd name="T38" fmla="*/ 36 w 36"/>
                <a:gd name="T39" fmla="*/ 18 h 45"/>
                <a:gd name="T40" fmla="*/ 36 w 36"/>
                <a:gd name="T41" fmla="*/ 43 h 45"/>
                <a:gd name="T42" fmla="*/ 30 w 36"/>
                <a:gd name="T43" fmla="*/ 43 h 45"/>
                <a:gd name="T44" fmla="*/ 30 w 36"/>
                <a:gd name="T45" fmla="*/ 37 h 45"/>
                <a:gd name="T46" fmla="*/ 26 w 36"/>
                <a:gd name="T47" fmla="*/ 41 h 45"/>
                <a:gd name="T48" fmla="*/ 24 w 36"/>
                <a:gd name="T49" fmla="*/ 43 h 45"/>
                <a:gd name="T50" fmla="*/ 19 w 36"/>
                <a:gd name="T51" fmla="*/ 45 h 45"/>
                <a:gd name="T52" fmla="*/ 15 w 36"/>
                <a:gd name="T53" fmla="*/ 45 h 45"/>
                <a:gd name="T54" fmla="*/ 10 w 36"/>
                <a:gd name="T55" fmla="*/ 45 h 45"/>
                <a:gd name="T56" fmla="*/ 6 w 36"/>
                <a:gd name="T57" fmla="*/ 43 h 45"/>
                <a:gd name="T58" fmla="*/ 4 w 36"/>
                <a:gd name="T59" fmla="*/ 41 h 45"/>
                <a:gd name="T60" fmla="*/ 1 w 36"/>
                <a:gd name="T61" fmla="*/ 38 h 45"/>
                <a:gd name="T62" fmla="*/ 0 w 36"/>
                <a:gd name="T63" fmla="*/ 35 h 45"/>
                <a:gd name="T64" fmla="*/ 0 w 36"/>
                <a:gd name="T65" fmla="*/ 31 h 45"/>
                <a:gd name="T66" fmla="*/ 0 w 36"/>
                <a:gd name="T67" fmla="*/ 27 h 45"/>
                <a:gd name="T68" fmla="*/ 3 w 36"/>
                <a:gd name="T69" fmla="*/ 23 h 45"/>
                <a:gd name="T70" fmla="*/ 5 w 36"/>
                <a:gd name="T71" fmla="*/ 20 h 45"/>
                <a:gd name="T72" fmla="*/ 9 w 36"/>
                <a:gd name="T73" fmla="*/ 18 h 45"/>
                <a:gd name="T74" fmla="*/ 14 w 36"/>
                <a:gd name="T75" fmla="*/ 17 h 45"/>
                <a:gd name="T76" fmla="*/ 20 w 36"/>
                <a:gd name="T77" fmla="*/ 16 h 45"/>
                <a:gd name="T78" fmla="*/ 30 w 36"/>
                <a:gd name="T79" fmla="*/ 16 h 45"/>
                <a:gd name="T80" fmla="*/ 30 w 36"/>
                <a:gd name="T81" fmla="*/ 16 h 45"/>
                <a:gd name="T82" fmla="*/ 29 w 36"/>
                <a:gd name="T83" fmla="*/ 12 h 45"/>
                <a:gd name="T84" fmla="*/ 27 w 36"/>
                <a:gd name="T85" fmla="*/ 10 h 45"/>
                <a:gd name="T86" fmla="*/ 26 w 36"/>
                <a:gd name="T87" fmla="*/ 9 h 45"/>
                <a:gd name="T88" fmla="*/ 24 w 36"/>
                <a:gd name="T89" fmla="*/ 6 h 45"/>
                <a:gd name="T90" fmla="*/ 21 w 36"/>
                <a:gd name="T91" fmla="*/ 6 h 45"/>
                <a:gd name="T92" fmla="*/ 18 w 36"/>
                <a:gd name="T93" fmla="*/ 5 h 45"/>
                <a:gd name="T94" fmla="*/ 14 w 36"/>
                <a:gd name="T95" fmla="*/ 6 h 45"/>
                <a:gd name="T96" fmla="*/ 10 w 36"/>
                <a:gd name="T97" fmla="*/ 6 h 45"/>
                <a:gd name="T98" fmla="*/ 6 w 36"/>
                <a:gd name="T99" fmla="*/ 7 h 45"/>
                <a:gd name="T100" fmla="*/ 3 w 36"/>
                <a:gd name="T101" fmla="*/ 9 h 45"/>
                <a:gd name="T102" fmla="*/ 3 w 36"/>
                <a:gd name="T103" fmla="*/ 2 h 45"/>
                <a:gd name="T104" fmla="*/ 8 w 36"/>
                <a:gd name="T105" fmla="*/ 1 h 45"/>
                <a:gd name="T106" fmla="*/ 10 w 36"/>
                <a:gd name="T107" fmla="*/ 0 h 45"/>
                <a:gd name="T108" fmla="*/ 14 w 36"/>
                <a:gd name="T109" fmla="*/ 0 h 45"/>
                <a:gd name="T110" fmla="*/ 18 w 36"/>
                <a:gd name="T111" fmla="*/ 0 h 45"/>
                <a:gd name="T112" fmla="*/ 24 w 36"/>
                <a:gd name="T113" fmla="*/ 0 h 45"/>
                <a:gd name="T114" fmla="*/ 29 w 36"/>
                <a:gd name="T115" fmla="*/ 1 h 45"/>
                <a:gd name="T116" fmla="*/ 32 w 36"/>
                <a:gd name="T117" fmla="*/ 5 h 45"/>
                <a:gd name="T118" fmla="*/ 35 w 36"/>
                <a:gd name="T119" fmla="*/ 9 h 45"/>
                <a:gd name="T120" fmla="*/ 36 w 36"/>
                <a:gd name="T121" fmla="*/ 13 h 45"/>
                <a:gd name="T122" fmla="*/ 36 w 36"/>
                <a:gd name="T123" fmla="*/ 18 h 4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" h="45">
                  <a:moveTo>
                    <a:pt x="22" y="22"/>
                  </a:moveTo>
                  <a:lnTo>
                    <a:pt x="18" y="22"/>
                  </a:lnTo>
                  <a:lnTo>
                    <a:pt x="14" y="23"/>
                  </a:lnTo>
                  <a:lnTo>
                    <a:pt x="10" y="23"/>
                  </a:lnTo>
                  <a:lnTo>
                    <a:pt x="9" y="26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3" y="38"/>
                  </a:lnTo>
                  <a:lnTo>
                    <a:pt x="16" y="40"/>
                  </a:lnTo>
                  <a:lnTo>
                    <a:pt x="20" y="38"/>
                  </a:lnTo>
                  <a:lnTo>
                    <a:pt x="24" y="37"/>
                  </a:lnTo>
                  <a:lnTo>
                    <a:pt x="26" y="35"/>
                  </a:lnTo>
                  <a:lnTo>
                    <a:pt x="27" y="32"/>
                  </a:lnTo>
                  <a:lnTo>
                    <a:pt x="29" y="28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22" y="22"/>
                  </a:lnTo>
                  <a:close/>
                  <a:moveTo>
                    <a:pt x="36" y="18"/>
                  </a:moveTo>
                  <a:lnTo>
                    <a:pt x="36" y="43"/>
                  </a:lnTo>
                  <a:lnTo>
                    <a:pt x="30" y="43"/>
                  </a:lnTo>
                  <a:lnTo>
                    <a:pt x="30" y="37"/>
                  </a:lnTo>
                  <a:lnTo>
                    <a:pt x="26" y="41"/>
                  </a:lnTo>
                  <a:lnTo>
                    <a:pt x="24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5"/>
                  </a:lnTo>
                  <a:lnTo>
                    <a:pt x="6" y="43"/>
                  </a:lnTo>
                  <a:lnTo>
                    <a:pt x="4" y="41"/>
                  </a:lnTo>
                  <a:lnTo>
                    <a:pt x="1" y="38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3" y="23"/>
                  </a:lnTo>
                  <a:lnTo>
                    <a:pt x="5" y="20"/>
                  </a:lnTo>
                  <a:lnTo>
                    <a:pt x="9" y="18"/>
                  </a:lnTo>
                  <a:lnTo>
                    <a:pt x="14" y="17"/>
                  </a:lnTo>
                  <a:lnTo>
                    <a:pt x="20" y="16"/>
                  </a:lnTo>
                  <a:lnTo>
                    <a:pt x="30" y="16"/>
                  </a:lnTo>
                  <a:lnTo>
                    <a:pt x="29" y="12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6" y="7"/>
                  </a:lnTo>
                  <a:lnTo>
                    <a:pt x="3" y="9"/>
                  </a:lnTo>
                  <a:lnTo>
                    <a:pt x="3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1"/>
                  </a:lnTo>
                  <a:lnTo>
                    <a:pt x="32" y="5"/>
                  </a:lnTo>
                  <a:lnTo>
                    <a:pt x="35" y="9"/>
                  </a:lnTo>
                  <a:lnTo>
                    <a:pt x="36" y="13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2319" y="2341"/>
              <a:ext cx="64" cy="43"/>
            </a:xfrm>
            <a:custGeom>
              <a:avLst/>
              <a:gdLst>
                <a:gd name="T0" fmla="*/ 35 w 64"/>
                <a:gd name="T1" fmla="*/ 9 h 43"/>
                <a:gd name="T2" fmla="*/ 38 w 64"/>
                <a:gd name="T3" fmla="*/ 5 h 43"/>
                <a:gd name="T4" fmla="*/ 41 w 64"/>
                <a:gd name="T5" fmla="*/ 1 h 43"/>
                <a:gd name="T6" fmla="*/ 45 w 64"/>
                <a:gd name="T7" fmla="*/ 0 h 43"/>
                <a:gd name="T8" fmla="*/ 50 w 64"/>
                <a:gd name="T9" fmla="*/ 0 h 43"/>
                <a:gd name="T10" fmla="*/ 54 w 64"/>
                <a:gd name="T11" fmla="*/ 0 h 43"/>
                <a:gd name="T12" fmla="*/ 58 w 64"/>
                <a:gd name="T13" fmla="*/ 1 h 43"/>
                <a:gd name="T14" fmla="*/ 60 w 64"/>
                <a:gd name="T15" fmla="*/ 4 h 43"/>
                <a:gd name="T16" fmla="*/ 63 w 64"/>
                <a:gd name="T17" fmla="*/ 7 h 43"/>
                <a:gd name="T18" fmla="*/ 64 w 64"/>
                <a:gd name="T19" fmla="*/ 12 h 43"/>
                <a:gd name="T20" fmla="*/ 64 w 64"/>
                <a:gd name="T21" fmla="*/ 17 h 43"/>
                <a:gd name="T22" fmla="*/ 64 w 64"/>
                <a:gd name="T23" fmla="*/ 43 h 43"/>
                <a:gd name="T24" fmla="*/ 56 w 64"/>
                <a:gd name="T25" fmla="*/ 43 h 43"/>
                <a:gd name="T26" fmla="*/ 56 w 64"/>
                <a:gd name="T27" fmla="*/ 17 h 43"/>
                <a:gd name="T28" fmla="*/ 56 w 64"/>
                <a:gd name="T29" fmla="*/ 13 h 43"/>
                <a:gd name="T30" fmla="*/ 56 w 64"/>
                <a:gd name="T31" fmla="*/ 11 h 43"/>
                <a:gd name="T32" fmla="*/ 55 w 64"/>
                <a:gd name="T33" fmla="*/ 9 h 43"/>
                <a:gd name="T34" fmla="*/ 53 w 64"/>
                <a:gd name="T35" fmla="*/ 7 h 43"/>
                <a:gd name="T36" fmla="*/ 50 w 64"/>
                <a:gd name="T37" fmla="*/ 6 h 43"/>
                <a:gd name="T38" fmla="*/ 48 w 64"/>
                <a:gd name="T39" fmla="*/ 6 h 43"/>
                <a:gd name="T40" fmla="*/ 44 w 64"/>
                <a:gd name="T41" fmla="*/ 6 h 43"/>
                <a:gd name="T42" fmla="*/ 41 w 64"/>
                <a:gd name="T43" fmla="*/ 7 h 43"/>
                <a:gd name="T44" fmla="*/ 39 w 64"/>
                <a:gd name="T45" fmla="*/ 9 h 43"/>
                <a:gd name="T46" fmla="*/ 38 w 64"/>
                <a:gd name="T47" fmla="*/ 12 h 43"/>
                <a:gd name="T48" fmla="*/ 36 w 64"/>
                <a:gd name="T49" fmla="*/ 15 h 43"/>
                <a:gd name="T50" fmla="*/ 36 w 64"/>
                <a:gd name="T51" fmla="*/ 20 h 43"/>
                <a:gd name="T52" fmla="*/ 36 w 64"/>
                <a:gd name="T53" fmla="*/ 43 h 43"/>
                <a:gd name="T54" fmla="*/ 29 w 64"/>
                <a:gd name="T55" fmla="*/ 43 h 43"/>
                <a:gd name="T56" fmla="*/ 29 w 64"/>
                <a:gd name="T57" fmla="*/ 17 h 43"/>
                <a:gd name="T58" fmla="*/ 29 w 64"/>
                <a:gd name="T59" fmla="*/ 13 h 43"/>
                <a:gd name="T60" fmla="*/ 28 w 64"/>
                <a:gd name="T61" fmla="*/ 11 h 43"/>
                <a:gd name="T62" fmla="*/ 26 w 64"/>
                <a:gd name="T63" fmla="*/ 9 h 43"/>
                <a:gd name="T64" fmla="*/ 25 w 64"/>
                <a:gd name="T65" fmla="*/ 7 h 43"/>
                <a:gd name="T66" fmla="*/ 23 w 64"/>
                <a:gd name="T67" fmla="*/ 6 h 43"/>
                <a:gd name="T68" fmla="*/ 20 w 64"/>
                <a:gd name="T69" fmla="*/ 6 h 43"/>
                <a:gd name="T70" fmla="*/ 16 w 64"/>
                <a:gd name="T71" fmla="*/ 6 h 43"/>
                <a:gd name="T72" fmla="*/ 13 w 64"/>
                <a:gd name="T73" fmla="*/ 7 h 43"/>
                <a:gd name="T74" fmla="*/ 11 w 64"/>
                <a:gd name="T75" fmla="*/ 9 h 43"/>
                <a:gd name="T76" fmla="*/ 9 w 64"/>
                <a:gd name="T77" fmla="*/ 12 h 43"/>
                <a:gd name="T78" fmla="*/ 8 w 64"/>
                <a:gd name="T79" fmla="*/ 15 h 43"/>
                <a:gd name="T80" fmla="*/ 8 w 64"/>
                <a:gd name="T81" fmla="*/ 20 h 43"/>
                <a:gd name="T82" fmla="*/ 8 w 64"/>
                <a:gd name="T83" fmla="*/ 43 h 43"/>
                <a:gd name="T84" fmla="*/ 0 w 64"/>
                <a:gd name="T85" fmla="*/ 43 h 43"/>
                <a:gd name="T86" fmla="*/ 0 w 64"/>
                <a:gd name="T87" fmla="*/ 0 h 43"/>
                <a:gd name="T88" fmla="*/ 8 w 64"/>
                <a:gd name="T89" fmla="*/ 0 h 43"/>
                <a:gd name="T90" fmla="*/ 8 w 64"/>
                <a:gd name="T91" fmla="*/ 7 h 43"/>
                <a:gd name="T92" fmla="*/ 10 w 64"/>
                <a:gd name="T93" fmla="*/ 4 h 43"/>
                <a:gd name="T94" fmla="*/ 14 w 64"/>
                <a:gd name="T95" fmla="*/ 1 h 43"/>
                <a:gd name="T96" fmla="*/ 18 w 64"/>
                <a:gd name="T97" fmla="*/ 0 h 43"/>
                <a:gd name="T98" fmla="*/ 21 w 64"/>
                <a:gd name="T99" fmla="*/ 0 h 43"/>
                <a:gd name="T100" fmla="*/ 26 w 64"/>
                <a:gd name="T101" fmla="*/ 0 h 43"/>
                <a:gd name="T102" fmla="*/ 30 w 64"/>
                <a:gd name="T103" fmla="*/ 1 h 43"/>
                <a:gd name="T104" fmla="*/ 33 w 64"/>
                <a:gd name="T105" fmla="*/ 5 h 43"/>
                <a:gd name="T106" fmla="*/ 35 w 64"/>
                <a:gd name="T107" fmla="*/ 9 h 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" h="43">
                  <a:moveTo>
                    <a:pt x="35" y="9"/>
                  </a:moveTo>
                  <a:lnTo>
                    <a:pt x="38" y="5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1"/>
                  </a:lnTo>
                  <a:lnTo>
                    <a:pt x="60" y="4"/>
                  </a:lnTo>
                  <a:lnTo>
                    <a:pt x="63" y="7"/>
                  </a:lnTo>
                  <a:lnTo>
                    <a:pt x="64" y="12"/>
                  </a:lnTo>
                  <a:lnTo>
                    <a:pt x="64" y="17"/>
                  </a:lnTo>
                  <a:lnTo>
                    <a:pt x="64" y="43"/>
                  </a:lnTo>
                  <a:lnTo>
                    <a:pt x="56" y="43"/>
                  </a:lnTo>
                  <a:lnTo>
                    <a:pt x="56" y="17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5" y="9"/>
                  </a:lnTo>
                  <a:lnTo>
                    <a:pt x="53" y="7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39" y="9"/>
                  </a:lnTo>
                  <a:lnTo>
                    <a:pt x="38" y="12"/>
                  </a:lnTo>
                  <a:lnTo>
                    <a:pt x="36" y="15"/>
                  </a:lnTo>
                  <a:lnTo>
                    <a:pt x="36" y="20"/>
                  </a:lnTo>
                  <a:lnTo>
                    <a:pt x="36" y="43"/>
                  </a:lnTo>
                  <a:lnTo>
                    <a:pt x="29" y="43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8" y="11"/>
                  </a:lnTo>
                  <a:lnTo>
                    <a:pt x="26" y="9"/>
                  </a:lnTo>
                  <a:lnTo>
                    <a:pt x="25" y="7"/>
                  </a:lnTo>
                  <a:lnTo>
                    <a:pt x="23" y="6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8" y="20"/>
                  </a:lnTo>
                  <a:lnTo>
                    <a:pt x="8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3" y="5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1"/>
            <p:cNvSpPr>
              <a:spLocks noEditPoints="1"/>
            </p:cNvSpPr>
            <p:nvPr/>
          </p:nvSpPr>
          <p:spPr bwMode="auto">
            <a:xfrm>
              <a:off x="2396" y="2341"/>
              <a:ext cx="40" cy="61"/>
            </a:xfrm>
            <a:custGeom>
              <a:avLst/>
              <a:gdLst>
                <a:gd name="T0" fmla="*/ 8 w 40"/>
                <a:gd name="T1" fmla="*/ 37 h 61"/>
                <a:gd name="T2" fmla="*/ 8 w 40"/>
                <a:gd name="T3" fmla="*/ 61 h 61"/>
                <a:gd name="T4" fmla="*/ 0 w 40"/>
                <a:gd name="T5" fmla="*/ 61 h 61"/>
                <a:gd name="T6" fmla="*/ 0 w 40"/>
                <a:gd name="T7" fmla="*/ 0 h 61"/>
                <a:gd name="T8" fmla="*/ 8 w 40"/>
                <a:gd name="T9" fmla="*/ 0 h 61"/>
                <a:gd name="T10" fmla="*/ 8 w 40"/>
                <a:gd name="T11" fmla="*/ 7 h 61"/>
                <a:gd name="T12" fmla="*/ 10 w 40"/>
                <a:gd name="T13" fmla="*/ 4 h 61"/>
                <a:gd name="T14" fmla="*/ 14 w 40"/>
                <a:gd name="T15" fmla="*/ 1 h 61"/>
                <a:gd name="T16" fmla="*/ 18 w 40"/>
                <a:gd name="T17" fmla="*/ 0 h 61"/>
                <a:gd name="T18" fmla="*/ 22 w 40"/>
                <a:gd name="T19" fmla="*/ 0 h 61"/>
                <a:gd name="T20" fmla="*/ 27 w 40"/>
                <a:gd name="T21" fmla="*/ 0 h 61"/>
                <a:gd name="T22" fmla="*/ 32 w 40"/>
                <a:gd name="T23" fmla="*/ 2 h 61"/>
                <a:gd name="T24" fmla="*/ 35 w 40"/>
                <a:gd name="T25" fmla="*/ 6 h 61"/>
                <a:gd name="T26" fmla="*/ 38 w 40"/>
                <a:gd name="T27" fmla="*/ 10 h 61"/>
                <a:gd name="T28" fmla="*/ 39 w 40"/>
                <a:gd name="T29" fmla="*/ 16 h 61"/>
                <a:gd name="T30" fmla="*/ 40 w 40"/>
                <a:gd name="T31" fmla="*/ 22 h 61"/>
                <a:gd name="T32" fmla="*/ 39 w 40"/>
                <a:gd name="T33" fmla="*/ 28 h 61"/>
                <a:gd name="T34" fmla="*/ 38 w 40"/>
                <a:gd name="T35" fmla="*/ 33 h 61"/>
                <a:gd name="T36" fmla="*/ 35 w 40"/>
                <a:gd name="T37" fmla="*/ 38 h 61"/>
                <a:gd name="T38" fmla="*/ 32 w 40"/>
                <a:gd name="T39" fmla="*/ 42 h 61"/>
                <a:gd name="T40" fmla="*/ 27 w 40"/>
                <a:gd name="T41" fmla="*/ 45 h 61"/>
                <a:gd name="T42" fmla="*/ 22 w 40"/>
                <a:gd name="T43" fmla="*/ 45 h 61"/>
                <a:gd name="T44" fmla="*/ 18 w 40"/>
                <a:gd name="T45" fmla="*/ 45 h 61"/>
                <a:gd name="T46" fmla="*/ 14 w 40"/>
                <a:gd name="T47" fmla="*/ 43 h 61"/>
                <a:gd name="T48" fmla="*/ 10 w 40"/>
                <a:gd name="T49" fmla="*/ 41 h 61"/>
                <a:gd name="T50" fmla="*/ 8 w 40"/>
                <a:gd name="T51" fmla="*/ 37 h 61"/>
                <a:gd name="T52" fmla="*/ 33 w 40"/>
                <a:gd name="T53" fmla="*/ 22 h 61"/>
                <a:gd name="T54" fmla="*/ 33 w 40"/>
                <a:gd name="T55" fmla="*/ 17 h 61"/>
                <a:gd name="T56" fmla="*/ 32 w 40"/>
                <a:gd name="T57" fmla="*/ 13 h 61"/>
                <a:gd name="T58" fmla="*/ 29 w 40"/>
                <a:gd name="T59" fmla="*/ 10 h 61"/>
                <a:gd name="T60" fmla="*/ 27 w 40"/>
                <a:gd name="T61" fmla="*/ 7 h 61"/>
                <a:gd name="T62" fmla="*/ 24 w 40"/>
                <a:gd name="T63" fmla="*/ 6 h 61"/>
                <a:gd name="T64" fmla="*/ 20 w 40"/>
                <a:gd name="T65" fmla="*/ 5 h 61"/>
                <a:gd name="T66" fmla="*/ 17 w 40"/>
                <a:gd name="T67" fmla="*/ 6 h 61"/>
                <a:gd name="T68" fmla="*/ 14 w 40"/>
                <a:gd name="T69" fmla="*/ 7 h 61"/>
                <a:gd name="T70" fmla="*/ 12 w 40"/>
                <a:gd name="T71" fmla="*/ 10 h 61"/>
                <a:gd name="T72" fmla="*/ 9 w 40"/>
                <a:gd name="T73" fmla="*/ 13 h 61"/>
                <a:gd name="T74" fmla="*/ 9 w 40"/>
                <a:gd name="T75" fmla="*/ 17 h 61"/>
                <a:gd name="T76" fmla="*/ 8 w 40"/>
                <a:gd name="T77" fmla="*/ 22 h 61"/>
                <a:gd name="T78" fmla="*/ 9 w 40"/>
                <a:gd name="T79" fmla="*/ 27 h 61"/>
                <a:gd name="T80" fmla="*/ 9 w 40"/>
                <a:gd name="T81" fmla="*/ 31 h 61"/>
                <a:gd name="T82" fmla="*/ 12 w 40"/>
                <a:gd name="T83" fmla="*/ 35 h 61"/>
                <a:gd name="T84" fmla="*/ 14 w 40"/>
                <a:gd name="T85" fmla="*/ 37 h 61"/>
                <a:gd name="T86" fmla="*/ 17 w 40"/>
                <a:gd name="T87" fmla="*/ 38 h 61"/>
                <a:gd name="T88" fmla="*/ 20 w 40"/>
                <a:gd name="T89" fmla="*/ 38 h 61"/>
                <a:gd name="T90" fmla="*/ 24 w 40"/>
                <a:gd name="T91" fmla="*/ 38 h 61"/>
                <a:gd name="T92" fmla="*/ 27 w 40"/>
                <a:gd name="T93" fmla="*/ 37 h 61"/>
                <a:gd name="T94" fmla="*/ 29 w 40"/>
                <a:gd name="T95" fmla="*/ 35 h 61"/>
                <a:gd name="T96" fmla="*/ 32 w 40"/>
                <a:gd name="T97" fmla="*/ 31 h 61"/>
                <a:gd name="T98" fmla="*/ 33 w 40"/>
                <a:gd name="T99" fmla="*/ 27 h 61"/>
                <a:gd name="T100" fmla="*/ 33 w 40"/>
                <a:gd name="T101" fmla="*/ 22 h 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0" h="61">
                  <a:moveTo>
                    <a:pt x="8" y="37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5" y="6"/>
                  </a:lnTo>
                  <a:lnTo>
                    <a:pt x="38" y="10"/>
                  </a:lnTo>
                  <a:lnTo>
                    <a:pt x="39" y="16"/>
                  </a:lnTo>
                  <a:lnTo>
                    <a:pt x="40" y="22"/>
                  </a:lnTo>
                  <a:lnTo>
                    <a:pt x="39" y="28"/>
                  </a:lnTo>
                  <a:lnTo>
                    <a:pt x="38" y="33"/>
                  </a:lnTo>
                  <a:lnTo>
                    <a:pt x="35" y="38"/>
                  </a:lnTo>
                  <a:lnTo>
                    <a:pt x="32" y="42"/>
                  </a:lnTo>
                  <a:lnTo>
                    <a:pt x="27" y="45"/>
                  </a:lnTo>
                  <a:lnTo>
                    <a:pt x="22" y="45"/>
                  </a:lnTo>
                  <a:lnTo>
                    <a:pt x="18" y="45"/>
                  </a:lnTo>
                  <a:lnTo>
                    <a:pt x="14" y="43"/>
                  </a:lnTo>
                  <a:lnTo>
                    <a:pt x="10" y="41"/>
                  </a:lnTo>
                  <a:lnTo>
                    <a:pt x="8" y="37"/>
                  </a:lnTo>
                  <a:close/>
                  <a:moveTo>
                    <a:pt x="33" y="22"/>
                  </a:moveTo>
                  <a:lnTo>
                    <a:pt x="33" y="17"/>
                  </a:lnTo>
                  <a:lnTo>
                    <a:pt x="32" y="13"/>
                  </a:lnTo>
                  <a:lnTo>
                    <a:pt x="29" y="10"/>
                  </a:lnTo>
                  <a:lnTo>
                    <a:pt x="27" y="7"/>
                  </a:lnTo>
                  <a:lnTo>
                    <a:pt x="24" y="6"/>
                  </a:lnTo>
                  <a:lnTo>
                    <a:pt x="20" y="5"/>
                  </a:lnTo>
                  <a:lnTo>
                    <a:pt x="17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9" y="13"/>
                  </a:lnTo>
                  <a:lnTo>
                    <a:pt x="9" y="17"/>
                  </a:lnTo>
                  <a:lnTo>
                    <a:pt x="8" y="22"/>
                  </a:lnTo>
                  <a:lnTo>
                    <a:pt x="9" y="27"/>
                  </a:lnTo>
                  <a:lnTo>
                    <a:pt x="9" y="31"/>
                  </a:lnTo>
                  <a:lnTo>
                    <a:pt x="12" y="35"/>
                  </a:lnTo>
                  <a:lnTo>
                    <a:pt x="14" y="37"/>
                  </a:lnTo>
                  <a:lnTo>
                    <a:pt x="17" y="38"/>
                  </a:lnTo>
                  <a:lnTo>
                    <a:pt x="20" y="38"/>
                  </a:lnTo>
                  <a:lnTo>
                    <a:pt x="24" y="38"/>
                  </a:lnTo>
                  <a:lnTo>
                    <a:pt x="27" y="37"/>
                  </a:lnTo>
                  <a:lnTo>
                    <a:pt x="29" y="35"/>
                  </a:lnTo>
                  <a:lnTo>
                    <a:pt x="32" y="31"/>
                  </a:lnTo>
                  <a:lnTo>
                    <a:pt x="33" y="27"/>
                  </a:lnTo>
                  <a:lnTo>
                    <a:pt x="33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2"/>
            <p:cNvSpPr>
              <a:spLocks noEditPoints="1"/>
            </p:cNvSpPr>
            <p:nvPr/>
          </p:nvSpPr>
          <p:spPr bwMode="auto">
            <a:xfrm>
              <a:off x="2448" y="2325"/>
              <a:ext cx="7" cy="59"/>
            </a:xfrm>
            <a:custGeom>
              <a:avLst/>
              <a:gdLst>
                <a:gd name="T0" fmla="*/ 0 w 7"/>
                <a:gd name="T1" fmla="*/ 16 h 59"/>
                <a:gd name="T2" fmla="*/ 7 w 7"/>
                <a:gd name="T3" fmla="*/ 16 h 59"/>
                <a:gd name="T4" fmla="*/ 7 w 7"/>
                <a:gd name="T5" fmla="*/ 59 h 59"/>
                <a:gd name="T6" fmla="*/ 0 w 7"/>
                <a:gd name="T7" fmla="*/ 59 h 59"/>
                <a:gd name="T8" fmla="*/ 0 w 7"/>
                <a:gd name="T9" fmla="*/ 16 h 59"/>
                <a:gd name="T10" fmla="*/ 0 w 7"/>
                <a:gd name="T11" fmla="*/ 0 h 59"/>
                <a:gd name="T12" fmla="*/ 7 w 7"/>
                <a:gd name="T13" fmla="*/ 0 h 59"/>
                <a:gd name="T14" fmla="*/ 7 w 7"/>
                <a:gd name="T15" fmla="*/ 8 h 59"/>
                <a:gd name="T16" fmla="*/ 0 w 7"/>
                <a:gd name="T17" fmla="*/ 8 h 59"/>
                <a:gd name="T18" fmla="*/ 0 w 7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" h="59">
                  <a:moveTo>
                    <a:pt x="0" y="16"/>
                  </a:moveTo>
                  <a:lnTo>
                    <a:pt x="7" y="16"/>
                  </a:lnTo>
                  <a:lnTo>
                    <a:pt x="7" y="59"/>
                  </a:lnTo>
                  <a:lnTo>
                    <a:pt x="0" y="59"/>
                  </a:lnTo>
                  <a:lnTo>
                    <a:pt x="0" y="16"/>
                  </a:lnTo>
                  <a:close/>
                  <a:moveTo>
                    <a:pt x="0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2470" y="2341"/>
              <a:ext cx="36" cy="43"/>
            </a:xfrm>
            <a:custGeom>
              <a:avLst/>
              <a:gdLst>
                <a:gd name="T0" fmla="*/ 36 w 36"/>
                <a:gd name="T1" fmla="*/ 17 h 43"/>
                <a:gd name="T2" fmla="*/ 36 w 36"/>
                <a:gd name="T3" fmla="*/ 43 h 43"/>
                <a:gd name="T4" fmla="*/ 29 w 36"/>
                <a:gd name="T5" fmla="*/ 43 h 43"/>
                <a:gd name="T6" fmla="*/ 29 w 36"/>
                <a:gd name="T7" fmla="*/ 17 h 43"/>
                <a:gd name="T8" fmla="*/ 29 w 36"/>
                <a:gd name="T9" fmla="*/ 13 h 43"/>
                <a:gd name="T10" fmla="*/ 27 w 36"/>
                <a:gd name="T11" fmla="*/ 11 h 43"/>
                <a:gd name="T12" fmla="*/ 26 w 36"/>
                <a:gd name="T13" fmla="*/ 9 h 43"/>
                <a:gd name="T14" fmla="*/ 25 w 36"/>
                <a:gd name="T15" fmla="*/ 7 h 43"/>
                <a:gd name="T16" fmla="*/ 22 w 36"/>
                <a:gd name="T17" fmla="*/ 6 h 43"/>
                <a:gd name="T18" fmla="*/ 19 w 36"/>
                <a:gd name="T19" fmla="*/ 6 h 43"/>
                <a:gd name="T20" fmla="*/ 16 w 36"/>
                <a:gd name="T21" fmla="*/ 6 h 43"/>
                <a:gd name="T22" fmla="*/ 13 w 36"/>
                <a:gd name="T23" fmla="*/ 7 h 43"/>
                <a:gd name="T24" fmla="*/ 10 w 36"/>
                <a:gd name="T25" fmla="*/ 9 h 43"/>
                <a:gd name="T26" fmla="*/ 9 w 36"/>
                <a:gd name="T27" fmla="*/ 12 h 43"/>
                <a:gd name="T28" fmla="*/ 8 w 36"/>
                <a:gd name="T29" fmla="*/ 15 h 43"/>
                <a:gd name="T30" fmla="*/ 6 w 36"/>
                <a:gd name="T31" fmla="*/ 20 h 43"/>
                <a:gd name="T32" fmla="*/ 6 w 36"/>
                <a:gd name="T33" fmla="*/ 43 h 43"/>
                <a:gd name="T34" fmla="*/ 0 w 36"/>
                <a:gd name="T35" fmla="*/ 43 h 43"/>
                <a:gd name="T36" fmla="*/ 0 w 36"/>
                <a:gd name="T37" fmla="*/ 0 h 43"/>
                <a:gd name="T38" fmla="*/ 6 w 36"/>
                <a:gd name="T39" fmla="*/ 0 h 43"/>
                <a:gd name="T40" fmla="*/ 6 w 36"/>
                <a:gd name="T41" fmla="*/ 7 h 43"/>
                <a:gd name="T42" fmla="*/ 10 w 36"/>
                <a:gd name="T43" fmla="*/ 4 h 43"/>
                <a:gd name="T44" fmla="*/ 13 w 36"/>
                <a:gd name="T45" fmla="*/ 1 h 43"/>
                <a:gd name="T46" fmla="*/ 16 w 36"/>
                <a:gd name="T47" fmla="*/ 0 h 43"/>
                <a:gd name="T48" fmla="*/ 21 w 36"/>
                <a:gd name="T49" fmla="*/ 0 h 43"/>
                <a:gd name="T50" fmla="*/ 25 w 36"/>
                <a:gd name="T51" fmla="*/ 0 h 43"/>
                <a:gd name="T52" fmla="*/ 29 w 36"/>
                <a:gd name="T53" fmla="*/ 1 h 43"/>
                <a:gd name="T54" fmla="*/ 32 w 36"/>
                <a:gd name="T55" fmla="*/ 4 h 43"/>
                <a:gd name="T56" fmla="*/ 34 w 36"/>
                <a:gd name="T57" fmla="*/ 7 h 43"/>
                <a:gd name="T58" fmla="*/ 36 w 36"/>
                <a:gd name="T59" fmla="*/ 12 h 43"/>
                <a:gd name="T60" fmla="*/ 36 w 36"/>
                <a:gd name="T61" fmla="*/ 1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" h="43">
                  <a:moveTo>
                    <a:pt x="36" y="17"/>
                  </a:moveTo>
                  <a:lnTo>
                    <a:pt x="36" y="43"/>
                  </a:lnTo>
                  <a:lnTo>
                    <a:pt x="29" y="43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7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6" y="20"/>
                  </a:lnTo>
                  <a:lnTo>
                    <a:pt x="6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2" y="4"/>
                  </a:lnTo>
                  <a:lnTo>
                    <a:pt x="34" y="7"/>
                  </a:lnTo>
                  <a:lnTo>
                    <a:pt x="36" y="12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2517" y="2341"/>
              <a:ext cx="39" cy="61"/>
            </a:xfrm>
            <a:custGeom>
              <a:avLst/>
              <a:gdLst>
                <a:gd name="T0" fmla="*/ 32 w 39"/>
                <a:gd name="T1" fmla="*/ 17 h 61"/>
                <a:gd name="T2" fmla="*/ 28 w 39"/>
                <a:gd name="T3" fmla="*/ 10 h 61"/>
                <a:gd name="T4" fmla="*/ 23 w 39"/>
                <a:gd name="T5" fmla="*/ 6 h 61"/>
                <a:gd name="T6" fmla="*/ 15 w 39"/>
                <a:gd name="T7" fmla="*/ 6 h 61"/>
                <a:gd name="T8" fmla="*/ 10 w 39"/>
                <a:gd name="T9" fmla="*/ 10 h 61"/>
                <a:gd name="T10" fmla="*/ 8 w 39"/>
                <a:gd name="T11" fmla="*/ 17 h 61"/>
                <a:gd name="T12" fmla="*/ 8 w 39"/>
                <a:gd name="T13" fmla="*/ 26 h 61"/>
                <a:gd name="T14" fmla="*/ 10 w 39"/>
                <a:gd name="T15" fmla="*/ 33 h 61"/>
                <a:gd name="T16" fmla="*/ 15 w 39"/>
                <a:gd name="T17" fmla="*/ 37 h 61"/>
                <a:gd name="T18" fmla="*/ 23 w 39"/>
                <a:gd name="T19" fmla="*/ 37 h 61"/>
                <a:gd name="T20" fmla="*/ 28 w 39"/>
                <a:gd name="T21" fmla="*/ 33 h 61"/>
                <a:gd name="T22" fmla="*/ 32 w 39"/>
                <a:gd name="T23" fmla="*/ 26 h 61"/>
                <a:gd name="T24" fmla="*/ 39 w 39"/>
                <a:gd name="T25" fmla="*/ 38 h 61"/>
                <a:gd name="T26" fmla="*/ 37 w 39"/>
                <a:gd name="T27" fmla="*/ 51 h 61"/>
                <a:gd name="T28" fmla="*/ 30 w 39"/>
                <a:gd name="T29" fmla="*/ 58 h 61"/>
                <a:gd name="T30" fmla="*/ 19 w 39"/>
                <a:gd name="T31" fmla="*/ 61 h 61"/>
                <a:gd name="T32" fmla="*/ 12 w 39"/>
                <a:gd name="T33" fmla="*/ 60 h 61"/>
                <a:gd name="T34" fmla="*/ 5 w 39"/>
                <a:gd name="T35" fmla="*/ 58 h 61"/>
                <a:gd name="T36" fmla="*/ 8 w 39"/>
                <a:gd name="T37" fmla="*/ 52 h 61"/>
                <a:gd name="T38" fmla="*/ 14 w 39"/>
                <a:gd name="T39" fmla="*/ 55 h 61"/>
                <a:gd name="T40" fmla="*/ 22 w 39"/>
                <a:gd name="T41" fmla="*/ 55 h 61"/>
                <a:gd name="T42" fmla="*/ 28 w 39"/>
                <a:gd name="T43" fmla="*/ 51 h 61"/>
                <a:gd name="T44" fmla="*/ 32 w 39"/>
                <a:gd name="T45" fmla="*/ 45 h 61"/>
                <a:gd name="T46" fmla="*/ 32 w 39"/>
                <a:gd name="T47" fmla="*/ 36 h 61"/>
                <a:gd name="T48" fmla="*/ 27 w 39"/>
                <a:gd name="T49" fmla="*/ 42 h 61"/>
                <a:gd name="T50" fmla="*/ 18 w 39"/>
                <a:gd name="T51" fmla="*/ 43 h 61"/>
                <a:gd name="T52" fmla="*/ 8 w 39"/>
                <a:gd name="T53" fmla="*/ 41 h 61"/>
                <a:gd name="T54" fmla="*/ 2 w 39"/>
                <a:gd name="T55" fmla="*/ 33 h 61"/>
                <a:gd name="T56" fmla="*/ 0 w 39"/>
                <a:gd name="T57" fmla="*/ 21 h 61"/>
                <a:gd name="T58" fmla="*/ 2 w 39"/>
                <a:gd name="T59" fmla="*/ 10 h 61"/>
                <a:gd name="T60" fmla="*/ 8 w 39"/>
                <a:gd name="T61" fmla="*/ 2 h 61"/>
                <a:gd name="T62" fmla="*/ 18 w 39"/>
                <a:gd name="T63" fmla="*/ 0 h 61"/>
                <a:gd name="T64" fmla="*/ 27 w 39"/>
                <a:gd name="T65" fmla="*/ 1 h 61"/>
                <a:gd name="T66" fmla="*/ 32 w 39"/>
                <a:gd name="T67" fmla="*/ 7 h 61"/>
                <a:gd name="T68" fmla="*/ 39 w 39"/>
                <a:gd name="T69" fmla="*/ 0 h 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9" h="61">
                  <a:moveTo>
                    <a:pt x="32" y="21"/>
                  </a:moveTo>
                  <a:lnTo>
                    <a:pt x="32" y="17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23" y="6"/>
                  </a:lnTo>
                  <a:lnTo>
                    <a:pt x="19" y="5"/>
                  </a:lnTo>
                  <a:lnTo>
                    <a:pt x="15" y="6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8" y="17"/>
                  </a:lnTo>
                  <a:lnTo>
                    <a:pt x="7" y="21"/>
                  </a:lnTo>
                  <a:lnTo>
                    <a:pt x="8" y="26"/>
                  </a:lnTo>
                  <a:lnTo>
                    <a:pt x="9" y="31"/>
                  </a:lnTo>
                  <a:lnTo>
                    <a:pt x="10" y="33"/>
                  </a:lnTo>
                  <a:lnTo>
                    <a:pt x="13" y="36"/>
                  </a:lnTo>
                  <a:lnTo>
                    <a:pt x="15" y="37"/>
                  </a:lnTo>
                  <a:lnTo>
                    <a:pt x="19" y="38"/>
                  </a:lnTo>
                  <a:lnTo>
                    <a:pt x="23" y="37"/>
                  </a:lnTo>
                  <a:lnTo>
                    <a:pt x="27" y="36"/>
                  </a:lnTo>
                  <a:lnTo>
                    <a:pt x="28" y="33"/>
                  </a:lnTo>
                  <a:lnTo>
                    <a:pt x="30" y="31"/>
                  </a:lnTo>
                  <a:lnTo>
                    <a:pt x="32" y="26"/>
                  </a:lnTo>
                  <a:lnTo>
                    <a:pt x="32" y="21"/>
                  </a:lnTo>
                  <a:close/>
                  <a:moveTo>
                    <a:pt x="39" y="38"/>
                  </a:moveTo>
                  <a:lnTo>
                    <a:pt x="38" y="45"/>
                  </a:lnTo>
                  <a:lnTo>
                    <a:pt x="37" y="51"/>
                  </a:lnTo>
                  <a:lnTo>
                    <a:pt x="34" y="55"/>
                  </a:lnTo>
                  <a:lnTo>
                    <a:pt x="30" y="58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5" y="61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5" y="58"/>
                  </a:lnTo>
                  <a:lnTo>
                    <a:pt x="5" y="51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5" y="53"/>
                  </a:lnTo>
                  <a:lnTo>
                    <a:pt x="28" y="51"/>
                  </a:lnTo>
                  <a:lnTo>
                    <a:pt x="30" y="48"/>
                  </a:lnTo>
                  <a:lnTo>
                    <a:pt x="32" y="45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29" y="40"/>
                  </a:lnTo>
                  <a:lnTo>
                    <a:pt x="27" y="42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3" y="43"/>
                  </a:lnTo>
                  <a:lnTo>
                    <a:pt x="8" y="41"/>
                  </a:lnTo>
                  <a:lnTo>
                    <a:pt x="5" y="37"/>
                  </a:lnTo>
                  <a:lnTo>
                    <a:pt x="2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29" y="4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2591" y="2341"/>
              <a:ext cx="59" cy="43"/>
            </a:xfrm>
            <a:custGeom>
              <a:avLst/>
              <a:gdLst>
                <a:gd name="T0" fmla="*/ 0 w 59"/>
                <a:gd name="T1" fmla="*/ 0 h 43"/>
                <a:gd name="T2" fmla="*/ 7 w 59"/>
                <a:gd name="T3" fmla="*/ 0 h 43"/>
                <a:gd name="T4" fmla="*/ 16 w 59"/>
                <a:gd name="T5" fmla="*/ 35 h 43"/>
                <a:gd name="T6" fmla="*/ 25 w 59"/>
                <a:gd name="T7" fmla="*/ 0 h 43"/>
                <a:gd name="T8" fmla="*/ 34 w 59"/>
                <a:gd name="T9" fmla="*/ 0 h 43"/>
                <a:gd name="T10" fmla="*/ 42 w 59"/>
                <a:gd name="T11" fmla="*/ 35 h 43"/>
                <a:gd name="T12" fmla="*/ 51 w 59"/>
                <a:gd name="T13" fmla="*/ 0 h 43"/>
                <a:gd name="T14" fmla="*/ 59 w 59"/>
                <a:gd name="T15" fmla="*/ 0 h 43"/>
                <a:gd name="T16" fmla="*/ 47 w 59"/>
                <a:gd name="T17" fmla="*/ 43 h 43"/>
                <a:gd name="T18" fmla="*/ 39 w 59"/>
                <a:gd name="T19" fmla="*/ 43 h 43"/>
                <a:gd name="T20" fmla="*/ 30 w 59"/>
                <a:gd name="T21" fmla="*/ 9 h 43"/>
                <a:gd name="T22" fmla="*/ 20 w 59"/>
                <a:gd name="T23" fmla="*/ 43 h 43"/>
                <a:gd name="T24" fmla="*/ 11 w 59"/>
                <a:gd name="T25" fmla="*/ 43 h 43"/>
                <a:gd name="T26" fmla="*/ 0 w 59"/>
                <a:gd name="T27" fmla="*/ 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43">
                  <a:moveTo>
                    <a:pt x="0" y="0"/>
                  </a:moveTo>
                  <a:lnTo>
                    <a:pt x="7" y="0"/>
                  </a:lnTo>
                  <a:lnTo>
                    <a:pt x="16" y="35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2" y="35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47" y="43"/>
                  </a:lnTo>
                  <a:lnTo>
                    <a:pt x="39" y="43"/>
                  </a:lnTo>
                  <a:lnTo>
                    <a:pt x="30" y="9"/>
                  </a:lnTo>
                  <a:lnTo>
                    <a:pt x="20" y="43"/>
                  </a:lnTo>
                  <a:lnTo>
                    <a:pt x="11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Freeform 46"/>
            <p:cNvSpPr>
              <a:spLocks noEditPoints="1"/>
            </p:cNvSpPr>
            <p:nvPr/>
          </p:nvSpPr>
          <p:spPr bwMode="auto">
            <a:xfrm>
              <a:off x="2661" y="2325"/>
              <a:ext cx="7" cy="59"/>
            </a:xfrm>
            <a:custGeom>
              <a:avLst/>
              <a:gdLst>
                <a:gd name="T0" fmla="*/ 0 w 7"/>
                <a:gd name="T1" fmla="*/ 16 h 59"/>
                <a:gd name="T2" fmla="*/ 7 w 7"/>
                <a:gd name="T3" fmla="*/ 16 h 59"/>
                <a:gd name="T4" fmla="*/ 7 w 7"/>
                <a:gd name="T5" fmla="*/ 59 h 59"/>
                <a:gd name="T6" fmla="*/ 0 w 7"/>
                <a:gd name="T7" fmla="*/ 59 h 59"/>
                <a:gd name="T8" fmla="*/ 0 w 7"/>
                <a:gd name="T9" fmla="*/ 16 h 59"/>
                <a:gd name="T10" fmla="*/ 0 w 7"/>
                <a:gd name="T11" fmla="*/ 0 h 59"/>
                <a:gd name="T12" fmla="*/ 7 w 7"/>
                <a:gd name="T13" fmla="*/ 0 h 59"/>
                <a:gd name="T14" fmla="*/ 7 w 7"/>
                <a:gd name="T15" fmla="*/ 8 h 59"/>
                <a:gd name="T16" fmla="*/ 0 w 7"/>
                <a:gd name="T17" fmla="*/ 8 h 59"/>
                <a:gd name="T18" fmla="*/ 0 w 7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" h="59">
                  <a:moveTo>
                    <a:pt x="0" y="16"/>
                  </a:moveTo>
                  <a:lnTo>
                    <a:pt x="7" y="16"/>
                  </a:lnTo>
                  <a:lnTo>
                    <a:pt x="7" y="59"/>
                  </a:lnTo>
                  <a:lnTo>
                    <a:pt x="0" y="59"/>
                  </a:lnTo>
                  <a:lnTo>
                    <a:pt x="0" y="16"/>
                  </a:lnTo>
                  <a:close/>
                  <a:moveTo>
                    <a:pt x="0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Freeform 47"/>
            <p:cNvSpPr>
              <a:spLocks noEditPoints="1"/>
            </p:cNvSpPr>
            <p:nvPr/>
          </p:nvSpPr>
          <p:spPr bwMode="auto">
            <a:xfrm>
              <a:off x="2680" y="2341"/>
              <a:ext cx="38" cy="61"/>
            </a:xfrm>
            <a:custGeom>
              <a:avLst/>
              <a:gdLst>
                <a:gd name="T0" fmla="*/ 31 w 38"/>
                <a:gd name="T1" fmla="*/ 17 h 61"/>
                <a:gd name="T2" fmla="*/ 28 w 38"/>
                <a:gd name="T3" fmla="*/ 10 h 61"/>
                <a:gd name="T4" fmla="*/ 23 w 38"/>
                <a:gd name="T5" fmla="*/ 6 h 61"/>
                <a:gd name="T6" fmla="*/ 16 w 38"/>
                <a:gd name="T7" fmla="*/ 6 h 61"/>
                <a:gd name="T8" fmla="*/ 11 w 38"/>
                <a:gd name="T9" fmla="*/ 10 h 61"/>
                <a:gd name="T10" fmla="*/ 7 w 38"/>
                <a:gd name="T11" fmla="*/ 17 h 61"/>
                <a:gd name="T12" fmla="*/ 7 w 38"/>
                <a:gd name="T13" fmla="*/ 26 h 61"/>
                <a:gd name="T14" fmla="*/ 11 w 38"/>
                <a:gd name="T15" fmla="*/ 33 h 61"/>
                <a:gd name="T16" fmla="*/ 16 w 38"/>
                <a:gd name="T17" fmla="*/ 37 h 61"/>
                <a:gd name="T18" fmla="*/ 23 w 38"/>
                <a:gd name="T19" fmla="*/ 37 h 61"/>
                <a:gd name="T20" fmla="*/ 28 w 38"/>
                <a:gd name="T21" fmla="*/ 33 h 61"/>
                <a:gd name="T22" fmla="*/ 31 w 38"/>
                <a:gd name="T23" fmla="*/ 26 h 61"/>
                <a:gd name="T24" fmla="*/ 38 w 38"/>
                <a:gd name="T25" fmla="*/ 38 h 61"/>
                <a:gd name="T26" fmla="*/ 37 w 38"/>
                <a:gd name="T27" fmla="*/ 51 h 61"/>
                <a:gd name="T28" fmla="*/ 29 w 38"/>
                <a:gd name="T29" fmla="*/ 58 h 61"/>
                <a:gd name="T30" fmla="*/ 18 w 38"/>
                <a:gd name="T31" fmla="*/ 61 h 61"/>
                <a:gd name="T32" fmla="*/ 11 w 38"/>
                <a:gd name="T33" fmla="*/ 60 h 61"/>
                <a:gd name="T34" fmla="*/ 4 w 38"/>
                <a:gd name="T35" fmla="*/ 58 h 61"/>
                <a:gd name="T36" fmla="*/ 8 w 38"/>
                <a:gd name="T37" fmla="*/ 52 h 61"/>
                <a:gd name="T38" fmla="*/ 14 w 38"/>
                <a:gd name="T39" fmla="*/ 55 h 61"/>
                <a:gd name="T40" fmla="*/ 22 w 38"/>
                <a:gd name="T41" fmla="*/ 55 h 61"/>
                <a:gd name="T42" fmla="*/ 28 w 38"/>
                <a:gd name="T43" fmla="*/ 51 h 61"/>
                <a:gd name="T44" fmla="*/ 31 w 38"/>
                <a:gd name="T45" fmla="*/ 45 h 61"/>
                <a:gd name="T46" fmla="*/ 32 w 38"/>
                <a:gd name="T47" fmla="*/ 36 h 61"/>
                <a:gd name="T48" fmla="*/ 26 w 38"/>
                <a:gd name="T49" fmla="*/ 42 h 61"/>
                <a:gd name="T50" fmla="*/ 17 w 38"/>
                <a:gd name="T51" fmla="*/ 43 h 61"/>
                <a:gd name="T52" fmla="*/ 8 w 38"/>
                <a:gd name="T53" fmla="*/ 41 h 61"/>
                <a:gd name="T54" fmla="*/ 2 w 38"/>
                <a:gd name="T55" fmla="*/ 33 h 61"/>
                <a:gd name="T56" fmla="*/ 0 w 38"/>
                <a:gd name="T57" fmla="*/ 21 h 61"/>
                <a:gd name="T58" fmla="*/ 2 w 38"/>
                <a:gd name="T59" fmla="*/ 10 h 61"/>
                <a:gd name="T60" fmla="*/ 8 w 38"/>
                <a:gd name="T61" fmla="*/ 2 h 61"/>
                <a:gd name="T62" fmla="*/ 17 w 38"/>
                <a:gd name="T63" fmla="*/ 0 h 61"/>
                <a:gd name="T64" fmla="*/ 26 w 38"/>
                <a:gd name="T65" fmla="*/ 1 h 61"/>
                <a:gd name="T66" fmla="*/ 32 w 38"/>
                <a:gd name="T67" fmla="*/ 7 h 61"/>
                <a:gd name="T68" fmla="*/ 38 w 38"/>
                <a:gd name="T69" fmla="*/ 0 h 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" h="61">
                  <a:moveTo>
                    <a:pt x="32" y="21"/>
                  </a:moveTo>
                  <a:lnTo>
                    <a:pt x="31" y="17"/>
                  </a:lnTo>
                  <a:lnTo>
                    <a:pt x="29" y="12"/>
                  </a:lnTo>
                  <a:lnTo>
                    <a:pt x="28" y="10"/>
                  </a:lnTo>
                  <a:lnTo>
                    <a:pt x="26" y="7"/>
                  </a:lnTo>
                  <a:lnTo>
                    <a:pt x="23" y="6"/>
                  </a:lnTo>
                  <a:lnTo>
                    <a:pt x="19" y="5"/>
                  </a:lnTo>
                  <a:lnTo>
                    <a:pt x="16" y="6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7" y="26"/>
                  </a:lnTo>
                  <a:lnTo>
                    <a:pt x="8" y="31"/>
                  </a:lnTo>
                  <a:lnTo>
                    <a:pt x="11" y="33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9" y="38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8" y="33"/>
                  </a:lnTo>
                  <a:lnTo>
                    <a:pt x="29" y="31"/>
                  </a:lnTo>
                  <a:lnTo>
                    <a:pt x="31" y="26"/>
                  </a:lnTo>
                  <a:lnTo>
                    <a:pt x="32" y="21"/>
                  </a:lnTo>
                  <a:close/>
                  <a:moveTo>
                    <a:pt x="38" y="38"/>
                  </a:moveTo>
                  <a:lnTo>
                    <a:pt x="38" y="45"/>
                  </a:lnTo>
                  <a:lnTo>
                    <a:pt x="37" y="51"/>
                  </a:lnTo>
                  <a:lnTo>
                    <a:pt x="33" y="55"/>
                  </a:lnTo>
                  <a:lnTo>
                    <a:pt x="29" y="58"/>
                  </a:lnTo>
                  <a:lnTo>
                    <a:pt x="24" y="60"/>
                  </a:lnTo>
                  <a:lnTo>
                    <a:pt x="18" y="61"/>
                  </a:lnTo>
                  <a:lnTo>
                    <a:pt x="14" y="61"/>
                  </a:lnTo>
                  <a:lnTo>
                    <a:pt x="11" y="60"/>
                  </a:lnTo>
                  <a:lnTo>
                    <a:pt x="8" y="60"/>
                  </a:lnTo>
                  <a:lnTo>
                    <a:pt x="4" y="58"/>
                  </a:lnTo>
                  <a:lnTo>
                    <a:pt x="4" y="51"/>
                  </a:lnTo>
                  <a:lnTo>
                    <a:pt x="8" y="52"/>
                  </a:lnTo>
                  <a:lnTo>
                    <a:pt x="11" y="53"/>
                  </a:lnTo>
                  <a:lnTo>
                    <a:pt x="14" y="55"/>
                  </a:lnTo>
                  <a:lnTo>
                    <a:pt x="17" y="55"/>
                  </a:lnTo>
                  <a:lnTo>
                    <a:pt x="22" y="55"/>
                  </a:lnTo>
                  <a:lnTo>
                    <a:pt x="26" y="53"/>
                  </a:lnTo>
                  <a:lnTo>
                    <a:pt x="28" y="51"/>
                  </a:lnTo>
                  <a:lnTo>
                    <a:pt x="29" y="48"/>
                  </a:lnTo>
                  <a:lnTo>
                    <a:pt x="31" y="45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29" y="40"/>
                  </a:lnTo>
                  <a:lnTo>
                    <a:pt x="26" y="42"/>
                  </a:lnTo>
                  <a:lnTo>
                    <a:pt x="22" y="43"/>
                  </a:lnTo>
                  <a:lnTo>
                    <a:pt x="17" y="43"/>
                  </a:lnTo>
                  <a:lnTo>
                    <a:pt x="12" y="43"/>
                  </a:lnTo>
                  <a:lnTo>
                    <a:pt x="8" y="41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9" y="4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Freeform 48"/>
            <p:cNvSpPr>
              <a:spLocks noEditPoints="1"/>
            </p:cNvSpPr>
            <p:nvPr/>
          </p:nvSpPr>
          <p:spPr bwMode="auto">
            <a:xfrm>
              <a:off x="2729" y="2341"/>
              <a:ext cx="40" cy="61"/>
            </a:xfrm>
            <a:custGeom>
              <a:avLst/>
              <a:gdLst>
                <a:gd name="T0" fmla="*/ 33 w 40"/>
                <a:gd name="T1" fmla="*/ 17 h 61"/>
                <a:gd name="T2" fmla="*/ 29 w 40"/>
                <a:gd name="T3" fmla="*/ 10 h 61"/>
                <a:gd name="T4" fmla="*/ 24 w 40"/>
                <a:gd name="T5" fmla="*/ 6 h 61"/>
                <a:gd name="T6" fmla="*/ 17 w 40"/>
                <a:gd name="T7" fmla="*/ 6 h 61"/>
                <a:gd name="T8" fmla="*/ 12 w 40"/>
                <a:gd name="T9" fmla="*/ 10 h 61"/>
                <a:gd name="T10" fmla="*/ 8 w 40"/>
                <a:gd name="T11" fmla="*/ 17 h 61"/>
                <a:gd name="T12" fmla="*/ 8 w 40"/>
                <a:gd name="T13" fmla="*/ 26 h 61"/>
                <a:gd name="T14" fmla="*/ 12 w 40"/>
                <a:gd name="T15" fmla="*/ 33 h 61"/>
                <a:gd name="T16" fmla="*/ 17 w 40"/>
                <a:gd name="T17" fmla="*/ 37 h 61"/>
                <a:gd name="T18" fmla="*/ 24 w 40"/>
                <a:gd name="T19" fmla="*/ 37 h 61"/>
                <a:gd name="T20" fmla="*/ 29 w 40"/>
                <a:gd name="T21" fmla="*/ 33 h 61"/>
                <a:gd name="T22" fmla="*/ 33 w 40"/>
                <a:gd name="T23" fmla="*/ 26 h 61"/>
                <a:gd name="T24" fmla="*/ 40 w 40"/>
                <a:gd name="T25" fmla="*/ 38 h 61"/>
                <a:gd name="T26" fmla="*/ 38 w 40"/>
                <a:gd name="T27" fmla="*/ 51 h 61"/>
                <a:gd name="T28" fmla="*/ 32 w 40"/>
                <a:gd name="T29" fmla="*/ 58 h 61"/>
                <a:gd name="T30" fmla="*/ 19 w 40"/>
                <a:gd name="T31" fmla="*/ 61 h 61"/>
                <a:gd name="T32" fmla="*/ 13 w 40"/>
                <a:gd name="T33" fmla="*/ 60 h 61"/>
                <a:gd name="T34" fmla="*/ 7 w 40"/>
                <a:gd name="T35" fmla="*/ 58 h 61"/>
                <a:gd name="T36" fmla="*/ 9 w 40"/>
                <a:gd name="T37" fmla="*/ 52 h 61"/>
                <a:gd name="T38" fmla="*/ 15 w 40"/>
                <a:gd name="T39" fmla="*/ 55 h 61"/>
                <a:gd name="T40" fmla="*/ 23 w 40"/>
                <a:gd name="T41" fmla="*/ 55 h 61"/>
                <a:gd name="T42" fmla="*/ 29 w 40"/>
                <a:gd name="T43" fmla="*/ 51 h 61"/>
                <a:gd name="T44" fmla="*/ 32 w 40"/>
                <a:gd name="T45" fmla="*/ 45 h 61"/>
                <a:gd name="T46" fmla="*/ 33 w 40"/>
                <a:gd name="T47" fmla="*/ 36 h 61"/>
                <a:gd name="T48" fmla="*/ 27 w 40"/>
                <a:gd name="T49" fmla="*/ 42 h 61"/>
                <a:gd name="T50" fmla="*/ 19 w 40"/>
                <a:gd name="T51" fmla="*/ 43 h 61"/>
                <a:gd name="T52" fmla="*/ 9 w 40"/>
                <a:gd name="T53" fmla="*/ 41 h 61"/>
                <a:gd name="T54" fmla="*/ 3 w 40"/>
                <a:gd name="T55" fmla="*/ 33 h 61"/>
                <a:gd name="T56" fmla="*/ 0 w 40"/>
                <a:gd name="T57" fmla="*/ 21 h 61"/>
                <a:gd name="T58" fmla="*/ 3 w 40"/>
                <a:gd name="T59" fmla="*/ 10 h 61"/>
                <a:gd name="T60" fmla="*/ 9 w 40"/>
                <a:gd name="T61" fmla="*/ 2 h 61"/>
                <a:gd name="T62" fmla="*/ 19 w 40"/>
                <a:gd name="T63" fmla="*/ 0 h 61"/>
                <a:gd name="T64" fmla="*/ 27 w 40"/>
                <a:gd name="T65" fmla="*/ 1 h 61"/>
                <a:gd name="T66" fmla="*/ 33 w 40"/>
                <a:gd name="T67" fmla="*/ 7 h 61"/>
                <a:gd name="T68" fmla="*/ 40 w 40"/>
                <a:gd name="T69" fmla="*/ 0 h 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" h="61">
                  <a:moveTo>
                    <a:pt x="33" y="21"/>
                  </a:moveTo>
                  <a:lnTo>
                    <a:pt x="33" y="17"/>
                  </a:lnTo>
                  <a:lnTo>
                    <a:pt x="32" y="12"/>
                  </a:lnTo>
                  <a:lnTo>
                    <a:pt x="29" y="10"/>
                  </a:lnTo>
                  <a:lnTo>
                    <a:pt x="27" y="7"/>
                  </a:lnTo>
                  <a:lnTo>
                    <a:pt x="24" y="6"/>
                  </a:lnTo>
                  <a:lnTo>
                    <a:pt x="20" y="5"/>
                  </a:lnTo>
                  <a:lnTo>
                    <a:pt x="17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8" y="26"/>
                  </a:lnTo>
                  <a:lnTo>
                    <a:pt x="9" y="31"/>
                  </a:lnTo>
                  <a:lnTo>
                    <a:pt x="12" y="33"/>
                  </a:lnTo>
                  <a:lnTo>
                    <a:pt x="14" y="36"/>
                  </a:lnTo>
                  <a:lnTo>
                    <a:pt x="17" y="37"/>
                  </a:lnTo>
                  <a:lnTo>
                    <a:pt x="20" y="38"/>
                  </a:lnTo>
                  <a:lnTo>
                    <a:pt x="24" y="37"/>
                  </a:lnTo>
                  <a:lnTo>
                    <a:pt x="27" y="36"/>
                  </a:lnTo>
                  <a:lnTo>
                    <a:pt x="29" y="33"/>
                  </a:lnTo>
                  <a:lnTo>
                    <a:pt x="32" y="31"/>
                  </a:lnTo>
                  <a:lnTo>
                    <a:pt x="33" y="26"/>
                  </a:lnTo>
                  <a:lnTo>
                    <a:pt x="33" y="21"/>
                  </a:lnTo>
                  <a:close/>
                  <a:moveTo>
                    <a:pt x="40" y="38"/>
                  </a:moveTo>
                  <a:lnTo>
                    <a:pt x="39" y="45"/>
                  </a:lnTo>
                  <a:lnTo>
                    <a:pt x="38" y="51"/>
                  </a:lnTo>
                  <a:lnTo>
                    <a:pt x="35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19" y="61"/>
                  </a:lnTo>
                  <a:lnTo>
                    <a:pt x="17" y="61"/>
                  </a:lnTo>
                  <a:lnTo>
                    <a:pt x="13" y="60"/>
                  </a:lnTo>
                  <a:lnTo>
                    <a:pt x="9" y="60"/>
                  </a:lnTo>
                  <a:lnTo>
                    <a:pt x="7" y="58"/>
                  </a:lnTo>
                  <a:lnTo>
                    <a:pt x="7" y="51"/>
                  </a:lnTo>
                  <a:lnTo>
                    <a:pt x="9" y="52"/>
                  </a:lnTo>
                  <a:lnTo>
                    <a:pt x="12" y="53"/>
                  </a:lnTo>
                  <a:lnTo>
                    <a:pt x="15" y="55"/>
                  </a:lnTo>
                  <a:lnTo>
                    <a:pt x="19" y="55"/>
                  </a:lnTo>
                  <a:lnTo>
                    <a:pt x="23" y="55"/>
                  </a:lnTo>
                  <a:lnTo>
                    <a:pt x="27" y="53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2" y="45"/>
                  </a:lnTo>
                  <a:lnTo>
                    <a:pt x="33" y="40"/>
                  </a:lnTo>
                  <a:lnTo>
                    <a:pt x="33" y="36"/>
                  </a:lnTo>
                  <a:lnTo>
                    <a:pt x="30" y="40"/>
                  </a:lnTo>
                  <a:lnTo>
                    <a:pt x="27" y="42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4" y="43"/>
                  </a:lnTo>
                  <a:lnTo>
                    <a:pt x="9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3" y="10"/>
                  </a:lnTo>
                  <a:lnTo>
                    <a:pt x="5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0" y="4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0" y="3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Rectangle 49"/>
            <p:cNvSpPr>
              <a:spLocks noChangeArrowheads="1"/>
            </p:cNvSpPr>
            <p:nvPr/>
          </p:nvSpPr>
          <p:spPr bwMode="auto">
            <a:xfrm>
              <a:off x="2783" y="2325"/>
              <a:ext cx="7" cy="59"/>
            </a:xfrm>
            <a:prstGeom prst="rect">
              <a:avLst/>
            </a:prstGeom>
            <a:solidFill>
              <a:srgbClr val="010101"/>
            </a:solidFill>
            <a:ln w="0">
              <a:solidFill>
                <a:srgbClr val="01010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ja-JP"/>
            </a:p>
          </p:txBody>
        </p:sp>
        <p:sp>
          <p:nvSpPr>
            <p:cNvPr id="54" name="Freeform 50"/>
            <p:cNvSpPr>
              <a:spLocks noEditPoints="1"/>
            </p:cNvSpPr>
            <p:nvPr/>
          </p:nvSpPr>
          <p:spPr bwMode="auto">
            <a:xfrm>
              <a:off x="2802" y="2341"/>
              <a:ext cx="41" cy="45"/>
            </a:xfrm>
            <a:custGeom>
              <a:avLst/>
              <a:gdLst>
                <a:gd name="T0" fmla="*/ 41 w 41"/>
                <a:gd name="T1" fmla="*/ 20 h 45"/>
                <a:gd name="T2" fmla="*/ 41 w 41"/>
                <a:gd name="T3" fmla="*/ 23 h 45"/>
                <a:gd name="T4" fmla="*/ 7 w 41"/>
                <a:gd name="T5" fmla="*/ 23 h 45"/>
                <a:gd name="T6" fmla="*/ 8 w 41"/>
                <a:gd name="T7" fmla="*/ 28 h 45"/>
                <a:gd name="T8" fmla="*/ 10 w 41"/>
                <a:gd name="T9" fmla="*/ 32 h 45"/>
                <a:gd name="T10" fmla="*/ 12 w 41"/>
                <a:gd name="T11" fmla="*/ 35 h 45"/>
                <a:gd name="T12" fmla="*/ 15 w 41"/>
                <a:gd name="T13" fmla="*/ 37 h 45"/>
                <a:gd name="T14" fmla="*/ 18 w 41"/>
                <a:gd name="T15" fmla="*/ 38 h 45"/>
                <a:gd name="T16" fmla="*/ 23 w 41"/>
                <a:gd name="T17" fmla="*/ 38 h 45"/>
                <a:gd name="T18" fmla="*/ 27 w 41"/>
                <a:gd name="T19" fmla="*/ 38 h 45"/>
                <a:gd name="T20" fmla="*/ 31 w 41"/>
                <a:gd name="T21" fmla="*/ 38 h 45"/>
                <a:gd name="T22" fmla="*/ 35 w 41"/>
                <a:gd name="T23" fmla="*/ 37 h 45"/>
                <a:gd name="T24" fmla="*/ 38 w 41"/>
                <a:gd name="T25" fmla="*/ 35 h 45"/>
                <a:gd name="T26" fmla="*/ 38 w 41"/>
                <a:gd name="T27" fmla="*/ 42 h 45"/>
                <a:gd name="T28" fmla="*/ 35 w 41"/>
                <a:gd name="T29" fmla="*/ 43 h 45"/>
                <a:gd name="T30" fmla="*/ 31 w 41"/>
                <a:gd name="T31" fmla="*/ 45 h 45"/>
                <a:gd name="T32" fmla="*/ 27 w 41"/>
                <a:gd name="T33" fmla="*/ 45 h 45"/>
                <a:gd name="T34" fmla="*/ 22 w 41"/>
                <a:gd name="T35" fmla="*/ 45 h 45"/>
                <a:gd name="T36" fmla="*/ 16 w 41"/>
                <a:gd name="T37" fmla="*/ 45 h 45"/>
                <a:gd name="T38" fmla="*/ 11 w 41"/>
                <a:gd name="T39" fmla="*/ 42 h 45"/>
                <a:gd name="T40" fmla="*/ 6 w 41"/>
                <a:gd name="T41" fmla="*/ 38 h 45"/>
                <a:gd name="T42" fmla="*/ 2 w 41"/>
                <a:gd name="T43" fmla="*/ 35 h 45"/>
                <a:gd name="T44" fmla="*/ 1 w 41"/>
                <a:gd name="T45" fmla="*/ 28 h 45"/>
                <a:gd name="T46" fmla="*/ 0 w 41"/>
                <a:gd name="T47" fmla="*/ 22 h 45"/>
                <a:gd name="T48" fmla="*/ 1 w 41"/>
                <a:gd name="T49" fmla="*/ 16 h 45"/>
                <a:gd name="T50" fmla="*/ 2 w 41"/>
                <a:gd name="T51" fmla="*/ 10 h 45"/>
                <a:gd name="T52" fmla="*/ 6 w 41"/>
                <a:gd name="T53" fmla="*/ 6 h 45"/>
                <a:gd name="T54" fmla="*/ 10 w 41"/>
                <a:gd name="T55" fmla="*/ 2 h 45"/>
                <a:gd name="T56" fmla="*/ 16 w 41"/>
                <a:gd name="T57" fmla="*/ 0 h 45"/>
                <a:gd name="T58" fmla="*/ 21 w 41"/>
                <a:gd name="T59" fmla="*/ 0 h 45"/>
                <a:gd name="T60" fmla="*/ 27 w 41"/>
                <a:gd name="T61" fmla="*/ 0 h 45"/>
                <a:gd name="T62" fmla="*/ 32 w 41"/>
                <a:gd name="T63" fmla="*/ 2 h 45"/>
                <a:gd name="T64" fmla="*/ 36 w 41"/>
                <a:gd name="T65" fmla="*/ 5 h 45"/>
                <a:gd name="T66" fmla="*/ 38 w 41"/>
                <a:gd name="T67" fmla="*/ 9 h 45"/>
                <a:gd name="T68" fmla="*/ 40 w 41"/>
                <a:gd name="T69" fmla="*/ 15 h 45"/>
                <a:gd name="T70" fmla="*/ 41 w 41"/>
                <a:gd name="T71" fmla="*/ 20 h 45"/>
                <a:gd name="T72" fmla="*/ 33 w 41"/>
                <a:gd name="T73" fmla="*/ 18 h 45"/>
                <a:gd name="T74" fmla="*/ 33 w 41"/>
                <a:gd name="T75" fmla="*/ 15 h 45"/>
                <a:gd name="T76" fmla="*/ 32 w 41"/>
                <a:gd name="T77" fmla="*/ 11 h 45"/>
                <a:gd name="T78" fmla="*/ 30 w 41"/>
                <a:gd name="T79" fmla="*/ 9 h 45"/>
                <a:gd name="T80" fmla="*/ 27 w 41"/>
                <a:gd name="T81" fmla="*/ 7 h 45"/>
                <a:gd name="T82" fmla="*/ 25 w 41"/>
                <a:gd name="T83" fmla="*/ 6 h 45"/>
                <a:gd name="T84" fmla="*/ 22 w 41"/>
                <a:gd name="T85" fmla="*/ 5 h 45"/>
                <a:gd name="T86" fmla="*/ 18 w 41"/>
                <a:gd name="T87" fmla="*/ 6 h 45"/>
                <a:gd name="T88" fmla="*/ 15 w 41"/>
                <a:gd name="T89" fmla="*/ 7 h 45"/>
                <a:gd name="T90" fmla="*/ 12 w 41"/>
                <a:gd name="T91" fmla="*/ 9 h 45"/>
                <a:gd name="T92" fmla="*/ 10 w 41"/>
                <a:gd name="T93" fmla="*/ 11 h 45"/>
                <a:gd name="T94" fmla="*/ 8 w 41"/>
                <a:gd name="T95" fmla="*/ 15 h 45"/>
                <a:gd name="T96" fmla="*/ 8 w 41"/>
                <a:gd name="T97" fmla="*/ 18 h 45"/>
                <a:gd name="T98" fmla="*/ 33 w 41"/>
                <a:gd name="T99" fmla="*/ 18 h 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1" h="45">
                  <a:moveTo>
                    <a:pt x="41" y="20"/>
                  </a:moveTo>
                  <a:lnTo>
                    <a:pt x="41" y="23"/>
                  </a:lnTo>
                  <a:lnTo>
                    <a:pt x="7" y="23"/>
                  </a:lnTo>
                  <a:lnTo>
                    <a:pt x="8" y="28"/>
                  </a:lnTo>
                  <a:lnTo>
                    <a:pt x="10" y="32"/>
                  </a:lnTo>
                  <a:lnTo>
                    <a:pt x="12" y="35"/>
                  </a:lnTo>
                  <a:lnTo>
                    <a:pt x="15" y="37"/>
                  </a:lnTo>
                  <a:lnTo>
                    <a:pt x="18" y="38"/>
                  </a:lnTo>
                  <a:lnTo>
                    <a:pt x="23" y="38"/>
                  </a:lnTo>
                  <a:lnTo>
                    <a:pt x="27" y="38"/>
                  </a:lnTo>
                  <a:lnTo>
                    <a:pt x="31" y="38"/>
                  </a:lnTo>
                  <a:lnTo>
                    <a:pt x="35" y="37"/>
                  </a:lnTo>
                  <a:lnTo>
                    <a:pt x="38" y="35"/>
                  </a:lnTo>
                  <a:lnTo>
                    <a:pt x="38" y="42"/>
                  </a:lnTo>
                  <a:lnTo>
                    <a:pt x="35" y="43"/>
                  </a:lnTo>
                  <a:lnTo>
                    <a:pt x="31" y="45"/>
                  </a:lnTo>
                  <a:lnTo>
                    <a:pt x="27" y="45"/>
                  </a:lnTo>
                  <a:lnTo>
                    <a:pt x="22" y="45"/>
                  </a:lnTo>
                  <a:lnTo>
                    <a:pt x="16" y="45"/>
                  </a:lnTo>
                  <a:lnTo>
                    <a:pt x="11" y="42"/>
                  </a:lnTo>
                  <a:lnTo>
                    <a:pt x="6" y="38"/>
                  </a:lnTo>
                  <a:lnTo>
                    <a:pt x="2" y="35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6" y="5"/>
                  </a:lnTo>
                  <a:lnTo>
                    <a:pt x="38" y="9"/>
                  </a:lnTo>
                  <a:lnTo>
                    <a:pt x="40" y="15"/>
                  </a:lnTo>
                  <a:lnTo>
                    <a:pt x="41" y="20"/>
                  </a:lnTo>
                  <a:close/>
                  <a:moveTo>
                    <a:pt x="33" y="18"/>
                  </a:moveTo>
                  <a:lnTo>
                    <a:pt x="33" y="15"/>
                  </a:lnTo>
                  <a:lnTo>
                    <a:pt x="32" y="11"/>
                  </a:lnTo>
                  <a:lnTo>
                    <a:pt x="30" y="9"/>
                  </a:lnTo>
                  <a:lnTo>
                    <a:pt x="27" y="7"/>
                  </a:lnTo>
                  <a:lnTo>
                    <a:pt x="25" y="6"/>
                  </a:lnTo>
                  <a:lnTo>
                    <a:pt x="22" y="5"/>
                  </a:lnTo>
                  <a:lnTo>
                    <a:pt x="18" y="6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8" y="15"/>
                  </a:lnTo>
                  <a:lnTo>
                    <a:pt x="8" y="18"/>
                  </a:lnTo>
                  <a:lnTo>
                    <a:pt x="33" y="1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2854" y="2341"/>
              <a:ext cx="26" cy="43"/>
            </a:xfrm>
            <a:custGeom>
              <a:avLst/>
              <a:gdLst>
                <a:gd name="T0" fmla="*/ 26 w 26"/>
                <a:gd name="T1" fmla="*/ 7 h 43"/>
                <a:gd name="T2" fmla="*/ 25 w 26"/>
                <a:gd name="T3" fmla="*/ 6 h 43"/>
                <a:gd name="T4" fmla="*/ 23 w 26"/>
                <a:gd name="T5" fmla="*/ 6 h 43"/>
                <a:gd name="T6" fmla="*/ 21 w 26"/>
                <a:gd name="T7" fmla="*/ 6 h 43"/>
                <a:gd name="T8" fmla="*/ 20 w 26"/>
                <a:gd name="T9" fmla="*/ 6 h 43"/>
                <a:gd name="T10" fmla="*/ 16 w 26"/>
                <a:gd name="T11" fmla="*/ 6 h 43"/>
                <a:gd name="T12" fmla="*/ 13 w 26"/>
                <a:gd name="T13" fmla="*/ 7 h 43"/>
                <a:gd name="T14" fmla="*/ 10 w 26"/>
                <a:gd name="T15" fmla="*/ 10 h 43"/>
                <a:gd name="T16" fmla="*/ 9 w 26"/>
                <a:gd name="T17" fmla="*/ 12 h 43"/>
                <a:gd name="T18" fmla="*/ 8 w 26"/>
                <a:gd name="T19" fmla="*/ 16 h 43"/>
                <a:gd name="T20" fmla="*/ 8 w 26"/>
                <a:gd name="T21" fmla="*/ 21 h 43"/>
                <a:gd name="T22" fmla="*/ 8 w 26"/>
                <a:gd name="T23" fmla="*/ 43 h 43"/>
                <a:gd name="T24" fmla="*/ 0 w 26"/>
                <a:gd name="T25" fmla="*/ 43 h 43"/>
                <a:gd name="T26" fmla="*/ 0 w 26"/>
                <a:gd name="T27" fmla="*/ 0 h 43"/>
                <a:gd name="T28" fmla="*/ 8 w 26"/>
                <a:gd name="T29" fmla="*/ 0 h 43"/>
                <a:gd name="T30" fmla="*/ 8 w 26"/>
                <a:gd name="T31" fmla="*/ 7 h 43"/>
                <a:gd name="T32" fmla="*/ 10 w 26"/>
                <a:gd name="T33" fmla="*/ 4 h 43"/>
                <a:gd name="T34" fmla="*/ 14 w 26"/>
                <a:gd name="T35" fmla="*/ 1 h 43"/>
                <a:gd name="T36" fmla="*/ 18 w 26"/>
                <a:gd name="T37" fmla="*/ 0 h 43"/>
                <a:gd name="T38" fmla="*/ 23 w 26"/>
                <a:gd name="T39" fmla="*/ 0 h 43"/>
                <a:gd name="T40" fmla="*/ 23 w 26"/>
                <a:gd name="T41" fmla="*/ 0 h 43"/>
                <a:gd name="T42" fmla="*/ 24 w 26"/>
                <a:gd name="T43" fmla="*/ 0 h 43"/>
                <a:gd name="T44" fmla="*/ 25 w 26"/>
                <a:gd name="T45" fmla="*/ 0 h 43"/>
                <a:gd name="T46" fmla="*/ 26 w 26"/>
                <a:gd name="T47" fmla="*/ 0 h 43"/>
                <a:gd name="T48" fmla="*/ 26 w 26"/>
                <a:gd name="T49" fmla="*/ 7 h 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6" h="43">
                  <a:moveTo>
                    <a:pt x="26" y="7"/>
                  </a:moveTo>
                  <a:lnTo>
                    <a:pt x="25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8" y="16"/>
                  </a:lnTo>
                  <a:lnTo>
                    <a:pt x="8" y="21"/>
                  </a:lnTo>
                  <a:lnTo>
                    <a:pt x="8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2884" y="2341"/>
              <a:ext cx="34" cy="45"/>
            </a:xfrm>
            <a:custGeom>
              <a:avLst/>
              <a:gdLst>
                <a:gd name="T0" fmla="*/ 31 w 34"/>
                <a:gd name="T1" fmla="*/ 1 h 45"/>
                <a:gd name="T2" fmla="*/ 31 w 34"/>
                <a:gd name="T3" fmla="*/ 9 h 45"/>
                <a:gd name="T4" fmla="*/ 27 w 34"/>
                <a:gd name="T5" fmla="*/ 7 h 45"/>
                <a:gd name="T6" fmla="*/ 25 w 34"/>
                <a:gd name="T7" fmla="*/ 6 h 45"/>
                <a:gd name="T8" fmla="*/ 21 w 34"/>
                <a:gd name="T9" fmla="*/ 5 h 45"/>
                <a:gd name="T10" fmla="*/ 17 w 34"/>
                <a:gd name="T11" fmla="*/ 5 h 45"/>
                <a:gd name="T12" fmla="*/ 14 w 34"/>
                <a:gd name="T13" fmla="*/ 6 h 45"/>
                <a:gd name="T14" fmla="*/ 10 w 34"/>
                <a:gd name="T15" fmla="*/ 7 h 45"/>
                <a:gd name="T16" fmla="*/ 7 w 34"/>
                <a:gd name="T17" fmla="*/ 9 h 45"/>
                <a:gd name="T18" fmla="*/ 7 w 34"/>
                <a:gd name="T19" fmla="*/ 12 h 45"/>
                <a:gd name="T20" fmla="*/ 7 w 34"/>
                <a:gd name="T21" fmla="*/ 13 h 45"/>
                <a:gd name="T22" fmla="*/ 9 w 34"/>
                <a:gd name="T23" fmla="*/ 16 h 45"/>
                <a:gd name="T24" fmla="*/ 12 w 34"/>
                <a:gd name="T25" fmla="*/ 17 h 45"/>
                <a:gd name="T26" fmla="*/ 17 w 34"/>
                <a:gd name="T27" fmla="*/ 18 h 45"/>
                <a:gd name="T28" fmla="*/ 19 w 34"/>
                <a:gd name="T29" fmla="*/ 18 h 45"/>
                <a:gd name="T30" fmla="*/ 24 w 34"/>
                <a:gd name="T31" fmla="*/ 20 h 45"/>
                <a:gd name="T32" fmla="*/ 27 w 34"/>
                <a:gd name="T33" fmla="*/ 22 h 45"/>
                <a:gd name="T34" fmla="*/ 30 w 34"/>
                <a:gd name="T35" fmla="*/ 23 h 45"/>
                <a:gd name="T36" fmla="*/ 32 w 34"/>
                <a:gd name="T37" fmla="*/ 26 h 45"/>
                <a:gd name="T38" fmla="*/ 32 w 34"/>
                <a:gd name="T39" fmla="*/ 28 h 45"/>
                <a:gd name="T40" fmla="*/ 34 w 34"/>
                <a:gd name="T41" fmla="*/ 32 h 45"/>
                <a:gd name="T42" fmla="*/ 32 w 34"/>
                <a:gd name="T43" fmla="*/ 36 h 45"/>
                <a:gd name="T44" fmla="*/ 31 w 34"/>
                <a:gd name="T45" fmla="*/ 38 h 45"/>
                <a:gd name="T46" fmla="*/ 29 w 34"/>
                <a:gd name="T47" fmla="*/ 41 h 45"/>
                <a:gd name="T48" fmla="*/ 25 w 34"/>
                <a:gd name="T49" fmla="*/ 43 h 45"/>
                <a:gd name="T50" fmla="*/ 20 w 34"/>
                <a:gd name="T51" fmla="*/ 45 h 45"/>
                <a:gd name="T52" fmla="*/ 15 w 34"/>
                <a:gd name="T53" fmla="*/ 45 h 45"/>
                <a:gd name="T54" fmla="*/ 11 w 34"/>
                <a:gd name="T55" fmla="*/ 45 h 45"/>
                <a:gd name="T56" fmla="*/ 7 w 34"/>
                <a:gd name="T57" fmla="*/ 45 h 45"/>
                <a:gd name="T58" fmla="*/ 4 w 34"/>
                <a:gd name="T59" fmla="*/ 43 h 45"/>
                <a:gd name="T60" fmla="*/ 0 w 34"/>
                <a:gd name="T61" fmla="*/ 42 h 45"/>
                <a:gd name="T62" fmla="*/ 0 w 34"/>
                <a:gd name="T63" fmla="*/ 35 h 45"/>
                <a:gd name="T64" fmla="*/ 4 w 34"/>
                <a:gd name="T65" fmla="*/ 37 h 45"/>
                <a:gd name="T66" fmla="*/ 7 w 34"/>
                <a:gd name="T67" fmla="*/ 38 h 45"/>
                <a:gd name="T68" fmla="*/ 11 w 34"/>
                <a:gd name="T69" fmla="*/ 38 h 45"/>
                <a:gd name="T70" fmla="*/ 15 w 34"/>
                <a:gd name="T71" fmla="*/ 40 h 45"/>
                <a:gd name="T72" fmla="*/ 20 w 34"/>
                <a:gd name="T73" fmla="*/ 38 h 45"/>
                <a:gd name="T74" fmla="*/ 24 w 34"/>
                <a:gd name="T75" fmla="*/ 37 h 45"/>
                <a:gd name="T76" fmla="*/ 25 w 34"/>
                <a:gd name="T77" fmla="*/ 35 h 45"/>
                <a:gd name="T78" fmla="*/ 26 w 34"/>
                <a:gd name="T79" fmla="*/ 32 h 45"/>
                <a:gd name="T80" fmla="*/ 25 w 34"/>
                <a:gd name="T81" fmla="*/ 30 h 45"/>
                <a:gd name="T82" fmla="*/ 24 w 34"/>
                <a:gd name="T83" fmla="*/ 28 h 45"/>
                <a:gd name="T84" fmla="*/ 22 w 34"/>
                <a:gd name="T85" fmla="*/ 27 h 45"/>
                <a:gd name="T86" fmla="*/ 19 w 34"/>
                <a:gd name="T87" fmla="*/ 26 h 45"/>
                <a:gd name="T88" fmla="*/ 15 w 34"/>
                <a:gd name="T89" fmla="*/ 25 h 45"/>
                <a:gd name="T90" fmla="*/ 12 w 34"/>
                <a:gd name="T91" fmla="*/ 25 h 45"/>
                <a:gd name="T92" fmla="*/ 9 w 34"/>
                <a:gd name="T93" fmla="*/ 23 h 45"/>
                <a:gd name="T94" fmla="*/ 6 w 34"/>
                <a:gd name="T95" fmla="*/ 22 h 45"/>
                <a:gd name="T96" fmla="*/ 4 w 34"/>
                <a:gd name="T97" fmla="*/ 20 h 45"/>
                <a:gd name="T98" fmla="*/ 1 w 34"/>
                <a:gd name="T99" fmla="*/ 18 h 45"/>
                <a:gd name="T100" fmla="*/ 1 w 34"/>
                <a:gd name="T101" fmla="*/ 15 h 45"/>
                <a:gd name="T102" fmla="*/ 0 w 34"/>
                <a:gd name="T103" fmla="*/ 12 h 45"/>
                <a:gd name="T104" fmla="*/ 1 w 34"/>
                <a:gd name="T105" fmla="*/ 9 h 45"/>
                <a:gd name="T106" fmla="*/ 2 w 34"/>
                <a:gd name="T107" fmla="*/ 5 h 45"/>
                <a:gd name="T108" fmla="*/ 5 w 34"/>
                <a:gd name="T109" fmla="*/ 2 h 45"/>
                <a:gd name="T110" fmla="*/ 7 w 34"/>
                <a:gd name="T111" fmla="*/ 1 h 45"/>
                <a:gd name="T112" fmla="*/ 12 w 34"/>
                <a:gd name="T113" fmla="*/ 0 h 45"/>
                <a:gd name="T114" fmla="*/ 17 w 34"/>
                <a:gd name="T115" fmla="*/ 0 h 45"/>
                <a:gd name="T116" fmla="*/ 21 w 34"/>
                <a:gd name="T117" fmla="*/ 0 h 45"/>
                <a:gd name="T118" fmla="*/ 25 w 34"/>
                <a:gd name="T119" fmla="*/ 0 h 45"/>
                <a:gd name="T120" fmla="*/ 27 w 34"/>
                <a:gd name="T121" fmla="*/ 1 h 45"/>
                <a:gd name="T122" fmla="*/ 31 w 34"/>
                <a:gd name="T123" fmla="*/ 1 h 4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4" h="45">
                  <a:moveTo>
                    <a:pt x="31" y="1"/>
                  </a:moveTo>
                  <a:lnTo>
                    <a:pt x="31" y="9"/>
                  </a:lnTo>
                  <a:lnTo>
                    <a:pt x="27" y="7"/>
                  </a:lnTo>
                  <a:lnTo>
                    <a:pt x="25" y="6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4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9" y="16"/>
                  </a:lnTo>
                  <a:lnTo>
                    <a:pt x="12" y="17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24" y="20"/>
                  </a:lnTo>
                  <a:lnTo>
                    <a:pt x="27" y="22"/>
                  </a:lnTo>
                  <a:lnTo>
                    <a:pt x="30" y="23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34" y="32"/>
                  </a:lnTo>
                  <a:lnTo>
                    <a:pt x="32" y="36"/>
                  </a:lnTo>
                  <a:lnTo>
                    <a:pt x="31" y="38"/>
                  </a:lnTo>
                  <a:lnTo>
                    <a:pt x="29" y="41"/>
                  </a:lnTo>
                  <a:lnTo>
                    <a:pt x="25" y="43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1" y="45"/>
                  </a:lnTo>
                  <a:lnTo>
                    <a:pt x="7" y="45"/>
                  </a:lnTo>
                  <a:lnTo>
                    <a:pt x="4" y="43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4" y="37"/>
                  </a:lnTo>
                  <a:lnTo>
                    <a:pt x="7" y="38"/>
                  </a:lnTo>
                  <a:lnTo>
                    <a:pt x="11" y="38"/>
                  </a:lnTo>
                  <a:lnTo>
                    <a:pt x="15" y="40"/>
                  </a:lnTo>
                  <a:lnTo>
                    <a:pt x="20" y="38"/>
                  </a:lnTo>
                  <a:lnTo>
                    <a:pt x="24" y="37"/>
                  </a:lnTo>
                  <a:lnTo>
                    <a:pt x="25" y="35"/>
                  </a:lnTo>
                  <a:lnTo>
                    <a:pt x="26" y="32"/>
                  </a:lnTo>
                  <a:lnTo>
                    <a:pt x="25" y="30"/>
                  </a:lnTo>
                  <a:lnTo>
                    <a:pt x="24" y="28"/>
                  </a:lnTo>
                  <a:lnTo>
                    <a:pt x="22" y="27"/>
                  </a:lnTo>
                  <a:lnTo>
                    <a:pt x="19" y="26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9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1" y="18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5"/>
                  </a:lnTo>
                  <a:lnTo>
                    <a:pt x="5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Freeform 53"/>
            <p:cNvSpPr>
              <a:spLocks noEditPoints="1"/>
            </p:cNvSpPr>
            <p:nvPr/>
          </p:nvSpPr>
          <p:spPr bwMode="auto">
            <a:xfrm>
              <a:off x="3413" y="2644"/>
              <a:ext cx="51" cy="65"/>
            </a:xfrm>
            <a:custGeom>
              <a:avLst/>
              <a:gdLst>
                <a:gd name="T0" fmla="*/ 31 w 51"/>
                <a:gd name="T1" fmla="*/ 35 h 65"/>
                <a:gd name="T2" fmla="*/ 33 w 51"/>
                <a:gd name="T3" fmla="*/ 36 h 65"/>
                <a:gd name="T4" fmla="*/ 37 w 51"/>
                <a:gd name="T5" fmla="*/ 38 h 65"/>
                <a:gd name="T6" fmla="*/ 40 w 51"/>
                <a:gd name="T7" fmla="*/ 42 h 65"/>
                <a:gd name="T8" fmla="*/ 42 w 51"/>
                <a:gd name="T9" fmla="*/ 47 h 65"/>
                <a:gd name="T10" fmla="*/ 51 w 51"/>
                <a:gd name="T11" fmla="*/ 65 h 65"/>
                <a:gd name="T12" fmla="*/ 42 w 51"/>
                <a:gd name="T13" fmla="*/ 65 h 65"/>
                <a:gd name="T14" fmla="*/ 33 w 51"/>
                <a:gd name="T15" fmla="*/ 48 h 65"/>
                <a:gd name="T16" fmla="*/ 31 w 51"/>
                <a:gd name="T17" fmla="*/ 45 h 65"/>
                <a:gd name="T18" fmla="*/ 28 w 51"/>
                <a:gd name="T19" fmla="*/ 41 h 65"/>
                <a:gd name="T20" fmla="*/ 27 w 51"/>
                <a:gd name="T21" fmla="*/ 40 h 65"/>
                <a:gd name="T22" fmla="*/ 23 w 51"/>
                <a:gd name="T23" fmla="*/ 37 h 65"/>
                <a:gd name="T24" fmla="*/ 18 w 51"/>
                <a:gd name="T25" fmla="*/ 37 h 65"/>
                <a:gd name="T26" fmla="*/ 8 w 51"/>
                <a:gd name="T27" fmla="*/ 37 h 65"/>
                <a:gd name="T28" fmla="*/ 8 w 51"/>
                <a:gd name="T29" fmla="*/ 65 h 65"/>
                <a:gd name="T30" fmla="*/ 0 w 51"/>
                <a:gd name="T31" fmla="*/ 65 h 65"/>
                <a:gd name="T32" fmla="*/ 0 w 51"/>
                <a:gd name="T33" fmla="*/ 0 h 65"/>
                <a:gd name="T34" fmla="*/ 20 w 51"/>
                <a:gd name="T35" fmla="*/ 0 h 65"/>
                <a:gd name="T36" fmla="*/ 27 w 51"/>
                <a:gd name="T37" fmla="*/ 0 h 65"/>
                <a:gd name="T38" fmla="*/ 32 w 51"/>
                <a:gd name="T39" fmla="*/ 1 h 65"/>
                <a:gd name="T40" fmla="*/ 37 w 51"/>
                <a:gd name="T41" fmla="*/ 3 h 65"/>
                <a:gd name="T42" fmla="*/ 40 w 51"/>
                <a:gd name="T43" fmla="*/ 7 h 65"/>
                <a:gd name="T44" fmla="*/ 42 w 51"/>
                <a:gd name="T45" fmla="*/ 12 h 65"/>
                <a:gd name="T46" fmla="*/ 42 w 51"/>
                <a:gd name="T47" fmla="*/ 18 h 65"/>
                <a:gd name="T48" fmla="*/ 42 w 51"/>
                <a:gd name="T49" fmla="*/ 22 h 65"/>
                <a:gd name="T50" fmla="*/ 41 w 51"/>
                <a:gd name="T51" fmla="*/ 26 h 65"/>
                <a:gd name="T52" fmla="*/ 40 w 51"/>
                <a:gd name="T53" fmla="*/ 28 h 65"/>
                <a:gd name="T54" fmla="*/ 37 w 51"/>
                <a:gd name="T55" fmla="*/ 31 h 65"/>
                <a:gd name="T56" fmla="*/ 35 w 51"/>
                <a:gd name="T57" fmla="*/ 32 h 65"/>
                <a:gd name="T58" fmla="*/ 31 w 51"/>
                <a:gd name="T59" fmla="*/ 35 h 65"/>
                <a:gd name="T60" fmla="*/ 8 w 51"/>
                <a:gd name="T61" fmla="*/ 6 h 65"/>
                <a:gd name="T62" fmla="*/ 8 w 51"/>
                <a:gd name="T63" fmla="*/ 30 h 65"/>
                <a:gd name="T64" fmla="*/ 20 w 51"/>
                <a:gd name="T65" fmla="*/ 30 h 65"/>
                <a:gd name="T66" fmla="*/ 25 w 51"/>
                <a:gd name="T67" fmla="*/ 30 h 65"/>
                <a:gd name="T68" fmla="*/ 27 w 51"/>
                <a:gd name="T69" fmla="*/ 28 h 65"/>
                <a:gd name="T70" fmla="*/ 30 w 51"/>
                <a:gd name="T71" fmla="*/ 27 h 65"/>
                <a:gd name="T72" fmla="*/ 32 w 51"/>
                <a:gd name="T73" fmla="*/ 25 h 65"/>
                <a:gd name="T74" fmla="*/ 32 w 51"/>
                <a:gd name="T75" fmla="*/ 22 h 65"/>
                <a:gd name="T76" fmla="*/ 33 w 51"/>
                <a:gd name="T77" fmla="*/ 18 h 65"/>
                <a:gd name="T78" fmla="*/ 32 w 51"/>
                <a:gd name="T79" fmla="*/ 15 h 65"/>
                <a:gd name="T80" fmla="*/ 32 w 51"/>
                <a:gd name="T81" fmla="*/ 12 h 65"/>
                <a:gd name="T82" fmla="*/ 30 w 51"/>
                <a:gd name="T83" fmla="*/ 10 h 65"/>
                <a:gd name="T84" fmla="*/ 27 w 51"/>
                <a:gd name="T85" fmla="*/ 7 h 65"/>
                <a:gd name="T86" fmla="*/ 25 w 51"/>
                <a:gd name="T87" fmla="*/ 7 h 65"/>
                <a:gd name="T88" fmla="*/ 20 w 51"/>
                <a:gd name="T89" fmla="*/ 6 h 65"/>
                <a:gd name="T90" fmla="*/ 8 w 51"/>
                <a:gd name="T91" fmla="*/ 6 h 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1" h="65">
                  <a:moveTo>
                    <a:pt x="31" y="35"/>
                  </a:moveTo>
                  <a:lnTo>
                    <a:pt x="33" y="36"/>
                  </a:lnTo>
                  <a:lnTo>
                    <a:pt x="37" y="38"/>
                  </a:lnTo>
                  <a:lnTo>
                    <a:pt x="40" y="42"/>
                  </a:lnTo>
                  <a:lnTo>
                    <a:pt x="42" y="47"/>
                  </a:lnTo>
                  <a:lnTo>
                    <a:pt x="51" y="65"/>
                  </a:lnTo>
                  <a:lnTo>
                    <a:pt x="42" y="65"/>
                  </a:lnTo>
                  <a:lnTo>
                    <a:pt x="33" y="48"/>
                  </a:lnTo>
                  <a:lnTo>
                    <a:pt x="31" y="45"/>
                  </a:lnTo>
                  <a:lnTo>
                    <a:pt x="28" y="41"/>
                  </a:lnTo>
                  <a:lnTo>
                    <a:pt x="27" y="40"/>
                  </a:lnTo>
                  <a:lnTo>
                    <a:pt x="23" y="37"/>
                  </a:lnTo>
                  <a:lnTo>
                    <a:pt x="18" y="37"/>
                  </a:lnTo>
                  <a:lnTo>
                    <a:pt x="8" y="37"/>
                  </a:lnTo>
                  <a:lnTo>
                    <a:pt x="8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40" y="7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41" y="26"/>
                  </a:lnTo>
                  <a:lnTo>
                    <a:pt x="40" y="28"/>
                  </a:lnTo>
                  <a:lnTo>
                    <a:pt x="37" y="31"/>
                  </a:lnTo>
                  <a:lnTo>
                    <a:pt x="35" y="32"/>
                  </a:lnTo>
                  <a:lnTo>
                    <a:pt x="31" y="35"/>
                  </a:lnTo>
                  <a:close/>
                  <a:moveTo>
                    <a:pt x="8" y="6"/>
                  </a:moveTo>
                  <a:lnTo>
                    <a:pt x="8" y="30"/>
                  </a:lnTo>
                  <a:lnTo>
                    <a:pt x="20" y="30"/>
                  </a:lnTo>
                  <a:lnTo>
                    <a:pt x="25" y="30"/>
                  </a:lnTo>
                  <a:lnTo>
                    <a:pt x="27" y="28"/>
                  </a:lnTo>
                  <a:lnTo>
                    <a:pt x="30" y="27"/>
                  </a:lnTo>
                  <a:lnTo>
                    <a:pt x="32" y="25"/>
                  </a:lnTo>
                  <a:lnTo>
                    <a:pt x="32" y="22"/>
                  </a:lnTo>
                  <a:lnTo>
                    <a:pt x="33" y="18"/>
                  </a:lnTo>
                  <a:lnTo>
                    <a:pt x="32" y="15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0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3475" y="2644"/>
              <a:ext cx="37" cy="65"/>
            </a:xfrm>
            <a:custGeom>
              <a:avLst/>
              <a:gdLst>
                <a:gd name="T0" fmla="*/ 0 w 37"/>
                <a:gd name="T1" fmla="*/ 0 h 65"/>
                <a:gd name="T2" fmla="*/ 37 w 37"/>
                <a:gd name="T3" fmla="*/ 0 h 65"/>
                <a:gd name="T4" fmla="*/ 37 w 37"/>
                <a:gd name="T5" fmla="*/ 7 h 65"/>
                <a:gd name="T6" fmla="*/ 9 w 37"/>
                <a:gd name="T7" fmla="*/ 7 h 65"/>
                <a:gd name="T8" fmla="*/ 9 w 37"/>
                <a:gd name="T9" fmla="*/ 26 h 65"/>
                <a:gd name="T10" fmla="*/ 35 w 37"/>
                <a:gd name="T11" fmla="*/ 26 h 65"/>
                <a:gd name="T12" fmla="*/ 35 w 37"/>
                <a:gd name="T13" fmla="*/ 33 h 65"/>
                <a:gd name="T14" fmla="*/ 9 w 37"/>
                <a:gd name="T15" fmla="*/ 33 h 65"/>
                <a:gd name="T16" fmla="*/ 9 w 37"/>
                <a:gd name="T17" fmla="*/ 65 h 65"/>
                <a:gd name="T18" fmla="*/ 0 w 37"/>
                <a:gd name="T19" fmla="*/ 65 h 65"/>
                <a:gd name="T20" fmla="*/ 0 w 37"/>
                <a:gd name="T21" fmla="*/ 0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" h="65">
                  <a:moveTo>
                    <a:pt x="0" y="0"/>
                  </a:moveTo>
                  <a:lnTo>
                    <a:pt x="37" y="0"/>
                  </a:lnTo>
                  <a:lnTo>
                    <a:pt x="37" y="7"/>
                  </a:lnTo>
                  <a:lnTo>
                    <a:pt x="9" y="7"/>
                  </a:lnTo>
                  <a:lnTo>
                    <a:pt x="9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9" y="33"/>
                  </a:lnTo>
                  <a:lnTo>
                    <a:pt x="9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3552" y="2642"/>
              <a:ext cx="53" cy="68"/>
            </a:xfrm>
            <a:custGeom>
              <a:avLst/>
              <a:gdLst>
                <a:gd name="T0" fmla="*/ 53 w 53"/>
                <a:gd name="T1" fmla="*/ 7 h 68"/>
                <a:gd name="T2" fmla="*/ 53 w 53"/>
                <a:gd name="T3" fmla="*/ 15 h 68"/>
                <a:gd name="T4" fmla="*/ 48 w 53"/>
                <a:gd name="T5" fmla="*/ 12 h 68"/>
                <a:gd name="T6" fmla="*/ 43 w 53"/>
                <a:gd name="T7" fmla="*/ 9 h 68"/>
                <a:gd name="T8" fmla="*/ 38 w 53"/>
                <a:gd name="T9" fmla="*/ 8 h 68"/>
                <a:gd name="T10" fmla="*/ 33 w 53"/>
                <a:gd name="T11" fmla="*/ 8 h 68"/>
                <a:gd name="T12" fmla="*/ 26 w 53"/>
                <a:gd name="T13" fmla="*/ 8 h 68"/>
                <a:gd name="T14" fmla="*/ 23 w 53"/>
                <a:gd name="T15" fmla="*/ 9 h 68"/>
                <a:gd name="T16" fmla="*/ 18 w 53"/>
                <a:gd name="T17" fmla="*/ 12 h 68"/>
                <a:gd name="T18" fmla="*/ 15 w 53"/>
                <a:gd name="T19" fmla="*/ 14 h 68"/>
                <a:gd name="T20" fmla="*/ 13 w 53"/>
                <a:gd name="T21" fmla="*/ 18 h 68"/>
                <a:gd name="T22" fmla="*/ 10 w 53"/>
                <a:gd name="T23" fmla="*/ 23 h 68"/>
                <a:gd name="T24" fmla="*/ 9 w 53"/>
                <a:gd name="T25" fmla="*/ 28 h 68"/>
                <a:gd name="T26" fmla="*/ 9 w 53"/>
                <a:gd name="T27" fmla="*/ 34 h 68"/>
                <a:gd name="T28" fmla="*/ 9 w 53"/>
                <a:gd name="T29" fmla="*/ 40 h 68"/>
                <a:gd name="T30" fmla="*/ 10 w 53"/>
                <a:gd name="T31" fmla="*/ 45 h 68"/>
                <a:gd name="T32" fmla="*/ 13 w 53"/>
                <a:gd name="T33" fmla="*/ 50 h 68"/>
                <a:gd name="T34" fmla="*/ 15 w 53"/>
                <a:gd name="T35" fmla="*/ 54 h 68"/>
                <a:gd name="T36" fmla="*/ 18 w 53"/>
                <a:gd name="T37" fmla="*/ 57 h 68"/>
                <a:gd name="T38" fmla="*/ 23 w 53"/>
                <a:gd name="T39" fmla="*/ 59 h 68"/>
                <a:gd name="T40" fmla="*/ 26 w 53"/>
                <a:gd name="T41" fmla="*/ 60 h 68"/>
                <a:gd name="T42" fmla="*/ 33 w 53"/>
                <a:gd name="T43" fmla="*/ 60 h 68"/>
                <a:gd name="T44" fmla="*/ 38 w 53"/>
                <a:gd name="T45" fmla="*/ 60 h 68"/>
                <a:gd name="T46" fmla="*/ 43 w 53"/>
                <a:gd name="T47" fmla="*/ 59 h 68"/>
                <a:gd name="T48" fmla="*/ 48 w 53"/>
                <a:gd name="T49" fmla="*/ 57 h 68"/>
                <a:gd name="T50" fmla="*/ 53 w 53"/>
                <a:gd name="T51" fmla="*/ 53 h 68"/>
                <a:gd name="T52" fmla="*/ 53 w 53"/>
                <a:gd name="T53" fmla="*/ 62 h 68"/>
                <a:gd name="T54" fmla="*/ 48 w 53"/>
                <a:gd name="T55" fmla="*/ 64 h 68"/>
                <a:gd name="T56" fmla="*/ 43 w 53"/>
                <a:gd name="T57" fmla="*/ 67 h 68"/>
                <a:gd name="T58" fmla="*/ 38 w 53"/>
                <a:gd name="T59" fmla="*/ 68 h 68"/>
                <a:gd name="T60" fmla="*/ 31 w 53"/>
                <a:gd name="T61" fmla="*/ 68 h 68"/>
                <a:gd name="T62" fmla="*/ 19 w 53"/>
                <a:gd name="T63" fmla="*/ 65 h 68"/>
                <a:gd name="T64" fmla="*/ 8 w 53"/>
                <a:gd name="T65" fmla="*/ 59 h 68"/>
                <a:gd name="T66" fmla="*/ 2 w 53"/>
                <a:gd name="T67" fmla="*/ 48 h 68"/>
                <a:gd name="T68" fmla="*/ 0 w 53"/>
                <a:gd name="T69" fmla="*/ 34 h 68"/>
                <a:gd name="T70" fmla="*/ 2 w 53"/>
                <a:gd name="T71" fmla="*/ 20 h 68"/>
                <a:gd name="T72" fmla="*/ 8 w 53"/>
                <a:gd name="T73" fmla="*/ 9 h 68"/>
                <a:gd name="T74" fmla="*/ 19 w 53"/>
                <a:gd name="T75" fmla="*/ 2 h 68"/>
                <a:gd name="T76" fmla="*/ 31 w 53"/>
                <a:gd name="T77" fmla="*/ 0 h 68"/>
                <a:gd name="T78" fmla="*/ 38 w 53"/>
                <a:gd name="T79" fmla="*/ 0 h 68"/>
                <a:gd name="T80" fmla="*/ 43 w 53"/>
                <a:gd name="T81" fmla="*/ 2 h 68"/>
                <a:gd name="T82" fmla="*/ 48 w 53"/>
                <a:gd name="T83" fmla="*/ 3 h 68"/>
                <a:gd name="T84" fmla="*/ 53 w 53"/>
                <a:gd name="T85" fmla="*/ 7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3" h="68">
                  <a:moveTo>
                    <a:pt x="53" y="7"/>
                  </a:moveTo>
                  <a:lnTo>
                    <a:pt x="53" y="15"/>
                  </a:lnTo>
                  <a:lnTo>
                    <a:pt x="48" y="12"/>
                  </a:lnTo>
                  <a:lnTo>
                    <a:pt x="43" y="9"/>
                  </a:lnTo>
                  <a:lnTo>
                    <a:pt x="38" y="8"/>
                  </a:lnTo>
                  <a:lnTo>
                    <a:pt x="33" y="8"/>
                  </a:lnTo>
                  <a:lnTo>
                    <a:pt x="26" y="8"/>
                  </a:lnTo>
                  <a:lnTo>
                    <a:pt x="23" y="9"/>
                  </a:lnTo>
                  <a:lnTo>
                    <a:pt x="18" y="12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0" y="23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9" y="40"/>
                  </a:lnTo>
                  <a:lnTo>
                    <a:pt x="10" y="45"/>
                  </a:lnTo>
                  <a:lnTo>
                    <a:pt x="13" y="50"/>
                  </a:lnTo>
                  <a:lnTo>
                    <a:pt x="15" y="54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6" y="60"/>
                  </a:lnTo>
                  <a:lnTo>
                    <a:pt x="33" y="60"/>
                  </a:lnTo>
                  <a:lnTo>
                    <a:pt x="38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3" y="53"/>
                  </a:lnTo>
                  <a:lnTo>
                    <a:pt x="53" y="62"/>
                  </a:lnTo>
                  <a:lnTo>
                    <a:pt x="48" y="64"/>
                  </a:lnTo>
                  <a:lnTo>
                    <a:pt x="43" y="67"/>
                  </a:lnTo>
                  <a:lnTo>
                    <a:pt x="38" y="68"/>
                  </a:lnTo>
                  <a:lnTo>
                    <a:pt x="31" y="68"/>
                  </a:lnTo>
                  <a:lnTo>
                    <a:pt x="19" y="65"/>
                  </a:lnTo>
                  <a:lnTo>
                    <a:pt x="8" y="59"/>
                  </a:lnTo>
                  <a:lnTo>
                    <a:pt x="2" y="48"/>
                  </a:lnTo>
                  <a:lnTo>
                    <a:pt x="0" y="34"/>
                  </a:lnTo>
                  <a:lnTo>
                    <a:pt x="2" y="20"/>
                  </a:lnTo>
                  <a:lnTo>
                    <a:pt x="8" y="9"/>
                  </a:lnTo>
                  <a:lnTo>
                    <a:pt x="19" y="2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8" y="3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Freeform 56"/>
            <p:cNvSpPr>
              <a:spLocks noEditPoints="1"/>
            </p:cNvSpPr>
            <p:nvPr/>
          </p:nvSpPr>
          <p:spPr bwMode="auto">
            <a:xfrm>
              <a:off x="3615" y="2659"/>
              <a:ext cx="41" cy="51"/>
            </a:xfrm>
            <a:custGeom>
              <a:avLst/>
              <a:gdLst>
                <a:gd name="T0" fmla="*/ 26 w 41"/>
                <a:gd name="T1" fmla="*/ 25 h 51"/>
                <a:gd name="T2" fmla="*/ 20 w 41"/>
                <a:gd name="T3" fmla="*/ 26 h 51"/>
                <a:gd name="T4" fmla="*/ 15 w 41"/>
                <a:gd name="T5" fmla="*/ 26 h 51"/>
                <a:gd name="T6" fmla="*/ 12 w 41"/>
                <a:gd name="T7" fmla="*/ 27 h 51"/>
                <a:gd name="T8" fmla="*/ 10 w 41"/>
                <a:gd name="T9" fmla="*/ 30 h 51"/>
                <a:gd name="T10" fmla="*/ 8 w 41"/>
                <a:gd name="T11" fmla="*/ 32 h 51"/>
                <a:gd name="T12" fmla="*/ 8 w 41"/>
                <a:gd name="T13" fmla="*/ 35 h 51"/>
                <a:gd name="T14" fmla="*/ 8 w 41"/>
                <a:gd name="T15" fmla="*/ 38 h 51"/>
                <a:gd name="T16" fmla="*/ 11 w 41"/>
                <a:gd name="T17" fmla="*/ 42 h 51"/>
                <a:gd name="T18" fmla="*/ 15 w 41"/>
                <a:gd name="T19" fmla="*/ 43 h 51"/>
                <a:gd name="T20" fmla="*/ 18 w 41"/>
                <a:gd name="T21" fmla="*/ 45 h 51"/>
                <a:gd name="T22" fmla="*/ 22 w 41"/>
                <a:gd name="T23" fmla="*/ 43 h 51"/>
                <a:gd name="T24" fmla="*/ 26 w 41"/>
                <a:gd name="T25" fmla="*/ 42 h 51"/>
                <a:gd name="T26" fmla="*/ 30 w 41"/>
                <a:gd name="T27" fmla="*/ 40 h 51"/>
                <a:gd name="T28" fmla="*/ 31 w 41"/>
                <a:gd name="T29" fmla="*/ 36 h 51"/>
                <a:gd name="T30" fmla="*/ 33 w 41"/>
                <a:gd name="T31" fmla="*/ 32 h 51"/>
                <a:gd name="T32" fmla="*/ 33 w 41"/>
                <a:gd name="T33" fmla="*/ 27 h 51"/>
                <a:gd name="T34" fmla="*/ 33 w 41"/>
                <a:gd name="T35" fmla="*/ 25 h 51"/>
                <a:gd name="T36" fmla="*/ 26 w 41"/>
                <a:gd name="T37" fmla="*/ 25 h 51"/>
                <a:gd name="T38" fmla="*/ 41 w 41"/>
                <a:gd name="T39" fmla="*/ 22 h 51"/>
                <a:gd name="T40" fmla="*/ 41 w 41"/>
                <a:gd name="T41" fmla="*/ 50 h 51"/>
                <a:gd name="T42" fmla="*/ 33 w 41"/>
                <a:gd name="T43" fmla="*/ 50 h 51"/>
                <a:gd name="T44" fmla="*/ 33 w 41"/>
                <a:gd name="T45" fmla="*/ 42 h 51"/>
                <a:gd name="T46" fmla="*/ 30 w 41"/>
                <a:gd name="T47" fmla="*/ 46 h 51"/>
                <a:gd name="T48" fmla="*/ 26 w 41"/>
                <a:gd name="T49" fmla="*/ 48 h 51"/>
                <a:gd name="T50" fmla="*/ 22 w 41"/>
                <a:gd name="T51" fmla="*/ 51 h 51"/>
                <a:gd name="T52" fmla="*/ 16 w 41"/>
                <a:gd name="T53" fmla="*/ 51 h 51"/>
                <a:gd name="T54" fmla="*/ 12 w 41"/>
                <a:gd name="T55" fmla="*/ 51 h 51"/>
                <a:gd name="T56" fmla="*/ 7 w 41"/>
                <a:gd name="T57" fmla="*/ 50 h 51"/>
                <a:gd name="T58" fmla="*/ 5 w 41"/>
                <a:gd name="T59" fmla="*/ 47 h 51"/>
                <a:gd name="T60" fmla="*/ 2 w 41"/>
                <a:gd name="T61" fmla="*/ 43 h 51"/>
                <a:gd name="T62" fmla="*/ 1 w 41"/>
                <a:gd name="T63" fmla="*/ 40 h 51"/>
                <a:gd name="T64" fmla="*/ 0 w 41"/>
                <a:gd name="T65" fmla="*/ 36 h 51"/>
                <a:gd name="T66" fmla="*/ 1 w 41"/>
                <a:gd name="T67" fmla="*/ 31 h 51"/>
                <a:gd name="T68" fmla="*/ 2 w 41"/>
                <a:gd name="T69" fmla="*/ 26 h 51"/>
                <a:gd name="T70" fmla="*/ 6 w 41"/>
                <a:gd name="T71" fmla="*/ 23 h 51"/>
                <a:gd name="T72" fmla="*/ 10 w 41"/>
                <a:gd name="T73" fmla="*/ 21 h 51"/>
                <a:gd name="T74" fmla="*/ 15 w 41"/>
                <a:gd name="T75" fmla="*/ 20 h 51"/>
                <a:gd name="T76" fmla="*/ 22 w 41"/>
                <a:gd name="T77" fmla="*/ 18 h 51"/>
                <a:gd name="T78" fmla="*/ 33 w 41"/>
                <a:gd name="T79" fmla="*/ 18 h 51"/>
                <a:gd name="T80" fmla="*/ 33 w 41"/>
                <a:gd name="T81" fmla="*/ 18 h 51"/>
                <a:gd name="T82" fmla="*/ 33 w 41"/>
                <a:gd name="T83" fmla="*/ 15 h 51"/>
                <a:gd name="T84" fmla="*/ 32 w 41"/>
                <a:gd name="T85" fmla="*/ 12 h 51"/>
                <a:gd name="T86" fmla="*/ 30 w 41"/>
                <a:gd name="T87" fmla="*/ 10 h 51"/>
                <a:gd name="T88" fmla="*/ 27 w 41"/>
                <a:gd name="T89" fmla="*/ 7 h 51"/>
                <a:gd name="T90" fmla="*/ 23 w 41"/>
                <a:gd name="T91" fmla="*/ 7 h 51"/>
                <a:gd name="T92" fmla="*/ 20 w 41"/>
                <a:gd name="T93" fmla="*/ 6 h 51"/>
                <a:gd name="T94" fmla="*/ 15 w 41"/>
                <a:gd name="T95" fmla="*/ 6 h 51"/>
                <a:gd name="T96" fmla="*/ 11 w 41"/>
                <a:gd name="T97" fmla="*/ 7 h 51"/>
                <a:gd name="T98" fmla="*/ 7 w 41"/>
                <a:gd name="T99" fmla="*/ 8 h 51"/>
                <a:gd name="T100" fmla="*/ 3 w 41"/>
                <a:gd name="T101" fmla="*/ 11 h 51"/>
                <a:gd name="T102" fmla="*/ 3 w 41"/>
                <a:gd name="T103" fmla="*/ 3 h 51"/>
                <a:gd name="T104" fmla="*/ 8 w 41"/>
                <a:gd name="T105" fmla="*/ 1 h 51"/>
                <a:gd name="T106" fmla="*/ 12 w 41"/>
                <a:gd name="T107" fmla="*/ 0 h 51"/>
                <a:gd name="T108" fmla="*/ 16 w 41"/>
                <a:gd name="T109" fmla="*/ 0 h 51"/>
                <a:gd name="T110" fmla="*/ 20 w 41"/>
                <a:gd name="T111" fmla="*/ 0 h 51"/>
                <a:gd name="T112" fmla="*/ 27 w 41"/>
                <a:gd name="T113" fmla="*/ 0 h 51"/>
                <a:gd name="T114" fmla="*/ 32 w 41"/>
                <a:gd name="T115" fmla="*/ 2 h 51"/>
                <a:gd name="T116" fmla="*/ 36 w 41"/>
                <a:gd name="T117" fmla="*/ 5 h 51"/>
                <a:gd name="T118" fmla="*/ 38 w 41"/>
                <a:gd name="T119" fmla="*/ 8 h 51"/>
                <a:gd name="T120" fmla="*/ 40 w 41"/>
                <a:gd name="T121" fmla="*/ 12 h 51"/>
                <a:gd name="T122" fmla="*/ 41 w 41"/>
                <a:gd name="T123" fmla="*/ 16 h 51"/>
                <a:gd name="T124" fmla="*/ 41 w 41"/>
                <a:gd name="T125" fmla="*/ 22 h 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" h="51">
                  <a:moveTo>
                    <a:pt x="26" y="25"/>
                  </a:moveTo>
                  <a:lnTo>
                    <a:pt x="20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8" y="35"/>
                  </a:lnTo>
                  <a:lnTo>
                    <a:pt x="8" y="38"/>
                  </a:lnTo>
                  <a:lnTo>
                    <a:pt x="11" y="42"/>
                  </a:lnTo>
                  <a:lnTo>
                    <a:pt x="15" y="43"/>
                  </a:lnTo>
                  <a:lnTo>
                    <a:pt x="18" y="45"/>
                  </a:lnTo>
                  <a:lnTo>
                    <a:pt x="22" y="43"/>
                  </a:lnTo>
                  <a:lnTo>
                    <a:pt x="26" y="42"/>
                  </a:lnTo>
                  <a:lnTo>
                    <a:pt x="30" y="40"/>
                  </a:lnTo>
                  <a:lnTo>
                    <a:pt x="31" y="36"/>
                  </a:lnTo>
                  <a:lnTo>
                    <a:pt x="33" y="32"/>
                  </a:lnTo>
                  <a:lnTo>
                    <a:pt x="33" y="27"/>
                  </a:lnTo>
                  <a:lnTo>
                    <a:pt x="33" y="25"/>
                  </a:lnTo>
                  <a:lnTo>
                    <a:pt x="26" y="25"/>
                  </a:lnTo>
                  <a:close/>
                  <a:moveTo>
                    <a:pt x="41" y="22"/>
                  </a:moveTo>
                  <a:lnTo>
                    <a:pt x="41" y="50"/>
                  </a:lnTo>
                  <a:lnTo>
                    <a:pt x="33" y="50"/>
                  </a:lnTo>
                  <a:lnTo>
                    <a:pt x="33" y="42"/>
                  </a:lnTo>
                  <a:lnTo>
                    <a:pt x="30" y="46"/>
                  </a:lnTo>
                  <a:lnTo>
                    <a:pt x="26" y="48"/>
                  </a:lnTo>
                  <a:lnTo>
                    <a:pt x="22" y="51"/>
                  </a:lnTo>
                  <a:lnTo>
                    <a:pt x="16" y="51"/>
                  </a:lnTo>
                  <a:lnTo>
                    <a:pt x="12" y="51"/>
                  </a:lnTo>
                  <a:lnTo>
                    <a:pt x="7" y="50"/>
                  </a:lnTo>
                  <a:lnTo>
                    <a:pt x="5" y="47"/>
                  </a:lnTo>
                  <a:lnTo>
                    <a:pt x="2" y="43"/>
                  </a:lnTo>
                  <a:lnTo>
                    <a:pt x="1" y="40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2" y="26"/>
                  </a:lnTo>
                  <a:lnTo>
                    <a:pt x="6" y="23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22" y="18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0" y="6"/>
                  </a:lnTo>
                  <a:lnTo>
                    <a:pt x="15" y="6"/>
                  </a:lnTo>
                  <a:lnTo>
                    <a:pt x="11" y="7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6" y="5"/>
                  </a:lnTo>
                  <a:lnTo>
                    <a:pt x="38" y="8"/>
                  </a:lnTo>
                  <a:lnTo>
                    <a:pt x="40" y="12"/>
                  </a:lnTo>
                  <a:lnTo>
                    <a:pt x="41" y="16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3667" y="2660"/>
              <a:ext cx="47" cy="49"/>
            </a:xfrm>
            <a:custGeom>
              <a:avLst/>
              <a:gdLst>
                <a:gd name="T0" fmla="*/ 0 w 47"/>
                <a:gd name="T1" fmla="*/ 0 h 49"/>
                <a:gd name="T2" fmla="*/ 9 w 47"/>
                <a:gd name="T3" fmla="*/ 0 h 49"/>
                <a:gd name="T4" fmla="*/ 24 w 47"/>
                <a:gd name="T5" fmla="*/ 41 h 49"/>
                <a:gd name="T6" fmla="*/ 40 w 47"/>
                <a:gd name="T7" fmla="*/ 0 h 49"/>
                <a:gd name="T8" fmla="*/ 47 w 47"/>
                <a:gd name="T9" fmla="*/ 0 h 49"/>
                <a:gd name="T10" fmla="*/ 30 w 47"/>
                <a:gd name="T11" fmla="*/ 49 h 49"/>
                <a:gd name="T12" fmla="*/ 19 w 47"/>
                <a:gd name="T13" fmla="*/ 49 h 49"/>
                <a:gd name="T14" fmla="*/ 0 w 47"/>
                <a:gd name="T15" fmla="*/ 0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" h="49">
                  <a:moveTo>
                    <a:pt x="0" y="0"/>
                  </a:moveTo>
                  <a:lnTo>
                    <a:pt x="9" y="0"/>
                  </a:lnTo>
                  <a:lnTo>
                    <a:pt x="24" y="41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30" y="49"/>
                  </a:lnTo>
                  <a:lnTo>
                    <a:pt x="19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" name="Freeform 58"/>
            <p:cNvSpPr>
              <a:spLocks noEditPoints="1"/>
            </p:cNvSpPr>
            <p:nvPr/>
          </p:nvSpPr>
          <p:spPr bwMode="auto">
            <a:xfrm>
              <a:off x="3726" y="2640"/>
              <a:ext cx="8" cy="69"/>
            </a:xfrm>
            <a:custGeom>
              <a:avLst/>
              <a:gdLst>
                <a:gd name="T0" fmla="*/ 0 w 8"/>
                <a:gd name="T1" fmla="*/ 20 h 69"/>
                <a:gd name="T2" fmla="*/ 8 w 8"/>
                <a:gd name="T3" fmla="*/ 20 h 69"/>
                <a:gd name="T4" fmla="*/ 8 w 8"/>
                <a:gd name="T5" fmla="*/ 69 h 69"/>
                <a:gd name="T6" fmla="*/ 0 w 8"/>
                <a:gd name="T7" fmla="*/ 69 h 69"/>
                <a:gd name="T8" fmla="*/ 0 w 8"/>
                <a:gd name="T9" fmla="*/ 20 h 69"/>
                <a:gd name="T10" fmla="*/ 0 w 8"/>
                <a:gd name="T11" fmla="*/ 0 h 69"/>
                <a:gd name="T12" fmla="*/ 8 w 8"/>
                <a:gd name="T13" fmla="*/ 0 h 69"/>
                <a:gd name="T14" fmla="*/ 8 w 8"/>
                <a:gd name="T15" fmla="*/ 11 h 69"/>
                <a:gd name="T16" fmla="*/ 0 w 8"/>
                <a:gd name="T17" fmla="*/ 11 h 69"/>
                <a:gd name="T18" fmla="*/ 0 w 8"/>
                <a:gd name="T19" fmla="*/ 0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69">
                  <a:moveTo>
                    <a:pt x="0" y="20"/>
                  </a:moveTo>
                  <a:lnTo>
                    <a:pt x="8" y="20"/>
                  </a:lnTo>
                  <a:lnTo>
                    <a:pt x="8" y="69"/>
                  </a:lnTo>
                  <a:lnTo>
                    <a:pt x="0" y="69"/>
                  </a:lnTo>
                  <a:lnTo>
                    <a:pt x="0" y="20"/>
                  </a:lnTo>
                  <a:close/>
                  <a:moveTo>
                    <a:pt x="0" y="0"/>
                  </a:moveTo>
                  <a:lnTo>
                    <a:pt x="8" y="0"/>
                  </a:lnTo>
                  <a:lnTo>
                    <a:pt x="8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3746" y="2645"/>
              <a:ext cx="29" cy="64"/>
            </a:xfrm>
            <a:custGeom>
              <a:avLst/>
              <a:gdLst>
                <a:gd name="T0" fmla="*/ 13 w 29"/>
                <a:gd name="T1" fmla="*/ 0 h 64"/>
                <a:gd name="T2" fmla="*/ 13 w 29"/>
                <a:gd name="T3" fmla="*/ 15 h 64"/>
                <a:gd name="T4" fmla="*/ 29 w 29"/>
                <a:gd name="T5" fmla="*/ 15 h 64"/>
                <a:gd name="T6" fmla="*/ 29 w 29"/>
                <a:gd name="T7" fmla="*/ 21 h 64"/>
                <a:gd name="T8" fmla="*/ 13 w 29"/>
                <a:gd name="T9" fmla="*/ 21 h 64"/>
                <a:gd name="T10" fmla="*/ 13 w 29"/>
                <a:gd name="T11" fmla="*/ 47 h 64"/>
                <a:gd name="T12" fmla="*/ 13 w 29"/>
                <a:gd name="T13" fmla="*/ 51 h 64"/>
                <a:gd name="T14" fmla="*/ 14 w 29"/>
                <a:gd name="T15" fmla="*/ 54 h 64"/>
                <a:gd name="T16" fmla="*/ 14 w 29"/>
                <a:gd name="T17" fmla="*/ 55 h 64"/>
                <a:gd name="T18" fmla="*/ 16 w 29"/>
                <a:gd name="T19" fmla="*/ 56 h 64"/>
                <a:gd name="T20" fmla="*/ 18 w 29"/>
                <a:gd name="T21" fmla="*/ 57 h 64"/>
                <a:gd name="T22" fmla="*/ 22 w 29"/>
                <a:gd name="T23" fmla="*/ 57 h 64"/>
                <a:gd name="T24" fmla="*/ 29 w 29"/>
                <a:gd name="T25" fmla="*/ 57 h 64"/>
                <a:gd name="T26" fmla="*/ 29 w 29"/>
                <a:gd name="T27" fmla="*/ 64 h 64"/>
                <a:gd name="T28" fmla="*/ 22 w 29"/>
                <a:gd name="T29" fmla="*/ 64 h 64"/>
                <a:gd name="T30" fmla="*/ 16 w 29"/>
                <a:gd name="T31" fmla="*/ 64 h 64"/>
                <a:gd name="T32" fmla="*/ 12 w 29"/>
                <a:gd name="T33" fmla="*/ 62 h 64"/>
                <a:gd name="T34" fmla="*/ 8 w 29"/>
                <a:gd name="T35" fmla="*/ 60 h 64"/>
                <a:gd name="T36" fmla="*/ 7 w 29"/>
                <a:gd name="T37" fmla="*/ 57 h 64"/>
                <a:gd name="T38" fmla="*/ 6 w 29"/>
                <a:gd name="T39" fmla="*/ 54 h 64"/>
                <a:gd name="T40" fmla="*/ 5 w 29"/>
                <a:gd name="T41" fmla="*/ 47 h 64"/>
                <a:gd name="T42" fmla="*/ 5 w 29"/>
                <a:gd name="T43" fmla="*/ 21 h 64"/>
                <a:gd name="T44" fmla="*/ 0 w 29"/>
                <a:gd name="T45" fmla="*/ 21 h 64"/>
                <a:gd name="T46" fmla="*/ 0 w 29"/>
                <a:gd name="T47" fmla="*/ 15 h 64"/>
                <a:gd name="T48" fmla="*/ 5 w 29"/>
                <a:gd name="T49" fmla="*/ 15 h 64"/>
                <a:gd name="T50" fmla="*/ 5 w 29"/>
                <a:gd name="T51" fmla="*/ 0 h 64"/>
                <a:gd name="T52" fmla="*/ 13 w 29"/>
                <a:gd name="T53" fmla="*/ 0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" h="64">
                  <a:moveTo>
                    <a:pt x="13" y="0"/>
                  </a:moveTo>
                  <a:lnTo>
                    <a:pt x="13" y="15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13" y="21"/>
                  </a:lnTo>
                  <a:lnTo>
                    <a:pt x="13" y="47"/>
                  </a:lnTo>
                  <a:lnTo>
                    <a:pt x="13" y="51"/>
                  </a:lnTo>
                  <a:lnTo>
                    <a:pt x="14" y="54"/>
                  </a:lnTo>
                  <a:lnTo>
                    <a:pt x="14" y="55"/>
                  </a:lnTo>
                  <a:lnTo>
                    <a:pt x="16" y="56"/>
                  </a:lnTo>
                  <a:lnTo>
                    <a:pt x="18" y="57"/>
                  </a:lnTo>
                  <a:lnTo>
                    <a:pt x="22" y="57"/>
                  </a:lnTo>
                  <a:lnTo>
                    <a:pt x="29" y="57"/>
                  </a:lnTo>
                  <a:lnTo>
                    <a:pt x="29" y="64"/>
                  </a:lnTo>
                  <a:lnTo>
                    <a:pt x="22" y="64"/>
                  </a:lnTo>
                  <a:lnTo>
                    <a:pt x="16" y="64"/>
                  </a:lnTo>
                  <a:lnTo>
                    <a:pt x="12" y="62"/>
                  </a:lnTo>
                  <a:lnTo>
                    <a:pt x="8" y="60"/>
                  </a:lnTo>
                  <a:lnTo>
                    <a:pt x="7" y="57"/>
                  </a:lnTo>
                  <a:lnTo>
                    <a:pt x="6" y="54"/>
                  </a:lnTo>
                  <a:lnTo>
                    <a:pt x="5" y="47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5" y="15"/>
                  </a:lnTo>
                  <a:lnTo>
                    <a:pt x="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3780" y="2660"/>
              <a:ext cx="49" cy="67"/>
            </a:xfrm>
            <a:custGeom>
              <a:avLst/>
              <a:gdLst>
                <a:gd name="T0" fmla="*/ 27 w 49"/>
                <a:gd name="T1" fmla="*/ 54 h 67"/>
                <a:gd name="T2" fmla="*/ 24 w 49"/>
                <a:gd name="T3" fmla="*/ 59 h 67"/>
                <a:gd name="T4" fmla="*/ 23 w 49"/>
                <a:gd name="T5" fmla="*/ 62 h 67"/>
                <a:gd name="T6" fmla="*/ 20 w 49"/>
                <a:gd name="T7" fmla="*/ 65 h 67"/>
                <a:gd name="T8" fmla="*/ 18 w 49"/>
                <a:gd name="T9" fmla="*/ 66 h 67"/>
                <a:gd name="T10" fmla="*/ 15 w 49"/>
                <a:gd name="T11" fmla="*/ 67 h 67"/>
                <a:gd name="T12" fmla="*/ 12 w 49"/>
                <a:gd name="T13" fmla="*/ 67 h 67"/>
                <a:gd name="T14" fmla="*/ 5 w 49"/>
                <a:gd name="T15" fmla="*/ 67 h 67"/>
                <a:gd name="T16" fmla="*/ 5 w 49"/>
                <a:gd name="T17" fmla="*/ 61 h 67"/>
                <a:gd name="T18" fmla="*/ 10 w 49"/>
                <a:gd name="T19" fmla="*/ 61 h 67"/>
                <a:gd name="T20" fmla="*/ 13 w 49"/>
                <a:gd name="T21" fmla="*/ 60 h 67"/>
                <a:gd name="T22" fmla="*/ 15 w 49"/>
                <a:gd name="T23" fmla="*/ 59 h 67"/>
                <a:gd name="T24" fmla="*/ 17 w 49"/>
                <a:gd name="T25" fmla="*/ 57 h 67"/>
                <a:gd name="T26" fmla="*/ 18 w 49"/>
                <a:gd name="T27" fmla="*/ 55 h 67"/>
                <a:gd name="T28" fmla="*/ 19 w 49"/>
                <a:gd name="T29" fmla="*/ 51 h 67"/>
                <a:gd name="T30" fmla="*/ 20 w 49"/>
                <a:gd name="T31" fmla="*/ 47 h 67"/>
                <a:gd name="T32" fmla="*/ 0 w 49"/>
                <a:gd name="T33" fmla="*/ 0 h 67"/>
                <a:gd name="T34" fmla="*/ 9 w 49"/>
                <a:gd name="T35" fmla="*/ 0 h 67"/>
                <a:gd name="T36" fmla="*/ 24 w 49"/>
                <a:gd name="T37" fmla="*/ 39 h 67"/>
                <a:gd name="T38" fmla="*/ 40 w 49"/>
                <a:gd name="T39" fmla="*/ 0 h 67"/>
                <a:gd name="T40" fmla="*/ 49 w 49"/>
                <a:gd name="T41" fmla="*/ 0 h 67"/>
                <a:gd name="T42" fmla="*/ 27 w 49"/>
                <a:gd name="T43" fmla="*/ 54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67">
                  <a:moveTo>
                    <a:pt x="27" y="54"/>
                  </a:moveTo>
                  <a:lnTo>
                    <a:pt x="24" y="59"/>
                  </a:lnTo>
                  <a:lnTo>
                    <a:pt x="23" y="62"/>
                  </a:lnTo>
                  <a:lnTo>
                    <a:pt x="20" y="65"/>
                  </a:lnTo>
                  <a:lnTo>
                    <a:pt x="18" y="66"/>
                  </a:lnTo>
                  <a:lnTo>
                    <a:pt x="15" y="67"/>
                  </a:lnTo>
                  <a:lnTo>
                    <a:pt x="12" y="67"/>
                  </a:lnTo>
                  <a:lnTo>
                    <a:pt x="5" y="67"/>
                  </a:lnTo>
                  <a:lnTo>
                    <a:pt x="5" y="61"/>
                  </a:lnTo>
                  <a:lnTo>
                    <a:pt x="10" y="61"/>
                  </a:lnTo>
                  <a:lnTo>
                    <a:pt x="13" y="60"/>
                  </a:lnTo>
                  <a:lnTo>
                    <a:pt x="15" y="59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19" y="51"/>
                  </a:lnTo>
                  <a:lnTo>
                    <a:pt x="20" y="47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39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2731" y="1600"/>
              <a:ext cx="33" cy="20"/>
            </a:xfrm>
            <a:custGeom>
              <a:avLst/>
              <a:gdLst>
                <a:gd name="T0" fmla="*/ 33 w 33"/>
                <a:gd name="T1" fmla="*/ 20 h 20"/>
                <a:gd name="T2" fmla="*/ 0 w 33"/>
                <a:gd name="T3" fmla="*/ 20 h 20"/>
                <a:gd name="T4" fmla="*/ 6 w 33"/>
                <a:gd name="T5" fmla="*/ 0 h 20"/>
                <a:gd name="T6" fmla="*/ 33 w 33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" h="20">
                  <a:moveTo>
                    <a:pt x="33" y="20"/>
                  </a:moveTo>
                  <a:lnTo>
                    <a:pt x="0" y="20"/>
                  </a:lnTo>
                  <a:lnTo>
                    <a:pt x="6" y="0"/>
                  </a:lnTo>
                  <a:lnTo>
                    <a:pt x="33" y="2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2480" y="1520"/>
              <a:ext cx="261" cy="95"/>
            </a:xfrm>
            <a:custGeom>
              <a:avLst/>
              <a:gdLst>
                <a:gd name="T0" fmla="*/ 1 w 261"/>
                <a:gd name="T1" fmla="*/ 0 h 95"/>
                <a:gd name="T2" fmla="*/ 261 w 261"/>
                <a:gd name="T3" fmla="*/ 89 h 95"/>
                <a:gd name="T4" fmla="*/ 258 w 261"/>
                <a:gd name="T5" fmla="*/ 95 h 95"/>
                <a:gd name="T6" fmla="*/ 0 w 261"/>
                <a:gd name="T7" fmla="*/ 8 h 95"/>
                <a:gd name="T8" fmla="*/ 1 w 261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1" h="95">
                  <a:moveTo>
                    <a:pt x="1" y="0"/>
                  </a:moveTo>
                  <a:lnTo>
                    <a:pt x="261" y="89"/>
                  </a:lnTo>
                  <a:lnTo>
                    <a:pt x="258" y="95"/>
                  </a:lnTo>
                  <a:lnTo>
                    <a:pt x="0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3303" y="2872"/>
              <a:ext cx="26" cy="31"/>
            </a:xfrm>
            <a:custGeom>
              <a:avLst/>
              <a:gdLst>
                <a:gd name="T0" fmla="*/ 0 w 26"/>
                <a:gd name="T1" fmla="*/ 31 h 31"/>
                <a:gd name="T2" fmla="*/ 9 w 26"/>
                <a:gd name="T3" fmla="*/ 0 h 31"/>
                <a:gd name="T4" fmla="*/ 26 w 26"/>
                <a:gd name="T5" fmla="*/ 11 h 31"/>
                <a:gd name="T6" fmla="*/ 0 w 26"/>
                <a:gd name="T7" fmla="*/ 31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1">
                  <a:moveTo>
                    <a:pt x="0" y="31"/>
                  </a:moveTo>
                  <a:lnTo>
                    <a:pt x="9" y="0"/>
                  </a:lnTo>
                  <a:lnTo>
                    <a:pt x="26" y="1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3314" y="2746"/>
              <a:ext cx="97" cy="138"/>
            </a:xfrm>
            <a:custGeom>
              <a:avLst/>
              <a:gdLst>
                <a:gd name="T0" fmla="*/ 97 w 97"/>
                <a:gd name="T1" fmla="*/ 4 h 138"/>
                <a:gd name="T2" fmla="*/ 6 w 97"/>
                <a:gd name="T3" fmla="*/ 138 h 138"/>
                <a:gd name="T4" fmla="*/ 0 w 97"/>
                <a:gd name="T5" fmla="*/ 135 h 138"/>
                <a:gd name="T6" fmla="*/ 91 w 97"/>
                <a:gd name="T7" fmla="*/ 0 h 138"/>
                <a:gd name="T8" fmla="*/ 97 w 97"/>
                <a:gd name="T9" fmla="*/ 4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" h="138">
                  <a:moveTo>
                    <a:pt x="97" y="4"/>
                  </a:moveTo>
                  <a:lnTo>
                    <a:pt x="6" y="138"/>
                  </a:lnTo>
                  <a:lnTo>
                    <a:pt x="0" y="135"/>
                  </a:lnTo>
                  <a:lnTo>
                    <a:pt x="91" y="0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Line 65"/>
            <p:cNvSpPr>
              <a:spLocks noChangeShapeType="1"/>
            </p:cNvSpPr>
            <p:nvPr/>
          </p:nvSpPr>
          <p:spPr bwMode="auto">
            <a:xfrm flipH="1">
              <a:off x="3406" y="2747"/>
              <a:ext cx="398" cy="1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3253" y="1608"/>
              <a:ext cx="31" cy="30"/>
            </a:xfrm>
            <a:custGeom>
              <a:avLst/>
              <a:gdLst>
                <a:gd name="T0" fmla="*/ 31 w 31"/>
                <a:gd name="T1" fmla="*/ 30 h 30"/>
                <a:gd name="T2" fmla="*/ 0 w 31"/>
                <a:gd name="T3" fmla="*/ 15 h 30"/>
                <a:gd name="T4" fmla="*/ 15 w 31"/>
                <a:gd name="T5" fmla="*/ 0 h 30"/>
                <a:gd name="T6" fmla="*/ 31 w 31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0">
                  <a:moveTo>
                    <a:pt x="31" y="30"/>
                  </a:moveTo>
                  <a:lnTo>
                    <a:pt x="0" y="15"/>
                  </a:lnTo>
                  <a:lnTo>
                    <a:pt x="15" y="0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3101" y="1459"/>
              <a:ext cx="167" cy="162"/>
            </a:xfrm>
            <a:custGeom>
              <a:avLst/>
              <a:gdLst>
                <a:gd name="T0" fmla="*/ 5 w 167"/>
                <a:gd name="T1" fmla="*/ 0 h 162"/>
                <a:gd name="T2" fmla="*/ 167 w 167"/>
                <a:gd name="T3" fmla="*/ 157 h 162"/>
                <a:gd name="T4" fmla="*/ 162 w 167"/>
                <a:gd name="T5" fmla="*/ 162 h 162"/>
                <a:gd name="T6" fmla="*/ 0 w 167"/>
                <a:gd name="T7" fmla="*/ 5 h 162"/>
                <a:gd name="T8" fmla="*/ 5 w 167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" h="162">
                  <a:moveTo>
                    <a:pt x="5" y="0"/>
                  </a:moveTo>
                  <a:lnTo>
                    <a:pt x="167" y="157"/>
                  </a:lnTo>
                  <a:lnTo>
                    <a:pt x="162" y="16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2540" y="2939"/>
              <a:ext cx="45" cy="81"/>
            </a:xfrm>
            <a:custGeom>
              <a:avLst/>
              <a:gdLst>
                <a:gd name="T0" fmla="*/ 22 w 45"/>
                <a:gd name="T1" fmla="*/ 81 h 81"/>
                <a:gd name="T2" fmla="*/ 0 w 45"/>
                <a:gd name="T3" fmla="*/ 81 h 81"/>
                <a:gd name="T4" fmla="*/ 0 w 45"/>
                <a:gd name="T5" fmla="*/ 0 h 81"/>
                <a:gd name="T6" fmla="*/ 45 w 45"/>
                <a:gd name="T7" fmla="*/ 0 h 81"/>
                <a:gd name="T8" fmla="*/ 45 w 45"/>
                <a:gd name="T9" fmla="*/ 81 h 81"/>
                <a:gd name="T10" fmla="*/ 22 w 45"/>
                <a:gd name="T11" fmla="*/ 81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81">
                  <a:moveTo>
                    <a:pt x="22" y="81"/>
                  </a:moveTo>
                  <a:lnTo>
                    <a:pt x="0" y="8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81"/>
                  </a:lnTo>
                  <a:lnTo>
                    <a:pt x="22" y="81"/>
                  </a:lnTo>
                  <a:close/>
                </a:path>
              </a:pathLst>
            </a:custGeom>
            <a:solidFill>
              <a:srgbClr val="9967CC"/>
            </a:solidFill>
            <a:ln w="0">
              <a:solidFill>
                <a:srgbClr val="9967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2540" y="2939"/>
              <a:ext cx="45" cy="81"/>
            </a:xfrm>
            <a:custGeom>
              <a:avLst/>
              <a:gdLst>
                <a:gd name="T0" fmla="*/ 22 w 45"/>
                <a:gd name="T1" fmla="*/ 81 h 81"/>
                <a:gd name="T2" fmla="*/ 0 w 45"/>
                <a:gd name="T3" fmla="*/ 81 h 81"/>
                <a:gd name="T4" fmla="*/ 0 w 45"/>
                <a:gd name="T5" fmla="*/ 0 h 81"/>
                <a:gd name="T6" fmla="*/ 45 w 45"/>
                <a:gd name="T7" fmla="*/ 0 h 81"/>
                <a:gd name="T8" fmla="*/ 45 w 45"/>
                <a:gd name="T9" fmla="*/ 81 h 81"/>
                <a:gd name="T10" fmla="*/ 22 w 45"/>
                <a:gd name="T11" fmla="*/ 81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81">
                  <a:moveTo>
                    <a:pt x="22" y="81"/>
                  </a:moveTo>
                  <a:lnTo>
                    <a:pt x="0" y="8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81"/>
                  </a:lnTo>
                  <a:lnTo>
                    <a:pt x="22" y="81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3204" y="2939"/>
              <a:ext cx="45" cy="81"/>
            </a:xfrm>
            <a:custGeom>
              <a:avLst/>
              <a:gdLst>
                <a:gd name="T0" fmla="*/ 23 w 45"/>
                <a:gd name="T1" fmla="*/ 81 h 81"/>
                <a:gd name="T2" fmla="*/ 0 w 45"/>
                <a:gd name="T3" fmla="*/ 81 h 81"/>
                <a:gd name="T4" fmla="*/ 0 w 45"/>
                <a:gd name="T5" fmla="*/ 0 h 81"/>
                <a:gd name="T6" fmla="*/ 45 w 45"/>
                <a:gd name="T7" fmla="*/ 0 h 81"/>
                <a:gd name="T8" fmla="*/ 45 w 45"/>
                <a:gd name="T9" fmla="*/ 81 h 81"/>
                <a:gd name="T10" fmla="*/ 23 w 45"/>
                <a:gd name="T11" fmla="*/ 81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81">
                  <a:moveTo>
                    <a:pt x="23" y="81"/>
                  </a:moveTo>
                  <a:lnTo>
                    <a:pt x="0" y="8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81"/>
                  </a:lnTo>
                  <a:lnTo>
                    <a:pt x="23" y="81"/>
                  </a:lnTo>
                  <a:close/>
                </a:path>
              </a:pathLst>
            </a:custGeom>
            <a:solidFill>
              <a:srgbClr val="9967CC"/>
            </a:solidFill>
            <a:ln w="0">
              <a:solidFill>
                <a:srgbClr val="9967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3204" y="2939"/>
              <a:ext cx="45" cy="81"/>
            </a:xfrm>
            <a:custGeom>
              <a:avLst/>
              <a:gdLst>
                <a:gd name="T0" fmla="*/ 23 w 45"/>
                <a:gd name="T1" fmla="*/ 81 h 81"/>
                <a:gd name="T2" fmla="*/ 0 w 45"/>
                <a:gd name="T3" fmla="*/ 81 h 81"/>
                <a:gd name="T4" fmla="*/ 0 w 45"/>
                <a:gd name="T5" fmla="*/ 0 h 81"/>
                <a:gd name="T6" fmla="*/ 45 w 45"/>
                <a:gd name="T7" fmla="*/ 0 h 81"/>
                <a:gd name="T8" fmla="*/ 45 w 45"/>
                <a:gd name="T9" fmla="*/ 81 h 81"/>
                <a:gd name="T10" fmla="*/ 23 w 45"/>
                <a:gd name="T11" fmla="*/ 81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81">
                  <a:moveTo>
                    <a:pt x="23" y="81"/>
                  </a:moveTo>
                  <a:lnTo>
                    <a:pt x="0" y="8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81"/>
                  </a:lnTo>
                  <a:lnTo>
                    <a:pt x="23" y="81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343" y="2571"/>
              <a:ext cx="42" cy="68"/>
            </a:xfrm>
            <a:custGeom>
              <a:avLst/>
              <a:gdLst>
                <a:gd name="T0" fmla="*/ 4 w 42"/>
                <a:gd name="T1" fmla="*/ 0 h 68"/>
                <a:gd name="T2" fmla="*/ 39 w 42"/>
                <a:gd name="T3" fmla="*/ 0 h 68"/>
                <a:gd name="T4" fmla="*/ 39 w 42"/>
                <a:gd name="T5" fmla="*/ 8 h 68"/>
                <a:gd name="T6" fmla="*/ 11 w 42"/>
                <a:gd name="T7" fmla="*/ 8 h 68"/>
                <a:gd name="T8" fmla="*/ 11 w 42"/>
                <a:gd name="T9" fmla="*/ 24 h 68"/>
                <a:gd name="T10" fmla="*/ 14 w 42"/>
                <a:gd name="T11" fmla="*/ 23 h 68"/>
                <a:gd name="T12" fmla="*/ 15 w 42"/>
                <a:gd name="T13" fmla="*/ 23 h 68"/>
                <a:gd name="T14" fmla="*/ 17 w 42"/>
                <a:gd name="T15" fmla="*/ 23 h 68"/>
                <a:gd name="T16" fmla="*/ 19 w 42"/>
                <a:gd name="T17" fmla="*/ 23 h 68"/>
                <a:gd name="T18" fmla="*/ 26 w 42"/>
                <a:gd name="T19" fmla="*/ 23 h 68"/>
                <a:gd name="T20" fmla="*/ 31 w 42"/>
                <a:gd name="T21" fmla="*/ 25 h 68"/>
                <a:gd name="T22" fmla="*/ 36 w 42"/>
                <a:gd name="T23" fmla="*/ 29 h 68"/>
                <a:gd name="T24" fmla="*/ 40 w 42"/>
                <a:gd name="T25" fmla="*/ 33 h 68"/>
                <a:gd name="T26" fmla="*/ 42 w 42"/>
                <a:gd name="T27" fmla="*/ 39 h 68"/>
                <a:gd name="T28" fmla="*/ 42 w 42"/>
                <a:gd name="T29" fmla="*/ 45 h 68"/>
                <a:gd name="T30" fmla="*/ 42 w 42"/>
                <a:gd name="T31" fmla="*/ 50 h 68"/>
                <a:gd name="T32" fmla="*/ 41 w 42"/>
                <a:gd name="T33" fmla="*/ 54 h 68"/>
                <a:gd name="T34" fmla="*/ 39 w 42"/>
                <a:gd name="T35" fmla="*/ 58 h 68"/>
                <a:gd name="T36" fmla="*/ 36 w 42"/>
                <a:gd name="T37" fmla="*/ 62 h 68"/>
                <a:gd name="T38" fmla="*/ 31 w 42"/>
                <a:gd name="T39" fmla="*/ 64 h 68"/>
                <a:gd name="T40" fmla="*/ 25 w 42"/>
                <a:gd name="T41" fmla="*/ 67 h 68"/>
                <a:gd name="T42" fmla="*/ 17 w 42"/>
                <a:gd name="T43" fmla="*/ 68 h 68"/>
                <a:gd name="T44" fmla="*/ 14 w 42"/>
                <a:gd name="T45" fmla="*/ 67 h 68"/>
                <a:gd name="T46" fmla="*/ 10 w 42"/>
                <a:gd name="T47" fmla="*/ 67 h 68"/>
                <a:gd name="T48" fmla="*/ 5 w 42"/>
                <a:gd name="T49" fmla="*/ 65 h 68"/>
                <a:gd name="T50" fmla="*/ 0 w 42"/>
                <a:gd name="T51" fmla="*/ 64 h 68"/>
                <a:gd name="T52" fmla="*/ 0 w 42"/>
                <a:gd name="T53" fmla="*/ 55 h 68"/>
                <a:gd name="T54" fmla="*/ 5 w 42"/>
                <a:gd name="T55" fmla="*/ 58 h 68"/>
                <a:gd name="T56" fmla="*/ 9 w 42"/>
                <a:gd name="T57" fmla="*/ 59 h 68"/>
                <a:gd name="T58" fmla="*/ 14 w 42"/>
                <a:gd name="T59" fmla="*/ 59 h 68"/>
                <a:gd name="T60" fmla="*/ 17 w 42"/>
                <a:gd name="T61" fmla="*/ 60 h 68"/>
                <a:gd name="T62" fmla="*/ 22 w 42"/>
                <a:gd name="T63" fmla="*/ 59 h 68"/>
                <a:gd name="T64" fmla="*/ 26 w 42"/>
                <a:gd name="T65" fmla="*/ 58 h 68"/>
                <a:gd name="T66" fmla="*/ 30 w 42"/>
                <a:gd name="T67" fmla="*/ 55 h 68"/>
                <a:gd name="T68" fmla="*/ 32 w 42"/>
                <a:gd name="T69" fmla="*/ 53 h 68"/>
                <a:gd name="T70" fmla="*/ 34 w 42"/>
                <a:gd name="T71" fmla="*/ 49 h 68"/>
                <a:gd name="T72" fmla="*/ 34 w 42"/>
                <a:gd name="T73" fmla="*/ 45 h 68"/>
                <a:gd name="T74" fmla="*/ 34 w 42"/>
                <a:gd name="T75" fmla="*/ 40 h 68"/>
                <a:gd name="T76" fmla="*/ 32 w 42"/>
                <a:gd name="T77" fmla="*/ 37 h 68"/>
                <a:gd name="T78" fmla="*/ 30 w 42"/>
                <a:gd name="T79" fmla="*/ 34 h 68"/>
                <a:gd name="T80" fmla="*/ 26 w 42"/>
                <a:gd name="T81" fmla="*/ 32 h 68"/>
                <a:gd name="T82" fmla="*/ 22 w 42"/>
                <a:gd name="T83" fmla="*/ 30 h 68"/>
                <a:gd name="T84" fmla="*/ 17 w 42"/>
                <a:gd name="T85" fmla="*/ 30 h 68"/>
                <a:gd name="T86" fmla="*/ 14 w 42"/>
                <a:gd name="T87" fmla="*/ 30 h 68"/>
                <a:gd name="T88" fmla="*/ 11 w 42"/>
                <a:gd name="T89" fmla="*/ 30 h 68"/>
                <a:gd name="T90" fmla="*/ 7 w 42"/>
                <a:gd name="T91" fmla="*/ 32 h 68"/>
                <a:gd name="T92" fmla="*/ 4 w 42"/>
                <a:gd name="T93" fmla="*/ 33 h 68"/>
                <a:gd name="T94" fmla="*/ 4 w 42"/>
                <a:gd name="T95" fmla="*/ 0 h 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" h="68">
                  <a:moveTo>
                    <a:pt x="4" y="0"/>
                  </a:moveTo>
                  <a:lnTo>
                    <a:pt x="39" y="0"/>
                  </a:lnTo>
                  <a:lnTo>
                    <a:pt x="39" y="8"/>
                  </a:lnTo>
                  <a:lnTo>
                    <a:pt x="11" y="8"/>
                  </a:lnTo>
                  <a:lnTo>
                    <a:pt x="11" y="24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26" y="23"/>
                  </a:lnTo>
                  <a:lnTo>
                    <a:pt x="31" y="25"/>
                  </a:lnTo>
                  <a:lnTo>
                    <a:pt x="36" y="29"/>
                  </a:lnTo>
                  <a:lnTo>
                    <a:pt x="40" y="33"/>
                  </a:lnTo>
                  <a:lnTo>
                    <a:pt x="42" y="39"/>
                  </a:lnTo>
                  <a:lnTo>
                    <a:pt x="42" y="45"/>
                  </a:lnTo>
                  <a:lnTo>
                    <a:pt x="42" y="50"/>
                  </a:lnTo>
                  <a:lnTo>
                    <a:pt x="41" y="54"/>
                  </a:lnTo>
                  <a:lnTo>
                    <a:pt x="39" y="58"/>
                  </a:lnTo>
                  <a:lnTo>
                    <a:pt x="36" y="62"/>
                  </a:lnTo>
                  <a:lnTo>
                    <a:pt x="31" y="64"/>
                  </a:lnTo>
                  <a:lnTo>
                    <a:pt x="25" y="67"/>
                  </a:lnTo>
                  <a:lnTo>
                    <a:pt x="17" y="68"/>
                  </a:lnTo>
                  <a:lnTo>
                    <a:pt x="14" y="67"/>
                  </a:lnTo>
                  <a:lnTo>
                    <a:pt x="10" y="67"/>
                  </a:lnTo>
                  <a:lnTo>
                    <a:pt x="5" y="65"/>
                  </a:lnTo>
                  <a:lnTo>
                    <a:pt x="0" y="64"/>
                  </a:lnTo>
                  <a:lnTo>
                    <a:pt x="0" y="55"/>
                  </a:lnTo>
                  <a:lnTo>
                    <a:pt x="5" y="58"/>
                  </a:lnTo>
                  <a:lnTo>
                    <a:pt x="9" y="59"/>
                  </a:lnTo>
                  <a:lnTo>
                    <a:pt x="14" y="59"/>
                  </a:lnTo>
                  <a:lnTo>
                    <a:pt x="17" y="60"/>
                  </a:lnTo>
                  <a:lnTo>
                    <a:pt x="22" y="59"/>
                  </a:lnTo>
                  <a:lnTo>
                    <a:pt x="26" y="58"/>
                  </a:lnTo>
                  <a:lnTo>
                    <a:pt x="30" y="55"/>
                  </a:lnTo>
                  <a:lnTo>
                    <a:pt x="32" y="53"/>
                  </a:lnTo>
                  <a:lnTo>
                    <a:pt x="34" y="49"/>
                  </a:lnTo>
                  <a:lnTo>
                    <a:pt x="34" y="45"/>
                  </a:lnTo>
                  <a:lnTo>
                    <a:pt x="34" y="40"/>
                  </a:lnTo>
                  <a:lnTo>
                    <a:pt x="32" y="37"/>
                  </a:lnTo>
                  <a:lnTo>
                    <a:pt x="30" y="34"/>
                  </a:lnTo>
                  <a:lnTo>
                    <a:pt x="26" y="32"/>
                  </a:lnTo>
                  <a:lnTo>
                    <a:pt x="22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1" y="30"/>
                  </a:lnTo>
                  <a:lnTo>
                    <a:pt x="7" y="32"/>
                  </a:lnTo>
                  <a:lnTo>
                    <a:pt x="4" y="3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Freeform 73"/>
            <p:cNvSpPr>
              <a:spLocks noEditPoints="1"/>
            </p:cNvSpPr>
            <p:nvPr/>
          </p:nvSpPr>
          <p:spPr bwMode="auto">
            <a:xfrm>
              <a:off x="2399" y="2570"/>
              <a:ext cx="46" cy="69"/>
            </a:xfrm>
            <a:custGeom>
              <a:avLst/>
              <a:gdLst>
                <a:gd name="T0" fmla="*/ 22 w 46"/>
                <a:gd name="T1" fmla="*/ 8 h 69"/>
                <a:gd name="T2" fmla="*/ 19 w 46"/>
                <a:gd name="T3" fmla="*/ 8 h 69"/>
                <a:gd name="T4" fmla="*/ 15 w 46"/>
                <a:gd name="T5" fmla="*/ 10 h 69"/>
                <a:gd name="T6" fmla="*/ 12 w 46"/>
                <a:gd name="T7" fmla="*/ 14 h 69"/>
                <a:gd name="T8" fmla="*/ 10 w 46"/>
                <a:gd name="T9" fmla="*/ 23 h 69"/>
                <a:gd name="T10" fmla="*/ 9 w 46"/>
                <a:gd name="T11" fmla="*/ 34 h 69"/>
                <a:gd name="T12" fmla="*/ 10 w 46"/>
                <a:gd name="T13" fmla="*/ 46 h 69"/>
                <a:gd name="T14" fmla="*/ 12 w 46"/>
                <a:gd name="T15" fmla="*/ 55 h 69"/>
                <a:gd name="T16" fmla="*/ 15 w 46"/>
                <a:gd name="T17" fmla="*/ 58 h 69"/>
                <a:gd name="T18" fmla="*/ 19 w 46"/>
                <a:gd name="T19" fmla="*/ 60 h 69"/>
                <a:gd name="T20" fmla="*/ 22 w 46"/>
                <a:gd name="T21" fmla="*/ 61 h 69"/>
                <a:gd name="T22" fmla="*/ 27 w 46"/>
                <a:gd name="T23" fmla="*/ 60 h 69"/>
                <a:gd name="T24" fmla="*/ 31 w 46"/>
                <a:gd name="T25" fmla="*/ 58 h 69"/>
                <a:gd name="T26" fmla="*/ 34 w 46"/>
                <a:gd name="T27" fmla="*/ 55 h 69"/>
                <a:gd name="T28" fmla="*/ 36 w 46"/>
                <a:gd name="T29" fmla="*/ 46 h 69"/>
                <a:gd name="T30" fmla="*/ 36 w 46"/>
                <a:gd name="T31" fmla="*/ 34 h 69"/>
                <a:gd name="T32" fmla="*/ 36 w 46"/>
                <a:gd name="T33" fmla="*/ 23 h 69"/>
                <a:gd name="T34" fmla="*/ 34 w 46"/>
                <a:gd name="T35" fmla="*/ 14 h 69"/>
                <a:gd name="T36" fmla="*/ 31 w 46"/>
                <a:gd name="T37" fmla="*/ 10 h 69"/>
                <a:gd name="T38" fmla="*/ 27 w 46"/>
                <a:gd name="T39" fmla="*/ 8 h 69"/>
                <a:gd name="T40" fmla="*/ 22 w 46"/>
                <a:gd name="T41" fmla="*/ 8 h 69"/>
                <a:gd name="T42" fmla="*/ 22 w 46"/>
                <a:gd name="T43" fmla="*/ 0 h 69"/>
                <a:gd name="T44" fmla="*/ 29 w 46"/>
                <a:gd name="T45" fmla="*/ 0 h 69"/>
                <a:gd name="T46" fmla="*/ 32 w 46"/>
                <a:gd name="T47" fmla="*/ 3 h 69"/>
                <a:gd name="T48" fmla="*/ 36 w 46"/>
                <a:gd name="T49" fmla="*/ 5 h 69"/>
                <a:gd name="T50" fmla="*/ 40 w 46"/>
                <a:gd name="T51" fmla="*/ 9 h 69"/>
                <a:gd name="T52" fmla="*/ 44 w 46"/>
                <a:gd name="T53" fmla="*/ 20 h 69"/>
                <a:gd name="T54" fmla="*/ 46 w 46"/>
                <a:gd name="T55" fmla="*/ 34 h 69"/>
                <a:gd name="T56" fmla="*/ 44 w 46"/>
                <a:gd name="T57" fmla="*/ 49 h 69"/>
                <a:gd name="T58" fmla="*/ 40 w 46"/>
                <a:gd name="T59" fmla="*/ 60 h 69"/>
                <a:gd name="T60" fmla="*/ 36 w 46"/>
                <a:gd name="T61" fmla="*/ 64 h 69"/>
                <a:gd name="T62" fmla="*/ 32 w 46"/>
                <a:gd name="T63" fmla="*/ 66 h 69"/>
                <a:gd name="T64" fmla="*/ 29 w 46"/>
                <a:gd name="T65" fmla="*/ 68 h 69"/>
                <a:gd name="T66" fmla="*/ 22 w 46"/>
                <a:gd name="T67" fmla="*/ 69 h 69"/>
                <a:gd name="T68" fmla="*/ 17 w 46"/>
                <a:gd name="T69" fmla="*/ 68 h 69"/>
                <a:gd name="T70" fmla="*/ 14 w 46"/>
                <a:gd name="T71" fmla="*/ 66 h 69"/>
                <a:gd name="T72" fmla="*/ 9 w 46"/>
                <a:gd name="T73" fmla="*/ 64 h 69"/>
                <a:gd name="T74" fmla="*/ 6 w 46"/>
                <a:gd name="T75" fmla="*/ 60 h 69"/>
                <a:gd name="T76" fmla="*/ 1 w 46"/>
                <a:gd name="T77" fmla="*/ 49 h 69"/>
                <a:gd name="T78" fmla="*/ 0 w 46"/>
                <a:gd name="T79" fmla="*/ 34 h 69"/>
                <a:gd name="T80" fmla="*/ 1 w 46"/>
                <a:gd name="T81" fmla="*/ 20 h 69"/>
                <a:gd name="T82" fmla="*/ 6 w 46"/>
                <a:gd name="T83" fmla="*/ 9 h 69"/>
                <a:gd name="T84" fmla="*/ 9 w 46"/>
                <a:gd name="T85" fmla="*/ 5 h 69"/>
                <a:gd name="T86" fmla="*/ 14 w 46"/>
                <a:gd name="T87" fmla="*/ 3 h 69"/>
                <a:gd name="T88" fmla="*/ 17 w 46"/>
                <a:gd name="T89" fmla="*/ 0 h 69"/>
                <a:gd name="T90" fmla="*/ 22 w 46"/>
                <a:gd name="T91" fmla="*/ 0 h 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6" h="69">
                  <a:moveTo>
                    <a:pt x="22" y="8"/>
                  </a:moveTo>
                  <a:lnTo>
                    <a:pt x="19" y="8"/>
                  </a:lnTo>
                  <a:lnTo>
                    <a:pt x="15" y="10"/>
                  </a:lnTo>
                  <a:lnTo>
                    <a:pt x="12" y="14"/>
                  </a:lnTo>
                  <a:lnTo>
                    <a:pt x="10" y="23"/>
                  </a:lnTo>
                  <a:lnTo>
                    <a:pt x="9" y="34"/>
                  </a:lnTo>
                  <a:lnTo>
                    <a:pt x="10" y="46"/>
                  </a:lnTo>
                  <a:lnTo>
                    <a:pt x="12" y="55"/>
                  </a:lnTo>
                  <a:lnTo>
                    <a:pt x="15" y="58"/>
                  </a:lnTo>
                  <a:lnTo>
                    <a:pt x="19" y="60"/>
                  </a:lnTo>
                  <a:lnTo>
                    <a:pt x="22" y="61"/>
                  </a:lnTo>
                  <a:lnTo>
                    <a:pt x="27" y="60"/>
                  </a:lnTo>
                  <a:lnTo>
                    <a:pt x="31" y="58"/>
                  </a:lnTo>
                  <a:lnTo>
                    <a:pt x="34" y="55"/>
                  </a:lnTo>
                  <a:lnTo>
                    <a:pt x="36" y="46"/>
                  </a:lnTo>
                  <a:lnTo>
                    <a:pt x="36" y="34"/>
                  </a:lnTo>
                  <a:lnTo>
                    <a:pt x="36" y="23"/>
                  </a:lnTo>
                  <a:lnTo>
                    <a:pt x="34" y="14"/>
                  </a:lnTo>
                  <a:lnTo>
                    <a:pt x="31" y="10"/>
                  </a:lnTo>
                  <a:lnTo>
                    <a:pt x="27" y="8"/>
                  </a:lnTo>
                  <a:lnTo>
                    <a:pt x="22" y="8"/>
                  </a:lnTo>
                  <a:close/>
                  <a:moveTo>
                    <a:pt x="22" y="0"/>
                  </a:moveTo>
                  <a:lnTo>
                    <a:pt x="29" y="0"/>
                  </a:lnTo>
                  <a:lnTo>
                    <a:pt x="32" y="3"/>
                  </a:lnTo>
                  <a:lnTo>
                    <a:pt x="36" y="5"/>
                  </a:lnTo>
                  <a:lnTo>
                    <a:pt x="40" y="9"/>
                  </a:lnTo>
                  <a:lnTo>
                    <a:pt x="44" y="20"/>
                  </a:lnTo>
                  <a:lnTo>
                    <a:pt x="46" y="34"/>
                  </a:lnTo>
                  <a:lnTo>
                    <a:pt x="44" y="49"/>
                  </a:lnTo>
                  <a:lnTo>
                    <a:pt x="40" y="60"/>
                  </a:lnTo>
                  <a:lnTo>
                    <a:pt x="36" y="64"/>
                  </a:lnTo>
                  <a:lnTo>
                    <a:pt x="32" y="66"/>
                  </a:lnTo>
                  <a:lnTo>
                    <a:pt x="29" y="68"/>
                  </a:lnTo>
                  <a:lnTo>
                    <a:pt x="22" y="69"/>
                  </a:lnTo>
                  <a:lnTo>
                    <a:pt x="17" y="68"/>
                  </a:lnTo>
                  <a:lnTo>
                    <a:pt x="14" y="66"/>
                  </a:lnTo>
                  <a:lnTo>
                    <a:pt x="9" y="64"/>
                  </a:lnTo>
                  <a:lnTo>
                    <a:pt x="6" y="60"/>
                  </a:lnTo>
                  <a:lnTo>
                    <a:pt x="1" y="49"/>
                  </a:lnTo>
                  <a:lnTo>
                    <a:pt x="0" y="34"/>
                  </a:lnTo>
                  <a:lnTo>
                    <a:pt x="1" y="20"/>
                  </a:lnTo>
                  <a:lnTo>
                    <a:pt x="6" y="9"/>
                  </a:lnTo>
                  <a:lnTo>
                    <a:pt x="9" y="5"/>
                  </a:lnTo>
                  <a:lnTo>
                    <a:pt x="14" y="3"/>
                  </a:lnTo>
                  <a:lnTo>
                    <a:pt x="17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2487" y="2571"/>
              <a:ext cx="50" cy="67"/>
            </a:xfrm>
            <a:custGeom>
              <a:avLst/>
              <a:gdLst>
                <a:gd name="T0" fmla="*/ 0 w 50"/>
                <a:gd name="T1" fmla="*/ 0 h 67"/>
                <a:gd name="T2" fmla="*/ 9 w 50"/>
                <a:gd name="T3" fmla="*/ 0 h 67"/>
                <a:gd name="T4" fmla="*/ 9 w 50"/>
                <a:gd name="T5" fmla="*/ 27 h 67"/>
                <a:gd name="T6" fmla="*/ 42 w 50"/>
                <a:gd name="T7" fmla="*/ 27 h 67"/>
                <a:gd name="T8" fmla="*/ 42 w 50"/>
                <a:gd name="T9" fmla="*/ 0 h 67"/>
                <a:gd name="T10" fmla="*/ 50 w 50"/>
                <a:gd name="T11" fmla="*/ 0 h 67"/>
                <a:gd name="T12" fmla="*/ 50 w 50"/>
                <a:gd name="T13" fmla="*/ 67 h 67"/>
                <a:gd name="T14" fmla="*/ 42 w 50"/>
                <a:gd name="T15" fmla="*/ 67 h 67"/>
                <a:gd name="T16" fmla="*/ 42 w 50"/>
                <a:gd name="T17" fmla="*/ 34 h 67"/>
                <a:gd name="T18" fmla="*/ 9 w 50"/>
                <a:gd name="T19" fmla="*/ 34 h 67"/>
                <a:gd name="T20" fmla="*/ 9 w 50"/>
                <a:gd name="T21" fmla="*/ 67 h 67"/>
                <a:gd name="T22" fmla="*/ 0 w 50"/>
                <a:gd name="T23" fmla="*/ 67 h 67"/>
                <a:gd name="T24" fmla="*/ 0 w 50"/>
                <a:gd name="T25" fmla="*/ 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67">
                  <a:moveTo>
                    <a:pt x="0" y="0"/>
                  </a:moveTo>
                  <a:lnTo>
                    <a:pt x="9" y="0"/>
                  </a:lnTo>
                  <a:lnTo>
                    <a:pt x="9" y="27"/>
                  </a:lnTo>
                  <a:lnTo>
                    <a:pt x="42" y="27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67"/>
                  </a:lnTo>
                  <a:lnTo>
                    <a:pt x="42" y="67"/>
                  </a:lnTo>
                  <a:lnTo>
                    <a:pt x="42" y="34"/>
                  </a:lnTo>
                  <a:lnTo>
                    <a:pt x="9" y="34"/>
                  </a:lnTo>
                  <a:lnTo>
                    <a:pt x="9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2550" y="2588"/>
              <a:ext cx="40" cy="50"/>
            </a:xfrm>
            <a:custGeom>
              <a:avLst/>
              <a:gdLst>
                <a:gd name="T0" fmla="*/ 1 w 40"/>
                <a:gd name="T1" fmla="*/ 0 h 50"/>
                <a:gd name="T2" fmla="*/ 40 w 40"/>
                <a:gd name="T3" fmla="*/ 0 h 50"/>
                <a:gd name="T4" fmla="*/ 40 w 40"/>
                <a:gd name="T5" fmla="*/ 7 h 50"/>
                <a:gd name="T6" fmla="*/ 10 w 40"/>
                <a:gd name="T7" fmla="*/ 42 h 50"/>
                <a:gd name="T8" fmla="*/ 40 w 40"/>
                <a:gd name="T9" fmla="*/ 42 h 50"/>
                <a:gd name="T10" fmla="*/ 40 w 40"/>
                <a:gd name="T11" fmla="*/ 50 h 50"/>
                <a:gd name="T12" fmla="*/ 0 w 40"/>
                <a:gd name="T13" fmla="*/ 50 h 50"/>
                <a:gd name="T14" fmla="*/ 0 w 40"/>
                <a:gd name="T15" fmla="*/ 42 h 50"/>
                <a:gd name="T16" fmla="*/ 31 w 40"/>
                <a:gd name="T17" fmla="*/ 6 h 50"/>
                <a:gd name="T18" fmla="*/ 1 w 40"/>
                <a:gd name="T19" fmla="*/ 6 h 50"/>
                <a:gd name="T20" fmla="*/ 1 w 40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0">
                  <a:moveTo>
                    <a:pt x="1" y="0"/>
                  </a:moveTo>
                  <a:lnTo>
                    <a:pt x="40" y="0"/>
                  </a:lnTo>
                  <a:lnTo>
                    <a:pt x="40" y="7"/>
                  </a:lnTo>
                  <a:lnTo>
                    <a:pt x="10" y="42"/>
                  </a:lnTo>
                  <a:lnTo>
                    <a:pt x="40" y="42"/>
                  </a:lnTo>
                  <a:lnTo>
                    <a:pt x="40" y="50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31" y="6"/>
                  </a:lnTo>
                  <a:lnTo>
                    <a:pt x="1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2631" y="2571"/>
              <a:ext cx="9" cy="67"/>
            </a:xfrm>
            <a:prstGeom prst="rect">
              <a:avLst/>
            </a:prstGeom>
            <a:solidFill>
              <a:srgbClr val="010101"/>
            </a:solidFill>
            <a:ln w="0">
              <a:solidFill>
                <a:srgbClr val="01010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ja-JP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2657" y="2586"/>
              <a:ext cx="41" cy="52"/>
            </a:xfrm>
            <a:custGeom>
              <a:avLst/>
              <a:gdLst>
                <a:gd name="T0" fmla="*/ 41 w 41"/>
                <a:gd name="T1" fmla="*/ 22 h 52"/>
                <a:gd name="T2" fmla="*/ 41 w 41"/>
                <a:gd name="T3" fmla="*/ 52 h 52"/>
                <a:gd name="T4" fmla="*/ 32 w 41"/>
                <a:gd name="T5" fmla="*/ 52 h 52"/>
                <a:gd name="T6" fmla="*/ 32 w 41"/>
                <a:gd name="T7" fmla="*/ 22 h 52"/>
                <a:gd name="T8" fmla="*/ 32 w 41"/>
                <a:gd name="T9" fmla="*/ 18 h 52"/>
                <a:gd name="T10" fmla="*/ 31 w 41"/>
                <a:gd name="T11" fmla="*/ 14 h 52"/>
                <a:gd name="T12" fmla="*/ 30 w 41"/>
                <a:gd name="T13" fmla="*/ 12 h 52"/>
                <a:gd name="T14" fmla="*/ 29 w 41"/>
                <a:gd name="T15" fmla="*/ 9 h 52"/>
                <a:gd name="T16" fmla="*/ 25 w 41"/>
                <a:gd name="T17" fmla="*/ 8 h 52"/>
                <a:gd name="T18" fmla="*/ 23 w 41"/>
                <a:gd name="T19" fmla="*/ 8 h 52"/>
                <a:gd name="T20" fmla="*/ 18 w 41"/>
                <a:gd name="T21" fmla="*/ 8 h 52"/>
                <a:gd name="T22" fmla="*/ 15 w 41"/>
                <a:gd name="T23" fmla="*/ 9 h 52"/>
                <a:gd name="T24" fmla="*/ 11 w 41"/>
                <a:gd name="T25" fmla="*/ 12 h 52"/>
                <a:gd name="T26" fmla="*/ 10 w 41"/>
                <a:gd name="T27" fmla="*/ 15 h 52"/>
                <a:gd name="T28" fmla="*/ 9 w 41"/>
                <a:gd name="T29" fmla="*/ 19 h 52"/>
                <a:gd name="T30" fmla="*/ 8 w 41"/>
                <a:gd name="T31" fmla="*/ 23 h 52"/>
                <a:gd name="T32" fmla="*/ 8 w 41"/>
                <a:gd name="T33" fmla="*/ 52 h 52"/>
                <a:gd name="T34" fmla="*/ 0 w 41"/>
                <a:gd name="T35" fmla="*/ 52 h 52"/>
                <a:gd name="T36" fmla="*/ 0 w 41"/>
                <a:gd name="T37" fmla="*/ 2 h 52"/>
                <a:gd name="T38" fmla="*/ 8 w 41"/>
                <a:gd name="T39" fmla="*/ 2 h 52"/>
                <a:gd name="T40" fmla="*/ 8 w 41"/>
                <a:gd name="T41" fmla="*/ 9 h 52"/>
                <a:gd name="T42" fmla="*/ 11 w 41"/>
                <a:gd name="T43" fmla="*/ 5 h 52"/>
                <a:gd name="T44" fmla="*/ 15 w 41"/>
                <a:gd name="T45" fmla="*/ 3 h 52"/>
                <a:gd name="T46" fmla="*/ 19 w 41"/>
                <a:gd name="T47" fmla="*/ 2 h 52"/>
                <a:gd name="T48" fmla="*/ 24 w 41"/>
                <a:gd name="T49" fmla="*/ 0 h 52"/>
                <a:gd name="T50" fmla="*/ 29 w 41"/>
                <a:gd name="T51" fmla="*/ 2 h 52"/>
                <a:gd name="T52" fmla="*/ 34 w 41"/>
                <a:gd name="T53" fmla="*/ 3 h 52"/>
                <a:gd name="T54" fmla="*/ 36 w 41"/>
                <a:gd name="T55" fmla="*/ 5 h 52"/>
                <a:gd name="T56" fmla="*/ 39 w 41"/>
                <a:gd name="T57" fmla="*/ 10 h 52"/>
                <a:gd name="T58" fmla="*/ 41 w 41"/>
                <a:gd name="T59" fmla="*/ 15 h 52"/>
                <a:gd name="T60" fmla="*/ 41 w 41"/>
                <a:gd name="T61" fmla="*/ 22 h 5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1" h="52">
                  <a:moveTo>
                    <a:pt x="41" y="22"/>
                  </a:moveTo>
                  <a:lnTo>
                    <a:pt x="41" y="52"/>
                  </a:lnTo>
                  <a:lnTo>
                    <a:pt x="32" y="52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31" y="14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5" y="9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8" y="52"/>
                  </a:lnTo>
                  <a:lnTo>
                    <a:pt x="0" y="52"/>
                  </a:lnTo>
                  <a:lnTo>
                    <a:pt x="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34" y="3"/>
                  </a:lnTo>
                  <a:lnTo>
                    <a:pt x="36" y="5"/>
                  </a:lnTo>
                  <a:lnTo>
                    <a:pt x="39" y="10"/>
                  </a:lnTo>
                  <a:lnTo>
                    <a:pt x="41" y="15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2708" y="2569"/>
              <a:ext cx="31" cy="69"/>
            </a:xfrm>
            <a:custGeom>
              <a:avLst/>
              <a:gdLst>
                <a:gd name="T0" fmla="*/ 31 w 31"/>
                <a:gd name="T1" fmla="*/ 0 h 69"/>
                <a:gd name="T2" fmla="*/ 31 w 31"/>
                <a:gd name="T3" fmla="*/ 6 h 69"/>
                <a:gd name="T4" fmla="*/ 23 w 31"/>
                <a:gd name="T5" fmla="*/ 6 h 69"/>
                <a:gd name="T6" fmla="*/ 19 w 31"/>
                <a:gd name="T7" fmla="*/ 6 h 69"/>
                <a:gd name="T8" fmla="*/ 18 w 31"/>
                <a:gd name="T9" fmla="*/ 9 h 69"/>
                <a:gd name="T10" fmla="*/ 16 w 31"/>
                <a:gd name="T11" fmla="*/ 10 h 69"/>
                <a:gd name="T12" fmla="*/ 15 w 31"/>
                <a:gd name="T13" fmla="*/ 11 h 69"/>
                <a:gd name="T14" fmla="*/ 15 w 31"/>
                <a:gd name="T15" fmla="*/ 15 h 69"/>
                <a:gd name="T16" fmla="*/ 15 w 31"/>
                <a:gd name="T17" fmla="*/ 19 h 69"/>
                <a:gd name="T18" fmla="*/ 29 w 31"/>
                <a:gd name="T19" fmla="*/ 19 h 69"/>
                <a:gd name="T20" fmla="*/ 29 w 31"/>
                <a:gd name="T21" fmla="*/ 25 h 69"/>
                <a:gd name="T22" fmla="*/ 15 w 31"/>
                <a:gd name="T23" fmla="*/ 25 h 69"/>
                <a:gd name="T24" fmla="*/ 15 w 31"/>
                <a:gd name="T25" fmla="*/ 69 h 69"/>
                <a:gd name="T26" fmla="*/ 8 w 31"/>
                <a:gd name="T27" fmla="*/ 69 h 69"/>
                <a:gd name="T28" fmla="*/ 8 w 31"/>
                <a:gd name="T29" fmla="*/ 25 h 69"/>
                <a:gd name="T30" fmla="*/ 0 w 31"/>
                <a:gd name="T31" fmla="*/ 25 h 69"/>
                <a:gd name="T32" fmla="*/ 0 w 31"/>
                <a:gd name="T33" fmla="*/ 19 h 69"/>
                <a:gd name="T34" fmla="*/ 8 w 31"/>
                <a:gd name="T35" fmla="*/ 19 h 69"/>
                <a:gd name="T36" fmla="*/ 8 w 31"/>
                <a:gd name="T37" fmla="*/ 15 h 69"/>
                <a:gd name="T38" fmla="*/ 8 w 31"/>
                <a:gd name="T39" fmla="*/ 10 h 69"/>
                <a:gd name="T40" fmla="*/ 9 w 31"/>
                <a:gd name="T41" fmla="*/ 6 h 69"/>
                <a:gd name="T42" fmla="*/ 11 w 31"/>
                <a:gd name="T43" fmla="*/ 4 h 69"/>
                <a:gd name="T44" fmla="*/ 14 w 31"/>
                <a:gd name="T45" fmla="*/ 1 h 69"/>
                <a:gd name="T46" fmla="*/ 19 w 31"/>
                <a:gd name="T47" fmla="*/ 0 h 69"/>
                <a:gd name="T48" fmla="*/ 24 w 31"/>
                <a:gd name="T49" fmla="*/ 0 h 69"/>
                <a:gd name="T50" fmla="*/ 31 w 31"/>
                <a:gd name="T51" fmla="*/ 0 h 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1" h="69">
                  <a:moveTo>
                    <a:pt x="31" y="0"/>
                  </a:moveTo>
                  <a:lnTo>
                    <a:pt x="31" y="6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15" y="25"/>
                  </a:lnTo>
                  <a:lnTo>
                    <a:pt x="15" y="69"/>
                  </a:lnTo>
                  <a:lnTo>
                    <a:pt x="8" y="69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0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3" name="Rectangle 79"/>
            <p:cNvSpPr>
              <a:spLocks noChangeArrowheads="1"/>
            </p:cNvSpPr>
            <p:nvPr/>
          </p:nvSpPr>
          <p:spPr bwMode="auto">
            <a:xfrm>
              <a:off x="2746" y="2569"/>
              <a:ext cx="8" cy="69"/>
            </a:xfrm>
            <a:prstGeom prst="rect">
              <a:avLst/>
            </a:prstGeom>
            <a:solidFill>
              <a:srgbClr val="010101"/>
            </a:solidFill>
            <a:ln w="0">
              <a:solidFill>
                <a:srgbClr val="01010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ja-JP"/>
            </a:p>
          </p:txBody>
        </p:sp>
        <p:sp>
          <p:nvSpPr>
            <p:cNvPr id="84" name="Freeform 80"/>
            <p:cNvSpPr>
              <a:spLocks noEditPoints="1"/>
            </p:cNvSpPr>
            <p:nvPr/>
          </p:nvSpPr>
          <p:spPr bwMode="auto">
            <a:xfrm>
              <a:off x="2767" y="2586"/>
              <a:ext cx="46" cy="53"/>
            </a:xfrm>
            <a:custGeom>
              <a:avLst/>
              <a:gdLst>
                <a:gd name="T0" fmla="*/ 46 w 46"/>
                <a:gd name="T1" fmla="*/ 24 h 53"/>
                <a:gd name="T2" fmla="*/ 46 w 46"/>
                <a:gd name="T3" fmla="*/ 28 h 53"/>
                <a:gd name="T4" fmla="*/ 9 w 46"/>
                <a:gd name="T5" fmla="*/ 28 h 53"/>
                <a:gd name="T6" fmla="*/ 10 w 46"/>
                <a:gd name="T7" fmla="*/ 33 h 53"/>
                <a:gd name="T8" fmla="*/ 11 w 46"/>
                <a:gd name="T9" fmla="*/ 38 h 53"/>
                <a:gd name="T10" fmla="*/ 13 w 46"/>
                <a:gd name="T11" fmla="*/ 42 h 53"/>
                <a:gd name="T12" fmla="*/ 17 w 46"/>
                <a:gd name="T13" fmla="*/ 44 h 53"/>
                <a:gd name="T14" fmla="*/ 21 w 46"/>
                <a:gd name="T15" fmla="*/ 45 h 53"/>
                <a:gd name="T16" fmla="*/ 26 w 46"/>
                <a:gd name="T17" fmla="*/ 45 h 53"/>
                <a:gd name="T18" fmla="*/ 31 w 46"/>
                <a:gd name="T19" fmla="*/ 45 h 53"/>
                <a:gd name="T20" fmla="*/ 35 w 46"/>
                <a:gd name="T21" fmla="*/ 44 h 53"/>
                <a:gd name="T22" fmla="*/ 40 w 46"/>
                <a:gd name="T23" fmla="*/ 43 h 53"/>
                <a:gd name="T24" fmla="*/ 43 w 46"/>
                <a:gd name="T25" fmla="*/ 40 h 53"/>
                <a:gd name="T26" fmla="*/ 43 w 46"/>
                <a:gd name="T27" fmla="*/ 48 h 53"/>
                <a:gd name="T28" fmla="*/ 40 w 46"/>
                <a:gd name="T29" fmla="*/ 50 h 53"/>
                <a:gd name="T30" fmla="*/ 35 w 46"/>
                <a:gd name="T31" fmla="*/ 52 h 53"/>
                <a:gd name="T32" fmla="*/ 31 w 46"/>
                <a:gd name="T33" fmla="*/ 52 h 53"/>
                <a:gd name="T34" fmla="*/ 26 w 46"/>
                <a:gd name="T35" fmla="*/ 53 h 53"/>
                <a:gd name="T36" fmla="*/ 20 w 46"/>
                <a:gd name="T37" fmla="*/ 52 h 53"/>
                <a:gd name="T38" fmla="*/ 15 w 46"/>
                <a:gd name="T39" fmla="*/ 50 h 53"/>
                <a:gd name="T40" fmla="*/ 11 w 46"/>
                <a:gd name="T41" fmla="*/ 48 h 53"/>
                <a:gd name="T42" fmla="*/ 7 w 46"/>
                <a:gd name="T43" fmla="*/ 45 h 53"/>
                <a:gd name="T44" fmla="*/ 5 w 46"/>
                <a:gd name="T45" fmla="*/ 42 h 53"/>
                <a:gd name="T46" fmla="*/ 2 w 46"/>
                <a:gd name="T47" fmla="*/ 38 h 53"/>
                <a:gd name="T48" fmla="*/ 1 w 46"/>
                <a:gd name="T49" fmla="*/ 33 h 53"/>
                <a:gd name="T50" fmla="*/ 0 w 46"/>
                <a:gd name="T51" fmla="*/ 27 h 53"/>
                <a:gd name="T52" fmla="*/ 1 w 46"/>
                <a:gd name="T53" fmla="*/ 22 h 53"/>
                <a:gd name="T54" fmla="*/ 2 w 46"/>
                <a:gd name="T55" fmla="*/ 17 h 53"/>
                <a:gd name="T56" fmla="*/ 4 w 46"/>
                <a:gd name="T57" fmla="*/ 12 h 53"/>
                <a:gd name="T58" fmla="*/ 7 w 46"/>
                <a:gd name="T59" fmla="*/ 8 h 53"/>
                <a:gd name="T60" fmla="*/ 11 w 46"/>
                <a:gd name="T61" fmla="*/ 4 h 53"/>
                <a:gd name="T62" fmla="*/ 15 w 46"/>
                <a:gd name="T63" fmla="*/ 3 h 53"/>
                <a:gd name="T64" fmla="*/ 20 w 46"/>
                <a:gd name="T65" fmla="*/ 2 h 53"/>
                <a:gd name="T66" fmla="*/ 25 w 46"/>
                <a:gd name="T67" fmla="*/ 0 h 53"/>
                <a:gd name="T68" fmla="*/ 31 w 46"/>
                <a:gd name="T69" fmla="*/ 2 h 53"/>
                <a:gd name="T70" fmla="*/ 36 w 46"/>
                <a:gd name="T71" fmla="*/ 3 h 53"/>
                <a:gd name="T72" fmla="*/ 40 w 46"/>
                <a:gd name="T73" fmla="*/ 7 h 53"/>
                <a:gd name="T74" fmla="*/ 43 w 46"/>
                <a:gd name="T75" fmla="*/ 12 h 53"/>
                <a:gd name="T76" fmla="*/ 45 w 46"/>
                <a:gd name="T77" fmla="*/ 18 h 53"/>
                <a:gd name="T78" fmla="*/ 46 w 46"/>
                <a:gd name="T79" fmla="*/ 24 h 53"/>
                <a:gd name="T80" fmla="*/ 37 w 46"/>
                <a:gd name="T81" fmla="*/ 22 h 53"/>
                <a:gd name="T82" fmla="*/ 37 w 46"/>
                <a:gd name="T83" fmla="*/ 18 h 53"/>
                <a:gd name="T84" fmla="*/ 36 w 46"/>
                <a:gd name="T85" fmla="*/ 14 h 53"/>
                <a:gd name="T86" fmla="*/ 35 w 46"/>
                <a:gd name="T87" fmla="*/ 12 h 53"/>
                <a:gd name="T88" fmla="*/ 31 w 46"/>
                <a:gd name="T89" fmla="*/ 9 h 53"/>
                <a:gd name="T90" fmla="*/ 28 w 46"/>
                <a:gd name="T91" fmla="*/ 8 h 53"/>
                <a:gd name="T92" fmla="*/ 25 w 46"/>
                <a:gd name="T93" fmla="*/ 8 h 53"/>
                <a:gd name="T94" fmla="*/ 20 w 46"/>
                <a:gd name="T95" fmla="*/ 8 h 53"/>
                <a:gd name="T96" fmla="*/ 17 w 46"/>
                <a:gd name="T97" fmla="*/ 9 h 53"/>
                <a:gd name="T98" fmla="*/ 13 w 46"/>
                <a:gd name="T99" fmla="*/ 12 h 53"/>
                <a:gd name="T100" fmla="*/ 11 w 46"/>
                <a:gd name="T101" fmla="*/ 14 h 53"/>
                <a:gd name="T102" fmla="*/ 10 w 46"/>
                <a:gd name="T103" fmla="*/ 18 h 53"/>
                <a:gd name="T104" fmla="*/ 9 w 46"/>
                <a:gd name="T105" fmla="*/ 22 h 53"/>
                <a:gd name="T106" fmla="*/ 37 w 46"/>
                <a:gd name="T107" fmla="*/ 22 h 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" h="53">
                  <a:moveTo>
                    <a:pt x="46" y="24"/>
                  </a:moveTo>
                  <a:lnTo>
                    <a:pt x="46" y="28"/>
                  </a:lnTo>
                  <a:lnTo>
                    <a:pt x="9" y="28"/>
                  </a:lnTo>
                  <a:lnTo>
                    <a:pt x="10" y="33"/>
                  </a:lnTo>
                  <a:lnTo>
                    <a:pt x="11" y="38"/>
                  </a:lnTo>
                  <a:lnTo>
                    <a:pt x="13" y="42"/>
                  </a:lnTo>
                  <a:lnTo>
                    <a:pt x="17" y="44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31" y="45"/>
                  </a:lnTo>
                  <a:lnTo>
                    <a:pt x="35" y="44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3" y="48"/>
                  </a:lnTo>
                  <a:lnTo>
                    <a:pt x="40" y="50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6" y="53"/>
                  </a:lnTo>
                  <a:lnTo>
                    <a:pt x="20" y="52"/>
                  </a:lnTo>
                  <a:lnTo>
                    <a:pt x="15" y="50"/>
                  </a:lnTo>
                  <a:lnTo>
                    <a:pt x="11" y="48"/>
                  </a:lnTo>
                  <a:lnTo>
                    <a:pt x="7" y="45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3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3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3" y="12"/>
                  </a:lnTo>
                  <a:lnTo>
                    <a:pt x="45" y="18"/>
                  </a:lnTo>
                  <a:lnTo>
                    <a:pt x="46" y="24"/>
                  </a:lnTo>
                  <a:close/>
                  <a:moveTo>
                    <a:pt x="37" y="22"/>
                  </a:moveTo>
                  <a:lnTo>
                    <a:pt x="37" y="18"/>
                  </a:lnTo>
                  <a:lnTo>
                    <a:pt x="36" y="14"/>
                  </a:lnTo>
                  <a:lnTo>
                    <a:pt x="35" y="12"/>
                  </a:lnTo>
                  <a:lnTo>
                    <a:pt x="31" y="9"/>
                  </a:lnTo>
                  <a:lnTo>
                    <a:pt x="28" y="8"/>
                  </a:lnTo>
                  <a:lnTo>
                    <a:pt x="25" y="8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9" y="22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2823" y="2586"/>
              <a:ext cx="39" cy="53"/>
            </a:xfrm>
            <a:custGeom>
              <a:avLst/>
              <a:gdLst>
                <a:gd name="T0" fmla="*/ 39 w 39"/>
                <a:gd name="T1" fmla="*/ 4 h 53"/>
                <a:gd name="T2" fmla="*/ 39 w 39"/>
                <a:gd name="T3" fmla="*/ 12 h 53"/>
                <a:gd name="T4" fmla="*/ 35 w 39"/>
                <a:gd name="T5" fmla="*/ 9 h 53"/>
                <a:gd name="T6" fmla="*/ 31 w 39"/>
                <a:gd name="T7" fmla="*/ 8 h 53"/>
                <a:gd name="T8" fmla="*/ 29 w 39"/>
                <a:gd name="T9" fmla="*/ 8 h 53"/>
                <a:gd name="T10" fmla="*/ 25 w 39"/>
                <a:gd name="T11" fmla="*/ 8 h 53"/>
                <a:gd name="T12" fmla="*/ 20 w 39"/>
                <a:gd name="T13" fmla="*/ 8 h 53"/>
                <a:gd name="T14" fmla="*/ 16 w 39"/>
                <a:gd name="T15" fmla="*/ 9 h 53"/>
                <a:gd name="T16" fmla="*/ 12 w 39"/>
                <a:gd name="T17" fmla="*/ 13 h 53"/>
                <a:gd name="T18" fmla="*/ 10 w 39"/>
                <a:gd name="T19" fmla="*/ 17 h 53"/>
                <a:gd name="T20" fmla="*/ 9 w 39"/>
                <a:gd name="T21" fmla="*/ 20 h 53"/>
                <a:gd name="T22" fmla="*/ 7 w 39"/>
                <a:gd name="T23" fmla="*/ 27 h 53"/>
                <a:gd name="T24" fmla="*/ 9 w 39"/>
                <a:gd name="T25" fmla="*/ 32 h 53"/>
                <a:gd name="T26" fmla="*/ 10 w 39"/>
                <a:gd name="T27" fmla="*/ 37 h 53"/>
                <a:gd name="T28" fmla="*/ 12 w 39"/>
                <a:gd name="T29" fmla="*/ 40 h 53"/>
                <a:gd name="T30" fmla="*/ 16 w 39"/>
                <a:gd name="T31" fmla="*/ 43 h 53"/>
                <a:gd name="T32" fmla="*/ 20 w 39"/>
                <a:gd name="T33" fmla="*/ 45 h 53"/>
                <a:gd name="T34" fmla="*/ 25 w 39"/>
                <a:gd name="T35" fmla="*/ 45 h 53"/>
                <a:gd name="T36" fmla="*/ 29 w 39"/>
                <a:gd name="T37" fmla="*/ 45 h 53"/>
                <a:gd name="T38" fmla="*/ 31 w 39"/>
                <a:gd name="T39" fmla="*/ 44 h 53"/>
                <a:gd name="T40" fmla="*/ 35 w 39"/>
                <a:gd name="T41" fmla="*/ 43 h 53"/>
                <a:gd name="T42" fmla="*/ 39 w 39"/>
                <a:gd name="T43" fmla="*/ 42 h 53"/>
                <a:gd name="T44" fmla="*/ 39 w 39"/>
                <a:gd name="T45" fmla="*/ 49 h 53"/>
                <a:gd name="T46" fmla="*/ 35 w 39"/>
                <a:gd name="T47" fmla="*/ 50 h 53"/>
                <a:gd name="T48" fmla="*/ 31 w 39"/>
                <a:gd name="T49" fmla="*/ 52 h 53"/>
                <a:gd name="T50" fmla="*/ 27 w 39"/>
                <a:gd name="T51" fmla="*/ 52 h 53"/>
                <a:gd name="T52" fmla="*/ 24 w 39"/>
                <a:gd name="T53" fmla="*/ 53 h 53"/>
                <a:gd name="T54" fmla="*/ 19 w 39"/>
                <a:gd name="T55" fmla="*/ 52 h 53"/>
                <a:gd name="T56" fmla="*/ 14 w 39"/>
                <a:gd name="T57" fmla="*/ 50 h 53"/>
                <a:gd name="T58" fmla="*/ 10 w 39"/>
                <a:gd name="T59" fmla="*/ 48 h 53"/>
                <a:gd name="T60" fmla="*/ 6 w 39"/>
                <a:gd name="T61" fmla="*/ 45 h 53"/>
                <a:gd name="T62" fmla="*/ 4 w 39"/>
                <a:gd name="T63" fmla="*/ 42 h 53"/>
                <a:gd name="T64" fmla="*/ 1 w 39"/>
                <a:gd name="T65" fmla="*/ 37 h 53"/>
                <a:gd name="T66" fmla="*/ 0 w 39"/>
                <a:gd name="T67" fmla="*/ 32 h 53"/>
                <a:gd name="T68" fmla="*/ 0 w 39"/>
                <a:gd name="T69" fmla="*/ 27 h 53"/>
                <a:gd name="T70" fmla="*/ 0 w 39"/>
                <a:gd name="T71" fmla="*/ 20 h 53"/>
                <a:gd name="T72" fmla="*/ 1 w 39"/>
                <a:gd name="T73" fmla="*/ 15 h 53"/>
                <a:gd name="T74" fmla="*/ 4 w 39"/>
                <a:gd name="T75" fmla="*/ 12 h 53"/>
                <a:gd name="T76" fmla="*/ 6 w 39"/>
                <a:gd name="T77" fmla="*/ 8 h 53"/>
                <a:gd name="T78" fmla="*/ 10 w 39"/>
                <a:gd name="T79" fmla="*/ 4 h 53"/>
                <a:gd name="T80" fmla="*/ 14 w 39"/>
                <a:gd name="T81" fmla="*/ 3 h 53"/>
                <a:gd name="T82" fmla="*/ 19 w 39"/>
                <a:gd name="T83" fmla="*/ 0 h 53"/>
                <a:gd name="T84" fmla="*/ 24 w 39"/>
                <a:gd name="T85" fmla="*/ 0 h 53"/>
                <a:gd name="T86" fmla="*/ 27 w 39"/>
                <a:gd name="T87" fmla="*/ 0 h 53"/>
                <a:gd name="T88" fmla="*/ 31 w 39"/>
                <a:gd name="T89" fmla="*/ 2 h 53"/>
                <a:gd name="T90" fmla="*/ 35 w 39"/>
                <a:gd name="T91" fmla="*/ 3 h 53"/>
                <a:gd name="T92" fmla="*/ 39 w 39"/>
                <a:gd name="T93" fmla="*/ 4 h 5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9" h="53">
                  <a:moveTo>
                    <a:pt x="39" y="4"/>
                  </a:moveTo>
                  <a:lnTo>
                    <a:pt x="39" y="12"/>
                  </a:lnTo>
                  <a:lnTo>
                    <a:pt x="35" y="9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0" y="8"/>
                  </a:lnTo>
                  <a:lnTo>
                    <a:pt x="16" y="9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9" y="20"/>
                  </a:lnTo>
                  <a:lnTo>
                    <a:pt x="7" y="27"/>
                  </a:lnTo>
                  <a:lnTo>
                    <a:pt x="9" y="32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6" y="43"/>
                  </a:lnTo>
                  <a:lnTo>
                    <a:pt x="20" y="45"/>
                  </a:lnTo>
                  <a:lnTo>
                    <a:pt x="25" y="45"/>
                  </a:lnTo>
                  <a:lnTo>
                    <a:pt x="29" y="45"/>
                  </a:lnTo>
                  <a:lnTo>
                    <a:pt x="31" y="44"/>
                  </a:lnTo>
                  <a:lnTo>
                    <a:pt x="35" y="43"/>
                  </a:lnTo>
                  <a:lnTo>
                    <a:pt x="39" y="42"/>
                  </a:lnTo>
                  <a:lnTo>
                    <a:pt x="39" y="49"/>
                  </a:lnTo>
                  <a:lnTo>
                    <a:pt x="35" y="50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3"/>
                  </a:lnTo>
                  <a:lnTo>
                    <a:pt x="19" y="52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6" y="45"/>
                  </a:lnTo>
                  <a:lnTo>
                    <a:pt x="4" y="42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2869" y="2574"/>
              <a:ext cx="31" cy="64"/>
            </a:xfrm>
            <a:custGeom>
              <a:avLst/>
              <a:gdLst>
                <a:gd name="T0" fmla="*/ 14 w 31"/>
                <a:gd name="T1" fmla="*/ 0 h 64"/>
                <a:gd name="T2" fmla="*/ 14 w 31"/>
                <a:gd name="T3" fmla="*/ 14 h 64"/>
                <a:gd name="T4" fmla="*/ 31 w 31"/>
                <a:gd name="T5" fmla="*/ 14 h 64"/>
                <a:gd name="T6" fmla="*/ 31 w 31"/>
                <a:gd name="T7" fmla="*/ 20 h 64"/>
                <a:gd name="T8" fmla="*/ 14 w 31"/>
                <a:gd name="T9" fmla="*/ 20 h 64"/>
                <a:gd name="T10" fmla="*/ 14 w 31"/>
                <a:gd name="T11" fmla="*/ 47 h 64"/>
                <a:gd name="T12" fmla="*/ 14 w 31"/>
                <a:gd name="T13" fmla="*/ 50 h 64"/>
                <a:gd name="T14" fmla="*/ 15 w 31"/>
                <a:gd name="T15" fmla="*/ 52 h 64"/>
                <a:gd name="T16" fmla="*/ 16 w 31"/>
                <a:gd name="T17" fmla="*/ 55 h 64"/>
                <a:gd name="T18" fmla="*/ 17 w 31"/>
                <a:gd name="T19" fmla="*/ 55 h 64"/>
                <a:gd name="T20" fmla="*/ 19 w 31"/>
                <a:gd name="T21" fmla="*/ 56 h 64"/>
                <a:gd name="T22" fmla="*/ 22 w 31"/>
                <a:gd name="T23" fmla="*/ 56 h 64"/>
                <a:gd name="T24" fmla="*/ 31 w 31"/>
                <a:gd name="T25" fmla="*/ 56 h 64"/>
                <a:gd name="T26" fmla="*/ 31 w 31"/>
                <a:gd name="T27" fmla="*/ 64 h 64"/>
                <a:gd name="T28" fmla="*/ 22 w 31"/>
                <a:gd name="T29" fmla="*/ 64 h 64"/>
                <a:gd name="T30" fmla="*/ 16 w 31"/>
                <a:gd name="T31" fmla="*/ 62 h 64"/>
                <a:gd name="T32" fmla="*/ 12 w 31"/>
                <a:gd name="T33" fmla="*/ 61 h 64"/>
                <a:gd name="T34" fmla="*/ 10 w 31"/>
                <a:gd name="T35" fmla="*/ 60 h 64"/>
                <a:gd name="T36" fmla="*/ 8 w 31"/>
                <a:gd name="T37" fmla="*/ 56 h 64"/>
                <a:gd name="T38" fmla="*/ 6 w 31"/>
                <a:gd name="T39" fmla="*/ 52 h 64"/>
                <a:gd name="T40" fmla="*/ 6 w 31"/>
                <a:gd name="T41" fmla="*/ 47 h 64"/>
                <a:gd name="T42" fmla="*/ 6 w 31"/>
                <a:gd name="T43" fmla="*/ 20 h 64"/>
                <a:gd name="T44" fmla="*/ 0 w 31"/>
                <a:gd name="T45" fmla="*/ 20 h 64"/>
                <a:gd name="T46" fmla="*/ 0 w 31"/>
                <a:gd name="T47" fmla="*/ 14 h 64"/>
                <a:gd name="T48" fmla="*/ 6 w 31"/>
                <a:gd name="T49" fmla="*/ 14 h 64"/>
                <a:gd name="T50" fmla="*/ 6 w 31"/>
                <a:gd name="T51" fmla="*/ 0 h 64"/>
                <a:gd name="T52" fmla="*/ 14 w 31"/>
                <a:gd name="T53" fmla="*/ 0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" h="64">
                  <a:moveTo>
                    <a:pt x="14" y="0"/>
                  </a:moveTo>
                  <a:lnTo>
                    <a:pt x="14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14" y="20"/>
                  </a:lnTo>
                  <a:lnTo>
                    <a:pt x="14" y="47"/>
                  </a:lnTo>
                  <a:lnTo>
                    <a:pt x="14" y="50"/>
                  </a:lnTo>
                  <a:lnTo>
                    <a:pt x="15" y="52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9" y="56"/>
                  </a:lnTo>
                  <a:lnTo>
                    <a:pt x="22" y="56"/>
                  </a:lnTo>
                  <a:lnTo>
                    <a:pt x="31" y="56"/>
                  </a:lnTo>
                  <a:lnTo>
                    <a:pt x="31" y="64"/>
                  </a:lnTo>
                  <a:lnTo>
                    <a:pt x="22" y="64"/>
                  </a:lnTo>
                  <a:lnTo>
                    <a:pt x="16" y="62"/>
                  </a:lnTo>
                  <a:lnTo>
                    <a:pt x="12" y="61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Freeform 83"/>
            <p:cNvSpPr>
              <a:spLocks noEditPoints="1"/>
            </p:cNvSpPr>
            <p:nvPr/>
          </p:nvSpPr>
          <p:spPr bwMode="auto">
            <a:xfrm>
              <a:off x="2906" y="2586"/>
              <a:ext cx="45" cy="53"/>
            </a:xfrm>
            <a:custGeom>
              <a:avLst/>
              <a:gdLst>
                <a:gd name="T0" fmla="*/ 23 w 45"/>
                <a:gd name="T1" fmla="*/ 8 h 53"/>
                <a:gd name="T2" fmla="*/ 19 w 45"/>
                <a:gd name="T3" fmla="*/ 8 h 53"/>
                <a:gd name="T4" fmla="*/ 15 w 45"/>
                <a:gd name="T5" fmla="*/ 9 h 53"/>
                <a:gd name="T6" fmla="*/ 13 w 45"/>
                <a:gd name="T7" fmla="*/ 13 h 53"/>
                <a:gd name="T8" fmla="*/ 10 w 45"/>
                <a:gd name="T9" fmla="*/ 17 h 53"/>
                <a:gd name="T10" fmla="*/ 9 w 45"/>
                <a:gd name="T11" fmla="*/ 20 h 53"/>
                <a:gd name="T12" fmla="*/ 9 w 45"/>
                <a:gd name="T13" fmla="*/ 27 h 53"/>
                <a:gd name="T14" fmla="*/ 9 w 45"/>
                <a:gd name="T15" fmla="*/ 32 h 53"/>
                <a:gd name="T16" fmla="*/ 10 w 45"/>
                <a:gd name="T17" fmla="*/ 37 h 53"/>
                <a:gd name="T18" fmla="*/ 13 w 45"/>
                <a:gd name="T19" fmla="*/ 40 h 53"/>
                <a:gd name="T20" fmla="*/ 15 w 45"/>
                <a:gd name="T21" fmla="*/ 43 h 53"/>
                <a:gd name="T22" fmla="*/ 19 w 45"/>
                <a:gd name="T23" fmla="*/ 45 h 53"/>
                <a:gd name="T24" fmla="*/ 23 w 45"/>
                <a:gd name="T25" fmla="*/ 45 h 53"/>
                <a:gd name="T26" fmla="*/ 28 w 45"/>
                <a:gd name="T27" fmla="*/ 45 h 53"/>
                <a:gd name="T28" fmla="*/ 30 w 45"/>
                <a:gd name="T29" fmla="*/ 43 h 53"/>
                <a:gd name="T30" fmla="*/ 34 w 45"/>
                <a:gd name="T31" fmla="*/ 40 h 53"/>
                <a:gd name="T32" fmla="*/ 35 w 45"/>
                <a:gd name="T33" fmla="*/ 37 h 53"/>
                <a:gd name="T34" fmla="*/ 37 w 45"/>
                <a:gd name="T35" fmla="*/ 32 h 53"/>
                <a:gd name="T36" fmla="*/ 38 w 45"/>
                <a:gd name="T37" fmla="*/ 27 h 53"/>
                <a:gd name="T38" fmla="*/ 37 w 45"/>
                <a:gd name="T39" fmla="*/ 20 h 53"/>
                <a:gd name="T40" fmla="*/ 35 w 45"/>
                <a:gd name="T41" fmla="*/ 17 h 53"/>
                <a:gd name="T42" fmla="*/ 34 w 45"/>
                <a:gd name="T43" fmla="*/ 13 h 53"/>
                <a:gd name="T44" fmla="*/ 30 w 45"/>
                <a:gd name="T45" fmla="*/ 9 h 53"/>
                <a:gd name="T46" fmla="*/ 28 w 45"/>
                <a:gd name="T47" fmla="*/ 8 h 53"/>
                <a:gd name="T48" fmla="*/ 23 w 45"/>
                <a:gd name="T49" fmla="*/ 8 h 53"/>
                <a:gd name="T50" fmla="*/ 23 w 45"/>
                <a:gd name="T51" fmla="*/ 0 h 53"/>
                <a:gd name="T52" fmla="*/ 28 w 45"/>
                <a:gd name="T53" fmla="*/ 0 h 53"/>
                <a:gd name="T54" fmla="*/ 33 w 45"/>
                <a:gd name="T55" fmla="*/ 3 h 53"/>
                <a:gd name="T56" fmla="*/ 37 w 45"/>
                <a:gd name="T57" fmla="*/ 4 h 53"/>
                <a:gd name="T58" fmla="*/ 40 w 45"/>
                <a:gd name="T59" fmla="*/ 8 h 53"/>
                <a:gd name="T60" fmla="*/ 43 w 45"/>
                <a:gd name="T61" fmla="*/ 12 h 53"/>
                <a:gd name="T62" fmla="*/ 44 w 45"/>
                <a:gd name="T63" fmla="*/ 15 h 53"/>
                <a:gd name="T64" fmla="*/ 45 w 45"/>
                <a:gd name="T65" fmla="*/ 20 h 53"/>
                <a:gd name="T66" fmla="*/ 45 w 45"/>
                <a:gd name="T67" fmla="*/ 27 h 53"/>
                <a:gd name="T68" fmla="*/ 45 w 45"/>
                <a:gd name="T69" fmla="*/ 32 h 53"/>
                <a:gd name="T70" fmla="*/ 44 w 45"/>
                <a:gd name="T71" fmla="*/ 37 h 53"/>
                <a:gd name="T72" fmla="*/ 43 w 45"/>
                <a:gd name="T73" fmla="*/ 42 h 53"/>
                <a:gd name="T74" fmla="*/ 40 w 45"/>
                <a:gd name="T75" fmla="*/ 45 h 53"/>
                <a:gd name="T76" fmla="*/ 37 w 45"/>
                <a:gd name="T77" fmla="*/ 48 h 53"/>
                <a:gd name="T78" fmla="*/ 33 w 45"/>
                <a:gd name="T79" fmla="*/ 50 h 53"/>
                <a:gd name="T80" fmla="*/ 28 w 45"/>
                <a:gd name="T81" fmla="*/ 52 h 53"/>
                <a:gd name="T82" fmla="*/ 23 w 45"/>
                <a:gd name="T83" fmla="*/ 53 h 53"/>
                <a:gd name="T84" fmla="*/ 18 w 45"/>
                <a:gd name="T85" fmla="*/ 52 h 53"/>
                <a:gd name="T86" fmla="*/ 14 w 45"/>
                <a:gd name="T87" fmla="*/ 50 h 53"/>
                <a:gd name="T88" fmla="*/ 10 w 45"/>
                <a:gd name="T89" fmla="*/ 48 h 53"/>
                <a:gd name="T90" fmla="*/ 7 w 45"/>
                <a:gd name="T91" fmla="*/ 45 h 53"/>
                <a:gd name="T92" fmla="*/ 4 w 45"/>
                <a:gd name="T93" fmla="*/ 42 h 53"/>
                <a:gd name="T94" fmla="*/ 2 w 45"/>
                <a:gd name="T95" fmla="*/ 37 h 53"/>
                <a:gd name="T96" fmla="*/ 2 w 45"/>
                <a:gd name="T97" fmla="*/ 32 h 53"/>
                <a:gd name="T98" fmla="*/ 0 w 45"/>
                <a:gd name="T99" fmla="*/ 27 h 53"/>
                <a:gd name="T100" fmla="*/ 2 w 45"/>
                <a:gd name="T101" fmla="*/ 20 h 53"/>
                <a:gd name="T102" fmla="*/ 2 w 45"/>
                <a:gd name="T103" fmla="*/ 15 h 53"/>
                <a:gd name="T104" fmla="*/ 4 w 45"/>
                <a:gd name="T105" fmla="*/ 12 h 53"/>
                <a:gd name="T106" fmla="*/ 7 w 45"/>
                <a:gd name="T107" fmla="*/ 8 h 53"/>
                <a:gd name="T108" fmla="*/ 12 w 45"/>
                <a:gd name="T109" fmla="*/ 4 h 53"/>
                <a:gd name="T110" fmla="*/ 17 w 45"/>
                <a:gd name="T111" fmla="*/ 2 h 53"/>
                <a:gd name="T112" fmla="*/ 23 w 45"/>
                <a:gd name="T113" fmla="*/ 0 h 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" h="53">
                  <a:moveTo>
                    <a:pt x="23" y="8"/>
                  </a:moveTo>
                  <a:lnTo>
                    <a:pt x="19" y="8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7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9" y="32"/>
                  </a:lnTo>
                  <a:lnTo>
                    <a:pt x="10" y="37"/>
                  </a:lnTo>
                  <a:lnTo>
                    <a:pt x="13" y="40"/>
                  </a:lnTo>
                  <a:lnTo>
                    <a:pt x="15" y="43"/>
                  </a:lnTo>
                  <a:lnTo>
                    <a:pt x="19" y="45"/>
                  </a:lnTo>
                  <a:lnTo>
                    <a:pt x="23" y="45"/>
                  </a:lnTo>
                  <a:lnTo>
                    <a:pt x="28" y="45"/>
                  </a:lnTo>
                  <a:lnTo>
                    <a:pt x="30" y="43"/>
                  </a:lnTo>
                  <a:lnTo>
                    <a:pt x="34" y="40"/>
                  </a:lnTo>
                  <a:lnTo>
                    <a:pt x="35" y="37"/>
                  </a:lnTo>
                  <a:lnTo>
                    <a:pt x="37" y="32"/>
                  </a:lnTo>
                  <a:lnTo>
                    <a:pt x="38" y="27"/>
                  </a:lnTo>
                  <a:lnTo>
                    <a:pt x="37" y="20"/>
                  </a:lnTo>
                  <a:lnTo>
                    <a:pt x="35" y="17"/>
                  </a:lnTo>
                  <a:lnTo>
                    <a:pt x="34" y="13"/>
                  </a:lnTo>
                  <a:lnTo>
                    <a:pt x="30" y="9"/>
                  </a:lnTo>
                  <a:lnTo>
                    <a:pt x="28" y="8"/>
                  </a:lnTo>
                  <a:lnTo>
                    <a:pt x="23" y="8"/>
                  </a:lnTo>
                  <a:close/>
                  <a:moveTo>
                    <a:pt x="23" y="0"/>
                  </a:moveTo>
                  <a:lnTo>
                    <a:pt x="28" y="0"/>
                  </a:lnTo>
                  <a:lnTo>
                    <a:pt x="33" y="3"/>
                  </a:lnTo>
                  <a:lnTo>
                    <a:pt x="37" y="4"/>
                  </a:lnTo>
                  <a:lnTo>
                    <a:pt x="40" y="8"/>
                  </a:lnTo>
                  <a:lnTo>
                    <a:pt x="43" y="12"/>
                  </a:lnTo>
                  <a:lnTo>
                    <a:pt x="44" y="15"/>
                  </a:lnTo>
                  <a:lnTo>
                    <a:pt x="45" y="20"/>
                  </a:lnTo>
                  <a:lnTo>
                    <a:pt x="45" y="27"/>
                  </a:lnTo>
                  <a:lnTo>
                    <a:pt x="45" y="32"/>
                  </a:lnTo>
                  <a:lnTo>
                    <a:pt x="44" y="37"/>
                  </a:lnTo>
                  <a:lnTo>
                    <a:pt x="43" y="42"/>
                  </a:lnTo>
                  <a:lnTo>
                    <a:pt x="40" y="45"/>
                  </a:lnTo>
                  <a:lnTo>
                    <a:pt x="37" y="48"/>
                  </a:lnTo>
                  <a:lnTo>
                    <a:pt x="33" y="50"/>
                  </a:lnTo>
                  <a:lnTo>
                    <a:pt x="28" y="52"/>
                  </a:lnTo>
                  <a:lnTo>
                    <a:pt x="23" y="53"/>
                  </a:lnTo>
                  <a:lnTo>
                    <a:pt x="18" y="52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7" y="45"/>
                  </a:lnTo>
                  <a:lnTo>
                    <a:pt x="4" y="42"/>
                  </a:lnTo>
                  <a:lnTo>
                    <a:pt x="2" y="37"/>
                  </a:lnTo>
                  <a:lnTo>
                    <a:pt x="2" y="32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2" y="15"/>
                  </a:lnTo>
                  <a:lnTo>
                    <a:pt x="4" y="12"/>
                  </a:lnTo>
                  <a:lnTo>
                    <a:pt x="7" y="8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2965" y="2586"/>
              <a:ext cx="29" cy="52"/>
            </a:xfrm>
            <a:custGeom>
              <a:avLst/>
              <a:gdLst>
                <a:gd name="T0" fmla="*/ 29 w 29"/>
                <a:gd name="T1" fmla="*/ 9 h 52"/>
                <a:gd name="T2" fmla="*/ 27 w 29"/>
                <a:gd name="T3" fmla="*/ 9 h 52"/>
                <a:gd name="T4" fmla="*/ 26 w 29"/>
                <a:gd name="T5" fmla="*/ 8 h 52"/>
                <a:gd name="T6" fmla="*/ 24 w 29"/>
                <a:gd name="T7" fmla="*/ 8 h 52"/>
                <a:gd name="T8" fmla="*/ 22 w 29"/>
                <a:gd name="T9" fmla="*/ 8 h 52"/>
                <a:gd name="T10" fmla="*/ 17 w 29"/>
                <a:gd name="T11" fmla="*/ 8 h 52"/>
                <a:gd name="T12" fmla="*/ 15 w 29"/>
                <a:gd name="T13" fmla="*/ 9 h 52"/>
                <a:gd name="T14" fmla="*/ 11 w 29"/>
                <a:gd name="T15" fmla="*/ 12 h 52"/>
                <a:gd name="T16" fmla="*/ 10 w 29"/>
                <a:gd name="T17" fmla="*/ 15 h 52"/>
                <a:gd name="T18" fmla="*/ 9 w 29"/>
                <a:gd name="T19" fmla="*/ 20 h 52"/>
                <a:gd name="T20" fmla="*/ 8 w 29"/>
                <a:gd name="T21" fmla="*/ 25 h 52"/>
                <a:gd name="T22" fmla="*/ 8 w 29"/>
                <a:gd name="T23" fmla="*/ 52 h 52"/>
                <a:gd name="T24" fmla="*/ 0 w 29"/>
                <a:gd name="T25" fmla="*/ 52 h 52"/>
                <a:gd name="T26" fmla="*/ 0 w 29"/>
                <a:gd name="T27" fmla="*/ 2 h 52"/>
                <a:gd name="T28" fmla="*/ 8 w 29"/>
                <a:gd name="T29" fmla="*/ 2 h 52"/>
                <a:gd name="T30" fmla="*/ 8 w 29"/>
                <a:gd name="T31" fmla="*/ 9 h 52"/>
                <a:gd name="T32" fmla="*/ 11 w 29"/>
                <a:gd name="T33" fmla="*/ 5 h 52"/>
                <a:gd name="T34" fmla="*/ 15 w 29"/>
                <a:gd name="T35" fmla="*/ 3 h 52"/>
                <a:gd name="T36" fmla="*/ 19 w 29"/>
                <a:gd name="T37" fmla="*/ 2 h 52"/>
                <a:gd name="T38" fmla="*/ 25 w 29"/>
                <a:gd name="T39" fmla="*/ 0 h 52"/>
                <a:gd name="T40" fmla="*/ 25 w 29"/>
                <a:gd name="T41" fmla="*/ 0 h 52"/>
                <a:gd name="T42" fmla="*/ 26 w 29"/>
                <a:gd name="T43" fmla="*/ 0 h 52"/>
                <a:gd name="T44" fmla="*/ 27 w 29"/>
                <a:gd name="T45" fmla="*/ 0 h 52"/>
                <a:gd name="T46" fmla="*/ 29 w 29"/>
                <a:gd name="T47" fmla="*/ 0 h 52"/>
                <a:gd name="T48" fmla="*/ 29 w 29"/>
                <a:gd name="T49" fmla="*/ 9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9" h="52">
                  <a:moveTo>
                    <a:pt x="29" y="9"/>
                  </a:moveTo>
                  <a:lnTo>
                    <a:pt x="27" y="9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5" y="9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9" y="20"/>
                  </a:lnTo>
                  <a:lnTo>
                    <a:pt x="8" y="25"/>
                  </a:lnTo>
                  <a:lnTo>
                    <a:pt x="8" y="52"/>
                  </a:lnTo>
                  <a:lnTo>
                    <a:pt x="0" y="52"/>
                  </a:lnTo>
                  <a:lnTo>
                    <a:pt x="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2999" y="2586"/>
              <a:ext cx="37" cy="53"/>
            </a:xfrm>
            <a:custGeom>
              <a:avLst/>
              <a:gdLst>
                <a:gd name="T0" fmla="*/ 35 w 37"/>
                <a:gd name="T1" fmla="*/ 10 h 53"/>
                <a:gd name="T2" fmla="*/ 27 w 37"/>
                <a:gd name="T3" fmla="*/ 8 h 53"/>
                <a:gd name="T4" fmla="*/ 20 w 37"/>
                <a:gd name="T5" fmla="*/ 8 h 53"/>
                <a:gd name="T6" fmla="*/ 13 w 37"/>
                <a:gd name="T7" fmla="*/ 8 h 53"/>
                <a:gd name="T8" fmla="*/ 8 w 37"/>
                <a:gd name="T9" fmla="*/ 12 h 53"/>
                <a:gd name="T10" fmla="*/ 8 w 37"/>
                <a:gd name="T11" fmla="*/ 18 h 53"/>
                <a:gd name="T12" fmla="*/ 12 w 37"/>
                <a:gd name="T13" fmla="*/ 20 h 53"/>
                <a:gd name="T14" fmla="*/ 18 w 37"/>
                <a:gd name="T15" fmla="*/ 23 h 53"/>
                <a:gd name="T16" fmla="*/ 27 w 37"/>
                <a:gd name="T17" fmla="*/ 24 h 53"/>
                <a:gd name="T18" fmla="*/ 33 w 37"/>
                <a:gd name="T19" fmla="*/ 28 h 53"/>
                <a:gd name="T20" fmla="*/ 37 w 37"/>
                <a:gd name="T21" fmla="*/ 34 h 53"/>
                <a:gd name="T22" fmla="*/ 37 w 37"/>
                <a:gd name="T23" fmla="*/ 42 h 53"/>
                <a:gd name="T24" fmla="*/ 32 w 37"/>
                <a:gd name="T25" fmla="*/ 48 h 53"/>
                <a:gd name="T26" fmla="*/ 23 w 37"/>
                <a:gd name="T27" fmla="*/ 52 h 53"/>
                <a:gd name="T28" fmla="*/ 13 w 37"/>
                <a:gd name="T29" fmla="*/ 52 h 53"/>
                <a:gd name="T30" fmla="*/ 5 w 37"/>
                <a:gd name="T31" fmla="*/ 50 h 53"/>
                <a:gd name="T32" fmla="*/ 0 w 37"/>
                <a:gd name="T33" fmla="*/ 40 h 53"/>
                <a:gd name="T34" fmla="*/ 8 w 37"/>
                <a:gd name="T35" fmla="*/ 44 h 53"/>
                <a:gd name="T36" fmla="*/ 17 w 37"/>
                <a:gd name="T37" fmla="*/ 45 h 53"/>
                <a:gd name="T38" fmla="*/ 23 w 37"/>
                <a:gd name="T39" fmla="*/ 44 h 53"/>
                <a:gd name="T40" fmla="*/ 28 w 37"/>
                <a:gd name="T41" fmla="*/ 42 h 53"/>
                <a:gd name="T42" fmla="*/ 28 w 37"/>
                <a:gd name="T43" fmla="*/ 35 h 53"/>
                <a:gd name="T44" fmla="*/ 25 w 37"/>
                <a:gd name="T45" fmla="*/ 32 h 53"/>
                <a:gd name="T46" fmla="*/ 17 w 37"/>
                <a:gd name="T47" fmla="*/ 29 h 53"/>
                <a:gd name="T48" fmla="*/ 10 w 37"/>
                <a:gd name="T49" fmla="*/ 28 h 53"/>
                <a:gd name="T50" fmla="*/ 3 w 37"/>
                <a:gd name="T51" fmla="*/ 24 h 53"/>
                <a:gd name="T52" fmla="*/ 1 w 37"/>
                <a:gd name="T53" fmla="*/ 19 h 53"/>
                <a:gd name="T54" fmla="*/ 1 w 37"/>
                <a:gd name="T55" fmla="*/ 10 h 53"/>
                <a:gd name="T56" fmla="*/ 5 w 37"/>
                <a:gd name="T57" fmla="*/ 4 h 53"/>
                <a:gd name="T58" fmla="*/ 13 w 37"/>
                <a:gd name="T59" fmla="*/ 0 h 53"/>
                <a:gd name="T60" fmla="*/ 23 w 37"/>
                <a:gd name="T61" fmla="*/ 0 h 53"/>
                <a:gd name="T62" fmla="*/ 31 w 37"/>
                <a:gd name="T63" fmla="*/ 2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" h="53">
                  <a:moveTo>
                    <a:pt x="35" y="3"/>
                  </a:moveTo>
                  <a:lnTo>
                    <a:pt x="35" y="10"/>
                  </a:lnTo>
                  <a:lnTo>
                    <a:pt x="31" y="9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10" y="19"/>
                  </a:lnTo>
                  <a:lnTo>
                    <a:pt x="12" y="20"/>
                  </a:lnTo>
                  <a:lnTo>
                    <a:pt x="15" y="22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7" y="24"/>
                  </a:lnTo>
                  <a:lnTo>
                    <a:pt x="31" y="25"/>
                  </a:lnTo>
                  <a:lnTo>
                    <a:pt x="33" y="28"/>
                  </a:lnTo>
                  <a:lnTo>
                    <a:pt x="36" y="30"/>
                  </a:lnTo>
                  <a:lnTo>
                    <a:pt x="37" y="34"/>
                  </a:lnTo>
                  <a:lnTo>
                    <a:pt x="37" y="38"/>
                  </a:lnTo>
                  <a:lnTo>
                    <a:pt x="37" y="42"/>
                  </a:lnTo>
                  <a:lnTo>
                    <a:pt x="35" y="45"/>
                  </a:lnTo>
                  <a:lnTo>
                    <a:pt x="32" y="48"/>
                  </a:lnTo>
                  <a:lnTo>
                    <a:pt x="28" y="50"/>
                  </a:lnTo>
                  <a:lnTo>
                    <a:pt x="23" y="52"/>
                  </a:lnTo>
                  <a:lnTo>
                    <a:pt x="17" y="53"/>
                  </a:lnTo>
                  <a:lnTo>
                    <a:pt x="13" y="52"/>
                  </a:lnTo>
                  <a:lnTo>
                    <a:pt x="8" y="52"/>
                  </a:lnTo>
                  <a:lnTo>
                    <a:pt x="5" y="50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5" y="43"/>
                  </a:lnTo>
                  <a:lnTo>
                    <a:pt x="8" y="44"/>
                  </a:lnTo>
                  <a:lnTo>
                    <a:pt x="13" y="45"/>
                  </a:lnTo>
                  <a:lnTo>
                    <a:pt x="17" y="45"/>
                  </a:lnTo>
                  <a:lnTo>
                    <a:pt x="21" y="45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27" y="33"/>
                  </a:lnTo>
                  <a:lnTo>
                    <a:pt x="25" y="32"/>
                  </a:lnTo>
                  <a:lnTo>
                    <a:pt x="21" y="30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3" y="24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4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5" y="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Line 86"/>
            <p:cNvSpPr>
              <a:spLocks noChangeShapeType="1"/>
            </p:cNvSpPr>
            <p:nvPr/>
          </p:nvSpPr>
          <p:spPr bwMode="auto">
            <a:xfrm>
              <a:off x="2382" y="2667"/>
              <a:ext cx="662" cy="3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2565" y="2909"/>
              <a:ext cx="33" cy="25"/>
            </a:xfrm>
            <a:custGeom>
              <a:avLst/>
              <a:gdLst>
                <a:gd name="T0" fmla="*/ 0 w 33"/>
                <a:gd name="T1" fmla="*/ 25 h 25"/>
                <a:gd name="T2" fmla="*/ 22 w 33"/>
                <a:gd name="T3" fmla="*/ 0 h 25"/>
                <a:gd name="T4" fmla="*/ 33 w 33"/>
                <a:gd name="T5" fmla="*/ 19 h 25"/>
                <a:gd name="T6" fmla="*/ 0 w 33"/>
                <a:gd name="T7" fmla="*/ 25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" h="25">
                  <a:moveTo>
                    <a:pt x="0" y="25"/>
                  </a:moveTo>
                  <a:lnTo>
                    <a:pt x="22" y="0"/>
                  </a:lnTo>
                  <a:lnTo>
                    <a:pt x="33" y="1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2586" y="2665"/>
              <a:ext cx="459" cy="259"/>
            </a:xfrm>
            <a:custGeom>
              <a:avLst/>
              <a:gdLst>
                <a:gd name="T0" fmla="*/ 459 w 459"/>
                <a:gd name="T1" fmla="*/ 6 h 259"/>
                <a:gd name="T2" fmla="*/ 2 w 459"/>
                <a:gd name="T3" fmla="*/ 259 h 259"/>
                <a:gd name="T4" fmla="*/ 0 w 459"/>
                <a:gd name="T5" fmla="*/ 253 h 259"/>
                <a:gd name="T6" fmla="*/ 455 w 459"/>
                <a:gd name="T7" fmla="*/ 0 h 259"/>
                <a:gd name="T8" fmla="*/ 459 w 459"/>
                <a:gd name="T9" fmla="*/ 6 h 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9" h="259">
                  <a:moveTo>
                    <a:pt x="459" y="6"/>
                  </a:moveTo>
                  <a:lnTo>
                    <a:pt x="2" y="259"/>
                  </a:lnTo>
                  <a:lnTo>
                    <a:pt x="0" y="253"/>
                  </a:lnTo>
                  <a:lnTo>
                    <a:pt x="455" y="0"/>
                  </a:lnTo>
                  <a:lnTo>
                    <a:pt x="459" y="6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3201" y="2902"/>
              <a:ext cx="26" cy="32"/>
            </a:xfrm>
            <a:custGeom>
              <a:avLst/>
              <a:gdLst>
                <a:gd name="T0" fmla="*/ 26 w 26"/>
                <a:gd name="T1" fmla="*/ 32 h 32"/>
                <a:gd name="T2" fmla="*/ 0 w 26"/>
                <a:gd name="T3" fmla="*/ 12 h 32"/>
                <a:gd name="T4" fmla="*/ 17 w 26"/>
                <a:gd name="T5" fmla="*/ 0 h 32"/>
                <a:gd name="T6" fmla="*/ 26 w 26"/>
                <a:gd name="T7" fmla="*/ 32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2">
                  <a:moveTo>
                    <a:pt x="26" y="32"/>
                  </a:moveTo>
                  <a:lnTo>
                    <a:pt x="0" y="12"/>
                  </a:lnTo>
                  <a:lnTo>
                    <a:pt x="17" y="0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3040" y="2667"/>
              <a:ext cx="176" cy="249"/>
            </a:xfrm>
            <a:custGeom>
              <a:avLst/>
              <a:gdLst>
                <a:gd name="T0" fmla="*/ 6 w 176"/>
                <a:gd name="T1" fmla="*/ 0 h 249"/>
                <a:gd name="T2" fmla="*/ 176 w 176"/>
                <a:gd name="T3" fmla="*/ 244 h 249"/>
                <a:gd name="T4" fmla="*/ 169 w 176"/>
                <a:gd name="T5" fmla="*/ 249 h 249"/>
                <a:gd name="T6" fmla="*/ 0 w 176"/>
                <a:gd name="T7" fmla="*/ 4 h 249"/>
                <a:gd name="T8" fmla="*/ 6 w 176"/>
                <a:gd name="T9" fmla="*/ 0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249">
                  <a:moveTo>
                    <a:pt x="6" y="0"/>
                  </a:moveTo>
                  <a:lnTo>
                    <a:pt x="176" y="244"/>
                  </a:lnTo>
                  <a:lnTo>
                    <a:pt x="169" y="249"/>
                  </a:lnTo>
                  <a:lnTo>
                    <a:pt x="0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" name="Rectangle 91"/>
            <p:cNvSpPr>
              <a:spLocks noChangeArrowheads="1"/>
            </p:cNvSpPr>
            <p:nvPr/>
          </p:nvSpPr>
          <p:spPr bwMode="auto">
            <a:xfrm>
              <a:off x="3102" y="1371"/>
              <a:ext cx="9" cy="66"/>
            </a:xfrm>
            <a:prstGeom prst="rect">
              <a:avLst/>
            </a:prstGeom>
            <a:solidFill>
              <a:srgbClr val="010101"/>
            </a:solidFill>
            <a:ln w="0">
              <a:solidFill>
                <a:srgbClr val="01010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ja-JP"/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3127" y="1386"/>
              <a:ext cx="41" cy="51"/>
            </a:xfrm>
            <a:custGeom>
              <a:avLst/>
              <a:gdLst>
                <a:gd name="T0" fmla="*/ 41 w 41"/>
                <a:gd name="T1" fmla="*/ 21 h 51"/>
                <a:gd name="T2" fmla="*/ 41 w 41"/>
                <a:gd name="T3" fmla="*/ 51 h 51"/>
                <a:gd name="T4" fmla="*/ 34 w 41"/>
                <a:gd name="T5" fmla="*/ 51 h 51"/>
                <a:gd name="T6" fmla="*/ 34 w 41"/>
                <a:gd name="T7" fmla="*/ 21 h 51"/>
                <a:gd name="T8" fmla="*/ 34 w 41"/>
                <a:gd name="T9" fmla="*/ 17 h 51"/>
                <a:gd name="T10" fmla="*/ 33 w 41"/>
                <a:gd name="T11" fmla="*/ 13 h 51"/>
                <a:gd name="T12" fmla="*/ 31 w 41"/>
                <a:gd name="T13" fmla="*/ 11 h 51"/>
                <a:gd name="T14" fmla="*/ 29 w 41"/>
                <a:gd name="T15" fmla="*/ 8 h 51"/>
                <a:gd name="T16" fmla="*/ 26 w 41"/>
                <a:gd name="T17" fmla="*/ 7 h 51"/>
                <a:gd name="T18" fmla="*/ 23 w 41"/>
                <a:gd name="T19" fmla="*/ 7 h 51"/>
                <a:gd name="T20" fmla="*/ 19 w 41"/>
                <a:gd name="T21" fmla="*/ 7 h 51"/>
                <a:gd name="T22" fmla="*/ 15 w 41"/>
                <a:gd name="T23" fmla="*/ 8 h 51"/>
                <a:gd name="T24" fmla="*/ 13 w 41"/>
                <a:gd name="T25" fmla="*/ 11 h 51"/>
                <a:gd name="T26" fmla="*/ 10 w 41"/>
                <a:gd name="T27" fmla="*/ 15 h 51"/>
                <a:gd name="T28" fmla="*/ 9 w 41"/>
                <a:gd name="T29" fmla="*/ 18 h 51"/>
                <a:gd name="T30" fmla="*/ 9 w 41"/>
                <a:gd name="T31" fmla="*/ 22 h 51"/>
                <a:gd name="T32" fmla="*/ 9 w 41"/>
                <a:gd name="T33" fmla="*/ 51 h 51"/>
                <a:gd name="T34" fmla="*/ 0 w 41"/>
                <a:gd name="T35" fmla="*/ 51 h 51"/>
                <a:gd name="T36" fmla="*/ 0 w 41"/>
                <a:gd name="T37" fmla="*/ 1 h 51"/>
                <a:gd name="T38" fmla="*/ 9 w 41"/>
                <a:gd name="T39" fmla="*/ 1 h 51"/>
                <a:gd name="T40" fmla="*/ 9 w 41"/>
                <a:gd name="T41" fmla="*/ 8 h 51"/>
                <a:gd name="T42" fmla="*/ 11 w 41"/>
                <a:gd name="T43" fmla="*/ 5 h 51"/>
                <a:gd name="T44" fmla="*/ 15 w 41"/>
                <a:gd name="T45" fmla="*/ 2 h 51"/>
                <a:gd name="T46" fmla="*/ 20 w 41"/>
                <a:gd name="T47" fmla="*/ 1 h 51"/>
                <a:gd name="T48" fmla="*/ 25 w 41"/>
                <a:gd name="T49" fmla="*/ 0 h 51"/>
                <a:gd name="T50" fmla="*/ 30 w 41"/>
                <a:gd name="T51" fmla="*/ 1 h 51"/>
                <a:gd name="T52" fmla="*/ 34 w 41"/>
                <a:gd name="T53" fmla="*/ 2 h 51"/>
                <a:gd name="T54" fmla="*/ 38 w 41"/>
                <a:gd name="T55" fmla="*/ 5 h 51"/>
                <a:gd name="T56" fmla="*/ 40 w 41"/>
                <a:gd name="T57" fmla="*/ 10 h 51"/>
                <a:gd name="T58" fmla="*/ 41 w 41"/>
                <a:gd name="T59" fmla="*/ 15 h 51"/>
                <a:gd name="T60" fmla="*/ 41 w 41"/>
                <a:gd name="T61" fmla="*/ 21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1" h="51">
                  <a:moveTo>
                    <a:pt x="41" y="21"/>
                  </a:moveTo>
                  <a:lnTo>
                    <a:pt x="41" y="51"/>
                  </a:lnTo>
                  <a:lnTo>
                    <a:pt x="34" y="51"/>
                  </a:lnTo>
                  <a:lnTo>
                    <a:pt x="34" y="21"/>
                  </a:lnTo>
                  <a:lnTo>
                    <a:pt x="34" y="17"/>
                  </a:lnTo>
                  <a:lnTo>
                    <a:pt x="33" y="13"/>
                  </a:lnTo>
                  <a:lnTo>
                    <a:pt x="31" y="11"/>
                  </a:lnTo>
                  <a:lnTo>
                    <a:pt x="29" y="8"/>
                  </a:lnTo>
                  <a:lnTo>
                    <a:pt x="26" y="7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8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4" y="2"/>
                  </a:lnTo>
                  <a:lnTo>
                    <a:pt x="38" y="5"/>
                  </a:lnTo>
                  <a:lnTo>
                    <a:pt x="40" y="10"/>
                  </a:lnTo>
                  <a:lnTo>
                    <a:pt x="41" y="15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3178" y="1373"/>
              <a:ext cx="31" cy="64"/>
            </a:xfrm>
            <a:custGeom>
              <a:avLst/>
              <a:gdLst>
                <a:gd name="T0" fmla="*/ 15 w 31"/>
                <a:gd name="T1" fmla="*/ 0 h 64"/>
                <a:gd name="T2" fmla="*/ 15 w 31"/>
                <a:gd name="T3" fmla="*/ 14 h 64"/>
                <a:gd name="T4" fmla="*/ 31 w 31"/>
                <a:gd name="T5" fmla="*/ 14 h 64"/>
                <a:gd name="T6" fmla="*/ 31 w 31"/>
                <a:gd name="T7" fmla="*/ 20 h 64"/>
                <a:gd name="T8" fmla="*/ 15 w 31"/>
                <a:gd name="T9" fmla="*/ 20 h 64"/>
                <a:gd name="T10" fmla="*/ 15 w 31"/>
                <a:gd name="T11" fmla="*/ 48 h 64"/>
                <a:gd name="T12" fmla="*/ 15 w 31"/>
                <a:gd name="T13" fmla="*/ 51 h 64"/>
                <a:gd name="T14" fmla="*/ 15 w 31"/>
                <a:gd name="T15" fmla="*/ 54 h 64"/>
                <a:gd name="T16" fmla="*/ 16 w 31"/>
                <a:gd name="T17" fmla="*/ 55 h 64"/>
                <a:gd name="T18" fmla="*/ 18 w 31"/>
                <a:gd name="T19" fmla="*/ 56 h 64"/>
                <a:gd name="T20" fmla="*/ 20 w 31"/>
                <a:gd name="T21" fmla="*/ 56 h 64"/>
                <a:gd name="T22" fmla="*/ 23 w 31"/>
                <a:gd name="T23" fmla="*/ 56 h 64"/>
                <a:gd name="T24" fmla="*/ 31 w 31"/>
                <a:gd name="T25" fmla="*/ 56 h 64"/>
                <a:gd name="T26" fmla="*/ 31 w 31"/>
                <a:gd name="T27" fmla="*/ 64 h 64"/>
                <a:gd name="T28" fmla="*/ 23 w 31"/>
                <a:gd name="T29" fmla="*/ 64 h 64"/>
                <a:gd name="T30" fmla="*/ 18 w 31"/>
                <a:gd name="T31" fmla="*/ 63 h 64"/>
                <a:gd name="T32" fmla="*/ 13 w 31"/>
                <a:gd name="T33" fmla="*/ 61 h 64"/>
                <a:gd name="T34" fmla="*/ 10 w 31"/>
                <a:gd name="T35" fmla="*/ 60 h 64"/>
                <a:gd name="T36" fmla="*/ 8 w 31"/>
                <a:gd name="T37" fmla="*/ 56 h 64"/>
                <a:gd name="T38" fmla="*/ 6 w 31"/>
                <a:gd name="T39" fmla="*/ 53 h 64"/>
                <a:gd name="T40" fmla="*/ 6 w 31"/>
                <a:gd name="T41" fmla="*/ 48 h 64"/>
                <a:gd name="T42" fmla="*/ 6 w 31"/>
                <a:gd name="T43" fmla="*/ 20 h 64"/>
                <a:gd name="T44" fmla="*/ 0 w 31"/>
                <a:gd name="T45" fmla="*/ 20 h 64"/>
                <a:gd name="T46" fmla="*/ 0 w 31"/>
                <a:gd name="T47" fmla="*/ 14 h 64"/>
                <a:gd name="T48" fmla="*/ 6 w 31"/>
                <a:gd name="T49" fmla="*/ 14 h 64"/>
                <a:gd name="T50" fmla="*/ 6 w 31"/>
                <a:gd name="T51" fmla="*/ 0 h 64"/>
                <a:gd name="T52" fmla="*/ 15 w 31"/>
                <a:gd name="T53" fmla="*/ 0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" h="64">
                  <a:moveTo>
                    <a:pt x="15" y="0"/>
                  </a:moveTo>
                  <a:lnTo>
                    <a:pt x="15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15" y="20"/>
                  </a:lnTo>
                  <a:lnTo>
                    <a:pt x="15" y="48"/>
                  </a:lnTo>
                  <a:lnTo>
                    <a:pt x="15" y="51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3" y="56"/>
                  </a:lnTo>
                  <a:lnTo>
                    <a:pt x="31" y="56"/>
                  </a:lnTo>
                  <a:lnTo>
                    <a:pt x="31" y="64"/>
                  </a:lnTo>
                  <a:lnTo>
                    <a:pt x="23" y="64"/>
                  </a:lnTo>
                  <a:lnTo>
                    <a:pt x="18" y="63"/>
                  </a:lnTo>
                  <a:lnTo>
                    <a:pt x="13" y="61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6" y="48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8" name="Freeform 94"/>
            <p:cNvSpPr>
              <a:spLocks noEditPoints="1"/>
            </p:cNvSpPr>
            <p:nvPr/>
          </p:nvSpPr>
          <p:spPr bwMode="auto">
            <a:xfrm>
              <a:off x="3217" y="1386"/>
              <a:ext cx="45" cy="52"/>
            </a:xfrm>
            <a:custGeom>
              <a:avLst/>
              <a:gdLst>
                <a:gd name="T0" fmla="*/ 45 w 45"/>
                <a:gd name="T1" fmla="*/ 23 h 52"/>
                <a:gd name="T2" fmla="*/ 45 w 45"/>
                <a:gd name="T3" fmla="*/ 28 h 52"/>
                <a:gd name="T4" fmla="*/ 7 w 45"/>
                <a:gd name="T5" fmla="*/ 28 h 52"/>
                <a:gd name="T6" fmla="*/ 9 w 45"/>
                <a:gd name="T7" fmla="*/ 33 h 52"/>
                <a:gd name="T8" fmla="*/ 10 w 45"/>
                <a:gd name="T9" fmla="*/ 37 h 52"/>
                <a:gd name="T10" fmla="*/ 12 w 45"/>
                <a:gd name="T11" fmla="*/ 41 h 52"/>
                <a:gd name="T12" fmla="*/ 16 w 45"/>
                <a:gd name="T13" fmla="*/ 43 h 52"/>
                <a:gd name="T14" fmla="*/ 21 w 45"/>
                <a:gd name="T15" fmla="*/ 45 h 52"/>
                <a:gd name="T16" fmla="*/ 26 w 45"/>
                <a:gd name="T17" fmla="*/ 45 h 52"/>
                <a:gd name="T18" fmla="*/ 30 w 45"/>
                <a:gd name="T19" fmla="*/ 45 h 52"/>
                <a:gd name="T20" fmla="*/ 35 w 45"/>
                <a:gd name="T21" fmla="*/ 43 h 52"/>
                <a:gd name="T22" fmla="*/ 39 w 45"/>
                <a:gd name="T23" fmla="*/ 42 h 52"/>
                <a:gd name="T24" fmla="*/ 44 w 45"/>
                <a:gd name="T25" fmla="*/ 40 h 52"/>
                <a:gd name="T26" fmla="*/ 44 w 45"/>
                <a:gd name="T27" fmla="*/ 48 h 52"/>
                <a:gd name="T28" fmla="*/ 39 w 45"/>
                <a:gd name="T29" fmla="*/ 50 h 52"/>
                <a:gd name="T30" fmla="*/ 35 w 45"/>
                <a:gd name="T31" fmla="*/ 51 h 52"/>
                <a:gd name="T32" fmla="*/ 30 w 45"/>
                <a:gd name="T33" fmla="*/ 51 h 52"/>
                <a:gd name="T34" fmla="*/ 25 w 45"/>
                <a:gd name="T35" fmla="*/ 52 h 52"/>
                <a:gd name="T36" fmla="*/ 20 w 45"/>
                <a:gd name="T37" fmla="*/ 51 h 52"/>
                <a:gd name="T38" fmla="*/ 15 w 45"/>
                <a:gd name="T39" fmla="*/ 50 h 52"/>
                <a:gd name="T40" fmla="*/ 10 w 45"/>
                <a:gd name="T41" fmla="*/ 48 h 52"/>
                <a:gd name="T42" fmla="*/ 6 w 45"/>
                <a:gd name="T43" fmla="*/ 45 h 52"/>
                <a:gd name="T44" fmla="*/ 4 w 45"/>
                <a:gd name="T45" fmla="*/ 41 h 52"/>
                <a:gd name="T46" fmla="*/ 1 w 45"/>
                <a:gd name="T47" fmla="*/ 37 h 52"/>
                <a:gd name="T48" fmla="*/ 0 w 45"/>
                <a:gd name="T49" fmla="*/ 32 h 52"/>
                <a:gd name="T50" fmla="*/ 0 w 45"/>
                <a:gd name="T51" fmla="*/ 26 h 52"/>
                <a:gd name="T52" fmla="*/ 0 w 45"/>
                <a:gd name="T53" fmla="*/ 21 h 52"/>
                <a:gd name="T54" fmla="*/ 1 w 45"/>
                <a:gd name="T55" fmla="*/ 16 h 52"/>
                <a:gd name="T56" fmla="*/ 4 w 45"/>
                <a:gd name="T57" fmla="*/ 11 h 52"/>
                <a:gd name="T58" fmla="*/ 6 w 45"/>
                <a:gd name="T59" fmla="*/ 7 h 52"/>
                <a:gd name="T60" fmla="*/ 10 w 45"/>
                <a:gd name="T61" fmla="*/ 4 h 52"/>
                <a:gd name="T62" fmla="*/ 14 w 45"/>
                <a:gd name="T63" fmla="*/ 2 h 52"/>
                <a:gd name="T64" fmla="*/ 19 w 45"/>
                <a:gd name="T65" fmla="*/ 1 h 52"/>
                <a:gd name="T66" fmla="*/ 24 w 45"/>
                <a:gd name="T67" fmla="*/ 0 h 52"/>
                <a:gd name="T68" fmla="*/ 30 w 45"/>
                <a:gd name="T69" fmla="*/ 1 h 52"/>
                <a:gd name="T70" fmla="*/ 35 w 45"/>
                <a:gd name="T71" fmla="*/ 4 h 52"/>
                <a:gd name="T72" fmla="*/ 40 w 45"/>
                <a:gd name="T73" fmla="*/ 6 h 52"/>
                <a:gd name="T74" fmla="*/ 42 w 45"/>
                <a:gd name="T75" fmla="*/ 11 h 52"/>
                <a:gd name="T76" fmla="*/ 45 w 45"/>
                <a:gd name="T77" fmla="*/ 17 h 52"/>
                <a:gd name="T78" fmla="*/ 45 w 45"/>
                <a:gd name="T79" fmla="*/ 23 h 52"/>
                <a:gd name="T80" fmla="*/ 37 w 45"/>
                <a:gd name="T81" fmla="*/ 22 h 52"/>
                <a:gd name="T82" fmla="*/ 36 w 45"/>
                <a:gd name="T83" fmla="*/ 17 h 52"/>
                <a:gd name="T84" fmla="*/ 35 w 45"/>
                <a:gd name="T85" fmla="*/ 13 h 52"/>
                <a:gd name="T86" fmla="*/ 34 w 45"/>
                <a:gd name="T87" fmla="*/ 11 h 52"/>
                <a:gd name="T88" fmla="*/ 31 w 45"/>
                <a:gd name="T89" fmla="*/ 8 h 52"/>
                <a:gd name="T90" fmla="*/ 27 w 45"/>
                <a:gd name="T91" fmla="*/ 7 h 52"/>
                <a:gd name="T92" fmla="*/ 24 w 45"/>
                <a:gd name="T93" fmla="*/ 7 h 52"/>
                <a:gd name="T94" fmla="*/ 20 w 45"/>
                <a:gd name="T95" fmla="*/ 7 h 52"/>
                <a:gd name="T96" fmla="*/ 16 w 45"/>
                <a:gd name="T97" fmla="*/ 8 h 52"/>
                <a:gd name="T98" fmla="*/ 12 w 45"/>
                <a:gd name="T99" fmla="*/ 11 h 52"/>
                <a:gd name="T100" fmla="*/ 10 w 45"/>
                <a:gd name="T101" fmla="*/ 13 h 52"/>
                <a:gd name="T102" fmla="*/ 9 w 45"/>
                <a:gd name="T103" fmla="*/ 17 h 52"/>
                <a:gd name="T104" fmla="*/ 9 w 45"/>
                <a:gd name="T105" fmla="*/ 22 h 52"/>
                <a:gd name="T106" fmla="*/ 37 w 45"/>
                <a:gd name="T107" fmla="*/ 22 h 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5" h="52">
                  <a:moveTo>
                    <a:pt x="45" y="23"/>
                  </a:moveTo>
                  <a:lnTo>
                    <a:pt x="45" y="28"/>
                  </a:lnTo>
                  <a:lnTo>
                    <a:pt x="7" y="28"/>
                  </a:lnTo>
                  <a:lnTo>
                    <a:pt x="9" y="33"/>
                  </a:lnTo>
                  <a:lnTo>
                    <a:pt x="10" y="37"/>
                  </a:lnTo>
                  <a:lnTo>
                    <a:pt x="12" y="41"/>
                  </a:lnTo>
                  <a:lnTo>
                    <a:pt x="16" y="43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30" y="45"/>
                  </a:lnTo>
                  <a:lnTo>
                    <a:pt x="35" y="43"/>
                  </a:lnTo>
                  <a:lnTo>
                    <a:pt x="39" y="42"/>
                  </a:lnTo>
                  <a:lnTo>
                    <a:pt x="44" y="40"/>
                  </a:lnTo>
                  <a:lnTo>
                    <a:pt x="44" y="48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25" y="52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8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5" y="4"/>
                  </a:lnTo>
                  <a:lnTo>
                    <a:pt x="40" y="6"/>
                  </a:lnTo>
                  <a:lnTo>
                    <a:pt x="42" y="11"/>
                  </a:lnTo>
                  <a:lnTo>
                    <a:pt x="45" y="17"/>
                  </a:lnTo>
                  <a:lnTo>
                    <a:pt x="45" y="23"/>
                  </a:lnTo>
                  <a:close/>
                  <a:moveTo>
                    <a:pt x="37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6" y="8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9" y="17"/>
                  </a:lnTo>
                  <a:lnTo>
                    <a:pt x="9" y="22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3274" y="1386"/>
              <a:ext cx="30" cy="51"/>
            </a:xfrm>
            <a:custGeom>
              <a:avLst/>
              <a:gdLst>
                <a:gd name="T0" fmla="*/ 30 w 30"/>
                <a:gd name="T1" fmla="*/ 8 h 51"/>
                <a:gd name="T2" fmla="*/ 28 w 30"/>
                <a:gd name="T3" fmla="*/ 8 h 51"/>
                <a:gd name="T4" fmla="*/ 26 w 30"/>
                <a:gd name="T5" fmla="*/ 7 h 51"/>
                <a:gd name="T6" fmla="*/ 25 w 30"/>
                <a:gd name="T7" fmla="*/ 7 h 51"/>
                <a:gd name="T8" fmla="*/ 23 w 30"/>
                <a:gd name="T9" fmla="*/ 7 h 51"/>
                <a:gd name="T10" fmla="*/ 19 w 30"/>
                <a:gd name="T11" fmla="*/ 7 h 51"/>
                <a:gd name="T12" fmla="*/ 15 w 30"/>
                <a:gd name="T13" fmla="*/ 10 h 51"/>
                <a:gd name="T14" fmla="*/ 13 w 30"/>
                <a:gd name="T15" fmla="*/ 12 h 51"/>
                <a:gd name="T16" fmla="*/ 10 w 30"/>
                <a:gd name="T17" fmla="*/ 15 h 51"/>
                <a:gd name="T18" fmla="*/ 9 w 30"/>
                <a:gd name="T19" fmla="*/ 20 h 51"/>
                <a:gd name="T20" fmla="*/ 9 w 30"/>
                <a:gd name="T21" fmla="*/ 25 h 51"/>
                <a:gd name="T22" fmla="*/ 9 w 30"/>
                <a:gd name="T23" fmla="*/ 51 h 51"/>
                <a:gd name="T24" fmla="*/ 0 w 30"/>
                <a:gd name="T25" fmla="*/ 51 h 51"/>
                <a:gd name="T26" fmla="*/ 0 w 30"/>
                <a:gd name="T27" fmla="*/ 1 h 51"/>
                <a:gd name="T28" fmla="*/ 9 w 30"/>
                <a:gd name="T29" fmla="*/ 1 h 51"/>
                <a:gd name="T30" fmla="*/ 9 w 30"/>
                <a:gd name="T31" fmla="*/ 8 h 51"/>
                <a:gd name="T32" fmla="*/ 11 w 30"/>
                <a:gd name="T33" fmla="*/ 5 h 51"/>
                <a:gd name="T34" fmla="*/ 15 w 30"/>
                <a:gd name="T35" fmla="*/ 2 h 51"/>
                <a:gd name="T36" fmla="*/ 20 w 30"/>
                <a:gd name="T37" fmla="*/ 1 h 51"/>
                <a:gd name="T38" fmla="*/ 25 w 30"/>
                <a:gd name="T39" fmla="*/ 0 h 51"/>
                <a:gd name="T40" fmla="*/ 26 w 30"/>
                <a:gd name="T41" fmla="*/ 0 h 51"/>
                <a:gd name="T42" fmla="*/ 28 w 30"/>
                <a:gd name="T43" fmla="*/ 0 h 51"/>
                <a:gd name="T44" fmla="*/ 29 w 30"/>
                <a:gd name="T45" fmla="*/ 0 h 51"/>
                <a:gd name="T46" fmla="*/ 30 w 30"/>
                <a:gd name="T47" fmla="*/ 1 h 51"/>
                <a:gd name="T48" fmla="*/ 30 w 30"/>
                <a:gd name="T49" fmla="*/ 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0" h="51">
                  <a:moveTo>
                    <a:pt x="30" y="8"/>
                  </a:moveTo>
                  <a:lnTo>
                    <a:pt x="28" y="8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20"/>
                  </a:lnTo>
                  <a:lnTo>
                    <a:pt x="9" y="25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1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0" name="Freeform 96"/>
            <p:cNvSpPr>
              <a:spLocks noEditPoints="1"/>
            </p:cNvSpPr>
            <p:nvPr/>
          </p:nvSpPr>
          <p:spPr bwMode="auto">
            <a:xfrm>
              <a:off x="3309" y="1386"/>
              <a:ext cx="41" cy="52"/>
            </a:xfrm>
            <a:custGeom>
              <a:avLst/>
              <a:gdLst>
                <a:gd name="T0" fmla="*/ 25 w 41"/>
                <a:gd name="T1" fmla="*/ 26 h 52"/>
                <a:gd name="T2" fmla="*/ 20 w 41"/>
                <a:gd name="T3" fmla="*/ 26 h 52"/>
                <a:gd name="T4" fmla="*/ 15 w 41"/>
                <a:gd name="T5" fmla="*/ 27 h 52"/>
                <a:gd name="T6" fmla="*/ 11 w 41"/>
                <a:gd name="T7" fmla="*/ 28 h 52"/>
                <a:gd name="T8" fmla="*/ 10 w 41"/>
                <a:gd name="T9" fmla="*/ 30 h 52"/>
                <a:gd name="T10" fmla="*/ 9 w 41"/>
                <a:gd name="T11" fmla="*/ 32 h 52"/>
                <a:gd name="T12" fmla="*/ 8 w 41"/>
                <a:gd name="T13" fmla="*/ 36 h 52"/>
                <a:gd name="T14" fmla="*/ 9 w 41"/>
                <a:gd name="T15" fmla="*/ 40 h 52"/>
                <a:gd name="T16" fmla="*/ 11 w 41"/>
                <a:gd name="T17" fmla="*/ 42 h 52"/>
                <a:gd name="T18" fmla="*/ 14 w 41"/>
                <a:gd name="T19" fmla="*/ 45 h 52"/>
                <a:gd name="T20" fmla="*/ 19 w 41"/>
                <a:gd name="T21" fmla="*/ 45 h 52"/>
                <a:gd name="T22" fmla="*/ 23 w 41"/>
                <a:gd name="T23" fmla="*/ 45 h 52"/>
                <a:gd name="T24" fmla="*/ 26 w 41"/>
                <a:gd name="T25" fmla="*/ 43 h 52"/>
                <a:gd name="T26" fmla="*/ 29 w 41"/>
                <a:gd name="T27" fmla="*/ 40 h 52"/>
                <a:gd name="T28" fmla="*/ 31 w 41"/>
                <a:gd name="T29" fmla="*/ 37 h 52"/>
                <a:gd name="T30" fmla="*/ 33 w 41"/>
                <a:gd name="T31" fmla="*/ 32 h 52"/>
                <a:gd name="T32" fmla="*/ 34 w 41"/>
                <a:gd name="T33" fmla="*/ 27 h 52"/>
                <a:gd name="T34" fmla="*/ 34 w 41"/>
                <a:gd name="T35" fmla="*/ 26 h 52"/>
                <a:gd name="T36" fmla="*/ 25 w 41"/>
                <a:gd name="T37" fmla="*/ 26 h 52"/>
                <a:gd name="T38" fmla="*/ 41 w 41"/>
                <a:gd name="T39" fmla="*/ 22 h 52"/>
                <a:gd name="T40" fmla="*/ 41 w 41"/>
                <a:gd name="T41" fmla="*/ 51 h 52"/>
                <a:gd name="T42" fmla="*/ 34 w 41"/>
                <a:gd name="T43" fmla="*/ 51 h 52"/>
                <a:gd name="T44" fmla="*/ 34 w 41"/>
                <a:gd name="T45" fmla="*/ 43 h 52"/>
                <a:gd name="T46" fmla="*/ 30 w 41"/>
                <a:gd name="T47" fmla="*/ 47 h 52"/>
                <a:gd name="T48" fmla="*/ 26 w 41"/>
                <a:gd name="T49" fmla="*/ 50 h 52"/>
                <a:gd name="T50" fmla="*/ 23 w 41"/>
                <a:gd name="T51" fmla="*/ 51 h 52"/>
                <a:gd name="T52" fmla="*/ 16 w 41"/>
                <a:gd name="T53" fmla="*/ 52 h 52"/>
                <a:gd name="T54" fmla="*/ 11 w 41"/>
                <a:gd name="T55" fmla="*/ 51 h 52"/>
                <a:gd name="T56" fmla="*/ 8 w 41"/>
                <a:gd name="T57" fmla="*/ 50 h 52"/>
                <a:gd name="T58" fmla="*/ 5 w 41"/>
                <a:gd name="T59" fmla="*/ 47 h 52"/>
                <a:gd name="T60" fmla="*/ 3 w 41"/>
                <a:gd name="T61" fmla="*/ 45 h 52"/>
                <a:gd name="T62" fmla="*/ 0 w 41"/>
                <a:gd name="T63" fmla="*/ 41 h 52"/>
                <a:gd name="T64" fmla="*/ 0 w 41"/>
                <a:gd name="T65" fmla="*/ 36 h 52"/>
                <a:gd name="T66" fmla="*/ 0 w 41"/>
                <a:gd name="T67" fmla="*/ 31 h 52"/>
                <a:gd name="T68" fmla="*/ 3 w 41"/>
                <a:gd name="T69" fmla="*/ 27 h 52"/>
                <a:gd name="T70" fmla="*/ 5 w 41"/>
                <a:gd name="T71" fmla="*/ 23 h 52"/>
                <a:gd name="T72" fmla="*/ 10 w 41"/>
                <a:gd name="T73" fmla="*/ 21 h 52"/>
                <a:gd name="T74" fmla="*/ 15 w 41"/>
                <a:gd name="T75" fmla="*/ 20 h 52"/>
                <a:gd name="T76" fmla="*/ 23 w 41"/>
                <a:gd name="T77" fmla="*/ 20 h 52"/>
                <a:gd name="T78" fmla="*/ 34 w 41"/>
                <a:gd name="T79" fmla="*/ 20 h 52"/>
                <a:gd name="T80" fmla="*/ 34 w 41"/>
                <a:gd name="T81" fmla="*/ 18 h 52"/>
                <a:gd name="T82" fmla="*/ 33 w 41"/>
                <a:gd name="T83" fmla="*/ 15 h 52"/>
                <a:gd name="T84" fmla="*/ 31 w 41"/>
                <a:gd name="T85" fmla="*/ 12 h 52"/>
                <a:gd name="T86" fmla="*/ 30 w 41"/>
                <a:gd name="T87" fmla="*/ 10 h 52"/>
                <a:gd name="T88" fmla="*/ 28 w 41"/>
                <a:gd name="T89" fmla="*/ 8 h 52"/>
                <a:gd name="T90" fmla="*/ 24 w 41"/>
                <a:gd name="T91" fmla="*/ 7 h 52"/>
                <a:gd name="T92" fmla="*/ 20 w 41"/>
                <a:gd name="T93" fmla="*/ 7 h 52"/>
                <a:gd name="T94" fmla="*/ 15 w 41"/>
                <a:gd name="T95" fmla="*/ 7 h 52"/>
                <a:gd name="T96" fmla="*/ 11 w 41"/>
                <a:gd name="T97" fmla="*/ 8 h 52"/>
                <a:gd name="T98" fmla="*/ 8 w 41"/>
                <a:gd name="T99" fmla="*/ 10 h 52"/>
                <a:gd name="T100" fmla="*/ 4 w 41"/>
                <a:gd name="T101" fmla="*/ 11 h 52"/>
                <a:gd name="T102" fmla="*/ 4 w 41"/>
                <a:gd name="T103" fmla="*/ 4 h 52"/>
                <a:gd name="T104" fmla="*/ 8 w 41"/>
                <a:gd name="T105" fmla="*/ 2 h 52"/>
                <a:gd name="T106" fmla="*/ 13 w 41"/>
                <a:gd name="T107" fmla="*/ 1 h 52"/>
                <a:gd name="T108" fmla="*/ 16 w 41"/>
                <a:gd name="T109" fmla="*/ 0 h 52"/>
                <a:gd name="T110" fmla="*/ 20 w 41"/>
                <a:gd name="T111" fmla="*/ 0 h 52"/>
                <a:gd name="T112" fmla="*/ 26 w 41"/>
                <a:gd name="T113" fmla="*/ 1 h 52"/>
                <a:gd name="T114" fmla="*/ 33 w 41"/>
                <a:gd name="T115" fmla="*/ 2 h 52"/>
                <a:gd name="T116" fmla="*/ 36 w 41"/>
                <a:gd name="T117" fmla="*/ 6 h 52"/>
                <a:gd name="T118" fmla="*/ 39 w 41"/>
                <a:gd name="T119" fmla="*/ 8 h 52"/>
                <a:gd name="T120" fmla="*/ 40 w 41"/>
                <a:gd name="T121" fmla="*/ 12 h 52"/>
                <a:gd name="T122" fmla="*/ 41 w 41"/>
                <a:gd name="T123" fmla="*/ 17 h 52"/>
                <a:gd name="T124" fmla="*/ 41 w 41"/>
                <a:gd name="T125" fmla="*/ 22 h 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" h="52">
                  <a:moveTo>
                    <a:pt x="25" y="26"/>
                  </a:moveTo>
                  <a:lnTo>
                    <a:pt x="20" y="26"/>
                  </a:lnTo>
                  <a:lnTo>
                    <a:pt x="15" y="27"/>
                  </a:lnTo>
                  <a:lnTo>
                    <a:pt x="11" y="28"/>
                  </a:lnTo>
                  <a:lnTo>
                    <a:pt x="10" y="30"/>
                  </a:lnTo>
                  <a:lnTo>
                    <a:pt x="9" y="32"/>
                  </a:lnTo>
                  <a:lnTo>
                    <a:pt x="8" y="36"/>
                  </a:lnTo>
                  <a:lnTo>
                    <a:pt x="9" y="40"/>
                  </a:lnTo>
                  <a:lnTo>
                    <a:pt x="11" y="42"/>
                  </a:lnTo>
                  <a:lnTo>
                    <a:pt x="14" y="45"/>
                  </a:lnTo>
                  <a:lnTo>
                    <a:pt x="19" y="45"/>
                  </a:lnTo>
                  <a:lnTo>
                    <a:pt x="23" y="45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31" y="37"/>
                  </a:lnTo>
                  <a:lnTo>
                    <a:pt x="33" y="32"/>
                  </a:lnTo>
                  <a:lnTo>
                    <a:pt x="34" y="27"/>
                  </a:lnTo>
                  <a:lnTo>
                    <a:pt x="34" y="26"/>
                  </a:lnTo>
                  <a:lnTo>
                    <a:pt x="25" y="26"/>
                  </a:lnTo>
                  <a:close/>
                  <a:moveTo>
                    <a:pt x="41" y="22"/>
                  </a:moveTo>
                  <a:lnTo>
                    <a:pt x="41" y="51"/>
                  </a:lnTo>
                  <a:lnTo>
                    <a:pt x="34" y="51"/>
                  </a:lnTo>
                  <a:lnTo>
                    <a:pt x="34" y="43"/>
                  </a:lnTo>
                  <a:lnTo>
                    <a:pt x="30" y="47"/>
                  </a:lnTo>
                  <a:lnTo>
                    <a:pt x="26" y="50"/>
                  </a:lnTo>
                  <a:lnTo>
                    <a:pt x="23" y="51"/>
                  </a:lnTo>
                  <a:lnTo>
                    <a:pt x="16" y="52"/>
                  </a:lnTo>
                  <a:lnTo>
                    <a:pt x="11" y="51"/>
                  </a:lnTo>
                  <a:lnTo>
                    <a:pt x="8" y="50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3" y="27"/>
                  </a:lnTo>
                  <a:lnTo>
                    <a:pt x="5" y="23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23" y="20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3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28" y="8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5" y="7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4" y="11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6" y="1"/>
                  </a:lnTo>
                  <a:lnTo>
                    <a:pt x="33" y="2"/>
                  </a:lnTo>
                  <a:lnTo>
                    <a:pt x="36" y="6"/>
                  </a:lnTo>
                  <a:lnTo>
                    <a:pt x="39" y="8"/>
                  </a:lnTo>
                  <a:lnTo>
                    <a:pt x="40" y="12"/>
                  </a:lnTo>
                  <a:lnTo>
                    <a:pt x="41" y="17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3364" y="1386"/>
              <a:ext cx="39" cy="52"/>
            </a:xfrm>
            <a:custGeom>
              <a:avLst/>
              <a:gdLst>
                <a:gd name="T0" fmla="*/ 39 w 39"/>
                <a:gd name="T1" fmla="*/ 4 h 52"/>
                <a:gd name="T2" fmla="*/ 39 w 39"/>
                <a:gd name="T3" fmla="*/ 11 h 52"/>
                <a:gd name="T4" fmla="*/ 35 w 39"/>
                <a:gd name="T5" fmla="*/ 8 h 52"/>
                <a:gd name="T6" fmla="*/ 31 w 39"/>
                <a:gd name="T7" fmla="*/ 8 h 52"/>
                <a:gd name="T8" fmla="*/ 29 w 39"/>
                <a:gd name="T9" fmla="*/ 7 h 52"/>
                <a:gd name="T10" fmla="*/ 25 w 39"/>
                <a:gd name="T11" fmla="*/ 7 h 52"/>
                <a:gd name="T12" fmla="*/ 20 w 39"/>
                <a:gd name="T13" fmla="*/ 7 h 52"/>
                <a:gd name="T14" fmla="*/ 16 w 39"/>
                <a:gd name="T15" fmla="*/ 10 h 52"/>
                <a:gd name="T16" fmla="*/ 12 w 39"/>
                <a:gd name="T17" fmla="*/ 12 h 52"/>
                <a:gd name="T18" fmla="*/ 10 w 39"/>
                <a:gd name="T19" fmla="*/ 16 h 52"/>
                <a:gd name="T20" fmla="*/ 9 w 39"/>
                <a:gd name="T21" fmla="*/ 20 h 52"/>
                <a:gd name="T22" fmla="*/ 9 w 39"/>
                <a:gd name="T23" fmla="*/ 26 h 52"/>
                <a:gd name="T24" fmla="*/ 9 w 39"/>
                <a:gd name="T25" fmla="*/ 31 h 52"/>
                <a:gd name="T26" fmla="*/ 10 w 39"/>
                <a:gd name="T27" fmla="*/ 36 h 52"/>
                <a:gd name="T28" fmla="*/ 12 w 39"/>
                <a:gd name="T29" fmla="*/ 40 h 52"/>
                <a:gd name="T30" fmla="*/ 16 w 39"/>
                <a:gd name="T31" fmla="*/ 42 h 52"/>
                <a:gd name="T32" fmla="*/ 20 w 39"/>
                <a:gd name="T33" fmla="*/ 45 h 52"/>
                <a:gd name="T34" fmla="*/ 25 w 39"/>
                <a:gd name="T35" fmla="*/ 45 h 52"/>
                <a:gd name="T36" fmla="*/ 29 w 39"/>
                <a:gd name="T37" fmla="*/ 45 h 52"/>
                <a:gd name="T38" fmla="*/ 31 w 39"/>
                <a:gd name="T39" fmla="*/ 43 h 52"/>
                <a:gd name="T40" fmla="*/ 35 w 39"/>
                <a:gd name="T41" fmla="*/ 42 h 52"/>
                <a:gd name="T42" fmla="*/ 39 w 39"/>
                <a:gd name="T43" fmla="*/ 41 h 52"/>
                <a:gd name="T44" fmla="*/ 39 w 39"/>
                <a:gd name="T45" fmla="*/ 48 h 52"/>
                <a:gd name="T46" fmla="*/ 35 w 39"/>
                <a:gd name="T47" fmla="*/ 50 h 52"/>
                <a:gd name="T48" fmla="*/ 31 w 39"/>
                <a:gd name="T49" fmla="*/ 51 h 52"/>
                <a:gd name="T50" fmla="*/ 27 w 39"/>
                <a:gd name="T51" fmla="*/ 52 h 52"/>
                <a:gd name="T52" fmla="*/ 24 w 39"/>
                <a:gd name="T53" fmla="*/ 52 h 52"/>
                <a:gd name="T54" fmla="*/ 19 w 39"/>
                <a:gd name="T55" fmla="*/ 51 h 52"/>
                <a:gd name="T56" fmla="*/ 14 w 39"/>
                <a:gd name="T57" fmla="*/ 50 h 52"/>
                <a:gd name="T58" fmla="*/ 10 w 39"/>
                <a:gd name="T59" fmla="*/ 48 h 52"/>
                <a:gd name="T60" fmla="*/ 6 w 39"/>
                <a:gd name="T61" fmla="*/ 45 h 52"/>
                <a:gd name="T62" fmla="*/ 4 w 39"/>
                <a:gd name="T63" fmla="*/ 41 h 52"/>
                <a:gd name="T64" fmla="*/ 1 w 39"/>
                <a:gd name="T65" fmla="*/ 36 h 52"/>
                <a:gd name="T66" fmla="*/ 0 w 39"/>
                <a:gd name="T67" fmla="*/ 31 h 52"/>
                <a:gd name="T68" fmla="*/ 0 w 39"/>
                <a:gd name="T69" fmla="*/ 26 h 52"/>
                <a:gd name="T70" fmla="*/ 0 w 39"/>
                <a:gd name="T71" fmla="*/ 20 h 52"/>
                <a:gd name="T72" fmla="*/ 1 w 39"/>
                <a:gd name="T73" fmla="*/ 15 h 52"/>
                <a:gd name="T74" fmla="*/ 4 w 39"/>
                <a:gd name="T75" fmla="*/ 11 h 52"/>
                <a:gd name="T76" fmla="*/ 6 w 39"/>
                <a:gd name="T77" fmla="*/ 7 h 52"/>
                <a:gd name="T78" fmla="*/ 10 w 39"/>
                <a:gd name="T79" fmla="*/ 4 h 52"/>
                <a:gd name="T80" fmla="*/ 14 w 39"/>
                <a:gd name="T81" fmla="*/ 2 h 52"/>
                <a:gd name="T82" fmla="*/ 19 w 39"/>
                <a:gd name="T83" fmla="*/ 1 h 52"/>
                <a:gd name="T84" fmla="*/ 25 w 39"/>
                <a:gd name="T85" fmla="*/ 0 h 52"/>
                <a:gd name="T86" fmla="*/ 27 w 39"/>
                <a:gd name="T87" fmla="*/ 0 h 52"/>
                <a:gd name="T88" fmla="*/ 31 w 39"/>
                <a:gd name="T89" fmla="*/ 1 h 52"/>
                <a:gd name="T90" fmla="*/ 35 w 39"/>
                <a:gd name="T91" fmla="*/ 2 h 52"/>
                <a:gd name="T92" fmla="*/ 39 w 39"/>
                <a:gd name="T93" fmla="*/ 4 h 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9" h="52">
                  <a:moveTo>
                    <a:pt x="39" y="4"/>
                  </a:moveTo>
                  <a:lnTo>
                    <a:pt x="39" y="11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6" y="42"/>
                  </a:lnTo>
                  <a:lnTo>
                    <a:pt x="20" y="45"/>
                  </a:lnTo>
                  <a:lnTo>
                    <a:pt x="25" y="45"/>
                  </a:lnTo>
                  <a:lnTo>
                    <a:pt x="29" y="45"/>
                  </a:lnTo>
                  <a:lnTo>
                    <a:pt x="31" y="43"/>
                  </a:lnTo>
                  <a:lnTo>
                    <a:pt x="35" y="42"/>
                  </a:lnTo>
                  <a:lnTo>
                    <a:pt x="39" y="41"/>
                  </a:lnTo>
                  <a:lnTo>
                    <a:pt x="39" y="48"/>
                  </a:lnTo>
                  <a:lnTo>
                    <a:pt x="35" y="50"/>
                  </a:lnTo>
                  <a:lnTo>
                    <a:pt x="31" y="51"/>
                  </a:lnTo>
                  <a:lnTo>
                    <a:pt x="27" y="52"/>
                  </a:lnTo>
                  <a:lnTo>
                    <a:pt x="24" y="52"/>
                  </a:lnTo>
                  <a:lnTo>
                    <a:pt x="19" y="51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5" y="2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3410" y="1373"/>
              <a:ext cx="31" cy="64"/>
            </a:xfrm>
            <a:custGeom>
              <a:avLst/>
              <a:gdLst>
                <a:gd name="T0" fmla="*/ 14 w 31"/>
                <a:gd name="T1" fmla="*/ 0 h 64"/>
                <a:gd name="T2" fmla="*/ 14 w 31"/>
                <a:gd name="T3" fmla="*/ 14 h 64"/>
                <a:gd name="T4" fmla="*/ 31 w 31"/>
                <a:gd name="T5" fmla="*/ 14 h 64"/>
                <a:gd name="T6" fmla="*/ 31 w 31"/>
                <a:gd name="T7" fmla="*/ 20 h 64"/>
                <a:gd name="T8" fmla="*/ 14 w 31"/>
                <a:gd name="T9" fmla="*/ 20 h 64"/>
                <a:gd name="T10" fmla="*/ 14 w 31"/>
                <a:gd name="T11" fmla="*/ 48 h 64"/>
                <a:gd name="T12" fmla="*/ 14 w 31"/>
                <a:gd name="T13" fmla="*/ 51 h 64"/>
                <a:gd name="T14" fmla="*/ 15 w 31"/>
                <a:gd name="T15" fmla="*/ 54 h 64"/>
                <a:gd name="T16" fmla="*/ 16 w 31"/>
                <a:gd name="T17" fmla="*/ 55 h 64"/>
                <a:gd name="T18" fmla="*/ 18 w 31"/>
                <a:gd name="T19" fmla="*/ 56 h 64"/>
                <a:gd name="T20" fmla="*/ 20 w 31"/>
                <a:gd name="T21" fmla="*/ 56 h 64"/>
                <a:gd name="T22" fmla="*/ 23 w 31"/>
                <a:gd name="T23" fmla="*/ 56 h 64"/>
                <a:gd name="T24" fmla="*/ 31 w 31"/>
                <a:gd name="T25" fmla="*/ 56 h 64"/>
                <a:gd name="T26" fmla="*/ 31 w 31"/>
                <a:gd name="T27" fmla="*/ 64 h 64"/>
                <a:gd name="T28" fmla="*/ 23 w 31"/>
                <a:gd name="T29" fmla="*/ 64 h 64"/>
                <a:gd name="T30" fmla="*/ 18 w 31"/>
                <a:gd name="T31" fmla="*/ 63 h 64"/>
                <a:gd name="T32" fmla="*/ 13 w 31"/>
                <a:gd name="T33" fmla="*/ 61 h 64"/>
                <a:gd name="T34" fmla="*/ 10 w 31"/>
                <a:gd name="T35" fmla="*/ 60 h 64"/>
                <a:gd name="T36" fmla="*/ 8 w 31"/>
                <a:gd name="T37" fmla="*/ 56 h 64"/>
                <a:gd name="T38" fmla="*/ 6 w 31"/>
                <a:gd name="T39" fmla="*/ 53 h 64"/>
                <a:gd name="T40" fmla="*/ 6 w 31"/>
                <a:gd name="T41" fmla="*/ 48 h 64"/>
                <a:gd name="T42" fmla="*/ 6 w 31"/>
                <a:gd name="T43" fmla="*/ 20 h 64"/>
                <a:gd name="T44" fmla="*/ 0 w 31"/>
                <a:gd name="T45" fmla="*/ 20 h 64"/>
                <a:gd name="T46" fmla="*/ 0 w 31"/>
                <a:gd name="T47" fmla="*/ 14 h 64"/>
                <a:gd name="T48" fmla="*/ 6 w 31"/>
                <a:gd name="T49" fmla="*/ 14 h 64"/>
                <a:gd name="T50" fmla="*/ 6 w 31"/>
                <a:gd name="T51" fmla="*/ 0 h 64"/>
                <a:gd name="T52" fmla="*/ 14 w 31"/>
                <a:gd name="T53" fmla="*/ 0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" h="64">
                  <a:moveTo>
                    <a:pt x="14" y="0"/>
                  </a:moveTo>
                  <a:lnTo>
                    <a:pt x="14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14" y="20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3" y="56"/>
                  </a:lnTo>
                  <a:lnTo>
                    <a:pt x="31" y="56"/>
                  </a:lnTo>
                  <a:lnTo>
                    <a:pt x="31" y="64"/>
                  </a:lnTo>
                  <a:lnTo>
                    <a:pt x="23" y="64"/>
                  </a:lnTo>
                  <a:lnTo>
                    <a:pt x="18" y="63"/>
                  </a:lnTo>
                  <a:lnTo>
                    <a:pt x="13" y="61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6" y="48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Freeform 99"/>
            <p:cNvSpPr>
              <a:spLocks noEditPoints="1"/>
            </p:cNvSpPr>
            <p:nvPr/>
          </p:nvSpPr>
          <p:spPr bwMode="auto">
            <a:xfrm>
              <a:off x="3451" y="1368"/>
              <a:ext cx="9" cy="69"/>
            </a:xfrm>
            <a:custGeom>
              <a:avLst/>
              <a:gdLst>
                <a:gd name="T0" fmla="*/ 0 w 9"/>
                <a:gd name="T1" fmla="*/ 19 h 69"/>
                <a:gd name="T2" fmla="*/ 9 w 9"/>
                <a:gd name="T3" fmla="*/ 19 h 69"/>
                <a:gd name="T4" fmla="*/ 9 w 9"/>
                <a:gd name="T5" fmla="*/ 69 h 69"/>
                <a:gd name="T6" fmla="*/ 0 w 9"/>
                <a:gd name="T7" fmla="*/ 69 h 69"/>
                <a:gd name="T8" fmla="*/ 0 w 9"/>
                <a:gd name="T9" fmla="*/ 19 h 69"/>
                <a:gd name="T10" fmla="*/ 0 w 9"/>
                <a:gd name="T11" fmla="*/ 0 h 69"/>
                <a:gd name="T12" fmla="*/ 9 w 9"/>
                <a:gd name="T13" fmla="*/ 0 h 69"/>
                <a:gd name="T14" fmla="*/ 9 w 9"/>
                <a:gd name="T15" fmla="*/ 10 h 69"/>
                <a:gd name="T16" fmla="*/ 0 w 9"/>
                <a:gd name="T17" fmla="*/ 10 h 69"/>
                <a:gd name="T18" fmla="*/ 0 w 9"/>
                <a:gd name="T19" fmla="*/ 0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" h="69">
                  <a:moveTo>
                    <a:pt x="0" y="19"/>
                  </a:moveTo>
                  <a:lnTo>
                    <a:pt x="9" y="19"/>
                  </a:lnTo>
                  <a:lnTo>
                    <a:pt x="9" y="69"/>
                  </a:lnTo>
                  <a:lnTo>
                    <a:pt x="0" y="69"/>
                  </a:lnTo>
                  <a:lnTo>
                    <a:pt x="0" y="19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" name="Freeform 100"/>
            <p:cNvSpPr>
              <a:spLocks noEditPoints="1"/>
            </p:cNvSpPr>
            <p:nvPr/>
          </p:nvSpPr>
          <p:spPr bwMode="auto">
            <a:xfrm>
              <a:off x="3472" y="1386"/>
              <a:ext cx="47" cy="52"/>
            </a:xfrm>
            <a:custGeom>
              <a:avLst/>
              <a:gdLst>
                <a:gd name="T0" fmla="*/ 24 w 47"/>
                <a:gd name="T1" fmla="*/ 7 h 52"/>
                <a:gd name="T2" fmla="*/ 19 w 47"/>
                <a:gd name="T3" fmla="*/ 7 h 52"/>
                <a:gd name="T4" fmla="*/ 17 w 47"/>
                <a:gd name="T5" fmla="*/ 10 h 52"/>
                <a:gd name="T6" fmla="*/ 13 w 47"/>
                <a:gd name="T7" fmla="*/ 12 h 52"/>
                <a:gd name="T8" fmla="*/ 12 w 47"/>
                <a:gd name="T9" fmla="*/ 16 h 52"/>
                <a:gd name="T10" fmla="*/ 10 w 47"/>
                <a:gd name="T11" fmla="*/ 21 h 52"/>
                <a:gd name="T12" fmla="*/ 9 w 47"/>
                <a:gd name="T13" fmla="*/ 26 h 52"/>
                <a:gd name="T14" fmla="*/ 10 w 47"/>
                <a:gd name="T15" fmla="*/ 31 h 52"/>
                <a:gd name="T16" fmla="*/ 12 w 47"/>
                <a:gd name="T17" fmla="*/ 36 h 52"/>
                <a:gd name="T18" fmla="*/ 13 w 47"/>
                <a:gd name="T19" fmla="*/ 40 h 52"/>
                <a:gd name="T20" fmla="*/ 17 w 47"/>
                <a:gd name="T21" fmla="*/ 42 h 52"/>
                <a:gd name="T22" fmla="*/ 19 w 47"/>
                <a:gd name="T23" fmla="*/ 45 h 52"/>
                <a:gd name="T24" fmla="*/ 24 w 47"/>
                <a:gd name="T25" fmla="*/ 45 h 52"/>
                <a:gd name="T26" fmla="*/ 28 w 47"/>
                <a:gd name="T27" fmla="*/ 45 h 52"/>
                <a:gd name="T28" fmla="*/ 32 w 47"/>
                <a:gd name="T29" fmla="*/ 42 h 52"/>
                <a:gd name="T30" fmla="*/ 34 w 47"/>
                <a:gd name="T31" fmla="*/ 40 h 52"/>
                <a:gd name="T32" fmla="*/ 35 w 47"/>
                <a:gd name="T33" fmla="*/ 36 h 52"/>
                <a:gd name="T34" fmla="*/ 37 w 47"/>
                <a:gd name="T35" fmla="*/ 31 h 52"/>
                <a:gd name="T36" fmla="*/ 38 w 47"/>
                <a:gd name="T37" fmla="*/ 26 h 52"/>
                <a:gd name="T38" fmla="*/ 37 w 47"/>
                <a:gd name="T39" fmla="*/ 21 h 52"/>
                <a:gd name="T40" fmla="*/ 35 w 47"/>
                <a:gd name="T41" fmla="*/ 16 h 52"/>
                <a:gd name="T42" fmla="*/ 34 w 47"/>
                <a:gd name="T43" fmla="*/ 12 h 52"/>
                <a:gd name="T44" fmla="*/ 32 w 47"/>
                <a:gd name="T45" fmla="*/ 10 h 52"/>
                <a:gd name="T46" fmla="*/ 28 w 47"/>
                <a:gd name="T47" fmla="*/ 7 h 52"/>
                <a:gd name="T48" fmla="*/ 24 w 47"/>
                <a:gd name="T49" fmla="*/ 7 h 52"/>
                <a:gd name="T50" fmla="*/ 24 w 47"/>
                <a:gd name="T51" fmla="*/ 0 h 52"/>
                <a:gd name="T52" fmla="*/ 29 w 47"/>
                <a:gd name="T53" fmla="*/ 1 h 52"/>
                <a:gd name="T54" fmla="*/ 33 w 47"/>
                <a:gd name="T55" fmla="*/ 2 h 52"/>
                <a:gd name="T56" fmla="*/ 37 w 47"/>
                <a:gd name="T57" fmla="*/ 4 h 52"/>
                <a:gd name="T58" fmla="*/ 40 w 47"/>
                <a:gd name="T59" fmla="*/ 7 h 52"/>
                <a:gd name="T60" fmla="*/ 43 w 47"/>
                <a:gd name="T61" fmla="*/ 11 h 52"/>
                <a:gd name="T62" fmla="*/ 44 w 47"/>
                <a:gd name="T63" fmla="*/ 15 h 52"/>
                <a:gd name="T64" fmla="*/ 45 w 47"/>
                <a:gd name="T65" fmla="*/ 20 h 52"/>
                <a:gd name="T66" fmla="*/ 47 w 47"/>
                <a:gd name="T67" fmla="*/ 26 h 52"/>
                <a:gd name="T68" fmla="*/ 45 w 47"/>
                <a:gd name="T69" fmla="*/ 32 h 52"/>
                <a:gd name="T70" fmla="*/ 44 w 47"/>
                <a:gd name="T71" fmla="*/ 37 h 52"/>
                <a:gd name="T72" fmla="*/ 43 w 47"/>
                <a:gd name="T73" fmla="*/ 41 h 52"/>
                <a:gd name="T74" fmla="*/ 40 w 47"/>
                <a:gd name="T75" fmla="*/ 45 h 52"/>
                <a:gd name="T76" fmla="*/ 37 w 47"/>
                <a:gd name="T77" fmla="*/ 48 h 52"/>
                <a:gd name="T78" fmla="*/ 33 w 47"/>
                <a:gd name="T79" fmla="*/ 50 h 52"/>
                <a:gd name="T80" fmla="*/ 29 w 47"/>
                <a:gd name="T81" fmla="*/ 51 h 52"/>
                <a:gd name="T82" fmla="*/ 24 w 47"/>
                <a:gd name="T83" fmla="*/ 52 h 52"/>
                <a:gd name="T84" fmla="*/ 19 w 47"/>
                <a:gd name="T85" fmla="*/ 51 h 52"/>
                <a:gd name="T86" fmla="*/ 14 w 47"/>
                <a:gd name="T87" fmla="*/ 50 h 52"/>
                <a:gd name="T88" fmla="*/ 10 w 47"/>
                <a:gd name="T89" fmla="*/ 48 h 52"/>
                <a:gd name="T90" fmla="*/ 7 w 47"/>
                <a:gd name="T91" fmla="*/ 45 h 52"/>
                <a:gd name="T92" fmla="*/ 4 w 47"/>
                <a:gd name="T93" fmla="*/ 41 h 52"/>
                <a:gd name="T94" fmla="*/ 3 w 47"/>
                <a:gd name="T95" fmla="*/ 37 h 52"/>
                <a:gd name="T96" fmla="*/ 2 w 47"/>
                <a:gd name="T97" fmla="*/ 32 h 52"/>
                <a:gd name="T98" fmla="*/ 0 w 47"/>
                <a:gd name="T99" fmla="*/ 26 h 52"/>
                <a:gd name="T100" fmla="*/ 2 w 47"/>
                <a:gd name="T101" fmla="*/ 20 h 52"/>
                <a:gd name="T102" fmla="*/ 3 w 47"/>
                <a:gd name="T103" fmla="*/ 15 h 52"/>
                <a:gd name="T104" fmla="*/ 4 w 47"/>
                <a:gd name="T105" fmla="*/ 11 h 52"/>
                <a:gd name="T106" fmla="*/ 7 w 47"/>
                <a:gd name="T107" fmla="*/ 7 h 52"/>
                <a:gd name="T108" fmla="*/ 12 w 47"/>
                <a:gd name="T109" fmla="*/ 4 h 52"/>
                <a:gd name="T110" fmla="*/ 17 w 47"/>
                <a:gd name="T111" fmla="*/ 1 h 52"/>
                <a:gd name="T112" fmla="*/ 24 w 47"/>
                <a:gd name="T113" fmla="*/ 0 h 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7" h="52">
                  <a:moveTo>
                    <a:pt x="24" y="7"/>
                  </a:moveTo>
                  <a:lnTo>
                    <a:pt x="19" y="7"/>
                  </a:lnTo>
                  <a:lnTo>
                    <a:pt x="17" y="10"/>
                  </a:lnTo>
                  <a:lnTo>
                    <a:pt x="13" y="12"/>
                  </a:lnTo>
                  <a:lnTo>
                    <a:pt x="12" y="16"/>
                  </a:lnTo>
                  <a:lnTo>
                    <a:pt x="10" y="21"/>
                  </a:lnTo>
                  <a:lnTo>
                    <a:pt x="9" y="26"/>
                  </a:lnTo>
                  <a:lnTo>
                    <a:pt x="10" y="31"/>
                  </a:lnTo>
                  <a:lnTo>
                    <a:pt x="12" y="36"/>
                  </a:lnTo>
                  <a:lnTo>
                    <a:pt x="13" y="40"/>
                  </a:lnTo>
                  <a:lnTo>
                    <a:pt x="17" y="42"/>
                  </a:lnTo>
                  <a:lnTo>
                    <a:pt x="19" y="45"/>
                  </a:lnTo>
                  <a:lnTo>
                    <a:pt x="24" y="45"/>
                  </a:lnTo>
                  <a:lnTo>
                    <a:pt x="28" y="45"/>
                  </a:lnTo>
                  <a:lnTo>
                    <a:pt x="32" y="42"/>
                  </a:lnTo>
                  <a:lnTo>
                    <a:pt x="34" y="40"/>
                  </a:lnTo>
                  <a:lnTo>
                    <a:pt x="35" y="36"/>
                  </a:lnTo>
                  <a:lnTo>
                    <a:pt x="37" y="31"/>
                  </a:lnTo>
                  <a:lnTo>
                    <a:pt x="38" y="26"/>
                  </a:lnTo>
                  <a:lnTo>
                    <a:pt x="37" y="21"/>
                  </a:lnTo>
                  <a:lnTo>
                    <a:pt x="35" y="16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7"/>
                  </a:lnTo>
                  <a:close/>
                  <a:moveTo>
                    <a:pt x="24" y="0"/>
                  </a:moveTo>
                  <a:lnTo>
                    <a:pt x="29" y="1"/>
                  </a:lnTo>
                  <a:lnTo>
                    <a:pt x="33" y="2"/>
                  </a:lnTo>
                  <a:lnTo>
                    <a:pt x="37" y="4"/>
                  </a:lnTo>
                  <a:lnTo>
                    <a:pt x="40" y="7"/>
                  </a:lnTo>
                  <a:lnTo>
                    <a:pt x="43" y="11"/>
                  </a:lnTo>
                  <a:lnTo>
                    <a:pt x="44" y="15"/>
                  </a:lnTo>
                  <a:lnTo>
                    <a:pt x="45" y="20"/>
                  </a:lnTo>
                  <a:lnTo>
                    <a:pt x="47" y="26"/>
                  </a:lnTo>
                  <a:lnTo>
                    <a:pt x="45" y="32"/>
                  </a:lnTo>
                  <a:lnTo>
                    <a:pt x="44" y="37"/>
                  </a:lnTo>
                  <a:lnTo>
                    <a:pt x="43" y="41"/>
                  </a:lnTo>
                  <a:lnTo>
                    <a:pt x="40" y="45"/>
                  </a:lnTo>
                  <a:lnTo>
                    <a:pt x="37" y="48"/>
                  </a:lnTo>
                  <a:lnTo>
                    <a:pt x="33" y="50"/>
                  </a:lnTo>
                  <a:lnTo>
                    <a:pt x="29" y="51"/>
                  </a:lnTo>
                  <a:lnTo>
                    <a:pt x="24" y="52"/>
                  </a:lnTo>
                  <a:lnTo>
                    <a:pt x="19" y="51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7" y="45"/>
                  </a:lnTo>
                  <a:lnTo>
                    <a:pt x="4" y="41"/>
                  </a:lnTo>
                  <a:lnTo>
                    <a:pt x="3" y="37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2" y="4"/>
                  </a:lnTo>
                  <a:lnTo>
                    <a:pt x="17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3531" y="1386"/>
              <a:ext cx="41" cy="51"/>
            </a:xfrm>
            <a:custGeom>
              <a:avLst/>
              <a:gdLst>
                <a:gd name="T0" fmla="*/ 41 w 41"/>
                <a:gd name="T1" fmla="*/ 21 h 51"/>
                <a:gd name="T2" fmla="*/ 41 w 41"/>
                <a:gd name="T3" fmla="*/ 51 h 51"/>
                <a:gd name="T4" fmla="*/ 34 w 41"/>
                <a:gd name="T5" fmla="*/ 51 h 51"/>
                <a:gd name="T6" fmla="*/ 34 w 41"/>
                <a:gd name="T7" fmla="*/ 21 h 51"/>
                <a:gd name="T8" fmla="*/ 32 w 41"/>
                <a:gd name="T9" fmla="*/ 17 h 51"/>
                <a:gd name="T10" fmla="*/ 32 w 41"/>
                <a:gd name="T11" fmla="*/ 13 h 51"/>
                <a:gd name="T12" fmla="*/ 31 w 41"/>
                <a:gd name="T13" fmla="*/ 11 h 51"/>
                <a:gd name="T14" fmla="*/ 29 w 41"/>
                <a:gd name="T15" fmla="*/ 8 h 51"/>
                <a:gd name="T16" fmla="*/ 26 w 41"/>
                <a:gd name="T17" fmla="*/ 7 h 51"/>
                <a:gd name="T18" fmla="*/ 23 w 41"/>
                <a:gd name="T19" fmla="*/ 7 h 51"/>
                <a:gd name="T20" fmla="*/ 19 w 41"/>
                <a:gd name="T21" fmla="*/ 7 h 51"/>
                <a:gd name="T22" fmla="*/ 15 w 41"/>
                <a:gd name="T23" fmla="*/ 8 h 51"/>
                <a:gd name="T24" fmla="*/ 13 w 41"/>
                <a:gd name="T25" fmla="*/ 11 h 51"/>
                <a:gd name="T26" fmla="*/ 10 w 41"/>
                <a:gd name="T27" fmla="*/ 15 h 51"/>
                <a:gd name="T28" fmla="*/ 9 w 41"/>
                <a:gd name="T29" fmla="*/ 18 h 51"/>
                <a:gd name="T30" fmla="*/ 9 w 41"/>
                <a:gd name="T31" fmla="*/ 22 h 51"/>
                <a:gd name="T32" fmla="*/ 9 w 41"/>
                <a:gd name="T33" fmla="*/ 51 h 51"/>
                <a:gd name="T34" fmla="*/ 0 w 41"/>
                <a:gd name="T35" fmla="*/ 51 h 51"/>
                <a:gd name="T36" fmla="*/ 0 w 41"/>
                <a:gd name="T37" fmla="*/ 1 h 51"/>
                <a:gd name="T38" fmla="*/ 9 w 41"/>
                <a:gd name="T39" fmla="*/ 1 h 51"/>
                <a:gd name="T40" fmla="*/ 9 w 41"/>
                <a:gd name="T41" fmla="*/ 8 h 51"/>
                <a:gd name="T42" fmla="*/ 11 w 41"/>
                <a:gd name="T43" fmla="*/ 5 h 51"/>
                <a:gd name="T44" fmla="*/ 15 w 41"/>
                <a:gd name="T45" fmla="*/ 2 h 51"/>
                <a:gd name="T46" fmla="*/ 20 w 41"/>
                <a:gd name="T47" fmla="*/ 1 h 51"/>
                <a:gd name="T48" fmla="*/ 24 w 41"/>
                <a:gd name="T49" fmla="*/ 0 h 51"/>
                <a:gd name="T50" fmla="*/ 30 w 41"/>
                <a:gd name="T51" fmla="*/ 1 h 51"/>
                <a:gd name="T52" fmla="*/ 34 w 41"/>
                <a:gd name="T53" fmla="*/ 2 h 51"/>
                <a:gd name="T54" fmla="*/ 37 w 41"/>
                <a:gd name="T55" fmla="*/ 5 h 51"/>
                <a:gd name="T56" fmla="*/ 40 w 41"/>
                <a:gd name="T57" fmla="*/ 10 h 51"/>
                <a:gd name="T58" fmla="*/ 41 w 41"/>
                <a:gd name="T59" fmla="*/ 15 h 51"/>
                <a:gd name="T60" fmla="*/ 41 w 41"/>
                <a:gd name="T61" fmla="*/ 21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1" h="51">
                  <a:moveTo>
                    <a:pt x="41" y="21"/>
                  </a:moveTo>
                  <a:lnTo>
                    <a:pt x="41" y="51"/>
                  </a:lnTo>
                  <a:lnTo>
                    <a:pt x="34" y="51"/>
                  </a:lnTo>
                  <a:lnTo>
                    <a:pt x="34" y="21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29" y="8"/>
                  </a:lnTo>
                  <a:lnTo>
                    <a:pt x="26" y="7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8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4" y="2"/>
                  </a:lnTo>
                  <a:lnTo>
                    <a:pt x="37" y="5"/>
                  </a:lnTo>
                  <a:lnTo>
                    <a:pt x="40" y="10"/>
                  </a:lnTo>
                  <a:lnTo>
                    <a:pt x="41" y="15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" name="Freeform 102"/>
            <p:cNvSpPr>
              <a:spLocks/>
            </p:cNvSpPr>
            <p:nvPr/>
          </p:nvSpPr>
          <p:spPr bwMode="auto">
            <a:xfrm>
              <a:off x="3617" y="1386"/>
              <a:ext cx="29" cy="51"/>
            </a:xfrm>
            <a:custGeom>
              <a:avLst/>
              <a:gdLst>
                <a:gd name="T0" fmla="*/ 29 w 29"/>
                <a:gd name="T1" fmla="*/ 8 h 51"/>
                <a:gd name="T2" fmla="*/ 28 w 29"/>
                <a:gd name="T3" fmla="*/ 8 h 51"/>
                <a:gd name="T4" fmla="*/ 25 w 29"/>
                <a:gd name="T5" fmla="*/ 7 h 51"/>
                <a:gd name="T6" fmla="*/ 24 w 29"/>
                <a:gd name="T7" fmla="*/ 7 h 51"/>
                <a:gd name="T8" fmla="*/ 23 w 29"/>
                <a:gd name="T9" fmla="*/ 7 h 51"/>
                <a:gd name="T10" fmla="*/ 18 w 29"/>
                <a:gd name="T11" fmla="*/ 7 h 51"/>
                <a:gd name="T12" fmla="*/ 14 w 29"/>
                <a:gd name="T13" fmla="*/ 10 h 51"/>
                <a:gd name="T14" fmla="*/ 11 w 29"/>
                <a:gd name="T15" fmla="*/ 12 h 51"/>
                <a:gd name="T16" fmla="*/ 10 w 29"/>
                <a:gd name="T17" fmla="*/ 15 h 51"/>
                <a:gd name="T18" fmla="*/ 9 w 29"/>
                <a:gd name="T19" fmla="*/ 20 h 51"/>
                <a:gd name="T20" fmla="*/ 8 w 29"/>
                <a:gd name="T21" fmla="*/ 25 h 51"/>
                <a:gd name="T22" fmla="*/ 8 w 29"/>
                <a:gd name="T23" fmla="*/ 51 h 51"/>
                <a:gd name="T24" fmla="*/ 0 w 29"/>
                <a:gd name="T25" fmla="*/ 51 h 51"/>
                <a:gd name="T26" fmla="*/ 0 w 29"/>
                <a:gd name="T27" fmla="*/ 1 h 51"/>
                <a:gd name="T28" fmla="*/ 8 w 29"/>
                <a:gd name="T29" fmla="*/ 1 h 51"/>
                <a:gd name="T30" fmla="*/ 8 w 29"/>
                <a:gd name="T31" fmla="*/ 8 h 51"/>
                <a:gd name="T32" fmla="*/ 11 w 29"/>
                <a:gd name="T33" fmla="*/ 5 h 51"/>
                <a:gd name="T34" fmla="*/ 15 w 29"/>
                <a:gd name="T35" fmla="*/ 2 h 51"/>
                <a:gd name="T36" fmla="*/ 19 w 29"/>
                <a:gd name="T37" fmla="*/ 1 h 51"/>
                <a:gd name="T38" fmla="*/ 25 w 29"/>
                <a:gd name="T39" fmla="*/ 0 h 51"/>
                <a:gd name="T40" fmla="*/ 25 w 29"/>
                <a:gd name="T41" fmla="*/ 0 h 51"/>
                <a:gd name="T42" fmla="*/ 26 w 29"/>
                <a:gd name="T43" fmla="*/ 0 h 51"/>
                <a:gd name="T44" fmla="*/ 28 w 29"/>
                <a:gd name="T45" fmla="*/ 0 h 51"/>
                <a:gd name="T46" fmla="*/ 29 w 29"/>
                <a:gd name="T47" fmla="*/ 1 h 51"/>
                <a:gd name="T48" fmla="*/ 29 w 29"/>
                <a:gd name="T49" fmla="*/ 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9" h="51">
                  <a:moveTo>
                    <a:pt x="29" y="8"/>
                  </a:moveTo>
                  <a:lnTo>
                    <a:pt x="28" y="8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9" y="20"/>
                  </a:lnTo>
                  <a:lnTo>
                    <a:pt x="8" y="25"/>
                  </a:lnTo>
                  <a:lnTo>
                    <a:pt x="8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Freeform 103"/>
            <p:cNvSpPr>
              <a:spLocks noEditPoints="1"/>
            </p:cNvSpPr>
            <p:nvPr/>
          </p:nvSpPr>
          <p:spPr bwMode="auto">
            <a:xfrm>
              <a:off x="3651" y="1386"/>
              <a:ext cx="46" cy="52"/>
            </a:xfrm>
            <a:custGeom>
              <a:avLst/>
              <a:gdLst>
                <a:gd name="T0" fmla="*/ 46 w 46"/>
                <a:gd name="T1" fmla="*/ 23 h 52"/>
                <a:gd name="T2" fmla="*/ 46 w 46"/>
                <a:gd name="T3" fmla="*/ 28 h 52"/>
                <a:gd name="T4" fmla="*/ 9 w 46"/>
                <a:gd name="T5" fmla="*/ 28 h 52"/>
                <a:gd name="T6" fmla="*/ 9 w 46"/>
                <a:gd name="T7" fmla="*/ 33 h 52"/>
                <a:gd name="T8" fmla="*/ 11 w 46"/>
                <a:gd name="T9" fmla="*/ 37 h 52"/>
                <a:gd name="T10" fmla="*/ 13 w 46"/>
                <a:gd name="T11" fmla="*/ 41 h 52"/>
                <a:gd name="T12" fmla="*/ 17 w 46"/>
                <a:gd name="T13" fmla="*/ 43 h 52"/>
                <a:gd name="T14" fmla="*/ 21 w 46"/>
                <a:gd name="T15" fmla="*/ 45 h 52"/>
                <a:gd name="T16" fmla="*/ 26 w 46"/>
                <a:gd name="T17" fmla="*/ 45 h 52"/>
                <a:gd name="T18" fmla="*/ 31 w 46"/>
                <a:gd name="T19" fmla="*/ 45 h 52"/>
                <a:gd name="T20" fmla="*/ 35 w 46"/>
                <a:gd name="T21" fmla="*/ 43 h 52"/>
                <a:gd name="T22" fmla="*/ 40 w 46"/>
                <a:gd name="T23" fmla="*/ 42 h 52"/>
                <a:gd name="T24" fmla="*/ 43 w 46"/>
                <a:gd name="T25" fmla="*/ 40 h 52"/>
                <a:gd name="T26" fmla="*/ 43 w 46"/>
                <a:gd name="T27" fmla="*/ 48 h 52"/>
                <a:gd name="T28" fmla="*/ 38 w 46"/>
                <a:gd name="T29" fmla="*/ 50 h 52"/>
                <a:gd name="T30" fmla="*/ 35 w 46"/>
                <a:gd name="T31" fmla="*/ 51 h 52"/>
                <a:gd name="T32" fmla="*/ 30 w 46"/>
                <a:gd name="T33" fmla="*/ 51 h 52"/>
                <a:gd name="T34" fmla="*/ 25 w 46"/>
                <a:gd name="T35" fmla="*/ 52 h 52"/>
                <a:gd name="T36" fmla="*/ 20 w 46"/>
                <a:gd name="T37" fmla="*/ 51 h 52"/>
                <a:gd name="T38" fmla="*/ 15 w 46"/>
                <a:gd name="T39" fmla="*/ 50 h 52"/>
                <a:gd name="T40" fmla="*/ 11 w 46"/>
                <a:gd name="T41" fmla="*/ 48 h 52"/>
                <a:gd name="T42" fmla="*/ 7 w 46"/>
                <a:gd name="T43" fmla="*/ 45 h 52"/>
                <a:gd name="T44" fmla="*/ 4 w 46"/>
                <a:gd name="T45" fmla="*/ 41 h 52"/>
                <a:gd name="T46" fmla="*/ 1 w 46"/>
                <a:gd name="T47" fmla="*/ 37 h 52"/>
                <a:gd name="T48" fmla="*/ 0 w 46"/>
                <a:gd name="T49" fmla="*/ 32 h 52"/>
                <a:gd name="T50" fmla="*/ 0 w 46"/>
                <a:gd name="T51" fmla="*/ 26 h 52"/>
                <a:gd name="T52" fmla="*/ 0 w 46"/>
                <a:gd name="T53" fmla="*/ 21 h 52"/>
                <a:gd name="T54" fmla="*/ 1 w 46"/>
                <a:gd name="T55" fmla="*/ 16 h 52"/>
                <a:gd name="T56" fmla="*/ 4 w 46"/>
                <a:gd name="T57" fmla="*/ 11 h 52"/>
                <a:gd name="T58" fmla="*/ 6 w 46"/>
                <a:gd name="T59" fmla="*/ 7 h 52"/>
                <a:gd name="T60" fmla="*/ 10 w 46"/>
                <a:gd name="T61" fmla="*/ 4 h 52"/>
                <a:gd name="T62" fmla="*/ 13 w 46"/>
                <a:gd name="T63" fmla="*/ 2 h 52"/>
                <a:gd name="T64" fmla="*/ 18 w 46"/>
                <a:gd name="T65" fmla="*/ 1 h 52"/>
                <a:gd name="T66" fmla="*/ 23 w 46"/>
                <a:gd name="T67" fmla="*/ 0 h 52"/>
                <a:gd name="T68" fmla="*/ 30 w 46"/>
                <a:gd name="T69" fmla="*/ 1 h 52"/>
                <a:gd name="T70" fmla="*/ 35 w 46"/>
                <a:gd name="T71" fmla="*/ 4 h 52"/>
                <a:gd name="T72" fmla="*/ 40 w 46"/>
                <a:gd name="T73" fmla="*/ 6 h 52"/>
                <a:gd name="T74" fmla="*/ 42 w 46"/>
                <a:gd name="T75" fmla="*/ 11 h 52"/>
                <a:gd name="T76" fmla="*/ 45 w 46"/>
                <a:gd name="T77" fmla="*/ 17 h 52"/>
                <a:gd name="T78" fmla="*/ 46 w 46"/>
                <a:gd name="T79" fmla="*/ 23 h 52"/>
                <a:gd name="T80" fmla="*/ 37 w 46"/>
                <a:gd name="T81" fmla="*/ 22 h 52"/>
                <a:gd name="T82" fmla="*/ 37 w 46"/>
                <a:gd name="T83" fmla="*/ 17 h 52"/>
                <a:gd name="T84" fmla="*/ 36 w 46"/>
                <a:gd name="T85" fmla="*/ 13 h 52"/>
                <a:gd name="T86" fmla="*/ 33 w 46"/>
                <a:gd name="T87" fmla="*/ 11 h 52"/>
                <a:gd name="T88" fmla="*/ 31 w 46"/>
                <a:gd name="T89" fmla="*/ 8 h 52"/>
                <a:gd name="T90" fmla="*/ 27 w 46"/>
                <a:gd name="T91" fmla="*/ 7 h 52"/>
                <a:gd name="T92" fmla="*/ 23 w 46"/>
                <a:gd name="T93" fmla="*/ 7 h 52"/>
                <a:gd name="T94" fmla="*/ 20 w 46"/>
                <a:gd name="T95" fmla="*/ 7 h 52"/>
                <a:gd name="T96" fmla="*/ 16 w 46"/>
                <a:gd name="T97" fmla="*/ 8 h 52"/>
                <a:gd name="T98" fmla="*/ 13 w 46"/>
                <a:gd name="T99" fmla="*/ 11 h 52"/>
                <a:gd name="T100" fmla="*/ 11 w 46"/>
                <a:gd name="T101" fmla="*/ 13 h 52"/>
                <a:gd name="T102" fmla="*/ 10 w 46"/>
                <a:gd name="T103" fmla="*/ 17 h 52"/>
                <a:gd name="T104" fmla="*/ 9 w 46"/>
                <a:gd name="T105" fmla="*/ 22 h 52"/>
                <a:gd name="T106" fmla="*/ 37 w 46"/>
                <a:gd name="T107" fmla="*/ 22 h 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" h="52">
                  <a:moveTo>
                    <a:pt x="46" y="23"/>
                  </a:moveTo>
                  <a:lnTo>
                    <a:pt x="46" y="28"/>
                  </a:lnTo>
                  <a:lnTo>
                    <a:pt x="9" y="28"/>
                  </a:lnTo>
                  <a:lnTo>
                    <a:pt x="9" y="33"/>
                  </a:lnTo>
                  <a:lnTo>
                    <a:pt x="11" y="37"/>
                  </a:lnTo>
                  <a:lnTo>
                    <a:pt x="13" y="41"/>
                  </a:lnTo>
                  <a:lnTo>
                    <a:pt x="17" y="43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31" y="45"/>
                  </a:lnTo>
                  <a:lnTo>
                    <a:pt x="35" y="43"/>
                  </a:lnTo>
                  <a:lnTo>
                    <a:pt x="40" y="42"/>
                  </a:lnTo>
                  <a:lnTo>
                    <a:pt x="43" y="40"/>
                  </a:lnTo>
                  <a:lnTo>
                    <a:pt x="43" y="48"/>
                  </a:lnTo>
                  <a:lnTo>
                    <a:pt x="38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25" y="52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1" y="48"/>
                  </a:lnTo>
                  <a:lnTo>
                    <a:pt x="7" y="45"/>
                  </a:lnTo>
                  <a:lnTo>
                    <a:pt x="4" y="41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5" y="4"/>
                  </a:lnTo>
                  <a:lnTo>
                    <a:pt x="40" y="6"/>
                  </a:lnTo>
                  <a:lnTo>
                    <a:pt x="42" y="11"/>
                  </a:lnTo>
                  <a:lnTo>
                    <a:pt x="45" y="17"/>
                  </a:lnTo>
                  <a:lnTo>
                    <a:pt x="46" y="23"/>
                  </a:lnTo>
                  <a:close/>
                  <a:moveTo>
                    <a:pt x="37" y="22"/>
                  </a:moveTo>
                  <a:lnTo>
                    <a:pt x="37" y="17"/>
                  </a:lnTo>
                  <a:lnTo>
                    <a:pt x="36" y="13"/>
                  </a:lnTo>
                  <a:lnTo>
                    <a:pt x="33" y="11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16" y="8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10" y="17"/>
                  </a:lnTo>
                  <a:lnTo>
                    <a:pt x="9" y="22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" name="Freeform 104"/>
            <p:cNvSpPr>
              <a:spLocks noEditPoints="1"/>
            </p:cNvSpPr>
            <p:nvPr/>
          </p:nvSpPr>
          <p:spPr bwMode="auto">
            <a:xfrm>
              <a:off x="3706" y="1386"/>
              <a:ext cx="43" cy="70"/>
            </a:xfrm>
            <a:custGeom>
              <a:avLst/>
              <a:gdLst>
                <a:gd name="T0" fmla="*/ 35 w 43"/>
                <a:gd name="T1" fmla="*/ 20 h 70"/>
                <a:gd name="T2" fmla="*/ 32 w 43"/>
                <a:gd name="T3" fmla="*/ 12 h 70"/>
                <a:gd name="T4" fmla="*/ 26 w 43"/>
                <a:gd name="T5" fmla="*/ 7 h 70"/>
                <a:gd name="T6" fmla="*/ 18 w 43"/>
                <a:gd name="T7" fmla="*/ 7 h 70"/>
                <a:gd name="T8" fmla="*/ 12 w 43"/>
                <a:gd name="T9" fmla="*/ 12 h 70"/>
                <a:gd name="T10" fmla="*/ 8 w 43"/>
                <a:gd name="T11" fmla="*/ 20 h 70"/>
                <a:gd name="T12" fmla="*/ 8 w 43"/>
                <a:gd name="T13" fmla="*/ 31 h 70"/>
                <a:gd name="T14" fmla="*/ 12 w 43"/>
                <a:gd name="T15" fmla="*/ 38 h 70"/>
                <a:gd name="T16" fmla="*/ 18 w 43"/>
                <a:gd name="T17" fmla="*/ 43 h 70"/>
                <a:gd name="T18" fmla="*/ 26 w 43"/>
                <a:gd name="T19" fmla="*/ 43 h 70"/>
                <a:gd name="T20" fmla="*/ 32 w 43"/>
                <a:gd name="T21" fmla="*/ 38 h 70"/>
                <a:gd name="T22" fmla="*/ 35 w 43"/>
                <a:gd name="T23" fmla="*/ 31 h 70"/>
                <a:gd name="T24" fmla="*/ 43 w 43"/>
                <a:gd name="T25" fmla="*/ 45 h 70"/>
                <a:gd name="T26" fmla="*/ 42 w 43"/>
                <a:gd name="T27" fmla="*/ 56 h 70"/>
                <a:gd name="T28" fmla="*/ 38 w 43"/>
                <a:gd name="T29" fmla="*/ 63 h 70"/>
                <a:gd name="T30" fmla="*/ 31 w 43"/>
                <a:gd name="T31" fmla="*/ 67 h 70"/>
                <a:gd name="T32" fmla="*/ 21 w 43"/>
                <a:gd name="T33" fmla="*/ 70 h 70"/>
                <a:gd name="T34" fmla="*/ 13 w 43"/>
                <a:gd name="T35" fmla="*/ 68 h 70"/>
                <a:gd name="T36" fmla="*/ 6 w 43"/>
                <a:gd name="T37" fmla="*/ 67 h 70"/>
                <a:gd name="T38" fmla="*/ 10 w 43"/>
                <a:gd name="T39" fmla="*/ 61 h 70"/>
                <a:gd name="T40" fmla="*/ 16 w 43"/>
                <a:gd name="T41" fmla="*/ 62 h 70"/>
                <a:gd name="T42" fmla="*/ 25 w 43"/>
                <a:gd name="T43" fmla="*/ 62 h 70"/>
                <a:gd name="T44" fmla="*/ 32 w 43"/>
                <a:gd name="T45" fmla="*/ 58 h 70"/>
                <a:gd name="T46" fmla="*/ 35 w 43"/>
                <a:gd name="T47" fmla="*/ 51 h 70"/>
                <a:gd name="T48" fmla="*/ 36 w 43"/>
                <a:gd name="T49" fmla="*/ 42 h 70"/>
                <a:gd name="T50" fmla="*/ 30 w 43"/>
                <a:gd name="T51" fmla="*/ 48 h 70"/>
                <a:gd name="T52" fmla="*/ 20 w 43"/>
                <a:gd name="T53" fmla="*/ 51 h 70"/>
                <a:gd name="T54" fmla="*/ 10 w 43"/>
                <a:gd name="T55" fmla="*/ 47 h 70"/>
                <a:gd name="T56" fmla="*/ 2 w 43"/>
                <a:gd name="T57" fmla="*/ 38 h 70"/>
                <a:gd name="T58" fmla="*/ 0 w 43"/>
                <a:gd name="T59" fmla="*/ 25 h 70"/>
                <a:gd name="T60" fmla="*/ 2 w 43"/>
                <a:gd name="T61" fmla="*/ 12 h 70"/>
                <a:gd name="T62" fmla="*/ 10 w 43"/>
                <a:gd name="T63" fmla="*/ 4 h 70"/>
                <a:gd name="T64" fmla="*/ 20 w 43"/>
                <a:gd name="T65" fmla="*/ 0 h 70"/>
                <a:gd name="T66" fmla="*/ 30 w 43"/>
                <a:gd name="T67" fmla="*/ 2 h 70"/>
                <a:gd name="T68" fmla="*/ 36 w 43"/>
                <a:gd name="T69" fmla="*/ 8 h 70"/>
                <a:gd name="T70" fmla="*/ 43 w 43"/>
                <a:gd name="T71" fmla="*/ 1 h 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3" h="70">
                  <a:moveTo>
                    <a:pt x="36" y="25"/>
                  </a:moveTo>
                  <a:lnTo>
                    <a:pt x="35" y="20"/>
                  </a:lnTo>
                  <a:lnTo>
                    <a:pt x="35" y="16"/>
                  </a:lnTo>
                  <a:lnTo>
                    <a:pt x="32" y="12"/>
                  </a:lnTo>
                  <a:lnTo>
                    <a:pt x="30" y="8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5" y="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0" y="35"/>
                  </a:lnTo>
                  <a:lnTo>
                    <a:pt x="12" y="38"/>
                  </a:lnTo>
                  <a:lnTo>
                    <a:pt x="15" y="42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6" y="43"/>
                  </a:lnTo>
                  <a:lnTo>
                    <a:pt x="30" y="42"/>
                  </a:lnTo>
                  <a:lnTo>
                    <a:pt x="32" y="38"/>
                  </a:lnTo>
                  <a:lnTo>
                    <a:pt x="35" y="35"/>
                  </a:lnTo>
                  <a:lnTo>
                    <a:pt x="35" y="31"/>
                  </a:lnTo>
                  <a:lnTo>
                    <a:pt x="36" y="25"/>
                  </a:lnTo>
                  <a:close/>
                  <a:moveTo>
                    <a:pt x="43" y="45"/>
                  </a:moveTo>
                  <a:lnTo>
                    <a:pt x="43" y="50"/>
                  </a:lnTo>
                  <a:lnTo>
                    <a:pt x="42" y="56"/>
                  </a:lnTo>
                  <a:lnTo>
                    <a:pt x="41" y="60"/>
                  </a:lnTo>
                  <a:lnTo>
                    <a:pt x="38" y="63"/>
                  </a:lnTo>
                  <a:lnTo>
                    <a:pt x="35" y="66"/>
                  </a:lnTo>
                  <a:lnTo>
                    <a:pt x="31" y="67"/>
                  </a:lnTo>
                  <a:lnTo>
                    <a:pt x="26" y="68"/>
                  </a:lnTo>
                  <a:lnTo>
                    <a:pt x="21" y="70"/>
                  </a:lnTo>
                  <a:lnTo>
                    <a:pt x="17" y="68"/>
                  </a:lnTo>
                  <a:lnTo>
                    <a:pt x="13" y="68"/>
                  </a:lnTo>
                  <a:lnTo>
                    <a:pt x="10" y="67"/>
                  </a:lnTo>
                  <a:lnTo>
                    <a:pt x="6" y="67"/>
                  </a:lnTo>
                  <a:lnTo>
                    <a:pt x="6" y="58"/>
                  </a:lnTo>
                  <a:lnTo>
                    <a:pt x="10" y="61"/>
                  </a:lnTo>
                  <a:lnTo>
                    <a:pt x="13" y="62"/>
                  </a:lnTo>
                  <a:lnTo>
                    <a:pt x="16" y="62"/>
                  </a:lnTo>
                  <a:lnTo>
                    <a:pt x="20" y="62"/>
                  </a:lnTo>
                  <a:lnTo>
                    <a:pt x="25" y="62"/>
                  </a:lnTo>
                  <a:lnTo>
                    <a:pt x="28" y="61"/>
                  </a:lnTo>
                  <a:lnTo>
                    <a:pt x="32" y="58"/>
                  </a:lnTo>
                  <a:lnTo>
                    <a:pt x="33" y="55"/>
                  </a:lnTo>
                  <a:lnTo>
                    <a:pt x="35" y="51"/>
                  </a:lnTo>
                  <a:lnTo>
                    <a:pt x="36" y="46"/>
                  </a:lnTo>
                  <a:lnTo>
                    <a:pt x="36" y="42"/>
                  </a:lnTo>
                  <a:lnTo>
                    <a:pt x="33" y="46"/>
                  </a:lnTo>
                  <a:lnTo>
                    <a:pt x="30" y="48"/>
                  </a:lnTo>
                  <a:lnTo>
                    <a:pt x="25" y="50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7"/>
                  </a:lnTo>
                  <a:lnTo>
                    <a:pt x="6" y="43"/>
                  </a:lnTo>
                  <a:lnTo>
                    <a:pt x="2" y="38"/>
                  </a:lnTo>
                  <a:lnTo>
                    <a:pt x="1" y="32"/>
                  </a:lnTo>
                  <a:lnTo>
                    <a:pt x="0" y="25"/>
                  </a:lnTo>
                  <a:lnTo>
                    <a:pt x="1" y="18"/>
                  </a:lnTo>
                  <a:lnTo>
                    <a:pt x="2" y="12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0" y="2"/>
                  </a:lnTo>
                  <a:lnTo>
                    <a:pt x="33" y="5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43" y="1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" name="Freeform 105"/>
            <p:cNvSpPr>
              <a:spLocks noEditPoints="1"/>
            </p:cNvSpPr>
            <p:nvPr/>
          </p:nvSpPr>
          <p:spPr bwMode="auto">
            <a:xfrm>
              <a:off x="3767" y="1368"/>
              <a:ext cx="7" cy="69"/>
            </a:xfrm>
            <a:custGeom>
              <a:avLst/>
              <a:gdLst>
                <a:gd name="T0" fmla="*/ 0 w 7"/>
                <a:gd name="T1" fmla="*/ 19 h 69"/>
                <a:gd name="T2" fmla="*/ 7 w 7"/>
                <a:gd name="T3" fmla="*/ 19 h 69"/>
                <a:gd name="T4" fmla="*/ 7 w 7"/>
                <a:gd name="T5" fmla="*/ 69 h 69"/>
                <a:gd name="T6" fmla="*/ 0 w 7"/>
                <a:gd name="T7" fmla="*/ 69 h 69"/>
                <a:gd name="T8" fmla="*/ 0 w 7"/>
                <a:gd name="T9" fmla="*/ 19 h 69"/>
                <a:gd name="T10" fmla="*/ 0 w 7"/>
                <a:gd name="T11" fmla="*/ 0 h 69"/>
                <a:gd name="T12" fmla="*/ 7 w 7"/>
                <a:gd name="T13" fmla="*/ 0 h 69"/>
                <a:gd name="T14" fmla="*/ 7 w 7"/>
                <a:gd name="T15" fmla="*/ 10 h 69"/>
                <a:gd name="T16" fmla="*/ 0 w 7"/>
                <a:gd name="T17" fmla="*/ 10 h 69"/>
                <a:gd name="T18" fmla="*/ 0 w 7"/>
                <a:gd name="T19" fmla="*/ 0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" h="69">
                  <a:moveTo>
                    <a:pt x="0" y="19"/>
                  </a:moveTo>
                  <a:lnTo>
                    <a:pt x="7" y="19"/>
                  </a:lnTo>
                  <a:lnTo>
                    <a:pt x="7" y="69"/>
                  </a:lnTo>
                  <a:lnTo>
                    <a:pt x="0" y="69"/>
                  </a:lnTo>
                  <a:lnTo>
                    <a:pt x="0" y="19"/>
                  </a:lnTo>
                  <a:close/>
                  <a:moveTo>
                    <a:pt x="0" y="0"/>
                  </a:moveTo>
                  <a:lnTo>
                    <a:pt x="7" y="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" name="Freeform 106"/>
            <p:cNvSpPr>
              <a:spLocks noEditPoints="1"/>
            </p:cNvSpPr>
            <p:nvPr/>
          </p:nvSpPr>
          <p:spPr bwMode="auto">
            <a:xfrm>
              <a:off x="3788" y="1386"/>
              <a:ext cx="45" cy="52"/>
            </a:xfrm>
            <a:custGeom>
              <a:avLst/>
              <a:gdLst>
                <a:gd name="T0" fmla="*/ 22 w 45"/>
                <a:gd name="T1" fmla="*/ 7 h 52"/>
                <a:gd name="T2" fmla="*/ 19 w 45"/>
                <a:gd name="T3" fmla="*/ 7 h 52"/>
                <a:gd name="T4" fmla="*/ 15 w 45"/>
                <a:gd name="T5" fmla="*/ 10 h 52"/>
                <a:gd name="T6" fmla="*/ 12 w 45"/>
                <a:gd name="T7" fmla="*/ 12 h 52"/>
                <a:gd name="T8" fmla="*/ 10 w 45"/>
                <a:gd name="T9" fmla="*/ 16 h 52"/>
                <a:gd name="T10" fmla="*/ 9 w 45"/>
                <a:gd name="T11" fmla="*/ 21 h 52"/>
                <a:gd name="T12" fmla="*/ 9 w 45"/>
                <a:gd name="T13" fmla="*/ 26 h 52"/>
                <a:gd name="T14" fmla="*/ 9 w 45"/>
                <a:gd name="T15" fmla="*/ 31 h 52"/>
                <a:gd name="T16" fmla="*/ 10 w 45"/>
                <a:gd name="T17" fmla="*/ 36 h 52"/>
                <a:gd name="T18" fmla="*/ 12 w 45"/>
                <a:gd name="T19" fmla="*/ 40 h 52"/>
                <a:gd name="T20" fmla="*/ 15 w 45"/>
                <a:gd name="T21" fmla="*/ 42 h 52"/>
                <a:gd name="T22" fmla="*/ 19 w 45"/>
                <a:gd name="T23" fmla="*/ 45 h 52"/>
                <a:gd name="T24" fmla="*/ 22 w 45"/>
                <a:gd name="T25" fmla="*/ 45 h 52"/>
                <a:gd name="T26" fmla="*/ 26 w 45"/>
                <a:gd name="T27" fmla="*/ 45 h 52"/>
                <a:gd name="T28" fmla="*/ 30 w 45"/>
                <a:gd name="T29" fmla="*/ 42 h 52"/>
                <a:gd name="T30" fmla="*/ 32 w 45"/>
                <a:gd name="T31" fmla="*/ 40 h 52"/>
                <a:gd name="T32" fmla="*/ 35 w 45"/>
                <a:gd name="T33" fmla="*/ 36 h 52"/>
                <a:gd name="T34" fmla="*/ 36 w 45"/>
                <a:gd name="T35" fmla="*/ 31 h 52"/>
                <a:gd name="T36" fmla="*/ 36 w 45"/>
                <a:gd name="T37" fmla="*/ 26 h 52"/>
                <a:gd name="T38" fmla="*/ 36 w 45"/>
                <a:gd name="T39" fmla="*/ 21 h 52"/>
                <a:gd name="T40" fmla="*/ 35 w 45"/>
                <a:gd name="T41" fmla="*/ 16 h 52"/>
                <a:gd name="T42" fmla="*/ 32 w 45"/>
                <a:gd name="T43" fmla="*/ 12 h 52"/>
                <a:gd name="T44" fmla="*/ 30 w 45"/>
                <a:gd name="T45" fmla="*/ 10 h 52"/>
                <a:gd name="T46" fmla="*/ 26 w 45"/>
                <a:gd name="T47" fmla="*/ 7 h 52"/>
                <a:gd name="T48" fmla="*/ 22 w 45"/>
                <a:gd name="T49" fmla="*/ 7 h 52"/>
                <a:gd name="T50" fmla="*/ 22 w 45"/>
                <a:gd name="T51" fmla="*/ 0 h 52"/>
                <a:gd name="T52" fmla="*/ 27 w 45"/>
                <a:gd name="T53" fmla="*/ 1 h 52"/>
                <a:gd name="T54" fmla="*/ 31 w 45"/>
                <a:gd name="T55" fmla="*/ 2 h 52"/>
                <a:gd name="T56" fmla="*/ 36 w 45"/>
                <a:gd name="T57" fmla="*/ 4 h 52"/>
                <a:gd name="T58" fmla="*/ 39 w 45"/>
                <a:gd name="T59" fmla="*/ 7 h 52"/>
                <a:gd name="T60" fmla="*/ 41 w 45"/>
                <a:gd name="T61" fmla="*/ 11 h 52"/>
                <a:gd name="T62" fmla="*/ 44 w 45"/>
                <a:gd name="T63" fmla="*/ 15 h 52"/>
                <a:gd name="T64" fmla="*/ 45 w 45"/>
                <a:gd name="T65" fmla="*/ 20 h 52"/>
                <a:gd name="T66" fmla="*/ 45 w 45"/>
                <a:gd name="T67" fmla="*/ 26 h 52"/>
                <a:gd name="T68" fmla="*/ 45 w 45"/>
                <a:gd name="T69" fmla="*/ 32 h 52"/>
                <a:gd name="T70" fmla="*/ 44 w 45"/>
                <a:gd name="T71" fmla="*/ 37 h 52"/>
                <a:gd name="T72" fmla="*/ 41 w 45"/>
                <a:gd name="T73" fmla="*/ 41 h 52"/>
                <a:gd name="T74" fmla="*/ 39 w 45"/>
                <a:gd name="T75" fmla="*/ 45 h 52"/>
                <a:gd name="T76" fmla="*/ 36 w 45"/>
                <a:gd name="T77" fmla="*/ 48 h 52"/>
                <a:gd name="T78" fmla="*/ 31 w 45"/>
                <a:gd name="T79" fmla="*/ 50 h 52"/>
                <a:gd name="T80" fmla="*/ 27 w 45"/>
                <a:gd name="T81" fmla="*/ 51 h 52"/>
                <a:gd name="T82" fmla="*/ 22 w 45"/>
                <a:gd name="T83" fmla="*/ 52 h 52"/>
                <a:gd name="T84" fmla="*/ 17 w 45"/>
                <a:gd name="T85" fmla="*/ 51 h 52"/>
                <a:gd name="T86" fmla="*/ 12 w 45"/>
                <a:gd name="T87" fmla="*/ 50 h 52"/>
                <a:gd name="T88" fmla="*/ 9 w 45"/>
                <a:gd name="T89" fmla="*/ 48 h 52"/>
                <a:gd name="T90" fmla="*/ 6 w 45"/>
                <a:gd name="T91" fmla="*/ 45 h 52"/>
                <a:gd name="T92" fmla="*/ 4 w 45"/>
                <a:gd name="T93" fmla="*/ 41 h 52"/>
                <a:gd name="T94" fmla="*/ 1 w 45"/>
                <a:gd name="T95" fmla="*/ 37 h 52"/>
                <a:gd name="T96" fmla="*/ 0 w 45"/>
                <a:gd name="T97" fmla="*/ 32 h 52"/>
                <a:gd name="T98" fmla="*/ 0 w 45"/>
                <a:gd name="T99" fmla="*/ 26 h 52"/>
                <a:gd name="T100" fmla="*/ 0 w 45"/>
                <a:gd name="T101" fmla="*/ 20 h 52"/>
                <a:gd name="T102" fmla="*/ 1 w 45"/>
                <a:gd name="T103" fmla="*/ 15 h 52"/>
                <a:gd name="T104" fmla="*/ 4 w 45"/>
                <a:gd name="T105" fmla="*/ 11 h 52"/>
                <a:gd name="T106" fmla="*/ 6 w 45"/>
                <a:gd name="T107" fmla="*/ 7 h 52"/>
                <a:gd name="T108" fmla="*/ 10 w 45"/>
                <a:gd name="T109" fmla="*/ 4 h 52"/>
                <a:gd name="T110" fmla="*/ 16 w 45"/>
                <a:gd name="T111" fmla="*/ 1 h 52"/>
                <a:gd name="T112" fmla="*/ 22 w 45"/>
                <a:gd name="T113" fmla="*/ 0 h 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" h="52">
                  <a:moveTo>
                    <a:pt x="22" y="7"/>
                  </a:moveTo>
                  <a:lnTo>
                    <a:pt x="19" y="7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9" y="21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5" y="42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0" y="42"/>
                  </a:lnTo>
                  <a:lnTo>
                    <a:pt x="32" y="40"/>
                  </a:lnTo>
                  <a:lnTo>
                    <a:pt x="35" y="36"/>
                  </a:lnTo>
                  <a:lnTo>
                    <a:pt x="36" y="31"/>
                  </a:lnTo>
                  <a:lnTo>
                    <a:pt x="36" y="26"/>
                  </a:lnTo>
                  <a:lnTo>
                    <a:pt x="36" y="21"/>
                  </a:lnTo>
                  <a:lnTo>
                    <a:pt x="35" y="16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6" y="7"/>
                  </a:lnTo>
                  <a:lnTo>
                    <a:pt x="22" y="7"/>
                  </a:lnTo>
                  <a:close/>
                  <a:moveTo>
                    <a:pt x="22" y="0"/>
                  </a:moveTo>
                  <a:lnTo>
                    <a:pt x="27" y="1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9" y="7"/>
                  </a:lnTo>
                  <a:lnTo>
                    <a:pt x="41" y="11"/>
                  </a:lnTo>
                  <a:lnTo>
                    <a:pt x="44" y="15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44" y="37"/>
                  </a:lnTo>
                  <a:lnTo>
                    <a:pt x="41" y="41"/>
                  </a:lnTo>
                  <a:lnTo>
                    <a:pt x="39" y="45"/>
                  </a:lnTo>
                  <a:lnTo>
                    <a:pt x="36" y="48"/>
                  </a:lnTo>
                  <a:lnTo>
                    <a:pt x="31" y="50"/>
                  </a:lnTo>
                  <a:lnTo>
                    <a:pt x="27" y="51"/>
                  </a:lnTo>
                  <a:lnTo>
                    <a:pt x="22" y="52"/>
                  </a:lnTo>
                  <a:lnTo>
                    <a:pt x="17" y="51"/>
                  </a:lnTo>
                  <a:lnTo>
                    <a:pt x="12" y="50"/>
                  </a:lnTo>
                  <a:lnTo>
                    <a:pt x="9" y="48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6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3847" y="1386"/>
              <a:ext cx="41" cy="51"/>
            </a:xfrm>
            <a:custGeom>
              <a:avLst/>
              <a:gdLst>
                <a:gd name="T0" fmla="*/ 41 w 41"/>
                <a:gd name="T1" fmla="*/ 21 h 51"/>
                <a:gd name="T2" fmla="*/ 41 w 41"/>
                <a:gd name="T3" fmla="*/ 51 h 51"/>
                <a:gd name="T4" fmla="*/ 32 w 41"/>
                <a:gd name="T5" fmla="*/ 51 h 51"/>
                <a:gd name="T6" fmla="*/ 32 w 41"/>
                <a:gd name="T7" fmla="*/ 21 h 51"/>
                <a:gd name="T8" fmla="*/ 32 w 41"/>
                <a:gd name="T9" fmla="*/ 17 h 51"/>
                <a:gd name="T10" fmla="*/ 31 w 41"/>
                <a:gd name="T11" fmla="*/ 13 h 51"/>
                <a:gd name="T12" fmla="*/ 29 w 41"/>
                <a:gd name="T13" fmla="*/ 11 h 51"/>
                <a:gd name="T14" fmla="*/ 27 w 41"/>
                <a:gd name="T15" fmla="*/ 8 h 51"/>
                <a:gd name="T16" fmla="*/ 24 w 41"/>
                <a:gd name="T17" fmla="*/ 7 h 51"/>
                <a:gd name="T18" fmla="*/ 21 w 41"/>
                <a:gd name="T19" fmla="*/ 7 h 51"/>
                <a:gd name="T20" fmla="*/ 17 w 41"/>
                <a:gd name="T21" fmla="*/ 7 h 51"/>
                <a:gd name="T22" fmla="*/ 13 w 41"/>
                <a:gd name="T23" fmla="*/ 8 h 51"/>
                <a:gd name="T24" fmla="*/ 11 w 41"/>
                <a:gd name="T25" fmla="*/ 11 h 51"/>
                <a:gd name="T26" fmla="*/ 8 w 41"/>
                <a:gd name="T27" fmla="*/ 15 h 51"/>
                <a:gd name="T28" fmla="*/ 7 w 41"/>
                <a:gd name="T29" fmla="*/ 18 h 51"/>
                <a:gd name="T30" fmla="*/ 7 w 41"/>
                <a:gd name="T31" fmla="*/ 22 h 51"/>
                <a:gd name="T32" fmla="*/ 7 w 41"/>
                <a:gd name="T33" fmla="*/ 51 h 51"/>
                <a:gd name="T34" fmla="*/ 0 w 41"/>
                <a:gd name="T35" fmla="*/ 51 h 51"/>
                <a:gd name="T36" fmla="*/ 0 w 41"/>
                <a:gd name="T37" fmla="*/ 1 h 51"/>
                <a:gd name="T38" fmla="*/ 7 w 41"/>
                <a:gd name="T39" fmla="*/ 1 h 51"/>
                <a:gd name="T40" fmla="*/ 7 w 41"/>
                <a:gd name="T41" fmla="*/ 8 h 51"/>
                <a:gd name="T42" fmla="*/ 11 w 41"/>
                <a:gd name="T43" fmla="*/ 5 h 51"/>
                <a:gd name="T44" fmla="*/ 14 w 41"/>
                <a:gd name="T45" fmla="*/ 2 h 51"/>
                <a:gd name="T46" fmla="*/ 18 w 41"/>
                <a:gd name="T47" fmla="*/ 1 h 51"/>
                <a:gd name="T48" fmla="*/ 23 w 41"/>
                <a:gd name="T49" fmla="*/ 0 h 51"/>
                <a:gd name="T50" fmla="*/ 28 w 41"/>
                <a:gd name="T51" fmla="*/ 1 h 51"/>
                <a:gd name="T52" fmla="*/ 32 w 41"/>
                <a:gd name="T53" fmla="*/ 2 h 51"/>
                <a:gd name="T54" fmla="*/ 36 w 41"/>
                <a:gd name="T55" fmla="*/ 5 h 51"/>
                <a:gd name="T56" fmla="*/ 38 w 41"/>
                <a:gd name="T57" fmla="*/ 10 h 51"/>
                <a:gd name="T58" fmla="*/ 39 w 41"/>
                <a:gd name="T59" fmla="*/ 15 h 51"/>
                <a:gd name="T60" fmla="*/ 41 w 41"/>
                <a:gd name="T61" fmla="*/ 21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1" h="51">
                  <a:moveTo>
                    <a:pt x="41" y="21"/>
                  </a:moveTo>
                  <a:lnTo>
                    <a:pt x="41" y="51"/>
                  </a:lnTo>
                  <a:lnTo>
                    <a:pt x="32" y="51"/>
                  </a:lnTo>
                  <a:lnTo>
                    <a:pt x="32" y="21"/>
                  </a:lnTo>
                  <a:lnTo>
                    <a:pt x="32" y="17"/>
                  </a:lnTo>
                  <a:lnTo>
                    <a:pt x="31" y="13"/>
                  </a:lnTo>
                  <a:lnTo>
                    <a:pt x="29" y="11"/>
                  </a:lnTo>
                  <a:lnTo>
                    <a:pt x="27" y="8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7" y="7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7" y="22"/>
                  </a:lnTo>
                  <a:lnTo>
                    <a:pt x="7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4" y="2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8" y="1"/>
                  </a:lnTo>
                  <a:lnTo>
                    <a:pt x="32" y="2"/>
                  </a:lnTo>
                  <a:lnTo>
                    <a:pt x="36" y="5"/>
                  </a:lnTo>
                  <a:lnTo>
                    <a:pt x="38" y="10"/>
                  </a:lnTo>
                  <a:lnTo>
                    <a:pt x="39" y="15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" name="Line 108"/>
            <p:cNvSpPr>
              <a:spLocks noChangeShapeType="1"/>
            </p:cNvSpPr>
            <p:nvPr/>
          </p:nvSpPr>
          <p:spPr bwMode="auto">
            <a:xfrm flipV="1">
              <a:off x="2181" y="2424"/>
              <a:ext cx="754" cy="2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1769" y="2285"/>
              <a:ext cx="34" cy="20"/>
            </a:xfrm>
            <a:custGeom>
              <a:avLst/>
              <a:gdLst>
                <a:gd name="T0" fmla="*/ 0 w 34"/>
                <a:gd name="T1" fmla="*/ 0 h 20"/>
                <a:gd name="T2" fmla="*/ 34 w 34"/>
                <a:gd name="T3" fmla="*/ 0 h 20"/>
                <a:gd name="T4" fmla="*/ 27 w 34"/>
                <a:gd name="T5" fmla="*/ 20 h 20"/>
                <a:gd name="T6" fmla="*/ 0 w 34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20">
                  <a:moveTo>
                    <a:pt x="0" y="0"/>
                  </a:moveTo>
                  <a:lnTo>
                    <a:pt x="34" y="0"/>
                  </a:lnTo>
                  <a:lnTo>
                    <a:pt x="27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1792" y="2290"/>
              <a:ext cx="386" cy="134"/>
            </a:xfrm>
            <a:custGeom>
              <a:avLst/>
              <a:gdLst>
                <a:gd name="T0" fmla="*/ 384 w 386"/>
                <a:gd name="T1" fmla="*/ 134 h 134"/>
                <a:gd name="T2" fmla="*/ 0 w 386"/>
                <a:gd name="T3" fmla="*/ 6 h 134"/>
                <a:gd name="T4" fmla="*/ 2 w 386"/>
                <a:gd name="T5" fmla="*/ 0 h 134"/>
                <a:gd name="T6" fmla="*/ 386 w 386"/>
                <a:gd name="T7" fmla="*/ 128 h 134"/>
                <a:gd name="T8" fmla="*/ 384 w 386"/>
                <a:gd name="T9" fmla="*/ 134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6" h="134">
                  <a:moveTo>
                    <a:pt x="384" y="134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386" y="128"/>
                  </a:lnTo>
                  <a:lnTo>
                    <a:pt x="384" y="13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2290" y="1664"/>
              <a:ext cx="459" cy="62"/>
            </a:xfrm>
            <a:custGeom>
              <a:avLst/>
              <a:gdLst>
                <a:gd name="T0" fmla="*/ 230 w 459"/>
                <a:gd name="T1" fmla="*/ 62 h 62"/>
                <a:gd name="T2" fmla="*/ 0 w 459"/>
                <a:gd name="T3" fmla="*/ 62 h 62"/>
                <a:gd name="T4" fmla="*/ 0 w 459"/>
                <a:gd name="T5" fmla="*/ 0 h 62"/>
                <a:gd name="T6" fmla="*/ 459 w 459"/>
                <a:gd name="T7" fmla="*/ 0 h 62"/>
                <a:gd name="T8" fmla="*/ 459 w 459"/>
                <a:gd name="T9" fmla="*/ 62 h 62"/>
                <a:gd name="T10" fmla="*/ 230 w 459"/>
                <a:gd name="T11" fmla="*/ 62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9" h="62">
                  <a:moveTo>
                    <a:pt x="230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459" y="0"/>
                  </a:lnTo>
                  <a:lnTo>
                    <a:pt x="459" y="62"/>
                  </a:lnTo>
                  <a:lnTo>
                    <a:pt x="230" y="62"/>
                  </a:lnTo>
                  <a:close/>
                </a:path>
              </a:pathLst>
            </a:custGeom>
            <a:solidFill>
              <a:srgbClr val="FF01FF"/>
            </a:solidFill>
            <a:ln w="0">
              <a:solidFill>
                <a:srgbClr val="FF01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2290" y="1664"/>
              <a:ext cx="459" cy="62"/>
            </a:xfrm>
            <a:custGeom>
              <a:avLst/>
              <a:gdLst>
                <a:gd name="T0" fmla="*/ 230 w 459"/>
                <a:gd name="T1" fmla="*/ 62 h 62"/>
                <a:gd name="T2" fmla="*/ 0 w 459"/>
                <a:gd name="T3" fmla="*/ 62 h 62"/>
                <a:gd name="T4" fmla="*/ 0 w 459"/>
                <a:gd name="T5" fmla="*/ 0 h 62"/>
                <a:gd name="T6" fmla="*/ 459 w 459"/>
                <a:gd name="T7" fmla="*/ 0 h 62"/>
                <a:gd name="T8" fmla="*/ 459 w 459"/>
                <a:gd name="T9" fmla="*/ 62 h 62"/>
                <a:gd name="T10" fmla="*/ 230 w 459"/>
                <a:gd name="T11" fmla="*/ 62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9" h="62">
                  <a:moveTo>
                    <a:pt x="230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459" y="0"/>
                  </a:lnTo>
                  <a:lnTo>
                    <a:pt x="459" y="62"/>
                  </a:lnTo>
                  <a:lnTo>
                    <a:pt x="230" y="62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3066" y="1661"/>
              <a:ext cx="459" cy="63"/>
            </a:xfrm>
            <a:custGeom>
              <a:avLst/>
              <a:gdLst>
                <a:gd name="T0" fmla="*/ 229 w 459"/>
                <a:gd name="T1" fmla="*/ 63 h 63"/>
                <a:gd name="T2" fmla="*/ 0 w 459"/>
                <a:gd name="T3" fmla="*/ 63 h 63"/>
                <a:gd name="T4" fmla="*/ 0 w 459"/>
                <a:gd name="T5" fmla="*/ 0 h 63"/>
                <a:gd name="T6" fmla="*/ 459 w 459"/>
                <a:gd name="T7" fmla="*/ 0 h 63"/>
                <a:gd name="T8" fmla="*/ 459 w 459"/>
                <a:gd name="T9" fmla="*/ 63 h 63"/>
                <a:gd name="T10" fmla="*/ 229 w 459"/>
                <a:gd name="T11" fmla="*/ 63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9" h="63">
                  <a:moveTo>
                    <a:pt x="229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459" y="0"/>
                  </a:lnTo>
                  <a:lnTo>
                    <a:pt x="459" y="63"/>
                  </a:lnTo>
                  <a:lnTo>
                    <a:pt x="229" y="63"/>
                  </a:lnTo>
                  <a:close/>
                </a:path>
              </a:pathLst>
            </a:custGeom>
            <a:solidFill>
              <a:srgbClr val="FF01FF"/>
            </a:solidFill>
            <a:ln w="0">
              <a:solidFill>
                <a:srgbClr val="FF01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3066" y="1661"/>
              <a:ext cx="459" cy="63"/>
            </a:xfrm>
            <a:custGeom>
              <a:avLst/>
              <a:gdLst>
                <a:gd name="T0" fmla="*/ 229 w 459"/>
                <a:gd name="T1" fmla="*/ 63 h 63"/>
                <a:gd name="T2" fmla="*/ 0 w 459"/>
                <a:gd name="T3" fmla="*/ 63 h 63"/>
                <a:gd name="T4" fmla="*/ 0 w 459"/>
                <a:gd name="T5" fmla="*/ 0 h 63"/>
                <a:gd name="T6" fmla="*/ 459 w 459"/>
                <a:gd name="T7" fmla="*/ 0 h 63"/>
                <a:gd name="T8" fmla="*/ 459 w 459"/>
                <a:gd name="T9" fmla="*/ 63 h 63"/>
                <a:gd name="T10" fmla="*/ 229 w 459"/>
                <a:gd name="T11" fmla="*/ 63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9" h="63">
                  <a:moveTo>
                    <a:pt x="229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459" y="0"/>
                  </a:lnTo>
                  <a:lnTo>
                    <a:pt x="459" y="63"/>
                  </a:lnTo>
                  <a:lnTo>
                    <a:pt x="229" y="63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2234" y="1623"/>
              <a:ext cx="33" cy="155"/>
            </a:xfrm>
            <a:custGeom>
              <a:avLst/>
              <a:gdLst>
                <a:gd name="T0" fmla="*/ 17 w 33"/>
                <a:gd name="T1" fmla="*/ 155 h 155"/>
                <a:gd name="T2" fmla="*/ 0 w 33"/>
                <a:gd name="T3" fmla="*/ 155 h 155"/>
                <a:gd name="T4" fmla="*/ 0 w 33"/>
                <a:gd name="T5" fmla="*/ 0 h 155"/>
                <a:gd name="T6" fmla="*/ 33 w 33"/>
                <a:gd name="T7" fmla="*/ 0 h 155"/>
                <a:gd name="T8" fmla="*/ 33 w 33"/>
                <a:gd name="T9" fmla="*/ 155 h 155"/>
                <a:gd name="T10" fmla="*/ 17 w 33"/>
                <a:gd name="T11" fmla="*/ 155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155">
                  <a:moveTo>
                    <a:pt x="17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55"/>
                  </a:lnTo>
                  <a:lnTo>
                    <a:pt x="17" y="155"/>
                  </a:lnTo>
                  <a:close/>
                </a:path>
              </a:pathLst>
            </a:custGeom>
            <a:solidFill>
              <a:srgbClr val="24FF24"/>
            </a:solidFill>
            <a:ln w="0">
              <a:solidFill>
                <a:srgbClr val="24FF2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2234" y="1623"/>
              <a:ext cx="33" cy="155"/>
            </a:xfrm>
            <a:custGeom>
              <a:avLst/>
              <a:gdLst>
                <a:gd name="T0" fmla="*/ 17 w 33"/>
                <a:gd name="T1" fmla="*/ 155 h 155"/>
                <a:gd name="T2" fmla="*/ 0 w 33"/>
                <a:gd name="T3" fmla="*/ 155 h 155"/>
                <a:gd name="T4" fmla="*/ 0 w 33"/>
                <a:gd name="T5" fmla="*/ 0 h 155"/>
                <a:gd name="T6" fmla="*/ 33 w 33"/>
                <a:gd name="T7" fmla="*/ 0 h 155"/>
                <a:gd name="T8" fmla="*/ 33 w 33"/>
                <a:gd name="T9" fmla="*/ 155 h 155"/>
                <a:gd name="T10" fmla="*/ 17 w 33"/>
                <a:gd name="T11" fmla="*/ 155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155">
                  <a:moveTo>
                    <a:pt x="17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55"/>
                  </a:lnTo>
                  <a:lnTo>
                    <a:pt x="17" y="155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3544" y="1623"/>
              <a:ext cx="33" cy="155"/>
            </a:xfrm>
            <a:custGeom>
              <a:avLst/>
              <a:gdLst>
                <a:gd name="T0" fmla="*/ 17 w 33"/>
                <a:gd name="T1" fmla="*/ 155 h 155"/>
                <a:gd name="T2" fmla="*/ 0 w 33"/>
                <a:gd name="T3" fmla="*/ 155 h 155"/>
                <a:gd name="T4" fmla="*/ 0 w 33"/>
                <a:gd name="T5" fmla="*/ 0 h 155"/>
                <a:gd name="T6" fmla="*/ 33 w 33"/>
                <a:gd name="T7" fmla="*/ 0 h 155"/>
                <a:gd name="T8" fmla="*/ 33 w 33"/>
                <a:gd name="T9" fmla="*/ 155 h 155"/>
                <a:gd name="T10" fmla="*/ 17 w 33"/>
                <a:gd name="T11" fmla="*/ 155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155">
                  <a:moveTo>
                    <a:pt x="17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55"/>
                  </a:lnTo>
                  <a:lnTo>
                    <a:pt x="17" y="155"/>
                  </a:lnTo>
                  <a:close/>
                </a:path>
              </a:pathLst>
            </a:custGeom>
            <a:solidFill>
              <a:srgbClr val="24FF24"/>
            </a:solidFill>
            <a:ln w="0">
              <a:solidFill>
                <a:srgbClr val="24FF2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3544" y="1623"/>
              <a:ext cx="33" cy="155"/>
            </a:xfrm>
            <a:custGeom>
              <a:avLst/>
              <a:gdLst>
                <a:gd name="T0" fmla="*/ 17 w 33"/>
                <a:gd name="T1" fmla="*/ 155 h 155"/>
                <a:gd name="T2" fmla="*/ 0 w 33"/>
                <a:gd name="T3" fmla="*/ 155 h 155"/>
                <a:gd name="T4" fmla="*/ 0 w 33"/>
                <a:gd name="T5" fmla="*/ 0 h 155"/>
                <a:gd name="T6" fmla="*/ 33 w 33"/>
                <a:gd name="T7" fmla="*/ 0 h 155"/>
                <a:gd name="T8" fmla="*/ 33 w 33"/>
                <a:gd name="T9" fmla="*/ 155 h 155"/>
                <a:gd name="T10" fmla="*/ 17 w 33"/>
                <a:gd name="T11" fmla="*/ 155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155">
                  <a:moveTo>
                    <a:pt x="17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55"/>
                  </a:lnTo>
                  <a:lnTo>
                    <a:pt x="17" y="155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3" name="Line 119"/>
            <p:cNvSpPr>
              <a:spLocks noChangeShapeType="1"/>
            </p:cNvSpPr>
            <p:nvPr/>
          </p:nvSpPr>
          <p:spPr bwMode="auto">
            <a:xfrm flipV="1">
              <a:off x="2446" y="2103"/>
              <a:ext cx="755" cy="1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2251" y="1808"/>
              <a:ext cx="26" cy="33"/>
            </a:xfrm>
            <a:custGeom>
              <a:avLst/>
              <a:gdLst>
                <a:gd name="T0" fmla="*/ 0 w 26"/>
                <a:gd name="T1" fmla="*/ 0 h 33"/>
                <a:gd name="T2" fmla="*/ 26 w 26"/>
                <a:gd name="T3" fmla="*/ 22 h 33"/>
                <a:gd name="T4" fmla="*/ 8 w 26"/>
                <a:gd name="T5" fmla="*/ 33 h 33"/>
                <a:gd name="T6" fmla="*/ 0 w 26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3">
                  <a:moveTo>
                    <a:pt x="0" y="0"/>
                  </a:moveTo>
                  <a:lnTo>
                    <a:pt x="26" y="22"/>
                  </a:lnTo>
                  <a:lnTo>
                    <a:pt x="8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5" name="Freeform 121"/>
            <p:cNvSpPr>
              <a:spLocks/>
            </p:cNvSpPr>
            <p:nvPr/>
          </p:nvSpPr>
          <p:spPr bwMode="auto">
            <a:xfrm>
              <a:off x="2262" y="1828"/>
              <a:ext cx="184" cy="273"/>
            </a:xfrm>
            <a:custGeom>
              <a:avLst/>
              <a:gdLst>
                <a:gd name="T0" fmla="*/ 178 w 184"/>
                <a:gd name="T1" fmla="*/ 273 h 273"/>
                <a:gd name="T2" fmla="*/ 0 w 184"/>
                <a:gd name="T3" fmla="*/ 4 h 273"/>
                <a:gd name="T4" fmla="*/ 6 w 184"/>
                <a:gd name="T5" fmla="*/ 0 h 273"/>
                <a:gd name="T6" fmla="*/ 184 w 184"/>
                <a:gd name="T7" fmla="*/ 270 h 273"/>
                <a:gd name="T8" fmla="*/ 178 w 184"/>
                <a:gd name="T9" fmla="*/ 273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" h="273">
                  <a:moveTo>
                    <a:pt x="178" y="273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84" y="270"/>
                  </a:lnTo>
                  <a:lnTo>
                    <a:pt x="178" y="27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6" name="Freeform 122"/>
            <p:cNvSpPr>
              <a:spLocks/>
            </p:cNvSpPr>
            <p:nvPr/>
          </p:nvSpPr>
          <p:spPr bwMode="auto">
            <a:xfrm>
              <a:off x="2476" y="1995"/>
              <a:ext cx="53" cy="69"/>
            </a:xfrm>
            <a:custGeom>
              <a:avLst/>
              <a:gdLst>
                <a:gd name="T0" fmla="*/ 53 w 53"/>
                <a:gd name="T1" fmla="*/ 7 h 69"/>
                <a:gd name="T2" fmla="*/ 53 w 53"/>
                <a:gd name="T3" fmla="*/ 15 h 69"/>
                <a:gd name="T4" fmla="*/ 49 w 53"/>
                <a:gd name="T5" fmla="*/ 13 h 69"/>
                <a:gd name="T6" fmla="*/ 44 w 53"/>
                <a:gd name="T7" fmla="*/ 9 h 69"/>
                <a:gd name="T8" fmla="*/ 38 w 53"/>
                <a:gd name="T9" fmla="*/ 8 h 69"/>
                <a:gd name="T10" fmla="*/ 33 w 53"/>
                <a:gd name="T11" fmla="*/ 8 h 69"/>
                <a:gd name="T12" fmla="*/ 28 w 53"/>
                <a:gd name="T13" fmla="*/ 8 h 69"/>
                <a:gd name="T14" fmla="*/ 23 w 53"/>
                <a:gd name="T15" fmla="*/ 9 h 69"/>
                <a:gd name="T16" fmla="*/ 19 w 53"/>
                <a:gd name="T17" fmla="*/ 12 h 69"/>
                <a:gd name="T18" fmla="*/ 15 w 53"/>
                <a:gd name="T19" fmla="*/ 14 h 69"/>
                <a:gd name="T20" fmla="*/ 13 w 53"/>
                <a:gd name="T21" fmla="*/ 18 h 69"/>
                <a:gd name="T22" fmla="*/ 11 w 53"/>
                <a:gd name="T23" fmla="*/ 23 h 69"/>
                <a:gd name="T24" fmla="*/ 10 w 53"/>
                <a:gd name="T25" fmla="*/ 28 h 69"/>
                <a:gd name="T26" fmla="*/ 9 w 53"/>
                <a:gd name="T27" fmla="*/ 34 h 69"/>
                <a:gd name="T28" fmla="*/ 10 w 53"/>
                <a:gd name="T29" fmla="*/ 40 h 69"/>
                <a:gd name="T30" fmla="*/ 11 w 53"/>
                <a:gd name="T31" fmla="*/ 45 h 69"/>
                <a:gd name="T32" fmla="*/ 13 w 53"/>
                <a:gd name="T33" fmla="*/ 50 h 69"/>
                <a:gd name="T34" fmla="*/ 15 w 53"/>
                <a:gd name="T35" fmla="*/ 54 h 69"/>
                <a:gd name="T36" fmla="*/ 19 w 53"/>
                <a:gd name="T37" fmla="*/ 58 h 69"/>
                <a:gd name="T38" fmla="*/ 23 w 53"/>
                <a:gd name="T39" fmla="*/ 59 h 69"/>
                <a:gd name="T40" fmla="*/ 28 w 53"/>
                <a:gd name="T41" fmla="*/ 60 h 69"/>
                <a:gd name="T42" fmla="*/ 33 w 53"/>
                <a:gd name="T43" fmla="*/ 62 h 69"/>
                <a:gd name="T44" fmla="*/ 38 w 53"/>
                <a:gd name="T45" fmla="*/ 60 h 69"/>
                <a:gd name="T46" fmla="*/ 44 w 53"/>
                <a:gd name="T47" fmla="*/ 59 h 69"/>
                <a:gd name="T48" fmla="*/ 49 w 53"/>
                <a:gd name="T49" fmla="*/ 57 h 69"/>
                <a:gd name="T50" fmla="*/ 53 w 53"/>
                <a:gd name="T51" fmla="*/ 53 h 69"/>
                <a:gd name="T52" fmla="*/ 53 w 53"/>
                <a:gd name="T53" fmla="*/ 62 h 69"/>
                <a:gd name="T54" fmla="*/ 48 w 53"/>
                <a:gd name="T55" fmla="*/ 65 h 69"/>
                <a:gd name="T56" fmla="*/ 43 w 53"/>
                <a:gd name="T57" fmla="*/ 67 h 69"/>
                <a:gd name="T58" fmla="*/ 38 w 53"/>
                <a:gd name="T59" fmla="*/ 68 h 69"/>
                <a:gd name="T60" fmla="*/ 33 w 53"/>
                <a:gd name="T61" fmla="*/ 69 h 69"/>
                <a:gd name="T62" fmla="*/ 19 w 53"/>
                <a:gd name="T63" fmla="*/ 67 h 69"/>
                <a:gd name="T64" fmla="*/ 9 w 53"/>
                <a:gd name="T65" fmla="*/ 59 h 69"/>
                <a:gd name="T66" fmla="*/ 3 w 53"/>
                <a:gd name="T67" fmla="*/ 49 h 69"/>
                <a:gd name="T68" fmla="*/ 0 w 53"/>
                <a:gd name="T69" fmla="*/ 34 h 69"/>
                <a:gd name="T70" fmla="*/ 3 w 53"/>
                <a:gd name="T71" fmla="*/ 20 h 69"/>
                <a:gd name="T72" fmla="*/ 9 w 53"/>
                <a:gd name="T73" fmla="*/ 9 h 69"/>
                <a:gd name="T74" fmla="*/ 19 w 53"/>
                <a:gd name="T75" fmla="*/ 3 h 69"/>
                <a:gd name="T76" fmla="*/ 33 w 53"/>
                <a:gd name="T77" fmla="*/ 0 h 69"/>
                <a:gd name="T78" fmla="*/ 38 w 53"/>
                <a:gd name="T79" fmla="*/ 0 h 69"/>
                <a:gd name="T80" fmla="*/ 43 w 53"/>
                <a:gd name="T81" fmla="*/ 2 h 69"/>
                <a:gd name="T82" fmla="*/ 48 w 53"/>
                <a:gd name="T83" fmla="*/ 4 h 69"/>
                <a:gd name="T84" fmla="*/ 53 w 53"/>
                <a:gd name="T85" fmla="*/ 7 h 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3" h="69">
                  <a:moveTo>
                    <a:pt x="53" y="7"/>
                  </a:moveTo>
                  <a:lnTo>
                    <a:pt x="53" y="15"/>
                  </a:lnTo>
                  <a:lnTo>
                    <a:pt x="49" y="13"/>
                  </a:lnTo>
                  <a:lnTo>
                    <a:pt x="44" y="9"/>
                  </a:lnTo>
                  <a:lnTo>
                    <a:pt x="38" y="8"/>
                  </a:lnTo>
                  <a:lnTo>
                    <a:pt x="33" y="8"/>
                  </a:lnTo>
                  <a:lnTo>
                    <a:pt x="28" y="8"/>
                  </a:lnTo>
                  <a:lnTo>
                    <a:pt x="23" y="9"/>
                  </a:lnTo>
                  <a:lnTo>
                    <a:pt x="19" y="12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28"/>
                  </a:lnTo>
                  <a:lnTo>
                    <a:pt x="9" y="34"/>
                  </a:lnTo>
                  <a:lnTo>
                    <a:pt x="10" y="40"/>
                  </a:lnTo>
                  <a:lnTo>
                    <a:pt x="11" y="45"/>
                  </a:lnTo>
                  <a:lnTo>
                    <a:pt x="13" y="50"/>
                  </a:lnTo>
                  <a:lnTo>
                    <a:pt x="15" y="54"/>
                  </a:lnTo>
                  <a:lnTo>
                    <a:pt x="19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3" y="62"/>
                  </a:lnTo>
                  <a:lnTo>
                    <a:pt x="38" y="60"/>
                  </a:lnTo>
                  <a:lnTo>
                    <a:pt x="44" y="59"/>
                  </a:lnTo>
                  <a:lnTo>
                    <a:pt x="49" y="57"/>
                  </a:lnTo>
                  <a:lnTo>
                    <a:pt x="53" y="53"/>
                  </a:lnTo>
                  <a:lnTo>
                    <a:pt x="53" y="62"/>
                  </a:lnTo>
                  <a:lnTo>
                    <a:pt x="48" y="65"/>
                  </a:lnTo>
                  <a:lnTo>
                    <a:pt x="43" y="67"/>
                  </a:lnTo>
                  <a:lnTo>
                    <a:pt x="38" y="68"/>
                  </a:lnTo>
                  <a:lnTo>
                    <a:pt x="33" y="69"/>
                  </a:lnTo>
                  <a:lnTo>
                    <a:pt x="19" y="67"/>
                  </a:lnTo>
                  <a:lnTo>
                    <a:pt x="9" y="59"/>
                  </a:lnTo>
                  <a:lnTo>
                    <a:pt x="3" y="49"/>
                  </a:lnTo>
                  <a:lnTo>
                    <a:pt x="0" y="34"/>
                  </a:lnTo>
                  <a:lnTo>
                    <a:pt x="3" y="20"/>
                  </a:lnTo>
                  <a:lnTo>
                    <a:pt x="9" y="9"/>
                  </a:lnTo>
                  <a:lnTo>
                    <a:pt x="19" y="3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8" y="4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2542" y="2012"/>
              <a:ext cx="29" cy="51"/>
            </a:xfrm>
            <a:custGeom>
              <a:avLst/>
              <a:gdLst>
                <a:gd name="T0" fmla="*/ 29 w 29"/>
                <a:gd name="T1" fmla="*/ 8 h 51"/>
                <a:gd name="T2" fmla="*/ 28 w 29"/>
                <a:gd name="T3" fmla="*/ 8 h 51"/>
                <a:gd name="T4" fmla="*/ 27 w 29"/>
                <a:gd name="T5" fmla="*/ 7 h 51"/>
                <a:gd name="T6" fmla="*/ 24 w 29"/>
                <a:gd name="T7" fmla="*/ 7 h 51"/>
                <a:gd name="T8" fmla="*/ 23 w 29"/>
                <a:gd name="T9" fmla="*/ 7 h 51"/>
                <a:gd name="T10" fmla="*/ 18 w 29"/>
                <a:gd name="T11" fmla="*/ 7 h 51"/>
                <a:gd name="T12" fmla="*/ 15 w 29"/>
                <a:gd name="T13" fmla="*/ 8 h 51"/>
                <a:gd name="T14" fmla="*/ 12 w 29"/>
                <a:gd name="T15" fmla="*/ 11 h 51"/>
                <a:gd name="T16" fmla="*/ 10 w 29"/>
                <a:gd name="T17" fmla="*/ 15 h 51"/>
                <a:gd name="T18" fmla="*/ 9 w 29"/>
                <a:gd name="T19" fmla="*/ 20 h 51"/>
                <a:gd name="T20" fmla="*/ 8 w 29"/>
                <a:gd name="T21" fmla="*/ 25 h 51"/>
                <a:gd name="T22" fmla="*/ 8 w 29"/>
                <a:gd name="T23" fmla="*/ 51 h 51"/>
                <a:gd name="T24" fmla="*/ 0 w 29"/>
                <a:gd name="T25" fmla="*/ 51 h 51"/>
                <a:gd name="T26" fmla="*/ 0 w 29"/>
                <a:gd name="T27" fmla="*/ 1 h 51"/>
                <a:gd name="T28" fmla="*/ 8 w 29"/>
                <a:gd name="T29" fmla="*/ 1 h 51"/>
                <a:gd name="T30" fmla="*/ 8 w 29"/>
                <a:gd name="T31" fmla="*/ 8 h 51"/>
                <a:gd name="T32" fmla="*/ 12 w 29"/>
                <a:gd name="T33" fmla="*/ 5 h 51"/>
                <a:gd name="T34" fmla="*/ 15 w 29"/>
                <a:gd name="T35" fmla="*/ 2 h 51"/>
                <a:gd name="T36" fmla="*/ 19 w 29"/>
                <a:gd name="T37" fmla="*/ 1 h 51"/>
                <a:gd name="T38" fmla="*/ 25 w 29"/>
                <a:gd name="T39" fmla="*/ 0 h 51"/>
                <a:gd name="T40" fmla="*/ 25 w 29"/>
                <a:gd name="T41" fmla="*/ 0 h 51"/>
                <a:gd name="T42" fmla="*/ 27 w 29"/>
                <a:gd name="T43" fmla="*/ 0 h 51"/>
                <a:gd name="T44" fmla="*/ 28 w 29"/>
                <a:gd name="T45" fmla="*/ 0 h 51"/>
                <a:gd name="T46" fmla="*/ 29 w 29"/>
                <a:gd name="T47" fmla="*/ 0 h 51"/>
                <a:gd name="T48" fmla="*/ 29 w 29"/>
                <a:gd name="T49" fmla="*/ 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9" h="51">
                  <a:moveTo>
                    <a:pt x="29" y="8"/>
                  </a:moveTo>
                  <a:lnTo>
                    <a:pt x="28" y="8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5" y="8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9" y="20"/>
                  </a:lnTo>
                  <a:lnTo>
                    <a:pt x="8" y="25"/>
                  </a:lnTo>
                  <a:lnTo>
                    <a:pt x="8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2" y="5"/>
                  </a:lnTo>
                  <a:lnTo>
                    <a:pt x="15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Freeform 124"/>
            <p:cNvSpPr>
              <a:spLocks noEditPoints="1"/>
            </p:cNvSpPr>
            <p:nvPr/>
          </p:nvSpPr>
          <p:spPr bwMode="auto">
            <a:xfrm>
              <a:off x="2576" y="2012"/>
              <a:ext cx="42" cy="52"/>
            </a:xfrm>
            <a:custGeom>
              <a:avLst/>
              <a:gdLst>
                <a:gd name="T0" fmla="*/ 26 w 42"/>
                <a:gd name="T1" fmla="*/ 26 h 52"/>
                <a:gd name="T2" fmla="*/ 20 w 42"/>
                <a:gd name="T3" fmla="*/ 26 h 52"/>
                <a:gd name="T4" fmla="*/ 15 w 42"/>
                <a:gd name="T5" fmla="*/ 26 h 52"/>
                <a:gd name="T6" fmla="*/ 12 w 42"/>
                <a:gd name="T7" fmla="*/ 27 h 52"/>
                <a:gd name="T8" fmla="*/ 10 w 42"/>
                <a:gd name="T9" fmla="*/ 30 h 52"/>
                <a:gd name="T10" fmla="*/ 9 w 42"/>
                <a:gd name="T11" fmla="*/ 32 h 52"/>
                <a:gd name="T12" fmla="*/ 9 w 42"/>
                <a:gd name="T13" fmla="*/ 36 h 52"/>
                <a:gd name="T14" fmla="*/ 9 w 42"/>
                <a:gd name="T15" fmla="*/ 40 h 52"/>
                <a:gd name="T16" fmla="*/ 11 w 42"/>
                <a:gd name="T17" fmla="*/ 42 h 52"/>
                <a:gd name="T18" fmla="*/ 15 w 42"/>
                <a:gd name="T19" fmla="*/ 45 h 52"/>
                <a:gd name="T20" fmla="*/ 19 w 42"/>
                <a:gd name="T21" fmla="*/ 45 h 52"/>
                <a:gd name="T22" fmla="*/ 24 w 42"/>
                <a:gd name="T23" fmla="*/ 45 h 52"/>
                <a:gd name="T24" fmla="*/ 27 w 42"/>
                <a:gd name="T25" fmla="*/ 42 h 52"/>
                <a:gd name="T26" fmla="*/ 30 w 42"/>
                <a:gd name="T27" fmla="*/ 40 h 52"/>
                <a:gd name="T28" fmla="*/ 32 w 42"/>
                <a:gd name="T29" fmla="*/ 36 h 52"/>
                <a:gd name="T30" fmla="*/ 34 w 42"/>
                <a:gd name="T31" fmla="*/ 32 h 52"/>
                <a:gd name="T32" fmla="*/ 34 w 42"/>
                <a:gd name="T33" fmla="*/ 27 h 52"/>
                <a:gd name="T34" fmla="*/ 34 w 42"/>
                <a:gd name="T35" fmla="*/ 26 h 52"/>
                <a:gd name="T36" fmla="*/ 26 w 42"/>
                <a:gd name="T37" fmla="*/ 26 h 52"/>
                <a:gd name="T38" fmla="*/ 42 w 42"/>
                <a:gd name="T39" fmla="*/ 22 h 52"/>
                <a:gd name="T40" fmla="*/ 42 w 42"/>
                <a:gd name="T41" fmla="*/ 51 h 52"/>
                <a:gd name="T42" fmla="*/ 34 w 42"/>
                <a:gd name="T43" fmla="*/ 51 h 52"/>
                <a:gd name="T44" fmla="*/ 34 w 42"/>
                <a:gd name="T45" fmla="*/ 43 h 52"/>
                <a:gd name="T46" fmla="*/ 31 w 42"/>
                <a:gd name="T47" fmla="*/ 47 h 52"/>
                <a:gd name="T48" fmla="*/ 27 w 42"/>
                <a:gd name="T49" fmla="*/ 50 h 52"/>
                <a:gd name="T50" fmla="*/ 22 w 42"/>
                <a:gd name="T51" fmla="*/ 51 h 52"/>
                <a:gd name="T52" fmla="*/ 17 w 42"/>
                <a:gd name="T53" fmla="*/ 52 h 52"/>
                <a:gd name="T54" fmla="*/ 12 w 42"/>
                <a:gd name="T55" fmla="*/ 51 h 52"/>
                <a:gd name="T56" fmla="*/ 9 w 42"/>
                <a:gd name="T57" fmla="*/ 50 h 52"/>
                <a:gd name="T58" fmla="*/ 5 w 42"/>
                <a:gd name="T59" fmla="*/ 47 h 52"/>
                <a:gd name="T60" fmla="*/ 3 w 42"/>
                <a:gd name="T61" fmla="*/ 45 h 52"/>
                <a:gd name="T62" fmla="*/ 1 w 42"/>
                <a:gd name="T63" fmla="*/ 41 h 52"/>
                <a:gd name="T64" fmla="*/ 0 w 42"/>
                <a:gd name="T65" fmla="*/ 36 h 52"/>
                <a:gd name="T66" fmla="*/ 1 w 42"/>
                <a:gd name="T67" fmla="*/ 31 h 52"/>
                <a:gd name="T68" fmla="*/ 3 w 42"/>
                <a:gd name="T69" fmla="*/ 27 h 52"/>
                <a:gd name="T70" fmla="*/ 6 w 42"/>
                <a:gd name="T71" fmla="*/ 23 h 52"/>
                <a:gd name="T72" fmla="*/ 10 w 42"/>
                <a:gd name="T73" fmla="*/ 21 h 52"/>
                <a:gd name="T74" fmla="*/ 16 w 42"/>
                <a:gd name="T75" fmla="*/ 20 h 52"/>
                <a:gd name="T76" fmla="*/ 22 w 42"/>
                <a:gd name="T77" fmla="*/ 20 h 52"/>
                <a:gd name="T78" fmla="*/ 34 w 42"/>
                <a:gd name="T79" fmla="*/ 20 h 52"/>
                <a:gd name="T80" fmla="*/ 34 w 42"/>
                <a:gd name="T81" fmla="*/ 18 h 52"/>
                <a:gd name="T82" fmla="*/ 34 w 42"/>
                <a:gd name="T83" fmla="*/ 15 h 52"/>
                <a:gd name="T84" fmla="*/ 32 w 42"/>
                <a:gd name="T85" fmla="*/ 12 h 52"/>
                <a:gd name="T86" fmla="*/ 30 w 42"/>
                <a:gd name="T87" fmla="*/ 10 h 52"/>
                <a:gd name="T88" fmla="*/ 27 w 42"/>
                <a:gd name="T89" fmla="*/ 8 h 52"/>
                <a:gd name="T90" fmla="*/ 24 w 42"/>
                <a:gd name="T91" fmla="*/ 7 h 52"/>
                <a:gd name="T92" fmla="*/ 20 w 42"/>
                <a:gd name="T93" fmla="*/ 7 h 52"/>
                <a:gd name="T94" fmla="*/ 16 w 42"/>
                <a:gd name="T95" fmla="*/ 7 h 52"/>
                <a:gd name="T96" fmla="*/ 11 w 42"/>
                <a:gd name="T97" fmla="*/ 7 h 52"/>
                <a:gd name="T98" fmla="*/ 7 w 42"/>
                <a:gd name="T99" fmla="*/ 8 h 52"/>
                <a:gd name="T100" fmla="*/ 4 w 42"/>
                <a:gd name="T101" fmla="*/ 11 h 52"/>
                <a:gd name="T102" fmla="*/ 4 w 42"/>
                <a:gd name="T103" fmla="*/ 3 h 52"/>
                <a:gd name="T104" fmla="*/ 9 w 42"/>
                <a:gd name="T105" fmla="*/ 2 h 52"/>
                <a:gd name="T106" fmla="*/ 12 w 42"/>
                <a:gd name="T107" fmla="*/ 1 h 52"/>
                <a:gd name="T108" fmla="*/ 16 w 42"/>
                <a:gd name="T109" fmla="*/ 0 h 52"/>
                <a:gd name="T110" fmla="*/ 21 w 42"/>
                <a:gd name="T111" fmla="*/ 0 h 52"/>
                <a:gd name="T112" fmla="*/ 27 w 42"/>
                <a:gd name="T113" fmla="*/ 1 h 52"/>
                <a:gd name="T114" fmla="*/ 32 w 42"/>
                <a:gd name="T115" fmla="*/ 2 h 52"/>
                <a:gd name="T116" fmla="*/ 36 w 42"/>
                <a:gd name="T117" fmla="*/ 6 h 52"/>
                <a:gd name="T118" fmla="*/ 39 w 42"/>
                <a:gd name="T119" fmla="*/ 8 h 52"/>
                <a:gd name="T120" fmla="*/ 41 w 42"/>
                <a:gd name="T121" fmla="*/ 12 h 52"/>
                <a:gd name="T122" fmla="*/ 41 w 42"/>
                <a:gd name="T123" fmla="*/ 17 h 52"/>
                <a:gd name="T124" fmla="*/ 42 w 42"/>
                <a:gd name="T125" fmla="*/ 22 h 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" h="52">
                  <a:moveTo>
                    <a:pt x="26" y="26"/>
                  </a:moveTo>
                  <a:lnTo>
                    <a:pt x="20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10" y="30"/>
                  </a:lnTo>
                  <a:lnTo>
                    <a:pt x="9" y="32"/>
                  </a:lnTo>
                  <a:lnTo>
                    <a:pt x="9" y="36"/>
                  </a:lnTo>
                  <a:lnTo>
                    <a:pt x="9" y="40"/>
                  </a:lnTo>
                  <a:lnTo>
                    <a:pt x="11" y="42"/>
                  </a:lnTo>
                  <a:lnTo>
                    <a:pt x="15" y="45"/>
                  </a:lnTo>
                  <a:lnTo>
                    <a:pt x="19" y="45"/>
                  </a:lnTo>
                  <a:lnTo>
                    <a:pt x="24" y="45"/>
                  </a:lnTo>
                  <a:lnTo>
                    <a:pt x="27" y="42"/>
                  </a:lnTo>
                  <a:lnTo>
                    <a:pt x="30" y="40"/>
                  </a:lnTo>
                  <a:lnTo>
                    <a:pt x="32" y="36"/>
                  </a:lnTo>
                  <a:lnTo>
                    <a:pt x="34" y="32"/>
                  </a:lnTo>
                  <a:lnTo>
                    <a:pt x="34" y="27"/>
                  </a:lnTo>
                  <a:lnTo>
                    <a:pt x="34" y="26"/>
                  </a:lnTo>
                  <a:lnTo>
                    <a:pt x="26" y="26"/>
                  </a:lnTo>
                  <a:close/>
                  <a:moveTo>
                    <a:pt x="42" y="22"/>
                  </a:moveTo>
                  <a:lnTo>
                    <a:pt x="42" y="51"/>
                  </a:lnTo>
                  <a:lnTo>
                    <a:pt x="34" y="51"/>
                  </a:lnTo>
                  <a:lnTo>
                    <a:pt x="34" y="43"/>
                  </a:lnTo>
                  <a:lnTo>
                    <a:pt x="31" y="47"/>
                  </a:lnTo>
                  <a:lnTo>
                    <a:pt x="27" y="50"/>
                  </a:lnTo>
                  <a:lnTo>
                    <a:pt x="22" y="51"/>
                  </a:lnTo>
                  <a:lnTo>
                    <a:pt x="17" y="52"/>
                  </a:lnTo>
                  <a:lnTo>
                    <a:pt x="12" y="51"/>
                  </a:lnTo>
                  <a:lnTo>
                    <a:pt x="9" y="50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3" y="27"/>
                  </a:lnTo>
                  <a:lnTo>
                    <a:pt x="6" y="23"/>
                  </a:lnTo>
                  <a:lnTo>
                    <a:pt x="10" y="21"/>
                  </a:lnTo>
                  <a:lnTo>
                    <a:pt x="16" y="20"/>
                  </a:lnTo>
                  <a:lnTo>
                    <a:pt x="22" y="20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7" y="8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7" y="8"/>
                  </a:lnTo>
                  <a:lnTo>
                    <a:pt x="4" y="11"/>
                  </a:lnTo>
                  <a:lnTo>
                    <a:pt x="4" y="3"/>
                  </a:lnTo>
                  <a:lnTo>
                    <a:pt x="9" y="2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6" y="6"/>
                  </a:lnTo>
                  <a:lnTo>
                    <a:pt x="39" y="8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" name="Freeform 125"/>
            <p:cNvSpPr>
              <a:spLocks noEditPoints="1"/>
            </p:cNvSpPr>
            <p:nvPr/>
          </p:nvSpPr>
          <p:spPr bwMode="auto">
            <a:xfrm>
              <a:off x="2635" y="1994"/>
              <a:ext cx="43" cy="70"/>
            </a:xfrm>
            <a:custGeom>
              <a:avLst/>
              <a:gdLst>
                <a:gd name="T0" fmla="*/ 35 w 43"/>
                <a:gd name="T1" fmla="*/ 44 h 70"/>
                <a:gd name="T2" fmla="*/ 35 w 43"/>
                <a:gd name="T3" fmla="*/ 38 h 70"/>
                <a:gd name="T4" fmla="*/ 33 w 43"/>
                <a:gd name="T5" fmla="*/ 34 h 70"/>
                <a:gd name="T6" fmla="*/ 31 w 43"/>
                <a:gd name="T7" fmla="*/ 30 h 70"/>
                <a:gd name="T8" fmla="*/ 28 w 43"/>
                <a:gd name="T9" fmla="*/ 26 h 70"/>
                <a:gd name="T10" fmla="*/ 25 w 43"/>
                <a:gd name="T11" fmla="*/ 25 h 70"/>
                <a:gd name="T12" fmla="*/ 21 w 43"/>
                <a:gd name="T13" fmla="*/ 25 h 70"/>
                <a:gd name="T14" fmla="*/ 17 w 43"/>
                <a:gd name="T15" fmla="*/ 25 h 70"/>
                <a:gd name="T16" fmla="*/ 13 w 43"/>
                <a:gd name="T17" fmla="*/ 26 h 70"/>
                <a:gd name="T18" fmla="*/ 11 w 43"/>
                <a:gd name="T19" fmla="*/ 30 h 70"/>
                <a:gd name="T20" fmla="*/ 8 w 43"/>
                <a:gd name="T21" fmla="*/ 34 h 70"/>
                <a:gd name="T22" fmla="*/ 7 w 43"/>
                <a:gd name="T23" fmla="*/ 38 h 70"/>
                <a:gd name="T24" fmla="*/ 7 w 43"/>
                <a:gd name="T25" fmla="*/ 44 h 70"/>
                <a:gd name="T26" fmla="*/ 7 w 43"/>
                <a:gd name="T27" fmla="*/ 49 h 70"/>
                <a:gd name="T28" fmla="*/ 8 w 43"/>
                <a:gd name="T29" fmla="*/ 54 h 70"/>
                <a:gd name="T30" fmla="*/ 11 w 43"/>
                <a:gd name="T31" fmla="*/ 58 h 70"/>
                <a:gd name="T32" fmla="*/ 13 w 43"/>
                <a:gd name="T33" fmla="*/ 60 h 70"/>
                <a:gd name="T34" fmla="*/ 17 w 43"/>
                <a:gd name="T35" fmla="*/ 63 h 70"/>
                <a:gd name="T36" fmla="*/ 21 w 43"/>
                <a:gd name="T37" fmla="*/ 63 h 70"/>
                <a:gd name="T38" fmla="*/ 25 w 43"/>
                <a:gd name="T39" fmla="*/ 63 h 70"/>
                <a:gd name="T40" fmla="*/ 28 w 43"/>
                <a:gd name="T41" fmla="*/ 60 h 70"/>
                <a:gd name="T42" fmla="*/ 31 w 43"/>
                <a:gd name="T43" fmla="*/ 58 h 70"/>
                <a:gd name="T44" fmla="*/ 33 w 43"/>
                <a:gd name="T45" fmla="*/ 54 h 70"/>
                <a:gd name="T46" fmla="*/ 35 w 43"/>
                <a:gd name="T47" fmla="*/ 49 h 70"/>
                <a:gd name="T48" fmla="*/ 35 w 43"/>
                <a:gd name="T49" fmla="*/ 44 h 70"/>
                <a:gd name="T50" fmla="*/ 7 w 43"/>
                <a:gd name="T51" fmla="*/ 26 h 70"/>
                <a:gd name="T52" fmla="*/ 10 w 43"/>
                <a:gd name="T53" fmla="*/ 23 h 70"/>
                <a:gd name="T54" fmla="*/ 13 w 43"/>
                <a:gd name="T55" fmla="*/ 20 h 70"/>
                <a:gd name="T56" fmla="*/ 18 w 43"/>
                <a:gd name="T57" fmla="*/ 19 h 70"/>
                <a:gd name="T58" fmla="*/ 23 w 43"/>
                <a:gd name="T59" fmla="*/ 18 h 70"/>
                <a:gd name="T60" fmla="*/ 28 w 43"/>
                <a:gd name="T61" fmla="*/ 19 h 70"/>
                <a:gd name="T62" fmla="*/ 33 w 43"/>
                <a:gd name="T63" fmla="*/ 21 h 70"/>
                <a:gd name="T64" fmla="*/ 37 w 43"/>
                <a:gd name="T65" fmla="*/ 25 h 70"/>
                <a:gd name="T66" fmla="*/ 41 w 43"/>
                <a:gd name="T67" fmla="*/ 30 h 70"/>
                <a:gd name="T68" fmla="*/ 42 w 43"/>
                <a:gd name="T69" fmla="*/ 36 h 70"/>
                <a:gd name="T70" fmla="*/ 43 w 43"/>
                <a:gd name="T71" fmla="*/ 44 h 70"/>
                <a:gd name="T72" fmla="*/ 42 w 43"/>
                <a:gd name="T73" fmla="*/ 51 h 70"/>
                <a:gd name="T74" fmla="*/ 41 w 43"/>
                <a:gd name="T75" fmla="*/ 58 h 70"/>
                <a:gd name="T76" fmla="*/ 37 w 43"/>
                <a:gd name="T77" fmla="*/ 63 h 70"/>
                <a:gd name="T78" fmla="*/ 33 w 43"/>
                <a:gd name="T79" fmla="*/ 66 h 70"/>
                <a:gd name="T80" fmla="*/ 28 w 43"/>
                <a:gd name="T81" fmla="*/ 69 h 70"/>
                <a:gd name="T82" fmla="*/ 23 w 43"/>
                <a:gd name="T83" fmla="*/ 70 h 70"/>
                <a:gd name="T84" fmla="*/ 18 w 43"/>
                <a:gd name="T85" fmla="*/ 69 h 70"/>
                <a:gd name="T86" fmla="*/ 13 w 43"/>
                <a:gd name="T87" fmla="*/ 68 h 70"/>
                <a:gd name="T88" fmla="*/ 10 w 43"/>
                <a:gd name="T89" fmla="*/ 65 h 70"/>
                <a:gd name="T90" fmla="*/ 7 w 43"/>
                <a:gd name="T91" fmla="*/ 61 h 70"/>
                <a:gd name="T92" fmla="*/ 7 w 43"/>
                <a:gd name="T93" fmla="*/ 69 h 70"/>
                <a:gd name="T94" fmla="*/ 0 w 43"/>
                <a:gd name="T95" fmla="*/ 69 h 70"/>
                <a:gd name="T96" fmla="*/ 0 w 43"/>
                <a:gd name="T97" fmla="*/ 0 h 70"/>
                <a:gd name="T98" fmla="*/ 7 w 43"/>
                <a:gd name="T99" fmla="*/ 0 h 70"/>
                <a:gd name="T100" fmla="*/ 7 w 43"/>
                <a:gd name="T101" fmla="*/ 26 h 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" h="70">
                  <a:moveTo>
                    <a:pt x="35" y="44"/>
                  </a:moveTo>
                  <a:lnTo>
                    <a:pt x="35" y="38"/>
                  </a:lnTo>
                  <a:lnTo>
                    <a:pt x="33" y="34"/>
                  </a:lnTo>
                  <a:lnTo>
                    <a:pt x="31" y="30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21" y="25"/>
                  </a:lnTo>
                  <a:lnTo>
                    <a:pt x="17" y="25"/>
                  </a:lnTo>
                  <a:lnTo>
                    <a:pt x="13" y="26"/>
                  </a:lnTo>
                  <a:lnTo>
                    <a:pt x="11" y="30"/>
                  </a:lnTo>
                  <a:lnTo>
                    <a:pt x="8" y="34"/>
                  </a:lnTo>
                  <a:lnTo>
                    <a:pt x="7" y="38"/>
                  </a:lnTo>
                  <a:lnTo>
                    <a:pt x="7" y="44"/>
                  </a:lnTo>
                  <a:lnTo>
                    <a:pt x="7" y="49"/>
                  </a:lnTo>
                  <a:lnTo>
                    <a:pt x="8" y="54"/>
                  </a:lnTo>
                  <a:lnTo>
                    <a:pt x="11" y="58"/>
                  </a:lnTo>
                  <a:lnTo>
                    <a:pt x="13" y="60"/>
                  </a:lnTo>
                  <a:lnTo>
                    <a:pt x="17" y="63"/>
                  </a:lnTo>
                  <a:lnTo>
                    <a:pt x="21" y="63"/>
                  </a:lnTo>
                  <a:lnTo>
                    <a:pt x="25" y="63"/>
                  </a:lnTo>
                  <a:lnTo>
                    <a:pt x="28" y="60"/>
                  </a:lnTo>
                  <a:lnTo>
                    <a:pt x="31" y="58"/>
                  </a:lnTo>
                  <a:lnTo>
                    <a:pt x="33" y="54"/>
                  </a:lnTo>
                  <a:lnTo>
                    <a:pt x="35" y="49"/>
                  </a:lnTo>
                  <a:lnTo>
                    <a:pt x="35" y="44"/>
                  </a:lnTo>
                  <a:close/>
                  <a:moveTo>
                    <a:pt x="7" y="26"/>
                  </a:moveTo>
                  <a:lnTo>
                    <a:pt x="10" y="23"/>
                  </a:lnTo>
                  <a:lnTo>
                    <a:pt x="13" y="20"/>
                  </a:lnTo>
                  <a:lnTo>
                    <a:pt x="18" y="19"/>
                  </a:lnTo>
                  <a:lnTo>
                    <a:pt x="23" y="18"/>
                  </a:lnTo>
                  <a:lnTo>
                    <a:pt x="28" y="19"/>
                  </a:lnTo>
                  <a:lnTo>
                    <a:pt x="33" y="21"/>
                  </a:lnTo>
                  <a:lnTo>
                    <a:pt x="37" y="25"/>
                  </a:lnTo>
                  <a:lnTo>
                    <a:pt x="41" y="30"/>
                  </a:lnTo>
                  <a:lnTo>
                    <a:pt x="42" y="36"/>
                  </a:lnTo>
                  <a:lnTo>
                    <a:pt x="43" y="44"/>
                  </a:lnTo>
                  <a:lnTo>
                    <a:pt x="42" y="51"/>
                  </a:lnTo>
                  <a:lnTo>
                    <a:pt x="41" y="58"/>
                  </a:lnTo>
                  <a:lnTo>
                    <a:pt x="37" y="63"/>
                  </a:lnTo>
                  <a:lnTo>
                    <a:pt x="33" y="66"/>
                  </a:lnTo>
                  <a:lnTo>
                    <a:pt x="28" y="69"/>
                  </a:lnTo>
                  <a:lnTo>
                    <a:pt x="23" y="70"/>
                  </a:lnTo>
                  <a:lnTo>
                    <a:pt x="18" y="69"/>
                  </a:lnTo>
                  <a:lnTo>
                    <a:pt x="13" y="68"/>
                  </a:lnTo>
                  <a:lnTo>
                    <a:pt x="10" y="65"/>
                  </a:lnTo>
                  <a:lnTo>
                    <a:pt x="7" y="61"/>
                  </a:lnTo>
                  <a:lnTo>
                    <a:pt x="7" y="69"/>
                  </a:lnTo>
                  <a:lnTo>
                    <a:pt x="0" y="69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" name="Freeform 126"/>
            <p:cNvSpPr>
              <a:spLocks/>
            </p:cNvSpPr>
            <p:nvPr/>
          </p:nvSpPr>
          <p:spPr bwMode="auto">
            <a:xfrm>
              <a:off x="2717" y="2012"/>
              <a:ext cx="37" cy="52"/>
            </a:xfrm>
            <a:custGeom>
              <a:avLst/>
              <a:gdLst>
                <a:gd name="T0" fmla="*/ 35 w 37"/>
                <a:gd name="T1" fmla="*/ 10 h 52"/>
                <a:gd name="T2" fmla="*/ 27 w 37"/>
                <a:gd name="T3" fmla="*/ 7 h 52"/>
                <a:gd name="T4" fmla="*/ 20 w 37"/>
                <a:gd name="T5" fmla="*/ 7 h 52"/>
                <a:gd name="T6" fmla="*/ 12 w 37"/>
                <a:gd name="T7" fmla="*/ 7 h 52"/>
                <a:gd name="T8" fmla="*/ 9 w 37"/>
                <a:gd name="T9" fmla="*/ 11 h 52"/>
                <a:gd name="T10" fmla="*/ 9 w 37"/>
                <a:gd name="T11" fmla="*/ 16 h 52"/>
                <a:gd name="T12" fmla="*/ 11 w 37"/>
                <a:gd name="T13" fmla="*/ 20 h 52"/>
                <a:gd name="T14" fmla="*/ 19 w 37"/>
                <a:gd name="T15" fmla="*/ 21 h 52"/>
                <a:gd name="T16" fmla="*/ 26 w 37"/>
                <a:gd name="T17" fmla="*/ 23 h 52"/>
                <a:gd name="T18" fmla="*/ 34 w 37"/>
                <a:gd name="T19" fmla="*/ 27 h 52"/>
                <a:gd name="T20" fmla="*/ 36 w 37"/>
                <a:gd name="T21" fmla="*/ 33 h 52"/>
                <a:gd name="T22" fmla="*/ 36 w 37"/>
                <a:gd name="T23" fmla="*/ 41 h 52"/>
                <a:gd name="T24" fmla="*/ 31 w 37"/>
                <a:gd name="T25" fmla="*/ 47 h 52"/>
                <a:gd name="T26" fmla="*/ 22 w 37"/>
                <a:gd name="T27" fmla="*/ 51 h 52"/>
                <a:gd name="T28" fmla="*/ 12 w 37"/>
                <a:gd name="T29" fmla="*/ 51 h 52"/>
                <a:gd name="T30" fmla="*/ 4 w 37"/>
                <a:gd name="T31" fmla="*/ 50 h 52"/>
                <a:gd name="T32" fmla="*/ 0 w 37"/>
                <a:gd name="T33" fmla="*/ 40 h 52"/>
                <a:gd name="T34" fmla="*/ 9 w 37"/>
                <a:gd name="T35" fmla="*/ 43 h 52"/>
                <a:gd name="T36" fmla="*/ 17 w 37"/>
                <a:gd name="T37" fmla="*/ 45 h 52"/>
                <a:gd name="T38" fmla="*/ 24 w 37"/>
                <a:gd name="T39" fmla="*/ 43 h 52"/>
                <a:gd name="T40" fmla="*/ 29 w 37"/>
                <a:gd name="T41" fmla="*/ 41 h 52"/>
                <a:gd name="T42" fmla="*/ 29 w 37"/>
                <a:gd name="T43" fmla="*/ 35 h 52"/>
                <a:gd name="T44" fmla="*/ 25 w 37"/>
                <a:gd name="T45" fmla="*/ 31 h 52"/>
                <a:gd name="T46" fmla="*/ 17 w 37"/>
                <a:gd name="T47" fmla="*/ 28 h 52"/>
                <a:gd name="T48" fmla="*/ 10 w 37"/>
                <a:gd name="T49" fmla="*/ 27 h 52"/>
                <a:gd name="T50" fmla="*/ 4 w 37"/>
                <a:gd name="T51" fmla="*/ 23 h 52"/>
                <a:gd name="T52" fmla="*/ 0 w 37"/>
                <a:gd name="T53" fmla="*/ 18 h 52"/>
                <a:gd name="T54" fmla="*/ 0 w 37"/>
                <a:gd name="T55" fmla="*/ 10 h 52"/>
                <a:gd name="T56" fmla="*/ 5 w 37"/>
                <a:gd name="T57" fmla="*/ 3 h 52"/>
                <a:gd name="T58" fmla="*/ 14 w 37"/>
                <a:gd name="T59" fmla="*/ 0 h 52"/>
                <a:gd name="T60" fmla="*/ 24 w 37"/>
                <a:gd name="T61" fmla="*/ 0 h 52"/>
                <a:gd name="T62" fmla="*/ 31 w 37"/>
                <a:gd name="T63" fmla="*/ 1 h 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" h="52">
                  <a:moveTo>
                    <a:pt x="35" y="2"/>
                  </a:moveTo>
                  <a:lnTo>
                    <a:pt x="35" y="10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9" y="16"/>
                  </a:lnTo>
                  <a:lnTo>
                    <a:pt x="10" y="18"/>
                  </a:lnTo>
                  <a:lnTo>
                    <a:pt x="11" y="20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6" y="23"/>
                  </a:lnTo>
                  <a:lnTo>
                    <a:pt x="30" y="25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6" y="41"/>
                  </a:lnTo>
                  <a:lnTo>
                    <a:pt x="35" y="45"/>
                  </a:lnTo>
                  <a:lnTo>
                    <a:pt x="31" y="47"/>
                  </a:lnTo>
                  <a:lnTo>
                    <a:pt x="27" y="50"/>
                  </a:lnTo>
                  <a:lnTo>
                    <a:pt x="22" y="51"/>
                  </a:lnTo>
                  <a:lnTo>
                    <a:pt x="16" y="52"/>
                  </a:lnTo>
                  <a:lnTo>
                    <a:pt x="12" y="51"/>
                  </a:lnTo>
                  <a:lnTo>
                    <a:pt x="9" y="51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4" y="42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17" y="45"/>
                  </a:lnTo>
                  <a:lnTo>
                    <a:pt x="20" y="45"/>
                  </a:lnTo>
                  <a:lnTo>
                    <a:pt x="24" y="43"/>
                  </a:lnTo>
                  <a:lnTo>
                    <a:pt x="26" y="43"/>
                  </a:lnTo>
                  <a:lnTo>
                    <a:pt x="29" y="41"/>
                  </a:lnTo>
                  <a:lnTo>
                    <a:pt x="29" y="37"/>
                  </a:lnTo>
                  <a:lnTo>
                    <a:pt x="29" y="35"/>
                  </a:lnTo>
                  <a:lnTo>
                    <a:pt x="26" y="32"/>
                  </a:lnTo>
                  <a:lnTo>
                    <a:pt x="25" y="31"/>
                  </a:lnTo>
                  <a:lnTo>
                    <a:pt x="21" y="30"/>
                  </a:lnTo>
                  <a:lnTo>
                    <a:pt x="17" y="28"/>
                  </a:lnTo>
                  <a:lnTo>
                    <a:pt x="14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lnTo>
                    <a:pt x="5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1" name="Freeform 127"/>
            <p:cNvSpPr>
              <a:spLocks noEditPoints="1"/>
            </p:cNvSpPr>
            <p:nvPr/>
          </p:nvSpPr>
          <p:spPr bwMode="auto">
            <a:xfrm>
              <a:off x="2763" y="2012"/>
              <a:ext cx="46" cy="52"/>
            </a:xfrm>
            <a:custGeom>
              <a:avLst/>
              <a:gdLst>
                <a:gd name="T0" fmla="*/ 46 w 46"/>
                <a:gd name="T1" fmla="*/ 23 h 52"/>
                <a:gd name="T2" fmla="*/ 46 w 46"/>
                <a:gd name="T3" fmla="*/ 27 h 52"/>
                <a:gd name="T4" fmla="*/ 9 w 46"/>
                <a:gd name="T5" fmla="*/ 27 h 52"/>
                <a:gd name="T6" fmla="*/ 10 w 46"/>
                <a:gd name="T7" fmla="*/ 32 h 52"/>
                <a:gd name="T8" fmla="*/ 11 w 46"/>
                <a:gd name="T9" fmla="*/ 37 h 52"/>
                <a:gd name="T10" fmla="*/ 14 w 46"/>
                <a:gd name="T11" fmla="*/ 41 h 52"/>
                <a:gd name="T12" fmla="*/ 17 w 46"/>
                <a:gd name="T13" fmla="*/ 42 h 52"/>
                <a:gd name="T14" fmla="*/ 21 w 46"/>
                <a:gd name="T15" fmla="*/ 45 h 52"/>
                <a:gd name="T16" fmla="*/ 26 w 46"/>
                <a:gd name="T17" fmla="*/ 45 h 52"/>
                <a:gd name="T18" fmla="*/ 31 w 46"/>
                <a:gd name="T19" fmla="*/ 45 h 52"/>
                <a:gd name="T20" fmla="*/ 35 w 46"/>
                <a:gd name="T21" fmla="*/ 43 h 52"/>
                <a:gd name="T22" fmla="*/ 40 w 46"/>
                <a:gd name="T23" fmla="*/ 42 h 52"/>
                <a:gd name="T24" fmla="*/ 44 w 46"/>
                <a:gd name="T25" fmla="*/ 40 h 52"/>
                <a:gd name="T26" fmla="*/ 44 w 46"/>
                <a:gd name="T27" fmla="*/ 47 h 52"/>
                <a:gd name="T28" fmla="*/ 40 w 46"/>
                <a:gd name="T29" fmla="*/ 50 h 52"/>
                <a:gd name="T30" fmla="*/ 35 w 46"/>
                <a:gd name="T31" fmla="*/ 51 h 52"/>
                <a:gd name="T32" fmla="*/ 30 w 46"/>
                <a:gd name="T33" fmla="*/ 51 h 52"/>
                <a:gd name="T34" fmla="*/ 26 w 46"/>
                <a:gd name="T35" fmla="*/ 52 h 52"/>
                <a:gd name="T36" fmla="*/ 20 w 46"/>
                <a:gd name="T37" fmla="*/ 51 h 52"/>
                <a:gd name="T38" fmla="*/ 15 w 46"/>
                <a:gd name="T39" fmla="*/ 50 h 52"/>
                <a:gd name="T40" fmla="*/ 11 w 46"/>
                <a:gd name="T41" fmla="*/ 47 h 52"/>
                <a:gd name="T42" fmla="*/ 8 w 46"/>
                <a:gd name="T43" fmla="*/ 45 h 52"/>
                <a:gd name="T44" fmla="*/ 4 w 46"/>
                <a:gd name="T45" fmla="*/ 41 h 52"/>
                <a:gd name="T46" fmla="*/ 3 w 46"/>
                <a:gd name="T47" fmla="*/ 37 h 52"/>
                <a:gd name="T48" fmla="*/ 1 w 46"/>
                <a:gd name="T49" fmla="*/ 32 h 52"/>
                <a:gd name="T50" fmla="*/ 0 w 46"/>
                <a:gd name="T51" fmla="*/ 26 h 52"/>
                <a:gd name="T52" fmla="*/ 0 w 46"/>
                <a:gd name="T53" fmla="*/ 21 h 52"/>
                <a:gd name="T54" fmla="*/ 1 w 46"/>
                <a:gd name="T55" fmla="*/ 16 h 52"/>
                <a:gd name="T56" fmla="*/ 4 w 46"/>
                <a:gd name="T57" fmla="*/ 11 h 52"/>
                <a:gd name="T58" fmla="*/ 6 w 46"/>
                <a:gd name="T59" fmla="*/ 7 h 52"/>
                <a:gd name="T60" fmla="*/ 10 w 46"/>
                <a:gd name="T61" fmla="*/ 3 h 52"/>
                <a:gd name="T62" fmla="*/ 15 w 46"/>
                <a:gd name="T63" fmla="*/ 2 h 52"/>
                <a:gd name="T64" fmla="*/ 19 w 46"/>
                <a:gd name="T65" fmla="*/ 0 h 52"/>
                <a:gd name="T66" fmla="*/ 24 w 46"/>
                <a:gd name="T67" fmla="*/ 0 h 52"/>
                <a:gd name="T68" fmla="*/ 30 w 46"/>
                <a:gd name="T69" fmla="*/ 1 h 52"/>
                <a:gd name="T70" fmla="*/ 36 w 46"/>
                <a:gd name="T71" fmla="*/ 2 h 52"/>
                <a:gd name="T72" fmla="*/ 40 w 46"/>
                <a:gd name="T73" fmla="*/ 6 h 52"/>
                <a:gd name="T74" fmla="*/ 44 w 46"/>
                <a:gd name="T75" fmla="*/ 11 h 52"/>
                <a:gd name="T76" fmla="*/ 45 w 46"/>
                <a:gd name="T77" fmla="*/ 17 h 52"/>
                <a:gd name="T78" fmla="*/ 46 w 46"/>
                <a:gd name="T79" fmla="*/ 23 h 52"/>
                <a:gd name="T80" fmla="*/ 37 w 46"/>
                <a:gd name="T81" fmla="*/ 21 h 52"/>
                <a:gd name="T82" fmla="*/ 37 w 46"/>
                <a:gd name="T83" fmla="*/ 17 h 52"/>
                <a:gd name="T84" fmla="*/ 36 w 46"/>
                <a:gd name="T85" fmla="*/ 13 h 52"/>
                <a:gd name="T86" fmla="*/ 34 w 46"/>
                <a:gd name="T87" fmla="*/ 11 h 52"/>
                <a:gd name="T88" fmla="*/ 31 w 46"/>
                <a:gd name="T89" fmla="*/ 8 h 52"/>
                <a:gd name="T90" fmla="*/ 29 w 46"/>
                <a:gd name="T91" fmla="*/ 7 h 52"/>
                <a:gd name="T92" fmla="*/ 25 w 46"/>
                <a:gd name="T93" fmla="*/ 7 h 52"/>
                <a:gd name="T94" fmla="*/ 20 w 46"/>
                <a:gd name="T95" fmla="*/ 7 h 52"/>
                <a:gd name="T96" fmla="*/ 16 w 46"/>
                <a:gd name="T97" fmla="*/ 8 h 52"/>
                <a:gd name="T98" fmla="*/ 14 w 46"/>
                <a:gd name="T99" fmla="*/ 11 h 52"/>
                <a:gd name="T100" fmla="*/ 11 w 46"/>
                <a:gd name="T101" fmla="*/ 13 h 52"/>
                <a:gd name="T102" fmla="*/ 10 w 46"/>
                <a:gd name="T103" fmla="*/ 17 h 52"/>
                <a:gd name="T104" fmla="*/ 9 w 46"/>
                <a:gd name="T105" fmla="*/ 21 h 52"/>
                <a:gd name="T106" fmla="*/ 37 w 46"/>
                <a:gd name="T107" fmla="*/ 21 h 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" h="52">
                  <a:moveTo>
                    <a:pt x="46" y="23"/>
                  </a:moveTo>
                  <a:lnTo>
                    <a:pt x="46" y="27"/>
                  </a:lnTo>
                  <a:lnTo>
                    <a:pt x="9" y="27"/>
                  </a:lnTo>
                  <a:lnTo>
                    <a:pt x="10" y="32"/>
                  </a:lnTo>
                  <a:lnTo>
                    <a:pt x="11" y="37"/>
                  </a:lnTo>
                  <a:lnTo>
                    <a:pt x="14" y="41"/>
                  </a:lnTo>
                  <a:lnTo>
                    <a:pt x="17" y="42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31" y="45"/>
                  </a:lnTo>
                  <a:lnTo>
                    <a:pt x="35" y="43"/>
                  </a:lnTo>
                  <a:lnTo>
                    <a:pt x="40" y="42"/>
                  </a:lnTo>
                  <a:lnTo>
                    <a:pt x="44" y="40"/>
                  </a:lnTo>
                  <a:lnTo>
                    <a:pt x="44" y="47"/>
                  </a:lnTo>
                  <a:lnTo>
                    <a:pt x="40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26" y="52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8" y="45"/>
                  </a:lnTo>
                  <a:lnTo>
                    <a:pt x="4" y="41"/>
                  </a:lnTo>
                  <a:lnTo>
                    <a:pt x="3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4" y="11"/>
                  </a:lnTo>
                  <a:lnTo>
                    <a:pt x="45" y="17"/>
                  </a:lnTo>
                  <a:lnTo>
                    <a:pt x="46" y="23"/>
                  </a:lnTo>
                  <a:close/>
                  <a:moveTo>
                    <a:pt x="37" y="21"/>
                  </a:moveTo>
                  <a:lnTo>
                    <a:pt x="37" y="17"/>
                  </a:lnTo>
                  <a:lnTo>
                    <a:pt x="36" y="13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0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37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2" name="Freeform 128"/>
            <p:cNvSpPr>
              <a:spLocks/>
            </p:cNvSpPr>
            <p:nvPr/>
          </p:nvSpPr>
          <p:spPr bwMode="auto">
            <a:xfrm>
              <a:off x="2815" y="2013"/>
              <a:ext cx="49" cy="50"/>
            </a:xfrm>
            <a:custGeom>
              <a:avLst/>
              <a:gdLst>
                <a:gd name="T0" fmla="*/ 48 w 49"/>
                <a:gd name="T1" fmla="*/ 0 h 50"/>
                <a:gd name="T2" fmla="*/ 30 w 49"/>
                <a:gd name="T3" fmla="*/ 24 h 50"/>
                <a:gd name="T4" fmla="*/ 49 w 49"/>
                <a:gd name="T5" fmla="*/ 50 h 50"/>
                <a:gd name="T6" fmla="*/ 39 w 49"/>
                <a:gd name="T7" fmla="*/ 50 h 50"/>
                <a:gd name="T8" fmla="*/ 24 w 49"/>
                <a:gd name="T9" fmla="*/ 30 h 50"/>
                <a:gd name="T10" fmla="*/ 10 w 49"/>
                <a:gd name="T11" fmla="*/ 50 h 50"/>
                <a:gd name="T12" fmla="*/ 0 w 49"/>
                <a:gd name="T13" fmla="*/ 50 h 50"/>
                <a:gd name="T14" fmla="*/ 20 w 49"/>
                <a:gd name="T15" fmla="*/ 24 h 50"/>
                <a:gd name="T16" fmla="*/ 3 w 49"/>
                <a:gd name="T17" fmla="*/ 0 h 50"/>
                <a:gd name="T18" fmla="*/ 12 w 49"/>
                <a:gd name="T19" fmla="*/ 0 h 50"/>
                <a:gd name="T20" fmla="*/ 25 w 49"/>
                <a:gd name="T21" fmla="*/ 17 h 50"/>
                <a:gd name="T22" fmla="*/ 38 w 49"/>
                <a:gd name="T23" fmla="*/ 0 h 50"/>
                <a:gd name="T24" fmla="*/ 48 w 49"/>
                <a:gd name="T25" fmla="*/ 0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50">
                  <a:moveTo>
                    <a:pt x="48" y="0"/>
                  </a:moveTo>
                  <a:lnTo>
                    <a:pt x="30" y="24"/>
                  </a:lnTo>
                  <a:lnTo>
                    <a:pt x="49" y="50"/>
                  </a:lnTo>
                  <a:lnTo>
                    <a:pt x="39" y="50"/>
                  </a:lnTo>
                  <a:lnTo>
                    <a:pt x="24" y="30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20" y="24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5" y="17"/>
                  </a:lnTo>
                  <a:lnTo>
                    <a:pt x="3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2869" y="1999"/>
              <a:ext cx="31" cy="64"/>
            </a:xfrm>
            <a:custGeom>
              <a:avLst/>
              <a:gdLst>
                <a:gd name="T0" fmla="*/ 14 w 31"/>
                <a:gd name="T1" fmla="*/ 0 h 64"/>
                <a:gd name="T2" fmla="*/ 14 w 31"/>
                <a:gd name="T3" fmla="*/ 14 h 64"/>
                <a:gd name="T4" fmla="*/ 31 w 31"/>
                <a:gd name="T5" fmla="*/ 14 h 64"/>
                <a:gd name="T6" fmla="*/ 31 w 31"/>
                <a:gd name="T7" fmla="*/ 20 h 64"/>
                <a:gd name="T8" fmla="*/ 14 w 31"/>
                <a:gd name="T9" fmla="*/ 20 h 64"/>
                <a:gd name="T10" fmla="*/ 14 w 31"/>
                <a:gd name="T11" fmla="*/ 48 h 64"/>
                <a:gd name="T12" fmla="*/ 14 w 31"/>
                <a:gd name="T13" fmla="*/ 50 h 64"/>
                <a:gd name="T14" fmla="*/ 15 w 31"/>
                <a:gd name="T15" fmla="*/ 53 h 64"/>
                <a:gd name="T16" fmla="*/ 16 w 31"/>
                <a:gd name="T17" fmla="*/ 55 h 64"/>
                <a:gd name="T18" fmla="*/ 17 w 31"/>
                <a:gd name="T19" fmla="*/ 55 h 64"/>
                <a:gd name="T20" fmla="*/ 19 w 31"/>
                <a:gd name="T21" fmla="*/ 56 h 64"/>
                <a:gd name="T22" fmla="*/ 22 w 31"/>
                <a:gd name="T23" fmla="*/ 56 h 64"/>
                <a:gd name="T24" fmla="*/ 31 w 31"/>
                <a:gd name="T25" fmla="*/ 56 h 64"/>
                <a:gd name="T26" fmla="*/ 31 w 31"/>
                <a:gd name="T27" fmla="*/ 64 h 64"/>
                <a:gd name="T28" fmla="*/ 22 w 31"/>
                <a:gd name="T29" fmla="*/ 64 h 64"/>
                <a:gd name="T30" fmla="*/ 16 w 31"/>
                <a:gd name="T31" fmla="*/ 63 h 64"/>
                <a:gd name="T32" fmla="*/ 12 w 31"/>
                <a:gd name="T33" fmla="*/ 61 h 64"/>
                <a:gd name="T34" fmla="*/ 10 w 31"/>
                <a:gd name="T35" fmla="*/ 60 h 64"/>
                <a:gd name="T36" fmla="*/ 8 w 31"/>
                <a:gd name="T37" fmla="*/ 56 h 64"/>
                <a:gd name="T38" fmla="*/ 6 w 31"/>
                <a:gd name="T39" fmla="*/ 53 h 64"/>
                <a:gd name="T40" fmla="*/ 6 w 31"/>
                <a:gd name="T41" fmla="*/ 48 h 64"/>
                <a:gd name="T42" fmla="*/ 6 w 31"/>
                <a:gd name="T43" fmla="*/ 20 h 64"/>
                <a:gd name="T44" fmla="*/ 0 w 31"/>
                <a:gd name="T45" fmla="*/ 20 h 64"/>
                <a:gd name="T46" fmla="*/ 0 w 31"/>
                <a:gd name="T47" fmla="*/ 14 h 64"/>
                <a:gd name="T48" fmla="*/ 6 w 31"/>
                <a:gd name="T49" fmla="*/ 14 h 64"/>
                <a:gd name="T50" fmla="*/ 6 w 31"/>
                <a:gd name="T51" fmla="*/ 0 h 64"/>
                <a:gd name="T52" fmla="*/ 14 w 31"/>
                <a:gd name="T53" fmla="*/ 0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" h="64">
                  <a:moveTo>
                    <a:pt x="14" y="0"/>
                  </a:moveTo>
                  <a:lnTo>
                    <a:pt x="14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14" y="20"/>
                  </a:lnTo>
                  <a:lnTo>
                    <a:pt x="14" y="48"/>
                  </a:lnTo>
                  <a:lnTo>
                    <a:pt x="14" y="50"/>
                  </a:lnTo>
                  <a:lnTo>
                    <a:pt x="15" y="53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9" y="56"/>
                  </a:lnTo>
                  <a:lnTo>
                    <a:pt x="22" y="56"/>
                  </a:lnTo>
                  <a:lnTo>
                    <a:pt x="31" y="56"/>
                  </a:lnTo>
                  <a:lnTo>
                    <a:pt x="31" y="64"/>
                  </a:lnTo>
                  <a:lnTo>
                    <a:pt x="22" y="64"/>
                  </a:lnTo>
                  <a:lnTo>
                    <a:pt x="16" y="63"/>
                  </a:lnTo>
                  <a:lnTo>
                    <a:pt x="12" y="61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6" y="48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4" name="Freeform 130"/>
            <p:cNvSpPr>
              <a:spLocks/>
            </p:cNvSpPr>
            <p:nvPr/>
          </p:nvSpPr>
          <p:spPr bwMode="auto">
            <a:xfrm>
              <a:off x="2909" y="2013"/>
              <a:ext cx="41" cy="51"/>
            </a:xfrm>
            <a:custGeom>
              <a:avLst/>
              <a:gdLst>
                <a:gd name="T0" fmla="*/ 0 w 41"/>
                <a:gd name="T1" fmla="*/ 30 h 51"/>
                <a:gd name="T2" fmla="*/ 0 w 41"/>
                <a:gd name="T3" fmla="*/ 0 h 51"/>
                <a:gd name="T4" fmla="*/ 9 w 41"/>
                <a:gd name="T5" fmla="*/ 0 h 51"/>
                <a:gd name="T6" fmla="*/ 9 w 41"/>
                <a:gd name="T7" fmla="*/ 30 h 51"/>
                <a:gd name="T8" fmla="*/ 9 w 41"/>
                <a:gd name="T9" fmla="*/ 34 h 51"/>
                <a:gd name="T10" fmla="*/ 10 w 41"/>
                <a:gd name="T11" fmla="*/ 37 h 51"/>
                <a:gd name="T12" fmla="*/ 11 w 41"/>
                <a:gd name="T13" fmla="*/ 40 h 51"/>
                <a:gd name="T14" fmla="*/ 14 w 41"/>
                <a:gd name="T15" fmla="*/ 42 h 51"/>
                <a:gd name="T16" fmla="*/ 16 w 41"/>
                <a:gd name="T17" fmla="*/ 44 h 51"/>
                <a:gd name="T18" fmla="*/ 20 w 41"/>
                <a:gd name="T19" fmla="*/ 44 h 51"/>
                <a:gd name="T20" fmla="*/ 24 w 41"/>
                <a:gd name="T21" fmla="*/ 44 h 51"/>
                <a:gd name="T22" fmla="*/ 27 w 41"/>
                <a:gd name="T23" fmla="*/ 41 h 51"/>
                <a:gd name="T24" fmla="*/ 30 w 41"/>
                <a:gd name="T25" fmla="*/ 40 h 51"/>
                <a:gd name="T26" fmla="*/ 32 w 41"/>
                <a:gd name="T27" fmla="*/ 36 h 51"/>
                <a:gd name="T28" fmla="*/ 34 w 41"/>
                <a:gd name="T29" fmla="*/ 32 h 51"/>
                <a:gd name="T30" fmla="*/ 34 w 41"/>
                <a:gd name="T31" fmla="*/ 27 h 51"/>
                <a:gd name="T32" fmla="*/ 34 w 41"/>
                <a:gd name="T33" fmla="*/ 0 h 51"/>
                <a:gd name="T34" fmla="*/ 41 w 41"/>
                <a:gd name="T35" fmla="*/ 0 h 51"/>
                <a:gd name="T36" fmla="*/ 41 w 41"/>
                <a:gd name="T37" fmla="*/ 50 h 51"/>
                <a:gd name="T38" fmla="*/ 34 w 41"/>
                <a:gd name="T39" fmla="*/ 50 h 51"/>
                <a:gd name="T40" fmla="*/ 34 w 41"/>
                <a:gd name="T41" fmla="*/ 42 h 51"/>
                <a:gd name="T42" fmla="*/ 30 w 41"/>
                <a:gd name="T43" fmla="*/ 46 h 51"/>
                <a:gd name="T44" fmla="*/ 27 w 41"/>
                <a:gd name="T45" fmla="*/ 49 h 51"/>
                <a:gd name="T46" fmla="*/ 22 w 41"/>
                <a:gd name="T47" fmla="*/ 50 h 51"/>
                <a:gd name="T48" fmla="*/ 17 w 41"/>
                <a:gd name="T49" fmla="*/ 51 h 51"/>
                <a:gd name="T50" fmla="*/ 12 w 41"/>
                <a:gd name="T51" fmla="*/ 50 h 51"/>
                <a:gd name="T52" fmla="*/ 9 w 41"/>
                <a:gd name="T53" fmla="*/ 49 h 51"/>
                <a:gd name="T54" fmla="*/ 5 w 41"/>
                <a:gd name="T55" fmla="*/ 45 h 51"/>
                <a:gd name="T56" fmla="*/ 2 w 41"/>
                <a:gd name="T57" fmla="*/ 41 h 51"/>
                <a:gd name="T58" fmla="*/ 1 w 41"/>
                <a:gd name="T59" fmla="*/ 36 h 51"/>
                <a:gd name="T60" fmla="*/ 0 w 41"/>
                <a:gd name="T61" fmla="*/ 30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1" h="51">
                  <a:moveTo>
                    <a:pt x="0" y="3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37"/>
                  </a:lnTo>
                  <a:lnTo>
                    <a:pt x="11" y="40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27" y="41"/>
                  </a:lnTo>
                  <a:lnTo>
                    <a:pt x="30" y="40"/>
                  </a:lnTo>
                  <a:lnTo>
                    <a:pt x="32" y="36"/>
                  </a:lnTo>
                  <a:lnTo>
                    <a:pt x="34" y="32"/>
                  </a:lnTo>
                  <a:lnTo>
                    <a:pt x="34" y="27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1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30" y="46"/>
                  </a:lnTo>
                  <a:lnTo>
                    <a:pt x="27" y="49"/>
                  </a:lnTo>
                  <a:lnTo>
                    <a:pt x="22" y="50"/>
                  </a:lnTo>
                  <a:lnTo>
                    <a:pt x="17" y="51"/>
                  </a:lnTo>
                  <a:lnTo>
                    <a:pt x="12" y="50"/>
                  </a:lnTo>
                  <a:lnTo>
                    <a:pt x="9" y="49"/>
                  </a:lnTo>
                  <a:lnTo>
                    <a:pt x="5" y="45"/>
                  </a:lnTo>
                  <a:lnTo>
                    <a:pt x="2" y="41"/>
                  </a:lnTo>
                  <a:lnTo>
                    <a:pt x="1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" name="Freeform 131"/>
            <p:cNvSpPr>
              <a:spLocks noEditPoints="1"/>
            </p:cNvSpPr>
            <p:nvPr/>
          </p:nvSpPr>
          <p:spPr bwMode="auto">
            <a:xfrm>
              <a:off x="2966" y="2012"/>
              <a:ext cx="45" cy="68"/>
            </a:xfrm>
            <a:custGeom>
              <a:avLst/>
              <a:gdLst>
                <a:gd name="T0" fmla="*/ 9 w 45"/>
                <a:gd name="T1" fmla="*/ 43 h 68"/>
                <a:gd name="T2" fmla="*/ 9 w 45"/>
                <a:gd name="T3" fmla="*/ 68 h 68"/>
                <a:gd name="T4" fmla="*/ 0 w 45"/>
                <a:gd name="T5" fmla="*/ 68 h 68"/>
                <a:gd name="T6" fmla="*/ 0 w 45"/>
                <a:gd name="T7" fmla="*/ 1 h 68"/>
                <a:gd name="T8" fmla="*/ 9 w 45"/>
                <a:gd name="T9" fmla="*/ 1 h 68"/>
                <a:gd name="T10" fmla="*/ 9 w 45"/>
                <a:gd name="T11" fmla="*/ 8 h 68"/>
                <a:gd name="T12" fmla="*/ 11 w 45"/>
                <a:gd name="T13" fmla="*/ 5 h 68"/>
                <a:gd name="T14" fmla="*/ 15 w 45"/>
                <a:gd name="T15" fmla="*/ 2 h 68"/>
                <a:gd name="T16" fmla="*/ 20 w 45"/>
                <a:gd name="T17" fmla="*/ 1 h 68"/>
                <a:gd name="T18" fmla="*/ 24 w 45"/>
                <a:gd name="T19" fmla="*/ 0 h 68"/>
                <a:gd name="T20" fmla="*/ 30 w 45"/>
                <a:gd name="T21" fmla="*/ 1 h 68"/>
                <a:gd name="T22" fmla="*/ 35 w 45"/>
                <a:gd name="T23" fmla="*/ 3 h 68"/>
                <a:gd name="T24" fmla="*/ 39 w 45"/>
                <a:gd name="T25" fmla="*/ 7 h 68"/>
                <a:gd name="T26" fmla="*/ 43 w 45"/>
                <a:gd name="T27" fmla="*/ 12 h 68"/>
                <a:gd name="T28" fmla="*/ 44 w 45"/>
                <a:gd name="T29" fmla="*/ 18 h 68"/>
                <a:gd name="T30" fmla="*/ 45 w 45"/>
                <a:gd name="T31" fmla="*/ 26 h 68"/>
                <a:gd name="T32" fmla="*/ 44 w 45"/>
                <a:gd name="T33" fmla="*/ 33 h 68"/>
                <a:gd name="T34" fmla="*/ 43 w 45"/>
                <a:gd name="T35" fmla="*/ 40 h 68"/>
                <a:gd name="T36" fmla="*/ 39 w 45"/>
                <a:gd name="T37" fmla="*/ 45 h 68"/>
                <a:gd name="T38" fmla="*/ 35 w 45"/>
                <a:gd name="T39" fmla="*/ 48 h 68"/>
                <a:gd name="T40" fmla="*/ 30 w 45"/>
                <a:gd name="T41" fmla="*/ 51 h 68"/>
                <a:gd name="T42" fmla="*/ 24 w 45"/>
                <a:gd name="T43" fmla="*/ 52 h 68"/>
                <a:gd name="T44" fmla="*/ 20 w 45"/>
                <a:gd name="T45" fmla="*/ 51 h 68"/>
                <a:gd name="T46" fmla="*/ 15 w 45"/>
                <a:gd name="T47" fmla="*/ 50 h 68"/>
                <a:gd name="T48" fmla="*/ 11 w 45"/>
                <a:gd name="T49" fmla="*/ 47 h 68"/>
                <a:gd name="T50" fmla="*/ 9 w 45"/>
                <a:gd name="T51" fmla="*/ 43 h 68"/>
                <a:gd name="T52" fmla="*/ 36 w 45"/>
                <a:gd name="T53" fmla="*/ 26 h 68"/>
                <a:gd name="T54" fmla="*/ 36 w 45"/>
                <a:gd name="T55" fmla="*/ 20 h 68"/>
                <a:gd name="T56" fmla="*/ 35 w 45"/>
                <a:gd name="T57" fmla="*/ 16 h 68"/>
                <a:gd name="T58" fmla="*/ 33 w 45"/>
                <a:gd name="T59" fmla="*/ 12 h 68"/>
                <a:gd name="T60" fmla="*/ 30 w 45"/>
                <a:gd name="T61" fmla="*/ 8 h 68"/>
                <a:gd name="T62" fmla="*/ 26 w 45"/>
                <a:gd name="T63" fmla="*/ 7 h 68"/>
                <a:gd name="T64" fmla="*/ 23 w 45"/>
                <a:gd name="T65" fmla="*/ 7 h 68"/>
                <a:gd name="T66" fmla="*/ 19 w 45"/>
                <a:gd name="T67" fmla="*/ 7 h 68"/>
                <a:gd name="T68" fmla="*/ 15 w 45"/>
                <a:gd name="T69" fmla="*/ 8 h 68"/>
                <a:gd name="T70" fmla="*/ 13 w 45"/>
                <a:gd name="T71" fmla="*/ 12 h 68"/>
                <a:gd name="T72" fmla="*/ 10 w 45"/>
                <a:gd name="T73" fmla="*/ 16 h 68"/>
                <a:gd name="T74" fmla="*/ 9 w 45"/>
                <a:gd name="T75" fmla="*/ 20 h 68"/>
                <a:gd name="T76" fmla="*/ 9 w 45"/>
                <a:gd name="T77" fmla="*/ 26 h 68"/>
                <a:gd name="T78" fmla="*/ 9 w 45"/>
                <a:gd name="T79" fmla="*/ 31 h 68"/>
                <a:gd name="T80" fmla="*/ 10 w 45"/>
                <a:gd name="T81" fmla="*/ 36 h 68"/>
                <a:gd name="T82" fmla="*/ 13 w 45"/>
                <a:gd name="T83" fmla="*/ 40 h 68"/>
                <a:gd name="T84" fmla="*/ 15 w 45"/>
                <a:gd name="T85" fmla="*/ 42 h 68"/>
                <a:gd name="T86" fmla="*/ 19 w 45"/>
                <a:gd name="T87" fmla="*/ 45 h 68"/>
                <a:gd name="T88" fmla="*/ 23 w 45"/>
                <a:gd name="T89" fmla="*/ 45 h 68"/>
                <a:gd name="T90" fmla="*/ 26 w 45"/>
                <a:gd name="T91" fmla="*/ 45 h 68"/>
                <a:gd name="T92" fmla="*/ 30 w 45"/>
                <a:gd name="T93" fmla="*/ 42 h 68"/>
                <a:gd name="T94" fmla="*/ 33 w 45"/>
                <a:gd name="T95" fmla="*/ 40 h 68"/>
                <a:gd name="T96" fmla="*/ 35 w 45"/>
                <a:gd name="T97" fmla="*/ 36 h 68"/>
                <a:gd name="T98" fmla="*/ 36 w 45"/>
                <a:gd name="T99" fmla="*/ 31 h 68"/>
                <a:gd name="T100" fmla="*/ 36 w 45"/>
                <a:gd name="T101" fmla="*/ 26 h 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5" h="68">
                  <a:moveTo>
                    <a:pt x="9" y="43"/>
                  </a:moveTo>
                  <a:lnTo>
                    <a:pt x="9" y="68"/>
                  </a:lnTo>
                  <a:lnTo>
                    <a:pt x="0" y="68"/>
                  </a:lnTo>
                  <a:lnTo>
                    <a:pt x="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9" y="7"/>
                  </a:lnTo>
                  <a:lnTo>
                    <a:pt x="43" y="12"/>
                  </a:lnTo>
                  <a:lnTo>
                    <a:pt x="44" y="18"/>
                  </a:lnTo>
                  <a:lnTo>
                    <a:pt x="45" y="26"/>
                  </a:lnTo>
                  <a:lnTo>
                    <a:pt x="44" y="33"/>
                  </a:lnTo>
                  <a:lnTo>
                    <a:pt x="43" y="40"/>
                  </a:lnTo>
                  <a:lnTo>
                    <a:pt x="39" y="45"/>
                  </a:lnTo>
                  <a:lnTo>
                    <a:pt x="35" y="48"/>
                  </a:lnTo>
                  <a:lnTo>
                    <a:pt x="30" y="51"/>
                  </a:lnTo>
                  <a:lnTo>
                    <a:pt x="24" y="52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1" y="47"/>
                  </a:lnTo>
                  <a:lnTo>
                    <a:pt x="9" y="43"/>
                  </a:lnTo>
                  <a:close/>
                  <a:moveTo>
                    <a:pt x="36" y="26"/>
                  </a:moveTo>
                  <a:lnTo>
                    <a:pt x="36" y="20"/>
                  </a:lnTo>
                  <a:lnTo>
                    <a:pt x="35" y="16"/>
                  </a:lnTo>
                  <a:lnTo>
                    <a:pt x="33" y="12"/>
                  </a:lnTo>
                  <a:lnTo>
                    <a:pt x="30" y="8"/>
                  </a:lnTo>
                  <a:lnTo>
                    <a:pt x="26" y="7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8"/>
                  </a:lnTo>
                  <a:lnTo>
                    <a:pt x="13" y="12"/>
                  </a:lnTo>
                  <a:lnTo>
                    <a:pt x="10" y="16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9" y="31"/>
                  </a:lnTo>
                  <a:lnTo>
                    <a:pt x="10" y="36"/>
                  </a:lnTo>
                  <a:lnTo>
                    <a:pt x="13" y="40"/>
                  </a:lnTo>
                  <a:lnTo>
                    <a:pt x="15" y="42"/>
                  </a:lnTo>
                  <a:lnTo>
                    <a:pt x="19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0" y="42"/>
                  </a:lnTo>
                  <a:lnTo>
                    <a:pt x="33" y="40"/>
                  </a:lnTo>
                  <a:lnTo>
                    <a:pt x="35" y="36"/>
                  </a:lnTo>
                  <a:lnTo>
                    <a:pt x="36" y="31"/>
                  </a:lnTo>
                  <a:lnTo>
                    <a:pt x="36" y="26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6" name="Freeform 132"/>
            <p:cNvSpPr>
              <a:spLocks noEditPoints="1"/>
            </p:cNvSpPr>
            <p:nvPr/>
          </p:nvSpPr>
          <p:spPr bwMode="auto">
            <a:xfrm>
              <a:off x="3020" y="2012"/>
              <a:ext cx="46" cy="52"/>
            </a:xfrm>
            <a:custGeom>
              <a:avLst/>
              <a:gdLst>
                <a:gd name="T0" fmla="*/ 22 w 46"/>
                <a:gd name="T1" fmla="*/ 7 h 52"/>
                <a:gd name="T2" fmla="*/ 19 w 46"/>
                <a:gd name="T3" fmla="*/ 7 h 52"/>
                <a:gd name="T4" fmla="*/ 16 w 46"/>
                <a:gd name="T5" fmla="*/ 8 h 52"/>
                <a:gd name="T6" fmla="*/ 12 w 46"/>
                <a:gd name="T7" fmla="*/ 12 h 52"/>
                <a:gd name="T8" fmla="*/ 11 w 46"/>
                <a:gd name="T9" fmla="*/ 16 h 52"/>
                <a:gd name="T10" fmla="*/ 10 w 46"/>
                <a:gd name="T11" fmla="*/ 20 h 52"/>
                <a:gd name="T12" fmla="*/ 9 w 46"/>
                <a:gd name="T13" fmla="*/ 26 h 52"/>
                <a:gd name="T14" fmla="*/ 10 w 46"/>
                <a:gd name="T15" fmla="*/ 31 h 52"/>
                <a:gd name="T16" fmla="*/ 11 w 46"/>
                <a:gd name="T17" fmla="*/ 36 h 52"/>
                <a:gd name="T18" fmla="*/ 12 w 46"/>
                <a:gd name="T19" fmla="*/ 40 h 52"/>
                <a:gd name="T20" fmla="*/ 15 w 46"/>
                <a:gd name="T21" fmla="*/ 42 h 52"/>
                <a:gd name="T22" fmla="*/ 19 w 46"/>
                <a:gd name="T23" fmla="*/ 45 h 52"/>
                <a:gd name="T24" fmla="*/ 22 w 46"/>
                <a:gd name="T25" fmla="*/ 45 h 52"/>
                <a:gd name="T26" fmla="*/ 27 w 46"/>
                <a:gd name="T27" fmla="*/ 45 h 52"/>
                <a:gd name="T28" fmla="*/ 30 w 46"/>
                <a:gd name="T29" fmla="*/ 42 h 52"/>
                <a:gd name="T30" fmla="*/ 34 w 46"/>
                <a:gd name="T31" fmla="*/ 40 h 52"/>
                <a:gd name="T32" fmla="*/ 35 w 46"/>
                <a:gd name="T33" fmla="*/ 36 h 52"/>
                <a:gd name="T34" fmla="*/ 36 w 46"/>
                <a:gd name="T35" fmla="*/ 31 h 52"/>
                <a:gd name="T36" fmla="*/ 37 w 46"/>
                <a:gd name="T37" fmla="*/ 26 h 52"/>
                <a:gd name="T38" fmla="*/ 36 w 46"/>
                <a:gd name="T39" fmla="*/ 20 h 52"/>
                <a:gd name="T40" fmla="*/ 35 w 46"/>
                <a:gd name="T41" fmla="*/ 16 h 52"/>
                <a:gd name="T42" fmla="*/ 34 w 46"/>
                <a:gd name="T43" fmla="*/ 12 h 52"/>
                <a:gd name="T44" fmla="*/ 30 w 46"/>
                <a:gd name="T45" fmla="*/ 8 h 52"/>
                <a:gd name="T46" fmla="*/ 27 w 46"/>
                <a:gd name="T47" fmla="*/ 7 h 52"/>
                <a:gd name="T48" fmla="*/ 22 w 46"/>
                <a:gd name="T49" fmla="*/ 7 h 52"/>
                <a:gd name="T50" fmla="*/ 22 w 46"/>
                <a:gd name="T51" fmla="*/ 0 h 52"/>
                <a:gd name="T52" fmla="*/ 27 w 46"/>
                <a:gd name="T53" fmla="*/ 0 h 52"/>
                <a:gd name="T54" fmla="*/ 32 w 46"/>
                <a:gd name="T55" fmla="*/ 1 h 52"/>
                <a:gd name="T56" fmla="*/ 36 w 46"/>
                <a:gd name="T57" fmla="*/ 3 h 52"/>
                <a:gd name="T58" fmla="*/ 40 w 46"/>
                <a:gd name="T59" fmla="*/ 7 h 52"/>
                <a:gd name="T60" fmla="*/ 42 w 46"/>
                <a:gd name="T61" fmla="*/ 11 h 52"/>
                <a:gd name="T62" fmla="*/ 44 w 46"/>
                <a:gd name="T63" fmla="*/ 15 h 52"/>
                <a:gd name="T64" fmla="*/ 45 w 46"/>
                <a:gd name="T65" fmla="*/ 20 h 52"/>
                <a:gd name="T66" fmla="*/ 46 w 46"/>
                <a:gd name="T67" fmla="*/ 26 h 52"/>
                <a:gd name="T68" fmla="*/ 45 w 46"/>
                <a:gd name="T69" fmla="*/ 31 h 52"/>
                <a:gd name="T70" fmla="*/ 44 w 46"/>
                <a:gd name="T71" fmla="*/ 36 h 52"/>
                <a:gd name="T72" fmla="*/ 42 w 46"/>
                <a:gd name="T73" fmla="*/ 41 h 52"/>
                <a:gd name="T74" fmla="*/ 40 w 46"/>
                <a:gd name="T75" fmla="*/ 45 h 52"/>
                <a:gd name="T76" fmla="*/ 36 w 46"/>
                <a:gd name="T77" fmla="*/ 47 h 52"/>
                <a:gd name="T78" fmla="*/ 32 w 46"/>
                <a:gd name="T79" fmla="*/ 50 h 52"/>
                <a:gd name="T80" fmla="*/ 27 w 46"/>
                <a:gd name="T81" fmla="*/ 51 h 52"/>
                <a:gd name="T82" fmla="*/ 22 w 46"/>
                <a:gd name="T83" fmla="*/ 52 h 52"/>
                <a:gd name="T84" fmla="*/ 17 w 46"/>
                <a:gd name="T85" fmla="*/ 51 h 52"/>
                <a:gd name="T86" fmla="*/ 14 w 46"/>
                <a:gd name="T87" fmla="*/ 50 h 52"/>
                <a:gd name="T88" fmla="*/ 10 w 46"/>
                <a:gd name="T89" fmla="*/ 47 h 52"/>
                <a:gd name="T90" fmla="*/ 6 w 46"/>
                <a:gd name="T91" fmla="*/ 45 h 52"/>
                <a:gd name="T92" fmla="*/ 4 w 46"/>
                <a:gd name="T93" fmla="*/ 41 h 52"/>
                <a:gd name="T94" fmla="*/ 2 w 46"/>
                <a:gd name="T95" fmla="*/ 36 h 52"/>
                <a:gd name="T96" fmla="*/ 1 w 46"/>
                <a:gd name="T97" fmla="*/ 31 h 52"/>
                <a:gd name="T98" fmla="*/ 0 w 46"/>
                <a:gd name="T99" fmla="*/ 26 h 52"/>
                <a:gd name="T100" fmla="*/ 1 w 46"/>
                <a:gd name="T101" fmla="*/ 20 h 52"/>
                <a:gd name="T102" fmla="*/ 2 w 46"/>
                <a:gd name="T103" fmla="*/ 15 h 52"/>
                <a:gd name="T104" fmla="*/ 4 w 46"/>
                <a:gd name="T105" fmla="*/ 11 h 52"/>
                <a:gd name="T106" fmla="*/ 6 w 46"/>
                <a:gd name="T107" fmla="*/ 7 h 52"/>
                <a:gd name="T108" fmla="*/ 11 w 46"/>
                <a:gd name="T109" fmla="*/ 3 h 52"/>
                <a:gd name="T110" fmla="*/ 16 w 46"/>
                <a:gd name="T111" fmla="*/ 1 h 52"/>
                <a:gd name="T112" fmla="*/ 22 w 46"/>
                <a:gd name="T113" fmla="*/ 0 h 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" h="52">
                  <a:moveTo>
                    <a:pt x="22" y="7"/>
                  </a:moveTo>
                  <a:lnTo>
                    <a:pt x="19" y="7"/>
                  </a:lnTo>
                  <a:lnTo>
                    <a:pt x="16" y="8"/>
                  </a:lnTo>
                  <a:lnTo>
                    <a:pt x="12" y="12"/>
                  </a:lnTo>
                  <a:lnTo>
                    <a:pt x="11" y="16"/>
                  </a:lnTo>
                  <a:lnTo>
                    <a:pt x="10" y="20"/>
                  </a:lnTo>
                  <a:lnTo>
                    <a:pt x="9" y="26"/>
                  </a:lnTo>
                  <a:lnTo>
                    <a:pt x="10" y="31"/>
                  </a:lnTo>
                  <a:lnTo>
                    <a:pt x="11" y="36"/>
                  </a:lnTo>
                  <a:lnTo>
                    <a:pt x="12" y="40"/>
                  </a:lnTo>
                  <a:lnTo>
                    <a:pt x="15" y="42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7" y="45"/>
                  </a:lnTo>
                  <a:lnTo>
                    <a:pt x="30" y="42"/>
                  </a:lnTo>
                  <a:lnTo>
                    <a:pt x="34" y="40"/>
                  </a:lnTo>
                  <a:lnTo>
                    <a:pt x="35" y="36"/>
                  </a:lnTo>
                  <a:lnTo>
                    <a:pt x="36" y="31"/>
                  </a:lnTo>
                  <a:lnTo>
                    <a:pt x="37" y="26"/>
                  </a:lnTo>
                  <a:lnTo>
                    <a:pt x="36" y="20"/>
                  </a:lnTo>
                  <a:lnTo>
                    <a:pt x="35" y="16"/>
                  </a:lnTo>
                  <a:lnTo>
                    <a:pt x="34" y="12"/>
                  </a:lnTo>
                  <a:lnTo>
                    <a:pt x="30" y="8"/>
                  </a:lnTo>
                  <a:lnTo>
                    <a:pt x="27" y="7"/>
                  </a:lnTo>
                  <a:lnTo>
                    <a:pt x="22" y="7"/>
                  </a:lnTo>
                  <a:close/>
                  <a:moveTo>
                    <a:pt x="22" y="0"/>
                  </a:moveTo>
                  <a:lnTo>
                    <a:pt x="27" y="0"/>
                  </a:lnTo>
                  <a:lnTo>
                    <a:pt x="32" y="1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2" y="11"/>
                  </a:lnTo>
                  <a:lnTo>
                    <a:pt x="44" y="15"/>
                  </a:lnTo>
                  <a:lnTo>
                    <a:pt x="45" y="20"/>
                  </a:lnTo>
                  <a:lnTo>
                    <a:pt x="46" y="26"/>
                  </a:lnTo>
                  <a:lnTo>
                    <a:pt x="45" y="31"/>
                  </a:lnTo>
                  <a:lnTo>
                    <a:pt x="44" y="36"/>
                  </a:lnTo>
                  <a:lnTo>
                    <a:pt x="42" y="41"/>
                  </a:lnTo>
                  <a:lnTo>
                    <a:pt x="40" y="45"/>
                  </a:lnTo>
                  <a:lnTo>
                    <a:pt x="36" y="47"/>
                  </a:lnTo>
                  <a:lnTo>
                    <a:pt x="32" y="50"/>
                  </a:lnTo>
                  <a:lnTo>
                    <a:pt x="27" y="51"/>
                  </a:lnTo>
                  <a:lnTo>
                    <a:pt x="22" y="52"/>
                  </a:lnTo>
                  <a:lnTo>
                    <a:pt x="17" y="51"/>
                  </a:lnTo>
                  <a:lnTo>
                    <a:pt x="14" y="50"/>
                  </a:lnTo>
                  <a:lnTo>
                    <a:pt x="10" y="47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1" y="20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1" y="3"/>
                  </a:lnTo>
                  <a:lnTo>
                    <a:pt x="16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7" name="Rectangle 133"/>
            <p:cNvSpPr>
              <a:spLocks noChangeArrowheads="1"/>
            </p:cNvSpPr>
            <p:nvPr/>
          </p:nvSpPr>
          <p:spPr bwMode="auto">
            <a:xfrm>
              <a:off x="3078" y="1994"/>
              <a:ext cx="9" cy="69"/>
            </a:xfrm>
            <a:prstGeom prst="rect">
              <a:avLst/>
            </a:prstGeom>
            <a:solidFill>
              <a:srgbClr val="010101"/>
            </a:solidFill>
            <a:ln w="0">
              <a:solidFill>
                <a:srgbClr val="01010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ja-JP"/>
            </a:p>
          </p:txBody>
        </p:sp>
        <p:sp>
          <p:nvSpPr>
            <p:cNvPr id="138" name="Freeform 134"/>
            <p:cNvSpPr>
              <a:spLocks noEditPoints="1"/>
            </p:cNvSpPr>
            <p:nvPr/>
          </p:nvSpPr>
          <p:spPr bwMode="auto">
            <a:xfrm>
              <a:off x="3101" y="2012"/>
              <a:ext cx="45" cy="52"/>
            </a:xfrm>
            <a:custGeom>
              <a:avLst/>
              <a:gdLst>
                <a:gd name="T0" fmla="*/ 45 w 45"/>
                <a:gd name="T1" fmla="*/ 23 h 52"/>
                <a:gd name="T2" fmla="*/ 45 w 45"/>
                <a:gd name="T3" fmla="*/ 27 h 52"/>
                <a:gd name="T4" fmla="*/ 9 w 45"/>
                <a:gd name="T5" fmla="*/ 27 h 52"/>
                <a:gd name="T6" fmla="*/ 9 w 45"/>
                <a:gd name="T7" fmla="*/ 32 h 52"/>
                <a:gd name="T8" fmla="*/ 11 w 45"/>
                <a:gd name="T9" fmla="*/ 37 h 52"/>
                <a:gd name="T10" fmla="*/ 14 w 45"/>
                <a:gd name="T11" fmla="*/ 41 h 52"/>
                <a:gd name="T12" fmla="*/ 16 w 45"/>
                <a:gd name="T13" fmla="*/ 42 h 52"/>
                <a:gd name="T14" fmla="*/ 21 w 45"/>
                <a:gd name="T15" fmla="*/ 45 h 52"/>
                <a:gd name="T16" fmla="*/ 26 w 45"/>
                <a:gd name="T17" fmla="*/ 45 h 52"/>
                <a:gd name="T18" fmla="*/ 30 w 45"/>
                <a:gd name="T19" fmla="*/ 45 h 52"/>
                <a:gd name="T20" fmla="*/ 35 w 45"/>
                <a:gd name="T21" fmla="*/ 43 h 52"/>
                <a:gd name="T22" fmla="*/ 39 w 45"/>
                <a:gd name="T23" fmla="*/ 42 h 52"/>
                <a:gd name="T24" fmla="*/ 44 w 45"/>
                <a:gd name="T25" fmla="*/ 40 h 52"/>
                <a:gd name="T26" fmla="*/ 44 w 45"/>
                <a:gd name="T27" fmla="*/ 47 h 52"/>
                <a:gd name="T28" fmla="*/ 39 w 45"/>
                <a:gd name="T29" fmla="*/ 50 h 52"/>
                <a:gd name="T30" fmla="*/ 35 w 45"/>
                <a:gd name="T31" fmla="*/ 51 h 52"/>
                <a:gd name="T32" fmla="*/ 30 w 45"/>
                <a:gd name="T33" fmla="*/ 51 h 52"/>
                <a:gd name="T34" fmla="*/ 25 w 45"/>
                <a:gd name="T35" fmla="*/ 52 h 52"/>
                <a:gd name="T36" fmla="*/ 20 w 45"/>
                <a:gd name="T37" fmla="*/ 51 h 52"/>
                <a:gd name="T38" fmla="*/ 15 w 45"/>
                <a:gd name="T39" fmla="*/ 50 h 52"/>
                <a:gd name="T40" fmla="*/ 10 w 45"/>
                <a:gd name="T41" fmla="*/ 47 h 52"/>
                <a:gd name="T42" fmla="*/ 6 w 45"/>
                <a:gd name="T43" fmla="*/ 45 h 52"/>
                <a:gd name="T44" fmla="*/ 4 w 45"/>
                <a:gd name="T45" fmla="*/ 41 h 52"/>
                <a:gd name="T46" fmla="*/ 1 w 45"/>
                <a:gd name="T47" fmla="*/ 37 h 52"/>
                <a:gd name="T48" fmla="*/ 0 w 45"/>
                <a:gd name="T49" fmla="*/ 32 h 52"/>
                <a:gd name="T50" fmla="*/ 0 w 45"/>
                <a:gd name="T51" fmla="*/ 26 h 52"/>
                <a:gd name="T52" fmla="*/ 0 w 45"/>
                <a:gd name="T53" fmla="*/ 21 h 52"/>
                <a:gd name="T54" fmla="*/ 1 w 45"/>
                <a:gd name="T55" fmla="*/ 16 h 52"/>
                <a:gd name="T56" fmla="*/ 4 w 45"/>
                <a:gd name="T57" fmla="*/ 11 h 52"/>
                <a:gd name="T58" fmla="*/ 6 w 45"/>
                <a:gd name="T59" fmla="*/ 7 h 52"/>
                <a:gd name="T60" fmla="*/ 10 w 45"/>
                <a:gd name="T61" fmla="*/ 3 h 52"/>
                <a:gd name="T62" fmla="*/ 14 w 45"/>
                <a:gd name="T63" fmla="*/ 2 h 52"/>
                <a:gd name="T64" fmla="*/ 19 w 45"/>
                <a:gd name="T65" fmla="*/ 0 h 52"/>
                <a:gd name="T66" fmla="*/ 24 w 45"/>
                <a:gd name="T67" fmla="*/ 0 h 52"/>
                <a:gd name="T68" fmla="*/ 30 w 45"/>
                <a:gd name="T69" fmla="*/ 1 h 52"/>
                <a:gd name="T70" fmla="*/ 35 w 45"/>
                <a:gd name="T71" fmla="*/ 2 h 52"/>
                <a:gd name="T72" fmla="*/ 40 w 45"/>
                <a:gd name="T73" fmla="*/ 6 h 52"/>
                <a:gd name="T74" fmla="*/ 42 w 45"/>
                <a:gd name="T75" fmla="*/ 11 h 52"/>
                <a:gd name="T76" fmla="*/ 45 w 45"/>
                <a:gd name="T77" fmla="*/ 17 h 52"/>
                <a:gd name="T78" fmla="*/ 45 w 45"/>
                <a:gd name="T79" fmla="*/ 23 h 52"/>
                <a:gd name="T80" fmla="*/ 37 w 45"/>
                <a:gd name="T81" fmla="*/ 21 h 52"/>
                <a:gd name="T82" fmla="*/ 36 w 45"/>
                <a:gd name="T83" fmla="*/ 17 h 52"/>
                <a:gd name="T84" fmla="*/ 35 w 45"/>
                <a:gd name="T85" fmla="*/ 13 h 52"/>
                <a:gd name="T86" fmla="*/ 34 w 45"/>
                <a:gd name="T87" fmla="*/ 11 h 52"/>
                <a:gd name="T88" fmla="*/ 31 w 45"/>
                <a:gd name="T89" fmla="*/ 8 h 52"/>
                <a:gd name="T90" fmla="*/ 27 w 45"/>
                <a:gd name="T91" fmla="*/ 7 h 52"/>
                <a:gd name="T92" fmla="*/ 24 w 45"/>
                <a:gd name="T93" fmla="*/ 7 h 52"/>
                <a:gd name="T94" fmla="*/ 20 w 45"/>
                <a:gd name="T95" fmla="*/ 7 h 52"/>
                <a:gd name="T96" fmla="*/ 16 w 45"/>
                <a:gd name="T97" fmla="*/ 8 h 52"/>
                <a:gd name="T98" fmla="*/ 12 w 45"/>
                <a:gd name="T99" fmla="*/ 11 h 52"/>
                <a:gd name="T100" fmla="*/ 11 w 45"/>
                <a:gd name="T101" fmla="*/ 13 h 52"/>
                <a:gd name="T102" fmla="*/ 9 w 45"/>
                <a:gd name="T103" fmla="*/ 17 h 52"/>
                <a:gd name="T104" fmla="*/ 9 w 45"/>
                <a:gd name="T105" fmla="*/ 21 h 52"/>
                <a:gd name="T106" fmla="*/ 37 w 45"/>
                <a:gd name="T107" fmla="*/ 21 h 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5" h="52">
                  <a:moveTo>
                    <a:pt x="45" y="23"/>
                  </a:moveTo>
                  <a:lnTo>
                    <a:pt x="45" y="27"/>
                  </a:lnTo>
                  <a:lnTo>
                    <a:pt x="9" y="27"/>
                  </a:lnTo>
                  <a:lnTo>
                    <a:pt x="9" y="32"/>
                  </a:lnTo>
                  <a:lnTo>
                    <a:pt x="11" y="37"/>
                  </a:lnTo>
                  <a:lnTo>
                    <a:pt x="14" y="41"/>
                  </a:lnTo>
                  <a:lnTo>
                    <a:pt x="16" y="42"/>
                  </a:lnTo>
                  <a:lnTo>
                    <a:pt x="21" y="45"/>
                  </a:lnTo>
                  <a:lnTo>
                    <a:pt x="26" y="45"/>
                  </a:lnTo>
                  <a:lnTo>
                    <a:pt x="30" y="45"/>
                  </a:lnTo>
                  <a:lnTo>
                    <a:pt x="35" y="43"/>
                  </a:lnTo>
                  <a:lnTo>
                    <a:pt x="39" y="42"/>
                  </a:lnTo>
                  <a:lnTo>
                    <a:pt x="44" y="40"/>
                  </a:lnTo>
                  <a:lnTo>
                    <a:pt x="44" y="47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25" y="52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7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5" y="2"/>
                  </a:lnTo>
                  <a:lnTo>
                    <a:pt x="40" y="6"/>
                  </a:lnTo>
                  <a:lnTo>
                    <a:pt x="42" y="11"/>
                  </a:lnTo>
                  <a:lnTo>
                    <a:pt x="45" y="17"/>
                  </a:lnTo>
                  <a:lnTo>
                    <a:pt x="45" y="23"/>
                  </a:lnTo>
                  <a:close/>
                  <a:moveTo>
                    <a:pt x="37" y="21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6" y="8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21"/>
                  </a:lnTo>
                  <a:lnTo>
                    <a:pt x="37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1696" y="2472"/>
              <a:ext cx="213" cy="290"/>
            </a:xfrm>
            <a:custGeom>
              <a:avLst/>
              <a:gdLst>
                <a:gd name="T0" fmla="*/ 73 w 213"/>
                <a:gd name="T1" fmla="*/ 164 h 290"/>
                <a:gd name="T2" fmla="*/ 0 w 213"/>
                <a:gd name="T3" fmla="*/ 37 h 290"/>
                <a:gd name="T4" fmla="*/ 63 w 213"/>
                <a:gd name="T5" fmla="*/ 0 h 290"/>
                <a:gd name="T6" fmla="*/ 213 w 213"/>
                <a:gd name="T7" fmla="*/ 253 h 290"/>
                <a:gd name="T8" fmla="*/ 148 w 213"/>
                <a:gd name="T9" fmla="*/ 290 h 290"/>
                <a:gd name="T10" fmla="*/ 73 w 213"/>
                <a:gd name="T11" fmla="*/ 164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3" h="290">
                  <a:moveTo>
                    <a:pt x="73" y="164"/>
                  </a:moveTo>
                  <a:lnTo>
                    <a:pt x="0" y="37"/>
                  </a:lnTo>
                  <a:lnTo>
                    <a:pt x="63" y="0"/>
                  </a:lnTo>
                  <a:lnTo>
                    <a:pt x="213" y="253"/>
                  </a:lnTo>
                  <a:lnTo>
                    <a:pt x="148" y="290"/>
                  </a:lnTo>
                  <a:lnTo>
                    <a:pt x="73" y="164"/>
                  </a:lnTo>
                  <a:close/>
                </a:path>
              </a:pathLst>
            </a:custGeom>
            <a:solidFill>
              <a:srgbClr val="E6FF01"/>
            </a:solidFill>
            <a:ln w="0">
              <a:solidFill>
                <a:srgbClr val="E6FF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1696" y="2472"/>
              <a:ext cx="213" cy="290"/>
            </a:xfrm>
            <a:custGeom>
              <a:avLst/>
              <a:gdLst>
                <a:gd name="T0" fmla="*/ 73 w 213"/>
                <a:gd name="T1" fmla="*/ 164 h 290"/>
                <a:gd name="T2" fmla="*/ 0 w 213"/>
                <a:gd name="T3" fmla="*/ 37 h 290"/>
                <a:gd name="T4" fmla="*/ 63 w 213"/>
                <a:gd name="T5" fmla="*/ 0 h 290"/>
                <a:gd name="T6" fmla="*/ 213 w 213"/>
                <a:gd name="T7" fmla="*/ 253 h 290"/>
                <a:gd name="T8" fmla="*/ 148 w 213"/>
                <a:gd name="T9" fmla="*/ 290 h 290"/>
                <a:gd name="T10" fmla="*/ 73 w 213"/>
                <a:gd name="T11" fmla="*/ 164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3" h="290">
                  <a:moveTo>
                    <a:pt x="73" y="164"/>
                  </a:moveTo>
                  <a:lnTo>
                    <a:pt x="0" y="37"/>
                  </a:lnTo>
                  <a:lnTo>
                    <a:pt x="63" y="0"/>
                  </a:lnTo>
                  <a:lnTo>
                    <a:pt x="213" y="253"/>
                  </a:lnTo>
                  <a:lnTo>
                    <a:pt x="148" y="290"/>
                  </a:lnTo>
                  <a:lnTo>
                    <a:pt x="73" y="164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1766" y="1770"/>
              <a:ext cx="256" cy="264"/>
            </a:xfrm>
            <a:custGeom>
              <a:avLst/>
              <a:gdLst>
                <a:gd name="T0" fmla="*/ 101 w 256"/>
                <a:gd name="T1" fmla="*/ 106 h 264"/>
                <a:gd name="T2" fmla="*/ 203 w 256"/>
                <a:gd name="T3" fmla="*/ 0 h 264"/>
                <a:gd name="T4" fmla="*/ 256 w 256"/>
                <a:gd name="T5" fmla="*/ 52 h 264"/>
                <a:gd name="T6" fmla="*/ 53 w 256"/>
                <a:gd name="T7" fmla="*/ 264 h 264"/>
                <a:gd name="T8" fmla="*/ 0 w 256"/>
                <a:gd name="T9" fmla="*/ 212 h 264"/>
                <a:gd name="T10" fmla="*/ 101 w 256"/>
                <a:gd name="T11" fmla="*/ 106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6" h="264">
                  <a:moveTo>
                    <a:pt x="101" y="106"/>
                  </a:moveTo>
                  <a:lnTo>
                    <a:pt x="203" y="0"/>
                  </a:lnTo>
                  <a:lnTo>
                    <a:pt x="256" y="52"/>
                  </a:lnTo>
                  <a:lnTo>
                    <a:pt x="53" y="264"/>
                  </a:lnTo>
                  <a:lnTo>
                    <a:pt x="0" y="212"/>
                  </a:lnTo>
                  <a:lnTo>
                    <a:pt x="101" y="106"/>
                  </a:lnTo>
                  <a:close/>
                </a:path>
              </a:pathLst>
            </a:custGeom>
            <a:solidFill>
              <a:srgbClr val="E6FF01"/>
            </a:solidFill>
            <a:ln w="0">
              <a:solidFill>
                <a:srgbClr val="E6FF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1766" y="1770"/>
              <a:ext cx="256" cy="264"/>
            </a:xfrm>
            <a:custGeom>
              <a:avLst/>
              <a:gdLst>
                <a:gd name="T0" fmla="*/ 101 w 256"/>
                <a:gd name="T1" fmla="*/ 106 h 264"/>
                <a:gd name="T2" fmla="*/ 203 w 256"/>
                <a:gd name="T3" fmla="*/ 0 h 264"/>
                <a:gd name="T4" fmla="*/ 256 w 256"/>
                <a:gd name="T5" fmla="*/ 52 h 264"/>
                <a:gd name="T6" fmla="*/ 53 w 256"/>
                <a:gd name="T7" fmla="*/ 264 h 264"/>
                <a:gd name="T8" fmla="*/ 0 w 256"/>
                <a:gd name="T9" fmla="*/ 212 h 264"/>
                <a:gd name="T10" fmla="*/ 101 w 256"/>
                <a:gd name="T11" fmla="*/ 106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6" h="264">
                  <a:moveTo>
                    <a:pt x="101" y="106"/>
                  </a:moveTo>
                  <a:lnTo>
                    <a:pt x="203" y="0"/>
                  </a:lnTo>
                  <a:lnTo>
                    <a:pt x="256" y="52"/>
                  </a:lnTo>
                  <a:lnTo>
                    <a:pt x="53" y="264"/>
                  </a:lnTo>
                  <a:lnTo>
                    <a:pt x="0" y="212"/>
                  </a:lnTo>
                  <a:lnTo>
                    <a:pt x="101" y="106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2747" y="2939"/>
              <a:ext cx="293" cy="76"/>
            </a:xfrm>
            <a:custGeom>
              <a:avLst/>
              <a:gdLst>
                <a:gd name="T0" fmla="*/ 146 w 293"/>
                <a:gd name="T1" fmla="*/ 76 h 76"/>
                <a:gd name="T2" fmla="*/ 0 w 293"/>
                <a:gd name="T3" fmla="*/ 76 h 76"/>
                <a:gd name="T4" fmla="*/ 0 w 293"/>
                <a:gd name="T5" fmla="*/ 1 h 76"/>
                <a:gd name="T6" fmla="*/ 293 w 293"/>
                <a:gd name="T7" fmla="*/ 0 h 76"/>
                <a:gd name="T8" fmla="*/ 293 w 293"/>
                <a:gd name="T9" fmla="*/ 75 h 76"/>
                <a:gd name="T10" fmla="*/ 146 w 293"/>
                <a:gd name="T11" fmla="*/ 76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3" h="76">
                  <a:moveTo>
                    <a:pt x="146" y="76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293" y="0"/>
                  </a:lnTo>
                  <a:lnTo>
                    <a:pt x="293" y="75"/>
                  </a:lnTo>
                  <a:lnTo>
                    <a:pt x="146" y="76"/>
                  </a:lnTo>
                  <a:close/>
                </a:path>
              </a:pathLst>
            </a:custGeom>
            <a:solidFill>
              <a:srgbClr val="E6FF01"/>
            </a:solidFill>
            <a:ln w="0">
              <a:solidFill>
                <a:srgbClr val="E6FF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2747" y="2939"/>
              <a:ext cx="293" cy="76"/>
            </a:xfrm>
            <a:custGeom>
              <a:avLst/>
              <a:gdLst>
                <a:gd name="T0" fmla="*/ 146 w 293"/>
                <a:gd name="T1" fmla="*/ 76 h 76"/>
                <a:gd name="T2" fmla="*/ 0 w 293"/>
                <a:gd name="T3" fmla="*/ 76 h 76"/>
                <a:gd name="T4" fmla="*/ 0 w 293"/>
                <a:gd name="T5" fmla="*/ 1 h 76"/>
                <a:gd name="T6" fmla="*/ 293 w 293"/>
                <a:gd name="T7" fmla="*/ 0 h 76"/>
                <a:gd name="T8" fmla="*/ 293 w 293"/>
                <a:gd name="T9" fmla="*/ 75 h 76"/>
                <a:gd name="T10" fmla="*/ 146 w 293"/>
                <a:gd name="T11" fmla="*/ 76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3" h="76">
                  <a:moveTo>
                    <a:pt x="146" y="76"/>
                  </a:moveTo>
                  <a:lnTo>
                    <a:pt x="0" y="76"/>
                  </a:lnTo>
                  <a:lnTo>
                    <a:pt x="0" y="1"/>
                  </a:lnTo>
                  <a:lnTo>
                    <a:pt x="293" y="0"/>
                  </a:lnTo>
                  <a:lnTo>
                    <a:pt x="293" y="75"/>
                  </a:lnTo>
                  <a:lnTo>
                    <a:pt x="146" y="76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" name="Line 141"/>
            <p:cNvSpPr>
              <a:spLocks noChangeShapeType="1"/>
            </p:cNvSpPr>
            <p:nvPr/>
          </p:nvSpPr>
          <p:spPr bwMode="auto">
            <a:xfrm flipV="1">
              <a:off x="1843" y="3220"/>
              <a:ext cx="798" cy="2"/>
            </a:xfrm>
            <a:prstGeom prst="line">
              <a:avLst/>
            </a:prstGeom>
            <a:noFill/>
            <a:ln w="11113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1782" y="2746"/>
              <a:ext cx="21" cy="34"/>
            </a:xfrm>
            <a:custGeom>
              <a:avLst/>
              <a:gdLst>
                <a:gd name="T0" fmla="*/ 6 w 21"/>
                <a:gd name="T1" fmla="*/ 0 h 34"/>
                <a:gd name="T2" fmla="*/ 21 w 21"/>
                <a:gd name="T3" fmla="*/ 31 h 34"/>
                <a:gd name="T4" fmla="*/ 0 w 21"/>
                <a:gd name="T5" fmla="*/ 34 h 34"/>
                <a:gd name="T6" fmla="*/ 6 w 21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34">
                  <a:moveTo>
                    <a:pt x="6" y="0"/>
                  </a:moveTo>
                  <a:lnTo>
                    <a:pt x="21" y="31"/>
                  </a:lnTo>
                  <a:lnTo>
                    <a:pt x="0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1788" y="2771"/>
              <a:ext cx="62" cy="449"/>
            </a:xfrm>
            <a:custGeom>
              <a:avLst/>
              <a:gdLst>
                <a:gd name="T0" fmla="*/ 55 w 62"/>
                <a:gd name="T1" fmla="*/ 449 h 449"/>
                <a:gd name="T2" fmla="*/ 0 w 62"/>
                <a:gd name="T3" fmla="*/ 1 h 449"/>
                <a:gd name="T4" fmla="*/ 8 w 62"/>
                <a:gd name="T5" fmla="*/ 0 h 449"/>
                <a:gd name="T6" fmla="*/ 62 w 62"/>
                <a:gd name="T7" fmla="*/ 449 h 449"/>
                <a:gd name="T8" fmla="*/ 55 w 62"/>
                <a:gd name="T9" fmla="*/ 449 h 4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449">
                  <a:moveTo>
                    <a:pt x="55" y="449"/>
                  </a:moveTo>
                  <a:lnTo>
                    <a:pt x="0" y="1"/>
                  </a:lnTo>
                  <a:lnTo>
                    <a:pt x="8" y="0"/>
                  </a:lnTo>
                  <a:lnTo>
                    <a:pt x="62" y="449"/>
                  </a:lnTo>
                  <a:lnTo>
                    <a:pt x="55" y="44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1965" y="3130"/>
              <a:ext cx="46" cy="69"/>
            </a:xfrm>
            <a:custGeom>
              <a:avLst/>
              <a:gdLst>
                <a:gd name="T0" fmla="*/ 42 w 46"/>
                <a:gd name="T1" fmla="*/ 12 h 69"/>
                <a:gd name="T2" fmla="*/ 34 w 46"/>
                <a:gd name="T3" fmla="*/ 9 h 69"/>
                <a:gd name="T4" fmla="*/ 25 w 46"/>
                <a:gd name="T5" fmla="*/ 7 h 69"/>
                <a:gd name="T6" fmla="*/ 16 w 46"/>
                <a:gd name="T7" fmla="*/ 9 h 69"/>
                <a:gd name="T8" fmla="*/ 11 w 46"/>
                <a:gd name="T9" fmla="*/ 12 h 69"/>
                <a:gd name="T10" fmla="*/ 10 w 46"/>
                <a:gd name="T11" fmla="*/ 17 h 69"/>
                <a:gd name="T12" fmla="*/ 11 w 46"/>
                <a:gd name="T13" fmla="*/ 22 h 69"/>
                <a:gd name="T14" fmla="*/ 15 w 46"/>
                <a:gd name="T15" fmla="*/ 26 h 69"/>
                <a:gd name="T16" fmla="*/ 23 w 46"/>
                <a:gd name="T17" fmla="*/ 29 h 69"/>
                <a:gd name="T18" fmla="*/ 34 w 46"/>
                <a:gd name="T19" fmla="*/ 31 h 69"/>
                <a:gd name="T20" fmla="*/ 42 w 46"/>
                <a:gd name="T21" fmla="*/ 36 h 69"/>
                <a:gd name="T22" fmla="*/ 46 w 46"/>
                <a:gd name="T23" fmla="*/ 44 h 69"/>
                <a:gd name="T24" fmla="*/ 46 w 46"/>
                <a:gd name="T25" fmla="*/ 55 h 69"/>
                <a:gd name="T26" fmla="*/ 40 w 46"/>
                <a:gd name="T27" fmla="*/ 64 h 69"/>
                <a:gd name="T28" fmla="*/ 29 w 46"/>
                <a:gd name="T29" fmla="*/ 67 h 69"/>
                <a:gd name="T30" fmla="*/ 16 w 46"/>
                <a:gd name="T31" fmla="*/ 67 h 69"/>
                <a:gd name="T32" fmla="*/ 6 w 46"/>
                <a:gd name="T33" fmla="*/ 66 h 69"/>
                <a:gd name="T34" fmla="*/ 1 w 46"/>
                <a:gd name="T35" fmla="*/ 55 h 69"/>
                <a:gd name="T36" fmla="*/ 11 w 46"/>
                <a:gd name="T37" fmla="*/ 60 h 69"/>
                <a:gd name="T38" fmla="*/ 21 w 46"/>
                <a:gd name="T39" fmla="*/ 61 h 69"/>
                <a:gd name="T40" fmla="*/ 30 w 46"/>
                <a:gd name="T41" fmla="*/ 60 h 69"/>
                <a:gd name="T42" fmla="*/ 36 w 46"/>
                <a:gd name="T43" fmla="*/ 56 h 69"/>
                <a:gd name="T44" fmla="*/ 37 w 46"/>
                <a:gd name="T45" fmla="*/ 50 h 69"/>
                <a:gd name="T46" fmla="*/ 36 w 46"/>
                <a:gd name="T47" fmla="*/ 44 h 69"/>
                <a:gd name="T48" fmla="*/ 32 w 46"/>
                <a:gd name="T49" fmla="*/ 40 h 69"/>
                <a:gd name="T50" fmla="*/ 25 w 46"/>
                <a:gd name="T51" fmla="*/ 37 h 69"/>
                <a:gd name="T52" fmla="*/ 14 w 46"/>
                <a:gd name="T53" fmla="*/ 35 h 69"/>
                <a:gd name="T54" fmla="*/ 5 w 46"/>
                <a:gd name="T55" fmla="*/ 30 h 69"/>
                <a:gd name="T56" fmla="*/ 1 w 46"/>
                <a:gd name="T57" fmla="*/ 24 h 69"/>
                <a:gd name="T58" fmla="*/ 1 w 46"/>
                <a:gd name="T59" fmla="*/ 14 h 69"/>
                <a:gd name="T60" fmla="*/ 6 w 46"/>
                <a:gd name="T61" fmla="*/ 5 h 69"/>
                <a:gd name="T62" fmla="*/ 18 w 46"/>
                <a:gd name="T63" fmla="*/ 0 h 69"/>
                <a:gd name="T64" fmla="*/ 29 w 46"/>
                <a:gd name="T65" fmla="*/ 0 h 69"/>
                <a:gd name="T66" fmla="*/ 37 w 46"/>
                <a:gd name="T67" fmla="*/ 2 h 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6" h="69">
                  <a:moveTo>
                    <a:pt x="42" y="4"/>
                  </a:moveTo>
                  <a:lnTo>
                    <a:pt x="42" y="12"/>
                  </a:lnTo>
                  <a:lnTo>
                    <a:pt x="37" y="10"/>
                  </a:lnTo>
                  <a:lnTo>
                    <a:pt x="34" y="9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3" y="25"/>
                  </a:lnTo>
                  <a:lnTo>
                    <a:pt x="15" y="26"/>
                  </a:lnTo>
                  <a:lnTo>
                    <a:pt x="18" y="27"/>
                  </a:lnTo>
                  <a:lnTo>
                    <a:pt x="23" y="29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2"/>
                  </a:lnTo>
                  <a:lnTo>
                    <a:pt x="42" y="36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4" y="60"/>
                  </a:lnTo>
                  <a:lnTo>
                    <a:pt x="40" y="64"/>
                  </a:lnTo>
                  <a:lnTo>
                    <a:pt x="35" y="66"/>
                  </a:lnTo>
                  <a:lnTo>
                    <a:pt x="29" y="67"/>
                  </a:lnTo>
                  <a:lnTo>
                    <a:pt x="21" y="69"/>
                  </a:lnTo>
                  <a:lnTo>
                    <a:pt x="16" y="67"/>
                  </a:lnTo>
                  <a:lnTo>
                    <a:pt x="11" y="67"/>
                  </a:lnTo>
                  <a:lnTo>
                    <a:pt x="6" y="66"/>
                  </a:lnTo>
                  <a:lnTo>
                    <a:pt x="1" y="64"/>
                  </a:lnTo>
                  <a:lnTo>
                    <a:pt x="1" y="55"/>
                  </a:lnTo>
                  <a:lnTo>
                    <a:pt x="6" y="57"/>
                  </a:lnTo>
                  <a:lnTo>
                    <a:pt x="11" y="60"/>
                  </a:lnTo>
                  <a:lnTo>
                    <a:pt x="16" y="60"/>
                  </a:lnTo>
                  <a:lnTo>
                    <a:pt x="21" y="61"/>
                  </a:lnTo>
                  <a:lnTo>
                    <a:pt x="26" y="61"/>
                  </a:lnTo>
                  <a:lnTo>
                    <a:pt x="30" y="60"/>
                  </a:lnTo>
                  <a:lnTo>
                    <a:pt x="34" y="57"/>
                  </a:lnTo>
                  <a:lnTo>
                    <a:pt x="36" y="56"/>
                  </a:lnTo>
                  <a:lnTo>
                    <a:pt x="37" y="52"/>
                  </a:lnTo>
                  <a:lnTo>
                    <a:pt x="37" y="50"/>
                  </a:lnTo>
                  <a:lnTo>
                    <a:pt x="37" y="46"/>
                  </a:lnTo>
                  <a:lnTo>
                    <a:pt x="36" y="44"/>
                  </a:lnTo>
                  <a:lnTo>
                    <a:pt x="35" y="41"/>
                  </a:lnTo>
                  <a:lnTo>
                    <a:pt x="32" y="40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20" y="36"/>
                  </a:lnTo>
                  <a:lnTo>
                    <a:pt x="14" y="35"/>
                  </a:lnTo>
                  <a:lnTo>
                    <a:pt x="9" y="32"/>
                  </a:lnTo>
                  <a:lnTo>
                    <a:pt x="5" y="30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4" y="9"/>
                  </a:lnTo>
                  <a:lnTo>
                    <a:pt x="6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2" y="1"/>
                  </a:lnTo>
                  <a:lnTo>
                    <a:pt x="37" y="2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" name="Freeform 145"/>
            <p:cNvSpPr>
              <a:spLocks noEditPoints="1"/>
            </p:cNvSpPr>
            <p:nvPr/>
          </p:nvSpPr>
          <p:spPr bwMode="auto">
            <a:xfrm>
              <a:off x="2025" y="3129"/>
              <a:ext cx="9" cy="68"/>
            </a:xfrm>
            <a:custGeom>
              <a:avLst/>
              <a:gdLst>
                <a:gd name="T0" fmla="*/ 0 w 9"/>
                <a:gd name="T1" fmla="*/ 18 h 68"/>
                <a:gd name="T2" fmla="*/ 9 w 9"/>
                <a:gd name="T3" fmla="*/ 18 h 68"/>
                <a:gd name="T4" fmla="*/ 9 w 9"/>
                <a:gd name="T5" fmla="*/ 68 h 68"/>
                <a:gd name="T6" fmla="*/ 0 w 9"/>
                <a:gd name="T7" fmla="*/ 68 h 68"/>
                <a:gd name="T8" fmla="*/ 0 w 9"/>
                <a:gd name="T9" fmla="*/ 18 h 68"/>
                <a:gd name="T10" fmla="*/ 0 w 9"/>
                <a:gd name="T11" fmla="*/ 0 h 68"/>
                <a:gd name="T12" fmla="*/ 9 w 9"/>
                <a:gd name="T13" fmla="*/ 0 h 68"/>
                <a:gd name="T14" fmla="*/ 9 w 9"/>
                <a:gd name="T15" fmla="*/ 10 h 68"/>
                <a:gd name="T16" fmla="*/ 0 w 9"/>
                <a:gd name="T17" fmla="*/ 10 h 68"/>
                <a:gd name="T18" fmla="*/ 0 w 9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" h="68">
                  <a:moveTo>
                    <a:pt x="0" y="18"/>
                  </a:moveTo>
                  <a:lnTo>
                    <a:pt x="9" y="18"/>
                  </a:lnTo>
                  <a:lnTo>
                    <a:pt x="9" y="68"/>
                  </a:lnTo>
                  <a:lnTo>
                    <a:pt x="0" y="68"/>
                  </a:lnTo>
                  <a:lnTo>
                    <a:pt x="0" y="1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0" name="Freeform 146"/>
            <p:cNvSpPr>
              <a:spLocks noEditPoints="1"/>
            </p:cNvSpPr>
            <p:nvPr/>
          </p:nvSpPr>
          <p:spPr bwMode="auto">
            <a:xfrm>
              <a:off x="2050" y="3129"/>
              <a:ext cx="44" cy="70"/>
            </a:xfrm>
            <a:custGeom>
              <a:avLst/>
              <a:gdLst>
                <a:gd name="T0" fmla="*/ 35 w 44"/>
                <a:gd name="T1" fmla="*/ 43 h 70"/>
                <a:gd name="T2" fmla="*/ 35 w 44"/>
                <a:gd name="T3" fmla="*/ 37 h 70"/>
                <a:gd name="T4" fmla="*/ 34 w 44"/>
                <a:gd name="T5" fmla="*/ 33 h 70"/>
                <a:gd name="T6" fmla="*/ 32 w 44"/>
                <a:gd name="T7" fmla="*/ 30 h 70"/>
                <a:gd name="T8" fmla="*/ 29 w 44"/>
                <a:gd name="T9" fmla="*/ 26 h 70"/>
                <a:gd name="T10" fmla="*/ 26 w 44"/>
                <a:gd name="T11" fmla="*/ 25 h 70"/>
                <a:gd name="T12" fmla="*/ 21 w 44"/>
                <a:gd name="T13" fmla="*/ 25 h 70"/>
                <a:gd name="T14" fmla="*/ 17 w 44"/>
                <a:gd name="T15" fmla="*/ 25 h 70"/>
                <a:gd name="T16" fmla="*/ 15 w 44"/>
                <a:gd name="T17" fmla="*/ 26 h 70"/>
                <a:gd name="T18" fmla="*/ 11 w 44"/>
                <a:gd name="T19" fmla="*/ 30 h 70"/>
                <a:gd name="T20" fmla="*/ 10 w 44"/>
                <a:gd name="T21" fmla="*/ 33 h 70"/>
                <a:gd name="T22" fmla="*/ 9 w 44"/>
                <a:gd name="T23" fmla="*/ 37 h 70"/>
                <a:gd name="T24" fmla="*/ 7 w 44"/>
                <a:gd name="T25" fmla="*/ 43 h 70"/>
                <a:gd name="T26" fmla="*/ 9 w 44"/>
                <a:gd name="T27" fmla="*/ 48 h 70"/>
                <a:gd name="T28" fmla="*/ 10 w 44"/>
                <a:gd name="T29" fmla="*/ 53 h 70"/>
                <a:gd name="T30" fmla="*/ 11 w 44"/>
                <a:gd name="T31" fmla="*/ 57 h 70"/>
                <a:gd name="T32" fmla="*/ 15 w 44"/>
                <a:gd name="T33" fmla="*/ 60 h 70"/>
                <a:gd name="T34" fmla="*/ 17 w 44"/>
                <a:gd name="T35" fmla="*/ 62 h 70"/>
                <a:gd name="T36" fmla="*/ 21 w 44"/>
                <a:gd name="T37" fmla="*/ 62 h 70"/>
                <a:gd name="T38" fmla="*/ 26 w 44"/>
                <a:gd name="T39" fmla="*/ 62 h 70"/>
                <a:gd name="T40" fmla="*/ 29 w 44"/>
                <a:gd name="T41" fmla="*/ 60 h 70"/>
                <a:gd name="T42" fmla="*/ 32 w 44"/>
                <a:gd name="T43" fmla="*/ 57 h 70"/>
                <a:gd name="T44" fmla="*/ 34 w 44"/>
                <a:gd name="T45" fmla="*/ 53 h 70"/>
                <a:gd name="T46" fmla="*/ 35 w 44"/>
                <a:gd name="T47" fmla="*/ 48 h 70"/>
                <a:gd name="T48" fmla="*/ 35 w 44"/>
                <a:gd name="T49" fmla="*/ 43 h 70"/>
                <a:gd name="T50" fmla="*/ 7 w 44"/>
                <a:gd name="T51" fmla="*/ 26 h 70"/>
                <a:gd name="T52" fmla="*/ 11 w 44"/>
                <a:gd name="T53" fmla="*/ 22 h 70"/>
                <a:gd name="T54" fmla="*/ 15 w 44"/>
                <a:gd name="T55" fmla="*/ 20 h 70"/>
                <a:gd name="T56" fmla="*/ 19 w 44"/>
                <a:gd name="T57" fmla="*/ 18 h 70"/>
                <a:gd name="T58" fmla="*/ 24 w 44"/>
                <a:gd name="T59" fmla="*/ 17 h 70"/>
                <a:gd name="T60" fmla="*/ 30 w 44"/>
                <a:gd name="T61" fmla="*/ 18 h 70"/>
                <a:gd name="T62" fmla="*/ 34 w 44"/>
                <a:gd name="T63" fmla="*/ 21 h 70"/>
                <a:gd name="T64" fmla="*/ 39 w 44"/>
                <a:gd name="T65" fmla="*/ 25 h 70"/>
                <a:gd name="T66" fmla="*/ 41 w 44"/>
                <a:gd name="T67" fmla="*/ 30 h 70"/>
                <a:gd name="T68" fmla="*/ 44 w 44"/>
                <a:gd name="T69" fmla="*/ 36 h 70"/>
                <a:gd name="T70" fmla="*/ 44 w 44"/>
                <a:gd name="T71" fmla="*/ 43 h 70"/>
                <a:gd name="T72" fmla="*/ 44 w 44"/>
                <a:gd name="T73" fmla="*/ 51 h 70"/>
                <a:gd name="T74" fmla="*/ 41 w 44"/>
                <a:gd name="T75" fmla="*/ 57 h 70"/>
                <a:gd name="T76" fmla="*/ 39 w 44"/>
                <a:gd name="T77" fmla="*/ 62 h 70"/>
                <a:gd name="T78" fmla="*/ 34 w 44"/>
                <a:gd name="T79" fmla="*/ 66 h 70"/>
                <a:gd name="T80" fmla="*/ 30 w 44"/>
                <a:gd name="T81" fmla="*/ 68 h 70"/>
                <a:gd name="T82" fmla="*/ 24 w 44"/>
                <a:gd name="T83" fmla="*/ 70 h 70"/>
                <a:gd name="T84" fmla="*/ 19 w 44"/>
                <a:gd name="T85" fmla="*/ 68 h 70"/>
                <a:gd name="T86" fmla="*/ 15 w 44"/>
                <a:gd name="T87" fmla="*/ 67 h 70"/>
                <a:gd name="T88" fmla="*/ 11 w 44"/>
                <a:gd name="T89" fmla="*/ 65 h 70"/>
                <a:gd name="T90" fmla="*/ 7 w 44"/>
                <a:gd name="T91" fmla="*/ 61 h 70"/>
                <a:gd name="T92" fmla="*/ 7 w 44"/>
                <a:gd name="T93" fmla="*/ 68 h 70"/>
                <a:gd name="T94" fmla="*/ 0 w 44"/>
                <a:gd name="T95" fmla="*/ 68 h 70"/>
                <a:gd name="T96" fmla="*/ 0 w 44"/>
                <a:gd name="T97" fmla="*/ 0 h 70"/>
                <a:gd name="T98" fmla="*/ 7 w 44"/>
                <a:gd name="T99" fmla="*/ 0 h 70"/>
                <a:gd name="T100" fmla="*/ 7 w 44"/>
                <a:gd name="T101" fmla="*/ 26 h 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4" h="70">
                  <a:moveTo>
                    <a:pt x="35" y="43"/>
                  </a:moveTo>
                  <a:lnTo>
                    <a:pt x="35" y="37"/>
                  </a:lnTo>
                  <a:lnTo>
                    <a:pt x="34" y="33"/>
                  </a:lnTo>
                  <a:lnTo>
                    <a:pt x="32" y="30"/>
                  </a:lnTo>
                  <a:lnTo>
                    <a:pt x="29" y="26"/>
                  </a:lnTo>
                  <a:lnTo>
                    <a:pt x="26" y="25"/>
                  </a:lnTo>
                  <a:lnTo>
                    <a:pt x="21" y="25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1" y="30"/>
                  </a:lnTo>
                  <a:lnTo>
                    <a:pt x="10" y="33"/>
                  </a:lnTo>
                  <a:lnTo>
                    <a:pt x="9" y="37"/>
                  </a:lnTo>
                  <a:lnTo>
                    <a:pt x="7" y="43"/>
                  </a:lnTo>
                  <a:lnTo>
                    <a:pt x="9" y="48"/>
                  </a:lnTo>
                  <a:lnTo>
                    <a:pt x="10" y="53"/>
                  </a:lnTo>
                  <a:lnTo>
                    <a:pt x="11" y="57"/>
                  </a:lnTo>
                  <a:lnTo>
                    <a:pt x="15" y="60"/>
                  </a:lnTo>
                  <a:lnTo>
                    <a:pt x="17" y="62"/>
                  </a:lnTo>
                  <a:lnTo>
                    <a:pt x="21" y="62"/>
                  </a:lnTo>
                  <a:lnTo>
                    <a:pt x="26" y="62"/>
                  </a:lnTo>
                  <a:lnTo>
                    <a:pt x="29" y="60"/>
                  </a:lnTo>
                  <a:lnTo>
                    <a:pt x="32" y="57"/>
                  </a:lnTo>
                  <a:lnTo>
                    <a:pt x="34" y="53"/>
                  </a:lnTo>
                  <a:lnTo>
                    <a:pt x="35" y="48"/>
                  </a:lnTo>
                  <a:lnTo>
                    <a:pt x="35" y="43"/>
                  </a:lnTo>
                  <a:close/>
                  <a:moveTo>
                    <a:pt x="7" y="26"/>
                  </a:moveTo>
                  <a:lnTo>
                    <a:pt x="11" y="22"/>
                  </a:lnTo>
                  <a:lnTo>
                    <a:pt x="15" y="20"/>
                  </a:lnTo>
                  <a:lnTo>
                    <a:pt x="19" y="18"/>
                  </a:lnTo>
                  <a:lnTo>
                    <a:pt x="24" y="17"/>
                  </a:lnTo>
                  <a:lnTo>
                    <a:pt x="30" y="18"/>
                  </a:lnTo>
                  <a:lnTo>
                    <a:pt x="34" y="21"/>
                  </a:lnTo>
                  <a:lnTo>
                    <a:pt x="39" y="25"/>
                  </a:lnTo>
                  <a:lnTo>
                    <a:pt x="41" y="30"/>
                  </a:lnTo>
                  <a:lnTo>
                    <a:pt x="44" y="36"/>
                  </a:lnTo>
                  <a:lnTo>
                    <a:pt x="44" y="43"/>
                  </a:lnTo>
                  <a:lnTo>
                    <a:pt x="44" y="51"/>
                  </a:lnTo>
                  <a:lnTo>
                    <a:pt x="41" y="57"/>
                  </a:lnTo>
                  <a:lnTo>
                    <a:pt x="39" y="62"/>
                  </a:lnTo>
                  <a:lnTo>
                    <a:pt x="34" y="66"/>
                  </a:lnTo>
                  <a:lnTo>
                    <a:pt x="30" y="68"/>
                  </a:lnTo>
                  <a:lnTo>
                    <a:pt x="24" y="70"/>
                  </a:lnTo>
                  <a:lnTo>
                    <a:pt x="19" y="68"/>
                  </a:lnTo>
                  <a:lnTo>
                    <a:pt x="15" y="67"/>
                  </a:lnTo>
                  <a:lnTo>
                    <a:pt x="11" y="65"/>
                  </a:lnTo>
                  <a:lnTo>
                    <a:pt x="7" y="61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1" name="Freeform 147"/>
            <p:cNvSpPr>
              <a:spLocks noEditPoints="1"/>
            </p:cNvSpPr>
            <p:nvPr/>
          </p:nvSpPr>
          <p:spPr bwMode="auto">
            <a:xfrm>
              <a:off x="2103" y="3146"/>
              <a:ext cx="45" cy="53"/>
            </a:xfrm>
            <a:custGeom>
              <a:avLst/>
              <a:gdLst>
                <a:gd name="T0" fmla="*/ 45 w 45"/>
                <a:gd name="T1" fmla="*/ 24 h 53"/>
                <a:gd name="T2" fmla="*/ 45 w 45"/>
                <a:gd name="T3" fmla="*/ 28 h 53"/>
                <a:gd name="T4" fmla="*/ 9 w 45"/>
                <a:gd name="T5" fmla="*/ 28 h 53"/>
                <a:gd name="T6" fmla="*/ 9 w 45"/>
                <a:gd name="T7" fmla="*/ 33 h 53"/>
                <a:gd name="T8" fmla="*/ 12 w 45"/>
                <a:gd name="T9" fmla="*/ 38 h 53"/>
                <a:gd name="T10" fmla="*/ 14 w 45"/>
                <a:gd name="T11" fmla="*/ 41 h 53"/>
                <a:gd name="T12" fmla="*/ 17 w 45"/>
                <a:gd name="T13" fmla="*/ 44 h 53"/>
                <a:gd name="T14" fmla="*/ 22 w 45"/>
                <a:gd name="T15" fmla="*/ 45 h 53"/>
                <a:gd name="T16" fmla="*/ 27 w 45"/>
                <a:gd name="T17" fmla="*/ 45 h 53"/>
                <a:gd name="T18" fmla="*/ 30 w 45"/>
                <a:gd name="T19" fmla="*/ 45 h 53"/>
                <a:gd name="T20" fmla="*/ 35 w 45"/>
                <a:gd name="T21" fmla="*/ 44 h 53"/>
                <a:gd name="T22" fmla="*/ 39 w 45"/>
                <a:gd name="T23" fmla="*/ 43 h 53"/>
                <a:gd name="T24" fmla="*/ 44 w 45"/>
                <a:gd name="T25" fmla="*/ 40 h 53"/>
                <a:gd name="T26" fmla="*/ 44 w 45"/>
                <a:gd name="T27" fmla="*/ 48 h 53"/>
                <a:gd name="T28" fmla="*/ 39 w 45"/>
                <a:gd name="T29" fmla="*/ 50 h 53"/>
                <a:gd name="T30" fmla="*/ 35 w 45"/>
                <a:gd name="T31" fmla="*/ 51 h 53"/>
                <a:gd name="T32" fmla="*/ 30 w 45"/>
                <a:gd name="T33" fmla="*/ 51 h 53"/>
                <a:gd name="T34" fmla="*/ 25 w 45"/>
                <a:gd name="T35" fmla="*/ 53 h 53"/>
                <a:gd name="T36" fmla="*/ 20 w 45"/>
                <a:gd name="T37" fmla="*/ 51 h 53"/>
                <a:gd name="T38" fmla="*/ 15 w 45"/>
                <a:gd name="T39" fmla="*/ 50 h 53"/>
                <a:gd name="T40" fmla="*/ 10 w 45"/>
                <a:gd name="T41" fmla="*/ 48 h 53"/>
                <a:gd name="T42" fmla="*/ 8 w 45"/>
                <a:gd name="T43" fmla="*/ 45 h 53"/>
                <a:gd name="T44" fmla="*/ 4 w 45"/>
                <a:gd name="T45" fmla="*/ 41 h 53"/>
                <a:gd name="T46" fmla="*/ 2 w 45"/>
                <a:gd name="T47" fmla="*/ 38 h 53"/>
                <a:gd name="T48" fmla="*/ 0 w 45"/>
                <a:gd name="T49" fmla="*/ 33 h 53"/>
                <a:gd name="T50" fmla="*/ 0 w 45"/>
                <a:gd name="T51" fmla="*/ 26 h 53"/>
                <a:gd name="T52" fmla="*/ 0 w 45"/>
                <a:gd name="T53" fmla="*/ 21 h 53"/>
                <a:gd name="T54" fmla="*/ 2 w 45"/>
                <a:gd name="T55" fmla="*/ 16 h 53"/>
                <a:gd name="T56" fmla="*/ 4 w 45"/>
                <a:gd name="T57" fmla="*/ 11 h 53"/>
                <a:gd name="T58" fmla="*/ 7 w 45"/>
                <a:gd name="T59" fmla="*/ 8 h 53"/>
                <a:gd name="T60" fmla="*/ 10 w 45"/>
                <a:gd name="T61" fmla="*/ 4 h 53"/>
                <a:gd name="T62" fmla="*/ 14 w 45"/>
                <a:gd name="T63" fmla="*/ 3 h 53"/>
                <a:gd name="T64" fmla="*/ 19 w 45"/>
                <a:gd name="T65" fmla="*/ 1 h 53"/>
                <a:gd name="T66" fmla="*/ 24 w 45"/>
                <a:gd name="T67" fmla="*/ 0 h 53"/>
                <a:gd name="T68" fmla="*/ 30 w 45"/>
                <a:gd name="T69" fmla="*/ 1 h 53"/>
                <a:gd name="T70" fmla="*/ 35 w 45"/>
                <a:gd name="T71" fmla="*/ 3 h 53"/>
                <a:gd name="T72" fmla="*/ 40 w 45"/>
                <a:gd name="T73" fmla="*/ 6 h 53"/>
                <a:gd name="T74" fmla="*/ 43 w 45"/>
                <a:gd name="T75" fmla="*/ 11 h 53"/>
                <a:gd name="T76" fmla="*/ 45 w 45"/>
                <a:gd name="T77" fmla="*/ 18 h 53"/>
                <a:gd name="T78" fmla="*/ 45 w 45"/>
                <a:gd name="T79" fmla="*/ 24 h 53"/>
                <a:gd name="T80" fmla="*/ 38 w 45"/>
                <a:gd name="T81" fmla="*/ 21 h 53"/>
                <a:gd name="T82" fmla="*/ 38 w 45"/>
                <a:gd name="T83" fmla="*/ 18 h 53"/>
                <a:gd name="T84" fmla="*/ 37 w 45"/>
                <a:gd name="T85" fmla="*/ 14 h 53"/>
                <a:gd name="T86" fmla="*/ 34 w 45"/>
                <a:gd name="T87" fmla="*/ 11 h 53"/>
                <a:gd name="T88" fmla="*/ 32 w 45"/>
                <a:gd name="T89" fmla="*/ 9 h 53"/>
                <a:gd name="T90" fmla="*/ 28 w 45"/>
                <a:gd name="T91" fmla="*/ 8 h 53"/>
                <a:gd name="T92" fmla="*/ 24 w 45"/>
                <a:gd name="T93" fmla="*/ 8 h 53"/>
                <a:gd name="T94" fmla="*/ 20 w 45"/>
                <a:gd name="T95" fmla="*/ 8 h 53"/>
                <a:gd name="T96" fmla="*/ 17 w 45"/>
                <a:gd name="T97" fmla="*/ 9 h 53"/>
                <a:gd name="T98" fmla="*/ 14 w 45"/>
                <a:gd name="T99" fmla="*/ 11 h 53"/>
                <a:gd name="T100" fmla="*/ 12 w 45"/>
                <a:gd name="T101" fmla="*/ 14 h 53"/>
                <a:gd name="T102" fmla="*/ 10 w 45"/>
                <a:gd name="T103" fmla="*/ 18 h 53"/>
                <a:gd name="T104" fmla="*/ 9 w 45"/>
                <a:gd name="T105" fmla="*/ 21 h 53"/>
                <a:gd name="T106" fmla="*/ 38 w 45"/>
                <a:gd name="T107" fmla="*/ 21 h 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5" h="53">
                  <a:moveTo>
                    <a:pt x="45" y="24"/>
                  </a:moveTo>
                  <a:lnTo>
                    <a:pt x="45" y="28"/>
                  </a:lnTo>
                  <a:lnTo>
                    <a:pt x="9" y="28"/>
                  </a:lnTo>
                  <a:lnTo>
                    <a:pt x="9" y="33"/>
                  </a:lnTo>
                  <a:lnTo>
                    <a:pt x="12" y="38"/>
                  </a:lnTo>
                  <a:lnTo>
                    <a:pt x="14" y="41"/>
                  </a:lnTo>
                  <a:lnTo>
                    <a:pt x="17" y="44"/>
                  </a:lnTo>
                  <a:lnTo>
                    <a:pt x="22" y="45"/>
                  </a:lnTo>
                  <a:lnTo>
                    <a:pt x="27" y="45"/>
                  </a:lnTo>
                  <a:lnTo>
                    <a:pt x="30" y="45"/>
                  </a:lnTo>
                  <a:lnTo>
                    <a:pt x="35" y="44"/>
                  </a:lnTo>
                  <a:lnTo>
                    <a:pt x="39" y="43"/>
                  </a:lnTo>
                  <a:lnTo>
                    <a:pt x="44" y="40"/>
                  </a:lnTo>
                  <a:lnTo>
                    <a:pt x="44" y="48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25" y="53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8"/>
                  </a:lnTo>
                  <a:lnTo>
                    <a:pt x="8" y="45"/>
                  </a:lnTo>
                  <a:lnTo>
                    <a:pt x="4" y="41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6"/>
                  </a:lnTo>
                  <a:lnTo>
                    <a:pt x="43" y="11"/>
                  </a:lnTo>
                  <a:lnTo>
                    <a:pt x="45" y="18"/>
                  </a:lnTo>
                  <a:lnTo>
                    <a:pt x="45" y="24"/>
                  </a:lnTo>
                  <a:close/>
                  <a:moveTo>
                    <a:pt x="38" y="21"/>
                  </a:moveTo>
                  <a:lnTo>
                    <a:pt x="38" y="18"/>
                  </a:lnTo>
                  <a:lnTo>
                    <a:pt x="37" y="14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4" y="11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9" y="21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2162" y="3146"/>
              <a:ext cx="29" cy="51"/>
            </a:xfrm>
            <a:custGeom>
              <a:avLst/>
              <a:gdLst>
                <a:gd name="T0" fmla="*/ 29 w 29"/>
                <a:gd name="T1" fmla="*/ 9 h 51"/>
                <a:gd name="T2" fmla="*/ 28 w 29"/>
                <a:gd name="T3" fmla="*/ 9 h 51"/>
                <a:gd name="T4" fmla="*/ 25 w 29"/>
                <a:gd name="T5" fmla="*/ 8 h 51"/>
                <a:gd name="T6" fmla="*/ 24 w 29"/>
                <a:gd name="T7" fmla="*/ 8 h 51"/>
                <a:gd name="T8" fmla="*/ 23 w 29"/>
                <a:gd name="T9" fmla="*/ 8 h 51"/>
                <a:gd name="T10" fmla="*/ 18 w 29"/>
                <a:gd name="T11" fmla="*/ 8 h 51"/>
                <a:gd name="T12" fmla="*/ 14 w 29"/>
                <a:gd name="T13" fmla="*/ 9 h 51"/>
                <a:gd name="T14" fmla="*/ 11 w 29"/>
                <a:gd name="T15" fmla="*/ 11 h 51"/>
                <a:gd name="T16" fmla="*/ 10 w 29"/>
                <a:gd name="T17" fmla="*/ 15 h 51"/>
                <a:gd name="T18" fmla="*/ 9 w 29"/>
                <a:gd name="T19" fmla="*/ 20 h 51"/>
                <a:gd name="T20" fmla="*/ 8 w 29"/>
                <a:gd name="T21" fmla="*/ 25 h 51"/>
                <a:gd name="T22" fmla="*/ 8 w 29"/>
                <a:gd name="T23" fmla="*/ 51 h 51"/>
                <a:gd name="T24" fmla="*/ 0 w 29"/>
                <a:gd name="T25" fmla="*/ 51 h 51"/>
                <a:gd name="T26" fmla="*/ 0 w 29"/>
                <a:gd name="T27" fmla="*/ 1 h 51"/>
                <a:gd name="T28" fmla="*/ 8 w 29"/>
                <a:gd name="T29" fmla="*/ 1 h 51"/>
                <a:gd name="T30" fmla="*/ 8 w 29"/>
                <a:gd name="T31" fmla="*/ 9 h 51"/>
                <a:gd name="T32" fmla="*/ 11 w 29"/>
                <a:gd name="T33" fmla="*/ 5 h 51"/>
                <a:gd name="T34" fmla="*/ 15 w 29"/>
                <a:gd name="T35" fmla="*/ 3 h 51"/>
                <a:gd name="T36" fmla="*/ 19 w 29"/>
                <a:gd name="T37" fmla="*/ 1 h 51"/>
                <a:gd name="T38" fmla="*/ 24 w 29"/>
                <a:gd name="T39" fmla="*/ 0 h 51"/>
                <a:gd name="T40" fmla="*/ 25 w 29"/>
                <a:gd name="T41" fmla="*/ 0 h 51"/>
                <a:gd name="T42" fmla="*/ 26 w 29"/>
                <a:gd name="T43" fmla="*/ 0 h 51"/>
                <a:gd name="T44" fmla="*/ 28 w 29"/>
                <a:gd name="T45" fmla="*/ 0 h 51"/>
                <a:gd name="T46" fmla="*/ 29 w 29"/>
                <a:gd name="T47" fmla="*/ 0 h 51"/>
                <a:gd name="T48" fmla="*/ 29 w 29"/>
                <a:gd name="T49" fmla="*/ 9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9" h="51">
                  <a:moveTo>
                    <a:pt x="29" y="9"/>
                  </a:moveTo>
                  <a:lnTo>
                    <a:pt x="28" y="9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9" y="20"/>
                  </a:lnTo>
                  <a:lnTo>
                    <a:pt x="8" y="25"/>
                  </a:lnTo>
                  <a:lnTo>
                    <a:pt x="8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8" y="1"/>
                  </a:lnTo>
                  <a:lnTo>
                    <a:pt x="8" y="9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" name="Freeform 149"/>
            <p:cNvSpPr>
              <a:spLocks noEditPoints="1"/>
            </p:cNvSpPr>
            <p:nvPr/>
          </p:nvSpPr>
          <p:spPr bwMode="auto">
            <a:xfrm>
              <a:off x="2199" y="3129"/>
              <a:ext cx="8" cy="68"/>
            </a:xfrm>
            <a:custGeom>
              <a:avLst/>
              <a:gdLst>
                <a:gd name="T0" fmla="*/ 0 w 8"/>
                <a:gd name="T1" fmla="*/ 18 h 68"/>
                <a:gd name="T2" fmla="*/ 8 w 8"/>
                <a:gd name="T3" fmla="*/ 18 h 68"/>
                <a:gd name="T4" fmla="*/ 8 w 8"/>
                <a:gd name="T5" fmla="*/ 68 h 68"/>
                <a:gd name="T6" fmla="*/ 0 w 8"/>
                <a:gd name="T7" fmla="*/ 68 h 68"/>
                <a:gd name="T8" fmla="*/ 0 w 8"/>
                <a:gd name="T9" fmla="*/ 18 h 68"/>
                <a:gd name="T10" fmla="*/ 0 w 8"/>
                <a:gd name="T11" fmla="*/ 0 h 68"/>
                <a:gd name="T12" fmla="*/ 8 w 8"/>
                <a:gd name="T13" fmla="*/ 0 h 68"/>
                <a:gd name="T14" fmla="*/ 8 w 8"/>
                <a:gd name="T15" fmla="*/ 10 h 68"/>
                <a:gd name="T16" fmla="*/ 0 w 8"/>
                <a:gd name="T17" fmla="*/ 10 h 68"/>
                <a:gd name="T18" fmla="*/ 0 w 8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68">
                  <a:moveTo>
                    <a:pt x="0" y="18"/>
                  </a:moveTo>
                  <a:lnTo>
                    <a:pt x="8" y="18"/>
                  </a:lnTo>
                  <a:lnTo>
                    <a:pt x="8" y="68"/>
                  </a:lnTo>
                  <a:lnTo>
                    <a:pt x="0" y="68"/>
                  </a:lnTo>
                  <a:lnTo>
                    <a:pt x="0" y="18"/>
                  </a:lnTo>
                  <a:close/>
                  <a:moveTo>
                    <a:pt x="0" y="0"/>
                  </a:moveTo>
                  <a:lnTo>
                    <a:pt x="8" y="0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4" name="Freeform 150"/>
            <p:cNvSpPr>
              <a:spLocks noEditPoints="1"/>
            </p:cNvSpPr>
            <p:nvPr/>
          </p:nvSpPr>
          <p:spPr bwMode="auto">
            <a:xfrm>
              <a:off x="2221" y="3146"/>
              <a:ext cx="42" cy="53"/>
            </a:xfrm>
            <a:custGeom>
              <a:avLst/>
              <a:gdLst>
                <a:gd name="T0" fmla="*/ 26 w 42"/>
                <a:gd name="T1" fmla="*/ 26 h 53"/>
                <a:gd name="T2" fmla="*/ 20 w 42"/>
                <a:gd name="T3" fmla="*/ 26 h 53"/>
                <a:gd name="T4" fmla="*/ 15 w 42"/>
                <a:gd name="T5" fmla="*/ 26 h 53"/>
                <a:gd name="T6" fmla="*/ 12 w 42"/>
                <a:gd name="T7" fmla="*/ 28 h 53"/>
                <a:gd name="T8" fmla="*/ 10 w 42"/>
                <a:gd name="T9" fmla="*/ 30 h 53"/>
                <a:gd name="T10" fmla="*/ 8 w 42"/>
                <a:gd name="T11" fmla="*/ 33 h 53"/>
                <a:gd name="T12" fmla="*/ 8 w 42"/>
                <a:gd name="T13" fmla="*/ 36 h 53"/>
                <a:gd name="T14" fmla="*/ 8 w 42"/>
                <a:gd name="T15" fmla="*/ 40 h 53"/>
                <a:gd name="T16" fmla="*/ 11 w 42"/>
                <a:gd name="T17" fmla="*/ 43 h 53"/>
                <a:gd name="T18" fmla="*/ 15 w 42"/>
                <a:gd name="T19" fmla="*/ 45 h 53"/>
                <a:gd name="T20" fmla="*/ 18 w 42"/>
                <a:gd name="T21" fmla="*/ 45 h 53"/>
                <a:gd name="T22" fmla="*/ 23 w 42"/>
                <a:gd name="T23" fmla="*/ 45 h 53"/>
                <a:gd name="T24" fmla="*/ 27 w 42"/>
                <a:gd name="T25" fmla="*/ 43 h 53"/>
                <a:gd name="T26" fmla="*/ 30 w 42"/>
                <a:gd name="T27" fmla="*/ 40 h 53"/>
                <a:gd name="T28" fmla="*/ 32 w 42"/>
                <a:gd name="T29" fmla="*/ 36 h 53"/>
                <a:gd name="T30" fmla="*/ 33 w 42"/>
                <a:gd name="T31" fmla="*/ 33 h 53"/>
                <a:gd name="T32" fmla="*/ 33 w 42"/>
                <a:gd name="T33" fmla="*/ 28 h 53"/>
                <a:gd name="T34" fmla="*/ 33 w 42"/>
                <a:gd name="T35" fmla="*/ 26 h 53"/>
                <a:gd name="T36" fmla="*/ 26 w 42"/>
                <a:gd name="T37" fmla="*/ 26 h 53"/>
                <a:gd name="T38" fmla="*/ 42 w 42"/>
                <a:gd name="T39" fmla="*/ 23 h 53"/>
                <a:gd name="T40" fmla="*/ 42 w 42"/>
                <a:gd name="T41" fmla="*/ 51 h 53"/>
                <a:gd name="T42" fmla="*/ 33 w 42"/>
                <a:gd name="T43" fmla="*/ 51 h 53"/>
                <a:gd name="T44" fmla="*/ 33 w 42"/>
                <a:gd name="T45" fmla="*/ 44 h 53"/>
                <a:gd name="T46" fmla="*/ 31 w 42"/>
                <a:gd name="T47" fmla="*/ 48 h 53"/>
                <a:gd name="T48" fmla="*/ 27 w 42"/>
                <a:gd name="T49" fmla="*/ 50 h 53"/>
                <a:gd name="T50" fmla="*/ 22 w 42"/>
                <a:gd name="T51" fmla="*/ 51 h 53"/>
                <a:gd name="T52" fmla="*/ 17 w 42"/>
                <a:gd name="T53" fmla="*/ 53 h 53"/>
                <a:gd name="T54" fmla="*/ 12 w 42"/>
                <a:gd name="T55" fmla="*/ 51 h 53"/>
                <a:gd name="T56" fmla="*/ 8 w 42"/>
                <a:gd name="T57" fmla="*/ 50 h 53"/>
                <a:gd name="T58" fmla="*/ 5 w 42"/>
                <a:gd name="T59" fmla="*/ 48 h 53"/>
                <a:gd name="T60" fmla="*/ 2 w 42"/>
                <a:gd name="T61" fmla="*/ 45 h 53"/>
                <a:gd name="T62" fmla="*/ 1 w 42"/>
                <a:gd name="T63" fmla="*/ 41 h 53"/>
                <a:gd name="T64" fmla="*/ 0 w 42"/>
                <a:gd name="T65" fmla="*/ 36 h 53"/>
                <a:gd name="T66" fmla="*/ 1 w 42"/>
                <a:gd name="T67" fmla="*/ 31 h 53"/>
                <a:gd name="T68" fmla="*/ 2 w 42"/>
                <a:gd name="T69" fmla="*/ 28 h 53"/>
                <a:gd name="T70" fmla="*/ 6 w 42"/>
                <a:gd name="T71" fmla="*/ 24 h 53"/>
                <a:gd name="T72" fmla="*/ 10 w 42"/>
                <a:gd name="T73" fmla="*/ 21 h 53"/>
                <a:gd name="T74" fmla="*/ 16 w 42"/>
                <a:gd name="T75" fmla="*/ 20 h 53"/>
                <a:gd name="T76" fmla="*/ 22 w 42"/>
                <a:gd name="T77" fmla="*/ 20 h 53"/>
                <a:gd name="T78" fmla="*/ 33 w 42"/>
                <a:gd name="T79" fmla="*/ 20 h 53"/>
                <a:gd name="T80" fmla="*/ 33 w 42"/>
                <a:gd name="T81" fmla="*/ 19 h 53"/>
                <a:gd name="T82" fmla="*/ 33 w 42"/>
                <a:gd name="T83" fmla="*/ 15 h 53"/>
                <a:gd name="T84" fmla="*/ 32 w 42"/>
                <a:gd name="T85" fmla="*/ 13 h 53"/>
                <a:gd name="T86" fmla="*/ 30 w 42"/>
                <a:gd name="T87" fmla="*/ 10 h 53"/>
                <a:gd name="T88" fmla="*/ 27 w 42"/>
                <a:gd name="T89" fmla="*/ 9 h 53"/>
                <a:gd name="T90" fmla="*/ 23 w 42"/>
                <a:gd name="T91" fmla="*/ 8 h 53"/>
                <a:gd name="T92" fmla="*/ 20 w 42"/>
                <a:gd name="T93" fmla="*/ 8 h 53"/>
                <a:gd name="T94" fmla="*/ 16 w 42"/>
                <a:gd name="T95" fmla="*/ 8 h 53"/>
                <a:gd name="T96" fmla="*/ 11 w 42"/>
                <a:gd name="T97" fmla="*/ 8 h 53"/>
                <a:gd name="T98" fmla="*/ 7 w 42"/>
                <a:gd name="T99" fmla="*/ 9 h 53"/>
                <a:gd name="T100" fmla="*/ 3 w 42"/>
                <a:gd name="T101" fmla="*/ 11 h 53"/>
                <a:gd name="T102" fmla="*/ 3 w 42"/>
                <a:gd name="T103" fmla="*/ 4 h 53"/>
                <a:gd name="T104" fmla="*/ 8 w 42"/>
                <a:gd name="T105" fmla="*/ 3 h 53"/>
                <a:gd name="T106" fmla="*/ 12 w 42"/>
                <a:gd name="T107" fmla="*/ 1 h 53"/>
                <a:gd name="T108" fmla="*/ 16 w 42"/>
                <a:gd name="T109" fmla="*/ 0 h 53"/>
                <a:gd name="T110" fmla="*/ 21 w 42"/>
                <a:gd name="T111" fmla="*/ 0 h 53"/>
                <a:gd name="T112" fmla="*/ 27 w 42"/>
                <a:gd name="T113" fmla="*/ 1 h 53"/>
                <a:gd name="T114" fmla="*/ 32 w 42"/>
                <a:gd name="T115" fmla="*/ 3 h 53"/>
                <a:gd name="T116" fmla="*/ 36 w 42"/>
                <a:gd name="T117" fmla="*/ 6 h 53"/>
                <a:gd name="T118" fmla="*/ 38 w 42"/>
                <a:gd name="T119" fmla="*/ 9 h 53"/>
                <a:gd name="T120" fmla="*/ 41 w 42"/>
                <a:gd name="T121" fmla="*/ 13 h 53"/>
                <a:gd name="T122" fmla="*/ 41 w 42"/>
                <a:gd name="T123" fmla="*/ 18 h 53"/>
                <a:gd name="T124" fmla="*/ 42 w 42"/>
                <a:gd name="T125" fmla="*/ 23 h 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" h="53">
                  <a:moveTo>
                    <a:pt x="26" y="26"/>
                  </a:moveTo>
                  <a:lnTo>
                    <a:pt x="20" y="26"/>
                  </a:lnTo>
                  <a:lnTo>
                    <a:pt x="15" y="26"/>
                  </a:lnTo>
                  <a:lnTo>
                    <a:pt x="12" y="28"/>
                  </a:lnTo>
                  <a:lnTo>
                    <a:pt x="10" y="30"/>
                  </a:lnTo>
                  <a:lnTo>
                    <a:pt x="8" y="33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1" y="43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3" y="45"/>
                  </a:lnTo>
                  <a:lnTo>
                    <a:pt x="27" y="43"/>
                  </a:lnTo>
                  <a:lnTo>
                    <a:pt x="30" y="40"/>
                  </a:lnTo>
                  <a:lnTo>
                    <a:pt x="32" y="36"/>
                  </a:lnTo>
                  <a:lnTo>
                    <a:pt x="33" y="33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26" y="26"/>
                  </a:lnTo>
                  <a:close/>
                  <a:moveTo>
                    <a:pt x="42" y="23"/>
                  </a:moveTo>
                  <a:lnTo>
                    <a:pt x="42" y="51"/>
                  </a:lnTo>
                  <a:lnTo>
                    <a:pt x="33" y="51"/>
                  </a:lnTo>
                  <a:lnTo>
                    <a:pt x="33" y="44"/>
                  </a:lnTo>
                  <a:lnTo>
                    <a:pt x="31" y="48"/>
                  </a:lnTo>
                  <a:lnTo>
                    <a:pt x="27" y="50"/>
                  </a:lnTo>
                  <a:lnTo>
                    <a:pt x="22" y="51"/>
                  </a:lnTo>
                  <a:lnTo>
                    <a:pt x="17" y="53"/>
                  </a:lnTo>
                  <a:lnTo>
                    <a:pt x="12" y="51"/>
                  </a:lnTo>
                  <a:lnTo>
                    <a:pt x="8" y="50"/>
                  </a:lnTo>
                  <a:lnTo>
                    <a:pt x="5" y="48"/>
                  </a:lnTo>
                  <a:lnTo>
                    <a:pt x="2" y="45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2" y="28"/>
                  </a:lnTo>
                  <a:lnTo>
                    <a:pt x="6" y="24"/>
                  </a:lnTo>
                  <a:lnTo>
                    <a:pt x="10" y="21"/>
                  </a:lnTo>
                  <a:lnTo>
                    <a:pt x="16" y="20"/>
                  </a:lnTo>
                  <a:lnTo>
                    <a:pt x="22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3" y="15"/>
                  </a:lnTo>
                  <a:lnTo>
                    <a:pt x="32" y="13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7" y="9"/>
                  </a:lnTo>
                  <a:lnTo>
                    <a:pt x="3" y="11"/>
                  </a:lnTo>
                  <a:lnTo>
                    <a:pt x="3" y="4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1"/>
                  </a:lnTo>
                  <a:lnTo>
                    <a:pt x="32" y="3"/>
                  </a:lnTo>
                  <a:lnTo>
                    <a:pt x="36" y="6"/>
                  </a:lnTo>
                  <a:lnTo>
                    <a:pt x="38" y="9"/>
                  </a:lnTo>
                  <a:lnTo>
                    <a:pt x="41" y="13"/>
                  </a:lnTo>
                  <a:lnTo>
                    <a:pt x="41" y="18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5" name="Freeform 151"/>
            <p:cNvSpPr>
              <a:spLocks/>
            </p:cNvSpPr>
            <p:nvPr/>
          </p:nvSpPr>
          <p:spPr bwMode="auto">
            <a:xfrm>
              <a:off x="2279" y="3146"/>
              <a:ext cx="41" cy="51"/>
            </a:xfrm>
            <a:custGeom>
              <a:avLst/>
              <a:gdLst>
                <a:gd name="T0" fmla="*/ 41 w 41"/>
                <a:gd name="T1" fmla="*/ 21 h 51"/>
                <a:gd name="T2" fmla="*/ 41 w 41"/>
                <a:gd name="T3" fmla="*/ 51 h 51"/>
                <a:gd name="T4" fmla="*/ 33 w 41"/>
                <a:gd name="T5" fmla="*/ 51 h 51"/>
                <a:gd name="T6" fmla="*/ 33 w 41"/>
                <a:gd name="T7" fmla="*/ 21 h 51"/>
                <a:gd name="T8" fmla="*/ 33 w 41"/>
                <a:gd name="T9" fmla="*/ 18 h 51"/>
                <a:gd name="T10" fmla="*/ 31 w 41"/>
                <a:gd name="T11" fmla="*/ 14 h 51"/>
                <a:gd name="T12" fmla="*/ 30 w 41"/>
                <a:gd name="T13" fmla="*/ 11 h 51"/>
                <a:gd name="T14" fmla="*/ 28 w 41"/>
                <a:gd name="T15" fmla="*/ 9 h 51"/>
                <a:gd name="T16" fmla="*/ 25 w 41"/>
                <a:gd name="T17" fmla="*/ 8 h 51"/>
                <a:gd name="T18" fmla="*/ 21 w 41"/>
                <a:gd name="T19" fmla="*/ 8 h 51"/>
                <a:gd name="T20" fmla="*/ 18 w 41"/>
                <a:gd name="T21" fmla="*/ 8 h 51"/>
                <a:gd name="T22" fmla="*/ 14 w 41"/>
                <a:gd name="T23" fmla="*/ 9 h 51"/>
                <a:gd name="T24" fmla="*/ 11 w 41"/>
                <a:gd name="T25" fmla="*/ 11 h 51"/>
                <a:gd name="T26" fmla="*/ 10 w 41"/>
                <a:gd name="T27" fmla="*/ 15 h 51"/>
                <a:gd name="T28" fmla="*/ 9 w 41"/>
                <a:gd name="T29" fmla="*/ 19 h 51"/>
                <a:gd name="T30" fmla="*/ 8 w 41"/>
                <a:gd name="T31" fmla="*/ 23 h 51"/>
                <a:gd name="T32" fmla="*/ 8 w 41"/>
                <a:gd name="T33" fmla="*/ 51 h 51"/>
                <a:gd name="T34" fmla="*/ 0 w 41"/>
                <a:gd name="T35" fmla="*/ 51 h 51"/>
                <a:gd name="T36" fmla="*/ 0 w 41"/>
                <a:gd name="T37" fmla="*/ 1 h 51"/>
                <a:gd name="T38" fmla="*/ 8 w 41"/>
                <a:gd name="T39" fmla="*/ 1 h 51"/>
                <a:gd name="T40" fmla="*/ 8 w 41"/>
                <a:gd name="T41" fmla="*/ 9 h 51"/>
                <a:gd name="T42" fmla="*/ 11 w 41"/>
                <a:gd name="T43" fmla="*/ 5 h 51"/>
                <a:gd name="T44" fmla="*/ 15 w 41"/>
                <a:gd name="T45" fmla="*/ 3 h 51"/>
                <a:gd name="T46" fmla="*/ 19 w 41"/>
                <a:gd name="T47" fmla="*/ 1 h 51"/>
                <a:gd name="T48" fmla="*/ 24 w 41"/>
                <a:gd name="T49" fmla="*/ 0 h 51"/>
                <a:gd name="T50" fmla="*/ 29 w 41"/>
                <a:gd name="T51" fmla="*/ 1 h 51"/>
                <a:gd name="T52" fmla="*/ 33 w 41"/>
                <a:gd name="T53" fmla="*/ 3 h 51"/>
                <a:gd name="T54" fmla="*/ 36 w 41"/>
                <a:gd name="T55" fmla="*/ 5 h 51"/>
                <a:gd name="T56" fmla="*/ 39 w 41"/>
                <a:gd name="T57" fmla="*/ 10 h 51"/>
                <a:gd name="T58" fmla="*/ 40 w 41"/>
                <a:gd name="T59" fmla="*/ 15 h 51"/>
                <a:gd name="T60" fmla="*/ 41 w 41"/>
                <a:gd name="T61" fmla="*/ 21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1" h="51">
                  <a:moveTo>
                    <a:pt x="41" y="21"/>
                  </a:moveTo>
                  <a:lnTo>
                    <a:pt x="41" y="51"/>
                  </a:lnTo>
                  <a:lnTo>
                    <a:pt x="33" y="51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1" y="14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8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8" y="1"/>
                  </a:lnTo>
                  <a:lnTo>
                    <a:pt x="8" y="9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5"/>
                  </a:lnTo>
                  <a:lnTo>
                    <a:pt x="39" y="10"/>
                  </a:lnTo>
                  <a:lnTo>
                    <a:pt x="40" y="15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6" name="Freeform 152"/>
            <p:cNvSpPr>
              <a:spLocks/>
            </p:cNvSpPr>
            <p:nvPr/>
          </p:nvSpPr>
          <p:spPr bwMode="auto">
            <a:xfrm>
              <a:off x="2362" y="3146"/>
              <a:ext cx="37" cy="53"/>
            </a:xfrm>
            <a:custGeom>
              <a:avLst/>
              <a:gdLst>
                <a:gd name="T0" fmla="*/ 34 w 37"/>
                <a:gd name="T1" fmla="*/ 10 h 53"/>
                <a:gd name="T2" fmla="*/ 27 w 37"/>
                <a:gd name="T3" fmla="*/ 8 h 53"/>
                <a:gd name="T4" fmla="*/ 20 w 37"/>
                <a:gd name="T5" fmla="*/ 8 h 53"/>
                <a:gd name="T6" fmla="*/ 12 w 37"/>
                <a:gd name="T7" fmla="*/ 8 h 53"/>
                <a:gd name="T8" fmla="*/ 8 w 37"/>
                <a:gd name="T9" fmla="*/ 11 h 53"/>
                <a:gd name="T10" fmla="*/ 8 w 37"/>
                <a:gd name="T11" fmla="*/ 18 h 53"/>
                <a:gd name="T12" fmla="*/ 11 w 37"/>
                <a:gd name="T13" fmla="*/ 20 h 53"/>
                <a:gd name="T14" fmla="*/ 18 w 37"/>
                <a:gd name="T15" fmla="*/ 23 h 53"/>
                <a:gd name="T16" fmla="*/ 26 w 37"/>
                <a:gd name="T17" fmla="*/ 24 h 53"/>
                <a:gd name="T18" fmla="*/ 33 w 37"/>
                <a:gd name="T19" fmla="*/ 28 h 53"/>
                <a:gd name="T20" fmla="*/ 36 w 37"/>
                <a:gd name="T21" fmla="*/ 34 h 53"/>
                <a:gd name="T22" fmla="*/ 36 w 37"/>
                <a:gd name="T23" fmla="*/ 41 h 53"/>
                <a:gd name="T24" fmla="*/ 31 w 37"/>
                <a:gd name="T25" fmla="*/ 48 h 53"/>
                <a:gd name="T26" fmla="*/ 22 w 37"/>
                <a:gd name="T27" fmla="*/ 51 h 53"/>
                <a:gd name="T28" fmla="*/ 12 w 37"/>
                <a:gd name="T29" fmla="*/ 51 h 53"/>
                <a:gd name="T30" fmla="*/ 3 w 37"/>
                <a:gd name="T31" fmla="*/ 50 h 53"/>
                <a:gd name="T32" fmla="*/ 0 w 37"/>
                <a:gd name="T33" fmla="*/ 40 h 53"/>
                <a:gd name="T34" fmla="*/ 8 w 37"/>
                <a:gd name="T35" fmla="*/ 44 h 53"/>
                <a:gd name="T36" fmla="*/ 17 w 37"/>
                <a:gd name="T37" fmla="*/ 45 h 53"/>
                <a:gd name="T38" fmla="*/ 23 w 37"/>
                <a:gd name="T39" fmla="*/ 44 h 53"/>
                <a:gd name="T40" fmla="*/ 28 w 37"/>
                <a:gd name="T41" fmla="*/ 41 h 53"/>
                <a:gd name="T42" fmla="*/ 28 w 37"/>
                <a:gd name="T43" fmla="*/ 35 h 53"/>
                <a:gd name="T44" fmla="*/ 25 w 37"/>
                <a:gd name="T45" fmla="*/ 31 h 53"/>
                <a:gd name="T46" fmla="*/ 17 w 37"/>
                <a:gd name="T47" fmla="*/ 29 h 53"/>
                <a:gd name="T48" fmla="*/ 10 w 37"/>
                <a:gd name="T49" fmla="*/ 28 h 53"/>
                <a:gd name="T50" fmla="*/ 3 w 37"/>
                <a:gd name="T51" fmla="*/ 24 h 53"/>
                <a:gd name="T52" fmla="*/ 0 w 37"/>
                <a:gd name="T53" fmla="*/ 19 h 53"/>
                <a:gd name="T54" fmla="*/ 0 w 37"/>
                <a:gd name="T55" fmla="*/ 10 h 53"/>
                <a:gd name="T56" fmla="*/ 5 w 37"/>
                <a:gd name="T57" fmla="*/ 4 h 53"/>
                <a:gd name="T58" fmla="*/ 13 w 37"/>
                <a:gd name="T59" fmla="*/ 0 h 53"/>
                <a:gd name="T60" fmla="*/ 23 w 37"/>
                <a:gd name="T61" fmla="*/ 0 h 53"/>
                <a:gd name="T62" fmla="*/ 31 w 37"/>
                <a:gd name="T63" fmla="*/ 1 h 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" h="53">
                  <a:moveTo>
                    <a:pt x="34" y="3"/>
                  </a:moveTo>
                  <a:lnTo>
                    <a:pt x="34" y="10"/>
                  </a:lnTo>
                  <a:lnTo>
                    <a:pt x="31" y="9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8" y="18"/>
                  </a:lnTo>
                  <a:lnTo>
                    <a:pt x="10" y="19"/>
                  </a:lnTo>
                  <a:lnTo>
                    <a:pt x="11" y="20"/>
                  </a:lnTo>
                  <a:lnTo>
                    <a:pt x="15" y="21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6" y="24"/>
                  </a:lnTo>
                  <a:lnTo>
                    <a:pt x="29" y="25"/>
                  </a:lnTo>
                  <a:lnTo>
                    <a:pt x="33" y="28"/>
                  </a:lnTo>
                  <a:lnTo>
                    <a:pt x="34" y="30"/>
                  </a:lnTo>
                  <a:lnTo>
                    <a:pt x="36" y="34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4" y="45"/>
                  </a:lnTo>
                  <a:lnTo>
                    <a:pt x="31" y="48"/>
                  </a:lnTo>
                  <a:lnTo>
                    <a:pt x="27" y="50"/>
                  </a:lnTo>
                  <a:lnTo>
                    <a:pt x="22" y="51"/>
                  </a:lnTo>
                  <a:lnTo>
                    <a:pt x="16" y="53"/>
                  </a:lnTo>
                  <a:lnTo>
                    <a:pt x="12" y="51"/>
                  </a:lnTo>
                  <a:lnTo>
                    <a:pt x="8" y="51"/>
                  </a:lnTo>
                  <a:lnTo>
                    <a:pt x="3" y="50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3" y="43"/>
                  </a:lnTo>
                  <a:lnTo>
                    <a:pt x="8" y="44"/>
                  </a:lnTo>
                  <a:lnTo>
                    <a:pt x="12" y="45"/>
                  </a:lnTo>
                  <a:lnTo>
                    <a:pt x="17" y="45"/>
                  </a:lnTo>
                  <a:lnTo>
                    <a:pt x="20" y="45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8" y="41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26" y="33"/>
                  </a:lnTo>
                  <a:lnTo>
                    <a:pt x="25" y="31"/>
                  </a:lnTo>
                  <a:lnTo>
                    <a:pt x="21" y="30"/>
                  </a:lnTo>
                  <a:lnTo>
                    <a:pt x="17" y="29"/>
                  </a:lnTo>
                  <a:lnTo>
                    <a:pt x="13" y="29"/>
                  </a:lnTo>
                  <a:lnTo>
                    <a:pt x="10" y="28"/>
                  </a:lnTo>
                  <a:lnTo>
                    <a:pt x="6" y="26"/>
                  </a:lnTo>
                  <a:lnTo>
                    <a:pt x="3" y="24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34" y="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7" name="Freeform 153"/>
            <p:cNvSpPr>
              <a:spLocks/>
            </p:cNvSpPr>
            <p:nvPr/>
          </p:nvSpPr>
          <p:spPr bwMode="auto">
            <a:xfrm>
              <a:off x="2411" y="3146"/>
              <a:ext cx="42" cy="51"/>
            </a:xfrm>
            <a:custGeom>
              <a:avLst/>
              <a:gdLst>
                <a:gd name="T0" fmla="*/ 42 w 42"/>
                <a:gd name="T1" fmla="*/ 21 h 51"/>
                <a:gd name="T2" fmla="*/ 42 w 42"/>
                <a:gd name="T3" fmla="*/ 51 h 51"/>
                <a:gd name="T4" fmla="*/ 33 w 42"/>
                <a:gd name="T5" fmla="*/ 51 h 51"/>
                <a:gd name="T6" fmla="*/ 33 w 42"/>
                <a:gd name="T7" fmla="*/ 21 h 51"/>
                <a:gd name="T8" fmla="*/ 33 w 42"/>
                <a:gd name="T9" fmla="*/ 18 h 51"/>
                <a:gd name="T10" fmla="*/ 32 w 42"/>
                <a:gd name="T11" fmla="*/ 14 h 51"/>
                <a:gd name="T12" fmla="*/ 30 w 42"/>
                <a:gd name="T13" fmla="*/ 11 h 51"/>
                <a:gd name="T14" fmla="*/ 28 w 42"/>
                <a:gd name="T15" fmla="*/ 9 h 51"/>
                <a:gd name="T16" fmla="*/ 25 w 42"/>
                <a:gd name="T17" fmla="*/ 8 h 51"/>
                <a:gd name="T18" fmla="*/ 23 w 42"/>
                <a:gd name="T19" fmla="*/ 8 h 51"/>
                <a:gd name="T20" fmla="*/ 18 w 42"/>
                <a:gd name="T21" fmla="*/ 8 h 51"/>
                <a:gd name="T22" fmla="*/ 15 w 42"/>
                <a:gd name="T23" fmla="*/ 9 h 51"/>
                <a:gd name="T24" fmla="*/ 12 w 42"/>
                <a:gd name="T25" fmla="*/ 11 h 51"/>
                <a:gd name="T26" fmla="*/ 10 w 42"/>
                <a:gd name="T27" fmla="*/ 15 h 51"/>
                <a:gd name="T28" fmla="*/ 9 w 42"/>
                <a:gd name="T29" fmla="*/ 19 h 51"/>
                <a:gd name="T30" fmla="*/ 8 w 42"/>
                <a:gd name="T31" fmla="*/ 23 h 51"/>
                <a:gd name="T32" fmla="*/ 8 w 42"/>
                <a:gd name="T33" fmla="*/ 51 h 51"/>
                <a:gd name="T34" fmla="*/ 0 w 42"/>
                <a:gd name="T35" fmla="*/ 51 h 51"/>
                <a:gd name="T36" fmla="*/ 0 w 42"/>
                <a:gd name="T37" fmla="*/ 1 h 51"/>
                <a:gd name="T38" fmla="*/ 8 w 42"/>
                <a:gd name="T39" fmla="*/ 1 h 51"/>
                <a:gd name="T40" fmla="*/ 8 w 42"/>
                <a:gd name="T41" fmla="*/ 9 h 51"/>
                <a:gd name="T42" fmla="*/ 12 w 42"/>
                <a:gd name="T43" fmla="*/ 5 h 51"/>
                <a:gd name="T44" fmla="*/ 15 w 42"/>
                <a:gd name="T45" fmla="*/ 3 h 51"/>
                <a:gd name="T46" fmla="*/ 19 w 42"/>
                <a:gd name="T47" fmla="*/ 1 h 51"/>
                <a:gd name="T48" fmla="*/ 24 w 42"/>
                <a:gd name="T49" fmla="*/ 0 h 51"/>
                <a:gd name="T50" fmla="*/ 29 w 42"/>
                <a:gd name="T51" fmla="*/ 1 h 51"/>
                <a:gd name="T52" fmla="*/ 34 w 42"/>
                <a:gd name="T53" fmla="*/ 3 h 51"/>
                <a:gd name="T54" fmla="*/ 37 w 42"/>
                <a:gd name="T55" fmla="*/ 5 h 51"/>
                <a:gd name="T56" fmla="*/ 39 w 42"/>
                <a:gd name="T57" fmla="*/ 10 h 51"/>
                <a:gd name="T58" fmla="*/ 40 w 42"/>
                <a:gd name="T59" fmla="*/ 15 h 51"/>
                <a:gd name="T60" fmla="*/ 42 w 42"/>
                <a:gd name="T61" fmla="*/ 21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2" h="51">
                  <a:moveTo>
                    <a:pt x="42" y="21"/>
                  </a:moveTo>
                  <a:lnTo>
                    <a:pt x="42" y="51"/>
                  </a:lnTo>
                  <a:lnTo>
                    <a:pt x="33" y="51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2" y="14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18" y="8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8" y="51"/>
                  </a:lnTo>
                  <a:lnTo>
                    <a:pt x="0" y="51"/>
                  </a:lnTo>
                  <a:lnTo>
                    <a:pt x="0" y="1"/>
                  </a:lnTo>
                  <a:lnTo>
                    <a:pt x="8" y="1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9" y="1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39" y="10"/>
                  </a:lnTo>
                  <a:lnTo>
                    <a:pt x="40" y="15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8" name="Freeform 154"/>
            <p:cNvSpPr>
              <a:spLocks noEditPoints="1"/>
            </p:cNvSpPr>
            <p:nvPr/>
          </p:nvSpPr>
          <p:spPr bwMode="auto">
            <a:xfrm>
              <a:off x="2465" y="3146"/>
              <a:ext cx="41" cy="53"/>
            </a:xfrm>
            <a:custGeom>
              <a:avLst/>
              <a:gdLst>
                <a:gd name="T0" fmla="*/ 25 w 41"/>
                <a:gd name="T1" fmla="*/ 26 h 53"/>
                <a:gd name="T2" fmla="*/ 20 w 41"/>
                <a:gd name="T3" fmla="*/ 26 h 53"/>
                <a:gd name="T4" fmla="*/ 15 w 41"/>
                <a:gd name="T5" fmla="*/ 26 h 53"/>
                <a:gd name="T6" fmla="*/ 13 w 41"/>
                <a:gd name="T7" fmla="*/ 28 h 53"/>
                <a:gd name="T8" fmla="*/ 10 w 41"/>
                <a:gd name="T9" fmla="*/ 30 h 53"/>
                <a:gd name="T10" fmla="*/ 9 w 41"/>
                <a:gd name="T11" fmla="*/ 33 h 53"/>
                <a:gd name="T12" fmla="*/ 9 w 41"/>
                <a:gd name="T13" fmla="*/ 36 h 53"/>
                <a:gd name="T14" fmla="*/ 9 w 41"/>
                <a:gd name="T15" fmla="*/ 40 h 53"/>
                <a:gd name="T16" fmla="*/ 11 w 41"/>
                <a:gd name="T17" fmla="*/ 43 h 53"/>
                <a:gd name="T18" fmla="*/ 15 w 41"/>
                <a:gd name="T19" fmla="*/ 45 h 53"/>
                <a:gd name="T20" fmla="*/ 19 w 41"/>
                <a:gd name="T21" fmla="*/ 45 h 53"/>
                <a:gd name="T22" fmla="*/ 22 w 41"/>
                <a:gd name="T23" fmla="*/ 45 h 53"/>
                <a:gd name="T24" fmla="*/ 26 w 41"/>
                <a:gd name="T25" fmla="*/ 43 h 53"/>
                <a:gd name="T26" fmla="*/ 30 w 41"/>
                <a:gd name="T27" fmla="*/ 40 h 53"/>
                <a:gd name="T28" fmla="*/ 31 w 41"/>
                <a:gd name="T29" fmla="*/ 36 h 53"/>
                <a:gd name="T30" fmla="*/ 32 w 41"/>
                <a:gd name="T31" fmla="*/ 33 h 53"/>
                <a:gd name="T32" fmla="*/ 34 w 41"/>
                <a:gd name="T33" fmla="*/ 28 h 53"/>
                <a:gd name="T34" fmla="*/ 34 w 41"/>
                <a:gd name="T35" fmla="*/ 26 h 53"/>
                <a:gd name="T36" fmla="*/ 25 w 41"/>
                <a:gd name="T37" fmla="*/ 26 h 53"/>
                <a:gd name="T38" fmla="*/ 41 w 41"/>
                <a:gd name="T39" fmla="*/ 23 h 53"/>
                <a:gd name="T40" fmla="*/ 41 w 41"/>
                <a:gd name="T41" fmla="*/ 51 h 53"/>
                <a:gd name="T42" fmla="*/ 34 w 41"/>
                <a:gd name="T43" fmla="*/ 51 h 53"/>
                <a:gd name="T44" fmla="*/ 34 w 41"/>
                <a:gd name="T45" fmla="*/ 44 h 53"/>
                <a:gd name="T46" fmla="*/ 30 w 41"/>
                <a:gd name="T47" fmla="*/ 48 h 53"/>
                <a:gd name="T48" fmla="*/ 26 w 41"/>
                <a:gd name="T49" fmla="*/ 50 h 53"/>
                <a:gd name="T50" fmla="*/ 22 w 41"/>
                <a:gd name="T51" fmla="*/ 51 h 53"/>
                <a:gd name="T52" fmla="*/ 16 w 41"/>
                <a:gd name="T53" fmla="*/ 53 h 53"/>
                <a:gd name="T54" fmla="*/ 13 w 41"/>
                <a:gd name="T55" fmla="*/ 51 h 53"/>
                <a:gd name="T56" fmla="*/ 8 w 41"/>
                <a:gd name="T57" fmla="*/ 50 h 53"/>
                <a:gd name="T58" fmla="*/ 5 w 41"/>
                <a:gd name="T59" fmla="*/ 48 h 53"/>
                <a:gd name="T60" fmla="*/ 3 w 41"/>
                <a:gd name="T61" fmla="*/ 45 h 53"/>
                <a:gd name="T62" fmla="*/ 0 w 41"/>
                <a:gd name="T63" fmla="*/ 41 h 53"/>
                <a:gd name="T64" fmla="*/ 0 w 41"/>
                <a:gd name="T65" fmla="*/ 36 h 53"/>
                <a:gd name="T66" fmla="*/ 1 w 41"/>
                <a:gd name="T67" fmla="*/ 31 h 53"/>
                <a:gd name="T68" fmla="*/ 3 w 41"/>
                <a:gd name="T69" fmla="*/ 28 h 53"/>
                <a:gd name="T70" fmla="*/ 5 w 41"/>
                <a:gd name="T71" fmla="*/ 24 h 53"/>
                <a:gd name="T72" fmla="*/ 10 w 41"/>
                <a:gd name="T73" fmla="*/ 21 h 53"/>
                <a:gd name="T74" fmla="*/ 15 w 41"/>
                <a:gd name="T75" fmla="*/ 20 h 53"/>
                <a:gd name="T76" fmla="*/ 22 w 41"/>
                <a:gd name="T77" fmla="*/ 20 h 53"/>
                <a:gd name="T78" fmla="*/ 34 w 41"/>
                <a:gd name="T79" fmla="*/ 20 h 53"/>
                <a:gd name="T80" fmla="*/ 34 w 41"/>
                <a:gd name="T81" fmla="*/ 19 h 53"/>
                <a:gd name="T82" fmla="*/ 32 w 41"/>
                <a:gd name="T83" fmla="*/ 15 h 53"/>
                <a:gd name="T84" fmla="*/ 32 w 41"/>
                <a:gd name="T85" fmla="*/ 13 h 53"/>
                <a:gd name="T86" fmla="*/ 30 w 41"/>
                <a:gd name="T87" fmla="*/ 10 h 53"/>
                <a:gd name="T88" fmla="*/ 27 w 41"/>
                <a:gd name="T89" fmla="*/ 9 h 53"/>
                <a:gd name="T90" fmla="*/ 24 w 41"/>
                <a:gd name="T91" fmla="*/ 8 h 53"/>
                <a:gd name="T92" fmla="*/ 20 w 41"/>
                <a:gd name="T93" fmla="*/ 8 h 53"/>
                <a:gd name="T94" fmla="*/ 15 w 41"/>
                <a:gd name="T95" fmla="*/ 8 h 53"/>
                <a:gd name="T96" fmla="*/ 11 w 41"/>
                <a:gd name="T97" fmla="*/ 8 h 53"/>
                <a:gd name="T98" fmla="*/ 8 w 41"/>
                <a:gd name="T99" fmla="*/ 9 h 53"/>
                <a:gd name="T100" fmla="*/ 4 w 41"/>
                <a:gd name="T101" fmla="*/ 11 h 53"/>
                <a:gd name="T102" fmla="*/ 4 w 41"/>
                <a:gd name="T103" fmla="*/ 4 h 53"/>
                <a:gd name="T104" fmla="*/ 8 w 41"/>
                <a:gd name="T105" fmla="*/ 3 h 53"/>
                <a:gd name="T106" fmla="*/ 13 w 41"/>
                <a:gd name="T107" fmla="*/ 1 h 53"/>
                <a:gd name="T108" fmla="*/ 16 w 41"/>
                <a:gd name="T109" fmla="*/ 0 h 53"/>
                <a:gd name="T110" fmla="*/ 20 w 41"/>
                <a:gd name="T111" fmla="*/ 0 h 53"/>
                <a:gd name="T112" fmla="*/ 27 w 41"/>
                <a:gd name="T113" fmla="*/ 1 h 53"/>
                <a:gd name="T114" fmla="*/ 32 w 41"/>
                <a:gd name="T115" fmla="*/ 3 h 53"/>
                <a:gd name="T116" fmla="*/ 36 w 41"/>
                <a:gd name="T117" fmla="*/ 6 h 53"/>
                <a:gd name="T118" fmla="*/ 39 w 41"/>
                <a:gd name="T119" fmla="*/ 9 h 53"/>
                <a:gd name="T120" fmla="*/ 40 w 41"/>
                <a:gd name="T121" fmla="*/ 13 h 53"/>
                <a:gd name="T122" fmla="*/ 41 w 41"/>
                <a:gd name="T123" fmla="*/ 18 h 53"/>
                <a:gd name="T124" fmla="*/ 41 w 41"/>
                <a:gd name="T125" fmla="*/ 23 h 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" h="53">
                  <a:moveTo>
                    <a:pt x="25" y="26"/>
                  </a:moveTo>
                  <a:lnTo>
                    <a:pt x="20" y="26"/>
                  </a:lnTo>
                  <a:lnTo>
                    <a:pt x="15" y="26"/>
                  </a:lnTo>
                  <a:lnTo>
                    <a:pt x="13" y="28"/>
                  </a:lnTo>
                  <a:lnTo>
                    <a:pt x="10" y="30"/>
                  </a:lnTo>
                  <a:lnTo>
                    <a:pt x="9" y="33"/>
                  </a:lnTo>
                  <a:lnTo>
                    <a:pt x="9" y="36"/>
                  </a:lnTo>
                  <a:lnTo>
                    <a:pt x="9" y="40"/>
                  </a:lnTo>
                  <a:lnTo>
                    <a:pt x="11" y="43"/>
                  </a:lnTo>
                  <a:lnTo>
                    <a:pt x="15" y="45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3"/>
                  </a:lnTo>
                  <a:lnTo>
                    <a:pt x="30" y="40"/>
                  </a:lnTo>
                  <a:lnTo>
                    <a:pt x="31" y="36"/>
                  </a:lnTo>
                  <a:lnTo>
                    <a:pt x="32" y="33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25" y="26"/>
                  </a:lnTo>
                  <a:close/>
                  <a:moveTo>
                    <a:pt x="41" y="23"/>
                  </a:moveTo>
                  <a:lnTo>
                    <a:pt x="41" y="51"/>
                  </a:lnTo>
                  <a:lnTo>
                    <a:pt x="34" y="51"/>
                  </a:lnTo>
                  <a:lnTo>
                    <a:pt x="34" y="44"/>
                  </a:lnTo>
                  <a:lnTo>
                    <a:pt x="30" y="48"/>
                  </a:lnTo>
                  <a:lnTo>
                    <a:pt x="26" y="50"/>
                  </a:lnTo>
                  <a:lnTo>
                    <a:pt x="22" y="51"/>
                  </a:lnTo>
                  <a:lnTo>
                    <a:pt x="16" y="53"/>
                  </a:lnTo>
                  <a:lnTo>
                    <a:pt x="13" y="51"/>
                  </a:lnTo>
                  <a:lnTo>
                    <a:pt x="8" y="50"/>
                  </a:lnTo>
                  <a:lnTo>
                    <a:pt x="5" y="48"/>
                  </a:lnTo>
                  <a:lnTo>
                    <a:pt x="3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4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22" y="20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8" y="9"/>
                  </a:lnTo>
                  <a:lnTo>
                    <a:pt x="4" y="11"/>
                  </a:lnTo>
                  <a:lnTo>
                    <a:pt x="4" y="4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7" y="1"/>
                  </a:lnTo>
                  <a:lnTo>
                    <a:pt x="32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0" y="13"/>
                  </a:lnTo>
                  <a:lnTo>
                    <a:pt x="41" y="18"/>
                  </a:lnTo>
                  <a:lnTo>
                    <a:pt x="41" y="23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524" y="3129"/>
              <a:ext cx="42" cy="68"/>
            </a:xfrm>
            <a:custGeom>
              <a:avLst/>
              <a:gdLst>
                <a:gd name="T0" fmla="*/ 0 w 42"/>
                <a:gd name="T1" fmla="*/ 0 h 68"/>
                <a:gd name="T2" fmla="*/ 7 w 42"/>
                <a:gd name="T3" fmla="*/ 0 h 68"/>
                <a:gd name="T4" fmla="*/ 7 w 42"/>
                <a:gd name="T5" fmla="*/ 40 h 68"/>
                <a:gd name="T6" fmla="*/ 31 w 42"/>
                <a:gd name="T7" fmla="*/ 18 h 68"/>
                <a:gd name="T8" fmla="*/ 42 w 42"/>
                <a:gd name="T9" fmla="*/ 18 h 68"/>
                <a:gd name="T10" fmla="*/ 16 w 42"/>
                <a:gd name="T11" fmla="*/ 42 h 68"/>
                <a:gd name="T12" fmla="*/ 42 w 42"/>
                <a:gd name="T13" fmla="*/ 68 h 68"/>
                <a:gd name="T14" fmla="*/ 32 w 42"/>
                <a:gd name="T15" fmla="*/ 68 h 68"/>
                <a:gd name="T16" fmla="*/ 7 w 42"/>
                <a:gd name="T17" fmla="*/ 43 h 68"/>
                <a:gd name="T18" fmla="*/ 7 w 42"/>
                <a:gd name="T19" fmla="*/ 68 h 68"/>
                <a:gd name="T20" fmla="*/ 0 w 42"/>
                <a:gd name="T21" fmla="*/ 68 h 68"/>
                <a:gd name="T22" fmla="*/ 0 w 42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" h="68">
                  <a:moveTo>
                    <a:pt x="0" y="0"/>
                  </a:moveTo>
                  <a:lnTo>
                    <a:pt x="7" y="0"/>
                  </a:lnTo>
                  <a:lnTo>
                    <a:pt x="7" y="40"/>
                  </a:lnTo>
                  <a:lnTo>
                    <a:pt x="31" y="18"/>
                  </a:lnTo>
                  <a:lnTo>
                    <a:pt x="42" y="18"/>
                  </a:lnTo>
                  <a:lnTo>
                    <a:pt x="16" y="42"/>
                  </a:lnTo>
                  <a:lnTo>
                    <a:pt x="42" y="68"/>
                  </a:lnTo>
                  <a:lnTo>
                    <a:pt x="32" y="68"/>
                  </a:lnTo>
                  <a:lnTo>
                    <a:pt x="7" y="43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0" name="Freeform 156"/>
            <p:cNvSpPr>
              <a:spLocks noEditPoints="1"/>
            </p:cNvSpPr>
            <p:nvPr/>
          </p:nvSpPr>
          <p:spPr bwMode="auto">
            <a:xfrm>
              <a:off x="2572" y="3146"/>
              <a:ext cx="45" cy="53"/>
            </a:xfrm>
            <a:custGeom>
              <a:avLst/>
              <a:gdLst>
                <a:gd name="T0" fmla="*/ 45 w 45"/>
                <a:gd name="T1" fmla="*/ 24 h 53"/>
                <a:gd name="T2" fmla="*/ 45 w 45"/>
                <a:gd name="T3" fmla="*/ 28 h 53"/>
                <a:gd name="T4" fmla="*/ 8 w 45"/>
                <a:gd name="T5" fmla="*/ 28 h 53"/>
                <a:gd name="T6" fmla="*/ 9 w 45"/>
                <a:gd name="T7" fmla="*/ 33 h 53"/>
                <a:gd name="T8" fmla="*/ 10 w 45"/>
                <a:gd name="T9" fmla="*/ 38 h 53"/>
                <a:gd name="T10" fmla="*/ 13 w 45"/>
                <a:gd name="T11" fmla="*/ 41 h 53"/>
                <a:gd name="T12" fmla="*/ 16 w 45"/>
                <a:gd name="T13" fmla="*/ 44 h 53"/>
                <a:gd name="T14" fmla="*/ 20 w 45"/>
                <a:gd name="T15" fmla="*/ 45 h 53"/>
                <a:gd name="T16" fmla="*/ 25 w 45"/>
                <a:gd name="T17" fmla="*/ 45 h 53"/>
                <a:gd name="T18" fmla="*/ 30 w 45"/>
                <a:gd name="T19" fmla="*/ 45 h 53"/>
                <a:gd name="T20" fmla="*/ 35 w 45"/>
                <a:gd name="T21" fmla="*/ 44 h 53"/>
                <a:gd name="T22" fmla="*/ 39 w 45"/>
                <a:gd name="T23" fmla="*/ 43 h 53"/>
                <a:gd name="T24" fmla="*/ 44 w 45"/>
                <a:gd name="T25" fmla="*/ 40 h 53"/>
                <a:gd name="T26" fmla="*/ 44 w 45"/>
                <a:gd name="T27" fmla="*/ 48 h 53"/>
                <a:gd name="T28" fmla="*/ 39 w 45"/>
                <a:gd name="T29" fmla="*/ 50 h 53"/>
                <a:gd name="T30" fmla="*/ 34 w 45"/>
                <a:gd name="T31" fmla="*/ 51 h 53"/>
                <a:gd name="T32" fmla="*/ 30 w 45"/>
                <a:gd name="T33" fmla="*/ 51 h 53"/>
                <a:gd name="T34" fmla="*/ 25 w 45"/>
                <a:gd name="T35" fmla="*/ 53 h 53"/>
                <a:gd name="T36" fmla="*/ 20 w 45"/>
                <a:gd name="T37" fmla="*/ 51 h 53"/>
                <a:gd name="T38" fmla="*/ 15 w 45"/>
                <a:gd name="T39" fmla="*/ 50 h 53"/>
                <a:gd name="T40" fmla="*/ 10 w 45"/>
                <a:gd name="T41" fmla="*/ 48 h 53"/>
                <a:gd name="T42" fmla="*/ 7 w 45"/>
                <a:gd name="T43" fmla="*/ 45 h 53"/>
                <a:gd name="T44" fmla="*/ 4 w 45"/>
                <a:gd name="T45" fmla="*/ 41 h 53"/>
                <a:gd name="T46" fmla="*/ 2 w 45"/>
                <a:gd name="T47" fmla="*/ 38 h 53"/>
                <a:gd name="T48" fmla="*/ 0 w 45"/>
                <a:gd name="T49" fmla="*/ 33 h 53"/>
                <a:gd name="T50" fmla="*/ 0 w 45"/>
                <a:gd name="T51" fmla="*/ 26 h 53"/>
                <a:gd name="T52" fmla="*/ 0 w 45"/>
                <a:gd name="T53" fmla="*/ 21 h 53"/>
                <a:gd name="T54" fmla="*/ 2 w 45"/>
                <a:gd name="T55" fmla="*/ 16 h 53"/>
                <a:gd name="T56" fmla="*/ 4 w 45"/>
                <a:gd name="T57" fmla="*/ 11 h 53"/>
                <a:gd name="T58" fmla="*/ 7 w 45"/>
                <a:gd name="T59" fmla="*/ 8 h 53"/>
                <a:gd name="T60" fmla="*/ 10 w 45"/>
                <a:gd name="T61" fmla="*/ 4 h 53"/>
                <a:gd name="T62" fmla="*/ 14 w 45"/>
                <a:gd name="T63" fmla="*/ 3 h 53"/>
                <a:gd name="T64" fmla="*/ 19 w 45"/>
                <a:gd name="T65" fmla="*/ 1 h 53"/>
                <a:gd name="T66" fmla="*/ 24 w 45"/>
                <a:gd name="T67" fmla="*/ 0 h 53"/>
                <a:gd name="T68" fmla="*/ 30 w 45"/>
                <a:gd name="T69" fmla="*/ 1 h 53"/>
                <a:gd name="T70" fmla="*/ 35 w 45"/>
                <a:gd name="T71" fmla="*/ 3 h 53"/>
                <a:gd name="T72" fmla="*/ 39 w 45"/>
                <a:gd name="T73" fmla="*/ 6 h 53"/>
                <a:gd name="T74" fmla="*/ 43 w 45"/>
                <a:gd name="T75" fmla="*/ 11 h 53"/>
                <a:gd name="T76" fmla="*/ 45 w 45"/>
                <a:gd name="T77" fmla="*/ 18 h 53"/>
                <a:gd name="T78" fmla="*/ 45 w 45"/>
                <a:gd name="T79" fmla="*/ 24 h 53"/>
                <a:gd name="T80" fmla="*/ 38 w 45"/>
                <a:gd name="T81" fmla="*/ 21 h 53"/>
                <a:gd name="T82" fmla="*/ 36 w 45"/>
                <a:gd name="T83" fmla="*/ 18 h 53"/>
                <a:gd name="T84" fmla="*/ 35 w 45"/>
                <a:gd name="T85" fmla="*/ 14 h 53"/>
                <a:gd name="T86" fmla="*/ 34 w 45"/>
                <a:gd name="T87" fmla="*/ 11 h 53"/>
                <a:gd name="T88" fmla="*/ 31 w 45"/>
                <a:gd name="T89" fmla="*/ 9 h 53"/>
                <a:gd name="T90" fmla="*/ 28 w 45"/>
                <a:gd name="T91" fmla="*/ 8 h 53"/>
                <a:gd name="T92" fmla="*/ 24 w 45"/>
                <a:gd name="T93" fmla="*/ 8 h 53"/>
                <a:gd name="T94" fmla="*/ 20 w 45"/>
                <a:gd name="T95" fmla="*/ 8 h 53"/>
                <a:gd name="T96" fmla="*/ 16 w 45"/>
                <a:gd name="T97" fmla="*/ 9 h 53"/>
                <a:gd name="T98" fmla="*/ 13 w 45"/>
                <a:gd name="T99" fmla="*/ 11 h 53"/>
                <a:gd name="T100" fmla="*/ 10 w 45"/>
                <a:gd name="T101" fmla="*/ 14 h 53"/>
                <a:gd name="T102" fmla="*/ 9 w 45"/>
                <a:gd name="T103" fmla="*/ 18 h 53"/>
                <a:gd name="T104" fmla="*/ 9 w 45"/>
                <a:gd name="T105" fmla="*/ 21 h 53"/>
                <a:gd name="T106" fmla="*/ 38 w 45"/>
                <a:gd name="T107" fmla="*/ 21 h 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5" h="53">
                  <a:moveTo>
                    <a:pt x="45" y="24"/>
                  </a:moveTo>
                  <a:lnTo>
                    <a:pt x="45" y="28"/>
                  </a:lnTo>
                  <a:lnTo>
                    <a:pt x="8" y="28"/>
                  </a:lnTo>
                  <a:lnTo>
                    <a:pt x="9" y="33"/>
                  </a:lnTo>
                  <a:lnTo>
                    <a:pt x="10" y="38"/>
                  </a:lnTo>
                  <a:lnTo>
                    <a:pt x="13" y="41"/>
                  </a:lnTo>
                  <a:lnTo>
                    <a:pt x="16" y="44"/>
                  </a:lnTo>
                  <a:lnTo>
                    <a:pt x="20" y="45"/>
                  </a:lnTo>
                  <a:lnTo>
                    <a:pt x="25" y="45"/>
                  </a:lnTo>
                  <a:lnTo>
                    <a:pt x="30" y="45"/>
                  </a:lnTo>
                  <a:lnTo>
                    <a:pt x="35" y="44"/>
                  </a:lnTo>
                  <a:lnTo>
                    <a:pt x="39" y="43"/>
                  </a:lnTo>
                  <a:lnTo>
                    <a:pt x="44" y="40"/>
                  </a:lnTo>
                  <a:lnTo>
                    <a:pt x="44" y="48"/>
                  </a:lnTo>
                  <a:lnTo>
                    <a:pt x="39" y="50"/>
                  </a:lnTo>
                  <a:lnTo>
                    <a:pt x="34" y="51"/>
                  </a:lnTo>
                  <a:lnTo>
                    <a:pt x="30" y="51"/>
                  </a:lnTo>
                  <a:lnTo>
                    <a:pt x="25" y="53"/>
                  </a:lnTo>
                  <a:lnTo>
                    <a:pt x="20" y="51"/>
                  </a:lnTo>
                  <a:lnTo>
                    <a:pt x="15" y="50"/>
                  </a:lnTo>
                  <a:lnTo>
                    <a:pt x="10" y="48"/>
                  </a:lnTo>
                  <a:lnTo>
                    <a:pt x="7" y="45"/>
                  </a:lnTo>
                  <a:lnTo>
                    <a:pt x="4" y="41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9" y="6"/>
                  </a:lnTo>
                  <a:lnTo>
                    <a:pt x="43" y="11"/>
                  </a:lnTo>
                  <a:lnTo>
                    <a:pt x="45" y="18"/>
                  </a:lnTo>
                  <a:lnTo>
                    <a:pt x="45" y="24"/>
                  </a:lnTo>
                  <a:close/>
                  <a:moveTo>
                    <a:pt x="38" y="21"/>
                  </a:moveTo>
                  <a:lnTo>
                    <a:pt x="36" y="18"/>
                  </a:lnTo>
                  <a:lnTo>
                    <a:pt x="35" y="14"/>
                  </a:lnTo>
                  <a:lnTo>
                    <a:pt x="34" y="11"/>
                  </a:lnTo>
                  <a:lnTo>
                    <a:pt x="31" y="9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9"/>
                  </a:lnTo>
                  <a:lnTo>
                    <a:pt x="13" y="11"/>
                  </a:lnTo>
                  <a:lnTo>
                    <a:pt x="10" y="14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" name="Freeform 157"/>
            <p:cNvSpPr>
              <a:spLocks/>
            </p:cNvSpPr>
            <p:nvPr/>
          </p:nvSpPr>
          <p:spPr bwMode="auto">
            <a:xfrm>
              <a:off x="1984" y="2844"/>
              <a:ext cx="193" cy="146"/>
            </a:xfrm>
            <a:custGeom>
              <a:avLst/>
              <a:gdLst>
                <a:gd name="T0" fmla="*/ 177 w 193"/>
                <a:gd name="T1" fmla="*/ 109 h 146"/>
                <a:gd name="T2" fmla="*/ 161 w 193"/>
                <a:gd name="T3" fmla="*/ 146 h 146"/>
                <a:gd name="T4" fmla="*/ 0 w 193"/>
                <a:gd name="T5" fmla="*/ 74 h 146"/>
                <a:gd name="T6" fmla="*/ 33 w 193"/>
                <a:gd name="T7" fmla="*/ 0 h 146"/>
                <a:gd name="T8" fmla="*/ 193 w 193"/>
                <a:gd name="T9" fmla="*/ 73 h 146"/>
                <a:gd name="T10" fmla="*/ 177 w 193"/>
                <a:gd name="T11" fmla="*/ 109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3" h="146">
                  <a:moveTo>
                    <a:pt x="177" y="109"/>
                  </a:moveTo>
                  <a:lnTo>
                    <a:pt x="161" y="146"/>
                  </a:lnTo>
                  <a:lnTo>
                    <a:pt x="0" y="74"/>
                  </a:lnTo>
                  <a:lnTo>
                    <a:pt x="33" y="0"/>
                  </a:lnTo>
                  <a:lnTo>
                    <a:pt x="193" y="73"/>
                  </a:lnTo>
                  <a:lnTo>
                    <a:pt x="177" y="109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" name="Freeform 158"/>
            <p:cNvSpPr>
              <a:spLocks/>
            </p:cNvSpPr>
            <p:nvPr/>
          </p:nvSpPr>
          <p:spPr bwMode="auto">
            <a:xfrm>
              <a:off x="1984" y="2844"/>
              <a:ext cx="193" cy="146"/>
            </a:xfrm>
            <a:custGeom>
              <a:avLst/>
              <a:gdLst>
                <a:gd name="T0" fmla="*/ 177 w 193"/>
                <a:gd name="T1" fmla="*/ 109 h 146"/>
                <a:gd name="T2" fmla="*/ 161 w 193"/>
                <a:gd name="T3" fmla="*/ 146 h 146"/>
                <a:gd name="T4" fmla="*/ 0 w 193"/>
                <a:gd name="T5" fmla="*/ 74 h 146"/>
                <a:gd name="T6" fmla="*/ 33 w 193"/>
                <a:gd name="T7" fmla="*/ 0 h 146"/>
                <a:gd name="T8" fmla="*/ 193 w 193"/>
                <a:gd name="T9" fmla="*/ 73 h 146"/>
                <a:gd name="T10" fmla="*/ 177 w 193"/>
                <a:gd name="T11" fmla="*/ 109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3" h="146">
                  <a:moveTo>
                    <a:pt x="177" y="109"/>
                  </a:moveTo>
                  <a:lnTo>
                    <a:pt x="161" y="146"/>
                  </a:lnTo>
                  <a:lnTo>
                    <a:pt x="0" y="74"/>
                  </a:lnTo>
                  <a:lnTo>
                    <a:pt x="33" y="0"/>
                  </a:lnTo>
                  <a:lnTo>
                    <a:pt x="193" y="73"/>
                  </a:lnTo>
                  <a:lnTo>
                    <a:pt x="177" y="109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" name="Freeform 159"/>
            <p:cNvSpPr>
              <a:spLocks/>
            </p:cNvSpPr>
            <p:nvPr/>
          </p:nvSpPr>
          <p:spPr bwMode="auto">
            <a:xfrm>
              <a:off x="4026" y="2160"/>
              <a:ext cx="95" cy="182"/>
            </a:xfrm>
            <a:custGeom>
              <a:avLst/>
              <a:gdLst>
                <a:gd name="T0" fmla="*/ 55 w 95"/>
                <a:gd name="T1" fmla="*/ 178 h 182"/>
                <a:gd name="T2" fmla="*/ 15 w 95"/>
                <a:gd name="T3" fmla="*/ 182 h 182"/>
                <a:gd name="T4" fmla="*/ 0 w 95"/>
                <a:gd name="T5" fmla="*/ 6 h 182"/>
                <a:gd name="T6" fmla="*/ 80 w 95"/>
                <a:gd name="T7" fmla="*/ 0 h 182"/>
                <a:gd name="T8" fmla="*/ 95 w 95"/>
                <a:gd name="T9" fmla="*/ 175 h 182"/>
                <a:gd name="T10" fmla="*/ 55 w 95"/>
                <a:gd name="T11" fmla="*/ 178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" h="182">
                  <a:moveTo>
                    <a:pt x="55" y="178"/>
                  </a:moveTo>
                  <a:lnTo>
                    <a:pt x="15" y="182"/>
                  </a:lnTo>
                  <a:lnTo>
                    <a:pt x="0" y="6"/>
                  </a:lnTo>
                  <a:lnTo>
                    <a:pt x="80" y="0"/>
                  </a:lnTo>
                  <a:lnTo>
                    <a:pt x="95" y="175"/>
                  </a:lnTo>
                  <a:lnTo>
                    <a:pt x="55" y="178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4" name="Freeform 160"/>
            <p:cNvSpPr>
              <a:spLocks/>
            </p:cNvSpPr>
            <p:nvPr/>
          </p:nvSpPr>
          <p:spPr bwMode="auto">
            <a:xfrm>
              <a:off x="4026" y="2160"/>
              <a:ext cx="95" cy="182"/>
            </a:xfrm>
            <a:custGeom>
              <a:avLst/>
              <a:gdLst>
                <a:gd name="T0" fmla="*/ 55 w 95"/>
                <a:gd name="T1" fmla="*/ 178 h 182"/>
                <a:gd name="T2" fmla="*/ 15 w 95"/>
                <a:gd name="T3" fmla="*/ 182 h 182"/>
                <a:gd name="T4" fmla="*/ 0 w 95"/>
                <a:gd name="T5" fmla="*/ 6 h 182"/>
                <a:gd name="T6" fmla="*/ 80 w 95"/>
                <a:gd name="T7" fmla="*/ 0 h 182"/>
                <a:gd name="T8" fmla="*/ 95 w 95"/>
                <a:gd name="T9" fmla="*/ 175 h 182"/>
                <a:gd name="T10" fmla="*/ 55 w 95"/>
                <a:gd name="T11" fmla="*/ 178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" h="182">
                  <a:moveTo>
                    <a:pt x="55" y="178"/>
                  </a:moveTo>
                  <a:lnTo>
                    <a:pt x="15" y="182"/>
                  </a:lnTo>
                  <a:lnTo>
                    <a:pt x="0" y="6"/>
                  </a:lnTo>
                  <a:lnTo>
                    <a:pt x="80" y="0"/>
                  </a:lnTo>
                  <a:lnTo>
                    <a:pt x="95" y="175"/>
                  </a:lnTo>
                  <a:lnTo>
                    <a:pt x="55" y="178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5" name="Freeform 161"/>
            <p:cNvSpPr>
              <a:spLocks/>
            </p:cNvSpPr>
            <p:nvPr/>
          </p:nvSpPr>
          <p:spPr bwMode="auto">
            <a:xfrm>
              <a:off x="3881" y="2472"/>
              <a:ext cx="214" cy="290"/>
            </a:xfrm>
            <a:custGeom>
              <a:avLst/>
              <a:gdLst>
                <a:gd name="T0" fmla="*/ 140 w 214"/>
                <a:gd name="T1" fmla="*/ 164 h 290"/>
                <a:gd name="T2" fmla="*/ 65 w 214"/>
                <a:gd name="T3" fmla="*/ 290 h 290"/>
                <a:gd name="T4" fmla="*/ 0 w 214"/>
                <a:gd name="T5" fmla="*/ 253 h 290"/>
                <a:gd name="T6" fmla="*/ 150 w 214"/>
                <a:gd name="T7" fmla="*/ 0 h 290"/>
                <a:gd name="T8" fmla="*/ 214 w 214"/>
                <a:gd name="T9" fmla="*/ 37 h 290"/>
                <a:gd name="T10" fmla="*/ 140 w 214"/>
                <a:gd name="T11" fmla="*/ 164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4" h="290">
                  <a:moveTo>
                    <a:pt x="140" y="164"/>
                  </a:moveTo>
                  <a:lnTo>
                    <a:pt x="65" y="290"/>
                  </a:lnTo>
                  <a:lnTo>
                    <a:pt x="0" y="253"/>
                  </a:lnTo>
                  <a:lnTo>
                    <a:pt x="150" y="0"/>
                  </a:lnTo>
                  <a:lnTo>
                    <a:pt x="214" y="37"/>
                  </a:lnTo>
                  <a:lnTo>
                    <a:pt x="140" y="164"/>
                  </a:lnTo>
                  <a:close/>
                </a:path>
              </a:pathLst>
            </a:custGeom>
            <a:solidFill>
              <a:srgbClr val="E6FF01"/>
            </a:solidFill>
            <a:ln w="0">
              <a:solidFill>
                <a:srgbClr val="E6FF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" name="Freeform 162"/>
            <p:cNvSpPr>
              <a:spLocks/>
            </p:cNvSpPr>
            <p:nvPr/>
          </p:nvSpPr>
          <p:spPr bwMode="auto">
            <a:xfrm>
              <a:off x="3881" y="2472"/>
              <a:ext cx="214" cy="290"/>
            </a:xfrm>
            <a:custGeom>
              <a:avLst/>
              <a:gdLst>
                <a:gd name="T0" fmla="*/ 140 w 214"/>
                <a:gd name="T1" fmla="*/ 164 h 290"/>
                <a:gd name="T2" fmla="*/ 65 w 214"/>
                <a:gd name="T3" fmla="*/ 290 h 290"/>
                <a:gd name="T4" fmla="*/ 0 w 214"/>
                <a:gd name="T5" fmla="*/ 253 h 290"/>
                <a:gd name="T6" fmla="*/ 150 w 214"/>
                <a:gd name="T7" fmla="*/ 0 h 290"/>
                <a:gd name="T8" fmla="*/ 214 w 214"/>
                <a:gd name="T9" fmla="*/ 37 h 290"/>
                <a:gd name="T10" fmla="*/ 140 w 214"/>
                <a:gd name="T11" fmla="*/ 164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4" h="290">
                  <a:moveTo>
                    <a:pt x="140" y="164"/>
                  </a:moveTo>
                  <a:lnTo>
                    <a:pt x="65" y="290"/>
                  </a:lnTo>
                  <a:lnTo>
                    <a:pt x="0" y="253"/>
                  </a:lnTo>
                  <a:lnTo>
                    <a:pt x="150" y="0"/>
                  </a:lnTo>
                  <a:lnTo>
                    <a:pt x="214" y="37"/>
                  </a:lnTo>
                  <a:lnTo>
                    <a:pt x="140" y="164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7" name="Freeform 163"/>
            <p:cNvSpPr>
              <a:spLocks/>
            </p:cNvSpPr>
            <p:nvPr/>
          </p:nvSpPr>
          <p:spPr bwMode="auto">
            <a:xfrm>
              <a:off x="3768" y="1770"/>
              <a:ext cx="257" cy="264"/>
            </a:xfrm>
            <a:custGeom>
              <a:avLst/>
              <a:gdLst>
                <a:gd name="T0" fmla="*/ 156 w 257"/>
                <a:gd name="T1" fmla="*/ 106 h 264"/>
                <a:gd name="T2" fmla="*/ 257 w 257"/>
                <a:gd name="T3" fmla="*/ 212 h 264"/>
                <a:gd name="T4" fmla="*/ 203 w 257"/>
                <a:gd name="T5" fmla="*/ 264 h 264"/>
                <a:gd name="T6" fmla="*/ 0 w 257"/>
                <a:gd name="T7" fmla="*/ 52 h 264"/>
                <a:gd name="T8" fmla="*/ 54 w 257"/>
                <a:gd name="T9" fmla="*/ 0 h 264"/>
                <a:gd name="T10" fmla="*/ 156 w 257"/>
                <a:gd name="T11" fmla="*/ 106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7" h="264">
                  <a:moveTo>
                    <a:pt x="156" y="106"/>
                  </a:moveTo>
                  <a:lnTo>
                    <a:pt x="257" y="212"/>
                  </a:lnTo>
                  <a:lnTo>
                    <a:pt x="203" y="264"/>
                  </a:lnTo>
                  <a:lnTo>
                    <a:pt x="0" y="52"/>
                  </a:lnTo>
                  <a:lnTo>
                    <a:pt x="54" y="0"/>
                  </a:lnTo>
                  <a:lnTo>
                    <a:pt x="156" y="106"/>
                  </a:lnTo>
                  <a:close/>
                </a:path>
              </a:pathLst>
            </a:custGeom>
            <a:solidFill>
              <a:srgbClr val="E6FF01"/>
            </a:solidFill>
            <a:ln w="0">
              <a:solidFill>
                <a:srgbClr val="E6FF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8" name="Freeform 164"/>
            <p:cNvSpPr>
              <a:spLocks/>
            </p:cNvSpPr>
            <p:nvPr/>
          </p:nvSpPr>
          <p:spPr bwMode="auto">
            <a:xfrm>
              <a:off x="3768" y="1770"/>
              <a:ext cx="257" cy="264"/>
            </a:xfrm>
            <a:custGeom>
              <a:avLst/>
              <a:gdLst>
                <a:gd name="T0" fmla="*/ 156 w 257"/>
                <a:gd name="T1" fmla="*/ 106 h 264"/>
                <a:gd name="T2" fmla="*/ 257 w 257"/>
                <a:gd name="T3" fmla="*/ 212 h 264"/>
                <a:gd name="T4" fmla="*/ 203 w 257"/>
                <a:gd name="T5" fmla="*/ 264 h 264"/>
                <a:gd name="T6" fmla="*/ 0 w 257"/>
                <a:gd name="T7" fmla="*/ 52 h 264"/>
                <a:gd name="T8" fmla="*/ 54 w 257"/>
                <a:gd name="T9" fmla="*/ 0 h 264"/>
                <a:gd name="T10" fmla="*/ 156 w 257"/>
                <a:gd name="T11" fmla="*/ 106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7" h="264">
                  <a:moveTo>
                    <a:pt x="156" y="106"/>
                  </a:moveTo>
                  <a:lnTo>
                    <a:pt x="257" y="212"/>
                  </a:lnTo>
                  <a:lnTo>
                    <a:pt x="203" y="264"/>
                  </a:lnTo>
                  <a:lnTo>
                    <a:pt x="0" y="52"/>
                  </a:lnTo>
                  <a:lnTo>
                    <a:pt x="54" y="0"/>
                  </a:lnTo>
                  <a:lnTo>
                    <a:pt x="156" y="106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9" name="Freeform 165"/>
            <p:cNvSpPr>
              <a:spLocks/>
            </p:cNvSpPr>
            <p:nvPr/>
          </p:nvSpPr>
          <p:spPr bwMode="auto">
            <a:xfrm>
              <a:off x="3613" y="2844"/>
              <a:ext cx="194" cy="146"/>
            </a:xfrm>
            <a:custGeom>
              <a:avLst/>
              <a:gdLst>
                <a:gd name="T0" fmla="*/ 17 w 194"/>
                <a:gd name="T1" fmla="*/ 109 h 146"/>
                <a:gd name="T2" fmla="*/ 0 w 194"/>
                <a:gd name="T3" fmla="*/ 73 h 146"/>
                <a:gd name="T4" fmla="*/ 160 w 194"/>
                <a:gd name="T5" fmla="*/ 0 h 146"/>
                <a:gd name="T6" fmla="*/ 194 w 194"/>
                <a:gd name="T7" fmla="*/ 74 h 146"/>
                <a:gd name="T8" fmla="*/ 33 w 194"/>
                <a:gd name="T9" fmla="*/ 146 h 146"/>
                <a:gd name="T10" fmla="*/ 17 w 194"/>
                <a:gd name="T11" fmla="*/ 109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46">
                  <a:moveTo>
                    <a:pt x="17" y="109"/>
                  </a:moveTo>
                  <a:lnTo>
                    <a:pt x="0" y="73"/>
                  </a:lnTo>
                  <a:lnTo>
                    <a:pt x="160" y="0"/>
                  </a:lnTo>
                  <a:lnTo>
                    <a:pt x="194" y="74"/>
                  </a:lnTo>
                  <a:lnTo>
                    <a:pt x="33" y="146"/>
                  </a:lnTo>
                  <a:lnTo>
                    <a:pt x="17" y="109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0" name="Freeform 166"/>
            <p:cNvSpPr>
              <a:spLocks/>
            </p:cNvSpPr>
            <p:nvPr/>
          </p:nvSpPr>
          <p:spPr bwMode="auto">
            <a:xfrm>
              <a:off x="3613" y="2844"/>
              <a:ext cx="194" cy="146"/>
            </a:xfrm>
            <a:custGeom>
              <a:avLst/>
              <a:gdLst>
                <a:gd name="T0" fmla="*/ 17 w 194"/>
                <a:gd name="T1" fmla="*/ 109 h 146"/>
                <a:gd name="T2" fmla="*/ 0 w 194"/>
                <a:gd name="T3" fmla="*/ 73 h 146"/>
                <a:gd name="T4" fmla="*/ 160 w 194"/>
                <a:gd name="T5" fmla="*/ 0 h 146"/>
                <a:gd name="T6" fmla="*/ 194 w 194"/>
                <a:gd name="T7" fmla="*/ 74 h 146"/>
                <a:gd name="T8" fmla="*/ 33 w 194"/>
                <a:gd name="T9" fmla="*/ 146 h 146"/>
                <a:gd name="T10" fmla="*/ 17 w 194"/>
                <a:gd name="T11" fmla="*/ 109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46">
                  <a:moveTo>
                    <a:pt x="17" y="109"/>
                  </a:moveTo>
                  <a:lnTo>
                    <a:pt x="0" y="73"/>
                  </a:lnTo>
                  <a:lnTo>
                    <a:pt x="160" y="0"/>
                  </a:lnTo>
                  <a:lnTo>
                    <a:pt x="194" y="74"/>
                  </a:lnTo>
                  <a:lnTo>
                    <a:pt x="33" y="146"/>
                  </a:lnTo>
                  <a:lnTo>
                    <a:pt x="17" y="109"/>
                  </a:lnTo>
                </a:path>
              </a:pathLst>
            </a:custGeom>
            <a:noFill/>
            <a:ln w="11113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1" name="Freeform 167"/>
            <p:cNvSpPr>
              <a:spLocks/>
            </p:cNvSpPr>
            <p:nvPr/>
          </p:nvSpPr>
          <p:spPr bwMode="auto">
            <a:xfrm>
              <a:off x="2105" y="2837"/>
              <a:ext cx="21" cy="34"/>
            </a:xfrm>
            <a:custGeom>
              <a:avLst/>
              <a:gdLst>
                <a:gd name="T0" fmla="*/ 6 w 21"/>
                <a:gd name="T1" fmla="*/ 34 h 34"/>
                <a:gd name="T2" fmla="*/ 0 w 21"/>
                <a:gd name="T3" fmla="*/ 0 h 34"/>
                <a:gd name="T4" fmla="*/ 21 w 21"/>
                <a:gd name="T5" fmla="*/ 4 h 34"/>
                <a:gd name="T6" fmla="*/ 6 w 21"/>
                <a:gd name="T7" fmla="*/ 34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34">
                  <a:moveTo>
                    <a:pt x="6" y="34"/>
                  </a:moveTo>
                  <a:lnTo>
                    <a:pt x="0" y="0"/>
                  </a:lnTo>
                  <a:lnTo>
                    <a:pt x="21" y="4"/>
                  </a:lnTo>
                  <a:lnTo>
                    <a:pt x="6" y="34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2" name="Freeform 168"/>
            <p:cNvSpPr>
              <a:spLocks/>
            </p:cNvSpPr>
            <p:nvPr/>
          </p:nvSpPr>
          <p:spPr bwMode="auto">
            <a:xfrm>
              <a:off x="2111" y="2421"/>
              <a:ext cx="70" cy="425"/>
            </a:xfrm>
            <a:custGeom>
              <a:avLst/>
              <a:gdLst>
                <a:gd name="T0" fmla="*/ 70 w 70"/>
                <a:gd name="T1" fmla="*/ 1 h 425"/>
                <a:gd name="T2" fmla="*/ 6 w 70"/>
                <a:gd name="T3" fmla="*/ 425 h 425"/>
                <a:gd name="T4" fmla="*/ 0 w 70"/>
                <a:gd name="T5" fmla="*/ 423 h 425"/>
                <a:gd name="T6" fmla="*/ 64 w 70"/>
                <a:gd name="T7" fmla="*/ 0 h 425"/>
                <a:gd name="T8" fmla="*/ 70 w 70"/>
                <a:gd name="T9" fmla="*/ 1 h 4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425">
                  <a:moveTo>
                    <a:pt x="70" y="1"/>
                  </a:moveTo>
                  <a:lnTo>
                    <a:pt x="6" y="425"/>
                  </a:lnTo>
                  <a:lnTo>
                    <a:pt x="0" y="423"/>
                  </a:lnTo>
                  <a:lnTo>
                    <a:pt x="64" y="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010101"/>
            </a:solidFill>
            <a:ln w="0">
              <a:solidFill>
                <a:srgbClr val="0101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175" name="直線矢印コネクタ 174"/>
          <p:cNvCxnSpPr/>
          <p:nvPr/>
        </p:nvCxnSpPr>
        <p:spPr bwMode="auto">
          <a:xfrm>
            <a:off x="1480592" y="5013176"/>
            <a:ext cx="1003176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平行四辺形 3"/>
          <p:cNvSpPr/>
          <p:nvPr/>
        </p:nvSpPr>
        <p:spPr bwMode="auto">
          <a:xfrm rot="-1500000" flipV="1">
            <a:off x="298138" y="3523145"/>
            <a:ext cx="4178010" cy="1039082"/>
          </a:xfrm>
          <a:prstGeom prst="parallelogram">
            <a:avLst>
              <a:gd name="adj" fmla="val 74492"/>
            </a:avLst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2529" name="テキスト ボックス 22528"/>
          <p:cNvSpPr txBox="1"/>
          <p:nvPr/>
        </p:nvSpPr>
        <p:spPr>
          <a:xfrm>
            <a:off x="6372200" y="4005064"/>
            <a:ext cx="2304862" cy="369332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Crab Waist scheme</a:t>
            </a:r>
            <a:endParaRPr kumimoji="1" lang="ja-JP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" name="Picture 25" descr="wiggle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22677"/>
            <a:ext cx="1240134" cy="105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正方形/長方形 22532"/>
          <p:cNvSpPr/>
          <p:nvPr/>
        </p:nvSpPr>
        <p:spPr>
          <a:xfrm>
            <a:off x="1329363" y="5877272"/>
            <a:ext cx="20185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Damping </a:t>
            </a:r>
          </a:p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</a:rPr>
              <a:t>wiggler</a:t>
            </a:r>
            <a:r>
              <a:rPr kumimoji="0" lang="en-US" altLang="ja-JP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</a:rPr>
              <a:t>prototype 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BINP STCF Site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Picture 4" descr="INP-12-for-An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1052736"/>
            <a:ext cx="9140825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85800" y="5550331"/>
            <a:ext cx="6462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Construction: ~6 years, International review</a:t>
            </a:r>
            <a:endParaRPr kumimoji="1" lang="en-US" altLang="ja-JP" sz="2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</a:t>
            </a:r>
            <a:r>
              <a:rPr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~$400-440M</a:t>
            </a:r>
            <a:r>
              <a:rPr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kumimoji="1" lang="ja-JP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図 2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240" y="3068961"/>
            <a:ext cx="3944056" cy="32403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BINP Super </a:t>
            </a:r>
            <a:r>
              <a:rPr kumimoji="1" lang="en-US" altLang="ja-JP" dirty="0" smtClean="0">
                <a:latin typeface="Symbol" pitchFamily="18" charset="2"/>
              </a:rPr>
              <a:t>f/t</a:t>
            </a:r>
            <a:r>
              <a:rPr kumimoji="1" lang="en-US" altLang="ja-JP" dirty="0" smtClean="0"/>
              <a:t>/c Factory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24600" y="1037248"/>
            <a:ext cx="2895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 smtClean="0"/>
              <a:t>A.Bogomyagkov </a:t>
            </a:r>
            <a:r>
              <a:rPr lang="en-US" dirty="0" smtClean="0"/>
              <a:t>@Elba13</a:t>
            </a:r>
            <a:endParaRPr lang="ru-RU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75373"/>
            <a:ext cx="8229600" cy="47459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Beam energy from 0.5 to 2.1 </a:t>
            </a:r>
            <a:r>
              <a:rPr kumimoji="1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Peak luminosity is 10</a:t>
            </a:r>
            <a:r>
              <a:rPr kumimoji="1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35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cm</a:t>
            </a:r>
            <a:r>
              <a:rPr kumimoji="1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-2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1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2 </a:t>
            </a:r>
            <a:r>
              <a:rPr kumimoji="1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within as wide as possible energy range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Circumference 366 m to fit in the existent tunnel of VEPP4-M (R = 45 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Conform as much as possible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existent infrastructure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Longitudinal polarization </a:t>
            </a: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some energy points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Energy calibration by Compton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backscattering </a:t>
            </a:r>
            <a:r>
              <a:rPr lang="en-US" sz="24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~(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</a:t>
            </a:r>
            <a:r>
              <a:rPr lang="en-US" sz="2400" kern="0" dirty="0" smtClean="0">
                <a:latin typeface="Symbol" panose="05050102010706020507" pitchFamily="18" charset="2"/>
                <a:cs typeface="Arial" charset="0"/>
                <a:sym typeface="Symbol" pitchFamily="18" charset="2"/>
              </a:rPr>
              <a:t>-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10)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  <a:sym typeface="Symbol" pitchFamily="18" charset="2"/>
              </a:rPr>
              <a:t>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1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-5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234" name="テキスト ボックス 233"/>
          <p:cNvSpPr txBox="1"/>
          <p:nvPr/>
        </p:nvSpPr>
        <p:spPr>
          <a:xfrm>
            <a:off x="673752" y="5991671"/>
            <a:ext cx="320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~$240M€</a:t>
            </a:r>
            <a:endParaRPr kumimoji="1" lang="ja-JP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China: HIEPA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"/>
          <a:stretch/>
        </p:blipFill>
        <p:spPr bwMode="auto">
          <a:xfrm>
            <a:off x="179512" y="1124744"/>
            <a:ext cx="643096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1"/>
          <p:cNvSpPr/>
          <p:nvPr/>
        </p:nvSpPr>
        <p:spPr>
          <a:xfrm>
            <a:off x="6228184" y="4797152"/>
            <a:ext cx="2756256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kumimoji="0" lang="en-US" sz="2800" b="1" dirty="0" err="1" smtClean="0">
                <a:solidFill>
                  <a:srgbClr val="0000FF"/>
                </a:solidFill>
                <a:latin typeface="Calibri"/>
              </a:rPr>
              <a:t>E</a:t>
            </a:r>
            <a:r>
              <a:rPr kumimoji="0" lang="en-US" sz="2800" b="1" baseline="-25000" dirty="0" err="1" smtClean="0">
                <a:solidFill>
                  <a:srgbClr val="0000FF"/>
                </a:solidFill>
                <a:latin typeface="Calibri"/>
              </a:rPr>
              <a:t>cm</a:t>
            </a:r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  = 2 -7 </a:t>
            </a:r>
            <a:r>
              <a:rPr kumimoji="0" lang="en-US" sz="2800" b="1" dirty="0" err="1" smtClean="0">
                <a:solidFill>
                  <a:srgbClr val="0000FF"/>
                </a:solidFill>
                <a:latin typeface="Calibri"/>
              </a:rPr>
              <a:t>GeV</a:t>
            </a:r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;  </a:t>
            </a:r>
          </a:p>
          <a:p>
            <a:pPr defTabSz="457200"/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L = 1x10</a:t>
            </a:r>
            <a:r>
              <a:rPr kumimoji="0" lang="en-US" sz="2800" b="1" baseline="30000" dirty="0" smtClean="0">
                <a:solidFill>
                  <a:srgbClr val="0000FF"/>
                </a:solidFill>
                <a:latin typeface="Calibri"/>
              </a:rPr>
              <a:t>35</a:t>
            </a:r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 cm</a:t>
            </a:r>
            <a:r>
              <a:rPr kumimoji="0" lang="en-US" sz="2800" b="1" baseline="30000" dirty="0" smtClean="0">
                <a:solidFill>
                  <a:srgbClr val="0000FF"/>
                </a:solidFill>
                <a:latin typeface="Calibri"/>
              </a:rPr>
              <a:t>-2</a:t>
            </a:r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kumimoji="0" lang="en-US" sz="2800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pPr defTabSz="457200"/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         at 4 </a:t>
            </a:r>
            <a:r>
              <a:rPr kumimoji="0" lang="en-US" sz="2800" b="1" dirty="0" err="1" smtClean="0">
                <a:solidFill>
                  <a:srgbClr val="0000FF"/>
                </a:solidFill>
                <a:latin typeface="Calibri"/>
              </a:rPr>
              <a:t>GeV</a:t>
            </a:r>
            <a:r>
              <a:rPr kumimoji="0" lang="en-US" sz="2800" b="1" dirty="0" smtClean="0">
                <a:solidFill>
                  <a:srgbClr val="0000FF"/>
                </a:solidFill>
                <a:latin typeface="Calibri"/>
              </a:rPr>
              <a:t> 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5546312" y="1724616"/>
            <a:ext cx="3634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kumimoji="0" lang="en-US" sz="2400" b="1" dirty="0" smtClean="0">
                <a:solidFill>
                  <a:srgbClr val="FF0000"/>
                </a:solidFill>
                <a:latin typeface="Calibri"/>
              </a:rPr>
              <a:t>For tau-charm physics</a:t>
            </a:r>
          </a:p>
          <a:p>
            <a:pPr marL="285750" indent="-285750" defTabSz="457200">
              <a:buFont typeface="Arial"/>
              <a:buChar char="•"/>
            </a:pPr>
            <a:r>
              <a:rPr kumimoji="0" lang="en-US" sz="2400" b="1" dirty="0" smtClean="0">
                <a:solidFill>
                  <a:srgbClr val="FF0000"/>
                </a:solidFill>
                <a:latin typeface="Calibri"/>
              </a:rPr>
              <a:t>3</a:t>
            </a:r>
            <a:r>
              <a:rPr kumimoji="0" lang="en-US" sz="2400" b="1" baseline="30000" dirty="0" smtClean="0">
                <a:solidFill>
                  <a:srgbClr val="FF0000"/>
                </a:solidFill>
                <a:latin typeface="Calibri"/>
              </a:rPr>
              <a:t>rd</a:t>
            </a:r>
            <a:r>
              <a:rPr kumimoji="0" lang="en-US" sz="2400" b="1" dirty="0" smtClean="0">
                <a:solidFill>
                  <a:srgbClr val="FF0000"/>
                </a:solidFill>
                <a:latin typeface="Calibri"/>
              </a:rPr>
              <a:t> or 4</a:t>
            </a:r>
            <a:r>
              <a:rPr kumimoji="0" lang="en-US" sz="2400" b="1" baseline="30000" dirty="0" smtClean="0">
                <a:solidFill>
                  <a:srgbClr val="FF0000"/>
                </a:solidFill>
                <a:latin typeface="Calibri"/>
              </a:rPr>
              <a:t>th</a:t>
            </a:r>
            <a:r>
              <a:rPr kumimoji="0" lang="en-US" sz="2400" b="1" dirty="0" smtClean="0">
                <a:solidFill>
                  <a:srgbClr val="FF0000"/>
                </a:solidFill>
                <a:latin typeface="Calibri"/>
              </a:rPr>
              <a:t> generation SRF </a:t>
            </a:r>
            <a:endParaRPr kumimoji="0"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6133454" y="4042953"/>
            <a:ext cx="2691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2400" dirty="0" smtClean="0">
                <a:solidFill>
                  <a:prstClr val="black"/>
                </a:solidFill>
                <a:latin typeface="Calibri"/>
              </a:rPr>
              <a:t>992.8 m double ring</a:t>
            </a:r>
            <a:endParaRPr kumimoji="0"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Arrow Connector 5"/>
          <p:cNvCxnSpPr>
            <a:stCxn id="11" idx="1"/>
          </p:cNvCxnSpPr>
          <p:nvPr/>
        </p:nvCxnSpPr>
        <p:spPr>
          <a:xfrm flipH="1" flipV="1">
            <a:off x="5546312" y="4221088"/>
            <a:ext cx="587142" cy="5269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正方形/長方形 13"/>
          <p:cNvSpPr/>
          <p:nvPr/>
        </p:nvSpPr>
        <p:spPr>
          <a:xfrm>
            <a:off x="1331640" y="989464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igh 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ntensity 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lectron 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ositron 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ccelerator 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acility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546312" y="2592487"/>
            <a:ext cx="343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1" kern="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US" altLang="ja-JP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otential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for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FEL</a:t>
            </a:r>
            <a:r>
              <a:rPr kumimoji="0" lang="en-US" altLang="ja-JP" sz="2400" b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study 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38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HIEPA: </a:t>
            </a:r>
            <a:r>
              <a:rPr lang="en-US" altLang="ja-JP" dirty="0">
                <a:solidFill>
                  <a:srgbClr val="000000"/>
                </a:solidFill>
              </a:rPr>
              <a:t>Study Time </a:t>
            </a:r>
            <a:r>
              <a:rPr lang="en-US" altLang="ja-JP" dirty="0" smtClean="0">
                <a:solidFill>
                  <a:srgbClr val="000000"/>
                </a:solidFill>
              </a:rPr>
              <a:t>Line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ja-JP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391033"/>
              </p:ext>
            </p:extLst>
          </p:nvPr>
        </p:nvGraphicFramePr>
        <p:xfrm>
          <a:off x="51944" y="1196752"/>
          <a:ext cx="9065680" cy="3840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</a:tblGrid>
              <a:tr h="336578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2013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5144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8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Rounded Rectangle 10"/>
          <p:cNvSpPr/>
          <p:nvPr/>
        </p:nvSpPr>
        <p:spPr>
          <a:xfrm>
            <a:off x="551478" y="2064877"/>
            <a:ext cx="3131522" cy="70250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Kick-off</a:t>
            </a:r>
            <a:endParaRPr lang="en-GB" sz="1600" b="1" dirty="0">
              <a:solidFill>
                <a:srgbClr val="0C377B"/>
              </a:solidFill>
              <a:latin typeface="Century Gothic" panose="020B0502020202020204" pitchFamily="34" charset="0"/>
            </a:endParaRPr>
          </a:p>
          <a:p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collaboration forming</a:t>
            </a:r>
          </a:p>
        </p:txBody>
      </p:sp>
      <p:sp>
        <p:nvSpPr>
          <p:cNvPr id="6" name="Rounded Rectangle 17"/>
          <p:cNvSpPr/>
          <p:nvPr/>
        </p:nvSpPr>
        <p:spPr>
          <a:xfrm>
            <a:off x="1877851" y="2981680"/>
            <a:ext cx="2694150" cy="700100"/>
          </a:xfrm>
          <a:prstGeom prst="round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Workshops</a:t>
            </a:r>
          </a:p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Feasibility study</a:t>
            </a:r>
          </a:p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Review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5"/>
          <p:cNvSpPr/>
          <p:nvPr/>
        </p:nvSpPr>
        <p:spPr>
          <a:xfrm>
            <a:off x="2417806" y="4058583"/>
            <a:ext cx="4869036" cy="7001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CDR, R&amp;D </a:t>
            </a:r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  <a:sym typeface="Wingdings"/>
              </a:rPr>
              <a:t> TDR?</a:t>
            </a:r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5800" y="5301208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kumimoji="1"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is not selected yet</a:t>
            </a:r>
            <a:r>
              <a:rPr kumimoji="1" lang="ja-JP" alt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kumimoji="1" lang="en-US" altLang="ja-JP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(Hefei ~USTC, </a:t>
            </a:r>
            <a:r>
              <a:rPr kumimoji="1" lang="en-US" altLang="ja-JP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Shangdong</a:t>
            </a:r>
            <a:r>
              <a:rPr kumimoji="1"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~3.5 billion RMB (~$560M)</a:t>
            </a:r>
            <a:endParaRPr kumimoji="1" lang="ja-JP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PANDA at FAIR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7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r="4454"/>
          <a:stretch>
            <a:fillRect/>
          </a:stretch>
        </p:blipFill>
        <p:spPr bwMode="auto">
          <a:xfrm>
            <a:off x="118461" y="1786508"/>
            <a:ext cx="6168587" cy="43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FAIR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13065" r="11090" b="7362"/>
          <a:stretch>
            <a:fillRect/>
          </a:stretch>
        </p:blipFill>
        <p:spPr bwMode="auto">
          <a:xfrm>
            <a:off x="428625" y="1048916"/>
            <a:ext cx="10080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714500" y="1071563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Facility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for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Antiproton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Ion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Research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円/楕円 9"/>
          <p:cNvSpPr/>
          <p:nvPr/>
        </p:nvSpPr>
        <p:spPr bwMode="auto">
          <a:xfrm rot="20233536">
            <a:off x="1681136" y="2390690"/>
            <a:ext cx="1939244" cy="3312368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7984" y="4869160"/>
            <a:ext cx="1941557" cy="646331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Anti-proton 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Production 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target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直線矢印コネクタ 12"/>
          <p:cNvCxnSpPr>
            <a:stCxn id="11" idx="1"/>
          </p:cNvCxnSpPr>
          <p:nvPr/>
        </p:nvCxnSpPr>
        <p:spPr bwMode="auto">
          <a:xfrm flipH="1" flipV="1">
            <a:off x="3419872" y="4869160"/>
            <a:ext cx="1008112" cy="3231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フローチャート : 結合子 16"/>
          <p:cNvSpPr/>
          <p:nvPr/>
        </p:nvSpPr>
        <p:spPr bwMode="auto">
          <a:xfrm>
            <a:off x="3347864" y="4797152"/>
            <a:ext cx="72008" cy="72008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09120"/>
            <a:ext cx="113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6732240" y="1340768"/>
            <a:ext cx="1941557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Anti-proton </a:t>
            </a:r>
          </a:p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Production </a:t>
            </a:r>
            <a:r>
              <a:rPr kumimoji="1"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target</a:t>
            </a:r>
            <a:endParaRPr kumimoji="1" lang="ja-JP" altLang="en-US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32240" y="2564904"/>
            <a:ext cx="2185214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CR (Collector Ring)</a:t>
            </a:r>
            <a:endParaRPr kumimoji="1" lang="en-US" altLang="ja-JP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16216" y="3501008"/>
            <a:ext cx="2467342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RESR (Recuperated </a:t>
            </a:r>
          </a:p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Experimental Storage </a:t>
            </a:r>
          </a:p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Ring)</a:t>
            </a:r>
            <a:endParaRPr kumimoji="1" lang="en-US" altLang="ja-JP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660232" y="5014917"/>
            <a:ext cx="2236510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HESR (High Energy</a:t>
            </a:r>
          </a:p>
          <a:p>
            <a:r>
              <a:rPr lang="en-US" altLang="ja-JP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Storage Ring)</a:t>
            </a:r>
            <a:endParaRPr kumimoji="1" lang="en-US" altLang="ja-JP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下矢印 23"/>
          <p:cNvSpPr/>
          <p:nvPr/>
        </p:nvSpPr>
        <p:spPr bwMode="auto">
          <a:xfrm>
            <a:off x="7452320" y="2132856"/>
            <a:ext cx="216024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5" name="下矢印 24"/>
          <p:cNvSpPr/>
          <p:nvPr/>
        </p:nvSpPr>
        <p:spPr bwMode="auto">
          <a:xfrm>
            <a:off x="7452320" y="3068960"/>
            <a:ext cx="216024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6" name="下矢印 25"/>
          <p:cNvSpPr/>
          <p:nvPr/>
        </p:nvSpPr>
        <p:spPr bwMode="auto">
          <a:xfrm>
            <a:off x="7452320" y="4509120"/>
            <a:ext cx="216024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27" name="Picture 5" descr="PandaLogo2_w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05264"/>
            <a:ext cx="1709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PANDA at FAIR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>
          <a:xfrm>
            <a:off x="6705600" y="6309320"/>
            <a:ext cx="2133600" cy="476250"/>
          </a:xfrm>
        </p:spPr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684463" y="1481138"/>
            <a:ext cx="3595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83940" y="4725144"/>
            <a:ext cx="2289175" cy="388937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>
            <a:solidFill>
              <a:srgbClr val="18753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High luminosity mode</a:t>
            </a:r>
            <a:endParaRPr kumimoji="0" lang="de-DE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83940" y="3356992"/>
            <a:ext cx="2266950" cy="388937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>
            <a:solidFill>
              <a:srgbClr val="18753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High resolution mode</a:t>
            </a: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12949" y="3933056"/>
            <a:ext cx="4535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/p  </a:t>
            </a:r>
            <a:r>
              <a:rPr kumimoji="0" lang="en-US" sz="1800" kern="0" dirty="0" smtClean="0">
                <a:solidFill>
                  <a:srgbClr val="FF0000"/>
                </a:solidFill>
              </a:rPr>
              <a:t>=4x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-5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(electron cooling)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Lumin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. </a:t>
            </a:r>
            <a:r>
              <a:rPr kumimoji="0" lang="en-US" sz="1800" kern="0" dirty="0" smtClean="0">
                <a:solidFill>
                  <a:srgbClr val="0000FF"/>
                </a:solidFill>
              </a:rPr>
              <a:t>Up to 2x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10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31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cm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s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-1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12949" y="5373216"/>
            <a:ext cx="4535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Lumin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. = 2 x 10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32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cm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s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/p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 2x10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(stochastic cooling) </a:t>
            </a:r>
          </a:p>
        </p:txBody>
      </p:sp>
      <p:grpSp>
        <p:nvGrpSpPr>
          <p:cNvPr id="27" name="Group 12"/>
          <p:cNvGrpSpPr>
            <a:grpSpLocks/>
          </p:cNvGrpSpPr>
          <p:nvPr/>
        </p:nvGrpSpPr>
        <p:grpSpPr bwMode="auto">
          <a:xfrm>
            <a:off x="395536" y="1198563"/>
            <a:ext cx="3455987" cy="2046287"/>
            <a:chOff x="113" y="709"/>
            <a:chExt cx="2177" cy="1289"/>
          </a:xfrm>
        </p:grpSpPr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113" y="709"/>
              <a:ext cx="2177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00CC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Production rate 2x10</a:t>
              </a:r>
              <a:r>
                <a:rPr kumimoji="0" lang="en-US" sz="2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/sec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</a:t>
              </a:r>
              <a:r>
                <a:rPr kumimoji="0" lang="en-US" sz="20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beam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	= 1 - 15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GeV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/c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</a:t>
              </a:r>
              <a:r>
                <a:rPr kumimoji="0" lang="en-US" sz="20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stored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	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Symbol" pitchFamily="18" charset="2"/>
                </a:rPr>
                <a:t>=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5x10</a:t>
              </a:r>
              <a:r>
                <a:rPr kumimoji="0" lang="en-US" sz="2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it-IT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Internal</a:t>
              </a: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Target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1278" y="122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00CC"/>
                  </a:solidFill>
                  <a:effectLst/>
                  <a:uLnTx/>
                  <a:uFillTx/>
                </a:rPr>
                <a:t>_</a:t>
              </a:r>
            </a:p>
          </p:txBody>
        </p:sp>
      </p:grp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653088" y="4403725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200"/>
              <a:t>p</a:t>
            </a:r>
          </a:p>
        </p:txBody>
      </p:sp>
      <p:grpSp>
        <p:nvGrpSpPr>
          <p:cNvPr id="31" name="Gruppo 1"/>
          <p:cNvGrpSpPr>
            <a:grpSpLocks/>
          </p:cNvGrpSpPr>
          <p:nvPr/>
        </p:nvGrpSpPr>
        <p:grpSpPr bwMode="auto">
          <a:xfrm>
            <a:off x="4506913" y="1147787"/>
            <a:ext cx="4168775" cy="5089525"/>
            <a:chOff x="342914" y="1285860"/>
            <a:chExt cx="4168990" cy="5089525"/>
          </a:xfrm>
        </p:grpSpPr>
        <p:pic>
          <p:nvPicPr>
            <p:cNvPr id="32" name="Picture 13" descr="hes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14" y="1285860"/>
              <a:ext cx="3743482" cy="508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084" y="3767123"/>
              <a:ext cx="898563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1" descr="PandaLogo2_w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344" y="3382593"/>
              <a:ext cx="1671941" cy="4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3162110" y="3655062"/>
              <a:ext cx="13497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  Internal Target</a:t>
              </a:r>
              <a:b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</a:b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Detector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6" name="ZoneTexte 31"/>
            <p:cNvSpPr txBox="1">
              <a:spLocks noChangeArrowheads="1"/>
            </p:cNvSpPr>
            <p:nvPr/>
          </p:nvSpPr>
          <p:spPr bwMode="auto">
            <a:xfrm>
              <a:off x="2648061" y="5553060"/>
              <a:ext cx="1314505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From RESR</a:t>
              </a:r>
            </a:p>
          </p:txBody>
        </p:sp>
        <p:sp>
          <p:nvSpPr>
            <p:cNvPr id="37" name="ZoneTexte 32"/>
            <p:cNvSpPr txBox="1">
              <a:spLocks noChangeArrowheads="1"/>
            </p:cNvSpPr>
            <p:nvPr/>
          </p:nvSpPr>
          <p:spPr bwMode="auto">
            <a:xfrm>
              <a:off x="2876671" y="5095860"/>
              <a:ext cx="5524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  <p:cxnSp>
          <p:nvCxnSpPr>
            <p:cNvPr id="38" name="Connecteur droit avec flèche 36"/>
            <p:cNvCxnSpPr/>
            <p:nvPr/>
          </p:nvCxnSpPr>
          <p:spPr bwMode="auto">
            <a:xfrm rot="16200000" flipV="1">
              <a:off x="2467111" y="5219679"/>
              <a:ext cx="495300" cy="247663"/>
            </a:xfrm>
            <a:prstGeom prst="straightConnector1">
              <a:avLst/>
            </a:prstGeom>
            <a:noFill/>
            <a:ln w="73025" cap="flat" cmpd="sng" algn="ctr">
              <a:solidFill>
                <a:srgbClr val="006600"/>
              </a:solidFill>
              <a:prstDash val="solid"/>
              <a:round/>
              <a:headEnd type="none" w="lg" len="lg"/>
              <a:tailEnd type="arrow" w="sm" len="med"/>
            </a:ln>
            <a:effectLst/>
          </p:spPr>
        </p:cxnSp>
      </p:grp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6804248" y="1196752"/>
            <a:ext cx="2136775" cy="407988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2.3 ≤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√s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≤ 5.5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GeV</a:t>
            </a:r>
            <a:endParaRPr kumimoji="0" lang="de-DE" sz="17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062470" y="458112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_</a:t>
            </a:r>
            <a:endParaRPr kumimoji="1" lang="ja-JP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1" y="1070182"/>
            <a:ext cx="8101724" cy="559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PANDA Detector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5" descr="PandaLogo2_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709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1"/>
          <p:cNvGrpSpPr>
            <a:grpSpLocks/>
          </p:cNvGrpSpPr>
          <p:nvPr/>
        </p:nvGrpSpPr>
        <p:grpSpPr bwMode="auto">
          <a:xfrm>
            <a:off x="1094829" y="5974692"/>
            <a:ext cx="2579687" cy="750888"/>
            <a:chOff x="5244652" y="714182"/>
            <a:chExt cx="2580428" cy="75045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5244652" y="885755"/>
              <a:ext cx="2580428" cy="578882"/>
            </a:xfrm>
            <a:prstGeom prst="roundRect">
              <a:avLst>
                <a:gd name="adj" fmla="val 16667"/>
              </a:avLst>
            </a:prstGeom>
            <a:solidFill>
              <a:srgbClr val="66FFFF">
                <a:alpha val="70195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fr-FR" sz="14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pp: Pellet or Cluster target</a:t>
              </a:r>
            </a:p>
            <a:p>
              <a:pPr algn="ctr" eaLnBrk="0" hangingPunct="0"/>
              <a:r>
                <a:rPr lang="fr-FR" sz="14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pA: wire target</a:t>
              </a:r>
            </a:p>
          </p:txBody>
        </p:sp>
        <p:sp>
          <p:nvSpPr>
            <p:cNvPr id="8" name="ZoneTexte 13"/>
            <p:cNvSpPr txBox="1">
              <a:spLocks noChangeArrowheads="1"/>
            </p:cNvSpPr>
            <p:nvPr/>
          </p:nvSpPr>
          <p:spPr bwMode="auto">
            <a:xfrm>
              <a:off x="5310000" y="714182"/>
              <a:ext cx="3910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solidFill>
                    <a:srgbClr val="0000FF"/>
                  </a:solidFill>
                </a:rPr>
                <a:t>_</a:t>
              </a:r>
            </a:p>
          </p:txBody>
        </p:sp>
        <p:sp>
          <p:nvSpPr>
            <p:cNvPr id="9" name="ZoneTexte 13"/>
            <p:cNvSpPr txBox="1">
              <a:spLocks noChangeArrowheads="1"/>
            </p:cNvSpPr>
            <p:nvPr/>
          </p:nvSpPr>
          <p:spPr bwMode="auto">
            <a:xfrm>
              <a:off x="5803200" y="939600"/>
              <a:ext cx="3910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solidFill>
                    <a:srgbClr val="0000FF"/>
                  </a:solidFill>
                </a:rPr>
                <a:t>_</a:t>
              </a:r>
            </a:p>
          </p:txBody>
        </p:sp>
      </p:grpSp>
      <p:sp>
        <p:nvSpPr>
          <p:cNvPr id="10" name="角丸四角形 9"/>
          <p:cNvSpPr/>
          <p:nvPr/>
        </p:nvSpPr>
        <p:spPr bwMode="auto">
          <a:xfrm>
            <a:off x="4067944" y="5877272"/>
            <a:ext cx="2016224" cy="792088"/>
          </a:xfrm>
          <a:prstGeom prst="round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6084168" y="5877272"/>
            <a:ext cx="2160240" cy="792088"/>
          </a:xfrm>
          <a:prstGeom prst="round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 flipV="1">
            <a:off x="3851920" y="5157192"/>
            <a:ext cx="288032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直線矢印コネクタ 15"/>
          <p:cNvCxnSpPr/>
          <p:nvPr/>
        </p:nvCxnSpPr>
        <p:spPr bwMode="auto">
          <a:xfrm flipH="1" flipV="1">
            <a:off x="5868551" y="4725144"/>
            <a:ext cx="382317" cy="1152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455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Rich Flavor Physics</a:t>
            </a:r>
            <a:endParaRPr lang="ja-JP" altLang="en-US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8A35F-3203-4A1E-8BA1-F36D2C51F618}" type="slidenum">
              <a:rPr lang="en-US" altLang="ja-JP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8196" name="Picture 2" descr="topimage2"/>
          <p:cNvPicPr>
            <a:picLocks noChangeAspect="1" noChangeArrowheads="1"/>
          </p:cNvPicPr>
          <p:nvPr/>
        </p:nvPicPr>
        <p:blipFill>
          <a:blip r:embed="rId2" cstate="print"/>
          <a:srcRect t="5208" b="14708"/>
          <a:stretch>
            <a:fillRect/>
          </a:stretch>
        </p:blipFill>
        <p:spPr bwMode="auto">
          <a:xfrm>
            <a:off x="142875" y="1017165"/>
            <a:ext cx="8929688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Oval 10"/>
          <p:cNvSpPr>
            <a:spLocks noChangeArrowheads="1"/>
          </p:cNvSpPr>
          <p:nvPr/>
        </p:nvSpPr>
        <p:spPr bwMode="auto">
          <a:xfrm>
            <a:off x="5076056" y="2276872"/>
            <a:ext cx="2214563" cy="785812"/>
          </a:xfrm>
          <a:prstGeom prst="ellipse">
            <a:avLst/>
          </a:prstGeom>
          <a:solidFill>
            <a:srgbClr val="FFFFCC">
              <a:alpha val="49803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CP violation</a:t>
            </a:r>
            <a:endParaRPr lang="ja-JP" altLang="en-US" sz="24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Oval 10"/>
          <p:cNvSpPr>
            <a:spLocks noChangeArrowheads="1"/>
          </p:cNvSpPr>
          <p:nvPr/>
        </p:nvSpPr>
        <p:spPr bwMode="auto">
          <a:xfrm>
            <a:off x="2214563" y="2357438"/>
            <a:ext cx="1643062" cy="714375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Mixing</a:t>
            </a:r>
            <a:endParaRPr lang="ja-JP" altLang="en-US" sz="24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" name="Oval 10"/>
          <p:cNvSpPr>
            <a:spLocks noChangeArrowheads="1"/>
          </p:cNvSpPr>
          <p:nvPr/>
        </p:nvSpPr>
        <p:spPr bwMode="auto">
          <a:xfrm>
            <a:off x="2928938" y="3068960"/>
            <a:ext cx="2357437" cy="785812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23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Semi-leptonic</a:t>
            </a:r>
          </a:p>
          <a:p>
            <a:pPr algn="ctr">
              <a:lnSpc>
                <a:spcPts val="23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decays</a:t>
            </a:r>
            <a:endParaRPr lang="ja-JP" altLang="en-US" sz="24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3071813" y="1643063"/>
            <a:ext cx="1857375" cy="785812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ts val="23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Hadronic </a:t>
            </a:r>
          </a:p>
          <a:p>
            <a:pPr>
              <a:lnSpc>
                <a:spcPts val="23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Penguins</a:t>
            </a:r>
            <a:endParaRPr lang="ja-JP" altLang="en-US" sz="24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Oval 10"/>
          <p:cNvSpPr>
            <a:spLocks noChangeArrowheads="1"/>
          </p:cNvSpPr>
          <p:nvPr/>
        </p:nvSpPr>
        <p:spPr bwMode="auto">
          <a:xfrm>
            <a:off x="5500688" y="3861048"/>
            <a:ext cx="2357437" cy="785812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Pure-</a:t>
            </a:r>
            <a:r>
              <a:rPr lang="en-US" altLang="ja-JP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leptonic</a:t>
            </a:r>
            <a:endParaRPr lang="en-US" altLang="ja-JP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decays</a:t>
            </a:r>
            <a:endParaRPr lang="ja-JP" alt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5143500" y="4653136"/>
            <a:ext cx="1857375" cy="785813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24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New </a:t>
            </a:r>
          </a:p>
          <a:p>
            <a:pPr algn="ctr">
              <a:lnSpc>
                <a:spcPts val="24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resonances</a:t>
            </a:r>
            <a:endParaRPr lang="ja-JP" altLang="en-US" sz="24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4" name="Oval 10"/>
          <p:cNvSpPr>
            <a:spLocks noChangeArrowheads="1"/>
          </p:cNvSpPr>
          <p:nvPr/>
        </p:nvSpPr>
        <p:spPr bwMode="auto">
          <a:xfrm>
            <a:off x="5072063" y="1643063"/>
            <a:ext cx="684212" cy="649287"/>
          </a:xfrm>
          <a:prstGeom prst="ellipse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/>
              <a:t>B</a:t>
            </a:r>
            <a:r>
              <a:rPr lang="en-US" altLang="ja-JP" sz="3200" b="1" baseline="30000"/>
              <a:t>0</a:t>
            </a:r>
            <a:endParaRPr lang="ja-JP" altLang="en-US" sz="3200" b="1" baseline="30000"/>
          </a:p>
        </p:txBody>
      </p:sp>
      <p:sp>
        <p:nvSpPr>
          <p:cNvPr id="8205" name="Oval 10"/>
          <p:cNvSpPr>
            <a:spLocks noChangeArrowheads="1"/>
          </p:cNvSpPr>
          <p:nvPr/>
        </p:nvSpPr>
        <p:spPr bwMode="auto">
          <a:xfrm>
            <a:off x="4143375" y="2357438"/>
            <a:ext cx="684213" cy="649287"/>
          </a:xfrm>
          <a:prstGeom prst="ellipse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/>
              <a:t>B</a:t>
            </a:r>
            <a:r>
              <a:rPr lang="en-US" altLang="ja-JP" sz="3200" baseline="30000">
                <a:sym typeface="Symbol" pitchFamily="18" charset="2"/>
              </a:rPr>
              <a:t></a:t>
            </a:r>
            <a:endParaRPr lang="ja-JP" altLang="en-US" sz="3200" b="1" baseline="30000"/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643188" y="3573016"/>
            <a:ext cx="684212" cy="649288"/>
          </a:xfrm>
          <a:prstGeom prst="ellipse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/>
              <a:t>B</a:t>
            </a:r>
            <a:r>
              <a:rPr lang="en-US" altLang="ja-JP" sz="3200" b="1" baseline="-25000"/>
              <a:t>c</a:t>
            </a:r>
            <a:endParaRPr lang="ja-JP" altLang="en-US" sz="3200" b="1" baseline="-25000"/>
          </a:p>
        </p:txBody>
      </p:sp>
      <p:sp>
        <p:nvSpPr>
          <p:cNvPr id="8207" name="Oval 10"/>
          <p:cNvSpPr>
            <a:spLocks noChangeArrowheads="1"/>
          </p:cNvSpPr>
          <p:nvPr/>
        </p:nvSpPr>
        <p:spPr bwMode="auto">
          <a:xfrm>
            <a:off x="5286375" y="3357563"/>
            <a:ext cx="684213" cy="649287"/>
          </a:xfrm>
          <a:prstGeom prst="ellipse">
            <a:avLst/>
          </a:pr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/>
              <a:t>D</a:t>
            </a:r>
            <a:r>
              <a:rPr lang="en-US" altLang="ja-JP" sz="3200" b="1" baseline="30000"/>
              <a:t>0</a:t>
            </a:r>
            <a:endParaRPr lang="ja-JP" altLang="en-US" sz="3200" b="1" baseline="30000"/>
          </a:p>
        </p:txBody>
      </p:sp>
      <p:sp>
        <p:nvSpPr>
          <p:cNvPr id="8208" name="Oval 10"/>
          <p:cNvSpPr>
            <a:spLocks noChangeArrowheads="1"/>
          </p:cNvSpPr>
          <p:nvPr/>
        </p:nvSpPr>
        <p:spPr bwMode="auto">
          <a:xfrm>
            <a:off x="7929563" y="4143375"/>
            <a:ext cx="684212" cy="649288"/>
          </a:xfrm>
          <a:prstGeom prst="ellipse">
            <a:avLst/>
          </a:pr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/>
              <a:t>D</a:t>
            </a:r>
            <a:r>
              <a:rPr lang="en-US" altLang="ja-JP" sz="3200" baseline="30000" dirty="0" smtClean="0">
                <a:sym typeface="Symbol" pitchFamily="18" charset="2"/>
              </a:rPr>
              <a:t></a:t>
            </a:r>
            <a:endParaRPr lang="ja-JP" altLang="en-US" sz="3200" b="1" baseline="30000" dirty="0"/>
          </a:p>
        </p:txBody>
      </p:sp>
      <p:sp>
        <p:nvSpPr>
          <p:cNvPr id="8209" name="Oval 10"/>
          <p:cNvSpPr>
            <a:spLocks noChangeArrowheads="1"/>
          </p:cNvSpPr>
          <p:nvPr/>
        </p:nvSpPr>
        <p:spPr bwMode="auto">
          <a:xfrm>
            <a:off x="4643438" y="3861048"/>
            <a:ext cx="684212" cy="649288"/>
          </a:xfrm>
          <a:prstGeom prst="ellipse">
            <a:avLst/>
          </a:pr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/>
              <a:t>D</a:t>
            </a:r>
            <a:r>
              <a:rPr lang="en-US" altLang="ja-JP" sz="3200" b="1" baseline="-25000" dirty="0"/>
              <a:t>s</a:t>
            </a:r>
            <a:endParaRPr lang="ja-JP" altLang="en-US" sz="3200" b="1" baseline="-25000" dirty="0"/>
          </a:p>
        </p:txBody>
      </p:sp>
      <p:sp>
        <p:nvSpPr>
          <p:cNvPr id="8210" name="Oval 10"/>
          <p:cNvSpPr>
            <a:spLocks noChangeArrowheads="1"/>
          </p:cNvSpPr>
          <p:nvPr/>
        </p:nvSpPr>
        <p:spPr bwMode="auto">
          <a:xfrm>
            <a:off x="214313" y="4149080"/>
            <a:ext cx="684212" cy="649288"/>
          </a:xfrm>
          <a:prstGeom prst="ellipse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>
                <a:latin typeface="Symbol" pitchFamily="18" charset="2"/>
              </a:rPr>
              <a:t>L</a:t>
            </a:r>
            <a:r>
              <a:rPr lang="en-US" altLang="ja-JP" sz="3200" b="1" baseline="-25000" dirty="0"/>
              <a:t>b</a:t>
            </a:r>
            <a:endParaRPr lang="ja-JP" altLang="en-US" sz="3200" b="1" baseline="-25000" dirty="0"/>
          </a:p>
        </p:txBody>
      </p:sp>
      <p:sp>
        <p:nvSpPr>
          <p:cNvPr id="8211" name="Oval 10"/>
          <p:cNvSpPr>
            <a:spLocks noChangeArrowheads="1"/>
          </p:cNvSpPr>
          <p:nvPr/>
        </p:nvSpPr>
        <p:spPr bwMode="auto">
          <a:xfrm>
            <a:off x="6072188" y="3071813"/>
            <a:ext cx="1857375" cy="785812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ts val="24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Tree  </a:t>
            </a:r>
          </a:p>
          <a:p>
            <a:pPr>
              <a:lnSpc>
                <a:spcPts val="24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decays</a:t>
            </a:r>
            <a:endParaRPr lang="ja-JP" altLang="en-US" sz="24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3" name="Oval 10"/>
          <p:cNvSpPr>
            <a:spLocks noChangeArrowheads="1"/>
          </p:cNvSpPr>
          <p:nvPr/>
        </p:nvSpPr>
        <p:spPr bwMode="auto">
          <a:xfrm>
            <a:off x="142875" y="3214688"/>
            <a:ext cx="1643063" cy="714375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Lifetime</a:t>
            </a:r>
            <a:endParaRPr lang="ja-JP" alt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4" name="Oval 10"/>
          <p:cNvSpPr>
            <a:spLocks noChangeArrowheads="1"/>
          </p:cNvSpPr>
          <p:nvPr/>
        </p:nvSpPr>
        <p:spPr bwMode="auto">
          <a:xfrm>
            <a:off x="1887538" y="3000375"/>
            <a:ext cx="684212" cy="649288"/>
          </a:xfrm>
          <a:prstGeom prst="ellipse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0800000" scaled="1"/>
          </a:gra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/>
              <a:t>B</a:t>
            </a:r>
            <a:r>
              <a:rPr lang="en-US" altLang="ja-JP" sz="3200" b="1" baseline="-25000" dirty="0"/>
              <a:t>s</a:t>
            </a:r>
            <a:endParaRPr lang="ja-JP" altLang="en-US" sz="3200" b="1" baseline="-25000" dirty="0"/>
          </a:p>
        </p:txBody>
      </p:sp>
      <p:sp>
        <p:nvSpPr>
          <p:cNvPr id="8215" name="雲形吹き出し 22"/>
          <p:cNvSpPr>
            <a:spLocks noChangeArrowheads="1"/>
          </p:cNvSpPr>
          <p:nvPr/>
        </p:nvSpPr>
        <p:spPr bwMode="auto">
          <a:xfrm flipH="1">
            <a:off x="428625" y="1214438"/>
            <a:ext cx="2286000" cy="785812"/>
          </a:xfrm>
          <a:prstGeom prst="cloudCallout">
            <a:avLst>
              <a:gd name="adj1" fmla="val -23213"/>
              <a:gd name="adj2" fmla="val 86898"/>
            </a:avLst>
          </a:prstGeom>
          <a:solidFill>
            <a:srgbClr val="FFFFFF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ja-JP" sz="24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SM/CKM</a:t>
            </a:r>
            <a:endParaRPr lang="ja-JP" altLang="en-US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6" name="雲形吹き出し 23"/>
          <p:cNvSpPr>
            <a:spLocks noChangeArrowheads="1"/>
          </p:cNvSpPr>
          <p:nvPr/>
        </p:nvSpPr>
        <p:spPr bwMode="auto">
          <a:xfrm>
            <a:off x="5786438" y="1214438"/>
            <a:ext cx="3143251" cy="785812"/>
          </a:xfrm>
          <a:prstGeom prst="cloudCallout">
            <a:avLst>
              <a:gd name="adj1" fmla="val -38551"/>
              <a:gd name="adj2" fmla="val 79394"/>
            </a:avLst>
          </a:prstGeom>
          <a:solidFill>
            <a:srgbClr val="FFFFFF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ja-JP" sz="24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New Physics</a:t>
            </a:r>
            <a:endParaRPr lang="ja-JP" altLang="en-US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17" name="Oval 10"/>
          <p:cNvSpPr>
            <a:spLocks noChangeArrowheads="1"/>
          </p:cNvSpPr>
          <p:nvPr/>
        </p:nvSpPr>
        <p:spPr bwMode="auto">
          <a:xfrm>
            <a:off x="7000875" y="4797152"/>
            <a:ext cx="2000250" cy="642937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Production</a:t>
            </a:r>
            <a:endParaRPr lang="ja-JP" altLang="en-US" sz="24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2071670" y="4725144"/>
            <a:ext cx="684212" cy="64928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ja-JP" sz="3200" b="1" dirty="0">
                <a:latin typeface="Symbol" pitchFamily="18" charset="2"/>
              </a:rPr>
              <a:t>t</a:t>
            </a:r>
            <a:r>
              <a:rPr lang="en-US" altLang="ja-JP" sz="3200" baseline="30000" dirty="0">
                <a:sym typeface="Symbol" pitchFamily="18" charset="2"/>
              </a:rPr>
              <a:t> </a:t>
            </a:r>
            <a:endParaRPr lang="ja-JP" altLang="en-US" sz="3200" b="1" baseline="30000" dirty="0"/>
          </a:p>
        </p:txBody>
      </p:sp>
      <p:sp>
        <p:nvSpPr>
          <p:cNvPr id="8221" name="Oval 10"/>
          <p:cNvSpPr>
            <a:spLocks noChangeArrowheads="1"/>
          </p:cNvSpPr>
          <p:nvPr/>
        </p:nvSpPr>
        <p:spPr bwMode="auto">
          <a:xfrm>
            <a:off x="785813" y="3786188"/>
            <a:ext cx="1857375" cy="785812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ts val="23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Radiative </a:t>
            </a:r>
          </a:p>
          <a:p>
            <a:pPr>
              <a:lnSpc>
                <a:spcPts val="2300"/>
              </a:lnSpc>
            </a:pPr>
            <a:r>
              <a:rPr lang="en-US" altLang="ja-JP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Penguins</a:t>
            </a:r>
            <a:endParaRPr lang="ja-JP" altLang="en-US" sz="24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4283968" y="4653136"/>
            <a:ext cx="684213" cy="649287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/>
              <a:t>K</a:t>
            </a:r>
            <a:r>
              <a:rPr lang="en-US" altLang="ja-JP" sz="3200" b="1" baseline="30000" dirty="0" smtClean="0"/>
              <a:t>0</a:t>
            </a:r>
            <a:endParaRPr lang="ja-JP" altLang="en-US" sz="3200" b="1" baseline="30000" dirty="0"/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>
            <a:off x="467544" y="4725144"/>
            <a:ext cx="684212" cy="64928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ja-JP" sz="3200" b="1" dirty="0" smtClean="0">
                <a:latin typeface="Symbol" pitchFamily="18" charset="2"/>
              </a:rPr>
              <a:t>m</a:t>
            </a:r>
            <a:r>
              <a:rPr lang="en-US" altLang="ja-JP" sz="3200" baseline="30000" dirty="0" smtClean="0">
                <a:sym typeface="Symbol" pitchFamily="18" charset="2"/>
              </a:rPr>
              <a:t> </a:t>
            </a:r>
            <a:r>
              <a:rPr lang="en-US" altLang="ja-JP" sz="3200" baseline="30000" dirty="0">
                <a:sym typeface="Symbol" pitchFamily="18" charset="2"/>
              </a:rPr>
              <a:t></a:t>
            </a:r>
            <a:endParaRPr lang="ja-JP" altLang="en-US" sz="3200" b="1" baseline="30000" dirty="0"/>
          </a:p>
        </p:txBody>
      </p:sp>
      <p:sp>
        <p:nvSpPr>
          <p:cNvPr id="8212" name="Oval 10"/>
          <p:cNvSpPr>
            <a:spLocks noChangeArrowheads="1"/>
          </p:cNvSpPr>
          <p:nvPr/>
        </p:nvSpPr>
        <p:spPr bwMode="auto">
          <a:xfrm>
            <a:off x="1000125" y="4572000"/>
            <a:ext cx="1214438" cy="571500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LFV</a:t>
            </a:r>
            <a:endParaRPr lang="ja-JP" altLang="en-US" sz="24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>
            <a:off x="3491880" y="4725144"/>
            <a:ext cx="684213" cy="649287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/>
              <a:t>K</a:t>
            </a:r>
            <a:r>
              <a:rPr lang="en-US" altLang="ja-JP" sz="3200" baseline="30000" dirty="0" smtClean="0">
                <a:sym typeface="Symbol" pitchFamily="18" charset="2"/>
              </a:rPr>
              <a:t></a:t>
            </a:r>
            <a:endParaRPr lang="ja-JP" altLang="en-US" sz="3200" b="1" baseline="30000" dirty="0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2428875" y="4149080"/>
            <a:ext cx="2286000" cy="785813"/>
          </a:xfrm>
          <a:prstGeom prst="ellipse">
            <a:avLst/>
          </a:prstGeom>
          <a:solidFill>
            <a:srgbClr val="DDDDDD">
              <a:alpha val="50195"/>
            </a:srgbClr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ts val="2300"/>
              </a:lnSpc>
            </a:pPr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Electroweak </a:t>
            </a:r>
          </a:p>
          <a:p>
            <a:pPr>
              <a:lnSpc>
                <a:spcPts val="2300"/>
              </a:lnSpc>
            </a:pPr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Penguins</a:t>
            </a:r>
            <a:endParaRPr lang="ja-JP" alt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Panda Schedule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Picture 5" descr="PandaLogo2_w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709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39552" y="1196752"/>
            <a:ext cx="7071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Dec-2018: Panda hall will be finished</a:t>
            </a:r>
          </a:p>
          <a:p>
            <a:r>
              <a:rPr kumimoji="1"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Jan-2019: dipole magnets of HESR installed</a:t>
            </a:r>
          </a:p>
          <a:p>
            <a:r>
              <a:rPr lang="en-US" altLang="ja-JP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Detector is constructed at </a:t>
            </a:r>
            <a:r>
              <a:rPr lang="en-US" altLang="ja-JP" sz="24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Julich</a:t>
            </a:r>
            <a:r>
              <a:rPr lang="ja-JP" alt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0000CC"/>
                </a:solidFill>
                <a:sym typeface="Symbol" panose="05050102010706020507" pitchFamily="18" charset="2"/>
              </a:rPr>
              <a:t> </a:t>
            </a:r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</a:p>
          <a:p>
            <a:r>
              <a:rPr kumimoji="1" lang="en-US" altLang="ja-JP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hopefully some data in 2019</a:t>
            </a:r>
            <a:endParaRPr kumimoji="1" lang="ja-JP" alt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-3324" r="-947" b="14659"/>
          <a:stretch/>
        </p:blipFill>
        <p:spPr bwMode="auto">
          <a:xfrm>
            <a:off x="1745145" y="2675306"/>
            <a:ext cx="5865573" cy="372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0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67544" y="3140968"/>
            <a:ext cx="8062664" cy="1569660"/>
          </a:xfrm>
          <a:prstGeom prst="rect">
            <a:avLst/>
          </a:prstGeom>
          <a:solidFill>
            <a:srgbClr val="99FF66">
              <a:alpha val="50196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en-US" altLang="ja-JP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 construction (sole SBF in world)</a:t>
            </a:r>
          </a:p>
          <a:p>
            <a:r>
              <a:rPr lang="en-US" altLang="ja-JP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ja-JP" sz="2400" dirty="0">
                <a:solidFill>
                  <a:srgbClr val="006600"/>
                </a:solidFill>
                <a:sym typeface="Symbol" panose="05050102010706020507" pitchFamily="18" charset="2"/>
              </a:rPr>
              <a:t> </a:t>
            </a:r>
            <a:r>
              <a:rPr lang="en-US" altLang="ja-JP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competition/complementary  </a:t>
            </a:r>
            <a:r>
              <a:rPr lang="en-US" altLang="ja-JP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LHCb</a:t>
            </a:r>
            <a:r>
              <a:rPr lang="en-US" altLang="ja-JP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(LHC)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Super </a:t>
            </a:r>
            <a:r>
              <a:rPr lang="en-US" altLang="ja-JP" sz="24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/charm Factory: (INFN), BINP, China “plan”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option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Super </a:t>
            </a:r>
            <a:r>
              <a:rPr lang="en-US" altLang="ja-JP" sz="24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factory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1129968"/>
            <a:ext cx="7962436" cy="1938992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 Physics has been important/complementary </a:t>
            </a:r>
          </a:p>
          <a:p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</a:t>
            </a:r>
            <a:r>
              <a:rPr kumimoji="1"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riving</a:t>
            </a:r>
            <a:r>
              <a:rPr lang="ja-JP" altLang="en-US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together with Energy Frontier in HEP/SM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Flavor machines will take such role in searching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establishing New Physics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ja-JP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environment,  Pure (tagged) mesons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67544" y="4811668"/>
            <a:ext cx="8496944" cy="156966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Super Flavor Factory: also excellent Hadron Spectroscopy</a:t>
            </a:r>
          </a:p>
          <a:p>
            <a:r>
              <a:rPr lang="en-US" altLang="ja-JP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Clean </a:t>
            </a:r>
            <a:r>
              <a:rPr lang="en-US" altLang="ja-JP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quarkonium</a:t>
            </a:r>
            <a:r>
              <a:rPr lang="en-US" altLang="ja-JP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FAIR/PANDA (pp collision): complementary </a:t>
            </a:r>
          </a:p>
          <a:p>
            <a:r>
              <a:rPr lang="en-US" altLang="ja-JP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unique role for </a:t>
            </a:r>
            <a:r>
              <a:rPr lang="en-US" altLang="ja-JP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glueball</a:t>
            </a:r>
            <a:r>
              <a:rPr lang="en-US" altLang="ja-JP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/gluon-hybrid states</a:t>
            </a:r>
          </a:p>
        </p:txBody>
      </p:sp>
    </p:spTree>
    <p:extLst>
      <p:ext uri="{BB962C8B-B14F-4D97-AF65-F5344CB8AC3E}">
        <p14:creationId xmlns:p14="http://schemas.microsoft.com/office/powerpoint/2010/main" val="8031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Crab Waist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2050" name="Picture 2" descr="http://inspirehep.net/record/795539/files/Fig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4"/>
          <a:stretch/>
        </p:blipFill>
        <p:spPr bwMode="auto">
          <a:xfrm>
            <a:off x="5646756" y="1556792"/>
            <a:ext cx="3245724" cy="31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0" y="3210130"/>
            <a:ext cx="5038328" cy="3171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3" y="1033760"/>
            <a:ext cx="4111561" cy="2035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36096" y="4725144"/>
            <a:ext cx="3672408" cy="14957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400" kern="0" dirty="0" smtClean="0"/>
              <a:t>Large </a:t>
            </a:r>
            <a:r>
              <a:rPr lang="en-US" sz="2400" kern="0" dirty="0" err="1" smtClean="0"/>
              <a:t>Piwinski’s</a:t>
            </a:r>
            <a:r>
              <a:rPr lang="en-US" sz="2400" kern="0" dirty="0" smtClean="0"/>
              <a:t> angle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kern="0" dirty="0"/>
              <a:t> </a:t>
            </a:r>
            <a:r>
              <a:rPr lang="en-US" sz="2400" kern="0" dirty="0" smtClean="0"/>
              <a:t>                 (</a:t>
            </a:r>
            <a:r>
              <a:rPr lang="en-US" sz="2400" kern="0" dirty="0" smtClean="0">
                <a:sym typeface="Symbol" pitchFamily="18" charset="2"/>
              </a:rPr>
              <a:t></a:t>
            </a:r>
            <a:r>
              <a:rPr lang="en-US" sz="2400" kern="0" baseline="-25000" dirty="0" smtClean="0">
                <a:sym typeface="Symbol" pitchFamily="18" charset="2"/>
              </a:rPr>
              <a:t>z</a:t>
            </a:r>
            <a:r>
              <a:rPr lang="en-US" sz="2400" kern="0" dirty="0" smtClean="0">
                <a:sym typeface="Symbol" pitchFamily="18" charset="2"/>
              </a:rPr>
              <a:t>/</a:t>
            </a:r>
            <a:r>
              <a:rPr lang="en-US" sz="2400" kern="0" baseline="-25000" dirty="0" smtClean="0">
                <a:sym typeface="Symbol" pitchFamily="18" charset="2"/>
              </a:rPr>
              <a:t>x</a:t>
            </a:r>
            <a:r>
              <a:rPr lang="en-US" sz="2400" kern="0" dirty="0" smtClean="0">
                <a:cs typeface="Arial" charset="0"/>
                <a:sym typeface="Symbol" pitchFamily="18" charset="2"/>
              </a:rPr>
              <a:t>∙</a:t>
            </a:r>
            <a:r>
              <a:rPr lang="en-US" sz="2400" kern="0" dirty="0" smtClean="0">
                <a:sym typeface="Symbol" pitchFamily="18" charset="2"/>
              </a:rPr>
              <a:t></a:t>
            </a:r>
            <a:r>
              <a:rPr lang="en-US" sz="2400" kern="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kern="0" dirty="0"/>
              <a:t>S</a:t>
            </a:r>
            <a:r>
              <a:rPr lang="en-US" sz="2400" kern="0" dirty="0" smtClean="0"/>
              <a:t>uppress </a:t>
            </a:r>
            <a:r>
              <a:rPr lang="en-US" sz="2400" kern="0" dirty="0" err="1" smtClean="0"/>
              <a:t>betatron</a:t>
            </a:r>
            <a:r>
              <a:rPr lang="en-US" sz="2400" kern="0" dirty="0" smtClean="0"/>
              <a:t> res.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kern="0" dirty="0"/>
              <a:t> </a:t>
            </a:r>
            <a:r>
              <a:rPr lang="en-US" sz="2400" kern="0" dirty="0" smtClean="0"/>
              <a:t>    (</a:t>
            </a:r>
            <a:r>
              <a:rPr lang="en-US" sz="2400" kern="0" dirty="0" err="1" smtClean="0"/>
              <a:t>sextupoles</a:t>
            </a:r>
            <a:r>
              <a:rPr lang="en-US" sz="2400" kern="0" dirty="0" smtClean="0"/>
              <a:t> in phase)</a:t>
            </a:r>
            <a:endParaRPr lang="ru-RU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41564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SperKEKB</a:t>
            </a:r>
            <a:r>
              <a:rPr kumimoji="1" lang="en-US" altLang="ja-JP" dirty="0" smtClean="0"/>
              <a:t>/Belle II Schedule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23528" y="2780928"/>
            <a:ext cx="8466783" cy="3119684"/>
            <a:chOff x="395536" y="3068960"/>
            <a:chExt cx="8466783" cy="311968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3068960"/>
              <a:ext cx="8466783" cy="311968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856903" y="4639320"/>
              <a:ext cx="481222" cy="307777"/>
            </a:xfrm>
            <a:prstGeom prst="rect">
              <a:avLst/>
            </a:prstGeom>
            <a:solidFill>
              <a:srgbClr val="002060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Jan.</a:t>
              </a:r>
              <a:endParaRPr kumimoji="1" lang="ja-JP" alt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779912" y="4396220"/>
              <a:ext cx="468398" cy="307777"/>
            </a:xfrm>
            <a:prstGeom prst="rect">
              <a:avLst/>
            </a:prstGeom>
            <a:solidFill>
              <a:srgbClr val="002060">
                <a:alpha val="61961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July</a:t>
              </a:r>
              <a:endParaRPr kumimoji="1" lang="ja-JP" alt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267744" y="4634394"/>
            <a:ext cx="2808312" cy="1140655"/>
            <a:chOff x="2339752" y="4880633"/>
            <a:chExt cx="2808312" cy="1140655"/>
          </a:xfrm>
        </p:grpSpPr>
        <p:cxnSp>
          <p:nvCxnSpPr>
            <p:cNvPr id="9" name="直線矢印コネクタ 8"/>
            <p:cNvCxnSpPr/>
            <p:nvPr/>
          </p:nvCxnSpPr>
          <p:spPr>
            <a:xfrm>
              <a:off x="2339752" y="4941168"/>
              <a:ext cx="936104" cy="1080120"/>
            </a:xfrm>
            <a:prstGeom prst="straightConnector1">
              <a:avLst/>
            </a:prstGeom>
            <a:ln w="19050">
              <a:solidFill>
                <a:srgbClr val="6600C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3738966" y="4880633"/>
              <a:ext cx="1409098" cy="1140655"/>
            </a:xfrm>
            <a:prstGeom prst="straightConnector1">
              <a:avLst/>
            </a:prstGeom>
            <a:ln w="19050">
              <a:solidFill>
                <a:srgbClr val="6600C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正方形/長方形 10"/>
          <p:cNvSpPr/>
          <p:nvPr/>
        </p:nvSpPr>
        <p:spPr>
          <a:xfrm>
            <a:off x="299309" y="4759681"/>
            <a:ext cx="876723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20072" y="6055825"/>
            <a:ext cx="29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A.Suzuki</a:t>
            </a:r>
            <a:r>
              <a:rPr kumimoji="1" lang="en-US" altLang="ja-JP" dirty="0" smtClean="0"/>
              <a:t> (27-Oct, ICFA2014)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20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Physics via Flavor Physics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9996" y="1321604"/>
            <a:ext cx="252184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 pitchFamily="34" charset="0"/>
                <a:cs typeface="Arial" pitchFamily="34" charset="0"/>
              </a:rPr>
              <a:t>Flavor Physics</a:t>
            </a:r>
            <a:endParaRPr kumimoji="1" lang="ja-JP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2598003"/>
            <a:ext cx="7207422" cy="830997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Deviation from SM: High </a:t>
            </a:r>
            <a:r>
              <a:rPr kumimoji="1"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precision measurement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Forbidden in SM:  Observe very rare phenomena</a:t>
            </a:r>
            <a:endParaRPr kumimoji="1" lang="en-US" altLang="ja-JP" sz="2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779912" y="1340768"/>
            <a:ext cx="468269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ja-JP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Intensity/Luminosity Frontier</a:t>
            </a:r>
            <a:endParaRPr lang="ja-JP" alt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99592" y="5127575"/>
            <a:ext cx="7201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LHC is also “(Super) Flavor Factory” in some sense</a:t>
            </a:r>
            <a:endParaRPr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782565" y="5703639"/>
            <a:ext cx="7965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Already significant contributions from </a:t>
            </a:r>
            <a:r>
              <a:rPr lang="en-US" altLang="ja-JP" sz="2400" dirty="0" err="1" smtClean="0">
                <a:latin typeface="Arial" pitchFamily="34" charset="0"/>
                <a:cs typeface="Arial" pitchFamily="34" charset="0"/>
              </a:rPr>
              <a:t>LHCb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, ATLAS/CMS</a:t>
            </a:r>
            <a:endParaRPr lang="ja-JP" altLang="en-US" sz="2400" dirty="0"/>
          </a:p>
        </p:txBody>
      </p:sp>
      <p:sp>
        <p:nvSpPr>
          <p:cNvPr id="9" name="左右矢印 8"/>
          <p:cNvSpPr/>
          <p:nvPr/>
        </p:nvSpPr>
        <p:spPr bwMode="auto">
          <a:xfrm>
            <a:off x="3203848" y="1484784"/>
            <a:ext cx="504056" cy="288032"/>
          </a:xfrm>
          <a:prstGeom prst="leftRightArrow">
            <a:avLst/>
          </a:prstGeom>
          <a:solidFill>
            <a:srgbClr val="00FF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568" y="2103239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Physics: High mass scale </a:t>
            </a:r>
            <a:r>
              <a:rPr lang="en-US" altLang="ja-JP" sz="2400" dirty="0" smtClean="0">
                <a:solidFill>
                  <a:srgbClr val="000000"/>
                </a:solidFill>
                <a:sym typeface="Symbol" pitchFamily="18" charset="2"/>
              </a:rPr>
              <a:t> </a:t>
            </a:r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Small effect</a:t>
            </a:r>
            <a:endParaRPr lang="en-US" altLang="ja-JP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55576" y="4119463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n"/>
            </a:pP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Super High Luminosity accelerator </a:t>
            </a:r>
            <a:r>
              <a:rPr lang="en-US" altLang="ja-JP" sz="2400" dirty="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Super FF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83568" y="3573016"/>
            <a:ext cx="567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Huge sample of (Heavy) Flavor particles</a:t>
            </a:r>
            <a:endParaRPr lang="en-US" altLang="ja-JP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55576" y="4623519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p"/>
            </a:pPr>
            <a:r>
              <a:rPr lang="en-US" altLang="ja-JP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Very high production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pitchFamily="18" charset="2"/>
              </a:rPr>
              <a:t>t</a:t>
            </a:r>
            <a:r>
              <a:rPr lang="en-US" altLang="ja-JP" dirty="0" smtClean="0"/>
              <a:t> Physics</a:t>
            </a:r>
            <a:r>
              <a:rPr kumimoji="1" lang="en-US" altLang="ja-JP" dirty="0" smtClean="0"/>
              <a:t>: LFV decays</a:t>
            </a:r>
            <a:endParaRPr kumimoji="1" lang="ja-JP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61912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/>
          <a:srcRect l="8580" t="17499" r="2383" b="21201"/>
          <a:stretch>
            <a:fillRect/>
          </a:stretch>
        </p:blipFill>
        <p:spPr bwMode="auto">
          <a:xfrm>
            <a:off x="6228184" y="1588368"/>
            <a:ext cx="2736304" cy="233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3638" y="1444352"/>
            <a:ext cx="1174626" cy="11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7308304" y="1516360"/>
            <a:ext cx="1460327" cy="3238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36000" tIns="36000" rIns="36000" bIns="36000"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ja-JP" sz="1600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t </a:t>
            </a:r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LFV decays</a:t>
            </a:r>
            <a:endParaRPr lang="ja-JP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437087"/>
            <a:ext cx="3876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正方形/長方形 9"/>
          <p:cNvSpPr/>
          <p:nvPr/>
        </p:nvSpPr>
        <p:spPr>
          <a:xfrm>
            <a:off x="323528" y="4581128"/>
            <a:ext cx="4104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LFV = clear evidence of NP  </a:t>
            </a:r>
            <a:endParaRPr lang="ja-JP" altLang="en-US" sz="2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23528" y="5085184"/>
            <a:ext cx="3853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STCF has advantage in </a:t>
            </a:r>
          </a:p>
          <a:p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Background suppression</a:t>
            </a:r>
          </a:p>
          <a:p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ja-JP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Polalization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ex) </a:t>
            </a:r>
            <a:r>
              <a:rPr lang="en-US" altLang="ja-JP" sz="2400" dirty="0" smtClean="0">
                <a:solidFill>
                  <a:srgbClr val="0000CC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i="1" dirty="0" smtClean="0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US" altLang="ja-JP" sz="1050" i="1" dirty="0" smtClean="0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altLang="ja-JP" sz="2400" dirty="0" smtClean="0">
                <a:solidFill>
                  <a:srgbClr val="0000CC"/>
                </a:solidFill>
                <a:latin typeface="Symbol" pitchFamily="18" charset="2"/>
                <a:cs typeface="Arial" pitchFamily="34" charset="0"/>
              </a:rPr>
              <a:t>mg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Charm Physics: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680520" y="2204864"/>
            <a:ext cx="4283968" cy="3888432"/>
            <a:chOff x="5076056" y="1988840"/>
            <a:chExt cx="4590510" cy="4320480"/>
          </a:xfrm>
        </p:grpSpPr>
        <p:pic>
          <p:nvPicPr>
            <p:cNvPr id="51202" name="Picture 2" descr="http://www.slac.stanford.edu/xorg/hfag/charm/FPCP14/figures/fig_plot_qp2d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6056" y="1988840"/>
              <a:ext cx="4590510" cy="4320480"/>
            </a:xfrm>
            <a:prstGeom prst="rect">
              <a:avLst/>
            </a:prstGeom>
            <a:noFill/>
          </p:spPr>
        </p:pic>
        <p:sp>
          <p:nvSpPr>
            <p:cNvPr id="9" name="Oval 21"/>
            <p:cNvSpPr>
              <a:spLocks noChangeArrowheads="1"/>
            </p:cNvSpPr>
            <p:nvPr/>
          </p:nvSpPr>
          <p:spPr bwMode="auto">
            <a:xfrm rot="19500000">
              <a:off x="6918321" y="4087065"/>
              <a:ext cx="248969" cy="7377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l-SI" altLang="ja-JP" sz="1400">
                <a:solidFill>
                  <a:srgbClr val="000000"/>
                </a:solidFill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6749503" y="2420888"/>
              <a:ext cx="1278881" cy="595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50ab</a:t>
              </a:r>
              <a:r>
                <a:rPr lang="en-US" altLang="ja-JP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-1</a:t>
              </a:r>
              <a:endParaRPr lang="ja-JP" altLang="en-US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 bwMode="auto">
            <a:xfrm flipH="1">
              <a:off x="7032274" y="2780928"/>
              <a:ext cx="132014" cy="11489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467544" y="1268760"/>
            <a:ext cx="1460327" cy="3238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36000" tIns="36000" rIns="36000" bIns="36000"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ja-JP" sz="16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ja-JP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-mixing</a:t>
            </a:r>
            <a:endParaRPr lang="ja-JP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79512" y="2204864"/>
            <a:ext cx="4320480" cy="3960440"/>
            <a:chOff x="251520" y="2132856"/>
            <a:chExt cx="4464496" cy="4201879"/>
          </a:xfrm>
        </p:grpSpPr>
        <p:pic>
          <p:nvPicPr>
            <p:cNvPr id="11" name="Picture 2" descr="http://www.slac.stanford.edu/xorg/hfag/charm/FPCP14/figures/fig_plot_xy2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132856"/>
              <a:ext cx="4464496" cy="4201879"/>
            </a:xfrm>
            <a:prstGeom prst="rect">
              <a:avLst/>
            </a:prstGeom>
            <a:noFill/>
          </p:spPr>
        </p:pic>
        <p:sp>
          <p:nvSpPr>
            <p:cNvPr id="12" name="円/楕円 11"/>
            <p:cNvSpPr/>
            <p:nvPr/>
          </p:nvSpPr>
          <p:spPr bwMode="auto">
            <a:xfrm>
              <a:off x="2771800" y="3501008"/>
              <a:ext cx="216024" cy="7200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 bwMode="auto">
            <a:xfrm flipV="1">
              <a:off x="2267744" y="3573016"/>
              <a:ext cx="504056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正方形/長方形 14"/>
            <p:cNvSpPr/>
            <p:nvPr/>
          </p:nvSpPr>
          <p:spPr>
            <a:xfrm>
              <a:off x="1547664" y="4221088"/>
              <a:ext cx="846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50ab</a:t>
              </a:r>
              <a:r>
                <a:rPr lang="en-US" altLang="ja-JP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-1</a:t>
              </a:r>
              <a:endParaRPr lang="ja-JP" altLang="en-US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BINP STCF detector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8027" y="1152127"/>
            <a:ext cx="4636221" cy="563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7163201" y="4797152"/>
            <a:ext cx="1980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A.Bondar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PAN 76,1072(2013)</a:t>
            </a:r>
            <a:endParaRPr kumimoji="1" lang="ja-JP" alt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BINP STCF Parameters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altLang="ja-JP">
              <a:solidFill>
                <a:srgbClr val="000000"/>
              </a:solidFill>
            </a:endParaRPr>
          </a:p>
        </p:txBody>
      </p:sp>
      <p:graphicFrame>
        <p:nvGraphicFramePr>
          <p:cNvPr id="6" name="Group 426"/>
          <p:cNvGraphicFramePr>
            <a:graphicFrameLocks/>
          </p:cNvGraphicFramePr>
          <p:nvPr/>
        </p:nvGraphicFramePr>
        <p:xfrm>
          <a:off x="457200" y="1108670"/>
          <a:ext cx="8229600" cy="5130800"/>
        </p:xfrm>
        <a:graphic>
          <a:graphicData uri="http://schemas.openxmlformats.org/drawingml/2006/table">
            <a:tbl>
              <a:tblPr/>
              <a:tblGrid>
                <a:gridCol w="2576513"/>
                <a:gridCol w="1282700"/>
                <a:gridCol w="1457325"/>
                <a:gridCol w="1455737"/>
                <a:gridCol w="1457325"/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Energy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 GeV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1.5 GeV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2.0 GeV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2.5 GeV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Circumference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780</a:t>
                      </a: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Emittance hor/ver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 nm/0.04 nm @ 0.5% coupling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Damping time hor/ver/long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30/30/15 ms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Bunch length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16 mm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Energy spread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10.1</a:t>
                      </a: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·10</a:t>
                      </a:r>
                      <a:r>
                        <a:rPr kumimoji="0" lang="fr-FR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-4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9.96·10</a:t>
                      </a:r>
                      <a:r>
                        <a:rPr kumimoji="0" lang="en-US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-4</a:t>
                      </a:r>
                      <a:endParaRPr kumimoji="0" lang="en-US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8.44·10</a:t>
                      </a:r>
                      <a:r>
                        <a:rPr kumimoji="0" lang="en-US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-4</a:t>
                      </a:r>
                      <a:endParaRPr kumimoji="0" lang="en-US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7.38·10</a:t>
                      </a:r>
                      <a:r>
                        <a:rPr kumimoji="0" lang="en-US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-4</a:t>
                      </a:r>
                      <a:endParaRPr kumimoji="0" lang="en-US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Momentum compaction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1.00·10</a:t>
                      </a:r>
                      <a:r>
                        <a:rPr kumimoji="0" lang="fr-FR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-3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1.06·10</a:t>
                      </a:r>
                      <a:r>
                        <a:rPr kumimoji="0" lang="fr-FR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-3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1.06·10</a:t>
                      </a:r>
                      <a:r>
                        <a:rPr kumimoji="0" lang="fr-FR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-3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1.06·10</a:t>
                      </a:r>
                      <a:r>
                        <a:rPr kumimoji="0" lang="fr-FR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-3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Synchrotron tune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0.010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RF frequency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508 MHz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Harmonic number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1300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Particles in bunch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7·10</a:t>
                      </a:r>
                      <a:r>
                        <a:rPr kumimoji="0" lang="en-US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</a:t>
                      </a:r>
                      <a:endParaRPr kumimoji="0" lang="en-US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Number of bunches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390 (10% gap)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Bunch current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4.4 mA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Total beam current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1.7 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Beam-beam parameter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0.15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0.15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0.12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0.095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Luminosity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0.63</a:t>
                      </a:r>
                      <a:r>
                        <a:rPr kumimoji="0" lang="fr-FR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·10</a:t>
                      </a:r>
                      <a:r>
                        <a:rPr kumimoji="0" lang="fr-FR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</a:t>
                      </a:r>
                      <a:endParaRPr kumimoji="0" lang="fr-FR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0.95·10</a:t>
                      </a:r>
                      <a:r>
                        <a:rPr kumimoji="0" lang="en-US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</a:t>
                      </a:r>
                      <a:endParaRPr kumimoji="0" lang="en-US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1.00·10</a:t>
                      </a:r>
                      <a:r>
                        <a:rPr kumimoji="0" lang="en-US" altLang="ja-JP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</a:t>
                      </a:r>
                      <a:endParaRPr kumimoji="0" lang="en-US" altLang="ja-JP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1.00·10</a:t>
                      </a:r>
                      <a:r>
                        <a:rPr kumimoji="0" lang="en-US" altLang="ja-JP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</a:t>
                      </a:r>
                      <a:endParaRPr kumimoji="0" lang="en-US" altLang="ja-JP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Oval 427"/>
          <p:cNvSpPr>
            <a:spLocks noChangeArrowheads="1"/>
          </p:cNvSpPr>
          <p:nvPr/>
        </p:nvSpPr>
        <p:spPr bwMode="auto">
          <a:xfrm>
            <a:off x="2916238" y="5879108"/>
            <a:ext cx="1512887" cy="4302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8" name="Oval 428"/>
          <p:cNvSpPr>
            <a:spLocks noChangeArrowheads="1"/>
          </p:cNvSpPr>
          <p:nvPr/>
        </p:nvSpPr>
        <p:spPr bwMode="auto">
          <a:xfrm>
            <a:off x="7235825" y="5879108"/>
            <a:ext cx="1512888" cy="4302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9" name="Oval 429"/>
          <p:cNvSpPr>
            <a:spLocks noChangeArrowheads="1"/>
          </p:cNvSpPr>
          <p:nvPr/>
        </p:nvSpPr>
        <p:spPr bwMode="auto">
          <a:xfrm>
            <a:off x="5075238" y="5229820"/>
            <a:ext cx="1512887" cy="4302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0" name="Oval 430"/>
          <p:cNvSpPr>
            <a:spLocks noChangeArrowheads="1"/>
          </p:cNvSpPr>
          <p:nvPr/>
        </p:nvSpPr>
        <p:spPr bwMode="auto">
          <a:xfrm>
            <a:off x="4140200" y="1700808"/>
            <a:ext cx="3384550" cy="4302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8144" y="651944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E.Levichev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 @Elba13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34061"/>
            <a:ext cx="9144000" cy="846667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+mn-lt"/>
                <a:ea typeface="宋体" charset="0"/>
                <a:cs typeface="宋体" charset="0"/>
                <a:sym typeface="Symbol" charset="0"/>
              </a:rPr>
              <a:t>HIEPA Parameters </a:t>
            </a:r>
            <a:endParaRPr lang="en-US" altLang="zh-CN" dirty="0">
              <a:latin typeface="+mn-lt"/>
              <a:ea typeface="宋体" charset="0"/>
              <a:cs typeface="宋体" charset="0"/>
              <a:sym typeface="Symbol" charset="0"/>
            </a:endParaRPr>
          </a:p>
        </p:txBody>
      </p:sp>
      <p:graphicFrame>
        <p:nvGraphicFramePr>
          <p:cNvPr id="56535" name="Group 215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76382" y="1255831"/>
          <a:ext cx="8740619" cy="5212080"/>
        </p:xfrm>
        <a:graphic>
          <a:graphicData uri="http://schemas.openxmlformats.org/drawingml/2006/table">
            <a:tbl>
              <a:tblPr/>
              <a:tblGrid>
                <a:gridCol w="2881685"/>
                <a:gridCol w="1307254"/>
                <a:gridCol w="3305492"/>
                <a:gridCol w="1246188"/>
              </a:tblGrid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Beam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energy (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GeV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3.0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Revolution frequency (MHz)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0.302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Circumference (m)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992.8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Harmonic number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1656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Coupling factor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0.005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β</a:t>
                      </a:r>
                      <a:r>
                        <a:rPr kumimoji="0" lang="en-US" altLang="zh-CN" sz="2200" b="0" i="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x, y </a:t>
                      </a:r>
                      <a:r>
                        <a:rPr kumimoji="0" lang="en-US" altLang="zh-CN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@ IP (mm)</a:t>
                      </a:r>
                      <a:endParaRPr kumimoji="0" lang="en-US" altLang="zh-CN" sz="2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1000, 1.0</a:t>
                      </a:r>
                      <a:endParaRPr kumimoji="0" lang="en-US" altLang="zh-CN" sz="2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Emittance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 (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nm.rad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10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Beam-beam parameter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0.06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Bunch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length (mm)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10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Number of bunch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540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  <a:sym typeface="Symbol" charset="0"/>
                        </a:rPr>
                        <a:t>Momentum compaction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0.001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Bunch current (mA)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5.0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SR energy 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loss/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turn (MeV)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0.716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Beam current (A)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2.7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Synchrotron tune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0.0128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SR power (MW)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1.93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RF voltage (MV)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2.0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Energy spread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8.12E-4</a:t>
                      </a:r>
                      <a:endParaRPr kumimoji="0" lang="en-US" altLang="zh-CN" sz="2200" b="0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RF frequency (MHz)</a:t>
                      </a:r>
                      <a:endParaRPr kumimoji="0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500.06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Luminosity (cm</a:t>
                      </a:r>
                      <a:r>
                        <a:rPr kumimoji="0" lang="en-US" altLang="zh-CN" sz="2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-2</a:t>
                      </a: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s</a:t>
                      </a:r>
                      <a:r>
                        <a:rPr kumimoji="0" lang="en-US" altLang="zh-CN" sz="2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-1</a:t>
                      </a: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)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MS Mincho" charset="0"/>
                          <a:cs typeface="Arial" charset="0"/>
                        </a:rPr>
                        <a:t>1.05E35</a:t>
                      </a:r>
                      <a:endParaRPr kumimoji="0" lang="en-US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MS Mincho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0" y="1528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latin typeface="Calibri" charset="0"/>
              <a:ea typeface="仿宋_GB2312" charset="0"/>
              <a:cs typeface="仿宋_GB2312" charset="0"/>
            </a:endParaRP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0" y="1528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latin typeface="Calibri" charset="0"/>
              <a:ea typeface="仿宋_GB2312" charset="0"/>
              <a:cs typeface="仿宋_GB231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690" y="908720"/>
            <a:ext cx="6088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(Lattice and other related AP studies are under way)</a:t>
            </a:r>
            <a:endParaRPr kumimoji="1" lang="zh-CN" alt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DF150-AC11-40EB-9C61-310BD68F9003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 bwMode="auto">
          <a:xfrm>
            <a:off x="0" y="980728"/>
            <a:ext cx="9144000" cy="547260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2203160" y="1196752"/>
            <a:ext cx="2584864" cy="5256584"/>
            <a:chOff x="2915816" y="1196752"/>
            <a:chExt cx="2584864" cy="5256584"/>
          </a:xfrm>
        </p:grpSpPr>
        <p:sp>
          <p:nvSpPr>
            <p:cNvPr id="15" name="Down Arrow 14"/>
            <p:cNvSpPr/>
            <p:nvPr/>
          </p:nvSpPr>
          <p:spPr bwMode="auto">
            <a:xfrm>
              <a:off x="2915816" y="1196752"/>
              <a:ext cx="2584864" cy="5256584"/>
            </a:xfrm>
            <a:prstGeom prst="downArrow">
              <a:avLst>
                <a:gd name="adj1" fmla="val 76987"/>
                <a:gd name="adj2" fmla="val 17178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 bwMode="auto">
            <a:xfrm>
              <a:off x="3995936" y="1484784"/>
              <a:ext cx="4320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 bwMode="auto">
            <a:xfrm>
              <a:off x="3995936" y="2348880"/>
              <a:ext cx="4320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/>
            <p:nvPr/>
          </p:nvCxnSpPr>
          <p:spPr bwMode="auto">
            <a:xfrm>
              <a:off x="3995936" y="3212976"/>
              <a:ext cx="4320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 bwMode="auto">
            <a:xfrm>
              <a:off x="3995936" y="4077072"/>
              <a:ext cx="4320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/>
            <p:nvPr/>
          </p:nvCxnSpPr>
          <p:spPr bwMode="auto">
            <a:xfrm>
              <a:off x="3995936" y="4941168"/>
              <a:ext cx="4320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 bwMode="auto">
            <a:xfrm>
              <a:off x="3995936" y="5805264"/>
              <a:ext cx="4320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484" name="Picture 4" descr="https://sciencesprings.files.wordpress.com/2013/07/standard-model-with-higgs-new.jpg"/>
          <p:cNvPicPr>
            <a:picLocks noChangeAspect="1" noChangeArrowheads="1"/>
          </p:cNvPicPr>
          <p:nvPr/>
        </p:nvPicPr>
        <p:blipFill>
          <a:blip r:embed="rId3" cstate="print"/>
          <a:srcRect t="10500"/>
          <a:stretch>
            <a:fillRect/>
          </a:stretch>
        </p:blipFill>
        <p:spPr bwMode="auto">
          <a:xfrm>
            <a:off x="6156176" y="1981943"/>
            <a:ext cx="2857500" cy="2455169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Discovery/Establish SM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2492896"/>
            <a:ext cx="2100255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1975: </a:t>
            </a:r>
            <a:r>
              <a:rPr lang="en-US" altLang="ja-JP" sz="2400" dirty="0" smtClean="0">
                <a:latin typeface="Symbol" pitchFamily="18" charset="2"/>
                <a:sym typeface="Symbol" pitchFamily="18" charset="2"/>
              </a:rPr>
              <a:t>t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 lepton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5388" y="3573016"/>
            <a:ext cx="1586332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1983: W,Z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11960" y="1599183"/>
            <a:ext cx="228940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1964: CPV in K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34"/>
          <p:cNvSpPr txBox="1">
            <a:spLocks noChangeArrowheads="1"/>
          </p:cNvSpPr>
          <p:nvPr/>
        </p:nvSpPr>
        <p:spPr bwMode="auto">
          <a:xfrm>
            <a:off x="467544" y="1033572"/>
            <a:ext cx="267887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0000"/>
                </a:solidFill>
              </a:rPr>
              <a:t>Energy Frontier</a:t>
            </a:r>
            <a:endParaRPr lang="ja-JP" altLang="en-US" sz="2800" b="1" dirty="0">
              <a:solidFill>
                <a:srgbClr val="000000"/>
              </a:solidFill>
            </a:endParaRPr>
          </a:p>
        </p:txBody>
      </p:sp>
      <p:sp>
        <p:nvSpPr>
          <p:cNvPr id="17" name="Text Box 135"/>
          <p:cNvSpPr txBox="1">
            <a:spLocks noChangeArrowheads="1"/>
          </p:cNvSpPr>
          <p:nvPr/>
        </p:nvSpPr>
        <p:spPr bwMode="auto">
          <a:xfrm>
            <a:off x="4697581" y="1033572"/>
            <a:ext cx="2420791" cy="52322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 smtClean="0">
                <a:solidFill>
                  <a:srgbClr val="000000"/>
                </a:solidFill>
              </a:rPr>
              <a:t>Flavor Physics</a:t>
            </a:r>
            <a:endParaRPr lang="en-US" altLang="ja-JP" sz="2800" b="1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61078" y="5415607"/>
            <a:ext cx="237116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200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7: D</a:t>
            </a:r>
            <a:r>
              <a:rPr kumimoji="1" lang="en-US" altLang="ja-JP" sz="2400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-mixing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2699" y="2060848"/>
            <a:ext cx="2791149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1974: J/</a:t>
            </a:r>
            <a:r>
              <a:rPr kumimoji="1" lang="en-US" altLang="ja-JP" sz="2400" dirty="0" smtClean="0">
                <a:latin typeface="Symbol" pitchFamily="18" charset="2"/>
                <a:cs typeface="Arial" pitchFamily="34" charset="0"/>
              </a:rPr>
              <a:t>y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 (c quark)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2967335"/>
            <a:ext cx="2549096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1977: </a:t>
            </a:r>
            <a:r>
              <a:rPr lang="en-US" altLang="ja-JP" sz="2400" dirty="0" smtClean="0">
                <a:sym typeface="Symbol" pitchFamily="18" charset="2"/>
              </a:rPr>
              <a:t>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 (b quark)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21002" y="3615407"/>
            <a:ext cx="241123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1987: B</a:t>
            </a:r>
            <a:r>
              <a:rPr kumimoji="1" lang="en-US" altLang="ja-JP" sz="2400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-mixing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AutoShape 2" descr="http://upload.wikimedia.org/wikipedia/commons/2/2f/Standard_Model_of_Elementary_Particles_af.svg"/>
          <p:cNvSpPr>
            <a:spLocks noChangeAspect="1" noChangeArrowheads="1"/>
          </p:cNvSpPr>
          <p:nvPr/>
        </p:nvSpPr>
        <p:spPr bwMode="auto">
          <a:xfrm>
            <a:off x="155575" y="-1782763"/>
            <a:ext cx="3886200" cy="3724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290314" y="6279703"/>
            <a:ext cx="623401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Next Target is Discovery of New Physics !</a:t>
            </a:r>
            <a:endParaRPr kumimoji="1" lang="ja-JP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419872" y="2492896"/>
            <a:ext cx="2376264" cy="830997"/>
          </a:xfrm>
          <a:prstGeom prst="rect">
            <a:avLst/>
          </a:prstGeom>
          <a:solidFill>
            <a:srgbClr val="FFD68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Both Played </a:t>
            </a:r>
          </a:p>
          <a:p>
            <a:r>
              <a:rPr kumimoji="1"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Important Role</a:t>
            </a:r>
            <a:endParaRPr kumimoji="1" lang="ja-JP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2413" y="5631631"/>
            <a:ext cx="1829347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2012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: Higgs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7544" y="4293096"/>
            <a:ext cx="1981633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1995: t quark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http://ckmfitter.in2p3.fr/www/results/plots_fpcp13/png/belle_rhoeta_small_global.png"/>
          <p:cNvPicPr>
            <a:picLocks noChangeAspect="1" noChangeArrowheads="1"/>
          </p:cNvPicPr>
          <p:nvPr/>
        </p:nvPicPr>
        <p:blipFill>
          <a:blip r:embed="rId4" cstate="print"/>
          <a:srcRect l="8229" t="5362" r="3485"/>
          <a:stretch>
            <a:fillRect/>
          </a:stretch>
        </p:blipFill>
        <p:spPr bwMode="auto">
          <a:xfrm>
            <a:off x="6723322" y="4550665"/>
            <a:ext cx="2297667" cy="1224981"/>
          </a:xfrm>
          <a:prstGeom prst="rect">
            <a:avLst/>
          </a:prstGeom>
          <a:noFill/>
        </p:spPr>
      </p:pic>
      <p:sp>
        <p:nvSpPr>
          <p:cNvPr id="40" name="テキスト ボックス 39"/>
          <p:cNvSpPr txBox="1"/>
          <p:nvPr/>
        </p:nvSpPr>
        <p:spPr>
          <a:xfrm>
            <a:off x="4523223" y="5013176"/>
            <a:ext cx="256905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2004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: Direct CPV 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70823" y="4581128"/>
            <a:ext cx="228940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2001</a:t>
            </a:r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: CPV in B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Turkic Accelerator Complex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988" t="24234" r="-118" b="366"/>
          <a:stretch/>
        </p:blipFill>
        <p:spPr>
          <a:xfrm>
            <a:off x="107504" y="1124744"/>
            <a:ext cx="6367766" cy="39604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98" y="2708399"/>
            <a:ext cx="4350806" cy="367292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076056" y="1784707"/>
            <a:ext cx="350608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kumimoji="1" lang="en-US" altLang="ja-JP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Ring Collider</a:t>
            </a:r>
            <a:endParaRPr kumimoji="1" lang="ja-JP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5800" y="5157192"/>
            <a:ext cx="2797561" cy="1200329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Sources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physics</a:t>
            </a:r>
          </a:p>
          <a:p>
            <a:r>
              <a:rPr lang="en-US" altLang="ja-JP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ja-JP" sz="2400" dirty="0" smtClean="0">
                <a:solidFill>
                  <a:srgbClr val="0000CC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/charm region</a:t>
            </a:r>
            <a:endParaRPr kumimoji="1" lang="ja-JP" alt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971550" y="152400"/>
            <a:ext cx="7772400" cy="88265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Approaches to BSM</a:t>
            </a:r>
            <a:endParaRPr lang="ja-JP" altLang="en-US" dirty="0"/>
          </a:p>
        </p:txBody>
      </p:sp>
      <p:sp>
        <p:nvSpPr>
          <p:cNvPr id="1030" name="スライド番号プレースホルダ 30"/>
          <p:cNvSpPr>
            <a:spLocks noGrp="1"/>
          </p:cNvSpPr>
          <p:nvPr>
            <p:ph type="sldNum" sz="quarter" idx="12"/>
          </p:nvPr>
        </p:nvSpPr>
        <p:spPr>
          <a:xfrm>
            <a:off x="3124200" y="6477000"/>
            <a:ext cx="5638800" cy="228600"/>
          </a:xfrm>
          <a:noFill/>
        </p:spPr>
        <p:txBody>
          <a:bodyPr anchor="t"/>
          <a:lstStyle/>
          <a:p>
            <a:pPr>
              <a:spcBef>
                <a:spcPct val="50000"/>
              </a:spcBef>
            </a:pPr>
            <a:fld id="{669D5CE7-D9AA-44F9-A755-C6AC3F1E5389}" type="slidenum">
              <a:rPr kumimoji="1" lang="en-US" altLang="ja-JP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pPr>
                <a:spcBef>
                  <a:spcPct val="50000"/>
                </a:spcBef>
              </a:pPr>
              <a:t>5</a:t>
            </a:fld>
            <a:endParaRPr kumimoji="1" lang="en-US" altLang="ja-JP" smtClean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フローチャート : 組合せ 26"/>
          <p:cNvSpPr/>
          <p:nvPr/>
        </p:nvSpPr>
        <p:spPr>
          <a:xfrm rot="10800000">
            <a:off x="1494210" y="4561110"/>
            <a:ext cx="3725862" cy="1100137"/>
          </a:xfrm>
          <a:prstGeom prst="flowChartMerg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</a:gra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804863" y="2615232"/>
            <a:ext cx="6765925" cy="18938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フローチャート : 組合せ 17"/>
          <p:cNvSpPr/>
          <p:nvPr/>
        </p:nvSpPr>
        <p:spPr>
          <a:xfrm>
            <a:off x="2576513" y="1392857"/>
            <a:ext cx="3725862" cy="1162050"/>
          </a:xfrm>
          <a:prstGeom prst="flowChartMerg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</a:gra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875338" y="1816720"/>
            <a:ext cx="2138362" cy="442912"/>
          </a:xfrm>
          <a:prstGeom prst="roundRect">
            <a:avLst/>
          </a:prstGeom>
          <a:solidFill>
            <a:srgbClr val="FFCCFF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 hierarchy</a:t>
            </a:r>
            <a:endParaRPr lang="ja-JP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989013" y="1816720"/>
            <a:ext cx="2136775" cy="442912"/>
          </a:xfrm>
          <a:prstGeom prst="roundRect">
            <a:avLst/>
          </a:prstGeom>
          <a:solidFill>
            <a:srgbClr val="FFCCFF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Dark matter</a:t>
            </a:r>
            <a:endParaRPr lang="ja-JP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866775" y="1145207"/>
            <a:ext cx="2136775" cy="441325"/>
          </a:xfrm>
          <a:prstGeom prst="roundRect">
            <a:avLst/>
          </a:prstGeom>
          <a:solidFill>
            <a:srgbClr val="FFCCFF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ja-JP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Baryogenesis</a:t>
            </a:r>
            <a:endParaRPr lang="ja-JP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432175" y="1829420"/>
            <a:ext cx="2138363" cy="782637"/>
          </a:xfrm>
          <a:prstGeom prst="roundRect">
            <a:avLst/>
          </a:prstGeom>
          <a:solidFill>
            <a:srgbClr val="FFCCFF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Grand unification</a:t>
            </a:r>
            <a:endParaRPr lang="ja-JP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5997575" y="1145207"/>
            <a:ext cx="2138363" cy="441325"/>
          </a:xfrm>
          <a:prstGeom prst="roundRect">
            <a:avLst/>
          </a:prstGeom>
          <a:solidFill>
            <a:srgbClr val="FFCCFF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Neutrino mass</a:t>
            </a:r>
            <a:endParaRPr lang="ja-JP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テキスト ボックス 19"/>
          <p:cNvSpPr txBox="1">
            <a:spLocks noChangeArrowheads="1"/>
          </p:cNvSpPr>
          <p:nvPr/>
        </p:nvSpPr>
        <p:spPr bwMode="auto">
          <a:xfrm>
            <a:off x="1109663" y="2737470"/>
            <a:ext cx="678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There must be New Physics @ TeV scale !! </a:t>
            </a:r>
            <a:endParaRPr lang="ja-JP" altLang="en-US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テキスト ボックス 23"/>
          <p:cNvSpPr txBox="1">
            <a:spLocks noChangeArrowheads="1"/>
          </p:cNvSpPr>
          <p:nvPr/>
        </p:nvSpPr>
        <p:spPr bwMode="auto">
          <a:xfrm>
            <a:off x="899592" y="3594720"/>
            <a:ext cx="6962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                                                                                           , or  what?</a:t>
            </a:r>
            <a:endParaRPr lang="ja-JP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グループ化 41"/>
          <p:cNvGrpSpPr>
            <a:grpSpLocks/>
          </p:cNvGrpSpPr>
          <p:nvPr/>
        </p:nvGrpSpPr>
        <p:grpSpPr bwMode="auto">
          <a:xfrm>
            <a:off x="1475656" y="3340720"/>
            <a:ext cx="1527175" cy="1008062"/>
            <a:chOff x="1187624" y="2844000"/>
            <a:chExt cx="1800000" cy="1188000"/>
          </a:xfrm>
        </p:grpSpPr>
        <p:sp>
          <p:nvSpPr>
            <p:cNvPr id="21" name="角丸四角形 20"/>
            <p:cNvSpPr/>
            <p:nvPr/>
          </p:nvSpPr>
          <p:spPr>
            <a:xfrm>
              <a:off x="1187624" y="2844000"/>
              <a:ext cx="1800000" cy="1188000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6200000" scaled="1"/>
            </a:gra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anchor="ctr"/>
            <a:lstStyle/>
            <a:p>
              <a:pPr algn="ctr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Super-</a:t>
              </a:r>
            </a:p>
            <a:p>
              <a:pPr algn="ctr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symmetry ?</a:t>
              </a:r>
            </a:p>
          </p:txBody>
        </p: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1617663" y="3633788"/>
            <a:ext cx="901700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9" name="Equation" r:id="rId3" imgW="507780" imgH="203112" progId="">
                    <p:embed/>
                  </p:oleObj>
                </mc:Choice>
                <mc:Fallback>
                  <p:oleObj name="Equation" r:id="rId3" imgW="507780" imgH="203112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7663" y="3633788"/>
                          <a:ext cx="901700" cy="360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グループ化 42"/>
          <p:cNvGrpSpPr>
            <a:grpSpLocks/>
          </p:cNvGrpSpPr>
          <p:nvPr/>
        </p:nvGrpSpPr>
        <p:grpSpPr bwMode="auto">
          <a:xfrm>
            <a:off x="3275856" y="3312145"/>
            <a:ext cx="1527175" cy="1065212"/>
            <a:chOff x="3347864" y="2809611"/>
            <a:chExt cx="1800000" cy="1256776"/>
          </a:xfrm>
        </p:grpSpPr>
        <p:sp>
          <p:nvSpPr>
            <p:cNvPr id="22" name="角丸四角形 21"/>
            <p:cNvSpPr/>
            <p:nvPr/>
          </p:nvSpPr>
          <p:spPr>
            <a:xfrm>
              <a:off x="3347864" y="2809611"/>
              <a:ext cx="1800000" cy="1256776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6200000" scaled="1"/>
            </a:gra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bIns="360000" anchor="ctr"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Extra-dimension ?</a:t>
              </a:r>
              <a:endParaRPr lang="ja-JP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851920" y="3652838"/>
            <a:ext cx="720725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0" name="Equation" r:id="rId5" imgW="405872" imgH="177569" progId="">
                    <p:embed/>
                  </p:oleObj>
                </mc:Choice>
                <mc:Fallback>
                  <p:oleObj name="Equation" r:id="rId5" imgW="405872" imgH="177569" progId="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1920" y="3652838"/>
                          <a:ext cx="720725" cy="314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グループ化 43"/>
          <p:cNvGrpSpPr>
            <a:grpSpLocks/>
          </p:cNvGrpSpPr>
          <p:nvPr/>
        </p:nvGrpSpPr>
        <p:grpSpPr bwMode="auto">
          <a:xfrm>
            <a:off x="5076056" y="3352279"/>
            <a:ext cx="1404938" cy="1012825"/>
            <a:chOff x="5508104" y="2808496"/>
            <a:chExt cx="1656184" cy="1195303"/>
          </a:xfrm>
        </p:grpSpPr>
        <p:sp>
          <p:nvSpPr>
            <p:cNvPr id="23" name="角丸四角形 22"/>
            <p:cNvSpPr/>
            <p:nvPr/>
          </p:nvSpPr>
          <p:spPr>
            <a:xfrm>
              <a:off x="5508104" y="2808496"/>
              <a:ext cx="1656184" cy="1176568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6200000" scaled="1"/>
            </a:gra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anchor="ctr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Composite </a:t>
              </a:r>
            </a:p>
            <a:p>
              <a:pPr algn="ctr"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Higgs ?</a:t>
              </a:r>
              <a:endParaRPr lang="ja-JP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026" name="Object 4"/>
            <p:cNvGraphicFramePr>
              <a:graphicFrameLocks noChangeAspect="1"/>
            </p:cNvGraphicFramePr>
            <p:nvPr/>
          </p:nvGraphicFramePr>
          <p:xfrm>
            <a:off x="5868144" y="3645024"/>
            <a:ext cx="900112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1" name="Equation" r:id="rId7" imgW="507780" imgH="203112" progId="">
                    <p:embed/>
                  </p:oleObj>
                </mc:Choice>
                <mc:Fallback>
                  <p:oleObj name="Equation" r:id="rId7" imgW="507780" imgH="203112" progId="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8144" y="3645024"/>
                          <a:ext cx="900112" cy="358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角丸四角形 45"/>
          <p:cNvSpPr/>
          <p:nvPr/>
        </p:nvSpPr>
        <p:spPr>
          <a:xfrm>
            <a:off x="3248025" y="1257920"/>
            <a:ext cx="2505075" cy="4222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>
            <a:spAutoFit/>
          </a:bodyPr>
          <a:lstStyle/>
          <a:p>
            <a:pPr algn="ctr">
              <a:defRPr/>
            </a:pPr>
            <a:r>
              <a:rPr lang="en-US" altLang="ja-JP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 is incomplete</a:t>
            </a:r>
            <a:endParaRPr lang="ja-JP" alt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63512" y="5253384"/>
            <a:ext cx="1816199" cy="6238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Direct Search</a:t>
            </a:r>
          </a:p>
          <a:p>
            <a:pPr algn="ctr"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LHC, ILC</a:t>
            </a:r>
            <a:endParaRPr lang="ja-JP" alt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グループ化 10"/>
          <p:cNvGrpSpPr>
            <a:grpSpLocks/>
          </p:cNvGrpSpPr>
          <p:nvPr/>
        </p:nvGrpSpPr>
        <p:grpSpPr bwMode="auto">
          <a:xfrm>
            <a:off x="2708349" y="5022849"/>
            <a:ext cx="5680075" cy="1574504"/>
            <a:chOff x="2576585" y="5018565"/>
            <a:chExt cx="5681256" cy="1573472"/>
          </a:xfrm>
        </p:grpSpPr>
        <p:grpSp>
          <p:nvGrpSpPr>
            <p:cNvPr id="8" name="グループ化 4"/>
            <p:cNvGrpSpPr>
              <a:grpSpLocks/>
            </p:cNvGrpSpPr>
            <p:nvPr/>
          </p:nvGrpSpPr>
          <p:grpSpPr bwMode="auto">
            <a:xfrm>
              <a:off x="2576585" y="5018565"/>
              <a:ext cx="5681256" cy="1038509"/>
              <a:chOff x="2339750" y="4581128"/>
              <a:chExt cx="6696746" cy="1224136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2339750" y="4654060"/>
                <a:ext cx="6552630" cy="1151938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4" name="テキスト ボックス 34"/>
              <p:cNvSpPr txBox="1">
                <a:spLocks noChangeArrowheads="1"/>
              </p:cNvSpPr>
              <p:nvPr/>
            </p:nvSpPr>
            <p:spPr bwMode="auto">
              <a:xfrm>
                <a:off x="2555776" y="4581128"/>
                <a:ext cx="6480720" cy="471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Flavor physics :   key to identify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the theory</a:t>
                </a:r>
                <a:endParaRPr lang="ja-JP" alt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角丸四角形 36"/>
              <p:cNvSpPr/>
              <p:nvPr/>
            </p:nvSpPr>
            <p:spPr>
              <a:xfrm>
                <a:off x="2620497" y="5157097"/>
                <a:ext cx="791706" cy="50490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6800" anchor="ctr"/>
              <a:lstStyle/>
              <a:p>
                <a:pPr algn="ctr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38" name="角丸四角形 37"/>
              <p:cNvSpPr/>
              <p:nvPr/>
            </p:nvSpPr>
            <p:spPr>
              <a:xfrm>
                <a:off x="3556319" y="5157097"/>
                <a:ext cx="791706" cy="50490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6800" anchor="ctr"/>
              <a:lstStyle/>
              <a:p>
                <a:pPr algn="ctr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40" name="角丸四角形 39"/>
              <p:cNvSpPr/>
              <p:nvPr/>
            </p:nvSpPr>
            <p:spPr>
              <a:xfrm>
                <a:off x="4492142" y="5157097"/>
                <a:ext cx="791706" cy="504908"/>
              </a:xfrm>
              <a:prstGeom prst="roundRect">
                <a:avLst/>
              </a:pr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6800" anchor="ctr"/>
              <a:lstStyle/>
              <a:p>
                <a:pPr algn="ctr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K</a:t>
                </a:r>
              </a:p>
            </p:txBody>
          </p:sp>
          <p:sp>
            <p:nvSpPr>
              <p:cNvPr id="41" name="角丸四角形 40"/>
              <p:cNvSpPr/>
              <p:nvPr/>
            </p:nvSpPr>
            <p:spPr>
              <a:xfrm>
                <a:off x="5427964" y="5157097"/>
                <a:ext cx="793578" cy="504908"/>
              </a:xfrm>
              <a:prstGeom prst="roundRect">
                <a:avLst/>
              </a:pr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6800" anchor="ctr"/>
              <a:lstStyle/>
              <a:p>
                <a:pPr algn="ctr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n</a:t>
                </a:r>
              </a:p>
            </p:txBody>
          </p:sp>
          <p:sp>
            <p:nvSpPr>
              <p:cNvPr id="45" name="角丸四角形 44"/>
              <p:cNvSpPr/>
              <p:nvPr/>
            </p:nvSpPr>
            <p:spPr>
              <a:xfrm>
                <a:off x="6365659" y="5157097"/>
                <a:ext cx="791705" cy="50490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6800" anchor="ctr"/>
              <a:lstStyle/>
              <a:p>
                <a:pPr algn="ctr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t</a:t>
                </a:r>
              </a:p>
            </p:txBody>
          </p:sp>
          <p:sp>
            <p:nvSpPr>
              <p:cNvPr id="49" name="角丸四角形 48"/>
              <p:cNvSpPr/>
              <p:nvPr/>
            </p:nvSpPr>
            <p:spPr>
              <a:xfrm>
                <a:off x="7301482" y="5157097"/>
                <a:ext cx="791705" cy="504908"/>
              </a:xfrm>
              <a:prstGeom prst="roundRect">
                <a:avLst/>
              </a:pr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46800" anchor="ctr"/>
              <a:lstStyle/>
              <a:p>
                <a:pPr algn="ctr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m</a:t>
                </a:r>
              </a:p>
            </p:txBody>
          </p:sp>
          <p:sp>
            <p:nvSpPr>
              <p:cNvPr id="1061" name="テキスト ボックス 57"/>
              <p:cNvSpPr txBox="1">
                <a:spLocks noChangeArrowheads="1"/>
              </p:cNvSpPr>
              <p:nvPr/>
            </p:nvSpPr>
            <p:spPr bwMode="auto">
              <a:xfrm>
                <a:off x="8309048" y="5301208"/>
                <a:ext cx="459533" cy="399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…</a:t>
                </a:r>
                <a:endParaRPr lang="ja-JP" altLang="en-US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3608675" y="6130675"/>
              <a:ext cx="3570950" cy="46136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Super </a:t>
              </a:r>
              <a:r>
                <a:rPr lang="en-US" altLang="ja-JP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Flavor machines</a:t>
              </a:r>
              <a:endParaRPr lang="ja-JP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6"/>
          <p:cNvSpPr>
            <a:spLocks noChangeArrowheads="1"/>
          </p:cNvSpPr>
          <p:nvPr/>
        </p:nvSpPr>
        <p:spPr bwMode="auto">
          <a:xfrm>
            <a:off x="5076825" y="1557338"/>
            <a:ext cx="3492500" cy="2100262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1" name="Arc 94"/>
          <p:cNvSpPr>
            <a:spLocks/>
          </p:cNvSpPr>
          <p:nvPr/>
        </p:nvSpPr>
        <p:spPr bwMode="auto">
          <a:xfrm>
            <a:off x="6732588" y="1881188"/>
            <a:ext cx="288925" cy="2873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9940" name="Rectangle 39"/>
          <p:cNvSpPr>
            <a:spLocks noChangeArrowheads="1"/>
          </p:cNvSpPr>
          <p:nvPr/>
        </p:nvSpPr>
        <p:spPr bwMode="auto">
          <a:xfrm>
            <a:off x="863600" y="1520825"/>
            <a:ext cx="3492500" cy="20891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3" name="AutoShape 4"/>
          <p:cNvSpPr>
            <a:spLocks noChangeArrowheads="1"/>
          </p:cNvSpPr>
          <p:nvPr/>
        </p:nvSpPr>
        <p:spPr bwMode="auto">
          <a:xfrm>
            <a:off x="1871663" y="2097088"/>
            <a:ext cx="576262" cy="649287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4" name="Line 5"/>
          <p:cNvSpPr>
            <a:spLocks noChangeShapeType="1"/>
          </p:cNvSpPr>
          <p:nvPr/>
        </p:nvSpPr>
        <p:spPr bwMode="auto">
          <a:xfrm>
            <a:off x="1079500" y="2420938"/>
            <a:ext cx="755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5" name="Line 6"/>
          <p:cNvSpPr>
            <a:spLocks noChangeShapeType="1"/>
          </p:cNvSpPr>
          <p:nvPr/>
        </p:nvSpPr>
        <p:spPr bwMode="auto">
          <a:xfrm flipH="1">
            <a:off x="2447925" y="2420938"/>
            <a:ext cx="755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6" name="Text Box 7"/>
          <p:cNvSpPr txBox="1">
            <a:spLocks noChangeArrowheads="1"/>
          </p:cNvSpPr>
          <p:nvPr/>
        </p:nvSpPr>
        <p:spPr bwMode="auto">
          <a:xfrm>
            <a:off x="1042988" y="1916113"/>
            <a:ext cx="338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p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7" name="Text Box 8"/>
          <p:cNvSpPr txBox="1">
            <a:spLocks noChangeArrowheads="1"/>
          </p:cNvSpPr>
          <p:nvPr/>
        </p:nvSpPr>
        <p:spPr bwMode="auto">
          <a:xfrm>
            <a:off x="2627313" y="1916113"/>
            <a:ext cx="338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p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8" name="Line 9"/>
          <p:cNvSpPr>
            <a:spLocks noChangeShapeType="1"/>
          </p:cNvSpPr>
          <p:nvPr/>
        </p:nvSpPr>
        <p:spPr bwMode="auto">
          <a:xfrm flipH="1" flipV="1">
            <a:off x="1511300" y="1809750"/>
            <a:ext cx="360363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69" name="Line 10"/>
          <p:cNvSpPr>
            <a:spLocks noChangeShapeType="1"/>
          </p:cNvSpPr>
          <p:nvPr/>
        </p:nvSpPr>
        <p:spPr bwMode="auto">
          <a:xfrm flipH="1" flipV="1">
            <a:off x="1835150" y="1665288"/>
            <a:ext cx="180975" cy="468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0" name="Line 11"/>
          <p:cNvSpPr>
            <a:spLocks noChangeShapeType="1"/>
          </p:cNvSpPr>
          <p:nvPr/>
        </p:nvSpPr>
        <p:spPr bwMode="auto">
          <a:xfrm flipH="1" flipV="1">
            <a:off x="2160588" y="1593850"/>
            <a:ext cx="0" cy="503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1" name="Line 12"/>
          <p:cNvSpPr>
            <a:spLocks noChangeShapeType="1"/>
          </p:cNvSpPr>
          <p:nvPr/>
        </p:nvSpPr>
        <p:spPr bwMode="auto">
          <a:xfrm>
            <a:off x="2160588" y="2746375"/>
            <a:ext cx="36512" cy="395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2" name="Line 13"/>
          <p:cNvSpPr>
            <a:spLocks noChangeShapeType="1"/>
          </p:cNvSpPr>
          <p:nvPr/>
        </p:nvSpPr>
        <p:spPr bwMode="auto">
          <a:xfrm>
            <a:off x="2339975" y="2673350"/>
            <a:ext cx="287338" cy="4318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3" name="Line 14"/>
          <p:cNvSpPr>
            <a:spLocks noChangeShapeType="1"/>
          </p:cNvSpPr>
          <p:nvPr/>
        </p:nvSpPr>
        <p:spPr bwMode="auto">
          <a:xfrm>
            <a:off x="2698750" y="3105150"/>
            <a:ext cx="433388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4" name="Line 15"/>
          <p:cNvSpPr>
            <a:spLocks noChangeShapeType="1"/>
          </p:cNvSpPr>
          <p:nvPr/>
        </p:nvSpPr>
        <p:spPr bwMode="auto">
          <a:xfrm>
            <a:off x="3167063" y="3105150"/>
            <a:ext cx="433387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5" name="Line 16"/>
          <p:cNvSpPr>
            <a:spLocks noChangeShapeType="1"/>
          </p:cNvSpPr>
          <p:nvPr/>
        </p:nvSpPr>
        <p:spPr bwMode="auto">
          <a:xfrm>
            <a:off x="3635375" y="3105150"/>
            <a:ext cx="433388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6" name="Line 17"/>
          <p:cNvSpPr>
            <a:spLocks noChangeShapeType="1"/>
          </p:cNvSpPr>
          <p:nvPr/>
        </p:nvSpPr>
        <p:spPr bwMode="auto">
          <a:xfrm>
            <a:off x="2663825" y="3178175"/>
            <a:ext cx="142875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7" name="Line 18"/>
          <p:cNvSpPr>
            <a:spLocks noChangeShapeType="1"/>
          </p:cNvSpPr>
          <p:nvPr/>
        </p:nvSpPr>
        <p:spPr bwMode="auto">
          <a:xfrm>
            <a:off x="3167063" y="3178175"/>
            <a:ext cx="142875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78" name="Line 19"/>
          <p:cNvSpPr>
            <a:spLocks noChangeShapeType="1"/>
          </p:cNvSpPr>
          <p:nvPr/>
        </p:nvSpPr>
        <p:spPr bwMode="auto">
          <a:xfrm>
            <a:off x="3635375" y="3178175"/>
            <a:ext cx="142875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203575" y="2638425"/>
            <a:ext cx="317500" cy="468313"/>
            <a:chOff x="1098" y="2673"/>
            <a:chExt cx="200" cy="295"/>
          </a:xfrm>
        </p:grpSpPr>
        <p:sp>
          <p:nvSpPr>
            <p:cNvPr id="2178" name="Text Box 20"/>
            <p:cNvSpPr txBox="1">
              <a:spLocks noChangeArrowheads="1"/>
            </p:cNvSpPr>
            <p:nvPr/>
          </p:nvSpPr>
          <p:spPr bwMode="auto">
            <a:xfrm>
              <a:off x="1098" y="2737"/>
              <a:ext cx="1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2179" name="Text Box 21"/>
            <p:cNvSpPr txBox="1">
              <a:spLocks noChangeArrowheads="1"/>
            </p:cNvSpPr>
            <p:nvPr/>
          </p:nvSpPr>
          <p:spPr bwMode="auto">
            <a:xfrm>
              <a:off x="1098" y="2673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~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447925" y="2457450"/>
            <a:ext cx="317500" cy="471488"/>
            <a:chOff x="2350" y="3263"/>
            <a:chExt cx="200" cy="297"/>
          </a:xfrm>
        </p:grpSpPr>
        <p:sp>
          <p:nvSpPr>
            <p:cNvPr id="2176" name="Text Box 22"/>
            <p:cNvSpPr txBox="1">
              <a:spLocks noChangeArrowheads="1"/>
            </p:cNvSpPr>
            <p:nvPr/>
          </p:nvSpPr>
          <p:spPr bwMode="auto">
            <a:xfrm>
              <a:off x="2350" y="332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g</a:t>
              </a:r>
            </a:p>
          </p:txBody>
        </p:sp>
        <p:sp>
          <p:nvSpPr>
            <p:cNvPr id="2177" name="Text Box 23"/>
            <p:cNvSpPr txBox="1">
              <a:spLocks noChangeArrowheads="1"/>
            </p:cNvSpPr>
            <p:nvPr/>
          </p:nvSpPr>
          <p:spPr bwMode="auto">
            <a:xfrm>
              <a:off x="2350" y="3263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~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735263" y="2638425"/>
            <a:ext cx="317500" cy="471488"/>
            <a:chOff x="1211" y="2786"/>
            <a:chExt cx="200" cy="297"/>
          </a:xfrm>
        </p:grpSpPr>
        <p:sp>
          <p:nvSpPr>
            <p:cNvPr id="2174" name="Text Box 25"/>
            <p:cNvSpPr txBox="1">
              <a:spLocks noChangeArrowheads="1"/>
            </p:cNvSpPr>
            <p:nvPr/>
          </p:nvSpPr>
          <p:spPr bwMode="auto">
            <a:xfrm>
              <a:off x="1211" y="285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2175" name="Text Box 26"/>
            <p:cNvSpPr txBox="1">
              <a:spLocks noChangeArrowheads="1"/>
            </p:cNvSpPr>
            <p:nvPr/>
          </p:nvSpPr>
          <p:spPr bwMode="auto">
            <a:xfrm>
              <a:off x="1211" y="2786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~</a:t>
              </a:r>
            </a:p>
          </p:txBody>
        </p:sp>
      </p:grpSp>
      <p:sp>
        <p:nvSpPr>
          <p:cNvPr id="2082" name="Text Box 30"/>
          <p:cNvSpPr txBox="1">
            <a:spLocks noChangeArrowheads="1"/>
          </p:cNvSpPr>
          <p:nvPr/>
        </p:nvSpPr>
        <p:spPr bwMode="auto">
          <a:xfrm>
            <a:off x="3656013" y="2751138"/>
            <a:ext cx="303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rgbClr val="00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083" name="Text Box 31"/>
          <p:cNvSpPr txBox="1">
            <a:spLocks noChangeArrowheads="1"/>
          </p:cNvSpPr>
          <p:nvPr/>
        </p:nvSpPr>
        <p:spPr bwMode="auto">
          <a:xfrm>
            <a:off x="3678238" y="2651125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~</a:t>
            </a:r>
          </a:p>
        </p:txBody>
      </p:sp>
      <p:sp>
        <p:nvSpPr>
          <p:cNvPr id="2084" name="Text Box 34"/>
          <p:cNvSpPr txBox="1">
            <a:spLocks noChangeArrowheads="1"/>
          </p:cNvSpPr>
          <p:nvPr/>
        </p:nvSpPr>
        <p:spPr bwMode="auto">
          <a:xfrm>
            <a:off x="2951163" y="3141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2085" name="Text Box 35"/>
          <p:cNvSpPr txBox="1">
            <a:spLocks noChangeArrowheads="1"/>
          </p:cNvSpPr>
          <p:nvPr/>
        </p:nvSpPr>
        <p:spPr bwMode="auto">
          <a:xfrm>
            <a:off x="3743325" y="3141663"/>
            <a:ext cx="331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rgbClr val="000000"/>
                </a:solidFill>
              </a:rPr>
              <a:t>l</a:t>
            </a:r>
            <a:r>
              <a:rPr lang="en-US" altLang="ja-JP" i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411413" y="2962275"/>
            <a:ext cx="317500" cy="568325"/>
            <a:chOff x="441" y="3316"/>
            <a:chExt cx="200" cy="358"/>
          </a:xfrm>
        </p:grpSpPr>
        <p:sp>
          <p:nvSpPr>
            <p:cNvPr id="2172" name="Text Box 33"/>
            <p:cNvSpPr txBox="1">
              <a:spLocks noChangeArrowheads="1"/>
            </p:cNvSpPr>
            <p:nvPr/>
          </p:nvSpPr>
          <p:spPr bwMode="auto">
            <a:xfrm>
              <a:off x="441" y="344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2173" name="Text Box 36"/>
            <p:cNvSpPr txBox="1">
              <a:spLocks noChangeArrowheads="1"/>
            </p:cNvSpPr>
            <p:nvPr/>
          </p:nvSpPr>
          <p:spPr bwMode="auto">
            <a:xfrm>
              <a:off x="445" y="331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_</a:t>
              </a:r>
            </a:p>
          </p:txBody>
        </p:sp>
      </p:grp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179388" y="1054100"/>
            <a:ext cx="4532395" cy="40011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FFFFFF"/>
                </a:solidFill>
              </a:rPr>
              <a:t>Direct Production by High Energy Coll.</a:t>
            </a:r>
            <a:endParaRPr lang="ja-JP" altLang="en-US" sz="2000" b="1">
              <a:solidFill>
                <a:srgbClr val="FFFFFF"/>
              </a:solidFill>
            </a:endParaRPr>
          </a:p>
        </p:txBody>
      </p: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5616575" y="2170113"/>
            <a:ext cx="1079500" cy="288925"/>
            <a:chOff x="1519" y="2115"/>
            <a:chExt cx="953" cy="182"/>
          </a:xfrm>
        </p:grpSpPr>
        <p:sp>
          <p:nvSpPr>
            <p:cNvPr id="2170" name="Freeform 41"/>
            <p:cNvSpPr>
              <a:spLocks/>
            </p:cNvSpPr>
            <p:nvPr/>
          </p:nvSpPr>
          <p:spPr bwMode="auto">
            <a:xfrm>
              <a:off x="1519" y="2115"/>
              <a:ext cx="681" cy="45"/>
            </a:xfrm>
            <a:custGeom>
              <a:avLst/>
              <a:gdLst>
                <a:gd name="T0" fmla="*/ 0 w 1316"/>
                <a:gd name="T1" fmla="*/ 3 h 53"/>
                <a:gd name="T2" fmla="*/ 1 w 1316"/>
                <a:gd name="T3" fmla="*/ 3 h 53"/>
                <a:gd name="T4" fmla="*/ 1 w 1316"/>
                <a:gd name="T5" fmla="*/ 0 h 53"/>
                <a:gd name="T6" fmla="*/ 0 60000 65536"/>
                <a:gd name="T7" fmla="*/ 0 60000 65536"/>
                <a:gd name="T8" fmla="*/ 0 60000 65536"/>
                <a:gd name="T9" fmla="*/ 0 w 1316"/>
                <a:gd name="T10" fmla="*/ 0 h 53"/>
                <a:gd name="T11" fmla="*/ 1316 w 131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6" h="53">
                  <a:moveTo>
                    <a:pt x="0" y="45"/>
                  </a:moveTo>
                  <a:cubicBezTo>
                    <a:pt x="389" y="49"/>
                    <a:pt x="779" y="53"/>
                    <a:pt x="998" y="45"/>
                  </a:cubicBezTo>
                  <a:cubicBezTo>
                    <a:pt x="1217" y="37"/>
                    <a:pt x="1263" y="7"/>
                    <a:pt x="1316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71" name="Freeform 42"/>
            <p:cNvSpPr>
              <a:spLocks/>
            </p:cNvSpPr>
            <p:nvPr/>
          </p:nvSpPr>
          <p:spPr bwMode="auto">
            <a:xfrm>
              <a:off x="2200" y="2115"/>
              <a:ext cx="272" cy="182"/>
            </a:xfrm>
            <a:custGeom>
              <a:avLst/>
              <a:gdLst>
                <a:gd name="T0" fmla="*/ 0 w 272"/>
                <a:gd name="T1" fmla="*/ 0 h 182"/>
                <a:gd name="T2" fmla="*/ 91 w 272"/>
                <a:gd name="T3" fmla="*/ 136 h 182"/>
                <a:gd name="T4" fmla="*/ 272 w 272"/>
                <a:gd name="T5" fmla="*/ 182 h 182"/>
                <a:gd name="T6" fmla="*/ 0 60000 65536"/>
                <a:gd name="T7" fmla="*/ 0 60000 65536"/>
                <a:gd name="T8" fmla="*/ 0 60000 65536"/>
                <a:gd name="T9" fmla="*/ 0 w 272"/>
                <a:gd name="T10" fmla="*/ 0 h 182"/>
                <a:gd name="T11" fmla="*/ 272 w 272"/>
                <a:gd name="T12" fmla="*/ 182 h 1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82">
                  <a:moveTo>
                    <a:pt x="0" y="0"/>
                  </a:moveTo>
                  <a:cubicBezTo>
                    <a:pt x="23" y="53"/>
                    <a:pt x="46" y="106"/>
                    <a:pt x="91" y="136"/>
                  </a:cubicBezTo>
                  <a:cubicBezTo>
                    <a:pt x="136" y="166"/>
                    <a:pt x="204" y="174"/>
                    <a:pt x="272" y="18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flipH="1">
            <a:off x="6696075" y="2170113"/>
            <a:ext cx="1116013" cy="288925"/>
            <a:chOff x="1519" y="2115"/>
            <a:chExt cx="953" cy="182"/>
          </a:xfrm>
        </p:grpSpPr>
        <p:sp>
          <p:nvSpPr>
            <p:cNvPr id="2168" name="Freeform 44"/>
            <p:cNvSpPr>
              <a:spLocks/>
            </p:cNvSpPr>
            <p:nvPr/>
          </p:nvSpPr>
          <p:spPr bwMode="auto">
            <a:xfrm>
              <a:off x="1519" y="2115"/>
              <a:ext cx="681" cy="45"/>
            </a:xfrm>
            <a:custGeom>
              <a:avLst/>
              <a:gdLst>
                <a:gd name="T0" fmla="*/ 0 w 1316"/>
                <a:gd name="T1" fmla="*/ 3 h 53"/>
                <a:gd name="T2" fmla="*/ 1 w 1316"/>
                <a:gd name="T3" fmla="*/ 3 h 53"/>
                <a:gd name="T4" fmla="*/ 1 w 1316"/>
                <a:gd name="T5" fmla="*/ 0 h 53"/>
                <a:gd name="T6" fmla="*/ 0 60000 65536"/>
                <a:gd name="T7" fmla="*/ 0 60000 65536"/>
                <a:gd name="T8" fmla="*/ 0 60000 65536"/>
                <a:gd name="T9" fmla="*/ 0 w 1316"/>
                <a:gd name="T10" fmla="*/ 0 h 53"/>
                <a:gd name="T11" fmla="*/ 1316 w 131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6" h="53">
                  <a:moveTo>
                    <a:pt x="0" y="45"/>
                  </a:moveTo>
                  <a:cubicBezTo>
                    <a:pt x="389" y="49"/>
                    <a:pt x="779" y="53"/>
                    <a:pt x="998" y="45"/>
                  </a:cubicBezTo>
                  <a:cubicBezTo>
                    <a:pt x="1217" y="37"/>
                    <a:pt x="1263" y="7"/>
                    <a:pt x="1316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69" name="Freeform 45"/>
            <p:cNvSpPr>
              <a:spLocks/>
            </p:cNvSpPr>
            <p:nvPr/>
          </p:nvSpPr>
          <p:spPr bwMode="auto">
            <a:xfrm>
              <a:off x="2200" y="2115"/>
              <a:ext cx="272" cy="182"/>
            </a:xfrm>
            <a:custGeom>
              <a:avLst/>
              <a:gdLst>
                <a:gd name="T0" fmla="*/ 0 w 272"/>
                <a:gd name="T1" fmla="*/ 0 h 182"/>
                <a:gd name="T2" fmla="*/ 91 w 272"/>
                <a:gd name="T3" fmla="*/ 136 h 182"/>
                <a:gd name="T4" fmla="*/ 272 w 272"/>
                <a:gd name="T5" fmla="*/ 182 h 182"/>
                <a:gd name="T6" fmla="*/ 0 60000 65536"/>
                <a:gd name="T7" fmla="*/ 0 60000 65536"/>
                <a:gd name="T8" fmla="*/ 0 60000 65536"/>
                <a:gd name="T9" fmla="*/ 0 w 272"/>
                <a:gd name="T10" fmla="*/ 0 h 182"/>
                <a:gd name="T11" fmla="*/ 272 w 272"/>
                <a:gd name="T12" fmla="*/ 182 h 1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82">
                  <a:moveTo>
                    <a:pt x="0" y="0"/>
                  </a:moveTo>
                  <a:cubicBezTo>
                    <a:pt x="23" y="53"/>
                    <a:pt x="46" y="106"/>
                    <a:pt x="91" y="136"/>
                  </a:cubicBezTo>
                  <a:cubicBezTo>
                    <a:pt x="136" y="166"/>
                    <a:pt x="204" y="174"/>
                    <a:pt x="272" y="18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 rot="1649945">
            <a:off x="6624638" y="2673350"/>
            <a:ext cx="1008062" cy="109538"/>
            <a:chOff x="1565" y="935"/>
            <a:chExt cx="680" cy="136"/>
          </a:xfrm>
        </p:grpSpPr>
        <p:grpSp>
          <p:nvGrpSpPr>
            <p:cNvPr id="9" name="Group 48"/>
            <p:cNvGrpSpPr>
              <a:grpSpLocks/>
            </p:cNvGrpSpPr>
            <p:nvPr/>
          </p:nvGrpSpPr>
          <p:grpSpPr bwMode="auto">
            <a:xfrm>
              <a:off x="1565" y="935"/>
              <a:ext cx="136" cy="136"/>
              <a:chOff x="1565" y="935"/>
              <a:chExt cx="997" cy="740"/>
            </a:xfrm>
          </p:grpSpPr>
          <p:grpSp>
            <p:nvGrpSpPr>
              <p:cNvPr id="10" name="Group 49"/>
              <p:cNvGrpSpPr>
                <a:grpSpLocks/>
              </p:cNvGrpSpPr>
              <p:nvPr/>
            </p:nvGrpSpPr>
            <p:grpSpPr bwMode="auto">
              <a:xfrm>
                <a:off x="1565" y="935"/>
                <a:ext cx="498" cy="377"/>
                <a:chOff x="1565" y="935"/>
                <a:chExt cx="498" cy="377"/>
              </a:xfrm>
            </p:grpSpPr>
            <p:sp>
              <p:nvSpPr>
                <p:cNvPr id="2166" name="Freeform 50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7" name="Freeform 51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Group 52"/>
              <p:cNvGrpSpPr>
                <a:grpSpLocks/>
              </p:cNvGrpSpPr>
              <p:nvPr/>
            </p:nvGrpSpPr>
            <p:grpSpPr bwMode="auto">
              <a:xfrm flipV="1">
                <a:off x="2064" y="1298"/>
                <a:ext cx="498" cy="377"/>
                <a:chOff x="1565" y="935"/>
                <a:chExt cx="498" cy="377"/>
              </a:xfrm>
            </p:grpSpPr>
            <p:sp>
              <p:nvSpPr>
                <p:cNvPr id="2164" name="Freeform 53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5" name="Freeform 54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1701" y="935"/>
              <a:ext cx="136" cy="136"/>
              <a:chOff x="1565" y="935"/>
              <a:chExt cx="997" cy="740"/>
            </a:xfrm>
          </p:grpSpPr>
          <p:grpSp>
            <p:nvGrpSpPr>
              <p:cNvPr id="13" name="Group 56"/>
              <p:cNvGrpSpPr>
                <a:grpSpLocks/>
              </p:cNvGrpSpPr>
              <p:nvPr/>
            </p:nvGrpSpPr>
            <p:grpSpPr bwMode="auto">
              <a:xfrm>
                <a:off x="1565" y="935"/>
                <a:ext cx="498" cy="377"/>
                <a:chOff x="1565" y="935"/>
                <a:chExt cx="498" cy="377"/>
              </a:xfrm>
            </p:grpSpPr>
            <p:sp>
              <p:nvSpPr>
                <p:cNvPr id="2160" name="Freeform 57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1" name="Freeform 58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59"/>
              <p:cNvGrpSpPr>
                <a:grpSpLocks/>
              </p:cNvGrpSpPr>
              <p:nvPr/>
            </p:nvGrpSpPr>
            <p:grpSpPr bwMode="auto">
              <a:xfrm flipV="1">
                <a:off x="2064" y="1298"/>
                <a:ext cx="498" cy="377"/>
                <a:chOff x="1565" y="935"/>
                <a:chExt cx="498" cy="377"/>
              </a:xfrm>
            </p:grpSpPr>
            <p:sp>
              <p:nvSpPr>
                <p:cNvPr id="2158" name="Freeform 60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9" name="Freeform 61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5" name="Group 62"/>
            <p:cNvGrpSpPr>
              <a:grpSpLocks/>
            </p:cNvGrpSpPr>
            <p:nvPr/>
          </p:nvGrpSpPr>
          <p:grpSpPr bwMode="auto">
            <a:xfrm>
              <a:off x="1837" y="935"/>
              <a:ext cx="136" cy="136"/>
              <a:chOff x="1565" y="935"/>
              <a:chExt cx="997" cy="740"/>
            </a:xfrm>
          </p:grpSpPr>
          <p:grpSp>
            <p:nvGrpSpPr>
              <p:cNvPr id="16" name="Group 63"/>
              <p:cNvGrpSpPr>
                <a:grpSpLocks/>
              </p:cNvGrpSpPr>
              <p:nvPr/>
            </p:nvGrpSpPr>
            <p:grpSpPr bwMode="auto">
              <a:xfrm>
                <a:off x="1565" y="935"/>
                <a:ext cx="498" cy="377"/>
                <a:chOff x="1565" y="935"/>
                <a:chExt cx="498" cy="377"/>
              </a:xfrm>
            </p:grpSpPr>
            <p:sp>
              <p:nvSpPr>
                <p:cNvPr id="2154" name="Freeform 64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5" name="Freeform 65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" name="Group 66"/>
              <p:cNvGrpSpPr>
                <a:grpSpLocks/>
              </p:cNvGrpSpPr>
              <p:nvPr/>
            </p:nvGrpSpPr>
            <p:grpSpPr bwMode="auto">
              <a:xfrm flipV="1">
                <a:off x="2064" y="1298"/>
                <a:ext cx="498" cy="377"/>
                <a:chOff x="1565" y="935"/>
                <a:chExt cx="498" cy="377"/>
              </a:xfrm>
            </p:grpSpPr>
            <p:sp>
              <p:nvSpPr>
                <p:cNvPr id="2152" name="Freeform 67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3" name="Freeform 68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8" name="Group 69"/>
            <p:cNvGrpSpPr>
              <a:grpSpLocks/>
            </p:cNvGrpSpPr>
            <p:nvPr/>
          </p:nvGrpSpPr>
          <p:grpSpPr bwMode="auto">
            <a:xfrm>
              <a:off x="1973" y="935"/>
              <a:ext cx="136" cy="136"/>
              <a:chOff x="1565" y="935"/>
              <a:chExt cx="997" cy="740"/>
            </a:xfrm>
          </p:grpSpPr>
          <p:grpSp>
            <p:nvGrpSpPr>
              <p:cNvPr id="19" name="Group 70"/>
              <p:cNvGrpSpPr>
                <a:grpSpLocks/>
              </p:cNvGrpSpPr>
              <p:nvPr/>
            </p:nvGrpSpPr>
            <p:grpSpPr bwMode="auto">
              <a:xfrm>
                <a:off x="1565" y="935"/>
                <a:ext cx="498" cy="377"/>
                <a:chOff x="1565" y="935"/>
                <a:chExt cx="498" cy="377"/>
              </a:xfrm>
            </p:grpSpPr>
            <p:sp>
              <p:nvSpPr>
                <p:cNvPr id="2148" name="Freeform 71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9" name="Freeform 72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0" name="Group 73"/>
              <p:cNvGrpSpPr>
                <a:grpSpLocks/>
              </p:cNvGrpSpPr>
              <p:nvPr/>
            </p:nvGrpSpPr>
            <p:grpSpPr bwMode="auto">
              <a:xfrm flipV="1">
                <a:off x="2064" y="1298"/>
                <a:ext cx="498" cy="377"/>
                <a:chOff x="1565" y="935"/>
                <a:chExt cx="498" cy="377"/>
              </a:xfrm>
            </p:grpSpPr>
            <p:sp>
              <p:nvSpPr>
                <p:cNvPr id="2146" name="Freeform 74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" name="Freeform 75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2109" y="935"/>
              <a:ext cx="136" cy="136"/>
              <a:chOff x="1565" y="935"/>
              <a:chExt cx="997" cy="740"/>
            </a:xfrm>
          </p:grpSpPr>
          <p:grpSp>
            <p:nvGrpSpPr>
              <p:cNvPr id="22" name="Group 77"/>
              <p:cNvGrpSpPr>
                <a:grpSpLocks/>
              </p:cNvGrpSpPr>
              <p:nvPr/>
            </p:nvGrpSpPr>
            <p:grpSpPr bwMode="auto">
              <a:xfrm>
                <a:off x="1565" y="935"/>
                <a:ext cx="498" cy="377"/>
                <a:chOff x="1565" y="935"/>
                <a:chExt cx="498" cy="377"/>
              </a:xfrm>
            </p:grpSpPr>
            <p:sp>
              <p:nvSpPr>
                <p:cNvPr id="2142" name="Freeform 78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3" name="Freeform 79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" name="Group 80"/>
              <p:cNvGrpSpPr>
                <a:grpSpLocks/>
              </p:cNvGrpSpPr>
              <p:nvPr/>
            </p:nvGrpSpPr>
            <p:grpSpPr bwMode="auto">
              <a:xfrm flipV="1">
                <a:off x="2064" y="1298"/>
                <a:ext cx="498" cy="377"/>
                <a:chOff x="1565" y="935"/>
                <a:chExt cx="498" cy="377"/>
              </a:xfrm>
            </p:grpSpPr>
            <p:sp>
              <p:nvSpPr>
                <p:cNvPr id="2140" name="Freeform 81"/>
                <p:cNvSpPr>
                  <a:spLocks/>
                </p:cNvSpPr>
                <p:nvPr/>
              </p:nvSpPr>
              <p:spPr bwMode="auto">
                <a:xfrm>
                  <a:off x="1565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1" name="Freeform 82"/>
                <p:cNvSpPr>
                  <a:spLocks/>
                </p:cNvSpPr>
                <p:nvPr/>
              </p:nvSpPr>
              <p:spPr bwMode="auto">
                <a:xfrm flipH="1">
                  <a:off x="1791" y="935"/>
                  <a:ext cx="272" cy="377"/>
                </a:xfrm>
                <a:custGeom>
                  <a:avLst/>
                  <a:gdLst>
                    <a:gd name="T0" fmla="*/ 0 w 272"/>
                    <a:gd name="T1" fmla="*/ 377 h 377"/>
                    <a:gd name="T2" fmla="*/ 136 w 272"/>
                    <a:gd name="T3" fmla="*/ 60 h 377"/>
                    <a:gd name="T4" fmla="*/ 272 w 272"/>
                    <a:gd name="T5" fmla="*/ 14 h 377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377"/>
                    <a:gd name="T11" fmla="*/ 272 w 272"/>
                    <a:gd name="T12" fmla="*/ 377 h 3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377">
                      <a:moveTo>
                        <a:pt x="0" y="377"/>
                      </a:moveTo>
                      <a:cubicBezTo>
                        <a:pt x="45" y="248"/>
                        <a:pt x="91" y="120"/>
                        <a:pt x="136" y="60"/>
                      </a:cubicBezTo>
                      <a:cubicBezTo>
                        <a:pt x="181" y="0"/>
                        <a:pt x="226" y="7"/>
                        <a:pt x="272" y="14"/>
                      </a:cubicBezTo>
                    </a:path>
                  </a:pathLst>
                </a:cu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091" name="Oval 83"/>
          <p:cNvSpPr>
            <a:spLocks noChangeArrowheads="1"/>
          </p:cNvSpPr>
          <p:nvPr/>
        </p:nvSpPr>
        <p:spPr bwMode="auto">
          <a:xfrm>
            <a:off x="6335713" y="217011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92" name="Oval 84"/>
          <p:cNvSpPr>
            <a:spLocks noChangeArrowheads="1"/>
          </p:cNvSpPr>
          <p:nvPr/>
        </p:nvSpPr>
        <p:spPr bwMode="auto">
          <a:xfrm>
            <a:off x="6985000" y="213360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93" name="Oval 85"/>
          <p:cNvSpPr>
            <a:spLocks noChangeArrowheads="1"/>
          </p:cNvSpPr>
          <p:nvPr/>
        </p:nvSpPr>
        <p:spPr bwMode="auto">
          <a:xfrm>
            <a:off x="6659563" y="24225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94" name="Text Box 86"/>
          <p:cNvSpPr txBox="1">
            <a:spLocks noChangeArrowheads="1"/>
          </p:cNvSpPr>
          <p:nvPr/>
        </p:nvSpPr>
        <p:spPr bwMode="auto">
          <a:xfrm>
            <a:off x="5219700" y="1954213"/>
            <a:ext cx="33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b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95" name="Text Box 87"/>
          <p:cNvSpPr txBox="1">
            <a:spLocks noChangeArrowheads="1"/>
          </p:cNvSpPr>
          <p:nvPr/>
        </p:nvSpPr>
        <p:spPr bwMode="auto">
          <a:xfrm>
            <a:off x="7578725" y="1844675"/>
            <a:ext cx="306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s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96" name="Text Box 91"/>
          <p:cNvSpPr txBox="1">
            <a:spLocks noChangeArrowheads="1"/>
          </p:cNvSpPr>
          <p:nvPr/>
        </p:nvSpPr>
        <p:spPr bwMode="auto">
          <a:xfrm>
            <a:off x="7235825" y="2349500"/>
            <a:ext cx="311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ja-JP" altLang="en-US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097" name="Arc 95"/>
          <p:cNvSpPr>
            <a:spLocks/>
          </p:cNvSpPr>
          <p:nvPr/>
        </p:nvSpPr>
        <p:spPr bwMode="auto">
          <a:xfrm flipH="1">
            <a:off x="6408738" y="1881188"/>
            <a:ext cx="287337" cy="2873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4" name="Group 99"/>
          <p:cNvGrpSpPr>
            <a:grpSpLocks/>
          </p:cNvGrpSpPr>
          <p:nvPr/>
        </p:nvGrpSpPr>
        <p:grpSpPr bwMode="auto">
          <a:xfrm>
            <a:off x="6767513" y="1485900"/>
            <a:ext cx="317500" cy="471488"/>
            <a:chOff x="1211" y="2786"/>
            <a:chExt cx="200" cy="297"/>
          </a:xfrm>
        </p:grpSpPr>
        <p:sp>
          <p:nvSpPr>
            <p:cNvPr id="2131" name="Text Box 100"/>
            <p:cNvSpPr txBox="1">
              <a:spLocks noChangeArrowheads="1"/>
            </p:cNvSpPr>
            <p:nvPr/>
          </p:nvSpPr>
          <p:spPr bwMode="auto">
            <a:xfrm>
              <a:off x="1211" y="285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2132" name="Text Box 101"/>
            <p:cNvSpPr txBox="1">
              <a:spLocks noChangeArrowheads="1"/>
            </p:cNvSpPr>
            <p:nvPr/>
          </p:nvSpPr>
          <p:spPr bwMode="auto">
            <a:xfrm>
              <a:off x="1211" y="2786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~</a:t>
              </a:r>
            </a:p>
          </p:txBody>
        </p:sp>
      </p:grpSp>
      <p:sp>
        <p:nvSpPr>
          <p:cNvPr id="39977" name="Text Box 105"/>
          <p:cNvSpPr txBox="1">
            <a:spLocks noChangeArrowheads="1"/>
          </p:cNvSpPr>
          <p:nvPr/>
        </p:nvSpPr>
        <p:spPr bwMode="auto">
          <a:xfrm>
            <a:off x="4932363" y="1068388"/>
            <a:ext cx="4233862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FFFFFF"/>
                </a:solidFill>
              </a:rPr>
              <a:t>Virtual Production via Quantum Eff.</a:t>
            </a:r>
            <a:endParaRPr lang="ja-JP" altLang="en-US" sz="2000" b="1">
              <a:solidFill>
                <a:srgbClr val="FFFFFF"/>
              </a:solidFill>
            </a:endParaRPr>
          </a:p>
        </p:txBody>
      </p:sp>
      <p:grpSp>
        <p:nvGrpSpPr>
          <p:cNvPr id="25" name="グループ化 126"/>
          <p:cNvGrpSpPr>
            <a:grpSpLocks/>
          </p:cNvGrpSpPr>
          <p:nvPr/>
        </p:nvGrpSpPr>
        <p:grpSpPr bwMode="auto">
          <a:xfrm>
            <a:off x="5302250" y="2824163"/>
            <a:ext cx="1687513" cy="668337"/>
            <a:chOff x="5759450" y="3249613"/>
            <a:chExt cx="2016125" cy="792162"/>
          </a:xfrm>
        </p:grpSpPr>
        <p:sp>
          <p:nvSpPr>
            <p:cNvPr id="2125" name="Freeform 119"/>
            <p:cNvSpPr>
              <a:spLocks/>
            </p:cNvSpPr>
            <p:nvPr/>
          </p:nvSpPr>
          <p:spPr bwMode="auto">
            <a:xfrm>
              <a:off x="5759450" y="3249613"/>
              <a:ext cx="2016125" cy="792162"/>
            </a:xfrm>
            <a:custGeom>
              <a:avLst/>
              <a:gdLst>
                <a:gd name="T0" fmla="*/ 2147483647 w 1033"/>
                <a:gd name="T1" fmla="*/ 2147483647 h 426"/>
                <a:gd name="T2" fmla="*/ 0 w 1033"/>
                <a:gd name="T3" fmla="*/ 2147483647 h 426"/>
                <a:gd name="T4" fmla="*/ 2147483647 w 1033"/>
                <a:gd name="T5" fmla="*/ 2147483647 h 426"/>
                <a:gd name="T6" fmla="*/ 2147483647 w 1033"/>
                <a:gd name="T7" fmla="*/ 2147483647 h 426"/>
                <a:gd name="T8" fmla="*/ 2147483647 w 1033"/>
                <a:gd name="T9" fmla="*/ 2147483647 h 426"/>
                <a:gd name="T10" fmla="*/ 2147483647 w 1033"/>
                <a:gd name="T11" fmla="*/ 2147483647 h 426"/>
                <a:gd name="T12" fmla="*/ 2147483647 w 1033"/>
                <a:gd name="T13" fmla="*/ 2147483647 h 426"/>
                <a:gd name="T14" fmla="*/ 2147483647 w 1033"/>
                <a:gd name="T15" fmla="*/ 2147483647 h 426"/>
                <a:gd name="T16" fmla="*/ 2147483647 w 1033"/>
                <a:gd name="T17" fmla="*/ 2147483647 h 426"/>
                <a:gd name="T18" fmla="*/ 2147483647 w 1033"/>
                <a:gd name="T19" fmla="*/ 2147483647 h 426"/>
                <a:gd name="T20" fmla="*/ 2147483647 w 1033"/>
                <a:gd name="T21" fmla="*/ 2147483647 h 426"/>
                <a:gd name="T22" fmla="*/ 2147483647 w 1033"/>
                <a:gd name="T23" fmla="*/ 0 h 426"/>
                <a:gd name="T24" fmla="*/ 2147483647 w 1033"/>
                <a:gd name="T25" fmla="*/ 2147483647 h 426"/>
                <a:gd name="T26" fmla="*/ 2147483647 w 1033"/>
                <a:gd name="T27" fmla="*/ 2147483647 h 426"/>
                <a:gd name="T28" fmla="*/ 2147483647 w 1033"/>
                <a:gd name="T29" fmla="*/ 2147483647 h 426"/>
                <a:gd name="T30" fmla="*/ 2147483647 w 1033"/>
                <a:gd name="T31" fmla="*/ 2147483647 h 426"/>
                <a:gd name="T32" fmla="*/ 2147483647 w 1033"/>
                <a:gd name="T33" fmla="*/ 2147483647 h 426"/>
                <a:gd name="T34" fmla="*/ 2147483647 w 1033"/>
                <a:gd name="T35" fmla="*/ 2147483647 h 426"/>
                <a:gd name="T36" fmla="*/ 2147483647 w 1033"/>
                <a:gd name="T37" fmla="*/ 2147483647 h 426"/>
                <a:gd name="T38" fmla="*/ 2147483647 w 1033"/>
                <a:gd name="T39" fmla="*/ 2147483647 h 426"/>
                <a:gd name="T40" fmla="*/ 2147483647 w 1033"/>
                <a:gd name="T41" fmla="*/ 2147483647 h 426"/>
                <a:gd name="T42" fmla="*/ 2147483647 w 1033"/>
                <a:gd name="T43" fmla="*/ 2147483647 h 426"/>
                <a:gd name="T44" fmla="*/ 2147483647 w 1033"/>
                <a:gd name="T45" fmla="*/ 2147483647 h 426"/>
                <a:gd name="T46" fmla="*/ 2147483647 w 1033"/>
                <a:gd name="T47" fmla="*/ 2147483647 h 426"/>
                <a:gd name="T48" fmla="*/ 2147483647 w 1033"/>
                <a:gd name="T49" fmla="*/ 2147483647 h 4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3"/>
                <a:gd name="T76" fmla="*/ 0 h 426"/>
                <a:gd name="T77" fmla="*/ 1033 w 1033"/>
                <a:gd name="T78" fmla="*/ 426 h 4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3" h="426">
                  <a:moveTo>
                    <a:pt x="3" y="424"/>
                  </a:moveTo>
                  <a:lnTo>
                    <a:pt x="0" y="340"/>
                  </a:lnTo>
                  <a:lnTo>
                    <a:pt x="291" y="346"/>
                  </a:lnTo>
                  <a:lnTo>
                    <a:pt x="334" y="342"/>
                  </a:lnTo>
                  <a:lnTo>
                    <a:pt x="364" y="321"/>
                  </a:lnTo>
                  <a:lnTo>
                    <a:pt x="396" y="253"/>
                  </a:lnTo>
                  <a:lnTo>
                    <a:pt x="417" y="184"/>
                  </a:lnTo>
                  <a:lnTo>
                    <a:pt x="429" y="126"/>
                  </a:lnTo>
                  <a:lnTo>
                    <a:pt x="442" y="81"/>
                  </a:lnTo>
                  <a:lnTo>
                    <a:pt x="460" y="43"/>
                  </a:lnTo>
                  <a:lnTo>
                    <a:pt x="486" y="12"/>
                  </a:lnTo>
                  <a:lnTo>
                    <a:pt x="511" y="0"/>
                  </a:lnTo>
                  <a:lnTo>
                    <a:pt x="544" y="4"/>
                  </a:lnTo>
                  <a:lnTo>
                    <a:pt x="570" y="33"/>
                  </a:lnTo>
                  <a:lnTo>
                    <a:pt x="594" y="75"/>
                  </a:lnTo>
                  <a:lnTo>
                    <a:pt x="610" y="138"/>
                  </a:lnTo>
                  <a:lnTo>
                    <a:pt x="622" y="195"/>
                  </a:lnTo>
                  <a:lnTo>
                    <a:pt x="648" y="270"/>
                  </a:lnTo>
                  <a:lnTo>
                    <a:pt x="679" y="318"/>
                  </a:lnTo>
                  <a:lnTo>
                    <a:pt x="694" y="334"/>
                  </a:lnTo>
                  <a:lnTo>
                    <a:pt x="709" y="345"/>
                  </a:lnTo>
                  <a:lnTo>
                    <a:pt x="778" y="345"/>
                  </a:lnTo>
                  <a:lnTo>
                    <a:pt x="1033" y="346"/>
                  </a:lnTo>
                  <a:lnTo>
                    <a:pt x="1033" y="426"/>
                  </a:lnTo>
                  <a:lnTo>
                    <a:pt x="3" y="424"/>
                  </a:lnTo>
                  <a:close/>
                </a:path>
              </a:pathLst>
            </a:custGeom>
            <a:solidFill>
              <a:srgbClr val="33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26" name="Oval 125"/>
            <p:cNvSpPr>
              <a:spLocks noChangeArrowheads="1"/>
            </p:cNvSpPr>
            <p:nvPr/>
          </p:nvSpPr>
          <p:spPr bwMode="auto">
            <a:xfrm>
              <a:off x="5794375" y="3463925"/>
              <a:ext cx="179388" cy="1793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27" name="Line 126"/>
            <p:cNvSpPr>
              <a:spLocks noChangeShapeType="1"/>
            </p:cNvSpPr>
            <p:nvPr/>
          </p:nvSpPr>
          <p:spPr bwMode="auto">
            <a:xfrm>
              <a:off x="6046788" y="3573463"/>
              <a:ext cx="5032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28" name="Line 127"/>
            <p:cNvSpPr>
              <a:spLocks noChangeShapeType="1"/>
            </p:cNvSpPr>
            <p:nvPr/>
          </p:nvSpPr>
          <p:spPr bwMode="auto">
            <a:xfrm>
              <a:off x="7019925" y="3573463"/>
              <a:ext cx="503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29" name="Line 128"/>
            <p:cNvSpPr>
              <a:spLocks noChangeShapeType="1"/>
            </p:cNvSpPr>
            <p:nvPr/>
          </p:nvSpPr>
          <p:spPr bwMode="auto">
            <a:xfrm>
              <a:off x="6586538" y="3573463"/>
              <a:ext cx="360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30" name="Oval 129"/>
            <p:cNvSpPr>
              <a:spLocks noChangeArrowheads="1"/>
            </p:cNvSpPr>
            <p:nvPr/>
          </p:nvSpPr>
          <p:spPr bwMode="auto">
            <a:xfrm>
              <a:off x="7559675" y="3465513"/>
              <a:ext cx="179388" cy="17938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01" name="Text Box 130"/>
          <p:cNvSpPr txBox="1">
            <a:spLocks noChangeArrowheads="1"/>
          </p:cNvSpPr>
          <p:nvPr/>
        </p:nvSpPr>
        <p:spPr bwMode="auto">
          <a:xfrm>
            <a:off x="5522913" y="3378200"/>
            <a:ext cx="1276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Tunnel effect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144515" name="Text Box 131"/>
          <p:cNvSpPr txBox="1">
            <a:spLocks noChangeArrowheads="1"/>
          </p:cNvSpPr>
          <p:nvPr/>
        </p:nvSpPr>
        <p:spPr bwMode="auto">
          <a:xfrm>
            <a:off x="203200" y="138113"/>
            <a:ext cx="8656638" cy="769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Frontier</a:t>
            </a:r>
            <a:r>
              <a:rPr lang="ja-JP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ja-JP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vs</a:t>
            </a:r>
            <a:r>
              <a:rPr lang="en-US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ja-JP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Flavor Physics</a:t>
            </a:r>
            <a:endParaRPr lang="ja-JP" alt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81" name="Text Box 134"/>
          <p:cNvSpPr txBox="1">
            <a:spLocks noChangeArrowheads="1"/>
          </p:cNvSpPr>
          <p:nvPr/>
        </p:nvSpPr>
        <p:spPr bwMode="auto">
          <a:xfrm>
            <a:off x="211138" y="3575050"/>
            <a:ext cx="2322302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000000"/>
                </a:solidFill>
              </a:rPr>
              <a:t>Energy Frontier</a:t>
            </a:r>
            <a:endParaRPr lang="ja-JP" altLang="en-US" sz="2400" b="1" dirty="0">
              <a:solidFill>
                <a:srgbClr val="000000"/>
              </a:solidFill>
            </a:endParaRPr>
          </a:p>
        </p:txBody>
      </p:sp>
      <p:sp>
        <p:nvSpPr>
          <p:cNvPr id="39982" name="Text Box 135"/>
          <p:cNvSpPr txBox="1">
            <a:spLocks noChangeArrowheads="1"/>
          </p:cNvSpPr>
          <p:nvPr/>
        </p:nvSpPr>
        <p:spPr bwMode="auto">
          <a:xfrm>
            <a:off x="7380288" y="3357563"/>
            <a:ext cx="1689886" cy="83099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000000"/>
                </a:solidFill>
              </a:rPr>
              <a:t>Luminosity</a:t>
            </a:r>
          </a:p>
          <a:p>
            <a:pPr>
              <a:defRPr/>
            </a:pPr>
            <a:r>
              <a:rPr lang="en-US" altLang="ja-JP" sz="2400" b="1" dirty="0">
                <a:solidFill>
                  <a:srgbClr val="000000"/>
                </a:solidFill>
              </a:rPr>
              <a:t> Frontier</a:t>
            </a:r>
            <a:endParaRPr lang="ja-JP" alt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6" name="Group 140"/>
          <p:cNvGrpSpPr>
            <a:grpSpLocks/>
          </p:cNvGrpSpPr>
          <p:nvPr/>
        </p:nvGrpSpPr>
        <p:grpSpPr bwMode="auto">
          <a:xfrm>
            <a:off x="6227763" y="2241550"/>
            <a:ext cx="317500" cy="468313"/>
            <a:chOff x="1098" y="2673"/>
            <a:chExt cx="200" cy="295"/>
          </a:xfrm>
        </p:grpSpPr>
        <p:sp>
          <p:nvSpPr>
            <p:cNvPr id="2123" name="Text Box 141"/>
            <p:cNvSpPr txBox="1">
              <a:spLocks noChangeArrowheads="1"/>
            </p:cNvSpPr>
            <p:nvPr/>
          </p:nvSpPr>
          <p:spPr bwMode="auto">
            <a:xfrm>
              <a:off x="1098" y="2737"/>
              <a:ext cx="1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  <a:latin typeface="Symbol" pitchFamily="18" charset="2"/>
                </a:rPr>
                <a:t>c</a:t>
              </a:r>
            </a:p>
          </p:txBody>
        </p:sp>
        <p:sp>
          <p:nvSpPr>
            <p:cNvPr id="2124" name="Text Box 142"/>
            <p:cNvSpPr txBox="1">
              <a:spLocks noChangeArrowheads="1"/>
            </p:cNvSpPr>
            <p:nvPr/>
          </p:nvSpPr>
          <p:spPr bwMode="auto">
            <a:xfrm>
              <a:off x="1098" y="2673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~</a:t>
              </a:r>
            </a:p>
          </p:txBody>
        </p:sp>
      </p:grp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1328738" y="4192588"/>
            <a:ext cx="4462462" cy="2232025"/>
            <a:chOff x="672" y="1776"/>
            <a:chExt cx="3360" cy="1680"/>
          </a:xfrm>
        </p:grpSpPr>
        <p:graphicFrame>
          <p:nvGraphicFramePr>
            <p:cNvPr id="2050" name="Object 5"/>
            <p:cNvGraphicFramePr>
              <a:graphicFrameLocks noChangeAspect="1"/>
            </p:cNvGraphicFramePr>
            <p:nvPr/>
          </p:nvGraphicFramePr>
          <p:xfrm>
            <a:off x="672" y="2304"/>
            <a:ext cx="1024" cy="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4" name="Equation" r:id="rId3" imgW="533169" imgH="304668" progId="">
                    <p:embed/>
                  </p:oleObj>
                </mc:Choice>
                <mc:Fallback>
                  <p:oleObj name="Equation" r:id="rId3" imgW="533169" imgH="304668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304"/>
                          <a:ext cx="1024" cy="5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1920" y="1824"/>
              <a:ext cx="2016" cy="1584"/>
              <a:chOff x="1920" y="1824"/>
              <a:chExt cx="2016" cy="1584"/>
            </a:xfrm>
          </p:grpSpPr>
          <p:sp>
            <p:nvSpPr>
              <p:cNvPr id="2116" name="Rectangle 7"/>
              <p:cNvSpPr>
                <a:spLocks noChangeArrowheads="1"/>
              </p:cNvSpPr>
              <p:nvPr/>
            </p:nvSpPr>
            <p:spPr bwMode="auto">
              <a:xfrm>
                <a:off x="1920" y="1824"/>
                <a:ext cx="2016" cy="1584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3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7" name="AutoShape 8"/>
              <p:cNvSpPr>
                <a:spLocks noChangeArrowheads="1"/>
              </p:cNvSpPr>
              <p:nvPr/>
            </p:nvSpPr>
            <p:spPr bwMode="auto">
              <a:xfrm flipH="1" flipV="1">
                <a:off x="2208" y="1824"/>
                <a:ext cx="1728" cy="1228"/>
              </a:xfrm>
              <a:prstGeom prst="rtTriangle">
                <a:avLst/>
              </a:prstGeom>
              <a:solidFill>
                <a:srgbClr val="FF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3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8" name="AutoShape 9"/>
              <p:cNvSpPr>
                <a:spLocks noChangeArrowheads="1"/>
              </p:cNvSpPr>
              <p:nvPr/>
            </p:nvSpPr>
            <p:spPr bwMode="auto">
              <a:xfrm>
                <a:off x="1920" y="2112"/>
                <a:ext cx="1824" cy="1296"/>
              </a:xfrm>
              <a:prstGeom prst="rtTriangle">
                <a:avLst/>
              </a:prstGeom>
              <a:solidFill>
                <a:srgbClr val="FF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32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9" name="Group 10"/>
              <p:cNvGrpSpPr>
                <a:grpSpLocks/>
              </p:cNvGrpSpPr>
              <p:nvPr/>
            </p:nvGrpSpPr>
            <p:grpSpPr bwMode="auto">
              <a:xfrm>
                <a:off x="2016" y="1872"/>
                <a:ext cx="1825" cy="1440"/>
                <a:chOff x="2016" y="1872"/>
                <a:chExt cx="1825" cy="1440"/>
              </a:xfrm>
            </p:grpSpPr>
            <p:grpSp>
              <p:nvGrpSpPr>
                <p:cNvPr id="30" name="Group 11"/>
                <p:cNvGrpSpPr>
                  <a:grpSpLocks/>
                </p:cNvGrpSpPr>
                <p:nvPr/>
              </p:nvGrpSpPr>
              <p:grpSpPr bwMode="auto">
                <a:xfrm>
                  <a:off x="2029" y="1872"/>
                  <a:ext cx="1799" cy="480"/>
                  <a:chOff x="2016" y="1656"/>
                  <a:chExt cx="1799" cy="480"/>
                </a:xfrm>
              </p:grpSpPr>
              <p:graphicFrame>
                <p:nvGraphicFramePr>
                  <p:cNvPr id="2057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016" y="1656"/>
                  <a:ext cx="455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05" name="Equation" r:id="rId5" imgW="228600" imgH="241300" progId="">
                          <p:embed/>
                        </p:oleObj>
                      </mc:Choice>
                      <mc:Fallback>
                        <p:oleObj name="Equation" r:id="rId5" imgW="228600" imgH="241300" progId="">
                          <p:embed/>
                          <p:pic>
                            <p:nvPicPr>
                              <p:cNvPr id="0" name="Picture 2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16" y="1656"/>
                                <a:ext cx="455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58" name="Object 13"/>
                  <p:cNvGraphicFramePr>
                    <a:graphicFrameLocks noChangeAspect="1"/>
                  </p:cNvGraphicFramePr>
                  <p:nvPr/>
                </p:nvGraphicFramePr>
                <p:xfrm>
                  <a:off x="2675" y="1656"/>
                  <a:ext cx="481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06" name="Equation" r:id="rId7" imgW="241195" imgH="241195" progId="">
                          <p:embed/>
                        </p:oleObj>
                      </mc:Choice>
                      <mc:Fallback>
                        <p:oleObj name="Equation" r:id="rId7" imgW="241195" imgH="241195" progId="">
                          <p:embed/>
                          <p:pic>
                            <p:nvPicPr>
                              <p:cNvPr id="0" name="Picture 2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75" y="1656"/>
                                <a:ext cx="481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59" name="Object 14"/>
                  <p:cNvGraphicFramePr>
                    <a:graphicFrameLocks noChangeAspect="1"/>
                  </p:cNvGraphicFramePr>
                  <p:nvPr/>
                </p:nvGraphicFramePr>
                <p:xfrm>
                  <a:off x="3360" y="1656"/>
                  <a:ext cx="455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07" name="Equation" r:id="rId9" imgW="228600" imgH="241300" progId="">
                          <p:embed/>
                        </p:oleObj>
                      </mc:Choice>
                      <mc:Fallback>
                        <p:oleObj name="Equation" r:id="rId9" imgW="228600" imgH="241300" progId="">
                          <p:embed/>
                          <p:pic>
                            <p:nvPicPr>
                              <p:cNvPr id="0" name="Picture 2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60" y="1656"/>
                                <a:ext cx="455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31" name="Group 15"/>
                <p:cNvGrpSpPr>
                  <a:grpSpLocks/>
                </p:cNvGrpSpPr>
                <p:nvPr/>
              </p:nvGrpSpPr>
              <p:grpSpPr bwMode="auto">
                <a:xfrm>
                  <a:off x="2016" y="2352"/>
                  <a:ext cx="1824" cy="480"/>
                  <a:chOff x="2052" y="2256"/>
                  <a:chExt cx="1824" cy="480"/>
                </a:xfrm>
              </p:grpSpPr>
              <p:graphicFrame>
                <p:nvGraphicFramePr>
                  <p:cNvPr id="2054" name="Object 16"/>
                  <p:cNvGraphicFramePr>
                    <a:graphicFrameLocks noChangeAspect="1"/>
                  </p:cNvGraphicFramePr>
                  <p:nvPr/>
                </p:nvGraphicFramePr>
                <p:xfrm>
                  <a:off x="2052" y="2256"/>
                  <a:ext cx="480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08" name="Equation" r:id="rId11" imgW="241195" imgH="241195" progId="">
                          <p:embed/>
                        </p:oleObj>
                      </mc:Choice>
                      <mc:Fallback>
                        <p:oleObj name="Equation" r:id="rId11" imgW="241195" imgH="241195" progId="">
                          <p:embed/>
                          <p:pic>
                            <p:nvPicPr>
                              <p:cNvPr id="0" name="Picture 2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52" y="2256"/>
                                <a:ext cx="480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55" name="Object 17"/>
                  <p:cNvGraphicFramePr>
                    <a:graphicFrameLocks noChangeAspect="1"/>
                  </p:cNvGraphicFramePr>
                  <p:nvPr/>
                </p:nvGraphicFramePr>
                <p:xfrm>
                  <a:off x="2723" y="2256"/>
                  <a:ext cx="481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09" name="Equation" r:id="rId13" imgW="241195" imgH="241195" progId="">
                          <p:embed/>
                        </p:oleObj>
                      </mc:Choice>
                      <mc:Fallback>
                        <p:oleObj name="Equation" r:id="rId13" imgW="241195" imgH="241195" progId="">
                          <p:embed/>
                          <p:pic>
                            <p:nvPicPr>
                              <p:cNvPr id="0" name="Picture 2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723" y="2256"/>
                                <a:ext cx="481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56" name="Object 18"/>
                  <p:cNvGraphicFramePr>
                    <a:graphicFrameLocks noChangeAspect="1"/>
                  </p:cNvGraphicFramePr>
                  <p:nvPr/>
                </p:nvGraphicFramePr>
                <p:xfrm>
                  <a:off x="3395" y="2256"/>
                  <a:ext cx="481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10" name="Equation" r:id="rId15" imgW="241195" imgH="241195" progId="">
                          <p:embed/>
                        </p:oleObj>
                      </mc:Choice>
                      <mc:Fallback>
                        <p:oleObj name="Equation" r:id="rId15" imgW="241195" imgH="241195" progId="">
                          <p:embed/>
                          <p:pic>
                            <p:nvPicPr>
                              <p:cNvPr id="0" name="Picture 2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95" y="2256"/>
                                <a:ext cx="481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28" name="Group 19"/>
                <p:cNvGrpSpPr>
                  <a:grpSpLocks/>
                </p:cNvGrpSpPr>
                <p:nvPr/>
              </p:nvGrpSpPr>
              <p:grpSpPr bwMode="auto">
                <a:xfrm>
                  <a:off x="2016" y="2832"/>
                  <a:ext cx="1825" cy="480"/>
                  <a:chOff x="2016" y="2832"/>
                  <a:chExt cx="1825" cy="480"/>
                </a:xfrm>
              </p:grpSpPr>
              <p:graphicFrame>
                <p:nvGraphicFramePr>
                  <p:cNvPr id="2051" name="Object 20"/>
                  <p:cNvGraphicFramePr>
                    <a:graphicFrameLocks noChangeAspect="1"/>
                  </p:cNvGraphicFramePr>
                  <p:nvPr/>
                </p:nvGraphicFramePr>
                <p:xfrm>
                  <a:off x="2016" y="2832"/>
                  <a:ext cx="481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11" name="Equation" r:id="rId17" imgW="241195" imgH="241195" progId="">
                          <p:embed/>
                        </p:oleObj>
                      </mc:Choice>
                      <mc:Fallback>
                        <p:oleObj name="Equation" r:id="rId17" imgW="241195" imgH="241195" progId="">
                          <p:embed/>
                          <p:pic>
                            <p:nvPicPr>
                              <p:cNvPr id="0" name="Picture 2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16" y="2832"/>
                                <a:ext cx="481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52" name="Object 21"/>
                  <p:cNvGraphicFramePr>
                    <a:graphicFrameLocks noChangeAspect="1"/>
                  </p:cNvGraphicFramePr>
                  <p:nvPr/>
                </p:nvGraphicFramePr>
                <p:xfrm>
                  <a:off x="2688" y="2832"/>
                  <a:ext cx="481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12" name="Equation" r:id="rId19" imgW="241195" imgH="241195" progId="">
                          <p:embed/>
                        </p:oleObj>
                      </mc:Choice>
                      <mc:Fallback>
                        <p:oleObj name="Equation" r:id="rId19" imgW="241195" imgH="241195" progId="">
                          <p:embed/>
                          <p:pic>
                            <p:nvPicPr>
                              <p:cNvPr id="0" name="Picture 3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88" y="2832"/>
                                <a:ext cx="481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53" name="Object 22"/>
                  <p:cNvGraphicFramePr>
                    <a:graphicFrameLocks noChangeAspect="1"/>
                  </p:cNvGraphicFramePr>
                  <p:nvPr/>
                </p:nvGraphicFramePr>
                <p:xfrm>
                  <a:off x="3361" y="2832"/>
                  <a:ext cx="480" cy="4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13" name="Equation" r:id="rId21" imgW="241195" imgH="241195" progId="">
                          <p:embed/>
                        </p:oleObj>
                      </mc:Choice>
                      <mc:Fallback>
                        <p:oleObj name="Equation" r:id="rId21" imgW="241195" imgH="241195" progId="">
                          <p:embed/>
                          <p:pic>
                            <p:nvPicPr>
                              <p:cNvPr id="0" name="Picture 3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61" y="2832"/>
                                <a:ext cx="480" cy="48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</p:grpSp>
        <p:sp>
          <p:nvSpPr>
            <p:cNvPr id="2114" name="AutoShape 23"/>
            <p:cNvSpPr>
              <a:spLocks/>
            </p:cNvSpPr>
            <p:nvPr/>
          </p:nvSpPr>
          <p:spPr bwMode="auto">
            <a:xfrm>
              <a:off x="1776" y="1776"/>
              <a:ext cx="96" cy="1680"/>
            </a:xfrm>
            <a:prstGeom prst="leftBracket">
              <a:avLst>
                <a:gd name="adj" fmla="val 1458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3200">
                <a:solidFill>
                  <a:srgbClr val="000000"/>
                </a:solidFill>
              </a:endParaRPr>
            </a:p>
          </p:txBody>
        </p:sp>
        <p:sp>
          <p:nvSpPr>
            <p:cNvPr id="2115" name="AutoShape 24"/>
            <p:cNvSpPr>
              <a:spLocks/>
            </p:cNvSpPr>
            <p:nvPr/>
          </p:nvSpPr>
          <p:spPr bwMode="auto">
            <a:xfrm flipH="1">
              <a:off x="3936" y="1776"/>
              <a:ext cx="96" cy="1680"/>
            </a:xfrm>
            <a:prstGeom prst="leftBracket">
              <a:avLst>
                <a:gd name="adj" fmla="val 1458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31" name="Text Box 45"/>
          <p:cNvSpPr txBox="1">
            <a:spLocks noChangeArrowheads="1"/>
          </p:cNvSpPr>
          <p:nvPr/>
        </p:nvSpPr>
        <p:spPr bwMode="auto">
          <a:xfrm>
            <a:off x="6040438" y="4325938"/>
            <a:ext cx="2270125" cy="400050"/>
          </a:xfrm>
          <a:prstGeom prst="rect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ja-JP" sz="2000" kern="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Off-diagonal terms </a:t>
            </a:r>
          </a:p>
        </p:txBody>
      </p:sp>
      <p:sp>
        <p:nvSpPr>
          <p:cNvPr id="133" name="Text Box 47"/>
          <p:cNvSpPr txBox="1">
            <a:spLocks noChangeArrowheads="1"/>
          </p:cNvSpPr>
          <p:nvPr/>
        </p:nvSpPr>
        <p:spPr bwMode="auto">
          <a:xfrm>
            <a:off x="671513" y="4333875"/>
            <a:ext cx="1949450" cy="400050"/>
          </a:xfrm>
          <a:prstGeom prst="rect">
            <a:avLst/>
          </a:prstGeom>
          <a:solidFill>
            <a:srgbClr val="66FFFF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ja-JP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Diagonal terms</a:t>
            </a:r>
          </a:p>
        </p:txBody>
      </p:sp>
      <p:cxnSp>
        <p:nvCxnSpPr>
          <p:cNvPr id="2109" name="直線矢印コネクタ 134"/>
          <p:cNvCxnSpPr>
            <a:cxnSpLocks noChangeShapeType="1"/>
            <a:stCxn id="133" idx="3"/>
          </p:cNvCxnSpPr>
          <p:nvPr/>
        </p:nvCxnSpPr>
        <p:spPr bwMode="auto">
          <a:xfrm flipV="1">
            <a:off x="2620963" y="4530725"/>
            <a:ext cx="417512" cy="3175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arrow" w="med" len="med"/>
          </a:ln>
        </p:spPr>
      </p:cxnSp>
      <p:cxnSp>
        <p:nvCxnSpPr>
          <p:cNvPr id="2110" name="直線矢印コネクタ 136"/>
          <p:cNvCxnSpPr>
            <a:cxnSpLocks noChangeShapeType="1"/>
            <a:stCxn id="131" idx="1"/>
          </p:cNvCxnSpPr>
          <p:nvPr/>
        </p:nvCxnSpPr>
        <p:spPr bwMode="auto">
          <a:xfrm rot="10800000" flipV="1">
            <a:off x="5578475" y="4525963"/>
            <a:ext cx="461963" cy="39211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111" name="テキスト ボックス 139"/>
          <p:cNvSpPr txBox="1">
            <a:spLocks noChangeArrowheads="1"/>
          </p:cNvSpPr>
          <p:nvPr/>
        </p:nvSpPr>
        <p:spPr bwMode="auto">
          <a:xfrm>
            <a:off x="6030913" y="4913313"/>
            <a:ext cx="2538412" cy="1323975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Higher Energy Scale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 be searched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(even if LHC finds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 New Physics)</a:t>
            </a:r>
          </a:p>
        </p:txBody>
      </p:sp>
      <p:sp>
        <p:nvSpPr>
          <p:cNvPr id="132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2AE57-6C49-4E04-AE3B-9D7CCCF2962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134" name="Picture 35" descr="sens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99792" y="3785438"/>
            <a:ext cx="3132832" cy="30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6632"/>
            <a:ext cx="55245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52400"/>
            <a:ext cx="7772400" cy="882650"/>
          </a:xfrm>
        </p:spPr>
        <p:txBody>
          <a:bodyPr/>
          <a:lstStyle/>
          <a:p>
            <a:pPr algn="l"/>
            <a:r>
              <a:rPr lang="en-US" altLang="ja-JP" dirty="0" smtClean="0"/>
              <a:t>Prospects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83540" y="5877272"/>
            <a:ext cx="176041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Unique at </a:t>
            </a:r>
          </a:p>
          <a:p>
            <a:r>
              <a:rPr lang="en-US" altLang="ja-JP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SuperKEKB,</a:t>
            </a:r>
            <a:r>
              <a:rPr lang="en-US" altLang="ja-JP" dirty="0" err="1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t</a:t>
            </a:r>
            <a:r>
              <a:rPr lang="en-US" altLang="ja-JP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/c</a:t>
            </a:r>
            <a:endParaRPr lang="ja-JP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5576" y="4653136"/>
            <a:ext cx="2088232" cy="14260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Unique !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Missing-E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Inclusive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(Neutrals)</a:t>
            </a:r>
            <a:endParaRPr lang="en-US" altLang="ja-JP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116632"/>
            <a:ext cx="3076483" cy="964367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ja-JP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Physics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</a:t>
            </a:r>
            <a:endParaRPr lang="en-US" altLang="ja-JP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US" altLang="ja-JP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Flavor Physics</a:t>
            </a:r>
            <a:endParaRPr lang="ja-JP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正方形/長方形 49"/>
          <p:cNvSpPr>
            <a:spLocks noChangeArrowheads="1"/>
          </p:cNvSpPr>
          <p:nvPr/>
        </p:nvSpPr>
        <p:spPr bwMode="auto">
          <a:xfrm>
            <a:off x="251520" y="1805722"/>
            <a:ext cx="290175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ja-JP" sz="28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Competitive /</a:t>
            </a:r>
            <a:endParaRPr lang="en-US" altLang="ja-JP" sz="28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600"/>
              </a:lnSpc>
            </a:pPr>
            <a:r>
              <a:rPr lang="en-US" altLang="ja-JP" sz="28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Complementary</a:t>
            </a:r>
            <a:endParaRPr lang="ja-JP" altLang="en-US" sz="2800" b="1" dirty="0">
              <a:solidFill>
                <a:srgbClr val="FF00FF"/>
              </a:solidFill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611560" y="4109010"/>
            <a:ext cx="2160240" cy="40011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altLang="ja-JP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 B factory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611560" y="3152871"/>
            <a:ext cx="919907" cy="400110"/>
          </a:xfrm>
          <a:prstGeom prst="rect">
            <a:avLst/>
          </a:prstGeom>
          <a:solidFill>
            <a:srgbClr val="C00000">
              <a:alpha val="27843"/>
            </a:srgb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altLang="ja-JP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LHCb</a:t>
            </a:r>
          </a:p>
        </p:txBody>
      </p:sp>
      <p:sp>
        <p:nvSpPr>
          <p:cNvPr id="11" name="TextBox 32"/>
          <p:cNvSpPr txBox="1">
            <a:spLocks noChangeArrowheads="1"/>
          </p:cNvSpPr>
          <p:nvPr/>
        </p:nvSpPr>
        <p:spPr bwMode="auto">
          <a:xfrm>
            <a:off x="611560" y="2668850"/>
            <a:ext cx="1944216" cy="400110"/>
          </a:xfrm>
          <a:prstGeom prst="rect">
            <a:avLst/>
          </a:prstGeom>
          <a:solidFill>
            <a:srgbClr val="002060">
              <a:alpha val="32156"/>
            </a:srgb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altLang="ja-JP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 experiments</a:t>
            </a:r>
          </a:p>
        </p:txBody>
      </p:sp>
      <p:sp>
        <p:nvSpPr>
          <p:cNvPr id="12" name="Text Box 170"/>
          <p:cNvSpPr txBox="1">
            <a:spLocks noChangeArrowheads="1"/>
          </p:cNvSpPr>
          <p:nvPr/>
        </p:nvSpPr>
        <p:spPr bwMode="auto">
          <a:xfrm>
            <a:off x="787351" y="6165304"/>
            <a:ext cx="2776529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altLang="ja-JP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G. Isidori</a:t>
            </a:r>
            <a:r>
              <a:rPr lang="en-US" altLang="ja-JP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et al., </a:t>
            </a:r>
            <a:endParaRPr lang="sl-SI" altLang="ja-JP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sl-SI" altLang="ja-JP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Ann.Rev.Nucl.Part.Sci. 60, 355 (2010</a:t>
            </a:r>
            <a:r>
              <a:rPr lang="sl-SI" altLang="ja-JP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ja-JP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report by </a:t>
            </a:r>
            <a:r>
              <a:rPr lang="en-US" altLang="ja-JP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B.Golob</a:t>
            </a:r>
            <a:endParaRPr lang="en-US" altLang="ja-JP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31524" y="544701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Symbol" pitchFamily="18" charset="2"/>
              </a:rPr>
              <a:t>,t</a:t>
            </a:r>
            <a:endParaRPr kumimoji="1" lang="ja-JP" altLang="en-US" sz="1200" dirty="0">
              <a:latin typeface="Symbol" pitchFamily="18" charset="2"/>
            </a:endParaRP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611560" y="3624989"/>
            <a:ext cx="2232248" cy="40011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altLang="ja-JP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Super </a:t>
            </a:r>
            <a:r>
              <a:rPr lang="en-US" altLang="ja-JP" sz="2000" b="1" dirty="0" smtClean="0">
                <a:solidFill>
                  <a:srgbClr val="0000CC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altLang="ja-JP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/c</a:t>
            </a:r>
            <a:r>
              <a:rPr lang="sl-SI" altLang="ja-JP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l-SI" altLang="ja-JP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factory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8028384" y="6093296"/>
            <a:ext cx="432048" cy="216024"/>
          </a:xfrm>
          <a:prstGeom prst="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8028384" y="4437112"/>
            <a:ext cx="432048" cy="288032"/>
          </a:xfrm>
          <a:prstGeom prst="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" name="左中かっこ 3"/>
          <p:cNvSpPr/>
          <p:nvPr/>
        </p:nvSpPr>
        <p:spPr bwMode="auto">
          <a:xfrm>
            <a:off x="323528" y="3789040"/>
            <a:ext cx="216024" cy="596099"/>
          </a:xfrm>
          <a:prstGeom prst="leftBrac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曲折矢印 12"/>
          <p:cNvSpPr/>
          <p:nvPr/>
        </p:nvSpPr>
        <p:spPr bwMode="auto">
          <a:xfrm flipV="1">
            <a:off x="323528" y="4531186"/>
            <a:ext cx="360040" cy="1058054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7178" y="119849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LHC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(huge prod. rates)</a:t>
            </a:r>
          </a:p>
          <a:p>
            <a:r>
              <a:rPr lang="en-US" altLang="ja-JP" b="1" dirty="0" smtClean="0">
                <a:solidFill>
                  <a:srgbClr val="660066"/>
                </a:solidFill>
                <a:sym typeface="Symbol" charset="2"/>
              </a:rPr>
              <a:t>  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also Flavor factory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Pure(tagged) B/D meson Beam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23528" y="1052736"/>
            <a:ext cx="5394425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Unique feature of </a:t>
            </a:r>
            <a:r>
              <a:rPr lang="en-US" altLang="ja-JP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4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altLang="ja-JP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Flavor Factory 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22758" y="1556792"/>
            <a:ext cx="5329165" cy="2640013"/>
            <a:chOff x="2352" y="576"/>
            <a:chExt cx="3605" cy="151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H="1" flipV="1">
              <a:off x="3028" y="684"/>
              <a:ext cx="168" cy="366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726" y="969"/>
              <a:ext cx="453" cy="447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smtClean="0">
                  <a:solidFill>
                    <a:srgbClr val="FFFFFF"/>
                  </a:solidFill>
                  <a:sym typeface="Symbol" pitchFamily="18" charset="2"/>
                </a:rPr>
                <a:t></a:t>
              </a:r>
              <a:r>
                <a:rPr lang="en-US" altLang="ja-JP" sz="2000" smtClean="0">
                  <a:solidFill>
                    <a:srgbClr val="FFFFFF"/>
                  </a:solidFill>
                </a:rPr>
                <a:t>(4S)</a:t>
              </a: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3153" y="1091"/>
              <a:ext cx="254" cy="24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dirty="0" smtClean="0">
                  <a:solidFill>
                    <a:srgbClr val="FFFFFF"/>
                  </a:solidFill>
                </a:rPr>
                <a:t>B</a:t>
              </a:r>
              <a:r>
                <a:rPr lang="en-US" altLang="ja-JP" sz="2400" baseline="30000" dirty="0" smtClean="0">
                  <a:solidFill>
                    <a:srgbClr val="FFFFFF"/>
                  </a:solidFill>
                </a:rPr>
                <a:t>-</a:t>
              </a:r>
              <a:endParaRPr lang="en-US" altLang="ja-JP" sz="2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462" y="1091"/>
              <a:ext cx="253" cy="244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smtClean="0">
                  <a:solidFill>
                    <a:srgbClr val="FFFFFF"/>
                  </a:solidFill>
                </a:rPr>
                <a:t>B</a:t>
              </a:r>
              <a:r>
                <a:rPr lang="en-US" altLang="ja-JP" sz="2400" baseline="30000" smtClean="0">
                  <a:solidFill>
                    <a:srgbClr val="FFFFFF"/>
                  </a:solidFill>
                </a:rPr>
                <a:t>+</a:t>
              </a:r>
              <a:endParaRPr lang="en-US" altLang="ja-JP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3449" y="1213"/>
              <a:ext cx="2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166" y="1213"/>
              <a:ext cx="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407" y="768"/>
              <a:ext cx="721" cy="323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3365" y="1335"/>
              <a:ext cx="674" cy="529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2732" y="1294"/>
              <a:ext cx="421" cy="245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4757" y="576"/>
              <a:ext cx="763" cy="555"/>
            </a:xfrm>
            <a:prstGeom prst="line">
              <a:avLst/>
            </a:prstGeom>
            <a:noFill/>
            <a:ln w="15875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2352" y="1172"/>
              <a:ext cx="759" cy="41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>
              <a:off x="3280" y="1294"/>
              <a:ext cx="1097" cy="145"/>
            </a:xfrm>
            <a:prstGeom prst="line">
              <a:avLst/>
            </a:prstGeom>
            <a:noFill/>
            <a:ln w="15875">
              <a:solidFill>
                <a:srgbClr val="993366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128" y="1200"/>
              <a:ext cx="34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smtClean="0">
                  <a:solidFill>
                    <a:srgbClr val="CC3399"/>
                  </a:solidFill>
                  <a:latin typeface="Symbol" pitchFamily="18" charset="2"/>
                </a:rPr>
                <a:t>n</a:t>
              </a:r>
              <a:r>
                <a:rPr lang="en-US" altLang="ja-JP" sz="2400" baseline="-25000" smtClean="0">
                  <a:solidFill>
                    <a:srgbClr val="CC3399"/>
                  </a:solidFill>
                  <a:latin typeface="Symbol" pitchFamily="18" charset="2"/>
                  <a:sym typeface="Symbol" pitchFamily="18" charset="2"/>
                </a:rPr>
                <a:t>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5017" y="576"/>
              <a:ext cx="38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i="1" smtClean="0">
                  <a:solidFill>
                    <a:srgbClr val="CC3399"/>
                  </a:solidFill>
                  <a:cs typeface="Times New Roman" pitchFamily="18" charset="0"/>
                </a:rPr>
                <a:t>e</a:t>
              </a:r>
              <a:r>
                <a:rPr lang="en-US" altLang="ja-JP" sz="2000" b="1" baseline="30000" smtClean="0">
                  <a:solidFill>
                    <a:srgbClr val="CC3399"/>
                  </a:solidFill>
                </a:rPr>
                <a:t>+</a:t>
              </a:r>
              <a:endParaRPr lang="en-US" altLang="ja-JP" sz="4400" b="1" smtClean="0">
                <a:solidFill>
                  <a:srgbClr val="3333CC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4166" y="1398"/>
              <a:ext cx="337" cy="692"/>
            </a:xfrm>
            <a:prstGeom prst="line">
              <a:avLst/>
            </a:prstGeom>
            <a:noFill/>
            <a:ln w="15875">
              <a:solidFill>
                <a:srgbClr val="993366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4383" y="1584"/>
              <a:ext cx="36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smtClean="0">
                  <a:solidFill>
                    <a:srgbClr val="CC3399"/>
                  </a:solidFill>
                  <a:latin typeface="Symbol" pitchFamily="18" charset="2"/>
                </a:rPr>
                <a:t>n</a:t>
              </a:r>
              <a:r>
                <a:rPr lang="en-US" altLang="ja-JP" sz="2400" baseline="-25000" smtClean="0">
                  <a:solidFill>
                    <a:srgbClr val="CC3399"/>
                  </a:solidFill>
                  <a:latin typeface="Symbol" pitchFamily="18" charset="2"/>
                  <a:sym typeface="Symbol" pitchFamily="18" charset="2"/>
                </a:rPr>
                <a:t></a:t>
              </a: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752" y="132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753" y="1302"/>
              <a:ext cx="815" cy="212"/>
            </a:xfrm>
            <a:prstGeom prst="line">
              <a:avLst/>
            </a:prstGeom>
            <a:noFill/>
            <a:ln w="15875">
              <a:solidFill>
                <a:srgbClr val="993366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5027" y="1130"/>
              <a:ext cx="397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smtClean="0">
                  <a:solidFill>
                    <a:srgbClr val="CC3399"/>
                  </a:solidFill>
                  <a:latin typeface="Symbol" pitchFamily="18" charset="2"/>
                </a:rPr>
                <a:t>n</a:t>
              </a:r>
              <a:r>
                <a:rPr lang="en-US" altLang="ja-JP" sz="2400" baseline="-25000" smtClean="0">
                  <a:solidFill>
                    <a:srgbClr val="CC3399"/>
                  </a:solidFill>
                </a:rPr>
                <a:t>e</a:t>
              </a:r>
              <a:endParaRPr lang="en-US" altLang="ja-JP" sz="2400" baseline="-25000" smtClean="0">
                <a:solidFill>
                  <a:srgbClr val="CC3399"/>
                </a:solidFill>
                <a:latin typeface="Symbol" pitchFamily="18" charset="2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416" y="168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4795" y="1608"/>
              <a:ext cx="1162" cy="477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CC66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660066"/>
                  </a:solidFill>
                </a:rPr>
                <a:t>B</a:t>
              </a:r>
              <a:r>
                <a:rPr lang="en-US" sz="2400" b="1" baseline="30000" dirty="0">
                  <a:solidFill>
                    <a:srgbClr val="660066"/>
                  </a:solidFill>
                </a:rPr>
                <a:t>+</a:t>
              </a:r>
              <a:r>
                <a:rPr lang="en-US" sz="2400" b="1" dirty="0">
                  <a:solidFill>
                    <a:srgbClr val="660066"/>
                  </a:solidFill>
                  <a:sym typeface="Symbol" charset="2"/>
                </a:rPr>
                <a:t></a:t>
              </a:r>
              <a:r>
                <a:rPr lang="en-US" sz="2400" b="1" baseline="30000" dirty="0">
                  <a:solidFill>
                    <a:srgbClr val="660066"/>
                  </a:solidFill>
                  <a:sym typeface="Symbol" charset="2"/>
                </a:rPr>
                <a:t>+</a:t>
              </a:r>
              <a:r>
                <a:rPr lang="en-US" sz="2400" b="1" dirty="0" smtClean="0">
                  <a:solidFill>
                    <a:srgbClr val="660066"/>
                  </a:solidFill>
                  <a:sym typeface="Symbol" charset="2"/>
                </a:rPr>
                <a:t></a:t>
              </a:r>
              <a:r>
                <a:rPr lang="en-US" sz="2400" b="1" baseline="-25000" dirty="0" smtClean="0">
                  <a:solidFill>
                    <a:srgbClr val="660066"/>
                  </a:solidFill>
                  <a:sym typeface="Symbol" charset="2"/>
                </a:rPr>
                <a:t></a:t>
              </a:r>
              <a:r>
                <a:rPr lang="en-US" sz="2400" b="1" dirty="0" smtClean="0">
                  <a:solidFill>
                    <a:srgbClr val="660066"/>
                  </a:solidFill>
                  <a:sym typeface="Symbol" charset="2"/>
                </a:rPr>
                <a:t> </a:t>
              </a:r>
              <a:endParaRPr lang="en-US" sz="2400" b="1" dirty="0">
                <a:solidFill>
                  <a:srgbClr val="660066"/>
                </a:solidFill>
                <a:sym typeface="Symbol" charset="2"/>
              </a:endParaRPr>
            </a:p>
            <a:p>
              <a:pPr fontAlgn="base"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660066"/>
                  </a:solidFill>
                  <a:sym typeface="Symbol" charset="2"/>
                </a:rPr>
                <a:t>     </a:t>
              </a:r>
              <a:r>
                <a:rPr lang="en-US" sz="2000" b="1" dirty="0">
                  <a:solidFill>
                    <a:srgbClr val="660066"/>
                  </a:solidFill>
                  <a:sym typeface="Symbol" charset="2"/>
                </a:rPr>
                <a:t></a:t>
              </a:r>
              <a:r>
                <a:rPr lang="en-US" sz="2000" b="1" baseline="30000" dirty="0">
                  <a:solidFill>
                    <a:srgbClr val="660066"/>
                  </a:solidFill>
                  <a:sym typeface="Symbol" charset="2"/>
                </a:rPr>
                <a:t>+</a:t>
              </a:r>
              <a:r>
                <a:rPr lang="en-US" sz="2000" b="1" dirty="0">
                  <a:solidFill>
                    <a:srgbClr val="660066"/>
                  </a:solidFill>
                  <a:sym typeface="Symbol" charset="2"/>
                </a:rPr>
                <a:t>e</a:t>
              </a:r>
              <a:r>
                <a:rPr lang="en-US" sz="2000" b="1" baseline="30000" dirty="0">
                  <a:solidFill>
                    <a:srgbClr val="660066"/>
                  </a:solidFill>
                  <a:sym typeface="Symbol" charset="2"/>
                </a:rPr>
                <a:t>+</a:t>
              </a:r>
              <a:r>
                <a:rPr lang="en-US" sz="2000" b="1" dirty="0">
                  <a:solidFill>
                    <a:srgbClr val="660066"/>
                  </a:solidFill>
                  <a:sym typeface="Symbol" charset="2"/>
                </a:rPr>
                <a:t></a:t>
              </a:r>
              <a:r>
                <a:rPr lang="en-US" sz="2000" b="1" baseline="-25000" dirty="0">
                  <a:solidFill>
                    <a:srgbClr val="660066"/>
                  </a:solidFill>
                  <a:sym typeface="Symbol" charset="2"/>
                </a:rPr>
                <a:t>e</a:t>
              </a:r>
              <a:r>
                <a:rPr lang="en-US" sz="2000" b="1" dirty="0">
                  <a:solidFill>
                    <a:srgbClr val="660066"/>
                  </a:solidFill>
                  <a:sym typeface="Symbol" charset="2"/>
                </a:rPr>
                <a:t></a:t>
              </a:r>
              <a:r>
                <a:rPr lang="en-US" sz="2000" b="1" baseline="-25000" dirty="0">
                  <a:solidFill>
                    <a:srgbClr val="660066"/>
                  </a:solidFill>
                  <a:sym typeface="Symbol" charset="2"/>
                </a:rPr>
                <a:t></a:t>
              </a: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569" y="1939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976" y="1658"/>
              <a:ext cx="576" cy="20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FFFFFF"/>
                  </a:solidFill>
                </a:rPr>
                <a:t>B</a:t>
              </a:r>
              <a:r>
                <a:rPr lang="en-US" sz="2000" b="1" baseline="30000">
                  <a:solidFill>
                    <a:srgbClr val="FFFFFF"/>
                  </a:solidFill>
                </a:rPr>
                <a:t>-</a:t>
              </a:r>
              <a:r>
                <a:rPr lang="en-US" sz="2000" b="1">
                  <a:solidFill>
                    <a:srgbClr val="FFFFFF"/>
                  </a:solidFill>
                  <a:sym typeface="Symbol" charset="2"/>
                </a:rPr>
                <a:t>X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1"/>
            <a:ext cx="2967973" cy="236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55654" y="3491404"/>
            <a:ext cx="2289409" cy="83099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Tag-side: Full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reconstruction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23528" y="4365104"/>
            <a:ext cx="27526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Known momentum</a:t>
            </a:r>
          </a:p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Clean environment</a:t>
            </a:r>
            <a:endParaRPr lang="ja-JP" altLang="en-US" sz="2400" dirty="0"/>
          </a:p>
        </p:txBody>
      </p:sp>
      <p:sp>
        <p:nvSpPr>
          <p:cNvPr id="32" name="正方形/長方形 31"/>
          <p:cNvSpPr/>
          <p:nvPr/>
        </p:nvSpPr>
        <p:spPr>
          <a:xfrm>
            <a:off x="3779912" y="4293096"/>
            <a:ext cx="34043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Allow to reconstruct </a:t>
            </a:r>
          </a:p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decays with multiple </a:t>
            </a:r>
            <a:r>
              <a:rPr lang="en-US" altLang="ja-JP" sz="2400" dirty="0" smtClean="0">
                <a:latin typeface="Symbol" pitchFamily="18" charset="2"/>
                <a:cs typeface="Arial" pitchFamily="34" charset="0"/>
              </a:rPr>
              <a:t>n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’s</a:t>
            </a:r>
          </a:p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&amp; inclusively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11560" y="5661248"/>
            <a:ext cx="4856651" cy="461665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Coherent state with 1</a:t>
            </a:r>
            <a:r>
              <a:rPr lang="en-US" altLang="ja-JP" sz="2400" baseline="30000" dirty="0" smtClean="0">
                <a:solidFill>
                  <a:srgbClr val="006600"/>
                </a:solidFill>
                <a:latin typeface="Symbol" pitchFamily="18" charset="2"/>
                <a:cs typeface="Arial" pitchFamily="34" charset="0"/>
              </a:rPr>
              <a:t>- - </a:t>
            </a:r>
            <a:r>
              <a:rPr lang="en-US" altLang="ja-JP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CP tag</a:t>
            </a:r>
            <a:endParaRPr lang="ja-JP" altLang="en-US" sz="2400" dirty="0">
              <a:solidFill>
                <a:srgbClr val="006600"/>
              </a:solidFill>
            </a:endParaRPr>
          </a:p>
        </p:txBody>
      </p:sp>
      <p:sp>
        <p:nvSpPr>
          <p:cNvPr id="34" name="ストライプ矢印 33"/>
          <p:cNvSpPr/>
          <p:nvPr/>
        </p:nvSpPr>
        <p:spPr bwMode="auto">
          <a:xfrm>
            <a:off x="3203848" y="4581128"/>
            <a:ext cx="432048" cy="360040"/>
          </a:xfrm>
          <a:prstGeom prst="striped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308850" y="3731548"/>
            <a:ext cx="1667444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ja-JP" sz="2400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lso </a:t>
            </a:r>
            <a:r>
              <a:rPr lang="en-US" altLang="ja-JP" sz="24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en-US" altLang="ja-JP" sz="2400" dirty="0">
                <a:solidFill>
                  <a:srgbClr val="800080"/>
                </a:solidFill>
                <a:sym typeface="Symbol" pitchFamily="18" charset="2"/>
              </a:rPr>
              <a:t>  </a:t>
            </a:r>
            <a:r>
              <a:rPr lang="en-US" altLang="ja-JP" sz="24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ja-JP" sz="2400" baseline="300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(*)</a:t>
            </a:r>
            <a:r>
              <a:rPr lang="en-US" altLang="ja-JP" sz="2400" dirty="0" err="1">
                <a:solidFill>
                  <a:srgbClr val="800080"/>
                </a:solidFill>
                <a:latin typeface="Symbol" pitchFamily="18" charset="2"/>
                <a:cs typeface="Arial" pitchFamily="34" charset="0"/>
              </a:rPr>
              <a:t>tn</a:t>
            </a:r>
            <a:endParaRPr lang="en-US" altLang="ja-JP" sz="2400" dirty="0">
              <a:solidFill>
                <a:srgbClr val="800080"/>
              </a:solidFill>
              <a:latin typeface="Symbol" pitchFamily="18" charset="2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en-US" altLang="ja-JP" sz="2400" dirty="0">
                <a:solidFill>
                  <a:srgbClr val="800080"/>
                </a:solidFill>
                <a:sym typeface="Symbol" pitchFamily="18" charset="2"/>
              </a:rPr>
              <a:t>  </a:t>
            </a:r>
            <a:r>
              <a:rPr lang="en-US" altLang="ja-JP" sz="2400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altLang="ja-JP" sz="2400" dirty="0" err="1" smtClean="0">
                <a:solidFill>
                  <a:srgbClr val="800080"/>
                </a:solidFill>
                <a:latin typeface="Symbol" pitchFamily="18" charset="2"/>
                <a:cs typeface="Arial" pitchFamily="34" charset="0"/>
              </a:rPr>
              <a:t>nn</a:t>
            </a:r>
            <a:endParaRPr lang="en-US" altLang="ja-JP" sz="2400" dirty="0" smtClean="0">
              <a:solidFill>
                <a:srgbClr val="800080"/>
              </a:solidFill>
              <a:latin typeface="Symbol" pitchFamily="18" charset="2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  <a:endParaRPr lang="ja-JP" altLang="en-US" sz="2400" dirty="0">
              <a:solidFill>
                <a:srgbClr val="8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3419872" y="5517232"/>
            <a:ext cx="5299849" cy="83099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 BF + Super-TCF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precise D</a:t>
            </a:r>
            <a:r>
              <a:rPr kumimoji="1" lang="en-US" altLang="ja-JP" sz="24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-mixing measurement</a:t>
            </a:r>
            <a:endParaRPr kumimoji="1" lang="ja-JP" alt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 b="22839"/>
          <a:stretch>
            <a:fillRect/>
          </a:stretch>
        </p:blipFill>
        <p:spPr bwMode="auto">
          <a:xfrm>
            <a:off x="107950" y="1209229"/>
            <a:ext cx="9036050" cy="3947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Charm Physics: D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-mixing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E82C-2140-4694-9A47-AECB060ACFC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5003884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=0.74,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y=0.19(10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9872" y="5013176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=0.42,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y=0.17(10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44208" y="502246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=0.20,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y=0.12(10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2818" y="5445224"/>
            <a:ext cx="2522998" cy="923330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Current WA (HFAG’14)</a:t>
            </a:r>
          </a:p>
          <a:p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BF,CDF,LHCb,Cleo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-c</a:t>
            </a:r>
          </a:p>
          <a:p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 </a:t>
            </a:r>
            <a:r>
              <a:rPr lang="en-US" altLang="ja-JP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=1.5,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y=0.8(10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47864" y="1198493"/>
            <a:ext cx="13773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Super-TCF </a:t>
            </a:r>
          </a:p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contribution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3707904" y="6021288"/>
            <a:ext cx="216024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1998</Words>
  <Application>Microsoft Office PowerPoint</Application>
  <PresentationFormat>画面に合わせる (4:3)</PresentationFormat>
  <Paragraphs>744</Paragraphs>
  <Slides>40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40</vt:i4>
      </vt:variant>
    </vt:vector>
  </HeadingPairs>
  <TitlesOfParts>
    <vt:vector size="64" baseType="lpstr">
      <vt:lpstr>仿宋_GB2312</vt:lpstr>
      <vt:lpstr>Futura</vt:lpstr>
      <vt:lpstr>Gill Sans</vt:lpstr>
      <vt:lpstr>Helvetica Neue</vt:lpstr>
      <vt:lpstr>Hoefler Text</vt:lpstr>
      <vt:lpstr>Lucida Grande</vt:lpstr>
      <vt:lpstr>Marker Felt</vt:lpstr>
      <vt:lpstr>ＭＳ Ｐゴシック</vt:lpstr>
      <vt:lpstr>ＭＳ Ｐゴシック</vt:lpstr>
      <vt:lpstr>ＭＳ Ｐ明朝</vt:lpstr>
      <vt:lpstr>MS Mincho</vt:lpstr>
      <vt:lpstr>Osaka</vt:lpstr>
      <vt:lpstr>宋体</vt:lpstr>
      <vt:lpstr>Arial</vt:lpstr>
      <vt:lpstr>Calibri</vt:lpstr>
      <vt:lpstr>Century Gothic</vt:lpstr>
      <vt:lpstr>Constantia</vt:lpstr>
      <vt:lpstr>Symbol</vt:lpstr>
      <vt:lpstr>Times</vt:lpstr>
      <vt:lpstr>Times New Roman</vt:lpstr>
      <vt:lpstr>Wingdings</vt:lpstr>
      <vt:lpstr>標準デザイン</vt:lpstr>
      <vt:lpstr>Equation</vt:lpstr>
      <vt:lpstr>数式</vt:lpstr>
      <vt:lpstr>Super Flavor machines  Super-B, Super-t/charm Panda... </vt:lpstr>
      <vt:lpstr>PowerPoint プレゼンテーション</vt:lpstr>
      <vt:lpstr>Rich Flavor Physics</vt:lpstr>
      <vt:lpstr>Discovery/Establish SM</vt:lpstr>
      <vt:lpstr>Approaches to BSM</vt:lpstr>
      <vt:lpstr>PowerPoint プレゼンテーション</vt:lpstr>
      <vt:lpstr>Prospects</vt:lpstr>
      <vt:lpstr>Pure(tagged) B/D meson Beam</vt:lpstr>
      <vt:lpstr>Charm Physics: D0-mixing</vt:lpstr>
      <vt:lpstr>Hadron Spectroscopy</vt:lpstr>
      <vt:lpstr>Super Flavor machines</vt:lpstr>
      <vt:lpstr>Strategy for High Luminosity</vt:lpstr>
      <vt:lpstr>Nano-Beam Scheme</vt:lpstr>
      <vt:lpstr>PowerPoint プレゼンテーション</vt:lpstr>
      <vt:lpstr>Machine parameters</vt:lpstr>
      <vt:lpstr>SuperKEKB Construction</vt:lpstr>
      <vt:lpstr>Luminosity Projection</vt:lpstr>
      <vt:lpstr>Belle II Detector Upgrade</vt:lpstr>
      <vt:lpstr>Super tau/charm Factories</vt:lpstr>
      <vt:lpstr>STCF: Machine Parameters</vt:lpstr>
      <vt:lpstr>INFN STCF Proposal</vt:lpstr>
      <vt:lpstr>BINP Super tau/charm Factory</vt:lpstr>
      <vt:lpstr>BINP STCF Site</vt:lpstr>
      <vt:lpstr>BINP Super f/t/c Factory</vt:lpstr>
      <vt:lpstr>China: HIEPA</vt:lpstr>
      <vt:lpstr>HIEPA: Study Time Line</vt:lpstr>
      <vt:lpstr>PANDA at FAIR</vt:lpstr>
      <vt:lpstr>PANDA at FAIR</vt:lpstr>
      <vt:lpstr>PANDA Detector</vt:lpstr>
      <vt:lpstr>Panda Schedule</vt:lpstr>
      <vt:lpstr>Summary</vt:lpstr>
      <vt:lpstr>Crab Waist</vt:lpstr>
      <vt:lpstr>SperKEKB/Belle II Schedule</vt:lpstr>
      <vt:lpstr>New Physics via Flavor Physics</vt:lpstr>
      <vt:lpstr>t Physics: LFV decays</vt:lpstr>
      <vt:lpstr>Charm Physics:</vt:lpstr>
      <vt:lpstr>BINP STCF detector</vt:lpstr>
      <vt:lpstr>BINP STCF Parameters</vt:lpstr>
      <vt:lpstr>HIEPA Parameters </vt:lpstr>
      <vt:lpstr>Turkic Accelerator Complex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Flavor machines  Super-B, Super-t/charm Panda...</dc:title>
  <dc:creator>Sakai</dc:creator>
  <cp:lastModifiedBy>堺井義秀</cp:lastModifiedBy>
  <cp:revision>325</cp:revision>
  <dcterms:created xsi:type="dcterms:W3CDTF">2014-07-13T14:31:37Z</dcterms:created>
  <dcterms:modified xsi:type="dcterms:W3CDTF">2014-10-28T14:38:47Z</dcterms:modified>
</cp:coreProperties>
</file>