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48" r:id="rId1"/>
    <p:sldMasterId id="2147488189" r:id="rId2"/>
    <p:sldMasterId id="2147487834" r:id="rId3"/>
    <p:sldMasterId id="2147488203" r:id="rId4"/>
    <p:sldMasterId id="2147487842" r:id="rId5"/>
    <p:sldMasterId id="2147487858" r:id="rId6"/>
    <p:sldMasterId id="2147487919" r:id="rId7"/>
    <p:sldMasterId id="2147487931" r:id="rId8"/>
    <p:sldMasterId id="2147487998" r:id="rId9"/>
    <p:sldMasterId id="2147488010" r:id="rId10"/>
    <p:sldMasterId id="2147488039" r:id="rId11"/>
    <p:sldMasterId id="2147488045" r:id="rId12"/>
    <p:sldMasterId id="2147488105" r:id="rId13"/>
    <p:sldMasterId id="2147488117" r:id="rId14"/>
    <p:sldMasterId id="2147488141" r:id="rId15"/>
    <p:sldMasterId id="2147488229" r:id="rId16"/>
    <p:sldMasterId id="2147488242" r:id="rId17"/>
  </p:sldMasterIdLst>
  <p:notesMasterIdLst>
    <p:notesMasterId r:id="rId56"/>
  </p:notesMasterIdLst>
  <p:handoutMasterIdLst>
    <p:handoutMasterId r:id="rId57"/>
  </p:handoutMasterIdLst>
  <p:sldIdLst>
    <p:sldId id="1396" r:id="rId18"/>
    <p:sldId id="1224" r:id="rId19"/>
    <p:sldId id="1399" r:id="rId20"/>
    <p:sldId id="1400" r:id="rId21"/>
    <p:sldId id="1404" r:id="rId22"/>
    <p:sldId id="1447" r:id="rId23"/>
    <p:sldId id="1406" r:id="rId24"/>
    <p:sldId id="1408" r:id="rId25"/>
    <p:sldId id="1409" r:id="rId26"/>
    <p:sldId id="1345" r:id="rId27"/>
    <p:sldId id="1346" r:id="rId28"/>
    <p:sldId id="1450" r:id="rId29"/>
    <p:sldId id="1451" r:id="rId30"/>
    <p:sldId id="1455" r:id="rId31"/>
    <p:sldId id="1448" r:id="rId32"/>
    <p:sldId id="1319" r:id="rId33"/>
    <p:sldId id="1315" r:id="rId34"/>
    <p:sldId id="1412" r:id="rId35"/>
    <p:sldId id="1413" r:id="rId36"/>
    <p:sldId id="1454" r:id="rId37"/>
    <p:sldId id="1328" r:id="rId38"/>
    <p:sldId id="1431" r:id="rId39"/>
    <p:sldId id="1432" r:id="rId40"/>
    <p:sldId id="1358" r:id="rId41"/>
    <p:sldId id="1444" r:id="rId42"/>
    <p:sldId id="1445" r:id="rId43"/>
    <p:sldId id="1397" r:id="rId44"/>
    <p:sldId id="1398" r:id="rId45"/>
    <p:sldId id="1440" r:id="rId46"/>
    <p:sldId id="1449" r:id="rId47"/>
    <p:sldId id="1392" r:id="rId48"/>
    <p:sldId id="1394" r:id="rId49"/>
    <p:sldId id="1453" r:id="rId50"/>
    <p:sldId id="1349" r:id="rId51"/>
    <p:sldId id="1354" r:id="rId52"/>
    <p:sldId id="1416" r:id="rId53"/>
    <p:sldId id="1342" r:id="rId54"/>
    <p:sldId id="1316" r:id="rId5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596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6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799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inar Stapn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C53"/>
    <a:srgbClr val="0C377B"/>
    <a:srgbClr val="000099"/>
    <a:srgbClr val="B9CEE5"/>
    <a:srgbClr val="CC99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16" autoAdjust="0"/>
    <p:restoredTop sz="94438" autoAdjust="0"/>
  </p:normalViewPr>
  <p:slideViewPr>
    <p:cSldViewPr>
      <p:cViewPr>
        <p:scale>
          <a:sx n="100" d="100"/>
          <a:sy n="100" d="100"/>
        </p:scale>
        <p:origin x="-2632" y="-1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tableStyles" Target="tableStyles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commentAuthors" Target="commentAuthors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P_AC</a:t>
            </a:r>
            <a:r>
              <a:rPr lang="en-US" baseline="0"/>
              <a:t> versus E_CM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LEP-SLC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CEPC goal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ILC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  <a:r>
                      <a:rPr lang="en-US" baseline="0"/>
                      <a:t>  1TeV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CLIC 1.5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CLIC 3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Sheet1!$C$6:$C$12</c:f>
              <c:numCache>
                <c:formatCode>General</c:formatCode>
                <c:ptCount val="7"/>
                <c:pt idx="0">
                  <c:v>90.0</c:v>
                </c:pt>
                <c:pt idx="1">
                  <c:v>210.0</c:v>
                </c:pt>
                <c:pt idx="2">
                  <c:v>240.0</c:v>
                </c:pt>
                <c:pt idx="3">
                  <c:v>500.0</c:v>
                </c:pt>
                <c:pt idx="4">
                  <c:v>1000.0</c:v>
                </c:pt>
                <c:pt idx="5">
                  <c:v>1500.0</c:v>
                </c:pt>
                <c:pt idx="6">
                  <c:v>3000.0</c:v>
                </c:pt>
              </c:numCache>
            </c:numRef>
          </c:xVal>
          <c:yVal>
            <c:numRef>
              <c:f>Sheet1!$D$6:$D$12</c:f>
              <c:numCache>
                <c:formatCode>General</c:formatCode>
                <c:ptCount val="7"/>
                <c:pt idx="0">
                  <c:v>80.0</c:v>
                </c:pt>
                <c:pt idx="1">
                  <c:v>140.0</c:v>
                </c:pt>
                <c:pt idx="2">
                  <c:v>300.0</c:v>
                </c:pt>
                <c:pt idx="3">
                  <c:v>164.0</c:v>
                </c:pt>
                <c:pt idx="4">
                  <c:v>300.0</c:v>
                </c:pt>
                <c:pt idx="5">
                  <c:v>364.0</c:v>
                </c:pt>
                <c:pt idx="6">
                  <c:v>580.0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17422568"/>
        <c:axId val="-2117416856"/>
      </c:scatterChart>
      <c:valAx>
        <c:axId val="-2117422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CM</a:t>
                </a:r>
                <a:r>
                  <a:rPr lang="en-US" baseline="0"/>
                  <a:t> Energy (GeV) 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17416856"/>
        <c:crosses val="autoZero"/>
        <c:crossBetween val="midCat"/>
      </c:valAx>
      <c:valAx>
        <c:axId val="-21174168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 oower (MW)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174225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hyperlink" Target="https://edms.cern.ch/document/1234244/" TargetMode="External"/><Relationship Id="rId2" Type="http://schemas.openxmlformats.org/officeDocument/2006/relationships/hyperlink" Target="http://arxiv.org/pdf/1202.5940v1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2.5940v1" TargetMode="External"/><Relationship Id="rId4" Type="http://schemas.openxmlformats.org/officeDocument/2006/relationships/image" Target="../media/image128.png"/><Relationship Id="rId5" Type="http://schemas.openxmlformats.org/officeDocument/2006/relationships/hyperlink" Target="http://arxiv.org/pdf/1209.2543v1" TargetMode="External"/><Relationship Id="rId6" Type="http://schemas.openxmlformats.org/officeDocument/2006/relationships/image" Target="../media/image129.png"/><Relationship Id="rId1" Type="http://schemas.openxmlformats.org/officeDocument/2006/relationships/hyperlink" Target="https://edms.cern.ch/document/1234244/" TargetMode="External"/><Relationship Id="rId2" Type="http://schemas.openxmlformats.org/officeDocument/2006/relationships/image" Target="../media/image1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DE3E9-5120-C944-A251-F9E603353F2A}" type="doc">
      <dgm:prSet loTypeId="urn:microsoft.com/office/officeart/2008/layout/NameandTitleOrganizationalChart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AC47649-CDA7-FB42-BCC3-44B8E0DBA879}" type="pres">
      <dgm:prSet presAssocID="{17DDE3E9-5120-C944-A251-F9E603353F2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DCB2336-8772-9448-9C97-E7525D435FBC}" type="presOf" srcId="{17DDE3E9-5120-C944-A251-F9E603353F2A}" destId="{8AC47649-CDA7-FB42-BCC3-44B8E0DBA879}" srcOrd="0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solidFill>
          <a:srgbClr val="558ED5"/>
        </a:solidFill>
      </dgm:spPr>
      <dgm:t>
        <a:bodyPr/>
        <a:lstStyle/>
        <a:p>
          <a:pPr algn="l"/>
          <a:r>
            <a:rPr kumimoji="1" lang="en-US" sz="1400" dirty="0" err="1" smtClean="0">
              <a:solidFill>
                <a:srgbClr val="FFFFFF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FFFFFF"/>
              </a:solidFill>
              <a:latin typeface="Calibri"/>
              <a:cs typeface="Calibri"/>
            </a:rPr>
            <a:t> 1:  The CLIC accelerator and site facilities </a:t>
          </a:r>
        </a:p>
        <a:p>
          <a:pPr algn="l"/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200" dirty="0" err="1" smtClean="0">
              <a:solidFill>
                <a:srgbClr val="FFFFFF"/>
              </a:solidFill>
              <a:latin typeface="Calibri"/>
              <a:cs typeface="Calibri"/>
            </a:rPr>
            <a:t>TeV</a:t>
          </a:r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 energy range up to 3 </a:t>
          </a:r>
          <a:r>
            <a:rPr kumimoji="1" lang="en-US" sz="1200" dirty="0" err="1" smtClean="0">
              <a:solidFill>
                <a:srgbClr val="FFFFFF"/>
              </a:solidFill>
              <a:latin typeface="Calibri"/>
              <a:cs typeface="Calibri"/>
            </a:rPr>
            <a:t>TeV</a:t>
          </a:r>
          <a:endParaRPr kumimoji="1" lang="en-US" sz="1200" dirty="0" smtClean="0">
            <a:solidFill>
              <a:srgbClr val="FFFFFF"/>
            </a:solidFill>
            <a:latin typeface="Calibri"/>
            <a:cs typeface="Calibri"/>
          </a:endParaRPr>
        </a:p>
        <a:p>
          <a:pPr algn="l"/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200" dirty="0" err="1" smtClean="0">
              <a:solidFill>
                <a:srgbClr val="FFFFFF"/>
              </a:solidFill>
              <a:latin typeface="Calibri"/>
              <a:cs typeface="Calibri"/>
            </a:rPr>
            <a:t>TeV</a:t>
          </a:r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 (most demanding) </a:t>
          </a:r>
        </a:p>
        <a:p>
          <a:pPr marL="88900" indent="-88900" algn="l"/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- Consider also 500 </a:t>
          </a:r>
          <a:r>
            <a:rPr kumimoji="1" lang="en-US" sz="1200" dirty="0" err="1" smtClean="0">
              <a:solidFill>
                <a:srgbClr val="FFFFFF"/>
              </a:solidFill>
              <a:latin typeface="Calibri"/>
              <a:cs typeface="Calibri"/>
            </a:rPr>
            <a:t>GeV</a:t>
          </a:r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, and intermediate energy range</a:t>
          </a:r>
        </a:p>
        <a:p>
          <a:pPr marL="88900" indent="-88900" algn="l"/>
          <a:r>
            <a:rPr lang="en-US" sz="1200" dirty="0" smtClean="0">
              <a:solidFill>
                <a:srgbClr val="FFFFFF"/>
              </a:solidFill>
              <a:latin typeface="Calibri"/>
              <a:cs typeface="Calibri"/>
            </a:rPr>
            <a:t>- </a:t>
          </a:r>
          <a:r>
            <a:rPr lang="en-US" sz="1200" dirty="0" smtClean="0">
              <a:solidFill>
                <a:srgbClr val="FFFFFF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200" dirty="0" smtClean="0">
            <a:solidFill>
              <a:srgbClr val="FFFFFF"/>
            </a:solidFill>
            <a:latin typeface="Calibri"/>
            <a:cs typeface="Calibri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solidFill>
          <a:srgbClr val="558ED5"/>
        </a:solidFill>
      </dgm:spPr>
      <dgm:t>
        <a:bodyPr/>
        <a:lstStyle/>
        <a:p>
          <a:r>
            <a:rPr kumimoji="1" lang="en-US" sz="1400" dirty="0" err="1" smtClean="0">
              <a:solidFill>
                <a:schemeClr val="bg1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chemeClr val="bg1"/>
              </a:solidFill>
              <a:latin typeface="Calibri"/>
              <a:cs typeface="Calibri"/>
            </a:rPr>
            <a:t> 2: Physics and detectors at CLIC</a:t>
          </a:r>
        </a:p>
        <a:p>
          <a:pPr marL="88900" indent="-88900"/>
          <a:r>
            <a:rPr lang="en-US" sz="1200" dirty="0" smtClean="0">
              <a:solidFill>
                <a:schemeClr val="bg1"/>
              </a:solidFill>
              <a:latin typeface="Calibri"/>
              <a:cs typeface="Calibri"/>
            </a:rPr>
            <a:t>- Physics at a multi-</a:t>
          </a:r>
          <a:r>
            <a:rPr lang="en-US" sz="1200" dirty="0" err="1" smtClean="0">
              <a:solidFill>
                <a:schemeClr val="bg1"/>
              </a:solidFill>
              <a:latin typeface="Calibri"/>
              <a:cs typeface="Calibri"/>
            </a:rPr>
            <a:t>TeV</a:t>
          </a:r>
          <a:r>
            <a:rPr lang="en-US" sz="1200" dirty="0" smtClean="0">
              <a:solidFill>
                <a:schemeClr val="bg1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r>
            <a:rPr kumimoji="1" lang="en-US" sz="1200" dirty="0" smtClean="0">
              <a:solidFill>
                <a:schemeClr val="bg1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indent="-88900"/>
          <a:r>
            <a:rPr kumimoji="1" lang="en-US" sz="1200" dirty="0" smtClean="0">
              <a:solidFill>
                <a:schemeClr val="bg1"/>
              </a:solidFill>
              <a:latin typeface="Calibri"/>
              <a:cs typeface="Calibri"/>
            </a:rPr>
            <a:t>- </a:t>
          </a:r>
          <a:r>
            <a:rPr kumimoji="1" lang="da-DK" sz="1200" dirty="0" smtClean="0">
              <a:solidFill>
                <a:schemeClr val="bg1"/>
              </a:solidFill>
              <a:latin typeface="Calibri"/>
              <a:cs typeface="Calibri"/>
              <a:hlinkClick xmlns:r="http://schemas.openxmlformats.org/officeDocument/2006/relationships" r:id="rId2"/>
            </a:rPr>
            <a:t>http://arxiv.org/pdf/1202.5940v1</a:t>
          </a:r>
          <a:endParaRPr kumimoji="1" lang="da-DK" sz="1200" dirty="0" smtClean="0">
            <a:solidFill>
              <a:schemeClr val="bg1"/>
            </a:solidFill>
            <a:latin typeface="Calibri"/>
            <a:cs typeface="Calibri"/>
          </a:endParaRPr>
        </a:p>
        <a:p>
          <a:pPr marL="88900" indent="-88900"/>
          <a:endParaRPr lang="en-US" sz="1100" dirty="0">
            <a:solidFill>
              <a:srgbClr val="000000"/>
            </a:solidFill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solidFill>
          <a:srgbClr val="558ED5"/>
        </a:solidFill>
      </dgm:spPr>
      <dgm:t>
        <a:bodyPr/>
        <a:lstStyle/>
        <a:p>
          <a:pPr>
            <a:lnSpc>
              <a:spcPct val="90000"/>
            </a:lnSpc>
          </a:pPr>
          <a:r>
            <a:rPr kumimoji="1" lang="en-US" sz="1400" dirty="0" err="1" smtClean="0">
              <a:solidFill>
                <a:srgbClr val="FFFFFF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FFFFFF"/>
              </a:solidFill>
              <a:latin typeface="Calibri"/>
              <a:cs typeface="Calibri"/>
            </a:rPr>
            <a:t> 3:  “CLIC study summary” </a:t>
          </a:r>
        </a:p>
        <a:p>
          <a:pPr marL="88900" indent="-88900">
            <a:lnSpc>
              <a:spcPct val="90000"/>
            </a:lnSpc>
          </a:pPr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200" dirty="0" smtClean="0">
              <a:solidFill>
                <a:srgbClr val="FFFFFF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200" dirty="0" smtClean="0">
              <a:solidFill>
                <a:srgbClr val="FFFFFF"/>
              </a:solidFill>
              <a:latin typeface="Calibri"/>
              <a:cs typeface="Calibri"/>
            </a:rPr>
            <a:t>- </a:t>
          </a:r>
          <a:r>
            <a:rPr lang="da-DK" sz="1200" dirty="0" smtClean="0">
              <a:solidFill>
                <a:srgbClr val="FFFFFF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http://arxiv.org/pdf/1209.2543v1</a:t>
          </a:r>
          <a:endParaRPr lang="da-DK" sz="1200" dirty="0" smtClean="0">
            <a:solidFill>
              <a:srgbClr val="FFFFFF"/>
            </a:solidFill>
            <a:latin typeface="Calibri"/>
            <a:cs typeface="Calibri"/>
          </a:endParaRPr>
        </a:p>
        <a:p>
          <a:pPr>
            <a:lnSpc>
              <a:spcPct val="90000"/>
            </a:lnSpc>
          </a:pPr>
          <a:endParaRPr lang="en-US" sz="1200" dirty="0">
            <a:solidFill>
              <a:srgbClr val="000000"/>
            </a:solidFill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 custLinFactNeighborX="-37945" custLinFactNeighborY="-41810"/>
      <dgm:spPr/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Y="123388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/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Y="11600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/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Y="11959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338AC077-73BA-874C-B67F-2931F145D325}" type="presOf" srcId="{9E2E2105-977F-CB45-AB1A-49FC191E3BB4}" destId="{00771F87-8F81-B14D-930E-8D9FD793C1F2}" srcOrd="0" destOrd="0" presId="urn:microsoft.com/office/officeart/2005/8/layout/vList4#5"/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4AAAB556-53A0-1845-9202-FCF1EB0B4CE4}" type="presOf" srcId="{1E086AAD-8598-1042-BAA5-86C746AC2420}" destId="{B1E9F62D-05CB-7E4F-81AD-FA120000E538}" srcOrd="1" destOrd="0" presId="urn:microsoft.com/office/officeart/2005/8/layout/vList4#5"/>
    <dgm:cxn modelId="{56D6F659-D022-A148-838E-16161D4963CC}" type="presOf" srcId="{74378FF7-AB83-C44B-BEAB-04975B374C97}" destId="{4D1F9B71-3108-654D-AFD4-DDD52913058E}" srcOrd="0" destOrd="0" presId="urn:microsoft.com/office/officeart/2005/8/layout/vList4#5"/>
    <dgm:cxn modelId="{A5411426-E460-364C-B3F4-FD666EF48A84}" type="presOf" srcId="{74378FF7-AB83-C44B-BEAB-04975B374C97}" destId="{71F4EB13-F590-AB41-98DA-8360DB98D579}" srcOrd="1" destOrd="0" presId="urn:microsoft.com/office/officeart/2005/8/layout/vList4#5"/>
    <dgm:cxn modelId="{F9638D8F-A77C-A84A-B6BB-F25D7F48F574}" type="presOf" srcId="{5EBDAE48-E33A-BF49-80B0-3795552E3EB3}" destId="{4FCFFD36-F990-8D4D-865E-42483C0B720F}" srcOrd="0" destOrd="0" presId="urn:microsoft.com/office/officeart/2005/8/layout/vList4#5"/>
    <dgm:cxn modelId="{AC1D1BC3-1639-6D48-99D7-92ADA8D4FA98}" type="presOf" srcId="{5EBDAE48-E33A-BF49-80B0-3795552E3EB3}" destId="{B6D834D4-21EE-0C42-B0A5-8445498CEAA3}" srcOrd="1" destOrd="0" presId="urn:microsoft.com/office/officeart/2005/8/layout/vList4#5"/>
    <dgm:cxn modelId="{A8B3F4FA-088F-8C44-A660-2B2737096F0C}" type="presOf" srcId="{1E086AAD-8598-1042-BAA5-86C746AC2420}" destId="{A2D86523-2AF0-1C48-A0CC-DA9A6A91DBA3}" srcOrd="0" destOrd="0" presId="urn:microsoft.com/office/officeart/2005/8/layout/vList4#5"/>
    <dgm:cxn modelId="{5B1056B9-DC4A-4745-BCBD-1C7562267B35}" type="presParOf" srcId="{00771F87-8F81-B14D-930E-8D9FD793C1F2}" destId="{A0AAD7CB-EE32-5445-B004-A6F9CC2960BF}" srcOrd="0" destOrd="0" presId="urn:microsoft.com/office/officeart/2005/8/layout/vList4#5"/>
    <dgm:cxn modelId="{13B7578E-BF6F-144F-9D34-EB4394FE3A91}" type="presParOf" srcId="{A0AAD7CB-EE32-5445-B004-A6F9CC2960BF}" destId="{A2D86523-2AF0-1C48-A0CC-DA9A6A91DBA3}" srcOrd="0" destOrd="0" presId="urn:microsoft.com/office/officeart/2005/8/layout/vList4#5"/>
    <dgm:cxn modelId="{5803766C-33BC-984D-84C6-C5ACA0DC6B2C}" type="presParOf" srcId="{A0AAD7CB-EE32-5445-B004-A6F9CC2960BF}" destId="{66D6C40F-4E7A-744C-90B0-5757C1146A18}" srcOrd="1" destOrd="0" presId="urn:microsoft.com/office/officeart/2005/8/layout/vList4#5"/>
    <dgm:cxn modelId="{C5D1703D-265E-2B4E-A32F-7771C65E188F}" type="presParOf" srcId="{A0AAD7CB-EE32-5445-B004-A6F9CC2960BF}" destId="{B1E9F62D-05CB-7E4F-81AD-FA120000E538}" srcOrd="2" destOrd="0" presId="urn:microsoft.com/office/officeart/2005/8/layout/vList4#5"/>
    <dgm:cxn modelId="{BB699402-9D8F-0045-9DB1-B6E7F39699FA}" type="presParOf" srcId="{00771F87-8F81-B14D-930E-8D9FD793C1F2}" destId="{7B7B198E-98FA-DB4B-89B3-A3849D39D928}" srcOrd="1" destOrd="0" presId="urn:microsoft.com/office/officeart/2005/8/layout/vList4#5"/>
    <dgm:cxn modelId="{58A75634-7FC5-0F46-84BE-3BA864F4A682}" type="presParOf" srcId="{00771F87-8F81-B14D-930E-8D9FD793C1F2}" destId="{D00AD7F9-2062-D24F-84AD-293561E84C9F}" srcOrd="2" destOrd="0" presId="urn:microsoft.com/office/officeart/2005/8/layout/vList4#5"/>
    <dgm:cxn modelId="{30C2CF35-BE58-1E4F-B4CC-9ECA93AFE3B6}" type="presParOf" srcId="{D00AD7F9-2062-D24F-84AD-293561E84C9F}" destId="{4FCFFD36-F990-8D4D-865E-42483C0B720F}" srcOrd="0" destOrd="0" presId="urn:microsoft.com/office/officeart/2005/8/layout/vList4#5"/>
    <dgm:cxn modelId="{AD096190-8A43-B048-AF55-0B9F30D6AB47}" type="presParOf" srcId="{D00AD7F9-2062-D24F-84AD-293561E84C9F}" destId="{46DB63EA-232D-0246-9538-1772A3005692}" srcOrd="1" destOrd="0" presId="urn:microsoft.com/office/officeart/2005/8/layout/vList4#5"/>
    <dgm:cxn modelId="{C6A58C0C-0E2B-7244-ADED-C004970B2A82}" type="presParOf" srcId="{D00AD7F9-2062-D24F-84AD-293561E84C9F}" destId="{B6D834D4-21EE-0C42-B0A5-8445498CEAA3}" srcOrd="2" destOrd="0" presId="urn:microsoft.com/office/officeart/2005/8/layout/vList4#5"/>
    <dgm:cxn modelId="{FD20E12F-EB3C-6F41-862C-55F73B81492A}" type="presParOf" srcId="{00771F87-8F81-B14D-930E-8D9FD793C1F2}" destId="{51677F70-B488-A841-B0E2-D74E51CBD3D8}" srcOrd="3" destOrd="0" presId="urn:microsoft.com/office/officeart/2005/8/layout/vList4#5"/>
    <dgm:cxn modelId="{3CDAA5C1-7C26-4D40-B942-D77772F449A2}" type="presParOf" srcId="{00771F87-8F81-B14D-930E-8D9FD793C1F2}" destId="{EBFA4529-EC2A-0743-8ED4-B07522F974A5}" srcOrd="4" destOrd="0" presId="urn:microsoft.com/office/officeart/2005/8/layout/vList4#5"/>
    <dgm:cxn modelId="{5C1161F1-A370-A540-82D1-6F2B9B623FD5}" type="presParOf" srcId="{EBFA4529-EC2A-0743-8ED4-B07522F974A5}" destId="{4D1F9B71-3108-654D-AFD4-DDD52913058E}" srcOrd="0" destOrd="0" presId="urn:microsoft.com/office/officeart/2005/8/layout/vList4#5"/>
    <dgm:cxn modelId="{9A97B239-1745-DE40-9345-B5B64F5A1129}" type="presParOf" srcId="{EBFA4529-EC2A-0743-8ED4-B07522F974A5}" destId="{F6452A1B-6DA8-3F40-8E77-EAD55F03D176}" srcOrd="1" destOrd="0" presId="urn:microsoft.com/office/officeart/2005/8/layout/vList4#5"/>
    <dgm:cxn modelId="{AD296C77-5CFD-EC47-99C6-3952D539F074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6523-2AF0-1C48-A0CC-DA9A6A91DBA3}">
      <dsp:nvSpPr>
        <dsp:cNvPr id="0" name=""/>
        <dsp:cNvSpPr/>
      </dsp:nvSpPr>
      <dsp:spPr>
        <a:xfrm>
          <a:off x="0" y="0"/>
          <a:ext cx="6426200" cy="1620497"/>
        </a:xfrm>
        <a:prstGeom prst="roundRect">
          <a:avLst>
            <a:gd name="adj" fmla="val 10000"/>
          </a:avLst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FFFFFF"/>
              </a:solidFill>
              <a:latin typeface="Calibri"/>
              <a:cs typeface="Calibri"/>
            </a:rPr>
            <a:t>Vol</a:t>
          </a:r>
          <a:r>
            <a:rPr kumimoji="1" lang="en-US" sz="1400" kern="1200" dirty="0" smtClean="0">
              <a:solidFill>
                <a:srgbClr val="FFFFFF"/>
              </a:solidFill>
              <a:latin typeface="Calibri"/>
              <a:cs typeface="Calibri"/>
            </a:rPr>
            <a:t> 1:  The CLIC accelerator and site facilities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200" kern="1200" dirty="0" err="1" smtClean="0">
              <a:solidFill>
                <a:srgbClr val="FFFFFF"/>
              </a:solidFill>
              <a:latin typeface="Calibri"/>
              <a:cs typeface="Calibri"/>
            </a:rPr>
            <a:t>TeV</a:t>
          </a: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 energy range up to 3 </a:t>
          </a:r>
          <a:r>
            <a:rPr kumimoji="1" lang="en-US" sz="1200" kern="1200" dirty="0" err="1" smtClean="0">
              <a:solidFill>
                <a:srgbClr val="FFFFFF"/>
              </a:solidFill>
              <a:latin typeface="Calibri"/>
              <a:cs typeface="Calibri"/>
            </a:rPr>
            <a:t>TeV</a:t>
          </a:r>
          <a:endParaRPr kumimoji="1" lang="en-US" sz="1200" kern="1200" dirty="0" smtClean="0">
            <a:solidFill>
              <a:srgbClr val="FFFFFF"/>
            </a:solidFill>
            <a:latin typeface="Calibri"/>
            <a:cs typeface="Calibri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200" kern="1200" dirty="0" err="1" smtClean="0">
              <a:solidFill>
                <a:srgbClr val="FFFFFF"/>
              </a:solidFill>
              <a:latin typeface="Calibri"/>
              <a:cs typeface="Calibri"/>
            </a:rPr>
            <a:t>TeV</a:t>
          </a: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 (most demanding) 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Consider also 500 </a:t>
          </a:r>
          <a:r>
            <a:rPr kumimoji="1" lang="en-US" sz="1200" kern="1200" dirty="0" err="1" smtClean="0">
              <a:solidFill>
                <a:srgbClr val="FFFFFF"/>
              </a:solidFill>
              <a:latin typeface="Calibri"/>
              <a:cs typeface="Calibri"/>
            </a:rPr>
            <a:t>GeV</a:t>
          </a: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, and intermediate energy range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</a:t>
          </a:r>
          <a:r>
            <a:rPr lang="en-US" sz="1200" kern="1200" dirty="0" smtClean="0">
              <a:solidFill>
                <a:srgbClr val="FFFFFF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200" kern="1200" dirty="0" smtClean="0">
            <a:solidFill>
              <a:srgbClr val="FFFFFF"/>
            </a:solidFill>
            <a:latin typeface="Calibri"/>
            <a:cs typeface="Calibri"/>
          </a:endParaRPr>
        </a:p>
      </dsp:txBody>
      <dsp:txXfrm>
        <a:off x="1434462" y="0"/>
        <a:ext cx="4991737" cy="1620497"/>
      </dsp:txXfrm>
    </dsp:sp>
    <dsp:sp modelId="{66D6C40F-4E7A-744C-90B0-5757C1146A18}">
      <dsp:nvSpPr>
        <dsp:cNvPr id="0" name=""/>
        <dsp:cNvSpPr/>
      </dsp:nvSpPr>
      <dsp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FFD36-F990-8D4D-865E-42483C0B720F}">
      <dsp:nvSpPr>
        <dsp:cNvPr id="0" name=""/>
        <dsp:cNvSpPr/>
      </dsp:nvSpPr>
      <dsp:spPr>
        <a:xfrm>
          <a:off x="0" y="1769719"/>
          <a:ext cx="6426200" cy="1496314"/>
        </a:xfrm>
        <a:prstGeom prst="roundRect">
          <a:avLst>
            <a:gd name="adj" fmla="val 10000"/>
          </a:avLst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chemeClr val="bg1"/>
              </a:solidFill>
              <a:latin typeface="Calibri"/>
              <a:cs typeface="Calibri"/>
            </a:rPr>
            <a:t>Vol</a:t>
          </a:r>
          <a:r>
            <a:rPr kumimoji="1" lang="en-US" sz="1400" kern="1200" dirty="0" smtClean="0">
              <a:solidFill>
                <a:schemeClr val="bg1"/>
              </a:solidFill>
              <a:latin typeface="Calibri"/>
              <a:cs typeface="Calibri"/>
            </a:rPr>
            <a:t> 2: Physics and detectors at CLIC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  <a:latin typeface="Calibri"/>
              <a:cs typeface="Calibri"/>
            </a:rPr>
            <a:t>- Physics at a multi-</a:t>
          </a:r>
          <a:r>
            <a:rPr lang="en-US" sz="1200" kern="1200" dirty="0" err="1" smtClean="0">
              <a:solidFill>
                <a:schemeClr val="bg1"/>
              </a:solidFill>
              <a:latin typeface="Calibri"/>
              <a:cs typeface="Calibri"/>
            </a:rPr>
            <a:t>TeV</a:t>
          </a:r>
          <a:r>
            <a:rPr lang="en-US" sz="1200" kern="1200" dirty="0" smtClean="0">
              <a:solidFill>
                <a:schemeClr val="bg1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chemeClr val="bg1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chemeClr val="bg1"/>
              </a:solidFill>
              <a:latin typeface="Calibri"/>
              <a:cs typeface="Calibri"/>
            </a:rPr>
            <a:t>- </a:t>
          </a:r>
          <a:r>
            <a:rPr kumimoji="1" lang="da-DK" sz="1200" kern="1200" dirty="0" smtClean="0">
              <a:solidFill>
                <a:schemeClr val="bg1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http://arxiv.org/pdf/1202.5940v1</a:t>
          </a:r>
          <a:endParaRPr kumimoji="1" lang="da-DK" sz="1200" kern="1200" dirty="0" smtClean="0">
            <a:solidFill>
              <a:schemeClr val="bg1"/>
            </a:solidFill>
            <a:latin typeface="Calibri"/>
            <a:cs typeface="Calibri"/>
          </a:endParaRP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000000"/>
            </a:solidFill>
          </a:endParaRPr>
        </a:p>
      </dsp:txBody>
      <dsp:txXfrm>
        <a:off x="1434462" y="1769719"/>
        <a:ext cx="4991737" cy="1496314"/>
      </dsp:txXfrm>
    </dsp:sp>
    <dsp:sp modelId="{46DB63EA-232D-0246-9538-1772A3005692}">
      <dsp:nvSpPr>
        <dsp:cNvPr id="0" name=""/>
        <dsp:cNvSpPr/>
      </dsp:nvSpPr>
      <dsp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F9B71-3108-654D-AFD4-DDD52913058E}">
      <dsp:nvSpPr>
        <dsp:cNvPr id="0" name=""/>
        <dsp:cNvSpPr/>
      </dsp:nvSpPr>
      <dsp:spPr>
        <a:xfrm>
          <a:off x="0" y="3415256"/>
          <a:ext cx="6426200" cy="1492225"/>
        </a:xfrm>
        <a:prstGeom prst="roundRect">
          <a:avLst>
            <a:gd name="adj" fmla="val 10000"/>
          </a:avLst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FFFFFF"/>
              </a:solidFill>
              <a:latin typeface="Calibri"/>
              <a:cs typeface="Calibri"/>
            </a:rPr>
            <a:t>Vol</a:t>
          </a:r>
          <a:r>
            <a:rPr kumimoji="1" lang="en-US" sz="1400" kern="1200" dirty="0" smtClean="0">
              <a:solidFill>
                <a:srgbClr val="FFFFFF"/>
              </a:solidFill>
              <a:latin typeface="Calibri"/>
              <a:cs typeface="Calibri"/>
            </a:rPr>
            <a:t> 3:  “CLIC study summary” 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  <a:latin typeface="Calibri"/>
              <a:cs typeface="Calibri"/>
            </a:rPr>
            <a:t>- </a:t>
          </a:r>
          <a:r>
            <a:rPr lang="da-DK" sz="1200" kern="1200" dirty="0" smtClean="0">
              <a:solidFill>
                <a:srgbClr val="FFFFFF"/>
              </a:solidFill>
              <a:latin typeface="Calibri"/>
              <a:cs typeface="Calibri"/>
              <a:hlinkClick xmlns:r="http://schemas.openxmlformats.org/officeDocument/2006/relationships" r:id="rId5"/>
            </a:rPr>
            <a:t>http://arxiv.org/pdf/1209.2543v1</a:t>
          </a:r>
          <a:endParaRPr lang="da-DK" sz="1200" kern="1200" dirty="0" smtClean="0">
            <a:solidFill>
              <a:srgbClr val="FFFFFF"/>
            </a:solidFill>
            <a:latin typeface="Calibri"/>
            <a:cs typeface="Calibri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000000"/>
            </a:solidFill>
          </a:endParaRPr>
        </a:p>
      </dsp:txBody>
      <dsp:txXfrm>
        <a:off x="1434462" y="3415256"/>
        <a:ext cx="4991737" cy="1492225"/>
      </dsp:txXfrm>
    </dsp:sp>
    <dsp:sp modelId="{F6452A1B-6DA8-3F40-8E77-EAD55F03D176}">
      <dsp:nvSpPr>
        <dsp:cNvPr id="0" name=""/>
        <dsp:cNvSpPr/>
      </dsp:nvSpPr>
      <dsp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2DC906-1C9C-4F2B-B82F-EE101EF8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8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18" y="4715827"/>
            <a:ext cx="5436841" cy="44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8A115F-B9CE-439E-B08C-4DE178A01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3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6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9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2A9EBFF5-0A1E-2746-994C-9C6EAB44E223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874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8A38D-4055-4B72-9821-1CBAC756A8A6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81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2A9EBFF5-0A1E-2746-994C-9C6EAB44E223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D705526-CC85-F144-A220-AC1B74FB720F}" type="slidenum">
              <a:rPr lang="en-US" altLang="ja-JP" sz="1200"/>
              <a:pPr>
                <a:defRPr/>
              </a:pPr>
              <a:t>10</a:t>
            </a:fld>
            <a:endParaRPr lang="en-US" altLang="ja-JP" sz="1200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50245" y="9430831"/>
            <a:ext cx="2945955" cy="49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/>
            <a:fld id="{7242DE37-1409-9644-8998-1825B8EA341D}" type="slidenum">
              <a:rPr kumimoji="0" lang="en-US" altLang="ja-JP" sz="1200"/>
              <a:pPr algn="r" fontAlgn="base"/>
              <a:t>10</a:t>
            </a:fld>
            <a:endParaRPr kumimoji="0" lang="en-US" altLang="ja-JP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671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polarized electron source based on a photocathode DC gun;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undulator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-based positron source, driven by the 150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main electron beam;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electron and positron damping rings (DR) with a circumference of 6.7 km, housed in a common tunnel at the center of the ILC complex;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beam transport from the damping rings to the main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linacs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followed by a two-stage bunch compressor system prior to injection into the main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linac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two 11 km long main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linacs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utilizing 1.3 GHz SCRF cavities, operating at an average gradient of 31.5 MV/m, with a pulse length of 1.6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4.5 km long beam delivery system, which brings the two beams into collision with a 14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mrad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crossing angle, at a single interaction point which can be shared by two detectors. </a:t>
            </a:r>
          </a:p>
          <a:p>
            <a:pPr eaLnBrk="1" hangingPunct="1">
              <a:defRPr/>
            </a:pPr>
            <a:endParaRPr kumimoji="0" lang="ja-JP" altLang="en-US" dirty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0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15D41D-5167-D942-9C5C-EFB7EA75C4EE}" type="slidenum">
              <a:rPr lang="da-DK" sz="1200">
                <a:solidFill>
                  <a:prstClr val="black"/>
                </a:solidFill>
                <a:cs typeface="ＭＳ Ｐゴシック" charset="0"/>
              </a:rPr>
              <a:pPr eaLnBrk="1" hangingPunct="1"/>
              <a:t>18</a:t>
            </a:fld>
            <a:endParaRPr lang="da-DK" sz="1200" dirty="0">
              <a:solidFill>
                <a:prstClr val="black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C7C2D-F447-1C4C-A715-C1923AE57AA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9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9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0.jpe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1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8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59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24" y="901257"/>
            <a:ext cx="884037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24" y="901257"/>
            <a:ext cx="435240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1258"/>
            <a:ext cx="4365208" cy="55816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7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11" y="901257"/>
            <a:ext cx="884037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11" y="901257"/>
            <a:ext cx="435240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1258"/>
            <a:ext cx="4365208" cy="55816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9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1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4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5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7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1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7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2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8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7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0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0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6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8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6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4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9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8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6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4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2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8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1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3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5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7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9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2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7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-36512" y="6579314"/>
            <a:ext cx="9180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822325">
              <a:tabLst>
                <a:tab pos="4389438" algn="ctr"/>
                <a:tab pos="8961438" algn="r"/>
              </a:tabLst>
              <a:defRPr/>
            </a:pP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Nov. 6</a:t>
            </a:r>
            <a:r>
              <a:rPr lang="en-US" sz="1400" baseline="30000" dirty="0" smtClean="0">
                <a:solidFill>
                  <a:prstClr val="white"/>
                </a:solidFill>
                <a:latin typeface="Candara" panose="020E0502030303020204" pitchFamily="34" charset="0"/>
              </a:rPr>
              <a:t>th</a:t>
            </a: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, 2013                                                                     	 TBM review	G. Riddone </a:t>
            </a:r>
            <a:r>
              <a:rPr lang="en-GB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</a:t>
            </a:r>
            <a:endParaRPr lang="en-US" sz="1400" dirty="0" smtClean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>
              <a:defRPr/>
            </a:pPr>
            <a:endParaRPr lang="en-US" sz="2000" dirty="0" smtClean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96310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>
              <a:defRPr/>
            </a:pPr>
            <a:endParaRPr lang="en-US" sz="2000" dirty="0" smtClean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0" y="6579314"/>
            <a:ext cx="9144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[</a:t>
            </a:r>
            <a:fld id="{0072F9AA-F6D8-4764-ABA2-A7ACA49E409D}" type="datetime3">
              <a:rPr lang="en-US" sz="1400" smtClean="0">
                <a:solidFill>
                  <a:prstClr val="white"/>
                </a:solidFill>
                <a:latin typeface="Candara" panose="020E0502030303020204" pitchFamily="34" charset="0"/>
              </a:rPr>
              <a:pPr>
                <a:defRPr/>
              </a:pPr>
              <a:t>31 October 2014</a:t>
            </a:fld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]                                                                  </a:t>
            </a:r>
            <a:r>
              <a:rPr lang="en-GB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                                                                   </a:t>
            </a: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BE-RF-PM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908050"/>
            <a:ext cx="8497888" cy="5329238"/>
          </a:xfrm>
        </p:spPr>
        <p:txBody>
          <a:bodyPr/>
          <a:lstStyle>
            <a:lvl1pPr>
              <a:defRPr sz="3000">
                <a:solidFill>
                  <a:srgbClr val="002060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272985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Calibri"/>
              </a:rPr>
              <a:t>2014/08/26, A. Yamamoto</a:t>
            </a: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ILC</a:t>
            </a: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0321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536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724225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4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25129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82375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454873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8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71907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735282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307489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511670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071560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659230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63160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12/05/14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KEK-LC-Meeting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C48C-D733-1745-8254-B98F368A1390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625187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314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 smtClean="0">
                <a:solidFill>
                  <a:prstClr val="black"/>
                </a:solidFill>
              </a:rPr>
              <a:t>Denis.Perret-Gallix@in2p3.fr LAPP/IN2P3/CNRS-KEK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672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37626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 smtClean="0">
                <a:solidFill>
                  <a:prstClr val="black"/>
                </a:solidFill>
              </a:rPr>
              <a:t>Denis.Perret-Gallix@in2p3.fr LAPP/IN2P3/CNRS-KEK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6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55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2325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3314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661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9249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 smtClean="0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 smtClean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5" name="Title 1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1186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104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6749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4477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835696" y="22048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Click for a box</a:t>
            </a: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7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5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314600" cy="365125"/>
          </a:xfrm>
        </p:spPr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7177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376264" cy="365125"/>
          </a:xfrm>
        </p:spPr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2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ja-JP" smtClean="0">
                <a:solidFill>
                  <a:prstClr val="black"/>
                </a:solidFill>
              </a:rPr>
              <a:t>LCWS, Belgrade, Oct. 2014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Denis.Perret-Gallix@in2p3.fr LAPP/IN2P3-KEK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E051-D448-4018-A13B-6F31F3F89DAA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0891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2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6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9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3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1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8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03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6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3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5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4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4661" y="762000"/>
            <a:ext cx="87407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/>
          <a:lstStyle>
            <a:lvl1pPr>
              <a:buClr>
                <a:srgbClr val="062572"/>
              </a:buClr>
              <a:buSzPct val="150000"/>
              <a:buFont typeface="Arial"/>
              <a:buChar char="•"/>
              <a:defRPr sz="2400">
                <a:solidFill>
                  <a:srgbClr val="062572"/>
                </a:solidFill>
                <a:latin typeface="Helvetica"/>
                <a:cs typeface="Helvetica"/>
              </a:defRPr>
            </a:lvl1pPr>
            <a:lvl2pPr>
              <a:buClr>
                <a:srgbClr val="062572"/>
              </a:buClr>
              <a:buSzPct val="150000"/>
              <a:buFont typeface="Lucida Grande"/>
              <a:buChar char="-"/>
              <a:defRPr sz="2000">
                <a:latin typeface="Helvetica"/>
                <a:cs typeface="Helvetica"/>
              </a:defRPr>
            </a:lvl2pPr>
            <a:lvl3pPr>
              <a:buClr>
                <a:srgbClr val="062572"/>
              </a:buClr>
              <a:buSzPct val="150000"/>
              <a:buFont typeface="Lucida Grande"/>
              <a:buChar char="-"/>
              <a:defRPr sz="1600">
                <a:latin typeface="Helvetica"/>
                <a:cs typeface="Helvetica"/>
              </a:defRPr>
            </a:lvl3pPr>
            <a:lvl4pPr>
              <a:buClr>
                <a:srgbClr val="062572"/>
              </a:buClr>
              <a:buSzPct val="150000"/>
              <a:buFont typeface="Arial"/>
              <a:buChar char="•"/>
              <a:defRPr>
                <a:latin typeface="Helvetica"/>
                <a:cs typeface="Helvetica"/>
              </a:defRPr>
            </a:lvl4pPr>
            <a:lvl5pPr>
              <a:buClr>
                <a:srgbClr val="062572"/>
              </a:buClr>
              <a:buSzPct val="150000"/>
              <a:buFont typeface="Arial"/>
              <a:buChar char="•"/>
              <a:defRPr>
                <a:latin typeface="Helvetica"/>
                <a:cs typeface="Helvetica"/>
              </a:defRPr>
            </a:lvl5pPr>
          </a:lstStyle>
          <a:p>
            <a:pPr marL="227013" indent="-227013" eaLnBrk="0" hangingPunct="0">
              <a:spcBef>
                <a:spcPts val="1800"/>
              </a:spcBef>
              <a:defRPr/>
            </a:pPr>
            <a:endParaRPr lang="en-US" sz="1600" dirty="0" smtClean="0">
              <a:solidFill>
                <a:srgbClr val="000000"/>
              </a:solidFill>
              <a:latin typeface="Trebuchet MS"/>
              <a:ea typeface="ＭＳ Ｐゴシック" pitchFamily="-108" charset="-128"/>
              <a:cs typeface="Trebuchet MS"/>
            </a:endParaRPr>
          </a:p>
        </p:txBody>
      </p:sp>
      <p:sp>
        <p:nvSpPr>
          <p:cNvPr id="5" name="Content Placeholder 2"/>
          <p:cNvSpPr txBox="1">
            <a:spLocks/>
          </p:cNvSpPr>
          <p:nvPr userDrawn="1"/>
        </p:nvSpPr>
        <p:spPr bwMode="auto">
          <a:xfrm>
            <a:off x="174661" y="762000"/>
            <a:ext cx="87407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/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800"/>
              </a:spcBef>
              <a:buClr>
                <a:srgbClr val="062572"/>
              </a:buClr>
              <a:buSzPct val="150000"/>
              <a:buFont typeface="Arial" charset="0"/>
              <a:buChar char="•"/>
              <a:defRPr/>
            </a:pPr>
            <a:endParaRPr lang="en-US" sz="1600" smtClean="0">
              <a:solidFill>
                <a:srgbClr val="00000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7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prstGeom prst="rect">
            <a:avLst/>
          </a:prstGeom>
          <a:gradFill flip="none">
            <a:gsLst>
              <a:gs pos="0">
                <a:srgbClr val="051C53"/>
              </a:gs>
              <a:gs pos="100000">
                <a:srgbClr val="083297"/>
              </a:gs>
            </a:gsLst>
            <a:lin scaled="0"/>
            <a:tileRect/>
          </a:gradFill>
          <a:ln>
            <a:solidFill>
              <a:srgbClr val="051C53"/>
            </a:solidFill>
          </a:ln>
        </p:spPr>
        <p:txBody>
          <a:bodyPr wrap="none" bIns="80766" rtlCol="0">
            <a:noAutofit/>
          </a:bodyPr>
          <a:lstStyle>
            <a:lvl1pPr algn="l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162024" y="774830"/>
            <a:ext cx="8740583" cy="5654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3252788" y="6611938"/>
            <a:ext cx="2667000" cy="252412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/>
              <a:t>SFU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0" y="6611938"/>
            <a:ext cx="3240088" cy="252412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Bernd Stelzer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5932488" y="6605588"/>
            <a:ext cx="3224212" cy="2524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</a:t>
            </a:r>
            <a:r>
              <a:rPr lang="en-US" dirty="0">
                <a:solidFill>
                  <a:srgbClr val="FFFFFF"/>
                </a:solidFill>
              </a:rPr>
              <a:t>		  </a:t>
            </a:r>
            <a:fld id="{6F7828C5-567B-E94D-A5A5-C877F05D9924}" type="slidenum">
              <a:rPr lang="en-US" sz="140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9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3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3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0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3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0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2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1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93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25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3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38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8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7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4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8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3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703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1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906722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4" y="1023770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7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77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2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32" y="1847278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2" y="1847278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4" y="102377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1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4" y="2332183"/>
            <a:ext cx="3671455" cy="3502120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7"/>
            <a:ext cx="3609880" cy="3502119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4" y="102377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0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6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10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85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31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1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7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273" y="-23089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9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6" y="103189"/>
            <a:ext cx="7493000" cy="544512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4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72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55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9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2671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763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232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59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859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291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297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79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657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9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034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96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96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C48C-D733-1745-8254-B98F368A1390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617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74638"/>
            <a:ext cx="7582147" cy="706090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4"/>
            <a:ext cx="8229600" cy="492941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346" y="99215"/>
            <a:ext cx="685678" cy="8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3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88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7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8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687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theme" Target="../theme/theme10.xml"/><Relationship Id="rId8" Type="http://schemas.openxmlformats.org/officeDocument/2006/relationships/image" Target="../media/image3.emf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theme" Target="../theme/theme11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theme" Target="../theme/theme12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5.xml"/><Relationship Id="rId16" Type="http://schemas.openxmlformats.org/officeDocument/2006/relationships/theme" Target="../theme/theme15.xml"/><Relationship Id="rId17" Type="http://schemas.openxmlformats.org/officeDocument/2006/relationships/image" Target="../media/image18.jpeg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theme" Target="../theme/theme16.xml"/><Relationship Id="rId14" Type="http://schemas.openxmlformats.org/officeDocument/2006/relationships/image" Target="../media/image10.jpeg"/><Relationship Id="rId15" Type="http://schemas.openxmlformats.org/officeDocument/2006/relationships/image" Target="../media/image1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72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theme" Target="../theme/theme3.xml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theme" Target="../theme/theme5.xml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theme" Target="../theme/theme6.xml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3" Type="http://schemas.openxmlformats.org/officeDocument/2006/relationships/image" Target="../media/image5.emf"/><Relationship Id="rId14" Type="http://schemas.openxmlformats.org/officeDocument/2006/relationships/image" Target="../media/image6.emf"/><Relationship Id="rId15" Type="http://schemas.openxmlformats.org/officeDocument/2006/relationships/image" Target="../media/image7.em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14" Type="http://schemas.openxmlformats.org/officeDocument/2006/relationships/image" Target="../media/image10.jpeg"/><Relationship Id="rId15" Type="http://schemas.openxmlformats.org/officeDocument/2006/relationships/image" Target="../media/image1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0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9" r:id="rId1"/>
    <p:sldLayoutId id="2147487750" r:id="rId2"/>
    <p:sldLayoutId id="2147487751" r:id="rId3"/>
    <p:sldLayoutId id="2147487752" r:id="rId4"/>
    <p:sldLayoutId id="2147487753" r:id="rId5"/>
    <p:sldLayoutId id="2147487754" r:id="rId6"/>
    <p:sldLayoutId id="2147487755" r:id="rId7"/>
    <p:sldLayoutId id="2147487756" r:id="rId8"/>
    <p:sldLayoutId id="2147487757" r:id="rId9"/>
    <p:sldLayoutId id="2147487758" r:id="rId10"/>
    <p:sldLayoutId id="2147487759" r:id="rId11"/>
    <p:sldLayoutId id="21474877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8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13761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11" r:id="rId1"/>
    <p:sldLayoutId id="2147488012" r:id="rId2"/>
    <p:sldLayoutId id="2147488013" r:id="rId3"/>
    <p:sldLayoutId id="2147488014" r:id="rId4"/>
    <p:sldLayoutId id="2147488015" r:id="rId5"/>
    <p:sldLayoutId id="2147488016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56969" y="6492278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4139" y="-22706"/>
            <a:ext cx="7392051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17" y="799026"/>
            <a:ext cx="8907463" cy="5773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28517" y="601970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363901" y="6662957"/>
            <a:ext cx="8426088" cy="163960"/>
            <a:chOff x="253" y="4588"/>
            <a:chExt cx="5849" cy="114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982" y="4591"/>
              <a:ext cx="120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  <a:tab pos="1313162" algn="l"/>
                </a:tabLst>
                <a:defRPr/>
              </a:pPr>
              <a:fld id="{B64F08EC-4486-E14C-8599-AE504C73409A}" type="slidenum">
                <a:rPr lang="en-GB" sz="1100" b="1" smtClean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pPr defTabSz="827927" fontAlgn="auto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6582" algn="l"/>
                    <a:tab pos="1313162" algn="l"/>
                  </a:tabLst>
                  <a:defRPr/>
                </a:pPr>
                <a:t>‹#›</a:t>
              </a:fld>
              <a:endParaRPr lang="en-GB" sz="1100" b="1" dirty="0">
                <a:solidFill>
                  <a:srgbClr val="000000"/>
                </a:solidFill>
                <a:latin typeface="Arial" pitchFamily="-65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53" y="4591"/>
              <a:ext cx="60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</a:tabLst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t>Frank Tecker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925" y="4588"/>
              <a:ext cx="2697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683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  <a:tab pos="1376363" algn="l"/>
                </a:tabLst>
              </a:pP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CLIC – 6</a:t>
              </a:r>
              <a:r>
                <a:rPr lang="en-GB" sz="1100" b="1" baseline="30000" dirty="0" smtClean="0">
                  <a:solidFill>
                    <a:srgbClr val="000000"/>
                  </a:solidFill>
                  <a:latin typeface="Arial" pitchFamily="-109" charset="0"/>
                </a:rPr>
                <a:t>th</a:t>
              </a: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  Int. Acc. School for Linear Colliders – 8.11.2011</a:t>
              </a:r>
              <a:endParaRPr lang="en-GB" sz="1100" b="1" dirty="0">
                <a:solidFill>
                  <a:srgbClr val="000000"/>
                </a:solidFill>
                <a:latin typeface="Arial" pitchFamily="-109" charset="0"/>
              </a:endParaRPr>
            </a:p>
          </p:txBody>
        </p:sp>
      </p:grpSp>
      <p:pic>
        <p:nvPicPr>
          <p:cNvPr id="16" name="Picture 20" descr="logo_transparent_b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2" y="31809"/>
            <a:ext cx="91293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18000" dist="12700" dir="5400000" sy="-100000" algn="bl" rotWithShape="0"/>
          </a:effectLst>
        </p:spPr>
      </p:pic>
      <p:pic>
        <p:nvPicPr>
          <p:cNvPr id="17" name="Picture 16" descr="CLIC-Logo-Color-72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9" t="13636" r="16617" b="15902"/>
          <a:stretch>
            <a:fillRect/>
          </a:stretch>
        </p:blipFill>
        <p:spPr>
          <a:xfrm>
            <a:off x="8490787" y="1"/>
            <a:ext cx="602571" cy="674696"/>
          </a:xfrm>
          <a:prstGeom prst="rect">
            <a:avLst/>
          </a:prstGeom>
          <a:effectLst>
            <a:reflection stA="50000" endPos="1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02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0" r:id="rId1"/>
    <p:sldLayoutId id="2147488041" r:id="rId2"/>
    <p:sldLayoutId id="2147488042" r:id="rId3"/>
    <p:sldLayoutId id="2147488043" r:id="rId4"/>
    <p:sldLayoutId id="2147488044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000FF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4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0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8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56969" y="6492278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4126" y="-22706"/>
            <a:ext cx="7392051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17" y="799026"/>
            <a:ext cx="8907463" cy="5773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28517" y="601970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363901" y="6662957"/>
            <a:ext cx="8426088" cy="163960"/>
            <a:chOff x="253" y="4588"/>
            <a:chExt cx="5849" cy="114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982" y="4591"/>
              <a:ext cx="120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  <a:tab pos="1313162" algn="l"/>
                </a:tabLst>
                <a:defRPr/>
              </a:pPr>
              <a:fld id="{B64F08EC-4486-E14C-8599-AE504C73409A}" type="slidenum">
                <a:rPr lang="en-GB" sz="1100" b="1" smtClean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pPr defTabSz="827927" fontAlgn="auto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6582" algn="l"/>
                    <a:tab pos="1313162" algn="l"/>
                  </a:tabLst>
                  <a:defRPr/>
                </a:pPr>
                <a:t>‹#›</a:t>
              </a:fld>
              <a:endParaRPr lang="en-GB" sz="1100" b="1" dirty="0">
                <a:solidFill>
                  <a:srgbClr val="000000"/>
                </a:solidFill>
                <a:latin typeface="Arial" pitchFamily="-65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53" y="4591"/>
              <a:ext cx="60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</a:tabLst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t>Frank Tecker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925" y="4588"/>
              <a:ext cx="2697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683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  <a:tab pos="1376363" algn="l"/>
                </a:tabLst>
              </a:pP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CLIC – 6</a:t>
              </a:r>
              <a:r>
                <a:rPr lang="en-GB" sz="1100" b="1" baseline="30000" dirty="0" smtClean="0">
                  <a:solidFill>
                    <a:srgbClr val="000000"/>
                  </a:solidFill>
                  <a:latin typeface="Arial" pitchFamily="-109" charset="0"/>
                </a:rPr>
                <a:t>th</a:t>
              </a: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  Int. Acc. School for Linear Colliders – 8.11.2011</a:t>
              </a:r>
              <a:endParaRPr lang="en-GB" sz="1100" b="1" dirty="0">
                <a:solidFill>
                  <a:srgbClr val="000000"/>
                </a:solidFill>
                <a:latin typeface="Arial" pitchFamily="-109" charset="0"/>
              </a:endParaRPr>
            </a:p>
          </p:txBody>
        </p:sp>
      </p:grpSp>
      <p:pic>
        <p:nvPicPr>
          <p:cNvPr id="16" name="Picture 20" descr="logo_transparent_b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2" y="31783"/>
            <a:ext cx="91293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18000" dist="12700" dir="5400000" sy="-100000" algn="bl" rotWithShape="0"/>
          </a:effectLst>
        </p:spPr>
      </p:pic>
      <p:pic>
        <p:nvPicPr>
          <p:cNvPr id="17" name="Picture 16" descr="CLIC-Logo-Color-72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9" t="13636" r="16617" b="15902"/>
          <a:stretch>
            <a:fillRect/>
          </a:stretch>
        </p:blipFill>
        <p:spPr>
          <a:xfrm>
            <a:off x="8490774" y="1"/>
            <a:ext cx="602571" cy="674696"/>
          </a:xfrm>
          <a:prstGeom prst="rect">
            <a:avLst/>
          </a:prstGeom>
          <a:effectLst>
            <a:reflection stA="50000" endPos="1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87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6" r:id="rId1"/>
    <p:sldLayoutId id="2147488047" r:id="rId2"/>
    <p:sldLayoutId id="2147488048" r:id="rId3"/>
    <p:sldLayoutId id="2147488049" r:id="rId4"/>
    <p:sldLayoutId id="2147488050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000FF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4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0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8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15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06" r:id="rId1"/>
    <p:sldLayoutId id="2147488107" r:id="rId2"/>
    <p:sldLayoutId id="2147488108" r:id="rId3"/>
    <p:sldLayoutId id="2147488109" r:id="rId4"/>
    <p:sldLayoutId id="2147488110" r:id="rId5"/>
    <p:sldLayoutId id="2147488111" r:id="rId6"/>
    <p:sldLayoutId id="2147488112" r:id="rId7"/>
    <p:sldLayoutId id="2147488113" r:id="rId8"/>
    <p:sldLayoutId id="2147488114" r:id="rId9"/>
    <p:sldLayoutId id="2147488115" r:id="rId10"/>
    <p:sldLayoutId id="21474881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61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8" r:id="rId1"/>
    <p:sldLayoutId id="2147488119" r:id="rId2"/>
    <p:sldLayoutId id="2147488120" r:id="rId3"/>
    <p:sldLayoutId id="2147488121" r:id="rId4"/>
    <p:sldLayoutId id="2147488122" r:id="rId5"/>
    <p:sldLayoutId id="2147488123" r:id="rId6"/>
    <p:sldLayoutId id="2147488124" r:id="rId7"/>
    <p:sldLayoutId id="2147488125" r:id="rId8"/>
    <p:sldLayoutId id="2147488126" r:id="rId9"/>
    <p:sldLayoutId id="2147488127" r:id="rId10"/>
    <p:sldLayoutId id="21474881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072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2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2" r:id="rId1"/>
    <p:sldLayoutId id="2147488143" r:id="rId2"/>
    <p:sldLayoutId id="2147488144" r:id="rId3"/>
    <p:sldLayoutId id="2147488145" r:id="rId4"/>
    <p:sldLayoutId id="2147488146" r:id="rId5"/>
    <p:sldLayoutId id="2147488147" r:id="rId6"/>
    <p:sldLayoutId id="2147488148" r:id="rId7"/>
    <p:sldLayoutId id="2147488149" r:id="rId8"/>
    <p:sldLayoutId id="2147488150" r:id="rId9"/>
    <p:sldLayoutId id="2147488151" r:id="rId10"/>
    <p:sldLayoutId id="2147488152" r:id="rId11"/>
    <p:sldLayoutId id="2147488153" r:id="rId12"/>
    <p:sldLayoutId id="2147488154" r:id="rId13"/>
    <p:sldLayoutId id="2147488202" r:id="rId14"/>
    <p:sldLayoutId id="214748821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54"/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16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0" r:id="rId1"/>
    <p:sldLayoutId id="2147488231" r:id="rId2"/>
    <p:sldLayoutId id="2147488232" r:id="rId3"/>
    <p:sldLayoutId id="2147488233" r:id="rId4"/>
    <p:sldLayoutId id="2147488234" r:id="rId5"/>
    <p:sldLayoutId id="2147488235" r:id="rId6"/>
    <p:sldLayoutId id="2147488236" r:id="rId7"/>
    <p:sldLayoutId id="2147488237" r:id="rId8"/>
    <p:sldLayoutId id="2147488238" r:id="rId9"/>
    <p:sldLayoutId id="2147488239" r:id="rId10"/>
    <p:sldLayoutId id="2147488240" r:id="rId11"/>
    <p:sldLayoutId id="2147488241" r:id="rId12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dirty="0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3528" y="6356350"/>
            <a:ext cx="2376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5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3" r:id="rId1"/>
    <p:sldLayoutId id="2147488244" r:id="rId2"/>
    <p:sldLayoutId id="2147488245" r:id="rId3"/>
    <p:sldLayoutId id="2147488246" r:id="rId4"/>
    <p:sldLayoutId id="2147488247" r:id="rId5"/>
    <p:sldLayoutId id="2147488248" r:id="rId6"/>
    <p:sldLayoutId id="2147488249" r:id="rId7"/>
    <p:sldLayoutId id="2147488250" r:id="rId8"/>
    <p:sldLayoutId id="2147488251" r:id="rId9"/>
    <p:sldLayoutId id="2147488252" r:id="rId10"/>
    <p:sldLayoutId id="2147488253" r:id="rId11"/>
    <p:sldLayoutId id="2147488254" r:id="rId12"/>
    <p:sldLayoutId id="2147488255" r:id="rId13"/>
    <p:sldLayoutId id="2147488256" r:id="rId14"/>
    <p:sldLayoutId id="2147488257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24620" y="76200"/>
            <a:ext cx="81938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  <p:sldLayoutId id="2147488196" r:id="rId7"/>
    <p:sldLayoutId id="2147488197" r:id="rId8"/>
    <p:sldLayoutId id="2147488198" r:id="rId9"/>
    <p:sldLayoutId id="2147488199" r:id="rId10"/>
    <p:sldLayoutId id="2147488200" r:id="rId11"/>
    <p:sldLayoutId id="214748820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9190" y="6151989"/>
            <a:ext cx="3856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EPS HEP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20</a:t>
            </a:r>
            <a:r>
              <a:rPr lang="en-GB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 July 2013</a:t>
            </a:r>
          </a:p>
        </p:txBody>
      </p:sp>
    </p:spTree>
    <p:extLst>
      <p:ext uri="{BB962C8B-B14F-4D97-AF65-F5344CB8AC3E}">
        <p14:creationId xmlns:p14="http://schemas.microsoft.com/office/powerpoint/2010/main" val="5992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  <p:sldLayoutId id="2147487836" r:id="rId2"/>
    <p:sldLayoutId id="2147487837" r:id="rId3"/>
    <p:sldLayoutId id="2147487838" r:id="rId4"/>
    <p:sldLayoutId id="2147487839" r:id="rId5"/>
    <p:sldLayoutId id="2147487840" r:id="rId6"/>
    <p:sldLayoutId id="2147487841" r:id="rId7"/>
    <p:sldLayoutId id="2147487997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3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1" r:id="rId8"/>
    <p:sldLayoutId id="2147488212" r:id="rId9"/>
    <p:sldLayoutId id="2147488213" r:id="rId10"/>
    <p:sldLayoutId id="2147488214" r:id="rId11"/>
    <p:sldLayoutId id="21474882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9190" y="6151989"/>
            <a:ext cx="3856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EPS HEP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20</a:t>
            </a:r>
            <a:r>
              <a:rPr lang="en-GB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 July 2013</a:t>
            </a:r>
          </a:p>
        </p:txBody>
      </p:sp>
    </p:spTree>
    <p:extLst>
      <p:ext uri="{BB962C8B-B14F-4D97-AF65-F5344CB8AC3E}">
        <p14:creationId xmlns:p14="http://schemas.microsoft.com/office/powerpoint/2010/main" val="18743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43" r:id="rId1"/>
    <p:sldLayoutId id="2147487844" r:id="rId2"/>
    <p:sldLayoutId id="2147487845" r:id="rId3"/>
    <p:sldLayoutId id="2147487846" r:id="rId4"/>
    <p:sldLayoutId id="2147487847" r:id="rId5"/>
    <p:sldLayoutId id="2147487848" r:id="rId6"/>
    <p:sldLayoutId id="2147487849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9190" y="6151989"/>
            <a:ext cx="3856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EPS HEP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20</a:t>
            </a:r>
            <a:r>
              <a:rPr lang="en-GB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 July 2013</a:t>
            </a:r>
          </a:p>
        </p:txBody>
      </p:sp>
    </p:spTree>
    <p:extLst>
      <p:ext uri="{BB962C8B-B14F-4D97-AF65-F5344CB8AC3E}">
        <p14:creationId xmlns:p14="http://schemas.microsoft.com/office/powerpoint/2010/main" val="41710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59" r:id="rId1"/>
    <p:sldLayoutId id="2147487860" r:id="rId2"/>
    <p:sldLayoutId id="2147487861" r:id="rId3"/>
    <p:sldLayoutId id="2147487862" r:id="rId4"/>
    <p:sldLayoutId id="2147487863" r:id="rId5"/>
    <p:sldLayoutId id="2147487864" r:id="rId6"/>
    <p:sldLayoutId id="2147487865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9" y="6355846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>
              <a:defRPr/>
            </a:pPr>
            <a:r>
              <a:rPr lang="en-US" smtClean="0">
                <a:ea typeface="ＭＳ Ｐゴシック" charset="0"/>
              </a:rPr>
              <a:t>SFU</a:t>
            </a:r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846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>
              <a:defRPr/>
            </a:pPr>
            <a:r>
              <a:rPr lang="en-US" smtClean="0">
                <a:ea typeface="ＭＳ Ｐゴシック" charset="0"/>
              </a:rPr>
              <a:t>Bernd Stelzer</a:t>
            </a:r>
            <a:endParaRPr lang="en-US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310" y="6355846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>
              <a:defRPr/>
            </a:pPr>
            <a:fld id="{377CA3EF-25DA-1D47-8E9C-9756F0E86062}" type="slidenum">
              <a:rPr lang="en-US">
                <a:ea typeface="ＭＳ Ｐゴシック" charset="0"/>
              </a:rPr>
              <a:pPr defTabSz="455954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4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ilccolo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997" y="50512"/>
            <a:ext cx="841375" cy="54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5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0" r:id="rId1"/>
    <p:sldLayoutId id="2147487921" r:id="rId2"/>
    <p:sldLayoutId id="2147487922" r:id="rId3"/>
    <p:sldLayoutId id="2147487923" r:id="rId4"/>
    <p:sldLayoutId id="2147487924" r:id="rId5"/>
    <p:sldLayoutId id="2147487925" r:id="rId6"/>
    <p:sldLayoutId id="2147487926" r:id="rId7"/>
    <p:sldLayoutId id="2147487927" r:id="rId8"/>
    <p:sldLayoutId id="2147487928" r:id="rId9"/>
    <p:sldLayoutId id="2147487929" r:id="rId10"/>
    <p:sldLayoutId id="214748793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59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54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07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659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213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966" indent="-341966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647" indent="-285692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772" indent="-227977" algn="l" defTabSz="455954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726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6123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54"/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72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57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32" r:id="rId1"/>
    <p:sldLayoutId id="2147487933" r:id="rId2"/>
    <p:sldLayoutId id="2147487934" r:id="rId3"/>
    <p:sldLayoutId id="2147487935" r:id="rId4"/>
    <p:sldLayoutId id="2147487936" r:id="rId5"/>
    <p:sldLayoutId id="2147487937" r:id="rId6"/>
    <p:sldLayoutId id="2147487938" r:id="rId7"/>
    <p:sldLayoutId id="2147487939" r:id="rId8"/>
    <p:sldLayoutId id="2147487940" r:id="rId9"/>
    <p:sldLayoutId id="2147487941" r:id="rId10"/>
    <p:sldLayoutId id="2147487942" r:id="rId11"/>
    <p:sldLayoutId id="214748794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46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99" r:id="rId1"/>
    <p:sldLayoutId id="2147488000" r:id="rId2"/>
    <p:sldLayoutId id="2147488001" r:id="rId3"/>
    <p:sldLayoutId id="2147488002" r:id="rId4"/>
    <p:sldLayoutId id="2147488003" r:id="rId5"/>
    <p:sldLayoutId id="2147488004" r:id="rId6"/>
    <p:sldLayoutId id="2147488005" r:id="rId7"/>
    <p:sldLayoutId id="2147488006" r:id="rId8"/>
    <p:sldLayoutId id="2147488007" r:id="rId9"/>
    <p:sldLayoutId id="2147488008" r:id="rId10"/>
    <p:sldLayoutId id="21474880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emf"/><Relationship Id="rId6" Type="http://schemas.openxmlformats.org/officeDocument/2006/relationships/image" Target="../media/image59.jpeg"/><Relationship Id="rId7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emf"/><Relationship Id="rId1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microsoft.com/office/2007/relationships/hdphoto" Target="../media/hdphoto1.wdp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tiff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4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png"/><Relationship Id="rId5" Type="http://schemas.openxmlformats.org/officeDocument/2006/relationships/image" Target="../media/image74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e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5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image" Target="../media/image94.png"/><Relationship Id="rId8" Type="http://schemas.openxmlformats.org/officeDocument/2006/relationships/image" Target="../media/image95.jpeg"/><Relationship Id="rId9" Type="http://schemas.openxmlformats.org/officeDocument/2006/relationships/image" Target="../media/image9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105.emf"/><Relationship Id="rId9" Type="http://schemas.openxmlformats.org/officeDocument/2006/relationships/image" Target="../media/image106.emf"/><Relationship Id="rId10" Type="http://schemas.openxmlformats.org/officeDocument/2006/relationships/image" Target="../media/image10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emf"/><Relationship Id="rId3" Type="http://schemas.openxmlformats.org/officeDocument/2006/relationships/image" Target="../media/image10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5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6.png"/><Relationship Id="rId3" Type="http://schemas.openxmlformats.org/officeDocument/2006/relationships/hyperlink" Target="http://www.linearcollider.org/ILC/Publications/Technical-Design-Repor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hyperlink" Target="http://arxiv.org/pdf/1208.1402v1" TargetMode="External"/><Relationship Id="rId8" Type="http://schemas.openxmlformats.org/officeDocument/2006/relationships/hyperlink" Target="http://arxiv.org/abs/1305.5766" TargetMode="External"/><Relationship Id="rId9" Type="http://schemas.openxmlformats.org/officeDocument/2006/relationships/hyperlink" Target="http://arxiv.org/abs/1307.5288" TargetMode="External"/><Relationship Id="rId1" Type="http://schemas.openxmlformats.org/officeDocument/2006/relationships/slideLayout" Target="../slideLayouts/slideLayout137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684" y="2971800"/>
            <a:ext cx="3088316" cy="2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itle 1"/>
          <p:cNvSpPr>
            <a:spLocks noGrp="1"/>
          </p:cNvSpPr>
          <p:nvPr>
            <p:ph type="title"/>
          </p:nvPr>
        </p:nvSpPr>
        <p:spPr>
          <a:xfrm>
            <a:off x="689094" y="0"/>
            <a:ext cx="7692906" cy="61602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solidFill>
                  <a:srgbClr val="FFFFFF"/>
                </a:solidFill>
                <a:latin typeface="Calibri" charset="0"/>
              </a:rPr>
              <a:t>Linear Colliders (ILC and CLIC) </a:t>
            </a:r>
            <a:endParaRPr lang="en-US" sz="24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447E05-7E8A-7D43-805E-58718F59B9E4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762000"/>
            <a:ext cx="4267200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Outline: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ILC and CLIC – project overview 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hysics consideration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Brief status and plans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Realization of the projects 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Summary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 descr="CLIC201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222" y="-20286"/>
            <a:ext cx="4090727" cy="289201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9" y="2590800"/>
            <a:ext cx="5410200" cy="310382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345668"/>
            <a:ext cx="20574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ILC SCHEMATIC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07100" y="6286797"/>
            <a:ext cx="3136900" cy="5585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 fontScale="97500"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Steinar Stapnes, CERN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LCC collaboration </a:t>
            </a:r>
            <a:endParaRPr lang="en-US" sz="14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4495800"/>
            <a:ext cx="2423057" cy="234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1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5334000" cy="2057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7924800" cy="584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/>
            <a:r>
              <a:rPr kumimoji="0" lang="en-US" altLang="ja-JP" sz="3200" dirty="0" smtClean="0">
                <a:solidFill>
                  <a:schemeClr val="bg1"/>
                </a:solidFill>
                <a:latin typeface="+mn-lt"/>
              </a:rPr>
              <a:t>The ILC Accelerator Concept </a:t>
            </a:r>
            <a:endParaRPr kumimoji="0" lang="en-US" altLang="ja-JP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13332" y="762000"/>
            <a:ext cx="4105268" cy="13542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FFFFFF"/>
                </a:solidFill>
                <a:latin typeface="+mn-lt"/>
              </a:rPr>
              <a:t>Electron and Positron Sources (e-, e+)  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FFFFFF"/>
                </a:solidFill>
                <a:latin typeface="+mn-lt"/>
              </a:rPr>
              <a:t>Damping Ring (DR)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FFFFFF"/>
                </a:solidFill>
                <a:latin typeface="+mn-lt"/>
              </a:rPr>
              <a:t>Ring to ML beam transport (RTML</a:t>
            </a:r>
            <a:r>
              <a:rPr kumimoji="1" lang="ja-JP" altLang="en-US" sz="1600" dirty="0" smtClean="0">
                <a:solidFill>
                  <a:srgbClr val="FFFFFF"/>
                </a:solidFill>
                <a:latin typeface="+mn-lt"/>
              </a:rPr>
              <a:t>）</a:t>
            </a:r>
            <a:endParaRPr lang="en-US" altLang="ja-JP" sz="1600" dirty="0">
              <a:solidFill>
                <a:srgbClr val="FFFFFF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FFFFFF"/>
                </a:solidFill>
                <a:latin typeface="+mn-lt"/>
              </a:rPr>
              <a:t>Main </a:t>
            </a:r>
            <a:r>
              <a:rPr lang="en-US" altLang="ja-JP" sz="1600" dirty="0" err="1" smtClean="0">
                <a:solidFill>
                  <a:srgbClr val="FFFFFF"/>
                </a:solidFill>
                <a:latin typeface="+mn-lt"/>
              </a:rPr>
              <a:t>Linac</a:t>
            </a:r>
            <a:r>
              <a:rPr lang="en-US" altLang="ja-JP" sz="1600" dirty="0" smtClean="0">
                <a:solidFill>
                  <a:srgbClr val="FFFFFF"/>
                </a:solidFill>
                <a:latin typeface="+mn-lt"/>
              </a:rPr>
              <a:t> (ML</a:t>
            </a:r>
            <a:r>
              <a:rPr lang="ja-JP" altLang="en-US" sz="1600" dirty="0" smtClean="0">
                <a:solidFill>
                  <a:srgbClr val="FFFFFF"/>
                </a:solidFill>
                <a:latin typeface="+mn-lt"/>
              </a:rPr>
              <a:t>）：</a:t>
            </a:r>
            <a:r>
              <a:rPr lang="en-US" altLang="ja-JP" sz="1600" dirty="0" smtClean="0">
                <a:solidFill>
                  <a:srgbClr val="FFFFFF"/>
                </a:solidFill>
                <a:latin typeface="+mn-lt"/>
              </a:rPr>
              <a:t>SCRF Technology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FFFFFF"/>
                </a:solidFill>
                <a:latin typeface="+mn-lt"/>
              </a:rPr>
              <a:t>Beam Delivery System  (BDS</a:t>
            </a:r>
            <a:r>
              <a:rPr lang="ja-JP" altLang="en-US" sz="1600" dirty="0" smtClean="0">
                <a:solidFill>
                  <a:srgbClr val="FFFFFF"/>
                </a:solidFill>
                <a:latin typeface="+mn-lt"/>
              </a:rPr>
              <a:t>）</a:t>
            </a:r>
            <a:endParaRPr lang="en-US" altLang="ja-JP" sz="160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20" name="Picture 3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2" b="-2177"/>
          <a:stretch>
            <a:fillRect/>
          </a:stretch>
        </p:blipFill>
        <p:spPr>
          <a:xfrm>
            <a:off x="6477000" y="4572000"/>
            <a:ext cx="2514599" cy="2286000"/>
          </a:xfrm>
          <a:prstGeom prst="rect">
            <a:avLst/>
          </a:prstGeom>
        </p:spPr>
      </p:pic>
      <p:sp>
        <p:nvSpPr>
          <p:cNvPr id="21" name="テキスト ボックス 9"/>
          <p:cNvSpPr txBox="1">
            <a:spLocks noChangeArrowheads="1"/>
          </p:cNvSpPr>
          <p:nvPr/>
        </p:nvSpPr>
        <p:spPr bwMode="auto">
          <a:xfrm>
            <a:off x="6477000" y="3925679"/>
            <a:ext cx="2971800" cy="646321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US" altLang="ja-JP" sz="1200" dirty="0">
                <a:latin typeface="+mn-lt"/>
              </a:rPr>
              <a:t>Production yield:  </a:t>
            </a:r>
            <a:r>
              <a:rPr kumimoji="0" lang="en-US" altLang="ja-JP" sz="1200" dirty="0" smtClean="0">
                <a:latin typeface="+mn-lt"/>
              </a:rPr>
              <a:t>94 </a:t>
            </a:r>
            <a:r>
              <a:rPr kumimoji="0" lang="en-US" altLang="ja-JP" sz="1200" dirty="0">
                <a:latin typeface="+mn-lt"/>
              </a:rPr>
              <a:t>% at </a:t>
            </a:r>
            <a:r>
              <a:rPr kumimoji="0" lang="en-US" altLang="ja-JP" sz="1200" dirty="0" smtClean="0">
                <a:latin typeface="+mn-lt"/>
              </a:rPr>
              <a:t>&gt; 35+/-20%</a:t>
            </a:r>
            <a:endParaRPr kumimoji="0" lang="en-US" altLang="ja-JP" sz="1200" dirty="0">
              <a:latin typeface="+mn-lt"/>
            </a:endParaRPr>
          </a:p>
          <a:p>
            <a:pPr defTabSz="457154"/>
            <a:r>
              <a:rPr kumimoji="0" lang="en-US" altLang="ja-JP" sz="1200" dirty="0">
                <a:latin typeface="+mn-lt"/>
              </a:rPr>
              <a:t>Average gradient: </a:t>
            </a:r>
            <a:r>
              <a:rPr kumimoji="0" lang="en-US" altLang="ja-JP" sz="1200" dirty="0" smtClean="0">
                <a:latin typeface="+mn-lt"/>
              </a:rPr>
              <a:t> 37.1 </a:t>
            </a:r>
            <a:r>
              <a:rPr kumimoji="0" lang="en-US" altLang="ja-JP" sz="1200" dirty="0">
                <a:latin typeface="+mn-lt"/>
              </a:rPr>
              <a:t>MV/</a:t>
            </a:r>
            <a:r>
              <a:rPr kumimoji="0" lang="en-US" altLang="ja-JP" sz="1200" dirty="0" smtClean="0">
                <a:latin typeface="+mn-lt"/>
              </a:rPr>
              <a:t>m</a:t>
            </a:r>
          </a:p>
          <a:p>
            <a:pPr defTabSz="457154"/>
            <a:r>
              <a:rPr kumimoji="0" lang="en-US" altLang="ja-JP" sz="1200" dirty="0">
                <a:latin typeface="+mn-lt"/>
              </a:rPr>
              <a:t> </a:t>
            </a:r>
            <a:r>
              <a:rPr kumimoji="0" lang="en-US" altLang="ja-JP" sz="1200" dirty="0" smtClean="0">
                <a:latin typeface="+mn-lt"/>
              </a:rPr>
              <a:t>&gt;  R&amp;D goal of 35 MV/m reached (2012) </a:t>
            </a:r>
            <a:endParaRPr lang="ja-JP" altLang="en-US" sz="1200" dirty="0">
              <a:latin typeface="+mn-lt"/>
            </a:endParaRPr>
          </a:p>
        </p:txBody>
      </p:sp>
      <p:pic>
        <p:nvPicPr>
          <p:cNvPr id="24" name="Picture 23" descr="newsline03010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286000"/>
            <a:ext cx="2590800" cy="1528997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38535"/>
              </p:ext>
            </p:extLst>
          </p:nvPr>
        </p:nvGraphicFramePr>
        <p:xfrm>
          <a:off x="304800" y="3048000"/>
          <a:ext cx="4889892" cy="17526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178828"/>
                <a:gridCol w="171106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1.3 GHz </a:t>
                      </a:r>
                      <a:r>
                        <a:rPr lang="en-GB" dirty="0" err="1" smtClean="0"/>
                        <a:t>Nb</a:t>
                      </a:r>
                      <a:r>
                        <a:rPr lang="en-GB" dirty="0" smtClean="0"/>
                        <a:t> 9-cellCavities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6600"/>
                          </a:solidFill>
                        </a:rPr>
                        <a:t>16,024</a:t>
                      </a:r>
                      <a:endParaRPr lang="en-GB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Cryomodules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1,855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SC quadrupole </a:t>
                      </a:r>
                      <a:r>
                        <a:rPr lang="en-GB" dirty="0" err="1" smtClean="0"/>
                        <a:t>pkg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673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 MW</a:t>
                      </a:r>
                      <a:r>
                        <a:rPr lang="en-GB" baseline="0" dirty="0" smtClean="0"/>
                        <a:t> MB Klystrons &amp; modulators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436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Picture 4" descr="tesla9cell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876800"/>
            <a:ext cx="4876800" cy="15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562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1" y="1371600"/>
            <a:ext cx="609600" cy="472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24824"/>
            <a:ext cx="7924800" cy="584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/>
            <a:r>
              <a:rPr kumimoji="0" lang="en-US" altLang="ja-JP" sz="3200" dirty="0" smtClean="0">
                <a:solidFill>
                  <a:schemeClr val="bg1"/>
                </a:solidFill>
                <a:latin typeface="+mn-lt"/>
              </a:rPr>
              <a:t>ILC parameters (TDR)</a:t>
            </a:r>
            <a:endParaRPr kumimoji="0" lang="en-US" altLang="ja-JP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6172200"/>
            <a:ext cx="6400800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Upgradeable to 1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– parameter sets also available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22087"/>
            <a:ext cx="9028296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Rectangle 2"/>
          <p:cNvSpPr/>
          <p:nvPr/>
        </p:nvSpPr>
        <p:spPr>
          <a:xfrm>
            <a:off x="0" y="2636912"/>
            <a:ext cx="9144000" cy="209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Rectangle 5"/>
          <p:cNvSpPr/>
          <p:nvPr/>
        </p:nvSpPr>
        <p:spPr>
          <a:xfrm>
            <a:off x="-36512" y="2636912"/>
            <a:ext cx="3851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3366FF"/>
                </a:solidFill>
                <a:latin typeface="+mn-lt"/>
                <a:cs typeface="Arial Unicode MS" charset="0"/>
              </a:rPr>
              <a:t>KEK: </a:t>
            </a:r>
            <a:r>
              <a:rPr lang="en-US" altLang="ja-JP" sz="2400" b="1" dirty="0" smtClean="0">
                <a:solidFill>
                  <a:srgbClr val="3366FF"/>
                </a:solidFill>
                <a:latin typeface="+mn-lt"/>
                <a:cs typeface="Arial Unicode MS" charset="0"/>
              </a:rPr>
              <a:t>STF/STF2</a:t>
            </a:r>
            <a:endParaRPr lang="en-US" altLang="ja-JP" sz="1400" dirty="0" smtClean="0">
              <a:latin typeface="+mn-lt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S1-Global</a:t>
            </a:r>
            <a:r>
              <a:rPr lang="en-US" altLang="ja-JP" sz="1400" dirty="0">
                <a:solidFill>
                  <a:srgbClr val="663300"/>
                </a:solidFill>
                <a:latin typeface="+mn-lt"/>
                <a:cs typeface="Arial Unicode MS" charset="0"/>
              </a:rPr>
              <a:t>: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completed (2010)</a:t>
            </a:r>
            <a:endParaRPr lang="en-US" altLang="ja-JP" sz="1400" dirty="0">
              <a:solidFill>
                <a:srgbClr val="663300"/>
              </a:solidFill>
              <a:latin typeface="+mn-lt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Quantum Beam Accelerator (Inverse </a:t>
            </a:r>
            <a:r>
              <a:rPr lang="en-US" altLang="ja-JP" sz="1400" dirty="0" err="1" smtClean="0">
                <a:solidFill>
                  <a:srgbClr val="663300"/>
                </a:solidFill>
                <a:latin typeface="+mn-lt"/>
                <a:cs typeface="Arial Unicode MS" charset="0"/>
              </a:rPr>
              <a:t>Llaser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 Compton): 6.7 </a:t>
            </a:r>
            <a:r>
              <a:rPr lang="en-US" altLang="ja-JP" sz="1400" dirty="0">
                <a:solidFill>
                  <a:srgbClr val="663300"/>
                </a:solidFill>
                <a:latin typeface="+mn-lt"/>
                <a:cs typeface="Arial Unicode MS" charset="0"/>
              </a:rPr>
              <a:t>mA, </a:t>
            </a:r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 Unicode MS" charset="0"/>
              </a:rPr>
              <a:t>1 </a:t>
            </a:r>
            <a:r>
              <a:rPr lang="en-US" altLang="ja-JP" sz="1400" b="1" dirty="0" err="1" smtClean="0">
                <a:solidFill>
                  <a:srgbClr val="FF0000"/>
                </a:solidFill>
                <a:latin typeface="+mn-lt"/>
                <a:cs typeface="Arial Unicode MS" charset="0"/>
              </a:rPr>
              <a:t>ms</a:t>
            </a:r>
            <a:endParaRPr lang="en-US" altLang="ja-JP" sz="1400" b="1" dirty="0">
              <a:solidFill>
                <a:srgbClr val="FF0000"/>
              </a:solidFill>
              <a:latin typeface="+mn-lt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latin typeface="+mn-lt"/>
                <a:cs typeface="Arial Unicode MS" charset="0"/>
              </a:rPr>
              <a:t>CM1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test with beam (2014 </a:t>
            </a:r>
            <a:r>
              <a:rPr lang="en-US" altLang="ja-JP" sz="1400" dirty="0">
                <a:solidFill>
                  <a:srgbClr val="663300"/>
                </a:solidFill>
                <a:latin typeface="+mn-lt"/>
                <a:cs typeface="Arial Unicode MS" charset="0"/>
              </a:rPr>
              <a:t>~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2015)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1" lang="en-US" altLang="ja-JP" sz="1400" dirty="0">
                <a:solidFill>
                  <a:srgbClr val="663300"/>
                </a:solidFill>
                <a:latin typeface="+mn-lt"/>
              </a:rPr>
              <a:t>STF-COI: Facility to demonstrate </a:t>
            </a:r>
            <a:endParaRPr kumimoji="1" lang="en-US" altLang="ja-JP" sz="1400" dirty="0" smtClean="0">
              <a:solidFill>
                <a:srgbClr val="663300"/>
              </a:solidFill>
              <a:latin typeface="+mn-lt"/>
            </a:endParaRPr>
          </a:p>
          <a:p>
            <a:r>
              <a:rPr kumimoji="1" lang="en-US" altLang="ja-JP" sz="1400" dirty="0">
                <a:solidFill>
                  <a:srgbClr val="663300"/>
                </a:solidFill>
                <a:latin typeface="+mn-lt"/>
              </a:rPr>
              <a:t> </a:t>
            </a:r>
            <a:r>
              <a:rPr kumimoji="1" lang="en-US" altLang="ja-JP" sz="1400" dirty="0" smtClean="0">
                <a:solidFill>
                  <a:srgbClr val="663300"/>
                </a:solidFill>
                <a:latin typeface="+mn-lt"/>
              </a:rPr>
              <a:t>    CM assembly/test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</a:rPr>
              <a:t>in near future</a:t>
            </a:r>
            <a:endParaRPr lang="en-US" altLang="ja-JP" sz="1400" dirty="0">
              <a:solidFill>
                <a:srgbClr val="663300"/>
              </a:solidFill>
              <a:latin typeface="+mn-lt"/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13" y="2780928"/>
            <a:ext cx="2546901" cy="176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7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780928"/>
            <a:ext cx="3079057" cy="17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2200" y="3501008"/>
            <a:ext cx="2353529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Cavity string:  &lt; 26MV/m&gt;</a:t>
            </a:r>
            <a:endParaRPr lang="fr-F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2861681"/>
            <a:ext cx="2280116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S1 Global </a:t>
            </a:r>
            <a:r>
              <a:rPr lang="en-US" sz="1200" dirty="0" err="1" smtClean="0">
                <a:solidFill>
                  <a:srgbClr val="FF0000"/>
                </a:solidFill>
              </a:rPr>
              <a:t>Cryomodule</a:t>
            </a:r>
            <a:r>
              <a:rPr lang="en-US" sz="1200" dirty="0" smtClean="0">
                <a:solidFill>
                  <a:srgbClr val="FF0000"/>
                </a:solidFill>
              </a:rPr>
              <a:t> at STF:</a:t>
            </a:r>
            <a:endParaRPr lang="fr-FR" sz="1200" dirty="0">
              <a:solidFill>
                <a:srgbClr val="FF0000"/>
              </a:solidFill>
            </a:endParaRPr>
          </a:p>
        </p:txBody>
      </p:sp>
      <p:pic>
        <p:nvPicPr>
          <p:cNvPr id="11" name="Picture 10" descr="FLASH-from_HW-TTC-IHE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13" y="688047"/>
            <a:ext cx="2464355" cy="17621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48" y="544031"/>
            <a:ext cx="35478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3366FF"/>
                </a:solidFill>
                <a:latin typeface="+mn-lt"/>
                <a:cs typeface="Arial Unicode MS" charset="0"/>
              </a:rPr>
              <a:t>DESY: </a:t>
            </a:r>
            <a:r>
              <a:rPr lang="en-US" altLang="ja-JP" sz="2400" b="1" dirty="0" smtClean="0">
                <a:solidFill>
                  <a:srgbClr val="3366FF"/>
                </a:solidFill>
                <a:latin typeface="+mn-lt"/>
                <a:cs typeface="Arial Unicode MS" charset="0"/>
              </a:rPr>
              <a:t>FLASH </a:t>
            </a:r>
            <a:endParaRPr lang="en-US" altLang="ja-JP" sz="1400" dirty="0">
              <a:solidFill>
                <a:srgbClr val="FF0000"/>
              </a:solidFill>
              <a:latin typeface="+mn-lt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1.25 </a:t>
            </a:r>
            <a:r>
              <a:rPr lang="en-US" altLang="ja-JP" sz="1400" dirty="0" err="1" smtClean="0">
                <a:solidFill>
                  <a:srgbClr val="663300"/>
                </a:solidFill>
                <a:latin typeface="+mn-lt"/>
                <a:cs typeface="Arial Unicode MS" charset="0"/>
              </a:rPr>
              <a:t>GeV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 </a:t>
            </a:r>
            <a:r>
              <a:rPr lang="en-US" altLang="ja-JP" sz="1400" dirty="0" err="1" smtClean="0">
                <a:solidFill>
                  <a:srgbClr val="663300"/>
                </a:solidFill>
                <a:latin typeface="+mn-lt"/>
                <a:cs typeface="Arial Unicode MS" charset="0"/>
              </a:rPr>
              <a:t>linac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 </a:t>
            </a:r>
            <a:r>
              <a:rPr lang="en-US" altLang="ja-JP" sz="1400" dirty="0">
                <a:solidFill>
                  <a:srgbClr val="663300"/>
                </a:solidFill>
                <a:latin typeface="+mn-lt"/>
                <a:cs typeface="Arial Unicode MS" charset="0"/>
              </a:rPr>
              <a:t>(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TESLA-Like tech.)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ILC-like bunch trains: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600 </a:t>
            </a:r>
            <a:r>
              <a:rPr lang="en-US" altLang="ja-JP" sz="1400" dirty="0" err="1" smtClean="0">
                <a:solidFill>
                  <a:srgbClr val="663300"/>
                </a:solidFill>
                <a:latin typeface="+mn-lt"/>
                <a:cs typeface="Arial Unicode MS" charset="0"/>
              </a:rPr>
              <a:t>ms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, </a:t>
            </a:r>
            <a:r>
              <a:rPr lang="en-US" altLang="ja-JP" sz="1400" b="1" dirty="0" smtClean="0">
                <a:solidFill>
                  <a:srgbClr val="FF0000"/>
                </a:solidFill>
                <a:latin typeface="+mn-lt"/>
                <a:cs typeface="Arial Unicode MS" charset="0"/>
              </a:rPr>
              <a:t>9 mA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beam (2009);  </a:t>
            </a:r>
          </a:p>
          <a:p>
            <a:r>
              <a:rPr lang="en-US" altLang="ja-JP" sz="1400" dirty="0">
                <a:solidFill>
                  <a:srgbClr val="663300"/>
                </a:solidFill>
                <a:latin typeface="+mn-lt"/>
                <a:cs typeface="Arial Unicode MS" charset="0"/>
              </a:rPr>
              <a:t>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      800 </a:t>
            </a:r>
            <a:r>
              <a:rPr lang="en-US" altLang="ja-JP" sz="1400" dirty="0" err="1" smtClean="0">
                <a:solidFill>
                  <a:srgbClr val="663300"/>
                </a:solidFill>
                <a:latin typeface="+mn-lt"/>
                <a:cs typeface="Arial Unicode MS" charset="0"/>
              </a:rPr>
              <a:t>ms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cs typeface="Arial Unicode MS" charset="0"/>
              </a:rPr>
              <a:t>  4.5 mA (2012)</a:t>
            </a:r>
            <a:endParaRPr lang="en-US" altLang="ja-JP" sz="1400" dirty="0">
              <a:solidFill>
                <a:srgbClr val="663300"/>
              </a:solidFill>
              <a:latin typeface="+mn-lt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RF-</a:t>
            </a:r>
            <a:r>
              <a:rPr lang="en-US" altLang="ja-JP" sz="1400" dirty="0" err="1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cryomodule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 </a:t>
            </a:r>
            <a:r>
              <a:rPr lang="en-US" altLang="ja-JP" sz="1400" dirty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string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with beam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  <a:sym typeface="Wingdings" panose="05000000000000000000" pitchFamily="2" charset="2"/>
              </a:rPr>
              <a:t>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PXFEL1 operational at FLASH</a:t>
            </a:r>
            <a:endParaRPr lang="en-US" altLang="ja-JP" sz="1400" dirty="0">
              <a:solidFill>
                <a:srgbClr val="663300"/>
              </a:solidFill>
              <a:latin typeface="+mn-lt"/>
              <a:ea typeface="Arial Unicode MS" charset="0"/>
              <a:cs typeface="Arial Unicode MS" charset="0"/>
            </a:endParaRPr>
          </a:p>
        </p:txBody>
      </p:sp>
      <p:pic>
        <p:nvPicPr>
          <p:cNvPr id="13" name="Picture 12" descr="pxfel-1-results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57"/>
          <a:stretch/>
        </p:blipFill>
        <p:spPr>
          <a:xfrm>
            <a:off x="6097041" y="688047"/>
            <a:ext cx="2966751" cy="18722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5044799" y="740310"/>
            <a:ext cx="2052214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XFEL Prototype at PXFEL1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96" y="4833156"/>
            <a:ext cx="9055721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" name="TextBox 15"/>
          <p:cNvSpPr txBox="1"/>
          <p:nvPr/>
        </p:nvSpPr>
        <p:spPr>
          <a:xfrm>
            <a:off x="6444208" y="1528372"/>
            <a:ext cx="1969710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PXFEL1 :  ~ 32MV/m&gt;</a:t>
            </a:r>
            <a:endParaRPr lang="fr-FR" sz="1600" dirty="0"/>
          </a:p>
        </p:txBody>
      </p:sp>
      <p:sp>
        <p:nvSpPr>
          <p:cNvPr id="17" name="Rectangle 16"/>
          <p:cNvSpPr/>
          <p:nvPr/>
        </p:nvSpPr>
        <p:spPr>
          <a:xfrm>
            <a:off x="16083" y="4869160"/>
            <a:ext cx="3763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ja-JP" sz="2400" b="1" dirty="0" smtClean="0">
                <a:solidFill>
                  <a:srgbClr val="3366FF"/>
                </a:solidFill>
                <a:latin typeface="+mn-lt"/>
                <a:cs typeface="Arial Unicode MS" charset="0"/>
              </a:rPr>
              <a:t>FNAL: ASTA</a:t>
            </a:r>
          </a:p>
          <a:p>
            <a:pPr marL="0" lvl="1"/>
            <a:r>
              <a:rPr lang="en-US" altLang="ja-JP" sz="1400" dirty="0" smtClean="0">
                <a:latin typeface="+mn-lt"/>
                <a:cs typeface="Arial Unicode MS" charset="0"/>
              </a:rPr>
              <a:t>(</a:t>
            </a:r>
            <a:r>
              <a:rPr lang="en-US" sz="1400" dirty="0">
                <a:latin typeface="+mn-lt"/>
              </a:rPr>
              <a:t>Advanced Superconducting Test </a:t>
            </a:r>
            <a:r>
              <a:rPr lang="en-US" sz="1400" dirty="0" smtClean="0">
                <a:latin typeface="+mn-lt"/>
              </a:rPr>
              <a:t>Accelerator)</a:t>
            </a:r>
            <a:endParaRPr lang="en-US" altLang="ja-JP" sz="1600" dirty="0">
              <a:latin typeface="+mn-lt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CM1 test complete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CM2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operation (2013)</a:t>
            </a:r>
            <a:endParaRPr lang="en-US" altLang="ja-JP" sz="1400" dirty="0">
              <a:solidFill>
                <a:srgbClr val="663300"/>
              </a:solidFill>
              <a:latin typeface="+mn-lt"/>
              <a:ea typeface="Arial Unicode MS" charset="0"/>
              <a:cs typeface="Arial Unicode MS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400" dirty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CM2 </a:t>
            </a:r>
            <a:r>
              <a:rPr lang="en-US" altLang="ja-JP" sz="1400" dirty="0" smtClean="0">
                <a:solidFill>
                  <a:srgbClr val="663300"/>
                </a:solidFill>
                <a:latin typeface="+mn-lt"/>
                <a:ea typeface="Arial Unicode MS" charset="0"/>
                <a:cs typeface="Arial Unicode MS" charset="0"/>
              </a:rPr>
              <a:t>with beam (soon)</a:t>
            </a:r>
            <a:endParaRPr lang="en-US" altLang="ja-JP" sz="1400" dirty="0">
              <a:solidFill>
                <a:srgbClr val="663300"/>
              </a:solidFill>
              <a:latin typeface="+mn-lt"/>
              <a:ea typeface="Arial Unicode MS" charset="0"/>
              <a:cs typeface="Arial Unicode MS" charset="0"/>
            </a:endParaRPr>
          </a:p>
        </p:txBody>
      </p:sp>
      <p:pic>
        <p:nvPicPr>
          <p:cNvPr id="18" name="Picture 17" descr="CM2_in_cave_2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13" y="4902242"/>
            <a:ext cx="2392348" cy="1839126"/>
          </a:xfrm>
          <a:prstGeom prst="rect">
            <a:avLst/>
          </a:prstGeom>
        </p:spPr>
      </p:pic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5" name="タイトル 24"/>
          <p:cNvSpPr>
            <a:spLocks noGrp="1"/>
          </p:cNvSpPr>
          <p:nvPr>
            <p:ph type="title" idx="4294967295"/>
          </p:nvPr>
        </p:nvSpPr>
        <p:spPr>
          <a:xfrm>
            <a:off x="685800" y="25400"/>
            <a:ext cx="7696200" cy="611188"/>
          </a:xfrm>
          <a:prstGeom prst="rect">
            <a:avLst/>
          </a:prstGeom>
          <a:solidFill>
            <a:srgbClr val="4F81BD"/>
          </a:solidFill>
        </p:spPr>
        <p:txBody>
          <a:bodyPr>
            <a:noAutofit/>
          </a:bodyPr>
          <a:lstStyle/>
          <a:p>
            <a:r>
              <a:rPr kumimoji="1" lang="en-US" altLang="ja-JP" sz="3200" dirty="0" err="1" smtClean="0">
                <a:solidFill>
                  <a:srgbClr val="FFFFFF"/>
                </a:solidFill>
              </a:rPr>
              <a:t>Cryomodule</a:t>
            </a:r>
            <a:r>
              <a:rPr kumimoji="1" lang="en-US" altLang="ja-JP" sz="3200" dirty="0" smtClean="0">
                <a:solidFill>
                  <a:srgbClr val="FFFFFF"/>
                </a:solidFill>
              </a:rPr>
              <a:t> System Tests 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04163" y="1337846"/>
            <a:ext cx="161063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  <a:sym typeface="Wingdings"/>
              </a:rPr>
              <a:t> </a:t>
            </a:r>
            <a:r>
              <a:rPr lang="en-US" altLang="ja-JP" sz="1200" dirty="0">
                <a:latin typeface="+mn-lt"/>
                <a:sym typeface="Wingdings"/>
              </a:rPr>
              <a:t> </a:t>
            </a:r>
            <a:r>
              <a:rPr lang="en-US" altLang="ja-JP" sz="1600" dirty="0" smtClean="0">
                <a:latin typeface="+mn-lt"/>
                <a:sym typeface="Wingdings"/>
              </a:rPr>
              <a:t>Demonstrated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95597" y="3471446"/>
            <a:ext cx="156038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latin typeface="+mn-lt"/>
                <a:sym typeface="Wingdings"/>
              </a:rPr>
              <a:t> </a:t>
            </a:r>
            <a:r>
              <a:rPr kumimoji="1" lang="en-US" altLang="ja-JP" sz="1600" dirty="0" smtClean="0">
                <a:latin typeface="+mn-lt"/>
              </a:rPr>
              <a:t>Demonstrated</a:t>
            </a:r>
            <a:endParaRPr kumimoji="1" lang="ja-JP" altLang="en-US" sz="1600" dirty="0">
              <a:latin typeface="+mn-lt"/>
            </a:endParaRPr>
          </a:p>
        </p:txBody>
      </p:sp>
      <p:pic>
        <p:nvPicPr>
          <p:cNvPr id="28" name="Picture 9" descr="CM2 gradients_all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35" y="4917723"/>
            <a:ext cx="1962504" cy="1784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98705" y="5715599"/>
            <a:ext cx="19171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CM2:  &gt; 31.5 MV/m&gt;</a:t>
            </a:r>
            <a:endParaRPr lang="fr-FR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147781" y="4974250"/>
            <a:ext cx="1479341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CM2 at NML Facility: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424" y="533400"/>
            <a:ext cx="9039226" cy="5444328"/>
            <a:chOff x="139981" y="787378"/>
            <a:chExt cx="12855788" cy="7743044"/>
          </a:xfrm>
        </p:grpSpPr>
        <p:pic>
          <p:nvPicPr>
            <p:cNvPr id="47106" name="Picture 4" descr="world-ma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81" y="2359915"/>
              <a:ext cx="12855788" cy="6170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13" y="4025634"/>
              <a:ext cx="1898993" cy="29841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18938" y="4430298"/>
              <a:ext cx="1313769" cy="503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700" dirty="0">
                  <a:solidFill>
                    <a:srgbClr val="FFFFFF"/>
                  </a:solidFill>
                </a:rPr>
                <a:t>LCLS-II</a:t>
              </a:r>
            </a:p>
          </p:txBody>
        </p:sp>
        <p:sp>
          <p:nvSpPr>
            <p:cNvPr id="47111" name="TextBox 23"/>
            <p:cNvSpPr txBox="1">
              <a:spLocks noChangeArrowheads="1"/>
            </p:cNvSpPr>
            <p:nvPr/>
          </p:nvSpPr>
          <p:spPr bwMode="auto">
            <a:xfrm>
              <a:off x="6109545" y="3757480"/>
              <a:ext cx="824090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7112" name="TextBox 25"/>
            <p:cNvSpPr txBox="1">
              <a:spLocks noChangeArrowheads="1"/>
            </p:cNvSpPr>
            <p:nvPr/>
          </p:nvSpPr>
          <p:spPr bwMode="auto">
            <a:xfrm>
              <a:off x="6536111" y="3832880"/>
              <a:ext cx="1156328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FF0000"/>
                  </a:solidFill>
                </a:rPr>
                <a:t>DESY</a:t>
              </a:r>
            </a:p>
          </p:txBody>
        </p:sp>
        <p:sp>
          <p:nvSpPr>
            <p:cNvPr id="47113" name="TextBox 26"/>
            <p:cNvSpPr txBox="1">
              <a:spLocks noChangeArrowheads="1"/>
            </p:cNvSpPr>
            <p:nvPr/>
          </p:nvSpPr>
          <p:spPr bwMode="auto">
            <a:xfrm>
              <a:off x="5867965" y="4066795"/>
              <a:ext cx="824088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47114" name="TextBox 27"/>
            <p:cNvSpPr txBox="1">
              <a:spLocks noChangeArrowheads="1"/>
            </p:cNvSpPr>
            <p:nvPr/>
          </p:nvSpPr>
          <p:spPr bwMode="auto">
            <a:xfrm>
              <a:off x="4712532" y="4008093"/>
              <a:ext cx="1248001" cy="13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rgbClr val="00B050"/>
                  </a:solidFill>
                </a:rPr>
                <a:t>LAL</a:t>
              </a:r>
              <a:endParaRPr lang="en-GB" sz="1800" dirty="0">
                <a:solidFill>
                  <a:srgbClr val="00B050"/>
                </a:solidFill>
              </a:endParaRPr>
            </a:p>
            <a:p>
              <a:pPr algn="ctr"/>
              <a:r>
                <a:rPr lang="en-GB" sz="1800" dirty="0" err="1" smtClean="0">
                  <a:solidFill>
                    <a:srgbClr val="00B050"/>
                  </a:solidFill>
                </a:rPr>
                <a:t>Saclay</a:t>
              </a:r>
              <a:endParaRPr lang="en-GB" sz="1800" dirty="0" smtClean="0">
                <a:solidFill>
                  <a:srgbClr val="00B050"/>
                </a:solidFill>
              </a:endParaRPr>
            </a:p>
            <a:p>
              <a:pPr algn="ctr"/>
              <a:r>
                <a:rPr lang="en-GB" sz="1800" dirty="0" smtClean="0">
                  <a:solidFill>
                    <a:srgbClr val="00B050"/>
                  </a:solidFill>
                </a:rPr>
                <a:t>CERN</a:t>
              </a:r>
              <a:endParaRPr lang="en-GB" sz="1800" dirty="0">
                <a:solidFill>
                  <a:srgbClr val="00B050"/>
                </a:solidFill>
              </a:endParaRPr>
            </a:p>
          </p:txBody>
        </p:sp>
        <p:sp>
          <p:nvSpPr>
            <p:cNvPr id="47115" name="TextBox 28"/>
            <p:cNvSpPr txBox="1">
              <a:spLocks noChangeArrowheads="1"/>
            </p:cNvSpPr>
            <p:nvPr/>
          </p:nvSpPr>
          <p:spPr bwMode="auto">
            <a:xfrm>
              <a:off x="6357902" y="4430298"/>
              <a:ext cx="826347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47116" name="TextBox 29"/>
            <p:cNvSpPr txBox="1">
              <a:spLocks noChangeArrowheads="1"/>
            </p:cNvSpPr>
            <p:nvPr/>
          </p:nvSpPr>
          <p:spPr bwMode="auto">
            <a:xfrm>
              <a:off x="6701955" y="4272649"/>
              <a:ext cx="1904272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00B050"/>
                  </a:solidFill>
                </a:rPr>
                <a:t>INFN Milan</a:t>
              </a:r>
            </a:p>
          </p:txBody>
        </p:sp>
        <p:sp>
          <p:nvSpPr>
            <p:cNvPr id="23" name="TextBox 26"/>
            <p:cNvSpPr txBox="1">
              <a:spLocks noChangeArrowheads="1"/>
            </p:cNvSpPr>
            <p:nvPr/>
          </p:nvSpPr>
          <p:spPr bwMode="auto">
            <a:xfrm>
              <a:off x="1732961" y="3232189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 flipH="1">
              <a:off x="2359391" y="3659847"/>
              <a:ext cx="303782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5" name="TextBox 26"/>
            <p:cNvSpPr txBox="1">
              <a:spLocks noChangeArrowheads="1"/>
            </p:cNvSpPr>
            <p:nvPr/>
          </p:nvSpPr>
          <p:spPr bwMode="auto">
            <a:xfrm>
              <a:off x="2467145" y="3403591"/>
              <a:ext cx="328294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676193" y="3552078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9"/>
            <p:cNvSpPr txBox="1">
              <a:spLocks noChangeArrowheads="1"/>
            </p:cNvSpPr>
            <p:nvPr/>
          </p:nvSpPr>
          <p:spPr bwMode="auto">
            <a:xfrm>
              <a:off x="223438" y="3322505"/>
              <a:ext cx="1120243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FF0000"/>
                  </a:solidFill>
                </a:rPr>
                <a:t>SLAC</a:t>
              </a: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1177112" y="2977001"/>
              <a:ext cx="1819473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00B050"/>
                  </a:solidFill>
                </a:rPr>
                <a:t>FNAL/ANL</a:t>
              </a: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2641577" y="3545548"/>
              <a:ext cx="1302665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00B050"/>
                  </a:solidFill>
                </a:rPr>
                <a:t>Cornell</a:t>
              </a: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2559219" y="3872255"/>
              <a:ext cx="974529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00B050"/>
                  </a:solidFill>
                </a:rPr>
                <a:t>JLab</a:t>
              </a:r>
            </a:p>
          </p:txBody>
        </p:sp>
        <p:sp>
          <p:nvSpPr>
            <p:cNvPr id="33" name="TextBox 26"/>
            <p:cNvSpPr txBox="1">
              <a:spLocks noChangeArrowheads="1"/>
            </p:cNvSpPr>
            <p:nvPr/>
          </p:nvSpPr>
          <p:spPr bwMode="auto">
            <a:xfrm>
              <a:off x="11141261" y="3892180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10394030" y="4025634"/>
              <a:ext cx="919546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FF0000"/>
                  </a:solidFill>
                </a:rPr>
                <a:t>KEK</a:t>
              </a: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11239327" y="3659790"/>
              <a:ext cx="425711" cy="425033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 descr="CM2_in_cave_2.jpe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51" y="1232307"/>
              <a:ext cx="2689317" cy="1794499"/>
            </a:xfrm>
            <a:prstGeom prst="rect">
              <a:avLst/>
            </a:prstGeom>
          </p:spPr>
        </p:pic>
        <p:pic>
          <p:nvPicPr>
            <p:cNvPr id="38" name="Picture 37" descr="S1-Global-20100706Di-0115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483" y="4550906"/>
              <a:ext cx="2839257" cy="1892837"/>
            </a:xfrm>
            <a:prstGeom prst="rect">
              <a:avLst/>
            </a:prstGeom>
          </p:spPr>
        </p:pic>
        <p:pic>
          <p:nvPicPr>
            <p:cNvPr id="36" name="Picture 2" descr="C:\Users\Weise\Desktop\2012_04_17 02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439" y="787378"/>
              <a:ext cx="3602903" cy="1689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937" y="1770986"/>
              <a:ext cx="2593397" cy="1803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 descr="S:\user\groups\mdi\dnoelle\public\20130222_XTL_XS1_XTD2\images\large\20130222-IMG_658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474" y="2664265"/>
              <a:ext cx="1934815" cy="128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" descr="xfel-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6520" y="1104866"/>
              <a:ext cx="1580667" cy="8898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2" name="TextBox 41"/>
          <p:cNvSpPr txBox="1"/>
          <p:nvPr/>
        </p:nvSpPr>
        <p:spPr>
          <a:xfrm>
            <a:off x="8767077" y="6526178"/>
            <a:ext cx="192490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r>
              <a:rPr lang="en-GB" sz="17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4136" y="5573622"/>
            <a:ext cx="6239549" cy="995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US and EU (industrial) production and test capacity.</a:t>
            </a:r>
          </a:p>
          <a:p>
            <a:pPr defTabSz="41073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Perfectly placed for start of ILC construction end</a:t>
            </a:r>
          </a:p>
          <a:p>
            <a:pPr defTabSz="41073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of this decade.</a:t>
            </a:r>
          </a:p>
        </p:txBody>
      </p:sp>
      <p:sp>
        <p:nvSpPr>
          <p:cNvPr id="9" name="Striped Right Arrow 8"/>
          <p:cNvSpPr/>
          <p:nvPr/>
        </p:nvSpPr>
        <p:spPr>
          <a:xfrm rot="4257871">
            <a:off x="3642616" y="2347442"/>
            <a:ext cx="1381210" cy="669891"/>
          </a:xfrm>
          <a:prstGeom prst="stripedRightArrow">
            <a:avLst>
              <a:gd name="adj1" fmla="val 51807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endParaRPr lang="en-GB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07335" y="1844480"/>
            <a:ext cx="1862213" cy="757419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GB" sz="2200" dirty="0" err="1">
                <a:solidFill>
                  <a:srgbClr val="0000FF"/>
                </a:solidFill>
                <a:latin typeface="Arial"/>
                <a:cs typeface="Arial"/>
              </a:rPr>
              <a:t>Kitakami</a:t>
            </a:r>
            <a:r>
              <a:rPr lang="en-GB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GB" sz="22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srgbClr val="0000FF"/>
                </a:solidFill>
                <a:latin typeface="Arial"/>
                <a:cs typeface="Arial"/>
              </a:rPr>
              <a:t>proposed site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75542" y="618315"/>
            <a:ext cx="2126439" cy="1141040"/>
          </a:xfrm>
          <a:prstGeom prst="rect">
            <a:avLst/>
          </a:prstGeom>
          <a:noFill/>
        </p:spPr>
        <p:txBody>
          <a:bodyPr wrap="square" lIns="58438" tIns="29219" rIns="58438" bIns="29219">
            <a:spAutoFit/>
          </a:bodyPr>
          <a:lstStyle/>
          <a:p>
            <a:pPr defTabSz="321440"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Largest deployment of this technology to date</a:t>
            </a:r>
          </a:p>
          <a:p>
            <a:pPr marL="219142" indent="-219142" defTabSz="321440">
              <a:buFontTx/>
              <a:buChar char="-"/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100 cryomodules</a:t>
            </a:r>
          </a:p>
          <a:p>
            <a:pPr marL="219142" indent="-219142" defTabSz="321440">
              <a:buFontTx/>
              <a:buChar char="-"/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800 cavities</a:t>
            </a:r>
          </a:p>
          <a:p>
            <a:pPr marL="219142" indent="-219142" defTabSz="321440">
              <a:buFontTx/>
              <a:buChar char="-"/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17.5 GeV (pulsed)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84676" y="4004106"/>
            <a:ext cx="1819234" cy="924635"/>
          </a:xfrm>
          <a:prstGeom prst="rect">
            <a:avLst/>
          </a:prstGeom>
          <a:noFill/>
        </p:spPr>
        <p:txBody>
          <a:bodyPr wrap="square" lIns="58438" tIns="29219" rIns="58438" bIns="29219">
            <a:spAutoFit/>
          </a:bodyPr>
          <a:lstStyle/>
          <a:p>
            <a:pPr defTabSz="321440"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US infrastructure for</a:t>
            </a:r>
          </a:p>
          <a:p>
            <a:pPr marL="219142" indent="-219142" defTabSz="321440">
              <a:buFontTx/>
              <a:buChar char="-"/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35 cryomodules</a:t>
            </a:r>
          </a:p>
          <a:p>
            <a:pPr marL="219142" indent="-219142" defTabSz="321440">
              <a:buFontTx/>
              <a:buChar char="-"/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280 cavities</a:t>
            </a:r>
          </a:p>
          <a:p>
            <a:pPr marL="219142" indent="-219142" defTabSz="321440">
              <a:buFontTx/>
              <a:buChar char="-"/>
              <a:defRPr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rPr>
              <a:t>4 GeV (CW)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89140" y="3569505"/>
            <a:ext cx="1382715" cy="584295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pPr algn="l"/>
            <a:r>
              <a:rPr lang="en-GB" sz="1100" dirty="0">
                <a:solidFill>
                  <a:srgbClr val="A61702"/>
                </a:solidFill>
                <a:latin typeface="Arial"/>
                <a:cs typeface="Arial"/>
              </a:rPr>
              <a:t>preliminary data; results are not published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rgbClr val="4F81BD"/>
          </a:solidFill>
        </p:spPr>
        <p:txBody>
          <a:bodyPr>
            <a:norm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</a:rPr>
              <a:t>FEL </a:t>
            </a:r>
            <a:r>
              <a:rPr lang="en-US" sz="3200" smtClean="0">
                <a:solidFill>
                  <a:srgbClr val="FFFFFF"/>
                </a:solidFill>
              </a:rPr>
              <a:t>and </a:t>
            </a:r>
            <a:r>
              <a:rPr lang="en-US" sz="3200">
                <a:solidFill>
                  <a:srgbClr val="FFFFFF"/>
                </a:solidFill>
              </a:rPr>
              <a:t>a</a:t>
            </a:r>
            <a:r>
              <a:rPr lang="en-US" sz="3200" smtClean="0">
                <a:solidFill>
                  <a:srgbClr val="FFFFFF"/>
                </a:solidFill>
              </a:rPr>
              <a:t>dvanced </a:t>
            </a:r>
            <a:r>
              <a:rPr lang="en-US" sz="3200" dirty="0" err="1" smtClean="0">
                <a:solidFill>
                  <a:srgbClr val="FFFFFF"/>
                </a:solidFill>
              </a:rPr>
              <a:t>linacs</a:t>
            </a:r>
            <a:r>
              <a:rPr lang="en-US" sz="3200" dirty="0" smtClean="0">
                <a:solidFill>
                  <a:srgbClr val="FFFFFF"/>
                </a:solidFill>
              </a:rPr>
              <a:t> with SCRF modules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1" name="TextBox 29"/>
          <p:cNvSpPr txBox="1">
            <a:spLocks noChangeArrowheads="1"/>
          </p:cNvSpPr>
          <p:nvPr/>
        </p:nvSpPr>
        <p:spPr bwMode="auto">
          <a:xfrm>
            <a:off x="6582899" y="2590800"/>
            <a:ext cx="6598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IHEP</a:t>
            </a:r>
          </a:p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PKU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5715000" y="3352800"/>
            <a:ext cx="8724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IUAC</a:t>
            </a:r>
          </a:p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RRCAT</a:t>
            </a:r>
          </a:p>
        </p:txBody>
      </p:sp>
      <p:sp>
        <p:nvSpPr>
          <p:cNvPr id="48" name="TextBox 29"/>
          <p:cNvSpPr txBox="1">
            <a:spLocks noChangeArrowheads="1"/>
          </p:cNvSpPr>
          <p:nvPr/>
        </p:nvSpPr>
        <p:spPr bwMode="auto">
          <a:xfrm>
            <a:off x="0" y="2057400"/>
            <a:ext cx="959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TRIUMF</a:t>
            </a:r>
          </a:p>
        </p:txBody>
      </p:sp>
      <p:pic>
        <p:nvPicPr>
          <p:cNvPr id="6" name="Picture 5" descr="xfel RI histogram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55" y="3124200"/>
            <a:ext cx="4907045" cy="340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635500"/>
            <a:ext cx="3183581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700"/>
            <a:ext cx="8001000" cy="584776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ILC post TDR team: towards site specific design 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37" y="3349684"/>
            <a:ext cx="4968486" cy="3413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5346700" cy="29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bg1"/>
                </a:solidFill>
              </a:rPr>
              <a:t>ILC Project</a:t>
            </a:r>
            <a:r>
              <a:rPr lang="en-US" altLang="ja-JP" sz="3200" b="1" dirty="0">
                <a:solidFill>
                  <a:schemeClr val="bg1"/>
                </a:solidFill>
              </a:rPr>
              <a:t> </a:t>
            </a:r>
            <a:r>
              <a:rPr lang="en-US" altLang="ja-JP" sz="3200" b="1" dirty="0" smtClean="0">
                <a:solidFill>
                  <a:schemeClr val="bg1"/>
                </a:solidFill>
              </a:rPr>
              <a:t>Overview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8648772"/>
              </p:ext>
            </p:extLst>
          </p:nvPr>
        </p:nvGraphicFramePr>
        <p:xfrm>
          <a:off x="609600" y="838200"/>
          <a:ext cx="8126729" cy="49252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0473"/>
                <a:gridCol w="6896256"/>
              </a:tblGrid>
              <a:tr h="4875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Years 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TDR baseline Scenario 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1 - 2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Pre-preparation</a:t>
                      </a:r>
                      <a:r>
                        <a:rPr kumimoji="1" lang="en-US" altLang="ja-JP" sz="2000" baseline="0" dirty="0" smtClean="0"/>
                        <a:t> for </a:t>
                      </a:r>
                      <a:r>
                        <a:rPr kumimoji="1" lang="en-US" altLang="ja-JP" sz="2000" dirty="0" smtClean="0"/>
                        <a:t>2yrs  (for</a:t>
                      </a:r>
                      <a:r>
                        <a:rPr kumimoji="1" lang="en-US" altLang="ja-JP" sz="2000" baseline="0" dirty="0" smtClean="0"/>
                        <a:t> technical effort continuity) </a:t>
                      </a:r>
                      <a:r>
                        <a:rPr kumimoji="1" lang="en-US" altLang="ja-JP" sz="2000" dirty="0" smtClean="0"/>
                        <a:t> 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3 - 6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aseline="0" dirty="0" smtClean="0"/>
                        <a:t>Preparation  (4 </a:t>
                      </a:r>
                      <a:r>
                        <a:rPr kumimoji="1" lang="en-US" altLang="ja-JP" sz="2000" baseline="0" dirty="0" err="1" smtClean="0"/>
                        <a:t>yrs</a:t>
                      </a:r>
                      <a:r>
                        <a:rPr kumimoji="1" lang="en-US" altLang="ja-JP" sz="2000" baseline="0" dirty="0" smtClean="0"/>
                        <a:t>)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7 - 15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Construction (9 </a:t>
                      </a:r>
                      <a:r>
                        <a:rPr kumimoji="1" lang="en-US" altLang="ja-JP" sz="2000" dirty="0" err="1" smtClean="0"/>
                        <a:t>yrs</a:t>
                      </a:r>
                      <a:r>
                        <a:rPr kumimoji="1" lang="en-US" altLang="ja-JP" sz="2000" dirty="0" smtClean="0"/>
                        <a:t>) </a:t>
                      </a:r>
                    </a:p>
                  </a:txBody>
                  <a:tcPr/>
                </a:tc>
              </a:tr>
              <a:tr h="50579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  (12 </a:t>
                      </a:r>
                      <a:r>
                        <a:rPr kumimoji="1" lang="en-US" altLang="ja-JP" sz="2000" baseline="0" dirty="0" smtClean="0"/>
                        <a:t>-)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                                          (start</a:t>
                      </a:r>
                      <a:r>
                        <a:rPr kumimoji="1" lang="en-US" altLang="ja-JP" sz="2000" baseline="0" dirty="0" smtClean="0"/>
                        <a:t> installation)</a:t>
                      </a:r>
                      <a:r>
                        <a:rPr kumimoji="1" lang="ja-JP" altLang="en-US" sz="2000" dirty="0" smtClean="0"/>
                        <a:t>　　</a:t>
                      </a:r>
                      <a:endParaRPr kumimoji="1" lang="ja-JP" alt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  (13 -)</a:t>
                      </a:r>
                      <a:r>
                        <a:rPr kumimoji="1" lang="en-US" altLang="ja-JP" sz="2000" baseline="0" dirty="0" smtClean="0"/>
                        <a:t> </a:t>
                      </a:r>
                      <a:r>
                        <a:rPr kumimoji="1" lang="en-US" altLang="ja-JP" sz="2000" dirty="0" smtClean="0"/>
                        <a:t>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                                          (start preparation</a:t>
                      </a:r>
                      <a:r>
                        <a:rPr kumimoji="1" lang="en-US" altLang="ja-JP" sz="2000" baseline="0" dirty="0" smtClean="0"/>
                        <a:t> for Operation)</a:t>
                      </a:r>
                      <a:r>
                        <a:rPr kumimoji="1" lang="ja-JP" altLang="en-US" sz="2000" baseline="0" dirty="0" smtClean="0"/>
                        <a:t>　　　　　　　　　　　　</a:t>
                      </a:r>
                      <a:endParaRPr kumimoji="1" lang="ja-JP" alt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16 -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Beam </a:t>
                      </a:r>
                      <a:r>
                        <a:rPr kumimoji="1" lang="en-US" altLang="ja-JP" sz="2000" dirty="0" smtClean="0"/>
                        <a:t>Commissioning  start</a:t>
                      </a:r>
                    </a:p>
                  </a:txBody>
                  <a:tcPr/>
                </a:tc>
              </a:tr>
              <a:tr h="51935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17</a:t>
                      </a:r>
                      <a:r>
                        <a:rPr kumimoji="1" lang="en-US" altLang="ja-JP" sz="2000" baseline="0" dirty="0" smtClean="0"/>
                        <a:t> –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Operation  at 250 ~ 500 </a:t>
                      </a:r>
                      <a:r>
                        <a:rPr kumimoji="1" lang="en-US" altLang="ja-JP" sz="2000" baseline="0" dirty="0" err="1" smtClean="0"/>
                        <a:t>GeV</a:t>
                      </a:r>
                      <a:r>
                        <a:rPr kumimoji="1" lang="en-US" altLang="ja-JP" sz="2000" baseline="0" dirty="0" smtClean="0"/>
                        <a:t> (550 </a:t>
                      </a:r>
                      <a:r>
                        <a:rPr kumimoji="1" lang="en-US" altLang="ja-JP" sz="2000" baseline="0" dirty="0" err="1" smtClean="0"/>
                        <a:t>GeV</a:t>
                      </a:r>
                      <a:r>
                        <a:rPr kumimoji="1" lang="en-US" altLang="ja-JP" sz="2000" baseline="0" dirty="0" smtClean="0"/>
                        <a:t>) 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TBD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Toward 500 </a:t>
                      </a:r>
                      <a:r>
                        <a:rPr kumimoji="1" lang="en-US" altLang="ja-JP" sz="2000" dirty="0" err="1" smtClean="0"/>
                        <a:t>GeV</a:t>
                      </a:r>
                      <a:r>
                        <a:rPr kumimoji="1" lang="en-US" altLang="ja-JP" sz="2000" dirty="0" smtClean="0"/>
                        <a:t> HL upgrade </a:t>
                      </a:r>
                    </a:p>
                  </a:txBody>
                  <a:tcPr/>
                </a:tc>
              </a:tr>
              <a:tr h="48750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TBD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Toward 1 </a:t>
                      </a:r>
                      <a:r>
                        <a:rPr kumimoji="1" lang="en-US" altLang="ja-JP" sz="2000" dirty="0" err="1" smtClean="0"/>
                        <a:t>TeV</a:t>
                      </a:r>
                      <a:r>
                        <a:rPr kumimoji="1" lang="en-US" altLang="ja-JP" sz="2000" dirty="0" smtClean="0"/>
                        <a:t> upgrade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下矢印 7"/>
          <p:cNvSpPr/>
          <p:nvPr/>
        </p:nvSpPr>
        <p:spPr>
          <a:xfrm>
            <a:off x="152400" y="2362200"/>
            <a:ext cx="359217" cy="1524000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22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465"/>
            <a:ext cx="9144000" cy="49729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CLIC Layout at 3 TeV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45889" y="723902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Drive Beam Generation Complex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8467" y="5749082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Main Beam Generation Complex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13395" y="1175498"/>
            <a:ext cx="8898471" cy="1686236"/>
            <a:chOff x="54" y="3310"/>
            <a:chExt cx="5652" cy="954"/>
          </a:xfrm>
          <a:solidFill>
            <a:schemeClr val="bg1">
              <a:lumMod val="95000"/>
            </a:schemeClr>
          </a:solidFill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1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 dirty="0" err="1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s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train length - 24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6021"/>
              <a:r>
                <a:rPr lang="en-US" sz="1100" b="1" dirty="0">
                  <a:solidFill>
                    <a:srgbClr val="FF0000"/>
                  </a:solidFill>
                  <a:latin typeface="Comic Sans MS" charset="0"/>
                </a:rPr>
                <a:t>4.2 A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- 2.4 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GeV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– 60 cm between bunches</a:t>
              </a:r>
            </a:p>
          </p:txBody>
        </p:sp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  <a:grpFill/>
          </p:grpSpPr>
          <p:sp>
            <p:nvSpPr>
              <p:cNvPr id="224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  <a:grpFill/>
          </p:grpSpPr>
          <p:sp>
            <p:nvSpPr>
              <p:cNvPr id="216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  <a:grpFill/>
          </p:grpSpPr>
          <p:sp>
            <p:nvSpPr>
              <p:cNvPr id="208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  <a:grpFill/>
          </p:grpSpPr>
          <p:sp>
            <p:nvSpPr>
              <p:cNvPr id="200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  <a:grpFill/>
          </p:grpSpPr>
          <p:sp>
            <p:nvSpPr>
              <p:cNvPr id="192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9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54"/>
            <p:cNvSpPr>
              <a:spLocks noChangeArrowheads="1"/>
            </p:cNvSpPr>
            <p:nvPr/>
          </p:nvSpPr>
          <p:spPr bwMode="auto">
            <a:xfrm>
              <a:off x="1527" y="359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>
                  <a:solidFill>
                    <a:srgbClr val="FF0000"/>
                  </a:solidFill>
                  <a:latin typeface="Comic Sans MS" charset="0"/>
                </a:rPr>
                <a:t>101 A </a:t>
              </a:r>
              <a:r>
                <a:rPr lang="en-US" sz="1100">
                  <a:solidFill>
                    <a:prstClr val="black"/>
                  </a:solidFill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26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59"/>
            <p:cNvSpPr>
              <a:spLocks noChangeArrowheads="1"/>
            </p:cNvSpPr>
            <p:nvPr/>
          </p:nvSpPr>
          <p:spPr bwMode="auto">
            <a:xfrm>
              <a:off x="3312" y="363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4133" y="3698"/>
              <a:ext cx="383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62"/>
            <p:cNvGrpSpPr>
              <a:grpSpLocks/>
            </p:cNvGrpSpPr>
            <p:nvPr/>
          </p:nvGrpSpPr>
          <p:grpSpPr bwMode="auto">
            <a:xfrm>
              <a:off x="3324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114" name="Group 63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54" name="Group 64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74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84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6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8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9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1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7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76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7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8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9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0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2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3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55" name="Group 83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5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66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8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9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0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1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2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58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9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0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2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3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4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5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15" name="Group 102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16" name="Group 10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3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46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8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9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0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1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37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38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9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5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17" name="Group 12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18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8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9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1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2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3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4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5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19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0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1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2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3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4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5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6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7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32" name="Group 141"/>
            <p:cNvGrpSpPr>
              <a:grpSpLocks/>
            </p:cNvGrpSpPr>
            <p:nvPr/>
          </p:nvGrpSpPr>
          <p:grpSpPr bwMode="auto">
            <a:xfrm>
              <a:off x="5052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36" name="Group 142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76" name="Group 14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96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06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7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8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9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0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1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2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3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7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98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9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1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2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3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4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5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77" name="Group 16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78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9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1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3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5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79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3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5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6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7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7" name="Group 181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38" name="Group 182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58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8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9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0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1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2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4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5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59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0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1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2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3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6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7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39" name="Group 201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40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50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1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2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3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4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5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6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7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41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42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5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9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sp>
          <p:nvSpPr>
            <p:cNvPr id="33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defRPr/>
              </a:pPr>
              <a:endParaRPr lang="en-US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4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5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initial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  <p:sp>
          <p:nvSpPr>
            <p:cNvPr id="35" name="Rectangle 222"/>
            <p:cNvSpPr>
              <a:spLocks noChangeArrowheads="1"/>
            </p:cNvSpPr>
            <p:nvPr/>
          </p:nvSpPr>
          <p:spPr bwMode="auto">
            <a:xfrm>
              <a:off x="3198" y="3353"/>
              <a:ext cx="2496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final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</p:grpSp>
      <p:sp>
        <p:nvSpPr>
          <p:cNvPr id="3" name="Oval Callout 2"/>
          <p:cNvSpPr/>
          <p:nvPr/>
        </p:nvSpPr>
        <p:spPr>
          <a:xfrm>
            <a:off x="2812745" y="2710516"/>
            <a:ext cx="831280" cy="820089"/>
          </a:xfrm>
          <a:prstGeom prst="wedgeEllipseCallout">
            <a:avLst>
              <a:gd name="adj1" fmla="val 78980"/>
              <a:gd name="adj2" fmla="val 39307"/>
            </a:avLst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9" tIns="45662" rIns="91319" bIns="45662" rtlCol="0" anchor="ctr"/>
          <a:lstStyle/>
          <a:p>
            <a:pPr algn="ctr" defTabSz="45660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3" name="Picture 232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785" y="5171715"/>
            <a:ext cx="2146291" cy="1429717"/>
          </a:xfrm>
          <a:prstGeom prst="rect">
            <a:avLst/>
          </a:prstGeom>
        </p:spPr>
      </p:pic>
      <p:pic>
        <p:nvPicPr>
          <p:cNvPr id="234" name="Picture 233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865" y="5171703"/>
            <a:ext cx="1297471" cy="1184648"/>
          </a:xfrm>
          <a:prstGeom prst="rect">
            <a:avLst/>
          </a:prstGeom>
        </p:spPr>
      </p:pic>
      <p:pic>
        <p:nvPicPr>
          <p:cNvPr id="235" name="Picture 234" descr="p5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78" y="5140875"/>
            <a:ext cx="2372649" cy="1482239"/>
          </a:xfrm>
          <a:prstGeom prst="rect">
            <a:avLst/>
          </a:prstGeom>
        </p:spPr>
      </p:pic>
      <p:pic>
        <p:nvPicPr>
          <p:cNvPr id="23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2743200"/>
            <a:ext cx="3299926" cy="236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5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971" r="-44971"/>
          <a:stretch>
            <a:fillRect/>
          </a:stretch>
        </p:blipFill>
        <p:spPr>
          <a:xfrm>
            <a:off x="647991" y="0"/>
            <a:ext cx="11034568" cy="6858000"/>
          </a:xfrm>
          <a:solidFill>
            <a:schemeClr val="bg1"/>
          </a:solidFill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30322"/>
            <a:ext cx="3048000" cy="164607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Possible CLIC stages </a:t>
            </a:r>
            <a:r>
              <a:rPr lang="en-US" sz="3200" dirty="0" smtClean="0">
                <a:solidFill>
                  <a:schemeClr val="bg1"/>
                </a:solidFill>
                <a:latin typeface="Calibri" charset="0"/>
              </a:rPr>
              <a:t>studied in the CDR</a:t>
            </a:r>
            <a:endParaRPr lang="en-US" sz="3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502" y="6355778"/>
            <a:ext cx="213302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E52F81-87D3-074D-88A0-67CBD4BDE3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Shot 2012-08-19 at 9.3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9012"/>
            <a:ext cx="3349625" cy="1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0265" y="291525"/>
            <a:ext cx="616239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1606" y="291525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28617" y="3795568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1" y="5012184"/>
            <a:ext cx="3112640" cy="156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91301" tIns="45653" rIns="91301" bIns="45653">
            <a:spAutoFit/>
          </a:bodyPr>
          <a:lstStyle/>
          <a:p>
            <a:pPr defTabSz="455134"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Key features: 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High gradient (energy/length)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Small beams (luminosity)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Repetition rates and bunch spacing (experimental conditions)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920" y="1752613"/>
            <a:ext cx="1830245" cy="1219188"/>
          </a:xfrm>
          <a:prstGeom prst="rect">
            <a:avLst/>
          </a:prstGeom>
        </p:spPr>
      </p:pic>
      <p:pic>
        <p:nvPicPr>
          <p:cNvPr id="12" name="Picture 11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52600"/>
            <a:ext cx="1106416" cy="10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36415"/>
            <a:ext cx="8978900" cy="5562598"/>
          </a:xfrm>
          <a:prstGeom prst="rect">
            <a:avLst/>
          </a:prstGeom>
          <a:noFill/>
          <a:ln>
            <a:solidFill>
              <a:srgbClr val="08080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69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52" y="2682654"/>
            <a:ext cx="2752653" cy="1715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Line 36"/>
          <p:cNvSpPr>
            <a:spLocks noChangeShapeType="1"/>
          </p:cNvSpPr>
          <p:nvPr/>
        </p:nvSpPr>
        <p:spPr bwMode="auto">
          <a:xfrm flipH="1" flipV="1">
            <a:off x="8922359" y="4410472"/>
            <a:ext cx="10803" cy="1793523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60" name="Line 33"/>
          <p:cNvSpPr>
            <a:spLocks noChangeShapeType="1"/>
          </p:cNvSpPr>
          <p:nvPr/>
        </p:nvSpPr>
        <p:spPr bwMode="auto">
          <a:xfrm flipH="1" flipV="1">
            <a:off x="3037417" y="788813"/>
            <a:ext cx="1" cy="18668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V="1">
            <a:off x="270933" y="750715"/>
            <a:ext cx="3" cy="18795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276227" y="704157"/>
            <a:ext cx="2619373" cy="214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2013-18</a:t>
            </a:r>
            <a:r>
              <a:rPr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Development Phase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Develop a Project Plan for a staged implementation in agreement with LHC findings; further technical developments with industry, performance studies for accelerator parts and systems, as well as for detectors. 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 flipV="1">
            <a:off x="2785538" y="4408312"/>
            <a:ext cx="5817" cy="1790701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4" name="Rektangel 23"/>
          <p:cNvSpPr>
            <a:spLocks noChangeArrowheads="1"/>
          </p:cNvSpPr>
          <p:nvPr/>
        </p:nvSpPr>
        <p:spPr bwMode="auto">
          <a:xfrm>
            <a:off x="228600" y="4470583"/>
            <a:ext cx="2555351" cy="14588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2018-19 Decisions</a:t>
            </a:r>
            <a:endParaRPr sz="1600" b="1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On the basis of LHC data</a:t>
            </a:r>
            <a:b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and Project Plans (for CLIC and other potential projects as FCC), take decisions about next project(s) at the Energy Frontier.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61" name="Rektangel 20"/>
          <p:cNvSpPr>
            <a:spLocks noChangeArrowheads="1"/>
          </p:cNvSpPr>
          <p:nvPr/>
        </p:nvSpPr>
        <p:spPr bwMode="auto">
          <a:xfrm>
            <a:off x="3059113" y="740665"/>
            <a:ext cx="2854855" cy="18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4-5 year Preparation Phase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Finalise implementation parameters, Drive Beam Facility and other </a:t>
            </a: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s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ystem verifications, site authorisation and preparation for industrial procurement.  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Prepare detailed Technical Proposals for the detector-systems.  </a:t>
            </a:r>
          </a:p>
        </p:txBody>
      </p:sp>
      <p:sp>
        <p:nvSpPr>
          <p:cNvPr id="63" name="Line 36"/>
          <p:cNvSpPr>
            <a:spLocks noChangeShapeType="1"/>
          </p:cNvSpPr>
          <p:nvPr/>
        </p:nvSpPr>
        <p:spPr bwMode="auto">
          <a:xfrm flipH="1" flipV="1">
            <a:off x="5899195" y="4419600"/>
            <a:ext cx="0" cy="17526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65" name="Rektangel 23"/>
          <p:cNvSpPr>
            <a:spLocks noChangeArrowheads="1"/>
          </p:cNvSpPr>
          <p:nvPr/>
        </p:nvSpPr>
        <p:spPr bwMode="auto">
          <a:xfrm>
            <a:off x="3296355" y="4483818"/>
            <a:ext cx="257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2024-25 Construction Start</a:t>
            </a:r>
            <a:b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Ready for full construction</a:t>
            </a:r>
            <a:b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 and main tunnel excavation. </a:t>
            </a:r>
            <a:endParaRPr sz="1400" noProof="1" smtClean="0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67" name="Line 33"/>
          <p:cNvSpPr>
            <a:spLocks noChangeShapeType="1"/>
          </p:cNvSpPr>
          <p:nvPr/>
        </p:nvSpPr>
        <p:spPr bwMode="auto">
          <a:xfrm flipV="1">
            <a:off x="6134100" y="780351"/>
            <a:ext cx="4231" cy="1866897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71" name="Rektangel 20"/>
          <p:cNvSpPr>
            <a:spLocks noChangeArrowheads="1"/>
          </p:cNvSpPr>
          <p:nvPr/>
        </p:nvSpPr>
        <p:spPr bwMode="auto">
          <a:xfrm>
            <a:off x="6151028" y="700454"/>
            <a:ext cx="2523072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Construction Phase </a:t>
            </a:r>
            <a:endParaRPr sz="1600" b="1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Stage 1 construction of CLIC, in parallel with detector construction.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Preparation for implementation of further stages.</a:t>
            </a:r>
          </a:p>
        </p:txBody>
      </p:sp>
      <p:sp>
        <p:nvSpPr>
          <p:cNvPr id="75" name="Rektangel 23"/>
          <p:cNvSpPr>
            <a:spLocks noChangeArrowheads="1"/>
          </p:cNvSpPr>
          <p:nvPr/>
        </p:nvSpPr>
        <p:spPr bwMode="auto">
          <a:xfrm>
            <a:off x="6633633" y="4461240"/>
            <a:ext cx="2245779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 Commissioning </a:t>
            </a:r>
            <a:endParaRPr sz="1600" b="1" noProof="1" smtClean="0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B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ecoming ready for data-taking as the LHC programme</a:t>
            </a: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reaches completion</a:t>
            </a:r>
            <a:r>
              <a:rPr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.</a:t>
            </a:r>
            <a:endParaRPr lang="en-US" sz="1400" noProof="1" smtClean="0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pic>
        <p:nvPicPr>
          <p:cNvPr id="6" name="Picture 5" descr="CLIC0-layout20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767" y="2676879"/>
            <a:ext cx="2854137" cy="1714500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2663288"/>
            <a:ext cx="2548467" cy="17450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7492" y="457200"/>
            <a:ext cx="3141691" cy="2438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4114800"/>
            <a:ext cx="3124200" cy="2362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400" y="4419600"/>
            <a:ext cx="6324600" cy="1323439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Common work with ILC related to several acc. systems as part of the LC coll., also related to initial stage physics and detector developments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Common physics benchmarking with FCC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pp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 and common detect. challenges (ex: timing, granularity), as well as project implementation studies (costs, power, infrastructures …)  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609600"/>
            <a:ext cx="6324600" cy="381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19400" y="0"/>
            <a:ext cx="4191000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New institutes are joining: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In 2014 SINAP Shanghai and IPM Tehran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Detector collaboration operative with 23 institutes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3" grpId="0" build="allAtOnce" animBg="1"/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5181600" y="51097"/>
            <a:ext cx="3962400" cy="5585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 lnSpcReduction="10000"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Main activities</a:t>
            </a:r>
            <a:endParaRPr lang="en-US" sz="36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3481867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chemeClr val="bg1"/>
                </a:solidFill>
              </a:rPr>
              <a:t>Parameters, Design and Implementation: </a:t>
            </a:r>
          </a:p>
          <a:p>
            <a:pPr marL="171450" marR="0" lvl="1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0" dirty="0">
                <a:solidFill>
                  <a:schemeClr val="bg1"/>
                </a:solidFill>
              </a:rPr>
              <a:t>Integrated Baseline Design and Parameters    </a:t>
            </a:r>
          </a:p>
          <a:p>
            <a:pPr marL="171450" marR="0" lvl="1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0" dirty="0">
                <a:solidFill>
                  <a:schemeClr val="bg1"/>
                </a:solidFill>
              </a:rPr>
              <a:t>Cost and power </a:t>
            </a:r>
            <a:r>
              <a:rPr lang="en-US" sz="1200" kern="0" dirty="0" err="1" smtClean="0">
                <a:solidFill>
                  <a:schemeClr val="bg1"/>
                </a:solidFill>
              </a:rPr>
              <a:t>optimisation</a:t>
            </a:r>
            <a:r>
              <a:rPr lang="en-US" sz="1200" kern="0" dirty="0" smtClean="0">
                <a:solidFill>
                  <a:schemeClr val="bg1"/>
                </a:solidFill>
              </a:rPr>
              <a:t> in design and technological developments, optimal stages</a:t>
            </a:r>
          </a:p>
          <a:p>
            <a:pPr marL="171450" marR="0" lvl="1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0" dirty="0" smtClean="0">
                <a:solidFill>
                  <a:schemeClr val="bg1"/>
                </a:solidFill>
              </a:rPr>
              <a:t>Links to experimental </a:t>
            </a:r>
            <a:r>
              <a:rPr lang="en-US" sz="1200" kern="0" dirty="0" err="1" smtClean="0">
                <a:solidFill>
                  <a:schemeClr val="bg1"/>
                </a:solidFill>
              </a:rPr>
              <a:t>programme</a:t>
            </a:r>
            <a:r>
              <a:rPr lang="en-US" sz="1200" kern="0" dirty="0" smtClean="0">
                <a:solidFill>
                  <a:schemeClr val="bg1"/>
                </a:solidFill>
              </a:rPr>
              <a:t> and integrate experimental results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219200"/>
            <a:ext cx="3505200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rgbClr val="FFFFFF"/>
                </a:solidFill>
              </a:rPr>
              <a:t>X-band Technologies 	</a:t>
            </a:r>
            <a:endParaRPr lang="en-US" sz="1200" b="1" dirty="0">
              <a:solidFill>
                <a:srgbClr val="FFFFFF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High gradient structures </a:t>
            </a:r>
            <a:r>
              <a:rPr lang="en-US" sz="1200" dirty="0" smtClean="0">
                <a:solidFill>
                  <a:srgbClr val="FFFFFF"/>
                </a:solidFill>
              </a:rPr>
              <a:t>and high </a:t>
            </a:r>
            <a:r>
              <a:rPr lang="en-US" sz="1200" dirty="0" err="1" smtClean="0">
                <a:solidFill>
                  <a:srgbClr val="FFFFFF"/>
                </a:solidFill>
              </a:rPr>
              <a:t>eff</a:t>
            </a:r>
            <a:r>
              <a:rPr lang="en-US" sz="1200" dirty="0" smtClean="0">
                <a:solidFill>
                  <a:srgbClr val="FFFFFF"/>
                </a:solidFill>
              </a:rPr>
              <a:t> RF </a:t>
            </a:r>
            <a:endParaRPr lang="en-US" sz="1200" dirty="0">
              <a:solidFill>
                <a:srgbClr val="FFFFFF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New X-</a:t>
            </a:r>
            <a:r>
              <a:rPr lang="en-US" sz="1200" dirty="0">
                <a:solidFill>
                  <a:srgbClr val="FFFFFF"/>
                </a:solidFill>
              </a:rPr>
              <a:t>band High power Testing </a:t>
            </a:r>
            <a:r>
              <a:rPr lang="en-US" sz="1200" dirty="0" smtClean="0">
                <a:solidFill>
                  <a:srgbClr val="FFFFFF"/>
                </a:solidFill>
              </a:rPr>
              <a:t>Facilities (x3)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>
                <a:solidFill>
                  <a:srgbClr val="FFFFFF"/>
                </a:solidFill>
              </a:rPr>
              <a:t>Use of </a:t>
            </a:r>
            <a:r>
              <a:rPr lang="en-US" sz="1200" dirty="0" err="1" smtClean="0">
                <a:solidFill>
                  <a:srgbClr val="FFFFFF"/>
                </a:solidFill>
              </a:rPr>
              <a:t>Xband</a:t>
            </a:r>
            <a:r>
              <a:rPr lang="en-US" sz="1200" dirty="0" smtClean="0">
                <a:solidFill>
                  <a:srgbClr val="FFFFFF"/>
                </a:solidFill>
              </a:rPr>
              <a:t> technologies for FELs 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2097741" cy="1684800"/>
          </a:xfrm>
          <a:prstGeom prst="rect">
            <a:avLst/>
          </a:prstGeom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0" y="3733800"/>
            <a:ext cx="1981200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Xband</a:t>
            </a:r>
            <a:r>
              <a:rPr lang="en-US" sz="900" dirty="0" smtClean="0"/>
              <a:t> disk, </a:t>
            </a:r>
            <a:r>
              <a:rPr lang="en-US" sz="900" dirty="0" err="1" smtClean="0"/>
              <a:t>Xband</a:t>
            </a:r>
            <a:r>
              <a:rPr lang="en-US" sz="900" dirty="0" smtClean="0"/>
              <a:t> </a:t>
            </a:r>
            <a:r>
              <a:rPr lang="en-US" sz="900" dirty="0" err="1" smtClean="0"/>
              <a:t>teststand</a:t>
            </a:r>
            <a:endParaRPr lang="en-US" sz="900" dirty="0"/>
          </a:p>
        </p:txBody>
      </p:sp>
      <p:pic>
        <p:nvPicPr>
          <p:cNvPr id="20" name="Picture 19" descr="BDR_graph_20-11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976037"/>
            <a:ext cx="5257800" cy="2510363"/>
          </a:xfrm>
          <a:prstGeom prst="rect">
            <a:avLst/>
          </a:prstGeom>
        </p:spPr>
      </p:pic>
      <p:pic>
        <p:nvPicPr>
          <p:cNvPr id="21" name="Picture 20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27" y="2209800"/>
            <a:ext cx="1686673" cy="1123550"/>
          </a:xfrm>
          <a:prstGeom prst="rect">
            <a:avLst/>
          </a:prstGeom>
        </p:spPr>
      </p:pic>
      <p:pic>
        <p:nvPicPr>
          <p:cNvPr id="22" name="Picture 2" descr="C:\Giovanni\Dropbox\Camera Uploads\2013-10-10 14.42.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17261" b="11817"/>
          <a:stretch/>
        </p:blipFill>
        <p:spPr bwMode="auto">
          <a:xfrm>
            <a:off x="4572000" y="838200"/>
            <a:ext cx="1917123" cy="18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Giovanni\Dropbox\Camera Uploads\2013-10-10 14.51.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17501" r="8327"/>
          <a:stretch/>
        </p:blipFill>
        <p:spPr bwMode="auto">
          <a:xfrm>
            <a:off x="6561083" y="838200"/>
            <a:ext cx="2582917" cy="186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62400"/>
            <a:ext cx="4622800" cy="28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c4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14400"/>
            <a:ext cx="6938347" cy="2590800"/>
          </a:xfrm>
          <a:prstGeom prst="rect">
            <a:avLst/>
          </a:prstGeom>
          <a:ln>
            <a:noFill/>
          </a:ln>
        </p:spPr>
      </p:pic>
      <p:sp>
        <p:nvSpPr>
          <p:cNvPr id="35847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Linear Colliders</a:t>
            </a:r>
            <a:endParaRPr lang="en-US" sz="36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3183791"/>
            <a:ext cx="7696200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Key features: scalable to high energies, expandable (also with novel technologies later), very linked to light-sources (low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emittance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rings and FEL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linacs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) 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Challenges: Gradients, luminosity (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nano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beams), power efficiency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Strategies: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Japan-KEK: Consider hosting ILC 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European Strategy: High energy frontier beyond LHC: CLIC technology an option to be pursued, ILC in Japan a welcome initiative - shorter timescale, follow up Higgs discovery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Snowmass -&gt; P5: High-lights physics potential of ILC and US participation (within 2025 Horizon)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Many other countries have their own strategies with LC activities central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838200"/>
            <a:ext cx="7696200" cy="5847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Generic LC:</a:t>
            </a:r>
          </a:p>
          <a:p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1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5181600" y="51097"/>
            <a:ext cx="3962400" cy="5585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 lnSpcReduction="10000"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Main activities</a:t>
            </a:r>
            <a:endParaRPr lang="en-US" sz="36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4" y="2743200"/>
            <a:ext cx="3428616" cy="257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133600" cy="16773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0"/>
            <a:ext cx="3429000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Experimental verification	</a:t>
            </a:r>
            <a:endParaRPr lang="en-US" sz="1200" b="1" dirty="0">
              <a:solidFill>
                <a:schemeClr val="bg1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Drive Beam and two beam scheme (CTF3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Low </a:t>
            </a:r>
            <a:r>
              <a:rPr lang="en-US" sz="1200" dirty="0" err="1">
                <a:solidFill>
                  <a:schemeClr val="bg1"/>
                </a:solidFill>
              </a:rPr>
              <a:t>emittance</a:t>
            </a:r>
            <a:r>
              <a:rPr lang="en-US" sz="1200" dirty="0">
                <a:solidFill>
                  <a:schemeClr val="bg1"/>
                </a:solidFill>
              </a:rPr>
              <a:t> ring tests </a:t>
            </a:r>
            <a:r>
              <a:rPr lang="en-US" sz="1200" dirty="0" smtClean="0">
                <a:solidFill>
                  <a:schemeClr val="bg1"/>
                </a:solidFill>
              </a:rPr>
              <a:t>– low </a:t>
            </a:r>
            <a:r>
              <a:rPr lang="en-US" sz="1200" dirty="0" err="1" smtClean="0">
                <a:solidFill>
                  <a:schemeClr val="bg1"/>
                </a:solidFill>
              </a:rPr>
              <a:t>emittances</a:t>
            </a:r>
            <a:endParaRPr lang="en-US" sz="1200" b="1" dirty="0">
              <a:solidFill>
                <a:schemeClr val="bg1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System </a:t>
            </a:r>
            <a:r>
              <a:rPr lang="en-US" sz="1200" dirty="0" smtClean="0">
                <a:solidFill>
                  <a:schemeClr val="bg1"/>
                </a:solidFill>
              </a:rPr>
              <a:t>Tests: ATF – final focus, FACET and FELs – beam based alignment and </a:t>
            </a:r>
            <a:r>
              <a:rPr lang="en-US" sz="1200" dirty="0" err="1" smtClean="0">
                <a:solidFill>
                  <a:schemeClr val="bg1"/>
                </a:solidFill>
              </a:rPr>
              <a:t>emittance</a:t>
            </a:r>
            <a:r>
              <a:rPr lang="en-US" sz="1200" dirty="0" smtClean="0">
                <a:solidFill>
                  <a:schemeClr val="bg1"/>
                </a:solidFill>
              </a:rPr>
              <a:t> preservation in </a:t>
            </a:r>
            <a:r>
              <a:rPr lang="en-US" sz="1200" dirty="0" err="1" smtClean="0">
                <a:solidFill>
                  <a:schemeClr val="bg1"/>
                </a:solidFill>
              </a:rPr>
              <a:t>linacs</a:t>
            </a:r>
            <a:r>
              <a:rPr lang="en-US" sz="1200" dirty="0" smtClean="0">
                <a:solidFill>
                  <a:schemeClr val="bg1"/>
                </a:solidFill>
              </a:rPr>
              <a:t> (see later)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P100005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1781175" cy="135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700" y="3657600"/>
            <a:ext cx="1447800" cy="10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997" y="4876800"/>
            <a:ext cx="2791903" cy="176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Type 1 on legs 00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2362200"/>
            <a:ext cx="1506236" cy="1147249"/>
          </a:xfrm>
          <a:prstGeom prst="rect">
            <a:avLst/>
          </a:prstGeom>
        </p:spPr>
      </p:pic>
      <p:pic>
        <p:nvPicPr>
          <p:cNvPr id="26" name="Content Placeholder 3" descr="DSC_0049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362200"/>
            <a:ext cx="1354761" cy="1600200"/>
          </a:xfrm>
          <a:prstGeom prst="rect">
            <a:avLst/>
          </a:prstGeom>
          <a:effectLst/>
        </p:spPr>
      </p:pic>
      <p:sp>
        <p:nvSpPr>
          <p:cNvPr id="12" name="Rectangle 11"/>
          <p:cNvSpPr/>
          <p:nvPr/>
        </p:nvSpPr>
        <p:spPr>
          <a:xfrm>
            <a:off x="5257800" y="1447800"/>
            <a:ext cx="3429000" cy="646331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Technical Developments	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Key components for </a:t>
            </a:r>
            <a:r>
              <a:rPr lang="en-US" sz="1200" dirty="0" err="1">
                <a:solidFill>
                  <a:schemeClr val="bg1"/>
                </a:solidFill>
              </a:rPr>
              <a:t>systemtests</a:t>
            </a:r>
            <a:r>
              <a:rPr lang="en-US" sz="1200" dirty="0">
                <a:solidFill>
                  <a:schemeClr val="bg1"/>
                </a:solidFill>
              </a:rPr>
              <a:t>, machine </a:t>
            </a:r>
            <a:r>
              <a:rPr lang="en-US" sz="1200" dirty="0" smtClean="0">
                <a:solidFill>
                  <a:schemeClr val="bg1"/>
                </a:solidFill>
              </a:rPr>
              <a:t>performance, cost </a:t>
            </a:r>
            <a:r>
              <a:rPr lang="en-US" sz="1200" dirty="0">
                <a:solidFill>
                  <a:schemeClr val="bg1"/>
                </a:solidFill>
              </a:rPr>
              <a:t>or power reduction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72200" y="6553200"/>
            <a:ext cx="2819400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QD0, nm-stabilization, BPM, </a:t>
            </a:r>
            <a:r>
              <a:rPr lang="en-US" sz="900" dirty="0" err="1" smtClean="0"/>
              <a:t>NbTi</a:t>
            </a:r>
            <a:r>
              <a:rPr lang="en-US" sz="900" dirty="0" smtClean="0"/>
              <a:t> wiggler </a:t>
            </a:r>
            <a:endParaRPr lang="en-US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3352800" y="4572000"/>
            <a:ext cx="1143000" cy="228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Module into CTF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458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2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Xband</a:t>
            </a:r>
            <a:r>
              <a:rPr lang="en-US" sz="3200" dirty="0" smtClean="0">
                <a:solidFill>
                  <a:srgbClr val="FFFFFF"/>
                </a:solidFill>
              </a:rPr>
              <a:t> facilities - FELs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4813300" cy="4419600"/>
          </a:xfrm>
        </p:spPr>
        <p:txBody>
          <a:bodyPr>
            <a:normAutofit fontScale="40000" lnSpcReduction="20000"/>
          </a:bodyPr>
          <a:lstStyle/>
          <a:p>
            <a:r>
              <a:rPr lang="en-US" sz="2900" dirty="0" smtClean="0"/>
              <a:t>X-band technology appears interesting for compact, relatively low cost FELs – new or extensions</a:t>
            </a:r>
          </a:p>
          <a:p>
            <a:pPr lvl="1"/>
            <a:r>
              <a:rPr lang="en-US" sz="2900" dirty="0" smtClean="0"/>
              <a:t>Logical step after S-band and C-band</a:t>
            </a:r>
          </a:p>
          <a:p>
            <a:pPr lvl="1"/>
            <a:r>
              <a:rPr lang="en-US" sz="2900" dirty="0"/>
              <a:t>Example similar to </a:t>
            </a:r>
            <a:r>
              <a:rPr lang="en-US" sz="2900" dirty="0" err="1"/>
              <a:t>SwissFEL</a:t>
            </a:r>
            <a:r>
              <a:rPr lang="en-US" sz="2900" dirty="0"/>
              <a:t>: E=6 </a:t>
            </a:r>
            <a:r>
              <a:rPr lang="en-US" sz="2900" dirty="0" err="1"/>
              <a:t>GeV</a:t>
            </a:r>
            <a:r>
              <a:rPr lang="en-US" sz="2900" dirty="0"/>
              <a:t>, Ne=0.25 </a:t>
            </a:r>
            <a:r>
              <a:rPr lang="en-US" sz="2900" dirty="0" err="1"/>
              <a:t>nC</a:t>
            </a:r>
            <a:r>
              <a:rPr lang="en-US" sz="2900" dirty="0" smtClean="0"/>
              <a:t>, </a:t>
            </a:r>
            <a:r>
              <a:rPr lang="en-US" sz="3000" dirty="0" err="1" smtClean="0">
                <a:latin typeface="Symbol" charset="2"/>
                <a:cs typeface="Symbol" charset="2"/>
              </a:rPr>
              <a:t>s</a:t>
            </a:r>
            <a:r>
              <a:rPr lang="en-US" sz="3000" baseline="-25000" dirty="0" err="1" smtClean="0">
                <a:cs typeface="Symbol" charset="2"/>
              </a:rPr>
              <a:t>z</a:t>
            </a:r>
            <a:r>
              <a:rPr lang="en-US" sz="3000" dirty="0">
                <a:cs typeface="Symbol" charset="2"/>
              </a:rPr>
              <a:t>=</a:t>
            </a:r>
            <a:r>
              <a:rPr lang="en-US" sz="3000" dirty="0" smtClean="0">
                <a:cs typeface="Symbol" charset="2"/>
              </a:rPr>
              <a:t>8</a:t>
            </a:r>
            <a:r>
              <a:rPr lang="en-US" sz="3000" dirty="0" smtClean="0">
                <a:latin typeface="Symbol" charset="2"/>
                <a:cs typeface="Symbol" charset="2"/>
              </a:rPr>
              <a:t>m</a:t>
            </a:r>
            <a:r>
              <a:rPr lang="en-US" sz="3000" dirty="0" smtClean="0">
                <a:cs typeface="Symbol" charset="2"/>
              </a:rPr>
              <a:t>m</a:t>
            </a:r>
          </a:p>
          <a:p>
            <a:pPr marL="456700" lvl="1" indent="0">
              <a:buNone/>
            </a:pPr>
            <a:endParaRPr lang="en-US" sz="3000" dirty="0" smtClean="0"/>
          </a:p>
          <a:p>
            <a:r>
              <a:rPr lang="en-US" sz="2900" dirty="0" smtClean="0"/>
              <a:t>Use of X-band in other projects will support </a:t>
            </a:r>
            <a:r>
              <a:rPr lang="en-US" sz="2900" dirty="0" err="1" smtClean="0"/>
              <a:t>industrialisation</a:t>
            </a:r>
            <a:endParaRPr lang="en-US" sz="2900" dirty="0" smtClean="0"/>
          </a:p>
          <a:p>
            <a:pPr lvl="1"/>
            <a:r>
              <a:rPr lang="en-US" sz="2900" dirty="0" smtClean="0"/>
              <a:t>They will be klystron-based, additional synergy with klystron-based first energy stage</a:t>
            </a:r>
          </a:p>
          <a:p>
            <a:pPr lvl="1"/>
            <a:endParaRPr lang="en-US" sz="2900" dirty="0" smtClean="0"/>
          </a:p>
          <a:p>
            <a:r>
              <a:rPr lang="en-US" sz="2900" dirty="0"/>
              <a:t>Started to collaborate on use of X-band in FELs</a:t>
            </a:r>
          </a:p>
          <a:p>
            <a:pPr lvl="1"/>
            <a:r>
              <a:rPr lang="en-US" sz="2900" dirty="0"/>
              <a:t>Australian Light Source, Turkish Accelerator Centre, </a:t>
            </a:r>
            <a:r>
              <a:rPr lang="en-US" sz="2900" dirty="0" err="1"/>
              <a:t>Elettra</a:t>
            </a:r>
            <a:r>
              <a:rPr lang="en-US" sz="2900" dirty="0"/>
              <a:t>, SINAP, Cockcroft Institute, TU Athens, U. Oslo, Uppsala University, CERN</a:t>
            </a:r>
          </a:p>
          <a:p>
            <a:pPr lvl="1"/>
            <a:endParaRPr lang="en-US" sz="2900" dirty="0"/>
          </a:p>
          <a:p>
            <a:r>
              <a:rPr lang="en-US" sz="2900" dirty="0"/>
              <a:t>Share common work between </a:t>
            </a:r>
            <a:r>
              <a:rPr lang="en-US" sz="2900" dirty="0" smtClean="0"/>
              <a:t>partners </a:t>
            </a:r>
            <a:endParaRPr lang="en-US" sz="2900" dirty="0"/>
          </a:p>
          <a:p>
            <a:pPr lvl="1"/>
            <a:r>
              <a:rPr lang="en-US" sz="2900" dirty="0"/>
              <a:t>Cost model and </a:t>
            </a:r>
            <a:r>
              <a:rPr lang="en-US" sz="2900" dirty="0" err="1"/>
              <a:t>optimisation</a:t>
            </a:r>
            <a:endParaRPr lang="en-US" sz="2900" dirty="0"/>
          </a:p>
          <a:p>
            <a:pPr lvl="1"/>
            <a:r>
              <a:rPr lang="en-US" sz="2900" dirty="0"/>
              <a:t>Beam dynamics, e.g. beam-based alignment</a:t>
            </a:r>
          </a:p>
          <a:p>
            <a:pPr lvl="1"/>
            <a:r>
              <a:rPr lang="en-US" sz="2900" dirty="0"/>
              <a:t>Accelerator systems, e.g. alignment, instrumentation…</a:t>
            </a:r>
          </a:p>
          <a:p>
            <a:endParaRPr lang="en-US" sz="2900" dirty="0"/>
          </a:p>
          <a:p>
            <a:r>
              <a:rPr lang="en-US" sz="2900" dirty="0"/>
              <a:t>Define common standard solutions</a:t>
            </a:r>
          </a:p>
          <a:p>
            <a:pPr lvl="1"/>
            <a:r>
              <a:rPr lang="en-US" sz="2900" dirty="0"/>
              <a:t>Common RF component design, -&gt; industry standard</a:t>
            </a:r>
          </a:p>
          <a:p>
            <a:pPr lvl="1"/>
            <a:r>
              <a:rPr lang="en-US" sz="2900" dirty="0"/>
              <a:t>High repetition rate klystrons (500Hz soon to be ordered for CLIC)</a:t>
            </a:r>
          </a:p>
          <a:p>
            <a:pPr lvl="1"/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105400" y="5039320"/>
            <a:ext cx="3861833" cy="95410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Great potential for collaboration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057400"/>
            <a:ext cx="3886200" cy="2914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495800" cy="11430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685800"/>
            <a:ext cx="4343400" cy="11430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61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Main </a:t>
            </a:r>
            <a:r>
              <a:rPr lang="en-US" sz="3600" dirty="0" err="1" smtClean="0"/>
              <a:t>Linac</a:t>
            </a:r>
            <a:r>
              <a:rPr lang="en-US" sz="3600" dirty="0" smtClean="0"/>
              <a:t> Tolerances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21" y="732422"/>
            <a:ext cx="8345481" cy="23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Vertical_L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103" y="3657600"/>
            <a:ext cx="289989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48400" y="4953000"/>
            <a:ext cx="3151331" cy="646331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Test of prototype shows</a:t>
            </a:r>
          </a:p>
          <a:p>
            <a:pPr lvl="1">
              <a:buFont typeface="Arial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vertical RMS error of 11</a:t>
            </a:r>
            <a:r>
              <a:rPr lang="el-GR" sz="1200" dirty="0">
                <a:solidFill>
                  <a:prstClr val="black"/>
                </a:solidFill>
                <a:latin typeface="Calibri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m</a:t>
            </a:r>
          </a:p>
          <a:p>
            <a:pPr lvl="1">
              <a:buFont typeface="Arial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i.e. accuracy is approx. 13.5</a:t>
            </a:r>
            <a:r>
              <a:rPr lang="el-GR" sz="1200" dirty="0">
                <a:solidFill>
                  <a:prstClr val="black"/>
                </a:solidFill>
                <a:latin typeface="Calibri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40600" y="670867"/>
            <a:ext cx="1612901" cy="46166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Stabilise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quadrupole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O(1nm) @ 1Hz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691243"/>
            <a:ext cx="1371600" cy="109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738644" y="0"/>
            <a:ext cx="7567612" cy="615950"/>
          </a:xfrm>
          <a:prstGeom prst="rect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Calibri"/>
              </a:rPr>
              <a:t>P</a:t>
            </a:r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erformance verifications – CLIC 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153150" y="2789833"/>
            <a:ext cx="1767797" cy="406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77286" y="2789833"/>
            <a:ext cx="2631414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581400" y="2743200"/>
            <a:ext cx="802618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387602" y="2789829"/>
            <a:ext cx="1089684" cy="74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Bent-Up Arrow 32"/>
          <p:cNvSpPr/>
          <p:nvPr/>
        </p:nvSpPr>
        <p:spPr>
          <a:xfrm flipH="1">
            <a:off x="2514600" y="4038600"/>
            <a:ext cx="762000" cy="762000"/>
          </a:xfrm>
          <a:prstGeom prst="bentUpArrow">
            <a:avLst>
              <a:gd name="adj1" fmla="val 18056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920947" y="1344478"/>
            <a:ext cx="101600" cy="102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52800" y="4599801"/>
            <a:ext cx="190500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2) Beam-based alignment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65699" y="3196223"/>
            <a:ext cx="28412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1) Pre-align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BPMs+quads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accuracy O(10μm) over about 200m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6671" y="3538091"/>
            <a:ext cx="262123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3) Use wake-field monitors accuracy O(3.5μm) – CTF3 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715000"/>
            <a:ext cx="134890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971800"/>
            <a:ext cx="1372504" cy="11400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Bent-Up Arrow 7"/>
          <p:cNvSpPr/>
          <p:nvPr/>
        </p:nvSpPr>
        <p:spPr>
          <a:xfrm rot="16200000" flipH="1">
            <a:off x="5086350" y="4019550"/>
            <a:ext cx="1143000" cy="5715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9600"/>
            <a:ext cx="6096000" cy="45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1447800"/>
            <a:ext cx="6096000" cy="45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5136" y="2286000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0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53" y="8801"/>
            <a:ext cx="5373065" cy="40297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931678"/>
            <a:ext cx="5235094" cy="39263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976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90"/>
            <a:ext cx="9144000" cy="6469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ATF2: </a:t>
            </a:r>
            <a:r>
              <a:rPr lang="en-US" sz="3200" dirty="0" err="1" smtClean="0">
                <a:solidFill>
                  <a:srgbClr val="FFFFFF"/>
                </a:solidFill>
              </a:rPr>
              <a:t>Stabilisation</a:t>
            </a:r>
            <a:r>
              <a:rPr lang="en-US" sz="3200" dirty="0" smtClean="0">
                <a:solidFill>
                  <a:srgbClr val="FFFFFF"/>
                </a:solidFill>
              </a:rPr>
              <a:t> Experiment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09600"/>
            <a:ext cx="4572000" cy="2308324"/>
          </a:xfrm>
          <a:prstGeom prst="rect">
            <a:avLst/>
          </a:prstGeom>
          <a:solidFill>
            <a:srgbClr val="4F81BD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The CLIC coll. is very interested in a longer term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programme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at ATF2 and ideas exist for:</a:t>
            </a: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Building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2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octupoles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for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ATF2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(to study FFS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tuning with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octupoles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)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Test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of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OTR/ODR system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at ATF2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Test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and use of accurate kicker/amplifier system is considered</a:t>
            </a: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General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support for ATF2 operation</a:t>
            </a:r>
          </a:p>
        </p:txBody>
      </p:sp>
    </p:spTree>
    <p:extLst>
      <p:ext uri="{BB962C8B-B14F-4D97-AF65-F5344CB8AC3E}">
        <p14:creationId xmlns:p14="http://schemas.microsoft.com/office/powerpoint/2010/main" val="42788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FFFFFF"/>
                </a:solidFill>
              </a:rPr>
              <a:t>LC costing (from ILC TDR and CLIC CDR) </a:t>
            </a:r>
            <a:endParaRPr lang="ja-JP" altLang="en-US" sz="3200" b="1" dirty="0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Arial Unicode MS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Arial Unicode MS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4683292"/>
              </p:ext>
            </p:extLst>
          </p:nvPr>
        </p:nvGraphicFramePr>
        <p:xfrm>
          <a:off x="0" y="1143000"/>
          <a:ext cx="6553200" cy="40385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7463"/>
                <a:gridCol w="1197380"/>
                <a:gridCol w="1715246"/>
                <a:gridCol w="1803111"/>
              </a:tblGrid>
              <a:tr h="1371798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M&amp;S Value</a:t>
                      </a:r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(Ratio)</a:t>
                      </a:r>
                      <a:endParaRPr kumimoji="1" lang="ja-JP" altLang="en-US" sz="1400" dirty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M&amp;S 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Value</a:t>
                      </a:r>
                      <a:endParaRPr kumimoji="1" lang="en-US" altLang="ja-JP" sz="1400" baseline="0" dirty="0" smtClean="0"/>
                    </a:p>
                    <a:p>
                      <a:pPr algn="ctr"/>
                      <a:endParaRPr kumimoji="1" lang="en-US" altLang="ja-JP" sz="1400" baseline="0" dirty="0" smtClean="0"/>
                    </a:p>
                    <a:p>
                      <a:pPr algn="ctr"/>
                      <a:r>
                        <a:rPr kumimoji="1" lang="en-US" altLang="ja-JP" sz="1400" baseline="0" dirty="0" smtClean="0"/>
                        <a:t> (GILCU)</a:t>
                      </a:r>
                      <a:endParaRPr kumimoji="1" lang="ja-JP" altLang="en-US" sz="1400" dirty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Labor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(M person-</a:t>
                      </a:r>
                      <a:r>
                        <a:rPr kumimoji="1" lang="en-US" altLang="ja-JP" sz="1200" dirty="0" err="1" smtClean="0"/>
                        <a:t>hr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 smtClean="0"/>
                    </a:p>
                  </a:txBody>
                  <a:tcPr marL="86360" marR="86360"/>
                </a:tc>
              </a:tr>
              <a:tr h="68334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RDR-2007</a:t>
                      </a:r>
                      <a:endParaRPr kumimoji="1" lang="ja-JP" altLang="en-US" sz="1400" dirty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/>
                        <a:t>6.31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24.4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6360" marR="86360" anchor="ctr"/>
                </a:tc>
              </a:tr>
              <a:tr h="68334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RDR-2012</a:t>
                      </a:r>
                    </a:p>
                    <a:p>
                      <a:r>
                        <a:rPr kumimoji="1" lang="en-US" altLang="ja-JP" sz="1100" dirty="0" smtClean="0"/>
                        <a:t>(15%</a:t>
                      </a:r>
                      <a:r>
                        <a:rPr kumimoji="1" lang="en-US" altLang="ja-JP" sz="1100" baseline="0" dirty="0" smtClean="0"/>
                        <a:t> inflation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>
                        <a:solidFill>
                          <a:srgbClr val="3366FF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 1.15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7.27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 smtClean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24.4</a:t>
                      </a:r>
                      <a:endParaRPr kumimoji="1" lang="ja-JP" alt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</a:tr>
              <a:tr h="761045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TDR-2012</a:t>
                      </a:r>
                      <a:r>
                        <a:rPr kumimoji="1" lang="en-US" altLang="ja-JP" sz="1400" baseline="0" dirty="0" smtClean="0"/>
                        <a:t> </a:t>
                      </a:r>
                    </a:p>
                    <a:p>
                      <a:r>
                        <a:rPr kumimoji="1" lang="en-US" altLang="ja-JP" sz="1400" baseline="0" dirty="0" smtClean="0"/>
                        <a:t> average for 3 region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1.23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7.78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 smtClean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22.6</a:t>
                      </a:r>
                      <a:endParaRPr kumimoji="1" lang="ja-JP" alt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</a:tr>
              <a:tr h="53907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TDR- (Asia)</a:t>
                      </a:r>
                    </a:p>
                    <a:p>
                      <a:r>
                        <a:rPr kumimoji="1" lang="en-US" altLang="ja-JP" sz="1400" dirty="0" smtClean="0"/>
                        <a:t> mountain</a:t>
                      </a:r>
                      <a:r>
                        <a:rPr kumimoji="1" lang="en-US" altLang="ja-JP" sz="1400" baseline="0" dirty="0" smtClean="0"/>
                        <a:t> site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/>
                        <a:t>1.26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7.98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 smtClean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22.9</a:t>
                      </a:r>
                      <a:endParaRPr kumimoji="1" lang="ja-JP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86360" marR="86360" anchor="ctr"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0" y="5229771"/>
            <a:ext cx="8340693" cy="1323429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1)  Estimated by using PPP (purchasing power parity) methodology established by OECD</a:t>
            </a:r>
          </a:p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2) Conversion to Japanese Yen: using currency exchange rates </a:t>
            </a:r>
          </a:p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　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- assuming a model with </a:t>
            </a:r>
            <a:r>
              <a:rPr kumimoji="1" lang="en-US" altLang="ja-JP" sz="1600" dirty="0">
                <a:solidFill>
                  <a:srgbClr val="008000"/>
                </a:solidFill>
                <a:latin typeface="+mn-lt"/>
                <a:ea typeface="Arial Unicode MS"/>
                <a:cs typeface="Arial Unicode MS"/>
              </a:rPr>
              <a:t>100JYen/USD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, </a:t>
            </a:r>
            <a:r>
              <a:rPr kumimoji="1" lang="en-US" altLang="ja-JP" sz="1600" dirty="0">
                <a:solidFill>
                  <a:srgbClr val="008000"/>
                </a:solidFill>
                <a:latin typeface="+mn-lt"/>
                <a:ea typeface="Arial Unicode MS"/>
                <a:cs typeface="Arial Unicode MS"/>
              </a:rPr>
              <a:t>115 </a:t>
            </a:r>
            <a:r>
              <a:rPr kumimoji="1" lang="en-US" altLang="ja-JP" sz="1600" dirty="0" err="1">
                <a:solidFill>
                  <a:srgbClr val="008000"/>
                </a:solidFill>
                <a:latin typeface="+mn-lt"/>
                <a:ea typeface="Arial Unicode MS"/>
                <a:cs typeface="Arial Unicode MS"/>
              </a:rPr>
              <a:t>Jyen</a:t>
            </a:r>
            <a:r>
              <a:rPr kumimoji="1" lang="en-US" altLang="ja-JP" sz="1600" dirty="0">
                <a:solidFill>
                  <a:srgbClr val="008000"/>
                </a:solidFill>
                <a:latin typeface="+mn-lt"/>
                <a:ea typeface="Arial Unicode MS"/>
                <a:cs typeface="Arial Unicode MS"/>
              </a:rPr>
              <a:t>/</a:t>
            </a:r>
            <a:r>
              <a:rPr kumimoji="1" lang="en-US" altLang="ja-JP" sz="1600" dirty="0" err="1">
                <a:solidFill>
                  <a:srgbClr val="008000"/>
                </a:solidFill>
                <a:latin typeface="+mn-lt"/>
                <a:ea typeface="Arial Unicode MS"/>
                <a:cs typeface="Arial Unicode MS"/>
              </a:rPr>
              <a:t>Ero</a:t>
            </a:r>
            <a:endParaRPr kumimoji="1" lang="en-US" altLang="ja-JP" sz="1600" dirty="0">
              <a:solidFill>
                <a:srgbClr val="000000"/>
              </a:solidFill>
              <a:latin typeface="+mn-lt"/>
              <a:ea typeface="Arial Unicode MS"/>
              <a:cs typeface="Arial Unicode MS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kumimoji="1" lang="en-US" altLang="ja-JP" sz="1600" u="sng" dirty="0">
              <a:solidFill>
                <a:srgbClr val="000000"/>
              </a:solidFill>
              <a:latin typeface="+mn-lt"/>
              <a:ea typeface="Arial Unicode MS"/>
              <a:cs typeface="Arial Unicode MS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＊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Budget not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included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,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above: Project </a:t>
            </a:r>
            <a:r>
              <a:rPr kumimoji="1" lang="en-US" altLang="ja-JP" sz="1600" dirty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preparation, 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+mn-lt"/>
                <a:ea typeface="Arial Unicode MS"/>
                <a:cs typeface="Arial Unicode MS"/>
              </a:rPr>
              <a:t>Operation, Detectors</a:t>
            </a:r>
            <a:endParaRPr kumimoji="1" lang="ja-JP" altLang="en-US" dirty="0">
              <a:solidFill>
                <a:srgbClr val="000000"/>
              </a:solidFill>
              <a:latin typeface="+mn-lt"/>
              <a:ea typeface="Arial Unicode MS"/>
              <a:cs typeface="Arial Unicode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050" y="2438401"/>
            <a:ext cx="6135950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1219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ILC costing 500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GeV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4384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CLIC </a:t>
            </a:r>
            <a:r>
              <a:rPr lang="en-US" dirty="0">
                <a:latin typeface="+mj-lt"/>
              </a:rPr>
              <a:t>costing 500 </a:t>
            </a:r>
            <a:r>
              <a:rPr lang="en-US" dirty="0" err="1">
                <a:latin typeface="+mj-lt"/>
              </a:rPr>
              <a:t>GeV</a:t>
            </a:r>
            <a:r>
              <a:rPr lang="en-US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4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+/e- Colliders: P</a:t>
            </a:r>
            <a:r>
              <a:rPr lang="en-US" sz="3200" baseline="-25000" dirty="0" smtClean="0">
                <a:solidFill>
                  <a:srgbClr val="FFFFFF"/>
                </a:solidFill>
              </a:rPr>
              <a:t>AC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vs E</a:t>
            </a:r>
            <a:r>
              <a:rPr lang="en-US" sz="3200" baseline="-25000" dirty="0" smtClean="0">
                <a:solidFill>
                  <a:srgbClr val="FFFFFF"/>
                </a:solidFill>
              </a:rPr>
              <a:t>CM</a:t>
            </a:r>
            <a:endParaRPr lang="fr-FR" sz="3200" baseline="-250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26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6705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09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19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29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3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498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596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9698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6799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0" y="4648200"/>
            <a:ext cx="4438012" cy="2209800"/>
            <a:chOff x="3782580" y="4178020"/>
            <a:chExt cx="5361420" cy="2578966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2580" y="4355531"/>
              <a:ext cx="5361420" cy="24014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355523" y="5435023"/>
              <a:ext cx="461096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55523" y="4178020"/>
              <a:ext cx="4543042" cy="3949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301" tIns="45653" rIns="91301" bIns="45653">
              <a:spAutoFit/>
            </a:bodyPr>
            <a:lstStyle/>
            <a:p>
              <a:pPr defTabSz="456515">
                <a:defRPr/>
              </a:pPr>
              <a:r>
                <a:rPr lang="en-US" sz="1600" dirty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CERN energy consumption 2012: 1.35 </a:t>
              </a:r>
              <a:r>
                <a:rPr lang="en-US" sz="1600" dirty="0" err="1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TWh</a:t>
              </a:r>
              <a:r>
                <a:rPr lang="en-US" sz="1600" dirty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 </a:t>
              </a:r>
            </a:p>
          </p:txBody>
        </p:sp>
      </p:grp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077959"/>
              </p:ext>
            </p:extLst>
          </p:nvPr>
        </p:nvGraphicFramePr>
        <p:xfrm>
          <a:off x="-152400" y="685800"/>
          <a:ext cx="5638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487903"/>
            <a:ext cx="2209800" cy="239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105400" y="609600"/>
            <a:ext cx="4038600" cy="3962400"/>
          </a:xfrm>
          <a:prstGeom prst="rect">
            <a:avLst/>
          </a:prstGeom>
          <a:solidFill>
            <a:schemeClr val="accent1"/>
          </a:solidFill>
        </p:spPr>
        <p:txBody>
          <a:bodyPr vert="horz" lIns="91337" tIns="45671" rIns="91337" bIns="45671" rtlCol="0">
            <a:noAutofit/>
          </a:bodyPr>
          <a:lstStyle>
            <a:lvl1pPr marL="342524" indent="-342524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34" indent="-285434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8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8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8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3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30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Power </a:t>
            </a:r>
            <a:r>
              <a:rPr lang="en-US" sz="1600" dirty="0" err="1" smtClean="0">
                <a:solidFill>
                  <a:srgbClr val="FFFFFF"/>
                </a:solidFill>
              </a:rPr>
              <a:t>reductiions</a:t>
            </a:r>
            <a:r>
              <a:rPr lang="en-US" sz="1600" dirty="0" smtClean="0">
                <a:solidFill>
                  <a:srgbClr val="FFFFFF"/>
                </a:solidFill>
              </a:rPr>
              <a:t> are being looked at (ILC more </a:t>
            </a:r>
            <a:r>
              <a:rPr lang="en-US" sz="1600" dirty="0" err="1" smtClean="0">
                <a:solidFill>
                  <a:srgbClr val="FFFFFF"/>
                </a:solidFill>
              </a:rPr>
              <a:t>optmised</a:t>
            </a:r>
            <a:r>
              <a:rPr lang="en-US" sz="1600" dirty="0" smtClean="0">
                <a:solidFill>
                  <a:srgbClr val="FFFFFF"/>
                </a:solidFill>
              </a:rPr>
              <a:t> than CLIC):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Design and parameters – </a:t>
            </a:r>
            <a:r>
              <a:rPr lang="en-US" sz="1600" dirty="0" err="1" smtClean="0">
                <a:solidFill>
                  <a:srgbClr val="FFFFFF"/>
                </a:solidFill>
              </a:rPr>
              <a:t>optimise</a:t>
            </a:r>
            <a:r>
              <a:rPr lang="en-US" sz="1600" dirty="0" smtClean="0">
                <a:solidFill>
                  <a:srgbClr val="FFFFFF"/>
                </a:solidFill>
              </a:rPr>
              <a:t> power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Look at key components – magnets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Klystron and modulator </a:t>
            </a:r>
            <a:r>
              <a:rPr lang="en-US" sz="1600" dirty="0" err="1" smtClean="0">
                <a:solidFill>
                  <a:srgbClr val="FFFFFF"/>
                </a:solidFill>
              </a:rPr>
              <a:t>efficiences</a:t>
            </a:r>
            <a:endParaRPr lang="en-US" sz="1600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600" dirty="0" err="1" smtClean="0">
                <a:solidFill>
                  <a:srgbClr val="FFFFFF"/>
                </a:solidFill>
              </a:rPr>
              <a:t>Optimisation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Recover energy 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Consider where the power is dissipated (distributed or central)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Look at daily and yearly fluctuation – can one run in “low general demand” periods</a:t>
            </a:r>
          </a:p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Understand and minimize the energy (consider also standby, MD, down periods, running scenarios </a:t>
            </a:r>
          </a:p>
        </p:txBody>
      </p:sp>
    </p:spTree>
    <p:extLst>
      <p:ext uri="{BB962C8B-B14F-4D97-AF65-F5344CB8AC3E}">
        <p14:creationId xmlns:p14="http://schemas.microsoft.com/office/powerpoint/2010/main" val="5602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094" y="0"/>
            <a:ext cx="8226306" cy="616022"/>
          </a:xfrm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Linear Collider Physics and Detectors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500" y="4226346"/>
            <a:ext cx="862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Main activities since publication of CLIC CDR (2012) and ILC DBD (2013)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Detector R&amp;D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(fine-grained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calorimetry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pixel R&amp;D, TPC tracking)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Detector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optimisation</a:t>
            </a:r>
            <a:endParaRPr lang="en-US" dirty="0" smtClean="0">
              <a:solidFill>
                <a:srgbClr val="FF0000"/>
              </a:solidFill>
              <a:latin typeface="Calibri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Optimise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performance, integrate R&amp;D knowledge, reduce occupancies and cost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Physics studies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Precision Higgs physics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Precision Top physics		    &lt;=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emphasized in this talk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BSM physics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587"/>
          <a:stretch/>
        </p:blipFill>
        <p:spPr>
          <a:xfrm>
            <a:off x="6087443" y="1269660"/>
            <a:ext cx="3049200" cy="2438740"/>
          </a:xfrm>
          <a:prstGeom prst="rect">
            <a:avLst/>
          </a:prstGeom>
        </p:spPr>
      </p:pic>
      <p:pic>
        <p:nvPicPr>
          <p:cNvPr id="6" name="Picture 5" descr="Screen Shot 2014-10-24 at 09.3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07" y="1269660"/>
            <a:ext cx="3193736" cy="2815435"/>
          </a:xfrm>
          <a:prstGeom prst="rect">
            <a:avLst/>
          </a:prstGeom>
        </p:spPr>
      </p:pic>
      <p:pic>
        <p:nvPicPr>
          <p:cNvPr id="7" name="Picture 6" descr="Screen Shot 2014-10-24 at 09.32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9661"/>
            <a:ext cx="3086100" cy="2664678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568700" y="5727700"/>
            <a:ext cx="101600" cy="660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94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Linear Collider Detector R&amp;D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1" y="508337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/>
              </a:rPr>
              <a:t>Very active R&amp;D area, with spin-off within particle physics and to other fields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alibri"/>
              </a:rPr>
              <a:t>For example CMOS detectors are used in STAR and ALICE, DEPFET in Belle II, fine-grained </a:t>
            </a:r>
            <a:r>
              <a:rPr lang="en-US" sz="2000" dirty="0" err="1" smtClean="0">
                <a:latin typeface="Calibri"/>
              </a:rPr>
              <a:t>calometry</a:t>
            </a:r>
            <a:r>
              <a:rPr lang="en-US" sz="2000" dirty="0" smtClean="0">
                <a:latin typeface="Calibri"/>
              </a:rPr>
              <a:t> being considered for CMS …..  </a:t>
            </a:r>
            <a:endParaRPr lang="en-US" sz="2000" dirty="0"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54682"/>
            <a:ext cx="8839200" cy="55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7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89094" y="0"/>
            <a:ext cx="7692906" cy="914400"/>
          </a:xfrm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kumimoji="1" lang="en-US" altLang="ja-JP" sz="3200" b="1" dirty="0" smtClean="0">
                <a:solidFill>
                  <a:srgbClr val="FFFFFF"/>
                </a:solidFill>
              </a:rPr>
              <a:t>MEXT’s Organization for Studying ILC</a:t>
            </a:r>
            <a:br>
              <a:rPr kumimoji="1" lang="en-US" altLang="ja-JP" sz="3200" b="1" dirty="0" smtClean="0">
                <a:solidFill>
                  <a:srgbClr val="FFFFFF"/>
                </a:solidFill>
              </a:rPr>
            </a:br>
            <a:r>
              <a:rPr lang="en-US" altLang="ja-JP" sz="3200" b="1" dirty="0">
                <a:solidFill>
                  <a:srgbClr val="FFFFFF"/>
                </a:solidFill>
              </a:rPr>
              <a:t> </a:t>
            </a:r>
            <a:r>
              <a:rPr lang="en-US" altLang="ja-JP" sz="2700" dirty="0">
                <a:solidFill>
                  <a:srgbClr val="FFFFFF"/>
                </a:solidFill>
              </a:rPr>
              <a:t>based on SCJ’s </a:t>
            </a:r>
            <a:r>
              <a:rPr lang="en-US" altLang="ja-JP" sz="2700" dirty="0" smtClean="0">
                <a:solidFill>
                  <a:srgbClr val="FFFFFF"/>
                </a:solidFill>
              </a:rPr>
              <a:t>Recommendations</a:t>
            </a:r>
            <a:endParaRPr kumimoji="1" lang="ja-JP" altLang="en-US" sz="2700" dirty="0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F06D-5F63-7841-8CD3-C5E7D7548C67}" type="slidenum">
              <a:rPr kumimoji="1" lang="ja-JP" altLang="en-US" smtClean="0"/>
              <a:t>29</a:t>
            </a:fld>
            <a:endParaRPr kumimoji="1" lang="ja-JP" altLang="en-US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238249879"/>
              </p:ext>
            </p:extLst>
          </p:nvPr>
        </p:nvGraphicFramePr>
        <p:xfrm>
          <a:off x="4545832" y="1971235"/>
          <a:ext cx="736099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2467745" y="2240272"/>
            <a:ext cx="6219055" cy="3598287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26717" y="1562555"/>
            <a:ext cx="1752059" cy="769431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kumimoji="1" lang="en-US" altLang="ja-JP" sz="4400" b="1" dirty="0"/>
              <a:t>MEXT</a:t>
            </a:r>
            <a:endParaRPr kumimoji="1" lang="ja-JP" altLang="en-US" sz="4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18376" y="4671748"/>
            <a:ext cx="2992783" cy="954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FF6600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ja-JP" sz="2000" dirty="0"/>
              <a:t>Particle &amp; Nuclear </a:t>
            </a:r>
            <a:r>
              <a:rPr lang="en-US" altLang="ja-JP" sz="2000" b="1" dirty="0">
                <a:solidFill>
                  <a:srgbClr val="FF0000"/>
                </a:solidFill>
              </a:rPr>
              <a:t>Phys.</a:t>
            </a:r>
            <a:r>
              <a:rPr lang="en-US" altLang="ja-JP" sz="2000" dirty="0"/>
              <a:t> </a:t>
            </a:r>
          </a:p>
          <a:p>
            <a:pPr algn="ctr"/>
            <a:r>
              <a:rPr kumimoji="1" lang="en-US" altLang="ja-JP" sz="2000" dirty="0"/>
              <a:t>Working Group</a:t>
            </a:r>
          </a:p>
          <a:p>
            <a:pPr algn="ctr"/>
            <a:r>
              <a:rPr lang="en-US" altLang="ja-JP" sz="1600" dirty="0">
                <a:solidFill>
                  <a:srgbClr val="3366FF"/>
                </a:solidFill>
              </a:rPr>
              <a:t>formed in 2014</a:t>
            </a:r>
            <a:r>
              <a:rPr kumimoji="1" lang="en-US" altLang="ja-JP" sz="1600" dirty="0">
                <a:solidFill>
                  <a:srgbClr val="3366FF"/>
                </a:solidFill>
              </a:rPr>
              <a:t>  </a:t>
            </a:r>
            <a:endParaRPr kumimoji="1" lang="ja-JP" altLang="en-US" sz="1600" dirty="0">
              <a:solidFill>
                <a:srgbClr val="3366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31243" y="4671749"/>
            <a:ext cx="240317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altLang="ja-JP" sz="2000" b="1">
                <a:solidFill>
                  <a:srgbClr val="FF0000"/>
                </a:solidFill>
              </a:rPr>
              <a:t>TDR</a:t>
            </a:r>
            <a:r>
              <a:rPr lang="en-US" altLang="ja-JP" sz="2000"/>
              <a:t> </a:t>
            </a:r>
            <a:r>
              <a:rPr lang="en-US" altLang="ja-JP" sz="2000" smtClean="0"/>
              <a:t>Validation </a:t>
            </a:r>
            <a:endParaRPr lang="en-US" altLang="ja-JP" sz="2000" dirty="0"/>
          </a:p>
          <a:p>
            <a:pPr algn="ctr"/>
            <a:r>
              <a:rPr kumimoji="1" lang="en-US" altLang="ja-JP" sz="2000" dirty="0"/>
              <a:t>Working Group</a:t>
            </a:r>
          </a:p>
          <a:p>
            <a:pPr algn="ctr"/>
            <a:r>
              <a:rPr lang="en-US" altLang="ja-JP" sz="1600" dirty="0">
                <a:solidFill>
                  <a:srgbClr val="3366FF"/>
                </a:solidFill>
              </a:rPr>
              <a:t>formed in 2014  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7727" y="1524000"/>
            <a:ext cx="1507201" cy="830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kumimoji="1" lang="en-US" altLang="ja-JP" sz="4800" b="1" dirty="0" smtClean="0"/>
              <a:t>SCJ </a:t>
            </a:r>
            <a:r>
              <a:rPr kumimoji="1" lang="en-US" altLang="ja-JP" sz="4800" dirty="0" smtClean="0"/>
              <a:t>   </a:t>
            </a:r>
            <a:endParaRPr kumimoji="1" lang="ja-JP" altLang="en-US" sz="4800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1904929" y="1925069"/>
            <a:ext cx="3021789" cy="7777"/>
          </a:xfrm>
          <a:prstGeom prst="straightConnector1">
            <a:avLst/>
          </a:prstGeom>
          <a:ln w="38100" cmpd="sng">
            <a:solidFill>
              <a:srgbClr val="FF66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2"/>
          </p:cNvCxnSpPr>
          <p:nvPr/>
        </p:nvCxnSpPr>
        <p:spPr>
          <a:xfrm flipH="1">
            <a:off x="5685899" y="2331986"/>
            <a:ext cx="116848" cy="2063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525471" y="2526953"/>
            <a:ext cx="2373273" cy="769431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kumimoji="1" lang="en-US" altLang="ja-JP" sz="2800" dirty="0"/>
              <a:t>ILC Taskforce</a:t>
            </a:r>
          </a:p>
          <a:p>
            <a:pPr algn="ctr"/>
            <a:r>
              <a:rPr lang="en-US" altLang="ja-JP" sz="1600" dirty="0">
                <a:solidFill>
                  <a:srgbClr val="3366FF"/>
                </a:solidFill>
              </a:rPr>
              <a:t>formed in 2013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55569" y="3493247"/>
            <a:ext cx="4251166" cy="70787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ja-JP" sz="2400" dirty="0"/>
              <a:t>Academic Experts Committee</a:t>
            </a:r>
          </a:p>
          <a:p>
            <a:pPr algn="ctr"/>
            <a:r>
              <a:rPr lang="en-US" altLang="ja-JP" sz="1600" dirty="0">
                <a:solidFill>
                  <a:srgbClr val="3366FF"/>
                </a:solidFill>
              </a:rPr>
              <a:t>f</a:t>
            </a:r>
            <a:r>
              <a:rPr kumimoji="1" lang="en-US" altLang="ja-JP" sz="1600" dirty="0">
                <a:solidFill>
                  <a:srgbClr val="3366FF"/>
                </a:solidFill>
              </a:rPr>
              <a:t>ormed in 2014 </a:t>
            </a:r>
            <a:endParaRPr kumimoji="1" lang="ja-JP" altLang="en-US" sz="1600" dirty="0">
              <a:solidFill>
                <a:srgbClr val="3366FF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 flipV="1">
            <a:off x="4112908" y="4395400"/>
            <a:ext cx="3034353" cy="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7132829" y="4395536"/>
            <a:ext cx="0" cy="261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 flipV="1">
            <a:off x="4112908" y="4395400"/>
            <a:ext cx="1859" cy="276349"/>
          </a:xfrm>
          <a:prstGeom prst="line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2207986" y="1530770"/>
            <a:ext cx="2522928" cy="3385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sng">
            <a:noFill/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kumimoji="1" lang="en-US" altLang="ja-JP" sz="1600" dirty="0"/>
              <a:t>Recommendation </a:t>
            </a:r>
            <a:r>
              <a:rPr kumimoji="1" lang="en-US" altLang="ja-JP" sz="1600" dirty="0">
                <a:solidFill>
                  <a:srgbClr val="3366FF"/>
                </a:solidFill>
              </a:rPr>
              <a:t>in 2013</a:t>
            </a:r>
            <a:endParaRPr kumimoji="1" lang="ja-JP" altLang="en-US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Higgs physics in </a:t>
            </a:r>
            <a:r>
              <a:rPr lang="en-US" dirty="0" err="1" smtClean="0">
                <a:solidFill>
                  <a:schemeClr val="bg1"/>
                </a:solidFill>
              </a:rPr>
              <a:t>e+e</a:t>
            </a:r>
            <a:r>
              <a:rPr lang="en-US" dirty="0" smtClean="0">
                <a:solidFill>
                  <a:schemeClr val="bg1"/>
                </a:solidFill>
              </a:rPr>
              <a:t>- collisions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2-08-19 at 11.25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" y="831847"/>
            <a:ext cx="5014608" cy="4177198"/>
          </a:xfrm>
          <a:prstGeom prst="rect">
            <a:avLst/>
          </a:prstGeom>
        </p:spPr>
      </p:pic>
      <p:pic>
        <p:nvPicPr>
          <p:cNvPr id="7" name="Picture 6" descr="Screen Shot 2012-06-03 at 6.27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19" y="5111929"/>
            <a:ext cx="1453810" cy="1246123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pic>
        <p:nvPicPr>
          <p:cNvPr id="8" name="Picture 7" descr="Screen Shot 2012-11-25 at 8.58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94" y="5111929"/>
            <a:ext cx="1600284" cy="1246123"/>
          </a:xfrm>
          <a:prstGeom prst="rect">
            <a:avLst/>
          </a:prstGeom>
          <a:ln w="19050" cmpd="sng">
            <a:solidFill>
              <a:srgbClr val="008000"/>
            </a:solidFill>
          </a:ln>
        </p:spPr>
      </p:pic>
      <p:pic>
        <p:nvPicPr>
          <p:cNvPr id="9" name="Picture 8" descr="Screen Shot 2012-11-26 at 8.05.3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" y="5111928"/>
            <a:ext cx="1704340" cy="1246124"/>
          </a:xfrm>
          <a:prstGeom prst="rect">
            <a:avLst/>
          </a:prstGeom>
          <a:ln w="19050" cmpd="sng">
            <a:solidFill>
              <a:srgbClr val="FF6600"/>
            </a:solidFill>
          </a:ln>
        </p:spPr>
      </p:pic>
      <p:pic>
        <p:nvPicPr>
          <p:cNvPr id="10" name="Picture 9" descr="Screen Shot 2012-11-26 at 8.05.5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23" y="5111929"/>
            <a:ext cx="1731702" cy="1246123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053484" y="1086662"/>
            <a:ext cx="4014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Precision Higgs measurements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bri"/>
              </a:rPr>
              <a:t>Model-independent 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Higgs couplings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Higgs mass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arge energy span of linear colliders allows to collect a maximum of information: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ILC: 500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(1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TeV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CLIC: ~350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– 3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TeV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85114" y="5111929"/>
            <a:ext cx="1704340" cy="1246124"/>
            <a:chOff x="5685114" y="5111929"/>
            <a:chExt cx="1704340" cy="1246124"/>
          </a:xfrm>
        </p:grpSpPr>
        <p:pic>
          <p:nvPicPr>
            <p:cNvPr id="13" name="Picture 12" descr="Screen Shot 2012-11-26 at 8.05.36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114" y="5111929"/>
              <a:ext cx="1704340" cy="1246124"/>
            </a:xfrm>
            <a:prstGeom prst="rect">
              <a:avLst/>
            </a:prstGeom>
            <a:ln w="19050" cmpd="sng">
              <a:solidFill>
                <a:schemeClr val="accent4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 rot="19264518">
              <a:off x="6976535" y="5850469"/>
              <a:ext cx="245533" cy="448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 descr="Screen Shot 2014-10-23 at 22.13.3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67340">
              <a:off x="6728859" y="5770043"/>
              <a:ext cx="511098" cy="443594"/>
            </a:xfrm>
            <a:prstGeom prst="rect">
              <a:avLst/>
            </a:prstGeom>
          </p:spPr>
        </p:pic>
        <p:pic>
          <p:nvPicPr>
            <p:cNvPr id="17" name="Picture 16" descr="Screen Shot 2014-10-23 at 22.15.2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134" y="5952065"/>
              <a:ext cx="139446" cy="209169"/>
            </a:xfrm>
            <a:prstGeom prst="rect">
              <a:avLst/>
            </a:prstGeom>
          </p:spPr>
        </p:pic>
        <p:pic>
          <p:nvPicPr>
            <p:cNvPr id="18" name="Picture 17" descr="Screen Shot 2014-10-23 at 22.15.2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920" y="6146799"/>
              <a:ext cx="139446" cy="209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86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84583"/>
              </p:ext>
            </p:extLst>
          </p:nvPr>
        </p:nvGraphicFramePr>
        <p:xfrm>
          <a:off x="450850" y="2599150"/>
          <a:ext cx="4279900" cy="2535525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242111"/>
                <a:gridCol w="589739"/>
                <a:gridCol w="3448050"/>
              </a:tblGrid>
              <a:tr h="3600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Physics WG</a:t>
                      </a:r>
                      <a:endParaRPr lang="ja-JP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Subject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6/</a:t>
                      </a:r>
                      <a:r>
                        <a:rPr lang="en-US" altLang="ja-JP" sz="1200" b="1" u="none" strike="noStrike" dirty="0" smtClean="0">
                          <a:effectLst/>
                        </a:rPr>
                        <a:t>24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Status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of Particle Physics and ILC physics overview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2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7/29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Future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prospect in the US and in Europe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3366FF"/>
                          </a:solidFill>
                          <a:effectLst/>
                        </a:rPr>
                        <a:t>3</a:t>
                      </a:r>
                      <a:endParaRPr lang="en-US" altLang="ja-JP" sz="1200" b="1" i="0" u="none" strike="noStrike" dirty="0">
                        <a:solidFill>
                          <a:srgbClr val="3366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3366FF"/>
                          </a:solidFill>
                          <a:effectLst/>
                        </a:rPr>
                        <a:t>8/27</a:t>
                      </a:r>
                      <a:endParaRPr lang="en-US" altLang="ja-JP" sz="1200" b="1" i="0" u="none" strike="noStrike" dirty="0">
                        <a:solidFill>
                          <a:srgbClr val="3366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Cosmic-ray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3366FF"/>
                          </a:solidFill>
                          <a:effectLst/>
                          <a:latin typeface="+mn-lt"/>
                        </a:rPr>
                        <a:t> and Astrophysics, and ILC</a:t>
                      </a:r>
                      <a:endParaRPr lang="ja-JP" altLang="en-US" sz="1200" b="1" i="0" u="none" strike="noStrike" dirty="0">
                        <a:solidFill>
                          <a:srgbClr val="3366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9/22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Flavor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and Neutrino physics, and ILC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endParaRPr lang="en-US" altLang="ja-JP" sz="1200" b="1" i="0" u="none" strike="noStrike" dirty="0">
                        <a:solidFill>
                          <a:srgbClr val="008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10/21</a:t>
                      </a:r>
                      <a:endParaRPr lang="en-US" altLang="ja-JP" sz="1200" b="1" i="0" u="none" strike="noStrike" dirty="0">
                        <a:solidFill>
                          <a:srgbClr val="008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err="1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Interium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008000"/>
                          </a:solidFill>
                          <a:effectLst/>
                          <a:latin typeface="ＭＳ Ｐゴシック"/>
                        </a:rPr>
                        <a:t> summary to be input to the Experts Committee</a:t>
                      </a:r>
                      <a:endParaRPr lang="ja-JP" altLang="en-US" sz="1200" b="1" i="0" u="none" strike="noStrike" dirty="0">
                        <a:solidFill>
                          <a:srgbClr val="008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70521"/>
              </p:ext>
            </p:extLst>
          </p:nvPr>
        </p:nvGraphicFramePr>
        <p:xfrm>
          <a:off x="4967865" y="2602762"/>
          <a:ext cx="3960235" cy="2175485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224028"/>
                <a:gridCol w="561207"/>
                <a:gridCol w="3175000"/>
              </a:tblGrid>
              <a:tr h="3600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TDR Validation</a:t>
                      </a:r>
                      <a:r>
                        <a:rPr lang="en-US" altLang="ja-JP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WG</a:t>
                      </a:r>
                      <a:endParaRPr lang="ja-JP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Subjects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Overview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2</a:t>
                      </a:r>
                      <a:endParaRPr lang="en-US" altLang="ja-JP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ML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and SRF</a:t>
                      </a:r>
                      <a:endParaRPr lang="ja-JP" altLang="en-US" sz="1200" b="1" i="0" u="none" strike="noStrike" dirty="0" smtClean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3</a:t>
                      </a:r>
                      <a:endParaRPr lang="en-US" altLang="ja-JP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SRF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Q&amp;A,, CFS</a:t>
                      </a:r>
                      <a:endParaRPr lang="ja-JP" altLang="en-US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4</a:t>
                      </a:r>
                      <a:endParaRPr lang="en-US" altLang="ja-JP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9525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altLang="ja-JP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108000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(Schedule and Project Management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including </a:t>
                      </a:r>
                      <a:r>
                        <a:rPr lang="en-US" altLang="ja-JP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Cost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 and Human Resource)</a:t>
                      </a:r>
                      <a:r>
                        <a:rPr lang="ja-JP" altLang="en-US" sz="1200" b="1" i="0" u="none" strike="noStrike" dirty="0" smtClean="0">
                          <a:solidFill>
                            <a:srgbClr val="7F7F7F"/>
                          </a:solidFill>
                          <a:effectLst/>
                          <a:latin typeface="ＭＳ Ｐゴシック"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7F7F7F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043587"/>
              </p:ext>
            </p:extLst>
          </p:nvPr>
        </p:nvGraphicFramePr>
        <p:xfrm>
          <a:off x="3729791" y="990600"/>
          <a:ext cx="2001918" cy="1368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001"/>
                <a:gridCol w="1571917"/>
              </a:tblGrid>
              <a:tr h="3420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Experts</a:t>
                      </a:r>
                      <a:r>
                        <a:rPr lang="en-US" altLang="ja-JP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committee</a:t>
                      </a:r>
                      <a:endParaRPr lang="ja-JP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42038">
                <a:tc>
                  <a:txBody>
                    <a:bodyPr/>
                    <a:lstStyle/>
                    <a:p>
                      <a:pPr algn="l" fontAlgn="ctr"/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2000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>
                          <a:effectLst/>
                        </a:rPr>
                        <a:t>1</a:t>
                      </a:r>
                      <a:endParaRPr lang="en-US" altLang="ja-JP" sz="16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" marR="108000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1" u="none" strike="noStrike" dirty="0">
                          <a:effectLst/>
                        </a:rPr>
                        <a:t>5/8</a:t>
                      </a:r>
                      <a:endParaRPr lang="en-US" altLang="ja-JP" sz="16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altLang="ja-JP" sz="16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" marR="108000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(11/14)</a:t>
                      </a:r>
                      <a:endParaRPr lang="ja-JP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108000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762000"/>
          </a:xfrm>
          <a:solidFill>
            <a:srgbClr val="4F81BD"/>
          </a:solidFill>
        </p:spPr>
        <p:txBody>
          <a:bodyPr>
            <a:noAutofit/>
          </a:bodyPr>
          <a:lstStyle/>
          <a:p>
            <a:r>
              <a:rPr lang="en-US" altLang="ja-JP" sz="3200" b="1" dirty="0" smtClean="0">
                <a:solidFill>
                  <a:srgbClr val="FFFFFF"/>
                </a:solidFill>
              </a:rPr>
              <a:t>Schedule for Committee and WGs</a:t>
            </a:r>
            <a:endParaRPr kumimoji="1" lang="ja-JP" altLang="en-US" sz="3200" b="1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513-14FA-4C82-A908-F737B0E5192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4294967295"/>
          </p:nvPr>
        </p:nvSpPr>
        <p:spPr>
          <a:xfrm>
            <a:off x="457200" y="5435600"/>
            <a:ext cx="6629400" cy="1409700"/>
          </a:xfrm>
          <a:solidFill>
            <a:srgbClr val="4F81BD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rgbClr val="FFFFFF"/>
                </a:solidFill>
              </a:rPr>
              <a:t>Additional: 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MEXT </a:t>
            </a:r>
            <a:r>
              <a:rPr lang="en-US" sz="2200" dirty="0">
                <a:solidFill>
                  <a:srgbClr val="FFFFFF"/>
                </a:solidFill>
              </a:rPr>
              <a:t>has issued a call for tender for a company to investigate technology spin-off and economic ripple effects from ILC.</a:t>
            </a:r>
            <a:endParaRPr lang="en-GB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A report is due 31 March 2014.</a:t>
            </a:r>
            <a:endParaRPr lang="en-GB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2"/>
          <p:cNvGrpSpPr/>
          <p:nvPr/>
        </p:nvGrpSpPr>
        <p:grpSpPr>
          <a:xfrm>
            <a:off x="0" y="-6440"/>
            <a:ext cx="9145160" cy="6891824"/>
            <a:chOff x="0" y="-33824"/>
            <a:chExt cx="9145160" cy="6891824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-33824"/>
              <a:ext cx="7093440" cy="689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4961247" y="1988841"/>
              <a:ext cx="1739428" cy="4185795"/>
            </a:xfrm>
            <a:prstGeom prst="line">
              <a:avLst/>
            </a:prstGeom>
            <a:noFill/>
            <a:ln w="508000">
              <a:solidFill>
                <a:srgbClr val="0000FF">
                  <a:alpha val="4196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357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50" charset="-128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 rot="5400000">
              <a:off x="176350" y="1413426"/>
              <a:ext cx="920262" cy="498231"/>
              <a:chOff x="0" y="0"/>
              <a:chExt cx="892" cy="446"/>
            </a:xfrm>
          </p:grpSpPr>
          <p:sp>
            <p:nvSpPr>
              <p:cNvPr id="8" name="Freeform 3"/>
              <p:cNvSpPr>
                <a:spLocks/>
              </p:cNvSpPr>
              <p:nvPr/>
            </p:nvSpPr>
            <p:spPr bwMode="auto">
              <a:xfrm>
                <a:off x="0" y="40"/>
                <a:ext cx="341" cy="3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9818"/>
                    </a:moveTo>
                    <a:lnTo>
                      <a:pt x="21600" y="21600"/>
                    </a:lnTo>
                    <a:lnTo>
                      <a:pt x="21073" y="0"/>
                    </a:ln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512" y="0"/>
                <a:ext cx="1" cy="4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H="1">
                <a:off x="9" y="204"/>
                <a:ext cx="883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</p:grp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4037"/>
              <a:ext cx="2875085" cy="45089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/>
            </p:cNvSpPr>
            <p:nvPr/>
          </p:nvSpPr>
          <p:spPr bwMode="auto">
            <a:xfrm>
              <a:off x="1902069" y="4377105"/>
              <a:ext cx="580292" cy="53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3579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800">
                <a:solidFill>
                  <a:srgbClr val="000000"/>
                </a:solidFill>
                <a:latin typeface="ヒラギノ角ゴ Pro W3" charset="-128"/>
                <a:ea typeface="ヒラギノ角ゴ Pro W3" charset="-128"/>
                <a:sym typeface="ヒラギノ角ゴ Pro W3" charset="-128"/>
              </a:endParaRPr>
            </a:p>
          </p:txBody>
        </p:sp>
      </p:grpSp>
      <p:sp>
        <p:nvSpPr>
          <p:cNvPr id="12" name="円/楕円 1"/>
          <p:cNvSpPr/>
          <p:nvPr/>
        </p:nvSpPr>
        <p:spPr>
          <a:xfrm>
            <a:off x="5607337" y="3836832"/>
            <a:ext cx="364815" cy="297220"/>
          </a:xfrm>
          <a:prstGeom prst="ellipse">
            <a:avLst/>
          </a:prstGeom>
          <a:solidFill>
            <a:srgbClr val="FFFF00">
              <a:alpha val="7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4"/>
          <p:cNvSpPr txBox="1"/>
          <p:nvPr/>
        </p:nvSpPr>
        <p:spPr>
          <a:xfrm>
            <a:off x="3339342" y="2855079"/>
            <a:ext cx="737549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Oshu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4" name="テキスト ボックス 18"/>
          <p:cNvSpPr txBox="1"/>
          <p:nvPr/>
        </p:nvSpPr>
        <p:spPr>
          <a:xfrm>
            <a:off x="3339339" y="4948720"/>
            <a:ext cx="1232876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Ichinoseki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5" name="テキスト ボックス 19"/>
          <p:cNvSpPr txBox="1"/>
          <p:nvPr/>
        </p:nvSpPr>
        <p:spPr>
          <a:xfrm>
            <a:off x="7734217" y="2710942"/>
            <a:ext cx="1034104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Ofunato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6" name="テキスト ボックス 20"/>
          <p:cNvSpPr txBox="1"/>
          <p:nvPr/>
        </p:nvSpPr>
        <p:spPr>
          <a:xfrm>
            <a:off x="6988907" y="4530679"/>
            <a:ext cx="1476533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Kesen-numa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8" name="テキスト ボックス 23"/>
          <p:cNvSpPr txBox="1"/>
          <p:nvPr/>
        </p:nvSpPr>
        <p:spPr>
          <a:xfrm>
            <a:off x="867728" y="4948793"/>
            <a:ext cx="875407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Sendai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cxnSp>
        <p:nvCxnSpPr>
          <p:cNvPr id="19" name="直線矢印コネクタ 10"/>
          <p:cNvCxnSpPr/>
          <p:nvPr/>
        </p:nvCxnSpPr>
        <p:spPr>
          <a:xfrm>
            <a:off x="1735739" y="5146251"/>
            <a:ext cx="204817" cy="1846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26"/>
          <p:cNvSpPr txBox="1"/>
          <p:nvPr/>
        </p:nvSpPr>
        <p:spPr>
          <a:xfrm>
            <a:off x="3481104" y="3442718"/>
            <a:ext cx="1058150" cy="646258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algn="ctr" defTabSz="456788"/>
            <a:r>
              <a:rPr lang="en-US" altLang="ja-JP" dirty="0" smtClean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/>
              </a:rPr>
              <a:t>Express-</a:t>
            </a:r>
          </a:p>
          <a:p>
            <a:pPr algn="ctr" defTabSz="456788"/>
            <a:r>
              <a:rPr lang="en-US" altLang="ja-JP" dirty="0" smtClean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/>
              </a:rPr>
              <a:t>Rail</a:t>
            </a:r>
            <a:endParaRPr lang="ja-JP" altLang="en-US" dirty="0">
              <a:solidFill>
                <a:schemeClr val="bg1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21" name="テキスト ボックス 27"/>
          <p:cNvSpPr txBox="1"/>
          <p:nvPr/>
        </p:nvSpPr>
        <p:spPr>
          <a:xfrm>
            <a:off x="2125422" y="1547573"/>
            <a:ext cx="1213833" cy="369259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/>
              </a:rPr>
              <a:t>High-way</a:t>
            </a:r>
            <a:endParaRPr lang="ja-JP" altLang="en-US" dirty="0">
              <a:solidFill>
                <a:schemeClr val="bg1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23" name="下矢印 30"/>
          <p:cNvSpPr/>
          <p:nvPr/>
        </p:nvSpPr>
        <p:spPr>
          <a:xfrm>
            <a:off x="4643320" y="5991214"/>
            <a:ext cx="148930" cy="74196"/>
          </a:xfrm>
          <a:prstGeom prst="downArrow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左右矢印 31"/>
          <p:cNvSpPr/>
          <p:nvPr/>
        </p:nvSpPr>
        <p:spPr>
          <a:xfrm>
            <a:off x="4592003" y="6809765"/>
            <a:ext cx="201490" cy="45719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2320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5607337" y="1732202"/>
            <a:ext cx="3512118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Proposed by JHEP community</a:t>
            </a:r>
          </a:p>
          <a:p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Endorsed by LCC</a:t>
            </a:r>
          </a:p>
          <a:p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Not </a:t>
            </a:r>
            <a:r>
              <a:rPr lang="en-US" altLang="ja-JP" sz="1400" dirty="0" smtClean="0">
                <a:solidFill>
                  <a:srgbClr val="003300"/>
                </a:solidFill>
                <a:latin typeface="Palatino Linotype" panose="02040502050505030304" pitchFamily="18" charset="0"/>
              </a:rPr>
              <a:t>yet decided </a:t>
            </a:r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by Japanese Government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0" y="322433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35496" y="517322"/>
            <a:ext cx="908395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+mn-lt"/>
              </a:rPr>
              <a:t>E</a:t>
            </a:r>
            <a:r>
              <a:rPr kumimoji="1" lang="en-US" altLang="ja-JP" dirty="0">
                <a:latin typeface="+mn-lt"/>
              </a:rPr>
              <a:t>stablish a </a:t>
            </a:r>
            <a:r>
              <a:rPr kumimoji="1" lang="en-US" altLang="ja-JP" dirty="0" smtClean="0">
                <a:latin typeface="+mn-lt"/>
              </a:rPr>
              <a:t>site-specific </a:t>
            </a:r>
            <a:r>
              <a:rPr kumimoji="1" lang="en-US" altLang="ja-JP" dirty="0">
                <a:latin typeface="+mn-lt"/>
              </a:rPr>
              <a:t>Civil </a:t>
            </a:r>
            <a:r>
              <a:rPr kumimoji="1" lang="en-US" altLang="ja-JP" dirty="0" smtClean="0">
                <a:latin typeface="+mn-lt"/>
              </a:rPr>
              <a:t>Engineering Design - </a:t>
            </a:r>
            <a:r>
              <a:rPr lang="en-US" dirty="0">
                <a:latin typeface="+mn-lt"/>
              </a:rPr>
              <a:t>map the (site </a:t>
            </a:r>
            <a:r>
              <a:rPr lang="en-US" dirty="0" smtClean="0">
                <a:latin typeface="+mn-lt"/>
              </a:rPr>
              <a:t>independent) TDR </a:t>
            </a:r>
            <a:r>
              <a:rPr lang="en-US" dirty="0">
                <a:latin typeface="+mn-lt"/>
              </a:rPr>
              <a:t>baseline onto </a:t>
            </a:r>
            <a:r>
              <a:rPr lang="en-US" dirty="0" smtClean="0">
                <a:latin typeface="+mn-lt"/>
              </a:rPr>
              <a:t>the preferred </a:t>
            </a:r>
            <a:r>
              <a:rPr lang="en-US" dirty="0">
                <a:latin typeface="+mn-lt"/>
              </a:rPr>
              <a:t>site</a:t>
            </a:r>
            <a:r>
              <a:rPr kumimoji="1" lang="en-US" altLang="ja-JP" dirty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- assuming </a:t>
            </a:r>
            <a:r>
              <a:rPr kumimoji="1" lang="en-US" altLang="ja-JP" dirty="0">
                <a:latin typeface="+mn-lt"/>
              </a:rPr>
              <a:t>“</a:t>
            </a:r>
            <a:r>
              <a:rPr kumimoji="1" lang="en-US" altLang="ja-JP" dirty="0" err="1">
                <a:latin typeface="+mn-lt"/>
              </a:rPr>
              <a:t>Kitakami</a:t>
            </a:r>
            <a:r>
              <a:rPr kumimoji="1" lang="en-US" altLang="ja-JP" dirty="0">
                <a:latin typeface="+mn-lt"/>
              </a:rPr>
              <a:t>” as a primary </a:t>
            </a:r>
            <a:r>
              <a:rPr kumimoji="1" lang="en-US" altLang="ja-JP" dirty="0" smtClean="0">
                <a:latin typeface="+mn-lt"/>
              </a:rPr>
              <a:t>candidate </a:t>
            </a:r>
            <a:endParaRPr lang="en-US" altLang="ja-JP" dirty="0"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2980" y="5661248"/>
            <a:ext cx="3667532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Need to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finalize: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IP /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Linac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orientation and length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ccess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points and IR infrastructure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Conventional Facilities and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Siting (CFS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…</a:t>
            </a:r>
          </a:p>
        </p:txBody>
      </p:sp>
      <p:pic>
        <p:nvPicPr>
          <p:cNvPr id="33" name="Picture 32" descr="Kamaboko-2D-tech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558" y="662442"/>
            <a:ext cx="1581003" cy="2237319"/>
          </a:xfrm>
          <a:prstGeom prst="rect">
            <a:avLst/>
          </a:prstGeom>
        </p:spPr>
      </p:pic>
      <p:sp>
        <p:nvSpPr>
          <p:cNvPr id="34" name="タイトル 3"/>
          <p:cNvSpPr txBox="1">
            <a:spLocks/>
          </p:cNvSpPr>
          <p:nvPr/>
        </p:nvSpPr>
        <p:spPr>
          <a:xfrm>
            <a:off x="609600" y="1"/>
            <a:ext cx="7550150" cy="533400"/>
          </a:xfrm>
          <a:prstGeom prst="rect">
            <a:avLst/>
          </a:prstGeom>
          <a:solidFill>
            <a:srgbClr val="4F81BD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 fontScale="97500" lnSpcReduction="10000"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+mn-lt"/>
              </a:rPr>
              <a:t>Site specific studies   </a:t>
            </a:r>
            <a:endParaRPr lang="ja-JP" altLang="en-US" sz="3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01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848600" cy="584776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ILC preferred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s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ite -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Kitakami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LCB Valencia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5" name="テキスト ボックス 16"/>
          <p:cNvSpPr txBox="1"/>
          <p:nvPr/>
        </p:nvSpPr>
        <p:spPr>
          <a:xfrm>
            <a:off x="6553685" y="6488554"/>
            <a:ext cx="1625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Enomoto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Shot 2013-10-30 at 11.28.2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7" y="1400852"/>
            <a:ext cx="4109259" cy="2707697"/>
          </a:xfrm>
          <a:prstGeom prst="rect">
            <a:avLst/>
          </a:prstGeom>
        </p:spPr>
      </p:pic>
      <p:pic>
        <p:nvPicPr>
          <p:cNvPr id="10" name="Picture 9" descr="Aerial_Haya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56" y="795535"/>
            <a:ext cx="3108891" cy="4420806"/>
          </a:xfrm>
          <a:prstGeom prst="rect">
            <a:avLst/>
          </a:prstGeom>
        </p:spPr>
      </p:pic>
      <p:pic>
        <p:nvPicPr>
          <p:cNvPr id="3" name="Picture 2" descr="Screen Shot 2014-07-16 at 3.29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3" y="3956978"/>
            <a:ext cx="7729738" cy="2901022"/>
          </a:xfrm>
          <a:prstGeom prst="rect">
            <a:avLst/>
          </a:prstGeom>
        </p:spPr>
      </p:pic>
      <p:pic>
        <p:nvPicPr>
          <p:cNvPr id="9" name="Picture 8" descr="CIMG520011-1024x76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0"/>
            <a:ext cx="2797175" cy="209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98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762000" y="0"/>
            <a:ext cx="7391400" cy="685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ILC pre-construction </a:t>
            </a:r>
            <a:r>
              <a:rPr lang="en-US" altLang="ja-JP" sz="3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w</a:t>
            </a:r>
            <a:r>
              <a:rPr lang="en-US" altLang="ja-JP" sz="3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ork </a:t>
            </a:r>
            <a:r>
              <a:rPr lang="en-US" altLang="ja-JP" sz="3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</a:t>
            </a:r>
            <a:r>
              <a:rPr lang="en-US" altLang="ja-JP" sz="3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cope </a:t>
            </a:r>
            <a:endParaRPr lang="ja-JP" altLang="en-US" sz="3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96782"/>
              </p:ext>
            </p:extLst>
          </p:nvPr>
        </p:nvGraphicFramePr>
        <p:xfrm>
          <a:off x="513292" y="1584999"/>
          <a:ext cx="594465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936"/>
                <a:gridCol w="780774"/>
                <a:gridCol w="604251"/>
                <a:gridCol w="631409"/>
                <a:gridCol w="706092"/>
                <a:gridCol w="767196"/>
              </a:tblGrid>
              <a:tr h="28990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endParaRPr lang="ja-JP" alt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002060"/>
                          </a:solidFill>
                        </a:rPr>
                        <a:t>Underground Facilities</a:t>
                      </a:r>
                      <a:endParaRPr lang="ja-JP" alt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95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ja-JP" sz="1600" dirty="0" smtClean="0">
                          <a:solidFill>
                            <a:srgbClr val="002060"/>
                          </a:solidFill>
                        </a:rPr>
                        <a:t>Work</a:t>
                      </a:r>
                      <a:endParaRPr lang="ja-JP" alt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002060"/>
                          </a:solidFill>
                        </a:rPr>
                        <a:t>ML</a:t>
                      </a:r>
                      <a:endParaRPr lang="ja-JP" alt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AH</a:t>
                      </a:r>
                      <a:endParaRPr kumimoji="1" lang="ja-JP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DR</a:t>
                      </a:r>
                      <a:endParaRPr kumimoji="1" lang="ja-JP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BDS</a:t>
                      </a:r>
                      <a:endParaRPr kumimoji="1" lang="ja-JP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DH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955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en-US" altLang="ja-JP" sz="1600" dirty="0" smtClean="0">
                          <a:solidFill>
                            <a:srgbClr val="002060"/>
                          </a:solidFill>
                        </a:rPr>
                        <a:t>Facility Arrangement</a:t>
                      </a:r>
                      <a:endParaRPr kumimoji="1" lang="ja-JP" alt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B/C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B/C</a:t>
                      </a: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B/C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55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en-US" altLang="ja-JP" sz="1600" dirty="0" smtClean="0">
                          <a:solidFill>
                            <a:srgbClr val="002060"/>
                          </a:solidFill>
                        </a:rPr>
                        <a:t>Basic Shape, Dimension</a:t>
                      </a:r>
                      <a:endParaRPr kumimoji="1" lang="ja-JP" alt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B/C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B/C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B/C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B/C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55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en-US" altLang="ja-JP" sz="1600" dirty="0" smtClean="0">
                          <a:solidFill>
                            <a:srgbClr val="002060"/>
                          </a:solidFill>
                        </a:rPr>
                        <a:t>Civil/Architectural Design</a:t>
                      </a:r>
                      <a:endParaRPr kumimoji="1" lang="ja-JP" alt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C/D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55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en-US" altLang="ja-JP" sz="1600" dirty="0" smtClean="0">
                          <a:solidFill>
                            <a:srgbClr val="002060"/>
                          </a:solidFill>
                        </a:rPr>
                        <a:t>Electronic Design</a:t>
                      </a:r>
                      <a:endParaRPr kumimoji="1" lang="ja-JP" alt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C/D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55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en-US" altLang="ja-JP" sz="1600" dirty="0" smtClean="0">
                          <a:solidFill>
                            <a:srgbClr val="002060"/>
                          </a:solidFill>
                        </a:rPr>
                        <a:t>Mechanical Design</a:t>
                      </a:r>
                      <a:endParaRPr kumimoji="1" lang="ja-JP" alt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C/D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85035"/>
              </p:ext>
            </p:extLst>
          </p:nvPr>
        </p:nvGraphicFramePr>
        <p:xfrm>
          <a:off x="6528295" y="1584998"/>
          <a:ext cx="214701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884"/>
                <a:gridCol w="602788"/>
                <a:gridCol w="765338"/>
              </a:tblGrid>
              <a:tr h="337452">
                <a:tc gridSpan="3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002060"/>
                          </a:solidFill>
                        </a:rPr>
                        <a:t>Surface Facilities</a:t>
                      </a:r>
                      <a:endParaRPr lang="ja-JP" alt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745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002060"/>
                          </a:solidFill>
                        </a:rPr>
                        <a:t>AY</a:t>
                      </a:r>
                      <a:endParaRPr lang="ja-JP" alt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CS</a:t>
                      </a:r>
                      <a:endParaRPr kumimoji="1" lang="ja-JP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CC</a:t>
                      </a:r>
                      <a:endParaRPr kumimoji="1" lang="ja-JP" alt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292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D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C</a:t>
                      </a: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92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D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C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92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D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C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92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D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C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923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D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>
                          <a:latin typeface="+mn-lt"/>
                        </a:rPr>
                        <a:t>C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kumimoji="1" lang="en-US" altLang="ja-JP" sz="1600" b="1" dirty="0" smtClean="0"/>
                        <a:t>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105040" y="952389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Current Status: Facility Planning Progress – CFS View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247691"/>
              </p:ext>
            </p:extLst>
          </p:nvPr>
        </p:nvGraphicFramePr>
        <p:xfrm>
          <a:off x="950976" y="4721805"/>
          <a:ext cx="459105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792"/>
                <a:gridCol w="1914144"/>
                <a:gridCol w="2055114"/>
              </a:tblGrid>
              <a:tr h="254941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kumimoji="1" lang="ja-JP" alt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Requirement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Technical Study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A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Clear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Completed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B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Clear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Under study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Unclear(50%)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Partially executed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D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Unclear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Not yet started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913638" y="4345397"/>
            <a:ext cx="2484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Legend: Progress </a:t>
            </a:r>
            <a:r>
              <a:rPr lang="en-US" altLang="ja-JP" dirty="0"/>
              <a:t>degree</a:t>
            </a:r>
            <a:endParaRPr lang="en-US" altLang="ja-JP" dirty="0">
              <a:effectLst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493230"/>
              </p:ext>
            </p:extLst>
          </p:nvPr>
        </p:nvGraphicFramePr>
        <p:xfrm>
          <a:off x="6053328" y="4733714"/>
          <a:ext cx="256641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696"/>
                <a:gridCol w="1950720"/>
              </a:tblGrid>
              <a:tr h="254941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kumimoji="1" lang="ja-JP" alt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</a:rPr>
                        <a:t>Technical Study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AH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Access Hall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AY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Access Yard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CS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Central Substation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4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n-US" altLang="ja-JP" sz="1600" b="1" dirty="0" smtClean="0"/>
                        <a:t>CC</a:t>
                      </a:r>
                      <a:endParaRPr kumimoji="1" lang="ja-JP" altLang="en-US" sz="1600" b="1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600" dirty="0" smtClean="0"/>
                        <a:t> Central Campus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正方形/長方形 16"/>
          <p:cNvSpPr/>
          <p:nvPr/>
        </p:nvSpPr>
        <p:spPr>
          <a:xfrm>
            <a:off x="6102858" y="4350442"/>
            <a:ext cx="2090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Legend: Facility </a:t>
            </a:r>
            <a:endParaRPr lang="en-US" altLang="ja-JP" dirty="0">
              <a:effectLst/>
            </a:endParaRPr>
          </a:p>
        </p:txBody>
      </p:sp>
      <p:sp>
        <p:nvSpPr>
          <p:cNvPr id="13" name="テキスト ボックス 16"/>
          <p:cNvSpPr txBox="1"/>
          <p:nvPr/>
        </p:nvSpPr>
        <p:spPr>
          <a:xfrm>
            <a:off x="6553685" y="6488554"/>
            <a:ext cx="1655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Miyahara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67" y="2667000"/>
            <a:ext cx="5757333" cy="3556000"/>
          </a:xfrm>
          <a:prstGeom prst="rect">
            <a:avLst/>
          </a:prstGeom>
          <a:solidFill>
            <a:srgbClr val="4F81BD"/>
          </a:solidFill>
        </p:spPr>
      </p:pic>
    </p:spTree>
    <p:extLst>
      <p:ext uri="{BB962C8B-B14F-4D97-AF65-F5344CB8AC3E}">
        <p14:creationId xmlns:p14="http://schemas.microsoft.com/office/powerpoint/2010/main" val="8759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85800" y="38100"/>
            <a:ext cx="7905750" cy="615950"/>
          </a:xfrm>
          <a:solidFill>
            <a:srgbClr val="558ED5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Key points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85801"/>
            <a:ext cx="8458200" cy="4267200"/>
          </a:xfrm>
          <a:prstGeom prst="rect">
            <a:avLst/>
          </a:prstGeom>
        </p:spPr>
        <p:txBody>
          <a:bodyPr vert="horz" lIns="91337" tIns="45671" rIns="91337" bIns="45671" rtlCol="0">
            <a:noAutofit/>
          </a:bodyPr>
          <a:lstStyle>
            <a:lvl1pPr marL="342524" indent="-342524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34" indent="-285434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8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8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8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3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30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6561"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The ILC and CLIC accelerator studies are </a:t>
            </a:r>
            <a:r>
              <a:rPr lang="en-US" sz="1800" dirty="0" err="1" smtClean="0">
                <a:solidFill>
                  <a:srgbClr val="000000"/>
                </a:solidFill>
              </a:rPr>
              <a:t>organised</a:t>
            </a:r>
            <a:r>
              <a:rPr lang="en-US" sz="1800" dirty="0" smtClean="0">
                <a:solidFill>
                  <a:srgbClr val="000000"/>
                </a:solidFill>
              </a:rPr>
              <a:t> under the heading of LCC with goals:</a:t>
            </a:r>
          </a:p>
          <a:p>
            <a:r>
              <a:rPr lang="en-US" sz="1800" dirty="0"/>
              <a:t>Strongly support the Japanese initiative to construct a linear collider as a staged project in </a:t>
            </a:r>
            <a:r>
              <a:rPr lang="en-US" sz="1800" dirty="0" smtClean="0"/>
              <a:t>Japan</a:t>
            </a:r>
            <a:endParaRPr lang="en-US" sz="1800" dirty="0"/>
          </a:p>
          <a:p>
            <a:r>
              <a:rPr lang="en-US" sz="1800" dirty="0"/>
              <a:t>Prepare CLIC machine and detectors as an option for a future high-energy linear collider at CERN</a:t>
            </a:r>
          </a:p>
          <a:p>
            <a:r>
              <a:rPr lang="en-US" sz="1800" dirty="0"/>
              <a:t>Further improve collaboration between CLIC and ILC machine </a:t>
            </a:r>
            <a:r>
              <a:rPr lang="en-US" sz="1800" dirty="0" smtClean="0"/>
              <a:t>experts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Beyond the significant progress on the basic RF studies, increased and successful effort on system-studies of various types (FACET, ATF, </a:t>
            </a:r>
            <a:r>
              <a:rPr lang="en-US" sz="1800" dirty="0" err="1" smtClean="0"/>
              <a:t>etc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 smtClean="0"/>
              <a:t>Many common challenges with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generation light sources and FELs, the latter providing very important industrial/lab production experiences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Comprehensive physics studies – and in parallel technical detector R&amp;D and concept studies – demonstrate the realism and unique impact of LC </a:t>
            </a:r>
            <a:r>
              <a:rPr lang="en-US" sz="1800" dirty="0" err="1" smtClean="0"/>
              <a:t>e+e</a:t>
            </a:r>
            <a:r>
              <a:rPr lang="en-US" sz="1800" dirty="0" smtClean="0"/>
              <a:t>- measurements and searches at energy scales from 250 to 3 </a:t>
            </a:r>
            <a:r>
              <a:rPr lang="en-US" sz="1800" dirty="0" err="1" smtClean="0"/>
              <a:t>TeV</a:t>
            </a:r>
            <a:r>
              <a:rPr lang="en-US" sz="1800"/>
              <a:t> </a:t>
            </a:r>
            <a:endParaRPr lang="en-US" sz="180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</a:t>
            </a:r>
            <a:r>
              <a:rPr lang="en-US" sz="1800" dirty="0" smtClean="0"/>
              <a:t>he on-going process in Japan for ILC is nevertheless (by some margin) the most central activity right now   </a:t>
            </a:r>
          </a:p>
        </p:txBody>
      </p:sp>
    </p:spTree>
    <p:extLst>
      <p:ext uri="{BB962C8B-B14F-4D97-AF65-F5344CB8AC3E}">
        <p14:creationId xmlns:p14="http://schemas.microsoft.com/office/powerpoint/2010/main" val="1114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677150" cy="6159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Thanks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011238"/>
            <a:ext cx="7467600" cy="51149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Slides/figures/advice from LCC collaboration members and others </a:t>
            </a:r>
          </a:p>
          <a:p>
            <a:r>
              <a:rPr lang="en-US" sz="2400" dirty="0" smtClean="0"/>
              <a:t>Knowingly from </a:t>
            </a:r>
            <a:r>
              <a:rPr lang="en-US" sz="2400" dirty="0" err="1" smtClean="0"/>
              <a:t>M.Harrison</a:t>
            </a:r>
            <a:r>
              <a:rPr lang="en-US" sz="2400" dirty="0" smtClean="0"/>
              <a:t>, </a:t>
            </a:r>
            <a:r>
              <a:rPr lang="en-US" sz="2400" dirty="0" err="1" smtClean="0"/>
              <a:t>A.Yamamoto</a:t>
            </a:r>
            <a:r>
              <a:rPr lang="en-US" sz="2400" dirty="0" smtClean="0"/>
              <a:t>, L. </a:t>
            </a:r>
            <a:r>
              <a:rPr lang="en-US" sz="2400" dirty="0" err="1" smtClean="0"/>
              <a:t>Linssen</a:t>
            </a:r>
            <a:r>
              <a:rPr lang="en-US" sz="2400" dirty="0" smtClean="0"/>
              <a:t>, </a:t>
            </a:r>
            <a:r>
              <a:rPr lang="en-US" sz="2400" dirty="0" err="1" smtClean="0"/>
              <a:t>J.Fuster</a:t>
            </a:r>
            <a:r>
              <a:rPr lang="en-US" sz="2400" dirty="0" smtClean="0"/>
              <a:t>, A. Latina, L. </a:t>
            </a:r>
            <a:r>
              <a:rPr lang="en-US" sz="2400" smtClean="0"/>
              <a:t>Evans, K.Kubo</a:t>
            </a:r>
            <a:r>
              <a:rPr lang="en-US" sz="2400" dirty="0" smtClean="0"/>
              <a:t> and ATF colleagues, </a:t>
            </a:r>
            <a:r>
              <a:rPr lang="en-US" sz="2400" dirty="0" err="1" smtClean="0"/>
              <a:t>D.Schulte</a:t>
            </a:r>
            <a:r>
              <a:rPr lang="en-US" sz="2400" dirty="0" smtClean="0"/>
              <a:t>, </a:t>
            </a:r>
            <a:r>
              <a:rPr lang="en-US" sz="2400" dirty="0" err="1" smtClean="0"/>
              <a:t>Y.Yamamoto</a:t>
            </a:r>
            <a:r>
              <a:rPr lang="en-US" sz="2400" dirty="0" smtClean="0"/>
              <a:t>, </a:t>
            </a:r>
            <a:r>
              <a:rPr lang="en-US" sz="2400" dirty="0" err="1" smtClean="0"/>
              <a:t>W.Fang</a:t>
            </a:r>
            <a:r>
              <a:rPr lang="en-US" sz="2400" dirty="0" smtClean="0"/>
              <a:t>, </a:t>
            </a:r>
            <a:r>
              <a:rPr lang="en-US" sz="2400" dirty="0" err="1" smtClean="0"/>
              <a:t>W.Wuensch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err="1" smtClean="0"/>
              <a:t>Xband</a:t>
            </a:r>
            <a:r>
              <a:rPr lang="en-US" sz="2400" dirty="0" smtClean="0"/>
              <a:t> team,</a:t>
            </a:r>
            <a:r>
              <a:rPr lang="en-GB" altLang="ja-JP" sz="2400" dirty="0" smtClean="0">
                <a:cs typeface="Times New Roman" panose="02020603050405020304" pitchFamily="18" charset="0"/>
              </a:rPr>
              <a:t> M. Miyahara, </a:t>
            </a:r>
            <a:r>
              <a:rPr lang="en-US" sz="2400" dirty="0" err="1" smtClean="0"/>
              <a:t>N.Walker</a:t>
            </a:r>
            <a:r>
              <a:rPr lang="en-US" sz="2400" dirty="0" smtClean="0"/>
              <a:t>, </a:t>
            </a:r>
            <a:r>
              <a:rPr lang="en-US" sz="2400" dirty="0" err="1" smtClean="0"/>
              <a:t>T.Lefevre</a:t>
            </a:r>
            <a:r>
              <a:rPr lang="en-US" sz="2400" dirty="0" smtClean="0"/>
              <a:t>, </a:t>
            </a:r>
            <a:r>
              <a:rPr lang="en-US" sz="2400" dirty="0" err="1" smtClean="0"/>
              <a:t>M.Modena</a:t>
            </a:r>
            <a:r>
              <a:rPr lang="en-US" sz="2400" dirty="0" smtClean="0"/>
              <a:t>, </a:t>
            </a:r>
            <a:r>
              <a:rPr lang="en-US" sz="2400" dirty="0" err="1" smtClean="0"/>
              <a:t>R.Tomas</a:t>
            </a:r>
            <a:r>
              <a:rPr lang="en-US" sz="2400" dirty="0" smtClean="0"/>
              <a:t>, </a:t>
            </a:r>
            <a:r>
              <a:rPr lang="en-US" sz="2400" dirty="0" err="1" smtClean="0"/>
              <a:t>G.D’Auria</a:t>
            </a:r>
            <a:r>
              <a:rPr lang="en-US" sz="2400" dirty="0" smtClean="0"/>
              <a:t> … probably several more unknowingly</a:t>
            </a:r>
          </a:p>
          <a:p>
            <a:r>
              <a:rPr lang="en-US" sz="2400" dirty="0" smtClean="0"/>
              <a:t>Please see also talks yesterday concerning SM physics, Higgs and BSM (</a:t>
            </a:r>
            <a:r>
              <a:rPr lang="en-US" sz="2400" dirty="0" err="1" smtClean="0"/>
              <a:t>Rohini</a:t>
            </a:r>
            <a:r>
              <a:rPr lang="en-US" sz="2400" dirty="0" smtClean="0"/>
              <a:t> </a:t>
            </a:r>
            <a:r>
              <a:rPr lang="en-US" sz="2400" dirty="0" err="1" smtClean="0"/>
              <a:t>Godbole</a:t>
            </a:r>
            <a:r>
              <a:rPr lang="en-US" sz="2400" dirty="0" smtClean="0"/>
              <a:t>, Kerstin </a:t>
            </a:r>
            <a:r>
              <a:rPr lang="en-US" sz="2400" dirty="0" err="1" smtClean="0"/>
              <a:t>Tackmann</a:t>
            </a:r>
            <a:r>
              <a:rPr lang="en-US" sz="2400" dirty="0" smtClean="0"/>
              <a:t>, Monica </a:t>
            </a:r>
            <a:r>
              <a:rPr lang="en-US" sz="2400" dirty="0" err="1" smtClean="0"/>
              <a:t>D’Onofrio</a:t>
            </a:r>
            <a:r>
              <a:rPr lang="en-US" sz="24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881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2438400"/>
            <a:ext cx="299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 about TDR and picture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09600"/>
            <a:ext cx="6248400" cy="58108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04800" y="6477000"/>
            <a:ext cx="85344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+mn-lt"/>
                <a:hlinkClick r:id="rId3"/>
              </a:rPr>
              <a:t>http://</a:t>
            </a:r>
            <a:r>
              <a:rPr lang="en-US" dirty="0" err="1">
                <a:solidFill>
                  <a:srgbClr val="FFFFFF"/>
                </a:solidFill>
                <a:latin typeface="+mn-lt"/>
                <a:hlinkClick r:id="rId3"/>
              </a:rPr>
              <a:t>www.linearcollider.org</a:t>
            </a:r>
            <a:r>
              <a:rPr lang="en-US" dirty="0">
                <a:solidFill>
                  <a:srgbClr val="FFFFFF"/>
                </a:solidFill>
                <a:latin typeface="+mn-lt"/>
                <a:hlinkClick r:id="rId3"/>
              </a:rPr>
              <a:t>/ILC/Publications/Technical-Design-Report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24824"/>
            <a:ext cx="7924800" cy="584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/>
            <a:r>
              <a:rPr kumimoji="0" lang="en-US" altLang="ja-JP" sz="3200" dirty="0" smtClean="0">
                <a:solidFill>
                  <a:schemeClr val="bg1"/>
                </a:solidFill>
                <a:latin typeface="+mn-lt"/>
              </a:rPr>
              <a:t>ILC TDR 2013 </a:t>
            </a:r>
            <a:endParaRPr kumimoji="0" lang="en-US" altLang="ja-JP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65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25DBB-DA26-D945-872D-2BC7B87343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5583" y="12700"/>
            <a:ext cx="7647586" cy="61595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defTabSz="456378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CDR 2013 -&gt; input to strategy processes</a:t>
            </a:r>
            <a:endParaRPr lang="en-US" sz="32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39292095"/>
              </p:ext>
            </p:extLst>
          </p:nvPr>
        </p:nvGraphicFramePr>
        <p:xfrm>
          <a:off x="304800" y="1157292"/>
          <a:ext cx="6426200" cy="491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6832600" y="1157292"/>
            <a:ext cx="2311400" cy="427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9" tIns="45662" rIns="91319" bIns="4566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015"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In addition a shorter overview document was submitted as input to the European Strategy update, available at:</a:t>
            </a:r>
          </a:p>
          <a:p>
            <a:pPr defTabSz="454015" eaLnBrk="1" hangingPunct="1"/>
            <a:r>
              <a:rPr lang="da-DK" sz="1600" u="sng" dirty="0">
                <a:solidFill>
                  <a:prstClr val="black"/>
                </a:solidFill>
                <a:latin typeface="Calibri"/>
                <a:hlinkClick r:id="rId7"/>
              </a:rPr>
              <a:t>http://arxiv.org/pdf/</a:t>
            </a:r>
            <a:r>
              <a:rPr lang="da-DK" sz="1600" u="sng" dirty="0" smtClean="0">
                <a:solidFill>
                  <a:prstClr val="black"/>
                </a:solidFill>
                <a:latin typeface="Calibri"/>
                <a:hlinkClick r:id="rId7"/>
              </a:rPr>
              <a:t>1208.1402v1</a:t>
            </a:r>
            <a:endParaRPr lang="da-DK" sz="1600" u="sng" dirty="0" smtClean="0">
              <a:solidFill>
                <a:prstClr val="black"/>
              </a:solidFill>
              <a:latin typeface="Calibri"/>
            </a:endParaRPr>
          </a:p>
          <a:p>
            <a:pPr defTabSz="454015" eaLnBrk="1" hangingPunct="1"/>
            <a:endParaRPr lang="da-DK" sz="1600" u="sng" dirty="0">
              <a:solidFill>
                <a:srgbClr val="FF0000"/>
              </a:solidFill>
            </a:endParaRPr>
          </a:p>
          <a:p>
            <a:pPr defTabSz="454015" eaLnBrk="1" hangingPunct="1"/>
            <a:r>
              <a:rPr lang="en-US" sz="1600" dirty="0">
                <a:latin typeface="Calibri"/>
              </a:rPr>
              <a:t>I</a:t>
            </a:r>
            <a:r>
              <a:rPr lang="en-US" sz="1600" dirty="0" smtClean="0">
                <a:latin typeface="Calibri"/>
              </a:rPr>
              <a:t>nput documents to Snowmass 2013 has also been submitted:</a:t>
            </a:r>
          </a:p>
          <a:p>
            <a:pPr defTabSz="454015" eaLnBrk="1" hangingPunct="1"/>
            <a:r>
              <a:rPr lang="en-US" sz="1600" dirty="0">
                <a:latin typeface="Calibri"/>
                <a:hlinkClick r:id="rId8"/>
              </a:rPr>
              <a:t>http://arxiv.org/abs/</a:t>
            </a:r>
            <a:r>
              <a:rPr lang="en-US" sz="1600" dirty="0" smtClean="0">
                <a:latin typeface="Calibri"/>
                <a:hlinkClick r:id="rId8"/>
              </a:rPr>
              <a:t>1305.5766</a:t>
            </a:r>
            <a:r>
              <a:rPr lang="en-US" sz="1600" dirty="0" smtClean="0">
                <a:latin typeface="Calibri"/>
              </a:rPr>
              <a:t> and </a:t>
            </a:r>
          </a:p>
          <a:p>
            <a:pPr defTabSz="454015" eaLnBrk="1" hangingPunct="1"/>
            <a:r>
              <a:rPr lang="en-US" sz="1600" dirty="0">
                <a:solidFill>
                  <a:srgbClr val="FF0000"/>
                </a:solidFill>
                <a:latin typeface="Calibri"/>
                <a:hlinkClick r:id="rId9"/>
              </a:rPr>
              <a:t>http://arxiv.org/abs/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hlinkClick r:id="rId9"/>
              </a:rPr>
              <a:t>1307.5288</a:t>
            </a:r>
            <a:endParaRPr lang="en-US" sz="1600" dirty="0" smtClean="0">
              <a:solidFill>
                <a:srgbClr val="FF0000"/>
              </a:solidFill>
              <a:latin typeface="Calibri"/>
            </a:endParaRPr>
          </a:p>
          <a:p>
            <a:pPr defTabSz="454015" eaLnBrk="1" hangingPunct="1"/>
            <a:endParaRPr lang="en-US" sz="1600" dirty="0">
              <a:solidFill>
                <a:prstClr val="black"/>
              </a:solidFill>
            </a:endParaRPr>
          </a:p>
          <a:p>
            <a:pPr defTabSz="454015" eaLnBrk="1" hangingPunct="1"/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Higgs physics 250 – 500 </a:t>
            </a:r>
            <a:r>
              <a:rPr lang="en-US" sz="3600" dirty="0" err="1" smtClean="0">
                <a:solidFill>
                  <a:srgbClr val="FFFFFF"/>
                </a:solidFill>
              </a:rPr>
              <a:t>GeV</a:t>
            </a:r>
            <a:r>
              <a:rPr lang="en-US" sz="3600" dirty="0" smtClean="0">
                <a:solidFill>
                  <a:srgbClr val="FFFFFF"/>
                </a:solidFill>
              </a:rPr>
              <a:t>, and above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4-10-23 at 21.0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75937"/>
            <a:ext cx="3328947" cy="32626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05200" y="954881"/>
            <a:ext cx="175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/>
              </a:rPr>
              <a:t>Large energy span available at Linear </a:t>
            </a:r>
            <a:r>
              <a:rPr lang="en-US" dirty="0">
                <a:latin typeface="Calibri"/>
              </a:rPr>
              <a:t>C</a:t>
            </a:r>
            <a:r>
              <a:rPr lang="en-US" dirty="0" smtClean="0">
                <a:latin typeface="Calibri"/>
              </a:rPr>
              <a:t>olliders =&gt; access to </a:t>
            </a:r>
            <a:r>
              <a:rPr lang="en-US" dirty="0" err="1" smtClean="0">
                <a:latin typeface="Calibri"/>
              </a:rPr>
              <a:t>Higgsstrahlung</a:t>
            </a:r>
            <a:r>
              <a:rPr lang="en-US" dirty="0" smtClean="0">
                <a:latin typeface="Calibri"/>
              </a:rPr>
              <a:t> + WW-fusion as needed to obtain </a:t>
            </a:r>
            <a:r>
              <a:rPr lang="en-US" dirty="0" err="1" smtClean="0">
                <a:latin typeface="Calibri"/>
              </a:rPr>
              <a:t>g</a:t>
            </a:r>
            <a:r>
              <a:rPr lang="en-US" baseline="-25000" dirty="0" err="1" smtClean="0">
                <a:latin typeface="Calibri"/>
              </a:rPr>
              <a:t>HZZ</a:t>
            </a:r>
            <a:r>
              <a:rPr lang="en-US" dirty="0" smtClean="0">
                <a:latin typeface="Calibri"/>
              </a:rPr>
              <a:t>,</a:t>
            </a:r>
            <a:r>
              <a:rPr lang="en-US" baseline="-25000" dirty="0" smtClean="0">
                <a:latin typeface="Calibri"/>
              </a:rPr>
              <a:t> </a:t>
            </a:r>
            <a:r>
              <a:rPr lang="en-US" dirty="0" err="1" smtClean="0">
                <a:latin typeface="Calibri"/>
              </a:rPr>
              <a:t>g</a:t>
            </a:r>
            <a:r>
              <a:rPr lang="en-US" baseline="-25000" dirty="0" err="1" smtClean="0">
                <a:latin typeface="Calibri"/>
              </a:rPr>
              <a:t>HWW</a:t>
            </a:r>
            <a:r>
              <a:rPr lang="en-US" dirty="0" smtClean="0">
                <a:latin typeface="Calibri"/>
              </a:rPr>
              <a:t>,</a:t>
            </a:r>
            <a:r>
              <a:rPr lang="en-US" baseline="-25000" dirty="0" smtClean="0">
                <a:latin typeface="Calibri"/>
              </a:rPr>
              <a:t> </a:t>
            </a:r>
            <a:r>
              <a:rPr lang="en-US" dirty="0" smtClean="0">
                <a:latin typeface="Calibri"/>
              </a:rPr>
              <a:t>Γ</a:t>
            </a:r>
            <a:r>
              <a:rPr lang="en-US" baseline="-25000" dirty="0" smtClean="0">
                <a:latin typeface="Calibri"/>
              </a:rPr>
              <a:t>H</a:t>
            </a:r>
            <a:r>
              <a:rPr lang="en-US" dirty="0" smtClean="0">
                <a:latin typeface="Calibri"/>
              </a:rPr>
              <a:t> and a wide range of other couplings   </a:t>
            </a:r>
            <a:endParaRPr lang="en-US" dirty="0"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5400" y="4105870"/>
            <a:ext cx="1295400" cy="3415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86400" y="762000"/>
            <a:ext cx="3657600" cy="3302546"/>
            <a:chOff x="5435600" y="1117054"/>
            <a:chExt cx="3703646" cy="3430383"/>
          </a:xfrm>
        </p:grpSpPr>
        <p:pic>
          <p:nvPicPr>
            <p:cNvPr id="5" name="Picture 4" descr="Screen Shot 2014-10-23 at 21.05.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600" y="1117054"/>
              <a:ext cx="3703646" cy="3325889"/>
            </a:xfrm>
            <a:prstGeom prst="rect">
              <a:avLst/>
            </a:prstGeom>
          </p:spPr>
        </p:pic>
        <p:pic>
          <p:nvPicPr>
            <p:cNvPr id="20" name="Picture 19" descr="Screen Shot 2014-10-24 at 09.22.0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0" y="4191001"/>
              <a:ext cx="1384300" cy="356436"/>
            </a:xfrm>
            <a:prstGeom prst="rect">
              <a:avLst/>
            </a:prstGeom>
          </p:spPr>
        </p:pic>
      </p:grpSp>
      <p:pic>
        <p:nvPicPr>
          <p:cNvPr id="22" name="Picture 21" descr="Screen Shot 2014-08-31 at 08.25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88795"/>
            <a:ext cx="2549464" cy="2188205"/>
          </a:xfrm>
          <a:prstGeom prst="rect">
            <a:avLst/>
          </a:prstGeom>
        </p:spPr>
      </p:pic>
      <p:pic>
        <p:nvPicPr>
          <p:cNvPr id="23" name="Picture 22" descr="Screen Shot 2014-10-08 at 00.25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43400"/>
            <a:ext cx="2362200" cy="15767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9000" y="5943600"/>
            <a:ext cx="457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ttH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threshold near 500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significant gain in going to higher energy (ultimately below 2%)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1148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ccurate mass measurement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best near 250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GeV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Δm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≈ 30 MeV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80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Combined Higgs results (ILC)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4-10-23 at 23.16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454"/>
            <a:ext cx="4572000" cy="4390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0" y="59563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Fully model-independent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00" y="5956300"/>
            <a:ext cx="437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LHC-like fits, assuming SM decay modes only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Screen Shot 2014-10-23 at 21.13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20" y="1311454"/>
            <a:ext cx="4566480" cy="439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685800"/>
            <a:ext cx="779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 of Kerstin </a:t>
            </a:r>
            <a:r>
              <a:rPr lang="en-US" dirty="0" err="1" smtClean="0"/>
              <a:t>Tackmann</a:t>
            </a:r>
            <a:r>
              <a:rPr lang="en-US" dirty="0" smtClean="0"/>
              <a:t> yesterday (Higgs – decays and properties)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8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√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1494" y="152400"/>
            <a:ext cx="7676358" cy="616022"/>
          </a:xfrm>
          <a:prstGeom prst="rect">
            <a:avLst/>
          </a:prstGeom>
          <a:solidFill>
            <a:srgbClr val="4F81BD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 fontScale="82500" lnSpcReduction="10000"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Double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Higgs – and CLIC Higgs summary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762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talk of Kerstin </a:t>
            </a:r>
            <a:r>
              <a:rPr lang="en-US" sz="1400" dirty="0" err="1" smtClean="0"/>
              <a:t>Tackmann</a:t>
            </a:r>
            <a:r>
              <a:rPr lang="en-US" sz="1400" dirty="0" smtClean="0"/>
              <a:t> (Higgs – decays and properties)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4876800" cy="3535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439" y="1905001"/>
            <a:ext cx="6573161" cy="49403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82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op physics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4-10-23 at 21.15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1" y="0"/>
            <a:ext cx="3073399" cy="2709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838200"/>
            <a:ext cx="4914899" cy="27186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+mn-lt"/>
              </a:rPr>
              <a:t>Top </a:t>
            </a:r>
            <a:r>
              <a:rPr lang="en-US" sz="1600" b="1" dirty="0">
                <a:solidFill>
                  <a:prstClr val="black"/>
                </a:solidFill>
                <a:latin typeface="+mn-lt"/>
              </a:rPr>
              <a:t>quark 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</a:rPr>
              <a:t>in </a:t>
            </a:r>
            <a:r>
              <a:rPr lang="en-US" sz="1600" b="1" dirty="0">
                <a:solidFill>
                  <a:prstClr val="black"/>
                </a:solidFill>
                <a:latin typeface="+mn-lt"/>
              </a:rPr>
              <a:t>the 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</a:rPr>
              <a:t>SM, heaviest </a:t>
            </a:r>
            <a:r>
              <a:rPr lang="en-US" sz="1600" b="1" dirty="0">
                <a:solidFill>
                  <a:prstClr val="black"/>
                </a:solidFill>
                <a:latin typeface="+mn-lt"/>
              </a:rPr>
              <a:t>elementary </a:t>
            </a:r>
            <a:r>
              <a:rPr lang="en-US" sz="1600" b="1" dirty="0" smtClean="0">
                <a:solidFill>
                  <a:prstClr val="black"/>
                </a:solidFill>
                <a:latin typeface="+mn-lt"/>
              </a:rPr>
              <a:t>particle: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latin typeface="+mn-lt"/>
              </a:rPr>
              <a:t>Many high-precision measurements possible in </a:t>
            </a:r>
            <a:r>
              <a:rPr lang="en-US" sz="1600" dirty="0" err="1" smtClean="0">
                <a:latin typeface="+mn-lt"/>
              </a:rPr>
              <a:t>e</a:t>
            </a:r>
            <a:r>
              <a:rPr lang="en-US" sz="1600" baseline="30000" dirty="0" err="1" smtClean="0">
                <a:latin typeface="+mn-lt"/>
              </a:rPr>
              <a:t>+</a:t>
            </a:r>
            <a:r>
              <a:rPr lang="en-US" sz="1600" dirty="0" err="1" smtClean="0">
                <a:latin typeface="+mn-lt"/>
              </a:rPr>
              <a:t>e</a:t>
            </a:r>
            <a:r>
              <a:rPr lang="en-US" sz="1600" dirty="0" smtClean="0">
                <a:latin typeface="+mn-lt"/>
              </a:rPr>
              <a:t>- (like for s, c quarks) – some examples</a:t>
            </a:r>
          </a:p>
          <a:p>
            <a:r>
              <a:rPr lang="en-US" sz="1600" dirty="0">
                <a:latin typeface="+mn-lt"/>
              </a:rPr>
              <a:t>Accurate coupling measurement from: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+mn-lt"/>
              </a:rPr>
              <a:t>tt</a:t>
            </a:r>
            <a:r>
              <a:rPr lang="en-US" sz="1600" dirty="0">
                <a:latin typeface="+mn-lt"/>
              </a:rPr>
              <a:t> cross section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+mn-lt"/>
              </a:rPr>
              <a:t>Helicity</a:t>
            </a:r>
            <a:endParaRPr lang="en-US" sz="16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+mn-lt"/>
              </a:rPr>
              <a:t>Forward-backward asymmetry F</a:t>
            </a:r>
            <a:r>
              <a:rPr lang="en-US" sz="1600" baseline="-25000" dirty="0">
                <a:latin typeface="+mn-lt"/>
              </a:rPr>
              <a:t>AB</a:t>
            </a:r>
          </a:p>
          <a:p>
            <a:r>
              <a:rPr lang="en-US" sz="1600" dirty="0">
                <a:latin typeface="+mn-lt"/>
              </a:rPr>
              <a:t>ILC study at 500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and 500 fb</a:t>
            </a:r>
            <a:r>
              <a:rPr lang="en-US" sz="1600" baseline="30000" dirty="0">
                <a:latin typeface="+mn-lt"/>
              </a:rPr>
              <a:t>-1</a:t>
            </a:r>
          </a:p>
          <a:p>
            <a:endParaRPr lang="en-US" sz="1600" baseline="30000" dirty="0">
              <a:latin typeface="+mn-lt"/>
            </a:endParaRPr>
          </a:p>
          <a:p>
            <a:r>
              <a:rPr lang="en-US" sz="1600" dirty="0">
                <a:latin typeface="+mn-lt"/>
              </a:rPr>
              <a:t>Provides good sensitivity to BSM physics</a:t>
            </a:r>
          </a:p>
          <a:p>
            <a:r>
              <a:rPr lang="en-US" sz="1600" dirty="0">
                <a:latin typeface="+mn-lt"/>
              </a:rPr>
              <a:t>Sensitivity to BMS increases with </a:t>
            </a:r>
            <a:r>
              <a:rPr lang="en-US" sz="1600" dirty="0" smtClean="0">
                <a:latin typeface="+mn-lt"/>
              </a:rPr>
              <a:t>energy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26670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Threshold scan with well-defined 1S mass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Stat. accuracy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Δm</a:t>
            </a:r>
            <a:r>
              <a:rPr lang="en-US" sz="1600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=20-30 MeV (ILC-CLIC)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Theor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. accuracy currently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Δm</a:t>
            </a:r>
            <a:r>
              <a:rPr lang="en-US" sz="1600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sz="1600" baseline="-250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= 100 MeV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5990511"/>
            <a:ext cx="435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Accuracy of left-handed and right-handed top couplings, together with deviations from various BSM models (</a:t>
            </a:r>
            <a:r>
              <a:rPr lang="en-US" sz="1600" i="1" dirty="0" smtClean="0">
                <a:latin typeface="+mn-lt"/>
              </a:rPr>
              <a:t>arXiv:1403.2893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11" descr="Screen Shot 2014-10-25 at 20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689017"/>
            <a:ext cx="2806700" cy="230149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89664" y="3548117"/>
            <a:ext cx="4330536" cy="3233683"/>
            <a:chOff x="4749800" y="921188"/>
            <a:chExt cx="5102965" cy="4446095"/>
          </a:xfrm>
        </p:grpSpPr>
        <p:pic>
          <p:nvPicPr>
            <p:cNvPr id="15" name="Picture 14" descr="Screen Shot 2014-09-17 at 15.19.0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800" y="921188"/>
              <a:ext cx="3937000" cy="444609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326307" y="3645203"/>
              <a:ext cx="1526458" cy="8040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arXiv:1307.8102</a:t>
              </a:r>
              <a:endParaRPr lang="en-US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24200" y="3962400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Note: LHC comparisons not recent (Snowmass 2005)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767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Physics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beyond standard model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685800"/>
            <a:ext cx="2169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- many possibilities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1689100"/>
            <a:ext cx="9144000" cy="4308432"/>
            <a:chOff x="0" y="1689100"/>
            <a:chExt cx="9144000" cy="4308432"/>
          </a:xfrm>
        </p:grpSpPr>
        <p:sp>
          <p:nvSpPr>
            <p:cNvPr id="10" name="TextBox 9"/>
            <p:cNvSpPr txBox="1"/>
            <p:nvPr/>
          </p:nvSpPr>
          <p:spPr>
            <a:xfrm>
              <a:off x="4770221" y="1689100"/>
              <a:ext cx="4326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Indirect input from precision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measurements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4800" y="1689100"/>
              <a:ext cx="3555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irect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searches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up to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mass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 ≤ √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s/2 </a:t>
              </a:r>
            </a:p>
          </p:txBody>
        </p:sp>
        <p:pic>
          <p:nvPicPr>
            <p:cNvPr id="12" name="Picture 11" descr="Screen Shot 2014-10-25 at 21.41.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60600"/>
              <a:ext cx="9144000" cy="3736932"/>
            </a:xfrm>
            <a:prstGeom prst="rect">
              <a:avLst/>
            </a:prstGeom>
          </p:spPr>
        </p:pic>
      </p:grpSp>
      <p:sp>
        <p:nvSpPr>
          <p:cNvPr id="14" name="Down Arrow 13"/>
          <p:cNvSpPr/>
          <p:nvPr/>
        </p:nvSpPr>
        <p:spPr>
          <a:xfrm>
            <a:off x="1879600" y="2058432"/>
            <a:ext cx="165100" cy="341868"/>
          </a:xfrm>
          <a:prstGeom prst="downArrow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946900" y="2020332"/>
            <a:ext cx="165100" cy="341868"/>
          </a:xfrm>
          <a:prstGeom prst="downArrow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2700" y="6045200"/>
            <a:ext cx="2589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arXiv:1311.0299 (Snowmass)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50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Physics beyond standard model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2900" y="3721099"/>
            <a:ext cx="2865015" cy="3054811"/>
            <a:chOff x="254000" y="3034789"/>
            <a:chExt cx="3017415" cy="3271222"/>
          </a:xfrm>
        </p:grpSpPr>
        <p:pic>
          <p:nvPicPr>
            <p:cNvPr id="4" name="Picture 3" descr="205_H1LPADC4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0" t="6351" r="8928" b="2967"/>
            <a:stretch/>
          </p:blipFill>
          <p:spPr>
            <a:xfrm>
              <a:off x="254000" y="3034789"/>
              <a:ext cx="3017415" cy="28679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73838" y="5936679"/>
              <a:ext cx="2064012" cy="36933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r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esult:   </a:t>
              </a:r>
              <a:r>
                <a:rPr lang="en-US" b="1" dirty="0" err="1" smtClean="0">
                  <a:solidFill>
                    <a:srgbClr val="FF0000"/>
                  </a:solidFill>
                  <a:latin typeface="Calibri"/>
                </a:rPr>
                <a:t>Δ</a:t>
              </a:r>
              <a:r>
                <a:rPr lang="en-US" b="1" i="1" dirty="0" err="1" smtClean="0">
                  <a:solidFill>
                    <a:srgbClr val="FF0000"/>
                  </a:solidFill>
                  <a:latin typeface="Calibri"/>
                </a:rPr>
                <a:t>m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/</a:t>
              </a:r>
              <a:r>
                <a:rPr lang="en-US" b="1" i="1" dirty="0" smtClean="0">
                  <a:solidFill>
                    <a:srgbClr val="FF0000"/>
                  </a:solidFill>
                  <a:latin typeface="Calibri"/>
                </a:rPr>
                <a:t>m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 ≤ 1%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34141" y="4394200"/>
              <a:ext cx="7635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err="1" smtClean="0">
                  <a:solidFill>
                    <a:srgbClr val="7F7F7F"/>
                  </a:solidFill>
                  <a:latin typeface="Calibri"/>
                </a:rPr>
                <a:t>CLICdp</a:t>
              </a:r>
              <a:endParaRPr lang="en-US" sz="1600" b="1" dirty="0" smtClean="0">
                <a:solidFill>
                  <a:srgbClr val="7F7F7F"/>
                </a:solidFill>
                <a:latin typeface="Calibri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7F7F7F"/>
                  </a:solidFill>
                  <a:latin typeface="Calibri"/>
                </a:rPr>
                <a:t>3 </a:t>
              </a:r>
              <a:r>
                <a:rPr lang="en-US" sz="1600" b="1" dirty="0" err="1">
                  <a:solidFill>
                    <a:srgbClr val="7F7F7F"/>
                  </a:solidFill>
                  <a:latin typeface="Calibri"/>
                </a:rPr>
                <a:t>T</a:t>
              </a:r>
              <a:r>
                <a:rPr lang="en-US" sz="1600" b="1" dirty="0" err="1" smtClean="0">
                  <a:solidFill>
                    <a:srgbClr val="7F7F7F"/>
                  </a:solidFill>
                  <a:latin typeface="Calibri"/>
                </a:rPr>
                <a:t>eV</a:t>
              </a:r>
              <a:endParaRPr lang="en-US" sz="1600" b="1" dirty="0">
                <a:solidFill>
                  <a:srgbClr val="7F7F7F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6041" y="3924300"/>
              <a:ext cx="823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Calibri"/>
                </a:rPr>
                <a:t>smuon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51201" y="3708400"/>
            <a:ext cx="3182764" cy="3071100"/>
            <a:chOff x="3271415" y="3466589"/>
            <a:chExt cx="3378450" cy="3249411"/>
          </a:xfrm>
        </p:grpSpPr>
        <p:pic>
          <p:nvPicPr>
            <p:cNvPr id="9" name="Picture 8" descr="Screen Shot 2014-10-25 at 21.33.3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415" y="3466589"/>
              <a:ext cx="3378450" cy="28321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37537" y="6346668"/>
              <a:ext cx="2242659" cy="36933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r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esult:   </a:t>
              </a:r>
              <a:r>
                <a:rPr lang="en-US" b="1" dirty="0" err="1" smtClean="0">
                  <a:solidFill>
                    <a:srgbClr val="FF0000"/>
                  </a:solidFill>
                  <a:latin typeface="Calibri"/>
                </a:rPr>
                <a:t>Δ</a:t>
              </a:r>
              <a:r>
                <a:rPr lang="en-US" b="1" i="1" dirty="0" err="1" smtClean="0">
                  <a:solidFill>
                    <a:srgbClr val="FF0000"/>
                  </a:solidFill>
                  <a:latin typeface="Calibri"/>
                </a:rPr>
                <a:t>m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/</a:t>
              </a:r>
              <a:r>
                <a:rPr lang="en-US" b="1" i="1" dirty="0" smtClean="0">
                  <a:solidFill>
                    <a:srgbClr val="FF0000"/>
                  </a:solidFill>
                  <a:latin typeface="Calibri"/>
                </a:rPr>
                <a:t>m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 = 0.3%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330" y="1030050"/>
            <a:ext cx="6371471" cy="2298700"/>
            <a:chOff x="29330" y="1030050"/>
            <a:chExt cx="6371471" cy="2298700"/>
          </a:xfrm>
        </p:grpSpPr>
        <p:pic>
          <p:nvPicPr>
            <p:cNvPr id="12" name="Picture 11" descr="Screen Shot 2014-10-25 at 22.20.5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185" y="1054100"/>
              <a:ext cx="3130616" cy="2274650"/>
            </a:xfrm>
            <a:prstGeom prst="rect">
              <a:avLst/>
            </a:prstGeom>
          </p:spPr>
        </p:pic>
        <p:pic>
          <p:nvPicPr>
            <p:cNvPr id="13" name="Picture 12" descr="Screen Shot 2014-10-25 at 22.20.3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" y="1030050"/>
              <a:ext cx="3221871" cy="22733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66900" y="18161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ILC</a:t>
              </a:r>
              <a:endParaRPr lang="en-US" b="1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91100" y="19685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ILC</a:t>
              </a:r>
              <a:endParaRPr lang="en-US" b="1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35565" y="1244600"/>
            <a:ext cx="2252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Example of ILC study: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Light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higgsinos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with small mass splitting, tagged via soft ISR photon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5564" y="3868839"/>
            <a:ext cx="2456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Example of CLIC studies: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SUSY particles with high mass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Using end-point spectrum (left)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Reconstruction of complex multi-jet final state (right)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609600"/>
            <a:ext cx="640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 of Monica </a:t>
            </a:r>
            <a:r>
              <a:rPr lang="en-US" dirty="0" err="1" smtClean="0"/>
              <a:t>D’Onofrio</a:t>
            </a:r>
            <a:r>
              <a:rPr lang="en-US" dirty="0" smtClean="0"/>
              <a:t> yesterday (Searches for SUSY)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9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TemplatePresCERN</Template>
  <TotalTime>41240</TotalTime>
  <Words>3156</Words>
  <Application>Microsoft Macintosh PowerPoint</Application>
  <PresentationFormat>On-screen Show (4:3)</PresentationFormat>
  <Paragraphs>588</Paragraphs>
  <Slides>38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Office Theme</vt:lpstr>
      <vt:lpstr>3_Office Theme</vt:lpstr>
      <vt:lpstr>1_FC5643-CERN3027 - Scale of contributions</vt:lpstr>
      <vt:lpstr>4_Office Theme</vt:lpstr>
      <vt:lpstr>2_FC5643-CERN3027 - Scale of contributions</vt:lpstr>
      <vt:lpstr>4_FC5643-CERN3027 - Scale of contributions</vt:lpstr>
      <vt:lpstr>3_Draft_LLC_PowerPoint_template_021513</vt:lpstr>
      <vt:lpstr>Default Theme</vt:lpstr>
      <vt:lpstr>2_Office Theme</vt:lpstr>
      <vt:lpstr>7_FC5643-CERN3027 - Scale of contributions</vt:lpstr>
      <vt:lpstr>7_Office Theme</vt:lpstr>
      <vt:lpstr>8_Office Theme</vt:lpstr>
      <vt:lpstr>11_Office Theme</vt:lpstr>
      <vt:lpstr>12_Office Theme</vt:lpstr>
      <vt:lpstr>1_Office Theme</vt:lpstr>
      <vt:lpstr>1_Default Theme</vt:lpstr>
      <vt:lpstr>Thème Office</vt:lpstr>
      <vt:lpstr>Linear Colliders (ILC and CLIC) </vt:lpstr>
      <vt:lpstr>Linear Colliders</vt:lpstr>
      <vt:lpstr>Higgs physics in e+e- collisions</vt:lpstr>
      <vt:lpstr>Higgs physics 250 – 500 GeV, and above</vt:lpstr>
      <vt:lpstr>Combined Higgs results (ILC)</vt:lpstr>
      <vt:lpstr>√</vt:lpstr>
      <vt:lpstr>top physics</vt:lpstr>
      <vt:lpstr>Physics beyond standard model</vt:lpstr>
      <vt:lpstr>Physics beyond standard model</vt:lpstr>
      <vt:lpstr>PowerPoint Presentation</vt:lpstr>
      <vt:lpstr>PowerPoint Presentation</vt:lpstr>
      <vt:lpstr>Cryomodule System Tests </vt:lpstr>
      <vt:lpstr>PowerPoint Presentation</vt:lpstr>
      <vt:lpstr>PowerPoint Presentation</vt:lpstr>
      <vt:lpstr>ILC Project Overview</vt:lpstr>
      <vt:lpstr>CLIC Layout at 3 TeV</vt:lpstr>
      <vt:lpstr>Possible CLIC stages studied in the CDR</vt:lpstr>
      <vt:lpstr>PowerPoint Presentation</vt:lpstr>
      <vt:lpstr>PowerPoint Presentation</vt:lpstr>
      <vt:lpstr>PowerPoint Presentation</vt:lpstr>
      <vt:lpstr>Xband facilities - FELs</vt:lpstr>
      <vt:lpstr>Main Linac Tolerances</vt:lpstr>
      <vt:lpstr>PowerPoint Presentation</vt:lpstr>
      <vt:lpstr>ATF2: Stabilisation Experiment</vt:lpstr>
      <vt:lpstr>LC costing (from ILC TDR and CLIC CDR) </vt:lpstr>
      <vt:lpstr>e+/e- Colliders: PAC vs ECM</vt:lpstr>
      <vt:lpstr>Linear Collider Physics and Detectors</vt:lpstr>
      <vt:lpstr>Linear Collider Detector R&amp;D</vt:lpstr>
      <vt:lpstr>MEXT’s Organization for Studying ILC  based on SCJ’s Recommendations</vt:lpstr>
      <vt:lpstr>Schedule for Committee and WGs</vt:lpstr>
      <vt:lpstr>PowerPoint Presentation</vt:lpstr>
      <vt:lpstr>PowerPoint Presentation</vt:lpstr>
      <vt:lpstr>PowerPoint Presentation</vt:lpstr>
      <vt:lpstr> Key points</vt:lpstr>
      <vt:lpstr>Thanks</vt:lpstr>
      <vt:lpstr>PowerPoint Presentation</vt:lpstr>
      <vt:lpstr>PowerPoint Presentation</vt:lpstr>
      <vt:lpstr>CDR 2013 -&gt; input to strategy processes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Infrastructure Services</dc:title>
  <dc:creator>duke</dc:creator>
  <cp:lastModifiedBy>Steinar STAPNES</cp:lastModifiedBy>
  <cp:revision>882</cp:revision>
  <cp:lastPrinted>2014-02-01T13:22:31Z</cp:lastPrinted>
  <dcterms:created xsi:type="dcterms:W3CDTF">2008-11-20T16:07:12Z</dcterms:created>
  <dcterms:modified xsi:type="dcterms:W3CDTF">2014-10-31T15:42:42Z</dcterms:modified>
</cp:coreProperties>
</file>