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814" r:id="rId2"/>
  </p:sldMasterIdLst>
  <p:notesMasterIdLst>
    <p:notesMasterId r:id="rId20"/>
  </p:notesMasterIdLst>
  <p:sldIdLst>
    <p:sldId id="256" r:id="rId3"/>
    <p:sldId id="414" r:id="rId4"/>
    <p:sldId id="497" r:id="rId5"/>
    <p:sldId id="516" r:id="rId6"/>
    <p:sldId id="518" r:id="rId7"/>
    <p:sldId id="541" r:id="rId8"/>
    <p:sldId id="542" r:id="rId9"/>
    <p:sldId id="540" r:id="rId10"/>
    <p:sldId id="520" r:id="rId11"/>
    <p:sldId id="533" r:id="rId12"/>
    <p:sldId id="534" r:id="rId13"/>
    <p:sldId id="535" r:id="rId14"/>
    <p:sldId id="536" r:id="rId15"/>
    <p:sldId id="537" r:id="rId16"/>
    <p:sldId id="538" r:id="rId17"/>
    <p:sldId id="539" r:id="rId18"/>
    <p:sldId id="509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CCFF"/>
    <a:srgbClr val="FF9900"/>
    <a:srgbClr val="0000FF"/>
    <a:srgbClr val="C6D9F1"/>
    <a:srgbClr val="FFFFCC"/>
    <a:srgbClr val="FF0000"/>
    <a:srgbClr val="CC0099"/>
    <a:srgbClr val="4B5FF7"/>
    <a:srgbClr val="1A0A92"/>
    <a:srgbClr val="33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77" autoAdjust="0"/>
    <p:restoredTop sz="96285" autoAdjust="0"/>
  </p:normalViewPr>
  <p:slideViewPr>
    <p:cSldViewPr>
      <p:cViewPr>
        <p:scale>
          <a:sx n="67" d="100"/>
          <a:sy n="67" d="100"/>
        </p:scale>
        <p:origin x="-145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9B5444-EA5E-46DE-9AA8-CD7FF63B3041}" type="datetimeFigureOut">
              <a:rPr lang="zh-CN" altLang="en-US"/>
              <a:pPr>
                <a:defRPr/>
              </a:pPr>
              <a:t>2014/8/12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1A3D08-0C80-4923-9C3E-5DD3EDCBEF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A3D08-0C80-4923-9C3E-5DD3EDCBEF7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A3D08-0C80-4923-9C3E-5DD3EDCBEF7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A3D08-0C80-4923-9C3E-5DD3EDCBEF7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A3D08-0C80-4923-9C3E-5DD3EDCBEF7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A3D08-0C80-4923-9C3E-5DD3EDCBEF7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A3D08-0C80-4923-9C3E-5DD3EDCBEF77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A3D08-0C80-4923-9C3E-5DD3EDCBEF7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A3D08-0C80-4923-9C3E-5DD3EDCBEF7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96E94-ACA3-453C-A0E6-22B54BC9487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A3D08-0C80-4923-9C3E-5DD3EDCBEF7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A3D08-0C80-4923-9C3E-5DD3EDCBEF7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A3D08-0C80-4923-9C3E-5DD3EDCBEF7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A3D08-0C80-4923-9C3E-5DD3EDCBEF7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A3D08-0C80-4923-9C3E-5DD3EDCBEF7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FAB5-CA23-4EAF-A865-E2D476AE0A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426A1-229E-4576-9B09-BE9B43F3C9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CD05B-DB39-4486-9B7C-D00E12CCD9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BDF02-D99F-4455-9146-930164A6CF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340C9-F18F-4C90-A596-DF119F1CBF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50A34-08BF-49E4-912E-C4D9866F32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9A4F3-CA7D-45E5-AA49-27A3E1C0198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60EE5-4D6B-4FCD-9639-96B9911E32E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DD4FD-A5B1-4591-BBE0-1CDD600CFB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4722A-4354-46C5-8AE9-678EDFC92A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77B00-7897-4967-B175-00E9C92407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47AED-499B-435C-8165-AA1C5C005C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3F5A8-7A8B-41DF-9DEE-793BFE02E7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297AF-2C3C-4802-84F5-E5E86A9AB3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480A0-5552-4F5C-B7CB-4C86242989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D1DE6-0BB4-491D-952E-B4C42D57EC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AB5DA-A3E5-4A5A-8039-823EEC2783F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0109C-3392-4F99-B3C2-C1D6EC0494E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73403-318E-4895-A627-78571F68E0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E23F6-B5D2-4C1C-8C73-71E10C40D8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CF8AE-2A24-4763-AF6D-0155B1107D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4764-1AA2-4DF9-9C32-8FE676AD0C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92814-0B5C-4166-901D-4B2B8A3A62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E1E233E6-E7DD-445C-9C86-EF0C56508D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12A8F6A0-0E80-480E-AE84-6F4DBB13C3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463675"/>
            <a:ext cx="7086600" cy="1584325"/>
          </a:xfrm>
        </p:spPr>
        <p:txBody>
          <a:bodyPr/>
          <a:lstStyle/>
          <a:p>
            <a:pPr eaLnBrk="1" hangingPunct="1"/>
            <a:r>
              <a:rPr lang="zh-CN" altLang="en-US" sz="3200" b="1" dirty="0" smtClean="0">
                <a:solidFill>
                  <a:schemeClr val="hlink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强流束包络模拟及强流中子发生器传输线设计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419600"/>
            <a:ext cx="4876800" cy="45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+mn-ea"/>
              </a:rPr>
              <a:t>卢小龙，姚泽恩</a:t>
            </a:r>
            <a:endParaRPr lang="en-US" altLang="zh-CN" sz="2800" b="1" dirty="0" smtClean="0">
              <a:solidFill>
                <a:schemeClr val="tx1"/>
              </a:solidFill>
              <a:latin typeface="+mn-ea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zh-CN" sz="18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zh-CN" sz="9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381000" y="6248400"/>
            <a:ext cx="8382000" cy="0"/>
          </a:xfrm>
          <a:prstGeom prst="line">
            <a:avLst/>
          </a:prstGeom>
          <a:noFill/>
          <a:ln w="28575">
            <a:solidFill>
              <a:srgbClr val="1565DB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9" name="日期占位符 3"/>
          <p:cNvSpPr>
            <a:spLocks noGrp="1"/>
          </p:cNvSpPr>
          <p:nvPr>
            <p:ph type="dt" sz="quarter" idx="10"/>
          </p:nvPr>
        </p:nvSpPr>
        <p:spPr bwMode="auto">
          <a:xfrm>
            <a:off x="7620000" y="6245225"/>
            <a:ext cx="12954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CN" b="1" dirty="0" smtClean="0">
                <a:solidFill>
                  <a:srgbClr val="777777"/>
                </a:solidFill>
                <a:latin typeface="Arial" pitchFamily="34" charset="0"/>
              </a:rPr>
              <a:t>2014-08-14</a:t>
            </a:r>
          </a:p>
        </p:txBody>
      </p:sp>
      <p:sp>
        <p:nvSpPr>
          <p:cNvPr id="6150" name="Line 10"/>
          <p:cNvSpPr>
            <a:spLocks noChangeShapeType="1"/>
          </p:cNvSpPr>
          <p:nvPr/>
        </p:nvSpPr>
        <p:spPr bwMode="auto">
          <a:xfrm>
            <a:off x="1828800" y="914400"/>
            <a:ext cx="6934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151" name="图片 7" descr="lz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25" y="76200"/>
            <a:ext cx="1679575" cy="1371600"/>
          </a:xfrm>
          <a:prstGeom prst="rect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</p:pic>
      <p:sp>
        <p:nvSpPr>
          <p:cNvPr id="6152" name="Rectangle 2"/>
          <p:cNvSpPr txBox="1">
            <a:spLocks noChangeArrowheads="1"/>
          </p:cNvSpPr>
          <p:nvPr/>
        </p:nvSpPr>
        <p:spPr bwMode="auto">
          <a:xfrm>
            <a:off x="914400" y="2606675"/>
            <a:ext cx="7315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3000"/>
              </a:lnSpc>
            </a:pPr>
            <a:r>
              <a:rPr lang="en-US" altLang="zh-CN" sz="2000" b="1" dirty="0" smtClean="0">
                <a:solidFill>
                  <a:schemeClr val="accent2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Simulation of  high-current ion beam envelope and Design of beam transport line for an intense neutron generator</a:t>
            </a:r>
            <a:endParaRPr lang="zh-CN" altLang="en-US" sz="2000" b="1" dirty="0">
              <a:solidFill>
                <a:schemeClr val="accent2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62000" y="52578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兰州大学核科学与技术学院</a:t>
            </a:r>
            <a:endParaRPr kumimoji="0" lang="en-US" altLang="zh-CN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隶书" pitchFamily="49" charset="-122"/>
              <a:ea typeface="隶书" pitchFamily="49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兰州大学教育部中子应用技术工程研究中心</a:t>
            </a:r>
            <a:endParaRPr kumimoji="0" lang="en-US" altLang="zh-CN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隶书" pitchFamily="49" charset="-122"/>
              <a:ea typeface="隶书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  <p:transition advTm="211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>
          <a:xfrm>
            <a:off x="1230313" y="288925"/>
            <a:ext cx="6389687" cy="549275"/>
          </a:xfrm>
          <a:solidFill>
            <a:srgbClr val="FFFF00"/>
          </a:solidFill>
        </p:spPr>
        <p:txBody>
          <a:bodyPr lIns="0" rIns="0" bIns="0" anchor="b"/>
          <a:lstStyle/>
          <a:p>
            <a:r>
              <a:rPr lang="zh-CN" altLang="en-US" sz="3600" dirty="0" smtClean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四、束流传输线设计</a:t>
            </a:r>
            <a:endParaRPr lang="en-US" altLang="zh-CN" sz="3600" dirty="0" smtClean="0">
              <a:solidFill>
                <a:schemeClr val="hlin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 cmpd="thinThick">
            <a:solidFill>
              <a:srgbClr val="596B57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28600" y="1447800"/>
            <a:ext cx="2895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endParaRPr lang="en-US" altLang="zh-CN" sz="1200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fontAlgn="ctr"/>
            <a:endParaRPr lang="en-US" altLang="zh-CN" sz="1200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fontAlgn="ctr"/>
            <a:endParaRPr lang="zh-CN" altLang="zh-CN" sz="1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fontAlgn="ctr"/>
            <a:r>
              <a:rPr lang="zh-CN" altLang="zh-CN" sz="1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元件</a:t>
            </a:r>
            <a:r>
              <a:rPr lang="en-US" altLang="zh-CN" sz="1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0</a:t>
            </a:r>
            <a:r>
              <a:rPr lang="zh-CN" altLang="zh-CN" sz="1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：离子源引出束流参数：</a:t>
            </a:r>
            <a:endParaRPr lang="zh-CN" altLang="zh-CN" sz="1200" dirty="0">
              <a:solidFill>
                <a:srgbClr val="FF000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氘束流强度：</a:t>
            </a:r>
            <a:r>
              <a:rPr lang="en-US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40mA</a:t>
            </a:r>
            <a:endParaRPr lang="zh-CN" altLang="zh-CN" sz="120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引出束流能量：</a:t>
            </a:r>
            <a:r>
              <a:rPr lang="en-US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20keV</a:t>
            </a:r>
            <a:endParaRPr lang="zh-CN" altLang="zh-CN" sz="120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束流发射度：</a:t>
            </a:r>
            <a:r>
              <a:rPr lang="en-US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150mm.mrad</a:t>
            </a:r>
            <a:endParaRPr lang="zh-CN" altLang="zh-CN" sz="120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束流发散角：</a:t>
            </a:r>
            <a:r>
              <a:rPr lang="en-US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50mrad</a:t>
            </a:r>
            <a:endParaRPr lang="zh-CN" altLang="zh-CN" sz="120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束流包络半径：</a:t>
            </a:r>
            <a:r>
              <a:rPr lang="en-US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1cm</a:t>
            </a:r>
            <a:endParaRPr lang="zh-CN" altLang="zh-CN" sz="120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元件</a:t>
            </a:r>
            <a:r>
              <a:rPr lang="en-US" altLang="zh-CN" sz="1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</a:t>
            </a:r>
            <a:r>
              <a:rPr lang="zh-CN" altLang="zh-CN" sz="1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：加速区Ⅰ：</a:t>
            </a:r>
            <a:endParaRPr lang="zh-CN" altLang="zh-CN" sz="1200" dirty="0">
              <a:solidFill>
                <a:srgbClr val="FF000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电极孔半径：</a:t>
            </a:r>
            <a:r>
              <a:rPr lang="en-US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4.5cm</a:t>
            </a:r>
            <a:endParaRPr lang="zh-CN" altLang="zh-CN" sz="120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加速区长度：</a:t>
            </a:r>
            <a:r>
              <a:rPr lang="en-US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40cm</a:t>
            </a:r>
            <a:endParaRPr lang="zh-CN" altLang="zh-CN" sz="120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入口电极处规范化电位</a:t>
            </a:r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20kV</a:t>
            </a:r>
            <a:endParaRPr lang="zh-CN" altLang="zh-CN" sz="120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出口电极处规范化电位</a:t>
            </a:r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220kV</a:t>
            </a:r>
            <a:endParaRPr lang="zh-CN" altLang="zh-CN" sz="120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元件</a:t>
            </a:r>
            <a:r>
              <a:rPr lang="en-US" altLang="zh-CN" sz="1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</a:t>
            </a:r>
            <a:r>
              <a:rPr lang="zh-CN" altLang="zh-CN" sz="1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：漂移区</a:t>
            </a:r>
            <a:r>
              <a:rPr lang="en-US" altLang="zh-CN" sz="1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</a:t>
            </a:r>
            <a:r>
              <a:rPr lang="zh-CN" altLang="zh-CN" sz="1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</a:t>
            </a:r>
            <a:endParaRPr lang="zh-CN" altLang="zh-CN" sz="1200" dirty="0">
              <a:solidFill>
                <a:srgbClr val="FF000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机械长度：</a:t>
            </a:r>
            <a:r>
              <a:rPr lang="en-US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20cm</a:t>
            </a:r>
            <a:endParaRPr lang="zh-CN" altLang="zh-CN" sz="120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元件</a:t>
            </a:r>
            <a:r>
              <a:rPr lang="en-US" altLang="zh-CN" sz="1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3</a:t>
            </a:r>
            <a:r>
              <a:rPr lang="zh-CN" altLang="zh-CN" sz="1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：加速区Ⅱ：</a:t>
            </a:r>
            <a:endParaRPr lang="zh-CN" altLang="zh-CN" sz="1200" dirty="0">
              <a:solidFill>
                <a:srgbClr val="FF000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电极孔半径：</a:t>
            </a:r>
            <a:r>
              <a:rPr lang="en-US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4.5cm</a:t>
            </a:r>
            <a:endParaRPr lang="zh-CN" altLang="zh-CN" sz="120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加速区长度：</a:t>
            </a:r>
            <a:r>
              <a:rPr lang="en-US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40cm</a:t>
            </a:r>
            <a:endParaRPr lang="zh-CN" altLang="zh-CN" sz="120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入口电极处规范化电位</a:t>
            </a:r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220kV</a:t>
            </a:r>
            <a:endParaRPr lang="zh-CN" altLang="zh-CN" sz="120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出口电极处规范化电位</a:t>
            </a:r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420kV</a:t>
            </a:r>
            <a:endParaRPr lang="zh-CN" altLang="zh-CN" sz="120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元件</a:t>
            </a:r>
            <a:r>
              <a:rPr lang="en-US" altLang="zh-CN" sz="1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4</a:t>
            </a:r>
            <a:r>
              <a:rPr lang="zh-CN" altLang="zh-CN" sz="1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：漂移区</a:t>
            </a:r>
            <a:r>
              <a:rPr lang="en-US" altLang="zh-CN" sz="1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</a:t>
            </a:r>
            <a:r>
              <a:rPr lang="zh-CN" altLang="zh-CN" sz="1200" b="1" dirty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</a:t>
            </a:r>
            <a:endParaRPr lang="zh-CN" altLang="zh-CN" sz="1200" dirty="0">
              <a:solidFill>
                <a:srgbClr val="FF000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机械长度：</a:t>
            </a:r>
            <a:r>
              <a:rPr lang="en-US" altLang="zh-CN" sz="1200" dirty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20cm</a:t>
            </a:r>
            <a:endParaRPr lang="zh-CN" altLang="zh-CN" sz="120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元件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5</a:t>
            </a:r>
            <a:r>
              <a:rPr lang="zh-CN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</a:t>
            </a:r>
            <a:r>
              <a:rPr lang="zh-CN" altLang="en-US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空间电荷透镜</a:t>
            </a:r>
            <a:r>
              <a:rPr lang="zh-CN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</a:t>
            </a:r>
            <a:endParaRPr lang="zh-CN" altLang="zh-CN" sz="1200" dirty="0" smtClean="0">
              <a:solidFill>
                <a:srgbClr val="FF000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焦距：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                 2.2m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半径：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                 5cm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24200" y="2057400"/>
            <a:ext cx="3124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元件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6</a:t>
            </a:r>
            <a:r>
              <a:rPr lang="zh-CN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：漂移区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3</a:t>
            </a:r>
            <a:r>
              <a:rPr lang="zh-CN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</a:t>
            </a:r>
            <a:endParaRPr lang="zh-CN" altLang="zh-CN" sz="1200" dirty="0" smtClean="0">
              <a:solidFill>
                <a:srgbClr val="FF000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机械长度：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                 70cm</a:t>
            </a:r>
            <a:endParaRPr lang="en-US" altLang="zh-CN" sz="1200" b="1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元件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7</a:t>
            </a:r>
            <a:r>
              <a:rPr lang="zh-CN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：三重四极磁透镜Ⅰ：</a:t>
            </a:r>
            <a:endParaRPr lang="zh-CN" altLang="zh-CN" sz="1200" dirty="0" smtClean="0">
              <a:solidFill>
                <a:srgbClr val="FF000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第一透镜：机械长度：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6cm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内切圆半径：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              5.5cm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安匝数：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                      3380  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漂移区：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</a:t>
            </a:r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机械长度：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6cm            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第二透镜：机械长度：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12cm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内切圆半径：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              5.5cm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安匝数：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                      3300  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漂移区：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</a:t>
            </a:r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机械长度：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6cm            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第三透镜：机械长度：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6cm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内切圆半径：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              5.5cm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安匝数：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                      3380  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元件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8</a:t>
            </a:r>
            <a:r>
              <a:rPr lang="zh-CN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：漂移区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4</a:t>
            </a:r>
            <a:r>
              <a:rPr lang="zh-CN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</a:t>
            </a:r>
            <a:endParaRPr lang="zh-CN" altLang="zh-CN" sz="1200" dirty="0" smtClean="0">
              <a:solidFill>
                <a:srgbClr val="FF000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机械长度：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                  100cm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元件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9</a:t>
            </a:r>
            <a:r>
              <a:rPr lang="zh-CN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：双聚焦分析磁铁：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</a:t>
            </a:r>
            <a:endParaRPr lang="zh-CN" altLang="zh-CN" sz="1200" dirty="0" smtClean="0">
              <a:solidFill>
                <a:srgbClr val="FF000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分析磁铁曲率半径：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  60cm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分析磁铁偏转角：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      45°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入口旋转角：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11.5°</a:t>
            </a:r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（焦距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f=3.0m</a:t>
            </a:r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）</a:t>
            </a: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出口旋转角：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11.5°</a:t>
            </a:r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（焦距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f=3.0m</a:t>
            </a:r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）</a:t>
            </a: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磁间隙：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                      10cm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48400" y="2070080"/>
            <a:ext cx="2743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元件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10</a:t>
            </a:r>
            <a:r>
              <a:rPr lang="zh-CN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：漂移区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5</a:t>
            </a:r>
            <a:r>
              <a:rPr lang="zh-CN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</a:t>
            </a:r>
            <a:endParaRPr lang="zh-CN" altLang="zh-CN" sz="1200" dirty="0" smtClean="0">
              <a:solidFill>
                <a:srgbClr val="FF000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机械长度：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             170cm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元件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11</a:t>
            </a:r>
            <a:r>
              <a:rPr lang="zh-CN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：三重四极磁透镜Ⅱ：</a:t>
            </a:r>
            <a:endParaRPr lang="zh-CN" altLang="zh-CN" sz="1200" dirty="0" smtClean="0">
              <a:solidFill>
                <a:srgbClr val="FF000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第一透镜：机械长度：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6cm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内切圆半径：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         5.5cm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安匝数：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                 7430 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漂移区：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</a:t>
            </a:r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机械长度：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6cm            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第二透镜：机械长度：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12cm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内切圆半径：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         5.5cm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安匝数：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                 6860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漂移区：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</a:t>
            </a:r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机械长度：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6cm            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第三透镜：机械长度：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6cm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内切圆半径：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         5.5cm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安匝数：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                 7430 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元件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12</a:t>
            </a:r>
            <a:r>
              <a:rPr lang="zh-CN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 漂移区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6</a:t>
            </a:r>
            <a:r>
              <a:rPr lang="zh-CN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</a:t>
            </a:r>
            <a:endParaRPr lang="zh-CN" altLang="zh-CN" sz="1200" dirty="0" smtClean="0">
              <a:solidFill>
                <a:srgbClr val="FF000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机械长度：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145cm—165cm</a:t>
            </a:r>
            <a:endParaRPr lang="zh-CN" altLang="zh-CN" sz="1200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元件</a:t>
            </a:r>
            <a:r>
              <a:rPr lang="en-US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13</a:t>
            </a:r>
            <a:r>
              <a:rPr lang="zh-CN" altLang="zh-CN" sz="1200" b="1" dirty="0" smtClean="0">
                <a:solidFill>
                  <a:srgbClr val="FF0000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：靶：</a:t>
            </a:r>
            <a:endParaRPr lang="zh-CN" altLang="zh-CN" sz="1200" dirty="0" smtClean="0">
              <a:solidFill>
                <a:srgbClr val="FF0000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fontAlgn="ctr"/>
            <a:r>
              <a:rPr lang="zh-CN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靶点束斑直径：</a:t>
            </a:r>
            <a:r>
              <a:rPr lang="en-US" altLang="zh-CN" sz="12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                 Φ≤2cm</a:t>
            </a:r>
            <a:endParaRPr lang="zh-CN" altLang="zh-CN" sz="120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3123406" y="2132806"/>
            <a:ext cx="794" cy="4496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248400" y="2133600"/>
            <a:ext cx="0" cy="441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04800" y="1828800"/>
            <a:ext cx="2743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228600" y="1295400"/>
            <a:ext cx="32766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/>
            <a:r>
              <a:rPr lang="zh-CN" altLang="zh-CN" sz="24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传输线各元件参数</a:t>
            </a:r>
            <a:endParaRPr lang="en-US" altLang="zh-CN" sz="2400" dirty="0" smtClean="0">
              <a:solidFill>
                <a:schemeClr val="tx1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advTm="34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>
          <a:xfrm>
            <a:off x="1230313" y="288925"/>
            <a:ext cx="6389687" cy="549275"/>
          </a:xfrm>
          <a:solidFill>
            <a:srgbClr val="FFFF00"/>
          </a:solidFill>
        </p:spPr>
        <p:txBody>
          <a:bodyPr lIns="0" rIns="0" bIns="0" anchor="b"/>
          <a:lstStyle/>
          <a:p>
            <a:r>
              <a:rPr lang="zh-CN" altLang="en-US" sz="3600" dirty="0" smtClean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五、关键元件研制</a:t>
            </a:r>
            <a:endParaRPr lang="en-US" altLang="zh-CN" sz="3600" dirty="0" smtClean="0">
              <a:solidFill>
                <a:schemeClr val="hlin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 cmpd="thinThick">
            <a:solidFill>
              <a:srgbClr val="596B57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381000" y="1905000"/>
            <a:ext cx="8534400" cy="838200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57200" y="1295400"/>
            <a:ext cx="1980000" cy="43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离子源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57200" y="182880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采用双等离子体离子源，离子源的结构如图</a:t>
            </a:r>
            <a:r>
              <a:rPr 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所示。离子源引出电压</a:t>
            </a:r>
            <a:r>
              <a:rPr 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20kV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，引出</a:t>
            </a:r>
            <a:r>
              <a:rPr 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混合束束流强度大于</a:t>
            </a:r>
            <a:r>
              <a:rPr 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50mA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。</a:t>
            </a:r>
            <a:endParaRPr lang="en-US" altLang="zh-CN" sz="2000" dirty="0" smtClean="0">
              <a:solidFill>
                <a:srgbClr val="0000CC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115" y="3048000"/>
            <a:ext cx="503168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28" descr="双等源实物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543425"/>
            <a:ext cx="3648075" cy="2085975"/>
          </a:xfrm>
          <a:prstGeom prst="rect">
            <a:avLst/>
          </a:prstGeom>
        </p:spPr>
      </p:pic>
      <p:pic>
        <p:nvPicPr>
          <p:cNvPr id="31" name="图片 30" descr="双等源灯丝实物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038282"/>
            <a:ext cx="2353004" cy="138131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077200" y="3124200"/>
            <a:ext cx="685800" cy="45720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灯丝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rot="10800000">
            <a:off x="7696200" y="3352800"/>
            <a:ext cx="38100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077200" y="4114800"/>
            <a:ext cx="685800" cy="4572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外形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34" name="直接箭头连接符 33"/>
          <p:cNvCxnSpPr>
            <a:stCxn id="32" idx="1"/>
          </p:cNvCxnSpPr>
          <p:nvPr/>
        </p:nvCxnSpPr>
        <p:spPr>
          <a:xfrm rot="10800000" flipV="1">
            <a:off x="7543800" y="4343400"/>
            <a:ext cx="533400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4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 cmpd="thinThick">
            <a:solidFill>
              <a:srgbClr val="596B57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762000" y="4572000"/>
            <a:ext cx="7772400" cy="1905000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57200" y="1295400"/>
            <a:ext cx="1980000" cy="43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加速管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14400" y="4631829"/>
            <a:ext cx="7467600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  <a:buFont typeface="Arial" charset="0"/>
              <a:buNone/>
            </a:pPr>
            <a:r>
              <a:rPr lang="zh-CN" altLang="en-US" sz="2400" b="1" dirty="0" smtClean="0">
                <a:solidFill>
                  <a:srgbClr val="0070C0"/>
                </a:solidFill>
                <a:latin typeface="宋体" charset="-122"/>
              </a:rPr>
              <a:t>★ 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涉及的两个主要问题        </a:t>
            </a:r>
            <a:endParaRPr lang="en-US" altLang="zh-CN" sz="2000" b="1" dirty="0" smtClean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ts val="2700"/>
              </a:lnSpc>
              <a:buFont typeface="Arial" charset="0"/>
              <a:buNone/>
            </a:pPr>
            <a:r>
              <a:rPr lang="en-US" altLang="zh-CN" sz="2000" dirty="0" smtClean="0">
                <a:latin typeface="+mn-ea"/>
                <a:ea typeface="+mn-ea"/>
              </a:rPr>
              <a:t>    1</a:t>
            </a:r>
            <a:r>
              <a:rPr lang="zh-CN" altLang="en-US" sz="2000" dirty="0" smtClean="0">
                <a:latin typeface="+mn-ea"/>
                <a:ea typeface="+mn-ea"/>
              </a:rPr>
              <a:t>）强流</a:t>
            </a:r>
            <a:r>
              <a:rPr lang="en-US" altLang="zh-CN" sz="2000" dirty="0" smtClean="0">
                <a:latin typeface="+mn-ea"/>
                <a:ea typeface="+mn-ea"/>
              </a:rPr>
              <a:t>D</a:t>
            </a:r>
            <a:r>
              <a:rPr lang="zh-CN" altLang="en-US" sz="2000" dirty="0" smtClean="0">
                <a:latin typeface="+mn-ea"/>
                <a:ea typeface="+mn-ea"/>
              </a:rPr>
              <a:t>束在加速管中加速时，束流空间电荷效应显著，束流发散快，包络大，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要求加速电场分布有强的径向聚焦</a:t>
            </a:r>
            <a:r>
              <a:rPr lang="zh-CN" altLang="en-US" sz="2000" dirty="0" smtClean="0">
                <a:latin typeface="+mn-ea"/>
                <a:ea typeface="+mn-ea"/>
              </a:rPr>
              <a:t>；</a:t>
            </a:r>
            <a:endParaRPr lang="en-US" altLang="zh-CN" sz="2000" dirty="0" smtClean="0">
              <a:latin typeface="+mn-ea"/>
              <a:ea typeface="+mn-ea"/>
            </a:endParaRPr>
          </a:p>
          <a:p>
            <a:pPr algn="just">
              <a:lnSpc>
                <a:spcPts val="2700"/>
              </a:lnSpc>
              <a:buFont typeface="Arial" charset="0"/>
              <a:buNone/>
            </a:pPr>
            <a:r>
              <a:rPr lang="en-US" sz="2000" dirty="0" smtClean="0">
                <a:latin typeface="+mn-ea"/>
                <a:ea typeface="+mn-ea"/>
              </a:rPr>
              <a:t>       </a:t>
            </a:r>
            <a:r>
              <a:rPr lang="en-US" altLang="zh-CN" sz="2000" dirty="0" smtClean="0">
                <a:latin typeface="+mn-ea"/>
                <a:ea typeface="+mn-ea"/>
              </a:rPr>
              <a:t>2</a:t>
            </a:r>
            <a:r>
              <a:rPr lang="zh-CN" altLang="en-US" sz="2000" dirty="0" smtClean="0">
                <a:latin typeface="+mn-ea"/>
                <a:ea typeface="+mn-ea"/>
              </a:rPr>
              <a:t>）加速管及其绝缘瓷环孔径尺寸大，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需要解决加速管的金属电极和陶瓷环的真空封接问题</a:t>
            </a:r>
            <a:endParaRPr lang="en-US" altLang="zh-CN" dirty="0" smtClean="0">
              <a:solidFill>
                <a:srgbClr val="0000CC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pic>
        <p:nvPicPr>
          <p:cNvPr id="13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295400"/>
            <a:ext cx="53578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"/>
          <p:cNvSpPr txBox="1">
            <a:spLocks/>
          </p:cNvSpPr>
          <p:nvPr/>
        </p:nvSpPr>
        <p:spPr bwMode="auto">
          <a:xfrm>
            <a:off x="1230313" y="288925"/>
            <a:ext cx="6389687" cy="549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五、关键元件研制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j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43000" y="2667000"/>
            <a:ext cx="1371600" cy="533400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结构示意图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接箭头连接符 14"/>
          <p:cNvCxnSpPr>
            <a:stCxn id="11" idx="3"/>
          </p:cNvCxnSpPr>
          <p:nvPr/>
        </p:nvCxnSpPr>
        <p:spPr>
          <a:xfrm>
            <a:off x="2514600" y="2933700"/>
            <a:ext cx="1143000" cy="6477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44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 cmpd="thinThick">
            <a:solidFill>
              <a:srgbClr val="596B57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4114800" y="1524000"/>
            <a:ext cx="4572000" cy="5105400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57200" y="1295400"/>
            <a:ext cx="1980000" cy="43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加速管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267200" y="1752600"/>
            <a:ext cx="4267200" cy="4650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charset="0"/>
              <a:buNone/>
            </a:pPr>
            <a:r>
              <a:rPr lang="zh-CN" altLang="en-US" sz="2000" b="1" dirty="0" smtClean="0">
                <a:solidFill>
                  <a:srgbClr val="0070C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★ 方案</a:t>
            </a:r>
            <a:endParaRPr lang="en-US" altLang="zh-CN" sz="2000" b="1" dirty="0" smtClean="0">
              <a:solidFill>
                <a:srgbClr val="0070C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采用两加速区方案：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每加速区由三个加速电极组成，电极孔径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Φ90mm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，每个加速区电极间隙为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100mm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，每个加速区电位差为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200kV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；</a:t>
            </a:r>
            <a:endParaRPr lang="en-US" altLang="zh-CN" sz="20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采用均压电阻强迫均压：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均压电流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1mA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；</a:t>
            </a:r>
            <a:endParaRPr lang="en-US" altLang="zh-CN" sz="20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b="1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尺寸：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最大外径为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Φ620mm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，长度为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1320mm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，陶瓷绝缘环外经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Φ510mm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，内径为</a:t>
            </a:r>
            <a:r>
              <a:rPr lang="en-US" altLang="zh-CN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Φ390mm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。</a:t>
            </a:r>
            <a:endParaRPr lang="en-US" altLang="zh-CN" sz="2000" b="1" dirty="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13736"/>
            <a:ext cx="4038600" cy="231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标题 1"/>
          <p:cNvSpPr txBox="1">
            <a:spLocks/>
          </p:cNvSpPr>
          <p:nvPr/>
        </p:nvSpPr>
        <p:spPr bwMode="auto">
          <a:xfrm>
            <a:off x="1230313" y="288925"/>
            <a:ext cx="6389687" cy="549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五、关键元件研制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j-cs"/>
            </a:endParaRPr>
          </a:p>
        </p:txBody>
      </p:sp>
    </p:spTree>
  </p:cSld>
  <p:clrMapOvr>
    <a:masterClrMapping/>
  </p:clrMapOvr>
  <p:transition advTm="34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 cmpd="thinThick">
            <a:solidFill>
              <a:srgbClr val="596B57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381000" y="4343400"/>
            <a:ext cx="4648200" cy="2286000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57200" y="1295400"/>
            <a:ext cx="1980000" cy="43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加速管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57200" y="4267200"/>
            <a:ext cx="4419600" cy="247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2000" b="1" dirty="0" smtClean="0">
                <a:solidFill>
                  <a:srgbClr val="0070C0"/>
                </a:solidFill>
                <a:latin typeface="宋体" charset="-122"/>
              </a:rPr>
              <a:t>★ 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加速管装配工艺</a:t>
            </a:r>
            <a:endParaRPr lang="en-US" altLang="zh-CN" sz="2000" b="1" dirty="0" smtClean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50000"/>
              </a:lnSpc>
              <a:buFont typeface="Arial" charset="0"/>
              <a:buNone/>
            </a:pPr>
            <a:r>
              <a:rPr lang="zh-CN" altLang="en-US" sz="2000" dirty="0" smtClean="0">
                <a:latin typeface="+mn-ea"/>
                <a:ea typeface="+mn-ea"/>
              </a:rPr>
              <a:t>    采用了一种“</a:t>
            </a:r>
            <a:r>
              <a:rPr lang="en-US" altLang="zh-CN" sz="2000" dirty="0" smtClean="0">
                <a:latin typeface="+mn-ea"/>
                <a:ea typeface="+mn-ea"/>
              </a:rPr>
              <a:t>O</a:t>
            </a:r>
            <a:r>
              <a:rPr lang="zh-CN" altLang="en-US" sz="2000" dirty="0" smtClean="0">
                <a:latin typeface="+mn-ea"/>
                <a:ea typeface="+mn-ea"/>
              </a:rPr>
              <a:t>”型圈真空密封装配方式，避免了早先绝缘胶粘接技术下，加速管存在抗拉强度低、易漏气、真空度不高等缺陷。</a:t>
            </a:r>
            <a:endParaRPr lang="en-US" altLang="zh-CN" sz="2000" b="1" dirty="0" smtClean="0">
              <a:latin typeface="+mn-ea"/>
              <a:ea typeface="+mn-ea"/>
            </a:endParaRPr>
          </a:p>
        </p:txBody>
      </p:sp>
      <p:pic>
        <p:nvPicPr>
          <p:cNvPr id="13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4038600" cy="231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6350" y="2114550"/>
            <a:ext cx="39814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标题 1"/>
          <p:cNvSpPr txBox="1">
            <a:spLocks/>
          </p:cNvSpPr>
          <p:nvPr/>
        </p:nvSpPr>
        <p:spPr bwMode="auto">
          <a:xfrm>
            <a:off x="1230313" y="288925"/>
            <a:ext cx="6389687" cy="549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五、关键元件研制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j-cs"/>
            </a:endParaRPr>
          </a:p>
        </p:txBody>
      </p:sp>
    </p:spTree>
  </p:cSld>
  <p:clrMapOvr>
    <a:masterClrMapping/>
  </p:clrMapOvr>
  <p:transition advTm="34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 cmpd="thinThick">
            <a:solidFill>
              <a:srgbClr val="596B57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57200" y="1295400"/>
            <a:ext cx="1980000" cy="43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加速管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57200" y="1897559"/>
            <a:ext cx="8153400" cy="102143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charset="0"/>
              <a:buNone/>
            </a:pPr>
            <a:r>
              <a:rPr lang="zh-CN" altLang="en-US" sz="2000" b="1" dirty="0" smtClean="0">
                <a:solidFill>
                  <a:srgbClr val="0070C0"/>
                </a:solidFill>
                <a:latin typeface="宋体" charset="-122"/>
              </a:rPr>
              <a:t>★ </a:t>
            </a:r>
            <a:r>
              <a:rPr lang="zh-CN" altLang="en-US" sz="20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加速管安装与真空调试</a:t>
            </a:r>
            <a:endParaRPr lang="en-US" altLang="zh-CN" sz="2000" b="1" dirty="0" smtClean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ct val="150000"/>
              </a:lnSpc>
              <a:buFont typeface="Arial" charset="0"/>
              <a:buNone/>
            </a:pPr>
            <a:r>
              <a:rPr lang="en-US" altLang="zh-CN" sz="2000" b="1" dirty="0" smtClean="0">
                <a:latin typeface="+mn-ea"/>
                <a:ea typeface="+mn-ea"/>
              </a:rPr>
              <a:t>   </a:t>
            </a:r>
            <a:r>
              <a:rPr lang="zh-CN" altLang="en-US" sz="2000" dirty="0" smtClean="0">
                <a:latin typeface="+mn-ea"/>
                <a:ea typeface="+mn-ea"/>
              </a:rPr>
              <a:t>已完成安装与真空调试，真空度达到了</a:t>
            </a:r>
            <a:r>
              <a:rPr lang="en-US" altLang="zh-CN" sz="2000" dirty="0" smtClean="0">
                <a:latin typeface="+mn-ea"/>
                <a:ea typeface="+mn-ea"/>
              </a:rPr>
              <a:t>2×10</a:t>
            </a:r>
            <a:r>
              <a:rPr lang="en-US" altLang="zh-CN" sz="2000" baseline="30000" dirty="0" smtClean="0">
                <a:latin typeface="+mn-ea"/>
                <a:ea typeface="+mn-ea"/>
              </a:rPr>
              <a:t>-4 </a:t>
            </a:r>
            <a:r>
              <a:rPr lang="en-US" altLang="zh-CN" sz="2000" dirty="0" smtClean="0">
                <a:latin typeface="+mn-ea"/>
                <a:ea typeface="+mn-ea"/>
              </a:rPr>
              <a:t>Pa</a:t>
            </a:r>
            <a:r>
              <a:rPr lang="zh-CN" altLang="en-US" sz="2000" dirty="0" smtClean="0">
                <a:latin typeface="+mn-ea"/>
                <a:ea typeface="+mn-ea"/>
              </a:rPr>
              <a:t>，满足运行要求</a:t>
            </a:r>
            <a:r>
              <a:rPr lang="zh-CN" altLang="en-US" sz="2400" dirty="0" smtClean="0">
                <a:latin typeface="+mn-ea"/>
                <a:ea typeface="+mn-ea"/>
              </a:rPr>
              <a:t>。</a:t>
            </a:r>
            <a:endParaRPr lang="en-US" altLang="zh-CN" sz="2400" dirty="0" smtClean="0">
              <a:latin typeface="+mn-ea"/>
              <a:ea typeface="+mn-ea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048000"/>
            <a:ext cx="5500687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标题 1"/>
          <p:cNvSpPr txBox="1">
            <a:spLocks/>
          </p:cNvSpPr>
          <p:nvPr/>
        </p:nvSpPr>
        <p:spPr bwMode="auto">
          <a:xfrm>
            <a:off x="1230313" y="288925"/>
            <a:ext cx="6389687" cy="549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五、关键元件研制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j-cs"/>
            </a:endParaRPr>
          </a:p>
        </p:txBody>
      </p:sp>
    </p:spTree>
  </p:cSld>
  <p:clrMapOvr>
    <a:masterClrMapping/>
  </p:clrMapOvr>
  <p:transition advTm="34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>
          <a:xfrm>
            <a:off x="1230313" y="288925"/>
            <a:ext cx="6389687" cy="549275"/>
          </a:xfrm>
          <a:solidFill>
            <a:srgbClr val="FFFF00"/>
          </a:solidFill>
        </p:spPr>
        <p:txBody>
          <a:bodyPr lIns="0" rIns="0" bIns="0" anchor="b"/>
          <a:lstStyle/>
          <a:p>
            <a:r>
              <a:rPr lang="zh-CN" altLang="en-US" sz="3600" dirty="0" smtClean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六、进展状态</a:t>
            </a:r>
            <a:endParaRPr lang="en-US" altLang="zh-CN" sz="3600" dirty="0" smtClean="0">
              <a:solidFill>
                <a:schemeClr val="hlin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 cmpd="thinThick">
            <a:solidFill>
              <a:srgbClr val="596B57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85800" y="1676400"/>
            <a:ext cx="7620000" cy="70788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180000" indent="-180000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 关键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元件的研制已完成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并实现主体安装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 marL="180000" indent="-180000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 争取后半年总体调试出束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0"/>
            <a:ext cx="41751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中子发生器建设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048000"/>
            <a:ext cx="3860800" cy="2895600"/>
          </a:xfrm>
          <a:prstGeom prst="rect">
            <a:avLst/>
          </a:prstGeom>
        </p:spPr>
      </p:pic>
    </p:spTree>
  </p:cSld>
  <p:clrMapOvr>
    <a:masterClrMapping/>
  </p:clrMapOvr>
  <p:transition advTm="34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1600" y="2133600"/>
            <a:ext cx="65037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谢谢大家</a:t>
            </a:r>
            <a:endParaRPr lang="en-US" altLang="zh-CN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zh-CN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请各位专家批评指正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3962400" cy="6096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zh-CN" altLang="en-US" sz="3600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内  容</a:t>
            </a: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495800"/>
          </a:xfrm>
        </p:spPr>
        <p:txBody>
          <a:bodyPr/>
          <a:lstStyle/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None/>
            </a:pPr>
            <a:r>
              <a:rPr lang="zh-CN" altLang="en-US" sz="2800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一、背景及意义</a:t>
            </a:r>
            <a:endParaRPr lang="en-US" altLang="zh-CN" sz="2800" dirty="0" smtClean="0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None/>
            </a:pPr>
            <a:endParaRPr lang="en-US" altLang="zh-CN" sz="800" dirty="0" smtClean="0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zh-CN" altLang="en-US" sz="2800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二、总体指标及方案</a:t>
            </a:r>
            <a:endParaRPr lang="en-US" altLang="zh-CN" sz="2800" dirty="0" smtClean="0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None/>
            </a:pPr>
            <a:endParaRPr lang="en-US" altLang="zh-CN" sz="400" dirty="0" smtClean="0">
              <a:solidFill>
                <a:srgbClr val="0066CC"/>
              </a:solidFill>
              <a:latin typeface="黑体" pitchFamily="49" charset="-122"/>
              <a:ea typeface="黑体" pitchFamily="49" charset="-122"/>
            </a:endParaRPr>
          </a:p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None/>
            </a:pPr>
            <a:r>
              <a:rPr lang="zh-CN" altLang="en-US" sz="2800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三、强流束包络模拟</a:t>
            </a:r>
            <a:endParaRPr lang="en-US" altLang="zh-CN" sz="2800" dirty="0" smtClean="0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None/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   1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、包络方程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None/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   2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、数值模拟方法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None/>
            </a:pPr>
            <a:endParaRPr lang="en-US" altLang="zh-CN" sz="800" dirty="0" smtClean="0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None/>
            </a:pPr>
            <a:r>
              <a:rPr lang="zh-CN" altLang="en-US" sz="2800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四、束流传输线设计</a:t>
            </a:r>
            <a:endParaRPr lang="en-US" altLang="zh-CN" sz="2800" dirty="0" smtClean="0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None/>
            </a:pPr>
            <a:endParaRPr lang="en-US" altLang="zh-CN" sz="800" dirty="0" smtClean="0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None/>
            </a:pPr>
            <a:r>
              <a:rPr lang="zh-CN" altLang="en-US" sz="2800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五、关键元件研制</a:t>
            </a:r>
            <a:endParaRPr lang="en-US" altLang="zh-CN" sz="2800" dirty="0" smtClean="0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None/>
            </a:pPr>
            <a:endParaRPr lang="en-US" altLang="zh-CN" sz="800" dirty="0" smtClean="0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None/>
            </a:pPr>
            <a:r>
              <a:rPr lang="zh-CN" altLang="en-US" sz="2800" dirty="0" smtClean="0">
                <a:solidFill>
                  <a:srgbClr val="0000CC"/>
                </a:solidFill>
                <a:latin typeface="黑体" pitchFamily="49" charset="-122"/>
                <a:ea typeface="黑体" pitchFamily="49" charset="-122"/>
              </a:rPr>
              <a:t>六、进展状态</a:t>
            </a:r>
            <a:endParaRPr lang="en-US" altLang="zh-CN" sz="2800" dirty="0" smtClean="0">
              <a:solidFill>
                <a:srgbClr val="0000CC"/>
              </a:solidFill>
              <a:latin typeface="黑体" pitchFamily="49" charset="-122"/>
              <a:ea typeface="黑体" pitchFamily="49" charset="-122"/>
            </a:endParaRPr>
          </a:p>
          <a:p>
            <a:pPr marL="514350" indent="-514350" eaLnBrk="1" hangingPunct="1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None/>
            </a:pPr>
            <a:endParaRPr lang="en-US" altLang="zh-CN" sz="4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57150" cmpd="thinThick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Tm="39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>
          <a:xfrm>
            <a:off x="1230313" y="288925"/>
            <a:ext cx="6389687" cy="549275"/>
          </a:xfrm>
          <a:solidFill>
            <a:srgbClr val="FFFF00"/>
          </a:solidFill>
        </p:spPr>
        <p:txBody>
          <a:bodyPr lIns="0" rIns="0" bIns="0" anchor="b"/>
          <a:lstStyle/>
          <a:p>
            <a:r>
              <a:rPr lang="zh-CN" altLang="en-US" sz="3600" dirty="0" smtClean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一、背景及意义</a:t>
            </a:r>
            <a:endParaRPr lang="en-US" altLang="zh-CN" sz="3600" dirty="0" smtClean="0">
              <a:solidFill>
                <a:schemeClr val="hlin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 cmpd="thinThick">
            <a:solidFill>
              <a:srgbClr val="596B57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609600" y="4724400"/>
            <a:ext cx="7543800" cy="914400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685800" y="4854714"/>
            <a:ext cx="762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rPr>
              <a:t>研究急需</a:t>
            </a:r>
            <a:r>
              <a:rPr lang="zh-CN" altLang="en-US" sz="2000" dirty="0" smtClean="0">
                <a:latin typeface="+mn-ea"/>
                <a:ea typeface="+mn-ea"/>
                <a:cs typeface="Times New Roman" pitchFamily="18" charset="0"/>
                <a:sym typeface="Wingdings" pitchFamily="2" charset="2"/>
              </a:rPr>
              <a:t>（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ADS</a:t>
            </a:r>
            <a:r>
              <a:rPr lang="zh-CN" altLang="en-US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、</a:t>
            </a:r>
            <a:r>
              <a:rPr lang="zh-CN" altLang="en-US" sz="20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钍基熔盐堆</a:t>
            </a:r>
            <a:r>
              <a:rPr lang="zh-CN" altLang="en-US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、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ITER</a:t>
            </a:r>
            <a:r>
              <a:rPr lang="zh-CN" altLang="en-US" sz="2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等</a:t>
            </a:r>
            <a:r>
              <a:rPr lang="zh-CN" altLang="en-US" sz="2000" dirty="0" smtClean="0">
                <a:latin typeface="Times New Roman" pitchFamily="18" charset="0"/>
                <a:ea typeface="+mn-ea"/>
                <a:cs typeface="Times New Roman" pitchFamily="18" charset="0"/>
              </a:rPr>
              <a:t>）</a:t>
            </a:r>
            <a:endParaRPr lang="en-US" altLang="zh-CN" sz="20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rPr>
              <a:t> 国内没有</a:t>
            </a:r>
            <a:r>
              <a:rPr lang="zh-CN" altLang="en-US" sz="2000" dirty="0" smtClean="0">
                <a:latin typeface="+mn-ea"/>
                <a:cs typeface="Times New Roman" pitchFamily="18" charset="0"/>
                <a:sym typeface="Wingdings" pitchFamily="2" charset="2"/>
              </a:rPr>
              <a:t>（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rPr>
              <a:t>中子产额高于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rPr>
              <a:t>10</a:t>
            </a:r>
            <a:r>
              <a:rPr lang="en-US" altLang="zh-CN" sz="2000" baseline="30000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rPr>
              <a:t>12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  <a:sym typeface="Wingdings" pitchFamily="2" charset="2"/>
              </a:rPr>
              <a:t> n/s </a:t>
            </a:r>
            <a:r>
              <a:rPr lang="zh-CN" altLang="en-US" sz="2000" dirty="0" smtClean="0">
                <a:latin typeface="+mn-ea"/>
                <a:cs typeface="Times New Roman" pitchFamily="18" charset="0"/>
                <a:sym typeface="Wingdings" pitchFamily="2" charset="2"/>
              </a:rPr>
              <a:t>）</a:t>
            </a:r>
            <a:endParaRPr lang="en-US" altLang="zh-CN" sz="2000" dirty="0" smtClean="0">
              <a:latin typeface="Times New Roman" pitchFamily="18" charset="0"/>
              <a:ea typeface="+mn-ea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57200" y="1295400"/>
            <a:ext cx="1980000" cy="43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原理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57200" y="4114800"/>
            <a:ext cx="1980000" cy="43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应用背景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57200" y="5943600"/>
            <a:ext cx="1980000" cy="43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项目支持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018062"/>
            <a:ext cx="3240000" cy="35231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200" y="3012623"/>
            <a:ext cx="3240000" cy="34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23"/>
          <p:cNvSpPr/>
          <p:nvPr/>
        </p:nvSpPr>
        <p:spPr>
          <a:xfrm>
            <a:off x="2438401" y="2526268"/>
            <a:ext cx="213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——E</a:t>
            </a:r>
            <a:r>
              <a:rPr lang="en-US" altLang="zh-CN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~14.5MeV</a:t>
            </a:r>
            <a:r>
              <a:rPr lang="zh-CN" alt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zh-CN" alt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05739" y="3516868"/>
            <a:ext cx="1913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——E</a:t>
            </a:r>
            <a:r>
              <a:rPr lang="en-US" altLang="zh-CN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~2.5MeV</a:t>
            </a:r>
            <a:r>
              <a:rPr lang="zh-CN" alt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zh-CN" alt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5943600"/>
            <a:ext cx="4800600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华文仿宋" pitchFamily="2" charset="-122"/>
                <a:ea typeface="华文仿宋" pitchFamily="2" charset="-122"/>
              </a:rPr>
              <a:t>国家自然科学基金科学仪器基础研究项目</a:t>
            </a:r>
            <a:endParaRPr lang="zh-CN" alt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724400" y="2000071"/>
            <a:ext cx="3886200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 smtClean="0">
                <a:latin typeface="+mn-ea"/>
                <a:ea typeface="+mn-ea"/>
                <a:cs typeface="Times New Roman" pitchFamily="18" charset="0"/>
              </a:rPr>
              <a:t>加速强流氘束</a:t>
            </a:r>
            <a:r>
              <a:rPr lang="en-US" altLang="zh-CN" sz="2400" dirty="0" smtClean="0">
                <a:latin typeface="+mn-ea"/>
                <a:ea typeface="+mn-ea"/>
                <a:cs typeface="Times New Roman" pitchFamily="18" charset="0"/>
              </a:rPr>
              <a:t>(D)</a:t>
            </a:r>
            <a:r>
              <a:rPr lang="zh-CN" altLang="en-US" sz="2400" dirty="0" smtClean="0">
                <a:latin typeface="+mn-ea"/>
                <a:ea typeface="+mn-ea"/>
                <a:cs typeface="Times New Roman" pitchFamily="18" charset="0"/>
              </a:rPr>
              <a:t>，轰击氘钛（</a:t>
            </a:r>
            <a:r>
              <a:rPr lang="en-US" altLang="zh-CN" sz="2400" dirty="0" err="1" smtClean="0">
                <a:latin typeface="+mn-ea"/>
                <a:ea typeface="+mn-ea"/>
                <a:cs typeface="Times New Roman" pitchFamily="18" charset="0"/>
              </a:rPr>
              <a:t>DTi</a:t>
            </a:r>
            <a:r>
              <a:rPr lang="zh-CN" altLang="en-US" sz="2400" dirty="0" smtClean="0">
                <a:latin typeface="+mn-ea"/>
                <a:ea typeface="+mn-ea"/>
                <a:cs typeface="Times New Roman" pitchFamily="18" charset="0"/>
              </a:rPr>
              <a:t>）靶或氚钛</a:t>
            </a:r>
            <a:r>
              <a:rPr lang="en-US" altLang="zh-CN" sz="2400" dirty="0" smtClean="0"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en-US" altLang="zh-CN" sz="2400" dirty="0" err="1" smtClean="0">
                <a:latin typeface="+mn-ea"/>
                <a:ea typeface="+mn-ea"/>
                <a:cs typeface="Times New Roman" pitchFamily="18" charset="0"/>
              </a:rPr>
              <a:t>TTi</a:t>
            </a:r>
            <a:r>
              <a:rPr lang="en-US" altLang="zh-CN" sz="2400" dirty="0" smtClean="0">
                <a:latin typeface="+mn-ea"/>
                <a:ea typeface="+mn-ea"/>
                <a:cs typeface="Times New Roman" pitchFamily="18" charset="0"/>
              </a:rPr>
              <a:t>)</a:t>
            </a:r>
            <a:r>
              <a:rPr lang="zh-CN" altLang="en-US" sz="2400" dirty="0" smtClean="0">
                <a:latin typeface="+mn-ea"/>
                <a:ea typeface="+mn-ea"/>
                <a:cs typeface="Times New Roman" pitchFamily="18" charset="0"/>
              </a:rPr>
              <a:t>靶，发生聚变反应产生快中子。</a:t>
            </a:r>
            <a:endParaRPr lang="zh-CN" altLang="en-US" sz="2400" dirty="0">
              <a:latin typeface="+mn-ea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advTm="34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 cmpd="thinThick">
            <a:solidFill>
              <a:srgbClr val="596B57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3200400" y="5791200"/>
            <a:ext cx="4572000" cy="990600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57200" y="1295400"/>
            <a:ext cx="1980000" cy="43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总体指标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810000" y="1295400"/>
            <a:ext cx="4419600" cy="163121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zh-CN" altLang="en-US" sz="2000" dirty="0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束流能量：         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400 </a:t>
            </a:r>
            <a:r>
              <a:rPr lang="en-US" altLang="zh-CN" sz="20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keV</a:t>
            </a:r>
            <a:endParaRPr lang="en-US" altLang="zh-CN" sz="20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靶上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束流强度： 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40 </a:t>
            </a:r>
            <a:r>
              <a:rPr lang="en-US" altLang="zh-CN" sz="2000" dirty="0" err="1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mA</a:t>
            </a:r>
            <a:endParaRPr lang="zh-CN" altLang="en-US" sz="20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靶上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束斑直径：</a:t>
            </a:r>
            <a:r>
              <a:rPr 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Φ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 mm</a:t>
            </a:r>
            <a:endParaRPr lang="en-US" altLang="zh-CN" sz="20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D-T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中子产额：     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5×10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n.s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altLang="zh-CN" sz="2000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D-D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中子产额：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5×10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n.s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-1 </a:t>
            </a:r>
            <a:endParaRPr lang="en-US" altLang="zh-CN" sz="2000" dirty="0" smtClean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457200" y="6019800"/>
            <a:ext cx="1980000" cy="43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方法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29000" y="5766137"/>
            <a:ext cx="4343400" cy="94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 编写强流束包络模拟程序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 设计中子发生器束流传输线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 bwMode="auto">
          <a:xfrm>
            <a:off x="1230313" y="288925"/>
            <a:ext cx="6389687" cy="549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二、总体指标及方案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j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124200"/>
            <a:ext cx="8739187" cy="2447925"/>
          </a:xfrm>
          <a:prstGeom prst="rect">
            <a:avLst/>
          </a:prstGeom>
          <a:noFill/>
          <a:ln w="9525" cmpd="sng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8" name="圆角矩形 17"/>
          <p:cNvSpPr/>
          <p:nvPr/>
        </p:nvSpPr>
        <p:spPr>
          <a:xfrm>
            <a:off x="457200" y="2286000"/>
            <a:ext cx="1980000" cy="43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方案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cxnSp>
        <p:nvCxnSpPr>
          <p:cNvPr id="20" name="直接箭头连接符 19"/>
          <p:cNvCxnSpPr>
            <a:stCxn id="18" idx="2"/>
          </p:cNvCxnSpPr>
          <p:nvPr/>
        </p:nvCxnSpPr>
        <p:spPr>
          <a:xfrm rot="16200000" flipH="1">
            <a:off x="1244400" y="2920800"/>
            <a:ext cx="406200" cy="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2438400" y="1524000"/>
            <a:ext cx="1371600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4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>
          <a:xfrm>
            <a:off x="1230313" y="288925"/>
            <a:ext cx="6389687" cy="549275"/>
          </a:xfrm>
          <a:solidFill>
            <a:srgbClr val="FFFF00"/>
          </a:solidFill>
        </p:spPr>
        <p:txBody>
          <a:bodyPr lIns="0" rIns="0" bIns="0" anchor="b"/>
          <a:lstStyle/>
          <a:p>
            <a:r>
              <a:rPr lang="zh-CN" altLang="en-US" sz="3600" dirty="0" smtClean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三、强流束包络模拟</a:t>
            </a:r>
            <a:endParaRPr lang="en-US" altLang="zh-CN" sz="3600" dirty="0" smtClean="0">
              <a:solidFill>
                <a:schemeClr val="hlin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 cmpd="thinThick">
            <a:solidFill>
              <a:srgbClr val="596B57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3352800" y="4114800"/>
            <a:ext cx="4572000" cy="609600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33400" y="1295400"/>
            <a:ext cx="22860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束流包络方程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09600" y="4191000"/>
            <a:ext cx="23622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广义导流系数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29000" y="4114800"/>
            <a:ext cx="4343400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 反应了强流束的空间电荷效应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74754" name="Object 1"/>
          <p:cNvGraphicFramePr>
            <a:graphicFrameLocks noChangeAspect="1"/>
          </p:cNvGraphicFramePr>
          <p:nvPr/>
        </p:nvGraphicFramePr>
        <p:xfrm>
          <a:off x="1770234" y="1943100"/>
          <a:ext cx="5697366" cy="1790700"/>
        </p:xfrm>
        <a:graphic>
          <a:graphicData uri="http://schemas.openxmlformats.org/presentationml/2006/ole">
            <p:oleObj spid="_x0000_s76802" name="公式" r:id="rId4" imgW="2641600" imgH="825500" progId="Equation.3">
              <p:embed/>
            </p:oleObj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2938462" y="5248275"/>
          <a:ext cx="3386138" cy="1000125"/>
        </p:xfrm>
        <a:graphic>
          <a:graphicData uri="http://schemas.openxmlformats.org/presentationml/2006/ole">
            <p:oleObj spid="_x0000_s76803" name="公式" r:id="rId5" imgW="1435100" imgH="431800" progId="Equation.3">
              <p:embed/>
            </p:oleObj>
          </a:graphicData>
        </a:graphic>
      </p:graphicFrame>
    </p:spTree>
  </p:cSld>
  <p:clrMapOvr>
    <a:masterClrMapping/>
  </p:clrMapOvr>
  <p:transition advTm="34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57150" cmpd="thinThick">
            <a:solidFill>
              <a:srgbClr val="596B57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4572000" y="1218406"/>
            <a:ext cx="3200400" cy="36933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  <a:r>
              <a:rPr lang="zh-CN" altLang="en-US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X</a:t>
            </a:r>
            <a:r>
              <a:rPr lang="en-US" altLang="zh-CN" baseline="-250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P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,X</a:t>
            </a:r>
            <a:r>
              <a:rPr lang="en-US" altLang="zh-CN" baseline="-250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P</a:t>
            </a:r>
            <a:r>
              <a:rPr lang="el-GR" altLang="zh-CN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′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,Y</a:t>
            </a:r>
            <a:r>
              <a:rPr lang="en-US" altLang="zh-CN" baseline="-250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P </a:t>
            </a:r>
            <a:r>
              <a:rPr lang="en-US" altLang="zh-CN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,Y</a:t>
            </a:r>
            <a:r>
              <a:rPr lang="en-US" altLang="zh-CN" baseline="-250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P</a:t>
            </a:r>
            <a:r>
              <a:rPr lang="el-GR" altLang="zh-CN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′ </a:t>
            </a:r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）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为初始点</a:t>
            </a:r>
            <a:endParaRPr lang="zh-CN" altLang="en-US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86200" y="4125674"/>
            <a:ext cx="1600200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得到</a:t>
            </a:r>
            <a:r>
              <a:rPr lang="en-US" altLang="zh-CN" dirty="0" smtClean="0">
                <a:latin typeface="Times New Roman" pitchFamily="18" charset="0"/>
                <a:ea typeface="+mn-ea"/>
                <a:cs typeface="Times New Roman" pitchFamily="18" charset="0"/>
              </a:rPr>
              <a:t>A,A′</a:t>
            </a:r>
            <a:r>
              <a:rPr lang="zh-CN" alt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值</a:t>
            </a:r>
            <a:endParaRPr lang="zh-CN" alt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91200" y="4125674"/>
            <a:ext cx="1981200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得到</a:t>
            </a:r>
            <a:r>
              <a:rPr lang="en-US" altLang="zh-CN" dirty="0" smtClean="0">
                <a:latin typeface="Times New Roman" pitchFamily="18" charset="0"/>
                <a:ea typeface="+mn-ea"/>
                <a:cs typeface="Times New Roman" pitchFamily="18" charset="0"/>
              </a:rPr>
              <a:t>B,C,B ′,C ′</a:t>
            </a:r>
            <a:r>
              <a:rPr lang="zh-CN" alt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值</a:t>
            </a:r>
            <a:endParaRPr lang="zh-CN" alt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29200" y="5193268"/>
            <a:ext cx="2667000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得到</a:t>
            </a:r>
            <a:r>
              <a:rPr lang="en-US" altLang="zh-CN" dirty="0" smtClean="0"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lang="zh-CN" alt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ea typeface="+mn-ea"/>
                <a:cs typeface="Times New Roman" pitchFamily="18" charset="0"/>
              </a:rPr>
              <a:t>(X</a:t>
            </a:r>
            <a:r>
              <a:rPr lang="en-US" altLang="zh-CN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Q </a:t>
            </a:r>
            <a:r>
              <a:rPr lang="en-US" altLang="zh-CN" dirty="0" smtClean="0">
                <a:latin typeface="Times New Roman" pitchFamily="18" charset="0"/>
                <a:ea typeface="+mn-ea"/>
                <a:cs typeface="Times New Roman" pitchFamily="18" charset="0"/>
              </a:rPr>
              <a:t>,X</a:t>
            </a:r>
            <a:r>
              <a:rPr lang="en-US" altLang="zh-CN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lang="el-GR" altLang="zh-CN" dirty="0" smtClean="0">
                <a:latin typeface="Times New Roman" pitchFamily="18" charset="0"/>
                <a:ea typeface="+mn-ea"/>
                <a:cs typeface="Times New Roman" pitchFamily="18" charset="0"/>
              </a:rPr>
              <a:t>′</a:t>
            </a:r>
            <a:r>
              <a:rPr lang="en-US" altLang="zh-CN" dirty="0" smtClean="0">
                <a:latin typeface="Times New Roman" pitchFamily="18" charset="0"/>
                <a:ea typeface="+mn-ea"/>
                <a:cs typeface="Times New Roman" pitchFamily="18" charset="0"/>
              </a:rPr>
              <a:t>,Y</a:t>
            </a:r>
            <a:r>
              <a:rPr lang="en-US" altLang="zh-CN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Q </a:t>
            </a:r>
            <a:r>
              <a:rPr lang="en-US" altLang="zh-CN" dirty="0" smtClean="0">
                <a:latin typeface="Times New Roman" pitchFamily="18" charset="0"/>
                <a:ea typeface="+mn-ea"/>
                <a:cs typeface="Times New Roman" pitchFamily="18" charset="0"/>
              </a:rPr>
              <a:t>,Y</a:t>
            </a:r>
            <a:r>
              <a:rPr lang="en-US" altLang="zh-CN" baseline="-25000" dirty="0" smtClean="0"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lang="el-GR" altLang="zh-CN" dirty="0" smtClean="0">
                <a:latin typeface="Times New Roman" pitchFamily="18" charset="0"/>
                <a:ea typeface="+mn-ea"/>
                <a:cs typeface="Times New Roman" pitchFamily="18" charset="0"/>
              </a:rPr>
              <a:t>′ </a:t>
            </a:r>
            <a:r>
              <a:rPr lang="en-US" altLang="zh-CN" dirty="0" smtClean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lang="zh-CN" altLang="en-US" dirty="0" smtClean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29200" y="6107668"/>
            <a:ext cx="35814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再以</a:t>
            </a:r>
            <a:r>
              <a:rPr lang="en-US" altLang="zh-CN" dirty="0" smtClean="0">
                <a:latin typeface="Times New Roman" pitchFamily="18" charset="0"/>
                <a:ea typeface="+mn-ea"/>
                <a:cs typeface="Times New Roman" pitchFamily="18" charset="0"/>
              </a:rPr>
              <a:t>Q</a:t>
            </a:r>
            <a:r>
              <a:rPr lang="zh-CN" alt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点为起点计算</a:t>
            </a:r>
            <a:r>
              <a:rPr lang="en-US" altLang="zh-CN" dirty="0" smtClean="0"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lang="zh-CN" altLang="en-US" dirty="0" smtClean="0">
                <a:latin typeface="Times New Roman" pitchFamily="18" charset="0"/>
                <a:ea typeface="+mn-ea"/>
                <a:cs typeface="Times New Roman" pitchFamily="18" charset="0"/>
              </a:rPr>
              <a:t>点以此类推</a:t>
            </a:r>
            <a:endParaRPr lang="zh-CN" alt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81000" y="2616000"/>
            <a:ext cx="1260000" cy="432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K-V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方程</a:t>
            </a:r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45" name="Object 1"/>
          <p:cNvGraphicFramePr>
            <a:graphicFrameLocks noChangeAspect="1"/>
          </p:cNvGraphicFramePr>
          <p:nvPr/>
        </p:nvGraphicFramePr>
        <p:xfrm>
          <a:off x="2133600" y="2185987"/>
          <a:ext cx="4330827" cy="1395413"/>
        </p:xfrm>
        <a:graphic>
          <a:graphicData uri="http://schemas.openxmlformats.org/presentationml/2006/ole">
            <p:oleObj spid="_x0000_s112645" name="公式" r:id="rId4" imgW="2336760" imgH="749160" progId="Equation.3">
              <p:embed/>
            </p:oleObj>
          </a:graphicData>
        </a:graphic>
      </p:graphicFrame>
      <p:graphicFrame>
        <p:nvGraphicFramePr>
          <p:cNvPr id="112646" name="Object 6"/>
          <p:cNvGraphicFramePr>
            <a:graphicFrameLocks noChangeAspect="1"/>
          </p:cNvGraphicFramePr>
          <p:nvPr/>
        </p:nvGraphicFramePr>
        <p:xfrm>
          <a:off x="6705600" y="2057400"/>
          <a:ext cx="2134822" cy="851200"/>
        </p:xfrm>
        <a:graphic>
          <a:graphicData uri="http://schemas.openxmlformats.org/presentationml/2006/ole">
            <p:oleObj spid="_x0000_s112646" name="公式" r:id="rId5" imgW="1358310" imgH="545863" progId="Equation.3">
              <p:embed/>
            </p:oleObj>
          </a:graphicData>
        </a:graphic>
      </p:graphicFrame>
      <p:graphicFrame>
        <p:nvGraphicFramePr>
          <p:cNvPr id="112647" name="Object 7"/>
          <p:cNvGraphicFramePr>
            <a:graphicFrameLocks noChangeAspect="1"/>
          </p:cNvGraphicFramePr>
          <p:nvPr/>
        </p:nvGraphicFramePr>
        <p:xfrm>
          <a:off x="6705600" y="2971800"/>
          <a:ext cx="2141171" cy="838200"/>
        </p:xfrm>
        <a:graphic>
          <a:graphicData uri="http://schemas.openxmlformats.org/presentationml/2006/ole">
            <p:oleObj spid="_x0000_s112647" name="公式" r:id="rId6" imgW="1384200" imgH="545760" progId="Equation.3">
              <p:embed/>
            </p:oleObj>
          </a:graphicData>
        </a:graphic>
      </p:graphicFrame>
      <p:cxnSp>
        <p:nvCxnSpPr>
          <p:cNvPr id="52" name="直接箭头连接符 51"/>
          <p:cNvCxnSpPr>
            <a:stCxn id="38" idx="2"/>
          </p:cNvCxnSpPr>
          <p:nvPr/>
        </p:nvCxnSpPr>
        <p:spPr>
          <a:xfrm rot="5400000">
            <a:off x="5023366" y="983972"/>
            <a:ext cx="545068" cy="1752600"/>
          </a:xfrm>
          <a:prstGeom prst="straightConnector1">
            <a:avLst/>
          </a:prstGeom>
          <a:ln w="254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>
            <a:stCxn id="38" idx="2"/>
          </p:cNvCxnSpPr>
          <p:nvPr/>
        </p:nvCxnSpPr>
        <p:spPr>
          <a:xfrm rot="16200000" flipH="1">
            <a:off x="6699766" y="1060172"/>
            <a:ext cx="316468" cy="1371600"/>
          </a:xfrm>
          <a:prstGeom prst="straightConnector1">
            <a:avLst/>
          </a:prstGeom>
          <a:ln w="254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endCxn id="46" idx="0"/>
          </p:cNvCxnSpPr>
          <p:nvPr/>
        </p:nvCxnSpPr>
        <p:spPr>
          <a:xfrm rot="16200000" flipH="1">
            <a:off x="4242316" y="3681690"/>
            <a:ext cx="468868" cy="4191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>
            <a:endCxn id="48" idx="0"/>
          </p:cNvCxnSpPr>
          <p:nvPr/>
        </p:nvCxnSpPr>
        <p:spPr>
          <a:xfrm rot="10800000" flipV="1">
            <a:off x="6781800" y="3809206"/>
            <a:ext cx="1028700" cy="3164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/>
          <p:cNvSpPr/>
          <p:nvPr/>
        </p:nvSpPr>
        <p:spPr>
          <a:xfrm>
            <a:off x="6705600" y="1981200"/>
            <a:ext cx="2209800" cy="18288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1" name="直接箭头连接符 90"/>
          <p:cNvCxnSpPr/>
          <p:nvPr/>
        </p:nvCxnSpPr>
        <p:spPr>
          <a:xfrm rot="5400000" flipH="1" flipV="1">
            <a:off x="7506494" y="4379912"/>
            <a:ext cx="990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箭头连接符 107"/>
          <p:cNvCxnSpPr>
            <a:endCxn id="60" idx="3"/>
          </p:cNvCxnSpPr>
          <p:nvPr/>
        </p:nvCxnSpPr>
        <p:spPr>
          <a:xfrm rot="10800000" flipV="1">
            <a:off x="7696200" y="5334000"/>
            <a:ext cx="1143000" cy="439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箭头连接符 115"/>
          <p:cNvCxnSpPr>
            <a:stCxn id="60" idx="2"/>
            <a:endCxn id="61" idx="0"/>
          </p:cNvCxnSpPr>
          <p:nvPr/>
        </p:nvCxnSpPr>
        <p:spPr>
          <a:xfrm rot="16200000" flipH="1">
            <a:off x="6318766" y="5606534"/>
            <a:ext cx="545068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>
          <a:xfrm rot="5400000">
            <a:off x="6591300" y="4685506"/>
            <a:ext cx="381794" cy="7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/>
          <p:nvPr/>
        </p:nvCxnSpPr>
        <p:spPr>
          <a:xfrm rot="5400000">
            <a:off x="4457700" y="4685506"/>
            <a:ext cx="381794" cy="7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4648200" y="4874418"/>
            <a:ext cx="33528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 rot="5400000" flipH="1" flipV="1">
            <a:off x="8114506" y="4610100"/>
            <a:ext cx="1448594" cy="7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矩形 104"/>
          <p:cNvSpPr/>
          <p:nvPr/>
        </p:nvSpPr>
        <p:spPr>
          <a:xfrm>
            <a:off x="381000" y="5290572"/>
            <a:ext cx="4267200" cy="128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Ø"/>
            </a:pPr>
            <a:r>
              <a:rPr lang="zh-CN" altLang="en-US" dirty="0" smtClean="0">
                <a:solidFill>
                  <a:srgbClr val="0000CC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</a:t>
            </a:r>
            <a:r>
              <a:rPr lang="zh-CN" altLang="en-US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将</a:t>
            </a:r>
            <a:r>
              <a:rPr lang="en-US" altLang="zh-CN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z</a:t>
            </a:r>
            <a:r>
              <a:rPr lang="zh-CN" altLang="en-US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轴（束轴）划分成一个个微元</a:t>
            </a:r>
            <a:r>
              <a:rPr lang="en-US" altLang="zh-CN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△z</a:t>
            </a:r>
            <a:r>
              <a:rPr lang="zh-CN" altLang="en-US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；</a:t>
            </a:r>
            <a:endParaRPr lang="en-US" altLang="zh-CN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Ø"/>
            </a:pPr>
            <a:r>
              <a:rPr lang="zh-CN" altLang="en-US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当</a:t>
            </a:r>
            <a:r>
              <a:rPr lang="en-US" altLang="zh-CN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△z </a:t>
            </a:r>
            <a:r>
              <a:rPr lang="zh-CN" altLang="en-US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足够小时，在每个</a:t>
            </a:r>
            <a:r>
              <a:rPr lang="en-US" altLang="zh-CN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△z</a:t>
            </a:r>
            <a:r>
              <a:rPr lang="zh-CN" altLang="en-US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内，认为</a:t>
            </a:r>
            <a:r>
              <a:rPr lang="en-US" altLang="zh-CN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X″=A</a:t>
            </a:r>
            <a:r>
              <a:rPr lang="zh-CN" altLang="en-US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，</a:t>
            </a:r>
            <a:r>
              <a:rPr lang="en-US" altLang="zh-CN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Y″=A′</a:t>
            </a:r>
            <a:r>
              <a:rPr lang="zh-CN" altLang="en-US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为常数</a:t>
            </a:r>
            <a:endParaRPr lang="en-US" altLang="zh-CN" dirty="0" smtClean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06" name="圆角矩形 105"/>
          <p:cNvSpPr/>
          <p:nvPr/>
        </p:nvSpPr>
        <p:spPr>
          <a:xfrm>
            <a:off x="381000" y="1143000"/>
            <a:ext cx="22860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数值模拟方法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07" name="标题 1"/>
          <p:cNvSpPr txBox="1">
            <a:spLocks/>
          </p:cNvSpPr>
          <p:nvPr/>
        </p:nvSpPr>
        <p:spPr bwMode="auto">
          <a:xfrm>
            <a:off x="1230313" y="136525"/>
            <a:ext cx="6389687" cy="549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j-cs"/>
              </a:rPr>
              <a:t>三、强流束包络模拟</a:t>
            </a:r>
            <a:endParaRPr kumimoji="0" lang="en-US" altLang="zh-C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j-cs"/>
            </a:endParaRPr>
          </a:p>
        </p:txBody>
      </p:sp>
      <p:pic>
        <p:nvPicPr>
          <p:cNvPr id="109" name="图片 108" descr="Figure_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886200"/>
            <a:ext cx="2952750" cy="914400"/>
          </a:xfrm>
          <a:prstGeom prst="rect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</p:pic>
      <p:cxnSp>
        <p:nvCxnSpPr>
          <p:cNvPr id="115" name="直接箭头连接符 114"/>
          <p:cNvCxnSpPr/>
          <p:nvPr/>
        </p:nvCxnSpPr>
        <p:spPr>
          <a:xfrm>
            <a:off x="1676400" y="2819400"/>
            <a:ext cx="4572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>
          <a:xfrm>
            <a:off x="1230313" y="288925"/>
            <a:ext cx="6389687" cy="549275"/>
          </a:xfrm>
          <a:solidFill>
            <a:srgbClr val="FFFF00"/>
          </a:solidFill>
        </p:spPr>
        <p:txBody>
          <a:bodyPr lIns="0" rIns="0" bIns="0" anchor="b"/>
          <a:lstStyle/>
          <a:p>
            <a:r>
              <a:rPr lang="zh-CN" altLang="en-US" sz="3600" dirty="0" smtClean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三、强流束包络模拟</a:t>
            </a:r>
            <a:endParaRPr lang="en-US" altLang="zh-CN" sz="3600" dirty="0" smtClean="0">
              <a:solidFill>
                <a:schemeClr val="hlin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 cmpd="thinThick">
            <a:solidFill>
              <a:srgbClr val="596B57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5" name="圆角矩形 34"/>
          <p:cNvSpPr/>
          <p:nvPr/>
        </p:nvSpPr>
        <p:spPr>
          <a:xfrm>
            <a:off x="381000" y="2971800"/>
            <a:ext cx="2819400" cy="1981200"/>
          </a:xfrm>
          <a:prstGeom prst="round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3000"/>
              </a:lnSpc>
              <a:defRPr/>
            </a:pP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57200" y="1295400"/>
            <a:ext cx="22860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加速区等位面</a:t>
            </a:r>
            <a:endParaRPr lang="zh-CN" altLang="en-US" sz="2400" dirty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33400" y="3124200"/>
            <a:ext cx="266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00CC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 </a:t>
            </a:r>
            <a:r>
              <a:rPr lang="zh-CN" altLang="en-US" dirty="0" smtClean="0">
                <a:solidFill>
                  <a:srgbClr val="0000CC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将加速管分为加速区和漂移区</a:t>
            </a:r>
            <a:endParaRPr lang="en-US" altLang="zh-CN" dirty="0" smtClean="0">
              <a:solidFill>
                <a:srgbClr val="0000CC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00CC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  </a:t>
            </a:r>
            <a:r>
              <a:rPr lang="zh-CN" altLang="en-US" dirty="0" smtClean="0">
                <a:solidFill>
                  <a:srgbClr val="0000CC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将模拟电场数据写入程序中</a:t>
            </a:r>
            <a:endParaRPr lang="en-US" altLang="zh-CN" dirty="0" smtClean="0">
              <a:solidFill>
                <a:srgbClr val="0000CC"/>
              </a:solidFill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pic>
        <p:nvPicPr>
          <p:cNvPr id="20" name="图片 7" descr="图3  加速管区等位面分布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25" y="1571625"/>
            <a:ext cx="4319587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8" descr="Fig5  The electric field distribution along the axis in accelerating colum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1375" y="4143375"/>
            <a:ext cx="50006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直接连接符 10"/>
          <p:cNvCxnSpPr>
            <a:cxnSpLocks noChangeShapeType="1"/>
          </p:cNvCxnSpPr>
          <p:nvPr/>
        </p:nvCxnSpPr>
        <p:spPr bwMode="auto">
          <a:xfrm rot="5400000" flipH="1" flipV="1">
            <a:off x="1951038" y="4000500"/>
            <a:ext cx="4716462" cy="1587"/>
          </a:xfrm>
          <a:prstGeom prst="line">
            <a:avLst/>
          </a:prstGeom>
          <a:noFill/>
          <a:ln w="19050" algn="ctr">
            <a:solidFill>
              <a:srgbClr val="0000FF"/>
            </a:solidFill>
            <a:prstDash val="sysDash"/>
            <a:round/>
            <a:headEnd/>
            <a:tailEnd/>
          </a:ln>
        </p:spPr>
      </p:cxnSp>
      <p:cxnSp>
        <p:nvCxnSpPr>
          <p:cNvPr id="25" name="直接连接符 15"/>
          <p:cNvCxnSpPr>
            <a:cxnSpLocks noChangeShapeType="1"/>
          </p:cNvCxnSpPr>
          <p:nvPr/>
        </p:nvCxnSpPr>
        <p:spPr bwMode="auto">
          <a:xfrm rot="5400000" flipH="1" flipV="1">
            <a:off x="3022600" y="4070350"/>
            <a:ext cx="4716462" cy="1588"/>
          </a:xfrm>
          <a:prstGeom prst="line">
            <a:avLst/>
          </a:prstGeom>
          <a:noFill/>
          <a:ln w="19050" algn="ctr">
            <a:solidFill>
              <a:srgbClr val="0000FF"/>
            </a:solidFill>
            <a:prstDash val="sysDash"/>
            <a:round/>
            <a:headEnd/>
            <a:tailEnd/>
          </a:ln>
        </p:spPr>
      </p:cxnSp>
      <p:cxnSp>
        <p:nvCxnSpPr>
          <p:cNvPr id="26" name="直接连接符 16"/>
          <p:cNvCxnSpPr>
            <a:cxnSpLocks noChangeShapeType="1"/>
          </p:cNvCxnSpPr>
          <p:nvPr/>
        </p:nvCxnSpPr>
        <p:spPr bwMode="auto">
          <a:xfrm rot="5400000" flipH="1" flipV="1">
            <a:off x="3452813" y="4070350"/>
            <a:ext cx="4716462" cy="1587"/>
          </a:xfrm>
          <a:prstGeom prst="line">
            <a:avLst/>
          </a:prstGeom>
          <a:noFill/>
          <a:ln w="19050" algn="ctr">
            <a:solidFill>
              <a:srgbClr val="0000FF"/>
            </a:solidFill>
            <a:prstDash val="sysDash"/>
            <a:round/>
            <a:headEnd/>
            <a:tailEnd/>
          </a:ln>
        </p:spPr>
      </p:cxnSp>
      <p:cxnSp>
        <p:nvCxnSpPr>
          <p:cNvPr id="28" name="直接连接符 17"/>
          <p:cNvCxnSpPr>
            <a:cxnSpLocks noChangeShapeType="1"/>
          </p:cNvCxnSpPr>
          <p:nvPr/>
        </p:nvCxnSpPr>
        <p:spPr bwMode="auto">
          <a:xfrm rot="5400000" flipH="1" flipV="1">
            <a:off x="4594225" y="4070350"/>
            <a:ext cx="4716462" cy="1588"/>
          </a:xfrm>
          <a:prstGeom prst="line">
            <a:avLst/>
          </a:prstGeom>
          <a:noFill/>
          <a:ln w="19050" algn="ctr">
            <a:solidFill>
              <a:srgbClr val="0000FF"/>
            </a:solidFill>
            <a:prstDash val="sysDash"/>
            <a:round/>
            <a:headEnd/>
            <a:tailEnd/>
          </a:ln>
        </p:spPr>
      </p:cxnSp>
      <p:cxnSp>
        <p:nvCxnSpPr>
          <p:cNvPr id="30" name="直接箭头连接符 19"/>
          <p:cNvCxnSpPr>
            <a:cxnSpLocks noChangeShapeType="1"/>
          </p:cNvCxnSpPr>
          <p:nvPr/>
        </p:nvCxnSpPr>
        <p:spPr bwMode="auto">
          <a:xfrm>
            <a:off x="4310062" y="5429250"/>
            <a:ext cx="1071563" cy="15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4" name="直接箭头连接符 21"/>
          <p:cNvCxnSpPr>
            <a:cxnSpLocks noChangeShapeType="1"/>
          </p:cNvCxnSpPr>
          <p:nvPr/>
        </p:nvCxnSpPr>
        <p:spPr bwMode="auto">
          <a:xfrm>
            <a:off x="5810250" y="5429250"/>
            <a:ext cx="1143000" cy="158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6" name="直接箭头连接符 26"/>
          <p:cNvCxnSpPr>
            <a:cxnSpLocks noChangeShapeType="1"/>
          </p:cNvCxnSpPr>
          <p:nvPr/>
        </p:nvCxnSpPr>
        <p:spPr bwMode="auto">
          <a:xfrm>
            <a:off x="5381625" y="4929188"/>
            <a:ext cx="428625" cy="1587"/>
          </a:xfrm>
          <a:prstGeom prst="straightConnector1">
            <a:avLst/>
          </a:prstGeom>
          <a:noFill/>
          <a:ln w="9525" algn="ctr">
            <a:solidFill>
              <a:srgbClr val="CC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7" name="直接箭头连接符 28"/>
          <p:cNvCxnSpPr>
            <a:cxnSpLocks noChangeShapeType="1"/>
          </p:cNvCxnSpPr>
          <p:nvPr/>
        </p:nvCxnSpPr>
        <p:spPr bwMode="auto">
          <a:xfrm>
            <a:off x="6953250" y="4927600"/>
            <a:ext cx="928687" cy="1588"/>
          </a:xfrm>
          <a:prstGeom prst="straightConnector1">
            <a:avLst/>
          </a:prstGeom>
          <a:noFill/>
          <a:ln w="9525" algn="ctr">
            <a:solidFill>
              <a:srgbClr val="C00000"/>
            </a:solidFill>
            <a:round/>
            <a:headEnd type="arrow" w="med" len="med"/>
            <a:tailEnd type="arrow" w="med" len="med"/>
          </a:ln>
        </p:spPr>
      </p:cxn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4524375" y="5072063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40cm</a:t>
            </a:r>
            <a:endParaRPr lang="zh-CN" alt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1"/>
          <p:cNvSpPr txBox="1">
            <a:spLocks noChangeArrowheads="1"/>
          </p:cNvSpPr>
          <p:nvPr/>
        </p:nvSpPr>
        <p:spPr bwMode="auto">
          <a:xfrm>
            <a:off x="6167437" y="5072063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40cm</a:t>
            </a:r>
            <a:endParaRPr lang="zh-CN" alt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2"/>
          <p:cNvSpPr txBox="1">
            <a:spLocks noChangeArrowheads="1"/>
          </p:cNvSpPr>
          <p:nvPr/>
        </p:nvSpPr>
        <p:spPr bwMode="auto">
          <a:xfrm>
            <a:off x="5381625" y="4500563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zh-CN" alt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4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>
          <a:xfrm>
            <a:off x="1230313" y="288925"/>
            <a:ext cx="6389687" cy="549275"/>
          </a:xfrm>
          <a:solidFill>
            <a:srgbClr val="FFFF00"/>
          </a:solidFill>
        </p:spPr>
        <p:txBody>
          <a:bodyPr lIns="0" rIns="0" bIns="0" anchor="b"/>
          <a:lstStyle/>
          <a:p>
            <a:r>
              <a:rPr lang="zh-CN" altLang="en-US" sz="3600" dirty="0" smtClean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三、强流束包络模拟</a:t>
            </a:r>
            <a:endParaRPr lang="en-US" altLang="zh-CN" sz="3600" dirty="0" smtClean="0">
              <a:solidFill>
                <a:schemeClr val="hlin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 cmpd="thinThick">
            <a:solidFill>
              <a:srgbClr val="596B57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57200" y="1295400"/>
            <a:ext cx="51816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sz="2400" dirty="0" smtClean="0">
                <a:solidFill>
                  <a:schemeClr val="tx1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强流离子束包络模拟软件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IONB1.0</a:t>
            </a:r>
            <a:endParaRPr lang="zh-CN" altLang="en-US" sz="2400" dirty="0">
              <a:solidFill>
                <a:schemeClr val="tx1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3" name="图片 22" descr="答辩图11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86000"/>
            <a:ext cx="6995357" cy="3505200"/>
          </a:xfrm>
          <a:prstGeom prst="rect">
            <a:avLst/>
          </a:prstGeom>
        </p:spPr>
      </p:pic>
    </p:spTree>
  </p:cSld>
  <p:clrMapOvr>
    <a:masterClrMapping/>
  </p:clrMapOvr>
  <p:transition advTm="34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 idx="4294967295"/>
          </p:nvPr>
        </p:nvSpPr>
        <p:spPr>
          <a:xfrm>
            <a:off x="1230313" y="288925"/>
            <a:ext cx="6389687" cy="549275"/>
          </a:xfrm>
          <a:solidFill>
            <a:srgbClr val="FFFF00"/>
          </a:solidFill>
        </p:spPr>
        <p:txBody>
          <a:bodyPr lIns="0" rIns="0" bIns="0" anchor="b"/>
          <a:lstStyle/>
          <a:p>
            <a:r>
              <a:rPr lang="zh-CN" altLang="en-US" sz="3600" dirty="0" smtClean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四、束流传输线设计</a:t>
            </a:r>
            <a:endParaRPr lang="en-US" altLang="zh-CN" sz="3600" dirty="0" smtClean="0">
              <a:solidFill>
                <a:schemeClr val="hlink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 cmpd="thinThick">
            <a:solidFill>
              <a:srgbClr val="596B57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524000"/>
            <a:ext cx="6834187" cy="1914317"/>
          </a:xfrm>
          <a:prstGeom prst="rect">
            <a:avLst/>
          </a:prstGeom>
          <a:noFill/>
          <a:ln w="9525" cmpd="sng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" name="图片 20" descr="fenxi2014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886200"/>
            <a:ext cx="5653118" cy="282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直接连接符 18"/>
          <p:cNvCxnSpPr/>
          <p:nvPr/>
        </p:nvCxnSpPr>
        <p:spPr>
          <a:xfrm rot="5400000">
            <a:off x="2362200" y="3962400"/>
            <a:ext cx="27432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5400000">
            <a:off x="6781800" y="4343400"/>
            <a:ext cx="19812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" y="3505200"/>
            <a:ext cx="2895600" cy="32316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zh-CN" altLang="en-US" sz="24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★</a:t>
            </a:r>
            <a:r>
              <a:rPr lang="zh-CN" altLang="en-US" sz="20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结果：</a:t>
            </a:r>
            <a:endParaRPr lang="en-US" altLang="zh-CN" sz="2000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 algn="just">
              <a:buFont typeface="Arial" charset="0"/>
              <a:buNone/>
              <a:defRPr/>
            </a:pP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   加速区有较好的聚焦性能，</a:t>
            </a:r>
            <a:r>
              <a:rPr 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40mA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的</a:t>
            </a:r>
            <a:r>
              <a:rPr 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束流传输出加速管出口时束包络半径小于</a:t>
            </a:r>
            <a:r>
              <a:rPr 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3cm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，束流经三重四极磁透镜和双聚焦分析磁铁后，在</a:t>
            </a:r>
            <a:r>
              <a:rPr 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lang="en-US" altLang="zh-CN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5</a:t>
            </a:r>
            <a:r>
              <a:rPr 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0cm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以远的靶面上束斑直径小于</a:t>
            </a:r>
            <a:r>
              <a:rPr 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2cm</a:t>
            </a:r>
            <a:r>
              <a:rPr lang="zh-CN" altLang="en-US" sz="2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，满足靶上束斑要求。</a:t>
            </a:r>
          </a:p>
        </p:txBody>
      </p:sp>
    </p:spTree>
  </p:cSld>
  <p:clrMapOvr>
    <a:masterClrMapping/>
  </p:clrMapOvr>
  <p:transition advTm="34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12522</TotalTime>
  <Words>1091</Words>
  <Application>Microsoft Office PowerPoint</Application>
  <PresentationFormat>全屏显示(4:3)</PresentationFormat>
  <Paragraphs>179</Paragraphs>
  <Slides>17</Slides>
  <Notes>14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自定义设计方案</vt:lpstr>
      <vt:lpstr>Office 主题</vt:lpstr>
      <vt:lpstr>公式</vt:lpstr>
      <vt:lpstr>强流束包络模拟及强流中子发生器传输线设计</vt:lpstr>
      <vt:lpstr>内  容</vt:lpstr>
      <vt:lpstr>一、背景及意义</vt:lpstr>
      <vt:lpstr>幻灯片 4</vt:lpstr>
      <vt:lpstr>三、强流束包络模拟</vt:lpstr>
      <vt:lpstr>幻灯片 6</vt:lpstr>
      <vt:lpstr>三、强流束包络模拟</vt:lpstr>
      <vt:lpstr>三、强流束包络模拟</vt:lpstr>
      <vt:lpstr>四、束流传输线设计</vt:lpstr>
      <vt:lpstr>四、束流传输线设计</vt:lpstr>
      <vt:lpstr>五、关键元件研制</vt:lpstr>
      <vt:lpstr>幻灯片 12</vt:lpstr>
      <vt:lpstr>幻灯片 13</vt:lpstr>
      <vt:lpstr>幻灯片 14</vt:lpstr>
      <vt:lpstr>幻灯片 15</vt:lpstr>
      <vt:lpstr>六、进展状态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yansiqi</dc:creator>
  <cp:lastModifiedBy>Administrator</cp:lastModifiedBy>
  <cp:revision>1569</cp:revision>
  <cp:lastPrinted>1601-01-01T00:00:00Z</cp:lastPrinted>
  <dcterms:created xsi:type="dcterms:W3CDTF">1601-01-01T00:00:00Z</dcterms:created>
  <dcterms:modified xsi:type="dcterms:W3CDTF">2014-08-12T00:40:25Z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