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80" r:id="rId3"/>
    <p:sldMasterId id="2147483694" r:id="rId4"/>
    <p:sldMasterId id="2147483708" r:id="rId5"/>
    <p:sldMasterId id="2147483720" r:id="rId6"/>
    <p:sldMasterId id="2147483734" r:id="rId7"/>
    <p:sldMasterId id="2147483748" r:id="rId8"/>
    <p:sldMasterId id="2147483762" r:id="rId9"/>
  </p:sldMasterIdLst>
  <p:notesMasterIdLst>
    <p:notesMasterId r:id="rId46"/>
  </p:notesMasterIdLst>
  <p:sldIdLst>
    <p:sldId id="813" r:id="rId10"/>
    <p:sldId id="1064" r:id="rId11"/>
    <p:sldId id="999" r:id="rId12"/>
    <p:sldId id="933" r:id="rId13"/>
    <p:sldId id="993" r:id="rId14"/>
    <p:sldId id="1004" r:id="rId15"/>
    <p:sldId id="1003" r:id="rId16"/>
    <p:sldId id="1005" r:id="rId17"/>
    <p:sldId id="1034" r:id="rId18"/>
    <p:sldId id="1065" r:id="rId19"/>
    <p:sldId id="997" r:id="rId20"/>
    <p:sldId id="1035" r:id="rId21"/>
    <p:sldId id="1037" r:id="rId22"/>
    <p:sldId id="1038" r:id="rId23"/>
    <p:sldId id="1039" r:id="rId24"/>
    <p:sldId id="1040" r:id="rId25"/>
    <p:sldId id="1041" r:id="rId26"/>
    <p:sldId id="1042" r:id="rId27"/>
    <p:sldId id="1043" r:id="rId28"/>
    <p:sldId id="1044" r:id="rId29"/>
    <p:sldId id="1045" r:id="rId30"/>
    <p:sldId id="1046" r:id="rId31"/>
    <p:sldId id="1047" r:id="rId32"/>
    <p:sldId id="1049" r:id="rId33"/>
    <p:sldId id="1050" r:id="rId34"/>
    <p:sldId id="1051" r:id="rId35"/>
    <p:sldId id="1054" r:id="rId36"/>
    <p:sldId id="1056" r:id="rId37"/>
    <p:sldId id="1058" r:id="rId38"/>
    <p:sldId id="1057" r:id="rId39"/>
    <p:sldId id="1059" r:id="rId40"/>
    <p:sldId id="1060" r:id="rId41"/>
    <p:sldId id="1061" r:id="rId42"/>
    <p:sldId id="1062" r:id="rId43"/>
    <p:sldId id="1063" r:id="rId44"/>
    <p:sldId id="1055" r:id="rId45"/>
  </p:sldIdLst>
  <p:sldSz cx="9144000" cy="6858000" type="screen4x3"/>
  <p:notesSz cx="6761163" cy="9931400"/>
  <p:defaultTextStyle>
    <a:defPPr>
      <a:defRPr lang="zh-CN"/>
    </a:defPPr>
    <a:lvl1pPr algn="l" rtl="0" eaLnBrk="0" fontAlgn="base" hangingPunct="0">
      <a:lnSpc>
        <a:spcPct val="110000"/>
      </a:lnSpc>
      <a:spcBef>
        <a:spcPct val="0"/>
      </a:spcBef>
      <a:spcAft>
        <a:spcPct val="0"/>
      </a:spcAft>
      <a:defRPr sz="2000" kern="1200">
        <a:solidFill>
          <a:schemeClr val="tx1"/>
        </a:solidFill>
        <a:latin typeface="Arial" pitchFamily="34" charset="0"/>
        <a:ea typeface="黑体" pitchFamily="49" charset="-122"/>
        <a:cs typeface="+mn-cs"/>
      </a:defRPr>
    </a:lvl1pPr>
    <a:lvl2pPr marL="457200" algn="l" rtl="0" eaLnBrk="0" fontAlgn="base" hangingPunct="0">
      <a:lnSpc>
        <a:spcPct val="110000"/>
      </a:lnSpc>
      <a:spcBef>
        <a:spcPct val="0"/>
      </a:spcBef>
      <a:spcAft>
        <a:spcPct val="0"/>
      </a:spcAft>
      <a:defRPr sz="2000" kern="1200">
        <a:solidFill>
          <a:schemeClr val="tx1"/>
        </a:solidFill>
        <a:latin typeface="Arial" pitchFamily="34" charset="0"/>
        <a:ea typeface="黑体" pitchFamily="49" charset="-122"/>
        <a:cs typeface="+mn-cs"/>
      </a:defRPr>
    </a:lvl2pPr>
    <a:lvl3pPr marL="914400" algn="l" rtl="0" eaLnBrk="0" fontAlgn="base" hangingPunct="0">
      <a:lnSpc>
        <a:spcPct val="110000"/>
      </a:lnSpc>
      <a:spcBef>
        <a:spcPct val="0"/>
      </a:spcBef>
      <a:spcAft>
        <a:spcPct val="0"/>
      </a:spcAft>
      <a:defRPr sz="2000" kern="1200">
        <a:solidFill>
          <a:schemeClr val="tx1"/>
        </a:solidFill>
        <a:latin typeface="Arial" pitchFamily="34" charset="0"/>
        <a:ea typeface="黑体" pitchFamily="49" charset="-122"/>
        <a:cs typeface="+mn-cs"/>
      </a:defRPr>
    </a:lvl3pPr>
    <a:lvl4pPr marL="1371600" algn="l" rtl="0" eaLnBrk="0" fontAlgn="base" hangingPunct="0">
      <a:lnSpc>
        <a:spcPct val="110000"/>
      </a:lnSpc>
      <a:spcBef>
        <a:spcPct val="0"/>
      </a:spcBef>
      <a:spcAft>
        <a:spcPct val="0"/>
      </a:spcAft>
      <a:defRPr sz="2000" kern="1200">
        <a:solidFill>
          <a:schemeClr val="tx1"/>
        </a:solidFill>
        <a:latin typeface="Arial" pitchFamily="34" charset="0"/>
        <a:ea typeface="黑体" pitchFamily="49" charset="-122"/>
        <a:cs typeface="+mn-cs"/>
      </a:defRPr>
    </a:lvl4pPr>
    <a:lvl5pPr marL="1828800" algn="l" rtl="0" eaLnBrk="0" fontAlgn="base" hangingPunct="0">
      <a:lnSpc>
        <a:spcPct val="110000"/>
      </a:lnSpc>
      <a:spcBef>
        <a:spcPct val="0"/>
      </a:spcBef>
      <a:spcAft>
        <a:spcPct val="0"/>
      </a:spcAft>
      <a:defRPr sz="2000" kern="1200">
        <a:solidFill>
          <a:schemeClr val="tx1"/>
        </a:solidFill>
        <a:latin typeface="Arial" pitchFamily="34" charset="0"/>
        <a:ea typeface="黑体" pitchFamily="49" charset="-122"/>
        <a:cs typeface="+mn-cs"/>
      </a:defRPr>
    </a:lvl5pPr>
    <a:lvl6pPr marL="2286000" algn="l" defTabSz="914400" rtl="0" eaLnBrk="1" latinLnBrk="0" hangingPunct="1">
      <a:defRPr sz="2000" kern="1200">
        <a:solidFill>
          <a:schemeClr val="tx1"/>
        </a:solidFill>
        <a:latin typeface="Arial" pitchFamily="34" charset="0"/>
        <a:ea typeface="黑体" pitchFamily="49" charset="-122"/>
        <a:cs typeface="+mn-cs"/>
      </a:defRPr>
    </a:lvl6pPr>
    <a:lvl7pPr marL="2743200" algn="l" defTabSz="914400" rtl="0" eaLnBrk="1" latinLnBrk="0" hangingPunct="1">
      <a:defRPr sz="2000" kern="1200">
        <a:solidFill>
          <a:schemeClr val="tx1"/>
        </a:solidFill>
        <a:latin typeface="Arial" pitchFamily="34" charset="0"/>
        <a:ea typeface="黑体" pitchFamily="49" charset="-122"/>
        <a:cs typeface="+mn-cs"/>
      </a:defRPr>
    </a:lvl7pPr>
    <a:lvl8pPr marL="3200400" algn="l" defTabSz="914400" rtl="0" eaLnBrk="1" latinLnBrk="0" hangingPunct="1">
      <a:defRPr sz="2000" kern="1200">
        <a:solidFill>
          <a:schemeClr val="tx1"/>
        </a:solidFill>
        <a:latin typeface="Arial" pitchFamily="34" charset="0"/>
        <a:ea typeface="黑体" pitchFamily="49" charset="-122"/>
        <a:cs typeface="+mn-cs"/>
      </a:defRPr>
    </a:lvl8pPr>
    <a:lvl9pPr marL="3657600" algn="l" defTabSz="914400" rtl="0" eaLnBrk="1" latinLnBrk="0" hangingPunct="1">
      <a:defRPr sz="2000" kern="1200">
        <a:solidFill>
          <a:schemeClr val="tx1"/>
        </a:solidFill>
        <a:latin typeface="Arial" pitchFamily="34" charset="0"/>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99"/>
    <a:srgbClr val="33CC33"/>
    <a:srgbClr val="00FF00"/>
    <a:srgbClr val="FF6600"/>
    <a:srgbClr val="B2B2B2"/>
    <a:srgbClr val="FF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9" autoAdjust="0"/>
    <p:restoredTop sz="94842" autoAdjust="0"/>
  </p:normalViewPr>
  <p:slideViewPr>
    <p:cSldViewPr>
      <p:cViewPr varScale="1">
        <p:scale>
          <a:sx n="63" d="100"/>
          <a:sy n="63" d="100"/>
        </p:scale>
        <p:origin x="-1458"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044"/>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a:ea typeface="宋体" pitchFamily="2" charset="-122"/>
              </a:defRPr>
            </a:lvl1pPr>
          </a:lstStyle>
          <a:p>
            <a:endParaRPr lang="en-US" altLang="zh-CN"/>
          </a:p>
        </p:txBody>
      </p:sp>
      <p:sp>
        <p:nvSpPr>
          <p:cNvPr id="67587" name="Rectangle 3"/>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a:ea typeface="宋体" pitchFamily="2" charset="-122"/>
              </a:defRPr>
            </a:lvl1pPr>
          </a:lstStyle>
          <a:p>
            <a:endParaRPr lang="en-US" altLang="zh-CN"/>
          </a:p>
        </p:txBody>
      </p:sp>
      <p:sp>
        <p:nvSpPr>
          <p:cNvPr id="18436" name="Rectangle 4"/>
          <p:cNvSpPr>
            <a:spLocks noGrp="1" noRot="1" noChangeAspect="1" noChangeArrowheads="1" noTextEdit="1"/>
          </p:cNvSpPr>
          <p:nvPr>
            <p:ph type="sldImg" idx="2"/>
          </p:nvPr>
        </p:nvSpPr>
        <p:spPr bwMode="auto">
          <a:xfrm>
            <a:off x="898525"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p:cNvSpPr>
            <a:spLocks noGrp="1" noChangeArrowheads="1"/>
          </p:cNvSpPr>
          <p:nvPr>
            <p:ph type="body" sz="quarter" idx="3"/>
          </p:nvPr>
        </p:nvSpPr>
        <p:spPr bwMode="auto">
          <a:xfrm>
            <a:off x="676275" y="4718050"/>
            <a:ext cx="5408613"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7590" name="Rectangle 6"/>
          <p:cNvSpPr>
            <a:spLocks noGrp="1" noChangeArrowheads="1"/>
          </p:cNvSpPr>
          <p:nvPr>
            <p:ph type="ftr" sz="quarter" idx="4"/>
          </p:nvPr>
        </p:nvSpPr>
        <p:spPr bwMode="auto">
          <a:xfrm>
            <a:off x="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200">
                <a:ea typeface="宋体" pitchFamily="2" charset="-122"/>
              </a:defRPr>
            </a:lvl1pPr>
          </a:lstStyle>
          <a:p>
            <a:endParaRPr lang="en-US" altLang="zh-CN"/>
          </a:p>
        </p:txBody>
      </p:sp>
      <p:sp>
        <p:nvSpPr>
          <p:cNvPr id="67591" name="Rectangle 7"/>
          <p:cNvSpPr>
            <a:spLocks noGrp="1" noChangeArrowheads="1"/>
          </p:cNvSpPr>
          <p:nvPr>
            <p:ph type="sldNum" sz="quarter" idx="5"/>
          </p:nvPr>
        </p:nvSpPr>
        <p:spPr bwMode="auto">
          <a:xfrm>
            <a:off x="382905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a:ea typeface="宋体" pitchFamily="2" charset="-122"/>
              </a:defRPr>
            </a:lvl1pPr>
          </a:lstStyle>
          <a:p>
            <a:fld id="{92F831AA-AF4A-4727-9575-82BD548E8E8B}" type="slidenum">
              <a:rPr lang="en-US" altLang="zh-CN"/>
              <a:pPr/>
              <a:t>‹#›</a:t>
            </a:fld>
            <a:endParaRPr lang="en-US" altLang="zh-CN"/>
          </a:p>
        </p:txBody>
      </p:sp>
    </p:spTree>
    <p:extLst>
      <p:ext uri="{BB962C8B-B14F-4D97-AF65-F5344CB8AC3E}">
        <p14:creationId xmlns:p14="http://schemas.microsoft.com/office/powerpoint/2010/main" val="1934248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宋体" pitchFamily="-105" charset="-122"/>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宋体" pitchFamily="-105" charset="-122"/>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宋体" pitchFamily="-105" charset="-122"/>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宋体" pitchFamily="-105" charset="-122"/>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宋体" pitchFamily="-105"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幻灯片图像占位符 1"/>
          <p:cNvSpPr>
            <a:spLocks noGrp="1" noRot="1" noChangeAspect="1" noTextEdit="1"/>
          </p:cNvSpPr>
          <p:nvPr>
            <p:ph type="sldImg"/>
          </p:nvPr>
        </p:nvSpPr>
        <p:spPr>
          <a:ln/>
        </p:spPr>
      </p:sp>
      <p:sp>
        <p:nvSpPr>
          <p:cNvPr id="657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smtClean="0">
              <a:latin typeface="Arial" pitchFamily="34" charset="0"/>
            </a:endParaRPr>
          </a:p>
        </p:txBody>
      </p:sp>
      <p:sp>
        <p:nvSpPr>
          <p:cNvPr id="657412" name="灯片编号占位符 3"/>
          <p:cNvSpPr txBox="1">
            <a:spLocks noGrp="1"/>
          </p:cNvSpPr>
          <p:nvPr/>
        </p:nvSpPr>
        <p:spPr bwMode="auto">
          <a:xfrm>
            <a:off x="3829050" y="9432925"/>
            <a:ext cx="29305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algn="r" eaLnBrk="1" hangingPunct="1">
              <a:lnSpc>
                <a:spcPct val="100000"/>
              </a:lnSpc>
            </a:pPr>
            <a:fld id="{AA675DC9-7B22-4C40-9F36-9D7D8E65C3D9}" type="slidenum">
              <a:rPr lang="zh-CN" altLang="en-US" sz="1200">
                <a:latin typeface="Calibri" pitchFamily="34" charset="0"/>
              </a:rPr>
              <a:pPr algn="r" eaLnBrk="1" hangingPunct="1">
                <a:lnSpc>
                  <a:spcPct val="100000"/>
                </a:lnSpc>
              </a:pPr>
              <a:t>1</a:t>
            </a:fld>
            <a:endParaRPr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itchFamily="34" charset="0"/>
              </a:rPr>
              <a:t>In</a:t>
            </a:r>
            <a:r>
              <a:rPr lang="zh-CN" altLang="en-US" smtClean="0">
                <a:latin typeface="Arial" pitchFamily="34" charset="0"/>
              </a:rPr>
              <a:t>用激光离子源：</a:t>
            </a:r>
            <a:r>
              <a:rPr lang="en-US" altLang="zh-CN" smtClean="0">
                <a:latin typeface="Arial" pitchFamily="34" charset="0"/>
              </a:rPr>
              <a:t>10^12</a:t>
            </a:r>
            <a:r>
              <a:rPr lang="zh-CN" altLang="en-US" smtClean="0">
                <a:latin typeface="Arial" pitchFamily="34" charset="0"/>
              </a:rPr>
              <a:t>为隐性目标。</a:t>
            </a:r>
          </a:p>
          <a:p>
            <a:endParaRPr lang="zh-CN" altLang="en-US" smtClean="0">
              <a:latin typeface="Arial" pitchFamily="34" charset="0"/>
            </a:endParaRPr>
          </a:p>
          <a:p>
            <a:r>
              <a:rPr lang="en-US" altLang="zh-CN" smtClean="0">
                <a:latin typeface="Arial" pitchFamily="34" charset="0"/>
              </a:rPr>
              <a:t>HIRFL</a:t>
            </a:r>
            <a:r>
              <a:rPr lang="zh-CN" altLang="en-US" smtClean="0">
                <a:latin typeface="Arial" pitchFamily="34" charset="0"/>
              </a:rPr>
              <a:t>指标：输出能量</a:t>
            </a:r>
            <a:r>
              <a:rPr lang="en-US" altLang="zh-CN" smtClean="0">
                <a:latin typeface="Arial" pitchFamily="34" charset="0"/>
              </a:rPr>
              <a:t>20J, </a:t>
            </a:r>
            <a:r>
              <a:rPr lang="zh-CN" altLang="en-US" smtClean="0">
                <a:latin typeface="Arial" pitchFamily="34" charset="0"/>
              </a:rPr>
              <a:t>能量沉积率</a:t>
            </a:r>
            <a:r>
              <a:rPr lang="en-US" altLang="zh-CN" smtClean="0">
                <a:latin typeface="Arial" pitchFamily="34" charset="0"/>
              </a:rPr>
              <a:t>0.1J/g</a:t>
            </a:r>
          </a:p>
          <a:p>
            <a:r>
              <a:rPr lang="en-US" altLang="zh-CN" smtClean="0">
                <a:latin typeface="Arial" pitchFamily="34" charset="0"/>
              </a:rPr>
              <a:t>SIS18</a:t>
            </a:r>
            <a:r>
              <a:rPr lang="zh-CN" altLang="en-US" smtClean="0">
                <a:latin typeface="Arial" pitchFamily="34" charset="0"/>
              </a:rPr>
              <a:t>指标：输出能量</a:t>
            </a:r>
            <a:r>
              <a:rPr lang="en-US" altLang="zh-CN" smtClean="0">
                <a:latin typeface="Arial" pitchFamily="34" charset="0"/>
              </a:rPr>
              <a:t>60J, </a:t>
            </a:r>
            <a:r>
              <a:rPr lang="zh-CN" altLang="en-US" smtClean="0">
                <a:latin typeface="Arial" pitchFamily="34" charset="0"/>
              </a:rPr>
              <a:t>能量沉积率</a:t>
            </a:r>
            <a:r>
              <a:rPr lang="en-US" altLang="zh-CN" smtClean="0">
                <a:latin typeface="Arial" pitchFamily="34" charset="0"/>
              </a:rPr>
              <a:t>1kJ/g</a:t>
            </a:r>
          </a:p>
          <a:p>
            <a:r>
              <a:rPr lang="en-US" altLang="zh-CN" smtClean="0">
                <a:latin typeface="Arial" pitchFamily="34" charset="0"/>
              </a:rPr>
              <a:t>SIS100</a:t>
            </a:r>
            <a:r>
              <a:rPr lang="zh-CN" altLang="en-US" smtClean="0">
                <a:latin typeface="Arial" pitchFamily="34" charset="0"/>
              </a:rPr>
              <a:t>指标：输出能量</a:t>
            </a:r>
            <a:r>
              <a:rPr lang="en-US" altLang="zh-CN" smtClean="0">
                <a:latin typeface="Arial" pitchFamily="34" charset="0"/>
              </a:rPr>
              <a:t>6kJ, </a:t>
            </a:r>
            <a:r>
              <a:rPr lang="zh-CN" altLang="en-US" smtClean="0">
                <a:latin typeface="Arial" pitchFamily="34" charset="0"/>
              </a:rPr>
              <a:t>能量沉积率</a:t>
            </a:r>
            <a:r>
              <a:rPr lang="en-US" altLang="zh-CN" smtClean="0">
                <a:latin typeface="Arial" pitchFamily="34" charset="0"/>
              </a:rPr>
              <a:t>100kJ/g</a:t>
            </a:r>
          </a:p>
          <a:p>
            <a:r>
              <a:rPr lang="en-US" altLang="zh-CN" smtClean="0">
                <a:latin typeface="Arial" pitchFamily="34" charset="0"/>
              </a:rPr>
              <a:t>LIAF</a:t>
            </a:r>
            <a:r>
              <a:rPr lang="zh-CN" altLang="en-US" smtClean="0">
                <a:latin typeface="Arial" pitchFamily="34" charset="0"/>
              </a:rPr>
              <a:t>指标：输出能量</a:t>
            </a:r>
            <a:r>
              <a:rPr lang="en-US" altLang="zh-CN" smtClean="0">
                <a:latin typeface="Arial" pitchFamily="34" charset="0"/>
              </a:rPr>
              <a:t>10kJ, </a:t>
            </a:r>
            <a:r>
              <a:rPr lang="zh-CN" altLang="en-US" smtClean="0">
                <a:latin typeface="Arial" pitchFamily="34" charset="0"/>
              </a:rPr>
              <a:t>能量沉积率</a:t>
            </a:r>
            <a:r>
              <a:rPr lang="en-US" altLang="zh-CN" smtClean="0">
                <a:latin typeface="Arial" pitchFamily="34" charset="0"/>
              </a:rPr>
              <a:t>&lt;200kJ/g</a:t>
            </a:r>
          </a:p>
          <a:p>
            <a:endParaRPr lang="zh-CN" altLang="en-US" smtClean="0">
              <a:latin typeface="Arial" pitchFamily="34" charset="0"/>
            </a:endParaRPr>
          </a:p>
          <a:p>
            <a:r>
              <a:rPr lang="zh-CN" altLang="en-US" smtClean="0">
                <a:latin typeface="Arial" pitchFamily="34" charset="0"/>
              </a:rPr>
              <a:t>入射粒子种类 </a:t>
            </a:r>
            <a:r>
              <a:rPr lang="en-US" altLang="zh-CN" smtClean="0">
                <a:latin typeface="Arial" pitchFamily="34" charset="0"/>
              </a:rPr>
              <a:t>Kr</a:t>
            </a:r>
          </a:p>
          <a:p>
            <a:r>
              <a:rPr lang="zh-CN" altLang="en-US" smtClean="0">
                <a:latin typeface="Arial" pitchFamily="34" charset="0"/>
              </a:rPr>
              <a:t>能量 </a:t>
            </a:r>
            <a:r>
              <a:rPr lang="en-US" altLang="zh-CN" smtClean="0">
                <a:latin typeface="Arial" pitchFamily="34" charset="0"/>
              </a:rPr>
              <a:t>0.4 GeV/u</a:t>
            </a:r>
          </a:p>
          <a:p>
            <a:r>
              <a:rPr lang="zh-CN" altLang="en-US" smtClean="0">
                <a:latin typeface="Arial" pitchFamily="34" charset="0"/>
              </a:rPr>
              <a:t>束流强度 </a:t>
            </a:r>
            <a:r>
              <a:rPr lang="en-US" altLang="zh-CN" smtClean="0">
                <a:latin typeface="Arial" pitchFamily="34" charset="0"/>
              </a:rPr>
              <a:t>1*10^12 ppp</a:t>
            </a:r>
          </a:p>
          <a:p>
            <a:r>
              <a:rPr lang="zh-CN" altLang="en-US" smtClean="0">
                <a:latin typeface="Arial" pitchFamily="34" charset="0"/>
              </a:rPr>
              <a:t>束流总能量 </a:t>
            </a:r>
            <a:r>
              <a:rPr lang="en-US" altLang="zh-CN" smtClean="0">
                <a:latin typeface="Arial" pitchFamily="34" charset="0"/>
              </a:rPr>
              <a:t>5.3kJ</a:t>
            </a:r>
          </a:p>
          <a:p>
            <a:r>
              <a:rPr lang="zh-CN" altLang="en-US" smtClean="0">
                <a:latin typeface="Arial" pitchFamily="34" charset="0"/>
              </a:rPr>
              <a:t>纵向长度 </a:t>
            </a:r>
            <a:r>
              <a:rPr lang="en-US" altLang="zh-CN" smtClean="0">
                <a:latin typeface="Arial" pitchFamily="34" charset="0"/>
              </a:rPr>
              <a:t>100ns</a:t>
            </a:r>
          </a:p>
          <a:p>
            <a:r>
              <a:rPr lang="zh-CN" altLang="en-US" smtClean="0">
                <a:latin typeface="Arial" pitchFamily="34" charset="0"/>
              </a:rPr>
              <a:t>束流功率 </a:t>
            </a:r>
            <a:r>
              <a:rPr lang="en-US" altLang="zh-CN" smtClean="0">
                <a:latin typeface="Arial" pitchFamily="34" charset="0"/>
              </a:rPr>
              <a:t>53GW</a:t>
            </a:r>
          </a:p>
          <a:p>
            <a:r>
              <a:rPr lang="zh-CN" altLang="en-US" smtClean="0">
                <a:latin typeface="Arial" pitchFamily="34" charset="0"/>
              </a:rPr>
              <a:t>束斑直径 </a:t>
            </a:r>
            <a:r>
              <a:rPr lang="en-US" altLang="zh-CN" smtClean="0">
                <a:latin typeface="Arial" pitchFamily="34" charset="0"/>
              </a:rPr>
              <a:t>&lt;1mm / 0.15~1mm</a:t>
            </a:r>
          </a:p>
          <a:p>
            <a:r>
              <a:rPr lang="zh-CN" altLang="en-US" smtClean="0">
                <a:latin typeface="Arial" pitchFamily="34" charset="0"/>
              </a:rPr>
              <a:t>单位沉积能量 </a:t>
            </a:r>
            <a:r>
              <a:rPr lang="en-US" altLang="zh-CN" smtClean="0">
                <a:latin typeface="Arial" pitchFamily="34" charset="0"/>
              </a:rPr>
              <a:t>46kJ/g</a:t>
            </a:r>
            <a:endParaRPr lang="zh-CN"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Rot="1" noChangeAspect="1" noTextEdit="1"/>
          </p:cNvSpPr>
          <p:nvPr>
            <p:ph type="sldImg"/>
          </p:nvPr>
        </p:nvSpPr>
        <p:spPr>
          <a:ln/>
        </p:spPr>
      </p:sp>
      <p:sp>
        <p:nvSpPr>
          <p:cNvPr id="1063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zh-CN"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a:ln/>
        </p:spPr>
      </p:sp>
      <p:sp>
        <p:nvSpPr>
          <p:cNvPr id="1050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不分开</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itchFamily="34" charset="0"/>
              </a:rPr>
              <a:t>超重在合适的地方谈出来，</a:t>
            </a:r>
          </a:p>
          <a:p>
            <a:r>
              <a:rPr lang="zh-CN" altLang="en-US" smtClean="0">
                <a:latin typeface="Arial" pitchFamily="34" charset="0"/>
              </a:rPr>
              <a:t>非稳定核或短寿命</a:t>
            </a:r>
          </a:p>
          <a:p>
            <a:r>
              <a:rPr lang="zh-CN" altLang="en-US" smtClean="0">
                <a:latin typeface="Arial" pitchFamily="34" charset="0"/>
              </a:rPr>
              <a:t>反应堆的精细设计（－</a:t>
            </a:r>
            <a:r>
              <a:rPr lang="en-US" altLang="zh-CN" smtClean="0">
                <a:latin typeface="Arial" pitchFamily="34" charset="0"/>
              </a:rPr>
              <a:t>5</a:t>
            </a:r>
            <a:r>
              <a:rPr lang="zh-CN" altLang="en-US" smtClean="0">
                <a:latin typeface="Arial" pitchFamily="34" charset="0"/>
              </a:rPr>
              <a:t>～－</a:t>
            </a:r>
            <a:r>
              <a:rPr lang="en-US" altLang="zh-CN" smtClean="0">
                <a:latin typeface="Arial" pitchFamily="34" charset="0"/>
              </a:rPr>
              <a:t>6</a:t>
            </a:r>
            <a:r>
              <a:rPr lang="zh-CN" altLang="en-US" smtClean="0">
                <a:latin typeface="Arial" pitchFamily="34" charset="0"/>
              </a:rPr>
              <a:t>的精度）</a:t>
            </a:r>
          </a:p>
          <a:p>
            <a:endParaRPr lang="zh-CN" altLang="en-US" smtClean="0">
              <a:latin typeface="Arial" pitchFamily="34" charset="0"/>
            </a:endParaRPr>
          </a:p>
          <a:p>
            <a:r>
              <a:rPr lang="zh-CN" altLang="en-US" smtClean="0">
                <a:latin typeface="Arial" pitchFamily="34" charset="0"/>
              </a:rPr>
              <a:t>放射性核束的应用，专门作为一个目标（</a:t>
            </a:r>
            <a:r>
              <a:rPr lang="en-US" altLang="zh-CN" smtClean="0">
                <a:latin typeface="Arial" pitchFamily="34" charset="0"/>
              </a:rPr>
              <a:t>ADS</a:t>
            </a:r>
            <a:r>
              <a:rPr lang="zh-CN" altLang="en-US" smtClean="0">
                <a:latin typeface="Arial" pitchFamily="34" charset="0"/>
              </a:rPr>
              <a:t>靶系统放射性束示踪、</a:t>
            </a:r>
            <a:r>
              <a:rPr lang="en-US" altLang="zh-CN" smtClean="0">
                <a:latin typeface="Arial" pitchFamily="34" charset="0"/>
              </a:rPr>
              <a:t>…</a:t>
            </a:r>
            <a:r>
              <a:rPr lang="zh-CN" altLang="en-US" smtClean="0">
                <a:latin typeface="Arial" pitchFamily="34"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zh-CN" altLang="en-US" smtClean="0">
                <a:latin typeface="Arial" pitchFamily="34" charset="0"/>
              </a:rPr>
              <a:t>多功能辐照站加墙；直线</a:t>
            </a:r>
            <a:r>
              <a:rPr lang="en-US" altLang="zh-CN" smtClean="0">
                <a:latin typeface="Arial" pitchFamily="34" charset="0"/>
              </a:rPr>
              <a:t>U</a:t>
            </a:r>
            <a:r>
              <a:rPr lang="zh-CN" altLang="en-US" smtClean="0">
                <a:latin typeface="Arial" pitchFamily="34" charset="0"/>
              </a:rPr>
              <a:t>字形（低能段拐回）；</a:t>
            </a:r>
            <a:r>
              <a:rPr lang="en-US" altLang="zh-CN" smtClean="0">
                <a:latin typeface="Arial" pitchFamily="34" charset="0"/>
              </a:rPr>
              <a:t>FRS</a:t>
            </a:r>
            <a:r>
              <a:rPr lang="zh-CN" altLang="en-US" smtClean="0">
                <a:latin typeface="Arial" pitchFamily="34" charset="0"/>
              </a:rPr>
              <a:t>型设计</a:t>
            </a:r>
          </a:p>
          <a:p>
            <a:pPr marL="228600" indent="-228600"/>
            <a:endParaRPr lang="zh-CN" altLang="en-US" smtClean="0">
              <a:latin typeface="Arial" pitchFamily="34" charset="0"/>
            </a:endParaRPr>
          </a:p>
          <a:p>
            <a:pPr marL="228600" indent="-228600">
              <a:buFontTx/>
              <a:buAutoNum type="arabicParenR"/>
            </a:pPr>
            <a:r>
              <a:rPr lang="zh-CN" altLang="en-US" smtClean="0">
                <a:latin typeface="Arial" pitchFamily="34" charset="0"/>
              </a:rPr>
              <a:t>两个注入点</a:t>
            </a:r>
          </a:p>
          <a:p>
            <a:pPr marL="228600" indent="-228600">
              <a:buFontTx/>
              <a:buAutoNum type="arabicParenR"/>
            </a:pPr>
            <a:r>
              <a:rPr lang="zh-CN" altLang="en-US" smtClean="0">
                <a:latin typeface="Arial" pitchFamily="34" charset="0"/>
              </a:rPr>
              <a:t>破折线（双弯弯）去掉</a:t>
            </a:r>
          </a:p>
          <a:p>
            <a:pPr marL="228600" indent="-228600">
              <a:buFontTx/>
              <a:buAutoNum type="arabicParenR"/>
            </a:pPr>
            <a:r>
              <a:rPr lang="zh-CN" altLang="en-US" smtClean="0">
                <a:latin typeface="Arial" pitchFamily="34" charset="0"/>
              </a:rPr>
              <a:t>材料线站换图</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zh-CN" altLang="en-US" smtClean="0">
                <a:latin typeface="Arial" pitchFamily="34" charset="0"/>
              </a:rPr>
              <a:t>多功能辐照站加墙；直线</a:t>
            </a:r>
            <a:r>
              <a:rPr lang="en-US" altLang="zh-CN" smtClean="0">
                <a:latin typeface="Arial" pitchFamily="34" charset="0"/>
              </a:rPr>
              <a:t>U</a:t>
            </a:r>
            <a:r>
              <a:rPr lang="zh-CN" altLang="en-US" smtClean="0">
                <a:latin typeface="Arial" pitchFamily="34" charset="0"/>
              </a:rPr>
              <a:t>字形（低能段拐回）；</a:t>
            </a:r>
            <a:r>
              <a:rPr lang="en-US" altLang="zh-CN" smtClean="0">
                <a:latin typeface="Arial" pitchFamily="34" charset="0"/>
              </a:rPr>
              <a:t>FRS</a:t>
            </a:r>
            <a:r>
              <a:rPr lang="zh-CN" altLang="en-US" smtClean="0">
                <a:latin typeface="Arial" pitchFamily="34" charset="0"/>
              </a:rPr>
              <a:t>型设计</a:t>
            </a:r>
          </a:p>
          <a:p>
            <a:pPr marL="228600" indent="-228600"/>
            <a:endParaRPr lang="zh-CN" altLang="en-US" smtClean="0">
              <a:latin typeface="Arial" pitchFamily="34" charset="0"/>
            </a:endParaRPr>
          </a:p>
          <a:p>
            <a:pPr marL="228600" indent="-228600">
              <a:buFontTx/>
              <a:buAutoNum type="arabicParenR"/>
            </a:pPr>
            <a:r>
              <a:rPr lang="zh-CN" altLang="en-US" smtClean="0">
                <a:latin typeface="Arial" pitchFamily="34" charset="0"/>
              </a:rPr>
              <a:t>两个注入点</a:t>
            </a:r>
          </a:p>
          <a:p>
            <a:pPr marL="228600" indent="-228600">
              <a:buFontTx/>
              <a:buAutoNum type="arabicParenR"/>
            </a:pPr>
            <a:r>
              <a:rPr lang="zh-CN" altLang="en-US" smtClean="0">
                <a:latin typeface="Arial" pitchFamily="34" charset="0"/>
              </a:rPr>
              <a:t>破折线（双弯弯）去掉</a:t>
            </a:r>
          </a:p>
          <a:p>
            <a:pPr marL="228600" indent="-228600">
              <a:buFontTx/>
              <a:buAutoNum type="arabicParenR"/>
            </a:pPr>
            <a:r>
              <a:rPr lang="zh-CN" altLang="en-US" smtClean="0">
                <a:latin typeface="Arial" pitchFamily="34" charset="0"/>
              </a:rPr>
              <a:t>材料线站换图</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94EB8B0-8997-4557-A19A-8554B737F615}" type="slidenum">
              <a:rPr lang="en-US" altLang="zh-CN"/>
              <a:pPr/>
              <a:t>‹#›</a:t>
            </a:fld>
            <a:endParaRPr lang="en-US" altLang="zh-CN"/>
          </a:p>
        </p:txBody>
      </p:sp>
    </p:spTree>
    <p:extLst>
      <p:ext uri="{BB962C8B-B14F-4D97-AF65-F5344CB8AC3E}">
        <p14:creationId xmlns:p14="http://schemas.microsoft.com/office/powerpoint/2010/main" val="369753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F26E325-FDE1-4B20-BAA3-B5908799D353}" type="slidenum">
              <a:rPr lang="en-US" altLang="zh-CN"/>
              <a:pPr/>
              <a:t>‹#›</a:t>
            </a:fld>
            <a:endParaRPr lang="en-US" altLang="zh-CN"/>
          </a:p>
        </p:txBody>
      </p:sp>
    </p:spTree>
    <p:extLst>
      <p:ext uri="{BB962C8B-B14F-4D97-AF65-F5344CB8AC3E}">
        <p14:creationId xmlns:p14="http://schemas.microsoft.com/office/powerpoint/2010/main" val="26282873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8FCC75-57C9-4079-96AB-64059EE970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166653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1"/>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0"/>
            <a:ext cx="3008313" cy="4691063"/>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BFB4C5-DE76-4758-91ED-30647F10F5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80601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1" indent="0">
              <a:buNone/>
              <a:defRPr sz="2800"/>
            </a:lvl2pPr>
            <a:lvl3pPr marL="914302" indent="0">
              <a:buNone/>
              <a:defRPr sz="2400"/>
            </a:lvl3pPr>
            <a:lvl4pPr marL="1371453" indent="0">
              <a:buNone/>
              <a:defRPr sz="2000"/>
            </a:lvl4pPr>
            <a:lvl5pPr marL="1828604" indent="0">
              <a:buNone/>
              <a:defRPr sz="2000"/>
            </a:lvl5pPr>
            <a:lvl6pPr marL="2285755" indent="0">
              <a:buNone/>
              <a:defRPr sz="2000"/>
            </a:lvl6pPr>
            <a:lvl7pPr marL="2742906" indent="0">
              <a:buNone/>
              <a:defRPr sz="2000"/>
            </a:lvl7pPr>
            <a:lvl8pPr marL="3200057" indent="0">
              <a:buNone/>
              <a:defRPr sz="2000"/>
            </a:lvl8pPr>
            <a:lvl9pPr marL="3657208"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FEDD2-17F3-45BF-9FDD-EB5BEDA552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769063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C1841-7056-4D95-A6F9-0CA588F100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673558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746315-3739-41B8-B209-24C8B0E749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2385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DB1A2-7EBA-483E-AE22-B3EC2B6B0D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7438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lvl1pPr>
              <a:defRPr/>
            </a:lvl1pPr>
          </a:lstStyle>
          <a:p>
            <a:fld id="{B83460FB-F23F-4714-A9E4-A727BDADCEDC}" type="datetime1">
              <a:rPr lang="en-US">
                <a:solidFill>
                  <a:srgbClr val="000000"/>
                </a:solidFill>
              </a:rPr>
              <a:pPr/>
              <a:t>8/11/2014</a:t>
            </a:fld>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en-US" altLang="zh-CN">
                <a:solidFill>
                  <a:srgbClr val="000000"/>
                </a:solidFill>
              </a:rPr>
              <a:t>The Operation Status of HIRFL and Commissioning of HIRFL-CSR</a:t>
            </a:r>
          </a:p>
        </p:txBody>
      </p:sp>
      <p:sp>
        <p:nvSpPr>
          <p:cNvPr id="5" name="灯片编号占位符 4"/>
          <p:cNvSpPr>
            <a:spLocks noGrp="1"/>
          </p:cNvSpPr>
          <p:nvPr>
            <p:ph type="sldNum" sz="quarter" idx="12"/>
          </p:nvPr>
        </p:nvSpPr>
        <p:spPr/>
        <p:txBody>
          <a:bodyPr/>
          <a:lstStyle>
            <a:lvl1pPr>
              <a:defRPr/>
            </a:lvl1pPr>
          </a:lstStyle>
          <a:p>
            <a:pPr>
              <a:defRPr/>
            </a:pPr>
            <a:fld id="{956CDBFB-5EB2-4C9F-848F-AAD45516260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84926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4EB8B0-8997-4557-A19A-8554B737F61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830387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1455D8-1C6E-41AD-9FD4-C7B1C8D858F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455301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1C9AC19-F465-4DB0-A876-127BD2B48B6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3392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F4BB0F5-D401-4CB1-B283-10D5E1B9489D}" type="slidenum">
              <a:rPr lang="en-US" altLang="zh-CN"/>
              <a:pPr/>
              <a:t>‹#›</a:t>
            </a:fld>
            <a:endParaRPr lang="en-US" altLang="zh-CN"/>
          </a:p>
        </p:txBody>
      </p:sp>
    </p:spTree>
    <p:extLst>
      <p:ext uri="{BB962C8B-B14F-4D97-AF65-F5344CB8AC3E}">
        <p14:creationId xmlns:p14="http://schemas.microsoft.com/office/powerpoint/2010/main" val="38672446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9197B8-A9E3-434C-8889-B85B80141C1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309520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6612815-E9B2-447F-80FC-24689DE4532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65370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877B0E0-1734-4DA3-B2DB-67DAA2FCC4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553387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5A82E0C-74B8-4895-AF85-6A5A0F268EB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433274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6E60B-4B6F-4F39-9C5A-87D652CC959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698960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2C7FD7D-69F9-43FF-97EE-D917B1338D2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867675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26E325-FDE1-4B20-BAA3-B5908799D3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015050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F4BB0F5-D401-4CB1-B283-10D5E1B9489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741375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20BCD2-2061-46BD-8DDB-CB318BD8D51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911229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BDFAB95-FFEF-4C7B-AD91-29D16896463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779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C20BCD2-2061-46BD-8DDB-CB318BD8D51C}" type="slidenum">
              <a:rPr lang="en-US" altLang="zh-CN"/>
              <a:pPr/>
              <a:t>‹#›</a:t>
            </a:fld>
            <a:endParaRPr lang="en-US" altLang="zh-CN"/>
          </a:p>
        </p:txBody>
      </p:sp>
    </p:spTree>
    <p:extLst>
      <p:ext uri="{BB962C8B-B14F-4D97-AF65-F5344CB8AC3E}">
        <p14:creationId xmlns:p14="http://schemas.microsoft.com/office/powerpoint/2010/main" val="36443643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97C9699E-BB5B-4EFE-BA86-B6EEA18D41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887138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A4B6DE-1BFE-4D36-BB1E-7581E2ADD5A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269418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ltLang="zh-CN"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E5D7686-8624-4F54-B795-3E9397B86EE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729225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A6FC7B22-4C6F-44EE-8483-47DBDD64230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9147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BDFAB95-FFEF-4C7B-AD91-29D16896463C}" type="slidenum">
              <a:rPr lang="en-US" altLang="zh-CN"/>
              <a:pPr/>
              <a:t>‹#›</a:t>
            </a:fld>
            <a:endParaRPr lang="en-US" altLang="zh-CN"/>
          </a:p>
        </p:txBody>
      </p:sp>
    </p:spTree>
    <p:extLst>
      <p:ext uri="{BB962C8B-B14F-4D97-AF65-F5344CB8AC3E}">
        <p14:creationId xmlns:p14="http://schemas.microsoft.com/office/powerpoint/2010/main" val="3870669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endParaRPr lang="en-US" altLang="zh-CN"/>
          </a:p>
        </p:txBody>
      </p:sp>
      <p:sp>
        <p:nvSpPr>
          <p:cNvPr id="7" name="Rectangle 5"/>
          <p:cNvSpPr>
            <a:spLocks noGrp="1" noChangeArrowheads="1"/>
          </p:cNvSpPr>
          <p:nvPr>
            <p:ph type="ftr" sz="quarter" idx="11"/>
          </p:nvPr>
        </p:nvSpPr>
        <p:spPr>
          <a:ln/>
        </p:spPr>
        <p:txBody>
          <a:bodyPr/>
          <a:lstStyle>
            <a:lvl1pPr>
              <a:defRPr/>
            </a:lvl1pPr>
          </a:lstStyle>
          <a:p>
            <a:endParaRPr lang="en-US" altLang="zh-CN"/>
          </a:p>
        </p:txBody>
      </p:sp>
      <p:sp>
        <p:nvSpPr>
          <p:cNvPr id="8" name="Rectangle 6"/>
          <p:cNvSpPr>
            <a:spLocks noGrp="1" noChangeArrowheads="1"/>
          </p:cNvSpPr>
          <p:nvPr>
            <p:ph type="sldNum" sz="quarter" idx="12"/>
          </p:nvPr>
        </p:nvSpPr>
        <p:spPr>
          <a:ln/>
        </p:spPr>
        <p:txBody>
          <a:bodyPr/>
          <a:lstStyle>
            <a:lvl1pPr>
              <a:defRPr/>
            </a:lvl1pPr>
          </a:lstStyle>
          <a:p>
            <a:fld id="{97C9699E-BB5B-4EFE-BA86-B6EEA18D41F3}" type="slidenum">
              <a:rPr lang="en-US" altLang="zh-CN"/>
              <a:pPr/>
              <a:t>‹#›</a:t>
            </a:fld>
            <a:endParaRPr lang="en-US" altLang="zh-CN"/>
          </a:p>
        </p:txBody>
      </p:sp>
    </p:spTree>
    <p:extLst>
      <p:ext uri="{BB962C8B-B14F-4D97-AF65-F5344CB8AC3E}">
        <p14:creationId xmlns:p14="http://schemas.microsoft.com/office/powerpoint/2010/main" val="1558332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CA4B6DE-1BFE-4D36-BB1E-7581E2ADD5AB}" type="slidenum">
              <a:rPr lang="en-US" altLang="zh-CN"/>
              <a:pPr/>
              <a:t>‹#›</a:t>
            </a:fld>
            <a:endParaRPr lang="en-US" altLang="zh-CN"/>
          </a:p>
        </p:txBody>
      </p:sp>
    </p:spTree>
    <p:extLst>
      <p:ext uri="{BB962C8B-B14F-4D97-AF65-F5344CB8AC3E}">
        <p14:creationId xmlns:p14="http://schemas.microsoft.com/office/powerpoint/2010/main" val="119327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ltLang="zh-CN"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EE5D7686-8624-4F54-B795-3E9397B86EE7}" type="slidenum">
              <a:rPr lang="en-US" altLang="zh-CN"/>
              <a:pPr/>
              <a:t>‹#›</a:t>
            </a:fld>
            <a:endParaRPr lang="en-US" altLang="zh-CN"/>
          </a:p>
        </p:txBody>
      </p:sp>
    </p:spTree>
    <p:extLst>
      <p:ext uri="{BB962C8B-B14F-4D97-AF65-F5344CB8AC3E}">
        <p14:creationId xmlns:p14="http://schemas.microsoft.com/office/powerpoint/2010/main" val="19653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A6FC7B22-4C6F-44EE-8483-47DBDD642305}" type="slidenum">
              <a:rPr lang="en-US" altLang="zh-CN"/>
              <a:pPr/>
              <a:t>‹#›</a:t>
            </a:fld>
            <a:endParaRPr lang="en-US" altLang="zh-CN"/>
          </a:p>
        </p:txBody>
      </p:sp>
    </p:spTree>
    <p:extLst>
      <p:ext uri="{BB962C8B-B14F-4D97-AF65-F5344CB8AC3E}">
        <p14:creationId xmlns:p14="http://schemas.microsoft.com/office/powerpoint/2010/main" val="227623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C5B92-EFAA-43B6-BF3B-3A18A90FDF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73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EB47F-04BD-4961-8B52-C455AB6219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0261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01455D8-1C6E-41AD-9FD4-C7B1C8D858FD}" type="slidenum">
              <a:rPr lang="en-US" altLang="zh-CN"/>
              <a:pPr/>
              <a:t>‹#›</a:t>
            </a:fld>
            <a:endParaRPr lang="en-US" altLang="zh-CN"/>
          </a:p>
        </p:txBody>
      </p:sp>
    </p:spTree>
    <p:extLst>
      <p:ext uri="{BB962C8B-B14F-4D97-AF65-F5344CB8AC3E}">
        <p14:creationId xmlns:p14="http://schemas.microsoft.com/office/powerpoint/2010/main" val="1507712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1" indent="0">
              <a:buNone/>
              <a:defRPr sz="1800"/>
            </a:lvl2pPr>
            <a:lvl3pPr marL="914302" indent="0">
              <a:buNone/>
              <a:defRPr sz="1600"/>
            </a:lvl3pPr>
            <a:lvl4pPr marL="1371453" indent="0">
              <a:buNone/>
              <a:defRPr sz="1400"/>
            </a:lvl4pPr>
            <a:lvl5pPr marL="1828604" indent="0">
              <a:buNone/>
              <a:defRPr sz="1400"/>
            </a:lvl5pPr>
            <a:lvl6pPr marL="2285755" indent="0">
              <a:buNone/>
              <a:defRPr sz="1400"/>
            </a:lvl6pPr>
            <a:lvl7pPr marL="2742906" indent="0">
              <a:buNone/>
              <a:defRPr sz="1400"/>
            </a:lvl7pPr>
            <a:lvl8pPr marL="3200057" indent="0">
              <a:buNone/>
              <a:defRPr sz="1400"/>
            </a:lvl8pPr>
            <a:lvl9pPr marL="3657208"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3A14E-9292-4740-849B-4E758ED8A6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3595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09043-D799-4C0A-BE6E-912873A4D7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7380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9FE6-7BE8-4D0D-9522-6B06FA58A6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44639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B7D69-B7C7-4523-B8DD-35AB751D18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45112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8FCC75-57C9-4079-96AB-64059EE970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31833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1"/>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0"/>
            <a:ext cx="3008313" cy="4691063"/>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BFB4C5-DE76-4758-91ED-30647F10F5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2840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1" indent="0">
              <a:buNone/>
              <a:defRPr sz="2800"/>
            </a:lvl2pPr>
            <a:lvl3pPr marL="914302" indent="0">
              <a:buNone/>
              <a:defRPr sz="2400"/>
            </a:lvl3pPr>
            <a:lvl4pPr marL="1371453" indent="0">
              <a:buNone/>
              <a:defRPr sz="2000"/>
            </a:lvl4pPr>
            <a:lvl5pPr marL="1828604" indent="0">
              <a:buNone/>
              <a:defRPr sz="2000"/>
            </a:lvl5pPr>
            <a:lvl6pPr marL="2285755" indent="0">
              <a:buNone/>
              <a:defRPr sz="2000"/>
            </a:lvl6pPr>
            <a:lvl7pPr marL="2742906" indent="0">
              <a:buNone/>
              <a:defRPr sz="2000"/>
            </a:lvl7pPr>
            <a:lvl8pPr marL="3200057" indent="0">
              <a:buNone/>
              <a:defRPr sz="2000"/>
            </a:lvl8pPr>
            <a:lvl9pPr marL="3657208"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FEDD2-17F3-45BF-9FDD-EB5BEDA552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27352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C1841-7056-4D95-A6F9-0CA588F100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13303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746315-3739-41B8-B209-24C8B0E749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04484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DB1A2-7EBA-483E-AE22-B3EC2B6B0D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742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1C9AC19-F465-4DB0-A876-127BD2B48B65}" type="slidenum">
              <a:rPr lang="en-US" altLang="zh-CN"/>
              <a:pPr/>
              <a:t>‹#›</a:t>
            </a:fld>
            <a:endParaRPr lang="en-US" altLang="zh-CN"/>
          </a:p>
        </p:txBody>
      </p:sp>
    </p:spTree>
    <p:extLst>
      <p:ext uri="{BB962C8B-B14F-4D97-AF65-F5344CB8AC3E}">
        <p14:creationId xmlns:p14="http://schemas.microsoft.com/office/powerpoint/2010/main" val="2687031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lvl1pPr>
              <a:defRPr/>
            </a:lvl1pPr>
          </a:lstStyle>
          <a:p>
            <a:fld id="{B83460FB-F23F-4714-A9E4-A727BDADCEDC}" type="datetime1">
              <a:rPr lang="en-US">
                <a:solidFill>
                  <a:srgbClr val="000000"/>
                </a:solidFill>
              </a:rPr>
              <a:pPr/>
              <a:t>8/11/2014</a:t>
            </a:fld>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en-US" altLang="zh-CN">
                <a:solidFill>
                  <a:srgbClr val="000000"/>
                </a:solidFill>
              </a:rPr>
              <a:t>The Operation Status of HIRFL and Commissioning of HIRFL-CSR</a:t>
            </a:r>
          </a:p>
        </p:txBody>
      </p:sp>
      <p:sp>
        <p:nvSpPr>
          <p:cNvPr id="5" name="灯片编号占位符 4"/>
          <p:cNvSpPr>
            <a:spLocks noGrp="1"/>
          </p:cNvSpPr>
          <p:nvPr>
            <p:ph type="sldNum" sz="quarter" idx="12"/>
          </p:nvPr>
        </p:nvSpPr>
        <p:spPr/>
        <p:txBody>
          <a:bodyPr/>
          <a:lstStyle>
            <a:lvl1pPr>
              <a:defRPr/>
            </a:lvl1pPr>
          </a:lstStyle>
          <a:p>
            <a:pPr>
              <a:defRPr/>
            </a:pPr>
            <a:fld id="{956CDBFB-5EB2-4C9F-848F-AAD45516260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15819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C5B92-EFAA-43B6-BF3B-3A18A90FDF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58970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EB47F-04BD-4961-8B52-C455AB6219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73700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1" indent="0">
              <a:buNone/>
              <a:defRPr sz="1800"/>
            </a:lvl2pPr>
            <a:lvl3pPr marL="914302" indent="0">
              <a:buNone/>
              <a:defRPr sz="1600"/>
            </a:lvl3pPr>
            <a:lvl4pPr marL="1371453" indent="0">
              <a:buNone/>
              <a:defRPr sz="1400"/>
            </a:lvl4pPr>
            <a:lvl5pPr marL="1828604" indent="0">
              <a:buNone/>
              <a:defRPr sz="1400"/>
            </a:lvl5pPr>
            <a:lvl6pPr marL="2285755" indent="0">
              <a:buNone/>
              <a:defRPr sz="1400"/>
            </a:lvl6pPr>
            <a:lvl7pPr marL="2742906" indent="0">
              <a:buNone/>
              <a:defRPr sz="1400"/>
            </a:lvl7pPr>
            <a:lvl8pPr marL="3200057" indent="0">
              <a:buNone/>
              <a:defRPr sz="1400"/>
            </a:lvl8pPr>
            <a:lvl9pPr marL="3657208"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3A14E-9292-4740-849B-4E758ED8A6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49367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09043-D799-4C0A-BE6E-912873A4D7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69487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9FE6-7BE8-4D0D-9522-6B06FA58A6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4758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B7D69-B7C7-4523-B8DD-35AB751D18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63287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8FCC75-57C9-4079-96AB-64059EE970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80198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1"/>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0"/>
            <a:ext cx="3008313" cy="4691063"/>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BFB4C5-DE76-4758-91ED-30647F10F5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00035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1" indent="0">
              <a:buNone/>
              <a:defRPr sz="2800"/>
            </a:lvl2pPr>
            <a:lvl3pPr marL="914302" indent="0">
              <a:buNone/>
              <a:defRPr sz="2400"/>
            </a:lvl3pPr>
            <a:lvl4pPr marL="1371453" indent="0">
              <a:buNone/>
              <a:defRPr sz="2000"/>
            </a:lvl4pPr>
            <a:lvl5pPr marL="1828604" indent="0">
              <a:buNone/>
              <a:defRPr sz="2000"/>
            </a:lvl5pPr>
            <a:lvl6pPr marL="2285755" indent="0">
              <a:buNone/>
              <a:defRPr sz="2000"/>
            </a:lvl6pPr>
            <a:lvl7pPr marL="2742906" indent="0">
              <a:buNone/>
              <a:defRPr sz="2000"/>
            </a:lvl7pPr>
            <a:lvl8pPr marL="3200057" indent="0">
              <a:buNone/>
              <a:defRPr sz="2000"/>
            </a:lvl8pPr>
            <a:lvl9pPr marL="3657208"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FEDD2-17F3-45BF-9FDD-EB5BEDA552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1023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29197B8-A9E3-434C-8889-B85B80141C1D}" type="slidenum">
              <a:rPr lang="en-US" altLang="zh-CN"/>
              <a:pPr/>
              <a:t>‹#›</a:t>
            </a:fld>
            <a:endParaRPr lang="en-US" altLang="zh-CN"/>
          </a:p>
        </p:txBody>
      </p:sp>
    </p:spTree>
    <p:extLst>
      <p:ext uri="{BB962C8B-B14F-4D97-AF65-F5344CB8AC3E}">
        <p14:creationId xmlns:p14="http://schemas.microsoft.com/office/powerpoint/2010/main" val="339151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C1841-7056-4D95-A6F9-0CA588F100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86782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746315-3739-41B8-B209-24C8B0E749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51283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DB1A2-7EBA-483E-AE22-B3EC2B6B0D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25394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lvl1pPr>
              <a:defRPr/>
            </a:lvl1pPr>
          </a:lstStyle>
          <a:p>
            <a:fld id="{B83460FB-F23F-4714-A9E4-A727BDADCEDC}" type="datetime1">
              <a:rPr lang="en-US">
                <a:solidFill>
                  <a:srgbClr val="000000"/>
                </a:solidFill>
              </a:rPr>
              <a:pPr/>
              <a:t>8/11/2014</a:t>
            </a:fld>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en-US" altLang="zh-CN">
                <a:solidFill>
                  <a:srgbClr val="000000"/>
                </a:solidFill>
              </a:rPr>
              <a:t>The Operation Status of HIRFL and Commissioning of HIRFL-CSR</a:t>
            </a:r>
          </a:p>
        </p:txBody>
      </p:sp>
      <p:sp>
        <p:nvSpPr>
          <p:cNvPr id="5" name="灯片编号占位符 4"/>
          <p:cNvSpPr>
            <a:spLocks noGrp="1"/>
          </p:cNvSpPr>
          <p:nvPr>
            <p:ph type="sldNum" sz="quarter" idx="12"/>
          </p:nvPr>
        </p:nvSpPr>
        <p:spPr/>
        <p:txBody>
          <a:bodyPr/>
          <a:lstStyle>
            <a:lvl1pPr>
              <a:defRPr/>
            </a:lvl1pPr>
          </a:lstStyle>
          <a:p>
            <a:pPr>
              <a:defRPr/>
            </a:pPr>
            <a:fld id="{956CDBFB-5EB2-4C9F-848F-AAD45516260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25703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C5B92-EFAA-43B6-BF3B-3A18A90FDF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63148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EB47F-04BD-4961-8B52-C455AB6219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67598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1" indent="0">
              <a:buNone/>
              <a:defRPr sz="1800"/>
            </a:lvl2pPr>
            <a:lvl3pPr marL="914302" indent="0">
              <a:buNone/>
              <a:defRPr sz="1600"/>
            </a:lvl3pPr>
            <a:lvl4pPr marL="1371453" indent="0">
              <a:buNone/>
              <a:defRPr sz="1400"/>
            </a:lvl4pPr>
            <a:lvl5pPr marL="1828604" indent="0">
              <a:buNone/>
              <a:defRPr sz="1400"/>
            </a:lvl5pPr>
            <a:lvl6pPr marL="2285755" indent="0">
              <a:buNone/>
              <a:defRPr sz="1400"/>
            </a:lvl6pPr>
            <a:lvl7pPr marL="2742906" indent="0">
              <a:buNone/>
              <a:defRPr sz="1400"/>
            </a:lvl7pPr>
            <a:lvl8pPr marL="3200057" indent="0">
              <a:buNone/>
              <a:defRPr sz="1400"/>
            </a:lvl8pPr>
            <a:lvl9pPr marL="3657208"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3A14E-9292-4740-849B-4E758ED8A6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6802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09043-D799-4C0A-BE6E-912873A4D7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47429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9FE6-7BE8-4D0D-9522-6B06FA58A6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97926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B7D69-B7C7-4523-B8DD-35AB751D18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4766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96612815-E9B2-447F-80FC-24689DE45327}" type="slidenum">
              <a:rPr lang="en-US" altLang="zh-CN"/>
              <a:pPr/>
              <a:t>‹#›</a:t>
            </a:fld>
            <a:endParaRPr lang="en-US" altLang="zh-CN"/>
          </a:p>
        </p:txBody>
      </p:sp>
    </p:spTree>
    <p:extLst>
      <p:ext uri="{BB962C8B-B14F-4D97-AF65-F5344CB8AC3E}">
        <p14:creationId xmlns:p14="http://schemas.microsoft.com/office/powerpoint/2010/main" val="1681695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8FCC75-57C9-4079-96AB-64059EE970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1254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1"/>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0"/>
            <a:ext cx="3008313" cy="4691063"/>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BFB4C5-DE76-4758-91ED-30647F10F5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2298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1" indent="0">
              <a:buNone/>
              <a:defRPr sz="2800"/>
            </a:lvl2pPr>
            <a:lvl3pPr marL="914302" indent="0">
              <a:buNone/>
              <a:defRPr sz="2400"/>
            </a:lvl3pPr>
            <a:lvl4pPr marL="1371453" indent="0">
              <a:buNone/>
              <a:defRPr sz="2000"/>
            </a:lvl4pPr>
            <a:lvl5pPr marL="1828604" indent="0">
              <a:buNone/>
              <a:defRPr sz="2000"/>
            </a:lvl5pPr>
            <a:lvl6pPr marL="2285755" indent="0">
              <a:buNone/>
              <a:defRPr sz="2000"/>
            </a:lvl6pPr>
            <a:lvl7pPr marL="2742906" indent="0">
              <a:buNone/>
              <a:defRPr sz="2000"/>
            </a:lvl7pPr>
            <a:lvl8pPr marL="3200057" indent="0">
              <a:buNone/>
              <a:defRPr sz="2000"/>
            </a:lvl8pPr>
            <a:lvl9pPr marL="3657208"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FEDD2-17F3-45BF-9FDD-EB5BEDA552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93652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C1841-7056-4D95-A6F9-0CA588F100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24125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746315-3739-41B8-B209-24C8B0E749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13780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DB1A2-7EBA-483E-AE22-B3EC2B6B0D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61050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lvl1pPr>
              <a:defRPr/>
            </a:lvl1pPr>
          </a:lstStyle>
          <a:p>
            <a:fld id="{B83460FB-F23F-4714-A9E4-A727BDADCEDC}" type="datetime1">
              <a:rPr lang="en-US">
                <a:solidFill>
                  <a:srgbClr val="000000"/>
                </a:solidFill>
              </a:rPr>
              <a:pPr/>
              <a:t>8/11/2014</a:t>
            </a:fld>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en-US" altLang="zh-CN">
                <a:solidFill>
                  <a:srgbClr val="000000"/>
                </a:solidFill>
              </a:rPr>
              <a:t>The Operation Status of HIRFL and Commissioning of HIRFL-CSR</a:t>
            </a:r>
          </a:p>
        </p:txBody>
      </p:sp>
      <p:sp>
        <p:nvSpPr>
          <p:cNvPr id="5" name="灯片编号占位符 4"/>
          <p:cNvSpPr>
            <a:spLocks noGrp="1"/>
          </p:cNvSpPr>
          <p:nvPr>
            <p:ph type="sldNum" sz="quarter" idx="12"/>
          </p:nvPr>
        </p:nvSpPr>
        <p:spPr/>
        <p:txBody>
          <a:bodyPr/>
          <a:lstStyle>
            <a:lvl1pPr>
              <a:defRPr/>
            </a:lvl1pPr>
          </a:lstStyle>
          <a:p>
            <a:pPr>
              <a:defRPr/>
            </a:pPr>
            <a:fld id="{956CDBFB-5EB2-4C9F-848F-AAD45516260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90675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0809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3001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938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9877B0E0-1734-4DA3-B2DB-67DAA2FCC422}" type="slidenum">
              <a:rPr lang="en-US" altLang="zh-CN"/>
              <a:pPr/>
              <a:t>‹#›</a:t>
            </a:fld>
            <a:endParaRPr lang="en-US" altLang="zh-CN"/>
          </a:p>
        </p:txBody>
      </p:sp>
    </p:spTree>
    <p:extLst>
      <p:ext uri="{BB962C8B-B14F-4D97-AF65-F5344CB8AC3E}">
        <p14:creationId xmlns:p14="http://schemas.microsoft.com/office/powerpoint/2010/main" val="3442729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8009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0886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45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525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133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2600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2228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2014/8/11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0787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C5B92-EFAA-43B6-BF3B-3A18A90FDF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96962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EB47F-04BD-4961-8B52-C455AB6219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1214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C5A82E0C-74B8-4895-AF85-6A5A0F268EB4}" type="slidenum">
              <a:rPr lang="en-US" altLang="zh-CN"/>
              <a:pPr/>
              <a:t>‹#›</a:t>
            </a:fld>
            <a:endParaRPr lang="en-US" altLang="zh-CN"/>
          </a:p>
        </p:txBody>
      </p:sp>
    </p:spTree>
    <p:extLst>
      <p:ext uri="{BB962C8B-B14F-4D97-AF65-F5344CB8AC3E}">
        <p14:creationId xmlns:p14="http://schemas.microsoft.com/office/powerpoint/2010/main" val="37735028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1" indent="0">
              <a:buNone/>
              <a:defRPr sz="1800"/>
            </a:lvl2pPr>
            <a:lvl3pPr marL="914302" indent="0">
              <a:buNone/>
              <a:defRPr sz="1600"/>
            </a:lvl3pPr>
            <a:lvl4pPr marL="1371453" indent="0">
              <a:buNone/>
              <a:defRPr sz="1400"/>
            </a:lvl4pPr>
            <a:lvl5pPr marL="1828604" indent="0">
              <a:buNone/>
              <a:defRPr sz="1400"/>
            </a:lvl5pPr>
            <a:lvl6pPr marL="2285755" indent="0">
              <a:buNone/>
              <a:defRPr sz="1400"/>
            </a:lvl6pPr>
            <a:lvl7pPr marL="2742906" indent="0">
              <a:buNone/>
              <a:defRPr sz="1400"/>
            </a:lvl7pPr>
            <a:lvl8pPr marL="3200057" indent="0">
              <a:buNone/>
              <a:defRPr sz="1400"/>
            </a:lvl8pPr>
            <a:lvl9pPr marL="3657208"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3A14E-9292-4740-849B-4E758ED8A6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69484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09043-D799-4C0A-BE6E-912873A4D7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95472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9FE6-7BE8-4D0D-9522-6B06FA58A6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93299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B7D69-B7C7-4523-B8DD-35AB751D18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525010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8FCC75-57C9-4079-96AB-64059EE970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92497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1"/>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0"/>
            <a:ext cx="3008313" cy="4691063"/>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BFB4C5-DE76-4758-91ED-30647F10F5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54808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1" indent="0">
              <a:buNone/>
              <a:defRPr sz="2800"/>
            </a:lvl2pPr>
            <a:lvl3pPr marL="914302" indent="0">
              <a:buNone/>
              <a:defRPr sz="2400"/>
            </a:lvl3pPr>
            <a:lvl4pPr marL="1371453" indent="0">
              <a:buNone/>
              <a:defRPr sz="2000"/>
            </a:lvl4pPr>
            <a:lvl5pPr marL="1828604" indent="0">
              <a:buNone/>
              <a:defRPr sz="2000"/>
            </a:lvl5pPr>
            <a:lvl6pPr marL="2285755" indent="0">
              <a:buNone/>
              <a:defRPr sz="2000"/>
            </a:lvl6pPr>
            <a:lvl7pPr marL="2742906" indent="0">
              <a:buNone/>
              <a:defRPr sz="2000"/>
            </a:lvl7pPr>
            <a:lvl8pPr marL="3200057" indent="0">
              <a:buNone/>
              <a:defRPr sz="2000"/>
            </a:lvl8pPr>
            <a:lvl9pPr marL="3657208"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FEDD2-17F3-45BF-9FDD-EB5BEDA552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87170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C1841-7056-4D95-A6F9-0CA588F100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965796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746315-3739-41B8-B209-24C8B0E749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29424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DB1A2-7EBA-483E-AE22-B3EC2B6B0D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4188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D36E60B-4B6F-4F39-9C5A-87D652CC959F}" type="slidenum">
              <a:rPr lang="en-US" altLang="zh-CN"/>
              <a:pPr/>
              <a:t>‹#›</a:t>
            </a:fld>
            <a:endParaRPr lang="en-US" altLang="zh-CN"/>
          </a:p>
        </p:txBody>
      </p:sp>
    </p:spTree>
    <p:extLst>
      <p:ext uri="{BB962C8B-B14F-4D97-AF65-F5344CB8AC3E}">
        <p14:creationId xmlns:p14="http://schemas.microsoft.com/office/powerpoint/2010/main" val="28783905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lvl1pPr>
              <a:defRPr/>
            </a:lvl1pPr>
          </a:lstStyle>
          <a:p>
            <a:fld id="{B83460FB-F23F-4714-A9E4-A727BDADCEDC}" type="datetime1">
              <a:rPr lang="en-US">
                <a:solidFill>
                  <a:srgbClr val="000000"/>
                </a:solidFill>
              </a:rPr>
              <a:pPr/>
              <a:t>8/11/2014</a:t>
            </a:fld>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en-US" altLang="zh-CN">
                <a:solidFill>
                  <a:srgbClr val="000000"/>
                </a:solidFill>
              </a:rPr>
              <a:t>The Operation Status of HIRFL and Commissioning of HIRFL-CSR</a:t>
            </a:r>
          </a:p>
        </p:txBody>
      </p:sp>
      <p:sp>
        <p:nvSpPr>
          <p:cNvPr id="5" name="灯片编号占位符 4"/>
          <p:cNvSpPr>
            <a:spLocks noGrp="1"/>
          </p:cNvSpPr>
          <p:nvPr>
            <p:ph type="sldNum" sz="quarter" idx="12"/>
          </p:nvPr>
        </p:nvSpPr>
        <p:spPr/>
        <p:txBody>
          <a:bodyPr/>
          <a:lstStyle>
            <a:lvl1pPr>
              <a:defRPr/>
            </a:lvl1pPr>
          </a:lstStyle>
          <a:p>
            <a:pPr>
              <a:defRPr/>
            </a:pPr>
            <a:fld id="{956CDBFB-5EB2-4C9F-848F-AAD45516260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760580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C5B92-EFAA-43B6-BF3B-3A18A90FDF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6714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EB47F-04BD-4961-8B52-C455AB6219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285944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1" indent="0">
              <a:buNone/>
              <a:defRPr sz="1800"/>
            </a:lvl2pPr>
            <a:lvl3pPr marL="914302" indent="0">
              <a:buNone/>
              <a:defRPr sz="1600"/>
            </a:lvl3pPr>
            <a:lvl4pPr marL="1371453" indent="0">
              <a:buNone/>
              <a:defRPr sz="1400"/>
            </a:lvl4pPr>
            <a:lvl5pPr marL="1828604" indent="0">
              <a:buNone/>
              <a:defRPr sz="1400"/>
            </a:lvl5pPr>
            <a:lvl6pPr marL="2285755" indent="0">
              <a:buNone/>
              <a:defRPr sz="1400"/>
            </a:lvl6pPr>
            <a:lvl7pPr marL="2742906" indent="0">
              <a:buNone/>
              <a:defRPr sz="1400"/>
            </a:lvl7pPr>
            <a:lvl8pPr marL="3200057" indent="0">
              <a:buNone/>
              <a:defRPr sz="1400"/>
            </a:lvl8pPr>
            <a:lvl9pPr marL="3657208"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3A14E-9292-4740-849B-4E758ED8A6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67565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09043-D799-4C0A-BE6E-912873A4D7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940613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9FE6-7BE8-4D0D-9522-6B06FA58A6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71167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B7D69-B7C7-4523-B8DD-35AB751D18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846697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8FCC75-57C9-4079-96AB-64059EE970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329749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1"/>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0"/>
            <a:ext cx="3008313" cy="4691063"/>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BFB4C5-DE76-4758-91ED-30647F10F5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527445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1" indent="0">
              <a:buNone/>
              <a:defRPr sz="2800"/>
            </a:lvl2pPr>
            <a:lvl3pPr marL="914302" indent="0">
              <a:buNone/>
              <a:defRPr sz="2400"/>
            </a:lvl3pPr>
            <a:lvl4pPr marL="1371453" indent="0">
              <a:buNone/>
              <a:defRPr sz="2000"/>
            </a:lvl4pPr>
            <a:lvl5pPr marL="1828604" indent="0">
              <a:buNone/>
              <a:defRPr sz="2000"/>
            </a:lvl5pPr>
            <a:lvl6pPr marL="2285755" indent="0">
              <a:buNone/>
              <a:defRPr sz="2000"/>
            </a:lvl6pPr>
            <a:lvl7pPr marL="2742906" indent="0">
              <a:buNone/>
              <a:defRPr sz="2000"/>
            </a:lvl7pPr>
            <a:lvl8pPr marL="3200057" indent="0">
              <a:buNone/>
              <a:defRPr sz="2000"/>
            </a:lvl8pPr>
            <a:lvl9pPr marL="3657208"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FEDD2-17F3-45BF-9FDD-EB5BEDA552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0470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E2C7FD7D-69F9-43FF-97EE-D917B1338D27}" type="slidenum">
              <a:rPr lang="en-US" altLang="zh-CN"/>
              <a:pPr/>
              <a:t>‹#›</a:t>
            </a:fld>
            <a:endParaRPr lang="en-US" altLang="zh-CN"/>
          </a:p>
        </p:txBody>
      </p:sp>
    </p:spTree>
    <p:extLst>
      <p:ext uri="{BB962C8B-B14F-4D97-AF65-F5344CB8AC3E}">
        <p14:creationId xmlns:p14="http://schemas.microsoft.com/office/powerpoint/2010/main" val="1807633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C1841-7056-4D95-A6F9-0CA588F100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95818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746315-3739-41B8-B209-24C8B0E749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775623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DB1A2-7EBA-483E-AE22-B3EC2B6B0D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604736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lvl1pPr>
              <a:defRPr/>
            </a:lvl1pPr>
          </a:lstStyle>
          <a:p>
            <a:fld id="{B83460FB-F23F-4714-A9E4-A727BDADCEDC}" type="datetime1">
              <a:rPr lang="en-US">
                <a:solidFill>
                  <a:srgbClr val="000000"/>
                </a:solidFill>
              </a:rPr>
              <a:pPr/>
              <a:t>8/11/2014</a:t>
            </a:fld>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en-US" altLang="zh-CN">
                <a:solidFill>
                  <a:srgbClr val="000000"/>
                </a:solidFill>
              </a:rPr>
              <a:t>The Operation Status of HIRFL and Commissioning of HIRFL-CSR</a:t>
            </a:r>
          </a:p>
        </p:txBody>
      </p:sp>
      <p:sp>
        <p:nvSpPr>
          <p:cNvPr id="5" name="灯片编号占位符 4"/>
          <p:cNvSpPr>
            <a:spLocks noGrp="1"/>
          </p:cNvSpPr>
          <p:nvPr>
            <p:ph type="sldNum" sz="quarter" idx="12"/>
          </p:nvPr>
        </p:nvSpPr>
        <p:spPr/>
        <p:txBody>
          <a:bodyPr/>
          <a:lstStyle>
            <a:lvl1pPr>
              <a:defRPr/>
            </a:lvl1pPr>
          </a:lstStyle>
          <a:p>
            <a:pPr>
              <a:defRPr/>
            </a:pPr>
            <a:fld id="{956CDBFB-5EB2-4C9F-848F-AAD45516260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844615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C5B92-EFAA-43B6-BF3B-3A18A90FDF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76194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EB47F-04BD-4961-8B52-C455AB6219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73250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1" indent="0">
              <a:buNone/>
              <a:defRPr sz="1800"/>
            </a:lvl2pPr>
            <a:lvl3pPr marL="914302" indent="0">
              <a:buNone/>
              <a:defRPr sz="1600"/>
            </a:lvl3pPr>
            <a:lvl4pPr marL="1371453" indent="0">
              <a:buNone/>
              <a:defRPr sz="1400"/>
            </a:lvl4pPr>
            <a:lvl5pPr marL="1828604" indent="0">
              <a:buNone/>
              <a:defRPr sz="1400"/>
            </a:lvl5pPr>
            <a:lvl6pPr marL="2285755" indent="0">
              <a:buNone/>
              <a:defRPr sz="1400"/>
            </a:lvl6pPr>
            <a:lvl7pPr marL="2742906" indent="0">
              <a:buNone/>
              <a:defRPr sz="1400"/>
            </a:lvl7pPr>
            <a:lvl8pPr marL="3200057" indent="0">
              <a:buNone/>
              <a:defRPr sz="1400"/>
            </a:lvl8pPr>
            <a:lvl9pPr marL="3657208"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3A14E-9292-4740-849B-4E758ED8A6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99099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09043-D799-4C0A-BE6E-912873A4D7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857708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9FE6-7BE8-4D0D-9522-6B06FA58A6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713725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B7D69-B7C7-4523-B8DD-35AB751D18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3727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ea typeface="宋体" pitchFamily="2" charset="-122"/>
              </a:defRPr>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ea typeface="宋体" pitchFamily="2" charset="-122"/>
              </a:defRPr>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ea typeface="宋体" pitchFamily="2" charset="-122"/>
              </a:defRPr>
            </a:lvl1pPr>
          </a:lstStyle>
          <a:p>
            <a:fld id="{E743FABB-D3AB-45BB-98AA-7D4BA074706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宋体" pitchFamily="-105" charset="-122"/>
        </a:defRPr>
      </a:lvl1pPr>
      <a:lvl2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2pPr>
      <a:lvl3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3pPr>
      <a:lvl4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4pPr>
      <a:lvl5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宋体" pitchFamily="-105" charset="-122"/>
        </a:defRPr>
      </a:lvl1pPr>
      <a:lvl2pPr marL="742950" indent="-285750" algn="l" rtl="0" eaLnBrk="0" fontAlgn="base" hangingPunct="0">
        <a:spcBef>
          <a:spcPct val="20000"/>
        </a:spcBef>
        <a:spcAft>
          <a:spcPct val="0"/>
        </a:spcAft>
        <a:buChar char="–"/>
        <a:defRPr sz="2800">
          <a:solidFill>
            <a:schemeClr val="tx1"/>
          </a:solidFill>
          <a:latin typeface="+mn-lt"/>
          <a:ea typeface="+mn-ea"/>
          <a:cs typeface="宋体" pitchFamily="-105" charset="-122"/>
        </a:defRPr>
      </a:lvl2pPr>
      <a:lvl3pPr marL="1143000" indent="-228600" algn="l" rtl="0" eaLnBrk="0" fontAlgn="base" hangingPunct="0">
        <a:spcBef>
          <a:spcPct val="20000"/>
        </a:spcBef>
        <a:spcAft>
          <a:spcPct val="0"/>
        </a:spcAft>
        <a:buChar char="•"/>
        <a:defRPr sz="2400">
          <a:solidFill>
            <a:schemeClr val="tx1"/>
          </a:solidFill>
          <a:latin typeface="+mn-lt"/>
          <a:ea typeface="+mn-ea"/>
          <a:cs typeface="宋体" pitchFamily="-105" charset="-122"/>
        </a:defRPr>
      </a:lvl3pPr>
      <a:lvl4pPr marL="1600200" indent="-228600" algn="l" rtl="0" eaLnBrk="0" fontAlgn="base" hangingPunct="0">
        <a:spcBef>
          <a:spcPct val="20000"/>
        </a:spcBef>
        <a:spcAft>
          <a:spcPct val="0"/>
        </a:spcAft>
        <a:buChar char="–"/>
        <a:defRPr sz="2000">
          <a:solidFill>
            <a:schemeClr val="tx1"/>
          </a:solidFill>
          <a:latin typeface="+mn-lt"/>
          <a:ea typeface="+mn-ea"/>
          <a:cs typeface="宋体" pitchFamily="-105" charset="-122"/>
        </a:defRPr>
      </a:lvl4pPr>
      <a:lvl5pPr marL="2057400" indent="-228600" algn="l" rtl="0" eaLnBrk="0" fontAlgn="base" hangingPunct="0">
        <a:spcBef>
          <a:spcPct val="20000"/>
        </a:spcBef>
        <a:spcAft>
          <a:spcPct val="0"/>
        </a:spcAft>
        <a:buChar char="»"/>
        <a:defRPr sz="2000">
          <a:solidFill>
            <a:schemeClr val="tx1"/>
          </a:solidFill>
          <a:latin typeface="+mn-lt"/>
          <a:ea typeface="+mn-ea"/>
          <a:cs typeface="宋体" pitchFamily="-105"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pitchFamily="34" charset="0"/>
              </a:defRPr>
            </a:lvl1pPr>
          </a:lstStyle>
          <a:p>
            <a:pPr eaLnBrk="1" hangingPunct="1">
              <a:lnSpc>
                <a:spcPct val="100000"/>
              </a:lnSpc>
              <a:defRPr/>
            </a:pPr>
            <a:fld id="{BA50C2CE-4A43-4E43-A115-046FC99452C4}" type="slidenum">
              <a:rPr lang="en-US" altLang="zh-CN">
                <a:solidFill>
                  <a:srgbClr val="000000"/>
                </a:solidFill>
                <a:ea typeface="宋体" pitchFamily="2" charset="-122"/>
              </a:rPr>
              <a:pPr eaLnBrk="1" hangingPunct="1">
                <a:lnSpc>
                  <a:spcPct val="100000"/>
                </a:lnSpc>
                <a:defRPr/>
              </a:pPr>
              <a:t>‹#›</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25829131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pitchFamily="34" charset="0"/>
              </a:defRPr>
            </a:lvl1pPr>
          </a:lstStyle>
          <a:p>
            <a:pPr eaLnBrk="1" hangingPunct="1">
              <a:lnSpc>
                <a:spcPct val="100000"/>
              </a:lnSpc>
              <a:defRPr/>
            </a:pPr>
            <a:fld id="{BA50C2CE-4A43-4E43-A115-046FC99452C4}" type="slidenum">
              <a:rPr lang="en-US" altLang="zh-CN">
                <a:solidFill>
                  <a:srgbClr val="000000"/>
                </a:solidFill>
                <a:ea typeface="宋体" pitchFamily="2" charset="-122"/>
              </a:rPr>
              <a:pPr eaLnBrk="1" hangingPunct="1">
                <a:lnSpc>
                  <a:spcPct val="100000"/>
                </a:lnSpc>
                <a:defRPr/>
              </a:pPr>
              <a:t>‹#›</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16153508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pitchFamily="34" charset="0"/>
              </a:defRPr>
            </a:lvl1pPr>
          </a:lstStyle>
          <a:p>
            <a:pPr eaLnBrk="1" hangingPunct="1">
              <a:lnSpc>
                <a:spcPct val="100000"/>
              </a:lnSpc>
              <a:defRPr/>
            </a:pPr>
            <a:fld id="{BA50C2CE-4A43-4E43-A115-046FC99452C4}" type="slidenum">
              <a:rPr lang="en-US" altLang="zh-CN">
                <a:solidFill>
                  <a:srgbClr val="000000"/>
                </a:solidFill>
                <a:ea typeface="宋体" pitchFamily="2" charset="-122"/>
              </a:rPr>
              <a:pPr eaLnBrk="1" hangingPunct="1">
                <a:lnSpc>
                  <a:spcPct val="100000"/>
                </a:lnSpc>
                <a:defRPr/>
              </a:pPr>
              <a:t>‹#›</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33491651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lnSpc>
                <a:spcPct val="100000"/>
              </a:lnSpc>
            </a:pPr>
            <a:fld id="{530820CF-B880-4189-942D-D702A7CBA730}" type="datetimeFigureOut">
              <a:rPr lang="zh-CN" altLang="en-US" smtClean="0">
                <a:solidFill>
                  <a:prstClr val="black">
                    <a:tint val="75000"/>
                  </a:prstClr>
                </a:solidFill>
                <a:ea typeface="宋体" pitchFamily="2" charset="-122"/>
              </a:rPr>
              <a:pPr eaLnBrk="1" hangingPunct="1">
                <a:lnSpc>
                  <a:spcPct val="100000"/>
                </a:lnSpc>
              </a:pPr>
              <a:t>2014/8/11</a:t>
            </a:fld>
            <a:endParaRPr lang="zh-CN" altLang="en-US">
              <a:solidFill>
                <a:prstClr val="black">
                  <a:tint val="75000"/>
                </a:prstClr>
              </a:solidFill>
              <a:ea typeface="宋体" pitchFamily="2" charset="-122"/>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lnSpc>
                <a:spcPct val="100000"/>
              </a:lnSpc>
            </a:pPr>
            <a:endParaRPr lang="zh-CN" altLang="en-US">
              <a:solidFill>
                <a:prstClr val="black">
                  <a:tint val="75000"/>
                </a:prstClr>
              </a:solidFill>
              <a:ea typeface="宋体" pitchFamily="2" charset="-122"/>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lnSpc>
                <a:spcPct val="100000"/>
              </a:lnSpc>
            </a:pPr>
            <a:fld id="{0C913308-F349-4B6D-A68A-DD1791B4A57B}" type="slidenum">
              <a:rPr lang="zh-CN" altLang="en-US" smtClean="0">
                <a:solidFill>
                  <a:prstClr val="black">
                    <a:tint val="75000"/>
                  </a:prstClr>
                </a:solidFill>
                <a:ea typeface="宋体" pitchFamily="2" charset="-122"/>
              </a:rPr>
              <a:pPr eaLnBrk="1" hangingPunct="1">
                <a:lnSpc>
                  <a:spcPct val="100000"/>
                </a:lnSpc>
              </a:pPr>
              <a:t>‹#›</a:t>
            </a:fld>
            <a:endParaRPr lang="zh-CN" altLang="en-US">
              <a:solidFill>
                <a:prstClr val="black">
                  <a:tint val="75000"/>
                </a:prstClr>
              </a:solidFill>
              <a:ea typeface="宋体" pitchFamily="2" charset="-122"/>
            </a:endParaRPr>
          </a:p>
        </p:txBody>
      </p:sp>
    </p:spTree>
    <p:extLst>
      <p:ext uri="{BB962C8B-B14F-4D97-AF65-F5344CB8AC3E}">
        <p14:creationId xmlns:p14="http://schemas.microsoft.com/office/powerpoint/2010/main" val="30541721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pitchFamily="34" charset="0"/>
              </a:defRPr>
            </a:lvl1pPr>
          </a:lstStyle>
          <a:p>
            <a:pPr eaLnBrk="1" hangingPunct="1">
              <a:lnSpc>
                <a:spcPct val="100000"/>
              </a:lnSpc>
              <a:defRPr/>
            </a:pPr>
            <a:fld id="{BA50C2CE-4A43-4E43-A115-046FC99452C4}" type="slidenum">
              <a:rPr lang="en-US" altLang="zh-CN">
                <a:solidFill>
                  <a:srgbClr val="000000"/>
                </a:solidFill>
                <a:ea typeface="宋体" pitchFamily="2" charset="-122"/>
              </a:rPr>
              <a:pPr eaLnBrk="1" hangingPunct="1">
                <a:lnSpc>
                  <a:spcPct val="100000"/>
                </a:lnSpc>
                <a:defRPr/>
              </a:pPr>
              <a:t>‹#›</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31070774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pitchFamily="34" charset="0"/>
              </a:defRPr>
            </a:lvl1pPr>
          </a:lstStyle>
          <a:p>
            <a:pPr eaLnBrk="1" hangingPunct="1">
              <a:lnSpc>
                <a:spcPct val="100000"/>
              </a:lnSpc>
              <a:defRPr/>
            </a:pPr>
            <a:fld id="{BA50C2CE-4A43-4E43-A115-046FC99452C4}" type="slidenum">
              <a:rPr lang="en-US" altLang="zh-CN">
                <a:solidFill>
                  <a:srgbClr val="000000"/>
                </a:solidFill>
                <a:ea typeface="宋体" pitchFamily="2" charset="-122"/>
              </a:rPr>
              <a:pPr eaLnBrk="1" hangingPunct="1">
                <a:lnSpc>
                  <a:spcPct val="100000"/>
                </a:lnSpc>
                <a:defRPr/>
              </a:pPr>
              <a:t>‹#›</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30312567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pitchFamily="34" charset="0"/>
              </a:defRPr>
            </a:lvl1pPr>
          </a:lstStyle>
          <a:p>
            <a:pPr eaLnBrk="1" hangingPunct="1">
              <a:lnSpc>
                <a:spcPct val="100000"/>
              </a:lnSpc>
              <a:defRPr/>
            </a:pPr>
            <a:endParaRPr lang="en-US" altLang="zh-CN">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pitchFamily="34" charset="0"/>
              </a:defRPr>
            </a:lvl1pPr>
          </a:lstStyle>
          <a:p>
            <a:pPr eaLnBrk="1" hangingPunct="1">
              <a:lnSpc>
                <a:spcPct val="100000"/>
              </a:lnSpc>
              <a:defRPr/>
            </a:pPr>
            <a:fld id="{BA50C2CE-4A43-4E43-A115-046FC99452C4}" type="slidenum">
              <a:rPr lang="en-US" altLang="zh-CN">
                <a:solidFill>
                  <a:srgbClr val="000000"/>
                </a:solidFill>
                <a:ea typeface="宋体" pitchFamily="2" charset="-122"/>
              </a:rPr>
              <a:pPr eaLnBrk="1" hangingPunct="1">
                <a:lnSpc>
                  <a:spcPct val="100000"/>
                </a:lnSpc>
                <a:defRPr/>
              </a:pPr>
              <a:t>‹#›</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149014843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ea typeface="宋体" pitchFamily="2" charset="-122"/>
              </a:defRPr>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ea typeface="宋体" pitchFamily="2" charset="-122"/>
              </a:defRPr>
            </a:lvl1pPr>
          </a:lstStyle>
          <a:p>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ea typeface="宋体" pitchFamily="2" charset="-122"/>
              </a:defRPr>
            </a:lvl1pPr>
          </a:lstStyle>
          <a:p>
            <a:fld id="{E743FABB-D3AB-45BB-98AA-7D4BA074706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293815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rtl="0" eaLnBrk="0" fontAlgn="base" hangingPunct="0">
        <a:spcBef>
          <a:spcPct val="0"/>
        </a:spcBef>
        <a:spcAft>
          <a:spcPct val="0"/>
        </a:spcAft>
        <a:defRPr sz="4400">
          <a:solidFill>
            <a:schemeClr val="tx2"/>
          </a:solidFill>
          <a:latin typeface="+mj-lt"/>
          <a:ea typeface="+mj-ea"/>
          <a:cs typeface="宋体" pitchFamily="-105" charset="-122"/>
        </a:defRPr>
      </a:lvl1pPr>
      <a:lvl2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2pPr>
      <a:lvl3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3pPr>
      <a:lvl4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4pPr>
      <a:lvl5pPr algn="ctr" rtl="0" eaLnBrk="0" fontAlgn="base" hangingPunct="0">
        <a:spcBef>
          <a:spcPct val="0"/>
        </a:spcBef>
        <a:spcAft>
          <a:spcPct val="0"/>
        </a:spcAft>
        <a:defRPr sz="4400">
          <a:solidFill>
            <a:schemeClr val="tx2"/>
          </a:solidFill>
          <a:latin typeface="Arial" charset="0"/>
          <a:ea typeface="宋体" pitchFamily="2" charset="-122"/>
          <a:cs typeface="宋体" pitchFamily="-105"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宋体" pitchFamily="-105" charset="-122"/>
        </a:defRPr>
      </a:lvl1pPr>
      <a:lvl2pPr marL="742950" indent="-285750" algn="l" rtl="0" eaLnBrk="0" fontAlgn="base" hangingPunct="0">
        <a:spcBef>
          <a:spcPct val="20000"/>
        </a:spcBef>
        <a:spcAft>
          <a:spcPct val="0"/>
        </a:spcAft>
        <a:buChar char="–"/>
        <a:defRPr sz="2800">
          <a:solidFill>
            <a:schemeClr val="tx1"/>
          </a:solidFill>
          <a:latin typeface="+mn-lt"/>
          <a:ea typeface="+mn-ea"/>
          <a:cs typeface="宋体" pitchFamily="-105" charset="-122"/>
        </a:defRPr>
      </a:lvl2pPr>
      <a:lvl3pPr marL="1143000" indent="-228600" algn="l" rtl="0" eaLnBrk="0" fontAlgn="base" hangingPunct="0">
        <a:spcBef>
          <a:spcPct val="20000"/>
        </a:spcBef>
        <a:spcAft>
          <a:spcPct val="0"/>
        </a:spcAft>
        <a:buChar char="•"/>
        <a:defRPr sz="2400">
          <a:solidFill>
            <a:schemeClr val="tx1"/>
          </a:solidFill>
          <a:latin typeface="+mn-lt"/>
          <a:ea typeface="+mn-ea"/>
          <a:cs typeface="宋体" pitchFamily="-105" charset="-122"/>
        </a:defRPr>
      </a:lvl3pPr>
      <a:lvl4pPr marL="1600200" indent="-228600" algn="l" rtl="0" eaLnBrk="0" fontAlgn="base" hangingPunct="0">
        <a:spcBef>
          <a:spcPct val="20000"/>
        </a:spcBef>
        <a:spcAft>
          <a:spcPct val="0"/>
        </a:spcAft>
        <a:buChar char="–"/>
        <a:defRPr sz="2000">
          <a:solidFill>
            <a:schemeClr val="tx1"/>
          </a:solidFill>
          <a:latin typeface="+mn-lt"/>
          <a:ea typeface="+mn-ea"/>
          <a:cs typeface="宋体" pitchFamily="-105" charset="-122"/>
        </a:defRPr>
      </a:lvl4pPr>
      <a:lvl5pPr marL="2057400" indent="-228600" algn="l" rtl="0" eaLnBrk="0" fontAlgn="base" hangingPunct="0">
        <a:spcBef>
          <a:spcPct val="20000"/>
        </a:spcBef>
        <a:spcAft>
          <a:spcPct val="0"/>
        </a:spcAft>
        <a:buChar char="»"/>
        <a:defRPr sz="2000">
          <a:solidFill>
            <a:schemeClr val="tx1"/>
          </a:solidFill>
          <a:latin typeface="+mn-lt"/>
          <a:ea typeface="+mn-ea"/>
          <a:cs typeface="宋体" pitchFamily="-105"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tiff"/><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7.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5.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4.xml"/><Relationship Id="rId1" Type="http://schemas.openxmlformats.org/officeDocument/2006/relationships/vmlDrawing" Target="../drawings/vmlDrawing2.vml"/><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0.xml"/><Relationship Id="rId1" Type="http://schemas.openxmlformats.org/officeDocument/2006/relationships/vmlDrawing" Target="../drawings/vmlDrawing3.vml"/><Relationship Id="rId5" Type="http://schemas.openxmlformats.org/officeDocument/2006/relationships/image" Target="../media/image43.png"/><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00.xml"/><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8" Type="http://schemas.openxmlformats.org/officeDocument/2006/relationships/hyperlink" Target="http://www.led8868.com/zh-cn/images/02-01-009.gif" TargetMode="External"/><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notesSlide" Target="../notesSlides/notesSlide3.xml"/><Relationship Id="rId16"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wmf"/><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2411760" y="5590235"/>
            <a:ext cx="4410050" cy="539065"/>
          </a:xfrm>
        </p:spPr>
        <p:txBody>
          <a:bodyPr anchor="b">
            <a:normAutofit/>
          </a:bodyPr>
          <a:lstStyle/>
          <a:p>
            <a:pPr marL="0" indent="0" algn="ctr">
              <a:buFontTx/>
              <a:buNone/>
            </a:pPr>
            <a:r>
              <a:rPr lang="zh-CN" altLang="en-US" sz="2600" b="1" dirty="0" smtClean="0">
                <a:solidFill>
                  <a:schemeClr val="tx2"/>
                </a:solidFill>
                <a:latin typeface="楷体_GB2312" pitchFamily="49" charset="-122"/>
                <a:ea typeface="楷体_GB2312" pitchFamily="49" charset="-122"/>
              </a:rPr>
              <a:t>中国科学院近代物理研究所</a:t>
            </a:r>
            <a:endParaRPr lang="zh-CN" altLang="en-US" sz="2600" b="1" dirty="0" smtClean="0">
              <a:solidFill>
                <a:schemeClr val="tx2"/>
              </a:solidFill>
              <a:latin typeface="楷体_GB2312" pitchFamily="49" charset="-122"/>
              <a:ea typeface="楷体_GB2312" pitchFamily="49" charset="-122"/>
            </a:endParaRPr>
          </a:p>
        </p:txBody>
      </p:sp>
      <p:sp>
        <p:nvSpPr>
          <p:cNvPr id="656388" name="TextBox 3"/>
          <p:cNvSpPr txBox="1">
            <a:spLocks noChangeArrowheads="1"/>
          </p:cNvSpPr>
          <p:nvPr/>
        </p:nvSpPr>
        <p:spPr bwMode="auto">
          <a:xfrm>
            <a:off x="206375" y="593685"/>
            <a:ext cx="729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lnSpc>
                <a:spcPct val="100000"/>
              </a:lnSpc>
            </a:pPr>
            <a:r>
              <a:rPr lang="zh-CN" altLang="en-US" sz="2000" dirty="0">
                <a:latin typeface="黑体" pitchFamily="49" charset="-122"/>
                <a:ea typeface="黑体" pitchFamily="49" charset="-122"/>
              </a:rPr>
              <a:t>国家重大科技基础设施中长期发展规划 </a:t>
            </a:r>
            <a:r>
              <a:rPr lang="en-US" altLang="zh-CN" sz="2000" dirty="0" smtClean="0">
                <a:latin typeface="黑体" pitchFamily="49" charset="-122"/>
                <a:ea typeface="黑体" pitchFamily="49" charset="-122"/>
                <a:sym typeface="Symbol" pitchFamily="18" charset="2"/>
              </a:rPr>
              <a:t>— </a:t>
            </a:r>
            <a:r>
              <a:rPr lang="zh-CN" altLang="en-US" sz="2000" dirty="0" smtClean="0">
                <a:solidFill>
                  <a:srgbClr val="336699"/>
                </a:solidFill>
                <a:latin typeface="黑体" pitchFamily="49" charset="-122"/>
                <a:ea typeface="黑体" pitchFamily="49" charset="-122"/>
              </a:rPr>
              <a:t>十二五</a:t>
            </a:r>
            <a:r>
              <a:rPr lang="zh-CN" altLang="en-US" sz="2000" dirty="0">
                <a:solidFill>
                  <a:srgbClr val="336699"/>
                </a:solidFill>
                <a:latin typeface="黑体" pitchFamily="49" charset="-122"/>
                <a:ea typeface="黑体" pitchFamily="49" charset="-122"/>
              </a:rPr>
              <a:t>建设项目建议</a:t>
            </a:r>
          </a:p>
        </p:txBody>
      </p:sp>
      <p:sp>
        <p:nvSpPr>
          <p:cNvPr id="4" name="TextBox 3"/>
          <p:cNvSpPr txBox="1"/>
          <p:nvPr/>
        </p:nvSpPr>
        <p:spPr>
          <a:xfrm>
            <a:off x="3716905" y="4357538"/>
            <a:ext cx="1338828" cy="556627"/>
          </a:xfrm>
          <a:prstGeom prst="rect">
            <a:avLst/>
          </a:prstGeom>
          <a:noFill/>
        </p:spPr>
        <p:txBody>
          <a:bodyPr wrap="none" rtlCol="0">
            <a:spAutoFit/>
          </a:bodyPr>
          <a:lstStyle/>
          <a:p>
            <a:r>
              <a:rPr lang="zh-CN" altLang="en-US" sz="3000" dirty="0" smtClean="0"/>
              <a:t>杨建成</a:t>
            </a:r>
            <a:endParaRPr lang="zh-CN" altLang="en-US" sz="3000" dirty="0"/>
          </a:p>
        </p:txBody>
      </p:sp>
      <p:sp>
        <p:nvSpPr>
          <p:cNvPr id="5" name="TextBox 4"/>
          <p:cNvSpPr txBox="1"/>
          <p:nvPr/>
        </p:nvSpPr>
        <p:spPr>
          <a:xfrm>
            <a:off x="6912260" y="6129300"/>
            <a:ext cx="1989840" cy="401905"/>
          </a:xfrm>
          <a:prstGeom prst="rect">
            <a:avLst/>
          </a:prstGeom>
          <a:noFill/>
        </p:spPr>
        <p:txBody>
          <a:bodyPr wrap="none" rtlCol="0">
            <a:spAutoFit/>
          </a:bodyPr>
          <a:lstStyle/>
          <a:p>
            <a:r>
              <a:rPr lang="en-US" altLang="zh-CN" dirty="0" smtClean="0">
                <a:solidFill>
                  <a:srgbClr val="0000FF"/>
                </a:solidFill>
              </a:rPr>
              <a:t>SAP 2014, </a:t>
            </a:r>
            <a:r>
              <a:rPr lang="zh-CN" altLang="en-US" dirty="0" smtClean="0">
                <a:solidFill>
                  <a:srgbClr val="0000FF"/>
                </a:solidFill>
              </a:rPr>
              <a:t>兰州</a:t>
            </a:r>
            <a:endParaRPr lang="zh-CN" altLang="en-US" dirty="0">
              <a:solidFill>
                <a:srgbClr val="0000FF"/>
              </a:solidFill>
            </a:endParaRPr>
          </a:p>
        </p:txBody>
      </p:sp>
      <p:sp>
        <p:nvSpPr>
          <p:cNvPr id="7" name="标题 1"/>
          <p:cNvSpPr>
            <a:spLocks/>
          </p:cNvSpPr>
          <p:nvPr/>
        </p:nvSpPr>
        <p:spPr bwMode="auto">
          <a:xfrm>
            <a:off x="251520" y="1988840"/>
            <a:ext cx="8686800" cy="1890713"/>
          </a:xfrm>
          <a:prstGeom prst="rect">
            <a:avLst/>
          </a:prstGeom>
          <a:noFill/>
          <a:ln>
            <a:noFill/>
          </a:ln>
          <a:extLst/>
        </p:spPr>
        <p:txBody>
          <a:bodyPr/>
          <a:lstStyle/>
          <a:p>
            <a:pPr algn="ctr" fontAlgn="auto">
              <a:lnSpc>
                <a:spcPct val="130000"/>
              </a:lnSpc>
              <a:spcBef>
                <a:spcPct val="600000"/>
              </a:spcBef>
              <a:spcAft>
                <a:spcPts val="0"/>
              </a:spcAft>
              <a:defRPr/>
            </a:pPr>
            <a:r>
              <a:rPr lang="zh-CN" altLang="en-US" sz="4400" b="1" dirty="0">
                <a:solidFill>
                  <a:srgbClr val="336699"/>
                </a:solidFill>
                <a:effectLst>
                  <a:outerShdw blurRad="38100" dist="38100" dir="2700000" algn="tl">
                    <a:srgbClr val="C0C0C0"/>
                  </a:outerShdw>
                </a:effectLst>
                <a:latin typeface="+mj-lt"/>
                <a:cs typeface="宋体" pitchFamily="-105" charset="-122"/>
              </a:rPr>
              <a:t>强流重</a:t>
            </a:r>
            <a:r>
              <a:rPr lang="zh-CN" altLang="en-US" sz="4400" b="1" dirty="0" smtClean="0">
                <a:solidFill>
                  <a:srgbClr val="336699"/>
                </a:solidFill>
                <a:effectLst>
                  <a:outerShdw blurRad="38100" dist="38100" dir="2700000" algn="tl">
                    <a:srgbClr val="C0C0C0"/>
                  </a:outerShdw>
                </a:effectLst>
                <a:latin typeface="+mj-lt"/>
                <a:cs typeface="宋体" pitchFamily="-105" charset="-122"/>
              </a:rPr>
              <a:t>离子加速器</a:t>
            </a:r>
            <a:r>
              <a:rPr lang="zh-CN" altLang="en-US" sz="4000" dirty="0">
                <a:latin typeface="Arial" pitchFamily="34" charset="0"/>
                <a:ea typeface="黑体" pitchFamily="49" charset="-122"/>
              </a:rPr>
              <a:t/>
            </a:r>
            <a:br>
              <a:rPr lang="zh-CN" altLang="en-US" sz="4000" dirty="0">
                <a:latin typeface="Arial" pitchFamily="34" charset="0"/>
                <a:ea typeface="黑体" pitchFamily="49" charset="-122"/>
              </a:rPr>
            </a:br>
            <a:r>
              <a:rPr lang="zh-CN" altLang="en-US" sz="900" dirty="0">
                <a:latin typeface="Arial" pitchFamily="34" charset="0"/>
              </a:rPr>
              <a:t/>
            </a:r>
            <a:br>
              <a:rPr lang="zh-CN" altLang="en-US" sz="900" dirty="0">
                <a:latin typeface="Arial" pitchFamily="34" charset="0"/>
              </a:rPr>
            </a:br>
            <a:r>
              <a:rPr lang="en-US" altLang="zh-CN" sz="2800" b="1" i="1" dirty="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H</a:t>
            </a:r>
            <a:r>
              <a:rPr lang="en-US" altLang="zh-CN" sz="2800" b="1" i="1" dirty="0">
                <a:solidFill>
                  <a:srgbClr val="003366"/>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igh </a:t>
            </a:r>
            <a:r>
              <a:rPr lang="en-US" altLang="zh-CN" sz="2800" b="1" i="1" dirty="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I</a:t>
            </a:r>
            <a:r>
              <a:rPr lang="en-US" altLang="zh-CN" sz="2800" b="1" i="1" dirty="0">
                <a:solidFill>
                  <a:srgbClr val="003366"/>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ntensity Heavy-ion </a:t>
            </a:r>
            <a:r>
              <a:rPr lang="en-US" altLang="zh-CN" sz="2800" b="1" i="1" dirty="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A</a:t>
            </a:r>
            <a:r>
              <a:rPr lang="en-US" altLang="zh-CN" sz="2800" b="1" i="1" dirty="0">
                <a:solidFill>
                  <a:srgbClr val="003366"/>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ccelerator </a:t>
            </a:r>
            <a:r>
              <a:rPr lang="en-US" altLang="zh-CN" sz="2800" b="1" i="1" dirty="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F</a:t>
            </a:r>
            <a:r>
              <a:rPr lang="en-US" altLang="zh-CN" sz="2800" b="1" i="1" dirty="0">
                <a:solidFill>
                  <a:srgbClr val="003366"/>
                </a:solidFill>
                <a:effectLst>
                  <a:outerShdw blurRad="38100" dist="38100" dir="2700000" algn="tl">
                    <a:srgbClr val="000000">
                      <a:alpha val="43137"/>
                    </a:srgbClr>
                  </a:outerShdw>
                </a:effectLst>
                <a:latin typeface="Times New Roman" pitchFamily="18" charset="0"/>
                <a:ea typeface="楷体_GB2312" pitchFamily="49" charset="-122"/>
                <a:cs typeface="Times New Roman" pitchFamily="18" charset="0"/>
              </a:rPr>
              <a:t>acility</a:t>
            </a:r>
            <a:endParaRPr lang="en-US" altLang="zh-CN" sz="2800" b="1" i="1" dirty="0">
              <a:solidFill>
                <a:srgbClr val="003366"/>
              </a:solidFill>
              <a:effectLst>
                <a:outerShdw blurRad="38100" dist="38100" dir="2700000" algn="tl">
                  <a:srgbClr val="000000">
                    <a:alpha val="43137"/>
                  </a:srgbClr>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1500" y="98425"/>
            <a:ext cx="44100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装置总体方案</a:t>
            </a:r>
            <a:endParaRPr lang="zh-CN" altLang="en-US" sz="3600" b="1" dirty="0">
              <a:solidFill>
                <a:srgbClr val="336699"/>
              </a:solidFill>
              <a:effectLst>
                <a:outerShdw blurRad="38100" dist="38100" dir="2700000" algn="tl">
                  <a:srgbClr val="C0C0C0"/>
                </a:outerShdw>
              </a:effectLst>
            </a:endParaRPr>
          </a:p>
        </p:txBody>
      </p:sp>
      <p:sp>
        <p:nvSpPr>
          <p:cNvPr id="1134596" name="Line 49"/>
          <p:cNvSpPr>
            <a:spLocks noChangeShapeType="1"/>
          </p:cNvSpPr>
          <p:nvPr/>
        </p:nvSpPr>
        <p:spPr bwMode="auto">
          <a:xfrm>
            <a:off x="-1" y="773113"/>
            <a:ext cx="4140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134597" name="Rectangle 5"/>
          <p:cNvSpPr>
            <a:spLocks noChangeArrowheads="1"/>
          </p:cNvSpPr>
          <p:nvPr/>
        </p:nvSpPr>
        <p:spPr bwMode="auto">
          <a:xfrm>
            <a:off x="5021263" y="1493838"/>
            <a:ext cx="2520950" cy="449262"/>
          </a:xfrm>
          <a:prstGeom prst="rect">
            <a:avLst/>
          </a:prstGeom>
          <a:solidFill>
            <a:schemeClr val="bg1"/>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10" name="图片 9" descr="HIAF+电子环Pic-19.jpg"/>
          <p:cNvPicPr>
            <a:picLocks noChangeAspect="1"/>
          </p:cNvPicPr>
          <p:nvPr/>
        </p:nvPicPr>
        <p:blipFill>
          <a:blip r:embed="rId3" cstate="print"/>
          <a:srcRect l="7917" t="18045" r="5799" b="19480"/>
          <a:stretch>
            <a:fillRect/>
          </a:stretch>
        </p:blipFill>
        <p:spPr>
          <a:xfrm>
            <a:off x="4410" y="2185999"/>
            <a:ext cx="9093043" cy="4500569"/>
          </a:xfrm>
          <a:prstGeom prst="rect">
            <a:avLst/>
          </a:prstGeom>
          <a:ln w="41275">
            <a:noFill/>
            <a:prstDash val="dash"/>
          </a:ln>
        </p:spPr>
      </p:pic>
      <p:sp>
        <p:nvSpPr>
          <p:cNvPr id="11" name="矩形 4"/>
          <p:cNvSpPr>
            <a:spLocks noChangeArrowheads="1"/>
          </p:cNvSpPr>
          <p:nvPr/>
        </p:nvSpPr>
        <p:spPr bwMode="auto">
          <a:xfrm>
            <a:off x="0" y="889749"/>
            <a:ext cx="9144000" cy="400050"/>
          </a:xfrm>
          <a:prstGeom prst="rect">
            <a:avLst/>
          </a:prstGeom>
          <a:noFill/>
          <a:ln w="9525">
            <a:noFill/>
            <a:miter lim="800000"/>
            <a:headEnd/>
            <a:tailEnd/>
          </a:ln>
        </p:spPr>
        <p:txBody>
          <a:bodyPr>
            <a:spAutoFit/>
          </a:bodyPr>
          <a:lstStyle/>
          <a:p>
            <a:pPr algn="l"/>
            <a:r>
              <a:rPr lang="zh-CN" altLang="en-US" sz="1950" b="1" dirty="0">
                <a:solidFill>
                  <a:srgbClr val="003366"/>
                </a:solidFill>
                <a:latin typeface="微软雅黑" pitchFamily="34" charset="-122"/>
                <a:ea typeface="微软雅黑" pitchFamily="34" charset="-122"/>
              </a:rPr>
              <a:t>强流脉冲超导重离子直线 </a:t>
            </a:r>
            <a:r>
              <a:rPr lang="en-US" altLang="zh-CN" sz="1950" b="1" dirty="0" smtClean="0">
                <a:solidFill>
                  <a:srgbClr val="003366"/>
                </a:solidFill>
                <a:latin typeface="微软雅黑" pitchFamily="34" charset="-122"/>
                <a:ea typeface="微软雅黑" pitchFamily="34" charset="-122"/>
              </a:rPr>
              <a:t>+</a:t>
            </a:r>
            <a:r>
              <a:rPr lang="zh-CN" altLang="en-US" sz="1950" b="1" dirty="0" smtClean="0">
                <a:solidFill>
                  <a:srgbClr val="003366"/>
                </a:solidFill>
                <a:latin typeface="微软雅黑" pitchFamily="34" charset="-122"/>
                <a:ea typeface="微软雅黑" pitchFamily="34" charset="-122"/>
              </a:rPr>
              <a:t>大</a:t>
            </a:r>
            <a:r>
              <a:rPr lang="zh-CN" altLang="en-US" sz="1950" b="1" dirty="0">
                <a:solidFill>
                  <a:srgbClr val="003366"/>
                </a:solidFill>
                <a:latin typeface="微软雅黑" pitchFamily="34" charset="-122"/>
                <a:ea typeface="微软雅黑" pitchFamily="34" charset="-122"/>
              </a:rPr>
              <a:t>接受度增强器 </a:t>
            </a:r>
            <a:r>
              <a:rPr lang="en-US" altLang="zh-CN" sz="1950" b="1" dirty="0" smtClean="0">
                <a:solidFill>
                  <a:srgbClr val="003366"/>
                </a:solidFill>
                <a:latin typeface="微软雅黑" pitchFamily="34" charset="-122"/>
                <a:ea typeface="微软雅黑" pitchFamily="34" charset="-122"/>
              </a:rPr>
              <a:t>+</a:t>
            </a:r>
            <a:r>
              <a:rPr lang="zh-CN" altLang="en-US" sz="1950" b="1" dirty="0" smtClean="0">
                <a:solidFill>
                  <a:srgbClr val="003366"/>
                </a:solidFill>
                <a:latin typeface="微软雅黑" pitchFamily="34" charset="-122"/>
                <a:ea typeface="微软雅黑" pitchFamily="34" charset="-122"/>
              </a:rPr>
              <a:t>超</a:t>
            </a:r>
            <a:r>
              <a:rPr lang="zh-CN" altLang="en-US" sz="1950" b="1" dirty="0">
                <a:solidFill>
                  <a:srgbClr val="003366"/>
                </a:solidFill>
                <a:latin typeface="微软雅黑" pitchFamily="34" charset="-122"/>
                <a:ea typeface="微软雅黑" pitchFamily="34" charset="-122"/>
              </a:rPr>
              <a:t>短束团压缩储存</a:t>
            </a:r>
            <a:r>
              <a:rPr lang="zh-CN" altLang="en-US" sz="1950" b="1" dirty="0" smtClean="0">
                <a:solidFill>
                  <a:srgbClr val="003366"/>
                </a:solidFill>
                <a:latin typeface="微软雅黑" pitchFamily="34" charset="-122"/>
                <a:ea typeface="微软雅黑" pitchFamily="34" charset="-122"/>
              </a:rPr>
              <a:t>环 </a:t>
            </a:r>
            <a:r>
              <a:rPr lang="en-US" altLang="zh-CN" sz="1950" b="1" dirty="0" smtClean="0">
                <a:solidFill>
                  <a:srgbClr val="003366"/>
                </a:solidFill>
                <a:latin typeface="微软雅黑" pitchFamily="34" charset="-122"/>
                <a:ea typeface="微软雅黑" pitchFamily="34" charset="-122"/>
              </a:rPr>
              <a:t>+ </a:t>
            </a:r>
            <a:r>
              <a:rPr lang="zh-CN" altLang="en-US" sz="1950" b="1" dirty="0" smtClean="0">
                <a:solidFill>
                  <a:srgbClr val="C00000"/>
                </a:solidFill>
                <a:latin typeface="微软雅黑" pitchFamily="34" charset="-122"/>
                <a:ea typeface="微软雅黑" pitchFamily="34" charset="-122"/>
              </a:rPr>
              <a:t>高</a:t>
            </a:r>
            <a:r>
              <a:rPr lang="zh-CN" altLang="en-US" sz="1950" b="1" dirty="0">
                <a:solidFill>
                  <a:srgbClr val="C00000"/>
                </a:solidFill>
                <a:latin typeface="微软雅黑" pitchFamily="34" charset="-122"/>
                <a:ea typeface="微软雅黑" pitchFamily="34" charset="-122"/>
              </a:rPr>
              <a:t>亮度</a:t>
            </a:r>
            <a:r>
              <a:rPr lang="en-US" altLang="zh-CN" sz="1950" b="1" dirty="0">
                <a:solidFill>
                  <a:srgbClr val="C00000"/>
                </a:solidFill>
                <a:latin typeface="微软雅黑" pitchFamily="34" charset="-122"/>
                <a:ea typeface="微软雅黑" pitchFamily="34" charset="-122"/>
              </a:rPr>
              <a:t>EIC</a:t>
            </a:r>
          </a:p>
        </p:txBody>
      </p:sp>
      <p:sp>
        <p:nvSpPr>
          <p:cNvPr id="12" name="矩形 4"/>
          <p:cNvSpPr>
            <a:spLocks noChangeArrowheads="1"/>
          </p:cNvSpPr>
          <p:nvPr/>
        </p:nvSpPr>
        <p:spPr bwMode="auto">
          <a:xfrm>
            <a:off x="347650" y="1321658"/>
            <a:ext cx="1871662" cy="609600"/>
          </a:xfrm>
          <a:prstGeom prst="rect">
            <a:avLst/>
          </a:prstGeom>
          <a:noFill/>
          <a:ln w="9525">
            <a:noFill/>
            <a:miter lim="800000"/>
            <a:headEnd/>
            <a:tailEnd/>
          </a:ln>
        </p:spPr>
        <p:txBody>
          <a:bodyPr>
            <a:spAutoFit/>
          </a:bodyPr>
          <a:lstStyle/>
          <a:p>
            <a:r>
              <a:rPr lang="zh-CN" altLang="en-US" sz="1700" b="1" dirty="0">
                <a:solidFill>
                  <a:srgbClr val="003366"/>
                </a:solidFill>
                <a:latin typeface="Times New Roman" pitchFamily="18" charset="0"/>
                <a:ea typeface="仿宋_GB2312" pitchFamily="49" charset="-122"/>
              </a:rPr>
              <a:t>脉冲流强最</a:t>
            </a:r>
          </a:p>
          <a:p>
            <a:r>
              <a:rPr lang="zh-CN" altLang="en-US" sz="1700" b="1" dirty="0">
                <a:solidFill>
                  <a:srgbClr val="003366"/>
                </a:solidFill>
                <a:latin typeface="Times New Roman" pitchFamily="18" charset="0"/>
                <a:ea typeface="仿宋_GB2312" pitchFamily="49" charset="-122"/>
              </a:rPr>
              <a:t>高超导直线</a:t>
            </a:r>
          </a:p>
        </p:txBody>
      </p:sp>
      <p:sp>
        <p:nvSpPr>
          <p:cNvPr id="13" name="矩形 4"/>
          <p:cNvSpPr>
            <a:spLocks noChangeArrowheads="1"/>
          </p:cNvSpPr>
          <p:nvPr/>
        </p:nvSpPr>
        <p:spPr bwMode="auto">
          <a:xfrm>
            <a:off x="2762240" y="1315308"/>
            <a:ext cx="2447925" cy="609600"/>
          </a:xfrm>
          <a:prstGeom prst="rect">
            <a:avLst/>
          </a:prstGeom>
          <a:noFill/>
          <a:ln w="9525">
            <a:noFill/>
            <a:miter lim="800000"/>
            <a:headEnd/>
            <a:tailEnd/>
          </a:ln>
        </p:spPr>
        <p:txBody>
          <a:bodyPr>
            <a:spAutoFit/>
          </a:bodyPr>
          <a:lstStyle/>
          <a:p>
            <a:r>
              <a:rPr lang="zh-CN" altLang="en-US" sz="1700" b="1" dirty="0">
                <a:solidFill>
                  <a:srgbClr val="003366"/>
                </a:solidFill>
                <a:latin typeface="仿宋_GB2312" pitchFamily="49" charset="-122"/>
                <a:ea typeface="仿宋_GB2312" pitchFamily="49" charset="-122"/>
              </a:rPr>
              <a:t>注入能量最高</a:t>
            </a:r>
          </a:p>
          <a:p>
            <a:r>
              <a:rPr lang="zh-CN" altLang="en-US" sz="1700" b="1" dirty="0">
                <a:solidFill>
                  <a:srgbClr val="003366"/>
                </a:solidFill>
                <a:latin typeface="仿宋_GB2312" pitchFamily="49" charset="-122"/>
                <a:ea typeface="仿宋_GB2312" pitchFamily="49" charset="-122"/>
              </a:rPr>
              <a:t>累积流强最高</a:t>
            </a:r>
          </a:p>
        </p:txBody>
      </p:sp>
      <p:sp>
        <p:nvSpPr>
          <p:cNvPr id="14" name="矩形 4"/>
          <p:cNvSpPr>
            <a:spLocks noChangeArrowheads="1"/>
          </p:cNvSpPr>
          <p:nvPr/>
        </p:nvSpPr>
        <p:spPr bwMode="auto">
          <a:xfrm>
            <a:off x="5205416" y="1337533"/>
            <a:ext cx="2016125" cy="609600"/>
          </a:xfrm>
          <a:prstGeom prst="rect">
            <a:avLst/>
          </a:prstGeom>
          <a:noFill/>
          <a:ln w="9525">
            <a:noFill/>
            <a:miter lim="800000"/>
            <a:headEnd/>
            <a:tailEnd/>
          </a:ln>
        </p:spPr>
        <p:txBody>
          <a:bodyPr>
            <a:spAutoFit/>
          </a:bodyPr>
          <a:lstStyle/>
          <a:p>
            <a:r>
              <a:rPr lang="zh-CN" altLang="en-US" sz="1700" b="1" dirty="0">
                <a:solidFill>
                  <a:srgbClr val="003366"/>
                </a:solidFill>
                <a:latin typeface="仿宋_GB2312" pitchFamily="49" charset="-122"/>
                <a:ea typeface="仿宋_GB2312" pitchFamily="49" charset="-122"/>
              </a:rPr>
              <a:t>纳秒束团压缩</a:t>
            </a:r>
          </a:p>
          <a:p>
            <a:r>
              <a:rPr lang="zh-CN" altLang="en-US" sz="1700" b="1" dirty="0">
                <a:solidFill>
                  <a:srgbClr val="003366"/>
                </a:solidFill>
                <a:latin typeface="仿宋_GB2312" pitchFamily="49" charset="-122"/>
                <a:ea typeface="仿宋_GB2312" pitchFamily="49" charset="-122"/>
              </a:rPr>
              <a:t>高能束流冷却</a:t>
            </a:r>
          </a:p>
        </p:txBody>
      </p:sp>
      <p:sp>
        <p:nvSpPr>
          <p:cNvPr id="15" name="矩形 4"/>
          <p:cNvSpPr>
            <a:spLocks noChangeArrowheads="1"/>
          </p:cNvSpPr>
          <p:nvPr/>
        </p:nvSpPr>
        <p:spPr bwMode="auto">
          <a:xfrm>
            <a:off x="7351713" y="1312133"/>
            <a:ext cx="2016125" cy="615950"/>
          </a:xfrm>
          <a:prstGeom prst="rect">
            <a:avLst/>
          </a:prstGeom>
          <a:noFill/>
          <a:ln w="9525">
            <a:noFill/>
            <a:miter lim="800000"/>
            <a:headEnd/>
            <a:tailEnd/>
          </a:ln>
        </p:spPr>
        <p:txBody>
          <a:bodyPr>
            <a:spAutoFit/>
          </a:bodyPr>
          <a:lstStyle/>
          <a:p>
            <a:r>
              <a:rPr lang="zh-CN" altLang="en-US" sz="1700" b="1" dirty="0">
                <a:solidFill>
                  <a:srgbClr val="C00000"/>
                </a:solidFill>
                <a:latin typeface="仿宋_GB2312" pitchFamily="49" charset="-122"/>
                <a:ea typeface="仿宋_GB2312" pitchFamily="49" charset="-122"/>
              </a:rPr>
              <a:t>双极化</a:t>
            </a:r>
            <a:endParaRPr lang="en-US" altLang="zh-CN" sz="1700" b="1" dirty="0">
              <a:solidFill>
                <a:srgbClr val="C00000"/>
              </a:solidFill>
              <a:latin typeface="仿宋_GB2312" pitchFamily="49" charset="-122"/>
              <a:ea typeface="仿宋_GB2312" pitchFamily="49" charset="-122"/>
            </a:endParaRPr>
          </a:p>
          <a:p>
            <a:r>
              <a:rPr lang="zh-CN" altLang="en-US" sz="1700" b="1" dirty="0">
                <a:solidFill>
                  <a:srgbClr val="C00000"/>
                </a:solidFill>
                <a:latin typeface="仿宋_GB2312" pitchFamily="49" charset="-122"/>
                <a:ea typeface="仿宋_GB2312" pitchFamily="49" charset="-122"/>
              </a:rPr>
              <a:t>高能电子冷却</a:t>
            </a:r>
          </a:p>
        </p:txBody>
      </p:sp>
      <p:sp>
        <p:nvSpPr>
          <p:cNvPr id="16" name="矩形 15"/>
          <p:cNvSpPr/>
          <p:nvPr/>
        </p:nvSpPr>
        <p:spPr>
          <a:xfrm>
            <a:off x="7362310" y="843930"/>
            <a:ext cx="1570131" cy="1176337"/>
          </a:xfrm>
          <a:prstGeom prst="rect">
            <a:avLst/>
          </a:prstGeom>
          <a:noFill/>
          <a:ln w="41275">
            <a:solidFill>
              <a:srgbClr val="FF0000"/>
            </a:solidFill>
            <a:prstDash val="dash"/>
          </a:ln>
        </p:spPr>
        <p:style>
          <a:lnRef idx="2">
            <a:schemeClr val="accent6"/>
          </a:lnRef>
          <a:fillRef idx="1">
            <a:schemeClr val="lt1"/>
          </a:fillRef>
          <a:effectRef idx="0">
            <a:schemeClr val="accent6"/>
          </a:effectRef>
          <a:fontRef idx="minor">
            <a:schemeClr val="dk1"/>
          </a:fontRef>
        </p:style>
        <p:txBody>
          <a:bodyPr anchor="ctr"/>
          <a:lstStyle/>
          <a:p>
            <a:pPr>
              <a:defRPr/>
            </a:pPr>
            <a:endParaRPr lang="zh-CN" altLang="en-US"/>
          </a:p>
        </p:txBody>
      </p:sp>
      <p:grpSp>
        <p:nvGrpSpPr>
          <p:cNvPr id="17" name="组合 16"/>
          <p:cNvGrpSpPr/>
          <p:nvPr/>
        </p:nvGrpSpPr>
        <p:grpSpPr>
          <a:xfrm rot="20872689">
            <a:off x="4042247" y="2790338"/>
            <a:ext cx="4990444" cy="1598969"/>
            <a:chOff x="0" y="5000636"/>
            <a:chExt cx="4240027" cy="1285884"/>
          </a:xfrm>
        </p:grpSpPr>
        <p:cxnSp>
          <p:nvCxnSpPr>
            <p:cNvPr id="18" name="Straight Connector 11"/>
            <p:cNvCxnSpPr/>
            <p:nvPr/>
          </p:nvCxnSpPr>
          <p:spPr bwMode="auto">
            <a:xfrm flipV="1">
              <a:off x="714348" y="5000636"/>
              <a:ext cx="2857502" cy="0"/>
            </a:xfrm>
            <a:prstGeom prst="line">
              <a:avLst/>
            </a:prstGeom>
            <a:ln w="41275">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nvGrpSpPr>
            <p:cNvPr id="19" name="Group 22"/>
            <p:cNvGrpSpPr>
              <a:grpSpLocks noChangeAspect="1"/>
            </p:cNvGrpSpPr>
            <p:nvPr/>
          </p:nvGrpSpPr>
          <p:grpSpPr bwMode="auto">
            <a:xfrm flipV="1">
              <a:off x="2786050" y="5000636"/>
              <a:ext cx="1453977" cy="1266833"/>
              <a:chOff x="3429615" y="2743199"/>
              <a:chExt cx="916552" cy="914400"/>
            </a:xfrm>
          </p:grpSpPr>
          <p:sp>
            <p:nvSpPr>
              <p:cNvPr id="24" name="Arc 3"/>
              <p:cNvSpPr>
                <a:spLocks/>
              </p:cNvSpPr>
              <p:nvPr/>
            </p:nvSpPr>
            <p:spPr>
              <a:xfrm>
                <a:off x="3433252" y="2743199"/>
                <a:ext cx="912915" cy="914400"/>
              </a:xfrm>
              <a:prstGeom prst="arc">
                <a:avLst/>
              </a:prstGeom>
              <a:ln w="41275">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sp>
            <p:nvSpPr>
              <p:cNvPr id="25" name="Arc 37"/>
              <p:cNvSpPr>
                <a:spLocks/>
              </p:cNvSpPr>
              <p:nvPr/>
            </p:nvSpPr>
            <p:spPr>
              <a:xfrm flipV="1">
                <a:off x="3429615" y="2743199"/>
                <a:ext cx="912915" cy="914400"/>
              </a:xfrm>
              <a:prstGeom prst="arc">
                <a:avLst/>
              </a:prstGeom>
              <a:ln w="41275">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grpSp>
        <p:grpSp>
          <p:nvGrpSpPr>
            <p:cNvPr id="20" name="Group 22"/>
            <p:cNvGrpSpPr>
              <a:grpSpLocks noChangeAspect="1"/>
            </p:cNvGrpSpPr>
            <p:nvPr/>
          </p:nvGrpSpPr>
          <p:grpSpPr bwMode="auto">
            <a:xfrm rot="10800000" flipV="1">
              <a:off x="0" y="5000636"/>
              <a:ext cx="1453977" cy="1266833"/>
              <a:chOff x="3429615" y="2743199"/>
              <a:chExt cx="916552" cy="914400"/>
            </a:xfrm>
          </p:grpSpPr>
          <p:sp>
            <p:nvSpPr>
              <p:cNvPr id="22" name="Arc 3"/>
              <p:cNvSpPr>
                <a:spLocks/>
              </p:cNvSpPr>
              <p:nvPr/>
            </p:nvSpPr>
            <p:spPr>
              <a:xfrm>
                <a:off x="3433252" y="2743199"/>
                <a:ext cx="912915" cy="914400"/>
              </a:xfrm>
              <a:prstGeom prst="arc">
                <a:avLst/>
              </a:prstGeom>
              <a:ln w="41275">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sp>
            <p:nvSpPr>
              <p:cNvPr id="23" name="Arc 37"/>
              <p:cNvSpPr>
                <a:spLocks/>
              </p:cNvSpPr>
              <p:nvPr/>
            </p:nvSpPr>
            <p:spPr>
              <a:xfrm flipV="1">
                <a:off x="3429615" y="2743199"/>
                <a:ext cx="912915" cy="914400"/>
              </a:xfrm>
              <a:prstGeom prst="arc">
                <a:avLst/>
              </a:prstGeom>
              <a:ln w="41275">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grpSp>
        <p:cxnSp>
          <p:nvCxnSpPr>
            <p:cNvPr id="21" name="Straight Connector 11"/>
            <p:cNvCxnSpPr/>
            <p:nvPr/>
          </p:nvCxnSpPr>
          <p:spPr bwMode="auto">
            <a:xfrm flipV="1">
              <a:off x="714348" y="6286520"/>
              <a:ext cx="2857502" cy="0"/>
            </a:xfrm>
            <a:prstGeom prst="line">
              <a:avLst/>
            </a:prstGeom>
            <a:ln w="41275">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20993681">
            <a:off x="379677" y="3266084"/>
            <a:ext cx="2443176" cy="549363"/>
            <a:chOff x="500040" y="2691675"/>
            <a:chExt cx="2443176" cy="465861"/>
          </a:xfrm>
        </p:grpSpPr>
        <p:grpSp>
          <p:nvGrpSpPr>
            <p:cNvPr id="27" name="Group 22"/>
            <p:cNvGrpSpPr>
              <a:grpSpLocks noChangeAspect="1"/>
            </p:cNvGrpSpPr>
            <p:nvPr/>
          </p:nvGrpSpPr>
          <p:grpSpPr bwMode="auto">
            <a:xfrm flipV="1">
              <a:off x="2466966" y="2705096"/>
              <a:ext cx="476250" cy="452440"/>
              <a:chOff x="3428095" y="2743879"/>
              <a:chExt cx="918826" cy="914811"/>
            </a:xfrm>
          </p:grpSpPr>
          <p:sp>
            <p:nvSpPr>
              <p:cNvPr id="33" name="Arc 3"/>
              <p:cNvSpPr>
                <a:spLocks/>
              </p:cNvSpPr>
              <p:nvPr/>
            </p:nvSpPr>
            <p:spPr>
              <a:xfrm>
                <a:off x="3431157" y="2774937"/>
                <a:ext cx="915764" cy="883753"/>
              </a:xfrm>
              <a:prstGeom prst="arc">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00">
                  <a:latin typeface="Arial" pitchFamily="34" charset="0"/>
                  <a:cs typeface="Arial" pitchFamily="34" charset="0"/>
                </a:endParaRPr>
              </a:p>
            </p:txBody>
          </p:sp>
          <p:sp>
            <p:nvSpPr>
              <p:cNvPr id="34" name="Arc 130"/>
              <p:cNvSpPr>
                <a:spLocks/>
              </p:cNvSpPr>
              <p:nvPr/>
            </p:nvSpPr>
            <p:spPr>
              <a:xfrm flipV="1">
                <a:off x="3428095" y="2743879"/>
                <a:ext cx="915762" cy="914811"/>
              </a:xfrm>
              <a:prstGeom prst="arc">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00">
                  <a:latin typeface="Arial" pitchFamily="34" charset="0"/>
                  <a:cs typeface="Arial" pitchFamily="34" charset="0"/>
                </a:endParaRPr>
              </a:p>
            </p:txBody>
          </p:sp>
        </p:grpSp>
        <p:grpSp>
          <p:nvGrpSpPr>
            <p:cNvPr id="28" name="Group 23"/>
            <p:cNvGrpSpPr>
              <a:grpSpLocks noChangeAspect="1"/>
            </p:cNvGrpSpPr>
            <p:nvPr/>
          </p:nvGrpSpPr>
          <p:grpSpPr bwMode="auto">
            <a:xfrm flipH="1" flipV="1">
              <a:off x="500040" y="2705096"/>
              <a:ext cx="476250" cy="452440"/>
              <a:chOff x="3429060" y="2743879"/>
              <a:chExt cx="918825" cy="940220"/>
            </a:xfrm>
          </p:grpSpPr>
          <p:sp>
            <p:nvSpPr>
              <p:cNvPr id="31" name="Arc 3"/>
              <p:cNvSpPr>
                <a:spLocks/>
              </p:cNvSpPr>
              <p:nvPr/>
            </p:nvSpPr>
            <p:spPr>
              <a:xfrm>
                <a:off x="3432122" y="2769289"/>
                <a:ext cx="915763" cy="914810"/>
              </a:xfrm>
              <a:prstGeom prst="arc">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00">
                  <a:latin typeface="Arial" pitchFamily="34" charset="0"/>
                  <a:cs typeface="Arial" pitchFamily="34" charset="0"/>
                </a:endParaRPr>
              </a:p>
            </p:txBody>
          </p:sp>
          <p:sp>
            <p:nvSpPr>
              <p:cNvPr id="32" name="Arc 128"/>
              <p:cNvSpPr>
                <a:spLocks/>
              </p:cNvSpPr>
              <p:nvPr/>
            </p:nvSpPr>
            <p:spPr>
              <a:xfrm flipV="1">
                <a:off x="3429060" y="2743879"/>
                <a:ext cx="915762" cy="914810"/>
              </a:xfrm>
              <a:prstGeom prst="arc">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00">
                  <a:latin typeface="Arial" pitchFamily="34" charset="0"/>
                  <a:cs typeface="Arial" pitchFamily="34" charset="0"/>
                </a:endParaRPr>
              </a:p>
            </p:txBody>
          </p:sp>
        </p:grpSp>
        <p:cxnSp>
          <p:nvCxnSpPr>
            <p:cNvPr id="29" name="Straight Connector 104"/>
            <p:cNvCxnSpPr/>
            <p:nvPr/>
          </p:nvCxnSpPr>
          <p:spPr bwMode="auto">
            <a:xfrm rot="16200000">
              <a:off x="1726693" y="1708819"/>
              <a:ext cx="14287" cy="1980000"/>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104"/>
            <p:cNvCxnSpPr/>
            <p:nvPr/>
          </p:nvCxnSpPr>
          <p:spPr bwMode="auto">
            <a:xfrm rot="16200000">
              <a:off x="1721677" y="2160392"/>
              <a:ext cx="14287" cy="1980000"/>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131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7985"/>
            <a:ext cx="328473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主要指标</a:t>
            </a:r>
            <a:endParaRPr lang="zh-CN" altLang="en-US" sz="3600" b="1" dirty="0">
              <a:solidFill>
                <a:srgbClr val="336699"/>
              </a:solidFill>
              <a:effectLst>
                <a:outerShdw blurRad="38100" dist="38100" dir="2700000" algn="tl">
                  <a:srgbClr val="C0C0C0"/>
                </a:outerShdw>
              </a:effectLst>
            </a:endParaRPr>
          </a:p>
        </p:txBody>
      </p:sp>
      <p:sp>
        <p:nvSpPr>
          <p:cNvPr id="1058858" name="Line 49"/>
          <p:cNvSpPr>
            <a:spLocks noChangeShapeType="1"/>
          </p:cNvSpPr>
          <p:nvPr/>
        </p:nvSpPr>
        <p:spPr bwMode="auto">
          <a:xfrm>
            <a:off x="0" y="863600"/>
            <a:ext cx="3348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8" name="圆角矩形 7"/>
          <p:cNvSpPr/>
          <p:nvPr/>
        </p:nvSpPr>
        <p:spPr>
          <a:xfrm>
            <a:off x="1116013" y="999028"/>
            <a:ext cx="6750050" cy="1439862"/>
          </a:xfrm>
          <a:prstGeom prst="roundRect">
            <a:avLst/>
          </a:prstGeom>
          <a:solidFill>
            <a:srgbClr val="00B0F0"/>
          </a:solidFill>
          <a:ln w="9525" cap="flat" cmpd="sng" algn="ctr">
            <a:solidFill>
              <a:srgbClr val="00B0F0"/>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 name="圆角矩形 16"/>
          <p:cNvSpPr>
            <a:spLocks noChangeArrowheads="1"/>
          </p:cNvSpPr>
          <p:nvPr/>
        </p:nvSpPr>
        <p:spPr bwMode="auto">
          <a:xfrm>
            <a:off x="565150" y="4689140"/>
            <a:ext cx="3827463" cy="1582737"/>
          </a:xfrm>
          <a:prstGeom prst="roundRect">
            <a:avLst>
              <a:gd name="adj" fmla="val 16667"/>
            </a:avLst>
          </a:prstGeom>
          <a:solidFill>
            <a:srgbClr val="00B0F0"/>
          </a:solidFill>
          <a:ln w="9525" algn="ctr">
            <a:solidFill>
              <a:srgbClr val="00B0F0"/>
            </a:solidFill>
            <a:round/>
            <a:headEnd/>
            <a:tailEnd/>
          </a:ln>
        </p:spPr>
        <p:txBody>
          <a:bodyPr/>
          <a:lstStyle/>
          <a:p>
            <a:endParaRPr lang="zh-CN" altLang="en-US">
              <a:latin typeface="Calibri" pitchFamily="34" charset="0"/>
            </a:endParaRPr>
          </a:p>
        </p:txBody>
      </p:sp>
      <p:sp>
        <p:nvSpPr>
          <p:cNvPr id="10" name="Inhaltsplatzhalter 2"/>
          <p:cNvSpPr>
            <a:spLocks/>
          </p:cNvSpPr>
          <p:nvPr/>
        </p:nvSpPr>
        <p:spPr bwMode="auto">
          <a:xfrm>
            <a:off x="414338" y="4749465"/>
            <a:ext cx="3965575" cy="285750"/>
          </a:xfrm>
          <a:prstGeom prst="rect">
            <a:avLst/>
          </a:prstGeom>
          <a:solidFill>
            <a:sysClr val="window" lastClr="FFFFFF">
              <a:alpha val="0"/>
            </a:sysClr>
          </a:solidFill>
          <a:ln w="9525">
            <a:noFill/>
            <a:miter lim="800000"/>
            <a:headEnd/>
            <a:tailEnd/>
          </a:ln>
        </p:spPr>
        <p:txBody>
          <a:bodyPr lIns="0" tIns="0" rIns="0" bIns="0"/>
          <a:lstStyle/>
          <a:p>
            <a:pPr marL="419100" marR="0" lvl="1" indent="-266700" defTabSz="914400" eaLnBrk="0"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00"/>
                </a:solidFill>
                <a:effectLst/>
                <a:uLnTx/>
                <a:uFillTx/>
                <a:latin typeface="Times New Roman" pitchFamily="18" charset="0"/>
                <a:ea typeface="黑体" pitchFamily="49" charset="-122"/>
                <a:cs typeface="Times New Roman" pitchFamily="18" charset="0"/>
              </a:rPr>
              <a:t>与</a:t>
            </a:r>
            <a:r>
              <a:rPr kumimoji="0" lang="en-US" altLang="zh-CN" sz="2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黑体" pitchFamily="49" charset="-122"/>
                <a:cs typeface="Times New Roman" pitchFamily="18" charset="0"/>
              </a:rPr>
              <a:t>HIRFL</a:t>
            </a:r>
            <a:r>
              <a:rPr kumimoji="0" lang="zh-CN" altLang="en-US" sz="2400" b="1" i="0" u="none" strike="noStrike" kern="0" cap="none" spc="0" normalizeH="0" baseline="0" noProof="0" dirty="0">
                <a:ln>
                  <a:noFill/>
                </a:ln>
                <a:solidFill>
                  <a:srgbClr val="FFFF00"/>
                </a:solidFill>
                <a:effectLst/>
                <a:uLnTx/>
                <a:uFillTx/>
                <a:latin typeface="Times New Roman" pitchFamily="18" charset="0"/>
                <a:ea typeface="黑体" pitchFamily="49" charset="-122"/>
                <a:cs typeface="Times New Roman" pitchFamily="18" charset="0"/>
              </a:rPr>
              <a:t>相比</a:t>
            </a:r>
          </a:p>
        </p:txBody>
      </p:sp>
      <p:sp>
        <p:nvSpPr>
          <p:cNvPr id="11" name="矩形 18"/>
          <p:cNvSpPr>
            <a:spLocks noChangeArrowheads="1"/>
          </p:cNvSpPr>
          <p:nvPr/>
        </p:nvSpPr>
        <p:spPr bwMode="auto">
          <a:xfrm>
            <a:off x="473075" y="5098715"/>
            <a:ext cx="3786188" cy="1095375"/>
          </a:xfrm>
          <a:prstGeom prst="rect">
            <a:avLst/>
          </a:prstGeom>
          <a:noFill/>
          <a:ln w="9525">
            <a:noFill/>
            <a:miter lim="800000"/>
            <a:headEnd/>
            <a:tailEnd/>
          </a:ln>
        </p:spPr>
        <p:txBody>
          <a:bodyPr>
            <a:spAutoFit/>
          </a:bodyPr>
          <a:lstStyle/>
          <a:p>
            <a:pPr marL="419100" marR="0" lvl="1" indent="-266700" algn="l" defTabSz="914400" eaLnBrk="0" fontAlgn="auto" latinLnBrk="0" hangingPunct="0">
              <a:lnSpc>
                <a:spcPct val="125000"/>
              </a:lnSpc>
              <a:spcBef>
                <a:spcPts val="0"/>
              </a:spcBef>
              <a:spcAft>
                <a:spcPts val="0"/>
              </a:spcAft>
              <a:buClrTx/>
              <a:buSzTx/>
              <a:buFont typeface="Arial" charset="0"/>
              <a:buChar char="─"/>
              <a:tabLst/>
              <a:defRPr/>
            </a:pP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 能量 </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sym typeface="Symbol" pitchFamily="18" charset="2"/>
              </a:rPr>
              <a:t>~</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 10</a:t>
            </a: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倍，</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 </a:t>
            </a: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流强 </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sym typeface="Symbol" pitchFamily="18" charset="2"/>
              </a:rPr>
              <a:t>~</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 1000</a:t>
            </a: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倍</a:t>
            </a:r>
          </a:p>
          <a:p>
            <a:pPr marL="419100" marR="0" lvl="1" indent="-266700" algn="l" defTabSz="914400" eaLnBrk="0" fontAlgn="auto" latinLnBrk="0" hangingPunct="0">
              <a:lnSpc>
                <a:spcPct val="125000"/>
              </a:lnSpc>
              <a:spcBef>
                <a:spcPts val="0"/>
              </a:spcBef>
              <a:spcAft>
                <a:spcPts val="0"/>
              </a:spcAft>
              <a:buClrTx/>
              <a:buSzTx/>
              <a:buFont typeface="Arial" charset="0"/>
              <a:buChar char="─"/>
              <a:tabLst/>
              <a:defRPr/>
            </a:pP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 放射性束流强  </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1000</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sym typeface="Symbol" pitchFamily="18" charset="2"/>
              </a:rPr>
              <a:t> ~ </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10000</a:t>
            </a: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倍</a:t>
            </a:r>
          </a:p>
          <a:p>
            <a:pPr marL="419100" marR="0" lvl="1" indent="-266700" algn="l" defTabSz="914400" eaLnBrk="0" fontAlgn="auto" latinLnBrk="0" hangingPunct="0">
              <a:lnSpc>
                <a:spcPct val="125000"/>
              </a:lnSpc>
              <a:spcBef>
                <a:spcPts val="0"/>
              </a:spcBef>
              <a:spcAft>
                <a:spcPts val="0"/>
              </a:spcAft>
              <a:buClrTx/>
              <a:buSzTx/>
              <a:buFont typeface="Arial" charset="0"/>
              <a:buChar char="─"/>
              <a:tabLst/>
              <a:defRPr/>
            </a:pP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 能量沉积率 </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 1000</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sym typeface="Symbol" pitchFamily="18" charset="2"/>
              </a:rPr>
              <a:t> ~ </a:t>
            </a:r>
            <a:r>
              <a:rPr kumimoji="0" lang="en-US" altLang="zh-CN"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10000</a:t>
            </a:r>
            <a:r>
              <a:rPr kumimoji="0" lang="zh-CN" altLang="en-US" sz="1800" b="1" i="0" u="none" strike="noStrike" kern="0" cap="none" spc="0" normalizeH="0" baseline="0" noProof="0" dirty="0">
                <a:ln>
                  <a:noFill/>
                </a:ln>
                <a:solidFill>
                  <a:sysClr val="window" lastClr="FFFFFF"/>
                </a:solidFill>
                <a:effectLst/>
                <a:uLnTx/>
                <a:uFillTx/>
                <a:latin typeface="Times New Roman" pitchFamily="18" charset="0"/>
                <a:ea typeface="黑体" pitchFamily="49" charset="-122"/>
                <a:cs typeface="Times New Roman" pitchFamily="18" charset="0"/>
              </a:rPr>
              <a:t>倍</a:t>
            </a:r>
          </a:p>
        </p:txBody>
      </p:sp>
      <p:sp>
        <p:nvSpPr>
          <p:cNvPr id="12" name="圆角矩形 16"/>
          <p:cNvSpPr>
            <a:spLocks noChangeArrowheads="1"/>
          </p:cNvSpPr>
          <p:nvPr/>
        </p:nvSpPr>
        <p:spPr bwMode="auto">
          <a:xfrm>
            <a:off x="4759325" y="4703427"/>
            <a:ext cx="3827463" cy="1582738"/>
          </a:xfrm>
          <a:prstGeom prst="roundRect">
            <a:avLst>
              <a:gd name="adj" fmla="val 16667"/>
            </a:avLst>
          </a:prstGeom>
          <a:solidFill>
            <a:srgbClr val="00B0F0"/>
          </a:solidFill>
          <a:ln w="9525" algn="ctr">
            <a:solidFill>
              <a:srgbClr val="00B0F0"/>
            </a:solidFill>
            <a:round/>
            <a:headEnd/>
            <a:tailEnd/>
          </a:ln>
        </p:spPr>
        <p:txBody>
          <a:bodyPr/>
          <a:lstStyle/>
          <a:p>
            <a:endParaRPr lang="zh-CN" altLang="en-US">
              <a:latin typeface="Calibri" pitchFamily="34" charset="0"/>
            </a:endParaRPr>
          </a:p>
        </p:txBody>
      </p:sp>
      <p:sp>
        <p:nvSpPr>
          <p:cNvPr id="13" name="Inhaltsplatzhalter 2"/>
          <p:cNvSpPr>
            <a:spLocks/>
          </p:cNvSpPr>
          <p:nvPr/>
        </p:nvSpPr>
        <p:spPr bwMode="auto">
          <a:xfrm>
            <a:off x="4662488" y="4754227"/>
            <a:ext cx="3787775" cy="285750"/>
          </a:xfrm>
          <a:prstGeom prst="rect">
            <a:avLst/>
          </a:prstGeom>
          <a:solidFill>
            <a:sysClr val="window" lastClr="FFFFFF">
              <a:alpha val="0"/>
            </a:sysClr>
          </a:solidFill>
          <a:ln w="9525">
            <a:noFill/>
            <a:miter lim="800000"/>
            <a:headEnd/>
            <a:tailEnd/>
          </a:ln>
        </p:spPr>
        <p:txBody>
          <a:bodyPr lIns="0" tIns="0" rIns="0" bIns="0"/>
          <a:lstStyle/>
          <a:p>
            <a:pPr marL="419100" marR="0" lvl="1" indent="-266700" defTabSz="914400" eaLnBrk="0"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00"/>
                </a:solidFill>
                <a:effectLst/>
                <a:uLnTx/>
                <a:uFillTx/>
                <a:latin typeface="Times New Roman" pitchFamily="18" charset="0"/>
                <a:ea typeface="黑体" pitchFamily="49" charset="-122"/>
                <a:cs typeface="Times New Roman" pitchFamily="18" charset="0"/>
              </a:rPr>
              <a:t>与德国</a:t>
            </a:r>
            <a:r>
              <a:rPr kumimoji="0" lang="en-US" altLang="zh-CN" sz="2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黑体" pitchFamily="49" charset="-122"/>
                <a:cs typeface="Times New Roman" pitchFamily="18" charset="0"/>
              </a:rPr>
              <a:t>FAIR</a:t>
            </a:r>
            <a:r>
              <a:rPr kumimoji="0" lang="zh-CN" altLang="en-US" sz="2400" b="1" i="0" u="none" strike="noStrike" kern="0" cap="none" spc="0" normalizeH="0" baseline="0" noProof="0" dirty="0">
                <a:ln>
                  <a:noFill/>
                </a:ln>
                <a:solidFill>
                  <a:srgbClr val="FFFF00"/>
                </a:solidFill>
                <a:effectLst/>
                <a:uLnTx/>
                <a:uFillTx/>
                <a:latin typeface="Times New Roman" pitchFamily="18" charset="0"/>
                <a:ea typeface="黑体" pitchFamily="49" charset="-122"/>
                <a:cs typeface="Times New Roman" pitchFamily="18" charset="0"/>
              </a:rPr>
              <a:t>相比</a:t>
            </a:r>
          </a:p>
        </p:txBody>
      </p:sp>
      <p:sp>
        <p:nvSpPr>
          <p:cNvPr id="14" name="矩形 18"/>
          <p:cNvSpPr>
            <a:spLocks noChangeArrowheads="1"/>
          </p:cNvSpPr>
          <p:nvPr/>
        </p:nvSpPr>
        <p:spPr bwMode="auto">
          <a:xfrm>
            <a:off x="4721225" y="5103477"/>
            <a:ext cx="3990975" cy="1130300"/>
          </a:xfrm>
          <a:prstGeom prst="rect">
            <a:avLst/>
          </a:prstGeom>
          <a:noFill/>
          <a:ln w="9525">
            <a:noFill/>
            <a:miter lim="800000"/>
            <a:headEnd/>
            <a:tailEnd/>
          </a:ln>
        </p:spPr>
        <p:txBody>
          <a:bodyPr>
            <a:spAutoFit/>
          </a:bodyPr>
          <a:lstStyle/>
          <a:p>
            <a:pPr marL="419100" marR="0" lvl="1" indent="-266700" algn="l" defTabSz="914400" eaLnBrk="0" fontAlgn="auto" latinLnBrk="0" hangingPunct="0">
              <a:lnSpc>
                <a:spcPct val="125000"/>
              </a:lnSpc>
              <a:spcBef>
                <a:spcPts val="0"/>
              </a:spcBef>
              <a:spcAft>
                <a:spcPts val="0"/>
              </a:spcAft>
              <a:buClrTx/>
              <a:buSzTx/>
              <a:buFont typeface="Arial" charset="0"/>
              <a:buChar char="─"/>
              <a:tabLst/>
              <a:defRPr/>
            </a:pPr>
            <a:r>
              <a:rPr kumimoji="0" lang="zh-CN" altLang="en-US"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 流强 </a:t>
            </a:r>
            <a:r>
              <a:rPr kumimoji="0" lang="en-US" altLang="zh-CN"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sym typeface="Symbol" pitchFamily="18" charset="2"/>
              </a:rPr>
              <a:t>~</a:t>
            </a:r>
            <a:r>
              <a:rPr kumimoji="0" lang="en-US" altLang="zh-CN"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 2.5</a:t>
            </a:r>
            <a:r>
              <a:rPr kumimoji="0" lang="zh-CN" altLang="en-US"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倍， 能量沉积率 </a:t>
            </a:r>
            <a:r>
              <a:rPr kumimoji="0" lang="en-US" altLang="zh-CN"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sym typeface="Symbol" pitchFamily="18" charset="2"/>
              </a:rPr>
              <a:t>~</a:t>
            </a:r>
            <a:r>
              <a:rPr kumimoji="0" lang="en-US" altLang="zh-CN"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 3</a:t>
            </a:r>
            <a:r>
              <a:rPr kumimoji="0" lang="zh-CN" altLang="en-US"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倍</a:t>
            </a:r>
          </a:p>
          <a:p>
            <a:pPr marL="419100" marR="0" lvl="1" indent="-266700" algn="l" defTabSz="914400" eaLnBrk="0" fontAlgn="auto" latinLnBrk="0" hangingPunct="0">
              <a:lnSpc>
                <a:spcPct val="125000"/>
              </a:lnSpc>
              <a:spcBef>
                <a:spcPts val="0"/>
              </a:spcBef>
              <a:spcAft>
                <a:spcPts val="0"/>
              </a:spcAft>
              <a:buClrTx/>
              <a:buSzTx/>
              <a:buFont typeface="Arial" charset="0"/>
              <a:buChar char="─"/>
              <a:tabLst/>
              <a:defRPr/>
            </a:pPr>
            <a:r>
              <a:rPr kumimoji="0" lang="zh-CN" altLang="en-US"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 高能电子冷却（</a:t>
            </a:r>
            <a:r>
              <a:rPr kumimoji="0" lang="en-US" altLang="zh-CN"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0.5-1.0mm</a:t>
            </a:r>
            <a:r>
              <a:rPr kumimoji="0" lang="zh-CN" altLang="en-US"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束班）</a:t>
            </a:r>
          </a:p>
          <a:p>
            <a:pPr marL="419100" marR="0" lvl="1" indent="-266700" algn="l" defTabSz="914400" eaLnBrk="0" fontAlgn="auto" latinLnBrk="0" hangingPunct="0">
              <a:lnSpc>
                <a:spcPct val="125000"/>
              </a:lnSpc>
              <a:spcBef>
                <a:spcPts val="0"/>
              </a:spcBef>
              <a:spcAft>
                <a:spcPts val="0"/>
              </a:spcAft>
              <a:buClrTx/>
              <a:buSzTx/>
              <a:buFont typeface="Arial" charset="0"/>
              <a:buChar char="─"/>
              <a:tabLst/>
              <a:defRPr/>
            </a:pPr>
            <a:r>
              <a:rPr kumimoji="0" lang="zh-CN" altLang="en-US"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 高能电子</a:t>
            </a:r>
            <a:r>
              <a:rPr kumimoji="0" lang="en-US" altLang="zh-CN"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a:t>
            </a:r>
            <a:r>
              <a:rPr kumimoji="0" lang="zh-CN" altLang="en-US" sz="1800" b="1" i="0" u="none" strike="noStrike" kern="0" cap="none" spc="0" normalizeH="0" baseline="0" noProof="0">
                <a:ln>
                  <a:noFill/>
                </a:ln>
                <a:solidFill>
                  <a:sysClr val="window" lastClr="FFFFFF"/>
                </a:solidFill>
                <a:effectLst/>
                <a:uLnTx/>
                <a:uFillTx/>
                <a:latin typeface="Times New Roman" pitchFamily="18" charset="0"/>
                <a:ea typeface="黑体" pitchFamily="49" charset="-122"/>
                <a:cs typeface="Times New Roman" pitchFamily="18" charset="0"/>
              </a:rPr>
              <a:t>质子束诊断</a:t>
            </a:r>
          </a:p>
        </p:txBody>
      </p:sp>
      <p:sp>
        <p:nvSpPr>
          <p:cNvPr id="15" name="矩形 23"/>
          <p:cNvSpPr>
            <a:spLocks noChangeArrowheads="1"/>
          </p:cNvSpPr>
          <p:nvPr/>
        </p:nvSpPr>
        <p:spPr bwMode="auto">
          <a:xfrm>
            <a:off x="1116013" y="998965"/>
            <a:ext cx="6750050" cy="1362075"/>
          </a:xfrm>
          <a:prstGeom prst="rect">
            <a:avLst/>
          </a:prstGeom>
          <a:noFill/>
          <a:ln w="9525" algn="ctr">
            <a:noFill/>
            <a:miter lim="800000"/>
            <a:headEnd/>
            <a:tailEnd/>
          </a:ln>
        </p:spPr>
        <p:txBody>
          <a:bodyPr>
            <a:spAutoFit/>
          </a:bodyPr>
          <a:lstStyle/>
          <a:p>
            <a:pPr>
              <a:lnSpc>
                <a:spcPct val="125000"/>
              </a:lnSpc>
            </a:pPr>
            <a:r>
              <a:rPr lang="en-US" altLang="zh-CN" sz="2200" b="1">
                <a:solidFill>
                  <a:srgbClr val="FF0000"/>
                </a:solidFill>
                <a:latin typeface="Times New Roman" pitchFamily="18" charset="0"/>
                <a:ea typeface="黑体" pitchFamily="49" charset="-122"/>
                <a:cs typeface="Times New Roman" pitchFamily="18" charset="0"/>
              </a:rPr>
              <a:t>iLinac</a:t>
            </a:r>
            <a:r>
              <a:rPr lang="en-US" altLang="zh-CN" sz="2200" b="1">
                <a:solidFill>
                  <a:srgbClr val="FFFF00"/>
                </a:solidFill>
                <a:latin typeface="Times New Roman" pitchFamily="18" charset="0"/>
                <a:ea typeface="黑体" pitchFamily="49" charset="-122"/>
                <a:cs typeface="Times New Roman" pitchFamily="18" charset="0"/>
              </a:rPr>
              <a:t> </a:t>
            </a:r>
            <a:r>
              <a:rPr lang="zh-CN" altLang="en-US" sz="2200" b="1">
                <a:solidFill>
                  <a:srgbClr val="FFFF00"/>
                </a:solidFill>
                <a:latin typeface="Times New Roman" pitchFamily="18" charset="0"/>
                <a:ea typeface="黑体" pitchFamily="49" charset="-122"/>
                <a:cs typeface="Times New Roman" pitchFamily="18" charset="0"/>
              </a:rPr>
              <a:t>提供最强的高电荷态重离子脉冲束流</a:t>
            </a:r>
          </a:p>
          <a:p>
            <a:pPr>
              <a:lnSpc>
                <a:spcPct val="125000"/>
              </a:lnSpc>
            </a:pPr>
            <a:r>
              <a:rPr lang="en-US" altLang="zh-CN" sz="2200" b="1">
                <a:solidFill>
                  <a:srgbClr val="FF0000"/>
                </a:solidFill>
                <a:latin typeface="Times New Roman" pitchFamily="18" charset="0"/>
                <a:ea typeface="黑体" pitchFamily="49" charset="-122"/>
                <a:cs typeface="Times New Roman" pitchFamily="18" charset="0"/>
              </a:rPr>
              <a:t>CRing</a:t>
            </a:r>
            <a:r>
              <a:rPr lang="en-US" altLang="zh-CN" sz="2200" b="1">
                <a:solidFill>
                  <a:srgbClr val="FFFF00"/>
                </a:solidFill>
                <a:latin typeface="Times New Roman" pitchFamily="18" charset="0"/>
                <a:ea typeface="黑体" pitchFamily="49" charset="-122"/>
                <a:cs typeface="Times New Roman" pitchFamily="18" charset="0"/>
              </a:rPr>
              <a:t> </a:t>
            </a:r>
            <a:r>
              <a:rPr lang="zh-CN" altLang="en-US" sz="2200" b="1">
                <a:solidFill>
                  <a:srgbClr val="FFFF00"/>
                </a:solidFill>
                <a:latin typeface="Times New Roman" pitchFamily="18" charset="0"/>
                <a:ea typeface="黑体" pitchFamily="49" charset="-122"/>
                <a:cs typeface="Times New Roman" pitchFamily="18" charset="0"/>
              </a:rPr>
              <a:t>产生最高功率短脉冲高能重离子束团</a:t>
            </a:r>
          </a:p>
          <a:p>
            <a:pPr>
              <a:lnSpc>
                <a:spcPct val="125000"/>
              </a:lnSpc>
            </a:pPr>
            <a:r>
              <a:rPr lang="en-US" altLang="zh-CN" sz="2200" b="1">
                <a:solidFill>
                  <a:srgbClr val="FF0000"/>
                </a:solidFill>
                <a:latin typeface="Times New Roman" pitchFamily="18" charset="0"/>
                <a:ea typeface="黑体" pitchFamily="49" charset="-122"/>
                <a:cs typeface="Times New Roman" pitchFamily="18" charset="0"/>
              </a:rPr>
              <a:t> SRing </a:t>
            </a:r>
            <a:r>
              <a:rPr lang="zh-CN" altLang="en-US" sz="2200" b="1">
                <a:solidFill>
                  <a:srgbClr val="FFFF00"/>
                </a:solidFill>
                <a:latin typeface="Times New Roman" pitchFamily="18" charset="0"/>
                <a:ea typeface="黑体" pitchFamily="49" charset="-122"/>
                <a:cs typeface="Times New Roman" pitchFamily="18" charset="0"/>
              </a:rPr>
              <a:t>制备高品质放射性束开展高精度实验</a:t>
            </a:r>
          </a:p>
        </p:txBody>
      </p:sp>
      <p:graphicFrame>
        <p:nvGraphicFramePr>
          <p:cNvPr id="16" name="Group 32"/>
          <p:cNvGraphicFramePr>
            <a:graphicFrameLocks noGrp="1"/>
          </p:cNvGraphicFramePr>
          <p:nvPr>
            <p:extLst>
              <p:ext uri="{D42A27DB-BD31-4B8C-83A1-F6EECF244321}">
                <p14:modId xmlns:p14="http://schemas.microsoft.com/office/powerpoint/2010/main" val="1743162302"/>
              </p:ext>
            </p:extLst>
          </p:nvPr>
        </p:nvGraphicFramePr>
        <p:xfrm>
          <a:off x="1368425" y="2618910"/>
          <a:ext cx="6264275" cy="1871663"/>
        </p:xfrm>
        <a:graphic>
          <a:graphicData uri="http://schemas.openxmlformats.org/drawingml/2006/table">
            <a:tbl>
              <a:tblPr/>
              <a:tblGrid>
                <a:gridCol w="1612900"/>
                <a:gridCol w="2233613"/>
                <a:gridCol w="2417762"/>
              </a:tblGrid>
              <a:tr h="3984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离子</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zh-CN" altLang="en-US"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最高能量 </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(GeV/u)</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zh-CN" altLang="en-US"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脉冲流强（</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ppp</a:t>
                      </a:r>
                      <a:r>
                        <a:rPr kumimoji="1" lang="zh-CN" altLang="en-US"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3683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p</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12.0</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sym typeface="Symbol" pitchFamily="18" charset="2"/>
                        </a:rPr>
                        <a:t>8.0</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10</a:t>
                      </a: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12</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 </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3683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18</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O</a:t>
                      </a: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6+</a:t>
                      </a:r>
                      <a:endPar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endParaRP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3.2</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sym typeface="Symbol" pitchFamily="18" charset="2"/>
                        </a:rPr>
                        <a:t>4.0</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10</a:t>
                      </a: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12</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3683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78</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Kr</a:t>
                      </a: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19+</a:t>
                      </a:r>
                      <a:endPar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endParaRP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2.2</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sym typeface="Symbol" pitchFamily="18" charset="2"/>
                        </a:rPr>
                        <a:t>2.4</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10</a:t>
                      </a: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12</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3683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238</a:t>
                      </a: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U</a:t>
                      </a:r>
                      <a:r>
                        <a:rPr kumimoji="1" lang="en-US" altLang="zh-CN" sz="2000" b="1" i="0" u="none" strike="noStrike" cap="none" normalizeH="0" baseline="30000" smtClean="0">
                          <a:ln>
                            <a:noFill/>
                          </a:ln>
                          <a:solidFill>
                            <a:srgbClr val="003366"/>
                          </a:solidFill>
                          <a:effectLst/>
                          <a:latin typeface="Times New Roman" pitchFamily="18" charset="0"/>
                          <a:ea typeface="黑体" pitchFamily="49" charset="-122"/>
                          <a:cs typeface="Times New Roman" pitchFamily="18" charset="0"/>
                        </a:rPr>
                        <a:t>34+</a:t>
                      </a:r>
                      <a:endPar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endParaRP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smtClean="0">
                          <a:ln>
                            <a:noFill/>
                          </a:ln>
                          <a:solidFill>
                            <a:srgbClr val="003366"/>
                          </a:solidFill>
                          <a:effectLst/>
                          <a:latin typeface="Times New Roman" pitchFamily="18" charset="0"/>
                          <a:ea typeface="黑体" pitchFamily="49" charset="-122"/>
                          <a:cs typeface="Times New Roman" pitchFamily="18" charset="0"/>
                        </a:rPr>
                        <a:t>1.1</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zh-CN" sz="2000" b="1" i="0" u="none" strike="noStrike" cap="none" normalizeH="0" baseline="0" dirty="0" smtClean="0">
                          <a:ln>
                            <a:noFill/>
                          </a:ln>
                          <a:solidFill>
                            <a:srgbClr val="003366"/>
                          </a:solidFill>
                          <a:effectLst/>
                          <a:latin typeface="Times New Roman" pitchFamily="18" charset="0"/>
                          <a:ea typeface="黑体" pitchFamily="49" charset="-122"/>
                          <a:cs typeface="Times New Roman" pitchFamily="18" charset="0"/>
                          <a:sym typeface="Symbol" pitchFamily="18" charset="2"/>
                        </a:rPr>
                        <a:t>1.0</a:t>
                      </a:r>
                      <a:r>
                        <a:rPr kumimoji="1" lang="en-US" altLang="zh-CN" sz="2000" b="1" i="0" u="none" strike="noStrike" cap="none" normalizeH="0" baseline="0" dirty="0" smtClean="0">
                          <a:ln>
                            <a:noFill/>
                          </a:ln>
                          <a:solidFill>
                            <a:srgbClr val="003366"/>
                          </a:solidFill>
                          <a:effectLst/>
                          <a:latin typeface="Times New Roman" pitchFamily="18" charset="0"/>
                          <a:ea typeface="黑体" pitchFamily="49" charset="-122"/>
                          <a:cs typeface="Times New Roman" pitchFamily="18" charset="0"/>
                        </a:rPr>
                        <a:t>10</a:t>
                      </a:r>
                      <a:r>
                        <a:rPr kumimoji="1" lang="en-US" altLang="zh-CN" sz="2000" b="1" i="0" u="none" strike="noStrike" cap="none" normalizeH="0" baseline="30000" dirty="0" smtClean="0">
                          <a:ln>
                            <a:noFill/>
                          </a:ln>
                          <a:solidFill>
                            <a:srgbClr val="003366"/>
                          </a:solidFill>
                          <a:effectLst/>
                          <a:latin typeface="Times New Roman" pitchFamily="18" charset="0"/>
                          <a:ea typeface="黑体" pitchFamily="49" charset="-122"/>
                          <a:cs typeface="Times New Roman" pitchFamily="18" charset="0"/>
                        </a:rPr>
                        <a:t>12</a:t>
                      </a:r>
                    </a:p>
                  </a:txBody>
                  <a:tcPr marL="90000" marR="90000" marT="46800" marB="46800" anchor="ctr" horzOverflow="overflow">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bl>
          </a:graphicData>
        </a:graphic>
      </p:graphicFrame>
      <p:sp>
        <p:nvSpPr>
          <p:cNvPr id="17" name="TextBox 16"/>
          <p:cNvSpPr txBox="1"/>
          <p:nvPr/>
        </p:nvSpPr>
        <p:spPr>
          <a:xfrm>
            <a:off x="969963" y="6338552"/>
            <a:ext cx="2968625" cy="461963"/>
          </a:xfrm>
          <a:prstGeom prst="rect">
            <a:avLst/>
          </a:prstGeom>
          <a:noFill/>
        </p:spPr>
        <p:txBody>
          <a:bodyPr wrap="none">
            <a:spAutoFit/>
          </a:bodyPr>
          <a:lstStyle/>
          <a:p>
            <a:pPr fontAlgn="auto">
              <a:spcBef>
                <a:spcPts val="0"/>
              </a:spcBef>
              <a:spcAft>
                <a:spcPts val="0"/>
              </a:spcAft>
              <a:defRPr/>
            </a:pPr>
            <a:r>
              <a:rPr lang="zh-CN" altLang="en-US" sz="2400" b="1" dirty="0">
                <a:solidFill>
                  <a:srgbClr val="003366"/>
                </a:solidFill>
                <a:effectLst>
                  <a:outerShdw blurRad="38100" dist="38100" dir="2700000" algn="tl">
                    <a:srgbClr val="000000">
                      <a:alpha val="43137"/>
                    </a:srgbClr>
                  </a:outerShdw>
                </a:effectLst>
                <a:latin typeface="+mj-lt"/>
                <a:ea typeface="黑体" pitchFamily="49" charset="-122"/>
              </a:rPr>
              <a:t>兰州重离子研究装置</a:t>
            </a:r>
          </a:p>
        </p:txBody>
      </p:sp>
      <p:sp>
        <p:nvSpPr>
          <p:cNvPr id="18" name="TextBox 17"/>
          <p:cNvSpPr txBox="1"/>
          <p:nvPr/>
        </p:nvSpPr>
        <p:spPr>
          <a:xfrm>
            <a:off x="4708525" y="6338552"/>
            <a:ext cx="3897313" cy="461963"/>
          </a:xfrm>
          <a:prstGeom prst="rect">
            <a:avLst/>
          </a:prstGeom>
          <a:noFill/>
        </p:spPr>
        <p:txBody>
          <a:bodyPr wrap="none">
            <a:spAutoFit/>
          </a:bodyPr>
          <a:lstStyle/>
          <a:p>
            <a:pPr fontAlgn="auto">
              <a:spcBef>
                <a:spcPts val="0"/>
              </a:spcBef>
              <a:spcAft>
                <a:spcPts val="0"/>
              </a:spcAft>
              <a:defRPr/>
            </a:pPr>
            <a:r>
              <a:rPr lang="zh-CN" altLang="en-US" sz="2400" b="1" dirty="0">
                <a:solidFill>
                  <a:srgbClr val="003366"/>
                </a:solidFill>
                <a:effectLst>
                  <a:outerShdw blurRad="38100" dist="38100" dir="2700000" algn="tl">
                    <a:srgbClr val="000000">
                      <a:alpha val="43137"/>
                    </a:srgbClr>
                  </a:outerShdw>
                </a:effectLst>
                <a:latin typeface="+mj-lt"/>
                <a:ea typeface="黑体" pitchFamily="49" charset="-122"/>
              </a:rPr>
              <a:t>德国反质子与离子研究装置</a:t>
            </a:r>
          </a:p>
        </p:txBody>
      </p:sp>
      <p:sp>
        <p:nvSpPr>
          <p:cNvPr id="19" name="Rectangle 2"/>
          <p:cNvSpPr>
            <a:spLocks noChangeArrowheads="1"/>
          </p:cNvSpPr>
          <p:nvPr/>
        </p:nvSpPr>
        <p:spPr bwMode="auto">
          <a:xfrm>
            <a:off x="5566925" y="278650"/>
            <a:ext cx="319054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zh-CN" altLang="en-US" sz="3200" b="1" dirty="0">
                <a:solidFill>
                  <a:srgbClr val="336699"/>
                </a:solidFill>
                <a:effectLst>
                  <a:outerShdw blurRad="38100" dist="38100" dir="2700000" algn="tl">
                    <a:srgbClr val="C0C0C0"/>
                  </a:outerShdw>
                </a:effectLst>
              </a:rPr>
              <a:t>先进性与创新性</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7"/>
          <p:cNvSpPr txBox="1">
            <a:spLocks noChangeArrowheads="1"/>
          </p:cNvSpPr>
          <p:nvPr/>
        </p:nvSpPr>
        <p:spPr bwMode="auto">
          <a:xfrm>
            <a:off x="1376645" y="2125592"/>
            <a:ext cx="6572328" cy="3508653"/>
          </a:xfrm>
          <a:prstGeom prst="rect">
            <a:avLst/>
          </a:prstGeom>
          <a:noFill/>
          <a:ln w="9525">
            <a:noFill/>
            <a:miter lim="800000"/>
            <a:headEnd/>
            <a:tailEnd/>
          </a:ln>
        </p:spPr>
        <p:txBody>
          <a:bodyPr wrap="square">
            <a:spAutoFit/>
          </a:bodyPr>
          <a:lstStyle/>
          <a:p>
            <a:pPr>
              <a:lnSpc>
                <a:spcPct val="150000"/>
              </a:lnSpc>
              <a:buClr>
                <a:srgbClr val="FF0000"/>
              </a:buClr>
              <a:buFontTx/>
              <a:buChar char="o"/>
            </a:pPr>
            <a:r>
              <a:rPr lang="en-US" altLang="zh-CN" sz="2800" dirty="0">
                <a:solidFill>
                  <a:srgbClr val="000000"/>
                </a:solidFill>
                <a:latin typeface="Calibri" pitchFamily="34" charset="0"/>
                <a:ea typeface="MS PGothic" pitchFamily="34" charset="-128"/>
              </a:rPr>
              <a:t>   </a:t>
            </a:r>
            <a:r>
              <a:rPr lang="en-US" altLang="zh-CN" sz="2800" b="1" dirty="0">
                <a:solidFill>
                  <a:srgbClr val="0000CC"/>
                </a:solidFill>
                <a:latin typeface="Calibri" pitchFamily="34" charset="0"/>
                <a:ea typeface="MS PGothic" pitchFamily="34" charset="-128"/>
              </a:rPr>
              <a:t>SECR</a:t>
            </a:r>
            <a:r>
              <a:rPr lang="en-US" altLang="zh-CN" sz="2800" dirty="0">
                <a:solidFill>
                  <a:srgbClr val="003399"/>
                </a:solidFill>
                <a:latin typeface="Calibri" pitchFamily="34" charset="0"/>
                <a:ea typeface="MS PGothic" pitchFamily="34" charset="-128"/>
              </a:rPr>
              <a:t>- </a:t>
            </a:r>
            <a:r>
              <a:rPr lang="en-US" altLang="zh-CN" sz="2600" dirty="0">
                <a:solidFill>
                  <a:srgbClr val="333399"/>
                </a:solidFill>
                <a:latin typeface="Calibri" pitchFamily="34" charset="0"/>
                <a:ea typeface="MS PGothic" pitchFamily="34" charset="-128"/>
              </a:rPr>
              <a:t>high current SC ECR source</a:t>
            </a:r>
          </a:p>
          <a:p>
            <a:pPr>
              <a:lnSpc>
                <a:spcPct val="150000"/>
              </a:lnSpc>
              <a:buClr>
                <a:srgbClr val="FF0000"/>
              </a:buClr>
              <a:buFontTx/>
              <a:buChar char="o"/>
            </a:pPr>
            <a:r>
              <a:rPr lang="en-US" altLang="zh-CN" sz="2800" dirty="0">
                <a:solidFill>
                  <a:srgbClr val="003399"/>
                </a:solidFill>
                <a:latin typeface="Calibri" pitchFamily="34" charset="0"/>
                <a:ea typeface="MS PGothic" pitchFamily="34" charset="-128"/>
              </a:rPr>
              <a:t>   </a:t>
            </a:r>
            <a:r>
              <a:rPr lang="en-US" altLang="zh-CN" sz="2800" b="1" dirty="0" err="1">
                <a:solidFill>
                  <a:srgbClr val="0000CC"/>
                </a:solidFill>
                <a:latin typeface="Calibri" pitchFamily="34" charset="0"/>
                <a:ea typeface="MS PGothic" pitchFamily="34" charset="-128"/>
              </a:rPr>
              <a:t>iLinac</a:t>
            </a:r>
            <a:r>
              <a:rPr lang="en-US" altLang="zh-CN" sz="2800" b="1" dirty="0">
                <a:solidFill>
                  <a:srgbClr val="0000CC"/>
                </a:solidFill>
                <a:latin typeface="Calibri" pitchFamily="34" charset="0"/>
                <a:ea typeface="MS PGothic" pitchFamily="34" charset="-128"/>
              </a:rPr>
              <a:t>- </a:t>
            </a:r>
            <a:r>
              <a:rPr lang="en-US" altLang="zh-CN" sz="2800" dirty="0">
                <a:solidFill>
                  <a:srgbClr val="003399"/>
                </a:solidFill>
                <a:latin typeface="Calibri" pitchFamily="34" charset="0"/>
                <a:ea typeface="MS PGothic" pitchFamily="34" charset="-128"/>
              </a:rPr>
              <a:t>hig</a:t>
            </a:r>
            <a:r>
              <a:rPr lang="en-US" altLang="zh-CN" sz="2600" dirty="0">
                <a:solidFill>
                  <a:srgbClr val="333399"/>
                </a:solidFill>
                <a:latin typeface="Calibri" pitchFamily="34" charset="0"/>
                <a:ea typeface="MS PGothic" pitchFamily="34" charset="-128"/>
              </a:rPr>
              <a:t>h current SC pulse ion </a:t>
            </a:r>
            <a:r>
              <a:rPr lang="en-US" altLang="zh-CN" sz="2600" dirty="0" err="1">
                <a:solidFill>
                  <a:srgbClr val="333399"/>
                </a:solidFill>
                <a:latin typeface="Calibri" pitchFamily="34" charset="0"/>
                <a:ea typeface="MS PGothic" pitchFamily="34" charset="-128"/>
              </a:rPr>
              <a:t>Linac</a:t>
            </a:r>
            <a:endParaRPr lang="en-US" altLang="zh-CN" sz="2600" dirty="0">
              <a:solidFill>
                <a:srgbClr val="333399"/>
              </a:solidFill>
              <a:latin typeface="Calibri" pitchFamily="34" charset="0"/>
              <a:ea typeface="MS PGothic" pitchFamily="34" charset="-128"/>
            </a:endParaRPr>
          </a:p>
          <a:p>
            <a:pPr>
              <a:lnSpc>
                <a:spcPct val="150000"/>
              </a:lnSpc>
              <a:buClr>
                <a:srgbClr val="FF0000"/>
              </a:buClr>
              <a:buFontTx/>
              <a:buChar char="o"/>
            </a:pPr>
            <a:r>
              <a:rPr lang="en-US" altLang="zh-CN" sz="2800" dirty="0">
                <a:solidFill>
                  <a:srgbClr val="003399"/>
                </a:solidFill>
                <a:latin typeface="Calibri" pitchFamily="34" charset="0"/>
                <a:ea typeface="MS PGothic" pitchFamily="34" charset="-128"/>
              </a:rPr>
              <a:t>  </a:t>
            </a:r>
            <a:r>
              <a:rPr lang="en-US" altLang="zh-CN" sz="2800" b="1" dirty="0">
                <a:solidFill>
                  <a:srgbClr val="0000CC"/>
                </a:solidFill>
                <a:latin typeface="Calibri" pitchFamily="34" charset="0"/>
                <a:ea typeface="MS PGothic" pitchFamily="34" charset="-128"/>
              </a:rPr>
              <a:t> </a:t>
            </a:r>
            <a:r>
              <a:rPr lang="en-US" altLang="zh-CN" sz="2800" b="1" dirty="0" err="1">
                <a:solidFill>
                  <a:srgbClr val="0000CC"/>
                </a:solidFill>
                <a:latin typeface="Calibri" pitchFamily="34" charset="0"/>
                <a:ea typeface="MS PGothic" pitchFamily="34" charset="-128"/>
              </a:rPr>
              <a:t>BRing</a:t>
            </a:r>
            <a:r>
              <a:rPr lang="en-US" altLang="zh-CN" sz="2800" b="1" dirty="0">
                <a:solidFill>
                  <a:srgbClr val="0000CC"/>
                </a:solidFill>
                <a:latin typeface="Calibri" pitchFamily="34" charset="0"/>
                <a:ea typeface="MS PGothic" pitchFamily="34" charset="-128"/>
              </a:rPr>
              <a:t>- </a:t>
            </a:r>
            <a:r>
              <a:rPr lang="en-US" altLang="zh-CN" sz="2800" dirty="0">
                <a:solidFill>
                  <a:srgbClr val="003399"/>
                </a:solidFill>
                <a:latin typeface="Calibri" pitchFamily="34" charset="0"/>
                <a:ea typeface="MS PGothic" pitchFamily="34" charset="-128"/>
              </a:rPr>
              <a:t>b</a:t>
            </a:r>
            <a:r>
              <a:rPr lang="en-US" altLang="zh-CN" sz="2600" dirty="0">
                <a:solidFill>
                  <a:srgbClr val="003399"/>
                </a:solidFill>
                <a:latin typeface="Calibri" pitchFamily="34" charset="0"/>
                <a:ea typeface="MS PGothic" pitchFamily="34" charset="-128"/>
              </a:rPr>
              <a:t>ooster synchrotron</a:t>
            </a:r>
          </a:p>
          <a:p>
            <a:pPr>
              <a:lnSpc>
                <a:spcPct val="150000"/>
              </a:lnSpc>
              <a:buClr>
                <a:srgbClr val="FF0000"/>
              </a:buClr>
              <a:buFontTx/>
              <a:buChar char="o"/>
            </a:pPr>
            <a:r>
              <a:rPr lang="en-US" altLang="zh-CN" sz="2800" dirty="0">
                <a:solidFill>
                  <a:srgbClr val="003399"/>
                </a:solidFill>
                <a:latin typeface="Calibri" pitchFamily="34" charset="0"/>
                <a:ea typeface="MS PGothic" pitchFamily="34" charset="-128"/>
              </a:rPr>
              <a:t>   </a:t>
            </a:r>
            <a:r>
              <a:rPr lang="en-US" altLang="zh-CN" sz="3200" b="1" dirty="0" err="1">
                <a:solidFill>
                  <a:srgbClr val="0000CC"/>
                </a:solidFill>
                <a:latin typeface="Calibri" pitchFamily="34" charset="0"/>
                <a:ea typeface="MS PGothic" pitchFamily="34" charset="-128"/>
              </a:rPr>
              <a:t>CRing</a:t>
            </a:r>
            <a:r>
              <a:rPr lang="en-US" altLang="zh-CN" sz="3200" b="1" dirty="0">
                <a:solidFill>
                  <a:srgbClr val="0000CC"/>
                </a:solidFill>
                <a:latin typeface="Calibri" pitchFamily="34" charset="0"/>
                <a:ea typeface="MS PGothic" pitchFamily="34" charset="-128"/>
              </a:rPr>
              <a:t>- </a:t>
            </a:r>
            <a:r>
              <a:rPr lang="en-US" altLang="zh-CN" sz="2600" dirty="0">
                <a:solidFill>
                  <a:srgbClr val="003399"/>
                </a:solidFill>
                <a:latin typeface="Calibri" pitchFamily="34" charset="0"/>
                <a:ea typeface="MS PGothic" pitchFamily="34" charset="-128"/>
              </a:rPr>
              <a:t>compression synchrotron  </a:t>
            </a:r>
          </a:p>
          <a:p>
            <a:pPr>
              <a:lnSpc>
                <a:spcPct val="150000"/>
              </a:lnSpc>
              <a:buClr>
                <a:srgbClr val="FF0000"/>
              </a:buClr>
              <a:buFontTx/>
              <a:buChar char="o"/>
            </a:pPr>
            <a:r>
              <a:rPr lang="en-US" altLang="zh-CN" sz="2800" dirty="0">
                <a:solidFill>
                  <a:srgbClr val="003399"/>
                </a:solidFill>
                <a:latin typeface="Calibri" pitchFamily="34" charset="0"/>
                <a:ea typeface="MS PGothic" pitchFamily="34" charset="-128"/>
              </a:rPr>
              <a:t>   </a:t>
            </a:r>
            <a:r>
              <a:rPr lang="en-US" altLang="zh-CN" sz="3200" b="1" dirty="0" err="1">
                <a:solidFill>
                  <a:srgbClr val="0000CC"/>
                </a:solidFill>
                <a:latin typeface="Calibri" pitchFamily="34" charset="0"/>
                <a:ea typeface="MS PGothic" pitchFamily="34" charset="-128"/>
              </a:rPr>
              <a:t>SRing</a:t>
            </a:r>
            <a:r>
              <a:rPr lang="en-US" altLang="zh-CN" sz="3200" b="1" dirty="0">
                <a:solidFill>
                  <a:srgbClr val="0000CC"/>
                </a:solidFill>
                <a:latin typeface="Calibri" pitchFamily="34" charset="0"/>
                <a:ea typeface="MS PGothic" pitchFamily="34" charset="-128"/>
              </a:rPr>
              <a:t>- </a:t>
            </a:r>
            <a:r>
              <a:rPr lang="en-US" altLang="zh-CN" sz="2600" dirty="0">
                <a:solidFill>
                  <a:srgbClr val="003399"/>
                </a:solidFill>
                <a:latin typeface="Calibri" pitchFamily="34" charset="0"/>
                <a:ea typeface="MS PGothic" pitchFamily="34" charset="-128"/>
              </a:rPr>
              <a:t>high precision spectrometer</a:t>
            </a:r>
            <a:endParaRPr lang="en-US" altLang="zh-CN" sz="2800" dirty="0">
              <a:solidFill>
                <a:srgbClr val="003399"/>
              </a:solidFill>
              <a:latin typeface="Calibri" pitchFamily="34" charset="0"/>
              <a:ea typeface="MS PGothic" pitchFamily="34" charset="-128"/>
            </a:endParaRPr>
          </a:p>
        </p:txBody>
      </p:sp>
      <p:sp>
        <p:nvSpPr>
          <p:cNvPr id="4" name="Rectangle 2"/>
          <p:cNvSpPr>
            <a:spLocks noChangeArrowheads="1"/>
          </p:cNvSpPr>
          <p:nvPr/>
        </p:nvSpPr>
        <p:spPr bwMode="auto">
          <a:xfrm>
            <a:off x="1826695" y="953080"/>
            <a:ext cx="49567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en-US" altLang="zh-CN" sz="4000" b="1" dirty="0" smtClean="0">
                <a:solidFill>
                  <a:srgbClr val="0000FF"/>
                </a:solidFill>
                <a:effectLst>
                  <a:outerShdw blurRad="38100" dist="38100" dir="2700000" algn="tl">
                    <a:srgbClr val="C0C0C0"/>
                  </a:outerShdw>
                </a:effectLst>
              </a:rPr>
              <a:t>HIAF</a:t>
            </a:r>
            <a:r>
              <a:rPr lang="zh-CN" altLang="en-US" sz="4000" b="1" dirty="0">
                <a:solidFill>
                  <a:srgbClr val="0000FF"/>
                </a:solidFill>
                <a:effectLst>
                  <a:outerShdw blurRad="38100" dist="38100" dir="2700000" algn="tl">
                    <a:srgbClr val="C0C0C0"/>
                  </a:outerShdw>
                </a:effectLst>
              </a:rPr>
              <a:t>装置</a:t>
            </a:r>
            <a:r>
              <a:rPr lang="zh-CN" altLang="en-US" sz="4000" b="1" dirty="0" smtClean="0">
                <a:solidFill>
                  <a:srgbClr val="0000FF"/>
                </a:solidFill>
                <a:effectLst>
                  <a:outerShdw blurRad="38100" dist="38100" dir="2700000" algn="tl">
                    <a:srgbClr val="C0C0C0"/>
                  </a:outerShdw>
                </a:effectLst>
              </a:rPr>
              <a:t>建设内容</a:t>
            </a:r>
            <a:endParaRPr lang="zh-CN" altLang="en-US" sz="4000" b="1"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189319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4848225" y="1382713"/>
            <a:ext cx="3956050" cy="369322"/>
          </a:xfrm>
          <a:prstGeom prst="rect">
            <a:avLst/>
          </a:prstGeom>
          <a:noFill/>
          <a:ln w="9525">
            <a:noFill/>
            <a:miter lim="800000"/>
            <a:headEnd/>
            <a:tailEnd/>
          </a:ln>
          <a:effectLst/>
        </p:spPr>
        <p:txBody>
          <a:bodyPr lIns="91430" tIns="45715" rIns="91430" bIns="45715">
            <a:spAutoFit/>
          </a:bodyPr>
          <a:lstStyle/>
          <a:p>
            <a:pPr eaLnBrk="1" hangingPunct="1">
              <a:lnSpc>
                <a:spcPct val="100000"/>
              </a:lnSpc>
            </a:pPr>
            <a:endParaRPr lang="en-GB" sz="1800">
              <a:solidFill>
                <a:srgbClr val="000000"/>
              </a:solidFill>
              <a:ea typeface="宋体" pitchFamily="2" charset="-122"/>
            </a:endParaRPr>
          </a:p>
        </p:txBody>
      </p:sp>
      <p:sp>
        <p:nvSpPr>
          <p:cNvPr id="234502" name="Text Box 6"/>
          <p:cNvSpPr txBox="1">
            <a:spLocks noChangeArrowheads="1"/>
          </p:cNvSpPr>
          <p:nvPr/>
        </p:nvSpPr>
        <p:spPr bwMode="auto">
          <a:xfrm>
            <a:off x="3641725" y="5268913"/>
            <a:ext cx="184710" cy="369322"/>
          </a:xfrm>
          <a:prstGeom prst="rect">
            <a:avLst/>
          </a:prstGeom>
          <a:noFill/>
          <a:ln w="9525">
            <a:noFill/>
            <a:miter lim="800000"/>
            <a:headEnd/>
            <a:tailEnd/>
          </a:ln>
          <a:effectLst/>
        </p:spPr>
        <p:txBody>
          <a:bodyPr wrap="none" lIns="91430" tIns="45715" rIns="91430" bIns="45715">
            <a:spAutoFit/>
          </a:bodyPr>
          <a:lstStyle/>
          <a:p>
            <a:pPr eaLnBrk="1" hangingPunct="1">
              <a:lnSpc>
                <a:spcPct val="100000"/>
              </a:lnSpc>
            </a:pPr>
            <a:endParaRPr lang="en-GB" sz="1800">
              <a:solidFill>
                <a:srgbClr val="000000"/>
              </a:solidFill>
              <a:ea typeface="宋体" pitchFamily="2" charset="-122"/>
            </a:endParaRPr>
          </a:p>
        </p:txBody>
      </p:sp>
      <p:sp>
        <p:nvSpPr>
          <p:cNvPr id="13" name="TextBox 12"/>
          <p:cNvSpPr txBox="1"/>
          <p:nvPr/>
        </p:nvSpPr>
        <p:spPr>
          <a:xfrm>
            <a:off x="124379" y="894782"/>
            <a:ext cx="1252266" cy="553998"/>
          </a:xfrm>
          <a:prstGeom prst="rect">
            <a:avLst/>
          </a:prstGeom>
          <a:noFill/>
        </p:spPr>
        <p:txBody>
          <a:bodyPr wrap="none" rtlCol="0">
            <a:spAutoFit/>
          </a:bodyPr>
          <a:lstStyle/>
          <a:p>
            <a:pPr eaLnBrk="1" hangingPunct="1">
              <a:lnSpc>
                <a:spcPct val="100000"/>
              </a:lnSpc>
            </a:pPr>
            <a:r>
              <a:rPr lang="en-US" altLang="zh-CN" sz="3000" b="1" dirty="0">
                <a:solidFill>
                  <a:srgbClr val="0000CC"/>
                </a:solidFill>
                <a:latin typeface="Arial"/>
                <a:ea typeface="宋体" pitchFamily="2" charset="-122"/>
              </a:rPr>
              <a:t>SECR</a:t>
            </a:r>
            <a:endParaRPr lang="zh-CN" altLang="en-US" sz="3000" b="1" dirty="0">
              <a:solidFill>
                <a:srgbClr val="003399"/>
              </a:solidFill>
              <a:latin typeface="Arial"/>
              <a:ea typeface="宋体" pitchFamily="2" charset="-122"/>
            </a:endParaRPr>
          </a:p>
        </p:txBody>
      </p:sp>
      <p:pic>
        <p:nvPicPr>
          <p:cNvPr id="10" name="图片 9" descr="F:\shenglina\20130808\0825\0904\Layout-2013-09-04.tif"/>
          <p:cNvPicPr/>
          <p:nvPr/>
        </p:nvPicPr>
        <p:blipFill>
          <a:blip r:embed="rId2"/>
          <a:srcRect t="7523" b="10860"/>
          <a:stretch>
            <a:fillRect/>
          </a:stretch>
        </p:blipFill>
        <p:spPr bwMode="auto">
          <a:xfrm>
            <a:off x="2357422" y="571480"/>
            <a:ext cx="5500726" cy="3500462"/>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l="31960" t="3223" r="29295" b="3223"/>
          <a:stretch>
            <a:fillRect/>
          </a:stretch>
        </p:blipFill>
        <p:spPr bwMode="auto">
          <a:xfrm>
            <a:off x="675734" y="3091932"/>
            <a:ext cx="2181754" cy="3266026"/>
          </a:xfrm>
          <a:prstGeom prst="rect">
            <a:avLst/>
          </a:prstGeom>
          <a:noFill/>
          <a:ln w="9525">
            <a:noFill/>
            <a:miter lim="800000"/>
            <a:headEnd/>
            <a:tailEnd/>
          </a:ln>
        </p:spPr>
      </p:pic>
      <p:graphicFrame>
        <p:nvGraphicFramePr>
          <p:cNvPr id="9" name="表格 8"/>
          <p:cNvGraphicFramePr>
            <a:graphicFrameLocks noGrp="1"/>
          </p:cNvGraphicFramePr>
          <p:nvPr>
            <p:extLst>
              <p:ext uri="{D42A27DB-BD31-4B8C-83A1-F6EECF244321}">
                <p14:modId xmlns:p14="http://schemas.microsoft.com/office/powerpoint/2010/main" val="2338330520"/>
              </p:ext>
            </p:extLst>
          </p:nvPr>
        </p:nvGraphicFramePr>
        <p:xfrm>
          <a:off x="2915816" y="4286256"/>
          <a:ext cx="5728150" cy="2071702"/>
        </p:xfrm>
        <a:graphic>
          <a:graphicData uri="http://schemas.openxmlformats.org/drawingml/2006/table">
            <a:tbl>
              <a:tblPr>
                <a:tableStyleId>{68D230F3-CF80-4859-8CE7-A43EE81993B5}</a:tableStyleId>
              </a:tblPr>
              <a:tblGrid>
                <a:gridCol w="587503"/>
                <a:gridCol w="660940"/>
                <a:gridCol w="734378"/>
                <a:gridCol w="807816"/>
                <a:gridCol w="587503"/>
                <a:gridCol w="954692"/>
                <a:gridCol w="734378"/>
                <a:gridCol w="660940"/>
              </a:tblGrid>
              <a:tr h="565010">
                <a:tc>
                  <a:txBody>
                    <a:bodyPr/>
                    <a:lstStyle/>
                    <a:p>
                      <a:pPr indent="127000" algn="ctr">
                        <a:lnSpc>
                          <a:spcPct val="100000"/>
                        </a:lnSpc>
                        <a:spcAft>
                          <a:spcPts val="0"/>
                        </a:spcAft>
                      </a:pPr>
                      <a:r>
                        <a:rPr lang="en-US" altLang="zh-CN" sz="1200" b="1" kern="100" dirty="0" smtClean="0">
                          <a:solidFill>
                            <a:srgbClr val="0000CC"/>
                          </a:solidFill>
                        </a:rPr>
                        <a:t>Ion</a:t>
                      </a:r>
                      <a:endParaRPr lang="zh-CN" sz="1400" b="1" kern="100" dirty="0">
                        <a:solidFill>
                          <a:srgbClr val="0000CC"/>
                        </a:solidFill>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b="1" kern="100" dirty="0" smtClean="0">
                          <a:solidFill>
                            <a:srgbClr val="0000CC"/>
                          </a:solidFill>
                        </a:rPr>
                        <a:t>Energy</a:t>
                      </a:r>
                      <a:r>
                        <a:rPr lang="zh-CN" sz="1200" kern="100" dirty="0" smtClean="0">
                          <a:solidFill>
                            <a:srgbClr val="0000CC"/>
                          </a:solidFill>
                        </a:rPr>
                        <a:t>（</a:t>
                      </a:r>
                      <a:r>
                        <a:rPr lang="en-US" sz="1200" kern="100" dirty="0" err="1">
                          <a:solidFill>
                            <a:srgbClr val="0000CC"/>
                          </a:solidFill>
                        </a:rPr>
                        <a:t>keV</a:t>
                      </a:r>
                      <a:r>
                        <a:rPr lang="en-US" sz="1200" kern="100" dirty="0">
                          <a:solidFill>
                            <a:srgbClr val="0000CC"/>
                          </a:solidFill>
                        </a:rPr>
                        <a:t>/u</a:t>
                      </a:r>
                      <a:r>
                        <a:rPr lang="zh-CN" sz="1200" kern="100" dirty="0">
                          <a:solidFill>
                            <a:srgbClr val="0000CC"/>
                          </a:solidFill>
                        </a:rPr>
                        <a:t>）</a:t>
                      </a:r>
                      <a:endParaRPr lang="zh-CN" sz="1400" kern="100" dirty="0">
                        <a:solidFill>
                          <a:srgbClr val="0000CC"/>
                        </a:solidFill>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b="1" kern="100" dirty="0" smtClean="0">
                          <a:solidFill>
                            <a:srgbClr val="0000CC"/>
                          </a:solidFill>
                        </a:rPr>
                        <a:t>Particle</a:t>
                      </a:r>
                    </a:p>
                    <a:p>
                      <a:pPr indent="127000" algn="ctr">
                        <a:lnSpc>
                          <a:spcPct val="100000"/>
                        </a:lnSpc>
                        <a:spcAft>
                          <a:spcPts val="0"/>
                        </a:spcAft>
                      </a:pPr>
                      <a:r>
                        <a:rPr lang="en-US" altLang="zh-CN" sz="1200" b="1" kern="100" dirty="0" smtClean="0">
                          <a:solidFill>
                            <a:srgbClr val="0000CC"/>
                          </a:solidFill>
                        </a:rPr>
                        <a:t>current</a:t>
                      </a:r>
                      <a:endParaRPr lang="zh-CN" sz="1400" b="1" kern="100" dirty="0">
                        <a:solidFill>
                          <a:srgbClr val="0000CC"/>
                        </a:solidFill>
                      </a:endParaRPr>
                    </a:p>
                    <a:p>
                      <a:pPr indent="127000" algn="ctr">
                        <a:lnSpc>
                          <a:spcPct val="100000"/>
                        </a:lnSpc>
                        <a:spcAft>
                          <a:spcPts val="0"/>
                        </a:spcAft>
                      </a:pPr>
                      <a:r>
                        <a:rPr lang="zh-CN" sz="1200" kern="100" dirty="0">
                          <a:solidFill>
                            <a:srgbClr val="0000CC"/>
                          </a:solidFill>
                        </a:rPr>
                        <a:t>（</a:t>
                      </a:r>
                      <a:r>
                        <a:rPr lang="en-US" sz="1200" kern="100" dirty="0" err="1">
                          <a:solidFill>
                            <a:srgbClr val="0000CC"/>
                          </a:solidFill>
                        </a:rPr>
                        <a:t>pmA</a:t>
                      </a:r>
                      <a:r>
                        <a:rPr lang="zh-CN" sz="1200" kern="100" dirty="0">
                          <a:solidFill>
                            <a:srgbClr val="0000CC"/>
                          </a:solidFill>
                        </a:rPr>
                        <a:t>）</a:t>
                      </a:r>
                      <a:endParaRPr lang="zh-CN" sz="1400" kern="100" dirty="0">
                        <a:solidFill>
                          <a:srgbClr val="0000CC"/>
                        </a:solidFill>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b="1" kern="100" dirty="0" smtClean="0">
                          <a:solidFill>
                            <a:srgbClr val="0000CC"/>
                          </a:solidFill>
                        </a:rPr>
                        <a:t>Ion</a:t>
                      </a:r>
                    </a:p>
                    <a:p>
                      <a:pPr indent="127000" algn="ctr">
                        <a:lnSpc>
                          <a:spcPct val="100000"/>
                        </a:lnSpc>
                        <a:spcAft>
                          <a:spcPts val="0"/>
                        </a:spcAft>
                      </a:pPr>
                      <a:r>
                        <a:rPr lang="en-US" altLang="zh-CN" sz="1200" b="1" kern="100" dirty="0" smtClean="0">
                          <a:solidFill>
                            <a:srgbClr val="0000CC"/>
                          </a:solidFill>
                        </a:rPr>
                        <a:t>Current</a:t>
                      </a:r>
                      <a:endParaRPr lang="zh-CN" sz="1400" b="1" kern="100" dirty="0">
                        <a:solidFill>
                          <a:srgbClr val="0000CC"/>
                        </a:solidFill>
                      </a:endParaRPr>
                    </a:p>
                    <a:p>
                      <a:pPr indent="127000" algn="ctr">
                        <a:lnSpc>
                          <a:spcPct val="100000"/>
                        </a:lnSpc>
                        <a:spcAft>
                          <a:spcPts val="0"/>
                        </a:spcAft>
                      </a:pPr>
                      <a:r>
                        <a:rPr lang="zh-CN" sz="1200" kern="100" dirty="0">
                          <a:solidFill>
                            <a:srgbClr val="0000CC"/>
                          </a:solidFill>
                        </a:rPr>
                        <a:t>（</a:t>
                      </a:r>
                      <a:r>
                        <a:rPr lang="en-US" sz="1200" kern="100" dirty="0" err="1">
                          <a:solidFill>
                            <a:srgbClr val="0000CC"/>
                          </a:solidFill>
                        </a:rPr>
                        <a:t>mA</a:t>
                      </a:r>
                      <a:r>
                        <a:rPr lang="zh-CN" sz="1200" kern="100" dirty="0">
                          <a:solidFill>
                            <a:srgbClr val="0000CC"/>
                          </a:solidFill>
                        </a:rPr>
                        <a:t>）</a:t>
                      </a:r>
                      <a:endParaRPr lang="zh-CN" sz="1400" kern="100" dirty="0">
                        <a:solidFill>
                          <a:srgbClr val="0000CC"/>
                        </a:solidFill>
                        <a:latin typeface="Times New Roman"/>
                        <a:ea typeface="宋体"/>
                      </a:endParaRPr>
                    </a:p>
                  </a:txBody>
                  <a:tcPr marL="0" marR="0" marT="0" marB="0" anchor="ctr" anchorCtr="1"/>
                </a:tc>
                <a:tc>
                  <a:txBody>
                    <a:bodyPr/>
                    <a:lstStyle/>
                    <a:p>
                      <a:pPr marL="0" indent="0" algn="ctr">
                        <a:lnSpc>
                          <a:spcPct val="100000"/>
                        </a:lnSpc>
                        <a:spcAft>
                          <a:spcPts val="0"/>
                        </a:spcAft>
                      </a:pPr>
                      <a:r>
                        <a:rPr lang="en-US" altLang="zh-CN" sz="1200" kern="100" baseline="0" dirty="0" smtClean="0">
                          <a:solidFill>
                            <a:srgbClr val="0000CC"/>
                          </a:solidFill>
                        </a:rPr>
                        <a:t> </a:t>
                      </a:r>
                      <a:r>
                        <a:rPr lang="en-US" altLang="zh-CN" sz="1200" b="1" kern="100" baseline="0" dirty="0" smtClean="0">
                          <a:solidFill>
                            <a:srgbClr val="0000CC"/>
                          </a:solidFill>
                        </a:rPr>
                        <a:t>mode</a:t>
                      </a:r>
                      <a:endParaRPr lang="zh-CN" sz="1400" b="1" kern="100" dirty="0">
                        <a:solidFill>
                          <a:srgbClr val="0000CC"/>
                        </a:solidFill>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b="1" kern="100" dirty="0" smtClean="0">
                          <a:solidFill>
                            <a:srgbClr val="0000CC"/>
                          </a:solidFill>
                        </a:rPr>
                        <a:t>Repetition</a:t>
                      </a:r>
                    </a:p>
                    <a:p>
                      <a:pPr indent="127000" algn="ctr">
                        <a:lnSpc>
                          <a:spcPct val="100000"/>
                        </a:lnSpc>
                        <a:spcAft>
                          <a:spcPts val="0"/>
                        </a:spcAft>
                      </a:pPr>
                      <a:r>
                        <a:rPr lang="en-US" altLang="zh-CN" sz="1200" b="1" kern="100" dirty="0" smtClean="0">
                          <a:solidFill>
                            <a:srgbClr val="0000CC"/>
                          </a:solidFill>
                        </a:rPr>
                        <a:t>rate</a:t>
                      </a:r>
                      <a:endParaRPr lang="zh-CN" sz="1400" b="1" kern="100" dirty="0">
                        <a:solidFill>
                          <a:srgbClr val="0000CC"/>
                        </a:solidFill>
                      </a:endParaRPr>
                    </a:p>
                    <a:p>
                      <a:pPr indent="127000" algn="ctr">
                        <a:lnSpc>
                          <a:spcPct val="100000"/>
                        </a:lnSpc>
                        <a:spcAft>
                          <a:spcPts val="0"/>
                        </a:spcAft>
                      </a:pPr>
                      <a:r>
                        <a:rPr lang="zh-CN" sz="1200" kern="100" dirty="0">
                          <a:solidFill>
                            <a:srgbClr val="0000CC"/>
                          </a:solidFill>
                        </a:rPr>
                        <a:t>（</a:t>
                      </a:r>
                      <a:r>
                        <a:rPr lang="en-US" sz="1200" kern="100" dirty="0">
                          <a:solidFill>
                            <a:srgbClr val="0000CC"/>
                          </a:solidFill>
                        </a:rPr>
                        <a:t>Hz</a:t>
                      </a:r>
                      <a:r>
                        <a:rPr lang="zh-CN" sz="1200" kern="100" dirty="0">
                          <a:solidFill>
                            <a:srgbClr val="0000CC"/>
                          </a:solidFill>
                        </a:rPr>
                        <a:t>）</a:t>
                      </a:r>
                      <a:endParaRPr lang="zh-CN" sz="1400" kern="100" dirty="0">
                        <a:solidFill>
                          <a:srgbClr val="0000CC"/>
                        </a:solidFill>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b="1" kern="100" dirty="0" smtClean="0">
                          <a:solidFill>
                            <a:srgbClr val="0000CC"/>
                          </a:solidFill>
                        </a:rPr>
                        <a:t>Pulse</a:t>
                      </a:r>
                    </a:p>
                    <a:p>
                      <a:pPr indent="127000" algn="ctr">
                        <a:lnSpc>
                          <a:spcPct val="100000"/>
                        </a:lnSpc>
                        <a:spcAft>
                          <a:spcPts val="0"/>
                        </a:spcAft>
                      </a:pPr>
                      <a:r>
                        <a:rPr lang="en-US" altLang="zh-CN" sz="1200" b="1" kern="100" baseline="0" dirty="0" smtClean="0">
                          <a:solidFill>
                            <a:srgbClr val="0000CC"/>
                          </a:solidFill>
                        </a:rPr>
                        <a:t> length</a:t>
                      </a:r>
                    </a:p>
                    <a:p>
                      <a:pPr indent="127000" algn="ctr">
                        <a:lnSpc>
                          <a:spcPct val="100000"/>
                        </a:lnSpc>
                        <a:spcAft>
                          <a:spcPts val="0"/>
                        </a:spcAft>
                      </a:pPr>
                      <a:r>
                        <a:rPr lang="zh-CN" sz="1200" kern="100" dirty="0" smtClean="0">
                          <a:solidFill>
                            <a:srgbClr val="0000CC"/>
                          </a:solidFill>
                        </a:rPr>
                        <a:t>（</a:t>
                      </a:r>
                      <a:r>
                        <a:rPr lang="en-US" sz="1200" kern="100" dirty="0" smtClean="0">
                          <a:solidFill>
                            <a:srgbClr val="0000CC"/>
                          </a:solidFill>
                        </a:rPr>
                        <a:t>ms</a:t>
                      </a:r>
                      <a:r>
                        <a:rPr lang="zh-CN" sz="1200" kern="100" dirty="0">
                          <a:solidFill>
                            <a:srgbClr val="0000CC"/>
                          </a:solidFill>
                        </a:rPr>
                        <a:t>）</a:t>
                      </a:r>
                      <a:endParaRPr lang="zh-CN" sz="1400" kern="100" dirty="0">
                        <a:solidFill>
                          <a:srgbClr val="0000CC"/>
                        </a:solidFill>
                        <a:latin typeface="Times New Roman"/>
                        <a:ea typeface="宋体"/>
                      </a:endParaRPr>
                    </a:p>
                  </a:txBody>
                  <a:tcPr marL="0" marR="0" marT="0" marB="0" anchor="ctr" anchorCtr="1"/>
                </a:tc>
                <a:tc>
                  <a:txBody>
                    <a:bodyPr/>
                    <a:lstStyle/>
                    <a:p>
                      <a:pPr marL="0" indent="0" algn="ctr">
                        <a:lnSpc>
                          <a:spcPct val="100000"/>
                        </a:lnSpc>
                        <a:spcAft>
                          <a:spcPts val="0"/>
                        </a:spcAft>
                      </a:pPr>
                      <a:r>
                        <a:rPr lang="en-US" altLang="zh-CN" sz="1200" b="1" kern="100" dirty="0" smtClean="0">
                          <a:solidFill>
                            <a:srgbClr val="0000CC"/>
                          </a:solidFill>
                        </a:rPr>
                        <a:t>Source</a:t>
                      </a:r>
                      <a:endParaRPr lang="zh-CN" sz="1400" b="1" kern="100" dirty="0">
                        <a:solidFill>
                          <a:srgbClr val="0000CC"/>
                        </a:solidFill>
                        <a:latin typeface="Times New Roman"/>
                        <a:ea typeface="宋体"/>
                      </a:endParaRPr>
                    </a:p>
                  </a:txBody>
                  <a:tcPr marL="0" marR="0" marT="0" marB="0" anchor="ctr" anchorCtr="1"/>
                </a:tc>
              </a:tr>
              <a:tr h="376673">
                <a:tc>
                  <a:txBody>
                    <a:bodyPr/>
                    <a:lstStyle/>
                    <a:p>
                      <a:pPr indent="127000" algn="ctr">
                        <a:lnSpc>
                          <a:spcPct val="100000"/>
                        </a:lnSpc>
                        <a:spcAft>
                          <a:spcPts val="0"/>
                        </a:spcAft>
                      </a:pPr>
                      <a:r>
                        <a:rPr lang="en-US" sz="1200" kern="100" baseline="30000" dirty="0"/>
                        <a:t>18</a:t>
                      </a:r>
                      <a:r>
                        <a:rPr lang="en-US" sz="1200" kern="100" dirty="0"/>
                        <a:t>O</a:t>
                      </a:r>
                      <a:r>
                        <a:rPr lang="en-US" sz="1200" kern="100" baseline="30000" dirty="0"/>
                        <a:t>6+</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14</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0.30</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1.80</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kern="100" dirty="0" smtClean="0"/>
                        <a:t>pulse</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5</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1</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SECR</a:t>
                      </a:r>
                      <a:endParaRPr lang="zh-CN" sz="1400" kern="100">
                        <a:latin typeface="Times New Roman"/>
                        <a:ea typeface="宋体"/>
                      </a:endParaRPr>
                    </a:p>
                  </a:txBody>
                  <a:tcPr marL="0" marR="0" marT="0" marB="0" anchor="ctr" anchorCtr="1"/>
                </a:tc>
              </a:tr>
              <a:tr h="376673">
                <a:tc>
                  <a:txBody>
                    <a:bodyPr/>
                    <a:lstStyle/>
                    <a:p>
                      <a:pPr indent="127000" algn="ctr">
                        <a:lnSpc>
                          <a:spcPct val="100000"/>
                        </a:lnSpc>
                        <a:spcAft>
                          <a:spcPts val="0"/>
                        </a:spcAft>
                      </a:pPr>
                      <a:r>
                        <a:rPr lang="en-US" sz="1200" kern="100" baseline="30000"/>
                        <a:t>78</a:t>
                      </a:r>
                      <a:r>
                        <a:rPr lang="en-US" sz="1200" kern="100"/>
                        <a:t>K</a:t>
                      </a:r>
                      <a:r>
                        <a:rPr lang="en-US" sz="1200" kern="100" baseline="30000"/>
                        <a:t>19+</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14</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0.08</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1.52</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kern="100" dirty="0" smtClean="0"/>
                        <a:t>pulse</a:t>
                      </a:r>
                      <a:endParaRPr lang="zh-CN" altLang="en-US" sz="1400" kern="100" dirty="0">
                        <a:latin typeface="Times New Roman"/>
                        <a:ea typeface="+mn-ea"/>
                      </a:endParaRPr>
                    </a:p>
                  </a:txBody>
                  <a:tcPr marL="0" marR="0" marT="0" marB="0" anchor="ctr" anchorCtr="1"/>
                </a:tc>
                <a:tc>
                  <a:txBody>
                    <a:bodyPr/>
                    <a:lstStyle/>
                    <a:p>
                      <a:pPr indent="127000" algn="ctr">
                        <a:lnSpc>
                          <a:spcPct val="100000"/>
                        </a:lnSpc>
                        <a:spcAft>
                          <a:spcPts val="0"/>
                        </a:spcAft>
                      </a:pPr>
                      <a:r>
                        <a:rPr lang="en-US" sz="1200" kern="100" dirty="0"/>
                        <a:t>5</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1</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SECR</a:t>
                      </a:r>
                      <a:endParaRPr lang="zh-CN" sz="1400" kern="100" dirty="0">
                        <a:latin typeface="Times New Roman"/>
                        <a:ea typeface="宋体"/>
                      </a:endParaRPr>
                    </a:p>
                  </a:txBody>
                  <a:tcPr marL="0" marR="0" marT="0" marB="0" anchor="ctr" anchorCtr="1"/>
                </a:tc>
              </a:tr>
              <a:tr h="376673">
                <a:tc>
                  <a:txBody>
                    <a:bodyPr/>
                    <a:lstStyle/>
                    <a:p>
                      <a:pPr indent="127000" algn="ctr">
                        <a:lnSpc>
                          <a:spcPct val="100000"/>
                        </a:lnSpc>
                        <a:spcAft>
                          <a:spcPts val="0"/>
                        </a:spcAft>
                      </a:pPr>
                      <a:r>
                        <a:rPr lang="en-US" sz="1200" kern="100" baseline="30000" dirty="0" smtClean="0"/>
                        <a:t>238</a:t>
                      </a:r>
                      <a:r>
                        <a:rPr lang="en-US" sz="1200" kern="100" dirty="0" smtClean="0"/>
                        <a:t>U</a:t>
                      </a:r>
                      <a:r>
                        <a:rPr lang="en-US" sz="1200" kern="100" baseline="30000" dirty="0" smtClean="0"/>
                        <a:t>34+</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14</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smtClean="0">
                          <a:solidFill>
                            <a:srgbClr val="FF0000"/>
                          </a:solidFill>
                        </a:rPr>
                        <a:t>0.05</a:t>
                      </a:r>
                      <a:endParaRPr lang="zh-CN" sz="1400" kern="100" dirty="0">
                        <a:solidFill>
                          <a:srgbClr val="FF0000"/>
                        </a:solidFill>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smtClean="0"/>
                        <a:t>1.70</a:t>
                      </a:r>
                      <a:endParaRPr lang="zh-CN" sz="1400" kern="100" dirty="0">
                        <a:latin typeface="Times New Roman"/>
                        <a:ea typeface="宋体"/>
                      </a:endParaRPr>
                    </a:p>
                  </a:txBody>
                  <a:tcPr marL="0" marR="0" marT="0" marB="0" anchor="ctr" anchorCtr="1"/>
                </a:tc>
                <a:tc>
                  <a:txBody>
                    <a:bodyPr/>
                    <a:lstStyle/>
                    <a:p>
                      <a:pPr marL="0" marR="0" indent="127000" algn="ctr" defTabSz="914302" rtl="0" eaLnBrk="1" fontAlgn="auto" latinLnBrk="0" hangingPunct="1">
                        <a:lnSpc>
                          <a:spcPct val="100000"/>
                        </a:lnSpc>
                        <a:spcBef>
                          <a:spcPts val="0"/>
                        </a:spcBef>
                        <a:spcAft>
                          <a:spcPts val="0"/>
                        </a:spcAft>
                        <a:buClrTx/>
                        <a:buSzTx/>
                        <a:buFontTx/>
                        <a:buNone/>
                        <a:tabLst/>
                        <a:defRPr/>
                      </a:pPr>
                      <a:r>
                        <a:rPr lang="en-US" altLang="zh-CN" sz="1200" kern="100" dirty="0" smtClean="0"/>
                        <a:t>pulse</a:t>
                      </a:r>
                      <a:endParaRPr lang="zh-CN" altLang="en-US" sz="1400" kern="100" dirty="0" smtClean="0">
                        <a:latin typeface="Times New Roman"/>
                        <a:ea typeface="+mn-ea"/>
                      </a:endParaRPr>
                    </a:p>
                  </a:txBody>
                  <a:tcPr marL="0" marR="0" marT="0" marB="0" anchor="ctr" anchorCtr="1"/>
                </a:tc>
                <a:tc>
                  <a:txBody>
                    <a:bodyPr/>
                    <a:lstStyle/>
                    <a:p>
                      <a:pPr indent="127000" algn="ctr">
                        <a:lnSpc>
                          <a:spcPct val="100000"/>
                        </a:lnSpc>
                        <a:spcAft>
                          <a:spcPts val="0"/>
                        </a:spcAft>
                      </a:pPr>
                      <a:r>
                        <a:rPr lang="en-US" sz="1200" kern="100" dirty="0"/>
                        <a:t>5</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1</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SECR</a:t>
                      </a:r>
                      <a:endParaRPr lang="zh-CN" sz="1400" kern="100">
                        <a:latin typeface="Times New Roman"/>
                        <a:ea typeface="宋体"/>
                      </a:endParaRPr>
                    </a:p>
                  </a:txBody>
                  <a:tcPr marL="0" marR="0" marT="0" marB="0" anchor="ctr" anchorCtr="1"/>
                </a:tc>
              </a:tr>
              <a:tr h="376673">
                <a:tc>
                  <a:txBody>
                    <a:bodyPr/>
                    <a:lstStyle/>
                    <a:p>
                      <a:pPr indent="127000" algn="ctr">
                        <a:lnSpc>
                          <a:spcPct val="100000"/>
                        </a:lnSpc>
                        <a:spcAft>
                          <a:spcPts val="0"/>
                        </a:spcAft>
                      </a:pPr>
                      <a:r>
                        <a:rPr lang="en-US" sz="1200" kern="100"/>
                        <a:t>H</a:t>
                      </a:r>
                      <a:r>
                        <a:rPr lang="en-US" sz="1200" kern="100" baseline="-25000"/>
                        <a:t>2</a:t>
                      </a:r>
                      <a:r>
                        <a:rPr lang="en-US" sz="1200" kern="100" baseline="30000"/>
                        <a:t>+</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14</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2.0</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a:t>2.00</a:t>
                      </a:r>
                      <a:endParaRPr lang="zh-CN" sz="1400" kern="100">
                        <a:latin typeface="Times New Roman"/>
                        <a:ea typeface="宋体"/>
                      </a:endParaRPr>
                    </a:p>
                  </a:txBody>
                  <a:tcPr marL="0" marR="0" marT="0" marB="0" anchor="ctr" anchorCtr="1"/>
                </a:tc>
                <a:tc>
                  <a:txBody>
                    <a:bodyPr/>
                    <a:lstStyle/>
                    <a:p>
                      <a:pPr indent="127000" algn="ctr">
                        <a:lnSpc>
                          <a:spcPct val="100000"/>
                        </a:lnSpc>
                        <a:spcAft>
                          <a:spcPts val="0"/>
                        </a:spcAft>
                      </a:pPr>
                      <a:r>
                        <a:rPr lang="en-US" altLang="zh-CN" sz="1200" kern="100" dirty="0" smtClean="0"/>
                        <a:t>pulse</a:t>
                      </a:r>
                      <a:endParaRPr lang="zh-CN" altLang="en-US" sz="1400" kern="100" dirty="0">
                        <a:latin typeface="Times New Roman"/>
                        <a:ea typeface="+mn-ea"/>
                      </a:endParaRPr>
                    </a:p>
                  </a:txBody>
                  <a:tcPr marL="0" marR="0" marT="0" marB="0" anchor="ctr" anchorCtr="1"/>
                </a:tc>
                <a:tc>
                  <a:txBody>
                    <a:bodyPr/>
                    <a:lstStyle/>
                    <a:p>
                      <a:pPr indent="127000" algn="ctr">
                        <a:lnSpc>
                          <a:spcPct val="100000"/>
                        </a:lnSpc>
                        <a:spcAft>
                          <a:spcPts val="0"/>
                        </a:spcAft>
                      </a:pPr>
                      <a:r>
                        <a:rPr lang="en-US" sz="1200" kern="100" dirty="0"/>
                        <a:t>5</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1</a:t>
                      </a:r>
                      <a:endParaRPr lang="zh-CN" sz="1400" kern="100" dirty="0">
                        <a:latin typeface="Times New Roman"/>
                        <a:ea typeface="宋体"/>
                      </a:endParaRPr>
                    </a:p>
                  </a:txBody>
                  <a:tcPr marL="0" marR="0" marT="0" marB="0" anchor="ctr" anchorCtr="1"/>
                </a:tc>
                <a:tc>
                  <a:txBody>
                    <a:bodyPr/>
                    <a:lstStyle/>
                    <a:p>
                      <a:pPr indent="127000" algn="ctr">
                        <a:lnSpc>
                          <a:spcPct val="100000"/>
                        </a:lnSpc>
                        <a:spcAft>
                          <a:spcPts val="0"/>
                        </a:spcAft>
                      </a:pPr>
                      <a:r>
                        <a:rPr lang="en-US" sz="1200" kern="100" dirty="0"/>
                        <a:t>LIPS</a:t>
                      </a:r>
                      <a:endParaRPr lang="zh-CN" sz="1400" kern="100" dirty="0">
                        <a:latin typeface="Times New Roman"/>
                        <a:ea typeface="宋体"/>
                      </a:endParaRPr>
                    </a:p>
                  </a:txBody>
                  <a:tcPr marL="0" marR="0" marT="0" marB="0" anchor="ctr" anchorCtr="1"/>
                </a:tc>
              </a:tr>
            </a:tbl>
          </a:graphicData>
        </a:graphic>
      </p:graphicFrame>
      <p:sp>
        <p:nvSpPr>
          <p:cNvPr id="8" name="Rectangle 2"/>
          <p:cNvSpPr>
            <a:spLocks noChangeArrowheads="1"/>
          </p:cNvSpPr>
          <p:nvPr/>
        </p:nvSpPr>
        <p:spPr bwMode="auto">
          <a:xfrm>
            <a:off x="83880" y="-82035"/>
            <a:ext cx="490554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装置建设内容</a:t>
            </a:r>
            <a:endParaRPr lang="zh-CN" altLang="en-US" sz="3600" b="1" dirty="0">
              <a:solidFill>
                <a:srgbClr val="336699"/>
              </a:solidFill>
              <a:effectLst>
                <a:outerShdw blurRad="38100" dist="38100" dir="2700000" algn="tl">
                  <a:srgbClr val="C0C0C0"/>
                </a:outerShdw>
              </a:effectLst>
            </a:endParaRPr>
          </a:p>
        </p:txBody>
      </p:sp>
      <p:sp>
        <p:nvSpPr>
          <p:cNvPr id="11" name="Line 49"/>
          <p:cNvSpPr>
            <a:spLocks noChangeShapeType="1"/>
          </p:cNvSpPr>
          <p:nvPr/>
        </p:nvSpPr>
        <p:spPr bwMode="auto">
          <a:xfrm>
            <a:off x="0" y="638780"/>
            <a:ext cx="4032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3991353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4848225" y="1382713"/>
            <a:ext cx="3956050" cy="369322"/>
          </a:xfrm>
          <a:prstGeom prst="rect">
            <a:avLst/>
          </a:prstGeom>
          <a:noFill/>
          <a:ln w="9525">
            <a:noFill/>
            <a:miter lim="800000"/>
            <a:headEnd/>
            <a:tailEnd/>
          </a:ln>
          <a:effectLst/>
        </p:spPr>
        <p:txBody>
          <a:bodyPr lIns="91430" tIns="45715" rIns="91430" bIns="45715">
            <a:spAutoFit/>
          </a:bodyPr>
          <a:lstStyle/>
          <a:p>
            <a:pPr eaLnBrk="1" hangingPunct="1">
              <a:lnSpc>
                <a:spcPct val="100000"/>
              </a:lnSpc>
            </a:pPr>
            <a:endParaRPr lang="en-GB" sz="1800">
              <a:solidFill>
                <a:srgbClr val="000000"/>
              </a:solidFill>
              <a:ea typeface="宋体" pitchFamily="2" charset="-122"/>
            </a:endParaRPr>
          </a:p>
        </p:txBody>
      </p:sp>
      <p:sp>
        <p:nvSpPr>
          <p:cNvPr id="13" name="TextBox 12"/>
          <p:cNvSpPr txBox="1"/>
          <p:nvPr/>
        </p:nvSpPr>
        <p:spPr>
          <a:xfrm>
            <a:off x="6245180" y="53625"/>
            <a:ext cx="1297150" cy="553998"/>
          </a:xfrm>
          <a:prstGeom prst="rect">
            <a:avLst/>
          </a:prstGeom>
          <a:noFill/>
        </p:spPr>
        <p:txBody>
          <a:bodyPr wrap="none" rtlCol="0">
            <a:spAutoFit/>
          </a:bodyPr>
          <a:lstStyle/>
          <a:p>
            <a:pPr eaLnBrk="1" hangingPunct="1">
              <a:lnSpc>
                <a:spcPct val="100000"/>
              </a:lnSpc>
            </a:pPr>
            <a:r>
              <a:rPr lang="en-US" altLang="zh-CN" sz="3000" b="1" dirty="0" err="1">
                <a:solidFill>
                  <a:srgbClr val="0000CC"/>
                </a:solidFill>
                <a:latin typeface="Arial"/>
                <a:ea typeface="宋体" pitchFamily="2" charset="-122"/>
              </a:rPr>
              <a:t>iLinac</a:t>
            </a:r>
            <a:endParaRPr lang="zh-CN" altLang="en-US" sz="3000" b="1" dirty="0">
              <a:solidFill>
                <a:srgbClr val="003399"/>
              </a:solidFill>
              <a:latin typeface="Arial"/>
              <a:ea typeface="宋体" pitchFamily="2" charset="-122"/>
            </a:endParaRPr>
          </a:p>
        </p:txBody>
      </p:sp>
      <p:pic>
        <p:nvPicPr>
          <p:cNvPr id="171010" name="Picture 2"/>
          <p:cNvPicPr>
            <a:picLocks noChangeAspect="1" noChangeArrowheads="1"/>
          </p:cNvPicPr>
          <p:nvPr/>
        </p:nvPicPr>
        <p:blipFill>
          <a:blip r:embed="rId2"/>
          <a:srcRect/>
          <a:stretch>
            <a:fillRect/>
          </a:stretch>
        </p:blipFill>
        <p:spPr bwMode="auto">
          <a:xfrm>
            <a:off x="32" y="1052736"/>
            <a:ext cx="9144000" cy="2695575"/>
          </a:xfrm>
          <a:prstGeom prst="rect">
            <a:avLst/>
          </a:prstGeom>
          <a:noFill/>
          <a:ln w="9525">
            <a:noFill/>
            <a:miter lim="800000"/>
            <a:headEnd/>
            <a:tailEnd/>
          </a:ln>
          <a:effectLst/>
        </p:spPr>
      </p:pic>
      <p:graphicFrame>
        <p:nvGraphicFramePr>
          <p:cNvPr id="8" name="表格 7"/>
          <p:cNvGraphicFramePr>
            <a:graphicFrameLocks noGrp="1"/>
          </p:cNvGraphicFramePr>
          <p:nvPr>
            <p:extLst>
              <p:ext uri="{D42A27DB-BD31-4B8C-83A1-F6EECF244321}">
                <p14:modId xmlns:p14="http://schemas.microsoft.com/office/powerpoint/2010/main" val="394416618"/>
              </p:ext>
            </p:extLst>
          </p:nvPr>
        </p:nvGraphicFramePr>
        <p:xfrm>
          <a:off x="5143504" y="3997656"/>
          <a:ext cx="3643338" cy="2143138"/>
        </p:xfrm>
        <a:graphic>
          <a:graphicData uri="http://schemas.openxmlformats.org/drawingml/2006/table">
            <a:tbl>
              <a:tblPr>
                <a:tableStyleId>{68D230F3-CF80-4859-8CE7-A43EE81993B5}</a:tableStyleId>
              </a:tblPr>
              <a:tblGrid>
                <a:gridCol w="1071570"/>
                <a:gridCol w="1357322"/>
                <a:gridCol w="1214446"/>
              </a:tblGrid>
              <a:tr h="636970">
                <a:tc>
                  <a:txBody>
                    <a:bodyPr/>
                    <a:lstStyle/>
                    <a:p>
                      <a:pPr indent="127000" algn="ctr" fontAlgn="ctr">
                        <a:lnSpc>
                          <a:spcPct val="100000"/>
                        </a:lnSpc>
                        <a:spcAft>
                          <a:spcPts val="0"/>
                        </a:spcAft>
                      </a:pPr>
                      <a:r>
                        <a:rPr lang="en-US" altLang="zh-CN" sz="1600" b="0" kern="100" dirty="0" smtClean="0">
                          <a:solidFill>
                            <a:schemeClr val="tx1"/>
                          </a:solidFill>
                          <a:latin typeface="Times New Roman" pitchFamily="18" charset="0"/>
                          <a:cs typeface="Times New Roman" pitchFamily="18" charset="0"/>
                        </a:rPr>
                        <a:t>Ions</a:t>
                      </a:r>
                      <a:endParaRPr lang="zh-CN" sz="1600" b="0" kern="100" dirty="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altLang="zh-CN" sz="1600" b="0" kern="100" dirty="0" smtClean="0">
                          <a:solidFill>
                            <a:schemeClr val="tx1"/>
                          </a:solidFill>
                          <a:latin typeface="Times New Roman" pitchFamily="18" charset="0"/>
                          <a:cs typeface="Times New Roman" pitchFamily="18" charset="0"/>
                        </a:rPr>
                        <a:t>Charge</a:t>
                      </a:r>
                      <a:r>
                        <a:rPr lang="en-US" altLang="zh-CN" sz="1600" b="0" kern="100" baseline="0" dirty="0" smtClean="0">
                          <a:solidFill>
                            <a:schemeClr val="tx1"/>
                          </a:solidFill>
                          <a:latin typeface="Times New Roman" pitchFamily="18" charset="0"/>
                          <a:cs typeface="Times New Roman" pitchFamily="18" charset="0"/>
                        </a:rPr>
                        <a:t> to mass ratio</a:t>
                      </a:r>
                      <a:endParaRPr lang="zh-CN" sz="1600" b="0" kern="100" dirty="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altLang="zh-CN" sz="1600" b="0" kern="100" dirty="0" smtClean="0">
                          <a:solidFill>
                            <a:schemeClr val="tx1"/>
                          </a:solidFill>
                          <a:latin typeface="Times New Roman" pitchFamily="18" charset="0"/>
                          <a:cs typeface="Times New Roman" pitchFamily="18" charset="0"/>
                        </a:rPr>
                        <a:t>Energy</a:t>
                      </a:r>
                      <a:r>
                        <a:rPr lang="zh-CN" sz="1600" b="0" kern="100" dirty="0" smtClean="0">
                          <a:solidFill>
                            <a:schemeClr val="tx1"/>
                          </a:solidFill>
                          <a:latin typeface="Times New Roman" pitchFamily="18" charset="0"/>
                          <a:cs typeface="Times New Roman" pitchFamily="18" charset="0"/>
                        </a:rPr>
                        <a:t>（</a:t>
                      </a:r>
                      <a:r>
                        <a:rPr lang="en-US" sz="1600" b="0" kern="100" dirty="0" err="1">
                          <a:solidFill>
                            <a:schemeClr val="tx1"/>
                          </a:solidFill>
                          <a:latin typeface="Times New Roman" pitchFamily="18" charset="0"/>
                          <a:cs typeface="Times New Roman" pitchFamily="18" charset="0"/>
                        </a:rPr>
                        <a:t>MeV</a:t>
                      </a:r>
                      <a:r>
                        <a:rPr lang="en-US" sz="1600" b="0" kern="100" dirty="0">
                          <a:solidFill>
                            <a:schemeClr val="tx1"/>
                          </a:solidFill>
                          <a:latin typeface="Times New Roman" pitchFamily="18" charset="0"/>
                          <a:cs typeface="Times New Roman" pitchFamily="18" charset="0"/>
                        </a:rPr>
                        <a:t>/u</a:t>
                      </a:r>
                      <a:r>
                        <a:rPr lang="zh-CN" sz="1600" b="0" kern="100" dirty="0">
                          <a:solidFill>
                            <a:schemeClr val="tx1"/>
                          </a:solidFill>
                          <a:latin typeface="Times New Roman" pitchFamily="18" charset="0"/>
                          <a:cs typeface="Times New Roman" pitchFamily="18" charset="0"/>
                        </a:rPr>
                        <a:t>）</a:t>
                      </a:r>
                      <a:endParaRPr lang="zh-CN" sz="1600" b="0" kern="100" dirty="0">
                        <a:solidFill>
                          <a:schemeClr val="tx1"/>
                        </a:solidFill>
                        <a:latin typeface="Times New Roman" pitchFamily="18" charset="0"/>
                        <a:ea typeface="宋体"/>
                        <a:cs typeface="Times New Roman" pitchFamily="18" charset="0"/>
                      </a:endParaRPr>
                    </a:p>
                  </a:txBody>
                  <a:tcPr marL="68580" marR="68580" marT="0" marB="0" anchor="ctr"/>
                </a:tc>
              </a:tr>
              <a:tr h="376542">
                <a:tc>
                  <a:txBody>
                    <a:bodyPr/>
                    <a:lstStyle/>
                    <a:p>
                      <a:pPr indent="127000" algn="ctr" fontAlgn="ctr">
                        <a:lnSpc>
                          <a:spcPct val="100000"/>
                        </a:lnSpc>
                        <a:spcAft>
                          <a:spcPts val="0"/>
                        </a:spcAft>
                      </a:pPr>
                      <a:r>
                        <a:rPr lang="en-US" sz="1600" kern="100" baseline="30000">
                          <a:solidFill>
                            <a:schemeClr val="tx1"/>
                          </a:solidFill>
                          <a:latin typeface="Times New Roman" pitchFamily="18" charset="0"/>
                          <a:cs typeface="Times New Roman" pitchFamily="18" charset="0"/>
                        </a:rPr>
                        <a:t>238</a:t>
                      </a:r>
                      <a:r>
                        <a:rPr lang="en-US" sz="1600" kern="100">
                          <a:solidFill>
                            <a:schemeClr val="tx1"/>
                          </a:solidFill>
                          <a:latin typeface="Times New Roman" pitchFamily="18" charset="0"/>
                          <a:cs typeface="Times New Roman" pitchFamily="18" charset="0"/>
                        </a:rPr>
                        <a:t>U</a:t>
                      </a:r>
                      <a:r>
                        <a:rPr lang="en-US" sz="1600" kern="100" baseline="30000">
                          <a:solidFill>
                            <a:schemeClr val="tx1"/>
                          </a:solidFill>
                          <a:latin typeface="Times New Roman" pitchFamily="18" charset="0"/>
                          <a:cs typeface="Times New Roman" pitchFamily="18" charset="0"/>
                        </a:rPr>
                        <a:t>34+</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kern="100">
                          <a:solidFill>
                            <a:schemeClr val="tx1"/>
                          </a:solidFill>
                          <a:latin typeface="Times New Roman" pitchFamily="18" charset="0"/>
                          <a:cs typeface="Times New Roman" pitchFamily="18" charset="0"/>
                        </a:rPr>
                        <a:t>1/7</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b="1" kern="100" dirty="0">
                          <a:solidFill>
                            <a:schemeClr val="tx1"/>
                          </a:solidFill>
                          <a:latin typeface="Times New Roman" pitchFamily="18" charset="0"/>
                          <a:cs typeface="Times New Roman" pitchFamily="18" charset="0"/>
                        </a:rPr>
                        <a:t>25</a:t>
                      </a:r>
                      <a:endParaRPr lang="zh-CN" sz="1600" b="1" kern="100" dirty="0">
                        <a:solidFill>
                          <a:schemeClr val="tx1"/>
                        </a:solidFill>
                        <a:latin typeface="Times New Roman" pitchFamily="18" charset="0"/>
                        <a:ea typeface="宋体"/>
                        <a:cs typeface="Times New Roman" pitchFamily="18" charset="0"/>
                      </a:endParaRPr>
                    </a:p>
                  </a:txBody>
                  <a:tcPr marL="68580" marR="68580" marT="0" marB="0" anchor="ctr"/>
                </a:tc>
              </a:tr>
              <a:tr h="376542">
                <a:tc>
                  <a:txBody>
                    <a:bodyPr/>
                    <a:lstStyle/>
                    <a:p>
                      <a:pPr indent="127000" algn="ctr" fontAlgn="ctr">
                        <a:lnSpc>
                          <a:spcPct val="100000"/>
                        </a:lnSpc>
                        <a:spcAft>
                          <a:spcPts val="0"/>
                        </a:spcAft>
                      </a:pPr>
                      <a:r>
                        <a:rPr lang="en-US" sz="1600" kern="100" baseline="30000">
                          <a:solidFill>
                            <a:schemeClr val="tx1"/>
                          </a:solidFill>
                          <a:latin typeface="Times New Roman" pitchFamily="18" charset="0"/>
                          <a:cs typeface="Times New Roman" pitchFamily="18" charset="0"/>
                        </a:rPr>
                        <a:t>78</a:t>
                      </a:r>
                      <a:r>
                        <a:rPr lang="en-US" sz="1600" kern="100">
                          <a:solidFill>
                            <a:schemeClr val="tx1"/>
                          </a:solidFill>
                          <a:latin typeface="Times New Roman" pitchFamily="18" charset="0"/>
                          <a:cs typeface="Times New Roman" pitchFamily="18" charset="0"/>
                        </a:rPr>
                        <a:t>Kr</a:t>
                      </a:r>
                      <a:r>
                        <a:rPr lang="en-US" sz="1600" kern="100" baseline="30000">
                          <a:solidFill>
                            <a:schemeClr val="tx1"/>
                          </a:solidFill>
                          <a:latin typeface="Times New Roman" pitchFamily="18" charset="0"/>
                          <a:cs typeface="Times New Roman" pitchFamily="18" charset="0"/>
                        </a:rPr>
                        <a:t>19+</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kern="100">
                          <a:solidFill>
                            <a:schemeClr val="tx1"/>
                          </a:solidFill>
                          <a:latin typeface="Times New Roman" pitchFamily="18" charset="0"/>
                          <a:cs typeface="Times New Roman" pitchFamily="18" charset="0"/>
                        </a:rPr>
                        <a:t>19/78</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kern="100" dirty="0">
                          <a:solidFill>
                            <a:schemeClr val="tx1"/>
                          </a:solidFill>
                          <a:latin typeface="Times New Roman" pitchFamily="18" charset="0"/>
                          <a:cs typeface="Times New Roman" pitchFamily="18" charset="0"/>
                        </a:rPr>
                        <a:t>45</a:t>
                      </a:r>
                      <a:endParaRPr lang="zh-CN" sz="1600" kern="100" dirty="0">
                        <a:solidFill>
                          <a:schemeClr val="tx1"/>
                        </a:solidFill>
                        <a:latin typeface="Times New Roman" pitchFamily="18" charset="0"/>
                        <a:ea typeface="宋体"/>
                        <a:cs typeface="Times New Roman" pitchFamily="18" charset="0"/>
                      </a:endParaRPr>
                    </a:p>
                  </a:txBody>
                  <a:tcPr marL="68580" marR="68580" marT="0" marB="0" anchor="ctr"/>
                </a:tc>
              </a:tr>
              <a:tr h="376542">
                <a:tc>
                  <a:txBody>
                    <a:bodyPr/>
                    <a:lstStyle/>
                    <a:p>
                      <a:pPr indent="127000" algn="ctr" fontAlgn="ctr">
                        <a:lnSpc>
                          <a:spcPct val="100000"/>
                        </a:lnSpc>
                        <a:spcAft>
                          <a:spcPts val="0"/>
                        </a:spcAft>
                      </a:pPr>
                      <a:r>
                        <a:rPr lang="en-US" sz="1600" kern="100" baseline="30000">
                          <a:solidFill>
                            <a:schemeClr val="tx1"/>
                          </a:solidFill>
                          <a:latin typeface="Times New Roman" pitchFamily="18" charset="0"/>
                          <a:cs typeface="Times New Roman" pitchFamily="18" charset="0"/>
                        </a:rPr>
                        <a:t>18</a:t>
                      </a:r>
                      <a:r>
                        <a:rPr lang="en-US" sz="1600" kern="100">
                          <a:solidFill>
                            <a:schemeClr val="tx1"/>
                          </a:solidFill>
                          <a:latin typeface="Times New Roman" pitchFamily="18" charset="0"/>
                          <a:cs typeface="Times New Roman" pitchFamily="18" charset="0"/>
                        </a:rPr>
                        <a:t>O</a:t>
                      </a:r>
                      <a:r>
                        <a:rPr lang="en-US" sz="1600" kern="100" baseline="30000">
                          <a:solidFill>
                            <a:schemeClr val="tx1"/>
                          </a:solidFill>
                          <a:latin typeface="Times New Roman" pitchFamily="18" charset="0"/>
                          <a:cs typeface="Times New Roman" pitchFamily="18" charset="0"/>
                        </a:rPr>
                        <a:t>6+</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kern="100">
                          <a:solidFill>
                            <a:schemeClr val="tx1"/>
                          </a:solidFill>
                          <a:latin typeface="Times New Roman" pitchFamily="18" charset="0"/>
                          <a:cs typeface="Times New Roman" pitchFamily="18" charset="0"/>
                        </a:rPr>
                        <a:t>1/3</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kern="100" dirty="0">
                          <a:solidFill>
                            <a:schemeClr val="tx1"/>
                          </a:solidFill>
                          <a:latin typeface="Times New Roman" pitchFamily="18" charset="0"/>
                          <a:cs typeface="Times New Roman" pitchFamily="18" charset="0"/>
                        </a:rPr>
                        <a:t>57</a:t>
                      </a:r>
                      <a:endParaRPr lang="zh-CN" sz="1600" kern="100" dirty="0">
                        <a:solidFill>
                          <a:schemeClr val="tx1"/>
                        </a:solidFill>
                        <a:latin typeface="Times New Roman" pitchFamily="18" charset="0"/>
                        <a:ea typeface="宋体"/>
                        <a:cs typeface="Times New Roman" pitchFamily="18" charset="0"/>
                      </a:endParaRPr>
                    </a:p>
                  </a:txBody>
                  <a:tcPr marL="68580" marR="68580" marT="0" marB="0" anchor="ctr"/>
                </a:tc>
              </a:tr>
              <a:tr h="376542">
                <a:tc>
                  <a:txBody>
                    <a:bodyPr/>
                    <a:lstStyle/>
                    <a:p>
                      <a:pPr indent="127000" algn="ctr" font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100">
                          <a:solidFill>
                            <a:schemeClr val="tx1"/>
                          </a:solidFill>
                          <a:latin typeface="Times New Roman" pitchFamily="18" charset="0"/>
                          <a:cs typeface="Times New Roman" pitchFamily="18" charset="0"/>
                        </a:rPr>
                        <a:t>H</a:t>
                      </a:r>
                      <a:r>
                        <a:rPr lang="en-US" sz="1600" kern="100" baseline="-25000">
                          <a:solidFill>
                            <a:schemeClr val="tx1"/>
                          </a:solidFill>
                          <a:latin typeface="Times New Roman" pitchFamily="18" charset="0"/>
                          <a:cs typeface="Times New Roman" pitchFamily="18" charset="0"/>
                        </a:rPr>
                        <a:t>2</a:t>
                      </a:r>
                      <a:r>
                        <a:rPr lang="en-US" sz="1600" kern="100" baseline="30000">
                          <a:solidFill>
                            <a:schemeClr val="tx1"/>
                          </a:solidFill>
                          <a:latin typeface="Times New Roman" pitchFamily="18" charset="0"/>
                          <a:cs typeface="Times New Roman" pitchFamily="18" charset="0"/>
                        </a:rPr>
                        <a:t>+</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kern="100">
                          <a:solidFill>
                            <a:schemeClr val="tx1"/>
                          </a:solidFill>
                          <a:latin typeface="Times New Roman" pitchFamily="18" charset="0"/>
                          <a:cs typeface="Times New Roman" pitchFamily="18" charset="0"/>
                        </a:rPr>
                        <a:t>1/2</a:t>
                      </a:r>
                      <a:endParaRPr lang="zh-CN" sz="1600" kern="100">
                        <a:solidFill>
                          <a:schemeClr val="tx1"/>
                        </a:solidFill>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ct val="100000"/>
                        </a:lnSpc>
                        <a:spcAft>
                          <a:spcPts val="0"/>
                        </a:spcAft>
                      </a:pPr>
                      <a:r>
                        <a:rPr lang="en-US" sz="1600" b="1" kern="100" dirty="0">
                          <a:solidFill>
                            <a:schemeClr val="tx1"/>
                          </a:solidFill>
                          <a:latin typeface="Times New Roman" pitchFamily="18" charset="0"/>
                          <a:cs typeface="Times New Roman" pitchFamily="18" charset="0"/>
                        </a:rPr>
                        <a:t>70</a:t>
                      </a:r>
                      <a:endParaRPr lang="zh-CN" sz="1600" b="1" kern="100" dirty="0">
                        <a:solidFill>
                          <a:schemeClr val="tx1"/>
                        </a:solidFill>
                        <a:latin typeface="Times New Roman" pitchFamily="18" charset="0"/>
                        <a:ea typeface="宋体"/>
                        <a:cs typeface="Times New Roman" pitchFamily="18" charset="0"/>
                      </a:endParaRPr>
                    </a:p>
                  </a:txBody>
                  <a:tcPr marL="68580" marR="68580" marT="0" marB="0" anchor="ctr"/>
                </a:tc>
              </a:tr>
            </a:tbl>
          </a:graphicData>
        </a:graphic>
      </p:graphicFrame>
      <p:sp>
        <p:nvSpPr>
          <p:cNvPr id="9" name="矩形 8"/>
          <p:cNvSpPr/>
          <p:nvPr/>
        </p:nvSpPr>
        <p:spPr>
          <a:xfrm>
            <a:off x="5247432" y="3501008"/>
            <a:ext cx="3429024" cy="430887"/>
          </a:xfrm>
          <a:prstGeom prst="rect">
            <a:avLst/>
          </a:prstGeom>
          <a:noFill/>
        </p:spPr>
        <p:txBody>
          <a:bodyPr wrap="square">
            <a:spAutoFit/>
          </a:bodyPr>
          <a:lstStyle/>
          <a:p>
            <a:pPr algn="ctr" eaLnBrk="1" hangingPunct="1">
              <a:lnSpc>
                <a:spcPct val="100000"/>
              </a:lnSpc>
            </a:pPr>
            <a:r>
              <a:rPr lang="en-US" altLang="zh-CN" sz="2200" dirty="0">
                <a:solidFill>
                  <a:srgbClr val="000000"/>
                </a:solidFill>
                <a:latin typeface="Times New Roman" pitchFamily="18" charset="0"/>
                <a:ea typeface="宋体" pitchFamily="2" charset="-122"/>
                <a:cs typeface="Times New Roman" pitchFamily="18" charset="0"/>
              </a:rPr>
              <a:t>Beam parameters of </a:t>
            </a:r>
            <a:r>
              <a:rPr lang="en-US" altLang="zh-CN" sz="2200" dirty="0" err="1">
                <a:solidFill>
                  <a:srgbClr val="000000"/>
                </a:solidFill>
                <a:latin typeface="Times New Roman" pitchFamily="18" charset="0"/>
                <a:ea typeface="宋体" pitchFamily="2" charset="-122"/>
                <a:cs typeface="Times New Roman" pitchFamily="18" charset="0"/>
              </a:rPr>
              <a:t>iLinac</a:t>
            </a:r>
            <a:endParaRPr lang="zh-CN" altLang="en-US" sz="2200" dirty="0">
              <a:solidFill>
                <a:srgbClr val="000000"/>
              </a:solidFill>
              <a:latin typeface="Times New Roman" pitchFamily="18" charset="0"/>
              <a:ea typeface="宋体" pitchFamily="2" charset="-122"/>
              <a:cs typeface="Times New Roman" pitchFamily="18" charset="0"/>
            </a:endParaRPr>
          </a:p>
        </p:txBody>
      </p:sp>
      <p:sp>
        <p:nvSpPr>
          <p:cNvPr id="12" name="矩形 11"/>
          <p:cNvSpPr/>
          <p:nvPr/>
        </p:nvSpPr>
        <p:spPr>
          <a:xfrm>
            <a:off x="1691680" y="735087"/>
            <a:ext cx="7128792" cy="461665"/>
          </a:xfrm>
          <a:prstGeom prst="rect">
            <a:avLst/>
          </a:prstGeom>
        </p:spPr>
        <p:txBody>
          <a:bodyPr wrap="square">
            <a:spAutoFit/>
          </a:bodyPr>
          <a:lstStyle/>
          <a:p>
            <a:pPr eaLnBrk="1" hangingPunct="1">
              <a:lnSpc>
                <a:spcPct val="100000"/>
              </a:lnSpc>
              <a:spcAft>
                <a:spcPts val="0"/>
              </a:spcAft>
            </a:pPr>
            <a:r>
              <a:rPr lang="en-US" altLang="zh-CN" sz="2400" b="1" dirty="0">
                <a:solidFill>
                  <a:srgbClr val="000000"/>
                </a:solidFill>
                <a:latin typeface="Times New Roman" pitchFamily="18" charset="0"/>
                <a:ea typeface="宋体" pitchFamily="2" charset="-122"/>
                <a:cs typeface="Times New Roman" pitchFamily="18" charset="0"/>
              </a:rPr>
              <a:t>Features:  </a:t>
            </a:r>
            <a:r>
              <a:rPr lang="en-US" altLang="zh-CN" sz="2200" b="1" dirty="0">
                <a:solidFill>
                  <a:srgbClr val="000000"/>
                </a:solidFill>
                <a:latin typeface="Times New Roman" pitchFamily="18" charset="0"/>
                <a:ea typeface="宋体" pitchFamily="2" charset="-122"/>
                <a:cs typeface="Times New Roman" pitchFamily="18" charset="0"/>
              </a:rPr>
              <a:t>SC, high charge  state, high pulse current</a:t>
            </a:r>
          </a:p>
        </p:txBody>
      </p:sp>
      <p:grpSp>
        <p:nvGrpSpPr>
          <p:cNvPr id="21" name="组合 20"/>
          <p:cNvGrpSpPr/>
          <p:nvPr/>
        </p:nvGrpSpPr>
        <p:grpSpPr>
          <a:xfrm>
            <a:off x="71406" y="3786190"/>
            <a:ext cx="2643206" cy="1173197"/>
            <a:chOff x="71406" y="4071942"/>
            <a:chExt cx="2643206" cy="1173197"/>
          </a:xfrm>
        </p:grpSpPr>
        <p:sp>
          <p:nvSpPr>
            <p:cNvPr id="14" name="矩形 11"/>
            <p:cNvSpPr>
              <a:spLocks noChangeArrowheads="1"/>
            </p:cNvSpPr>
            <p:nvPr/>
          </p:nvSpPr>
          <p:spPr bwMode="auto">
            <a:xfrm>
              <a:off x="71406" y="4071942"/>
              <a:ext cx="1838080" cy="424732"/>
            </a:xfrm>
            <a:prstGeom prst="rect">
              <a:avLst/>
            </a:prstGeom>
            <a:solidFill>
              <a:schemeClr val="bg1"/>
            </a:solidFill>
            <a:ln w="9525">
              <a:noFill/>
              <a:miter lim="800000"/>
              <a:headEnd/>
              <a:tailEnd/>
            </a:ln>
          </p:spPr>
          <p:txBody>
            <a:bodyPr wrap="square">
              <a:spAutoFit/>
            </a:bodyPr>
            <a:lstStyle/>
            <a:p>
              <a:pPr algn="just" eaLnBrk="1" hangingPunct="1">
                <a:lnSpc>
                  <a:spcPct val="120000"/>
                </a:lnSpc>
                <a:buClr>
                  <a:srgbClr val="9933FF"/>
                </a:buClr>
                <a:buFont typeface="Wingdings" pitchFamily="2" charset="2"/>
                <a:buChar char="l"/>
              </a:pPr>
              <a:r>
                <a:rPr lang="en-US" altLang="zh-CN" sz="1800" dirty="0">
                  <a:solidFill>
                    <a:srgbClr val="7030A0"/>
                  </a:solidFill>
                  <a:latin typeface="Times New Roman" pitchFamily="18" charset="0"/>
                  <a:ea typeface="微软雅黑" pitchFamily="34" charset="-122"/>
                  <a:cs typeface="Times New Roman" pitchFamily="18" charset="0"/>
                </a:rPr>
                <a:t> RFQ:  </a:t>
              </a:r>
              <a:endParaRPr lang="en-US" altLang="zh-CN" sz="1800" dirty="0">
                <a:solidFill>
                  <a:srgbClr val="7030A0"/>
                </a:solidFill>
                <a:latin typeface="Times New Roman" pitchFamily="18" charset="0"/>
                <a:ea typeface="微软雅黑" pitchFamily="34" charset="-122"/>
                <a:cs typeface="Times New Roman" pitchFamily="18" charset="0"/>
              </a:endParaRPr>
            </a:p>
          </p:txBody>
        </p:sp>
        <p:sp>
          <p:nvSpPr>
            <p:cNvPr id="15" name="TextBox 14"/>
            <p:cNvSpPr txBox="1"/>
            <p:nvPr/>
          </p:nvSpPr>
          <p:spPr>
            <a:xfrm>
              <a:off x="285720" y="4414142"/>
              <a:ext cx="2428892" cy="830997"/>
            </a:xfrm>
            <a:prstGeom prst="rect">
              <a:avLst/>
            </a:prstGeom>
            <a:noFill/>
          </p:spPr>
          <p:txBody>
            <a:bodyPr wrap="square" rtlCol="0">
              <a:spAutoFit/>
            </a:bodyPr>
            <a:lstStyle/>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Input energy:0.014MeV/u</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Output energy:0.5MeV/u</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RFQ length:6m</a:t>
              </a:r>
              <a:endParaRPr lang="zh-CN" altLang="en-US" sz="1600" dirty="0">
                <a:solidFill>
                  <a:srgbClr val="000000"/>
                </a:solidFill>
                <a:latin typeface="Arial Narrow" panose="020B0606020202030204" pitchFamily="34" charset="0"/>
                <a:ea typeface="宋体" pitchFamily="2" charset="-122"/>
                <a:cs typeface="Times New Roman" panose="02020603050405020304" pitchFamily="18" charset="0"/>
              </a:endParaRPr>
            </a:p>
          </p:txBody>
        </p:sp>
      </p:grpSp>
      <p:sp>
        <p:nvSpPr>
          <p:cNvPr id="18" name="矩形 11"/>
          <p:cNvSpPr>
            <a:spLocks noChangeArrowheads="1"/>
          </p:cNvSpPr>
          <p:nvPr/>
        </p:nvSpPr>
        <p:spPr bwMode="auto">
          <a:xfrm>
            <a:off x="71406" y="3429000"/>
            <a:ext cx="2000264" cy="395749"/>
          </a:xfrm>
          <a:prstGeom prst="rect">
            <a:avLst/>
          </a:prstGeom>
          <a:solidFill>
            <a:schemeClr val="bg1"/>
          </a:solidFill>
          <a:ln w="9525">
            <a:noFill/>
            <a:miter lim="800000"/>
            <a:headEnd/>
            <a:tailEnd/>
          </a:ln>
        </p:spPr>
        <p:txBody>
          <a:bodyPr wrap="square">
            <a:spAutoFit/>
          </a:bodyPr>
          <a:lstStyle/>
          <a:p>
            <a:pPr algn="just" eaLnBrk="1" hangingPunct="1">
              <a:lnSpc>
                <a:spcPct val="120000"/>
              </a:lnSpc>
              <a:buClr>
                <a:srgbClr val="9933FF"/>
              </a:buClr>
              <a:buFont typeface="Wingdings" pitchFamily="2" charset="2"/>
              <a:buChar char="l"/>
            </a:pPr>
            <a:r>
              <a:rPr lang="en-US" altLang="zh-CN" sz="1800" dirty="0">
                <a:solidFill>
                  <a:srgbClr val="7030A0"/>
                </a:solidFill>
                <a:latin typeface="Times New Roman" pitchFamily="18" charset="0"/>
                <a:ea typeface="微软雅黑" pitchFamily="34" charset="-122"/>
                <a:cs typeface="Times New Roman" pitchFamily="18" charset="0"/>
              </a:rPr>
              <a:t> LEBT:</a:t>
            </a:r>
          </a:p>
        </p:txBody>
      </p:sp>
      <p:grpSp>
        <p:nvGrpSpPr>
          <p:cNvPr id="22" name="组合 21"/>
          <p:cNvGrpSpPr/>
          <p:nvPr/>
        </p:nvGrpSpPr>
        <p:grpSpPr>
          <a:xfrm>
            <a:off x="2643174" y="3500438"/>
            <a:ext cx="2571768" cy="1643074"/>
            <a:chOff x="2714612" y="3929066"/>
            <a:chExt cx="2714644" cy="1643074"/>
          </a:xfrm>
        </p:grpSpPr>
        <p:sp>
          <p:nvSpPr>
            <p:cNvPr id="16" name="TextBox 15"/>
            <p:cNvSpPr txBox="1"/>
            <p:nvPr/>
          </p:nvSpPr>
          <p:spPr>
            <a:xfrm>
              <a:off x="2911038" y="4248701"/>
              <a:ext cx="2518218" cy="1323439"/>
            </a:xfrm>
            <a:prstGeom prst="rect">
              <a:avLst/>
            </a:prstGeom>
            <a:noFill/>
          </p:spPr>
          <p:txBody>
            <a:bodyPr wrap="square" rtlCol="0">
              <a:spAutoFit/>
            </a:bodyPr>
            <a:lstStyle/>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Output energy:1.5MeV/u</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Number of cavity:18 Number of solenoid:9</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Number of CM:3</a:t>
              </a:r>
              <a:endParaRPr lang="zh-CN" altLang="en-US" sz="1600" dirty="0">
                <a:solidFill>
                  <a:srgbClr val="000000"/>
                </a:solidFill>
                <a:latin typeface="Arial Narrow" panose="020B0606020202030204" pitchFamily="34" charset="0"/>
                <a:ea typeface="宋体" pitchFamily="2" charset="-122"/>
                <a:cs typeface="Times New Roman" panose="02020603050405020304" pitchFamily="18" charset="0"/>
              </a:endParaRP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Length:14.94m</a:t>
              </a:r>
              <a:endParaRPr lang="zh-CN" altLang="en-US" sz="1600" dirty="0">
                <a:solidFill>
                  <a:srgbClr val="000000"/>
                </a:solidFill>
                <a:latin typeface="Arial Narrow" panose="020B0606020202030204" pitchFamily="34" charset="0"/>
                <a:ea typeface="宋体" pitchFamily="2" charset="-122"/>
                <a:cs typeface="Times New Roman" panose="02020603050405020304" pitchFamily="18" charset="0"/>
              </a:endParaRPr>
            </a:p>
          </p:txBody>
        </p:sp>
        <p:sp>
          <p:nvSpPr>
            <p:cNvPr id="19" name="矩形 11"/>
            <p:cNvSpPr>
              <a:spLocks noChangeArrowheads="1"/>
            </p:cNvSpPr>
            <p:nvPr/>
          </p:nvSpPr>
          <p:spPr bwMode="auto">
            <a:xfrm>
              <a:off x="2714612" y="3929066"/>
              <a:ext cx="1071570" cy="395749"/>
            </a:xfrm>
            <a:prstGeom prst="rect">
              <a:avLst/>
            </a:prstGeom>
            <a:solidFill>
              <a:schemeClr val="bg1"/>
            </a:solidFill>
            <a:ln w="9525">
              <a:noFill/>
              <a:miter lim="800000"/>
              <a:headEnd/>
              <a:tailEnd/>
            </a:ln>
          </p:spPr>
          <p:txBody>
            <a:bodyPr wrap="square">
              <a:spAutoFit/>
            </a:bodyPr>
            <a:lstStyle/>
            <a:p>
              <a:pPr algn="just" eaLnBrk="1" hangingPunct="1">
                <a:lnSpc>
                  <a:spcPct val="120000"/>
                </a:lnSpc>
                <a:buClr>
                  <a:srgbClr val="9933FF"/>
                </a:buClr>
                <a:buFont typeface="Wingdings" pitchFamily="2" charset="2"/>
                <a:buChar char="l"/>
              </a:pPr>
              <a:r>
                <a:rPr lang="en-US" altLang="zh-CN" sz="1800" dirty="0">
                  <a:solidFill>
                    <a:srgbClr val="7030A0"/>
                  </a:solidFill>
                  <a:latin typeface="Times New Roman" pitchFamily="18" charset="0"/>
                  <a:ea typeface="微软雅黑" pitchFamily="34" charset="-122"/>
                  <a:cs typeface="Times New Roman" pitchFamily="18" charset="0"/>
                </a:rPr>
                <a:t> QWR:  </a:t>
              </a:r>
              <a:endParaRPr lang="en-US" altLang="zh-CN" sz="1800" dirty="0">
                <a:solidFill>
                  <a:srgbClr val="7030A0"/>
                </a:solidFill>
                <a:latin typeface="Times New Roman" pitchFamily="18" charset="0"/>
                <a:ea typeface="微软雅黑" pitchFamily="34" charset="-122"/>
                <a:cs typeface="Times New Roman" pitchFamily="18" charset="0"/>
              </a:endParaRPr>
            </a:p>
          </p:txBody>
        </p:sp>
      </p:grpSp>
      <p:grpSp>
        <p:nvGrpSpPr>
          <p:cNvPr id="24" name="组合 23"/>
          <p:cNvGrpSpPr/>
          <p:nvPr/>
        </p:nvGrpSpPr>
        <p:grpSpPr>
          <a:xfrm>
            <a:off x="14958" y="5000636"/>
            <a:ext cx="2413902" cy="1680629"/>
            <a:chOff x="14958" y="5000636"/>
            <a:chExt cx="2413902" cy="1680629"/>
          </a:xfrm>
        </p:grpSpPr>
        <p:sp>
          <p:nvSpPr>
            <p:cNvPr id="17" name="TextBox 16"/>
            <p:cNvSpPr txBox="1"/>
            <p:nvPr/>
          </p:nvSpPr>
          <p:spPr>
            <a:xfrm>
              <a:off x="207872" y="5357826"/>
              <a:ext cx="2220988" cy="1323439"/>
            </a:xfrm>
            <a:prstGeom prst="rect">
              <a:avLst/>
            </a:prstGeom>
            <a:noFill/>
          </p:spPr>
          <p:txBody>
            <a:bodyPr wrap="square" rtlCol="0">
              <a:spAutoFit/>
            </a:bodyPr>
            <a:lstStyle/>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Output energy:5MeV/u</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Number of cavity:42 Number of solenoid:21</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Number of CM:7</a:t>
              </a:r>
              <a:endParaRPr lang="zh-CN" altLang="en-US" sz="1600" dirty="0">
                <a:solidFill>
                  <a:srgbClr val="000000"/>
                </a:solidFill>
                <a:latin typeface="Arial Narrow" panose="020B0606020202030204" pitchFamily="34" charset="0"/>
                <a:ea typeface="宋体" pitchFamily="2" charset="-122"/>
                <a:cs typeface="Times New Roman" panose="02020603050405020304" pitchFamily="18" charset="0"/>
              </a:endParaRP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Length:38.43m</a:t>
              </a:r>
              <a:endParaRPr lang="zh-CN" altLang="en-US" sz="1600" dirty="0">
                <a:solidFill>
                  <a:srgbClr val="000000"/>
                </a:solidFill>
                <a:latin typeface="Arial Narrow" panose="020B0606020202030204" pitchFamily="34" charset="0"/>
                <a:ea typeface="宋体" pitchFamily="2" charset="-122"/>
                <a:cs typeface="Times New Roman" panose="02020603050405020304" pitchFamily="18" charset="0"/>
              </a:endParaRPr>
            </a:p>
          </p:txBody>
        </p:sp>
        <p:sp>
          <p:nvSpPr>
            <p:cNvPr id="23" name="矩形 11"/>
            <p:cNvSpPr>
              <a:spLocks noChangeArrowheads="1"/>
            </p:cNvSpPr>
            <p:nvPr/>
          </p:nvSpPr>
          <p:spPr bwMode="auto">
            <a:xfrm>
              <a:off x="14958" y="5000636"/>
              <a:ext cx="2000264" cy="395749"/>
            </a:xfrm>
            <a:prstGeom prst="rect">
              <a:avLst/>
            </a:prstGeom>
            <a:solidFill>
              <a:schemeClr val="bg1"/>
            </a:solidFill>
            <a:ln w="9525">
              <a:noFill/>
              <a:miter lim="800000"/>
              <a:headEnd/>
              <a:tailEnd/>
            </a:ln>
          </p:spPr>
          <p:txBody>
            <a:bodyPr wrap="square">
              <a:spAutoFit/>
            </a:bodyPr>
            <a:lstStyle/>
            <a:p>
              <a:pPr algn="just" eaLnBrk="1" hangingPunct="1">
                <a:lnSpc>
                  <a:spcPct val="120000"/>
                </a:lnSpc>
                <a:buClr>
                  <a:srgbClr val="9933FF"/>
                </a:buClr>
                <a:buFont typeface="Wingdings" pitchFamily="2" charset="2"/>
                <a:buChar char="l"/>
              </a:pPr>
              <a:r>
                <a:rPr lang="en-US" altLang="zh-CN" sz="1800" dirty="0">
                  <a:solidFill>
                    <a:srgbClr val="7030A0"/>
                  </a:solidFill>
                  <a:latin typeface="Times New Roman" pitchFamily="18" charset="0"/>
                  <a:ea typeface="微软雅黑" pitchFamily="34" charset="-122"/>
                  <a:cs typeface="Times New Roman" pitchFamily="18" charset="0"/>
                </a:rPr>
                <a:t> HWR1:</a:t>
              </a:r>
            </a:p>
          </p:txBody>
        </p:sp>
      </p:grpSp>
      <p:grpSp>
        <p:nvGrpSpPr>
          <p:cNvPr id="26" name="组合 25"/>
          <p:cNvGrpSpPr/>
          <p:nvPr/>
        </p:nvGrpSpPr>
        <p:grpSpPr>
          <a:xfrm>
            <a:off x="2571736" y="5072074"/>
            <a:ext cx="2393844" cy="1680629"/>
            <a:chOff x="2571736" y="5072074"/>
            <a:chExt cx="2393844" cy="1680629"/>
          </a:xfrm>
        </p:grpSpPr>
        <p:sp>
          <p:nvSpPr>
            <p:cNvPr id="20" name="TextBox 19"/>
            <p:cNvSpPr txBox="1"/>
            <p:nvPr/>
          </p:nvSpPr>
          <p:spPr>
            <a:xfrm>
              <a:off x="2744592" y="5429264"/>
              <a:ext cx="2220988" cy="1323439"/>
            </a:xfrm>
            <a:prstGeom prst="rect">
              <a:avLst/>
            </a:prstGeom>
            <a:noFill/>
          </p:spPr>
          <p:txBody>
            <a:bodyPr wrap="square" rtlCol="0">
              <a:spAutoFit/>
            </a:bodyPr>
            <a:lstStyle/>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Output energy:25MeV/u</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Number of cavity:96 Number of solenoid:24</a:t>
              </a: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Number of CM:12</a:t>
              </a:r>
              <a:endParaRPr lang="zh-CN" altLang="en-US" sz="1600" dirty="0">
                <a:solidFill>
                  <a:srgbClr val="000000"/>
                </a:solidFill>
                <a:latin typeface="Arial Narrow" panose="020B0606020202030204" pitchFamily="34" charset="0"/>
                <a:ea typeface="宋体" pitchFamily="2" charset="-122"/>
                <a:cs typeface="Times New Roman" panose="02020603050405020304" pitchFamily="18" charset="0"/>
              </a:endParaRPr>
            </a:p>
            <a:p>
              <a:pPr eaLnBrk="1" hangingPunct="1">
                <a:lnSpc>
                  <a:spcPct val="100000"/>
                </a:lnSpc>
              </a:pPr>
              <a:r>
                <a:rPr lang="en-US" altLang="zh-CN" sz="1600" dirty="0">
                  <a:solidFill>
                    <a:srgbClr val="000000"/>
                  </a:solidFill>
                  <a:latin typeface="Arial Narrow" panose="020B0606020202030204" pitchFamily="34" charset="0"/>
                  <a:ea typeface="宋体" pitchFamily="2" charset="-122"/>
                  <a:cs typeface="Times New Roman" panose="02020603050405020304" pitchFamily="18" charset="0"/>
                </a:rPr>
                <a:t>Length:80.88m</a:t>
              </a:r>
              <a:endParaRPr lang="zh-CN" altLang="en-US" sz="1600" dirty="0">
                <a:solidFill>
                  <a:srgbClr val="000000"/>
                </a:solidFill>
                <a:latin typeface="Arial Narrow" panose="020B0606020202030204" pitchFamily="34" charset="0"/>
                <a:ea typeface="宋体" pitchFamily="2" charset="-122"/>
                <a:cs typeface="Times New Roman" panose="02020603050405020304" pitchFamily="18" charset="0"/>
              </a:endParaRPr>
            </a:p>
          </p:txBody>
        </p:sp>
        <p:sp>
          <p:nvSpPr>
            <p:cNvPr id="25" name="矩形 11"/>
            <p:cNvSpPr>
              <a:spLocks noChangeArrowheads="1"/>
            </p:cNvSpPr>
            <p:nvPr/>
          </p:nvSpPr>
          <p:spPr bwMode="auto">
            <a:xfrm>
              <a:off x="2571736" y="5072074"/>
              <a:ext cx="2000264" cy="395749"/>
            </a:xfrm>
            <a:prstGeom prst="rect">
              <a:avLst/>
            </a:prstGeom>
            <a:solidFill>
              <a:schemeClr val="bg1"/>
            </a:solidFill>
            <a:ln w="9525">
              <a:noFill/>
              <a:miter lim="800000"/>
              <a:headEnd/>
              <a:tailEnd/>
            </a:ln>
          </p:spPr>
          <p:txBody>
            <a:bodyPr wrap="square">
              <a:spAutoFit/>
            </a:bodyPr>
            <a:lstStyle/>
            <a:p>
              <a:pPr algn="just" eaLnBrk="1" hangingPunct="1">
                <a:lnSpc>
                  <a:spcPct val="120000"/>
                </a:lnSpc>
                <a:buClr>
                  <a:srgbClr val="9933FF"/>
                </a:buClr>
                <a:buFont typeface="Wingdings" pitchFamily="2" charset="2"/>
                <a:buChar char="l"/>
              </a:pPr>
              <a:r>
                <a:rPr lang="en-US" altLang="zh-CN" sz="1800" dirty="0">
                  <a:solidFill>
                    <a:srgbClr val="7030A0"/>
                  </a:solidFill>
                  <a:latin typeface="Times New Roman" pitchFamily="18" charset="0"/>
                  <a:ea typeface="微软雅黑" pitchFamily="34" charset="-122"/>
                  <a:cs typeface="Times New Roman" pitchFamily="18" charset="0"/>
                </a:rPr>
                <a:t> HWR2:</a:t>
              </a:r>
            </a:p>
          </p:txBody>
        </p:sp>
      </p:grpSp>
      <p:sp>
        <p:nvSpPr>
          <p:cNvPr id="31" name="Rectangle 2"/>
          <p:cNvSpPr>
            <a:spLocks noChangeArrowheads="1"/>
          </p:cNvSpPr>
          <p:nvPr/>
        </p:nvSpPr>
        <p:spPr bwMode="auto">
          <a:xfrm>
            <a:off x="83880" y="-82035"/>
            <a:ext cx="490554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装置建设内容</a:t>
            </a:r>
            <a:endParaRPr lang="zh-CN" altLang="en-US" sz="3600" b="1" dirty="0">
              <a:solidFill>
                <a:srgbClr val="336699"/>
              </a:solidFill>
              <a:effectLst>
                <a:outerShdw blurRad="38100" dist="38100" dir="2700000" algn="tl">
                  <a:srgbClr val="C0C0C0"/>
                </a:outerShdw>
              </a:effectLst>
            </a:endParaRPr>
          </a:p>
        </p:txBody>
      </p:sp>
      <p:sp>
        <p:nvSpPr>
          <p:cNvPr id="32" name="Line 49"/>
          <p:cNvSpPr>
            <a:spLocks noChangeShapeType="1"/>
          </p:cNvSpPr>
          <p:nvPr/>
        </p:nvSpPr>
        <p:spPr bwMode="auto">
          <a:xfrm>
            <a:off x="0" y="638780"/>
            <a:ext cx="4032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2927211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a:srcRect/>
          <a:stretch>
            <a:fillRect/>
          </a:stretch>
        </p:blipFill>
        <p:spPr bwMode="auto">
          <a:xfrm>
            <a:off x="229272" y="1214422"/>
            <a:ext cx="8715436" cy="4955690"/>
          </a:xfrm>
          <a:prstGeom prst="rect">
            <a:avLst/>
          </a:prstGeom>
          <a:noFill/>
          <a:ln w="9525">
            <a:noFill/>
            <a:miter lim="800000"/>
            <a:headEnd/>
            <a:tailEnd/>
          </a:ln>
          <a:effectLst/>
        </p:spPr>
      </p:pic>
      <p:sp>
        <p:nvSpPr>
          <p:cNvPr id="234502" name="Text Box 6"/>
          <p:cNvSpPr txBox="1">
            <a:spLocks noChangeArrowheads="1"/>
          </p:cNvSpPr>
          <p:nvPr/>
        </p:nvSpPr>
        <p:spPr bwMode="auto">
          <a:xfrm>
            <a:off x="3641725" y="5268913"/>
            <a:ext cx="184710" cy="369322"/>
          </a:xfrm>
          <a:prstGeom prst="rect">
            <a:avLst/>
          </a:prstGeom>
          <a:noFill/>
          <a:ln w="9525">
            <a:noFill/>
            <a:miter lim="800000"/>
            <a:headEnd/>
            <a:tailEnd/>
          </a:ln>
          <a:effectLst/>
        </p:spPr>
        <p:txBody>
          <a:bodyPr wrap="none" lIns="91430" tIns="45715" rIns="91430" bIns="45715">
            <a:spAutoFit/>
          </a:bodyPr>
          <a:lstStyle/>
          <a:p>
            <a:pPr eaLnBrk="1" hangingPunct="1">
              <a:lnSpc>
                <a:spcPct val="100000"/>
              </a:lnSpc>
            </a:pPr>
            <a:endParaRPr lang="en-GB" sz="1800">
              <a:solidFill>
                <a:srgbClr val="000000"/>
              </a:solidFill>
              <a:ea typeface="宋体" pitchFamily="2" charset="-122"/>
            </a:endParaRPr>
          </a:p>
        </p:txBody>
      </p:sp>
      <p:sp>
        <p:nvSpPr>
          <p:cNvPr id="12" name="TextBox 16"/>
          <p:cNvSpPr txBox="1">
            <a:spLocks noChangeArrowheads="1"/>
          </p:cNvSpPr>
          <p:nvPr/>
        </p:nvSpPr>
        <p:spPr bwMode="auto">
          <a:xfrm>
            <a:off x="5002338" y="2503091"/>
            <a:ext cx="2590438" cy="461655"/>
          </a:xfrm>
          <a:prstGeom prst="rect">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square" lIns="91430" tIns="45715" rIns="91430" bIns="45715">
            <a:spAutoFit/>
          </a:bodyPr>
          <a:lstStyle/>
          <a:p>
            <a:pPr eaLnBrk="1" hangingPunct="1">
              <a:lnSpc>
                <a:spcPct val="100000"/>
              </a:lnSpc>
              <a:spcAft>
                <a:spcPts val="600"/>
              </a:spcAft>
              <a:buSzPct val="80000"/>
              <a:defRPr/>
            </a:pPr>
            <a:r>
              <a:rPr lang="en-US" altLang="zh-CN" sz="2400" b="1" dirty="0">
                <a:solidFill>
                  <a:srgbClr val="000000"/>
                </a:solidFill>
                <a:latin typeface="Calibri" pitchFamily="34" charset="0"/>
                <a:ea typeface="MS PGothic" pitchFamily="34" charset="-128"/>
                <a:cs typeface="Times New Roman" pitchFamily="18" charset="0"/>
              </a:rPr>
              <a:t>Main parameters</a:t>
            </a:r>
          </a:p>
        </p:txBody>
      </p:sp>
      <p:sp>
        <p:nvSpPr>
          <p:cNvPr id="14" name="Text Box 5"/>
          <p:cNvSpPr txBox="1">
            <a:spLocks noChangeArrowheads="1"/>
          </p:cNvSpPr>
          <p:nvPr/>
        </p:nvSpPr>
        <p:spPr bwMode="auto">
          <a:xfrm>
            <a:off x="4983836" y="2953268"/>
            <a:ext cx="3188564" cy="2308314"/>
          </a:xfrm>
          <a:prstGeom prst="rect">
            <a:avLst/>
          </a:prstGeom>
          <a:noFill/>
          <a:ln w="9525">
            <a:noFill/>
            <a:miter lim="800000"/>
            <a:headEnd/>
            <a:tailEnd/>
          </a:ln>
          <a:effectLst/>
        </p:spPr>
        <p:txBody>
          <a:bodyPr wrap="square" lIns="91430" tIns="45715" rIns="91430" bIns="45715">
            <a:spAutoFit/>
          </a:bodyPr>
          <a:lstStyle/>
          <a:p>
            <a:pPr eaLnBrk="1" hangingPunct="1">
              <a:lnSpc>
                <a:spcPct val="100000"/>
              </a:lnSpc>
            </a:pPr>
            <a:r>
              <a:rPr lang="en-US" sz="1800" dirty="0">
                <a:solidFill>
                  <a:srgbClr val="009900"/>
                </a:solidFill>
                <a:latin typeface="Arial Narrow" panose="020B0606020202030204" pitchFamily="34" charset="0"/>
                <a:ea typeface="宋体" pitchFamily="2" charset="-122"/>
                <a:cs typeface="Times New Roman" pitchFamily="18" charset="0"/>
              </a:rPr>
              <a:t>Circumference: </a:t>
            </a:r>
            <a:r>
              <a:rPr lang="en-US" sz="1800" b="1" dirty="0">
                <a:solidFill>
                  <a:srgbClr val="009900"/>
                </a:solidFill>
                <a:latin typeface="Arial Narrow" panose="020B0606020202030204" pitchFamily="34" charset="0"/>
                <a:ea typeface="宋体" pitchFamily="2" charset="-122"/>
                <a:cs typeface="Times New Roman" pitchFamily="18" charset="0"/>
              </a:rPr>
              <a:t>402 </a:t>
            </a:r>
            <a:r>
              <a:rPr lang="en-US" sz="1800" b="1" dirty="0">
                <a:solidFill>
                  <a:srgbClr val="009900"/>
                </a:solidFill>
                <a:latin typeface="Arial Narrow" panose="020B0606020202030204" pitchFamily="34" charset="0"/>
                <a:ea typeface="宋体" pitchFamily="2" charset="-122"/>
                <a:cs typeface="Times New Roman" pitchFamily="18" charset="0"/>
              </a:rPr>
              <a:t>m</a:t>
            </a:r>
          </a:p>
          <a:p>
            <a:pPr eaLnBrk="1" hangingPunct="1">
              <a:lnSpc>
                <a:spcPct val="100000"/>
              </a:lnSpc>
            </a:pPr>
            <a:r>
              <a:rPr lang="en-US" sz="1800" dirty="0">
                <a:solidFill>
                  <a:srgbClr val="009900"/>
                </a:solidFill>
                <a:latin typeface="Arial Narrow" panose="020B0606020202030204" pitchFamily="34" charset="0"/>
                <a:ea typeface="宋体" pitchFamily="2" charset="-122"/>
                <a:cs typeface="Times New Roman" pitchFamily="18" charset="0"/>
              </a:rPr>
              <a:t>Rigidity:</a:t>
            </a:r>
            <a:r>
              <a:rPr lang="en-US" sz="1800" b="1" dirty="0">
                <a:solidFill>
                  <a:srgbClr val="009900"/>
                </a:solidFill>
                <a:latin typeface="Arial Narrow" panose="020B0606020202030204" pitchFamily="34" charset="0"/>
                <a:ea typeface="宋体" pitchFamily="2" charset="-122"/>
                <a:cs typeface="Times New Roman" pitchFamily="18" charset="0"/>
              </a:rPr>
              <a:t> </a:t>
            </a:r>
            <a:r>
              <a:rPr lang="en-US" sz="1800" b="1" dirty="0">
                <a:solidFill>
                  <a:srgbClr val="009900"/>
                </a:solidFill>
                <a:latin typeface="Arial Narrow" panose="020B0606020202030204" pitchFamily="34" charset="0"/>
                <a:ea typeface="宋体" pitchFamily="2" charset="-122"/>
                <a:cs typeface="Times New Roman" pitchFamily="18" charset="0"/>
                <a:sym typeface="Symbol" pitchFamily="18" charset="2"/>
              </a:rPr>
              <a:t>34 Tm</a:t>
            </a:r>
          </a:p>
          <a:p>
            <a:pPr eaLnBrk="1" hangingPunct="1">
              <a:lnSpc>
                <a:spcPct val="100000"/>
              </a:lnSpc>
            </a:pPr>
            <a:r>
              <a:rPr lang="en-US" sz="1800" dirty="0">
                <a:solidFill>
                  <a:srgbClr val="009900"/>
                </a:solidFill>
                <a:latin typeface="Arial Narrow" panose="020B0606020202030204" pitchFamily="34" charset="0"/>
                <a:ea typeface="宋体" pitchFamily="2" charset="-122"/>
                <a:cs typeface="Times New Roman" pitchFamily="18" charset="0"/>
                <a:sym typeface="Symbol" pitchFamily="18" charset="2"/>
              </a:rPr>
              <a:t>Acceptance: 250/</a:t>
            </a:r>
            <a:r>
              <a:rPr lang="en-US" sz="1800" b="1" dirty="0">
                <a:solidFill>
                  <a:srgbClr val="009900"/>
                </a:solidFill>
                <a:latin typeface="Arial Narrow" panose="020B0606020202030204" pitchFamily="34" charset="0"/>
                <a:ea typeface="宋体" pitchFamily="2" charset="-122"/>
                <a:cs typeface="Times New Roman" pitchFamily="18" charset="0"/>
                <a:sym typeface="Symbol" pitchFamily="18" charset="2"/>
              </a:rPr>
              <a:t>120</a:t>
            </a:r>
            <a:r>
              <a:rPr lang="en-US" sz="1800" dirty="0">
                <a:solidFill>
                  <a:srgbClr val="009900"/>
                </a:solidFill>
                <a:latin typeface="Arial Narrow" panose="020B0606020202030204" pitchFamily="34" charset="0"/>
                <a:ea typeface="宋体" pitchFamily="2" charset="-122"/>
                <a:cs typeface="Times New Roman" pitchFamily="18" charset="0"/>
                <a:sym typeface="Symbol" pitchFamily="18" charset="2"/>
              </a:rPr>
              <a:t> </a:t>
            </a:r>
            <a:r>
              <a:rPr lang="en-US" sz="1800" dirty="0" err="1">
                <a:solidFill>
                  <a:srgbClr val="009900"/>
                </a:solidFill>
                <a:latin typeface="Arial Narrow" panose="020B0606020202030204" pitchFamily="34" charset="0"/>
                <a:ea typeface="宋体" pitchFamily="2" charset="-122"/>
                <a:cs typeface="Times New Roman" pitchFamily="18" charset="0"/>
                <a:sym typeface="Symbol" pitchFamily="18" charset="2"/>
              </a:rPr>
              <a:t>pimmmrad</a:t>
            </a:r>
            <a:endParaRPr lang="en-US" sz="1800" dirty="0">
              <a:solidFill>
                <a:srgbClr val="009900"/>
              </a:solidFill>
              <a:latin typeface="Arial Narrow" panose="020B0606020202030204" pitchFamily="34" charset="0"/>
              <a:ea typeface="宋体" pitchFamily="2" charset="-122"/>
              <a:cs typeface="Times New Roman" pitchFamily="18" charset="0"/>
              <a:sym typeface="Symbol" pitchFamily="18" charset="2"/>
            </a:endParaRPr>
          </a:p>
          <a:p>
            <a:pPr eaLnBrk="1" hangingPunct="1">
              <a:lnSpc>
                <a:spcPct val="100000"/>
              </a:lnSpc>
            </a:pPr>
            <a:r>
              <a:rPr lang="en-US" sz="1800" dirty="0">
                <a:solidFill>
                  <a:srgbClr val="009900"/>
                </a:solidFill>
                <a:latin typeface="Arial Narrow" panose="020B0606020202030204" pitchFamily="34" charset="0"/>
                <a:ea typeface="宋体" pitchFamily="2" charset="-122"/>
                <a:cs typeface="Times New Roman" pitchFamily="18" charset="0"/>
                <a:sym typeface="Symbol" pitchFamily="18" charset="2"/>
              </a:rPr>
              <a:t>Aperture: 230/115 mm</a:t>
            </a:r>
          </a:p>
          <a:p>
            <a:pPr eaLnBrk="1" hangingPunct="1">
              <a:lnSpc>
                <a:spcPct val="100000"/>
              </a:lnSpc>
            </a:pPr>
            <a:r>
              <a:rPr lang="en-US" sz="1800" dirty="0">
                <a:solidFill>
                  <a:srgbClr val="000000"/>
                </a:solidFill>
                <a:latin typeface="Arial Narrow" panose="020B0606020202030204" pitchFamily="34" charset="0"/>
                <a:ea typeface="宋体" pitchFamily="2" charset="-122"/>
                <a:cs typeface="Times New Roman" pitchFamily="18" charset="0"/>
                <a:sym typeface="Symbol" pitchFamily="18" charset="2"/>
              </a:rPr>
              <a:t>Injection current: 0.028pmA (U</a:t>
            </a:r>
            <a:r>
              <a:rPr lang="en-US" sz="1800" baseline="30000" dirty="0">
                <a:solidFill>
                  <a:srgbClr val="000000"/>
                </a:solidFill>
                <a:latin typeface="Arial Narrow" panose="020B0606020202030204" pitchFamily="34" charset="0"/>
                <a:ea typeface="宋体" pitchFamily="2" charset="-122"/>
                <a:cs typeface="Times New Roman" pitchFamily="18" charset="0"/>
                <a:sym typeface="Symbol" pitchFamily="18" charset="2"/>
              </a:rPr>
              <a:t>34+</a:t>
            </a:r>
            <a:r>
              <a:rPr lang="en-US" sz="1800" dirty="0">
                <a:solidFill>
                  <a:srgbClr val="000000"/>
                </a:solidFill>
                <a:latin typeface="Arial Narrow" panose="020B0606020202030204" pitchFamily="34" charset="0"/>
                <a:ea typeface="宋体" pitchFamily="2" charset="-122"/>
                <a:cs typeface="Times New Roman" pitchFamily="18" charset="0"/>
                <a:sym typeface="Symbol" pitchFamily="18" charset="2"/>
              </a:rPr>
              <a:t>)</a:t>
            </a:r>
          </a:p>
          <a:p>
            <a:pPr eaLnBrk="1" hangingPunct="1">
              <a:lnSpc>
                <a:spcPct val="100000"/>
              </a:lnSpc>
            </a:pPr>
            <a:r>
              <a:rPr lang="en-US" altLang="zh-CN" sz="1800" dirty="0">
                <a:solidFill>
                  <a:srgbClr val="000000"/>
                </a:solidFill>
                <a:latin typeface="Arial Narrow" panose="020B0606020202030204" pitchFamily="34" charset="0"/>
                <a:ea typeface="宋体" pitchFamily="2" charset="-122"/>
                <a:cs typeface="Times New Roman" pitchFamily="18" charset="0"/>
                <a:sym typeface="Symbol" pitchFamily="18" charset="2"/>
              </a:rPr>
              <a:t>In-Energy: 25</a:t>
            </a:r>
            <a:r>
              <a:rPr lang="en-US" sz="1800" dirty="0">
                <a:solidFill>
                  <a:srgbClr val="000000"/>
                </a:solidFill>
                <a:latin typeface="Arial Narrow" panose="020B0606020202030204" pitchFamily="34" charset="0"/>
                <a:ea typeface="宋体" pitchFamily="2" charset="-122"/>
                <a:cs typeface="Times New Roman" pitchFamily="18" charset="0"/>
                <a:sym typeface="Symbol" pitchFamily="18" charset="2"/>
              </a:rPr>
              <a:t>MeV/u (U</a:t>
            </a:r>
            <a:r>
              <a:rPr lang="en-US" sz="1800" baseline="30000" dirty="0">
                <a:solidFill>
                  <a:srgbClr val="000000"/>
                </a:solidFill>
                <a:latin typeface="Arial Narrow" panose="020B0606020202030204" pitchFamily="34" charset="0"/>
                <a:ea typeface="宋体" pitchFamily="2" charset="-122"/>
                <a:cs typeface="Times New Roman" pitchFamily="18" charset="0"/>
                <a:sym typeface="Symbol" pitchFamily="18" charset="2"/>
              </a:rPr>
              <a:t>34+</a:t>
            </a:r>
            <a:r>
              <a:rPr lang="en-US" sz="1800" dirty="0">
                <a:solidFill>
                  <a:srgbClr val="000000"/>
                </a:solidFill>
                <a:latin typeface="Arial Narrow" panose="020B0606020202030204" pitchFamily="34" charset="0"/>
                <a:ea typeface="宋体" pitchFamily="2" charset="-122"/>
                <a:cs typeface="Times New Roman" pitchFamily="18" charset="0"/>
                <a:sym typeface="Symbol" pitchFamily="18" charset="2"/>
              </a:rPr>
              <a:t>)</a:t>
            </a:r>
          </a:p>
          <a:p>
            <a:pPr eaLnBrk="1" hangingPunct="1">
              <a:lnSpc>
                <a:spcPct val="100000"/>
              </a:lnSpc>
            </a:pPr>
            <a:r>
              <a:rPr lang="en-US" altLang="zh-CN" sz="1800" dirty="0">
                <a:solidFill>
                  <a:srgbClr val="000000"/>
                </a:solidFill>
                <a:latin typeface="Arial Narrow" panose="020B0606020202030204" pitchFamily="34" charset="0"/>
                <a:ea typeface="宋体" pitchFamily="2" charset="-122"/>
                <a:cs typeface="Times New Roman" pitchFamily="18" charset="0"/>
                <a:sym typeface="Symbol" pitchFamily="18" charset="2"/>
              </a:rPr>
              <a:t>Ex-Energy: </a:t>
            </a:r>
            <a:r>
              <a:rPr lang="en-US" sz="1800" b="1" kern="100" dirty="0">
                <a:solidFill>
                  <a:srgbClr val="000000"/>
                </a:solidFill>
                <a:latin typeface="Arial Narrow" panose="020B0606020202030204" pitchFamily="34" charset="0"/>
                <a:ea typeface="宋体"/>
                <a:cs typeface="Times New Roman" pitchFamily="18" charset="0"/>
                <a:sym typeface="Symbol" pitchFamily="18" charset="2"/>
              </a:rPr>
              <a:t>0.8G</a:t>
            </a:r>
            <a:r>
              <a:rPr lang="en-US" sz="1800" b="1" dirty="0">
                <a:solidFill>
                  <a:srgbClr val="000000"/>
                </a:solidFill>
                <a:latin typeface="Arial Narrow" panose="020B0606020202030204" pitchFamily="34" charset="0"/>
                <a:ea typeface="宋体" pitchFamily="2" charset="-122"/>
                <a:cs typeface="Times New Roman" pitchFamily="18" charset="0"/>
                <a:sym typeface="Symbol" pitchFamily="18" charset="2"/>
              </a:rPr>
              <a:t>eV/u (U</a:t>
            </a:r>
            <a:r>
              <a:rPr lang="en-US" sz="1800" b="1" baseline="30000" dirty="0">
                <a:solidFill>
                  <a:srgbClr val="000000"/>
                </a:solidFill>
                <a:latin typeface="Arial Narrow" panose="020B0606020202030204" pitchFamily="34" charset="0"/>
                <a:ea typeface="宋体" pitchFamily="2" charset="-122"/>
                <a:cs typeface="Times New Roman" pitchFamily="18" charset="0"/>
                <a:sym typeface="Symbol" pitchFamily="18" charset="2"/>
              </a:rPr>
              <a:t>34+</a:t>
            </a:r>
            <a:r>
              <a:rPr lang="en-US" sz="1800" b="1" dirty="0">
                <a:solidFill>
                  <a:srgbClr val="000000"/>
                </a:solidFill>
                <a:latin typeface="Arial Narrow" panose="020B0606020202030204" pitchFamily="34" charset="0"/>
                <a:ea typeface="宋体" pitchFamily="2" charset="-122"/>
                <a:cs typeface="Times New Roman" pitchFamily="18" charset="0"/>
                <a:sym typeface="Symbol" pitchFamily="18" charset="2"/>
              </a:rPr>
              <a:t>)</a:t>
            </a:r>
          </a:p>
          <a:p>
            <a:pPr eaLnBrk="1" hangingPunct="1">
              <a:lnSpc>
                <a:spcPct val="100000"/>
              </a:lnSpc>
            </a:pPr>
            <a:r>
              <a:rPr lang="en-US" sz="1800" dirty="0">
                <a:solidFill>
                  <a:srgbClr val="000000"/>
                </a:solidFill>
                <a:latin typeface="Arial Narrow" panose="020B0606020202030204" pitchFamily="34" charset="0"/>
                <a:ea typeface="宋体" pitchFamily="2" charset="-122"/>
                <a:cs typeface="Times New Roman" pitchFamily="18" charset="0"/>
                <a:sym typeface="Symbol" pitchFamily="18" charset="2"/>
              </a:rPr>
              <a:t>Pulse intensity:</a:t>
            </a:r>
            <a:r>
              <a:rPr lang="en-US" sz="1800" kern="100" dirty="0">
                <a:solidFill>
                  <a:srgbClr val="000000"/>
                </a:solidFill>
                <a:latin typeface="Arial Narrow" panose="020B0606020202030204" pitchFamily="34" charset="0"/>
                <a:ea typeface="宋体" pitchFamily="2" charset="-122"/>
                <a:cs typeface="Times New Roman" pitchFamily="18" charset="0"/>
              </a:rPr>
              <a:t> 3.3×10</a:t>
            </a:r>
            <a:r>
              <a:rPr lang="en-US" sz="1800" kern="100" baseline="30000" dirty="0">
                <a:solidFill>
                  <a:srgbClr val="000000"/>
                </a:solidFill>
                <a:latin typeface="Arial Narrow" panose="020B0606020202030204" pitchFamily="34" charset="0"/>
                <a:ea typeface="宋体" pitchFamily="2" charset="-122"/>
                <a:cs typeface="Times New Roman" pitchFamily="18" charset="0"/>
              </a:rPr>
              <a:t>11</a:t>
            </a:r>
            <a:r>
              <a:rPr lang="en-US" sz="1800" kern="100" dirty="0">
                <a:solidFill>
                  <a:srgbClr val="000000"/>
                </a:solidFill>
                <a:latin typeface="Arial Narrow" panose="020B0606020202030204" pitchFamily="34" charset="0"/>
                <a:ea typeface="宋体" pitchFamily="2" charset="-122"/>
                <a:cs typeface="Times New Roman" pitchFamily="18" charset="0"/>
              </a:rPr>
              <a:t> </a:t>
            </a:r>
            <a:r>
              <a:rPr lang="en-US" sz="1800" kern="100" dirty="0" err="1">
                <a:solidFill>
                  <a:srgbClr val="000000"/>
                </a:solidFill>
                <a:latin typeface="Arial Narrow" panose="020B0606020202030204" pitchFamily="34" charset="0"/>
                <a:ea typeface="宋体" pitchFamily="2" charset="-122"/>
                <a:cs typeface="Times New Roman" pitchFamily="18" charset="0"/>
              </a:rPr>
              <a:t>ppp</a:t>
            </a:r>
            <a:r>
              <a:rPr lang="en-US" sz="1800" dirty="0">
                <a:solidFill>
                  <a:srgbClr val="0099FF"/>
                </a:solidFill>
                <a:latin typeface="Times New Roman" pitchFamily="18" charset="0"/>
                <a:ea typeface="宋体" pitchFamily="2" charset="-122"/>
                <a:cs typeface="Times New Roman" pitchFamily="18" charset="0"/>
                <a:sym typeface="Symbol" pitchFamily="18" charset="2"/>
              </a:rPr>
              <a:t> </a:t>
            </a:r>
            <a:endParaRPr lang="en-US" sz="1800" dirty="0">
              <a:solidFill>
                <a:srgbClr val="0099FF"/>
              </a:solidFill>
              <a:latin typeface="Times New Roman" pitchFamily="18" charset="0"/>
              <a:ea typeface="宋体" pitchFamily="2" charset="-122"/>
              <a:cs typeface="Times New Roman" pitchFamily="18" charset="0"/>
            </a:endParaRPr>
          </a:p>
        </p:txBody>
      </p:sp>
      <p:sp>
        <p:nvSpPr>
          <p:cNvPr id="18" name="TextBox 16"/>
          <p:cNvSpPr txBox="1">
            <a:spLocks noChangeArrowheads="1"/>
          </p:cNvSpPr>
          <p:nvPr/>
        </p:nvSpPr>
        <p:spPr bwMode="auto">
          <a:xfrm>
            <a:off x="1001810" y="2530286"/>
            <a:ext cx="3538408" cy="2282666"/>
          </a:xfrm>
          <a:prstGeom prst="rect">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square" lIns="91430" tIns="45715" rIns="91430" bIns="45715">
            <a:spAutoFit/>
          </a:bodyPr>
          <a:lstStyle/>
          <a:p>
            <a:pPr eaLnBrk="1" hangingPunct="1">
              <a:lnSpc>
                <a:spcPct val="100000"/>
              </a:lnSpc>
              <a:spcAft>
                <a:spcPts val="600"/>
              </a:spcAft>
              <a:buSzPct val="80000"/>
              <a:defRPr/>
            </a:pPr>
            <a:r>
              <a:rPr lang="en-US" altLang="zh-CN" sz="2400" b="1" dirty="0">
                <a:solidFill>
                  <a:srgbClr val="0000CC"/>
                </a:solidFill>
                <a:latin typeface="Calibri" pitchFamily="34" charset="0"/>
                <a:ea typeface="MS PGothic" pitchFamily="34" charset="-128"/>
                <a:cs typeface="Times New Roman" pitchFamily="18" charset="0"/>
              </a:rPr>
              <a:t> </a:t>
            </a:r>
            <a:r>
              <a:rPr lang="en-US" altLang="zh-CN" sz="2400" b="1" dirty="0">
                <a:solidFill>
                  <a:srgbClr val="000000"/>
                </a:solidFill>
                <a:latin typeface="Calibri" pitchFamily="34" charset="0"/>
                <a:ea typeface="MS PGothic" pitchFamily="34" charset="-128"/>
                <a:cs typeface="Times New Roman" pitchFamily="18" charset="0"/>
              </a:rPr>
              <a:t>Main functions</a:t>
            </a:r>
          </a:p>
          <a:p>
            <a:pPr eaLnBrk="1" hangingPunct="1">
              <a:lnSpc>
                <a:spcPts val="2000"/>
              </a:lnSpc>
              <a:spcAft>
                <a:spcPts val="0"/>
              </a:spcAft>
              <a:buClr>
                <a:srgbClr val="C00000"/>
              </a:buClr>
              <a:buSzPct val="80000"/>
              <a:buFont typeface="Wingdings" pitchFamily="2" charset="2"/>
              <a:buChar char="l"/>
              <a:defRPr/>
            </a:pPr>
            <a:r>
              <a:rPr lang="en-US" altLang="zh-CN" sz="1800" dirty="0">
                <a:solidFill>
                  <a:srgbClr val="000000"/>
                </a:solidFill>
                <a:latin typeface="Arial Narrow" panose="020B0606020202030204" pitchFamily="34" charset="0"/>
                <a:ea typeface="MS PGothic" pitchFamily="34" charset="-128"/>
                <a:cs typeface="Times New Roman" pitchFamily="18" charset="0"/>
              </a:rPr>
              <a:t> </a:t>
            </a:r>
            <a:r>
              <a:rPr lang="en-US" altLang="zh-CN" sz="1800" b="1" dirty="0">
                <a:solidFill>
                  <a:srgbClr val="000000"/>
                </a:solidFill>
                <a:latin typeface="Arial Narrow" panose="020B0606020202030204" pitchFamily="34" charset="0"/>
                <a:ea typeface="MS PGothic" pitchFamily="34" charset="-128"/>
                <a:cs typeface="Times New Roman" pitchFamily="18" charset="0"/>
              </a:rPr>
              <a:t>Beam accumulation</a:t>
            </a:r>
          </a:p>
          <a:p>
            <a:pPr marL="0" lvl="1" eaLnBrk="1" hangingPunct="1">
              <a:lnSpc>
                <a:spcPts val="2000"/>
              </a:lnSpc>
              <a:spcAft>
                <a:spcPts val="0"/>
              </a:spcAft>
              <a:buClr>
                <a:srgbClr val="C00000"/>
              </a:buClr>
              <a:buSzPct val="80000"/>
              <a:defRPr/>
            </a:pPr>
            <a:r>
              <a:rPr lang="en-US" altLang="zh-CN" sz="1800" i="1" dirty="0">
                <a:solidFill>
                  <a:srgbClr val="000000"/>
                </a:solidFill>
                <a:latin typeface="Arial Narrow" panose="020B0606020202030204" pitchFamily="34" charset="0"/>
                <a:ea typeface="MS PGothic" pitchFamily="34" charset="-128"/>
                <a:cs typeface="Times New Roman" pitchFamily="18" charset="0"/>
              </a:rPr>
              <a:t>   Two planes painting inject</a:t>
            </a:r>
            <a:r>
              <a:rPr lang="en-US" altLang="zh-CN" sz="1800" dirty="0">
                <a:solidFill>
                  <a:srgbClr val="000000"/>
                </a:solidFill>
                <a:latin typeface="Arial Narrow" panose="020B0606020202030204" pitchFamily="34" charset="0"/>
                <a:ea typeface="MS PGothic" pitchFamily="34" charset="-128"/>
                <a:cs typeface="Times New Roman" pitchFamily="18" charset="0"/>
              </a:rPr>
              <a:t>ion   </a:t>
            </a:r>
          </a:p>
          <a:p>
            <a:pPr marL="0" lvl="1" eaLnBrk="1" hangingPunct="1">
              <a:lnSpc>
                <a:spcPts val="2000"/>
              </a:lnSpc>
              <a:spcAft>
                <a:spcPts val="600"/>
              </a:spcAft>
              <a:buClr>
                <a:srgbClr val="C00000"/>
              </a:buClr>
              <a:buSzPct val="80000"/>
              <a:defRPr/>
            </a:pPr>
            <a:r>
              <a:rPr lang="en-US" altLang="zh-CN" sz="1800" dirty="0">
                <a:solidFill>
                  <a:srgbClr val="000000"/>
                </a:solidFill>
                <a:latin typeface="Arial Narrow" panose="020B0606020202030204" pitchFamily="34" charset="0"/>
                <a:ea typeface="MS PGothic" pitchFamily="34" charset="-128"/>
                <a:cs typeface="Times New Roman" pitchFamily="18" charset="0"/>
              </a:rPr>
              <a:t>   </a:t>
            </a:r>
            <a:r>
              <a:rPr lang="en-US" altLang="zh-CN" sz="1800" i="1" dirty="0">
                <a:solidFill>
                  <a:srgbClr val="000000"/>
                </a:solidFill>
                <a:latin typeface="Arial Narrow" panose="020B0606020202030204" pitchFamily="34" charset="0"/>
                <a:ea typeface="MS PGothic" pitchFamily="34" charset="-128"/>
                <a:cs typeface="Times New Roman" pitchFamily="18" charset="0"/>
              </a:rPr>
              <a:t>Accumulate U</a:t>
            </a:r>
            <a:r>
              <a:rPr lang="en-US" altLang="zh-CN" sz="1800" i="1" baseline="30000" dirty="0">
                <a:solidFill>
                  <a:srgbClr val="000000"/>
                </a:solidFill>
                <a:latin typeface="Arial Narrow" panose="020B0606020202030204" pitchFamily="34" charset="0"/>
                <a:ea typeface="MS PGothic" pitchFamily="34" charset="-128"/>
                <a:cs typeface="Times New Roman" pitchFamily="18" charset="0"/>
              </a:rPr>
              <a:t>34+</a:t>
            </a:r>
            <a:r>
              <a:rPr lang="en-US" altLang="zh-CN" sz="1800" i="1" dirty="0">
                <a:solidFill>
                  <a:srgbClr val="000000"/>
                </a:solidFill>
                <a:latin typeface="Arial Narrow" panose="020B0606020202030204" pitchFamily="34" charset="0"/>
                <a:ea typeface="MS PGothic" pitchFamily="34" charset="-128"/>
                <a:cs typeface="Times New Roman" pitchFamily="18" charset="0"/>
              </a:rPr>
              <a:t> to 5.0×10</a:t>
            </a:r>
            <a:r>
              <a:rPr lang="en-US" altLang="zh-CN" sz="1800" i="1" baseline="30000" dirty="0">
                <a:solidFill>
                  <a:srgbClr val="000000"/>
                </a:solidFill>
                <a:latin typeface="Arial Narrow" panose="020B0606020202030204" pitchFamily="34" charset="0"/>
                <a:ea typeface="MS PGothic" pitchFamily="34" charset="-128"/>
                <a:cs typeface="Times New Roman" pitchFamily="18" charset="0"/>
              </a:rPr>
              <a:t>11</a:t>
            </a:r>
            <a:endParaRPr lang="zh-CN" altLang="en-US" sz="1800" i="1" baseline="30000" dirty="0">
              <a:solidFill>
                <a:srgbClr val="000000"/>
              </a:solidFill>
              <a:latin typeface="Arial Narrow" panose="020B0606020202030204" pitchFamily="34" charset="0"/>
              <a:ea typeface="MS PGothic" pitchFamily="34" charset="-128"/>
              <a:cs typeface="Times New Roman" pitchFamily="18" charset="0"/>
            </a:endParaRPr>
          </a:p>
          <a:p>
            <a:pPr eaLnBrk="1" hangingPunct="1">
              <a:lnSpc>
                <a:spcPts val="2000"/>
              </a:lnSpc>
              <a:spcAft>
                <a:spcPts val="0"/>
              </a:spcAft>
              <a:buClr>
                <a:srgbClr val="00B050"/>
              </a:buClr>
              <a:buSzPct val="80000"/>
              <a:buFont typeface="Wingdings" pitchFamily="2" charset="2"/>
              <a:buChar char="l"/>
              <a:defRPr/>
            </a:pPr>
            <a:r>
              <a:rPr lang="en-US" altLang="zh-CN" sz="1900" b="1" dirty="0">
                <a:solidFill>
                  <a:srgbClr val="000000"/>
                </a:solidFill>
                <a:latin typeface="Times New Roman" pitchFamily="18" charset="0"/>
                <a:ea typeface="MS PGothic" pitchFamily="34" charset="-128"/>
                <a:cs typeface="Times New Roman" pitchFamily="18" charset="0"/>
              </a:rPr>
              <a:t> </a:t>
            </a:r>
            <a:r>
              <a:rPr lang="en-US" altLang="zh-CN" sz="1900" b="1" dirty="0">
                <a:solidFill>
                  <a:srgbClr val="000000"/>
                </a:solidFill>
                <a:latin typeface="Arial Narrow" panose="020B0606020202030204" pitchFamily="34" charset="0"/>
                <a:ea typeface="MS PGothic" pitchFamily="34" charset="-128"/>
                <a:cs typeface="Times New Roman" pitchFamily="18" charset="0"/>
              </a:rPr>
              <a:t>Beam Cooling</a:t>
            </a:r>
          </a:p>
          <a:p>
            <a:pPr eaLnBrk="1" hangingPunct="1">
              <a:lnSpc>
                <a:spcPts val="2000"/>
              </a:lnSpc>
              <a:spcAft>
                <a:spcPts val="600"/>
              </a:spcAft>
              <a:buClr>
                <a:srgbClr val="FF0000"/>
              </a:buClr>
              <a:defRPr/>
            </a:pPr>
            <a:r>
              <a:rPr lang="en-US" altLang="zh-CN" sz="1900" dirty="0">
                <a:solidFill>
                  <a:srgbClr val="000000"/>
                </a:solidFill>
                <a:latin typeface="Arial Narrow" panose="020B0606020202030204" pitchFamily="34" charset="0"/>
                <a:ea typeface="MS PGothic" pitchFamily="34" charset="-128"/>
                <a:cs typeface="Times New Roman" pitchFamily="18" charset="0"/>
              </a:rPr>
              <a:t>   </a:t>
            </a:r>
            <a:r>
              <a:rPr lang="en-US" altLang="zh-CN" sz="1900" i="1" dirty="0">
                <a:solidFill>
                  <a:srgbClr val="000000"/>
                </a:solidFill>
                <a:latin typeface="Arial Narrow" panose="020B0606020202030204" pitchFamily="34" charset="0"/>
                <a:ea typeface="MS PGothic" pitchFamily="34" charset="-128"/>
                <a:cs typeface="Times New Roman" pitchFamily="18" charset="0"/>
              </a:rPr>
              <a:t>High current  fast electron cooling</a:t>
            </a:r>
          </a:p>
          <a:p>
            <a:pPr eaLnBrk="1" hangingPunct="1">
              <a:lnSpc>
                <a:spcPts val="2400"/>
              </a:lnSpc>
              <a:spcAft>
                <a:spcPts val="0"/>
              </a:spcAft>
              <a:buClr>
                <a:srgbClr val="9933FF"/>
              </a:buClr>
              <a:buSzPct val="80000"/>
              <a:buFont typeface="Wingdings" pitchFamily="2" charset="2"/>
              <a:buChar char="l"/>
              <a:defRPr/>
            </a:pPr>
            <a:r>
              <a:rPr lang="en-US" altLang="zh-CN" sz="1900" b="1" dirty="0">
                <a:solidFill>
                  <a:srgbClr val="000000"/>
                </a:solidFill>
                <a:latin typeface="Times New Roman" pitchFamily="18" charset="0"/>
                <a:ea typeface="MS PGothic" pitchFamily="34" charset="-128"/>
                <a:cs typeface="Times New Roman" pitchFamily="18" charset="0"/>
              </a:rPr>
              <a:t> </a:t>
            </a:r>
            <a:r>
              <a:rPr lang="en-US" altLang="zh-CN" sz="1900" b="1" dirty="0">
                <a:solidFill>
                  <a:srgbClr val="000000"/>
                </a:solidFill>
                <a:latin typeface="Arial Narrow" panose="020B0606020202030204" pitchFamily="34" charset="0"/>
                <a:ea typeface="MS PGothic" pitchFamily="34" charset="-128"/>
                <a:cs typeface="Times New Roman" pitchFamily="18" charset="0"/>
              </a:rPr>
              <a:t>Beam acceleration             </a:t>
            </a:r>
            <a:endParaRPr lang="en-US" altLang="zh-CN" sz="1900" b="1" dirty="0">
              <a:solidFill>
                <a:srgbClr val="000000"/>
              </a:solidFill>
              <a:latin typeface="Arial Narrow" panose="020B0606020202030204" pitchFamily="34" charset="0"/>
              <a:ea typeface="MS PGothic" pitchFamily="34" charset="-128"/>
              <a:cs typeface="Times New Roman" pitchFamily="18" charset="0"/>
            </a:endParaRPr>
          </a:p>
        </p:txBody>
      </p:sp>
      <p:sp>
        <p:nvSpPr>
          <p:cNvPr id="13" name="TextBox 12"/>
          <p:cNvSpPr txBox="1"/>
          <p:nvPr/>
        </p:nvSpPr>
        <p:spPr>
          <a:xfrm>
            <a:off x="6404360" y="84782"/>
            <a:ext cx="1317990" cy="553998"/>
          </a:xfrm>
          <a:prstGeom prst="rect">
            <a:avLst/>
          </a:prstGeom>
          <a:noFill/>
        </p:spPr>
        <p:txBody>
          <a:bodyPr wrap="none" rtlCol="0">
            <a:spAutoFit/>
          </a:bodyPr>
          <a:lstStyle/>
          <a:p>
            <a:pPr eaLnBrk="1" hangingPunct="1">
              <a:lnSpc>
                <a:spcPct val="100000"/>
              </a:lnSpc>
            </a:pPr>
            <a:r>
              <a:rPr lang="en-US" altLang="zh-CN" sz="3000" b="1" dirty="0" err="1">
                <a:solidFill>
                  <a:srgbClr val="0000CC"/>
                </a:solidFill>
                <a:latin typeface="Arial"/>
                <a:ea typeface="宋体" pitchFamily="2" charset="-122"/>
              </a:rPr>
              <a:t>BRing</a:t>
            </a:r>
            <a:endParaRPr lang="zh-CN" altLang="en-US" sz="3000" b="1" dirty="0">
              <a:solidFill>
                <a:srgbClr val="003399"/>
              </a:solidFill>
              <a:latin typeface="Arial"/>
              <a:ea typeface="宋体" pitchFamily="2" charset="-122"/>
            </a:endParaRPr>
          </a:p>
        </p:txBody>
      </p:sp>
      <p:sp>
        <p:nvSpPr>
          <p:cNvPr id="2" name="矩形 1"/>
          <p:cNvSpPr/>
          <p:nvPr/>
        </p:nvSpPr>
        <p:spPr>
          <a:xfrm>
            <a:off x="2123728" y="6300028"/>
            <a:ext cx="5112568" cy="369332"/>
          </a:xfrm>
          <a:prstGeom prst="rect">
            <a:avLst/>
          </a:prstGeom>
        </p:spPr>
        <p:txBody>
          <a:bodyPr wrap="square">
            <a:spAutoFit/>
          </a:bodyPr>
          <a:lstStyle/>
          <a:p>
            <a:pPr eaLnBrk="1" hangingPunct="1">
              <a:lnSpc>
                <a:spcPct val="100000"/>
              </a:lnSpc>
            </a:pPr>
            <a:r>
              <a:rPr lang="en-US" altLang="zh-CN" sz="1800" dirty="0">
                <a:solidFill>
                  <a:srgbClr val="000000"/>
                </a:solidFill>
                <a:ea typeface="宋体" pitchFamily="2" charset="-122"/>
              </a:rPr>
              <a:t>Super-ferric dipole with </a:t>
            </a:r>
            <a:r>
              <a:rPr lang="en-US" altLang="zh-CN" sz="1800" dirty="0">
                <a:solidFill>
                  <a:srgbClr val="000000"/>
                </a:solidFill>
                <a:ea typeface="宋体" pitchFamily="2" charset="-122"/>
              </a:rPr>
              <a:t>warm </a:t>
            </a:r>
            <a:r>
              <a:rPr lang="en-US" altLang="zh-CN" sz="1800" dirty="0">
                <a:solidFill>
                  <a:srgbClr val="000000"/>
                </a:solidFill>
                <a:ea typeface="宋体" pitchFamily="2" charset="-122"/>
              </a:rPr>
              <a:t>iron yoke</a:t>
            </a:r>
            <a:endParaRPr lang="zh-CN" altLang="en-US" sz="1800" dirty="0">
              <a:solidFill>
                <a:srgbClr val="000000"/>
              </a:solidFill>
              <a:ea typeface="宋体" pitchFamily="2" charset="-122"/>
            </a:endParaRPr>
          </a:p>
        </p:txBody>
      </p:sp>
      <p:cxnSp>
        <p:nvCxnSpPr>
          <p:cNvPr id="4" name="直接箭头连接符 3"/>
          <p:cNvCxnSpPr/>
          <p:nvPr/>
        </p:nvCxnSpPr>
        <p:spPr>
          <a:xfrm flipH="1" flipV="1">
            <a:off x="1907704" y="5805264"/>
            <a:ext cx="360040" cy="6074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2"/>
          <p:cNvSpPr>
            <a:spLocks noChangeArrowheads="1"/>
          </p:cNvSpPr>
          <p:nvPr/>
        </p:nvSpPr>
        <p:spPr bwMode="auto">
          <a:xfrm>
            <a:off x="83880" y="-82035"/>
            <a:ext cx="490554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装置建设内容</a:t>
            </a:r>
            <a:endParaRPr lang="zh-CN" altLang="en-US" sz="3600" b="1" dirty="0">
              <a:solidFill>
                <a:srgbClr val="336699"/>
              </a:solidFill>
              <a:effectLst>
                <a:outerShdw blurRad="38100" dist="38100" dir="2700000" algn="tl">
                  <a:srgbClr val="C0C0C0"/>
                </a:outerShdw>
              </a:effectLst>
            </a:endParaRPr>
          </a:p>
        </p:txBody>
      </p:sp>
      <p:sp>
        <p:nvSpPr>
          <p:cNvPr id="16" name="Line 49"/>
          <p:cNvSpPr>
            <a:spLocks noChangeShapeType="1"/>
          </p:cNvSpPr>
          <p:nvPr/>
        </p:nvSpPr>
        <p:spPr bwMode="auto">
          <a:xfrm>
            <a:off x="0" y="638780"/>
            <a:ext cx="4032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4629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4848225" y="1382713"/>
            <a:ext cx="3956050" cy="369322"/>
          </a:xfrm>
          <a:prstGeom prst="rect">
            <a:avLst/>
          </a:prstGeom>
          <a:noFill/>
          <a:ln w="9525">
            <a:noFill/>
            <a:miter lim="800000"/>
            <a:headEnd/>
            <a:tailEnd/>
          </a:ln>
          <a:effectLst/>
        </p:spPr>
        <p:txBody>
          <a:bodyPr lIns="91430" tIns="45715" rIns="91430" bIns="45715">
            <a:spAutoFit/>
          </a:bodyPr>
          <a:lstStyle/>
          <a:p>
            <a:pPr eaLnBrk="1" hangingPunct="1">
              <a:lnSpc>
                <a:spcPct val="100000"/>
              </a:lnSpc>
            </a:pPr>
            <a:endParaRPr lang="en-GB" sz="1800">
              <a:solidFill>
                <a:srgbClr val="000000"/>
              </a:solidFill>
              <a:ea typeface="宋体" pitchFamily="2" charset="-122"/>
            </a:endParaRPr>
          </a:p>
        </p:txBody>
      </p:sp>
      <p:sp>
        <p:nvSpPr>
          <p:cNvPr id="234502" name="Text Box 6"/>
          <p:cNvSpPr txBox="1">
            <a:spLocks noChangeArrowheads="1"/>
          </p:cNvSpPr>
          <p:nvPr/>
        </p:nvSpPr>
        <p:spPr bwMode="auto">
          <a:xfrm>
            <a:off x="3641725" y="5268913"/>
            <a:ext cx="184710" cy="369322"/>
          </a:xfrm>
          <a:prstGeom prst="rect">
            <a:avLst/>
          </a:prstGeom>
          <a:noFill/>
          <a:ln w="9525">
            <a:noFill/>
            <a:miter lim="800000"/>
            <a:headEnd/>
            <a:tailEnd/>
          </a:ln>
          <a:effectLst/>
        </p:spPr>
        <p:txBody>
          <a:bodyPr wrap="none" lIns="91430" tIns="45715" rIns="91430" bIns="45715">
            <a:spAutoFit/>
          </a:bodyPr>
          <a:lstStyle/>
          <a:p>
            <a:pPr eaLnBrk="1" hangingPunct="1">
              <a:lnSpc>
                <a:spcPct val="100000"/>
              </a:lnSpc>
            </a:pPr>
            <a:endParaRPr lang="en-GB" sz="1800">
              <a:solidFill>
                <a:srgbClr val="000000"/>
              </a:solidFill>
              <a:ea typeface="宋体" pitchFamily="2" charset="-122"/>
            </a:endParaRPr>
          </a:p>
        </p:txBody>
      </p:sp>
      <p:sp>
        <p:nvSpPr>
          <p:cNvPr id="18" name="TextBox 16"/>
          <p:cNvSpPr txBox="1">
            <a:spLocks noChangeArrowheads="1"/>
          </p:cNvSpPr>
          <p:nvPr/>
        </p:nvSpPr>
        <p:spPr bwMode="auto">
          <a:xfrm>
            <a:off x="1391490" y="5013176"/>
            <a:ext cx="6636894" cy="1554262"/>
          </a:xfrm>
          <a:prstGeom prst="rect">
            <a:avLst/>
          </a:prstGeom>
          <a:noFill/>
          <a:ln w="25400">
            <a:noFill/>
            <a:prstDash val="dashDot"/>
            <a:headEnd/>
            <a:tailEnd/>
          </a:ln>
          <a:effectLst/>
        </p:spPr>
        <p:style>
          <a:lnRef idx="1">
            <a:schemeClr val="accent5"/>
          </a:lnRef>
          <a:fillRef idx="2">
            <a:schemeClr val="accent5"/>
          </a:fillRef>
          <a:effectRef idx="1">
            <a:schemeClr val="accent5"/>
          </a:effectRef>
          <a:fontRef idx="minor">
            <a:schemeClr val="dk1"/>
          </a:fontRef>
        </p:style>
        <p:txBody>
          <a:bodyPr wrap="square" lIns="91430" tIns="45715" rIns="91430" bIns="45715">
            <a:spAutoFit/>
          </a:bodyPr>
          <a:lstStyle/>
          <a:p>
            <a:pPr eaLnBrk="1" hangingPunct="1">
              <a:lnSpc>
                <a:spcPct val="100000"/>
              </a:lnSpc>
              <a:spcAft>
                <a:spcPts val="600"/>
              </a:spcAft>
              <a:buSzPct val="80000"/>
              <a:defRPr/>
            </a:pPr>
            <a:r>
              <a:rPr lang="en-US" altLang="zh-CN" sz="2400" b="1" dirty="0">
                <a:solidFill>
                  <a:srgbClr val="000000"/>
                </a:solidFill>
                <a:latin typeface="Calibri" pitchFamily="34" charset="0"/>
                <a:ea typeface="MS PGothic" pitchFamily="34" charset="-128"/>
                <a:cs typeface="Times New Roman" pitchFamily="18" charset="0"/>
              </a:rPr>
              <a:t>     </a:t>
            </a:r>
            <a:r>
              <a:rPr lang="en-US" altLang="zh-CN" sz="2400" b="1" dirty="0">
                <a:solidFill>
                  <a:srgbClr val="000000"/>
                </a:solidFill>
                <a:latin typeface="Arial Narrow" panose="020B0606020202030204" pitchFamily="34" charset="0"/>
                <a:ea typeface="MS PGothic" pitchFamily="34" charset="-128"/>
                <a:cs typeface="Times New Roman" pitchFamily="18" charset="0"/>
              </a:rPr>
              <a:t>Main features of </a:t>
            </a:r>
            <a:r>
              <a:rPr lang="en-US" altLang="zh-CN" sz="2400" b="1" dirty="0" err="1">
                <a:solidFill>
                  <a:srgbClr val="000000"/>
                </a:solidFill>
                <a:latin typeface="Arial Narrow" panose="020B0606020202030204" pitchFamily="34" charset="0"/>
                <a:ea typeface="MS PGothic" pitchFamily="34" charset="-128"/>
                <a:cs typeface="Times New Roman" pitchFamily="18" charset="0"/>
              </a:rPr>
              <a:t>CRing</a:t>
            </a:r>
            <a:endParaRPr lang="en-US" altLang="zh-CN" sz="2400" b="1" dirty="0">
              <a:solidFill>
                <a:srgbClr val="000000"/>
              </a:solidFill>
              <a:latin typeface="Arial Narrow" panose="020B0606020202030204" pitchFamily="34" charset="0"/>
              <a:ea typeface="MS PGothic" pitchFamily="34" charset="-128"/>
              <a:cs typeface="Times New Roman" pitchFamily="18" charset="0"/>
            </a:endParaRPr>
          </a:p>
          <a:p>
            <a:pPr marL="357188" indent="-357188" eaLnBrk="1" hangingPunct="1">
              <a:lnSpc>
                <a:spcPct val="100000"/>
              </a:lnSpc>
              <a:spcAft>
                <a:spcPts val="0"/>
              </a:spcAft>
              <a:buSzPct val="80000"/>
              <a:buFont typeface="Wingdings" panose="05000000000000000000" pitchFamily="2" charset="2"/>
              <a:buChar char="u"/>
              <a:defRPr/>
            </a:pPr>
            <a:r>
              <a:rPr lang="en-US" altLang="zh-CN" sz="2200" kern="100" dirty="0">
                <a:solidFill>
                  <a:srgbClr val="000000"/>
                </a:solidFill>
                <a:latin typeface="Arial Narrow" panose="020B0606020202030204" pitchFamily="34" charset="0"/>
                <a:ea typeface="MS PGothic" pitchFamily="34" charset="-128"/>
                <a:cs typeface="Times New Roman" pitchFamily="18" charset="0"/>
              </a:rPr>
              <a:t>Barrier bucket stacking </a:t>
            </a:r>
            <a:r>
              <a:rPr lang="en-US" altLang="zh-CN" sz="2200" dirty="0">
                <a:solidFill>
                  <a:srgbClr val="000000"/>
                </a:solidFill>
                <a:latin typeface="Arial Narrow" panose="020B0606020202030204" pitchFamily="34" charset="0"/>
                <a:ea typeface="MS PGothic" pitchFamily="34" charset="-128"/>
                <a:cs typeface="Times New Roman" pitchFamily="18" charset="0"/>
              </a:rPr>
              <a:t>U</a:t>
            </a:r>
            <a:r>
              <a:rPr lang="en-US" altLang="zh-CN" sz="2200" baseline="30000" dirty="0">
                <a:solidFill>
                  <a:srgbClr val="000000"/>
                </a:solidFill>
                <a:latin typeface="Arial Narrow" panose="020B0606020202030204" pitchFamily="34" charset="0"/>
                <a:ea typeface="MS PGothic" pitchFamily="34" charset="-128"/>
                <a:cs typeface="Times New Roman" pitchFamily="18" charset="0"/>
              </a:rPr>
              <a:t>34+</a:t>
            </a:r>
            <a:r>
              <a:rPr lang="en-US" altLang="zh-CN" sz="2200" dirty="0">
                <a:solidFill>
                  <a:srgbClr val="000000"/>
                </a:solidFill>
                <a:latin typeface="Arial Narrow" panose="020B0606020202030204" pitchFamily="34" charset="0"/>
                <a:ea typeface="MS PGothic" pitchFamily="34" charset="-128"/>
                <a:cs typeface="Times New Roman" pitchFamily="18" charset="0"/>
              </a:rPr>
              <a:t> beam to </a:t>
            </a:r>
            <a:r>
              <a:rPr lang="en-US" altLang="zh-CN" sz="2200" kern="100" dirty="0">
                <a:solidFill>
                  <a:srgbClr val="000000"/>
                </a:solidFill>
                <a:latin typeface="Arial Narrow" panose="020B0606020202030204" pitchFamily="34" charset="0"/>
                <a:ea typeface="MS PGothic" pitchFamily="34" charset="-128"/>
                <a:cs typeface="Times New Roman" pitchFamily="18" charset="0"/>
              </a:rPr>
              <a:t>1</a:t>
            </a:r>
            <a:r>
              <a:rPr lang="en-US" sz="2200" kern="100" dirty="0">
                <a:solidFill>
                  <a:srgbClr val="000000"/>
                </a:solidFill>
                <a:latin typeface="Arial Narrow" panose="020B0606020202030204" pitchFamily="34" charset="0"/>
                <a:cs typeface="Times New Roman" pitchFamily="18" charset="0"/>
              </a:rPr>
              <a:t>.0×10</a:t>
            </a:r>
            <a:r>
              <a:rPr lang="en-US" sz="2200" kern="100" baseline="30000" dirty="0">
                <a:solidFill>
                  <a:srgbClr val="000000"/>
                </a:solidFill>
                <a:latin typeface="Arial Narrow" panose="020B0606020202030204" pitchFamily="34" charset="0"/>
                <a:cs typeface="Times New Roman" pitchFamily="18" charset="0"/>
              </a:rPr>
              <a:t>12</a:t>
            </a:r>
            <a:r>
              <a:rPr lang="en-US" sz="2200" kern="100" dirty="0">
                <a:solidFill>
                  <a:srgbClr val="000000"/>
                </a:solidFill>
                <a:latin typeface="Arial Narrow" panose="020B0606020202030204" pitchFamily="34" charset="0"/>
                <a:cs typeface="Times New Roman" pitchFamily="18" charset="0"/>
              </a:rPr>
              <a:t> </a:t>
            </a:r>
            <a:r>
              <a:rPr lang="en-US" sz="2200" kern="100" dirty="0" err="1">
                <a:solidFill>
                  <a:srgbClr val="000000"/>
                </a:solidFill>
                <a:latin typeface="Arial Narrow" panose="020B0606020202030204" pitchFamily="34" charset="0"/>
                <a:cs typeface="Times New Roman" pitchFamily="18" charset="0"/>
              </a:rPr>
              <a:t>ppp</a:t>
            </a:r>
            <a:endParaRPr lang="en-US" sz="2200" kern="100" dirty="0">
              <a:solidFill>
                <a:srgbClr val="000000"/>
              </a:solidFill>
              <a:latin typeface="Arial Narrow" panose="020B0606020202030204" pitchFamily="34" charset="0"/>
              <a:cs typeface="Times New Roman" pitchFamily="18" charset="0"/>
            </a:endParaRPr>
          </a:p>
          <a:p>
            <a:pPr marL="357188" indent="-357188" eaLnBrk="1" hangingPunct="1">
              <a:lnSpc>
                <a:spcPct val="100000"/>
              </a:lnSpc>
              <a:spcAft>
                <a:spcPts val="0"/>
              </a:spcAft>
              <a:buSzPct val="80000"/>
              <a:buFont typeface="Wingdings" panose="05000000000000000000" pitchFamily="2" charset="2"/>
              <a:buChar char="u"/>
              <a:defRPr/>
            </a:pPr>
            <a:r>
              <a:rPr lang="en-US" altLang="zh-CN" sz="2200" kern="100" dirty="0">
                <a:solidFill>
                  <a:srgbClr val="000000"/>
                </a:solidFill>
                <a:latin typeface="Arial Narrow" panose="020B0606020202030204" pitchFamily="34" charset="0"/>
                <a:ea typeface="MS PGothic" pitchFamily="34" charset="-128"/>
                <a:cs typeface="Times New Roman" pitchFamily="18" charset="0"/>
              </a:rPr>
              <a:t>Beam compression to  provide 50-150 ns pulse beam </a:t>
            </a:r>
          </a:p>
          <a:p>
            <a:pPr marL="357188" indent="-357188" eaLnBrk="1" hangingPunct="1">
              <a:lnSpc>
                <a:spcPct val="100000"/>
              </a:lnSpc>
              <a:spcAft>
                <a:spcPts val="0"/>
              </a:spcAft>
              <a:buSzPct val="80000"/>
              <a:buFont typeface="Wingdings" panose="05000000000000000000" pitchFamily="2" charset="2"/>
              <a:buChar char="u"/>
              <a:defRPr/>
            </a:pPr>
            <a:r>
              <a:rPr lang="en-US" altLang="zh-CN" sz="2200" kern="100" dirty="0">
                <a:solidFill>
                  <a:srgbClr val="000000"/>
                </a:solidFill>
                <a:latin typeface="Arial Narrow" panose="020B0606020202030204" pitchFamily="34" charset="0"/>
                <a:ea typeface="MS PGothic" pitchFamily="34" charset="-128"/>
                <a:cs typeface="Times New Roman" pitchFamily="18" charset="0"/>
              </a:rPr>
              <a:t>Beam cooling to reach 0.5-1mm  beam size</a:t>
            </a:r>
            <a:r>
              <a:rPr lang="en-US" altLang="zh-CN" sz="2200" b="1" dirty="0">
                <a:solidFill>
                  <a:srgbClr val="000000"/>
                </a:solidFill>
                <a:latin typeface="Arial Narrow" panose="020B0606020202030204" pitchFamily="34" charset="0"/>
                <a:ea typeface="MS PGothic" pitchFamily="34" charset="-128"/>
                <a:cs typeface="Times New Roman" pitchFamily="18" charset="0"/>
              </a:rPr>
              <a:t>      </a:t>
            </a:r>
            <a:endParaRPr lang="en-US" altLang="zh-CN" sz="2200" b="1" u="sng" dirty="0">
              <a:solidFill>
                <a:srgbClr val="000000"/>
              </a:solidFill>
              <a:latin typeface="Arial Narrow" panose="020B0606020202030204" pitchFamily="34" charset="0"/>
              <a:ea typeface="MS PGothic" pitchFamily="34" charset="-128"/>
              <a:cs typeface="Times New Roman" pitchFamily="18" charset="0"/>
            </a:endParaRPr>
          </a:p>
        </p:txBody>
      </p:sp>
      <p:pic>
        <p:nvPicPr>
          <p:cNvPr id="15" name="Picture 2"/>
          <p:cNvPicPr>
            <a:picLocks noChangeAspect="1" noChangeArrowheads="1"/>
          </p:cNvPicPr>
          <p:nvPr/>
        </p:nvPicPr>
        <p:blipFill>
          <a:blip r:embed="rId2"/>
          <a:srcRect/>
          <a:stretch>
            <a:fillRect/>
          </a:stretch>
        </p:blipFill>
        <p:spPr bwMode="auto">
          <a:xfrm>
            <a:off x="971600" y="774207"/>
            <a:ext cx="7471172" cy="4310977"/>
          </a:xfrm>
          <a:prstGeom prst="rect">
            <a:avLst/>
          </a:prstGeom>
          <a:noFill/>
          <a:ln w="9525">
            <a:noFill/>
            <a:miter lim="800000"/>
            <a:headEnd/>
            <a:tailEnd/>
          </a:ln>
          <a:effectLst/>
        </p:spPr>
      </p:pic>
      <p:sp>
        <p:nvSpPr>
          <p:cNvPr id="17" name="TextBox 16"/>
          <p:cNvSpPr txBox="1"/>
          <p:nvPr/>
        </p:nvSpPr>
        <p:spPr>
          <a:xfrm>
            <a:off x="6957265" y="220209"/>
            <a:ext cx="1317990" cy="553998"/>
          </a:xfrm>
          <a:prstGeom prst="rect">
            <a:avLst/>
          </a:prstGeom>
          <a:noFill/>
        </p:spPr>
        <p:txBody>
          <a:bodyPr wrap="none" rtlCol="0">
            <a:spAutoFit/>
          </a:bodyPr>
          <a:lstStyle/>
          <a:p>
            <a:pPr eaLnBrk="1" hangingPunct="1">
              <a:lnSpc>
                <a:spcPct val="100000"/>
              </a:lnSpc>
            </a:pPr>
            <a:r>
              <a:rPr lang="en-US" altLang="zh-CN" sz="3000" b="1" dirty="0" err="1">
                <a:solidFill>
                  <a:srgbClr val="0000CC"/>
                </a:solidFill>
                <a:latin typeface="Arial"/>
                <a:ea typeface="宋体" pitchFamily="2" charset="-122"/>
              </a:rPr>
              <a:t>CRing</a:t>
            </a:r>
            <a:endParaRPr lang="zh-CN" altLang="en-US" sz="3000" b="1" dirty="0">
              <a:solidFill>
                <a:srgbClr val="003399"/>
              </a:solidFill>
              <a:latin typeface="Arial"/>
              <a:ea typeface="宋体" pitchFamily="2" charset="-122"/>
            </a:endParaRPr>
          </a:p>
        </p:txBody>
      </p:sp>
      <p:sp>
        <p:nvSpPr>
          <p:cNvPr id="19" name="TextBox 16"/>
          <p:cNvSpPr txBox="1">
            <a:spLocks noChangeArrowheads="1"/>
          </p:cNvSpPr>
          <p:nvPr/>
        </p:nvSpPr>
        <p:spPr bwMode="auto">
          <a:xfrm>
            <a:off x="2195736" y="2168287"/>
            <a:ext cx="3398304" cy="1692761"/>
          </a:xfrm>
          <a:prstGeom prst="rect">
            <a:avLst/>
          </a:prstGeom>
          <a:noFill/>
          <a:ln>
            <a:noFill/>
            <a:headEnd/>
            <a:tailEnd/>
          </a:ln>
          <a:effectLst/>
        </p:spPr>
        <p:style>
          <a:lnRef idx="1">
            <a:schemeClr val="accent5"/>
          </a:lnRef>
          <a:fillRef idx="2">
            <a:schemeClr val="accent5"/>
          </a:fillRef>
          <a:effectRef idx="1">
            <a:schemeClr val="accent5"/>
          </a:effectRef>
          <a:fontRef idx="minor">
            <a:schemeClr val="dk1"/>
          </a:fontRef>
        </p:style>
        <p:txBody>
          <a:bodyPr wrap="square" lIns="91430" tIns="45715" rIns="91430" bIns="45715">
            <a:spAutoFit/>
          </a:bodyPr>
          <a:lstStyle/>
          <a:p>
            <a:pPr marL="182563" indent="-182563" eaLnBrk="1" hangingPunct="1">
              <a:lnSpc>
                <a:spcPct val="100000"/>
              </a:lnSpc>
              <a:spcAft>
                <a:spcPts val="0"/>
              </a:spcAft>
              <a:buClr>
                <a:srgbClr val="000000"/>
              </a:buClr>
              <a:buSzPct val="100000"/>
              <a:buFont typeface="Wingdings" panose="05000000000000000000" pitchFamily="2" charset="2"/>
              <a:buChar char="l"/>
              <a:defRPr/>
            </a:pPr>
            <a:r>
              <a:rPr lang="en-US" altLang="zh-CN" b="1" dirty="0">
                <a:solidFill>
                  <a:srgbClr val="0000CC"/>
                </a:solidFill>
                <a:latin typeface="Calibri" pitchFamily="34" charset="0"/>
                <a:ea typeface="MS PGothic" pitchFamily="34" charset="-128"/>
                <a:cs typeface="Times New Roman" pitchFamily="18" charset="0"/>
              </a:rPr>
              <a:t>  </a:t>
            </a:r>
            <a:r>
              <a:rPr lang="en-US" altLang="zh-CN" dirty="0">
                <a:solidFill>
                  <a:srgbClr val="000000"/>
                </a:solidFill>
                <a:ea typeface="MS PGothic" pitchFamily="34" charset="-128"/>
                <a:cs typeface="Arial" panose="020B0604020202020204" pitchFamily="34" charset="0"/>
              </a:rPr>
              <a:t>Barrier bucket stacking</a:t>
            </a:r>
          </a:p>
          <a:p>
            <a:pPr marL="182563" indent="-182563" eaLnBrk="1" hangingPunct="1">
              <a:lnSpc>
                <a:spcPts val="2400"/>
              </a:lnSpc>
              <a:spcAft>
                <a:spcPts val="0"/>
              </a:spcAft>
              <a:buClr>
                <a:srgbClr val="000000"/>
              </a:buClr>
              <a:buSzPct val="100000"/>
              <a:buFont typeface="Wingdings" panose="05000000000000000000" pitchFamily="2" charset="2"/>
              <a:buChar char="l"/>
              <a:defRPr/>
            </a:pPr>
            <a:r>
              <a:rPr lang="en-US" altLang="zh-CN" dirty="0">
                <a:solidFill>
                  <a:srgbClr val="000000"/>
                </a:solidFill>
                <a:ea typeface="MS PGothic" pitchFamily="34" charset="-128"/>
                <a:cs typeface="Arial" panose="020B0604020202020204" pitchFamily="34" charset="0"/>
              </a:rPr>
              <a:t>  Beam cooling</a:t>
            </a:r>
          </a:p>
          <a:p>
            <a:pPr marL="182563" lvl="1" indent="-182563" eaLnBrk="1" hangingPunct="1">
              <a:lnSpc>
                <a:spcPts val="2400"/>
              </a:lnSpc>
              <a:spcAft>
                <a:spcPts val="0"/>
              </a:spcAft>
              <a:buClr>
                <a:srgbClr val="000000"/>
              </a:buClr>
              <a:buSzPct val="100000"/>
              <a:buFont typeface="Wingdings" panose="05000000000000000000" pitchFamily="2" charset="2"/>
              <a:buChar char="l"/>
              <a:defRPr/>
            </a:pPr>
            <a:r>
              <a:rPr lang="en-US" altLang="zh-CN" dirty="0">
                <a:solidFill>
                  <a:srgbClr val="000000"/>
                </a:solidFill>
                <a:ea typeface="MS PGothic" pitchFamily="34" charset="-128"/>
                <a:cs typeface="Arial" panose="020B0604020202020204" pitchFamily="34" charset="0"/>
              </a:rPr>
              <a:t>  Beam compression</a:t>
            </a:r>
          </a:p>
          <a:p>
            <a:pPr marL="182563" indent="-182563" eaLnBrk="1" hangingPunct="1">
              <a:lnSpc>
                <a:spcPts val="2400"/>
              </a:lnSpc>
              <a:spcAft>
                <a:spcPts val="0"/>
              </a:spcAft>
              <a:buClr>
                <a:srgbClr val="000000"/>
              </a:buClr>
              <a:buFont typeface="Wingdings" panose="05000000000000000000" pitchFamily="2" charset="2"/>
              <a:buChar char="l"/>
              <a:defRPr/>
            </a:pPr>
            <a:r>
              <a:rPr lang="en-US" altLang="zh-CN" dirty="0">
                <a:solidFill>
                  <a:srgbClr val="000000"/>
                </a:solidFill>
                <a:ea typeface="MS PGothic" pitchFamily="34" charset="-128"/>
                <a:cs typeface="Arial" panose="020B0604020202020204" pitchFamily="34" charset="0"/>
              </a:rPr>
              <a:t>  Beam acceleration </a:t>
            </a:r>
          </a:p>
          <a:p>
            <a:pPr marL="182563" indent="-182563" eaLnBrk="1" hangingPunct="1">
              <a:lnSpc>
                <a:spcPts val="2400"/>
              </a:lnSpc>
              <a:spcAft>
                <a:spcPts val="600"/>
              </a:spcAft>
              <a:buClr>
                <a:srgbClr val="000000"/>
              </a:buClr>
              <a:buFont typeface="Wingdings" panose="05000000000000000000" pitchFamily="2" charset="2"/>
              <a:buChar char="l"/>
              <a:defRPr/>
            </a:pPr>
            <a:r>
              <a:rPr lang="en-US" altLang="zh-CN" dirty="0">
                <a:solidFill>
                  <a:srgbClr val="000000"/>
                </a:solidFill>
                <a:ea typeface="MS PGothic" pitchFamily="34" charset="-128"/>
                <a:cs typeface="Arial" panose="020B0604020202020204" pitchFamily="34" charset="0"/>
              </a:rPr>
              <a:t>  In-beam experiment            </a:t>
            </a:r>
            <a:endParaRPr lang="en-US" altLang="zh-CN" dirty="0">
              <a:solidFill>
                <a:srgbClr val="000000"/>
              </a:solidFill>
              <a:ea typeface="MS PGothic" pitchFamily="34" charset="-128"/>
              <a:cs typeface="Arial" panose="020B0604020202020204" pitchFamily="34" charset="0"/>
            </a:endParaRPr>
          </a:p>
        </p:txBody>
      </p:sp>
      <p:sp>
        <p:nvSpPr>
          <p:cNvPr id="2" name="矩形 1"/>
          <p:cNvSpPr/>
          <p:nvPr/>
        </p:nvSpPr>
        <p:spPr>
          <a:xfrm>
            <a:off x="5361090" y="2638653"/>
            <a:ext cx="2465198" cy="646331"/>
          </a:xfrm>
          <a:prstGeom prst="rect">
            <a:avLst/>
          </a:prstGeom>
        </p:spPr>
        <p:txBody>
          <a:bodyPr wrap="square">
            <a:spAutoFit/>
          </a:bodyPr>
          <a:lstStyle/>
          <a:p>
            <a:pPr eaLnBrk="1" hangingPunct="1">
              <a:lnSpc>
                <a:spcPct val="100000"/>
              </a:lnSpc>
            </a:pPr>
            <a:r>
              <a:rPr lang="en-US" altLang="zh-CN" sz="1800" dirty="0">
                <a:solidFill>
                  <a:srgbClr val="000000"/>
                </a:solidFill>
                <a:latin typeface="Arial Narrow" panose="020B0606020202030204" pitchFamily="34" charset="0"/>
                <a:ea typeface="宋体" pitchFamily="2" charset="-122"/>
                <a:cs typeface="Times New Roman" pitchFamily="18" charset="0"/>
              </a:rPr>
              <a:t>Circumference: </a:t>
            </a:r>
            <a:r>
              <a:rPr lang="en-US" altLang="zh-CN" sz="1800" b="1" dirty="0">
                <a:solidFill>
                  <a:srgbClr val="000000"/>
                </a:solidFill>
                <a:latin typeface="Arial Narrow" panose="020B0606020202030204" pitchFamily="34" charset="0"/>
                <a:ea typeface="宋体" pitchFamily="2" charset="-122"/>
                <a:cs typeface="Times New Roman" pitchFamily="18" charset="0"/>
              </a:rPr>
              <a:t>800 </a:t>
            </a:r>
            <a:r>
              <a:rPr lang="en-US" altLang="zh-CN" sz="1800" b="1" dirty="0">
                <a:solidFill>
                  <a:srgbClr val="000000"/>
                </a:solidFill>
                <a:latin typeface="Arial Narrow" panose="020B0606020202030204" pitchFamily="34" charset="0"/>
                <a:ea typeface="宋体" pitchFamily="2" charset="-122"/>
                <a:cs typeface="Times New Roman" pitchFamily="18" charset="0"/>
              </a:rPr>
              <a:t>m</a:t>
            </a:r>
          </a:p>
          <a:p>
            <a:pPr eaLnBrk="1" hangingPunct="1">
              <a:lnSpc>
                <a:spcPct val="100000"/>
              </a:lnSpc>
            </a:pPr>
            <a:r>
              <a:rPr lang="en-US" altLang="zh-CN" sz="1800" dirty="0">
                <a:solidFill>
                  <a:srgbClr val="000000"/>
                </a:solidFill>
                <a:latin typeface="Arial Narrow" panose="020B0606020202030204" pitchFamily="34" charset="0"/>
                <a:ea typeface="宋体" pitchFamily="2" charset="-122"/>
                <a:cs typeface="Times New Roman" pitchFamily="18" charset="0"/>
              </a:rPr>
              <a:t>Rigidity:</a:t>
            </a:r>
            <a:r>
              <a:rPr lang="en-US" altLang="zh-CN" sz="1800" b="1" dirty="0">
                <a:solidFill>
                  <a:srgbClr val="000000"/>
                </a:solidFill>
                <a:latin typeface="Arial Narrow" panose="020B0606020202030204" pitchFamily="34" charset="0"/>
                <a:ea typeface="宋体" pitchFamily="2" charset="-122"/>
                <a:cs typeface="Times New Roman" pitchFamily="18" charset="0"/>
              </a:rPr>
              <a:t> </a:t>
            </a:r>
            <a:r>
              <a:rPr lang="en-US" altLang="zh-CN" sz="1800" b="1" dirty="0">
                <a:solidFill>
                  <a:srgbClr val="000000"/>
                </a:solidFill>
                <a:latin typeface="Arial Narrow" panose="020B0606020202030204" pitchFamily="34" charset="0"/>
                <a:ea typeface="宋体" pitchFamily="2" charset="-122"/>
                <a:cs typeface="Times New Roman" pitchFamily="18" charset="0"/>
                <a:sym typeface="Symbol" pitchFamily="18" charset="2"/>
              </a:rPr>
              <a:t>43 </a:t>
            </a:r>
            <a:r>
              <a:rPr lang="en-US" altLang="zh-CN" sz="1800" b="1" dirty="0">
                <a:solidFill>
                  <a:srgbClr val="000000"/>
                </a:solidFill>
                <a:latin typeface="Arial Narrow" panose="020B0606020202030204" pitchFamily="34" charset="0"/>
                <a:ea typeface="宋体" pitchFamily="2" charset="-122"/>
                <a:cs typeface="Times New Roman" pitchFamily="18" charset="0"/>
                <a:sym typeface="Symbol" pitchFamily="18" charset="2"/>
              </a:rPr>
              <a:t>Tm</a:t>
            </a:r>
          </a:p>
        </p:txBody>
      </p:sp>
      <p:sp>
        <p:nvSpPr>
          <p:cNvPr id="11" name="Rectangle 2"/>
          <p:cNvSpPr>
            <a:spLocks noChangeArrowheads="1"/>
          </p:cNvSpPr>
          <p:nvPr/>
        </p:nvSpPr>
        <p:spPr bwMode="auto">
          <a:xfrm>
            <a:off x="83880" y="-82035"/>
            <a:ext cx="490554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装置建设内容</a:t>
            </a:r>
            <a:endParaRPr lang="zh-CN" altLang="en-US" sz="3600" b="1" dirty="0">
              <a:solidFill>
                <a:srgbClr val="336699"/>
              </a:solidFill>
              <a:effectLst>
                <a:outerShdw blurRad="38100" dist="38100" dir="2700000" algn="tl">
                  <a:srgbClr val="C0C0C0"/>
                </a:outerShdw>
              </a:effectLst>
            </a:endParaRPr>
          </a:p>
        </p:txBody>
      </p:sp>
      <p:sp>
        <p:nvSpPr>
          <p:cNvPr id="12" name="Line 49"/>
          <p:cNvSpPr>
            <a:spLocks noChangeShapeType="1"/>
          </p:cNvSpPr>
          <p:nvPr/>
        </p:nvSpPr>
        <p:spPr bwMode="auto">
          <a:xfrm>
            <a:off x="0" y="638780"/>
            <a:ext cx="4032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197858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6845224" y="210706"/>
            <a:ext cx="15522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r>
              <a:rPr lang="en-US" altLang="zh-CN" sz="3000" dirty="0" smtClean="0">
                <a:solidFill>
                  <a:srgbClr val="0000CC"/>
                </a:solidFill>
                <a:latin typeface="Times New Roman" pitchFamily="18" charset="0"/>
                <a:ea typeface="宋体" pitchFamily="2" charset="-122"/>
                <a:cs typeface="Times New Roman" pitchFamily="18" charset="0"/>
              </a:rPr>
              <a:t> </a:t>
            </a:r>
            <a:r>
              <a:rPr lang="en-US" altLang="zh-CN" sz="3000" b="1" dirty="0" err="1" smtClean="0">
                <a:solidFill>
                  <a:srgbClr val="0000CC"/>
                </a:solidFill>
                <a:latin typeface="Times New Roman" pitchFamily="18" charset="0"/>
                <a:ea typeface="宋体" pitchFamily="2" charset="-122"/>
                <a:cs typeface="Times New Roman" pitchFamily="18" charset="0"/>
              </a:rPr>
              <a:t>SRing</a:t>
            </a:r>
            <a:endParaRPr lang="en-US" altLang="zh-CN" sz="3000" b="1" dirty="0">
              <a:solidFill>
                <a:srgbClr val="333399"/>
              </a:solidFill>
              <a:latin typeface="Times New Roman" pitchFamily="18" charset="0"/>
              <a:ea typeface="宋体" pitchFamily="2" charset="-122"/>
              <a:cs typeface="Times New Roman" pitchFamily="18" charset="0"/>
            </a:endParaRPr>
          </a:p>
        </p:txBody>
      </p:sp>
      <p:sp>
        <p:nvSpPr>
          <p:cNvPr id="11" name="矩形 10"/>
          <p:cNvSpPr/>
          <p:nvPr/>
        </p:nvSpPr>
        <p:spPr>
          <a:xfrm>
            <a:off x="790916" y="928670"/>
            <a:ext cx="7885540" cy="1151084"/>
          </a:xfrm>
          <a:prstGeom prst="rect">
            <a:avLst/>
          </a:prstGeom>
        </p:spPr>
        <p:txBody>
          <a:bodyPr wrap="square">
            <a:spAutoFit/>
          </a:bodyPr>
          <a:lstStyle/>
          <a:p>
            <a:pPr marL="342900" indent="-342900" eaLnBrk="1" hangingPunct="1">
              <a:lnSpc>
                <a:spcPct val="100000"/>
              </a:lnSpc>
              <a:spcAft>
                <a:spcPts val="600"/>
              </a:spcAft>
              <a:buClr>
                <a:srgbClr val="000000"/>
              </a:buClr>
              <a:buFont typeface="Wingdings" panose="05000000000000000000" pitchFamily="2" charset="2"/>
              <a:buChar char="u"/>
            </a:pPr>
            <a:r>
              <a:rPr lang="en-US" altLang="zh-CN" sz="2200" b="1" dirty="0">
                <a:solidFill>
                  <a:srgbClr val="9933FF"/>
                </a:solidFill>
                <a:latin typeface="Times New Roman" pitchFamily="18" charset="0"/>
                <a:ea typeface="宋体" pitchFamily="2" charset="-122"/>
                <a:cs typeface="Times New Roman" pitchFamily="18" charset="0"/>
              </a:rPr>
              <a:t>  </a:t>
            </a:r>
            <a:r>
              <a:rPr lang="en-US" altLang="zh-CN" sz="2200" dirty="0">
                <a:solidFill>
                  <a:srgbClr val="000000"/>
                </a:solidFill>
                <a:latin typeface="Arial Narrow" panose="020B0606020202030204" pitchFamily="34" charset="0"/>
                <a:ea typeface="宋体" pitchFamily="2" charset="-122"/>
                <a:cs typeface="Times New Roman" pitchFamily="18" charset="0"/>
              </a:rPr>
              <a:t>Mass measurements for short-lived secondary rare isotope beams</a:t>
            </a:r>
          </a:p>
          <a:p>
            <a:pPr marL="342900" indent="-342900" eaLnBrk="1" hangingPunct="1">
              <a:lnSpc>
                <a:spcPct val="90000"/>
              </a:lnSpc>
              <a:buClr>
                <a:srgbClr val="000000"/>
              </a:buClr>
              <a:buFont typeface="Wingdings" panose="05000000000000000000" pitchFamily="2" charset="2"/>
              <a:buChar char="u"/>
            </a:pPr>
            <a:r>
              <a:rPr lang="en-US" altLang="zh-CN" sz="2200" dirty="0">
                <a:solidFill>
                  <a:srgbClr val="000000"/>
                </a:solidFill>
                <a:latin typeface="Arial Narrow" panose="020B0606020202030204" pitchFamily="34" charset="0"/>
                <a:ea typeface="宋体" pitchFamily="2" charset="-122"/>
                <a:cs typeface="Times New Roman" pitchFamily="18" charset="0"/>
              </a:rPr>
              <a:t>  Collect and cool the isotope beams  from the beam line</a:t>
            </a:r>
          </a:p>
          <a:p>
            <a:pPr marL="342900" indent="-342900" eaLnBrk="1" hangingPunct="1">
              <a:lnSpc>
                <a:spcPct val="100000"/>
              </a:lnSpc>
              <a:buClr>
                <a:srgbClr val="000000"/>
              </a:buClr>
              <a:buFont typeface="Wingdings" panose="05000000000000000000" pitchFamily="2" charset="2"/>
              <a:buChar char="u"/>
            </a:pPr>
            <a:r>
              <a:rPr lang="en-US" altLang="zh-CN" sz="2200" dirty="0">
                <a:solidFill>
                  <a:srgbClr val="000000"/>
                </a:solidFill>
                <a:latin typeface="Arial Narrow" panose="020B0606020202030204" pitchFamily="34" charset="0"/>
                <a:ea typeface="宋体" pitchFamily="2" charset="-122"/>
                <a:cs typeface="Times New Roman" pitchFamily="18" charset="0"/>
              </a:rPr>
              <a:t>  Storage beam for internal target experiment</a:t>
            </a:r>
            <a:endParaRPr lang="en-US" altLang="zh-CN" sz="2200" dirty="0">
              <a:solidFill>
                <a:srgbClr val="000000"/>
              </a:solidFill>
              <a:latin typeface="Arial Narrow" panose="020B0606020202030204" pitchFamily="34" charset="0"/>
              <a:ea typeface="宋体" pitchFamily="2" charset="-122"/>
              <a:cs typeface="Times New Roman" pitchFamily="18" charset="0"/>
            </a:endParaRPr>
          </a:p>
        </p:txBody>
      </p:sp>
      <p:grpSp>
        <p:nvGrpSpPr>
          <p:cNvPr id="2" name="组合 14"/>
          <p:cNvGrpSpPr/>
          <p:nvPr/>
        </p:nvGrpSpPr>
        <p:grpSpPr>
          <a:xfrm>
            <a:off x="142844" y="2715930"/>
            <a:ext cx="5715040" cy="3429024"/>
            <a:chOff x="4012175" y="3483253"/>
            <a:chExt cx="5000660" cy="3024790"/>
          </a:xfrm>
        </p:grpSpPr>
        <p:pic>
          <p:nvPicPr>
            <p:cNvPr id="6" name="Picture 2"/>
            <p:cNvPicPr>
              <a:picLocks noChangeAspect="1" noChangeArrowheads="1"/>
            </p:cNvPicPr>
            <p:nvPr/>
          </p:nvPicPr>
          <p:blipFill>
            <a:blip r:embed="rId2"/>
            <a:srcRect/>
            <a:stretch>
              <a:fillRect/>
            </a:stretch>
          </p:blipFill>
          <p:spPr bwMode="auto">
            <a:xfrm>
              <a:off x="4012175" y="3483253"/>
              <a:ext cx="5000660" cy="3024790"/>
            </a:xfrm>
            <a:prstGeom prst="rect">
              <a:avLst/>
            </a:prstGeom>
            <a:noFill/>
            <a:ln w="9525">
              <a:noFill/>
              <a:miter lim="800000"/>
              <a:headEnd/>
              <a:tailEnd/>
            </a:ln>
            <a:effectLst/>
          </p:spPr>
        </p:pic>
        <p:sp>
          <p:nvSpPr>
            <p:cNvPr id="8" name="矩形 8"/>
            <p:cNvSpPr>
              <a:spLocks noChangeArrowheads="1"/>
            </p:cNvSpPr>
            <p:nvPr/>
          </p:nvSpPr>
          <p:spPr bwMode="auto">
            <a:xfrm>
              <a:off x="5430414" y="4556773"/>
              <a:ext cx="2167858" cy="5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r>
                <a:rPr lang="en-US" altLang="zh-CN" sz="1800" i="1" dirty="0" smtClean="0">
                  <a:solidFill>
                    <a:srgbClr val="000000"/>
                  </a:solidFill>
                  <a:latin typeface="Arial Narrow" panose="020B0606020202030204" pitchFamily="34" charset="0"/>
                  <a:ea typeface="宋体" pitchFamily="2" charset="-122"/>
                  <a:cs typeface="Times New Roman" pitchFamily="18" charset="0"/>
                </a:rPr>
                <a:t>Circumference:188.7m</a:t>
              </a:r>
            </a:p>
            <a:p>
              <a:pPr eaLnBrk="1" hangingPunct="1">
                <a:lnSpc>
                  <a:spcPct val="100000"/>
                </a:lnSpc>
                <a:spcBef>
                  <a:spcPct val="0"/>
                </a:spcBef>
                <a:buFontTx/>
                <a:buNone/>
              </a:pPr>
              <a:r>
                <a:rPr lang="en-US" altLang="zh-CN" sz="1800" i="1" dirty="0" smtClean="0">
                  <a:solidFill>
                    <a:srgbClr val="000000"/>
                  </a:solidFill>
                  <a:latin typeface="Arial Narrow" panose="020B0606020202030204" pitchFamily="34" charset="0"/>
                  <a:ea typeface="宋体" pitchFamily="2" charset="-122"/>
                  <a:cs typeface="Times New Roman" pitchFamily="18" charset="0"/>
                </a:rPr>
                <a:t>Rigidity: 13Tm</a:t>
              </a:r>
            </a:p>
          </p:txBody>
        </p:sp>
        <p:sp>
          <p:nvSpPr>
            <p:cNvPr id="13" name="Text Box 5"/>
            <p:cNvSpPr txBox="1">
              <a:spLocks noChangeArrowheads="1"/>
            </p:cNvSpPr>
            <p:nvPr/>
          </p:nvSpPr>
          <p:spPr bwMode="auto">
            <a:xfrm>
              <a:off x="5430414" y="5172311"/>
              <a:ext cx="2646293" cy="813169"/>
            </a:xfrm>
            <a:prstGeom prst="rect">
              <a:avLst/>
            </a:prstGeom>
            <a:noFill/>
            <a:ln w="12700" cap="sq">
              <a:noFill/>
              <a:miter lim="800000"/>
              <a:headEnd type="none" w="sm" len="sm"/>
              <a:tailEnd type="none" w="sm" len="sm"/>
            </a:ln>
          </p:spPr>
          <p:txBody>
            <a:bodyPr wrap="square" lIns="89917" tIns="44983" rIns="89917" bIns="44983">
              <a:spAutoFit/>
            </a:bodyPr>
            <a:lstStyle/>
            <a:p>
              <a:pPr eaLnBrk="1" hangingPunct="1">
                <a:lnSpc>
                  <a:spcPct val="100000"/>
                </a:lnSpc>
                <a:spcBef>
                  <a:spcPts val="0"/>
                </a:spcBef>
                <a:defRPr/>
              </a:pPr>
              <a:r>
                <a:rPr lang="en-US" altLang="zh-CN" sz="1800" dirty="0">
                  <a:solidFill>
                    <a:srgbClr val="000000"/>
                  </a:solidFill>
                  <a:latin typeface="Arial Narrow" panose="020B0606020202030204" pitchFamily="34" charset="0"/>
                  <a:ea typeface="宋体" pitchFamily="2" charset="-122"/>
                  <a:cs typeface="Times New Roman" pitchFamily="18" charset="0"/>
                </a:rPr>
                <a:t>Electron/Stochastic cooling </a:t>
              </a:r>
            </a:p>
            <a:p>
              <a:pPr eaLnBrk="1" hangingPunct="1">
                <a:lnSpc>
                  <a:spcPct val="100000"/>
                </a:lnSpc>
                <a:spcBef>
                  <a:spcPts val="0"/>
                </a:spcBef>
                <a:defRPr/>
              </a:pPr>
              <a:r>
                <a:rPr lang="en-US" altLang="zh-CN" sz="1800" dirty="0">
                  <a:solidFill>
                    <a:srgbClr val="000000"/>
                  </a:solidFill>
                  <a:latin typeface="Arial Narrow" panose="020B0606020202030204" pitchFamily="34" charset="0"/>
                  <a:ea typeface="宋体" pitchFamily="2" charset="-122"/>
                  <a:cs typeface="Times New Roman" pitchFamily="18" charset="0"/>
                </a:rPr>
                <a:t>Two TOF detectors</a:t>
              </a:r>
            </a:p>
            <a:p>
              <a:pPr eaLnBrk="1" hangingPunct="1">
                <a:lnSpc>
                  <a:spcPct val="100000"/>
                </a:lnSpc>
                <a:spcBef>
                  <a:spcPts val="0"/>
                </a:spcBef>
                <a:defRPr/>
              </a:pPr>
              <a:r>
                <a:rPr lang="en-US" altLang="zh-CN" sz="1800" dirty="0">
                  <a:solidFill>
                    <a:srgbClr val="000000"/>
                  </a:solidFill>
                  <a:latin typeface="Arial Narrow" panose="020B0606020202030204" pitchFamily="34" charset="0"/>
                  <a:ea typeface="宋体" pitchFamily="2" charset="-122"/>
                  <a:cs typeface="Times New Roman" pitchFamily="18" charset="0"/>
                </a:rPr>
                <a:t>Three operation modes</a:t>
              </a:r>
              <a:endParaRPr lang="en-US" altLang="zh-CN" sz="1800" dirty="0">
                <a:solidFill>
                  <a:srgbClr val="000000"/>
                </a:solidFill>
                <a:latin typeface="Arial Narrow" panose="020B0606020202030204" pitchFamily="34" charset="0"/>
                <a:ea typeface="宋体" pitchFamily="2" charset="-122"/>
                <a:cs typeface="Times New Roman" pitchFamily="18" charset="0"/>
              </a:endParaRPr>
            </a:p>
          </p:txBody>
        </p:sp>
      </p:grpSp>
      <p:grpSp>
        <p:nvGrpSpPr>
          <p:cNvPr id="3" name="组合 15"/>
          <p:cNvGrpSpPr/>
          <p:nvPr/>
        </p:nvGrpSpPr>
        <p:grpSpPr>
          <a:xfrm>
            <a:off x="5675491" y="4293096"/>
            <a:ext cx="2928957" cy="2118941"/>
            <a:chOff x="5726875" y="4572006"/>
            <a:chExt cx="3345718" cy="2260204"/>
          </a:xfrm>
        </p:grpSpPr>
        <p:pic>
          <p:nvPicPr>
            <p:cNvPr id="14" name="Picture 3"/>
            <p:cNvPicPr>
              <a:picLocks noChangeAspect="1" noChangeArrowheads="1"/>
            </p:cNvPicPr>
            <p:nvPr/>
          </p:nvPicPr>
          <p:blipFill>
            <a:blip r:embed="rId3" cstate="print"/>
            <a:srcRect l="7269" t="17769" r="22795" b="30571"/>
            <a:stretch>
              <a:fillRect/>
            </a:stretch>
          </p:blipFill>
          <p:spPr bwMode="auto">
            <a:xfrm rot="5400000">
              <a:off x="7428461" y="5188078"/>
              <a:ext cx="2260203" cy="1028061"/>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l="3118"/>
            <a:stretch>
              <a:fillRect/>
            </a:stretch>
          </p:blipFill>
          <p:spPr bwMode="auto">
            <a:xfrm>
              <a:off x="5726875" y="4572006"/>
              <a:ext cx="2362578" cy="2214578"/>
            </a:xfrm>
            <a:prstGeom prst="rect">
              <a:avLst/>
            </a:prstGeom>
            <a:noFill/>
            <a:ln w="3175">
              <a:solidFill>
                <a:srgbClr val="9933FF"/>
              </a:solidFill>
              <a:miter lim="800000"/>
              <a:headEnd/>
              <a:tailEnd/>
            </a:ln>
            <a:effectLst/>
          </p:spPr>
        </p:pic>
      </p:grpSp>
      <p:pic>
        <p:nvPicPr>
          <p:cNvPr id="17" name="图片 1" descr="DSC03593.JPG"/>
          <p:cNvPicPr>
            <a:picLocks noChangeAspect="1" noChangeArrowheads="1"/>
          </p:cNvPicPr>
          <p:nvPr/>
        </p:nvPicPr>
        <p:blipFill>
          <a:blip r:embed="rId5" cstate="print"/>
          <a:srcRect/>
          <a:stretch>
            <a:fillRect/>
          </a:stretch>
        </p:blipFill>
        <p:spPr bwMode="auto">
          <a:xfrm>
            <a:off x="5955790" y="2140932"/>
            <a:ext cx="2628000" cy="1898000"/>
          </a:xfrm>
          <a:prstGeom prst="rect">
            <a:avLst/>
          </a:prstGeom>
          <a:noFill/>
          <a:ln w="9525">
            <a:noFill/>
            <a:miter lim="800000"/>
            <a:headEnd/>
            <a:tailEnd/>
          </a:ln>
        </p:spPr>
      </p:pic>
      <p:sp>
        <p:nvSpPr>
          <p:cNvPr id="39" name="矩形标注 38"/>
          <p:cNvSpPr/>
          <p:nvPr/>
        </p:nvSpPr>
        <p:spPr>
          <a:xfrm>
            <a:off x="5929322" y="2147676"/>
            <a:ext cx="2643206" cy="1857388"/>
          </a:xfrm>
          <a:prstGeom prst="wedgeRectCallout">
            <a:avLst>
              <a:gd name="adj1" fmla="val -87653"/>
              <a:gd name="adj2" fmla="val 56002"/>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00000"/>
              </a:lnSpc>
            </a:pPr>
            <a:endParaRPr lang="zh-CN" altLang="en-US" sz="1800">
              <a:solidFill>
                <a:srgbClr val="FFFFFF"/>
              </a:solidFill>
            </a:endParaRPr>
          </a:p>
        </p:txBody>
      </p:sp>
      <p:sp>
        <p:nvSpPr>
          <p:cNvPr id="40" name="矩形标注 39"/>
          <p:cNvSpPr/>
          <p:nvPr/>
        </p:nvSpPr>
        <p:spPr>
          <a:xfrm>
            <a:off x="5675490" y="4221088"/>
            <a:ext cx="2928958" cy="2143140"/>
          </a:xfrm>
          <a:prstGeom prst="wedgeRectCallout">
            <a:avLst>
              <a:gd name="adj1" fmla="val -118964"/>
              <a:gd name="adj2" fmla="val 36662"/>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00000"/>
              </a:lnSpc>
            </a:pPr>
            <a:endParaRPr lang="zh-CN" altLang="en-US" sz="1800">
              <a:solidFill>
                <a:srgbClr val="FFFFFF"/>
              </a:solidFill>
            </a:endParaRPr>
          </a:p>
        </p:txBody>
      </p:sp>
      <p:sp>
        <p:nvSpPr>
          <p:cNvPr id="18" name="Rectangle 2"/>
          <p:cNvSpPr>
            <a:spLocks noChangeArrowheads="1"/>
          </p:cNvSpPr>
          <p:nvPr/>
        </p:nvSpPr>
        <p:spPr bwMode="auto">
          <a:xfrm>
            <a:off x="83880" y="-82035"/>
            <a:ext cx="490554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装置建设内容</a:t>
            </a:r>
            <a:endParaRPr lang="zh-CN" altLang="en-US" sz="3600" b="1" dirty="0">
              <a:solidFill>
                <a:srgbClr val="336699"/>
              </a:solidFill>
              <a:effectLst>
                <a:outerShdw blurRad="38100" dist="38100" dir="2700000" algn="tl">
                  <a:srgbClr val="C0C0C0"/>
                </a:outerShdw>
              </a:effectLst>
            </a:endParaRPr>
          </a:p>
        </p:txBody>
      </p:sp>
      <p:sp>
        <p:nvSpPr>
          <p:cNvPr id="19" name="Line 49"/>
          <p:cNvSpPr>
            <a:spLocks noChangeShapeType="1"/>
          </p:cNvSpPr>
          <p:nvPr/>
        </p:nvSpPr>
        <p:spPr bwMode="auto">
          <a:xfrm>
            <a:off x="0" y="638780"/>
            <a:ext cx="4032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3802565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7"/>
          <p:cNvSpPr txBox="1">
            <a:spLocks noChangeArrowheads="1"/>
          </p:cNvSpPr>
          <p:nvPr/>
        </p:nvSpPr>
        <p:spPr bwMode="auto">
          <a:xfrm>
            <a:off x="1781690" y="2016375"/>
            <a:ext cx="6021312" cy="3347840"/>
          </a:xfrm>
          <a:prstGeom prst="rect">
            <a:avLst/>
          </a:prstGeom>
          <a:noFill/>
          <a:ln w="9525">
            <a:noFill/>
            <a:miter lim="800000"/>
            <a:headEnd/>
            <a:tailEnd/>
          </a:ln>
        </p:spPr>
        <p:txBody>
          <a:bodyPr wrap="square">
            <a:spAutoFit/>
          </a:bodyPr>
          <a:lstStyle/>
          <a:p>
            <a:pPr marL="271463" indent="-271463">
              <a:lnSpc>
                <a:spcPct val="150000"/>
              </a:lnSpc>
              <a:buClr>
                <a:srgbClr val="808080"/>
              </a:buClr>
              <a:buFont typeface="Wingdings" panose="05000000000000000000" pitchFamily="2" charset="2"/>
              <a:buChar char="l"/>
            </a:pPr>
            <a:r>
              <a:rPr lang="en-US" altLang="zh-CN" sz="2400" dirty="0">
                <a:solidFill>
                  <a:srgbClr val="000000"/>
                </a:solidFill>
                <a:latin typeface="Arial"/>
                <a:ea typeface="MS PGothic" pitchFamily="34" charset="-128"/>
              </a:rPr>
              <a:t>   High current SC ECR source</a:t>
            </a:r>
          </a:p>
          <a:p>
            <a:pPr marL="271463" indent="-271463">
              <a:lnSpc>
                <a:spcPct val="150000"/>
              </a:lnSpc>
              <a:buClr>
                <a:srgbClr val="808080"/>
              </a:buClr>
              <a:buFont typeface="Wingdings" panose="05000000000000000000" pitchFamily="2" charset="2"/>
              <a:buChar char="l"/>
            </a:pPr>
            <a:r>
              <a:rPr lang="en-US" altLang="zh-CN" sz="2400" dirty="0">
                <a:solidFill>
                  <a:srgbClr val="000000"/>
                </a:solidFill>
                <a:latin typeface="Arial"/>
                <a:ea typeface="MS PGothic" pitchFamily="34" charset="-128"/>
              </a:rPr>
              <a:t>   High current SC pulse ion </a:t>
            </a:r>
            <a:r>
              <a:rPr lang="en-US" altLang="zh-CN" sz="2400" dirty="0" err="1">
                <a:solidFill>
                  <a:srgbClr val="000000"/>
                </a:solidFill>
                <a:latin typeface="Arial"/>
                <a:ea typeface="MS PGothic" pitchFamily="34" charset="-128"/>
              </a:rPr>
              <a:t>Linac</a:t>
            </a:r>
            <a:endParaRPr lang="en-US" altLang="zh-CN" sz="2400" dirty="0">
              <a:solidFill>
                <a:srgbClr val="000000"/>
              </a:solidFill>
              <a:latin typeface="Arial"/>
              <a:ea typeface="MS PGothic" pitchFamily="34" charset="-128"/>
            </a:endParaRPr>
          </a:p>
          <a:p>
            <a:pPr marL="271463" indent="-271463">
              <a:lnSpc>
                <a:spcPct val="150000"/>
              </a:lnSpc>
              <a:buClr>
                <a:srgbClr val="808080"/>
              </a:buClr>
              <a:buFont typeface="Wingdings" panose="05000000000000000000" pitchFamily="2" charset="2"/>
              <a:buChar char="l"/>
            </a:pPr>
            <a:r>
              <a:rPr lang="en-US" altLang="zh-CN" sz="2400" dirty="0">
                <a:solidFill>
                  <a:srgbClr val="000000"/>
                </a:solidFill>
                <a:latin typeface="Arial"/>
                <a:ea typeface="MS PGothic" pitchFamily="34" charset="-128"/>
              </a:rPr>
              <a:t>   Two planes painting injection</a:t>
            </a:r>
          </a:p>
          <a:p>
            <a:pPr marL="271463" indent="-271463">
              <a:lnSpc>
                <a:spcPct val="150000"/>
              </a:lnSpc>
              <a:buClr>
                <a:srgbClr val="808080"/>
              </a:buClr>
              <a:buFont typeface="Wingdings" panose="05000000000000000000" pitchFamily="2" charset="2"/>
              <a:buChar char="l"/>
            </a:pPr>
            <a:r>
              <a:rPr lang="en-US" altLang="zh-CN" sz="2400" dirty="0">
                <a:solidFill>
                  <a:srgbClr val="000000"/>
                </a:solidFill>
                <a:latin typeface="Arial"/>
                <a:ea typeface="MS PGothic" pitchFamily="34" charset="-128"/>
              </a:rPr>
              <a:t>   High intensity introduced beam loss    </a:t>
            </a:r>
          </a:p>
          <a:p>
            <a:pPr marL="271463" indent="-271463">
              <a:lnSpc>
                <a:spcPct val="150000"/>
              </a:lnSpc>
              <a:buClr>
                <a:srgbClr val="808080"/>
              </a:buClr>
              <a:buFont typeface="Wingdings" panose="05000000000000000000" pitchFamily="2" charset="2"/>
              <a:buChar char="l"/>
            </a:pPr>
            <a:r>
              <a:rPr lang="en-US" altLang="zh-CN" sz="2400" dirty="0">
                <a:solidFill>
                  <a:srgbClr val="000000"/>
                </a:solidFill>
                <a:latin typeface="Arial"/>
                <a:ea typeface="MS PGothic" pitchFamily="34" charset="-128"/>
              </a:rPr>
              <a:t>   Longitudinal  barrier bucket stacking </a:t>
            </a:r>
            <a:endParaRPr lang="en-US" altLang="zh-CN" sz="2400" dirty="0">
              <a:solidFill>
                <a:srgbClr val="000000"/>
              </a:solidFill>
              <a:latin typeface="Arial"/>
              <a:ea typeface="MS PGothic" pitchFamily="34" charset="-128"/>
            </a:endParaRPr>
          </a:p>
          <a:p>
            <a:pPr marL="271463" indent="-271463">
              <a:lnSpc>
                <a:spcPct val="150000"/>
              </a:lnSpc>
              <a:buClr>
                <a:srgbClr val="808080"/>
              </a:buClr>
              <a:buFont typeface="Wingdings" panose="05000000000000000000" pitchFamily="2" charset="2"/>
              <a:buChar char="l"/>
            </a:pPr>
            <a:r>
              <a:rPr lang="en-US" altLang="zh-CN" sz="2400" dirty="0">
                <a:solidFill>
                  <a:srgbClr val="000000"/>
                </a:solidFill>
                <a:latin typeface="Arial"/>
                <a:ea typeface="MS PGothic" pitchFamily="34" charset="-128"/>
              </a:rPr>
              <a:t> </a:t>
            </a:r>
            <a:r>
              <a:rPr lang="en-US" altLang="zh-CN" sz="2400" dirty="0">
                <a:solidFill>
                  <a:srgbClr val="000000"/>
                </a:solidFill>
                <a:latin typeface="Arial"/>
                <a:ea typeface="MS PGothic" pitchFamily="34" charset="-128"/>
              </a:rPr>
              <a:t>  Ultra-short bunch compression </a:t>
            </a:r>
            <a:endParaRPr lang="en-US" altLang="zh-CN" sz="2400" dirty="0">
              <a:solidFill>
                <a:srgbClr val="000000"/>
              </a:solidFill>
              <a:latin typeface="Arial"/>
              <a:ea typeface="MS PGothic" pitchFamily="34" charset="-128"/>
            </a:endParaRPr>
          </a:p>
        </p:txBody>
      </p:sp>
      <p:sp>
        <p:nvSpPr>
          <p:cNvPr id="4" name="Rectangle 2"/>
          <p:cNvSpPr>
            <a:spLocks noChangeArrowheads="1"/>
          </p:cNvSpPr>
          <p:nvPr/>
        </p:nvSpPr>
        <p:spPr bwMode="auto">
          <a:xfrm>
            <a:off x="1151620" y="998085"/>
            <a:ext cx="711079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en-US" altLang="zh-CN" sz="3600" b="1" dirty="0" smtClean="0">
                <a:solidFill>
                  <a:srgbClr val="0000FF"/>
                </a:solidFill>
                <a:effectLst>
                  <a:outerShdw blurRad="38100" dist="38100" dir="2700000" algn="tl">
                    <a:srgbClr val="C0C0C0"/>
                  </a:outerShdw>
                </a:effectLst>
              </a:rPr>
              <a:t>HIAF</a:t>
            </a:r>
            <a:r>
              <a:rPr lang="zh-CN" altLang="en-US" sz="3600" b="1" dirty="0" smtClean="0">
                <a:solidFill>
                  <a:srgbClr val="0000FF"/>
                </a:solidFill>
                <a:effectLst>
                  <a:outerShdw blurRad="38100" dist="38100" dir="2700000" algn="tl">
                    <a:srgbClr val="C0C0C0"/>
                  </a:outerShdw>
                </a:effectLst>
              </a:rPr>
              <a:t>加速器关键技术与挑战性 </a:t>
            </a:r>
            <a:endParaRPr lang="zh-CN" altLang="en-US" sz="3600" b="1"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2970823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275310538"/>
              </p:ext>
            </p:extLst>
          </p:nvPr>
        </p:nvGraphicFramePr>
        <p:xfrm>
          <a:off x="827584" y="1916832"/>
          <a:ext cx="3601540" cy="2651760"/>
        </p:xfrm>
        <a:graphic>
          <a:graphicData uri="http://schemas.openxmlformats.org/drawingml/2006/table">
            <a:tbl>
              <a:tblPr firstRow="1" bandRow="1">
                <a:tableStyleId>{F5AB1C69-6EDB-4FF4-983F-18BD219EF322}</a:tableStyleId>
              </a:tblPr>
              <a:tblGrid>
                <a:gridCol w="1571581"/>
                <a:gridCol w="982238"/>
                <a:gridCol w="1047721"/>
              </a:tblGrid>
              <a:tr h="328311">
                <a:tc>
                  <a:txBody>
                    <a:bodyPr/>
                    <a:lstStyle/>
                    <a:p>
                      <a:pPr algn="ctr"/>
                      <a:r>
                        <a:rPr lang="en-US" altLang="zh-CN" dirty="0" smtClean="0">
                          <a:latin typeface="Arial Narrow" panose="020B0606020202030204" pitchFamily="34" charset="0"/>
                        </a:rPr>
                        <a:t>Ion</a:t>
                      </a:r>
                      <a:endParaRPr lang="zh-CN" altLang="en-US" dirty="0">
                        <a:latin typeface="Arial Narrow" panose="020B0606020202030204" pitchFamily="34" charset="0"/>
                      </a:endParaRPr>
                    </a:p>
                  </a:txBody>
                  <a:tcPr/>
                </a:tc>
                <a:tc>
                  <a:txBody>
                    <a:bodyPr/>
                    <a:lstStyle/>
                    <a:p>
                      <a:pPr algn="ctr"/>
                      <a:r>
                        <a:rPr lang="en-US" altLang="zh-CN" dirty="0" smtClean="0">
                          <a:latin typeface="Arial Narrow" panose="020B0606020202030204" pitchFamily="34" charset="0"/>
                        </a:rPr>
                        <a:t>Bi</a:t>
                      </a:r>
                      <a:r>
                        <a:rPr lang="en-US" altLang="zh-CN" baseline="30000" dirty="0" smtClean="0">
                          <a:latin typeface="Arial Narrow" panose="020B0606020202030204" pitchFamily="34" charset="0"/>
                        </a:rPr>
                        <a:t>30+</a:t>
                      </a:r>
                      <a:endParaRPr lang="zh-CN" altLang="en-US" baseline="30000" dirty="0">
                        <a:latin typeface="Arial Narrow" panose="020B0606020202030204" pitchFamily="34" charset="0"/>
                      </a:endParaRPr>
                    </a:p>
                  </a:txBody>
                  <a:tcPr/>
                </a:tc>
                <a:tc>
                  <a:txBody>
                    <a:bodyPr/>
                    <a:lstStyle/>
                    <a:p>
                      <a:pPr algn="ctr"/>
                      <a:r>
                        <a:rPr lang="en-US" altLang="zh-CN" dirty="0" smtClean="0">
                          <a:latin typeface="Arial Narrow" panose="020B0606020202030204" pitchFamily="34" charset="0"/>
                        </a:rPr>
                        <a:t>U</a:t>
                      </a:r>
                      <a:r>
                        <a:rPr lang="en-US" altLang="zh-CN" baseline="30000" dirty="0" smtClean="0">
                          <a:latin typeface="Arial Narrow" panose="020B0606020202030204" pitchFamily="34" charset="0"/>
                        </a:rPr>
                        <a:t>34+</a:t>
                      </a:r>
                      <a:endParaRPr lang="zh-CN" altLang="en-US" baseline="30000" dirty="0">
                        <a:latin typeface="Arial Narrow" panose="020B0606020202030204" pitchFamily="34" charset="0"/>
                      </a:endParaRPr>
                    </a:p>
                  </a:txBody>
                  <a:tcPr/>
                </a:tc>
              </a:tr>
              <a:tr h="574545">
                <a:tc>
                  <a:txBody>
                    <a:bodyPr/>
                    <a:lstStyle/>
                    <a:p>
                      <a:pPr algn="l"/>
                      <a:r>
                        <a:rPr lang="en-US" altLang="zh-CN" baseline="0" dirty="0" smtClean="0">
                          <a:latin typeface="Arial Narrow" panose="020B0606020202030204" pitchFamily="34" charset="0"/>
                        </a:rPr>
                        <a:t>HIAF Beam </a:t>
                      </a:r>
                    </a:p>
                    <a:p>
                      <a:pPr algn="l"/>
                      <a:r>
                        <a:rPr lang="en-US" altLang="zh-CN" baseline="0" dirty="0" smtClean="0">
                          <a:latin typeface="Arial Narrow" panose="020B0606020202030204" pitchFamily="34" charset="0"/>
                        </a:rPr>
                        <a:t>Intensity  (</a:t>
                      </a:r>
                      <a:r>
                        <a:rPr lang="en-US" altLang="zh-CN" baseline="0" dirty="0" err="1" smtClean="0">
                          <a:latin typeface="Arial Narrow" panose="020B0606020202030204" pitchFamily="34" charset="0"/>
                        </a:rPr>
                        <a:t>euA</a:t>
                      </a:r>
                      <a:r>
                        <a:rPr lang="en-US" altLang="zh-CN" baseline="0" dirty="0" smtClean="0">
                          <a:latin typeface="Arial Narrow" panose="020B0606020202030204" pitchFamily="34" charset="0"/>
                        </a:rPr>
                        <a:t>)</a:t>
                      </a:r>
                      <a:endParaRPr lang="zh-CN" altLang="en-US" dirty="0">
                        <a:latin typeface="Arial Narrow" panose="020B0606020202030204" pitchFamily="34" charset="0"/>
                      </a:endParaRPr>
                    </a:p>
                  </a:txBody>
                  <a:tcPr/>
                </a:tc>
                <a:tc>
                  <a:txBody>
                    <a:bodyPr/>
                    <a:lstStyle/>
                    <a:p>
                      <a:pPr algn="ctr"/>
                      <a:r>
                        <a:rPr lang="en-US" altLang="zh-CN" dirty="0" smtClean="0">
                          <a:latin typeface="Arial Narrow" panose="020B0606020202030204" pitchFamily="34" charset="0"/>
                        </a:rPr>
                        <a:t>1500</a:t>
                      </a:r>
                      <a:endParaRPr lang="zh-CN" altLang="en-US" dirty="0">
                        <a:latin typeface="Arial Narrow" panose="020B0606020202030204" pitchFamily="34" charset="0"/>
                      </a:endParaRPr>
                    </a:p>
                  </a:txBody>
                  <a:tcPr anchor="ctr"/>
                </a:tc>
                <a:tc>
                  <a:txBody>
                    <a:bodyPr/>
                    <a:lstStyle/>
                    <a:p>
                      <a:pPr algn="ctr"/>
                      <a:r>
                        <a:rPr lang="en-US" altLang="zh-CN" b="1" dirty="0" smtClean="0">
                          <a:solidFill>
                            <a:srgbClr val="FF0000"/>
                          </a:solidFill>
                          <a:latin typeface="Arial Narrow" panose="020B0606020202030204" pitchFamily="34" charset="0"/>
                        </a:rPr>
                        <a:t>1700</a:t>
                      </a:r>
                      <a:endParaRPr lang="zh-CN" altLang="en-US" b="1" dirty="0">
                        <a:solidFill>
                          <a:srgbClr val="FF0000"/>
                        </a:solidFill>
                        <a:latin typeface="Arial Narrow" panose="020B0606020202030204" pitchFamily="34" charset="0"/>
                      </a:endParaRPr>
                    </a:p>
                  </a:txBody>
                  <a:tcPr anchor="ctr"/>
                </a:tc>
              </a:tr>
              <a:tr h="574545">
                <a:tc>
                  <a:txBody>
                    <a:bodyPr/>
                    <a:lstStyle/>
                    <a:p>
                      <a:pPr algn="l"/>
                      <a:r>
                        <a:rPr lang="en-US" altLang="zh-CN" dirty="0" smtClean="0">
                          <a:latin typeface="Arial Narrow" panose="020B0606020202030204" pitchFamily="34" charset="0"/>
                        </a:rPr>
                        <a:t>World Record </a:t>
                      </a:r>
                    </a:p>
                    <a:p>
                      <a:pPr algn="l"/>
                      <a:r>
                        <a:rPr lang="en-US" altLang="zh-CN" dirty="0" smtClean="0">
                          <a:latin typeface="Arial Narrow" panose="020B0606020202030204" pitchFamily="34" charset="0"/>
                        </a:rPr>
                        <a:t>Intensity</a:t>
                      </a:r>
                      <a:r>
                        <a:rPr lang="en-US" altLang="zh-CN" baseline="0" dirty="0" smtClean="0">
                          <a:latin typeface="Arial Narrow" panose="020B0606020202030204" pitchFamily="34" charset="0"/>
                        </a:rPr>
                        <a:t> (</a:t>
                      </a:r>
                      <a:r>
                        <a:rPr lang="en-US" altLang="zh-CN" baseline="0" dirty="0" err="1" smtClean="0">
                          <a:latin typeface="Arial Narrow" panose="020B0606020202030204" pitchFamily="34" charset="0"/>
                        </a:rPr>
                        <a:t>euA</a:t>
                      </a:r>
                      <a:r>
                        <a:rPr lang="en-US" altLang="zh-CN" baseline="0" dirty="0" smtClean="0">
                          <a:latin typeface="Arial Narrow" panose="020B0606020202030204" pitchFamily="34" charset="0"/>
                        </a:rPr>
                        <a:t>)</a:t>
                      </a:r>
                      <a:endParaRPr lang="zh-CN" altLang="en-US" dirty="0">
                        <a:latin typeface="Arial Narrow" panose="020B0606020202030204" pitchFamily="34" charset="0"/>
                      </a:endParaRPr>
                    </a:p>
                  </a:txBody>
                  <a:tcPr/>
                </a:tc>
                <a:tc>
                  <a:txBody>
                    <a:bodyPr/>
                    <a:lstStyle/>
                    <a:p>
                      <a:pPr algn="ctr"/>
                      <a:r>
                        <a:rPr lang="en-US" altLang="zh-CN" dirty="0" smtClean="0">
                          <a:latin typeface="Arial Narrow" panose="020B0606020202030204" pitchFamily="34" charset="0"/>
                        </a:rPr>
                        <a:t>422</a:t>
                      </a:r>
                      <a:endParaRPr lang="zh-CN" altLang="en-US" dirty="0">
                        <a:latin typeface="Arial Narrow" panose="020B0606020202030204" pitchFamily="34" charset="0"/>
                      </a:endParaRPr>
                    </a:p>
                  </a:txBody>
                  <a:tcPr anchor="ctr"/>
                </a:tc>
                <a:tc>
                  <a:txBody>
                    <a:bodyPr/>
                    <a:lstStyle/>
                    <a:p>
                      <a:pPr algn="ctr"/>
                      <a:r>
                        <a:rPr lang="en-US" altLang="zh-CN" b="1" dirty="0" smtClean="0">
                          <a:solidFill>
                            <a:srgbClr val="0000FF"/>
                          </a:solidFill>
                          <a:latin typeface="Arial Narrow" panose="020B0606020202030204" pitchFamily="34" charset="0"/>
                        </a:rPr>
                        <a:t>400</a:t>
                      </a:r>
                      <a:endParaRPr lang="zh-CN" altLang="en-US" b="1" dirty="0">
                        <a:solidFill>
                          <a:srgbClr val="0000FF"/>
                        </a:solidFill>
                        <a:latin typeface="Arial Narrow" panose="020B0606020202030204" pitchFamily="34" charset="0"/>
                      </a:endParaRPr>
                    </a:p>
                  </a:txBody>
                  <a:tcPr anchor="ctr"/>
                </a:tc>
              </a:tr>
              <a:tr h="574545">
                <a:tc>
                  <a:txBody>
                    <a:bodyPr/>
                    <a:lstStyle/>
                    <a:p>
                      <a:pPr algn="l"/>
                      <a:r>
                        <a:rPr lang="en-US" altLang="zh-CN" dirty="0" smtClean="0">
                          <a:latin typeface="Arial Narrow" panose="020B0606020202030204" pitchFamily="34" charset="0"/>
                        </a:rPr>
                        <a:t>3</a:t>
                      </a:r>
                      <a:r>
                        <a:rPr lang="en-US" altLang="zh-CN" baseline="30000" dirty="0" smtClean="0">
                          <a:latin typeface="Arial Narrow" panose="020B0606020202030204" pitchFamily="34" charset="0"/>
                        </a:rPr>
                        <a:t>rd</a:t>
                      </a:r>
                      <a:r>
                        <a:rPr lang="en-US" altLang="zh-CN" dirty="0" smtClean="0">
                          <a:latin typeface="Arial Narrow" panose="020B0606020202030204" pitchFamily="34" charset="0"/>
                        </a:rPr>
                        <a:t> Generation </a:t>
                      </a:r>
                    </a:p>
                    <a:p>
                      <a:pPr algn="l"/>
                      <a:r>
                        <a:rPr lang="en-US" altLang="zh-CN" dirty="0" smtClean="0">
                          <a:latin typeface="Arial Narrow" panose="020B0606020202030204" pitchFamily="34" charset="0"/>
                        </a:rPr>
                        <a:t>Sources</a:t>
                      </a:r>
                      <a:endParaRPr lang="zh-CN" altLang="en-US" dirty="0">
                        <a:latin typeface="Arial Narrow" panose="020B0606020202030204" pitchFamily="34" charset="0"/>
                      </a:endParaRPr>
                    </a:p>
                  </a:txBody>
                  <a:tcPr/>
                </a:tc>
                <a:tc>
                  <a:txBody>
                    <a:bodyPr/>
                    <a:lstStyle/>
                    <a:p>
                      <a:pPr algn="ctr"/>
                      <a:r>
                        <a:rPr lang="en-US" altLang="zh-CN" dirty="0" smtClean="0">
                          <a:latin typeface="Arial Narrow" panose="020B0606020202030204" pitchFamily="34" charset="0"/>
                        </a:rPr>
                        <a:t>SECRAL/24 GHz</a:t>
                      </a:r>
                      <a:endParaRPr lang="zh-CN" altLang="en-US" dirty="0">
                        <a:latin typeface="Arial Narrow" panose="020B0606020202030204" pitchFamily="34" charset="0"/>
                      </a:endParaRPr>
                    </a:p>
                  </a:txBody>
                  <a:tcPr/>
                </a:tc>
                <a:tc>
                  <a:txBody>
                    <a:bodyPr/>
                    <a:lstStyle/>
                    <a:p>
                      <a:pPr algn="ctr"/>
                      <a:r>
                        <a:rPr lang="en-US" altLang="zh-CN" dirty="0" smtClean="0">
                          <a:latin typeface="Arial Narrow" panose="020B0606020202030204" pitchFamily="34" charset="0"/>
                        </a:rPr>
                        <a:t>                                                 </a:t>
                      </a:r>
                      <a:endParaRPr lang="zh-CN" altLang="en-US" dirty="0">
                        <a:latin typeface="Arial Narrow" panose="020B0606020202030204" pitchFamily="34" charset="0"/>
                      </a:endParaRPr>
                    </a:p>
                  </a:txBody>
                  <a:tcPr/>
                </a:tc>
              </a:tr>
              <a:tr h="328311">
                <a:tc>
                  <a:txBody>
                    <a:bodyPr/>
                    <a:lstStyle/>
                    <a:p>
                      <a:pPr algn="l"/>
                      <a:r>
                        <a:rPr lang="en-US" altLang="zh-CN" dirty="0" smtClean="0">
                          <a:latin typeface="Arial Narrow" panose="020B0606020202030204" pitchFamily="34" charset="0"/>
                        </a:rPr>
                        <a:t>Gain for</a:t>
                      </a:r>
                      <a:r>
                        <a:rPr lang="en-US" altLang="zh-CN" baseline="0" dirty="0" smtClean="0">
                          <a:latin typeface="Arial Narrow" panose="020B0606020202030204" pitchFamily="34" charset="0"/>
                        </a:rPr>
                        <a:t> HIAF</a:t>
                      </a:r>
                      <a:endParaRPr lang="zh-CN" altLang="en-US" dirty="0">
                        <a:latin typeface="Arial Narrow" panose="020B0606020202030204" pitchFamily="34" charset="0"/>
                      </a:endParaRPr>
                    </a:p>
                  </a:txBody>
                  <a:tcPr/>
                </a:tc>
                <a:tc>
                  <a:txBody>
                    <a:bodyPr/>
                    <a:lstStyle/>
                    <a:p>
                      <a:pPr algn="ctr"/>
                      <a:r>
                        <a:rPr lang="en-US" altLang="zh-CN" dirty="0" smtClean="0">
                          <a:solidFill>
                            <a:schemeClr val="tx1"/>
                          </a:solidFill>
                          <a:latin typeface="Arial Narrow" panose="020B0606020202030204" pitchFamily="34" charset="0"/>
                        </a:rPr>
                        <a:t>3.6</a:t>
                      </a:r>
                      <a:endParaRPr lang="zh-CN" altLang="en-US" dirty="0">
                        <a:solidFill>
                          <a:schemeClr val="tx1"/>
                        </a:solidFill>
                        <a:latin typeface="Arial Narrow" panose="020B0606020202030204" pitchFamily="34" charset="0"/>
                      </a:endParaRPr>
                    </a:p>
                  </a:txBody>
                  <a:tcPr/>
                </a:tc>
                <a:tc>
                  <a:txBody>
                    <a:bodyPr/>
                    <a:lstStyle/>
                    <a:p>
                      <a:pPr algn="ctr"/>
                      <a:r>
                        <a:rPr lang="en-US" altLang="zh-CN" dirty="0" smtClean="0">
                          <a:solidFill>
                            <a:srgbClr val="FF0000"/>
                          </a:solidFill>
                          <a:latin typeface="Arial Narrow" panose="020B0606020202030204" pitchFamily="34" charset="0"/>
                        </a:rPr>
                        <a:t>4.2</a:t>
                      </a:r>
                      <a:endParaRPr lang="zh-CN" altLang="en-US" dirty="0">
                        <a:solidFill>
                          <a:srgbClr val="FF0000"/>
                        </a:solidFill>
                        <a:latin typeface="Arial Narrow" panose="020B0606020202030204" pitchFamily="34" charset="0"/>
                      </a:endParaRPr>
                    </a:p>
                  </a:txBody>
                  <a:tcPr/>
                </a:tc>
              </a:tr>
            </a:tbl>
          </a:graphicData>
        </a:graphic>
      </p:graphicFrame>
      <p:sp>
        <p:nvSpPr>
          <p:cNvPr id="28" name="内容占位符 2"/>
          <p:cNvSpPr txBox="1">
            <a:spLocks/>
          </p:cNvSpPr>
          <p:nvPr/>
        </p:nvSpPr>
        <p:spPr>
          <a:xfrm>
            <a:off x="1114476" y="4797152"/>
            <a:ext cx="7633988" cy="194421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00000"/>
              </a:lnSpc>
              <a:spcBef>
                <a:spcPts val="0"/>
              </a:spcBef>
              <a:spcAft>
                <a:spcPts val="600"/>
              </a:spcAft>
              <a:defRPr/>
            </a:pPr>
            <a:r>
              <a:rPr lang="en-US" altLang="zh-CN" sz="2900" b="1" dirty="0" smtClean="0">
                <a:solidFill>
                  <a:prstClr val="black"/>
                </a:solidFill>
                <a:latin typeface="Times New Roman" pitchFamily="18" charset="0"/>
                <a:cs typeface="Times New Roman" pitchFamily="18" charset="0"/>
              </a:rPr>
              <a:t>Critical Issues for 4</a:t>
            </a:r>
            <a:r>
              <a:rPr lang="en-US" altLang="zh-CN" sz="2900" b="1" baseline="30000" dirty="0" smtClean="0">
                <a:solidFill>
                  <a:prstClr val="black"/>
                </a:solidFill>
                <a:latin typeface="Times New Roman" pitchFamily="18" charset="0"/>
                <a:cs typeface="Times New Roman" pitchFamily="18" charset="0"/>
              </a:rPr>
              <a:t>th</a:t>
            </a:r>
            <a:r>
              <a:rPr lang="en-US" altLang="zh-CN" sz="2900" b="1" dirty="0" smtClean="0">
                <a:solidFill>
                  <a:prstClr val="black"/>
                </a:solidFill>
                <a:latin typeface="Times New Roman" pitchFamily="18" charset="0"/>
                <a:cs typeface="Times New Roman" pitchFamily="18" charset="0"/>
              </a:rPr>
              <a:t> Generation SECR:</a:t>
            </a:r>
          </a:p>
          <a:p>
            <a:pPr marL="342900" indent="-342900" algn="l">
              <a:lnSpc>
                <a:spcPct val="140000"/>
              </a:lnSpc>
              <a:spcBef>
                <a:spcPts val="0"/>
              </a:spcBef>
              <a:buFont typeface="Wingdings" panose="05000000000000000000" pitchFamily="2" charset="2"/>
              <a:buChar char="n"/>
              <a:defRPr/>
            </a:pPr>
            <a:r>
              <a:rPr lang="en-US" altLang="zh-CN" sz="2600" b="1" dirty="0" smtClean="0">
                <a:solidFill>
                  <a:prstClr val="black"/>
                </a:solidFill>
                <a:latin typeface="Arial Narrow" panose="020B0606020202030204" pitchFamily="34" charset="0"/>
                <a:cs typeface="Times New Roman" pitchFamily="18" charset="0"/>
              </a:rPr>
              <a:t>High field </a:t>
            </a:r>
            <a:r>
              <a:rPr lang="en-US" altLang="zh-CN" sz="2600" dirty="0" smtClean="0">
                <a:solidFill>
                  <a:prstClr val="black"/>
                </a:solidFill>
                <a:latin typeface="Arial Narrow" panose="020B0606020202030204" pitchFamily="34" charset="0"/>
                <a:cs typeface="Times New Roman" pitchFamily="18" charset="0"/>
              </a:rPr>
              <a:t>B-min configuration magnet</a:t>
            </a:r>
          </a:p>
          <a:p>
            <a:pPr marL="342900" indent="-342900" algn="l">
              <a:lnSpc>
                <a:spcPct val="140000"/>
              </a:lnSpc>
              <a:spcBef>
                <a:spcPts val="0"/>
              </a:spcBef>
              <a:buFont typeface="Wingdings" panose="05000000000000000000" pitchFamily="2" charset="2"/>
              <a:buChar char="n"/>
              <a:defRPr/>
            </a:pPr>
            <a:r>
              <a:rPr lang="en-US" altLang="zh-CN" sz="2600" dirty="0" smtClean="0">
                <a:solidFill>
                  <a:prstClr val="black"/>
                </a:solidFill>
                <a:latin typeface="Arial Narrow" panose="020B0606020202030204" pitchFamily="34" charset="0"/>
                <a:cs typeface="Times New Roman" pitchFamily="18" charset="0"/>
              </a:rPr>
              <a:t>Efficient </a:t>
            </a:r>
            <a:r>
              <a:rPr lang="en-US" altLang="zh-CN" sz="2600" b="1" dirty="0" smtClean="0">
                <a:solidFill>
                  <a:prstClr val="black"/>
                </a:solidFill>
                <a:latin typeface="Arial Narrow" panose="020B0606020202030204" pitchFamily="34" charset="0"/>
                <a:cs typeface="Times New Roman" pitchFamily="18" charset="0"/>
              </a:rPr>
              <a:t>coupling</a:t>
            </a:r>
            <a:r>
              <a:rPr lang="en-US" altLang="zh-CN" sz="2600" dirty="0" smtClean="0">
                <a:solidFill>
                  <a:prstClr val="black"/>
                </a:solidFill>
                <a:latin typeface="Arial Narrow" panose="020B0606020202030204" pitchFamily="34" charset="0"/>
                <a:cs typeface="Times New Roman" pitchFamily="18" charset="0"/>
              </a:rPr>
              <a:t> to the plasma of 10-20 kW/50-60 GHz microwave power  </a:t>
            </a:r>
          </a:p>
          <a:p>
            <a:pPr marL="342900" indent="-342900" algn="l">
              <a:lnSpc>
                <a:spcPct val="140000"/>
              </a:lnSpc>
              <a:spcBef>
                <a:spcPts val="0"/>
              </a:spcBef>
              <a:buFont typeface="Wingdings" panose="05000000000000000000" pitchFamily="2" charset="2"/>
              <a:buChar char="n"/>
              <a:defRPr/>
            </a:pPr>
            <a:r>
              <a:rPr lang="en-US" altLang="zh-CN" sz="2600" dirty="0" smtClean="0">
                <a:solidFill>
                  <a:prstClr val="black"/>
                </a:solidFill>
                <a:latin typeface="Arial Narrow" panose="020B0606020202030204" pitchFamily="34" charset="0"/>
                <a:cs typeface="Times New Roman" pitchFamily="18" charset="0"/>
              </a:rPr>
              <a:t>Intense high charge state ion beam (20-40 </a:t>
            </a:r>
            <a:r>
              <a:rPr lang="en-US" altLang="zh-CN" sz="2600" dirty="0" err="1" smtClean="0">
                <a:solidFill>
                  <a:prstClr val="black"/>
                </a:solidFill>
                <a:latin typeface="Arial Narrow" panose="020B0606020202030204" pitchFamily="34" charset="0"/>
                <a:cs typeface="Times New Roman" pitchFamily="18" charset="0"/>
              </a:rPr>
              <a:t>emA</a:t>
            </a:r>
            <a:r>
              <a:rPr lang="en-US" altLang="zh-CN" sz="2600" dirty="0" smtClean="0">
                <a:solidFill>
                  <a:prstClr val="black"/>
                </a:solidFill>
                <a:latin typeface="Arial Narrow" panose="020B0606020202030204" pitchFamily="34" charset="0"/>
                <a:cs typeface="Times New Roman" pitchFamily="18" charset="0"/>
              </a:rPr>
              <a:t>) </a:t>
            </a:r>
            <a:r>
              <a:rPr lang="en-US" altLang="zh-CN" sz="2600" b="1" dirty="0" smtClean="0">
                <a:solidFill>
                  <a:prstClr val="black"/>
                </a:solidFill>
                <a:latin typeface="Arial Narrow" panose="020B0606020202030204" pitchFamily="34" charset="0"/>
                <a:cs typeface="Times New Roman" pitchFamily="18" charset="0"/>
              </a:rPr>
              <a:t>extraction and transmission</a:t>
            </a:r>
            <a:r>
              <a:rPr lang="zh-CN" altLang="en-US" sz="2600" dirty="0" smtClean="0">
                <a:solidFill>
                  <a:prstClr val="black"/>
                </a:solidFill>
                <a:latin typeface="Arial Narrow" panose="020B0606020202030204" pitchFamily="34" charset="0"/>
                <a:cs typeface="Times New Roman" pitchFamily="18" charset="0"/>
              </a:rPr>
              <a:t>；</a:t>
            </a:r>
            <a:r>
              <a:rPr lang="en-US" altLang="zh-CN" sz="2600" dirty="0" smtClean="0">
                <a:solidFill>
                  <a:prstClr val="black"/>
                </a:solidFill>
                <a:latin typeface="Arial Narrow" panose="020B0606020202030204" pitchFamily="34" charset="0"/>
                <a:cs typeface="Times New Roman" pitchFamily="18" charset="0"/>
              </a:rPr>
              <a:t> </a:t>
            </a:r>
          </a:p>
          <a:p>
            <a:pPr marL="342900" indent="-342900" algn="l">
              <a:lnSpc>
                <a:spcPct val="140000"/>
              </a:lnSpc>
              <a:spcBef>
                <a:spcPts val="0"/>
              </a:spcBef>
              <a:buFont typeface="Wingdings" panose="05000000000000000000" pitchFamily="2" charset="2"/>
              <a:buChar char="n"/>
              <a:defRPr/>
            </a:pPr>
            <a:r>
              <a:rPr lang="en-US" altLang="zh-CN" sz="2600" dirty="0" smtClean="0">
                <a:solidFill>
                  <a:prstClr val="black"/>
                </a:solidFill>
                <a:latin typeface="Arial Narrow" panose="020B0606020202030204" pitchFamily="34" charset="0"/>
                <a:cs typeface="Times New Roman" pitchFamily="18" charset="0"/>
              </a:rPr>
              <a:t>Ion beam</a:t>
            </a:r>
            <a:r>
              <a:rPr lang="en-US" altLang="zh-CN" sz="2600" b="1" dirty="0" smtClean="0">
                <a:solidFill>
                  <a:prstClr val="black"/>
                </a:solidFill>
                <a:latin typeface="Arial Narrow" panose="020B0606020202030204" pitchFamily="34" charset="0"/>
                <a:cs typeface="Times New Roman" pitchFamily="18" charset="0"/>
              </a:rPr>
              <a:t> quality and stability </a:t>
            </a:r>
            <a:r>
              <a:rPr lang="en-US" altLang="zh-CN" sz="2600" dirty="0" smtClean="0">
                <a:solidFill>
                  <a:prstClr val="black"/>
                </a:solidFill>
                <a:latin typeface="Arial Narrow" panose="020B0606020202030204" pitchFamily="34" charset="0"/>
                <a:cs typeface="Times New Roman" pitchFamily="18" charset="0"/>
              </a:rPr>
              <a:t>from the ion source working at 10-20 kW/50-60 GHz </a:t>
            </a:r>
          </a:p>
        </p:txBody>
      </p:sp>
      <p:sp>
        <p:nvSpPr>
          <p:cNvPr id="3" name="文本框 2"/>
          <p:cNvSpPr txBox="1"/>
          <p:nvPr/>
        </p:nvSpPr>
        <p:spPr>
          <a:xfrm>
            <a:off x="5112060" y="307394"/>
            <a:ext cx="3786165" cy="646331"/>
          </a:xfrm>
          <a:prstGeom prst="rect">
            <a:avLst/>
          </a:prstGeom>
          <a:noFill/>
        </p:spPr>
        <p:txBody>
          <a:bodyPr wrap="none" rtlCol="0">
            <a:spAutoFit/>
          </a:bodyPr>
          <a:lstStyle/>
          <a:p>
            <a:pPr eaLnBrk="1" hangingPunct="1">
              <a:lnSpc>
                <a:spcPct val="100000"/>
              </a:lnSpc>
            </a:pPr>
            <a:r>
              <a:rPr lang="en-US" altLang="zh-CN" sz="3600" b="1" dirty="0">
                <a:solidFill>
                  <a:srgbClr val="0000CC"/>
                </a:solidFill>
                <a:latin typeface="Calibri" pitchFamily="34" charset="0"/>
                <a:ea typeface="MS PGothic" pitchFamily="34" charset="-128"/>
              </a:rPr>
              <a:t>Challenges of SECR</a:t>
            </a:r>
            <a:endParaRPr lang="zh-CN" altLang="en-US" sz="3600" b="1" dirty="0">
              <a:solidFill>
                <a:srgbClr val="0000CC"/>
              </a:solidFill>
              <a:latin typeface="Calibri" pitchFamily="34" charset="0"/>
              <a:ea typeface="MS PGothic" pitchFamily="34" charset="-128"/>
            </a:endParaRPr>
          </a:p>
        </p:txBody>
      </p:sp>
      <p:sp>
        <p:nvSpPr>
          <p:cNvPr id="29" name="文本框 28"/>
          <p:cNvSpPr txBox="1"/>
          <p:nvPr/>
        </p:nvSpPr>
        <p:spPr>
          <a:xfrm>
            <a:off x="251520" y="1054477"/>
            <a:ext cx="8783836" cy="707886"/>
          </a:xfrm>
          <a:prstGeom prst="rect">
            <a:avLst/>
          </a:prstGeom>
          <a:noFill/>
        </p:spPr>
        <p:txBody>
          <a:bodyPr wrap="square" rtlCol="0">
            <a:spAutoFit/>
          </a:bodyPr>
          <a:lstStyle/>
          <a:p>
            <a:pPr marL="84137" eaLnBrk="1" hangingPunct="1">
              <a:lnSpc>
                <a:spcPct val="100000"/>
              </a:lnSpc>
            </a:pPr>
            <a:r>
              <a:rPr lang="en-US" altLang="zh-CN" dirty="0">
                <a:solidFill>
                  <a:prstClr val="black"/>
                </a:solidFill>
                <a:latin typeface="Arial Narrow" panose="020B0606020202030204" pitchFamily="34" charset="0"/>
                <a:ea typeface="宋体" pitchFamily="2" charset="-122"/>
              </a:rPr>
              <a:t>None of existing highly charged ion sources can meet HIAF requirements for the moment</a:t>
            </a:r>
          </a:p>
          <a:p>
            <a:pPr marL="84137" eaLnBrk="1" hangingPunct="1">
              <a:lnSpc>
                <a:spcPct val="100000"/>
              </a:lnSpc>
            </a:pPr>
            <a:r>
              <a:rPr lang="en-US" altLang="zh-CN" dirty="0">
                <a:solidFill>
                  <a:srgbClr val="0000FF"/>
                </a:solidFill>
                <a:latin typeface="Arial Narrow" panose="020B0606020202030204" pitchFamily="34" charset="0"/>
                <a:ea typeface="宋体" pitchFamily="2" charset="-122"/>
              </a:rPr>
              <a:t>But the 4</a:t>
            </a:r>
            <a:r>
              <a:rPr lang="en-US" altLang="zh-CN" baseline="30000" dirty="0">
                <a:solidFill>
                  <a:srgbClr val="0000FF"/>
                </a:solidFill>
                <a:latin typeface="Arial Narrow" panose="020B0606020202030204" pitchFamily="34" charset="0"/>
                <a:ea typeface="宋体" pitchFamily="2" charset="-122"/>
              </a:rPr>
              <a:t>th</a:t>
            </a:r>
            <a:r>
              <a:rPr lang="en-US" altLang="zh-CN" dirty="0">
                <a:solidFill>
                  <a:srgbClr val="0000FF"/>
                </a:solidFill>
                <a:latin typeface="Arial Narrow" panose="020B0606020202030204" pitchFamily="34" charset="0"/>
                <a:ea typeface="宋体" pitchFamily="2" charset="-122"/>
              </a:rPr>
              <a:t> Generation ECRIS seems to provide a feasible solution</a:t>
            </a:r>
            <a:endParaRPr lang="zh-CN" altLang="en-US" dirty="0">
              <a:solidFill>
                <a:srgbClr val="0000FF"/>
              </a:solidFill>
              <a:latin typeface="Arial Narrow" panose="020B0606020202030204" pitchFamily="34" charset="0"/>
              <a:ea typeface="宋体" pitchFamily="2" charset="-122"/>
            </a:endParaRPr>
          </a:p>
        </p:txBody>
      </p:sp>
      <p:pic>
        <p:nvPicPr>
          <p:cNvPr id="8" name="Picture 2"/>
          <p:cNvPicPr>
            <a:picLocks noChangeAspect="1" noChangeArrowheads="1"/>
          </p:cNvPicPr>
          <p:nvPr/>
        </p:nvPicPr>
        <p:blipFill>
          <a:blip r:embed="rId2"/>
          <a:srcRect r="5541"/>
          <a:stretch>
            <a:fillRect/>
          </a:stretch>
        </p:blipFill>
        <p:spPr bwMode="auto">
          <a:xfrm>
            <a:off x="4714876" y="1787841"/>
            <a:ext cx="4000528" cy="2937303"/>
          </a:xfrm>
          <a:prstGeom prst="rect">
            <a:avLst/>
          </a:prstGeom>
          <a:noFill/>
          <a:ln w="9525">
            <a:noFill/>
            <a:miter lim="800000"/>
            <a:headEnd/>
            <a:tailEnd/>
          </a:ln>
          <a:effectLst/>
        </p:spPr>
      </p:pic>
      <p:sp>
        <p:nvSpPr>
          <p:cNvPr id="9" name="Rectangle 2"/>
          <p:cNvSpPr>
            <a:spLocks noChangeArrowheads="1"/>
          </p:cNvSpPr>
          <p:nvPr/>
        </p:nvSpPr>
        <p:spPr bwMode="auto">
          <a:xfrm>
            <a:off x="83880" y="-81390"/>
            <a:ext cx="463099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加速器挑战性</a:t>
            </a:r>
            <a:r>
              <a:rPr lang="en-US" altLang="zh-CN" sz="3600" b="1" dirty="0" smtClean="0">
                <a:solidFill>
                  <a:srgbClr val="336699"/>
                </a:solidFill>
                <a:effectLst>
                  <a:outerShdw blurRad="38100" dist="38100" dir="2700000" algn="tl">
                    <a:srgbClr val="C0C0C0"/>
                  </a:outerShdw>
                </a:effectLst>
              </a:rPr>
              <a:t>-1</a:t>
            </a:r>
            <a:endParaRPr lang="zh-CN" altLang="en-US" sz="3600" b="1" dirty="0">
              <a:solidFill>
                <a:srgbClr val="336699"/>
              </a:solidFill>
              <a:effectLst>
                <a:outerShdw blurRad="38100" dist="38100" dir="2700000" algn="tl">
                  <a:srgbClr val="C0C0C0"/>
                </a:outerShdw>
              </a:effectLst>
            </a:endParaRPr>
          </a:p>
        </p:txBody>
      </p:sp>
      <p:sp>
        <p:nvSpPr>
          <p:cNvPr id="10" name="Line 49"/>
          <p:cNvSpPr>
            <a:spLocks noChangeShapeType="1"/>
          </p:cNvSpPr>
          <p:nvPr/>
        </p:nvSpPr>
        <p:spPr bwMode="auto">
          <a:xfrm flipV="1">
            <a:off x="-1" y="630560"/>
            <a:ext cx="4346975" cy="822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3276800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1740" y="1879457"/>
            <a:ext cx="4509568" cy="3785652"/>
          </a:xfrm>
          <a:prstGeom prst="rect">
            <a:avLst/>
          </a:prstGeom>
        </p:spPr>
        <p:txBody>
          <a:bodyPr wrap="none">
            <a:spAutoFit/>
          </a:bodyPr>
          <a:lstStyle/>
          <a:p>
            <a:pPr marL="457200" lvl="0" indent="-457200" algn="dist">
              <a:lnSpc>
                <a:spcPct val="200000"/>
              </a:lnSpc>
              <a:buClr>
                <a:srgbClr val="0000FF"/>
              </a:buClr>
              <a:buSzPct val="100000"/>
              <a:buFont typeface="Wingdings" pitchFamily="2" charset="2"/>
              <a:buChar char="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000" b="1" dirty="0">
                <a:solidFill>
                  <a:srgbClr val="0000FF"/>
                </a:solidFill>
                <a:latin typeface="黑体" pitchFamily="49" charset="-122"/>
              </a:rPr>
              <a:t>项目意义和</a:t>
            </a:r>
            <a:r>
              <a:rPr lang="zh-CN" altLang="en-US" sz="3000" b="1" dirty="0" smtClean="0">
                <a:solidFill>
                  <a:srgbClr val="0000FF"/>
                </a:solidFill>
                <a:latin typeface="黑体" pitchFamily="49" charset="-122"/>
              </a:rPr>
              <a:t>必要性</a:t>
            </a:r>
            <a:endParaRPr lang="en-US" altLang="zh-CN" sz="3000" b="1" dirty="0" smtClean="0">
              <a:solidFill>
                <a:srgbClr val="0000FF"/>
              </a:solidFill>
              <a:latin typeface="黑体" pitchFamily="49" charset="-122"/>
            </a:endParaRPr>
          </a:p>
          <a:p>
            <a:pPr marL="457200" lvl="0" indent="-457200" algn="dist">
              <a:lnSpc>
                <a:spcPct val="200000"/>
              </a:lnSpc>
              <a:buClr>
                <a:srgbClr val="0000FF"/>
              </a:buClr>
              <a:buSzPct val="100000"/>
              <a:buFont typeface="Wingdings" pitchFamily="2" charset="2"/>
              <a:buChar char="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000" b="1" dirty="0" smtClean="0">
                <a:solidFill>
                  <a:srgbClr val="0000FF"/>
                </a:solidFill>
                <a:latin typeface="黑体" pitchFamily="49" charset="-122"/>
              </a:rPr>
              <a:t>项目建设内容</a:t>
            </a:r>
            <a:endParaRPr lang="en-US" altLang="zh-CN" sz="3000" b="1" dirty="0" smtClean="0">
              <a:solidFill>
                <a:srgbClr val="0000FF"/>
              </a:solidFill>
              <a:latin typeface="黑体" pitchFamily="49" charset="-122"/>
            </a:endParaRPr>
          </a:p>
          <a:p>
            <a:pPr marL="457200" lvl="0" indent="-457200" algn="dist">
              <a:lnSpc>
                <a:spcPct val="200000"/>
              </a:lnSpc>
              <a:buClr>
                <a:srgbClr val="0000FF"/>
              </a:buClr>
              <a:buSzPct val="100000"/>
              <a:buFont typeface="Wingdings" pitchFamily="2" charset="2"/>
              <a:buChar char="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000" b="1" dirty="0" smtClean="0">
                <a:solidFill>
                  <a:srgbClr val="0000FF"/>
                </a:solidFill>
                <a:latin typeface="黑体" pitchFamily="49" charset="-122"/>
              </a:rPr>
              <a:t>项目关键技术与挑战性</a:t>
            </a:r>
            <a:endParaRPr lang="en-US" altLang="zh-CN" sz="3000" b="1" dirty="0" smtClean="0">
              <a:solidFill>
                <a:srgbClr val="0000FF"/>
              </a:solidFill>
              <a:latin typeface="黑体" pitchFamily="49" charset="-122"/>
            </a:endParaRPr>
          </a:p>
          <a:p>
            <a:pPr marL="457200" lvl="0" indent="-457200" algn="dist">
              <a:lnSpc>
                <a:spcPct val="200000"/>
              </a:lnSpc>
              <a:buClr>
                <a:srgbClr val="0000FF"/>
              </a:buClr>
              <a:buSzPct val="100000"/>
              <a:buFont typeface="Wingdings" pitchFamily="2" charset="2"/>
              <a:buChar char="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000" b="1" dirty="0" smtClean="0">
                <a:solidFill>
                  <a:srgbClr val="0000FF"/>
                </a:solidFill>
                <a:latin typeface="黑体" pitchFamily="49" charset="-122"/>
              </a:rPr>
              <a:t>项目造价、进度、选址</a:t>
            </a:r>
            <a:endParaRPr lang="zh-CN" altLang="en-GB" sz="3000" b="1" dirty="0">
              <a:solidFill>
                <a:srgbClr val="0000FF"/>
              </a:solidFill>
              <a:latin typeface="黑体" pitchFamily="49" charset="-122"/>
            </a:endParaRPr>
          </a:p>
        </p:txBody>
      </p:sp>
      <p:sp>
        <p:nvSpPr>
          <p:cNvPr id="3" name="矩形 2"/>
          <p:cNvSpPr/>
          <p:nvPr/>
        </p:nvSpPr>
        <p:spPr>
          <a:xfrm>
            <a:off x="3106745" y="773705"/>
            <a:ext cx="2242922" cy="707886"/>
          </a:xfrm>
          <a:prstGeom prst="rect">
            <a:avLst/>
          </a:prstGeom>
        </p:spPr>
        <p:txBody>
          <a:bodyPr wrap="none">
            <a:spAutoFit/>
          </a:bodyPr>
          <a:lstStyle/>
          <a:p>
            <a:pPr lvl="0" algn="dist">
              <a:lnSpc>
                <a:spcPct val="100000"/>
              </a:lnSpc>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4000" b="1" dirty="0" smtClean="0">
                <a:solidFill>
                  <a:srgbClr val="0000FF"/>
                </a:solidFill>
                <a:latin typeface="黑体" pitchFamily="49" charset="-122"/>
              </a:rPr>
              <a:t>主要内容</a:t>
            </a:r>
            <a:endParaRPr lang="en-US" altLang="zh-CN" sz="4000" b="1" dirty="0" smtClean="0">
              <a:solidFill>
                <a:srgbClr val="0000FF"/>
              </a:solidFill>
              <a:latin typeface="黑体" pitchFamily="49" charset="-122"/>
            </a:endParaRPr>
          </a:p>
        </p:txBody>
      </p:sp>
    </p:spTree>
    <p:extLst>
      <p:ext uri="{BB962C8B-B14F-4D97-AF65-F5344CB8AC3E}">
        <p14:creationId xmlns:p14="http://schemas.microsoft.com/office/powerpoint/2010/main" val="2241592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88658" y="188640"/>
            <a:ext cx="4149106" cy="646331"/>
          </a:xfrm>
          <a:prstGeom prst="rect">
            <a:avLst/>
          </a:prstGeom>
          <a:noFill/>
        </p:spPr>
        <p:txBody>
          <a:bodyPr wrap="square">
            <a:spAutoFit/>
          </a:bodyPr>
          <a:lstStyle/>
          <a:p>
            <a:pPr algn="ctr">
              <a:lnSpc>
                <a:spcPct val="100000"/>
              </a:lnSpc>
            </a:pPr>
            <a:r>
              <a:rPr lang="en-US" altLang="zh-CN" sz="3600" b="1" dirty="0">
                <a:solidFill>
                  <a:srgbClr val="0000CC"/>
                </a:solidFill>
                <a:latin typeface="Calibri" pitchFamily="34" charset="0"/>
                <a:ea typeface="MS PGothic" pitchFamily="34" charset="-128"/>
              </a:rPr>
              <a:t>Challenges of </a:t>
            </a:r>
            <a:r>
              <a:rPr lang="en-US" altLang="zh-CN" sz="3600" b="1" dirty="0" err="1">
                <a:solidFill>
                  <a:srgbClr val="0000CC"/>
                </a:solidFill>
                <a:latin typeface="Calibri" pitchFamily="34" charset="0"/>
                <a:ea typeface="MS PGothic" pitchFamily="34" charset="-128"/>
              </a:rPr>
              <a:t>iLinac</a:t>
            </a:r>
            <a:endParaRPr lang="en-US" altLang="zh-CN" sz="3600" b="1" dirty="0">
              <a:solidFill>
                <a:srgbClr val="0000CC"/>
              </a:solidFill>
              <a:latin typeface="Calibri" pitchFamily="34" charset="0"/>
              <a:ea typeface="MS PGothic" pitchFamily="34" charset="-128"/>
            </a:endParaRPr>
          </a:p>
        </p:txBody>
      </p:sp>
      <p:sp>
        <p:nvSpPr>
          <p:cNvPr id="3" name="内容占位符 2"/>
          <p:cNvSpPr>
            <a:spLocks noGrp="1"/>
          </p:cNvSpPr>
          <p:nvPr>
            <p:ph idx="1"/>
          </p:nvPr>
        </p:nvSpPr>
        <p:spPr>
          <a:xfrm>
            <a:off x="899592" y="1020696"/>
            <a:ext cx="7526070" cy="1428760"/>
          </a:xfrm>
        </p:spPr>
        <p:txBody>
          <a:bodyPr/>
          <a:lstStyle/>
          <a:p>
            <a:pPr>
              <a:spcBef>
                <a:spcPts val="0"/>
              </a:spcBef>
              <a:buFont typeface="Wingdings" panose="05000000000000000000" pitchFamily="2" charset="2"/>
              <a:buChar char="l"/>
            </a:pPr>
            <a:r>
              <a:rPr kumimoji="1" lang="en-US" altLang="zh-CN" sz="2000" b="1" dirty="0" smtClean="0">
                <a:latin typeface="Arial Narrow" panose="020B0606020202030204" pitchFamily="34" charset="0"/>
              </a:rPr>
              <a:t>Highest peak current pulse for superconducting ion </a:t>
            </a:r>
            <a:r>
              <a:rPr kumimoji="1" lang="en-US" altLang="zh-CN" sz="2000" b="1" dirty="0" err="1" smtClean="0">
                <a:latin typeface="Arial Narrow" panose="020B0606020202030204" pitchFamily="34" charset="0"/>
              </a:rPr>
              <a:t>linac</a:t>
            </a:r>
            <a:r>
              <a:rPr kumimoji="1" lang="en-US" altLang="zh-CN" sz="2000" b="1" dirty="0" smtClean="0">
                <a:latin typeface="Arial Narrow" panose="020B0606020202030204" pitchFamily="34" charset="0"/>
              </a:rPr>
              <a:t> in the world,</a:t>
            </a:r>
          </a:p>
          <a:p>
            <a:pPr marL="0" indent="0">
              <a:spcBef>
                <a:spcPts val="0"/>
              </a:spcBef>
              <a:spcAft>
                <a:spcPts val="600"/>
              </a:spcAft>
              <a:buNone/>
            </a:pPr>
            <a:r>
              <a:rPr kumimoji="1" lang="en-US" altLang="zh-CN" sz="2000" dirty="0">
                <a:latin typeface="Arial Narrow" panose="020B0606020202030204" pitchFamily="34" charset="0"/>
              </a:rPr>
              <a:t> </a:t>
            </a:r>
            <a:r>
              <a:rPr kumimoji="1" lang="en-US" altLang="zh-CN" sz="2000" dirty="0" smtClean="0">
                <a:latin typeface="Arial Narrow" panose="020B0606020202030204" pitchFamily="34" charset="0"/>
              </a:rPr>
              <a:t>     the peak current is four times of the FRIB (CW mode)</a:t>
            </a:r>
            <a:endParaRPr lang="en-US" altLang="zh-CN" sz="2000" dirty="0" smtClean="0">
              <a:latin typeface="Arial Narrow" panose="020B0606020202030204" pitchFamily="34" charset="0"/>
            </a:endParaRPr>
          </a:p>
          <a:p>
            <a:pPr>
              <a:spcBef>
                <a:spcPts val="0"/>
              </a:spcBef>
              <a:buFont typeface="Wingdings" panose="05000000000000000000" pitchFamily="2" charset="2"/>
              <a:buChar char="l"/>
            </a:pPr>
            <a:r>
              <a:rPr lang="en-US" altLang="zh-CN" sz="2000" b="1" dirty="0" smtClean="0">
                <a:latin typeface="Arial Narrow" panose="020B0606020202030204" pitchFamily="34" charset="0"/>
              </a:rPr>
              <a:t>Low-Beta SRF </a:t>
            </a:r>
            <a:r>
              <a:rPr lang="en-US" altLang="zh-CN" sz="2000" b="1" dirty="0" err="1" smtClean="0">
                <a:latin typeface="Arial Narrow" panose="020B0606020202030204" pitchFamily="34" charset="0"/>
              </a:rPr>
              <a:t>cryomodules</a:t>
            </a:r>
            <a:r>
              <a:rPr lang="en-US" altLang="zh-CN" sz="2000" b="1" dirty="0" smtClean="0">
                <a:latin typeface="Arial Narrow" panose="020B0606020202030204" pitchFamily="34" charset="0"/>
              </a:rPr>
              <a:t> design and prototype development. </a:t>
            </a:r>
          </a:p>
          <a:p>
            <a:pPr marL="0" indent="0">
              <a:spcBef>
                <a:spcPts val="0"/>
              </a:spcBef>
              <a:buNone/>
            </a:pPr>
            <a:r>
              <a:rPr kumimoji="1" lang="en-US" altLang="zh-CN" sz="2000" dirty="0" smtClean="0">
                <a:latin typeface="Arial Narrow" panose="020B0606020202030204" pitchFamily="34" charset="0"/>
              </a:rPr>
              <a:t>      There are four types of superconducting cavities developed at IMP</a:t>
            </a:r>
          </a:p>
        </p:txBody>
      </p:sp>
      <p:sp>
        <p:nvSpPr>
          <p:cNvPr id="4" name="内容占位符 2"/>
          <p:cNvSpPr txBox="1">
            <a:spLocks/>
          </p:cNvSpPr>
          <p:nvPr/>
        </p:nvSpPr>
        <p:spPr bwMode="auto">
          <a:xfrm>
            <a:off x="885680" y="6148296"/>
            <a:ext cx="7502744" cy="521064"/>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marL="342900" indent="-342900">
              <a:lnSpc>
                <a:spcPct val="100000"/>
              </a:lnSpc>
              <a:spcBef>
                <a:spcPct val="20000"/>
              </a:spcBef>
              <a:buFont typeface="Wingdings" panose="05000000000000000000" pitchFamily="2" charset="2"/>
              <a:buChar char="l"/>
            </a:pPr>
            <a:r>
              <a:rPr lang="en-US" altLang="zh-CN" b="1" kern="0" dirty="0">
                <a:solidFill>
                  <a:srgbClr val="000000"/>
                </a:solidFill>
                <a:latin typeface="Arial Narrow" panose="020B0606020202030204" pitchFamily="34" charset="0"/>
                <a:ea typeface="宋体"/>
              </a:rPr>
              <a:t>The average uncontrolled beam loss should be limited to below 1 W/m level</a:t>
            </a:r>
            <a:endParaRPr kumimoji="1" lang="en-US" altLang="zh-CN" b="1" kern="0" dirty="0">
              <a:solidFill>
                <a:srgbClr val="000000"/>
              </a:solidFill>
              <a:latin typeface="Arial Narrow" panose="020B0606020202030204" pitchFamily="34" charset="0"/>
              <a:ea typeface="宋体"/>
            </a:endParaRPr>
          </a:p>
        </p:txBody>
      </p:sp>
      <p:pic>
        <p:nvPicPr>
          <p:cNvPr id="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7291" y="2593472"/>
            <a:ext cx="2571767" cy="1746632"/>
          </a:xfrm>
          <a:prstGeom prst="rect">
            <a:avLst/>
          </a:prstGeom>
          <a:noFill/>
          <a:ln w="6350">
            <a:solidFill>
              <a:srgbClr val="0000CC"/>
            </a:solidFill>
          </a:ln>
          <a:extLst>
            <a:ext uri="{909E8E84-426E-40DD-AFC4-6F175D3DCCD1}">
              <a14:hiddenFill xmlns:a14="http://schemas.microsoft.com/office/drawing/2010/main">
                <a:solidFill>
                  <a:srgbClr val="FFFFFF"/>
                </a:solidFill>
              </a14:hiddenFill>
            </a:ext>
          </a:extLst>
        </p:spPr>
      </p:pic>
      <p:pic>
        <p:nvPicPr>
          <p:cNvPr id="6"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8658" y="2611082"/>
            <a:ext cx="2614751" cy="1759337"/>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pic>
        <p:nvPicPr>
          <p:cNvPr id="7"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019" y="4537688"/>
            <a:ext cx="2525507" cy="1515725"/>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pic>
        <p:nvPicPr>
          <p:cNvPr id="8"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952" y="4596204"/>
            <a:ext cx="2627440" cy="1497092"/>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83880" y="-81390"/>
            <a:ext cx="46047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加速器挑战性</a:t>
            </a:r>
            <a:r>
              <a:rPr lang="en-US" altLang="zh-CN" sz="3600" b="1" dirty="0" smtClean="0">
                <a:solidFill>
                  <a:srgbClr val="336699"/>
                </a:solidFill>
                <a:effectLst>
                  <a:outerShdw blurRad="38100" dist="38100" dir="2700000" algn="tl">
                    <a:srgbClr val="C0C0C0"/>
                  </a:outerShdw>
                </a:effectLst>
              </a:rPr>
              <a:t>-2</a:t>
            </a:r>
            <a:endParaRPr lang="zh-CN" altLang="en-US" sz="3600" b="1" dirty="0">
              <a:solidFill>
                <a:srgbClr val="336699"/>
              </a:solidFill>
              <a:effectLst>
                <a:outerShdw blurRad="38100" dist="38100" dir="2700000" algn="tl">
                  <a:srgbClr val="C0C0C0"/>
                </a:outerShdw>
              </a:effectLst>
            </a:endParaRPr>
          </a:p>
        </p:txBody>
      </p:sp>
      <p:sp>
        <p:nvSpPr>
          <p:cNvPr id="11" name="Line 49"/>
          <p:cNvSpPr>
            <a:spLocks noChangeShapeType="1"/>
          </p:cNvSpPr>
          <p:nvPr/>
        </p:nvSpPr>
        <p:spPr bwMode="auto">
          <a:xfrm>
            <a:off x="0" y="638779"/>
            <a:ext cx="4481990" cy="556"/>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1488326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extLst>
              <p:ext uri="{D42A27DB-BD31-4B8C-83A1-F6EECF244321}">
                <p14:modId xmlns:p14="http://schemas.microsoft.com/office/powerpoint/2010/main" val="524628858"/>
              </p:ext>
            </p:extLst>
          </p:nvPr>
        </p:nvGraphicFramePr>
        <p:xfrm>
          <a:off x="714376" y="1595264"/>
          <a:ext cx="7700963" cy="1168400"/>
        </p:xfrm>
        <a:graphic>
          <a:graphicData uri="http://schemas.openxmlformats.org/presentationml/2006/ole">
            <mc:AlternateContent xmlns:mc="http://schemas.openxmlformats.org/markup-compatibility/2006">
              <mc:Choice xmlns:v="urn:schemas-microsoft-com:vml" Requires="v">
                <p:oleObj spid="_x0000_s1136661" name="公式" r:id="rId3" imgW="5524500" imgH="838200" progId="Equation.3">
                  <p:embed/>
                </p:oleObj>
              </mc:Choice>
              <mc:Fallback>
                <p:oleObj name="公式" r:id="rId3" imgW="55245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6" y="1595264"/>
                        <a:ext cx="7700963"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115"/>
          <p:cNvSpPr txBox="1">
            <a:spLocks noChangeArrowheads="1"/>
          </p:cNvSpPr>
          <p:nvPr/>
        </p:nvSpPr>
        <p:spPr bwMode="auto">
          <a:xfrm>
            <a:off x="956641" y="4437112"/>
            <a:ext cx="4335439" cy="1528613"/>
          </a:xfrm>
          <a:prstGeom prst="rect">
            <a:avLst/>
          </a:prstGeom>
          <a:noFill/>
          <a:ln w="9525">
            <a:noFill/>
            <a:miter lim="800000"/>
            <a:headEnd/>
            <a:tailEnd/>
          </a:ln>
          <a:effectLst/>
        </p:spPr>
        <p:txBody>
          <a:bodyPr wrap="square" lIns="91430" tIns="45715" rIns="91430" bIns="45715">
            <a:spAutoFit/>
          </a:bodyPr>
          <a:lstStyle/>
          <a:p>
            <a:pPr algn="just" eaLnBrk="1" hangingPunct="1">
              <a:lnSpc>
                <a:spcPts val="2500"/>
              </a:lnSpc>
              <a:spcBef>
                <a:spcPts val="0"/>
              </a:spcBef>
              <a:spcAft>
                <a:spcPts val="1200"/>
              </a:spcAft>
              <a:defRPr/>
            </a:pPr>
            <a:r>
              <a:rPr lang="en-US" altLang="zh-CN" sz="2200" dirty="0">
                <a:solidFill>
                  <a:srgbClr val="000000"/>
                </a:solidFill>
                <a:latin typeface="Arial Narrow" panose="020B0606020202030204" pitchFamily="34" charset="0"/>
                <a:ea typeface="Arial Unicode MS" pitchFamily="34" charset="-122"/>
                <a:cs typeface="Arial Unicode MS" pitchFamily="34" charset="-122"/>
              </a:rPr>
              <a:t>High space </a:t>
            </a:r>
            <a:r>
              <a:rPr lang="en-US" altLang="zh-CN" sz="2200" dirty="0">
                <a:solidFill>
                  <a:srgbClr val="000000"/>
                </a:solidFill>
                <a:latin typeface="Arial Narrow" panose="020B0606020202030204" pitchFamily="34" charset="0"/>
                <a:ea typeface="Arial Unicode MS" pitchFamily="34" charset="-122"/>
                <a:cs typeface="Arial Unicode MS" pitchFamily="34" charset="-122"/>
              </a:rPr>
              <a:t>charge limit </a:t>
            </a:r>
            <a:r>
              <a:rPr lang="en-US" altLang="zh-CN" sz="2200" dirty="0">
                <a:solidFill>
                  <a:srgbClr val="000000"/>
                </a:solidFill>
                <a:latin typeface="Arial Narrow" panose="020B0606020202030204" pitchFamily="34" charset="0"/>
                <a:ea typeface="Arial Unicode MS" pitchFamily="34" charset="-122"/>
                <a:cs typeface="Arial Unicode MS" pitchFamily="34" charset="-122"/>
              </a:rPr>
              <a:t>requires high injection </a:t>
            </a:r>
            <a:r>
              <a:rPr lang="en-US" altLang="zh-CN" sz="2200" dirty="0">
                <a:solidFill>
                  <a:srgbClr val="000000"/>
                </a:solidFill>
                <a:latin typeface="Arial Narrow" panose="020B0606020202030204" pitchFamily="34" charset="0"/>
                <a:ea typeface="Arial Unicode MS" pitchFamily="34" charset="-122"/>
                <a:cs typeface="Arial Unicode MS" pitchFamily="34" charset="-122"/>
              </a:rPr>
              <a:t>energy </a:t>
            </a:r>
            <a:r>
              <a:rPr lang="en-US" altLang="zh-CN" sz="2200" dirty="0">
                <a:solidFill>
                  <a:srgbClr val="000000"/>
                </a:solidFill>
                <a:latin typeface="Arial Narrow" panose="020B0606020202030204" pitchFamily="34" charset="0"/>
                <a:ea typeface="Arial Unicode MS" pitchFamily="34" charset="-122"/>
                <a:cs typeface="Arial Unicode MS" pitchFamily="34" charset="-122"/>
              </a:rPr>
              <a:t>and low charge state. </a:t>
            </a:r>
          </a:p>
          <a:p>
            <a:pPr algn="just" eaLnBrk="1" hangingPunct="1">
              <a:lnSpc>
                <a:spcPts val="2500"/>
              </a:lnSpc>
              <a:spcBef>
                <a:spcPts val="0"/>
              </a:spcBef>
              <a:defRPr/>
            </a:pPr>
            <a:r>
              <a:rPr lang="en-US" altLang="zh-CN" sz="2200" dirty="0">
                <a:solidFill>
                  <a:srgbClr val="000000"/>
                </a:solidFill>
                <a:latin typeface="Arial Narrow" panose="020B0606020202030204" pitchFamily="34" charset="0"/>
                <a:ea typeface="Arial Unicode MS" pitchFamily="34" charset="-122"/>
                <a:cs typeface="Arial Unicode MS" pitchFamily="34" charset="-122"/>
              </a:rPr>
              <a:t>Low charge state and high energy mean high cost</a:t>
            </a:r>
            <a:r>
              <a:rPr lang="en-US" altLang="zh-CN" sz="2200" dirty="0">
                <a:solidFill>
                  <a:srgbClr val="000000"/>
                </a:solidFill>
                <a:latin typeface="Arial Narrow" panose="020B0606020202030204" pitchFamily="34" charset="0"/>
                <a:ea typeface="Arial Unicode MS" pitchFamily="34" charset="-122"/>
                <a:cs typeface="Arial Unicode MS" pitchFamily="34" charset="-122"/>
              </a:rPr>
              <a:t> </a:t>
            </a:r>
            <a:r>
              <a:rPr lang="en-US" altLang="zh-CN" sz="2200" dirty="0">
                <a:solidFill>
                  <a:srgbClr val="000000"/>
                </a:solidFill>
                <a:latin typeface="Arial Narrow" panose="020B0606020202030204" pitchFamily="34" charset="0"/>
                <a:ea typeface="Arial Unicode MS" pitchFamily="34" charset="-122"/>
                <a:cs typeface="Arial Unicode MS" pitchFamily="34" charset="-122"/>
              </a:rPr>
              <a:t>for the injector</a:t>
            </a:r>
            <a:endParaRPr lang="zh-CN" altLang="en-US" sz="2200" dirty="0">
              <a:solidFill>
                <a:srgbClr val="000000"/>
              </a:solidFill>
              <a:latin typeface="Arial Unicode MS" pitchFamily="34" charset="-122"/>
              <a:ea typeface="Arial Unicode MS" pitchFamily="34" charset="-122"/>
              <a:cs typeface="Arial Unicode MS" pitchFamily="34" charset="-122"/>
            </a:endParaRPr>
          </a:p>
        </p:txBody>
      </p:sp>
      <p:sp>
        <p:nvSpPr>
          <p:cNvPr id="25" name="内容占位符 2"/>
          <p:cNvSpPr txBox="1">
            <a:spLocks/>
          </p:cNvSpPr>
          <p:nvPr/>
        </p:nvSpPr>
        <p:spPr bwMode="auto">
          <a:xfrm>
            <a:off x="1043608" y="2715766"/>
            <a:ext cx="4907234" cy="135732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a:lnSpc>
                <a:spcPct val="100000"/>
              </a:lnSpc>
              <a:spcBef>
                <a:spcPts val="0"/>
              </a:spcBef>
            </a:pPr>
            <a:r>
              <a:rPr lang="el-GR" altLang="zh-CN" sz="2400" i="1" kern="0" baseline="-25000" dirty="0">
                <a:solidFill>
                  <a:srgbClr val="000000"/>
                </a:solidFill>
                <a:latin typeface="Arial Narrow" panose="020B0606020202030204" pitchFamily="34" charset="0"/>
                <a:ea typeface="宋体"/>
              </a:rPr>
              <a:t>Δ</a:t>
            </a:r>
            <a:r>
              <a:rPr lang="en-US" altLang="zh-CN" sz="2400" i="1" kern="0" baseline="-25000" dirty="0" err="1">
                <a:solidFill>
                  <a:srgbClr val="000000"/>
                </a:solidFill>
                <a:latin typeface="Arial Narrow" panose="020B0606020202030204" pitchFamily="34" charset="0"/>
                <a:ea typeface="宋体"/>
              </a:rPr>
              <a:t>Q</a:t>
            </a:r>
            <a:r>
              <a:rPr lang="en-US" altLang="zh-CN" sz="2400" i="1" kern="0" baseline="30000" dirty="0" err="1">
                <a:solidFill>
                  <a:srgbClr val="000000"/>
                </a:solidFill>
                <a:latin typeface="Arial Narrow" panose="020B0606020202030204" pitchFamily="34" charset="0"/>
                <a:ea typeface="宋体"/>
              </a:rPr>
              <a:t>sc</a:t>
            </a:r>
            <a:r>
              <a:rPr lang="en-US" altLang="zh-CN" sz="2400" i="1" kern="0" baseline="-25000" dirty="0">
                <a:solidFill>
                  <a:srgbClr val="000000"/>
                </a:solidFill>
                <a:latin typeface="Arial Narrow" panose="020B0606020202030204" pitchFamily="34" charset="0"/>
                <a:ea typeface="宋体"/>
              </a:rPr>
              <a:t> : tune</a:t>
            </a:r>
            <a:r>
              <a:rPr lang="en-US" altLang="zh-CN" sz="2400" i="1" kern="0" dirty="0">
                <a:solidFill>
                  <a:srgbClr val="000000"/>
                </a:solidFill>
                <a:latin typeface="Arial Narrow" panose="020B0606020202030204" pitchFamily="34" charset="0"/>
                <a:ea typeface="宋体"/>
              </a:rPr>
              <a:t> </a:t>
            </a:r>
            <a:r>
              <a:rPr lang="en-US" altLang="zh-CN" sz="2400" i="1" kern="0" baseline="-25000" dirty="0">
                <a:solidFill>
                  <a:srgbClr val="000000"/>
                </a:solidFill>
                <a:latin typeface="Arial Narrow" panose="020B0606020202030204" pitchFamily="34" charset="0"/>
                <a:ea typeface="宋体"/>
              </a:rPr>
              <a:t>shift limit by the space charge field of ion beam </a:t>
            </a:r>
          </a:p>
          <a:p>
            <a:pPr>
              <a:lnSpc>
                <a:spcPct val="100000"/>
              </a:lnSpc>
              <a:spcBef>
                <a:spcPts val="0"/>
              </a:spcBef>
            </a:pPr>
            <a:r>
              <a:rPr lang="el-GR" altLang="zh-CN" sz="2400" i="1" kern="0" baseline="-25000" dirty="0">
                <a:solidFill>
                  <a:srgbClr val="000000"/>
                </a:solidFill>
                <a:latin typeface="Arial Narrow" panose="020B0606020202030204" pitchFamily="34" charset="0"/>
                <a:ea typeface="宋体" pitchFamily="2" charset="-122"/>
              </a:rPr>
              <a:t>ε</a:t>
            </a:r>
            <a:r>
              <a:rPr lang="en-US" altLang="zh-CN" sz="2400" i="1" kern="0" baseline="-50000" dirty="0" err="1">
                <a:solidFill>
                  <a:srgbClr val="000000"/>
                </a:solidFill>
                <a:latin typeface="Arial Narrow" panose="020B0606020202030204" pitchFamily="34" charset="0"/>
                <a:ea typeface="宋体" pitchFamily="2" charset="-122"/>
              </a:rPr>
              <a:t>x,y</a:t>
            </a:r>
            <a:r>
              <a:rPr lang="en-US" altLang="zh-CN" sz="2400" i="1" kern="0" baseline="-25000" dirty="0">
                <a:solidFill>
                  <a:srgbClr val="000000"/>
                </a:solidFill>
                <a:latin typeface="Arial Narrow" panose="020B0606020202030204" pitchFamily="34" charset="0"/>
                <a:ea typeface="宋体" pitchFamily="2" charset="-122"/>
              </a:rPr>
              <a:t> : </a:t>
            </a:r>
            <a:r>
              <a:rPr lang="en-US" altLang="zh-CN" sz="2400" i="1" kern="0" baseline="-25000" dirty="0" err="1">
                <a:solidFill>
                  <a:srgbClr val="000000"/>
                </a:solidFill>
                <a:latin typeface="Arial Narrow" panose="020B0606020202030204" pitchFamily="34" charset="0"/>
                <a:ea typeface="宋体" pitchFamily="2" charset="-122"/>
              </a:rPr>
              <a:t>emittance</a:t>
            </a:r>
            <a:r>
              <a:rPr lang="en-US" altLang="zh-CN" sz="2400" i="1" kern="0" baseline="-25000" dirty="0">
                <a:solidFill>
                  <a:srgbClr val="000000"/>
                </a:solidFill>
                <a:latin typeface="Arial Narrow" panose="020B0606020202030204" pitchFamily="34" charset="0"/>
                <a:ea typeface="宋体" pitchFamily="2" charset="-122"/>
              </a:rPr>
              <a:t> or acceptance, </a:t>
            </a:r>
            <a:r>
              <a:rPr lang="en-US" altLang="zh-CN" sz="2400" i="1" kern="0" baseline="-25000" dirty="0" err="1">
                <a:solidFill>
                  <a:srgbClr val="000000"/>
                </a:solidFill>
                <a:latin typeface="Arial Narrow" panose="020B0606020202030204" pitchFamily="34" charset="0"/>
                <a:ea typeface="宋体"/>
              </a:rPr>
              <a:t>r</a:t>
            </a:r>
            <a:r>
              <a:rPr lang="en-US" altLang="zh-CN" sz="2400" i="1" kern="0" baseline="-50000" dirty="0" err="1">
                <a:solidFill>
                  <a:srgbClr val="000000"/>
                </a:solidFill>
                <a:latin typeface="Arial Narrow" panose="020B0606020202030204" pitchFamily="34" charset="0"/>
                <a:ea typeface="宋体"/>
              </a:rPr>
              <a:t>p</a:t>
            </a:r>
            <a:r>
              <a:rPr lang="en-US" altLang="zh-CN" sz="2400" i="1" kern="0" baseline="-50000" dirty="0">
                <a:solidFill>
                  <a:srgbClr val="000000"/>
                </a:solidFill>
                <a:latin typeface="Arial Narrow" panose="020B0606020202030204" pitchFamily="34" charset="0"/>
                <a:ea typeface="宋体"/>
              </a:rPr>
              <a:t> </a:t>
            </a:r>
            <a:r>
              <a:rPr lang="en-US" altLang="zh-CN" sz="2400" i="1" kern="0" baseline="-25000" dirty="0">
                <a:solidFill>
                  <a:srgbClr val="000000"/>
                </a:solidFill>
                <a:latin typeface="Arial Narrow" panose="020B0606020202030204" pitchFamily="34" charset="0"/>
                <a:ea typeface="宋体"/>
              </a:rPr>
              <a:t>: classical proton radii</a:t>
            </a:r>
          </a:p>
          <a:p>
            <a:pPr defTabSz="914302">
              <a:lnSpc>
                <a:spcPct val="100000"/>
              </a:lnSpc>
              <a:spcBef>
                <a:spcPts val="0"/>
              </a:spcBef>
              <a:defRPr/>
            </a:pPr>
            <a:r>
              <a:rPr lang="en-US" altLang="zh-CN" sz="2400" i="1" kern="0" baseline="-25000" dirty="0">
                <a:solidFill>
                  <a:srgbClr val="000000"/>
                </a:solidFill>
                <a:latin typeface="Arial Narrow" panose="020B0606020202030204" pitchFamily="34" charset="0"/>
                <a:ea typeface="宋体"/>
              </a:rPr>
              <a:t>B</a:t>
            </a:r>
            <a:r>
              <a:rPr lang="en-US" altLang="zh-CN" sz="2400" i="1" kern="0" baseline="-40000" dirty="0">
                <a:solidFill>
                  <a:srgbClr val="000000"/>
                </a:solidFill>
                <a:latin typeface="Arial Narrow" panose="020B0606020202030204" pitchFamily="34" charset="0"/>
                <a:ea typeface="宋体"/>
              </a:rPr>
              <a:t>f </a:t>
            </a:r>
            <a:r>
              <a:rPr lang="en-US" altLang="zh-CN" sz="2400" i="1" kern="0" baseline="-25000" dirty="0">
                <a:solidFill>
                  <a:srgbClr val="000000"/>
                </a:solidFill>
                <a:latin typeface="Arial Narrow" panose="020B0606020202030204" pitchFamily="34" charset="0"/>
                <a:ea typeface="宋体"/>
              </a:rPr>
              <a:t>: bunching factor,</a:t>
            </a:r>
            <a:r>
              <a:rPr lang="en-US" altLang="zh-CN" sz="2400" i="1" kern="0" dirty="0">
                <a:solidFill>
                  <a:srgbClr val="000000"/>
                </a:solidFill>
                <a:latin typeface="Arial Narrow" panose="020B0606020202030204" pitchFamily="34" charset="0"/>
                <a:ea typeface="宋体"/>
              </a:rPr>
              <a:t> </a:t>
            </a:r>
            <a:r>
              <a:rPr lang="en-US" altLang="zh-CN" sz="2400" i="1" kern="0" baseline="-25000" dirty="0">
                <a:solidFill>
                  <a:srgbClr val="000000"/>
                </a:solidFill>
                <a:latin typeface="Arial Narrow" panose="020B0606020202030204" pitchFamily="34" charset="0"/>
                <a:ea typeface="宋体"/>
              </a:rPr>
              <a:t>equals to 1 for coasting beam </a:t>
            </a:r>
          </a:p>
          <a:p>
            <a:pPr defTabSz="914302">
              <a:lnSpc>
                <a:spcPct val="100000"/>
              </a:lnSpc>
              <a:spcBef>
                <a:spcPts val="0"/>
              </a:spcBef>
              <a:defRPr/>
            </a:pPr>
            <a:r>
              <a:rPr lang="en-US" altLang="zh-CN" sz="2400" i="1" kern="0" baseline="-25000" dirty="0">
                <a:solidFill>
                  <a:srgbClr val="000000"/>
                </a:solidFill>
                <a:latin typeface="Arial Narrow" panose="020B0606020202030204" pitchFamily="34" charset="0"/>
                <a:ea typeface="宋体"/>
              </a:rPr>
              <a:t>g1: a constant related to transverse distribution, here it’s 1.4</a:t>
            </a:r>
          </a:p>
          <a:p>
            <a:pPr algn="ctr" defTabSz="914302">
              <a:lnSpc>
                <a:spcPct val="100000"/>
              </a:lnSpc>
              <a:spcBef>
                <a:spcPct val="20000"/>
              </a:spcBef>
              <a:defRPr/>
            </a:pPr>
            <a:endParaRPr lang="zh-CN" altLang="en-US" sz="4400" kern="0" baseline="-25000" dirty="0">
              <a:solidFill>
                <a:srgbClr val="000000"/>
              </a:solidFill>
              <a:latin typeface="Arial Narrow" panose="020B0606020202030204" pitchFamily="34" charset="0"/>
              <a:ea typeface="宋体"/>
            </a:endParaRPr>
          </a:p>
        </p:txBody>
      </p:sp>
      <p:grpSp>
        <p:nvGrpSpPr>
          <p:cNvPr id="2" name="组合 19"/>
          <p:cNvGrpSpPr/>
          <p:nvPr/>
        </p:nvGrpSpPr>
        <p:grpSpPr>
          <a:xfrm>
            <a:off x="5436096" y="3767532"/>
            <a:ext cx="3360488" cy="2541788"/>
            <a:chOff x="5723552" y="3101790"/>
            <a:chExt cx="3360488" cy="2541788"/>
          </a:xfrm>
        </p:grpSpPr>
        <p:sp>
          <p:nvSpPr>
            <p:cNvPr id="31" name="Rectangle 21"/>
            <p:cNvSpPr>
              <a:spLocks noChangeArrowheads="1"/>
            </p:cNvSpPr>
            <p:nvPr/>
          </p:nvSpPr>
          <p:spPr bwMode="auto">
            <a:xfrm>
              <a:off x="7121890" y="4681392"/>
              <a:ext cx="1962150" cy="415493"/>
            </a:xfrm>
            <a:prstGeom prst="rect">
              <a:avLst/>
            </a:prstGeom>
            <a:noFill/>
            <a:ln w="9525">
              <a:noFill/>
              <a:miter lim="800000"/>
              <a:headEnd/>
              <a:tailEnd/>
            </a:ln>
          </p:spPr>
          <p:txBody>
            <a:bodyPr lIns="91430" tIns="45715" rIns="91430" bIns="45715">
              <a:spAutoFit/>
            </a:bodyPr>
            <a:lstStyle/>
            <a:p>
              <a:pPr algn="ctr" eaLnBrk="1" hangingPunct="1">
                <a:lnSpc>
                  <a:spcPct val="100000"/>
                </a:lnSpc>
              </a:pPr>
              <a:r>
                <a:rPr lang="en-US" altLang="zh-CN" dirty="0">
                  <a:solidFill>
                    <a:srgbClr val="000099"/>
                  </a:solidFill>
                  <a:latin typeface="Calibri" pitchFamily="34" charset="0"/>
                  <a:ea typeface="宋体" pitchFamily="2" charset="-122"/>
                </a:rPr>
                <a:t>Work point</a:t>
              </a:r>
            </a:p>
          </p:txBody>
        </p:sp>
        <p:grpSp>
          <p:nvGrpSpPr>
            <p:cNvPr id="3" name="组合 37"/>
            <p:cNvGrpSpPr/>
            <p:nvPr/>
          </p:nvGrpSpPr>
          <p:grpSpPr>
            <a:xfrm>
              <a:off x="5723552" y="3101790"/>
              <a:ext cx="3277604" cy="2541788"/>
              <a:chOff x="5497350" y="3530418"/>
              <a:chExt cx="3277604" cy="2541788"/>
            </a:xfrm>
          </p:grpSpPr>
          <p:sp>
            <p:nvSpPr>
              <p:cNvPr id="27" name="Oval 13"/>
              <p:cNvSpPr>
                <a:spLocks noChangeArrowheads="1"/>
              </p:cNvSpPr>
              <p:nvPr/>
            </p:nvSpPr>
            <p:spPr bwMode="auto">
              <a:xfrm rot="19252006">
                <a:off x="5660164" y="4575193"/>
                <a:ext cx="1846352" cy="949421"/>
              </a:xfrm>
              <a:prstGeom prst="ellipse">
                <a:avLst/>
              </a:prstGeom>
              <a:noFill/>
              <a:ln w="28575">
                <a:solidFill>
                  <a:schemeClr val="tx1"/>
                </a:solidFill>
                <a:round/>
                <a:headEnd/>
                <a:tailEnd/>
              </a:ln>
            </p:spPr>
            <p:txBody>
              <a:bodyPr wrap="none" anchor="ctr"/>
              <a:lstStyle/>
              <a:p>
                <a:pPr eaLnBrk="1" hangingPunct="1">
                  <a:lnSpc>
                    <a:spcPct val="100000"/>
                  </a:lnSpc>
                </a:pPr>
                <a:endParaRPr lang="zh-CN" altLang="zh-CN" sz="1800">
                  <a:solidFill>
                    <a:srgbClr val="000000"/>
                  </a:solidFill>
                  <a:ea typeface="宋体" pitchFamily="2" charset="-122"/>
                </a:endParaRPr>
              </a:p>
            </p:txBody>
          </p:sp>
          <p:sp>
            <p:nvSpPr>
              <p:cNvPr id="28" name="Oval 13"/>
              <p:cNvSpPr>
                <a:spLocks noChangeArrowheads="1"/>
              </p:cNvSpPr>
              <p:nvPr/>
            </p:nvSpPr>
            <p:spPr bwMode="auto">
              <a:xfrm rot="13316990">
                <a:off x="5769389" y="3533341"/>
                <a:ext cx="1846352" cy="949421"/>
              </a:xfrm>
              <a:prstGeom prst="ellipse">
                <a:avLst/>
              </a:prstGeom>
              <a:noFill/>
              <a:ln w="28575">
                <a:solidFill>
                  <a:schemeClr val="tx1"/>
                </a:solidFill>
                <a:round/>
                <a:headEnd/>
                <a:tailEnd/>
              </a:ln>
            </p:spPr>
            <p:txBody>
              <a:bodyPr wrap="none" anchor="ctr"/>
              <a:lstStyle/>
              <a:p>
                <a:pPr eaLnBrk="1" hangingPunct="1">
                  <a:lnSpc>
                    <a:spcPct val="100000"/>
                  </a:lnSpc>
                </a:pPr>
                <a:endParaRPr lang="zh-CN" altLang="zh-CN" sz="1800">
                  <a:solidFill>
                    <a:srgbClr val="000000"/>
                  </a:solidFill>
                  <a:ea typeface="宋体" pitchFamily="2" charset="-122"/>
                </a:endParaRPr>
              </a:p>
            </p:txBody>
          </p:sp>
          <p:sp>
            <p:nvSpPr>
              <p:cNvPr id="29" name="Oval 13"/>
              <p:cNvSpPr>
                <a:spLocks noChangeArrowheads="1"/>
              </p:cNvSpPr>
              <p:nvPr/>
            </p:nvSpPr>
            <p:spPr bwMode="auto">
              <a:xfrm rot="19071030">
                <a:off x="6928602" y="3559449"/>
                <a:ext cx="1846352" cy="949421"/>
              </a:xfrm>
              <a:prstGeom prst="ellipse">
                <a:avLst/>
              </a:prstGeom>
              <a:noFill/>
              <a:ln w="28575">
                <a:solidFill>
                  <a:schemeClr val="tx1"/>
                </a:solidFill>
                <a:round/>
                <a:headEnd/>
                <a:tailEnd/>
              </a:ln>
            </p:spPr>
            <p:txBody>
              <a:bodyPr wrap="none" anchor="ctr"/>
              <a:lstStyle/>
              <a:p>
                <a:pPr eaLnBrk="1" hangingPunct="1">
                  <a:lnSpc>
                    <a:spcPct val="100000"/>
                  </a:lnSpc>
                </a:pPr>
                <a:endParaRPr lang="zh-CN" altLang="zh-CN" sz="1800">
                  <a:solidFill>
                    <a:srgbClr val="000000"/>
                  </a:solidFill>
                  <a:ea typeface="宋体" pitchFamily="2" charset="-122"/>
                </a:endParaRPr>
              </a:p>
            </p:txBody>
          </p:sp>
          <p:sp>
            <p:nvSpPr>
              <p:cNvPr id="30" name="Rectangle 20"/>
              <p:cNvSpPr>
                <a:spLocks noChangeArrowheads="1"/>
              </p:cNvSpPr>
              <p:nvPr/>
            </p:nvSpPr>
            <p:spPr bwMode="auto">
              <a:xfrm>
                <a:off x="5741644" y="4929198"/>
                <a:ext cx="1285884" cy="553998"/>
              </a:xfrm>
              <a:prstGeom prst="rect">
                <a:avLst/>
              </a:prstGeom>
              <a:noFill/>
              <a:ln w="9525">
                <a:noFill/>
                <a:miter lim="800000"/>
                <a:headEnd/>
                <a:tailEnd/>
              </a:ln>
            </p:spPr>
            <p:txBody>
              <a:bodyPr wrap="square">
                <a:spAutoFit/>
              </a:bodyPr>
              <a:lstStyle/>
              <a:p>
                <a:pPr algn="ctr" eaLnBrk="1" hangingPunct="1">
                  <a:lnSpc>
                    <a:spcPts val="1800"/>
                  </a:lnSpc>
                </a:pPr>
                <a:r>
                  <a:rPr lang="en-US" altLang="zh-CN" sz="1800" b="1" dirty="0">
                    <a:solidFill>
                      <a:srgbClr val="000099"/>
                    </a:solidFill>
                    <a:latin typeface="Times New Roman" pitchFamily="18" charset="0"/>
                    <a:ea typeface="黑体" pitchFamily="2" charset="-122"/>
                  </a:rPr>
                  <a:t>Charge </a:t>
                </a:r>
              </a:p>
              <a:p>
                <a:pPr algn="ctr" eaLnBrk="1" hangingPunct="1">
                  <a:lnSpc>
                    <a:spcPts val="1800"/>
                  </a:lnSpc>
                </a:pPr>
                <a:r>
                  <a:rPr lang="en-US" altLang="zh-CN" sz="1800" b="1" dirty="0">
                    <a:solidFill>
                      <a:srgbClr val="000099"/>
                    </a:solidFill>
                    <a:latin typeface="Times New Roman" pitchFamily="18" charset="0"/>
                    <a:ea typeface="黑体" pitchFamily="2" charset="-122"/>
                  </a:rPr>
                  <a:t>state</a:t>
                </a:r>
                <a:endParaRPr lang="zh-CN" altLang="en-US" sz="1800" b="1" dirty="0">
                  <a:solidFill>
                    <a:srgbClr val="000099"/>
                  </a:solidFill>
                  <a:latin typeface="Times New Roman" pitchFamily="18" charset="0"/>
                  <a:ea typeface="黑体" pitchFamily="2" charset="-122"/>
                </a:endParaRPr>
              </a:p>
            </p:txBody>
          </p:sp>
          <p:sp>
            <p:nvSpPr>
              <p:cNvPr id="32" name="AutoShape 22"/>
              <p:cNvSpPr>
                <a:spLocks noChangeArrowheads="1"/>
              </p:cNvSpPr>
              <p:nvPr/>
            </p:nvSpPr>
            <p:spPr bwMode="auto">
              <a:xfrm>
                <a:off x="5497350" y="4071942"/>
                <a:ext cx="1030112" cy="857256"/>
              </a:xfrm>
              <a:prstGeom prst="flowChartConnector">
                <a:avLst/>
              </a:prstGeom>
              <a:solidFill>
                <a:schemeClr val="bg1"/>
              </a:solidFill>
              <a:ln w="31750">
                <a:solidFill>
                  <a:srgbClr val="9900CC"/>
                </a:solidFill>
                <a:round/>
                <a:headEnd/>
                <a:tailEnd/>
              </a:ln>
            </p:spPr>
            <p:txBody>
              <a:bodyPr wrap="none" anchor="ctr"/>
              <a:lstStyle/>
              <a:p>
                <a:pPr algn="ctr" eaLnBrk="1" hangingPunct="1">
                  <a:lnSpc>
                    <a:spcPts val="1800"/>
                  </a:lnSpc>
                </a:pPr>
                <a:r>
                  <a:rPr lang="en-US" altLang="zh-CN" sz="1400" b="1" dirty="0">
                    <a:solidFill>
                      <a:srgbClr val="00B0F0"/>
                    </a:solidFill>
                    <a:latin typeface="Calibri" pitchFamily="34" charset="0"/>
                    <a:ea typeface="宋体" pitchFamily="2" charset="-122"/>
                  </a:rPr>
                  <a:t>Injector</a:t>
                </a:r>
              </a:p>
              <a:p>
                <a:pPr algn="ctr" eaLnBrk="1" hangingPunct="1">
                  <a:lnSpc>
                    <a:spcPts val="1800"/>
                  </a:lnSpc>
                </a:pPr>
                <a:r>
                  <a:rPr lang="en-US" altLang="zh-CN" sz="1400" b="1" dirty="0">
                    <a:solidFill>
                      <a:srgbClr val="00B0F0"/>
                    </a:solidFill>
                    <a:latin typeface="Calibri" pitchFamily="34" charset="0"/>
                    <a:ea typeface="宋体" pitchFamily="2" charset="-122"/>
                  </a:rPr>
                  <a:t>design</a:t>
                </a:r>
                <a:endParaRPr lang="en-US" altLang="zh-CN" sz="1400" b="1" dirty="0">
                  <a:solidFill>
                    <a:srgbClr val="00B0F0"/>
                  </a:solidFill>
                  <a:latin typeface="Calibri" pitchFamily="34" charset="0"/>
                  <a:ea typeface="宋体" pitchFamily="2" charset="-122"/>
                </a:endParaRPr>
              </a:p>
            </p:txBody>
          </p:sp>
          <p:sp>
            <p:nvSpPr>
              <p:cNvPr id="33" name="Rectangle 50"/>
              <p:cNvSpPr>
                <a:spLocks noChangeArrowheads="1"/>
              </p:cNvSpPr>
              <p:nvPr/>
            </p:nvSpPr>
            <p:spPr bwMode="auto">
              <a:xfrm>
                <a:off x="7215374" y="3683776"/>
                <a:ext cx="1500198" cy="564001"/>
              </a:xfrm>
              <a:prstGeom prst="rect">
                <a:avLst/>
              </a:prstGeom>
              <a:noFill/>
              <a:ln w="9525">
                <a:noFill/>
                <a:miter lim="800000"/>
                <a:headEnd/>
                <a:tailEnd/>
              </a:ln>
            </p:spPr>
            <p:txBody>
              <a:bodyPr wrap="square">
                <a:spAutoFit/>
              </a:bodyPr>
              <a:lstStyle/>
              <a:p>
                <a:pPr algn="ctr" eaLnBrk="1" hangingPunct="1">
                  <a:lnSpc>
                    <a:spcPts val="1800"/>
                  </a:lnSpc>
                </a:pPr>
                <a:r>
                  <a:rPr lang="en-US" altLang="zh-CN" dirty="0">
                    <a:solidFill>
                      <a:srgbClr val="000099"/>
                    </a:solidFill>
                    <a:latin typeface="Calibri" pitchFamily="34" charset="0"/>
                    <a:ea typeface="宋体" pitchFamily="2" charset="-122"/>
                  </a:rPr>
                  <a:t>Operation</a:t>
                </a:r>
              </a:p>
              <a:p>
                <a:pPr algn="ctr" eaLnBrk="1" hangingPunct="1">
                  <a:lnSpc>
                    <a:spcPts val="1800"/>
                  </a:lnSpc>
                </a:pPr>
                <a:r>
                  <a:rPr lang="en-US" altLang="zh-CN" dirty="0">
                    <a:solidFill>
                      <a:srgbClr val="000099"/>
                    </a:solidFill>
                    <a:latin typeface="Calibri" pitchFamily="34" charset="0"/>
                    <a:ea typeface="宋体" pitchFamily="2" charset="-122"/>
                  </a:rPr>
                  <a:t>mode</a:t>
                </a:r>
              </a:p>
            </p:txBody>
          </p:sp>
          <p:sp>
            <p:nvSpPr>
              <p:cNvPr id="34" name="AutoShape 22"/>
              <p:cNvSpPr>
                <a:spLocks noChangeArrowheads="1"/>
              </p:cNvSpPr>
              <p:nvPr/>
            </p:nvSpPr>
            <p:spPr bwMode="auto">
              <a:xfrm>
                <a:off x="6170272" y="5429264"/>
                <a:ext cx="785818" cy="642942"/>
              </a:xfrm>
              <a:prstGeom prst="flowChartConnector">
                <a:avLst/>
              </a:prstGeom>
              <a:solidFill>
                <a:schemeClr val="bg1"/>
              </a:solidFill>
              <a:ln w="31750">
                <a:solidFill>
                  <a:srgbClr val="00FF00"/>
                </a:solidFill>
                <a:round/>
                <a:headEnd/>
                <a:tailEnd/>
              </a:ln>
            </p:spPr>
            <p:txBody>
              <a:bodyPr wrap="none" anchor="ctr"/>
              <a:lstStyle/>
              <a:p>
                <a:pPr algn="ctr" eaLnBrk="1" hangingPunct="1">
                  <a:lnSpc>
                    <a:spcPts val="1800"/>
                  </a:lnSpc>
                </a:pPr>
                <a:r>
                  <a:rPr lang="en-US" altLang="zh-CN" sz="1400" b="1" dirty="0">
                    <a:solidFill>
                      <a:srgbClr val="FF9900"/>
                    </a:solidFill>
                    <a:latin typeface="Calibri" pitchFamily="34" charset="0"/>
                    <a:ea typeface="宋体" pitchFamily="2" charset="-122"/>
                  </a:rPr>
                  <a:t>Dynamic</a:t>
                </a:r>
              </a:p>
              <a:p>
                <a:pPr algn="ctr" eaLnBrk="1" hangingPunct="1">
                  <a:lnSpc>
                    <a:spcPts val="1800"/>
                  </a:lnSpc>
                </a:pPr>
                <a:r>
                  <a:rPr lang="en-US" altLang="zh-CN" sz="1400" b="1" dirty="0">
                    <a:solidFill>
                      <a:srgbClr val="FF9900"/>
                    </a:solidFill>
                    <a:latin typeface="Calibri" pitchFamily="34" charset="0"/>
                    <a:ea typeface="宋体" pitchFamily="2" charset="-122"/>
                  </a:rPr>
                  <a:t>vacuum</a:t>
                </a:r>
              </a:p>
            </p:txBody>
          </p:sp>
          <p:sp>
            <p:nvSpPr>
              <p:cNvPr id="35" name="矩形 34"/>
              <p:cNvSpPr/>
              <p:nvPr/>
            </p:nvSpPr>
            <p:spPr>
              <a:xfrm>
                <a:off x="5910988" y="3530418"/>
                <a:ext cx="1143008" cy="564001"/>
              </a:xfrm>
              <a:prstGeom prst="rect">
                <a:avLst/>
              </a:prstGeom>
            </p:spPr>
            <p:txBody>
              <a:bodyPr wrap="square">
                <a:spAutoFit/>
              </a:bodyPr>
              <a:lstStyle/>
              <a:p>
                <a:pPr algn="ctr" eaLnBrk="1" hangingPunct="1">
                  <a:lnSpc>
                    <a:spcPts val="1800"/>
                  </a:lnSpc>
                </a:pPr>
                <a:r>
                  <a:rPr lang="en-US" altLang="zh-CN" b="1" dirty="0">
                    <a:solidFill>
                      <a:srgbClr val="000099"/>
                    </a:solidFill>
                    <a:latin typeface="Calibri" pitchFamily="34" charset="0"/>
                    <a:ea typeface="宋体" pitchFamily="2" charset="-122"/>
                  </a:rPr>
                  <a:t>Injection</a:t>
                </a:r>
              </a:p>
              <a:p>
                <a:pPr algn="ctr" eaLnBrk="1" hangingPunct="1">
                  <a:lnSpc>
                    <a:spcPts val="1800"/>
                  </a:lnSpc>
                </a:pPr>
                <a:r>
                  <a:rPr lang="en-US" altLang="zh-CN" b="1" dirty="0">
                    <a:solidFill>
                      <a:srgbClr val="000099"/>
                    </a:solidFill>
                    <a:latin typeface="Calibri" pitchFamily="34" charset="0"/>
                    <a:ea typeface="宋体" pitchFamily="2" charset="-122"/>
                  </a:rPr>
                  <a:t>energy</a:t>
                </a:r>
                <a:endParaRPr lang="zh-CN" altLang="en-US" b="1" dirty="0">
                  <a:solidFill>
                    <a:srgbClr val="000099"/>
                  </a:solidFill>
                  <a:latin typeface="Calibri" pitchFamily="34" charset="0"/>
                  <a:ea typeface="宋体" pitchFamily="2" charset="-122"/>
                </a:endParaRPr>
              </a:p>
            </p:txBody>
          </p:sp>
          <p:sp>
            <p:nvSpPr>
              <p:cNvPr id="36" name="Oval 13"/>
              <p:cNvSpPr>
                <a:spLocks noChangeArrowheads="1"/>
              </p:cNvSpPr>
              <p:nvPr/>
            </p:nvSpPr>
            <p:spPr bwMode="auto">
              <a:xfrm rot="2572550">
                <a:off x="6819334" y="4692911"/>
                <a:ext cx="1846352" cy="949421"/>
              </a:xfrm>
              <a:prstGeom prst="ellipse">
                <a:avLst/>
              </a:prstGeom>
              <a:noFill/>
              <a:ln w="28575">
                <a:solidFill>
                  <a:schemeClr val="tx1"/>
                </a:solidFill>
                <a:round/>
                <a:headEnd/>
                <a:tailEnd/>
              </a:ln>
            </p:spPr>
            <p:txBody>
              <a:bodyPr wrap="none" anchor="ctr"/>
              <a:lstStyle/>
              <a:p>
                <a:pPr eaLnBrk="1" hangingPunct="1">
                  <a:lnSpc>
                    <a:spcPct val="100000"/>
                  </a:lnSpc>
                </a:pPr>
                <a:endParaRPr lang="zh-CN" altLang="zh-CN" sz="1800">
                  <a:solidFill>
                    <a:srgbClr val="000000"/>
                  </a:solidFill>
                  <a:ea typeface="宋体" pitchFamily="2" charset="-122"/>
                </a:endParaRPr>
              </a:p>
            </p:txBody>
          </p:sp>
          <p:sp>
            <p:nvSpPr>
              <p:cNvPr id="37" name="AutoShape 22"/>
              <p:cNvSpPr>
                <a:spLocks noChangeArrowheads="1"/>
              </p:cNvSpPr>
              <p:nvPr/>
            </p:nvSpPr>
            <p:spPr bwMode="auto">
              <a:xfrm>
                <a:off x="6441034" y="3959046"/>
                <a:ext cx="1428760" cy="1214446"/>
              </a:xfrm>
              <a:prstGeom prst="flowChartConnector">
                <a:avLst/>
              </a:prstGeom>
              <a:solidFill>
                <a:schemeClr val="bg1"/>
              </a:solidFill>
              <a:ln w="31750">
                <a:solidFill>
                  <a:srgbClr val="FF0000"/>
                </a:solidFill>
                <a:round/>
                <a:headEnd/>
                <a:tailEnd/>
              </a:ln>
            </p:spPr>
            <p:txBody>
              <a:bodyPr wrap="none" anchor="ctr"/>
              <a:lstStyle/>
              <a:p>
                <a:pPr algn="ctr" eaLnBrk="1" hangingPunct="1">
                  <a:lnSpc>
                    <a:spcPts val="1800"/>
                  </a:lnSpc>
                </a:pPr>
                <a:r>
                  <a:rPr lang="en-US" altLang="zh-CN" b="1" dirty="0">
                    <a:solidFill>
                      <a:srgbClr val="FF0000"/>
                    </a:solidFill>
                    <a:latin typeface="Calibri" pitchFamily="34" charset="0"/>
                    <a:ea typeface="宋体" pitchFamily="2" charset="-122"/>
                  </a:rPr>
                  <a:t>Space</a:t>
                </a:r>
              </a:p>
              <a:p>
                <a:pPr algn="ctr" eaLnBrk="1" hangingPunct="1">
                  <a:lnSpc>
                    <a:spcPts val="1800"/>
                  </a:lnSpc>
                </a:pPr>
                <a:r>
                  <a:rPr lang="en-US" altLang="zh-CN" b="1" dirty="0">
                    <a:solidFill>
                      <a:srgbClr val="FF0000"/>
                    </a:solidFill>
                    <a:latin typeface="Calibri" pitchFamily="34" charset="0"/>
                    <a:ea typeface="宋体" pitchFamily="2" charset="-122"/>
                  </a:rPr>
                  <a:t>charge</a:t>
                </a:r>
              </a:p>
              <a:p>
                <a:pPr algn="ctr" eaLnBrk="1" hangingPunct="1">
                  <a:lnSpc>
                    <a:spcPts val="1800"/>
                  </a:lnSpc>
                </a:pPr>
                <a:r>
                  <a:rPr lang="en-US" altLang="zh-CN" b="1" dirty="0">
                    <a:solidFill>
                      <a:srgbClr val="FF0000"/>
                    </a:solidFill>
                    <a:latin typeface="Calibri" pitchFamily="34" charset="0"/>
                    <a:ea typeface="宋体" pitchFamily="2" charset="-122"/>
                  </a:rPr>
                  <a:t>limit</a:t>
                </a:r>
              </a:p>
            </p:txBody>
          </p:sp>
        </p:grpSp>
      </p:grpSp>
      <p:sp>
        <p:nvSpPr>
          <p:cNvPr id="21" name="Rectangle 2"/>
          <p:cNvSpPr>
            <a:spLocks noChangeArrowheads="1"/>
          </p:cNvSpPr>
          <p:nvPr/>
        </p:nvSpPr>
        <p:spPr bwMode="auto">
          <a:xfrm>
            <a:off x="0" y="764704"/>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High intensity effect- </a:t>
            </a:r>
            <a:r>
              <a:rPr lang="en-US" altLang="zh-CN" sz="2800" b="1" dirty="0">
                <a:solidFill>
                  <a:srgbClr val="FF0000"/>
                </a:solidFill>
                <a:latin typeface="Calibri" pitchFamily="34" charset="0"/>
                <a:ea typeface="黑体" pitchFamily="2" charset="-122"/>
              </a:rPr>
              <a:t>Space charge limit</a:t>
            </a:r>
            <a:endParaRPr lang="en-US" altLang="zh-CN" sz="2800" b="1" dirty="0">
              <a:solidFill>
                <a:srgbClr val="FF0000"/>
              </a:solidFill>
              <a:latin typeface="Calibri" pitchFamily="34" charset="0"/>
              <a:ea typeface="黑体" pitchFamily="2" charset="-122"/>
            </a:endParaRPr>
          </a:p>
        </p:txBody>
      </p:sp>
      <p:sp>
        <p:nvSpPr>
          <p:cNvPr id="23" name="Rectangle 2"/>
          <p:cNvSpPr>
            <a:spLocks noChangeArrowheads="1"/>
          </p:cNvSpPr>
          <p:nvPr/>
        </p:nvSpPr>
        <p:spPr bwMode="auto">
          <a:xfrm>
            <a:off x="83880" y="-81390"/>
            <a:ext cx="46047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加速器挑战性</a:t>
            </a:r>
            <a:r>
              <a:rPr lang="en-US" altLang="zh-CN" sz="3600" b="1" dirty="0" smtClean="0">
                <a:solidFill>
                  <a:srgbClr val="336699"/>
                </a:solidFill>
                <a:effectLst>
                  <a:outerShdw blurRad="38100" dist="38100" dir="2700000" algn="tl">
                    <a:srgbClr val="C0C0C0"/>
                  </a:outerShdw>
                </a:effectLst>
              </a:rPr>
              <a:t>-3</a:t>
            </a:r>
            <a:endParaRPr lang="zh-CN" altLang="en-US" sz="3600" b="1" dirty="0">
              <a:solidFill>
                <a:srgbClr val="336699"/>
              </a:solidFill>
              <a:effectLst>
                <a:outerShdw blurRad="38100" dist="38100" dir="2700000" algn="tl">
                  <a:srgbClr val="C0C0C0"/>
                </a:outerShdw>
              </a:effectLst>
            </a:endParaRPr>
          </a:p>
        </p:txBody>
      </p:sp>
      <p:sp>
        <p:nvSpPr>
          <p:cNvPr id="24" name="Line 49"/>
          <p:cNvSpPr>
            <a:spLocks noChangeShapeType="1"/>
          </p:cNvSpPr>
          <p:nvPr/>
        </p:nvSpPr>
        <p:spPr bwMode="auto">
          <a:xfrm>
            <a:off x="0" y="638779"/>
            <a:ext cx="4481990" cy="556"/>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2848511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194998690"/>
              </p:ext>
            </p:extLst>
          </p:nvPr>
        </p:nvGraphicFramePr>
        <p:xfrm>
          <a:off x="4211960" y="1143000"/>
          <a:ext cx="4136317" cy="2286000"/>
        </p:xfrm>
        <a:graphic>
          <a:graphicData uri="http://schemas.openxmlformats.org/drawingml/2006/table">
            <a:tbl>
              <a:tblPr>
                <a:tableStyleId>{3C2FFA5D-87B4-456A-9821-1D502468CF0F}</a:tableStyleId>
              </a:tblPr>
              <a:tblGrid>
                <a:gridCol w="913005"/>
                <a:gridCol w="1695581"/>
                <a:gridCol w="1527731"/>
              </a:tblGrid>
              <a:tr h="254858">
                <a:tc>
                  <a:txBody>
                    <a:bodyPr/>
                    <a:lstStyle/>
                    <a:p>
                      <a:pPr marL="0" indent="0" algn="ctr">
                        <a:lnSpc>
                          <a:spcPct val="125000"/>
                        </a:lnSpc>
                        <a:spcAft>
                          <a:spcPts val="0"/>
                        </a:spcAft>
                      </a:pPr>
                      <a:r>
                        <a:rPr lang="en-US" altLang="zh-CN" sz="1500" kern="100" dirty="0" smtClean="0"/>
                        <a:t>Ions</a:t>
                      </a:r>
                      <a:endParaRPr lang="zh-CN" sz="1500" b="1" kern="100" dirty="0">
                        <a:solidFill>
                          <a:srgbClr val="0000CC"/>
                        </a:solidFill>
                        <a:latin typeface="Times New Roman"/>
                        <a:ea typeface="宋体"/>
                      </a:endParaRPr>
                    </a:p>
                  </a:txBody>
                  <a:tcPr marL="68580" marR="68580" marT="0" marB="0" anchor="ctr"/>
                </a:tc>
                <a:tc>
                  <a:txBody>
                    <a:bodyPr/>
                    <a:lstStyle/>
                    <a:p>
                      <a:pPr indent="127000" algn="ctr">
                        <a:lnSpc>
                          <a:spcPct val="125000"/>
                        </a:lnSpc>
                        <a:spcAft>
                          <a:spcPts val="0"/>
                        </a:spcAft>
                      </a:pPr>
                      <a:r>
                        <a:rPr lang="en-US" altLang="zh-CN" sz="1500" kern="100" dirty="0" smtClean="0"/>
                        <a:t>Energy</a:t>
                      </a:r>
                      <a:r>
                        <a:rPr lang="zh-CN" sz="1500" kern="100" dirty="0" smtClean="0"/>
                        <a:t>（</a:t>
                      </a:r>
                      <a:r>
                        <a:rPr lang="en-US" sz="1500" kern="100" dirty="0" err="1"/>
                        <a:t>MeV</a:t>
                      </a:r>
                      <a:r>
                        <a:rPr lang="en-US" sz="1500" kern="100" dirty="0"/>
                        <a:t>/u</a:t>
                      </a:r>
                      <a:r>
                        <a:rPr lang="zh-CN" sz="1500" kern="100" dirty="0"/>
                        <a:t>）</a:t>
                      </a:r>
                      <a:endParaRPr lang="zh-CN" sz="1500" b="1" kern="100" dirty="0">
                        <a:solidFill>
                          <a:srgbClr val="0000CC"/>
                        </a:solidFill>
                        <a:latin typeface="Times New Roman"/>
                        <a:ea typeface="宋体"/>
                      </a:endParaRPr>
                    </a:p>
                  </a:txBody>
                  <a:tcPr marL="68580" marR="68580" marT="0" marB="0" anchor="ctr"/>
                </a:tc>
                <a:tc>
                  <a:txBody>
                    <a:bodyPr/>
                    <a:lstStyle/>
                    <a:p>
                      <a:pPr indent="127000" algn="ctr">
                        <a:lnSpc>
                          <a:spcPct val="125000"/>
                        </a:lnSpc>
                        <a:spcAft>
                          <a:spcPts val="0"/>
                        </a:spcAft>
                      </a:pPr>
                      <a:r>
                        <a:rPr lang="en-US" altLang="zh-CN" sz="1500" kern="100" dirty="0" smtClean="0"/>
                        <a:t>SCL</a:t>
                      </a:r>
                      <a:r>
                        <a:rPr lang="en-US" altLang="zh-CN" sz="1500" kern="100" baseline="0" dirty="0" smtClean="0"/>
                        <a:t> intensity</a:t>
                      </a:r>
                      <a:endParaRPr lang="zh-CN" sz="1500" b="1" kern="100" dirty="0">
                        <a:solidFill>
                          <a:srgbClr val="0000CC"/>
                        </a:solidFill>
                        <a:latin typeface="Times New Roman"/>
                        <a:ea typeface="宋体"/>
                      </a:endParaRPr>
                    </a:p>
                  </a:txBody>
                  <a:tcPr marL="68580" marR="68580" marT="0" marB="0" anchor="ctr"/>
                </a:tc>
              </a:tr>
              <a:tr h="254858">
                <a:tc>
                  <a:txBody>
                    <a:bodyPr/>
                    <a:lstStyle/>
                    <a:p>
                      <a:pPr indent="127000" algn="ctr">
                        <a:lnSpc>
                          <a:spcPct val="125000"/>
                        </a:lnSpc>
                        <a:spcAft>
                          <a:spcPts val="0"/>
                        </a:spcAft>
                      </a:pPr>
                      <a:r>
                        <a:rPr lang="en-US" sz="1500" kern="100"/>
                        <a:t>p</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dirty="0"/>
                        <a:t>100</a:t>
                      </a:r>
                      <a:endParaRPr lang="zh-CN" sz="1500" kern="100" dirty="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dirty="0"/>
                        <a:t>2.1×10</a:t>
                      </a:r>
                      <a:r>
                        <a:rPr lang="en-US" sz="1500" kern="100" baseline="30000" dirty="0"/>
                        <a:t>13</a:t>
                      </a:r>
                      <a:endParaRPr lang="zh-CN" sz="1500" kern="100" dirty="0">
                        <a:latin typeface="Times New Roman"/>
                        <a:ea typeface="宋体"/>
                      </a:endParaRPr>
                    </a:p>
                  </a:txBody>
                  <a:tcPr marL="68580" marR="68580" marT="0" marB="0" anchor="ctr"/>
                </a:tc>
              </a:tr>
              <a:tr h="254858">
                <a:tc>
                  <a:txBody>
                    <a:bodyPr/>
                    <a:lstStyle/>
                    <a:p>
                      <a:pPr marL="0" indent="0" algn="ctr">
                        <a:lnSpc>
                          <a:spcPct val="125000"/>
                        </a:lnSpc>
                        <a:spcAft>
                          <a:spcPts val="0"/>
                        </a:spcAft>
                      </a:pPr>
                      <a:r>
                        <a:rPr lang="en-US" sz="1500" kern="100" baseline="30000" dirty="0"/>
                        <a:t>12</a:t>
                      </a:r>
                      <a:r>
                        <a:rPr lang="en-US" sz="1500" kern="100" dirty="0"/>
                        <a:t>C</a:t>
                      </a:r>
                      <a:r>
                        <a:rPr lang="en-US" sz="1500" kern="100" baseline="30000" dirty="0"/>
                        <a:t>6+</a:t>
                      </a:r>
                      <a:endParaRPr lang="zh-CN" sz="1500" kern="100" dirty="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a:t>75</a:t>
                      </a:r>
                      <a:endParaRPr lang="zh-CN" sz="1500" kern="100">
                        <a:latin typeface="Times New Roman"/>
                        <a:ea typeface="宋体"/>
                      </a:endParaRPr>
                    </a:p>
                  </a:txBody>
                  <a:tcPr marL="68580" marR="68580" marT="0" marB="0" anchor="ctr"/>
                </a:tc>
                <a:tc>
                  <a:txBody>
                    <a:bodyPr/>
                    <a:lstStyle/>
                    <a:p>
                      <a:pPr marL="0" indent="90488" algn="ctr">
                        <a:lnSpc>
                          <a:spcPct val="125000"/>
                        </a:lnSpc>
                        <a:spcAft>
                          <a:spcPts val="0"/>
                        </a:spcAft>
                      </a:pPr>
                      <a:r>
                        <a:rPr lang="en-US" sz="1500" kern="100" dirty="0"/>
                        <a:t>5.1×10</a:t>
                      </a:r>
                      <a:r>
                        <a:rPr lang="en-US" sz="1500" kern="100" baseline="30000" dirty="0"/>
                        <a:t>12</a:t>
                      </a:r>
                      <a:endParaRPr lang="zh-CN" sz="1500" kern="100" dirty="0">
                        <a:latin typeface="Times New Roman"/>
                        <a:ea typeface="宋体"/>
                      </a:endParaRPr>
                    </a:p>
                  </a:txBody>
                  <a:tcPr marL="68580" marR="68580" marT="0" marB="0" anchor="ctr"/>
                </a:tc>
              </a:tr>
              <a:tr h="254858">
                <a:tc>
                  <a:txBody>
                    <a:bodyPr/>
                    <a:lstStyle/>
                    <a:p>
                      <a:pPr indent="127000" algn="ctr">
                        <a:lnSpc>
                          <a:spcPct val="125000"/>
                        </a:lnSpc>
                        <a:spcAft>
                          <a:spcPts val="0"/>
                        </a:spcAft>
                      </a:pPr>
                      <a:r>
                        <a:rPr lang="en-US" sz="1500" kern="100" baseline="30000"/>
                        <a:t>16</a:t>
                      </a:r>
                      <a:r>
                        <a:rPr lang="en-US" sz="1500" kern="100"/>
                        <a:t>O</a:t>
                      </a:r>
                      <a:r>
                        <a:rPr lang="en-US" sz="1500" kern="100" baseline="30000"/>
                        <a:t>8+</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a:t>50</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dirty="0"/>
                        <a:t>2.4×10</a:t>
                      </a:r>
                      <a:r>
                        <a:rPr lang="en-US" sz="1500" kern="100" baseline="30000" dirty="0"/>
                        <a:t>12</a:t>
                      </a:r>
                      <a:endParaRPr lang="zh-CN" sz="1500" kern="100" dirty="0">
                        <a:latin typeface="Times New Roman"/>
                        <a:ea typeface="宋体"/>
                      </a:endParaRPr>
                    </a:p>
                  </a:txBody>
                  <a:tcPr marL="68580" marR="68580" marT="0" marB="0" anchor="ctr"/>
                </a:tc>
              </a:tr>
              <a:tr h="254858">
                <a:tc>
                  <a:txBody>
                    <a:bodyPr/>
                    <a:lstStyle/>
                    <a:p>
                      <a:pPr indent="127000" algn="ctr">
                        <a:lnSpc>
                          <a:spcPct val="125000"/>
                        </a:lnSpc>
                        <a:spcAft>
                          <a:spcPts val="0"/>
                        </a:spcAft>
                      </a:pPr>
                      <a:r>
                        <a:rPr lang="en-US" sz="1500" kern="100" baseline="30000"/>
                        <a:t>78</a:t>
                      </a:r>
                      <a:r>
                        <a:rPr lang="en-US" sz="1500" kern="100"/>
                        <a:t>Kr</a:t>
                      </a:r>
                      <a:r>
                        <a:rPr lang="en-US" sz="1500" kern="100" baseline="30000"/>
                        <a:t>29+</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a:t>40</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dirty="0"/>
                        <a:t>7.1×10</a:t>
                      </a:r>
                      <a:r>
                        <a:rPr lang="en-US" sz="1500" kern="100" baseline="30000" dirty="0"/>
                        <a:t>11</a:t>
                      </a:r>
                      <a:endParaRPr lang="zh-CN" sz="1500" kern="100" dirty="0">
                        <a:latin typeface="Times New Roman"/>
                        <a:ea typeface="宋体"/>
                      </a:endParaRPr>
                    </a:p>
                  </a:txBody>
                  <a:tcPr marL="68580" marR="68580" marT="0" marB="0" anchor="ctr"/>
                </a:tc>
              </a:tr>
              <a:tr h="254858">
                <a:tc>
                  <a:txBody>
                    <a:bodyPr/>
                    <a:lstStyle/>
                    <a:p>
                      <a:pPr indent="127000" algn="ctr">
                        <a:lnSpc>
                          <a:spcPct val="125000"/>
                        </a:lnSpc>
                        <a:spcAft>
                          <a:spcPts val="0"/>
                        </a:spcAft>
                      </a:pPr>
                      <a:r>
                        <a:rPr lang="en-US" sz="1500" kern="100" baseline="30000"/>
                        <a:t>238</a:t>
                      </a:r>
                      <a:r>
                        <a:rPr lang="en-US" sz="1500" kern="100"/>
                        <a:t>U</a:t>
                      </a:r>
                      <a:r>
                        <a:rPr lang="en-US" sz="1500" kern="100" baseline="30000"/>
                        <a:t>34+</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a:t>17</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a:t>6.5×10</a:t>
                      </a:r>
                      <a:r>
                        <a:rPr lang="en-US" sz="1500" kern="100" baseline="30000"/>
                        <a:t>11</a:t>
                      </a:r>
                      <a:endParaRPr lang="zh-CN" sz="1500" kern="100">
                        <a:latin typeface="Times New Roman"/>
                        <a:ea typeface="宋体"/>
                      </a:endParaRPr>
                    </a:p>
                  </a:txBody>
                  <a:tcPr marL="68580" marR="68580" marT="0" marB="0" anchor="ctr"/>
                </a:tc>
              </a:tr>
              <a:tr h="254858">
                <a:tc>
                  <a:txBody>
                    <a:bodyPr/>
                    <a:lstStyle/>
                    <a:p>
                      <a:pPr indent="127000" algn="ctr">
                        <a:lnSpc>
                          <a:spcPct val="125000"/>
                        </a:lnSpc>
                        <a:spcAft>
                          <a:spcPts val="0"/>
                        </a:spcAft>
                      </a:pPr>
                      <a:r>
                        <a:rPr lang="en-US" sz="1500" kern="100" baseline="30000">
                          <a:solidFill>
                            <a:srgbClr val="C00000"/>
                          </a:solidFill>
                        </a:rPr>
                        <a:t>238</a:t>
                      </a:r>
                      <a:r>
                        <a:rPr lang="en-US" sz="1500" kern="100">
                          <a:solidFill>
                            <a:srgbClr val="C00000"/>
                          </a:solidFill>
                        </a:rPr>
                        <a:t>U</a:t>
                      </a:r>
                      <a:r>
                        <a:rPr lang="en-US" sz="1500" kern="100" baseline="30000">
                          <a:solidFill>
                            <a:srgbClr val="C00000"/>
                          </a:solidFill>
                        </a:rPr>
                        <a:t>34+</a:t>
                      </a:r>
                      <a:endParaRPr lang="zh-CN" sz="1500" b="1" kern="100">
                        <a:solidFill>
                          <a:srgbClr val="C00000"/>
                        </a:solidFill>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dirty="0">
                          <a:solidFill>
                            <a:srgbClr val="C00000"/>
                          </a:solidFill>
                        </a:rPr>
                        <a:t>25</a:t>
                      </a:r>
                      <a:endParaRPr lang="zh-CN" sz="1500" b="1" kern="100" dirty="0">
                        <a:solidFill>
                          <a:srgbClr val="C00000"/>
                        </a:solidFill>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dirty="0">
                          <a:solidFill>
                            <a:srgbClr val="C00000"/>
                          </a:solidFill>
                        </a:rPr>
                        <a:t>9.6×10</a:t>
                      </a:r>
                      <a:r>
                        <a:rPr lang="en-US" sz="1500" kern="100" baseline="30000" dirty="0">
                          <a:solidFill>
                            <a:srgbClr val="C00000"/>
                          </a:solidFill>
                        </a:rPr>
                        <a:t>11</a:t>
                      </a:r>
                      <a:endParaRPr lang="zh-CN" sz="1500" b="1" kern="100" dirty="0">
                        <a:solidFill>
                          <a:srgbClr val="C00000"/>
                        </a:solidFill>
                        <a:latin typeface="Times New Roman"/>
                        <a:ea typeface="宋体"/>
                      </a:endParaRPr>
                    </a:p>
                  </a:txBody>
                  <a:tcPr marL="68580" marR="68580" marT="0" marB="0" anchor="ctr"/>
                </a:tc>
              </a:tr>
              <a:tr h="254858">
                <a:tc>
                  <a:txBody>
                    <a:bodyPr/>
                    <a:lstStyle/>
                    <a:p>
                      <a:pPr indent="127000" algn="ctr">
                        <a:lnSpc>
                          <a:spcPct val="125000"/>
                        </a:lnSpc>
                        <a:spcAft>
                          <a:spcPts val="0"/>
                        </a:spcAft>
                      </a:pPr>
                      <a:r>
                        <a:rPr lang="en-US" sz="1500" kern="100" baseline="30000" dirty="0"/>
                        <a:t>238</a:t>
                      </a:r>
                      <a:r>
                        <a:rPr lang="en-US" sz="1500" kern="100" dirty="0"/>
                        <a:t>U</a:t>
                      </a:r>
                      <a:r>
                        <a:rPr lang="en-US" sz="1500" kern="100" baseline="30000" dirty="0"/>
                        <a:t>34+</a:t>
                      </a:r>
                      <a:endParaRPr lang="zh-CN" sz="1500" kern="100" dirty="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a:t>50</a:t>
                      </a:r>
                      <a:endParaRPr lang="zh-CN" sz="1500" kern="100">
                        <a:latin typeface="Times New Roman"/>
                        <a:ea typeface="宋体"/>
                      </a:endParaRPr>
                    </a:p>
                  </a:txBody>
                  <a:tcPr marL="68580" marR="68580" marT="0" marB="0" anchor="ctr"/>
                </a:tc>
                <a:tc>
                  <a:txBody>
                    <a:bodyPr/>
                    <a:lstStyle/>
                    <a:p>
                      <a:pPr indent="127000" algn="ctr">
                        <a:lnSpc>
                          <a:spcPct val="125000"/>
                        </a:lnSpc>
                        <a:spcAft>
                          <a:spcPts val="0"/>
                        </a:spcAft>
                      </a:pPr>
                      <a:r>
                        <a:rPr lang="en-US" sz="1500" kern="100" dirty="0"/>
                        <a:t>2.0×10</a:t>
                      </a:r>
                      <a:r>
                        <a:rPr lang="en-US" sz="1500" kern="100" baseline="30000" dirty="0"/>
                        <a:t>12</a:t>
                      </a:r>
                      <a:endParaRPr lang="zh-CN" sz="1500" kern="100" dirty="0">
                        <a:latin typeface="Times New Roman"/>
                        <a:ea typeface="宋体"/>
                      </a:endParaRPr>
                    </a:p>
                  </a:txBody>
                  <a:tcPr marL="68580" marR="68580" marT="0" marB="0" anchor="ctr"/>
                </a:tc>
              </a:tr>
            </a:tbl>
          </a:graphicData>
        </a:graphic>
      </p:graphicFrame>
      <p:grpSp>
        <p:nvGrpSpPr>
          <p:cNvPr id="3" name="组合 13"/>
          <p:cNvGrpSpPr/>
          <p:nvPr/>
        </p:nvGrpSpPr>
        <p:grpSpPr>
          <a:xfrm>
            <a:off x="417979" y="1071546"/>
            <a:ext cx="3368203" cy="2357454"/>
            <a:chOff x="3925575" y="3619656"/>
            <a:chExt cx="3861436" cy="2500312"/>
          </a:xfrm>
        </p:grpSpPr>
        <p:pic>
          <p:nvPicPr>
            <p:cNvPr id="15" name="图片 7"/>
            <p:cNvPicPr>
              <a:picLocks noChangeAspect="1" noChangeArrowheads="1"/>
            </p:cNvPicPr>
            <p:nvPr/>
          </p:nvPicPr>
          <p:blipFill>
            <a:blip r:embed="rId2"/>
            <a:srcRect l="49533" t="3343" b="13487"/>
            <a:stretch>
              <a:fillRect/>
            </a:stretch>
          </p:blipFill>
          <p:spPr bwMode="auto">
            <a:xfrm>
              <a:off x="4010078" y="3619656"/>
              <a:ext cx="3776933" cy="2500312"/>
            </a:xfrm>
            <a:prstGeom prst="rect">
              <a:avLst/>
            </a:prstGeom>
            <a:noFill/>
            <a:ln w="9525">
              <a:noFill/>
              <a:miter lim="800000"/>
              <a:headEnd/>
              <a:tailEnd/>
            </a:ln>
          </p:spPr>
        </p:pic>
        <p:sp>
          <p:nvSpPr>
            <p:cNvPr id="17" name="TextBox 16"/>
            <p:cNvSpPr txBox="1"/>
            <p:nvPr/>
          </p:nvSpPr>
          <p:spPr>
            <a:xfrm>
              <a:off x="3925575" y="4057936"/>
              <a:ext cx="437530" cy="1636624"/>
            </a:xfrm>
            <a:prstGeom prst="rect">
              <a:avLst/>
            </a:prstGeom>
            <a:solidFill>
              <a:schemeClr val="bg1">
                <a:lumMod val="95000"/>
              </a:schemeClr>
            </a:solidFill>
          </p:spPr>
          <p:txBody>
            <a:bodyPr vert="eaVert" wrap="square" rtlCol="0">
              <a:spAutoFit/>
            </a:bodyPr>
            <a:lstStyle/>
            <a:p>
              <a:pPr algn="ctr" eaLnBrk="1" hangingPunct="1">
                <a:lnSpc>
                  <a:spcPct val="80000"/>
                </a:lnSpc>
              </a:pPr>
              <a:r>
                <a:rPr lang="en-US" altLang="zh-CN" sz="1600" b="1" dirty="0">
                  <a:solidFill>
                    <a:srgbClr val="000000"/>
                  </a:solidFill>
                  <a:latin typeface="Times New Roman" pitchFamily="18" charset="0"/>
                  <a:ea typeface="宋体" pitchFamily="2" charset="-122"/>
                  <a:cs typeface="Times New Roman" pitchFamily="18" charset="0"/>
                </a:rPr>
                <a:t>SCL Intensity</a:t>
              </a:r>
              <a:endParaRPr lang="zh-CN" altLang="en-US" sz="1600" b="1" dirty="0">
                <a:solidFill>
                  <a:srgbClr val="000000"/>
                </a:solidFill>
                <a:latin typeface="Times New Roman" pitchFamily="18" charset="0"/>
                <a:ea typeface="宋体" pitchFamily="2" charset="-122"/>
                <a:cs typeface="Times New Roman" pitchFamily="18" charset="0"/>
              </a:endParaRPr>
            </a:p>
          </p:txBody>
        </p:sp>
      </p:grpSp>
      <p:sp>
        <p:nvSpPr>
          <p:cNvPr id="18" name="Rectangle 2"/>
          <p:cNvSpPr>
            <a:spLocks noChangeArrowheads="1"/>
          </p:cNvSpPr>
          <p:nvPr/>
        </p:nvSpPr>
        <p:spPr bwMode="auto">
          <a:xfrm>
            <a:off x="0" y="205904"/>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High intensity effect-</a:t>
            </a:r>
            <a:r>
              <a:rPr lang="en-US" altLang="zh-CN" sz="2800" b="1" dirty="0">
                <a:solidFill>
                  <a:srgbClr val="FF0000"/>
                </a:solidFill>
                <a:latin typeface="Calibri" pitchFamily="34" charset="0"/>
                <a:ea typeface="黑体" pitchFamily="2" charset="-122"/>
              </a:rPr>
              <a:t>Space charge limit</a:t>
            </a:r>
            <a:endParaRPr lang="en-US" altLang="zh-CN" sz="2800" b="1" dirty="0">
              <a:solidFill>
                <a:srgbClr val="FF0000"/>
              </a:solidFill>
              <a:latin typeface="Calibri" pitchFamily="34" charset="0"/>
              <a:ea typeface="黑体" pitchFamily="2" charset="-122"/>
            </a:endParaRPr>
          </a:p>
        </p:txBody>
      </p:sp>
      <p:sp>
        <p:nvSpPr>
          <p:cNvPr id="12" name="Textfeld 20"/>
          <p:cNvSpPr txBox="1">
            <a:spLocks noChangeArrowheads="1"/>
          </p:cNvSpPr>
          <p:nvPr/>
        </p:nvSpPr>
        <p:spPr bwMode="auto">
          <a:xfrm>
            <a:off x="3923928" y="4581128"/>
            <a:ext cx="5040560" cy="1969760"/>
          </a:xfrm>
          <a:prstGeom prst="rect">
            <a:avLst/>
          </a:prstGeom>
          <a:noFill/>
          <a:ln w="9525">
            <a:noFill/>
            <a:miter lim="800000"/>
            <a:headEnd/>
            <a:tailEnd/>
          </a:ln>
        </p:spPr>
        <p:txBody>
          <a:bodyPr wrap="square" lIns="91430" tIns="45715" rIns="91430" bIns="45715">
            <a:spAutoFit/>
          </a:bodyPr>
          <a:lstStyle/>
          <a:p>
            <a:pPr eaLnBrk="1" hangingPunct="1">
              <a:lnSpc>
                <a:spcPct val="100000"/>
              </a:lnSpc>
              <a:spcAft>
                <a:spcPts val="600"/>
              </a:spcAft>
            </a:pPr>
            <a:r>
              <a:rPr lang="en-US" altLang="zh-CN" sz="2200" b="1" dirty="0">
                <a:solidFill>
                  <a:srgbClr val="C00000"/>
                </a:solidFill>
                <a:latin typeface="Calibri" pitchFamily="34" charset="0"/>
                <a:ea typeface="宋体" pitchFamily="2" charset="-122"/>
              </a:rPr>
              <a:t>Challenge:</a:t>
            </a:r>
          </a:p>
          <a:p>
            <a:pPr eaLnBrk="1" hangingPunct="1">
              <a:lnSpc>
                <a:spcPct val="100000"/>
              </a:lnSpc>
              <a:spcAft>
                <a:spcPts val="600"/>
              </a:spcAft>
            </a:pPr>
            <a:r>
              <a:rPr lang="en-US" altLang="zh-CN" sz="1800" i="1" kern="0" dirty="0">
                <a:solidFill>
                  <a:srgbClr val="000000"/>
                </a:solidFill>
                <a:latin typeface="Arial Narrow" panose="020B0606020202030204" pitchFamily="34" charset="0"/>
                <a:ea typeface="宋体" pitchFamily="2" charset="-122"/>
              </a:rPr>
              <a:t>The incoherent tune shift is tolerable for relatively short “waiting time” </a:t>
            </a:r>
          </a:p>
          <a:p>
            <a:pPr eaLnBrk="1" hangingPunct="1">
              <a:lnSpc>
                <a:spcPct val="100000"/>
              </a:lnSpc>
            </a:pPr>
            <a:r>
              <a:rPr lang="en-US" sz="1800" i="1" kern="0" dirty="0">
                <a:solidFill>
                  <a:srgbClr val="000000"/>
                </a:solidFill>
                <a:latin typeface="Arial Narrow" panose="020B0606020202030204" pitchFamily="34" charset="0"/>
                <a:ea typeface="宋体" pitchFamily="2" charset="-122"/>
              </a:rPr>
              <a:t>The maximum tolerable tune shifts for </a:t>
            </a:r>
            <a:r>
              <a:rPr lang="en-US" sz="1800" b="1" i="1" kern="0" dirty="0">
                <a:solidFill>
                  <a:srgbClr val="000000"/>
                </a:solidFill>
                <a:latin typeface="Arial Narrow" panose="020B0606020202030204" pitchFamily="34" charset="0"/>
                <a:ea typeface="宋体" pitchFamily="2" charset="-122"/>
              </a:rPr>
              <a:t>long dwelling time</a:t>
            </a:r>
            <a:r>
              <a:rPr lang="en-US" sz="1800" i="1" kern="0" dirty="0">
                <a:solidFill>
                  <a:srgbClr val="000000"/>
                </a:solidFill>
                <a:latin typeface="Arial Narrow" panose="020B0606020202030204" pitchFamily="34" charset="0"/>
                <a:ea typeface="宋体" pitchFamily="2" charset="-122"/>
              </a:rPr>
              <a:t> (accumulation time in the presence of electron cooling ), </a:t>
            </a:r>
            <a:r>
              <a:rPr lang="en-US" sz="1800" i="1" kern="0" dirty="0">
                <a:solidFill>
                  <a:srgbClr val="FF3300"/>
                </a:solidFill>
                <a:latin typeface="Arial Narrow" panose="020B0606020202030204" pitchFamily="34" charset="0"/>
                <a:ea typeface="宋体" pitchFamily="2" charset="-122"/>
              </a:rPr>
              <a:t>how much?</a:t>
            </a:r>
            <a:endParaRPr lang="en-US" altLang="zh-CN" sz="1800" i="1" dirty="0">
              <a:solidFill>
                <a:srgbClr val="FF3300"/>
              </a:solidFill>
              <a:latin typeface="Arial Narrow" panose="020B0606020202030204" pitchFamily="34" charset="0"/>
              <a:ea typeface="宋体" pitchFamily="2" charset="-122"/>
            </a:endParaRPr>
          </a:p>
        </p:txBody>
      </p:sp>
      <p:pic>
        <p:nvPicPr>
          <p:cNvPr id="140290" name="Picture 2"/>
          <p:cNvPicPr>
            <a:picLocks noChangeAspect="1" noChangeArrowheads="1"/>
          </p:cNvPicPr>
          <p:nvPr/>
        </p:nvPicPr>
        <p:blipFill>
          <a:blip r:embed="rId3"/>
          <a:srcRect/>
          <a:stretch>
            <a:fillRect/>
          </a:stretch>
        </p:blipFill>
        <p:spPr bwMode="auto">
          <a:xfrm>
            <a:off x="532294" y="3717032"/>
            <a:ext cx="3319626" cy="2820971"/>
          </a:xfrm>
          <a:prstGeom prst="rect">
            <a:avLst/>
          </a:prstGeom>
          <a:noFill/>
          <a:ln w="9525">
            <a:noFill/>
            <a:miter lim="800000"/>
            <a:headEnd/>
            <a:tailEnd/>
          </a:ln>
          <a:effectLst/>
        </p:spPr>
      </p:pic>
      <p:sp>
        <p:nvSpPr>
          <p:cNvPr id="14" name="Rectangle 9"/>
          <p:cNvSpPr>
            <a:spLocks noChangeArrowheads="1"/>
          </p:cNvSpPr>
          <p:nvPr/>
        </p:nvSpPr>
        <p:spPr bwMode="auto">
          <a:xfrm>
            <a:off x="4357686" y="3514566"/>
            <a:ext cx="4429156" cy="1200318"/>
          </a:xfrm>
          <a:prstGeom prst="rect">
            <a:avLst/>
          </a:prstGeom>
          <a:noFill/>
          <a:ln w="9525">
            <a:noFill/>
            <a:miter lim="800000"/>
            <a:headEnd/>
            <a:tailEnd/>
          </a:ln>
        </p:spPr>
        <p:txBody>
          <a:bodyPr wrap="square" lIns="91430" tIns="45715" rIns="91430" bIns="45715">
            <a:spAutoFit/>
          </a:bodyPr>
          <a:lstStyle/>
          <a:p>
            <a:pPr eaLnBrk="1" hangingPunct="1">
              <a:lnSpc>
                <a:spcPct val="100000"/>
              </a:lnSpc>
              <a:spcAft>
                <a:spcPts val="0"/>
              </a:spcAft>
              <a:buFont typeface="Wingdings" pitchFamily="2" charset="2"/>
              <a:buChar char="Ø"/>
            </a:pPr>
            <a:r>
              <a:rPr lang="en-US" altLang="zh-CN" sz="1800" dirty="0">
                <a:solidFill>
                  <a:srgbClr val="000000"/>
                </a:solidFill>
                <a:ea typeface="宋体" pitchFamily="2" charset="-122"/>
              </a:rPr>
              <a:t> Two work points is considered: </a:t>
            </a:r>
          </a:p>
          <a:p>
            <a:pPr eaLnBrk="1" hangingPunct="1">
              <a:lnSpc>
                <a:spcPct val="100000"/>
              </a:lnSpc>
              <a:spcAft>
                <a:spcPts val="0"/>
              </a:spcAft>
            </a:pPr>
            <a:r>
              <a:rPr lang="en-US" altLang="zh-CN" sz="1800" dirty="0">
                <a:solidFill>
                  <a:srgbClr val="000000"/>
                </a:solidFill>
                <a:ea typeface="宋体" pitchFamily="2" charset="-122"/>
              </a:rPr>
              <a:t>      </a:t>
            </a:r>
            <a:r>
              <a:rPr lang="en-US" altLang="zh-CN" sz="1800" dirty="0">
                <a:solidFill>
                  <a:srgbClr val="000000"/>
                </a:solidFill>
                <a:ea typeface="宋体" pitchFamily="2" charset="-122"/>
                <a:sym typeface="Wingdings" pitchFamily="2" charset="2"/>
              </a:rPr>
              <a:t>(6.17,6.32)</a:t>
            </a:r>
            <a:r>
              <a:rPr lang="en-US" altLang="zh-CN" sz="1800" dirty="0">
                <a:solidFill>
                  <a:srgbClr val="000000"/>
                </a:solidFill>
                <a:ea typeface="宋体" pitchFamily="2" charset="-122"/>
              </a:rPr>
              <a:t> and (</a:t>
            </a:r>
            <a:r>
              <a:rPr lang="en-US" altLang="zh-CN" sz="1800" dirty="0">
                <a:solidFill>
                  <a:srgbClr val="000000"/>
                </a:solidFill>
                <a:ea typeface="宋体" pitchFamily="2" charset="-122"/>
                <a:sym typeface="Wingdings" pitchFamily="2" charset="2"/>
              </a:rPr>
              <a:t>6.41,6.31</a:t>
            </a:r>
            <a:r>
              <a:rPr lang="en-US" altLang="zh-CN" sz="1800" b="1" dirty="0">
                <a:solidFill>
                  <a:srgbClr val="000000"/>
                </a:solidFill>
                <a:ea typeface="宋体" pitchFamily="2" charset="-122"/>
                <a:sym typeface="Wingdings" pitchFamily="2" charset="2"/>
              </a:rPr>
              <a:t>)</a:t>
            </a:r>
          </a:p>
          <a:p>
            <a:pPr eaLnBrk="1" hangingPunct="1">
              <a:lnSpc>
                <a:spcPct val="100000"/>
              </a:lnSpc>
              <a:spcAft>
                <a:spcPts val="0"/>
              </a:spcAft>
              <a:buFont typeface="Wingdings" pitchFamily="2" charset="2"/>
              <a:buChar char="Ø"/>
            </a:pPr>
            <a:r>
              <a:rPr lang="en-US" altLang="zh-CN" sz="1800" dirty="0">
                <a:solidFill>
                  <a:srgbClr val="000000"/>
                </a:solidFill>
                <a:ea typeface="宋体" pitchFamily="2" charset="-122"/>
              </a:rPr>
              <a:t> Incoherent space charge tune shift: </a:t>
            </a:r>
          </a:p>
          <a:p>
            <a:pPr eaLnBrk="1" hangingPunct="1">
              <a:lnSpc>
                <a:spcPct val="100000"/>
              </a:lnSpc>
              <a:spcAft>
                <a:spcPts val="0"/>
              </a:spcAft>
            </a:pPr>
            <a:r>
              <a:rPr lang="en-US" altLang="zh-CN" sz="1800" dirty="0">
                <a:solidFill>
                  <a:srgbClr val="000000"/>
                </a:solidFill>
                <a:ea typeface="宋体" pitchFamily="2" charset="-122"/>
              </a:rPr>
              <a:t>                    </a:t>
            </a:r>
            <a:r>
              <a:rPr lang="en-US" altLang="zh-CN" sz="1800" dirty="0">
                <a:solidFill>
                  <a:srgbClr val="000000"/>
                </a:solidFill>
                <a:latin typeface="宋体"/>
                <a:ea typeface="宋体"/>
              </a:rPr>
              <a:t>△</a:t>
            </a:r>
            <a:r>
              <a:rPr lang="en-US" altLang="zh-CN" sz="1800" dirty="0" err="1">
                <a:solidFill>
                  <a:srgbClr val="000000"/>
                </a:solidFill>
                <a:ea typeface="宋体" pitchFamily="2" charset="-122"/>
              </a:rPr>
              <a:t>Q</a:t>
            </a:r>
            <a:r>
              <a:rPr lang="en-US" altLang="zh-CN" sz="1800" baseline="-25000" dirty="0" err="1">
                <a:solidFill>
                  <a:srgbClr val="000000"/>
                </a:solidFill>
                <a:ea typeface="宋体" pitchFamily="2" charset="-122"/>
              </a:rPr>
              <a:t>y</a:t>
            </a:r>
            <a:r>
              <a:rPr lang="en-US" altLang="zh-CN" sz="1800" baseline="-25000" dirty="0">
                <a:solidFill>
                  <a:srgbClr val="000000"/>
                </a:solidFill>
                <a:ea typeface="宋体" pitchFamily="2" charset="-122"/>
              </a:rPr>
              <a:t> </a:t>
            </a:r>
            <a:r>
              <a:rPr lang="en-US" altLang="zh-CN" sz="1800" dirty="0">
                <a:solidFill>
                  <a:srgbClr val="000000"/>
                </a:solidFill>
                <a:ea typeface="宋体" pitchFamily="2" charset="-122"/>
              </a:rPr>
              <a:t>=-0.2</a:t>
            </a:r>
          </a:p>
        </p:txBody>
      </p:sp>
      <p:sp>
        <p:nvSpPr>
          <p:cNvPr id="16" name="TextBox 15"/>
          <p:cNvSpPr txBox="1"/>
          <p:nvPr/>
        </p:nvSpPr>
        <p:spPr>
          <a:xfrm>
            <a:off x="-32" y="807095"/>
            <a:ext cx="1071570" cy="461665"/>
          </a:xfrm>
          <a:prstGeom prst="rect">
            <a:avLst/>
          </a:prstGeom>
          <a:noFill/>
        </p:spPr>
        <p:txBody>
          <a:bodyPr wrap="square" rtlCol="0">
            <a:spAutoFit/>
          </a:bodyPr>
          <a:lstStyle/>
          <a:p>
            <a:pPr eaLnBrk="1" hangingPunct="1">
              <a:lnSpc>
                <a:spcPct val="100000"/>
              </a:lnSpc>
            </a:pPr>
            <a:r>
              <a:rPr lang="en-US" altLang="zh-CN" sz="2400" b="1" dirty="0">
                <a:solidFill>
                  <a:srgbClr val="FF0000"/>
                </a:solidFill>
                <a:ea typeface="宋体" pitchFamily="2" charset="-122"/>
              </a:rPr>
              <a:t>R&amp;D</a:t>
            </a:r>
            <a:endParaRPr lang="zh-CN" altLang="en-US" sz="2400" b="1" dirty="0">
              <a:solidFill>
                <a:srgbClr val="FF0000"/>
              </a:solidFill>
              <a:ea typeface="宋体" pitchFamily="2" charset="-122"/>
            </a:endParaRPr>
          </a:p>
        </p:txBody>
      </p:sp>
    </p:spTree>
    <p:extLst>
      <p:ext uri="{BB962C8B-B14F-4D97-AF65-F5344CB8AC3E}">
        <p14:creationId xmlns:p14="http://schemas.microsoft.com/office/powerpoint/2010/main" val="823139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30" name="Object 6"/>
          <p:cNvGraphicFramePr>
            <a:graphicFrameLocks noChangeAspect="1"/>
          </p:cNvGraphicFramePr>
          <p:nvPr>
            <p:extLst>
              <p:ext uri="{D42A27DB-BD31-4B8C-83A1-F6EECF244321}">
                <p14:modId xmlns:p14="http://schemas.microsoft.com/office/powerpoint/2010/main" val="3499805025"/>
              </p:ext>
            </p:extLst>
          </p:nvPr>
        </p:nvGraphicFramePr>
        <p:xfrm>
          <a:off x="421540" y="3564850"/>
          <a:ext cx="2286016" cy="309188"/>
        </p:xfrm>
        <a:graphic>
          <a:graphicData uri="http://schemas.openxmlformats.org/presentationml/2006/ole">
            <mc:AlternateContent xmlns:mc="http://schemas.openxmlformats.org/markup-compatibility/2006">
              <mc:Choice xmlns:v="urn:schemas-microsoft-com:vml" Requires="v">
                <p:oleObj spid="_x0000_s1137685" name="公式" r:id="rId3" imgW="1524000" imgH="203200" progId="Equation.3">
                  <p:embed/>
                </p:oleObj>
              </mc:Choice>
              <mc:Fallback>
                <p:oleObj name="公式" r:id="rId3" imgW="15240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40" y="3564850"/>
                        <a:ext cx="2286016" cy="30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323528" y="1726853"/>
            <a:ext cx="3780514" cy="1015653"/>
          </a:xfrm>
          <a:prstGeom prst="rect">
            <a:avLst/>
          </a:prstGeom>
          <a:noFill/>
        </p:spPr>
        <p:txBody>
          <a:bodyPr wrap="square" lIns="91430" tIns="45715" rIns="91430" bIns="45715" rtlCol="0">
            <a:spAutoFit/>
          </a:bodyPr>
          <a:lstStyle/>
          <a:p>
            <a:pPr eaLnBrk="1" hangingPunct="1">
              <a:lnSpc>
                <a:spcPct val="100000"/>
              </a:lnSpc>
            </a:pPr>
            <a:r>
              <a:rPr lang="en-US" altLang="zh-CN" sz="2400" b="1" dirty="0">
                <a:solidFill>
                  <a:srgbClr val="000000"/>
                </a:solidFill>
                <a:latin typeface="Calibri" pitchFamily="34" charset="0"/>
                <a:ea typeface="宋体" pitchFamily="2" charset="-122"/>
              </a:rPr>
              <a:t>Beam loss mechanism:</a:t>
            </a:r>
            <a:endParaRPr lang="en-US" altLang="zh-CN" sz="2400" dirty="0">
              <a:solidFill>
                <a:srgbClr val="000000"/>
              </a:solidFill>
              <a:latin typeface="Calibri" pitchFamily="34" charset="0"/>
              <a:ea typeface="宋体" pitchFamily="2" charset="-122"/>
            </a:endParaRPr>
          </a:p>
          <a:p>
            <a:pPr eaLnBrk="1" hangingPunct="1">
              <a:lnSpc>
                <a:spcPct val="100000"/>
              </a:lnSpc>
            </a:pPr>
            <a:r>
              <a:rPr lang="en-US" sz="1800" dirty="0">
                <a:solidFill>
                  <a:srgbClr val="000000"/>
                </a:solidFill>
                <a:latin typeface="Arial Narrow" panose="020B0606020202030204" pitchFamily="34" charset="0"/>
                <a:ea typeface="宋体" pitchFamily="2" charset="-122"/>
              </a:rPr>
              <a:t>Charge exchange of intermediate charge state ions (</a:t>
            </a:r>
            <a:r>
              <a:rPr lang="en-US" sz="1800" baseline="30000" dirty="0">
                <a:solidFill>
                  <a:srgbClr val="FF0000"/>
                </a:solidFill>
                <a:latin typeface="Arial Narrow" panose="020B0606020202030204" pitchFamily="34" charset="0"/>
                <a:ea typeface="宋体" pitchFamily="2" charset="-122"/>
              </a:rPr>
              <a:t>238</a:t>
            </a:r>
            <a:r>
              <a:rPr lang="en-US" sz="1800" dirty="0">
                <a:solidFill>
                  <a:srgbClr val="FF0000"/>
                </a:solidFill>
                <a:latin typeface="Arial Narrow" panose="020B0606020202030204" pitchFamily="34" charset="0"/>
                <a:ea typeface="宋体" pitchFamily="2" charset="-122"/>
              </a:rPr>
              <a:t>U</a:t>
            </a:r>
            <a:r>
              <a:rPr lang="en-US" sz="1800" baseline="30000" dirty="0">
                <a:solidFill>
                  <a:srgbClr val="FF0000"/>
                </a:solidFill>
                <a:latin typeface="Arial Narrow" panose="020B0606020202030204" pitchFamily="34" charset="0"/>
                <a:ea typeface="宋体" pitchFamily="2" charset="-122"/>
              </a:rPr>
              <a:t>34+</a:t>
            </a:r>
            <a:r>
              <a:rPr lang="en-US" sz="1800" dirty="0">
                <a:solidFill>
                  <a:srgbClr val="000000"/>
                </a:solidFill>
                <a:latin typeface="Arial Narrow" panose="020B0606020202030204" pitchFamily="34" charset="0"/>
                <a:ea typeface="宋体" pitchFamily="2" charset="-122"/>
              </a:rPr>
              <a:t>) </a:t>
            </a:r>
            <a:r>
              <a:rPr lang="en-US" sz="1800" b="1" dirty="0">
                <a:solidFill>
                  <a:srgbClr val="000000"/>
                </a:solidFill>
                <a:latin typeface="Arial Narrow" panose="020B0606020202030204" pitchFamily="34" charset="0"/>
                <a:ea typeface="宋体" pitchFamily="2" charset="-122"/>
              </a:rPr>
              <a:t>due to collision</a:t>
            </a:r>
            <a:endParaRPr lang="en-US" sz="1800" b="1" dirty="0">
              <a:solidFill>
                <a:srgbClr val="000000"/>
              </a:solidFill>
              <a:latin typeface="Arial Narrow" panose="020B0606020202030204" pitchFamily="34" charset="0"/>
              <a:ea typeface="宋体" pitchFamily="2" charset="-122"/>
            </a:endParaRPr>
          </a:p>
        </p:txBody>
      </p:sp>
      <p:sp>
        <p:nvSpPr>
          <p:cNvPr id="18" name="Rectangle 2"/>
          <p:cNvSpPr>
            <a:spLocks noChangeArrowheads="1"/>
          </p:cNvSpPr>
          <p:nvPr/>
        </p:nvSpPr>
        <p:spPr bwMode="auto">
          <a:xfrm>
            <a:off x="-180528" y="645242"/>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High intensity effect- </a:t>
            </a:r>
            <a:r>
              <a:rPr lang="en-US" altLang="zh-CN" sz="2800" b="1" dirty="0">
                <a:solidFill>
                  <a:srgbClr val="FF0000"/>
                </a:solidFill>
                <a:latin typeface="Calibri" pitchFamily="34" charset="0"/>
                <a:ea typeface="黑体" pitchFamily="2" charset="-122"/>
              </a:rPr>
              <a:t>Dynamic vacuum</a:t>
            </a:r>
            <a:endParaRPr lang="en-US" altLang="zh-CN" sz="2800" b="1" dirty="0">
              <a:solidFill>
                <a:srgbClr val="FF0000"/>
              </a:solidFill>
              <a:latin typeface="Calibri" pitchFamily="34" charset="0"/>
              <a:ea typeface="黑体" pitchFamily="2" charset="-122"/>
            </a:endParaRPr>
          </a:p>
        </p:txBody>
      </p:sp>
      <p:grpSp>
        <p:nvGrpSpPr>
          <p:cNvPr id="2" name="组合 30"/>
          <p:cNvGrpSpPr/>
          <p:nvPr/>
        </p:nvGrpSpPr>
        <p:grpSpPr>
          <a:xfrm>
            <a:off x="3203847" y="1484784"/>
            <a:ext cx="5400601" cy="2959618"/>
            <a:chOff x="2857488" y="630776"/>
            <a:chExt cx="6239936" cy="3298290"/>
          </a:xfrm>
        </p:grpSpPr>
        <p:grpSp>
          <p:nvGrpSpPr>
            <p:cNvPr id="5" name="组合 27"/>
            <p:cNvGrpSpPr/>
            <p:nvPr/>
          </p:nvGrpSpPr>
          <p:grpSpPr>
            <a:xfrm>
              <a:off x="2857488" y="630776"/>
              <a:ext cx="6239936" cy="3298290"/>
              <a:chOff x="2857488" y="630776"/>
              <a:chExt cx="6239936" cy="3298290"/>
            </a:xfrm>
          </p:grpSpPr>
          <p:pic>
            <p:nvPicPr>
              <p:cNvPr id="103432" name="Picture 8"/>
              <p:cNvPicPr>
                <a:picLocks noChangeAspect="1" noChangeArrowheads="1"/>
              </p:cNvPicPr>
              <p:nvPr/>
            </p:nvPicPr>
            <p:blipFill>
              <a:blip r:embed="rId5"/>
              <a:srcRect/>
              <a:stretch>
                <a:fillRect/>
              </a:stretch>
            </p:blipFill>
            <p:spPr bwMode="auto">
              <a:xfrm>
                <a:off x="3714744" y="727094"/>
                <a:ext cx="5382680" cy="3201972"/>
              </a:xfrm>
              <a:prstGeom prst="rect">
                <a:avLst/>
              </a:prstGeom>
              <a:noFill/>
              <a:ln w="9525">
                <a:noFill/>
                <a:miter lim="800000"/>
                <a:headEnd/>
                <a:tailEnd/>
              </a:ln>
              <a:effectLst/>
            </p:spPr>
          </p:pic>
          <p:sp>
            <p:nvSpPr>
              <p:cNvPr id="24" name="TextBox 23"/>
              <p:cNvSpPr txBox="1"/>
              <p:nvPr/>
            </p:nvSpPr>
            <p:spPr>
              <a:xfrm>
                <a:off x="6143636" y="630776"/>
                <a:ext cx="2000264" cy="369332"/>
              </a:xfrm>
              <a:prstGeom prst="rect">
                <a:avLst/>
              </a:prstGeom>
              <a:noFill/>
            </p:spPr>
            <p:txBody>
              <a:bodyPr wrap="square" rtlCol="0">
                <a:spAutoFit/>
              </a:bodyPr>
              <a:lstStyle/>
              <a:p>
                <a:pPr algn="ctr" eaLnBrk="1" hangingPunct="1">
                  <a:lnSpc>
                    <a:spcPct val="100000"/>
                  </a:lnSpc>
                </a:pPr>
                <a:r>
                  <a:rPr lang="en-US" altLang="zh-CN" sz="1800" b="1" dirty="0">
                    <a:solidFill>
                      <a:srgbClr val="808080">
                        <a:lumMod val="75000"/>
                      </a:srgbClr>
                    </a:solidFill>
                    <a:ea typeface="宋体" pitchFamily="2" charset="-122"/>
                  </a:rPr>
                  <a:t>Bending magnet</a:t>
                </a:r>
                <a:endParaRPr lang="zh-CN" altLang="en-US" sz="1800" b="1" dirty="0">
                  <a:solidFill>
                    <a:srgbClr val="808080">
                      <a:lumMod val="75000"/>
                    </a:srgbClr>
                  </a:solidFill>
                  <a:ea typeface="宋体" pitchFamily="2" charset="-122"/>
                </a:endParaRPr>
              </a:p>
            </p:txBody>
          </p:sp>
          <p:sp>
            <p:nvSpPr>
              <p:cNvPr id="25" name="TextBox 24"/>
              <p:cNvSpPr txBox="1"/>
              <p:nvPr/>
            </p:nvSpPr>
            <p:spPr>
              <a:xfrm>
                <a:off x="2857488" y="2714620"/>
                <a:ext cx="3286148" cy="646331"/>
              </a:xfrm>
              <a:prstGeom prst="rect">
                <a:avLst/>
              </a:prstGeom>
              <a:noFill/>
            </p:spPr>
            <p:txBody>
              <a:bodyPr wrap="square" rtlCol="0">
                <a:spAutoFit/>
              </a:bodyPr>
              <a:lstStyle/>
              <a:p>
                <a:pPr algn="ctr" eaLnBrk="1" hangingPunct="1">
                  <a:lnSpc>
                    <a:spcPct val="100000"/>
                  </a:lnSpc>
                </a:pPr>
                <a:r>
                  <a:rPr lang="en-US" altLang="zh-CN" sz="1800" b="1" i="1" dirty="0">
                    <a:solidFill>
                      <a:srgbClr val="000000"/>
                    </a:solidFill>
                    <a:latin typeface="Times New Roman" pitchFamily="18" charset="0"/>
                    <a:ea typeface="宋体" pitchFamily="2" charset="-122"/>
                    <a:cs typeface="Times New Roman" pitchFamily="18" charset="0"/>
                  </a:rPr>
                  <a:t>Charge exchange processes: </a:t>
                </a:r>
              </a:p>
              <a:p>
                <a:pPr algn="ctr" eaLnBrk="1" hangingPunct="1">
                  <a:lnSpc>
                    <a:spcPct val="100000"/>
                  </a:lnSpc>
                </a:pPr>
                <a:r>
                  <a:rPr lang="en-US" altLang="zh-CN" sz="1800" b="1" i="1" dirty="0">
                    <a:solidFill>
                      <a:srgbClr val="000000"/>
                    </a:solidFill>
                    <a:latin typeface="Times New Roman" pitchFamily="18" charset="0"/>
                    <a:ea typeface="宋体" pitchFamily="2" charset="-122"/>
                    <a:cs typeface="Times New Roman" pitchFamily="18" charset="0"/>
                  </a:rPr>
                  <a:t>Electron loss and capture</a:t>
                </a:r>
                <a:endParaRPr lang="zh-CN" altLang="en-US" sz="1800" b="1" i="1" dirty="0">
                  <a:solidFill>
                    <a:srgbClr val="000000"/>
                  </a:solidFill>
                  <a:latin typeface="Times New Roman" pitchFamily="18" charset="0"/>
                  <a:ea typeface="宋体" pitchFamily="2" charset="-122"/>
                  <a:cs typeface="Times New Roman" pitchFamily="18" charset="0"/>
                </a:endParaRPr>
              </a:p>
            </p:txBody>
          </p:sp>
          <p:sp>
            <p:nvSpPr>
              <p:cNvPr id="26" name="上箭头 25"/>
              <p:cNvSpPr/>
              <p:nvPr/>
            </p:nvSpPr>
            <p:spPr>
              <a:xfrm>
                <a:off x="4429124" y="2233056"/>
                <a:ext cx="142876" cy="553002"/>
              </a:xfrm>
              <a:prstGeom prst="upArrow">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00000"/>
                  </a:lnSpc>
                </a:pPr>
                <a:endParaRPr lang="zh-CN" altLang="en-US" sz="1800">
                  <a:solidFill>
                    <a:srgbClr val="FFFFFF"/>
                  </a:solidFill>
                </a:endParaRPr>
              </a:p>
            </p:txBody>
          </p:sp>
          <p:sp>
            <p:nvSpPr>
              <p:cNvPr id="27" name="TextBox 26"/>
              <p:cNvSpPr txBox="1"/>
              <p:nvPr/>
            </p:nvSpPr>
            <p:spPr>
              <a:xfrm>
                <a:off x="5682512" y="3139859"/>
                <a:ext cx="3247207" cy="646331"/>
              </a:xfrm>
              <a:prstGeom prst="rect">
                <a:avLst/>
              </a:prstGeom>
              <a:noFill/>
            </p:spPr>
            <p:txBody>
              <a:bodyPr wrap="square" rtlCol="0">
                <a:spAutoFit/>
              </a:bodyPr>
              <a:lstStyle/>
              <a:p>
                <a:pPr algn="ctr" eaLnBrk="1" hangingPunct="1">
                  <a:lnSpc>
                    <a:spcPct val="100000"/>
                  </a:lnSpc>
                </a:pPr>
                <a:r>
                  <a:rPr lang="en-US" altLang="zh-CN" sz="1800" b="1" i="1" dirty="0">
                    <a:solidFill>
                      <a:srgbClr val="000000"/>
                    </a:solidFill>
                    <a:latin typeface="Times New Roman" pitchFamily="18" charset="0"/>
                    <a:ea typeface="宋体" pitchFamily="2" charset="-122"/>
                    <a:cs typeface="Times New Roman" pitchFamily="18" charset="0"/>
                  </a:rPr>
                  <a:t>Desorption from the</a:t>
                </a:r>
              </a:p>
              <a:p>
                <a:pPr algn="ctr" eaLnBrk="1" hangingPunct="1">
                  <a:lnSpc>
                    <a:spcPct val="100000"/>
                  </a:lnSpc>
                </a:pPr>
                <a:r>
                  <a:rPr lang="en-US" altLang="zh-CN" sz="1800" b="1" i="1" dirty="0">
                    <a:solidFill>
                      <a:srgbClr val="000000"/>
                    </a:solidFill>
                    <a:latin typeface="Times New Roman" pitchFamily="18" charset="0"/>
                    <a:ea typeface="宋体" pitchFamily="2" charset="-122"/>
                    <a:cs typeface="Times New Roman" pitchFamily="18" charset="0"/>
                  </a:rPr>
                  <a:t> gas-covered chamber wall</a:t>
                </a:r>
              </a:p>
            </p:txBody>
          </p:sp>
        </p:grpSp>
        <p:sp>
          <p:nvSpPr>
            <p:cNvPr id="29" name="TextBox 28"/>
            <p:cNvSpPr txBox="1"/>
            <p:nvPr/>
          </p:nvSpPr>
          <p:spPr>
            <a:xfrm>
              <a:off x="7072330" y="1571612"/>
              <a:ext cx="571504" cy="369332"/>
            </a:xfrm>
            <a:prstGeom prst="rect">
              <a:avLst/>
            </a:prstGeom>
            <a:noFill/>
          </p:spPr>
          <p:txBody>
            <a:bodyPr wrap="square" rtlCol="0">
              <a:spAutoFit/>
            </a:bodyPr>
            <a:lstStyle/>
            <a:p>
              <a:pPr eaLnBrk="1" hangingPunct="1">
                <a:lnSpc>
                  <a:spcPct val="100000"/>
                </a:lnSpc>
              </a:pPr>
              <a:r>
                <a:rPr lang="en-US" altLang="zh-CN" sz="1800" b="1" dirty="0">
                  <a:solidFill>
                    <a:srgbClr val="000000"/>
                  </a:solidFill>
                  <a:ea typeface="宋体" pitchFamily="2" charset="-122"/>
                </a:rPr>
                <a:t>q-1</a:t>
              </a:r>
              <a:endParaRPr lang="zh-CN" altLang="en-US" sz="1800" b="1" dirty="0">
                <a:solidFill>
                  <a:srgbClr val="000000"/>
                </a:solidFill>
                <a:ea typeface="宋体" pitchFamily="2" charset="-122"/>
              </a:endParaRPr>
            </a:p>
          </p:txBody>
        </p:sp>
        <p:sp>
          <p:nvSpPr>
            <p:cNvPr id="30" name="TextBox 29"/>
            <p:cNvSpPr txBox="1"/>
            <p:nvPr/>
          </p:nvSpPr>
          <p:spPr>
            <a:xfrm>
              <a:off x="6572264" y="2345288"/>
              <a:ext cx="714380" cy="369332"/>
            </a:xfrm>
            <a:prstGeom prst="rect">
              <a:avLst/>
            </a:prstGeom>
            <a:noFill/>
          </p:spPr>
          <p:txBody>
            <a:bodyPr wrap="square" rtlCol="0">
              <a:spAutoFit/>
            </a:bodyPr>
            <a:lstStyle/>
            <a:p>
              <a:pPr eaLnBrk="1" hangingPunct="1">
                <a:lnSpc>
                  <a:spcPct val="100000"/>
                </a:lnSpc>
              </a:pPr>
              <a:r>
                <a:rPr lang="en-US" altLang="zh-CN" sz="1800" b="1" dirty="0">
                  <a:solidFill>
                    <a:srgbClr val="000000"/>
                  </a:solidFill>
                  <a:ea typeface="宋体" pitchFamily="2" charset="-122"/>
                </a:rPr>
                <a:t>q+1</a:t>
              </a:r>
              <a:endParaRPr lang="zh-CN" altLang="en-US" sz="1800" b="1" dirty="0">
                <a:solidFill>
                  <a:srgbClr val="000000"/>
                </a:solidFill>
                <a:ea typeface="宋体" pitchFamily="2" charset="-122"/>
              </a:endParaRPr>
            </a:p>
          </p:txBody>
        </p:sp>
      </p:grpSp>
      <p:sp>
        <p:nvSpPr>
          <p:cNvPr id="16" name="TextBox 15"/>
          <p:cNvSpPr txBox="1"/>
          <p:nvPr/>
        </p:nvSpPr>
        <p:spPr>
          <a:xfrm>
            <a:off x="431447" y="4602445"/>
            <a:ext cx="8245009" cy="646321"/>
          </a:xfrm>
          <a:prstGeom prst="rect">
            <a:avLst/>
          </a:prstGeom>
          <a:solidFill>
            <a:srgbClr val="FFCCFF"/>
          </a:solidFill>
        </p:spPr>
        <p:txBody>
          <a:bodyPr wrap="square" lIns="91430" tIns="45715" rIns="91430" bIns="45715" rtlCol="0">
            <a:spAutoFit/>
          </a:bodyPr>
          <a:lstStyle/>
          <a:p>
            <a:pPr algn="just" eaLnBrk="1" hangingPunct="1">
              <a:lnSpc>
                <a:spcPct val="100000"/>
              </a:lnSpc>
            </a:pPr>
            <a:r>
              <a:rPr lang="en-US" sz="1800" dirty="0">
                <a:solidFill>
                  <a:srgbClr val="000000"/>
                </a:solidFill>
                <a:latin typeface="Arial Narrow" panose="020B0606020202030204" pitchFamily="34" charset="0"/>
                <a:ea typeface="宋体" pitchFamily="2" charset="-122"/>
              </a:rPr>
              <a:t>Probability depends on residual gas density, gas composition, and beam energy. Involved ions are lost and drive a pressure bump and self amplification can develop to complete beam loss</a:t>
            </a:r>
            <a:endParaRPr lang="en-US" sz="1800" dirty="0">
              <a:solidFill>
                <a:srgbClr val="000000"/>
              </a:solidFill>
              <a:latin typeface="Arial Narrow" panose="020B0606020202030204" pitchFamily="34" charset="0"/>
              <a:ea typeface="宋体" pitchFamily="2" charset="-122"/>
            </a:endParaRPr>
          </a:p>
        </p:txBody>
      </p:sp>
      <p:sp>
        <p:nvSpPr>
          <p:cNvPr id="21" name="Text Box 56"/>
          <p:cNvSpPr txBox="1">
            <a:spLocks noChangeArrowheads="1"/>
          </p:cNvSpPr>
          <p:nvPr/>
        </p:nvSpPr>
        <p:spPr bwMode="auto">
          <a:xfrm>
            <a:off x="2586556" y="5373216"/>
            <a:ext cx="3857652" cy="1446550"/>
          </a:xfrm>
          <a:prstGeom prst="rect">
            <a:avLst/>
          </a:prstGeom>
          <a:noFill/>
          <a:ln w="9525">
            <a:noFill/>
            <a:miter lim="800000"/>
            <a:headEnd/>
            <a:tailEnd/>
          </a:ln>
        </p:spPr>
        <p:txBody>
          <a:bodyPr wrap="square">
            <a:spAutoFit/>
          </a:bodyPr>
          <a:lstStyle/>
          <a:p>
            <a:pPr eaLnBrk="1" hangingPunct="1">
              <a:lnSpc>
                <a:spcPct val="100000"/>
              </a:lnSpc>
            </a:pPr>
            <a:r>
              <a:rPr lang="en-US" altLang="zh-CN" sz="2200" b="1" dirty="0">
                <a:solidFill>
                  <a:srgbClr val="C00000"/>
                </a:solidFill>
                <a:latin typeface="Calibri" pitchFamily="34" charset="0"/>
                <a:ea typeface="宋体" pitchFamily="2" charset="-122"/>
              </a:rPr>
              <a:t>Challenges:</a:t>
            </a:r>
          </a:p>
          <a:p>
            <a:pPr eaLnBrk="1" hangingPunct="1">
              <a:lnSpc>
                <a:spcPct val="100000"/>
              </a:lnSpc>
            </a:pPr>
            <a:r>
              <a:rPr lang="en-US" altLang="zh-CN" sz="2200" dirty="0">
                <a:solidFill>
                  <a:srgbClr val="003399"/>
                </a:solidFill>
                <a:latin typeface="Calibri" pitchFamily="34" charset="0"/>
                <a:ea typeface="宋体" pitchFamily="2" charset="-122"/>
              </a:rPr>
              <a:t>- increase pumping speed</a:t>
            </a:r>
          </a:p>
          <a:p>
            <a:pPr eaLnBrk="1" hangingPunct="1">
              <a:lnSpc>
                <a:spcPct val="100000"/>
              </a:lnSpc>
            </a:pPr>
            <a:r>
              <a:rPr lang="en-US" altLang="zh-CN" sz="2200" dirty="0">
                <a:solidFill>
                  <a:srgbClr val="003399"/>
                </a:solidFill>
                <a:latin typeface="Calibri" pitchFamily="34" charset="0"/>
                <a:ea typeface="宋体" pitchFamily="2" charset="-122"/>
              </a:rPr>
              <a:t>- localize beam loss</a:t>
            </a:r>
          </a:p>
          <a:p>
            <a:pPr eaLnBrk="1" hangingPunct="1">
              <a:lnSpc>
                <a:spcPct val="100000"/>
              </a:lnSpc>
              <a:buFontTx/>
              <a:buChar char="-"/>
            </a:pPr>
            <a:r>
              <a:rPr lang="en-US" altLang="zh-CN" sz="2200" dirty="0">
                <a:solidFill>
                  <a:srgbClr val="003399"/>
                </a:solidFill>
                <a:latin typeface="Calibri" pitchFamily="34" charset="0"/>
                <a:ea typeface="宋体" pitchFamily="2" charset="-122"/>
              </a:rPr>
              <a:t> minimize desorption</a:t>
            </a:r>
          </a:p>
        </p:txBody>
      </p:sp>
      <p:sp>
        <p:nvSpPr>
          <p:cNvPr id="19" name="Rectangle 2"/>
          <p:cNvSpPr>
            <a:spLocks noChangeArrowheads="1"/>
          </p:cNvSpPr>
          <p:nvPr/>
        </p:nvSpPr>
        <p:spPr bwMode="auto">
          <a:xfrm>
            <a:off x="83880" y="-81390"/>
            <a:ext cx="46047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加速器挑战性</a:t>
            </a:r>
            <a:r>
              <a:rPr lang="en-US" altLang="zh-CN" sz="3600" b="1" dirty="0" smtClean="0">
                <a:solidFill>
                  <a:srgbClr val="336699"/>
                </a:solidFill>
                <a:effectLst>
                  <a:outerShdw blurRad="38100" dist="38100" dir="2700000" algn="tl">
                    <a:srgbClr val="C0C0C0"/>
                  </a:outerShdw>
                </a:effectLst>
              </a:rPr>
              <a:t>-3</a:t>
            </a:r>
            <a:endParaRPr lang="zh-CN" altLang="en-US" sz="3600" b="1" dirty="0">
              <a:solidFill>
                <a:srgbClr val="336699"/>
              </a:solidFill>
              <a:effectLst>
                <a:outerShdw blurRad="38100" dist="38100" dir="2700000" algn="tl">
                  <a:srgbClr val="C0C0C0"/>
                </a:outerShdw>
              </a:effectLst>
            </a:endParaRPr>
          </a:p>
        </p:txBody>
      </p:sp>
      <p:sp>
        <p:nvSpPr>
          <p:cNvPr id="22" name="Line 49"/>
          <p:cNvSpPr>
            <a:spLocks noChangeShapeType="1"/>
          </p:cNvSpPr>
          <p:nvPr/>
        </p:nvSpPr>
        <p:spPr bwMode="auto">
          <a:xfrm>
            <a:off x="0" y="638779"/>
            <a:ext cx="4481990" cy="556"/>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2619970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descr="PhaseSpace120.jpg"/>
          <p:cNvPicPr>
            <a:picLocks noChangeAspect="1"/>
          </p:cNvPicPr>
          <p:nvPr/>
        </p:nvPicPr>
        <p:blipFill>
          <a:blip r:embed="rId2" cstate="print"/>
          <a:srcRect b="718"/>
          <a:stretch>
            <a:fillRect/>
          </a:stretch>
        </p:blipFill>
        <p:spPr>
          <a:xfrm>
            <a:off x="4601070" y="1797661"/>
            <a:ext cx="3643338" cy="2135395"/>
          </a:xfrm>
          <a:prstGeom prst="rect">
            <a:avLst/>
          </a:prstGeom>
        </p:spPr>
      </p:pic>
      <p:sp>
        <p:nvSpPr>
          <p:cNvPr id="106" name="矩形 105"/>
          <p:cNvSpPr/>
          <p:nvPr/>
        </p:nvSpPr>
        <p:spPr>
          <a:xfrm>
            <a:off x="495944" y="2972947"/>
            <a:ext cx="2361524" cy="400099"/>
          </a:xfrm>
          <a:prstGeom prst="rect">
            <a:avLst/>
          </a:prstGeom>
        </p:spPr>
        <p:txBody>
          <a:bodyPr wrap="none" lIns="91430" tIns="45715" rIns="91430" bIns="45715">
            <a:spAutoFit/>
          </a:bodyPr>
          <a:lstStyle/>
          <a:p>
            <a:pPr eaLnBrk="1" hangingPunct="1">
              <a:lnSpc>
                <a:spcPct val="100000"/>
              </a:lnSpc>
            </a:pPr>
            <a:r>
              <a:rPr lang="en-US" altLang="zh-CN" b="1" i="1" dirty="0">
                <a:solidFill>
                  <a:srgbClr val="0000CC"/>
                </a:solidFill>
                <a:ea typeface="宋体" pitchFamily="2" charset="-122"/>
                <a:cs typeface="Times New Roman" pitchFamily="18" charset="0"/>
              </a:rPr>
              <a:t>Dilution factor:1.5</a:t>
            </a:r>
            <a:endParaRPr lang="zh-CN" altLang="en-US" b="1" i="1" dirty="0">
              <a:solidFill>
                <a:srgbClr val="000000"/>
              </a:solidFill>
              <a:ea typeface="宋体" pitchFamily="2" charset="-122"/>
            </a:endParaRPr>
          </a:p>
        </p:txBody>
      </p:sp>
      <p:grpSp>
        <p:nvGrpSpPr>
          <p:cNvPr id="2" name="组合 108"/>
          <p:cNvGrpSpPr/>
          <p:nvPr/>
        </p:nvGrpSpPr>
        <p:grpSpPr>
          <a:xfrm>
            <a:off x="605289" y="1716506"/>
            <a:ext cx="3462655" cy="2360566"/>
            <a:chOff x="214283" y="918148"/>
            <a:chExt cx="3571899" cy="2796604"/>
          </a:xfrm>
        </p:grpSpPr>
        <p:pic>
          <p:nvPicPr>
            <p:cNvPr id="104" name="Picture 3"/>
            <p:cNvPicPr>
              <a:picLocks noChangeAspect="1" noChangeArrowheads="1"/>
            </p:cNvPicPr>
            <p:nvPr/>
          </p:nvPicPr>
          <p:blipFill>
            <a:blip r:embed="rId3"/>
            <a:srcRect/>
            <a:stretch>
              <a:fillRect/>
            </a:stretch>
          </p:blipFill>
          <p:spPr bwMode="auto">
            <a:xfrm>
              <a:off x="214283" y="918148"/>
              <a:ext cx="3571899" cy="2796604"/>
            </a:xfrm>
            <a:prstGeom prst="rect">
              <a:avLst/>
            </a:prstGeom>
            <a:noFill/>
            <a:ln w="9525">
              <a:noFill/>
              <a:miter lim="800000"/>
              <a:headEnd/>
              <a:tailEnd/>
            </a:ln>
            <a:effectLst/>
          </p:spPr>
        </p:pic>
        <p:cxnSp>
          <p:nvCxnSpPr>
            <p:cNvPr id="107" name="直接连接符 106"/>
            <p:cNvCxnSpPr/>
            <p:nvPr/>
          </p:nvCxnSpPr>
          <p:spPr>
            <a:xfrm rot="5400000">
              <a:off x="2157573" y="2259000"/>
              <a:ext cx="2340000" cy="0"/>
            </a:xfrm>
            <a:prstGeom prst="line">
              <a:avLst/>
            </a:prstGeom>
            <a:ln w="254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3286116" y="1030306"/>
              <a:ext cx="498855" cy="400110"/>
            </a:xfrm>
            <a:prstGeom prst="rect">
              <a:avLst/>
            </a:prstGeom>
            <a:noFill/>
          </p:spPr>
          <p:txBody>
            <a:bodyPr wrap="none" rtlCol="0">
              <a:spAutoFit/>
            </a:bodyPr>
            <a:lstStyle/>
            <a:p>
              <a:pPr eaLnBrk="1" hangingPunct="1">
                <a:lnSpc>
                  <a:spcPct val="100000"/>
                </a:lnSpc>
              </a:pPr>
              <a:r>
                <a:rPr lang="en-US" altLang="zh-CN" b="1" dirty="0">
                  <a:solidFill>
                    <a:srgbClr val="000000"/>
                  </a:solidFill>
                  <a:latin typeface="Times New Roman" pitchFamily="18" charset="0"/>
                  <a:ea typeface="宋体" pitchFamily="2" charset="-122"/>
                  <a:cs typeface="Times New Roman" pitchFamily="18" charset="0"/>
                </a:rPr>
                <a:t>ES</a:t>
              </a:r>
              <a:endParaRPr lang="zh-CN" altLang="en-US" b="1" dirty="0">
                <a:solidFill>
                  <a:srgbClr val="000000"/>
                </a:solidFill>
                <a:latin typeface="Times New Roman" pitchFamily="18" charset="0"/>
                <a:ea typeface="宋体" pitchFamily="2" charset="-122"/>
                <a:cs typeface="Times New Roman" pitchFamily="18" charset="0"/>
              </a:endParaRPr>
            </a:p>
          </p:txBody>
        </p:sp>
      </p:grpSp>
      <p:sp>
        <p:nvSpPr>
          <p:cNvPr id="110" name="矩形 109"/>
          <p:cNvSpPr/>
          <p:nvPr/>
        </p:nvSpPr>
        <p:spPr>
          <a:xfrm>
            <a:off x="881536" y="1300709"/>
            <a:ext cx="2970384" cy="400099"/>
          </a:xfrm>
          <a:prstGeom prst="rect">
            <a:avLst/>
          </a:prstGeom>
          <a:noFill/>
        </p:spPr>
        <p:txBody>
          <a:bodyPr wrap="square" lIns="91430" tIns="45715" rIns="91430" bIns="45715">
            <a:spAutoFit/>
          </a:bodyPr>
          <a:lstStyle/>
          <a:p>
            <a:pPr eaLnBrk="1" hangingPunct="1">
              <a:lnSpc>
                <a:spcPct val="100000"/>
              </a:lnSpc>
              <a:spcBef>
                <a:spcPts val="0"/>
              </a:spcBef>
              <a:spcAft>
                <a:spcPts val="1200"/>
              </a:spcAft>
              <a:buFont typeface="Wingdings" pitchFamily="2" charset="2"/>
              <a:buChar char="Ø"/>
            </a:pPr>
            <a:r>
              <a:rPr lang="en-US" altLang="zh-CN" i="1" dirty="0">
                <a:solidFill>
                  <a:srgbClr val="000000"/>
                </a:solidFill>
                <a:ea typeface="宋体" pitchFamily="2" charset="-122"/>
              </a:rPr>
              <a:t> Single plane injection</a:t>
            </a:r>
            <a:r>
              <a:rPr lang="en-US" altLang="zh-CN" dirty="0">
                <a:solidFill>
                  <a:srgbClr val="000000"/>
                </a:solidFill>
                <a:ea typeface="宋体" pitchFamily="2" charset="-122"/>
              </a:rPr>
              <a:t> </a:t>
            </a:r>
            <a:endParaRPr lang="en-US" altLang="zh-CN" i="1" dirty="0">
              <a:solidFill>
                <a:srgbClr val="000000"/>
              </a:solidFill>
              <a:latin typeface="Arial"/>
              <a:ea typeface="宋体" charset="-122"/>
              <a:cs typeface="Times New Roman" pitchFamily="18" charset="0"/>
            </a:endParaRPr>
          </a:p>
        </p:txBody>
      </p:sp>
      <p:sp>
        <p:nvSpPr>
          <p:cNvPr id="25" name="Rectangle 2"/>
          <p:cNvSpPr>
            <a:spLocks noChangeArrowheads="1"/>
          </p:cNvSpPr>
          <p:nvPr/>
        </p:nvSpPr>
        <p:spPr bwMode="auto">
          <a:xfrm>
            <a:off x="0" y="620688"/>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Two planes painting injection</a:t>
            </a:r>
            <a:endParaRPr lang="en-US" altLang="zh-CN" sz="3600" b="1" dirty="0">
              <a:solidFill>
                <a:srgbClr val="9933FF"/>
              </a:solidFill>
              <a:latin typeface="Calibri" pitchFamily="34" charset="0"/>
              <a:ea typeface="黑体" pitchFamily="2" charset="-122"/>
            </a:endParaRPr>
          </a:p>
        </p:txBody>
      </p:sp>
      <p:sp>
        <p:nvSpPr>
          <p:cNvPr id="44" name="矩形 43"/>
          <p:cNvSpPr/>
          <p:nvPr/>
        </p:nvSpPr>
        <p:spPr>
          <a:xfrm>
            <a:off x="4580334" y="1340768"/>
            <a:ext cx="3786246" cy="400099"/>
          </a:xfrm>
          <a:prstGeom prst="rect">
            <a:avLst/>
          </a:prstGeom>
          <a:noFill/>
        </p:spPr>
        <p:txBody>
          <a:bodyPr wrap="square" lIns="91430" tIns="45715" rIns="91430" bIns="45715">
            <a:spAutoFit/>
          </a:bodyPr>
          <a:lstStyle/>
          <a:p>
            <a:pPr eaLnBrk="1" hangingPunct="1">
              <a:lnSpc>
                <a:spcPct val="100000"/>
              </a:lnSpc>
              <a:spcAft>
                <a:spcPts val="600"/>
              </a:spcAft>
              <a:buFont typeface="Wingdings" pitchFamily="2" charset="2"/>
              <a:buChar char="Ø"/>
            </a:pPr>
            <a:r>
              <a:rPr lang="en-US" altLang="zh-CN" i="1" dirty="0">
                <a:solidFill>
                  <a:srgbClr val="000000"/>
                </a:solidFill>
                <a:latin typeface="Arial"/>
                <a:ea typeface="宋体" pitchFamily="2" charset="-122"/>
              </a:rPr>
              <a:t> Two planes painting injection</a:t>
            </a:r>
          </a:p>
        </p:txBody>
      </p:sp>
      <p:sp>
        <p:nvSpPr>
          <p:cNvPr id="46" name="矩形 45"/>
          <p:cNvSpPr/>
          <p:nvPr/>
        </p:nvSpPr>
        <p:spPr>
          <a:xfrm>
            <a:off x="3059832" y="3857863"/>
            <a:ext cx="6084168" cy="646321"/>
          </a:xfrm>
          <a:prstGeom prst="rect">
            <a:avLst/>
          </a:prstGeom>
          <a:noFill/>
        </p:spPr>
        <p:txBody>
          <a:bodyPr wrap="square" lIns="91430" tIns="45715" rIns="91430" bIns="45715">
            <a:spAutoFit/>
          </a:bodyPr>
          <a:lstStyle/>
          <a:p>
            <a:pPr algn="ctr" eaLnBrk="1" hangingPunct="1">
              <a:lnSpc>
                <a:spcPct val="100000"/>
              </a:lnSpc>
              <a:spcAft>
                <a:spcPts val="0"/>
              </a:spcAft>
            </a:pPr>
            <a:r>
              <a:rPr lang="en-US" altLang="zh-CN" sz="1800" b="1" i="1" dirty="0">
                <a:solidFill>
                  <a:srgbClr val="000000"/>
                </a:solidFill>
                <a:latin typeface="Arial"/>
                <a:ea typeface="宋体" pitchFamily="2" charset="-122"/>
              </a:rPr>
              <a:t>Correlated painting: </a:t>
            </a:r>
          </a:p>
          <a:p>
            <a:pPr eaLnBrk="1" hangingPunct="1">
              <a:lnSpc>
                <a:spcPct val="100000"/>
              </a:lnSpc>
              <a:spcAft>
                <a:spcPts val="0"/>
              </a:spcAft>
            </a:pPr>
            <a:r>
              <a:rPr lang="en-US" altLang="zh-CN" sz="1800" i="1" dirty="0">
                <a:solidFill>
                  <a:srgbClr val="000000"/>
                </a:solidFill>
                <a:latin typeface="Arial"/>
                <a:ea typeface="宋体" pitchFamily="2" charset="-122"/>
              </a:rPr>
              <a:t> Two groups of orbit bump for both horizontal and vertical</a:t>
            </a:r>
          </a:p>
        </p:txBody>
      </p:sp>
      <p:sp>
        <p:nvSpPr>
          <p:cNvPr id="47" name="矩形 46"/>
          <p:cNvSpPr/>
          <p:nvPr/>
        </p:nvSpPr>
        <p:spPr>
          <a:xfrm>
            <a:off x="5220072" y="3121814"/>
            <a:ext cx="2594568" cy="523210"/>
          </a:xfrm>
          <a:prstGeom prst="rect">
            <a:avLst/>
          </a:prstGeom>
          <a:noFill/>
        </p:spPr>
        <p:txBody>
          <a:bodyPr wrap="square" lIns="91430" tIns="45715" rIns="91430" bIns="45715">
            <a:spAutoFit/>
          </a:bodyPr>
          <a:lstStyle/>
          <a:p>
            <a:pPr eaLnBrk="1" hangingPunct="1">
              <a:lnSpc>
                <a:spcPct val="100000"/>
              </a:lnSpc>
              <a:spcAft>
                <a:spcPts val="0"/>
              </a:spcAft>
            </a:pPr>
            <a:r>
              <a:rPr lang="en-US" altLang="zh-CN" sz="1400" i="1" dirty="0">
                <a:solidFill>
                  <a:srgbClr val="000000"/>
                </a:solidFill>
                <a:latin typeface="Arial Narrow" panose="020B0606020202030204" pitchFamily="34" charset="0"/>
                <a:ea typeface="宋体" pitchFamily="2" charset="-122"/>
              </a:rPr>
              <a:t> Simultaneous injection in H and V</a:t>
            </a:r>
          </a:p>
          <a:p>
            <a:pPr eaLnBrk="1" hangingPunct="1">
              <a:lnSpc>
                <a:spcPct val="100000"/>
              </a:lnSpc>
              <a:spcAft>
                <a:spcPts val="0"/>
              </a:spcAft>
            </a:pPr>
            <a:r>
              <a:rPr lang="en-US" altLang="zh-CN" sz="1400" i="1" dirty="0">
                <a:solidFill>
                  <a:srgbClr val="000000"/>
                </a:solidFill>
                <a:latin typeface="Arial Narrow" panose="020B0606020202030204" pitchFamily="34" charset="0"/>
                <a:ea typeface="宋体" pitchFamily="2" charset="-122"/>
              </a:rPr>
              <a:t> phase spaces using </a:t>
            </a:r>
            <a:r>
              <a:rPr lang="en-US" altLang="zh-CN" sz="1400" b="1" i="1" dirty="0">
                <a:solidFill>
                  <a:srgbClr val="0000FF"/>
                </a:solidFill>
                <a:latin typeface="Arial Narrow" panose="020B0606020202030204" pitchFamily="34" charset="0"/>
                <a:ea typeface="宋体" pitchFamily="2" charset="-122"/>
              </a:rPr>
              <a:t>tilted septum</a:t>
            </a:r>
            <a:r>
              <a:rPr lang="en-US" altLang="zh-CN" sz="1400" i="1" dirty="0">
                <a:solidFill>
                  <a:srgbClr val="000000"/>
                </a:solidFill>
                <a:latin typeface="Arial Narrow" panose="020B0606020202030204" pitchFamily="34" charset="0"/>
                <a:ea typeface="宋体" pitchFamily="2" charset="-122"/>
              </a:rPr>
              <a:t>     </a:t>
            </a:r>
            <a:endParaRPr lang="en-US" altLang="zh-CN" sz="1400" i="1" dirty="0">
              <a:solidFill>
                <a:srgbClr val="CC3300"/>
              </a:solidFill>
              <a:latin typeface="Arial Narrow" panose="020B0606020202030204" pitchFamily="34" charset="0"/>
              <a:ea typeface="宋体" pitchFamily="2" charset="-122"/>
            </a:endParaRPr>
          </a:p>
        </p:txBody>
      </p:sp>
      <p:sp>
        <p:nvSpPr>
          <p:cNvPr id="63" name="Rectangle 3"/>
          <p:cNvSpPr txBox="1">
            <a:spLocks noChangeArrowheads="1"/>
          </p:cNvSpPr>
          <p:nvPr/>
        </p:nvSpPr>
        <p:spPr bwMode="auto">
          <a:xfrm>
            <a:off x="1219576" y="4455352"/>
            <a:ext cx="6736800" cy="2286016"/>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a:lnSpc>
                <a:spcPct val="100000"/>
              </a:lnSpc>
              <a:spcBef>
                <a:spcPts val="0"/>
              </a:spcBef>
              <a:spcAft>
                <a:spcPts val="1200"/>
              </a:spcAft>
              <a:buClr>
                <a:srgbClr val="3333FF"/>
              </a:buClr>
            </a:pPr>
            <a:r>
              <a:rPr lang="en-US" altLang="zh-CN" sz="2200" b="1" dirty="0">
                <a:solidFill>
                  <a:srgbClr val="C00000"/>
                </a:solidFill>
                <a:latin typeface="Calibri" pitchFamily="34" charset="0"/>
                <a:ea typeface="宋体" pitchFamily="2" charset="-122"/>
              </a:rPr>
              <a:t>Challenges:</a:t>
            </a:r>
            <a:endParaRPr lang="en-US" altLang="ko-KR" sz="2200" b="1" kern="0" dirty="0">
              <a:solidFill>
                <a:srgbClr val="0000CC"/>
              </a:solidFill>
              <a:ea typeface="宋体"/>
            </a:endParaRPr>
          </a:p>
          <a:p>
            <a:pPr>
              <a:lnSpc>
                <a:spcPct val="100000"/>
              </a:lnSpc>
              <a:spcBef>
                <a:spcPts val="0"/>
              </a:spcBef>
              <a:spcAft>
                <a:spcPts val="0"/>
              </a:spcAft>
              <a:buClr>
                <a:srgbClr val="000000"/>
              </a:buClr>
              <a:buFont typeface="Wingdings" pitchFamily="2" charset="2"/>
              <a:buChar char="q"/>
              <a:defRPr/>
            </a:pPr>
            <a:r>
              <a:rPr lang="en-US" altLang="ko-KR" sz="1800" b="1" kern="0" dirty="0">
                <a:solidFill>
                  <a:srgbClr val="000000"/>
                </a:solidFill>
                <a:ea typeface="宋体"/>
              </a:rPr>
              <a:t>Many dynamics designs should be studied carefully</a:t>
            </a:r>
          </a:p>
          <a:p>
            <a:pPr>
              <a:lnSpc>
                <a:spcPct val="100000"/>
              </a:lnSpc>
              <a:spcBef>
                <a:spcPts val="0"/>
              </a:spcBef>
              <a:spcAft>
                <a:spcPts val="0"/>
              </a:spcAft>
              <a:buClr>
                <a:srgbClr val="000000"/>
              </a:buClr>
              <a:defRPr/>
            </a:pPr>
            <a:r>
              <a:rPr lang="en-US" altLang="ko-KR" sz="1800" b="1" kern="0" dirty="0">
                <a:solidFill>
                  <a:srgbClr val="000000"/>
                </a:solidFill>
                <a:ea typeface="宋体"/>
              </a:rPr>
              <a:t>      </a:t>
            </a:r>
            <a:r>
              <a:rPr lang="en-US" altLang="ko-KR" sz="1800" b="1" i="1" kern="0" dirty="0">
                <a:solidFill>
                  <a:srgbClr val="000000"/>
                </a:solidFill>
                <a:ea typeface="宋体"/>
              </a:rPr>
              <a:t>r</a:t>
            </a:r>
            <a:r>
              <a:rPr lang="en-US" altLang="ko-KR" sz="1800" i="1" kern="0" dirty="0">
                <a:solidFill>
                  <a:srgbClr val="000000"/>
                </a:solidFill>
                <a:ea typeface="宋体"/>
              </a:rPr>
              <a:t>ing lattice, injection optics match, septum angle</a:t>
            </a:r>
            <a:endParaRPr lang="en-US" altLang="ko-KR" sz="1800" b="1" kern="0" dirty="0">
              <a:solidFill>
                <a:srgbClr val="000000"/>
              </a:solidFill>
              <a:ea typeface="宋体"/>
            </a:endParaRPr>
          </a:p>
          <a:p>
            <a:pPr>
              <a:lnSpc>
                <a:spcPct val="100000"/>
              </a:lnSpc>
              <a:spcBef>
                <a:spcPts val="0"/>
              </a:spcBef>
              <a:spcAft>
                <a:spcPts val="0"/>
              </a:spcAft>
              <a:buClr>
                <a:srgbClr val="000000"/>
              </a:buClr>
              <a:buFont typeface="Wingdings" pitchFamily="2" charset="2"/>
              <a:buChar char="q"/>
              <a:defRPr/>
            </a:pPr>
            <a:r>
              <a:rPr lang="en-US" altLang="ko-KR" sz="1800" b="1" kern="0" dirty="0">
                <a:solidFill>
                  <a:srgbClr val="000000"/>
                </a:solidFill>
                <a:ea typeface="宋体"/>
              </a:rPr>
              <a:t> Non-linear space charge effect will cause </a:t>
            </a:r>
          </a:p>
          <a:p>
            <a:pPr>
              <a:lnSpc>
                <a:spcPct val="100000"/>
              </a:lnSpc>
              <a:spcBef>
                <a:spcPts val="0"/>
              </a:spcBef>
              <a:spcAft>
                <a:spcPts val="0"/>
              </a:spcAft>
              <a:buClr>
                <a:srgbClr val="000000"/>
              </a:buClr>
              <a:defRPr/>
            </a:pPr>
            <a:r>
              <a:rPr lang="en-US" altLang="ko-KR" sz="1800" b="1" kern="0" dirty="0">
                <a:solidFill>
                  <a:srgbClr val="000000"/>
                </a:solidFill>
                <a:ea typeface="宋体"/>
              </a:rPr>
              <a:t>     </a:t>
            </a:r>
            <a:r>
              <a:rPr lang="en-US" altLang="ko-KR" sz="1800" i="1" kern="0" dirty="0">
                <a:solidFill>
                  <a:srgbClr val="000000"/>
                </a:solidFill>
                <a:ea typeface="宋体"/>
              </a:rPr>
              <a:t> tune spread, beam halo, </a:t>
            </a:r>
            <a:r>
              <a:rPr lang="en-US" altLang="ko-KR" sz="1800" i="1" kern="0" dirty="0" err="1">
                <a:solidFill>
                  <a:srgbClr val="000000"/>
                </a:solidFill>
                <a:ea typeface="宋体"/>
              </a:rPr>
              <a:t>emittance</a:t>
            </a:r>
            <a:r>
              <a:rPr lang="en-US" altLang="ko-KR" sz="1800" i="1" kern="0" dirty="0">
                <a:solidFill>
                  <a:srgbClr val="000000"/>
                </a:solidFill>
                <a:ea typeface="宋体"/>
              </a:rPr>
              <a:t> growth</a:t>
            </a:r>
            <a:r>
              <a:rPr lang="en-US" altLang="ko-KR" sz="1800" b="1" kern="0" dirty="0">
                <a:solidFill>
                  <a:srgbClr val="000000"/>
                </a:solidFill>
                <a:ea typeface="宋体"/>
              </a:rPr>
              <a:t>     </a:t>
            </a:r>
          </a:p>
          <a:p>
            <a:pPr>
              <a:lnSpc>
                <a:spcPct val="100000"/>
              </a:lnSpc>
              <a:spcBef>
                <a:spcPts val="0"/>
              </a:spcBef>
              <a:spcAft>
                <a:spcPts val="0"/>
              </a:spcAft>
              <a:buClr>
                <a:srgbClr val="000000"/>
              </a:buClr>
              <a:buFont typeface="Wingdings" pitchFamily="2" charset="2"/>
              <a:buChar char="q"/>
              <a:defRPr/>
            </a:pPr>
            <a:r>
              <a:rPr lang="en-US" altLang="ko-KR" sz="1800" b="1" kern="0" dirty="0">
                <a:solidFill>
                  <a:srgbClr val="000000"/>
                </a:solidFill>
                <a:ea typeface="宋体"/>
              </a:rPr>
              <a:t> Electron cooling </a:t>
            </a:r>
          </a:p>
          <a:p>
            <a:pPr>
              <a:lnSpc>
                <a:spcPct val="100000"/>
              </a:lnSpc>
              <a:spcBef>
                <a:spcPts val="0"/>
              </a:spcBef>
              <a:spcAft>
                <a:spcPts val="0"/>
              </a:spcAft>
              <a:buClr>
                <a:srgbClr val="000000"/>
              </a:buClr>
              <a:buFont typeface="Wingdings" pitchFamily="2" charset="2"/>
              <a:buChar char="q"/>
              <a:defRPr/>
            </a:pPr>
            <a:r>
              <a:rPr lang="en-US" altLang="ko-KR" sz="1800" b="1" kern="0" dirty="0">
                <a:solidFill>
                  <a:srgbClr val="000000"/>
                </a:solidFill>
                <a:ea typeface="宋体"/>
              </a:rPr>
              <a:t> No experience to use the tilted septum injection</a:t>
            </a:r>
          </a:p>
        </p:txBody>
      </p:sp>
      <p:sp>
        <p:nvSpPr>
          <p:cNvPr id="15" name="Rectangle 2"/>
          <p:cNvSpPr>
            <a:spLocks noChangeArrowheads="1"/>
          </p:cNvSpPr>
          <p:nvPr/>
        </p:nvSpPr>
        <p:spPr bwMode="auto">
          <a:xfrm>
            <a:off x="83880" y="-81390"/>
            <a:ext cx="46047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加速器挑战性</a:t>
            </a:r>
            <a:r>
              <a:rPr lang="en-US" altLang="zh-CN" sz="3600" b="1" dirty="0" smtClean="0">
                <a:solidFill>
                  <a:srgbClr val="336699"/>
                </a:solidFill>
                <a:effectLst>
                  <a:outerShdw blurRad="38100" dist="38100" dir="2700000" algn="tl">
                    <a:srgbClr val="C0C0C0"/>
                  </a:outerShdw>
                </a:effectLst>
              </a:rPr>
              <a:t>-4</a:t>
            </a:r>
            <a:endParaRPr lang="zh-CN" altLang="en-US" sz="3600" b="1" dirty="0">
              <a:solidFill>
                <a:srgbClr val="336699"/>
              </a:solidFill>
              <a:effectLst>
                <a:outerShdw blurRad="38100" dist="38100" dir="2700000" algn="tl">
                  <a:srgbClr val="C0C0C0"/>
                </a:outerShdw>
              </a:effectLst>
            </a:endParaRPr>
          </a:p>
        </p:txBody>
      </p:sp>
      <p:sp>
        <p:nvSpPr>
          <p:cNvPr id="16" name="Line 49"/>
          <p:cNvSpPr>
            <a:spLocks noChangeShapeType="1"/>
          </p:cNvSpPr>
          <p:nvPr/>
        </p:nvSpPr>
        <p:spPr bwMode="auto">
          <a:xfrm>
            <a:off x="0" y="638779"/>
            <a:ext cx="4481990" cy="556"/>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2290597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012" name="Group 188"/>
          <p:cNvGraphicFramePr>
            <a:graphicFrameLocks noGrp="1"/>
          </p:cNvGraphicFramePr>
          <p:nvPr>
            <p:extLst>
              <p:ext uri="{D42A27DB-BD31-4B8C-83A1-F6EECF244321}">
                <p14:modId xmlns:p14="http://schemas.microsoft.com/office/powerpoint/2010/main" val="2373424027"/>
              </p:ext>
            </p:extLst>
          </p:nvPr>
        </p:nvGraphicFramePr>
        <p:xfrm>
          <a:off x="285720" y="2073520"/>
          <a:ext cx="8286779" cy="1931544"/>
        </p:xfrm>
        <a:graphic>
          <a:graphicData uri="http://schemas.openxmlformats.org/drawingml/2006/table">
            <a:tbl>
              <a:tblPr>
                <a:tableStyleId>{EB344D84-9AFB-497E-A393-DC336BA19D2E}</a:tableStyleId>
              </a:tblPr>
              <a:tblGrid>
                <a:gridCol w="857227"/>
                <a:gridCol w="1000132"/>
                <a:gridCol w="1143008"/>
                <a:gridCol w="785818"/>
                <a:gridCol w="1071570"/>
                <a:gridCol w="1214446"/>
                <a:gridCol w="1071570"/>
                <a:gridCol w="1143008"/>
              </a:tblGrid>
              <a:tr h="834264">
                <a:tc>
                  <a:txBody>
                    <a:bodyPr/>
                    <a:lstStyle/>
                    <a:p>
                      <a:pPr marL="0" marR="0" lvl="0" indent="0" algn="ctr" defTabSz="914400" rtl="0" eaLnBrk="1" fontAlgn="base" latinLnBrk="0" hangingPunct="1">
                        <a:lnSpc>
                          <a:spcPct val="80000"/>
                        </a:lnSpc>
                        <a:spcBef>
                          <a:spcPts val="0"/>
                        </a:spcBef>
                        <a:spcAft>
                          <a:spcPct val="0"/>
                        </a:spcAft>
                        <a:buClrTx/>
                        <a:buSzTx/>
                        <a:buFontTx/>
                        <a:buNone/>
                        <a:tabLst/>
                      </a:pPr>
                      <a:r>
                        <a:rPr kumimoji="0" lang="en-US" altLang="zh-CN" sz="1800" u="none" strike="noStrike" cap="none" normalizeH="0" baseline="0" dirty="0" smtClean="0">
                          <a:ln>
                            <a:noFill/>
                          </a:ln>
                          <a:effectLst/>
                        </a:rPr>
                        <a:t>Ions</a:t>
                      </a:r>
                      <a:endParaRPr kumimoji="0" lang="zh-CN" altLang="en-US"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Energy</a:t>
                      </a:r>
                      <a:endParaRPr kumimoji="0" lang="zh-CN" altLang="en-US" sz="1800" u="none" strike="noStrike" cap="none" normalizeH="0" baseline="0" dirty="0" smtClean="0">
                        <a:ln>
                          <a:noFill/>
                        </a:ln>
                        <a:effectLst/>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MeV</a:t>
                      </a:r>
                      <a:r>
                        <a:rPr kumimoji="0" lang="en-US" altLang="zh-CN" sz="1800" u="none" strike="noStrike" cap="none" normalizeH="0" baseline="0" dirty="0" smtClean="0">
                          <a:ln>
                            <a:noFill/>
                          </a:ln>
                          <a:effectLst/>
                        </a:rPr>
                        <a:t>/u)</a:t>
                      </a:r>
                      <a:endParaRPr kumimoji="0" lang="en-US" altLang="zh-CN"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Injection current</a:t>
                      </a:r>
                      <a:endParaRPr kumimoji="0" lang="zh-CN" altLang="en-US" sz="1800" u="none" strike="noStrike" cap="none" normalizeH="0" baseline="0" dirty="0" smtClean="0">
                        <a:ln>
                          <a:noFill/>
                        </a:ln>
                        <a:effectLst/>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800" u="none" strike="noStrike" cap="none" normalizeH="0" baseline="0" dirty="0" smtClean="0">
                          <a:ln>
                            <a:noFill/>
                          </a:ln>
                          <a:effectLst/>
                        </a:rPr>
                        <a:t>（</a:t>
                      </a:r>
                      <a:r>
                        <a:rPr kumimoji="0" lang="en-US" altLang="zh-CN" sz="1800" u="none" strike="noStrike" cap="none" normalizeH="0" baseline="0" dirty="0" err="1" smtClean="0">
                          <a:ln>
                            <a:noFill/>
                          </a:ln>
                          <a:effectLst/>
                        </a:rPr>
                        <a:t>pmA</a:t>
                      </a:r>
                      <a:r>
                        <a:rPr kumimoji="0" lang="zh-CN" altLang="en-US" sz="1800" u="none" strike="noStrike" cap="none" normalizeH="0" baseline="0" dirty="0" smtClean="0">
                          <a:ln>
                            <a:noFill/>
                          </a:ln>
                          <a:effectLst/>
                        </a:rPr>
                        <a:t>）</a:t>
                      </a:r>
                      <a:endParaRPr kumimoji="0" lang="zh-CN" altLang="en-US"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Plane</a:t>
                      </a:r>
                      <a:endParaRPr kumimoji="0" lang="zh-CN" altLang="en-US"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Injection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turns</a:t>
                      </a:r>
                      <a:endParaRPr kumimoji="0" lang="zh-CN" altLang="en-US"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Single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time </a:t>
                      </a:r>
                      <a:endParaRPr kumimoji="0" lang="zh-CN" altLang="en-US"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Injection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smtClean="0">
                          <a:ln>
                            <a:noFill/>
                          </a:ln>
                          <a:effectLst/>
                        </a:rPr>
                        <a:t>times</a:t>
                      </a:r>
                      <a:endParaRPr kumimoji="0" lang="zh-CN" altLang="en-US"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c>
                  <a:txBody>
                    <a:bodyPr/>
                    <a:lstStyle/>
                    <a:p>
                      <a:pPr marL="0" marR="0" lvl="0" indent="0" algn="ctr" defTabSz="914400" rtl="0" eaLnBrk="1" fontAlgn="base" latinLnBrk="0" hangingPunct="1">
                        <a:lnSpc>
                          <a:spcPct val="80000"/>
                        </a:lnSpc>
                        <a:spcBef>
                          <a:spcPts val="0"/>
                        </a:spcBef>
                        <a:spcAft>
                          <a:spcPct val="0"/>
                        </a:spcAft>
                        <a:buClrTx/>
                        <a:buSzTx/>
                        <a:buFontTx/>
                        <a:buNone/>
                        <a:tabLst/>
                      </a:pPr>
                      <a:r>
                        <a:rPr kumimoji="0" lang="en-US" altLang="zh-CN" sz="1800" u="none" strike="noStrike" cap="none" normalizeH="0" baseline="0" dirty="0" smtClean="0">
                          <a:ln>
                            <a:noFill/>
                          </a:ln>
                          <a:effectLst/>
                        </a:rPr>
                        <a:t>intensity</a:t>
                      </a:r>
                      <a:endParaRPr kumimoji="0" lang="zh-CN" altLang="en-US" sz="1800" b="1" i="0" u="none" strike="noStrike" cap="none" normalizeH="0" baseline="0" dirty="0" smtClean="0">
                        <a:ln>
                          <a:noFill/>
                        </a:ln>
                        <a:solidFill>
                          <a:schemeClr val="tx1"/>
                        </a:solidFill>
                        <a:effectLst/>
                        <a:latin typeface="+mj-lt"/>
                        <a:ea typeface="黑体" pitchFamily="2" charset="-122"/>
                      </a:endParaRPr>
                    </a:p>
                  </a:txBody>
                  <a:tcPr marL="90000" marR="90000" marT="46800" marB="46800" anchor="ctr" horzOverflow="overflow"/>
                </a:tc>
              </a:tr>
              <a:tr h="33832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30000" dirty="0" smtClean="0">
                          <a:ln>
                            <a:noFill/>
                          </a:ln>
                          <a:effectLst/>
                        </a:rPr>
                        <a:t>238</a:t>
                      </a:r>
                      <a:r>
                        <a:rPr kumimoji="0" lang="en-US" altLang="zh-CN" sz="1600" u="none" strike="noStrike" cap="none" normalizeH="0" baseline="0" dirty="0" smtClean="0">
                          <a:ln>
                            <a:noFill/>
                          </a:ln>
                          <a:effectLst/>
                        </a:rPr>
                        <a:t>U</a:t>
                      </a:r>
                      <a:r>
                        <a:rPr kumimoji="0" lang="en-US" altLang="zh-CN" sz="1600" u="none" strike="noStrike" cap="none" normalizeH="0" baseline="30000" dirty="0" smtClean="0">
                          <a:ln>
                            <a:noFill/>
                          </a:ln>
                          <a:effectLst/>
                        </a:rPr>
                        <a:t>34+</a:t>
                      </a: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anchor="ctr" horzOverflow="overflow"/>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rPr>
                        <a:t>25</a:t>
                      </a: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anchor="ctr" horzOverflow="overflow"/>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rPr>
                        <a:t>0.028</a:t>
                      </a: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H</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33</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3.3</a:t>
                      </a:r>
                      <a:r>
                        <a:rPr kumimoji="0" lang="en-US" altLang="zh-CN" sz="1600" u="none" strike="noStrike" cap="none" normalizeH="0" baseline="0" dirty="0" smtClean="0">
                          <a:ln>
                            <a:noFill/>
                          </a:ln>
                          <a:effectLst/>
                        </a:rPr>
                        <a:t>10</a:t>
                      </a:r>
                      <a:r>
                        <a:rPr kumimoji="0" lang="en-US" altLang="zh-CN" sz="1600" u="none" strike="noStrike" cap="none" normalizeH="0" baseline="30000" dirty="0" smtClean="0">
                          <a:ln>
                            <a:noFill/>
                          </a:ln>
                          <a:effectLst/>
                        </a:rPr>
                        <a:t>10</a:t>
                      </a:r>
                      <a:r>
                        <a:rPr kumimoji="0" lang="en-US" altLang="zh-CN" sz="1600" u="none" strike="noStrike" cap="none" normalizeH="0" baseline="0" dirty="0" smtClean="0">
                          <a:ln>
                            <a:noFill/>
                          </a:ln>
                          <a:effectLst/>
                        </a:rPr>
                        <a:t> </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rPr>
                        <a:t>10</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3.3</a:t>
                      </a:r>
                      <a:r>
                        <a:rPr kumimoji="0" lang="en-US" altLang="zh-CN" sz="1600" u="none" strike="noStrike" cap="none" normalizeH="0" baseline="0" dirty="0" smtClean="0">
                          <a:ln>
                            <a:noFill/>
                          </a:ln>
                          <a:effectLst/>
                        </a:rPr>
                        <a:t>10</a:t>
                      </a:r>
                      <a:r>
                        <a:rPr kumimoji="0" lang="en-US" altLang="zh-CN" sz="1600" u="none" strike="noStrike" cap="none" normalizeH="0" baseline="30000" dirty="0" smtClean="0">
                          <a:ln>
                            <a:noFill/>
                          </a:ln>
                          <a:effectLst/>
                        </a:rPr>
                        <a:t>11</a:t>
                      </a:r>
                      <a:endParaRPr kumimoji="0" lang="en-US" altLang="zh-CN" sz="1600" b="0" i="0" u="none" strike="noStrike" cap="none" normalizeH="0" baseline="30000" dirty="0" smtClean="0">
                        <a:ln>
                          <a:noFill/>
                        </a:ln>
                        <a:solidFill>
                          <a:schemeClr val="tx1"/>
                        </a:solidFill>
                        <a:effectLst/>
                        <a:latin typeface="Arial" charset="0"/>
                        <a:ea typeface="黑体" pitchFamily="2" charset="-122"/>
                      </a:endParaRPr>
                    </a:p>
                  </a:txBody>
                  <a:tcPr horzOverflow="overflow"/>
                </a:tc>
              </a:tr>
              <a:tr h="33832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V</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16</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1.6</a:t>
                      </a:r>
                      <a:r>
                        <a:rPr kumimoji="0" lang="en-US" altLang="zh-CN" sz="1600" u="none" strike="noStrike" cap="none" normalizeH="0" baseline="0" dirty="0" smtClean="0">
                          <a:ln>
                            <a:noFill/>
                          </a:ln>
                          <a:effectLst/>
                        </a:rPr>
                        <a:t>10</a:t>
                      </a:r>
                      <a:r>
                        <a:rPr kumimoji="0" lang="en-US" altLang="zh-CN" sz="1600" u="none" strike="noStrike" cap="none" normalizeH="0" baseline="30000" dirty="0" smtClean="0">
                          <a:ln>
                            <a:noFill/>
                          </a:ln>
                          <a:effectLst/>
                        </a:rPr>
                        <a:t>10</a:t>
                      </a:r>
                      <a:r>
                        <a:rPr kumimoji="0" lang="en-US" altLang="zh-CN" sz="1600" u="none" strike="noStrike" cap="none" normalizeH="0" baseline="0" dirty="0" smtClean="0">
                          <a:ln>
                            <a:noFill/>
                          </a:ln>
                          <a:effectLst/>
                        </a:rPr>
                        <a:t> </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rPr>
                        <a:t>20</a:t>
                      </a:r>
                      <a:endParaRPr kumimoji="0" lang="en-US" altLang="zh-CN" sz="1600" b="0" i="0" u="none" strike="noStrike" cap="none" normalizeH="0" baseline="0" dirty="0" smtClean="0">
                        <a:ln>
                          <a:noFill/>
                        </a:ln>
                        <a:solidFill>
                          <a:schemeClr val="tx1"/>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smtClean="0">
                          <a:ln>
                            <a:noFill/>
                          </a:ln>
                          <a:effectLst/>
                          <a:sym typeface="Symbol" pitchFamily="18" charset="2"/>
                        </a:rPr>
                        <a:t>3.3</a:t>
                      </a:r>
                      <a:r>
                        <a:rPr kumimoji="0" lang="en-US" altLang="zh-CN" sz="1600" u="none" strike="noStrike" cap="none" normalizeH="0" baseline="0" dirty="0" smtClean="0">
                          <a:ln>
                            <a:noFill/>
                          </a:ln>
                          <a:effectLst/>
                        </a:rPr>
                        <a:t>10</a:t>
                      </a:r>
                      <a:r>
                        <a:rPr kumimoji="0" lang="en-US" altLang="zh-CN" sz="1600" u="none" strike="noStrike" cap="none" normalizeH="0" baseline="30000" dirty="0" smtClean="0">
                          <a:ln>
                            <a:noFill/>
                          </a:ln>
                          <a:effectLst/>
                        </a:rPr>
                        <a:t>11</a:t>
                      </a:r>
                      <a:endParaRPr kumimoji="0" lang="en-US" altLang="zh-CN" sz="1600" b="0" i="0" u="none" strike="noStrike" cap="none" normalizeH="0" baseline="30000" dirty="0" smtClean="0">
                        <a:ln>
                          <a:noFill/>
                        </a:ln>
                        <a:solidFill>
                          <a:schemeClr val="tx1"/>
                        </a:solidFill>
                        <a:effectLst/>
                        <a:latin typeface="Arial" charset="0"/>
                        <a:ea typeface="黑体" pitchFamily="2" charset="-122"/>
                      </a:endParaRPr>
                    </a:p>
                  </a:txBody>
                  <a:tcPr horzOverflow="overflow"/>
                </a:tc>
              </a:tr>
              <a:tr h="33832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anchor="ct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anchor="ctr" horzOverflow="overflow"/>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Arial" charset="0"/>
                        <a:ea typeface="宋体"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u="none" strike="noStrike" cap="none" normalizeH="0" baseline="0" dirty="0" smtClean="0">
                          <a:ln>
                            <a:noFill/>
                          </a:ln>
                          <a:solidFill>
                            <a:srgbClr val="C00000"/>
                          </a:solidFill>
                          <a:effectLst/>
                        </a:rPr>
                        <a:t>H+V</a:t>
                      </a:r>
                      <a:endParaRPr kumimoji="0" lang="en-US" altLang="zh-CN" sz="1600" b="1" i="0" u="none" strike="noStrike" cap="none" normalizeH="0" baseline="0" dirty="0" smtClean="0">
                        <a:ln>
                          <a:noFill/>
                        </a:ln>
                        <a:solidFill>
                          <a:srgbClr val="C00000"/>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u="none" strike="noStrike" cap="none" normalizeH="0" baseline="0" dirty="0" smtClean="0">
                          <a:ln>
                            <a:noFill/>
                          </a:ln>
                          <a:solidFill>
                            <a:srgbClr val="C00000"/>
                          </a:solidFill>
                          <a:effectLst/>
                        </a:rPr>
                        <a:t>150</a:t>
                      </a:r>
                      <a:endParaRPr kumimoji="0" lang="en-US" altLang="zh-CN" sz="1600" b="1" i="0" u="none" strike="noStrike" cap="none" normalizeH="0" baseline="0" dirty="0" smtClean="0">
                        <a:ln>
                          <a:noFill/>
                        </a:ln>
                        <a:solidFill>
                          <a:srgbClr val="C00000"/>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600" b="1" u="none" strike="noStrike" cap="none" normalizeH="0" baseline="0" dirty="0" smtClean="0">
                          <a:ln>
                            <a:noFill/>
                          </a:ln>
                          <a:solidFill>
                            <a:srgbClr val="C00000"/>
                          </a:solidFill>
                          <a:effectLst/>
                          <a:sym typeface="Symbol" pitchFamily="18" charset="2"/>
                        </a:rPr>
                        <a:t>1.6</a:t>
                      </a:r>
                      <a:r>
                        <a:rPr kumimoji="0" lang="en-US" altLang="zh-CN" sz="1600" b="1" u="none" strike="noStrike" cap="none" normalizeH="0" baseline="0" dirty="0" smtClean="0">
                          <a:ln>
                            <a:noFill/>
                          </a:ln>
                          <a:solidFill>
                            <a:srgbClr val="C00000"/>
                          </a:solidFill>
                          <a:effectLst/>
                        </a:rPr>
                        <a:t>10</a:t>
                      </a:r>
                      <a:r>
                        <a:rPr kumimoji="0" lang="en-US" altLang="zh-CN" sz="1600" b="1" u="none" strike="noStrike" cap="none" normalizeH="0" baseline="30000" dirty="0" smtClean="0">
                          <a:ln>
                            <a:noFill/>
                          </a:ln>
                          <a:solidFill>
                            <a:srgbClr val="C00000"/>
                          </a:solidFill>
                          <a:effectLst/>
                        </a:rPr>
                        <a:t>11</a:t>
                      </a:r>
                      <a:endParaRPr kumimoji="0" lang="en-US" altLang="zh-CN" sz="1600" b="1" i="0" u="none" strike="noStrike" cap="none" normalizeH="0" baseline="0" dirty="0" smtClean="0">
                        <a:ln>
                          <a:noFill/>
                        </a:ln>
                        <a:solidFill>
                          <a:srgbClr val="C00000"/>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u="none" strike="noStrike" cap="none" normalizeH="0" baseline="0" dirty="0" smtClean="0">
                          <a:ln>
                            <a:noFill/>
                          </a:ln>
                          <a:solidFill>
                            <a:srgbClr val="C00000"/>
                          </a:solidFill>
                          <a:effectLst/>
                        </a:rPr>
                        <a:t>2</a:t>
                      </a:r>
                      <a:endParaRPr kumimoji="0" lang="en-US" altLang="zh-CN" sz="1600" b="1" i="0" u="none" strike="noStrike" cap="none" normalizeH="0" baseline="0" dirty="0" smtClean="0">
                        <a:ln>
                          <a:noFill/>
                        </a:ln>
                        <a:solidFill>
                          <a:srgbClr val="C00000"/>
                        </a:solidFill>
                        <a:effectLst/>
                        <a:latin typeface="Arial" charset="0"/>
                        <a:ea typeface="黑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600" b="1" u="none" strike="noStrike" cap="none" normalizeH="0" baseline="0" dirty="0" smtClean="0">
                          <a:ln>
                            <a:noFill/>
                          </a:ln>
                          <a:solidFill>
                            <a:srgbClr val="C00000"/>
                          </a:solidFill>
                          <a:effectLst/>
                          <a:sym typeface="Symbol" pitchFamily="18" charset="2"/>
                        </a:rPr>
                        <a:t>3.3</a:t>
                      </a:r>
                      <a:r>
                        <a:rPr kumimoji="0" lang="en-US" altLang="zh-CN" sz="1600" b="1" u="none" strike="noStrike" cap="none" normalizeH="0" baseline="0" dirty="0" smtClean="0">
                          <a:ln>
                            <a:noFill/>
                          </a:ln>
                          <a:solidFill>
                            <a:srgbClr val="C00000"/>
                          </a:solidFill>
                          <a:effectLst/>
                        </a:rPr>
                        <a:t>10</a:t>
                      </a:r>
                      <a:r>
                        <a:rPr kumimoji="0" lang="en-US" altLang="zh-CN" sz="1600" b="1" u="none" strike="noStrike" cap="none" normalizeH="0" baseline="30000" dirty="0" smtClean="0">
                          <a:ln>
                            <a:noFill/>
                          </a:ln>
                          <a:solidFill>
                            <a:srgbClr val="C00000"/>
                          </a:solidFill>
                          <a:effectLst/>
                        </a:rPr>
                        <a:t>11</a:t>
                      </a:r>
                      <a:endParaRPr kumimoji="0" lang="en-US" altLang="zh-CN" sz="1600" b="1" i="0" u="none" strike="noStrike" cap="none" normalizeH="0" baseline="30000" dirty="0" smtClean="0">
                        <a:ln>
                          <a:noFill/>
                        </a:ln>
                        <a:solidFill>
                          <a:srgbClr val="C00000"/>
                        </a:solidFill>
                        <a:effectLst/>
                        <a:latin typeface="Arial" charset="0"/>
                        <a:ea typeface="黑体" pitchFamily="2" charset="-122"/>
                      </a:endParaRPr>
                    </a:p>
                  </a:txBody>
                  <a:tcPr horzOverflow="overflow"/>
                </a:tc>
              </a:tr>
            </a:tbl>
          </a:graphicData>
        </a:graphic>
      </p:graphicFrame>
      <p:sp>
        <p:nvSpPr>
          <p:cNvPr id="78013" name="Text Box 189"/>
          <p:cNvSpPr txBox="1">
            <a:spLocks noChangeArrowheads="1"/>
          </p:cNvSpPr>
          <p:nvPr/>
        </p:nvSpPr>
        <p:spPr bwMode="auto">
          <a:xfrm>
            <a:off x="1279576" y="4065190"/>
            <a:ext cx="7540896" cy="846375"/>
          </a:xfrm>
          <a:prstGeom prst="rect">
            <a:avLst/>
          </a:prstGeom>
          <a:noFill/>
          <a:ln w="9525">
            <a:noFill/>
            <a:miter lim="800000"/>
            <a:headEnd/>
            <a:tailEnd/>
          </a:ln>
          <a:effectLst/>
        </p:spPr>
        <p:txBody>
          <a:bodyPr wrap="square" lIns="91430" tIns="45715" rIns="91430" bIns="45715">
            <a:spAutoFit/>
          </a:bodyPr>
          <a:lstStyle/>
          <a:p>
            <a:pPr eaLnBrk="1" hangingPunct="1">
              <a:lnSpc>
                <a:spcPct val="100000"/>
              </a:lnSpc>
              <a:spcBef>
                <a:spcPts val="600"/>
              </a:spcBef>
              <a:defRPr/>
            </a:pPr>
            <a:r>
              <a:rPr lang="en-US" altLang="zh-CN" sz="2200" dirty="0">
                <a:solidFill>
                  <a:srgbClr val="0000CC"/>
                </a:solidFill>
                <a:latin typeface="Arial"/>
                <a:ea typeface="黑体" pitchFamily="2" charset="-122"/>
              </a:rPr>
              <a:t>Only one plane painting injection</a:t>
            </a:r>
          </a:p>
          <a:p>
            <a:pPr eaLnBrk="1" hangingPunct="1">
              <a:lnSpc>
                <a:spcPct val="100000"/>
              </a:lnSpc>
              <a:spcBef>
                <a:spcPts val="600"/>
              </a:spcBef>
              <a:defRPr/>
            </a:pPr>
            <a:r>
              <a:rPr lang="en-US" altLang="zh-CN" sz="2200" dirty="0">
                <a:solidFill>
                  <a:srgbClr val="000000"/>
                </a:solidFill>
                <a:latin typeface="Arial"/>
                <a:ea typeface="黑体" pitchFamily="2" charset="-122"/>
              </a:rPr>
              <a:t>   </a:t>
            </a:r>
            <a:r>
              <a:rPr lang="en-US" altLang="zh-CN" sz="2200" dirty="0">
                <a:solidFill>
                  <a:srgbClr val="C00000"/>
                </a:solidFill>
                <a:latin typeface="Arial"/>
                <a:ea typeface="黑体" pitchFamily="2" charset="-122"/>
              </a:rPr>
              <a:t>10-20</a:t>
            </a:r>
            <a:r>
              <a:rPr lang="en-US" altLang="zh-CN" sz="2200" dirty="0">
                <a:solidFill>
                  <a:srgbClr val="000000"/>
                </a:solidFill>
                <a:latin typeface="Arial"/>
                <a:ea typeface="黑体" pitchFamily="2" charset="-122"/>
              </a:rPr>
              <a:t> times injection to reach the design intensity </a:t>
            </a:r>
            <a:endParaRPr lang="zh-CN" altLang="en-US" sz="2200" dirty="0">
              <a:solidFill>
                <a:srgbClr val="000000"/>
              </a:solidFill>
              <a:latin typeface="Arial"/>
              <a:ea typeface="黑体" pitchFamily="2" charset="-122"/>
            </a:endParaRPr>
          </a:p>
        </p:txBody>
      </p:sp>
      <p:sp>
        <p:nvSpPr>
          <p:cNvPr id="25" name="Rectangle 2"/>
          <p:cNvSpPr>
            <a:spLocks noChangeArrowheads="1"/>
          </p:cNvSpPr>
          <p:nvPr/>
        </p:nvSpPr>
        <p:spPr bwMode="auto">
          <a:xfrm>
            <a:off x="180528" y="421928"/>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Two planes painting injection</a:t>
            </a:r>
            <a:endParaRPr lang="en-US" altLang="zh-CN" sz="3600" b="1" dirty="0">
              <a:solidFill>
                <a:srgbClr val="9933FF"/>
              </a:solidFill>
              <a:latin typeface="Calibri" pitchFamily="34" charset="0"/>
              <a:ea typeface="黑体" pitchFamily="2" charset="-122"/>
            </a:endParaRPr>
          </a:p>
        </p:txBody>
      </p:sp>
      <p:sp>
        <p:nvSpPr>
          <p:cNvPr id="27" name="TextBox 26"/>
          <p:cNvSpPr txBox="1"/>
          <p:nvPr/>
        </p:nvSpPr>
        <p:spPr>
          <a:xfrm>
            <a:off x="459182" y="1129335"/>
            <a:ext cx="1071570" cy="461665"/>
          </a:xfrm>
          <a:prstGeom prst="rect">
            <a:avLst/>
          </a:prstGeom>
          <a:noFill/>
        </p:spPr>
        <p:txBody>
          <a:bodyPr wrap="square" rtlCol="0">
            <a:spAutoFit/>
          </a:bodyPr>
          <a:lstStyle/>
          <a:p>
            <a:pPr eaLnBrk="1" hangingPunct="1">
              <a:lnSpc>
                <a:spcPct val="100000"/>
              </a:lnSpc>
            </a:pPr>
            <a:r>
              <a:rPr lang="en-US" altLang="zh-CN" sz="2400" b="1" dirty="0">
                <a:solidFill>
                  <a:srgbClr val="FF0000"/>
                </a:solidFill>
                <a:ea typeface="宋体" pitchFamily="2" charset="-122"/>
              </a:rPr>
              <a:t>R&amp;D</a:t>
            </a:r>
            <a:endParaRPr lang="zh-CN" altLang="en-US" sz="2400" b="1" dirty="0">
              <a:solidFill>
                <a:srgbClr val="FF0000"/>
              </a:solidFill>
              <a:ea typeface="宋体" pitchFamily="2" charset="-122"/>
            </a:endParaRPr>
          </a:p>
        </p:txBody>
      </p:sp>
      <p:sp>
        <p:nvSpPr>
          <p:cNvPr id="28" name="矩形 27"/>
          <p:cNvSpPr/>
          <p:nvPr/>
        </p:nvSpPr>
        <p:spPr>
          <a:xfrm>
            <a:off x="443416" y="1557963"/>
            <a:ext cx="6000792" cy="430877"/>
          </a:xfrm>
          <a:prstGeom prst="rect">
            <a:avLst/>
          </a:prstGeom>
          <a:noFill/>
        </p:spPr>
        <p:txBody>
          <a:bodyPr wrap="square" lIns="91430" tIns="45715" rIns="91430" bIns="45715">
            <a:spAutoFit/>
          </a:bodyPr>
          <a:lstStyle/>
          <a:p>
            <a:pPr eaLnBrk="1" hangingPunct="1">
              <a:lnSpc>
                <a:spcPct val="100000"/>
              </a:lnSpc>
              <a:spcAft>
                <a:spcPts val="600"/>
              </a:spcAft>
              <a:buFont typeface="Wingdings" pitchFamily="2" charset="2"/>
              <a:buChar char="Ø"/>
            </a:pPr>
            <a:r>
              <a:rPr lang="en-US" altLang="zh-CN" sz="2200" dirty="0">
                <a:solidFill>
                  <a:srgbClr val="000000"/>
                </a:solidFill>
                <a:latin typeface="Arial"/>
                <a:ea typeface="宋体" pitchFamily="2" charset="-122"/>
              </a:rPr>
              <a:t> Simulation of </a:t>
            </a:r>
            <a:r>
              <a:rPr lang="en-US" altLang="zh-CN" sz="2200" dirty="0" err="1">
                <a:solidFill>
                  <a:srgbClr val="000000"/>
                </a:solidFill>
                <a:latin typeface="Arial"/>
                <a:ea typeface="宋体" pitchFamily="2" charset="-122"/>
              </a:rPr>
              <a:t>BRing</a:t>
            </a:r>
            <a:r>
              <a:rPr lang="en-US" altLang="zh-CN" sz="2200" dirty="0">
                <a:solidFill>
                  <a:srgbClr val="000000"/>
                </a:solidFill>
                <a:latin typeface="Arial"/>
                <a:ea typeface="宋体" pitchFamily="2" charset="-122"/>
              </a:rPr>
              <a:t> painting injection</a:t>
            </a:r>
          </a:p>
        </p:txBody>
      </p:sp>
      <p:sp>
        <p:nvSpPr>
          <p:cNvPr id="29" name="Text Box 189"/>
          <p:cNvSpPr txBox="1">
            <a:spLocks noChangeArrowheads="1"/>
          </p:cNvSpPr>
          <p:nvPr/>
        </p:nvSpPr>
        <p:spPr bwMode="auto">
          <a:xfrm>
            <a:off x="1248044" y="5191462"/>
            <a:ext cx="6882558" cy="1261874"/>
          </a:xfrm>
          <a:prstGeom prst="rect">
            <a:avLst/>
          </a:prstGeom>
          <a:gradFill rotWithShape="1">
            <a:gsLst>
              <a:gs pos="0">
                <a:schemeClr val="bg1"/>
              </a:gs>
              <a:gs pos="100000">
                <a:srgbClr val="66FFCC">
                  <a:alpha val="30000"/>
                </a:srgbClr>
              </a:gs>
            </a:gsLst>
            <a:path path="shape">
              <a:fillToRect l="50000" t="50000" r="50000" b="50000"/>
            </a:path>
          </a:gradFill>
          <a:ln w="9525">
            <a:noFill/>
            <a:miter lim="800000"/>
            <a:headEnd/>
            <a:tailEnd/>
          </a:ln>
          <a:effectLst/>
        </p:spPr>
        <p:txBody>
          <a:bodyPr wrap="square" lIns="91430" tIns="45715" rIns="91430" bIns="45715">
            <a:spAutoFit/>
          </a:bodyPr>
          <a:lstStyle/>
          <a:p>
            <a:pPr eaLnBrk="1" hangingPunct="1">
              <a:lnSpc>
                <a:spcPct val="100000"/>
              </a:lnSpc>
              <a:spcAft>
                <a:spcPts val="0"/>
              </a:spcAft>
            </a:pPr>
            <a:r>
              <a:rPr lang="en-US" altLang="zh-CN" sz="2200" dirty="0">
                <a:solidFill>
                  <a:srgbClr val="0000CC"/>
                </a:solidFill>
                <a:latin typeface="Arial"/>
                <a:ea typeface="黑体" pitchFamily="2" charset="-122"/>
              </a:rPr>
              <a:t>Two planes painting injection</a:t>
            </a:r>
            <a:endParaRPr lang="en-US" altLang="zh-CN" sz="2200" dirty="0">
              <a:solidFill>
                <a:srgbClr val="9900CC"/>
              </a:solidFill>
              <a:latin typeface="Arial"/>
              <a:ea typeface="黑体" pitchFamily="2" charset="-122"/>
            </a:endParaRPr>
          </a:p>
          <a:p>
            <a:pPr eaLnBrk="1" hangingPunct="1">
              <a:lnSpc>
                <a:spcPct val="100000"/>
              </a:lnSpc>
              <a:spcBef>
                <a:spcPts val="600"/>
              </a:spcBef>
              <a:spcAft>
                <a:spcPts val="0"/>
              </a:spcAft>
              <a:buFont typeface="Wingdings" pitchFamily="2" charset="2"/>
              <a:buChar char="Ø"/>
            </a:pPr>
            <a:r>
              <a:rPr lang="en-US" altLang="zh-CN" sz="2200" dirty="0">
                <a:solidFill>
                  <a:srgbClr val="C00000"/>
                </a:solidFill>
                <a:latin typeface="Arial"/>
                <a:ea typeface="黑体" pitchFamily="2" charset="-122"/>
              </a:rPr>
              <a:t> 5</a:t>
            </a:r>
            <a:r>
              <a:rPr lang="en-US" altLang="zh-CN" sz="2200" dirty="0">
                <a:solidFill>
                  <a:srgbClr val="000000"/>
                </a:solidFill>
                <a:latin typeface="Arial"/>
                <a:ea typeface="黑体" pitchFamily="2" charset="-122"/>
              </a:rPr>
              <a:t> times of only horizontal painting injection</a:t>
            </a:r>
          </a:p>
          <a:p>
            <a:pPr eaLnBrk="1" hangingPunct="1">
              <a:lnSpc>
                <a:spcPct val="100000"/>
              </a:lnSpc>
              <a:spcBef>
                <a:spcPts val="600"/>
              </a:spcBef>
              <a:spcAft>
                <a:spcPts val="0"/>
              </a:spcAft>
              <a:buFont typeface="Wingdings" pitchFamily="2" charset="2"/>
              <a:buChar char="Ø"/>
            </a:pPr>
            <a:r>
              <a:rPr lang="en-US" altLang="zh-CN" sz="2200" dirty="0">
                <a:solidFill>
                  <a:srgbClr val="000000"/>
                </a:solidFill>
                <a:latin typeface="Arial"/>
                <a:ea typeface="黑体" pitchFamily="2" charset="-122"/>
              </a:rPr>
              <a:t> </a:t>
            </a:r>
            <a:r>
              <a:rPr lang="en-US" altLang="zh-CN" sz="2200" dirty="0">
                <a:solidFill>
                  <a:srgbClr val="C00000"/>
                </a:solidFill>
                <a:latin typeface="Arial"/>
                <a:ea typeface="黑体" pitchFamily="2" charset="-122"/>
              </a:rPr>
              <a:t>2</a:t>
            </a:r>
            <a:r>
              <a:rPr lang="en-US" altLang="zh-CN" sz="2200" dirty="0">
                <a:solidFill>
                  <a:srgbClr val="000000"/>
                </a:solidFill>
                <a:ea typeface="黑体" pitchFamily="2" charset="-122"/>
              </a:rPr>
              <a:t> times injection can reach the design intensity</a:t>
            </a:r>
            <a:endParaRPr lang="zh-CN" altLang="en-US" sz="2200" dirty="0">
              <a:solidFill>
                <a:srgbClr val="000000"/>
              </a:solidFill>
              <a:latin typeface="Arial"/>
              <a:ea typeface="黑体" pitchFamily="2" charset="-122"/>
            </a:endParaRPr>
          </a:p>
        </p:txBody>
      </p:sp>
    </p:spTree>
    <p:extLst>
      <p:ext uri="{BB962C8B-B14F-4D97-AF65-F5344CB8AC3E}">
        <p14:creationId xmlns:p14="http://schemas.microsoft.com/office/powerpoint/2010/main" val="3392152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p:cNvSpPr txBox="1">
            <a:spLocks noChangeArrowheads="1"/>
          </p:cNvSpPr>
          <p:nvPr/>
        </p:nvSpPr>
        <p:spPr bwMode="auto">
          <a:xfrm>
            <a:off x="859180" y="1184846"/>
            <a:ext cx="7313220" cy="1308050"/>
          </a:xfrm>
          <a:prstGeom prst="rect">
            <a:avLst/>
          </a:prstGeom>
          <a:noFill/>
          <a:ln w="50800" algn="ctr">
            <a:noFill/>
            <a:miter lim="800000"/>
            <a:headEnd/>
            <a:tailEnd/>
          </a:ln>
          <a:effectLst/>
        </p:spPr>
        <p:txBody>
          <a:bodyPr wrap="none">
            <a:spAutoFit/>
          </a:bodyPr>
          <a:lstStyle/>
          <a:p>
            <a:pPr eaLnBrk="1" hangingPunct="1">
              <a:lnSpc>
                <a:spcPct val="100000"/>
              </a:lnSpc>
              <a:spcBef>
                <a:spcPts val="600"/>
              </a:spcBef>
              <a:spcAft>
                <a:spcPts val="1200"/>
              </a:spcAft>
            </a:pPr>
            <a:r>
              <a:rPr lang="en-US" altLang="en-US" sz="2400" b="1" u="sng" dirty="0">
                <a:solidFill>
                  <a:srgbClr val="C00000"/>
                </a:solidFill>
                <a:ea typeface="宋体" pitchFamily="2" charset="-122"/>
              </a:rPr>
              <a:t>Goals:</a:t>
            </a:r>
          </a:p>
          <a:p>
            <a:pPr eaLnBrk="1" hangingPunct="1">
              <a:lnSpc>
                <a:spcPct val="100000"/>
              </a:lnSpc>
              <a:spcBef>
                <a:spcPts val="0"/>
              </a:spcBef>
              <a:spcAft>
                <a:spcPts val="0"/>
              </a:spcAft>
              <a:buFont typeface="Wingdings" pitchFamily="2" charset="2"/>
              <a:buChar char="l"/>
            </a:pPr>
            <a:r>
              <a:rPr lang="en-US" altLang="en-US" sz="1800" b="1" dirty="0">
                <a:solidFill>
                  <a:srgbClr val="000000"/>
                </a:solidFill>
                <a:latin typeface="Arial Narrow" panose="020B0606020202030204" pitchFamily="34" charset="0"/>
                <a:ea typeface="宋体" pitchFamily="2" charset="-122"/>
              </a:rPr>
              <a:t> High intensity for High Energy Density Physics (HEDP)</a:t>
            </a:r>
          </a:p>
          <a:p>
            <a:pPr eaLnBrk="1" hangingPunct="1">
              <a:lnSpc>
                <a:spcPct val="150000"/>
              </a:lnSpc>
              <a:spcBef>
                <a:spcPts val="0"/>
              </a:spcBef>
              <a:spcAft>
                <a:spcPts val="1200"/>
              </a:spcAft>
              <a:buFont typeface="Wingdings" pitchFamily="2" charset="2"/>
              <a:buChar char="l"/>
            </a:pPr>
            <a:r>
              <a:rPr lang="en-US" altLang="en-US" sz="1800" b="1" dirty="0">
                <a:solidFill>
                  <a:srgbClr val="000000"/>
                </a:solidFill>
                <a:latin typeface="Arial Narrow" panose="020B0606020202030204" pitchFamily="34" charset="0"/>
                <a:ea typeface="宋体" pitchFamily="2" charset="-122"/>
              </a:rPr>
              <a:t> 3-4 times increase of beam intensity will be expected through barrier bucket </a:t>
            </a:r>
            <a:endParaRPr lang="en-US" altLang="en-US" sz="1800" b="1" dirty="0">
              <a:solidFill>
                <a:srgbClr val="000000"/>
              </a:solidFill>
              <a:latin typeface="Arial Narrow" panose="020B0606020202030204" pitchFamily="34" charset="0"/>
              <a:ea typeface="宋体" pitchFamily="2" charset="-122"/>
            </a:endParaRPr>
          </a:p>
        </p:txBody>
      </p:sp>
      <p:sp>
        <p:nvSpPr>
          <p:cNvPr id="6" name="Rectangle 2"/>
          <p:cNvSpPr>
            <a:spLocks noChangeArrowheads="1"/>
          </p:cNvSpPr>
          <p:nvPr/>
        </p:nvSpPr>
        <p:spPr bwMode="auto">
          <a:xfrm>
            <a:off x="0" y="637952"/>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Barrier bucket stacking </a:t>
            </a:r>
            <a:endParaRPr lang="en-US" altLang="zh-CN" sz="3600" b="1" dirty="0">
              <a:solidFill>
                <a:srgbClr val="000099"/>
              </a:solidFill>
              <a:latin typeface="Calibri" pitchFamily="34" charset="0"/>
              <a:ea typeface="黑体" pitchFamily="2" charset="-122"/>
            </a:endParaRPr>
          </a:p>
        </p:txBody>
      </p:sp>
      <p:grpSp>
        <p:nvGrpSpPr>
          <p:cNvPr id="11" name="组合 10"/>
          <p:cNvGrpSpPr/>
          <p:nvPr/>
        </p:nvGrpSpPr>
        <p:grpSpPr>
          <a:xfrm>
            <a:off x="788975" y="2492896"/>
            <a:ext cx="7283487" cy="2448272"/>
            <a:chOff x="1789107" y="1129713"/>
            <a:chExt cx="7283487" cy="2618373"/>
          </a:xfrm>
        </p:grpSpPr>
        <p:sp>
          <p:nvSpPr>
            <p:cNvPr id="12" name="Right Arrow 15"/>
            <p:cNvSpPr/>
            <p:nvPr/>
          </p:nvSpPr>
          <p:spPr bwMode="auto">
            <a:xfrm>
              <a:off x="2500298" y="1554163"/>
              <a:ext cx="433388" cy="141287"/>
            </a:xfrm>
            <a:prstGeom prst="rightArrow">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pPr>
              <a:endParaRPr lang="en-US" sz="1800">
                <a:solidFill>
                  <a:srgbClr val="000000"/>
                </a:solidFill>
                <a:ea typeface="ＭＳ Ｐゴシック" pitchFamily="34" charset="-128"/>
              </a:endParaRPr>
            </a:p>
          </p:txBody>
        </p:sp>
        <p:sp>
          <p:nvSpPr>
            <p:cNvPr id="13" name="Right Arrow 16"/>
            <p:cNvSpPr/>
            <p:nvPr/>
          </p:nvSpPr>
          <p:spPr bwMode="auto">
            <a:xfrm>
              <a:off x="4046532" y="1554163"/>
              <a:ext cx="520700" cy="141287"/>
            </a:xfrm>
            <a:prstGeom prst="rightArrow">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pPr>
              <a:endParaRPr lang="en-US" sz="1800">
                <a:solidFill>
                  <a:srgbClr val="000000"/>
                </a:solidFill>
                <a:ea typeface="ＭＳ Ｐゴシック" pitchFamily="34" charset="-128"/>
              </a:endParaRPr>
            </a:p>
          </p:txBody>
        </p:sp>
        <p:sp>
          <p:nvSpPr>
            <p:cNvPr id="14" name="TextBox 13"/>
            <p:cNvSpPr txBox="1"/>
            <p:nvPr/>
          </p:nvSpPr>
          <p:spPr bwMode="auto">
            <a:xfrm>
              <a:off x="2500298" y="1129713"/>
              <a:ext cx="2000264" cy="584775"/>
            </a:xfrm>
            <a:prstGeom prst="rect">
              <a:avLst/>
            </a:prstGeom>
            <a:noFill/>
          </p:spPr>
          <p:txBody>
            <a:bodyPr wrap="square">
              <a:spAutoFit/>
            </a:bodyPr>
            <a:lstStyle/>
            <a:p>
              <a:pPr algn="ctr" eaLnBrk="1" hangingPunct="1">
                <a:lnSpc>
                  <a:spcPct val="100000"/>
                </a:lnSpc>
                <a:defRPr/>
              </a:pPr>
              <a:r>
                <a:rPr lang="en-US" sz="1600" i="1" dirty="0">
                  <a:solidFill>
                    <a:srgbClr val="333399">
                      <a:lumMod val="60000"/>
                      <a:lumOff val="40000"/>
                    </a:srgbClr>
                  </a:solidFill>
                  <a:ea typeface="ＭＳ Ｐゴシック" charset="0"/>
                  <a:cs typeface="ＭＳ Ｐゴシック" charset="0"/>
                </a:rPr>
                <a:t>340MeV/u </a:t>
              </a:r>
              <a:r>
                <a:rPr lang="en-US" altLang="zh-CN" sz="1600" i="1" dirty="0">
                  <a:solidFill>
                    <a:srgbClr val="333399">
                      <a:lumMod val="60000"/>
                      <a:lumOff val="40000"/>
                    </a:srgbClr>
                  </a:solidFill>
                  <a:ea typeface="ＭＳ Ｐゴシック" charset="0"/>
                  <a:cs typeface="ＭＳ Ｐゴシック" charset="0"/>
                </a:rPr>
                <a:t>(</a:t>
              </a:r>
              <a:r>
                <a:rPr lang="en-US" altLang="zh-CN" sz="1600" i="1" baseline="30000" dirty="0">
                  <a:solidFill>
                    <a:srgbClr val="333399">
                      <a:lumMod val="60000"/>
                      <a:lumOff val="40000"/>
                    </a:srgbClr>
                  </a:solidFill>
                  <a:ea typeface="ＭＳ Ｐゴシック" charset="0"/>
                  <a:cs typeface="ＭＳ Ｐゴシック" charset="0"/>
                </a:rPr>
                <a:t>238</a:t>
              </a:r>
              <a:r>
                <a:rPr lang="en-US" altLang="zh-CN" sz="1600" i="1" dirty="0">
                  <a:solidFill>
                    <a:srgbClr val="333399">
                      <a:lumMod val="60000"/>
                      <a:lumOff val="40000"/>
                    </a:srgbClr>
                  </a:solidFill>
                  <a:ea typeface="ＭＳ Ｐゴシック" charset="0"/>
                  <a:cs typeface="ＭＳ Ｐゴシック" charset="0"/>
                </a:rPr>
                <a:t>U</a:t>
              </a:r>
              <a:r>
                <a:rPr lang="en-US" altLang="zh-CN" sz="1600" i="1" baseline="30000" dirty="0">
                  <a:solidFill>
                    <a:srgbClr val="333399">
                      <a:lumMod val="60000"/>
                      <a:lumOff val="40000"/>
                    </a:srgbClr>
                  </a:solidFill>
                  <a:ea typeface="ＭＳ Ｐゴシック" charset="0"/>
                  <a:cs typeface="ＭＳ Ｐゴシック" charset="0"/>
                </a:rPr>
                <a:t>34+</a:t>
              </a:r>
              <a:r>
                <a:rPr lang="en-US" altLang="zh-CN" sz="1600" i="1" dirty="0">
                  <a:solidFill>
                    <a:srgbClr val="333399">
                      <a:lumMod val="60000"/>
                      <a:lumOff val="40000"/>
                    </a:srgbClr>
                  </a:solidFill>
                  <a:ea typeface="ＭＳ Ｐゴシック" charset="0"/>
                  <a:cs typeface="ＭＳ Ｐゴシック" charset="0"/>
                </a:rPr>
                <a:t>) </a:t>
              </a:r>
              <a:endParaRPr lang="en-US" sz="1600" i="1" dirty="0">
                <a:solidFill>
                  <a:srgbClr val="333399">
                    <a:lumMod val="60000"/>
                    <a:lumOff val="40000"/>
                  </a:srgbClr>
                </a:solidFill>
                <a:ea typeface="ＭＳ Ｐゴシック" charset="0"/>
                <a:cs typeface="ＭＳ Ｐゴシック" charset="0"/>
              </a:endParaRPr>
            </a:p>
            <a:p>
              <a:pPr algn="ctr" eaLnBrk="1" hangingPunct="1">
                <a:lnSpc>
                  <a:spcPct val="100000"/>
                </a:lnSpc>
                <a:defRPr/>
              </a:pPr>
              <a:r>
                <a:rPr lang="en-US" altLang="zh-CN" sz="1600" b="1" i="1" dirty="0">
                  <a:solidFill>
                    <a:srgbClr val="0000CC"/>
                  </a:solidFill>
                  <a:ea typeface="宋体" pitchFamily="2" charset="-122"/>
                </a:rPr>
                <a:t>3.3×10</a:t>
              </a:r>
              <a:r>
                <a:rPr lang="en-US" altLang="zh-CN" sz="1600" b="1" i="1" baseline="30000" dirty="0">
                  <a:solidFill>
                    <a:srgbClr val="0000CC"/>
                  </a:solidFill>
                  <a:ea typeface="宋体" pitchFamily="2" charset="-122"/>
                </a:rPr>
                <a:t>11 </a:t>
              </a:r>
              <a:endParaRPr lang="en-US" sz="1600" i="1" dirty="0">
                <a:solidFill>
                  <a:srgbClr val="333399">
                    <a:lumMod val="60000"/>
                    <a:lumOff val="40000"/>
                  </a:srgbClr>
                </a:solidFill>
                <a:ea typeface="ＭＳ Ｐゴシック" charset="0"/>
                <a:cs typeface="ＭＳ Ｐゴシック" charset="0"/>
              </a:endParaRPr>
            </a:p>
          </p:txBody>
        </p:sp>
        <p:sp>
          <p:nvSpPr>
            <p:cNvPr id="15" name="TextBox 20"/>
            <p:cNvSpPr txBox="1">
              <a:spLocks noChangeArrowheads="1"/>
            </p:cNvSpPr>
            <p:nvPr/>
          </p:nvSpPr>
          <p:spPr bwMode="auto">
            <a:xfrm>
              <a:off x="1789107" y="1426095"/>
              <a:ext cx="1000108" cy="336506"/>
            </a:xfrm>
            <a:prstGeom prst="rect">
              <a:avLst/>
            </a:prstGeom>
            <a:noFill/>
            <a:ln w="9525">
              <a:noFill/>
              <a:miter lim="800000"/>
              <a:headEnd/>
              <a:tailEnd/>
            </a:ln>
          </p:spPr>
          <p:txBody>
            <a:bodyPr>
              <a:spAutoFit/>
            </a:bodyPr>
            <a:lstStyle/>
            <a:p>
              <a:pPr eaLnBrk="1" hangingPunct="1">
                <a:lnSpc>
                  <a:spcPct val="100000"/>
                </a:lnSpc>
              </a:pPr>
              <a:r>
                <a:rPr lang="en-US" altLang="en-US" sz="1600" dirty="0" err="1">
                  <a:solidFill>
                    <a:srgbClr val="262673"/>
                  </a:solidFill>
                  <a:ea typeface="ＭＳ Ｐゴシック" pitchFamily="34" charset="-128"/>
                </a:rPr>
                <a:t>iLinac</a:t>
              </a:r>
              <a:endParaRPr lang="en-US" altLang="en-US" sz="1600" dirty="0">
                <a:solidFill>
                  <a:srgbClr val="262673"/>
                </a:solidFill>
                <a:ea typeface="ＭＳ Ｐゴシック" pitchFamily="34" charset="-128"/>
              </a:endParaRPr>
            </a:p>
          </p:txBody>
        </p:sp>
        <p:sp>
          <p:nvSpPr>
            <p:cNvPr id="16" name="Diagonal Stripe 26"/>
            <p:cNvSpPr/>
            <p:nvPr/>
          </p:nvSpPr>
          <p:spPr bwMode="auto">
            <a:xfrm>
              <a:off x="5843589" y="1620838"/>
              <a:ext cx="374650" cy="442912"/>
            </a:xfrm>
            <a:prstGeom prst="diagStripe">
              <a:avLst>
                <a:gd name="adj" fmla="val 85606"/>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defRPr/>
              </a:pPr>
              <a:endParaRPr lang="en-US" sz="1800">
                <a:solidFill>
                  <a:srgbClr val="000000"/>
                </a:solidFill>
                <a:ea typeface="ＭＳ Ｐゴシック" charset="0"/>
              </a:endParaRPr>
            </a:p>
          </p:txBody>
        </p:sp>
        <p:sp>
          <p:nvSpPr>
            <p:cNvPr id="17" name="Rectangle 24"/>
            <p:cNvSpPr/>
            <p:nvPr/>
          </p:nvSpPr>
          <p:spPr bwMode="auto">
            <a:xfrm>
              <a:off x="5042085" y="1998663"/>
              <a:ext cx="828000" cy="60325"/>
            </a:xfrm>
            <a:prstGeom prst="rect">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pPr>
              <a:endParaRPr lang="en-US" sz="1800">
                <a:solidFill>
                  <a:srgbClr val="000000"/>
                </a:solidFill>
                <a:ea typeface="ＭＳ Ｐゴシック" pitchFamily="34" charset="-128"/>
              </a:endParaRPr>
            </a:p>
          </p:txBody>
        </p:sp>
        <p:sp>
          <p:nvSpPr>
            <p:cNvPr id="18" name="Diagonal Stripe 23"/>
            <p:cNvSpPr/>
            <p:nvPr/>
          </p:nvSpPr>
          <p:spPr bwMode="auto">
            <a:xfrm rot="5400000">
              <a:off x="4652963" y="1651001"/>
              <a:ext cx="398463" cy="417512"/>
            </a:xfrm>
            <a:prstGeom prst="diagStripe">
              <a:avLst>
                <a:gd name="adj" fmla="val 85606"/>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defRPr/>
              </a:pPr>
              <a:endParaRPr lang="en-US" sz="1800">
                <a:solidFill>
                  <a:srgbClr val="000000"/>
                </a:solidFill>
                <a:ea typeface="ＭＳ Ｐゴシック" charset="0"/>
              </a:endParaRPr>
            </a:p>
          </p:txBody>
        </p:sp>
        <p:sp>
          <p:nvSpPr>
            <p:cNvPr id="19" name="Diagonal Stripe 31"/>
            <p:cNvSpPr/>
            <p:nvPr/>
          </p:nvSpPr>
          <p:spPr bwMode="auto">
            <a:xfrm>
              <a:off x="7608882" y="3143248"/>
              <a:ext cx="376237" cy="441325"/>
            </a:xfrm>
            <a:prstGeom prst="diagStripe">
              <a:avLst>
                <a:gd name="adj" fmla="val 85606"/>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defRPr/>
              </a:pPr>
              <a:endParaRPr lang="en-US" sz="1800">
                <a:solidFill>
                  <a:srgbClr val="000000"/>
                </a:solidFill>
                <a:ea typeface="ＭＳ Ｐゴシック" charset="0"/>
              </a:endParaRPr>
            </a:p>
          </p:txBody>
        </p:sp>
        <p:sp>
          <p:nvSpPr>
            <p:cNvPr id="20" name="Rectangle 33"/>
            <p:cNvSpPr>
              <a:spLocks noChangeArrowheads="1"/>
            </p:cNvSpPr>
            <p:nvPr/>
          </p:nvSpPr>
          <p:spPr bwMode="auto">
            <a:xfrm rot="16200000">
              <a:off x="7862520" y="3022537"/>
              <a:ext cx="216000" cy="54000"/>
            </a:xfrm>
            <a:prstGeom prst="rect">
              <a:avLst/>
            </a:prstGeom>
            <a:gradFill rotWithShape="1">
              <a:gsLst>
                <a:gs pos="0">
                  <a:srgbClr val="2424A8"/>
                </a:gs>
                <a:gs pos="100000">
                  <a:srgbClr val="A3A3EF"/>
                </a:gs>
              </a:gsLst>
              <a:lin ang="16200000"/>
            </a:gradFill>
            <a:ln w="9525" algn="ctr">
              <a:noFill/>
              <a:miter lim="800000"/>
              <a:headEnd/>
              <a:tailEnd/>
            </a:ln>
            <a:effectLst>
              <a:outerShdw dist="23000" dir="5400000" rotWithShape="0">
                <a:srgbClr val="000000">
                  <a:alpha val="34998"/>
                </a:srgbClr>
              </a:outerShdw>
            </a:effectLst>
          </p:spPr>
          <p:txBody>
            <a:bodyPr vert="eaVert" wrap="none" anchor="ctr"/>
            <a:lstStyle/>
            <a:p>
              <a:pPr algn="ctr" eaLnBrk="1" hangingPunct="1">
                <a:lnSpc>
                  <a:spcPct val="100000"/>
                </a:lnSpc>
              </a:pPr>
              <a:endParaRPr lang="en-US" altLang="en-US" sz="1800">
                <a:solidFill>
                  <a:srgbClr val="000000"/>
                </a:solidFill>
                <a:ea typeface="ＭＳ Ｐゴシック" pitchFamily="34" charset="-128"/>
              </a:endParaRPr>
            </a:p>
          </p:txBody>
        </p:sp>
        <p:sp>
          <p:nvSpPr>
            <p:cNvPr id="21" name="Rounded Rectangle 30"/>
            <p:cNvSpPr/>
            <p:nvPr/>
          </p:nvSpPr>
          <p:spPr bwMode="auto">
            <a:xfrm rot="16200000">
              <a:off x="2906915" y="1568110"/>
              <a:ext cx="1161516" cy="1597150"/>
            </a:xfrm>
            <a:prstGeom prst="roundRect">
              <a:avLst>
                <a:gd name="adj" fmla="val 36167"/>
              </a:avLst>
            </a:prstGeom>
            <a:solidFill>
              <a:schemeClr val="bg1"/>
            </a:solidFill>
            <a:ln w="57150">
              <a:solidFill>
                <a:srgbClr val="003399"/>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lnSpc>
                  <a:spcPct val="100000"/>
                </a:lnSpc>
                <a:defRPr/>
              </a:pPr>
              <a:endParaRPr lang="en-US" sz="1800" dirty="0">
                <a:solidFill>
                  <a:srgbClr val="333399">
                    <a:lumMod val="75000"/>
                  </a:srgbClr>
                </a:solidFill>
                <a:ea typeface="ＭＳ Ｐゴシック" charset="0"/>
              </a:endParaRPr>
            </a:p>
          </p:txBody>
        </p:sp>
        <p:sp>
          <p:nvSpPr>
            <p:cNvPr id="22" name="Right Arrow 36"/>
            <p:cNvSpPr/>
            <p:nvPr/>
          </p:nvSpPr>
          <p:spPr bwMode="auto">
            <a:xfrm flipH="1">
              <a:off x="6650032" y="3486148"/>
              <a:ext cx="958850" cy="112713"/>
            </a:xfrm>
            <a:prstGeom prst="rightArrow">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pPr>
              <a:endParaRPr lang="en-US" sz="1800">
                <a:solidFill>
                  <a:srgbClr val="000000"/>
                </a:solidFill>
                <a:ea typeface="ＭＳ Ｐゴシック" pitchFamily="34" charset="-128"/>
              </a:endParaRPr>
            </a:p>
          </p:txBody>
        </p:sp>
        <p:sp>
          <p:nvSpPr>
            <p:cNvPr id="23" name="Rectangle 38"/>
            <p:cNvSpPr/>
            <p:nvPr/>
          </p:nvSpPr>
          <p:spPr bwMode="auto">
            <a:xfrm>
              <a:off x="4627557" y="3327398"/>
              <a:ext cx="1939925" cy="420688"/>
            </a:xfrm>
            <a:prstGeom prst="rect">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wrap="none" anchor="ctr"/>
            <a:lstStyle/>
            <a:p>
              <a:pPr algn="ctr" eaLnBrk="1" hangingPunct="1">
                <a:lnSpc>
                  <a:spcPct val="100000"/>
                </a:lnSpc>
                <a:defRPr/>
              </a:pPr>
              <a:r>
                <a:rPr lang="en-US" sz="1800" b="1" dirty="0">
                  <a:solidFill>
                    <a:srgbClr val="0000CC"/>
                  </a:solidFill>
                  <a:ea typeface="ＭＳ Ｐゴシック" charset="0"/>
                </a:rPr>
                <a:t>HEDP Terminal</a:t>
              </a:r>
              <a:endParaRPr lang="en-US" sz="1800" b="1" dirty="0">
                <a:solidFill>
                  <a:srgbClr val="0000CC"/>
                </a:solidFill>
                <a:ea typeface="ＭＳ Ｐゴシック" charset="0"/>
              </a:endParaRPr>
            </a:p>
          </p:txBody>
        </p:sp>
        <p:sp>
          <p:nvSpPr>
            <p:cNvPr id="24" name="TextBox 50"/>
            <p:cNvSpPr txBox="1">
              <a:spLocks noChangeArrowheads="1"/>
            </p:cNvSpPr>
            <p:nvPr/>
          </p:nvSpPr>
          <p:spPr bwMode="auto">
            <a:xfrm>
              <a:off x="4654916" y="1184442"/>
              <a:ext cx="1576073" cy="584775"/>
            </a:xfrm>
            <a:prstGeom prst="rect">
              <a:avLst/>
            </a:prstGeom>
            <a:noFill/>
            <a:ln w="9525">
              <a:noFill/>
              <a:miter lim="800000"/>
              <a:headEnd/>
              <a:tailEnd/>
            </a:ln>
          </p:spPr>
          <p:txBody>
            <a:bodyPr wrap="none">
              <a:spAutoFit/>
            </a:bodyPr>
            <a:lstStyle/>
            <a:p>
              <a:pPr algn="ctr" eaLnBrk="1" hangingPunct="1">
                <a:lnSpc>
                  <a:spcPct val="100000"/>
                </a:lnSpc>
              </a:pPr>
              <a:r>
                <a:rPr lang="en-US" altLang="en-US" sz="1600" b="1" i="1" dirty="0">
                  <a:solidFill>
                    <a:srgbClr val="00B050"/>
                  </a:solidFill>
                  <a:ea typeface="ＭＳ Ｐゴシック" pitchFamily="34" charset="-128"/>
                </a:rPr>
                <a:t>3-4 times</a:t>
              </a:r>
            </a:p>
            <a:p>
              <a:pPr algn="ctr" eaLnBrk="1" hangingPunct="1">
                <a:lnSpc>
                  <a:spcPct val="100000"/>
                </a:lnSpc>
              </a:pPr>
              <a:r>
                <a:rPr lang="en-US" altLang="en-US" sz="1600" b="1" i="1" dirty="0">
                  <a:solidFill>
                    <a:srgbClr val="00B050"/>
                  </a:solidFill>
                  <a:ea typeface="ＭＳ Ｐゴシック" pitchFamily="34" charset="-128"/>
                </a:rPr>
                <a:t>Barrier bucket</a:t>
              </a:r>
              <a:endParaRPr lang="en-US" altLang="en-US" sz="1600" b="1" i="1" dirty="0">
                <a:solidFill>
                  <a:srgbClr val="00B050"/>
                </a:solidFill>
                <a:ea typeface="ＭＳ Ｐゴシック" pitchFamily="34" charset="-128"/>
              </a:endParaRPr>
            </a:p>
          </p:txBody>
        </p:sp>
        <p:sp>
          <p:nvSpPr>
            <p:cNvPr id="25" name="Rounded Rectangle 30"/>
            <p:cNvSpPr/>
            <p:nvPr/>
          </p:nvSpPr>
          <p:spPr bwMode="auto">
            <a:xfrm rot="16200000">
              <a:off x="7313109" y="1169449"/>
              <a:ext cx="1161516" cy="2357454"/>
            </a:xfrm>
            <a:prstGeom prst="roundRect">
              <a:avLst>
                <a:gd name="adj" fmla="val 36167"/>
              </a:avLst>
            </a:prstGeom>
            <a:solidFill>
              <a:schemeClr val="bg1"/>
            </a:solidFill>
            <a:ln w="57150">
              <a:solidFill>
                <a:srgbClr val="003399"/>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lnSpc>
                  <a:spcPct val="100000"/>
                </a:lnSpc>
                <a:defRPr/>
              </a:pPr>
              <a:endParaRPr lang="en-US" sz="1800" dirty="0">
                <a:solidFill>
                  <a:srgbClr val="333399">
                    <a:lumMod val="75000"/>
                  </a:srgbClr>
                </a:solidFill>
                <a:ea typeface="ＭＳ Ｐゴシック" charset="0"/>
              </a:endParaRPr>
            </a:p>
          </p:txBody>
        </p:sp>
        <p:sp>
          <p:nvSpPr>
            <p:cNvPr id="26" name="矩形 25"/>
            <p:cNvSpPr/>
            <p:nvPr/>
          </p:nvSpPr>
          <p:spPr>
            <a:xfrm>
              <a:off x="3049790" y="2158122"/>
              <a:ext cx="864339" cy="369332"/>
            </a:xfrm>
            <a:prstGeom prst="rect">
              <a:avLst/>
            </a:prstGeom>
          </p:spPr>
          <p:txBody>
            <a:bodyPr wrap="none">
              <a:spAutoFit/>
            </a:bodyPr>
            <a:lstStyle/>
            <a:p>
              <a:pPr eaLnBrk="1" hangingPunct="1">
                <a:lnSpc>
                  <a:spcPct val="100000"/>
                </a:lnSpc>
              </a:pPr>
              <a:r>
                <a:rPr lang="en-US" altLang="zh-CN" sz="1800" b="1" dirty="0" err="1">
                  <a:solidFill>
                    <a:srgbClr val="003399"/>
                  </a:solidFill>
                  <a:ea typeface="宋体" pitchFamily="2" charset="-122"/>
                </a:rPr>
                <a:t>BRing</a:t>
              </a:r>
              <a:endParaRPr lang="en-US" altLang="zh-CN" sz="1800" b="1" dirty="0">
                <a:solidFill>
                  <a:srgbClr val="003399"/>
                </a:solidFill>
                <a:ea typeface="宋体" pitchFamily="2" charset="-122"/>
              </a:endParaRPr>
            </a:p>
          </p:txBody>
        </p:sp>
        <p:sp>
          <p:nvSpPr>
            <p:cNvPr id="27" name="Right Arrow 36"/>
            <p:cNvSpPr/>
            <p:nvPr/>
          </p:nvSpPr>
          <p:spPr bwMode="auto">
            <a:xfrm rot="10800000" flipH="1">
              <a:off x="6215074" y="1571612"/>
              <a:ext cx="958850" cy="112713"/>
            </a:xfrm>
            <a:prstGeom prst="rightArrow">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lnSpc>
                  <a:spcPct val="100000"/>
                </a:lnSpc>
              </a:pPr>
              <a:endParaRPr lang="en-US" sz="1800">
                <a:solidFill>
                  <a:srgbClr val="000000"/>
                </a:solidFill>
                <a:ea typeface="ＭＳ Ｐゴシック" pitchFamily="34" charset="-128"/>
              </a:endParaRPr>
            </a:p>
          </p:txBody>
        </p:sp>
        <p:sp>
          <p:nvSpPr>
            <p:cNvPr id="28" name="矩形 27"/>
            <p:cNvSpPr/>
            <p:nvPr/>
          </p:nvSpPr>
          <p:spPr>
            <a:xfrm>
              <a:off x="7429520" y="2143116"/>
              <a:ext cx="864339" cy="369332"/>
            </a:xfrm>
            <a:prstGeom prst="rect">
              <a:avLst/>
            </a:prstGeom>
          </p:spPr>
          <p:txBody>
            <a:bodyPr wrap="none">
              <a:spAutoFit/>
            </a:bodyPr>
            <a:lstStyle/>
            <a:p>
              <a:pPr eaLnBrk="1" hangingPunct="1">
                <a:lnSpc>
                  <a:spcPct val="100000"/>
                </a:lnSpc>
              </a:pPr>
              <a:r>
                <a:rPr lang="en-US" altLang="zh-CN" sz="1800" b="1" dirty="0" err="1">
                  <a:solidFill>
                    <a:srgbClr val="003399"/>
                  </a:solidFill>
                  <a:ea typeface="宋体" pitchFamily="2" charset="-122"/>
                </a:rPr>
                <a:t>CRing</a:t>
              </a:r>
              <a:endParaRPr lang="en-US" altLang="zh-CN" sz="1800" b="1" dirty="0">
                <a:solidFill>
                  <a:srgbClr val="003399"/>
                </a:solidFill>
                <a:ea typeface="宋体" pitchFamily="2" charset="-122"/>
              </a:endParaRPr>
            </a:p>
          </p:txBody>
        </p:sp>
        <p:sp>
          <p:nvSpPr>
            <p:cNvPr id="29" name="TextBox 28"/>
            <p:cNvSpPr txBox="1"/>
            <p:nvPr/>
          </p:nvSpPr>
          <p:spPr bwMode="auto">
            <a:xfrm>
              <a:off x="7072330" y="1201151"/>
              <a:ext cx="2000264" cy="584775"/>
            </a:xfrm>
            <a:prstGeom prst="rect">
              <a:avLst/>
            </a:prstGeom>
            <a:noFill/>
          </p:spPr>
          <p:txBody>
            <a:bodyPr wrap="square">
              <a:spAutoFit/>
            </a:bodyPr>
            <a:lstStyle/>
            <a:p>
              <a:pPr algn="ctr" eaLnBrk="1" hangingPunct="1">
                <a:lnSpc>
                  <a:spcPct val="100000"/>
                </a:lnSpc>
                <a:defRPr/>
              </a:pPr>
              <a:r>
                <a:rPr lang="en-US" sz="1600" i="1" dirty="0">
                  <a:solidFill>
                    <a:srgbClr val="333399">
                      <a:lumMod val="60000"/>
                      <a:lumOff val="40000"/>
                    </a:srgbClr>
                  </a:solidFill>
                  <a:ea typeface="ＭＳ Ｐゴシック" charset="0"/>
                  <a:cs typeface="ＭＳ Ｐゴシック" charset="0"/>
                </a:rPr>
                <a:t>1.1GeV/u </a:t>
              </a:r>
              <a:r>
                <a:rPr lang="en-US" altLang="zh-CN" sz="1600" i="1" dirty="0">
                  <a:solidFill>
                    <a:srgbClr val="333399">
                      <a:lumMod val="60000"/>
                      <a:lumOff val="40000"/>
                    </a:srgbClr>
                  </a:solidFill>
                  <a:ea typeface="ＭＳ Ｐゴシック" charset="0"/>
                  <a:cs typeface="ＭＳ Ｐゴシック" charset="0"/>
                </a:rPr>
                <a:t>(</a:t>
              </a:r>
              <a:r>
                <a:rPr lang="en-US" altLang="zh-CN" sz="1600" i="1" baseline="30000" dirty="0">
                  <a:solidFill>
                    <a:srgbClr val="333399">
                      <a:lumMod val="60000"/>
                      <a:lumOff val="40000"/>
                    </a:srgbClr>
                  </a:solidFill>
                  <a:ea typeface="ＭＳ Ｐゴシック" charset="0"/>
                  <a:cs typeface="ＭＳ Ｐゴシック" charset="0"/>
                </a:rPr>
                <a:t>238</a:t>
              </a:r>
              <a:r>
                <a:rPr lang="en-US" altLang="zh-CN" sz="1600" i="1" dirty="0">
                  <a:solidFill>
                    <a:srgbClr val="333399">
                      <a:lumMod val="60000"/>
                      <a:lumOff val="40000"/>
                    </a:srgbClr>
                  </a:solidFill>
                  <a:ea typeface="ＭＳ Ｐゴシック" charset="0"/>
                  <a:cs typeface="ＭＳ Ｐゴシック" charset="0"/>
                </a:rPr>
                <a:t>U</a:t>
              </a:r>
              <a:r>
                <a:rPr lang="en-US" altLang="zh-CN" sz="1600" i="1" baseline="30000" dirty="0">
                  <a:solidFill>
                    <a:srgbClr val="333399">
                      <a:lumMod val="60000"/>
                      <a:lumOff val="40000"/>
                    </a:srgbClr>
                  </a:solidFill>
                  <a:ea typeface="ＭＳ Ｐゴシック" charset="0"/>
                  <a:cs typeface="ＭＳ Ｐゴシック" charset="0"/>
                </a:rPr>
                <a:t>34+</a:t>
              </a:r>
              <a:r>
                <a:rPr lang="en-US" altLang="zh-CN" sz="1600" i="1" dirty="0">
                  <a:solidFill>
                    <a:srgbClr val="333399">
                      <a:lumMod val="60000"/>
                      <a:lumOff val="40000"/>
                    </a:srgbClr>
                  </a:solidFill>
                  <a:ea typeface="ＭＳ Ｐゴシック" charset="0"/>
                  <a:cs typeface="ＭＳ Ｐゴシック" charset="0"/>
                </a:rPr>
                <a:t>) </a:t>
              </a:r>
              <a:endParaRPr lang="en-US" sz="1600" i="1" dirty="0">
                <a:solidFill>
                  <a:srgbClr val="333399">
                    <a:lumMod val="60000"/>
                    <a:lumOff val="40000"/>
                  </a:srgbClr>
                </a:solidFill>
                <a:ea typeface="ＭＳ Ｐゴシック" charset="0"/>
                <a:cs typeface="ＭＳ Ｐゴシック" charset="0"/>
              </a:endParaRPr>
            </a:p>
            <a:p>
              <a:pPr algn="ctr" eaLnBrk="1" hangingPunct="1">
                <a:lnSpc>
                  <a:spcPct val="100000"/>
                </a:lnSpc>
                <a:defRPr/>
              </a:pPr>
              <a:r>
                <a:rPr lang="en-US" altLang="zh-CN" sz="1600" b="1" i="1" dirty="0">
                  <a:solidFill>
                    <a:srgbClr val="0000CC"/>
                  </a:solidFill>
                  <a:ea typeface="宋体" pitchFamily="2" charset="-122"/>
                </a:rPr>
                <a:t>1.0×10</a:t>
              </a:r>
              <a:r>
                <a:rPr lang="en-US" altLang="zh-CN" sz="1600" b="1" i="1" baseline="30000" dirty="0">
                  <a:solidFill>
                    <a:srgbClr val="0000CC"/>
                  </a:solidFill>
                  <a:ea typeface="宋体" pitchFamily="2" charset="-122"/>
                </a:rPr>
                <a:t>12 </a:t>
              </a:r>
              <a:endParaRPr lang="en-US" sz="1600" i="1" dirty="0">
                <a:solidFill>
                  <a:srgbClr val="333399">
                    <a:lumMod val="60000"/>
                    <a:lumOff val="40000"/>
                  </a:srgbClr>
                </a:solidFill>
                <a:ea typeface="ＭＳ Ｐゴシック" charset="0"/>
                <a:cs typeface="ＭＳ Ｐゴシック" charset="0"/>
              </a:endParaRPr>
            </a:p>
          </p:txBody>
        </p:sp>
      </p:grpSp>
      <p:sp>
        <p:nvSpPr>
          <p:cNvPr id="38" name="Text Box 56"/>
          <p:cNvSpPr txBox="1">
            <a:spLocks noChangeArrowheads="1"/>
          </p:cNvSpPr>
          <p:nvPr/>
        </p:nvSpPr>
        <p:spPr bwMode="auto">
          <a:xfrm>
            <a:off x="463398" y="5078794"/>
            <a:ext cx="8501090" cy="1446550"/>
          </a:xfrm>
          <a:prstGeom prst="rect">
            <a:avLst/>
          </a:prstGeom>
          <a:noFill/>
          <a:ln w="9525">
            <a:noFill/>
            <a:miter lim="800000"/>
            <a:headEnd/>
            <a:tailEnd/>
          </a:ln>
        </p:spPr>
        <p:txBody>
          <a:bodyPr wrap="square">
            <a:spAutoFit/>
          </a:bodyPr>
          <a:lstStyle/>
          <a:p>
            <a:pPr eaLnBrk="1" hangingPunct="1">
              <a:lnSpc>
                <a:spcPct val="100000"/>
              </a:lnSpc>
            </a:pPr>
            <a:r>
              <a:rPr lang="en-US" altLang="zh-CN" sz="2200" b="1" dirty="0">
                <a:solidFill>
                  <a:srgbClr val="C00000"/>
                </a:solidFill>
                <a:latin typeface="Calibri" pitchFamily="34" charset="0"/>
                <a:ea typeface="宋体" pitchFamily="2" charset="-122"/>
              </a:rPr>
              <a:t>Challenges:</a:t>
            </a:r>
          </a:p>
          <a:p>
            <a:pPr eaLnBrk="1" hangingPunct="1">
              <a:lnSpc>
                <a:spcPct val="100000"/>
              </a:lnSpc>
            </a:pPr>
            <a:r>
              <a:rPr lang="en-US" altLang="zh-CN" sz="2200" dirty="0">
                <a:solidFill>
                  <a:srgbClr val="000000"/>
                </a:solidFill>
                <a:latin typeface="Calibri" pitchFamily="34" charset="0"/>
                <a:ea typeface="宋体" pitchFamily="2" charset="-122"/>
              </a:rPr>
              <a:t>- </a:t>
            </a:r>
            <a:r>
              <a:rPr lang="en-US" altLang="zh-CN" sz="2200" dirty="0">
                <a:solidFill>
                  <a:srgbClr val="000000"/>
                </a:solidFill>
                <a:latin typeface="Calibri" pitchFamily="34" charset="0"/>
                <a:ea typeface="宋体" pitchFamily="2" charset="-122"/>
              </a:rPr>
              <a:t> Fast e-cooling for high energy heavy ion</a:t>
            </a:r>
            <a:endParaRPr lang="en-US" altLang="zh-CN" sz="2200" dirty="0">
              <a:solidFill>
                <a:srgbClr val="000000"/>
              </a:solidFill>
              <a:latin typeface="Calibri" pitchFamily="34" charset="0"/>
              <a:ea typeface="宋体" pitchFamily="2" charset="-122"/>
            </a:endParaRPr>
          </a:p>
          <a:p>
            <a:pPr eaLnBrk="1" hangingPunct="1">
              <a:lnSpc>
                <a:spcPct val="100000"/>
              </a:lnSpc>
            </a:pPr>
            <a:r>
              <a:rPr lang="en-US" altLang="zh-CN" sz="2200" dirty="0">
                <a:solidFill>
                  <a:srgbClr val="000000"/>
                </a:solidFill>
                <a:latin typeface="Calibri" pitchFamily="34" charset="0"/>
                <a:ea typeface="宋体" pitchFamily="2" charset="-122"/>
              </a:rPr>
              <a:t>- </a:t>
            </a:r>
            <a:r>
              <a:rPr lang="en-US" altLang="zh-CN" sz="2200" dirty="0">
                <a:solidFill>
                  <a:srgbClr val="000000"/>
                </a:solidFill>
                <a:latin typeface="Calibri" pitchFamily="34" charset="0"/>
                <a:ea typeface="宋体" pitchFamily="2" charset="-122"/>
              </a:rPr>
              <a:t> High intensity effect </a:t>
            </a:r>
            <a:endParaRPr lang="en-US" altLang="zh-CN" sz="2200" dirty="0">
              <a:solidFill>
                <a:srgbClr val="000000"/>
              </a:solidFill>
              <a:latin typeface="Calibri" pitchFamily="34" charset="0"/>
              <a:ea typeface="宋体" pitchFamily="2" charset="-122"/>
            </a:endParaRPr>
          </a:p>
          <a:p>
            <a:pPr eaLnBrk="1" hangingPunct="1">
              <a:lnSpc>
                <a:spcPct val="100000"/>
              </a:lnSpc>
              <a:buFontTx/>
              <a:buChar char="-"/>
            </a:pPr>
            <a:r>
              <a:rPr lang="en-US" altLang="zh-CN" sz="2200" dirty="0">
                <a:solidFill>
                  <a:srgbClr val="000000"/>
                </a:solidFill>
                <a:latin typeface="Calibri" pitchFamily="34" charset="0"/>
                <a:ea typeface="宋体" pitchFamily="2" charset="-122"/>
              </a:rPr>
              <a:t> </a:t>
            </a:r>
            <a:r>
              <a:rPr lang="en-US" altLang="zh-CN" sz="2200" dirty="0">
                <a:solidFill>
                  <a:srgbClr val="000000"/>
                </a:solidFill>
                <a:latin typeface="Calibri" pitchFamily="34" charset="0"/>
                <a:ea typeface="宋体" pitchFamily="2" charset="-122"/>
              </a:rPr>
              <a:t> No any experience for high intensity heavy ion barrier bucket stacking</a:t>
            </a:r>
            <a:endParaRPr lang="en-US" altLang="zh-CN" sz="2200" dirty="0">
              <a:solidFill>
                <a:srgbClr val="000000"/>
              </a:solidFill>
              <a:latin typeface="Calibri" pitchFamily="34" charset="0"/>
              <a:ea typeface="宋体" pitchFamily="2" charset="-122"/>
            </a:endParaRPr>
          </a:p>
        </p:txBody>
      </p:sp>
      <p:sp>
        <p:nvSpPr>
          <p:cNvPr id="31" name="Rectangle 2"/>
          <p:cNvSpPr>
            <a:spLocks noChangeArrowheads="1"/>
          </p:cNvSpPr>
          <p:nvPr/>
        </p:nvSpPr>
        <p:spPr bwMode="auto">
          <a:xfrm>
            <a:off x="83880" y="-81390"/>
            <a:ext cx="46047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加速器挑战性</a:t>
            </a:r>
            <a:r>
              <a:rPr lang="en-US" altLang="zh-CN" sz="3600" b="1" dirty="0" smtClean="0">
                <a:solidFill>
                  <a:srgbClr val="336699"/>
                </a:solidFill>
                <a:effectLst>
                  <a:outerShdw blurRad="38100" dist="38100" dir="2700000" algn="tl">
                    <a:srgbClr val="C0C0C0"/>
                  </a:outerShdw>
                </a:effectLst>
              </a:rPr>
              <a:t>-5</a:t>
            </a:r>
            <a:endParaRPr lang="zh-CN" altLang="en-US" sz="3600" b="1" dirty="0">
              <a:solidFill>
                <a:srgbClr val="336699"/>
              </a:solidFill>
              <a:effectLst>
                <a:outerShdw blurRad="38100" dist="38100" dir="2700000" algn="tl">
                  <a:srgbClr val="C0C0C0"/>
                </a:outerShdw>
              </a:effectLst>
            </a:endParaRPr>
          </a:p>
        </p:txBody>
      </p:sp>
      <p:sp>
        <p:nvSpPr>
          <p:cNvPr id="32" name="Line 49"/>
          <p:cNvSpPr>
            <a:spLocks noChangeShapeType="1"/>
          </p:cNvSpPr>
          <p:nvPr/>
        </p:nvSpPr>
        <p:spPr bwMode="auto">
          <a:xfrm>
            <a:off x="0" y="638779"/>
            <a:ext cx="4481990" cy="556"/>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2586874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4848225" y="1382713"/>
            <a:ext cx="3956050" cy="369322"/>
          </a:xfrm>
          <a:prstGeom prst="rect">
            <a:avLst/>
          </a:prstGeom>
          <a:noFill/>
          <a:ln w="9525">
            <a:noFill/>
            <a:miter lim="800000"/>
            <a:headEnd/>
            <a:tailEnd/>
          </a:ln>
          <a:effectLst/>
        </p:spPr>
        <p:txBody>
          <a:bodyPr lIns="91430" tIns="45715" rIns="91430" bIns="45715">
            <a:spAutoFit/>
          </a:bodyPr>
          <a:lstStyle/>
          <a:p>
            <a:pPr eaLnBrk="1" hangingPunct="1">
              <a:lnSpc>
                <a:spcPct val="100000"/>
              </a:lnSpc>
            </a:pPr>
            <a:endParaRPr lang="en-GB" sz="1800">
              <a:solidFill>
                <a:srgbClr val="000000"/>
              </a:solidFill>
              <a:ea typeface="宋体" pitchFamily="2" charset="-122"/>
            </a:endParaRPr>
          </a:p>
        </p:txBody>
      </p:sp>
      <p:sp>
        <p:nvSpPr>
          <p:cNvPr id="234502" name="Text Box 6"/>
          <p:cNvSpPr txBox="1">
            <a:spLocks noChangeArrowheads="1"/>
          </p:cNvSpPr>
          <p:nvPr/>
        </p:nvSpPr>
        <p:spPr bwMode="auto">
          <a:xfrm>
            <a:off x="3641725" y="2964260"/>
            <a:ext cx="184710" cy="369322"/>
          </a:xfrm>
          <a:prstGeom prst="rect">
            <a:avLst/>
          </a:prstGeom>
          <a:noFill/>
          <a:ln w="9525">
            <a:noFill/>
            <a:miter lim="800000"/>
            <a:headEnd/>
            <a:tailEnd/>
          </a:ln>
          <a:effectLst/>
        </p:spPr>
        <p:txBody>
          <a:bodyPr wrap="none" lIns="91430" tIns="45715" rIns="91430" bIns="45715">
            <a:spAutoFit/>
          </a:bodyPr>
          <a:lstStyle/>
          <a:p>
            <a:pPr eaLnBrk="1" hangingPunct="1">
              <a:lnSpc>
                <a:spcPct val="100000"/>
              </a:lnSpc>
            </a:pPr>
            <a:endParaRPr lang="en-GB" sz="1800">
              <a:solidFill>
                <a:srgbClr val="000000"/>
              </a:solidFill>
              <a:ea typeface="宋体" pitchFamily="2" charset="-122"/>
            </a:endParaRPr>
          </a:p>
        </p:txBody>
      </p:sp>
      <p:pic>
        <p:nvPicPr>
          <p:cNvPr id="16" name="Picture 2"/>
          <p:cNvPicPr>
            <a:picLocks noGrp="1" noChangeAspect="1" noChangeArrowheads="1"/>
          </p:cNvPicPr>
          <p:nvPr>
            <p:ph idx="1"/>
          </p:nvPr>
        </p:nvPicPr>
        <p:blipFill>
          <a:blip r:embed="rId2"/>
          <a:srcRect/>
          <a:stretch>
            <a:fillRect/>
          </a:stretch>
        </p:blipFill>
        <p:spPr>
          <a:xfrm>
            <a:off x="500034" y="2584854"/>
            <a:ext cx="2500330" cy="2500330"/>
          </a:xfrm>
          <a:noFill/>
        </p:spPr>
      </p:pic>
      <p:pic>
        <p:nvPicPr>
          <p:cNvPr id="17" name="图片 14"/>
          <p:cNvPicPr>
            <a:picLocks noChangeAspect="1" noChangeArrowheads="1"/>
          </p:cNvPicPr>
          <p:nvPr/>
        </p:nvPicPr>
        <p:blipFill>
          <a:blip r:embed="rId3"/>
          <a:srcRect/>
          <a:stretch>
            <a:fillRect/>
          </a:stretch>
        </p:blipFill>
        <p:spPr bwMode="auto">
          <a:xfrm>
            <a:off x="3857620" y="3015192"/>
            <a:ext cx="3758578" cy="546677"/>
          </a:xfrm>
          <a:prstGeom prst="rect">
            <a:avLst/>
          </a:prstGeom>
          <a:noFill/>
          <a:ln w="9525">
            <a:noFill/>
            <a:miter lim="800000"/>
            <a:headEnd/>
            <a:tailEnd/>
          </a:ln>
        </p:spPr>
      </p:pic>
      <p:sp>
        <p:nvSpPr>
          <p:cNvPr id="18" name="TextBox 16"/>
          <p:cNvSpPr txBox="1">
            <a:spLocks noChangeArrowheads="1"/>
          </p:cNvSpPr>
          <p:nvPr/>
        </p:nvSpPr>
        <p:spPr bwMode="auto">
          <a:xfrm>
            <a:off x="3286116" y="3729572"/>
            <a:ext cx="5357850" cy="1089519"/>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lIns="91430" tIns="45715" rIns="91430" bIns="45715">
            <a:spAutoFit/>
          </a:bodyPr>
          <a:lstStyle/>
          <a:p>
            <a:pPr eaLnBrk="1" hangingPunct="1">
              <a:lnSpc>
                <a:spcPct val="120000"/>
              </a:lnSpc>
              <a:buClr>
                <a:srgbClr val="FF0000"/>
              </a:buClr>
              <a:defRPr/>
            </a:pPr>
            <a:r>
              <a:rPr lang="en-US" altLang="zh-CN" sz="1800" dirty="0">
                <a:solidFill>
                  <a:srgbClr val="000000"/>
                </a:solidFill>
                <a:ea typeface="黑体" pitchFamily="49" charset="-122"/>
                <a:cs typeface="Arial" pitchFamily="34" charset="0"/>
              </a:rPr>
              <a:t>l</a:t>
            </a:r>
            <a:r>
              <a:rPr lang="en-US" altLang="zh-CN" sz="1800" baseline="-25000" dirty="0">
                <a:solidFill>
                  <a:srgbClr val="000000"/>
                </a:solidFill>
                <a:ea typeface="黑体" pitchFamily="49" charset="-122"/>
                <a:cs typeface="Arial" pitchFamily="34" charset="0"/>
              </a:rPr>
              <a:t>f</a:t>
            </a:r>
            <a:r>
              <a:rPr lang="en-US" altLang="zh-CN" sz="1800" dirty="0">
                <a:solidFill>
                  <a:srgbClr val="000000"/>
                </a:solidFill>
                <a:ea typeface="黑体" pitchFamily="49" charset="-122"/>
                <a:cs typeface="Arial" pitchFamily="34" charset="0"/>
              </a:rPr>
              <a:t>, the last bunch length, A/q, Mass to charge ratio </a:t>
            </a:r>
            <a:r>
              <a:rPr lang="en-US" altLang="zh-CN" sz="1800" dirty="0" err="1">
                <a:solidFill>
                  <a:srgbClr val="000000"/>
                </a:solidFill>
                <a:ea typeface="黑体" pitchFamily="49" charset="-122"/>
                <a:cs typeface="Arial" pitchFamily="34" charset="0"/>
              </a:rPr>
              <a:t>V</a:t>
            </a:r>
            <a:r>
              <a:rPr lang="en-US" altLang="zh-CN" sz="1800" baseline="-25000" dirty="0" err="1">
                <a:solidFill>
                  <a:srgbClr val="000000"/>
                </a:solidFill>
                <a:ea typeface="黑体" pitchFamily="49" charset="-122"/>
                <a:cs typeface="Arial" pitchFamily="34" charset="0"/>
              </a:rPr>
              <a:t>i</a:t>
            </a:r>
            <a:r>
              <a:rPr lang="en-US" altLang="zh-CN" sz="1800" dirty="0" err="1">
                <a:solidFill>
                  <a:srgbClr val="000000"/>
                </a:solidFill>
                <a:ea typeface="黑体" pitchFamily="49" charset="-122"/>
                <a:cs typeface="Arial" pitchFamily="34" charset="0"/>
              </a:rPr>
              <a:t>,V</a:t>
            </a:r>
            <a:r>
              <a:rPr lang="en-US" altLang="zh-CN" sz="1800" baseline="-25000" dirty="0" err="1">
                <a:solidFill>
                  <a:srgbClr val="000000"/>
                </a:solidFill>
                <a:ea typeface="黑体" pitchFamily="49" charset="-122"/>
                <a:cs typeface="Arial" pitchFamily="34" charset="0"/>
              </a:rPr>
              <a:t>f</a:t>
            </a:r>
            <a:r>
              <a:rPr lang="en-US" altLang="zh-CN" sz="1800" dirty="0">
                <a:solidFill>
                  <a:srgbClr val="000000"/>
                </a:solidFill>
                <a:ea typeface="黑体" pitchFamily="49" charset="-122"/>
                <a:cs typeface="Arial" pitchFamily="34" charset="0"/>
              </a:rPr>
              <a:t> </a:t>
            </a:r>
            <a:r>
              <a:rPr lang="en-US" altLang="zh-CN" sz="1800" dirty="0">
                <a:solidFill>
                  <a:srgbClr val="000000"/>
                </a:solidFill>
                <a:ea typeface="黑体" pitchFamily="49" charset="-122"/>
                <a:cs typeface="Arial" pitchFamily="34" charset="0"/>
              </a:rPr>
              <a:t>the initial voltage and compression voltage, </a:t>
            </a:r>
            <a:r>
              <a:rPr lang="en-US" altLang="zh-CN" sz="1800" dirty="0" err="1">
                <a:solidFill>
                  <a:srgbClr val="000000"/>
                </a:solidFill>
                <a:ea typeface="黑体" pitchFamily="49" charset="-122"/>
                <a:cs typeface="Arial" pitchFamily="34" charset="0"/>
              </a:rPr>
              <a:t>Δp</a:t>
            </a:r>
            <a:r>
              <a:rPr lang="en-US" altLang="zh-CN" sz="1800" dirty="0">
                <a:solidFill>
                  <a:srgbClr val="000000"/>
                </a:solidFill>
                <a:ea typeface="黑体" pitchFamily="49" charset="-122"/>
                <a:cs typeface="Arial" pitchFamily="34" charset="0"/>
              </a:rPr>
              <a:t>/</a:t>
            </a:r>
            <a:r>
              <a:rPr lang="en-US" altLang="zh-CN" sz="1800" dirty="0" err="1">
                <a:solidFill>
                  <a:srgbClr val="000000"/>
                </a:solidFill>
                <a:ea typeface="黑体" pitchFamily="49" charset="-122"/>
                <a:cs typeface="Arial" pitchFamily="34" charset="0"/>
              </a:rPr>
              <a:t>p,the</a:t>
            </a:r>
            <a:r>
              <a:rPr lang="en-US" altLang="zh-CN" sz="1800" dirty="0">
                <a:solidFill>
                  <a:srgbClr val="000000"/>
                </a:solidFill>
                <a:ea typeface="黑体" pitchFamily="49" charset="-122"/>
                <a:cs typeface="Arial" pitchFamily="34" charset="0"/>
              </a:rPr>
              <a:t> initial momentum </a:t>
            </a:r>
            <a:r>
              <a:rPr lang="en-US" altLang="zh-CN" sz="1800" dirty="0">
                <a:solidFill>
                  <a:srgbClr val="000000"/>
                </a:solidFill>
                <a:ea typeface="黑体" pitchFamily="49" charset="-122"/>
                <a:cs typeface="Arial" pitchFamily="34" charset="0"/>
              </a:rPr>
              <a:t>spread</a:t>
            </a:r>
            <a:endParaRPr lang="en-US" altLang="zh-CN" sz="1800" dirty="0">
              <a:solidFill>
                <a:srgbClr val="000000"/>
              </a:solidFill>
              <a:ea typeface="黑体" pitchFamily="49" charset="-122"/>
              <a:cs typeface="Arial" pitchFamily="34" charset="0"/>
            </a:endParaRPr>
          </a:p>
        </p:txBody>
      </p:sp>
      <p:sp>
        <p:nvSpPr>
          <p:cNvPr id="20" name="Rectangle 2"/>
          <p:cNvSpPr>
            <a:spLocks noChangeArrowheads="1"/>
          </p:cNvSpPr>
          <p:nvPr/>
        </p:nvSpPr>
        <p:spPr bwMode="auto">
          <a:xfrm>
            <a:off x="0" y="709960"/>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4000" b="1" dirty="0">
                <a:solidFill>
                  <a:srgbClr val="000099"/>
                </a:solidFill>
                <a:latin typeface="Calibri" pitchFamily="34" charset="0"/>
                <a:ea typeface="黑体" pitchFamily="2" charset="-122"/>
              </a:rPr>
              <a:t>Beam compression in </a:t>
            </a:r>
            <a:r>
              <a:rPr lang="en-US" altLang="zh-CN" sz="4000" b="1" dirty="0" err="1">
                <a:solidFill>
                  <a:srgbClr val="000099"/>
                </a:solidFill>
                <a:latin typeface="Calibri" pitchFamily="34" charset="0"/>
                <a:ea typeface="黑体" pitchFamily="2" charset="-122"/>
              </a:rPr>
              <a:t>CRing</a:t>
            </a:r>
            <a:endParaRPr lang="en-US" altLang="zh-CN" sz="4000" b="1" dirty="0">
              <a:solidFill>
                <a:srgbClr val="000099"/>
              </a:solidFill>
              <a:latin typeface="Calibri" pitchFamily="34" charset="0"/>
              <a:ea typeface="黑体" pitchFamily="2" charset="-122"/>
            </a:endParaRPr>
          </a:p>
        </p:txBody>
      </p:sp>
      <p:sp>
        <p:nvSpPr>
          <p:cNvPr id="19" name="Text Box 24"/>
          <p:cNvSpPr txBox="1">
            <a:spLocks noChangeArrowheads="1"/>
          </p:cNvSpPr>
          <p:nvPr/>
        </p:nvSpPr>
        <p:spPr bwMode="auto">
          <a:xfrm>
            <a:off x="286927" y="1281534"/>
            <a:ext cx="8857105" cy="923330"/>
          </a:xfrm>
          <a:prstGeom prst="rect">
            <a:avLst/>
          </a:prstGeom>
          <a:noFill/>
          <a:ln w="50800" algn="ctr">
            <a:noFill/>
            <a:miter lim="800000"/>
            <a:headEnd/>
            <a:tailEnd/>
          </a:ln>
          <a:effectLst/>
        </p:spPr>
        <p:txBody>
          <a:bodyPr wrap="none">
            <a:spAutoFit/>
          </a:bodyPr>
          <a:lstStyle/>
          <a:p>
            <a:pPr eaLnBrk="1" hangingPunct="1">
              <a:lnSpc>
                <a:spcPct val="100000"/>
              </a:lnSpc>
              <a:spcBef>
                <a:spcPct val="40000"/>
              </a:spcBef>
            </a:pPr>
            <a:r>
              <a:rPr lang="en-US" altLang="en-US" sz="2400" b="1" u="sng" dirty="0">
                <a:solidFill>
                  <a:srgbClr val="C00000"/>
                </a:solidFill>
                <a:ea typeface="宋体" pitchFamily="2" charset="-122"/>
              </a:rPr>
              <a:t>Goals:</a:t>
            </a:r>
          </a:p>
          <a:p>
            <a:pPr eaLnBrk="1" hangingPunct="1">
              <a:lnSpc>
                <a:spcPct val="150000"/>
              </a:lnSpc>
              <a:spcBef>
                <a:spcPts val="0"/>
              </a:spcBef>
              <a:spcAft>
                <a:spcPts val="0"/>
              </a:spcAft>
            </a:pPr>
            <a:r>
              <a:rPr lang="en-US" altLang="en-US" b="1" dirty="0">
                <a:solidFill>
                  <a:srgbClr val="000000"/>
                </a:solidFill>
                <a:ea typeface="宋体" pitchFamily="2" charset="-122"/>
              </a:rPr>
              <a:t>  To get the ultra-short bunch length for High Energy Density Physics </a:t>
            </a:r>
            <a:endParaRPr lang="en-US" altLang="en-US" b="1" dirty="0">
              <a:solidFill>
                <a:srgbClr val="000000"/>
              </a:solidFill>
              <a:ea typeface="宋体" pitchFamily="2" charset="-122"/>
            </a:endParaRPr>
          </a:p>
        </p:txBody>
      </p:sp>
      <p:sp>
        <p:nvSpPr>
          <p:cNvPr id="11" name="Text Box 56"/>
          <p:cNvSpPr txBox="1">
            <a:spLocks noChangeArrowheads="1"/>
          </p:cNvSpPr>
          <p:nvPr/>
        </p:nvSpPr>
        <p:spPr bwMode="auto">
          <a:xfrm>
            <a:off x="1111470" y="5072074"/>
            <a:ext cx="7532496" cy="1523494"/>
          </a:xfrm>
          <a:prstGeom prst="rect">
            <a:avLst/>
          </a:prstGeom>
          <a:noFill/>
          <a:ln w="9525">
            <a:noFill/>
            <a:miter lim="800000"/>
            <a:headEnd/>
            <a:tailEnd/>
          </a:ln>
        </p:spPr>
        <p:txBody>
          <a:bodyPr wrap="square">
            <a:spAutoFit/>
          </a:bodyPr>
          <a:lstStyle/>
          <a:p>
            <a:pPr eaLnBrk="1" hangingPunct="1">
              <a:lnSpc>
                <a:spcPct val="100000"/>
              </a:lnSpc>
              <a:spcAft>
                <a:spcPts val="600"/>
              </a:spcAft>
            </a:pPr>
            <a:r>
              <a:rPr lang="en-US" altLang="zh-CN" sz="2200" b="1" dirty="0">
                <a:solidFill>
                  <a:srgbClr val="C00000"/>
                </a:solidFill>
                <a:latin typeface="Calibri" pitchFamily="34" charset="0"/>
                <a:ea typeface="宋体" pitchFamily="2" charset="-122"/>
              </a:rPr>
              <a:t>Challenges:</a:t>
            </a:r>
          </a:p>
          <a:p>
            <a:pPr eaLnBrk="1" hangingPunct="1">
              <a:lnSpc>
                <a:spcPct val="100000"/>
              </a:lnSpc>
            </a:pPr>
            <a:r>
              <a:rPr lang="en-US" altLang="zh-CN" sz="2200" dirty="0">
                <a:solidFill>
                  <a:srgbClr val="000000"/>
                </a:solidFill>
                <a:latin typeface="Calibri" pitchFamily="34" charset="0"/>
                <a:ea typeface="宋体" pitchFamily="2" charset="-122"/>
              </a:rPr>
              <a:t>- </a:t>
            </a:r>
            <a:r>
              <a:rPr lang="en-US" altLang="zh-CN" sz="2200" dirty="0">
                <a:solidFill>
                  <a:srgbClr val="000000"/>
                </a:solidFill>
                <a:latin typeface="Calibri" pitchFamily="34" charset="0"/>
                <a:ea typeface="宋体" pitchFamily="2" charset="-122"/>
              </a:rPr>
              <a:t> Efficient e-cooling to reduce the momentum spread</a:t>
            </a:r>
            <a:endParaRPr lang="en-US" altLang="zh-CN" sz="2200" dirty="0">
              <a:solidFill>
                <a:srgbClr val="000000"/>
              </a:solidFill>
              <a:latin typeface="Calibri" pitchFamily="34" charset="0"/>
              <a:ea typeface="宋体" pitchFamily="2" charset="-122"/>
            </a:endParaRPr>
          </a:p>
          <a:p>
            <a:pPr eaLnBrk="1" hangingPunct="1">
              <a:lnSpc>
                <a:spcPct val="100000"/>
              </a:lnSpc>
            </a:pPr>
            <a:r>
              <a:rPr lang="en-US" altLang="zh-CN" sz="2200" dirty="0">
                <a:solidFill>
                  <a:srgbClr val="000000"/>
                </a:solidFill>
                <a:latin typeface="Calibri" pitchFamily="34" charset="0"/>
                <a:ea typeface="宋体" pitchFamily="2" charset="-122"/>
              </a:rPr>
              <a:t>- </a:t>
            </a:r>
            <a:r>
              <a:rPr lang="en-US" altLang="zh-CN" sz="2200" dirty="0">
                <a:solidFill>
                  <a:srgbClr val="000000"/>
                </a:solidFill>
                <a:latin typeface="Calibri" pitchFamily="34" charset="0"/>
                <a:ea typeface="宋体" pitchFamily="2" charset="-122"/>
              </a:rPr>
              <a:t> Control of the beam loss during bunch rotation</a:t>
            </a:r>
            <a:endParaRPr lang="en-US" altLang="zh-CN" sz="2200" dirty="0">
              <a:solidFill>
                <a:srgbClr val="000000"/>
              </a:solidFill>
              <a:latin typeface="Calibri" pitchFamily="34" charset="0"/>
              <a:ea typeface="宋体" pitchFamily="2" charset="-122"/>
            </a:endParaRPr>
          </a:p>
          <a:p>
            <a:pPr eaLnBrk="1" hangingPunct="1">
              <a:lnSpc>
                <a:spcPct val="100000"/>
              </a:lnSpc>
              <a:buFontTx/>
              <a:buChar char="-"/>
            </a:pPr>
            <a:r>
              <a:rPr lang="en-US" altLang="zh-CN" sz="2200" dirty="0">
                <a:solidFill>
                  <a:srgbClr val="000000"/>
                </a:solidFill>
                <a:latin typeface="Calibri" pitchFamily="34" charset="0"/>
                <a:ea typeface="宋体" pitchFamily="2" charset="-122"/>
              </a:rPr>
              <a:t> </a:t>
            </a:r>
            <a:r>
              <a:rPr lang="en-US" altLang="zh-CN" sz="2200" dirty="0">
                <a:solidFill>
                  <a:srgbClr val="000000"/>
                </a:solidFill>
                <a:latin typeface="Calibri" pitchFamily="34" charset="0"/>
                <a:ea typeface="宋体" pitchFamily="2" charset="-122"/>
              </a:rPr>
              <a:t> Magneto-alloy compression cavity design and fabrication</a:t>
            </a:r>
            <a:endParaRPr lang="en-US" altLang="zh-CN" sz="2200" dirty="0">
              <a:solidFill>
                <a:srgbClr val="000000"/>
              </a:solidFill>
              <a:latin typeface="Calibri" pitchFamily="34" charset="0"/>
              <a:ea typeface="宋体" pitchFamily="2" charset="-122"/>
            </a:endParaRPr>
          </a:p>
        </p:txBody>
      </p:sp>
      <p:sp>
        <p:nvSpPr>
          <p:cNvPr id="14" name="TextBox 13"/>
          <p:cNvSpPr txBox="1"/>
          <p:nvPr/>
        </p:nvSpPr>
        <p:spPr>
          <a:xfrm>
            <a:off x="1382940" y="2164794"/>
            <a:ext cx="6429420" cy="400110"/>
          </a:xfrm>
          <a:prstGeom prst="rect">
            <a:avLst/>
          </a:prstGeom>
          <a:noFill/>
        </p:spPr>
        <p:txBody>
          <a:bodyPr wrap="square" rtlCol="0">
            <a:spAutoFit/>
          </a:bodyPr>
          <a:lstStyle/>
          <a:p>
            <a:pPr algn="ctr" eaLnBrk="1" hangingPunct="1">
              <a:lnSpc>
                <a:spcPct val="100000"/>
              </a:lnSpc>
            </a:pPr>
            <a:r>
              <a:rPr lang="en-US" altLang="zh-CN" dirty="0">
                <a:solidFill>
                  <a:srgbClr val="009900"/>
                </a:solidFill>
                <a:ea typeface="宋体" pitchFamily="2" charset="-122"/>
              </a:rPr>
              <a:t>The short bunch can be obtained by fast bunch rotation</a:t>
            </a:r>
            <a:endParaRPr lang="zh-CN" altLang="en-US" dirty="0">
              <a:solidFill>
                <a:srgbClr val="009900"/>
              </a:solidFill>
              <a:ea typeface="宋体" pitchFamily="2" charset="-122"/>
            </a:endParaRPr>
          </a:p>
        </p:txBody>
      </p:sp>
      <p:sp>
        <p:nvSpPr>
          <p:cNvPr id="13" name="Rectangle 2"/>
          <p:cNvSpPr>
            <a:spLocks noChangeArrowheads="1"/>
          </p:cNvSpPr>
          <p:nvPr/>
        </p:nvSpPr>
        <p:spPr bwMode="auto">
          <a:xfrm>
            <a:off x="83880" y="-81390"/>
            <a:ext cx="46047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加速器挑战性</a:t>
            </a:r>
            <a:r>
              <a:rPr lang="en-US" altLang="zh-CN" sz="3600" b="1" dirty="0" smtClean="0">
                <a:solidFill>
                  <a:srgbClr val="336699"/>
                </a:solidFill>
                <a:effectLst>
                  <a:outerShdw blurRad="38100" dist="38100" dir="2700000" algn="tl">
                    <a:srgbClr val="C0C0C0"/>
                  </a:outerShdw>
                </a:effectLst>
              </a:rPr>
              <a:t>-6</a:t>
            </a:r>
            <a:endParaRPr lang="zh-CN" altLang="en-US" sz="3600" b="1" dirty="0">
              <a:solidFill>
                <a:srgbClr val="336699"/>
              </a:solidFill>
              <a:effectLst>
                <a:outerShdw blurRad="38100" dist="38100" dir="2700000" algn="tl">
                  <a:srgbClr val="C0C0C0"/>
                </a:outerShdw>
              </a:effectLst>
            </a:endParaRPr>
          </a:p>
        </p:txBody>
      </p:sp>
      <p:sp>
        <p:nvSpPr>
          <p:cNvPr id="15" name="Line 49"/>
          <p:cNvSpPr>
            <a:spLocks noChangeShapeType="1"/>
          </p:cNvSpPr>
          <p:nvPr/>
        </p:nvSpPr>
        <p:spPr bwMode="auto">
          <a:xfrm>
            <a:off x="0" y="638779"/>
            <a:ext cx="4481990" cy="556"/>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Tree>
    <p:extLst>
      <p:ext uri="{BB962C8B-B14F-4D97-AF65-F5344CB8AC3E}">
        <p14:creationId xmlns:p14="http://schemas.microsoft.com/office/powerpoint/2010/main" val="6731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84" name="TextBox 5"/>
          <p:cNvSpPr txBox="1">
            <a:spLocks noChangeArrowheads="1"/>
          </p:cNvSpPr>
          <p:nvPr/>
        </p:nvSpPr>
        <p:spPr bwMode="auto">
          <a:xfrm>
            <a:off x="125506" y="5982670"/>
            <a:ext cx="8856984" cy="461665"/>
          </a:xfrm>
          <a:prstGeom prst="rect">
            <a:avLst/>
          </a:prstGeom>
          <a:noFill/>
          <a:ln w="9525">
            <a:noFill/>
            <a:miter lim="800000"/>
            <a:headEnd/>
            <a:tailEnd/>
          </a:ln>
        </p:spPr>
        <p:txBody>
          <a:bodyPr wrap="square">
            <a:spAutoFit/>
          </a:bodyPr>
          <a:lstStyle/>
          <a:p>
            <a:pPr algn="ctr" eaLnBrk="1" hangingPunct="1">
              <a:lnSpc>
                <a:spcPct val="100000"/>
              </a:lnSpc>
            </a:pPr>
            <a:r>
              <a:rPr lang="en-US" sz="2400" dirty="0">
                <a:solidFill>
                  <a:srgbClr val="000000"/>
                </a:solidFill>
                <a:latin typeface="Arial Narrow" panose="020B0606020202030204" pitchFamily="34" charset="0"/>
                <a:ea typeface="宋体" pitchFamily="2" charset="-122"/>
              </a:rPr>
              <a:t>The local government will support the land and all infrastructure.</a:t>
            </a:r>
          </a:p>
        </p:txBody>
      </p:sp>
      <p:sp>
        <p:nvSpPr>
          <p:cNvPr id="52285" name="矩形 4"/>
          <p:cNvSpPr>
            <a:spLocks noChangeArrowheads="1"/>
          </p:cNvSpPr>
          <p:nvPr/>
        </p:nvSpPr>
        <p:spPr bwMode="auto">
          <a:xfrm>
            <a:off x="919163" y="-39688"/>
            <a:ext cx="8228012" cy="714376"/>
          </a:xfrm>
          <a:prstGeom prst="rect">
            <a:avLst/>
          </a:prstGeom>
          <a:noFill/>
          <a:ln w="9525">
            <a:noFill/>
            <a:miter lim="800000"/>
            <a:headEnd/>
            <a:tailEnd/>
          </a:ln>
          <a:effectLst>
            <a:prstShdw prst="shdw12">
              <a:srgbClr val="808080">
                <a:alpha val="50000"/>
              </a:srgbClr>
            </a:prstShdw>
          </a:effectLst>
        </p:spPr>
        <p:txBody>
          <a:bodyPr lIns="126000" tIns="82800" rIns="126000" bIns="82800">
            <a:spAutoFit/>
          </a:bodyPr>
          <a:lstStyle/>
          <a:p>
            <a:pPr eaLnBrk="1" hangingPunct="1">
              <a:lnSpc>
                <a:spcPct val="100000"/>
              </a:lnSpc>
            </a:pPr>
            <a:r>
              <a:rPr lang="en-US" altLang="zh-CN" sz="3600" b="1" dirty="0">
                <a:solidFill>
                  <a:srgbClr val="FFFFFF"/>
                </a:solidFill>
                <a:latin typeface="Times New Roman" pitchFamily="18" charset="0"/>
                <a:cs typeface="Times New Roman" pitchFamily="18" charset="0"/>
              </a:rPr>
              <a:t>HIAF</a:t>
            </a:r>
            <a:r>
              <a:rPr lang="zh-CN" altLang="en-US" sz="3600" b="1" dirty="0">
                <a:solidFill>
                  <a:srgbClr val="FFFFFF"/>
                </a:solidFill>
                <a:latin typeface="Times New Roman" pitchFamily="18" charset="0"/>
                <a:cs typeface="Times New Roman" pitchFamily="18" charset="0"/>
              </a:rPr>
              <a:t>建设经费概算</a:t>
            </a:r>
          </a:p>
        </p:txBody>
      </p:sp>
      <p:graphicFrame>
        <p:nvGraphicFramePr>
          <p:cNvPr id="5" name="Group 55"/>
          <p:cNvGraphicFramePr>
            <a:graphicFrameLocks noGrp="1"/>
          </p:cNvGraphicFramePr>
          <p:nvPr>
            <p:extLst>
              <p:ext uri="{D42A27DB-BD31-4B8C-83A1-F6EECF244321}">
                <p14:modId xmlns:p14="http://schemas.microsoft.com/office/powerpoint/2010/main" val="3170028416"/>
              </p:ext>
            </p:extLst>
          </p:nvPr>
        </p:nvGraphicFramePr>
        <p:xfrm>
          <a:off x="1428728" y="1354399"/>
          <a:ext cx="6357983" cy="4234841"/>
        </p:xfrm>
        <a:graphic>
          <a:graphicData uri="http://schemas.openxmlformats.org/drawingml/2006/table">
            <a:tbl>
              <a:tblPr/>
              <a:tblGrid>
                <a:gridCol w="3000397"/>
                <a:gridCol w="3357586"/>
              </a:tblGrid>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Items</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20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Budget(100M RMB)</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iLinac</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0.4+5.1</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BRing</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3.2</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CRing</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3.7</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eLinac</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0.5</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ERing</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Beam transfer line</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0.5</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Experiment setups</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3.3</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Cryogenics</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2.05</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Civil engineering</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2.45</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Tunnel construction</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1.8</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lang="en-US" dirty="0" smtClean="0"/>
                        <a:t>Contingency cost</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0.7</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Total </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2000" b="1" i="0" u="none" strike="noStrike" cap="none" normalizeH="0" baseline="0" dirty="0" smtClean="0">
                          <a:ln>
                            <a:noFill/>
                          </a:ln>
                          <a:solidFill>
                            <a:srgbClr val="FF0000"/>
                          </a:solidFill>
                          <a:effectLst/>
                          <a:latin typeface="Times New Roman" pitchFamily="18" charset="0"/>
                          <a:ea typeface="黑体" pitchFamily="2" charset="-122"/>
                          <a:cs typeface="Times New Roman" pitchFamily="18" charset="0"/>
                        </a:rPr>
                        <a:t>23.7</a:t>
                      </a:r>
                    </a:p>
                  </a:txBody>
                  <a:tcPr marL="0" marR="0" marT="0" marB="0"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nvSpPr>
        <p:spPr bwMode="auto">
          <a:xfrm>
            <a:off x="980601" y="188640"/>
            <a:ext cx="711079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en-US" altLang="zh-CN" sz="4000" b="1" dirty="0" smtClean="0">
                <a:solidFill>
                  <a:srgbClr val="0000FF"/>
                </a:solidFill>
                <a:effectLst>
                  <a:outerShdw blurRad="38100" dist="38100" dir="2700000" algn="tl">
                    <a:srgbClr val="C0C0C0"/>
                  </a:outerShdw>
                </a:effectLst>
              </a:rPr>
              <a:t>HIAF</a:t>
            </a:r>
            <a:r>
              <a:rPr lang="zh-CN" altLang="en-US" sz="4000" b="1" dirty="0" smtClean="0">
                <a:solidFill>
                  <a:srgbClr val="0000FF"/>
                </a:solidFill>
                <a:effectLst>
                  <a:outerShdw blurRad="38100" dist="38100" dir="2700000" algn="tl">
                    <a:srgbClr val="C0C0C0"/>
                  </a:outerShdw>
                </a:effectLst>
              </a:rPr>
              <a:t>工程造价估算 </a:t>
            </a:r>
            <a:endParaRPr lang="zh-CN" altLang="en-US" sz="4000" b="1"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1786581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85" name="矩形 4"/>
          <p:cNvSpPr>
            <a:spLocks noChangeArrowheads="1"/>
          </p:cNvSpPr>
          <p:nvPr/>
        </p:nvSpPr>
        <p:spPr bwMode="auto">
          <a:xfrm>
            <a:off x="919163" y="-39688"/>
            <a:ext cx="8228012" cy="714376"/>
          </a:xfrm>
          <a:prstGeom prst="rect">
            <a:avLst/>
          </a:prstGeom>
          <a:noFill/>
          <a:ln w="9525">
            <a:noFill/>
            <a:miter lim="800000"/>
            <a:headEnd/>
            <a:tailEnd/>
          </a:ln>
          <a:effectLst>
            <a:prstShdw prst="shdw12">
              <a:srgbClr val="808080">
                <a:alpha val="50000"/>
              </a:srgbClr>
            </a:prstShdw>
          </a:effectLst>
        </p:spPr>
        <p:txBody>
          <a:bodyPr lIns="126000" tIns="82800" rIns="126000" bIns="82800">
            <a:spAutoFit/>
          </a:bodyPr>
          <a:lstStyle/>
          <a:p>
            <a:pPr eaLnBrk="1" hangingPunct="1">
              <a:lnSpc>
                <a:spcPct val="100000"/>
              </a:lnSpc>
            </a:pPr>
            <a:r>
              <a:rPr lang="en-US" altLang="zh-CN" sz="3600" b="1" dirty="0">
                <a:solidFill>
                  <a:srgbClr val="FFFFFF"/>
                </a:solidFill>
                <a:latin typeface="Times New Roman" pitchFamily="18" charset="0"/>
                <a:cs typeface="Times New Roman" pitchFamily="18" charset="0"/>
              </a:rPr>
              <a:t>HIAF</a:t>
            </a:r>
            <a:r>
              <a:rPr lang="zh-CN" altLang="en-US" sz="3600" b="1" dirty="0">
                <a:solidFill>
                  <a:srgbClr val="FFFFFF"/>
                </a:solidFill>
                <a:latin typeface="Times New Roman" pitchFamily="18" charset="0"/>
                <a:cs typeface="Times New Roman" pitchFamily="18" charset="0"/>
              </a:rPr>
              <a:t>建设经费概算</a:t>
            </a:r>
          </a:p>
        </p:txBody>
      </p:sp>
      <p:graphicFrame>
        <p:nvGraphicFramePr>
          <p:cNvPr id="5" name="Group 55"/>
          <p:cNvGraphicFramePr>
            <a:graphicFrameLocks noGrp="1"/>
          </p:cNvGraphicFramePr>
          <p:nvPr>
            <p:extLst>
              <p:ext uri="{D42A27DB-BD31-4B8C-83A1-F6EECF244321}">
                <p14:modId xmlns:p14="http://schemas.microsoft.com/office/powerpoint/2010/main" val="147291998"/>
              </p:ext>
            </p:extLst>
          </p:nvPr>
        </p:nvGraphicFramePr>
        <p:xfrm>
          <a:off x="714348" y="1156327"/>
          <a:ext cx="7691480" cy="4844441"/>
        </p:xfrm>
        <a:graphic>
          <a:graphicData uri="http://schemas.openxmlformats.org/drawingml/2006/table">
            <a:tbl>
              <a:tblPr/>
              <a:tblGrid>
                <a:gridCol w="2993556"/>
                <a:gridCol w="2292856"/>
                <a:gridCol w="2405068"/>
              </a:tblGrid>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Items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1</a:t>
                      </a:r>
                      <a:r>
                        <a:rPr kumimoji="0" lang="en-US" altLang="zh-CN" sz="2000" b="1" i="0" u="none" strike="noStrike" cap="none" normalizeH="0" baseline="30000" dirty="0" smtClean="0">
                          <a:ln>
                            <a:noFill/>
                          </a:ln>
                          <a:solidFill>
                            <a:schemeClr val="tx1"/>
                          </a:solidFill>
                          <a:effectLst/>
                          <a:latin typeface="Times New Roman" pitchFamily="18" charset="0"/>
                          <a:ea typeface="黑体" pitchFamily="2" charset="-122"/>
                          <a:cs typeface="Times New Roman" pitchFamily="18" charset="0"/>
                        </a:rPr>
                        <a:t>st</a:t>
                      </a:r>
                      <a:r>
                        <a:rPr kumimoji="0" lang="en-US" altLang="zh-CN" sz="20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 phase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(100M RMB)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EIC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Budget(100M RMB)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iLinac</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0.4+5.1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endPar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BRing</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3.2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0.1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CRing</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3.7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1.9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eLinac</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3.57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err="1" smtClean="0">
                          <a:ln>
                            <a:noFill/>
                          </a:ln>
                          <a:solidFill>
                            <a:schemeClr val="tx1"/>
                          </a:solidFill>
                          <a:effectLst/>
                          <a:latin typeface="Times New Roman" pitchFamily="18" charset="0"/>
                          <a:ea typeface="黑体" pitchFamily="2" charset="-122"/>
                          <a:cs typeface="Times New Roman" pitchFamily="18" charset="0"/>
                        </a:rPr>
                        <a:t>ERing</a:t>
                      </a: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4.0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High energy electron cooling</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endPar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1.0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Beam transfer line</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0.25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Experiment setups</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3.3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3.1 (</a:t>
                      </a:r>
                      <a:r>
                        <a:rPr kumimoji="0" lang="en-US" altLang="zh-CN" sz="1800" b="0" i="0" u="none" strike="noStrike" cap="none" normalizeH="0" baseline="0" dirty="0" smtClean="0">
                          <a:ln>
                            <a:noFill/>
                          </a:ln>
                          <a:solidFill>
                            <a:srgbClr val="FF0000"/>
                          </a:solidFill>
                          <a:effectLst/>
                          <a:latin typeface="Times New Roman" pitchFamily="18" charset="0"/>
                          <a:ea typeface="黑体" pitchFamily="2" charset="-122"/>
                          <a:cs typeface="Times New Roman" pitchFamily="18" charset="0"/>
                        </a:rPr>
                        <a:t>EIC Detector</a:t>
                      </a: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Cryogenics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2.05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1.2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Civil engineering</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2.45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1.73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Tunnel construction</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1.8</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0.9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lang="en-US" dirty="0" smtClean="0"/>
                        <a:t>Contingency cost</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0.7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1.3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57">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Total </a:t>
                      </a:r>
                      <a:endParaRPr kumimoji="0" lang="zh-CN" altLang="en-US" sz="18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altLang="zh-CN" sz="18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23.7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pPr>
                      <a:r>
                        <a:rPr kumimoji="0" lang="en-US" altLang="zh-CN" sz="2000" b="1"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rPr>
                        <a:t>19.35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2"/>
          <p:cNvSpPr>
            <a:spLocks noChangeArrowheads="1"/>
          </p:cNvSpPr>
          <p:nvPr/>
        </p:nvSpPr>
        <p:spPr bwMode="auto">
          <a:xfrm>
            <a:off x="1115616" y="187995"/>
            <a:ext cx="687676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gn="ctr">
              <a:lnSpc>
                <a:spcPct val="100000"/>
              </a:lnSpc>
            </a:pPr>
            <a:r>
              <a:rPr lang="en-US" altLang="zh-CN" sz="4000" b="1" dirty="0" smtClean="0">
                <a:solidFill>
                  <a:srgbClr val="0000FF"/>
                </a:solidFill>
                <a:effectLst>
                  <a:outerShdw blurRad="38100" dist="38100" dir="2700000" algn="tl">
                    <a:srgbClr val="C0C0C0"/>
                  </a:outerShdw>
                </a:effectLst>
              </a:rPr>
              <a:t>HIAF</a:t>
            </a:r>
            <a:r>
              <a:rPr lang="zh-CN" altLang="en-US" sz="4000" b="1" dirty="0" smtClean="0">
                <a:solidFill>
                  <a:srgbClr val="0000FF"/>
                </a:solidFill>
                <a:effectLst>
                  <a:outerShdw blurRad="38100" dist="38100" dir="2700000" algn="tl">
                    <a:srgbClr val="C0C0C0"/>
                  </a:outerShdw>
                </a:effectLst>
              </a:rPr>
              <a:t>工程造价估算</a:t>
            </a:r>
            <a:r>
              <a:rPr lang="en-US" altLang="zh-CN" sz="4000" b="1" dirty="0" smtClean="0">
                <a:solidFill>
                  <a:srgbClr val="0000FF"/>
                </a:solidFill>
                <a:effectLst>
                  <a:outerShdw blurRad="38100" dist="38100" dir="2700000" algn="tl">
                    <a:srgbClr val="C0C0C0"/>
                  </a:outerShdw>
                </a:effectLst>
              </a:rPr>
              <a:t>-</a:t>
            </a:r>
            <a:r>
              <a:rPr lang="en-US" altLang="zh-CN" sz="4000" b="1" dirty="0" smtClean="0">
                <a:solidFill>
                  <a:srgbClr val="C00000"/>
                </a:solidFill>
                <a:ea typeface="宋体" pitchFamily="2" charset="-122"/>
              </a:rPr>
              <a:t>EIC</a:t>
            </a:r>
            <a:r>
              <a:rPr lang="zh-CN" altLang="en-US" sz="4000" b="1" dirty="0" smtClean="0">
                <a:solidFill>
                  <a:srgbClr val="0000FF"/>
                </a:solidFill>
                <a:effectLst>
                  <a:outerShdw blurRad="38100" dist="38100" dir="2700000" algn="tl">
                    <a:srgbClr val="C0C0C0"/>
                  </a:outerShdw>
                </a:effectLst>
              </a:rPr>
              <a:t> </a:t>
            </a:r>
            <a:endParaRPr lang="zh-CN" altLang="en-US" sz="4000" b="1"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78628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Title 1"/>
          <p:cNvSpPr>
            <a:spLocks noGrp="1"/>
          </p:cNvSpPr>
          <p:nvPr>
            <p:ph type="title" idx="4294967295"/>
          </p:nvPr>
        </p:nvSpPr>
        <p:spPr>
          <a:xfrm>
            <a:off x="4346575" y="458788"/>
            <a:ext cx="4706938" cy="630237"/>
          </a:xfrm>
        </p:spPr>
        <p:txBody>
          <a:bodyPr/>
          <a:lstStyle/>
          <a:p>
            <a:pPr algn="r" eaLnBrk="1" hangingPunct="1"/>
            <a:r>
              <a:rPr lang="zh-CN" altLang="en-US" sz="2800" b="1" smtClean="0">
                <a:solidFill>
                  <a:srgbClr val="336699"/>
                </a:solidFill>
                <a:effectLst>
                  <a:outerShdw blurRad="38100" dist="38100" dir="2700000" algn="tl">
                    <a:srgbClr val="C0C0C0"/>
                  </a:outerShdw>
                </a:effectLst>
                <a:ea typeface="黑体" pitchFamily="49" charset="-122"/>
              </a:rPr>
              <a:t>原子核层次的前沿科学问题</a:t>
            </a:r>
          </a:p>
        </p:txBody>
      </p:sp>
      <p:sp>
        <p:nvSpPr>
          <p:cNvPr id="7170" name="Rectangle 2"/>
          <p:cNvSpPr>
            <a:spLocks noChangeArrowheads="1"/>
          </p:cNvSpPr>
          <p:nvPr/>
        </p:nvSpPr>
        <p:spPr bwMode="auto">
          <a:xfrm>
            <a:off x="161925" y="98425"/>
            <a:ext cx="427513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3600" b="1">
                <a:solidFill>
                  <a:srgbClr val="336699"/>
                </a:solidFill>
                <a:effectLst>
                  <a:outerShdw blurRad="38100" dist="38100" dir="2700000" algn="tl">
                    <a:srgbClr val="C0C0C0"/>
                  </a:outerShdw>
                </a:effectLst>
              </a:rPr>
              <a:t>项目提出的背景</a:t>
            </a:r>
          </a:p>
        </p:txBody>
      </p:sp>
      <p:sp>
        <p:nvSpPr>
          <p:cNvPr id="1062916" name="Line 49"/>
          <p:cNvSpPr>
            <a:spLocks noChangeShapeType="1"/>
          </p:cNvSpPr>
          <p:nvPr/>
        </p:nvSpPr>
        <p:spPr bwMode="auto">
          <a:xfrm>
            <a:off x="0" y="863600"/>
            <a:ext cx="4392613"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20195" name="Text Box 3"/>
          <p:cNvSpPr txBox="1">
            <a:spLocks noChangeArrowheads="1"/>
          </p:cNvSpPr>
          <p:nvPr/>
        </p:nvSpPr>
        <p:spPr bwMode="auto">
          <a:xfrm>
            <a:off x="985838" y="1246188"/>
            <a:ext cx="1290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宋体" pitchFamily="2" charset="-122"/>
              </a:defRPr>
            </a:lvl1pPr>
            <a:lvl2pPr marL="37931725" indent="-37474525">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a:defRPr sz="2400">
                <a:solidFill>
                  <a:schemeClr val="tx1"/>
                </a:solidFill>
                <a:latin typeface="Arial" pitchFamily="34" charset="0"/>
                <a:ea typeface="宋体" pitchFamily="2" charset="-122"/>
              </a:defRPr>
            </a:lvl5pPr>
            <a:lvl6pPr marL="457200" eaLnBrk="0" fontAlgn="base" hangingPunct="0">
              <a:spcBef>
                <a:spcPct val="0"/>
              </a:spcBef>
              <a:spcAft>
                <a:spcPct val="0"/>
              </a:spcAft>
              <a:defRPr sz="2400">
                <a:solidFill>
                  <a:schemeClr val="tx1"/>
                </a:solidFill>
                <a:latin typeface="Arial" pitchFamily="34" charset="0"/>
                <a:ea typeface="宋体" pitchFamily="2" charset="-122"/>
              </a:defRPr>
            </a:lvl6pPr>
            <a:lvl7pPr marL="914400" eaLnBrk="0" fontAlgn="base" hangingPunct="0">
              <a:spcBef>
                <a:spcPct val="0"/>
              </a:spcBef>
              <a:spcAft>
                <a:spcPct val="0"/>
              </a:spcAft>
              <a:defRPr sz="2400">
                <a:solidFill>
                  <a:schemeClr val="tx1"/>
                </a:solidFill>
                <a:latin typeface="Arial" pitchFamily="34" charset="0"/>
                <a:ea typeface="宋体" pitchFamily="2" charset="-122"/>
              </a:defRPr>
            </a:lvl7pPr>
            <a:lvl8pPr marL="1371600" eaLnBrk="0" fontAlgn="base" hangingPunct="0">
              <a:spcBef>
                <a:spcPct val="0"/>
              </a:spcBef>
              <a:spcAft>
                <a:spcPct val="0"/>
              </a:spcAft>
              <a:defRPr sz="2400">
                <a:solidFill>
                  <a:schemeClr val="tx1"/>
                </a:solidFill>
                <a:latin typeface="Arial" pitchFamily="34" charset="0"/>
                <a:ea typeface="宋体" pitchFamily="2" charset="-122"/>
              </a:defRPr>
            </a:lvl8pPr>
            <a:lvl9pPr marL="1828800"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eaLnBrk="1" hangingPunct="1">
              <a:lnSpc>
                <a:spcPct val="100000"/>
              </a:lnSpc>
            </a:pPr>
            <a:r>
              <a:rPr lang="zh-CN" altLang="de-DE" sz="2000">
                <a:solidFill>
                  <a:schemeClr val="bg1"/>
                </a:solidFill>
                <a:ea typeface="黑体" pitchFamily="49" charset="-122"/>
              </a:rPr>
              <a:t>物质层次</a:t>
            </a:r>
          </a:p>
        </p:txBody>
      </p:sp>
      <p:pic>
        <p:nvPicPr>
          <p:cNvPr id="1062926" name="Picture 26" descr="nuclchart_cor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7563" y="1609725"/>
            <a:ext cx="567055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1062927" name="Rectangle 15"/>
          <p:cNvSpPr>
            <a:spLocks noChangeArrowheads="1"/>
          </p:cNvSpPr>
          <p:nvPr/>
        </p:nvSpPr>
        <p:spPr bwMode="auto">
          <a:xfrm>
            <a:off x="295275" y="3248025"/>
            <a:ext cx="28813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a:lnSpc>
                <a:spcPct val="100000"/>
              </a:lnSpc>
              <a:buFontTx/>
              <a:buChar char="•"/>
            </a:pPr>
            <a:r>
              <a:rPr lang="zh-CN" altLang="en-US" sz="1800" b="1">
                <a:latin typeface="Times New Roman" pitchFamily="18" charset="0"/>
                <a:ea typeface="楷体_GB2312" pitchFamily="49" charset="-122"/>
              </a:rPr>
              <a:t>探寻原子核存在的极限</a:t>
            </a:r>
          </a:p>
          <a:p>
            <a:pPr marL="360363" indent="-360363" algn="just">
              <a:lnSpc>
                <a:spcPct val="100000"/>
              </a:lnSpc>
              <a:buFontTx/>
              <a:buChar char="•"/>
            </a:pPr>
            <a:r>
              <a:rPr lang="zh-CN" altLang="en-US" sz="1800" b="1">
                <a:latin typeface="Times New Roman" pitchFamily="18" charset="0"/>
                <a:ea typeface="楷体_GB2312" pitchFamily="49" charset="-122"/>
              </a:rPr>
              <a:t>新现象、新规律</a:t>
            </a:r>
          </a:p>
          <a:p>
            <a:pPr marL="360363" indent="-360363" algn="just">
              <a:lnSpc>
                <a:spcPct val="100000"/>
              </a:lnSpc>
              <a:buFontTx/>
              <a:buChar char="•"/>
            </a:pPr>
            <a:r>
              <a:rPr lang="zh-CN" altLang="en-US" sz="1800" b="1">
                <a:latin typeface="Times New Roman" pitchFamily="18" charset="0"/>
                <a:ea typeface="楷体_GB2312" pitchFamily="49" charset="-122"/>
              </a:rPr>
              <a:t>宇宙中重元素来源</a:t>
            </a:r>
          </a:p>
          <a:p>
            <a:pPr marL="360363" indent="-360363" algn="just">
              <a:lnSpc>
                <a:spcPct val="100000"/>
              </a:lnSpc>
              <a:buFontTx/>
              <a:buChar char="•"/>
            </a:pPr>
            <a:r>
              <a:rPr lang="en-US" altLang="zh-CN" sz="1800" b="1">
                <a:latin typeface="Times New Roman" pitchFamily="18" charset="0"/>
                <a:ea typeface="楷体_GB2312" pitchFamily="49" charset="-122"/>
              </a:rPr>
              <a:t>…</a:t>
            </a:r>
          </a:p>
        </p:txBody>
      </p:sp>
      <p:sp>
        <p:nvSpPr>
          <p:cNvPr id="1062937" name="Rectangle 25"/>
          <p:cNvSpPr>
            <a:spLocks noChangeArrowheads="1"/>
          </p:cNvSpPr>
          <p:nvPr/>
        </p:nvSpPr>
        <p:spPr bwMode="auto">
          <a:xfrm>
            <a:off x="296863" y="1268413"/>
            <a:ext cx="5715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a:lnSpc>
                <a:spcPct val="100000"/>
              </a:lnSpc>
              <a:buFontTx/>
              <a:buChar char="•"/>
            </a:pPr>
            <a:r>
              <a:rPr lang="zh-CN" altLang="en-US" sz="1800" b="1">
                <a:latin typeface="Times New Roman" pitchFamily="18" charset="0"/>
                <a:ea typeface="楷体_GB2312" pitchFamily="49" charset="-122"/>
              </a:rPr>
              <a:t>传统知识主要来自于对稳定原子核的研究</a:t>
            </a:r>
            <a:r>
              <a:rPr lang="en-US" altLang="zh-CN" sz="1800" b="1">
                <a:latin typeface="Times New Roman" pitchFamily="18" charset="0"/>
                <a:ea typeface="楷体_GB2312" pitchFamily="49" charset="-122"/>
              </a:rPr>
              <a:t>(</a:t>
            </a:r>
            <a:r>
              <a:rPr lang="zh-CN" altLang="en-US" sz="1800" b="1">
                <a:latin typeface="Times New Roman" pitchFamily="18" charset="0"/>
                <a:ea typeface="楷体_GB2312" pitchFamily="49" charset="-122"/>
              </a:rPr>
              <a:t>～</a:t>
            </a:r>
            <a:r>
              <a:rPr lang="en-US" altLang="zh-CN" sz="1800" b="1">
                <a:latin typeface="Times New Roman" pitchFamily="18" charset="0"/>
                <a:ea typeface="楷体_GB2312" pitchFamily="49" charset="-122"/>
              </a:rPr>
              <a:t>300)</a:t>
            </a:r>
          </a:p>
          <a:p>
            <a:pPr marL="360363" indent="-360363" algn="just">
              <a:lnSpc>
                <a:spcPct val="100000"/>
              </a:lnSpc>
              <a:buFontTx/>
              <a:buChar char="•"/>
            </a:pPr>
            <a:r>
              <a:rPr lang="zh-CN" altLang="en-US" sz="1800" b="1">
                <a:latin typeface="Times New Roman" pitchFamily="18" charset="0"/>
                <a:ea typeface="楷体_GB2312" pitchFamily="49" charset="-122"/>
              </a:rPr>
              <a:t>放射性核束带来了新现象、新规律的发现</a:t>
            </a:r>
          </a:p>
        </p:txBody>
      </p:sp>
      <p:sp>
        <p:nvSpPr>
          <p:cNvPr id="1062939" name="Rectangle 27"/>
          <p:cNvSpPr>
            <a:spLocks noChangeArrowheads="1"/>
          </p:cNvSpPr>
          <p:nvPr/>
        </p:nvSpPr>
        <p:spPr bwMode="auto">
          <a:xfrm>
            <a:off x="296863" y="5994400"/>
            <a:ext cx="387032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00000"/>
              </a:lnSpc>
            </a:pPr>
            <a:r>
              <a:rPr lang="en-US" altLang="zh-CN" sz="2400" b="1">
                <a:solidFill>
                  <a:srgbClr val="FF0000"/>
                </a:solidFill>
                <a:effectLst>
                  <a:outerShdw blurRad="38100" dist="38100" dir="2700000" algn="tl">
                    <a:srgbClr val="C0C0C0"/>
                  </a:outerShdw>
                </a:effectLst>
              </a:rPr>
              <a:t>RIB</a:t>
            </a:r>
            <a:r>
              <a:rPr lang="zh-CN" altLang="en-US" sz="2400" b="1">
                <a:solidFill>
                  <a:srgbClr val="FF0000"/>
                </a:solidFill>
                <a:effectLst>
                  <a:outerShdw blurRad="38100" dist="38100" dir="2700000" algn="tl">
                    <a:srgbClr val="C0C0C0"/>
                  </a:outerShdw>
                </a:effectLst>
              </a:rPr>
              <a:t>强度最高者占领制高点</a:t>
            </a:r>
          </a:p>
        </p:txBody>
      </p:sp>
      <p:grpSp>
        <p:nvGrpSpPr>
          <p:cNvPr id="1062942" name="Group 30"/>
          <p:cNvGrpSpPr>
            <a:grpSpLocks/>
          </p:cNvGrpSpPr>
          <p:nvPr/>
        </p:nvGrpSpPr>
        <p:grpSpPr bwMode="auto">
          <a:xfrm>
            <a:off x="6146800" y="4778375"/>
            <a:ext cx="2654300" cy="1619250"/>
            <a:chOff x="3872" y="3124"/>
            <a:chExt cx="1672" cy="1020"/>
          </a:xfrm>
        </p:grpSpPr>
        <p:pic>
          <p:nvPicPr>
            <p:cNvPr id="1062938" name="Picture 26" descr="11Li"/>
            <p:cNvPicPr>
              <a:picLocks noChangeAspect="1" noChangeArrowheads="1"/>
            </p:cNvPicPr>
            <p:nvPr/>
          </p:nvPicPr>
          <p:blipFill>
            <a:blip r:embed="rId4">
              <a:extLst>
                <a:ext uri="{28A0092B-C50C-407E-A947-70E740481C1C}">
                  <a14:useLocalDpi xmlns:a14="http://schemas.microsoft.com/office/drawing/2010/main" val="0"/>
                </a:ext>
              </a:extLst>
            </a:blip>
            <a:srcRect l="5728" t="1845" r="26196" b="56619"/>
            <a:stretch>
              <a:fillRect/>
            </a:stretch>
          </p:blipFill>
          <p:spPr bwMode="auto">
            <a:xfrm>
              <a:off x="3872" y="3338"/>
              <a:ext cx="1672" cy="8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2940" name="Rectangle 28"/>
            <p:cNvSpPr>
              <a:spLocks noChangeArrowheads="1"/>
            </p:cNvSpPr>
            <p:nvPr/>
          </p:nvSpPr>
          <p:spPr bwMode="auto">
            <a:xfrm>
              <a:off x="4042" y="3124"/>
              <a:ext cx="453"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0975" indent="-180975" algn="just">
                <a:lnSpc>
                  <a:spcPct val="100000"/>
                </a:lnSpc>
              </a:pPr>
              <a:r>
                <a:rPr lang="en-US" altLang="zh-CN" sz="1800" b="1" baseline="30000">
                  <a:latin typeface="Times New Roman" pitchFamily="18" charset="0"/>
                  <a:ea typeface="楷体_GB2312" pitchFamily="49" charset="-122"/>
                </a:rPr>
                <a:t>208</a:t>
              </a:r>
              <a:r>
                <a:rPr lang="en-US" altLang="zh-CN" sz="1800" b="1">
                  <a:latin typeface="Times New Roman" pitchFamily="18" charset="0"/>
                  <a:ea typeface="楷体_GB2312" pitchFamily="49" charset="-122"/>
                </a:rPr>
                <a:t>Pb</a:t>
              </a:r>
            </a:p>
          </p:txBody>
        </p:sp>
        <p:sp>
          <p:nvSpPr>
            <p:cNvPr id="1062941" name="Rectangle 29"/>
            <p:cNvSpPr>
              <a:spLocks noChangeArrowheads="1"/>
            </p:cNvSpPr>
            <p:nvPr/>
          </p:nvSpPr>
          <p:spPr bwMode="auto">
            <a:xfrm>
              <a:off x="4865" y="3124"/>
              <a:ext cx="453"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0975" indent="-180975" algn="just">
                <a:lnSpc>
                  <a:spcPct val="100000"/>
                </a:lnSpc>
              </a:pPr>
              <a:r>
                <a:rPr lang="en-US" altLang="zh-CN" sz="1800" b="1" baseline="30000">
                  <a:latin typeface="Times New Roman" pitchFamily="18" charset="0"/>
                  <a:ea typeface="楷体_GB2312" pitchFamily="49" charset="-122"/>
                </a:rPr>
                <a:t>11</a:t>
              </a:r>
              <a:r>
                <a:rPr lang="en-US" altLang="zh-CN" sz="1800" b="1">
                  <a:latin typeface="Times New Roman" pitchFamily="18" charset="0"/>
                  <a:ea typeface="楷体_GB2312" pitchFamily="49" charset="-122"/>
                </a:rPr>
                <a:t>Li</a:t>
              </a:r>
            </a:p>
          </p:txBody>
        </p:sp>
      </p:grpSp>
      <p:sp>
        <p:nvSpPr>
          <p:cNvPr id="1062943" name="Rectangle 31"/>
          <p:cNvSpPr>
            <a:spLocks noChangeArrowheads="1"/>
          </p:cNvSpPr>
          <p:nvPr/>
        </p:nvSpPr>
        <p:spPr bwMode="auto">
          <a:xfrm>
            <a:off x="250825" y="2571750"/>
            <a:ext cx="23860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00000"/>
              </a:lnSpc>
            </a:pPr>
            <a:r>
              <a:rPr lang="zh-CN" altLang="en-US" sz="2400">
                <a:solidFill>
                  <a:srgbClr val="FF0000"/>
                </a:solidFill>
                <a:effectLst>
                  <a:outerShdw blurRad="38100" dist="38100" dir="2700000" algn="tl">
                    <a:srgbClr val="C0C0C0"/>
                  </a:outerShdw>
                </a:effectLst>
              </a:rPr>
              <a:t>前沿科学问题</a:t>
            </a:r>
            <a:endParaRPr lang="en-US" altLang="zh-CN" sz="2400">
              <a:solidFill>
                <a:srgbClr val="FF0000"/>
              </a:solidFill>
              <a:effectLst>
                <a:outerShdw blurRad="38100" dist="38100" dir="2700000" algn="tl">
                  <a:srgbClr val="C0C0C0"/>
                </a:outerShdw>
              </a:effectLst>
            </a:endParaRPr>
          </a:p>
        </p:txBody>
      </p:sp>
      <p:sp>
        <p:nvSpPr>
          <p:cNvPr id="1062944" name="Rectangle 32"/>
          <p:cNvSpPr>
            <a:spLocks noChangeArrowheads="1"/>
          </p:cNvSpPr>
          <p:nvPr/>
        </p:nvSpPr>
        <p:spPr bwMode="auto">
          <a:xfrm>
            <a:off x="1458913" y="4421188"/>
            <a:ext cx="3683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solidFill>
                  <a:srgbClr val="0000FF"/>
                </a:solidFill>
                <a:effectLst>
                  <a:outerShdw blurRad="38100" dist="38100" dir="2700000" algn="tl">
                    <a:srgbClr val="C0C0C0"/>
                  </a:outerShdw>
                </a:effectLst>
                <a:sym typeface="Symbol" pitchFamily="18" charset="2"/>
              </a:rPr>
              <a:t></a:t>
            </a:r>
          </a:p>
        </p:txBody>
      </p:sp>
      <p:sp>
        <p:nvSpPr>
          <p:cNvPr id="1062946" name="Rectangle 34"/>
          <p:cNvSpPr>
            <a:spLocks noChangeArrowheads="1"/>
          </p:cNvSpPr>
          <p:nvPr/>
        </p:nvSpPr>
        <p:spPr bwMode="auto">
          <a:xfrm>
            <a:off x="701675" y="4868863"/>
            <a:ext cx="180022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zh-CN" altLang="en-US" sz="2400" b="1">
                <a:solidFill>
                  <a:srgbClr val="0000FF"/>
                </a:solidFill>
                <a:effectLst>
                  <a:outerShdw blurRad="38100" dist="38100" dir="2700000" algn="tl">
                    <a:srgbClr val="C0C0C0"/>
                  </a:outerShdw>
                </a:effectLst>
              </a:rPr>
              <a:t>高强度</a:t>
            </a:r>
            <a:r>
              <a:rPr lang="en-US" altLang="zh-CN" sz="2400" b="1">
                <a:solidFill>
                  <a:srgbClr val="0000FF"/>
                </a:solidFill>
                <a:effectLst>
                  <a:outerShdw blurRad="38100" dist="38100" dir="2700000" algn="tl">
                    <a:srgbClr val="C0C0C0"/>
                  </a:outerShdw>
                </a:effectLst>
              </a:rPr>
              <a:t>RIB</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42875" y="1069975"/>
          <a:ext cx="8858251" cy="5429252"/>
        </p:xfrm>
        <a:graphic>
          <a:graphicData uri="http://schemas.openxmlformats.org/drawingml/2006/table">
            <a:tbl>
              <a:tblPr/>
              <a:tblGrid>
                <a:gridCol w="1789017"/>
                <a:gridCol w="504517"/>
                <a:gridCol w="506015"/>
                <a:gridCol w="504518"/>
                <a:gridCol w="504517"/>
                <a:gridCol w="506015"/>
                <a:gridCol w="504518"/>
                <a:gridCol w="504517"/>
                <a:gridCol w="504518"/>
                <a:gridCol w="506015"/>
                <a:gridCol w="504517"/>
                <a:gridCol w="504518"/>
                <a:gridCol w="506015"/>
                <a:gridCol w="504517"/>
                <a:gridCol w="504517"/>
              </a:tblGrid>
              <a:tr h="4079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FF"/>
                          </a:solidFill>
                          <a:effectLst/>
                          <a:latin typeface="Times New Roman" pitchFamily="18" charset="0"/>
                          <a:ea typeface="宋体" pitchFamily="2" charset="-122"/>
                          <a:cs typeface="Times New Roman" pitchFamily="18"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FF"/>
                          </a:solidFill>
                          <a:effectLst/>
                          <a:latin typeface="Times New Roman" pitchFamily="18" charset="0"/>
                          <a:ea typeface="宋体" pitchFamily="2" charset="-122"/>
                          <a:cs typeface="Times New Roman" pitchFamily="18"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FF"/>
                          </a:solidFill>
                          <a:effectLst/>
                          <a:latin typeface="Times New Roman" pitchFamily="18" charset="0"/>
                          <a:ea typeface="宋体" pitchFamily="2" charset="-122"/>
                          <a:cs typeface="Times New Roman" pitchFamily="18" charset="0"/>
                        </a:rPr>
                        <a:t>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cap="none" normalizeH="0" baseline="0" dirty="0" smtClean="0">
                          <a:ln>
                            <a:noFill/>
                          </a:ln>
                          <a:solidFill>
                            <a:srgbClr val="FFFFFF"/>
                          </a:solidFill>
                          <a:effectLst/>
                          <a:latin typeface="Times New Roman" pitchFamily="18" charset="0"/>
                          <a:ea typeface="宋体" pitchFamily="2" charset="-122"/>
                          <a:cs typeface="Times New Roman" pitchFamily="18" charset="0"/>
                        </a:rPr>
                        <a:t>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r>
              <a:tr h="800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Critical Points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189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Design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Construction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Installation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94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Commissioning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379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Budget periods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bl>
          </a:graphicData>
        </a:graphic>
      </p:graphicFrame>
      <p:sp>
        <p:nvSpPr>
          <p:cNvPr id="4" name="圆角矩形 3"/>
          <p:cNvSpPr/>
          <p:nvPr/>
        </p:nvSpPr>
        <p:spPr>
          <a:xfrm>
            <a:off x="2200266" y="2713038"/>
            <a:ext cx="1157288" cy="79375"/>
          </a:xfrm>
          <a:prstGeom prst="roundRect">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78" name="TextBox 4"/>
          <p:cNvSpPr txBox="1">
            <a:spLocks noChangeArrowheads="1"/>
          </p:cNvSpPr>
          <p:nvPr/>
        </p:nvSpPr>
        <p:spPr bwMode="auto">
          <a:xfrm>
            <a:off x="2271704" y="2792413"/>
            <a:ext cx="1017577" cy="279397"/>
          </a:xfrm>
          <a:prstGeom prst="rect">
            <a:avLst/>
          </a:prstGeom>
          <a:noFill/>
          <a:ln w="9525">
            <a:noFill/>
            <a:miter lim="800000"/>
            <a:headEnd/>
            <a:tailEnd/>
          </a:ln>
        </p:spPr>
        <p:txBody>
          <a:bodyPr wrap="square">
            <a:spAutoFit/>
          </a:bodyPr>
          <a:lstStyle/>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Idea </a:t>
            </a:r>
            <a:r>
              <a:rPr lang="en-US" altLang="zh-CN" sz="1200" b="1" dirty="0">
                <a:solidFill>
                  <a:srgbClr val="000000"/>
                </a:solidFill>
                <a:latin typeface="Times New Roman" pitchFamily="18" charset="0"/>
                <a:ea typeface="宋体" pitchFamily="2" charset="-122"/>
                <a:cs typeface="Times New Roman" pitchFamily="18" charset="0"/>
              </a:rPr>
              <a:t>design</a:t>
            </a:r>
          </a:p>
        </p:txBody>
      </p:sp>
      <p:sp>
        <p:nvSpPr>
          <p:cNvPr id="6" name="圆角矩形 5"/>
          <p:cNvSpPr/>
          <p:nvPr/>
        </p:nvSpPr>
        <p:spPr>
          <a:xfrm>
            <a:off x="3211512" y="2922588"/>
            <a:ext cx="1717678" cy="77784"/>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80" name="TextBox 6"/>
          <p:cNvSpPr txBox="1">
            <a:spLocks noChangeArrowheads="1"/>
          </p:cNvSpPr>
          <p:nvPr/>
        </p:nvSpPr>
        <p:spPr bwMode="auto">
          <a:xfrm>
            <a:off x="3274577" y="2954665"/>
            <a:ext cx="1238250" cy="457200"/>
          </a:xfrm>
          <a:prstGeom prst="rect">
            <a:avLst/>
          </a:prstGeom>
          <a:noFill/>
          <a:ln w="9525">
            <a:noFill/>
            <a:miter lim="800000"/>
            <a:headEnd/>
            <a:tailEnd/>
          </a:ln>
        </p:spPr>
        <p:txBody>
          <a:bodyPr>
            <a:spAutoFit/>
          </a:bodyPr>
          <a:lstStyle/>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Conceptual design</a:t>
            </a:r>
          </a:p>
        </p:txBody>
      </p:sp>
      <p:sp>
        <p:nvSpPr>
          <p:cNvPr id="8" name="圆角矩形 7"/>
          <p:cNvSpPr/>
          <p:nvPr/>
        </p:nvSpPr>
        <p:spPr>
          <a:xfrm>
            <a:off x="2653322" y="2541588"/>
            <a:ext cx="3276000" cy="4571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lnSpc>
                <a:spcPct val="100000"/>
              </a:lnSpc>
              <a:spcBef>
                <a:spcPts val="0"/>
              </a:spcBef>
              <a:spcAft>
                <a:spcPts val="0"/>
              </a:spcAft>
              <a:defRPr/>
            </a:pPr>
            <a:endParaRPr lang="zh-CN" altLang="en-US" sz="1800">
              <a:solidFill>
                <a:srgbClr val="000000"/>
              </a:solidFill>
            </a:endParaRPr>
          </a:p>
        </p:txBody>
      </p:sp>
      <p:sp>
        <p:nvSpPr>
          <p:cNvPr id="32882" name="TextBox 8"/>
          <p:cNvSpPr txBox="1">
            <a:spLocks noChangeArrowheads="1"/>
          </p:cNvSpPr>
          <p:nvPr/>
        </p:nvSpPr>
        <p:spPr bwMode="auto">
          <a:xfrm>
            <a:off x="3481392" y="2306638"/>
            <a:ext cx="1733550" cy="276225"/>
          </a:xfrm>
          <a:prstGeom prst="rect">
            <a:avLst/>
          </a:prstGeom>
          <a:noFill/>
          <a:ln w="9525">
            <a:noFill/>
            <a:miter lim="800000"/>
            <a:headEnd/>
            <a:tailEnd/>
          </a:ln>
        </p:spPr>
        <p:txBody>
          <a:bodyPr>
            <a:spAutoFit/>
          </a:bodyPr>
          <a:lstStyle/>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Key technologies R&amp;D</a:t>
            </a:r>
          </a:p>
        </p:txBody>
      </p:sp>
      <p:sp>
        <p:nvSpPr>
          <p:cNvPr id="10" name="圆角矩形 9"/>
          <p:cNvSpPr/>
          <p:nvPr/>
        </p:nvSpPr>
        <p:spPr>
          <a:xfrm>
            <a:off x="4449762" y="3238500"/>
            <a:ext cx="479427" cy="72000"/>
          </a:xfrm>
          <a:prstGeom prst="roundRect">
            <a:avLst/>
          </a:prstGeom>
          <a:solidFill>
            <a:srgbClr val="FF66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84" name="TextBox 10"/>
          <p:cNvSpPr txBox="1">
            <a:spLocks noChangeArrowheads="1"/>
          </p:cNvSpPr>
          <p:nvPr/>
        </p:nvSpPr>
        <p:spPr bwMode="auto">
          <a:xfrm>
            <a:off x="3832941" y="3251418"/>
            <a:ext cx="1155700" cy="822325"/>
          </a:xfrm>
          <a:prstGeom prst="rect">
            <a:avLst/>
          </a:prstGeom>
          <a:noFill/>
          <a:ln w="9525">
            <a:noFill/>
            <a:miter lim="800000"/>
            <a:headEnd/>
            <a:tailEnd/>
          </a:ln>
        </p:spPr>
        <p:txBody>
          <a:bodyPr>
            <a:spAutoFit/>
          </a:bodyPr>
          <a:lstStyle/>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Design report preparation, </a:t>
            </a:r>
          </a:p>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submission,</a:t>
            </a:r>
          </a:p>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approval</a:t>
            </a:r>
          </a:p>
        </p:txBody>
      </p:sp>
      <p:sp>
        <p:nvSpPr>
          <p:cNvPr id="12" name="圆角矩形 11"/>
          <p:cNvSpPr/>
          <p:nvPr/>
        </p:nvSpPr>
        <p:spPr>
          <a:xfrm>
            <a:off x="4779963" y="3465513"/>
            <a:ext cx="1149359" cy="72000"/>
          </a:xfrm>
          <a:prstGeom prst="roundRect">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86" name="TextBox 12"/>
          <p:cNvSpPr txBox="1">
            <a:spLocks noChangeArrowheads="1"/>
          </p:cNvSpPr>
          <p:nvPr/>
        </p:nvSpPr>
        <p:spPr bwMode="auto">
          <a:xfrm>
            <a:off x="4996527" y="3500438"/>
            <a:ext cx="909637" cy="639763"/>
          </a:xfrm>
          <a:prstGeom prst="rect">
            <a:avLst/>
          </a:prstGeom>
          <a:noFill/>
          <a:ln w="9525">
            <a:noFill/>
            <a:miter lim="800000"/>
            <a:headEnd/>
            <a:tailEnd/>
          </a:ln>
        </p:spPr>
        <p:txBody>
          <a:bodyPr>
            <a:spAutoFit/>
          </a:bodyPr>
          <a:lstStyle/>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Detailed design &amp;</a:t>
            </a:r>
          </a:p>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prototype</a:t>
            </a:r>
          </a:p>
        </p:txBody>
      </p:sp>
      <p:sp>
        <p:nvSpPr>
          <p:cNvPr id="14" name="圆角矩形 13"/>
          <p:cNvSpPr/>
          <p:nvPr/>
        </p:nvSpPr>
        <p:spPr>
          <a:xfrm>
            <a:off x="5276850" y="4268788"/>
            <a:ext cx="1295414" cy="88906"/>
          </a:xfrm>
          <a:prstGeom prst="round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88" name="TextBox 14"/>
          <p:cNvSpPr txBox="1">
            <a:spLocks noChangeArrowheads="1"/>
          </p:cNvSpPr>
          <p:nvPr/>
        </p:nvSpPr>
        <p:spPr bwMode="auto">
          <a:xfrm>
            <a:off x="3954463" y="4191000"/>
            <a:ext cx="1404937" cy="276225"/>
          </a:xfrm>
          <a:prstGeom prst="rect">
            <a:avLst/>
          </a:prstGeom>
          <a:noFill/>
          <a:ln w="9525">
            <a:noFill/>
            <a:miter lim="800000"/>
            <a:headEnd/>
            <a:tailEnd/>
          </a:ln>
        </p:spPr>
        <p:txBody>
          <a:bodyPr>
            <a:spAutoFit/>
          </a:bodyPr>
          <a:lstStyle/>
          <a:p>
            <a:pPr eaLnBrk="1" hangingPunct="1">
              <a:lnSpc>
                <a:spcPct val="100000"/>
              </a:lnSpc>
            </a:pPr>
            <a:r>
              <a:rPr lang="en-US" altLang="zh-CN" sz="1200" b="1">
                <a:solidFill>
                  <a:srgbClr val="000000"/>
                </a:solidFill>
                <a:latin typeface="Times New Roman" pitchFamily="18" charset="0"/>
                <a:ea typeface="宋体" pitchFamily="2" charset="-122"/>
                <a:cs typeface="Times New Roman" pitchFamily="18" charset="0"/>
              </a:rPr>
              <a:t>Civil construction</a:t>
            </a:r>
          </a:p>
        </p:txBody>
      </p:sp>
      <p:sp>
        <p:nvSpPr>
          <p:cNvPr id="16" name="圆角矩形 15"/>
          <p:cNvSpPr/>
          <p:nvPr/>
        </p:nvSpPr>
        <p:spPr>
          <a:xfrm>
            <a:off x="5276850" y="4562475"/>
            <a:ext cx="2438422" cy="72000"/>
          </a:xfrm>
          <a:prstGeom prst="round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90" name="TextBox 16"/>
          <p:cNvSpPr txBox="1">
            <a:spLocks noChangeArrowheads="1"/>
          </p:cNvSpPr>
          <p:nvPr/>
        </p:nvSpPr>
        <p:spPr bwMode="auto">
          <a:xfrm>
            <a:off x="2671763" y="4437063"/>
            <a:ext cx="2971800" cy="276225"/>
          </a:xfrm>
          <a:prstGeom prst="rect">
            <a:avLst/>
          </a:prstGeom>
          <a:noFill/>
          <a:ln w="9525">
            <a:noFill/>
            <a:miter lim="800000"/>
            <a:headEnd/>
            <a:tailEnd/>
          </a:ln>
        </p:spPr>
        <p:txBody>
          <a:bodyPr>
            <a:spAutoFit/>
          </a:bodyPr>
          <a:lstStyle/>
          <a:p>
            <a:pPr eaLnBrk="1" hangingPunct="1">
              <a:lnSpc>
                <a:spcPct val="100000"/>
              </a:lnSpc>
            </a:pPr>
            <a:r>
              <a:rPr lang="en-US" altLang="zh-CN" sz="1200" b="1">
                <a:solidFill>
                  <a:srgbClr val="000000"/>
                </a:solidFill>
                <a:latin typeface="Times New Roman" pitchFamily="18" charset="0"/>
                <a:ea typeface="宋体" pitchFamily="2" charset="-122"/>
                <a:cs typeface="Times New Roman" pitchFamily="18" charset="0"/>
              </a:rPr>
              <a:t>Equipment construction, Fabrication</a:t>
            </a:r>
          </a:p>
        </p:txBody>
      </p:sp>
      <p:sp>
        <p:nvSpPr>
          <p:cNvPr id="18" name="圆角矩形 17"/>
          <p:cNvSpPr/>
          <p:nvPr/>
        </p:nvSpPr>
        <p:spPr>
          <a:xfrm>
            <a:off x="6607182" y="4881563"/>
            <a:ext cx="2160000" cy="77787"/>
          </a:xfrm>
          <a:prstGeom prst="round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92" name="TextBox 18"/>
          <p:cNvSpPr txBox="1">
            <a:spLocks noChangeArrowheads="1"/>
          </p:cNvSpPr>
          <p:nvPr/>
        </p:nvSpPr>
        <p:spPr bwMode="auto">
          <a:xfrm>
            <a:off x="5643570" y="4767263"/>
            <a:ext cx="992187" cy="274637"/>
          </a:xfrm>
          <a:prstGeom prst="rect">
            <a:avLst/>
          </a:prstGeom>
          <a:noFill/>
          <a:ln w="9525">
            <a:noFill/>
            <a:miter lim="800000"/>
            <a:headEnd/>
            <a:tailEnd/>
          </a:ln>
        </p:spPr>
        <p:txBody>
          <a:bodyPr>
            <a:spAutoFit/>
          </a:bodyPr>
          <a:lstStyle/>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Installation</a:t>
            </a:r>
          </a:p>
        </p:txBody>
      </p:sp>
      <p:sp>
        <p:nvSpPr>
          <p:cNvPr id="20" name="圆角矩形 19"/>
          <p:cNvSpPr/>
          <p:nvPr/>
        </p:nvSpPr>
        <p:spPr>
          <a:xfrm>
            <a:off x="7510490" y="5292725"/>
            <a:ext cx="990600" cy="79375"/>
          </a:xfrm>
          <a:prstGeom prst="roundRect">
            <a:avLst/>
          </a:prstGeom>
          <a:solidFill>
            <a:srgbClr val="FF00F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94" name="TextBox 20"/>
          <p:cNvSpPr txBox="1">
            <a:spLocks noChangeArrowheads="1"/>
          </p:cNvSpPr>
          <p:nvPr/>
        </p:nvSpPr>
        <p:spPr bwMode="auto">
          <a:xfrm>
            <a:off x="4857752" y="5187950"/>
            <a:ext cx="2928957" cy="276999"/>
          </a:xfrm>
          <a:prstGeom prst="rect">
            <a:avLst/>
          </a:prstGeom>
          <a:noFill/>
          <a:ln w="9525">
            <a:noFill/>
            <a:miter lim="800000"/>
            <a:headEnd/>
            <a:tailEnd/>
          </a:ln>
        </p:spPr>
        <p:txBody>
          <a:bodyPr wrap="square">
            <a:spAutoFit/>
          </a:bodyPr>
          <a:lstStyle/>
          <a:p>
            <a:pPr eaLnBrk="1" hangingPunct="1">
              <a:lnSpc>
                <a:spcPct val="100000"/>
              </a:lnSpc>
            </a:pPr>
            <a:r>
              <a:rPr lang="en-US" altLang="zh-CN" sz="1200" b="1" dirty="0" err="1">
                <a:solidFill>
                  <a:srgbClr val="000000"/>
                </a:solidFill>
                <a:latin typeface="Times New Roman" pitchFamily="18" charset="0"/>
                <a:ea typeface="宋体" pitchFamily="2" charset="-122"/>
                <a:cs typeface="Times New Roman" pitchFamily="18" charset="0"/>
              </a:rPr>
              <a:t>iLinac</a:t>
            </a:r>
            <a:r>
              <a:rPr lang="en-US" altLang="zh-CN" sz="1200" b="1" dirty="0">
                <a:solidFill>
                  <a:srgbClr val="000000"/>
                </a:solidFill>
                <a:latin typeface="Times New Roman" pitchFamily="18" charset="0"/>
                <a:ea typeface="宋体" pitchFamily="2" charset="-122"/>
                <a:cs typeface="Times New Roman" pitchFamily="18" charset="0"/>
              </a:rPr>
              <a:t>, </a:t>
            </a:r>
            <a:r>
              <a:rPr lang="en-US" altLang="zh-CN" sz="1200" b="1" dirty="0" err="1">
                <a:solidFill>
                  <a:srgbClr val="000000"/>
                </a:solidFill>
                <a:latin typeface="Times New Roman" pitchFamily="18" charset="0"/>
                <a:ea typeface="宋体" pitchFamily="2" charset="-122"/>
                <a:cs typeface="Times New Roman" pitchFamily="18" charset="0"/>
              </a:rPr>
              <a:t>BRing</a:t>
            </a:r>
            <a:r>
              <a:rPr lang="en-US" altLang="zh-CN" sz="1200" b="1" dirty="0">
                <a:solidFill>
                  <a:srgbClr val="000000"/>
                </a:solidFill>
                <a:latin typeface="Times New Roman" pitchFamily="18" charset="0"/>
                <a:ea typeface="宋体" pitchFamily="2" charset="-122"/>
                <a:cs typeface="Times New Roman" pitchFamily="18" charset="0"/>
              </a:rPr>
              <a:t>, </a:t>
            </a:r>
            <a:r>
              <a:rPr lang="en-US" altLang="zh-CN" sz="1200" b="1" dirty="0" err="1">
                <a:solidFill>
                  <a:srgbClr val="000000"/>
                </a:solidFill>
                <a:latin typeface="Times New Roman" pitchFamily="18" charset="0"/>
                <a:ea typeface="宋体" pitchFamily="2" charset="-122"/>
                <a:cs typeface="Times New Roman" pitchFamily="18" charset="0"/>
              </a:rPr>
              <a:t>CRing</a:t>
            </a:r>
            <a:r>
              <a:rPr lang="en-US" altLang="zh-CN" sz="1200" b="1" dirty="0">
                <a:solidFill>
                  <a:srgbClr val="000000"/>
                </a:solidFill>
                <a:latin typeface="Times New Roman" pitchFamily="18" charset="0"/>
                <a:ea typeface="宋体" pitchFamily="2" charset="-122"/>
                <a:cs typeface="Times New Roman" pitchFamily="18" charset="0"/>
              </a:rPr>
              <a:t> </a:t>
            </a:r>
            <a:r>
              <a:rPr lang="en-US" altLang="zh-CN" sz="1200" b="1" dirty="0">
                <a:solidFill>
                  <a:srgbClr val="000000"/>
                </a:solidFill>
                <a:latin typeface="Times New Roman" pitchFamily="18" charset="0"/>
                <a:ea typeface="宋体" pitchFamily="2" charset="-122"/>
                <a:cs typeface="Times New Roman" pitchFamily="18" charset="0"/>
              </a:rPr>
              <a:t>commissioning</a:t>
            </a:r>
          </a:p>
        </p:txBody>
      </p:sp>
      <p:sp>
        <p:nvSpPr>
          <p:cNvPr id="22" name="圆角矩形 21"/>
          <p:cNvSpPr/>
          <p:nvPr/>
        </p:nvSpPr>
        <p:spPr>
          <a:xfrm>
            <a:off x="7972436" y="5529263"/>
            <a:ext cx="792000" cy="77787"/>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23" name="圆角矩形 22"/>
          <p:cNvSpPr/>
          <p:nvPr/>
        </p:nvSpPr>
        <p:spPr>
          <a:xfrm>
            <a:off x="8745538" y="5826125"/>
            <a:ext cx="260350" cy="88900"/>
          </a:xfrm>
          <a:prstGeom prst="roundRect">
            <a:avLst/>
          </a:prstGeom>
          <a:solidFill>
            <a:srgbClr val="9900F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lnSpc>
                <a:spcPct val="100000"/>
              </a:lnSpc>
              <a:spcBef>
                <a:spcPts val="0"/>
              </a:spcBef>
              <a:spcAft>
                <a:spcPts val="0"/>
              </a:spcAft>
              <a:defRPr/>
            </a:pPr>
            <a:endParaRPr lang="zh-CN" altLang="en-US" sz="1800">
              <a:solidFill>
                <a:srgbClr val="FFFFFF"/>
              </a:solidFill>
            </a:endParaRPr>
          </a:p>
        </p:txBody>
      </p:sp>
      <p:sp>
        <p:nvSpPr>
          <p:cNvPr id="32897" name="TextBox 23"/>
          <p:cNvSpPr txBox="1">
            <a:spLocks noChangeArrowheads="1"/>
          </p:cNvSpPr>
          <p:nvPr/>
        </p:nvSpPr>
        <p:spPr bwMode="auto">
          <a:xfrm>
            <a:off x="6072198" y="5432425"/>
            <a:ext cx="1900238" cy="274638"/>
          </a:xfrm>
          <a:prstGeom prst="rect">
            <a:avLst/>
          </a:prstGeom>
          <a:noFill/>
          <a:ln w="9525">
            <a:noFill/>
            <a:miter lim="800000"/>
            <a:headEnd/>
            <a:tailEnd/>
          </a:ln>
        </p:spPr>
        <p:txBody>
          <a:bodyPr>
            <a:spAutoFit/>
          </a:bodyPr>
          <a:lstStyle/>
          <a:p>
            <a:pPr eaLnBrk="1" hangingPunct="1">
              <a:lnSpc>
                <a:spcPct val="100000"/>
              </a:lnSpc>
            </a:pPr>
            <a:r>
              <a:rPr lang="en-US" altLang="zh-CN" sz="1200" b="1" dirty="0">
                <a:solidFill>
                  <a:srgbClr val="000000"/>
                </a:solidFill>
                <a:latin typeface="Times New Roman" pitchFamily="18" charset="0"/>
                <a:ea typeface="宋体" pitchFamily="2" charset="-122"/>
                <a:cs typeface="Times New Roman" pitchFamily="18" charset="0"/>
              </a:rPr>
              <a:t>Combined commissioning</a:t>
            </a:r>
          </a:p>
        </p:txBody>
      </p:sp>
      <p:sp>
        <p:nvSpPr>
          <p:cNvPr id="32898" name="TextBox 24"/>
          <p:cNvSpPr txBox="1">
            <a:spLocks noChangeArrowheads="1"/>
          </p:cNvSpPr>
          <p:nvPr/>
        </p:nvSpPr>
        <p:spPr bwMode="auto">
          <a:xfrm>
            <a:off x="7394575" y="5729288"/>
            <a:ext cx="1403350" cy="274637"/>
          </a:xfrm>
          <a:prstGeom prst="rect">
            <a:avLst/>
          </a:prstGeom>
          <a:noFill/>
          <a:ln w="9525">
            <a:noFill/>
            <a:miter lim="800000"/>
            <a:headEnd/>
            <a:tailEnd/>
          </a:ln>
        </p:spPr>
        <p:txBody>
          <a:bodyPr>
            <a:spAutoFit/>
          </a:bodyPr>
          <a:lstStyle/>
          <a:p>
            <a:pPr eaLnBrk="1" hangingPunct="1">
              <a:lnSpc>
                <a:spcPct val="100000"/>
              </a:lnSpc>
            </a:pPr>
            <a:r>
              <a:rPr lang="en-US" altLang="zh-CN" sz="1200" b="1">
                <a:solidFill>
                  <a:srgbClr val="000000"/>
                </a:solidFill>
                <a:latin typeface="Times New Roman" pitchFamily="18" charset="0"/>
                <a:ea typeface="宋体" pitchFamily="2" charset="-122"/>
                <a:cs typeface="Times New Roman" pitchFamily="18" charset="0"/>
              </a:rPr>
              <a:t>Start of operation</a:t>
            </a:r>
          </a:p>
        </p:txBody>
      </p:sp>
      <p:sp>
        <p:nvSpPr>
          <p:cNvPr id="26" name="等腰三角形 25"/>
          <p:cNvSpPr>
            <a:spLocks noChangeArrowheads="1"/>
          </p:cNvSpPr>
          <p:nvPr/>
        </p:nvSpPr>
        <p:spPr bwMode="auto">
          <a:xfrm flipV="1">
            <a:off x="2172027" y="1592263"/>
            <a:ext cx="165100" cy="158750"/>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algn="ctr" eaLnBrk="1" fontAlgn="auto" hangingPunct="1">
              <a:lnSpc>
                <a:spcPct val="100000"/>
              </a:lnSpc>
              <a:spcBef>
                <a:spcPts val="0"/>
              </a:spcBef>
              <a:spcAft>
                <a:spcPts val="0"/>
              </a:spcAft>
              <a:defRPr/>
            </a:pPr>
            <a:endParaRPr lang="zh-CN" altLang="en-US" sz="1800">
              <a:solidFill>
                <a:srgbClr val="FFFFFF"/>
              </a:solidFill>
              <a:latin typeface="Arial"/>
              <a:ea typeface="宋体"/>
            </a:endParaRPr>
          </a:p>
        </p:txBody>
      </p:sp>
      <p:sp>
        <p:nvSpPr>
          <p:cNvPr id="32900" name="TextBox 26"/>
          <p:cNvSpPr txBox="1">
            <a:spLocks noChangeArrowheads="1"/>
          </p:cNvSpPr>
          <p:nvPr/>
        </p:nvSpPr>
        <p:spPr bwMode="auto">
          <a:xfrm>
            <a:off x="1952952" y="1712913"/>
            <a:ext cx="660400" cy="338137"/>
          </a:xfrm>
          <a:prstGeom prst="rect">
            <a:avLst/>
          </a:prstGeom>
          <a:noFill/>
          <a:ln w="9525">
            <a:noFill/>
            <a:miter lim="800000"/>
            <a:headEnd/>
            <a:tailEnd/>
          </a:ln>
        </p:spPr>
        <p:txBody>
          <a:bodyPr>
            <a:spAutoFit/>
          </a:bodyPr>
          <a:lstStyle/>
          <a:p>
            <a:pPr eaLnBrk="1" hangingPunct="1">
              <a:lnSpc>
                <a:spcPct val="100000"/>
              </a:lnSpc>
            </a:pPr>
            <a:r>
              <a:rPr lang="en-US" altLang="zh-CN" sz="1600" b="1" dirty="0">
                <a:solidFill>
                  <a:srgbClr val="000000"/>
                </a:solidFill>
                <a:latin typeface="Times New Roman" pitchFamily="18" charset="0"/>
                <a:ea typeface="宋体" pitchFamily="2" charset="-122"/>
                <a:cs typeface="Times New Roman" pitchFamily="18" charset="0"/>
              </a:rPr>
              <a:t>Plan</a:t>
            </a:r>
            <a:endParaRPr lang="en-US" altLang="zh-CN" sz="1600" b="1" dirty="0">
              <a:solidFill>
                <a:srgbClr val="000000"/>
              </a:solidFill>
              <a:latin typeface="Times New Roman" pitchFamily="18" charset="0"/>
              <a:ea typeface="宋体" pitchFamily="2" charset="-122"/>
              <a:cs typeface="Times New Roman" pitchFamily="18" charset="0"/>
            </a:endParaRPr>
          </a:p>
        </p:txBody>
      </p:sp>
      <p:sp>
        <p:nvSpPr>
          <p:cNvPr id="28" name="等腰三角形 27"/>
          <p:cNvSpPr>
            <a:spLocks noChangeArrowheads="1"/>
          </p:cNvSpPr>
          <p:nvPr/>
        </p:nvSpPr>
        <p:spPr bwMode="auto">
          <a:xfrm flipV="1">
            <a:off x="4873417" y="1582738"/>
            <a:ext cx="165100" cy="158750"/>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algn="ctr" eaLnBrk="1" fontAlgn="auto" hangingPunct="1">
              <a:lnSpc>
                <a:spcPct val="100000"/>
              </a:lnSpc>
              <a:spcBef>
                <a:spcPts val="0"/>
              </a:spcBef>
              <a:spcAft>
                <a:spcPts val="0"/>
              </a:spcAft>
              <a:defRPr/>
            </a:pPr>
            <a:endParaRPr lang="zh-CN" altLang="en-US" sz="1800">
              <a:solidFill>
                <a:srgbClr val="FFFFFF"/>
              </a:solidFill>
              <a:latin typeface="Arial"/>
              <a:ea typeface="宋体"/>
            </a:endParaRPr>
          </a:p>
        </p:txBody>
      </p:sp>
      <p:sp>
        <p:nvSpPr>
          <p:cNvPr id="32902" name="TextBox 28"/>
          <p:cNvSpPr txBox="1">
            <a:spLocks noChangeArrowheads="1"/>
          </p:cNvSpPr>
          <p:nvPr/>
        </p:nvSpPr>
        <p:spPr bwMode="auto">
          <a:xfrm>
            <a:off x="4447967" y="1700808"/>
            <a:ext cx="962025" cy="304800"/>
          </a:xfrm>
          <a:prstGeom prst="rect">
            <a:avLst/>
          </a:prstGeom>
          <a:noFill/>
          <a:ln w="9525">
            <a:noFill/>
            <a:miter lim="800000"/>
            <a:headEnd/>
            <a:tailEnd/>
          </a:ln>
        </p:spPr>
        <p:txBody>
          <a:bodyPr>
            <a:spAutoFit/>
          </a:bodyPr>
          <a:lstStyle/>
          <a:p>
            <a:pPr eaLnBrk="1" hangingPunct="1">
              <a:lnSpc>
                <a:spcPct val="100000"/>
              </a:lnSpc>
            </a:pPr>
            <a:r>
              <a:rPr lang="en-US" altLang="zh-CN" sz="1400" b="1" dirty="0">
                <a:solidFill>
                  <a:srgbClr val="000000"/>
                </a:solidFill>
                <a:latin typeface="Times New Roman" pitchFamily="18" charset="0"/>
                <a:ea typeface="宋体" pitchFamily="2" charset="-122"/>
                <a:cs typeface="Times New Roman" pitchFamily="18" charset="0"/>
              </a:rPr>
              <a:t>Approval</a:t>
            </a:r>
          </a:p>
        </p:txBody>
      </p:sp>
      <p:sp>
        <p:nvSpPr>
          <p:cNvPr id="30" name="等腰三角形 29"/>
          <p:cNvSpPr>
            <a:spLocks noChangeArrowheads="1"/>
          </p:cNvSpPr>
          <p:nvPr/>
        </p:nvSpPr>
        <p:spPr bwMode="auto">
          <a:xfrm flipV="1">
            <a:off x="5389578" y="1582738"/>
            <a:ext cx="165100" cy="158750"/>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algn="ctr" eaLnBrk="1" fontAlgn="auto" hangingPunct="1">
              <a:lnSpc>
                <a:spcPct val="100000"/>
              </a:lnSpc>
              <a:spcBef>
                <a:spcPts val="0"/>
              </a:spcBef>
              <a:spcAft>
                <a:spcPts val="0"/>
              </a:spcAft>
              <a:defRPr/>
            </a:pPr>
            <a:endParaRPr lang="zh-CN" altLang="en-US" sz="1800">
              <a:solidFill>
                <a:srgbClr val="FFFFFF"/>
              </a:solidFill>
              <a:latin typeface="Arial"/>
              <a:ea typeface="宋体"/>
            </a:endParaRPr>
          </a:p>
        </p:txBody>
      </p:sp>
      <p:sp>
        <p:nvSpPr>
          <p:cNvPr id="32904" name="TextBox 30"/>
          <p:cNvSpPr txBox="1">
            <a:spLocks noChangeArrowheads="1"/>
          </p:cNvSpPr>
          <p:nvPr/>
        </p:nvSpPr>
        <p:spPr bwMode="auto">
          <a:xfrm>
            <a:off x="4894273" y="1831975"/>
            <a:ext cx="1177925" cy="584775"/>
          </a:xfrm>
          <a:prstGeom prst="rect">
            <a:avLst/>
          </a:prstGeom>
          <a:noFill/>
          <a:ln w="9525">
            <a:noFill/>
            <a:miter lim="800000"/>
            <a:headEnd/>
            <a:tailEnd/>
          </a:ln>
        </p:spPr>
        <p:txBody>
          <a:bodyPr>
            <a:spAutoFit/>
          </a:bodyPr>
          <a:lstStyle/>
          <a:p>
            <a:pPr algn="ctr" eaLnBrk="1" hangingPunct="1">
              <a:lnSpc>
                <a:spcPct val="100000"/>
              </a:lnSpc>
            </a:pPr>
            <a:r>
              <a:rPr lang="en-US" altLang="zh-CN" sz="1800" b="1" dirty="0">
                <a:solidFill>
                  <a:srgbClr val="0000FF"/>
                </a:solidFill>
                <a:latin typeface="Times New Roman" pitchFamily="18" charset="0"/>
                <a:ea typeface="宋体" pitchFamily="2" charset="-122"/>
                <a:cs typeface="Times New Roman" pitchFamily="18" charset="0"/>
              </a:rPr>
              <a:t>Start</a:t>
            </a:r>
          </a:p>
          <a:p>
            <a:pPr algn="ctr" eaLnBrk="1" hangingPunct="1">
              <a:lnSpc>
                <a:spcPct val="100000"/>
              </a:lnSpc>
            </a:pPr>
            <a:r>
              <a:rPr lang="en-US" altLang="zh-CN" sz="1400" b="1" dirty="0">
                <a:solidFill>
                  <a:srgbClr val="000000"/>
                </a:solidFill>
                <a:latin typeface="Times New Roman" pitchFamily="18" charset="0"/>
                <a:ea typeface="宋体" pitchFamily="2" charset="-122"/>
                <a:cs typeface="Times New Roman" pitchFamily="18" charset="0"/>
              </a:rPr>
              <a:t>construction</a:t>
            </a:r>
          </a:p>
        </p:txBody>
      </p:sp>
      <p:sp>
        <p:nvSpPr>
          <p:cNvPr id="32" name="等腰三角形 31"/>
          <p:cNvSpPr>
            <a:spLocks noChangeArrowheads="1"/>
          </p:cNvSpPr>
          <p:nvPr/>
        </p:nvSpPr>
        <p:spPr bwMode="auto">
          <a:xfrm flipV="1">
            <a:off x="7405932" y="1571625"/>
            <a:ext cx="166687" cy="157163"/>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algn="ctr" eaLnBrk="1" fontAlgn="auto" hangingPunct="1">
              <a:lnSpc>
                <a:spcPct val="100000"/>
              </a:lnSpc>
              <a:spcBef>
                <a:spcPts val="0"/>
              </a:spcBef>
              <a:spcAft>
                <a:spcPts val="0"/>
              </a:spcAft>
              <a:defRPr/>
            </a:pPr>
            <a:endParaRPr lang="zh-CN" altLang="en-US" sz="1800">
              <a:solidFill>
                <a:srgbClr val="FFFFFF"/>
              </a:solidFill>
              <a:latin typeface="Arial"/>
              <a:ea typeface="宋体"/>
            </a:endParaRPr>
          </a:p>
        </p:txBody>
      </p:sp>
      <p:sp>
        <p:nvSpPr>
          <p:cNvPr id="32906" name="TextBox 32"/>
          <p:cNvSpPr txBox="1">
            <a:spLocks noChangeArrowheads="1"/>
          </p:cNvSpPr>
          <p:nvPr/>
        </p:nvSpPr>
        <p:spPr bwMode="auto">
          <a:xfrm>
            <a:off x="6880469" y="1808163"/>
            <a:ext cx="1374775" cy="304800"/>
          </a:xfrm>
          <a:prstGeom prst="rect">
            <a:avLst/>
          </a:prstGeom>
          <a:noFill/>
          <a:ln w="9525">
            <a:noFill/>
            <a:miter lim="800000"/>
            <a:headEnd/>
            <a:tailEnd/>
          </a:ln>
        </p:spPr>
        <p:txBody>
          <a:bodyPr>
            <a:spAutoFit/>
          </a:bodyPr>
          <a:lstStyle/>
          <a:p>
            <a:pPr eaLnBrk="1" hangingPunct="1">
              <a:lnSpc>
                <a:spcPct val="100000"/>
              </a:lnSpc>
            </a:pPr>
            <a:r>
              <a:rPr lang="en-US" altLang="zh-CN" sz="1400" b="1" dirty="0">
                <a:solidFill>
                  <a:srgbClr val="000000"/>
                </a:solidFill>
                <a:latin typeface="Times New Roman" pitchFamily="18" charset="0"/>
                <a:ea typeface="宋体" pitchFamily="2" charset="-122"/>
                <a:cs typeface="Times New Roman" pitchFamily="18" charset="0"/>
              </a:rPr>
              <a:t>Commissioning</a:t>
            </a:r>
          </a:p>
        </p:txBody>
      </p:sp>
      <p:sp>
        <p:nvSpPr>
          <p:cNvPr id="34" name="等腰三角形 33"/>
          <p:cNvSpPr>
            <a:spLocks noChangeArrowheads="1"/>
          </p:cNvSpPr>
          <p:nvPr/>
        </p:nvSpPr>
        <p:spPr bwMode="auto">
          <a:xfrm flipV="1">
            <a:off x="8662988" y="1570038"/>
            <a:ext cx="166687" cy="157162"/>
          </a:xfrm>
          <a:prstGeom prst="triangle">
            <a:avLst>
              <a:gd name="adj" fmla="val 50000"/>
            </a:avLst>
          </a:prstGeom>
          <a:solidFill>
            <a:srgbClr val="FF0000"/>
          </a:solidFill>
          <a:ln w="25400" algn="ctr">
            <a:solidFill>
              <a:srgbClr val="FF0000"/>
            </a:solidFill>
            <a:miter lim="800000"/>
            <a:headEnd/>
            <a:tailEnd/>
          </a:ln>
        </p:spPr>
        <p:txBody>
          <a:bodyPr rot="10800000" anchor="ctr"/>
          <a:lstStyle/>
          <a:p>
            <a:pPr algn="ctr" eaLnBrk="1" fontAlgn="auto" hangingPunct="1">
              <a:lnSpc>
                <a:spcPct val="100000"/>
              </a:lnSpc>
              <a:spcBef>
                <a:spcPts val="0"/>
              </a:spcBef>
              <a:spcAft>
                <a:spcPts val="0"/>
              </a:spcAft>
              <a:defRPr/>
            </a:pPr>
            <a:endParaRPr lang="zh-CN" altLang="en-US" sz="1800">
              <a:solidFill>
                <a:srgbClr val="FFFFFF"/>
              </a:solidFill>
              <a:latin typeface="Arial"/>
              <a:ea typeface="宋体"/>
            </a:endParaRPr>
          </a:p>
        </p:txBody>
      </p:sp>
      <p:sp>
        <p:nvSpPr>
          <p:cNvPr id="32908" name="TextBox 34"/>
          <p:cNvSpPr txBox="1">
            <a:spLocks noChangeArrowheads="1"/>
          </p:cNvSpPr>
          <p:nvPr/>
        </p:nvSpPr>
        <p:spPr bwMode="auto">
          <a:xfrm>
            <a:off x="8167688" y="1806575"/>
            <a:ext cx="1176337" cy="304800"/>
          </a:xfrm>
          <a:prstGeom prst="rect">
            <a:avLst/>
          </a:prstGeom>
          <a:noFill/>
          <a:ln w="9525">
            <a:noFill/>
            <a:miter lim="800000"/>
            <a:headEnd/>
            <a:tailEnd/>
          </a:ln>
        </p:spPr>
        <p:txBody>
          <a:bodyPr>
            <a:spAutoFit/>
          </a:bodyPr>
          <a:lstStyle/>
          <a:p>
            <a:pPr eaLnBrk="1" hangingPunct="1">
              <a:lnSpc>
                <a:spcPct val="100000"/>
              </a:lnSpc>
            </a:pPr>
            <a:r>
              <a:rPr lang="en-US" altLang="zh-CN" sz="1400" b="1" dirty="0">
                <a:solidFill>
                  <a:srgbClr val="000000"/>
                </a:solidFill>
                <a:latin typeface="Times New Roman" pitchFamily="18" charset="0"/>
                <a:ea typeface="宋体" pitchFamily="2" charset="-122"/>
                <a:cs typeface="Times New Roman" pitchFamily="18" charset="0"/>
              </a:rPr>
              <a:t>Operation</a:t>
            </a:r>
          </a:p>
        </p:txBody>
      </p:sp>
      <p:sp>
        <p:nvSpPr>
          <p:cNvPr id="38" name="矩形 37"/>
          <p:cNvSpPr/>
          <p:nvPr/>
        </p:nvSpPr>
        <p:spPr>
          <a:xfrm>
            <a:off x="4735512" y="6196013"/>
            <a:ext cx="792000" cy="19843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r>
              <a:rPr lang="en-US" altLang="zh-CN" sz="1200">
                <a:solidFill>
                  <a:srgbClr val="CCFF66"/>
                </a:solidFill>
                <a:latin typeface="Times New Roman" pitchFamily="18" charset="0"/>
                <a:cs typeface="Times New Roman" pitchFamily="18" charset="0"/>
              </a:rPr>
              <a:t>BP2</a:t>
            </a:r>
          </a:p>
        </p:txBody>
      </p:sp>
      <p:sp>
        <p:nvSpPr>
          <p:cNvPr id="39" name="矩形 38"/>
          <p:cNvSpPr/>
          <p:nvPr/>
        </p:nvSpPr>
        <p:spPr>
          <a:xfrm>
            <a:off x="5561454" y="6196013"/>
            <a:ext cx="1908000" cy="198437"/>
          </a:xfrm>
          <a:prstGeom prst="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r>
              <a:rPr lang="en-US" altLang="zh-CN" sz="1200">
                <a:solidFill>
                  <a:srgbClr val="00B050"/>
                </a:solidFill>
                <a:latin typeface="Times New Roman" pitchFamily="18" charset="0"/>
                <a:cs typeface="Times New Roman" pitchFamily="18" charset="0"/>
              </a:rPr>
              <a:t>BP3</a:t>
            </a:r>
          </a:p>
        </p:txBody>
      </p:sp>
      <p:sp>
        <p:nvSpPr>
          <p:cNvPr id="40" name="矩形 39"/>
          <p:cNvSpPr/>
          <p:nvPr/>
        </p:nvSpPr>
        <p:spPr>
          <a:xfrm>
            <a:off x="7493624" y="6196013"/>
            <a:ext cx="1512000" cy="198437"/>
          </a:xfrm>
          <a:prstGeom prst="rect">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r>
              <a:rPr lang="en-US" altLang="zh-CN" sz="1200">
                <a:solidFill>
                  <a:srgbClr val="0070C0"/>
                </a:solidFill>
                <a:latin typeface="Times New Roman" pitchFamily="18" charset="0"/>
                <a:cs typeface="Times New Roman" pitchFamily="18" charset="0"/>
              </a:rPr>
              <a:t>BP4</a:t>
            </a:r>
          </a:p>
        </p:txBody>
      </p:sp>
      <p:sp>
        <p:nvSpPr>
          <p:cNvPr id="37" name="矩形 36"/>
          <p:cNvSpPr/>
          <p:nvPr/>
        </p:nvSpPr>
        <p:spPr>
          <a:xfrm>
            <a:off x="2266876" y="6196013"/>
            <a:ext cx="2448000" cy="1984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r>
              <a:rPr lang="en-US" altLang="zh-CN" sz="1200" b="1">
                <a:solidFill>
                  <a:srgbClr val="CCFF66"/>
                </a:solidFill>
                <a:latin typeface="Times New Roman" pitchFamily="18" charset="0"/>
                <a:cs typeface="Times New Roman" pitchFamily="18" charset="0"/>
              </a:rPr>
              <a:t>BP1</a:t>
            </a:r>
          </a:p>
        </p:txBody>
      </p:sp>
      <p:sp>
        <p:nvSpPr>
          <p:cNvPr id="42" name="Rectangle 2"/>
          <p:cNvSpPr>
            <a:spLocks noChangeArrowheads="1"/>
          </p:cNvSpPr>
          <p:nvPr/>
        </p:nvSpPr>
        <p:spPr bwMode="auto">
          <a:xfrm>
            <a:off x="980601" y="98630"/>
            <a:ext cx="711079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en-US" altLang="zh-CN" sz="4000" b="1" dirty="0" smtClean="0">
                <a:solidFill>
                  <a:srgbClr val="0000FF"/>
                </a:solidFill>
                <a:effectLst>
                  <a:outerShdw blurRad="38100" dist="38100" dir="2700000" algn="tl">
                    <a:srgbClr val="C0C0C0"/>
                  </a:outerShdw>
                </a:effectLst>
              </a:rPr>
              <a:t>HIAF</a:t>
            </a:r>
            <a:r>
              <a:rPr lang="zh-CN" altLang="en-US" sz="4000" b="1" dirty="0" smtClean="0">
                <a:solidFill>
                  <a:srgbClr val="0000FF"/>
                </a:solidFill>
                <a:effectLst>
                  <a:outerShdw blurRad="38100" dist="38100" dir="2700000" algn="tl">
                    <a:srgbClr val="C0C0C0"/>
                  </a:outerShdw>
                </a:effectLst>
              </a:rPr>
              <a:t>工程进度安排 </a:t>
            </a:r>
            <a:endParaRPr lang="zh-CN" altLang="en-US" sz="4000" b="1"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3522516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矩形 4"/>
          <p:cNvSpPr>
            <a:spLocks noChangeArrowheads="1"/>
          </p:cNvSpPr>
          <p:nvPr/>
        </p:nvSpPr>
        <p:spPr bwMode="auto">
          <a:xfrm>
            <a:off x="3376613" y="44450"/>
            <a:ext cx="5875337" cy="600075"/>
          </a:xfrm>
          <a:prstGeom prst="rect">
            <a:avLst/>
          </a:prstGeom>
          <a:noFill/>
          <a:ln w="9525">
            <a:noFill/>
            <a:miter lim="800000"/>
            <a:headEnd/>
            <a:tailEnd/>
          </a:ln>
        </p:spPr>
        <p:txBody>
          <a:bodyPr anchor="ctr"/>
          <a:lstStyle/>
          <a:p>
            <a:pPr algn="ctr" eaLnBrk="1" hangingPunct="1">
              <a:lnSpc>
                <a:spcPct val="100000"/>
              </a:lnSpc>
              <a:defRPr/>
            </a:pPr>
            <a:r>
              <a:rPr kumimoji="1" lang="zh-CN" altLang="en-US" sz="3600" b="1" dirty="0">
                <a:solidFill>
                  <a:srgbClr val="FFFFFF"/>
                </a:solidFill>
                <a:latin typeface="Arial"/>
              </a:rPr>
              <a:t>选址与院地合作：优选址</a:t>
            </a:r>
          </a:p>
        </p:txBody>
      </p:sp>
      <p:sp>
        <p:nvSpPr>
          <p:cNvPr id="227333" name="文本框 22"/>
          <p:cNvSpPr txBox="1">
            <a:spLocks noChangeArrowheads="1"/>
          </p:cNvSpPr>
          <p:nvPr/>
        </p:nvSpPr>
        <p:spPr bwMode="auto">
          <a:xfrm>
            <a:off x="2771800" y="231612"/>
            <a:ext cx="3462358" cy="677108"/>
          </a:xfrm>
          <a:prstGeom prst="rect">
            <a:avLst/>
          </a:prstGeom>
          <a:noFill/>
          <a:ln w="9525">
            <a:noFill/>
            <a:miter lim="800000"/>
            <a:headEnd/>
            <a:tailEnd/>
          </a:ln>
        </p:spPr>
        <p:txBody>
          <a:bodyPr wrap="none">
            <a:spAutoFit/>
          </a:bodyPr>
          <a:lstStyle/>
          <a:p>
            <a:pPr eaLnBrk="1" hangingPunct="1">
              <a:lnSpc>
                <a:spcPct val="100000"/>
              </a:lnSpc>
            </a:pPr>
            <a:r>
              <a:rPr kumimoji="1" lang="en-US" altLang="zh-CN" sz="3800" b="1" dirty="0" smtClean="0">
                <a:solidFill>
                  <a:srgbClr val="0000CC"/>
                </a:solidFill>
                <a:latin typeface="Times New Roman" pitchFamily="18" charset="0"/>
                <a:ea typeface="黑体" pitchFamily="2" charset="-122"/>
                <a:cs typeface="Times New Roman" pitchFamily="18" charset="0"/>
              </a:rPr>
              <a:t>HIAF </a:t>
            </a:r>
            <a:r>
              <a:rPr kumimoji="1" lang="zh-CN" altLang="en-US" sz="3800" b="1" dirty="0" smtClean="0">
                <a:solidFill>
                  <a:srgbClr val="0000CC"/>
                </a:solidFill>
                <a:latin typeface="Times New Roman" pitchFamily="18" charset="0"/>
                <a:ea typeface="黑体" pitchFamily="2" charset="-122"/>
                <a:cs typeface="Times New Roman" pitchFamily="18" charset="0"/>
              </a:rPr>
              <a:t>工程选址</a:t>
            </a:r>
            <a:endParaRPr kumimoji="1" lang="en-US" altLang="zh-CN" sz="3800" b="1" dirty="0">
              <a:solidFill>
                <a:srgbClr val="0000CC"/>
              </a:solidFill>
              <a:latin typeface="Times New Roman" pitchFamily="18" charset="0"/>
              <a:ea typeface="黑体" pitchFamily="2" charset="-122"/>
              <a:cs typeface="Times New Roman" pitchFamily="18" charset="0"/>
            </a:endParaRPr>
          </a:p>
        </p:txBody>
      </p:sp>
      <p:pic>
        <p:nvPicPr>
          <p:cNvPr id="8" name="Picture 2" descr="55"/>
          <p:cNvPicPr>
            <a:picLocks noChangeAspect="1" noChangeArrowheads="1"/>
          </p:cNvPicPr>
          <p:nvPr/>
        </p:nvPicPr>
        <p:blipFill>
          <a:blip r:embed="rId2"/>
          <a:srcRect l="33597" r="16599" b="4567"/>
          <a:stretch>
            <a:fillRect/>
          </a:stretch>
        </p:blipFill>
        <p:spPr bwMode="auto">
          <a:xfrm>
            <a:off x="5203464" y="3743578"/>
            <a:ext cx="3009435" cy="2904122"/>
          </a:xfrm>
          <a:prstGeom prst="rect">
            <a:avLst/>
          </a:prstGeom>
          <a:noFill/>
          <a:ln w="9525">
            <a:noFill/>
            <a:miter lim="800000"/>
            <a:headEnd/>
            <a:tailEnd/>
          </a:ln>
        </p:spPr>
      </p:pic>
      <p:pic>
        <p:nvPicPr>
          <p:cNvPr id="9" name="图片 10" descr="屏幕快照 2013-06-28 上午10.41.06.png"/>
          <p:cNvPicPr>
            <a:picLocks noChangeAspect="1"/>
          </p:cNvPicPr>
          <p:nvPr/>
        </p:nvPicPr>
        <p:blipFill>
          <a:blip r:embed="rId3"/>
          <a:srcRect/>
          <a:stretch>
            <a:fillRect/>
          </a:stretch>
        </p:blipFill>
        <p:spPr bwMode="auto">
          <a:xfrm>
            <a:off x="4786314" y="1068034"/>
            <a:ext cx="3857652" cy="2541588"/>
          </a:xfrm>
          <a:prstGeom prst="rect">
            <a:avLst/>
          </a:prstGeom>
          <a:noFill/>
          <a:ln w="9525">
            <a:noFill/>
            <a:miter lim="800000"/>
            <a:headEnd/>
            <a:tailEnd/>
          </a:ln>
        </p:spPr>
      </p:pic>
      <p:pic>
        <p:nvPicPr>
          <p:cNvPr id="15" name="图片 14" descr="4631442_121002066199_2.jpg"/>
          <p:cNvPicPr>
            <a:picLocks noChangeAspect="1"/>
          </p:cNvPicPr>
          <p:nvPr/>
        </p:nvPicPr>
        <p:blipFill>
          <a:blip r:embed="rId4" cstate="print"/>
          <a:srcRect l="1923" t="9300" r="7692"/>
          <a:stretch>
            <a:fillRect/>
          </a:stretch>
        </p:blipFill>
        <p:spPr>
          <a:xfrm>
            <a:off x="500034" y="1071546"/>
            <a:ext cx="3786214" cy="2691823"/>
          </a:xfrm>
          <a:prstGeom prst="rect">
            <a:avLst/>
          </a:prstGeom>
          <a:ln>
            <a:solidFill>
              <a:schemeClr val="bg1">
                <a:lumMod val="65000"/>
              </a:schemeClr>
            </a:solidFill>
          </a:ln>
        </p:spPr>
      </p:pic>
      <p:pic>
        <p:nvPicPr>
          <p:cNvPr id="17" name="图片 16" descr="装置选址（惠州）-9.png"/>
          <p:cNvPicPr>
            <a:picLocks noChangeAspect="1"/>
          </p:cNvPicPr>
          <p:nvPr/>
        </p:nvPicPr>
        <p:blipFill>
          <a:blip r:embed="rId5" cstate="print"/>
          <a:stretch>
            <a:fillRect/>
          </a:stretch>
        </p:blipFill>
        <p:spPr>
          <a:xfrm>
            <a:off x="443618" y="3933056"/>
            <a:ext cx="3868027" cy="2714644"/>
          </a:xfrm>
          <a:prstGeom prst="rect">
            <a:avLst/>
          </a:prstGeom>
        </p:spPr>
      </p:pic>
      <p:sp>
        <p:nvSpPr>
          <p:cNvPr id="18" name="TextBox 17"/>
          <p:cNvSpPr txBox="1"/>
          <p:nvPr/>
        </p:nvSpPr>
        <p:spPr>
          <a:xfrm>
            <a:off x="3354042" y="3573016"/>
            <a:ext cx="1217958" cy="338554"/>
          </a:xfrm>
          <a:prstGeom prst="rect">
            <a:avLst/>
          </a:prstGeom>
          <a:solidFill>
            <a:schemeClr val="bg1"/>
          </a:solidFill>
        </p:spPr>
        <p:txBody>
          <a:bodyPr wrap="square" rtlCol="0">
            <a:spAutoFit/>
          </a:bodyPr>
          <a:lstStyle/>
          <a:p>
            <a:pPr algn="ctr" eaLnBrk="1" hangingPunct="1">
              <a:lnSpc>
                <a:spcPct val="100000"/>
              </a:lnSpc>
            </a:pPr>
            <a:r>
              <a:rPr lang="en-US" altLang="zh-CN" sz="1600" b="1" dirty="0">
                <a:solidFill>
                  <a:srgbClr val="000000"/>
                </a:solidFill>
                <a:ea typeface="宋体" pitchFamily="2" charset="-122"/>
              </a:rPr>
              <a:t>HIAF site</a:t>
            </a:r>
            <a:endParaRPr lang="zh-CN" altLang="en-US" sz="1600" b="1" dirty="0">
              <a:solidFill>
                <a:srgbClr val="000000"/>
              </a:solidFill>
              <a:ea typeface="宋体" pitchFamily="2" charset="-122"/>
            </a:endParaRPr>
          </a:p>
        </p:txBody>
      </p:sp>
      <p:cxnSp>
        <p:nvCxnSpPr>
          <p:cNvPr id="20" name="直接箭头连接符 19"/>
          <p:cNvCxnSpPr/>
          <p:nvPr/>
        </p:nvCxnSpPr>
        <p:spPr>
          <a:xfrm rot="10800000">
            <a:off x="3143240" y="3571876"/>
            <a:ext cx="14287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3079768" y="3417762"/>
            <a:ext cx="420662" cy="25109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30196" y="2827516"/>
            <a:ext cx="1217958" cy="338554"/>
          </a:xfrm>
          <a:prstGeom prst="rect">
            <a:avLst/>
          </a:prstGeom>
          <a:solidFill>
            <a:schemeClr val="bg1"/>
          </a:solidFill>
        </p:spPr>
        <p:txBody>
          <a:bodyPr wrap="square" rtlCol="0">
            <a:spAutoFit/>
          </a:bodyPr>
          <a:lstStyle/>
          <a:p>
            <a:pPr algn="ctr" eaLnBrk="1" hangingPunct="1">
              <a:lnSpc>
                <a:spcPct val="100000"/>
              </a:lnSpc>
            </a:pPr>
            <a:r>
              <a:rPr lang="en-US" altLang="zh-CN" sz="1600" b="1" dirty="0">
                <a:solidFill>
                  <a:srgbClr val="000000"/>
                </a:solidFill>
                <a:ea typeface="宋体" pitchFamily="2" charset="-122"/>
              </a:rPr>
              <a:t>HIAF site</a:t>
            </a:r>
            <a:endParaRPr lang="zh-CN" altLang="en-US" sz="1600" b="1" dirty="0">
              <a:solidFill>
                <a:srgbClr val="000000"/>
              </a:solidFill>
              <a:ea typeface="宋体" pitchFamily="2" charset="-122"/>
            </a:endParaRPr>
          </a:p>
        </p:txBody>
      </p:sp>
      <p:cxnSp>
        <p:nvCxnSpPr>
          <p:cNvPr id="27" name="直接箭头连接符 26"/>
          <p:cNvCxnSpPr/>
          <p:nvPr/>
        </p:nvCxnSpPr>
        <p:spPr>
          <a:xfrm rot="16200000" flipV="1">
            <a:off x="7000892" y="2500307"/>
            <a:ext cx="357190" cy="3571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00430" y="5916450"/>
            <a:ext cx="1217958" cy="338554"/>
          </a:xfrm>
          <a:prstGeom prst="rect">
            <a:avLst/>
          </a:prstGeom>
          <a:solidFill>
            <a:schemeClr val="bg1"/>
          </a:solidFill>
        </p:spPr>
        <p:txBody>
          <a:bodyPr wrap="square" rtlCol="0">
            <a:spAutoFit/>
          </a:bodyPr>
          <a:lstStyle/>
          <a:p>
            <a:pPr algn="ctr" eaLnBrk="1" hangingPunct="1">
              <a:lnSpc>
                <a:spcPct val="100000"/>
              </a:lnSpc>
            </a:pPr>
            <a:r>
              <a:rPr lang="en-US" altLang="zh-CN" sz="1600" b="1" dirty="0">
                <a:solidFill>
                  <a:srgbClr val="000000"/>
                </a:solidFill>
                <a:ea typeface="宋体" pitchFamily="2" charset="-122"/>
              </a:rPr>
              <a:t>HIAF site</a:t>
            </a:r>
            <a:endParaRPr lang="zh-CN" altLang="en-US" sz="1600" b="1" dirty="0">
              <a:solidFill>
                <a:srgbClr val="000000"/>
              </a:solidFill>
              <a:ea typeface="宋体" pitchFamily="2" charset="-122"/>
            </a:endParaRPr>
          </a:p>
        </p:txBody>
      </p:sp>
      <p:cxnSp>
        <p:nvCxnSpPr>
          <p:cNvPr id="29" name="直接箭头连接符 28"/>
          <p:cNvCxnSpPr/>
          <p:nvPr/>
        </p:nvCxnSpPr>
        <p:spPr>
          <a:xfrm rot="16200000" flipV="1">
            <a:off x="3271126" y="5589241"/>
            <a:ext cx="357190" cy="3571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00958" y="4019140"/>
            <a:ext cx="714380" cy="338554"/>
          </a:xfrm>
          <a:prstGeom prst="rect">
            <a:avLst/>
          </a:prstGeom>
          <a:solidFill>
            <a:schemeClr val="bg1"/>
          </a:solidFill>
        </p:spPr>
        <p:txBody>
          <a:bodyPr wrap="square" rtlCol="0">
            <a:spAutoFit/>
          </a:bodyPr>
          <a:lstStyle/>
          <a:p>
            <a:pPr algn="ctr" eaLnBrk="1" hangingPunct="1">
              <a:lnSpc>
                <a:spcPct val="100000"/>
              </a:lnSpc>
            </a:pPr>
            <a:r>
              <a:rPr lang="en-US" altLang="zh-CN" sz="1600" b="1" dirty="0">
                <a:solidFill>
                  <a:srgbClr val="000000"/>
                </a:solidFill>
                <a:ea typeface="宋体" pitchFamily="2" charset="-122"/>
              </a:rPr>
              <a:t>HIAF </a:t>
            </a:r>
            <a:endParaRPr lang="zh-CN" altLang="en-US" sz="1600" b="1" dirty="0">
              <a:solidFill>
                <a:srgbClr val="000000"/>
              </a:solidFill>
              <a:ea typeface="宋体" pitchFamily="2" charset="-122"/>
            </a:endParaRPr>
          </a:p>
        </p:txBody>
      </p:sp>
      <p:sp>
        <p:nvSpPr>
          <p:cNvPr id="31" name="TextBox 30"/>
          <p:cNvSpPr txBox="1"/>
          <p:nvPr/>
        </p:nvSpPr>
        <p:spPr>
          <a:xfrm>
            <a:off x="6286512" y="6072206"/>
            <a:ext cx="717892" cy="338554"/>
          </a:xfrm>
          <a:prstGeom prst="rect">
            <a:avLst/>
          </a:prstGeom>
          <a:solidFill>
            <a:schemeClr val="bg1"/>
          </a:solidFill>
        </p:spPr>
        <p:txBody>
          <a:bodyPr wrap="square" rtlCol="0">
            <a:spAutoFit/>
          </a:bodyPr>
          <a:lstStyle/>
          <a:p>
            <a:pPr algn="ctr" eaLnBrk="1" hangingPunct="1">
              <a:lnSpc>
                <a:spcPct val="100000"/>
              </a:lnSpc>
            </a:pPr>
            <a:r>
              <a:rPr lang="en-US" altLang="zh-CN" sz="1600" b="1" dirty="0">
                <a:solidFill>
                  <a:srgbClr val="000000"/>
                </a:solidFill>
                <a:ea typeface="宋体" pitchFamily="2" charset="-122"/>
              </a:rPr>
              <a:t>ADS</a:t>
            </a:r>
            <a:endParaRPr lang="zh-CN" altLang="en-US" sz="1600" b="1" dirty="0">
              <a:solidFill>
                <a:srgbClr val="000000"/>
              </a:solidFill>
              <a:ea typeface="宋体" pitchFamily="2" charset="-122"/>
            </a:endParaRPr>
          </a:p>
        </p:txBody>
      </p:sp>
    </p:spTree>
    <p:extLst>
      <p:ext uri="{BB962C8B-B14F-4D97-AF65-F5344CB8AC3E}">
        <p14:creationId xmlns:p14="http://schemas.microsoft.com/office/powerpoint/2010/main" val="1495246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657225" y="2528888"/>
            <a:ext cx="7966075"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127000">
              <a:defRPr sz="2400">
                <a:solidFill>
                  <a:schemeClr val="tx1"/>
                </a:solidFill>
                <a:latin typeface="Arial" pitchFamily="34" charset="0"/>
                <a:ea typeface="宋体" pitchFamily="2" charset="-122"/>
              </a:defRPr>
            </a:lvl1pPr>
            <a:lvl2pPr>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a:defRPr sz="2400">
                <a:solidFill>
                  <a:schemeClr val="tx1"/>
                </a:solidFill>
                <a:latin typeface="Arial" pitchFamily="34" charset="0"/>
                <a:ea typeface="宋体" pitchFamily="2" charset="-122"/>
              </a:defRPr>
            </a:lvl5pPr>
            <a:lvl6pPr eaLnBrk="0" fontAlgn="base" hangingPunct="0">
              <a:spcBef>
                <a:spcPct val="0"/>
              </a:spcBef>
              <a:spcAft>
                <a:spcPct val="0"/>
              </a:spcAft>
              <a:defRPr sz="2400">
                <a:solidFill>
                  <a:schemeClr val="tx1"/>
                </a:solidFill>
                <a:latin typeface="Arial" pitchFamily="34" charset="0"/>
                <a:ea typeface="宋体" pitchFamily="2" charset="-122"/>
              </a:defRPr>
            </a:lvl6pPr>
            <a:lvl7pPr eaLnBrk="0" fontAlgn="base" hangingPunct="0">
              <a:spcBef>
                <a:spcPct val="0"/>
              </a:spcBef>
              <a:spcAft>
                <a:spcPct val="0"/>
              </a:spcAft>
              <a:defRPr sz="2400">
                <a:solidFill>
                  <a:schemeClr val="tx1"/>
                </a:solidFill>
                <a:latin typeface="Arial" pitchFamily="34" charset="0"/>
                <a:ea typeface="宋体" pitchFamily="2" charset="-122"/>
              </a:defRPr>
            </a:lvl7pPr>
            <a:lvl8pPr eaLnBrk="0" fontAlgn="base" hangingPunct="0">
              <a:spcBef>
                <a:spcPct val="0"/>
              </a:spcBef>
              <a:spcAft>
                <a:spcPct val="0"/>
              </a:spcAft>
              <a:defRPr sz="2400">
                <a:solidFill>
                  <a:schemeClr val="tx1"/>
                </a:solidFill>
                <a:latin typeface="Arial" pitchFamily="34" charset="0"/>
                <a:ea typeface="宋体" pitchFamily="2" charset="-122"/>
              </a:defRPr>
            </a:lvl8pPr>
            <a:lvl9pPr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spcBef>
                <a:spcPct val="50000"/>
              </a:spcBef>
            </a:pPr>
            <a:r>
              <a:rPr lang="zh-CN" altLang="en-US" sz="9600" b="1" dirty="0">
                <a:solidFill>
                  <a:srgbClr val="0000CC"/>
                </a:solidFill>
                <a:ea typeface="楷体_GB2312" pitchFamily="49" charset="-122"/>
              </a:rPr>
              <a:t>谢谢！</a:t>
            </a:r>
          </a:p>
        </p:txBody>
      </p:sp>
    </p:spTree>
    <p:extLst>
      <p:ext uri="{BB962C8B-B14F-4D97-AF65-F5344CB8AC3E}">
        <p14:creationId xmlns:p14="http://schemas.microsoft.com/office/powerpoint/2010/main" val="304773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0014" y="1728061"/>
            <a:ext cx="7715304" cy="734042"/>
          </a:xfrm>
          <a:prstGeom prst="rect">
            <a:avLst/>
          </a:prstGeom>
          <a:noFill/>
        </p:spPr>
        <p:txBody>
          <a:bodyPr wrap="square" lIns="91430" tIns="45715" rIns="91430" bIns="45715" rtlCol="0">
            <a:spAutoFit/>
          </a:bodyPr>
          <a:lstStyle/>
          <a:p>
            <a:pPr algn="just" eaLnBrk="1" hangingPunct="1">
              <a:lnSpc>
                <a:spcPct val="100000"/>
              </a:lnSpc>
              <a:buSzPct val="100000"/>
            </a:pPr>
            <a:r>
              <a:rPr lang="en-US" dirty="0">
                <a:solidFill>
                  <a:srgbClr val="000000"/>
                </a:solidFill>
                <a:latin typeface="Arial Unicode MS" pitchFamily="34" charset="-122"/>
                <a:ea typeface="Arial Unicode MS" pitchFamily="34" charset="-122"/>
                <a:cs typeface="Arial Unicode MS" pitchFamily="34" charset="-122"/>
              </a:rPr>
              <a:t> The HIAF lattice design should be optimized to reach a high catching efficiency and keep free space for the catchers installation</a:t>
            </a:r>
            <a:endParaRPr lang="en-US" dirty="0">
              <a:solidFill>
                <a:srgbClr val="000000"/>
              </a:solidFill>
              <a:latin typeface="Arial Unicode MS" pitchFamily="34" charset="-122"/>
              <a:ea typeface="Arial Unicode MS" pitchFamily="34" charset="-122"/>
              <a:cs typeface="Arial Unicode MS" pitchFamily="34" charset="-122"/>
            </a:endParaRPr>
          </a:p>
        </p:txBody>
      </p:sp>
      <p:grpSp>
        <p:nvGrpSpPr>
          <p:cNvPr id="2" name="组合 24"/>
          <p:cNvGrpSpPr/>
          <p:nvPr/>
        </p:nvGrpSpPr>
        <p:grpSpPr>
          <a:xfrm>
            <a:off x="214282" y="2845354"/>
            <a:ext cx="8031036" cy="2441034"/>
            <a:chOff x="285720" y="1643050"/>
            <a:chExt cx="8031036" cy="2441034"/>
          </a:xfrm>
        </p:grpSpPr>
        <p:pic>
          <p:nvPicPr>
            <p:cNvPr id="22" name="Picture 18"/>
            <p:cNvPicPr>
              <a:picLocks noChangeAspect="1" noChangeArrowheads="1"/>
            </p:cNvPicPr>
            <p:nvPr/>
          </p:nvPicPr>
          <p:blipFill>
            <a:blip r:embed="rId2"/>
            <a:srcRect l="73243" t="29794" r="675" b="10001"/>
            <a:stretch>
              <a:fillRect/>
            </a:stretch>
          </p:blipFill>
          <p:spPr bwMode="auto">
            <a:xfrm>
              <a:off x="672922" y="1643050"/>
              <a:ext cx="7643834" cy="2214579"/>
            </a:xfrm>
            <a:prstGeom prst="rect">
              <a:avLst/>
            </a:prstGeom>
            <a:noFill/>
            <a:ln w="9525">
              <a:noFill/>
              <a:miter lim="800000"/>
              <a:headEnd/>
              <a:tailEnd/>
            </a:ln>
            <a:effectLst/>
          </p:spPr>
        </p:pic>
        <p:sp>
          <p:nvSpPr>
            <p:cNvPr id="28" name="TextBox 27"/>
            <p:cNvSpPr txBox="1"/>
            <p:nvPr/>
          </p:nvSpPr>
          <p:spPr>
            <a:xfrm>
              <a:off x="285720" y="3714752"/>
              <a:ext cx="2000264" cy="369332"/>
            </a:xfrm>
            <a:prstGeom prst="rect">
              <a:avLst/>
            </a:prstGeom>
            <a:noFill/>
          </p:spPr>
          <p:txBody>
            <a:bodyPr wrap="square" rtlCol="0">
              <a:spAutoFit/>
            </a:bodyPr>
            <a:lstStyle/>
            <a:p>
              <a:pPr algn="ctr" eaLnBrk="1" hangingPunct="1">
                <a:lnSpc>
                  <a:spcPct val="100000"/>
                </a:lnSpc>
              </a:pPr>
              <a:r>
                <a:rPr lang="en-US" altLang="zh-CN" sz="1800" dirty="0">
                  <a:solidFill>
                    <a:srgbClr val="000099"/>
                  </a:solidFill>
                  <a:ea typeface="宋体" pitchFamily="2" charset="-122"/>
                </a:rPr>
                <a:t>dipole magnet</a:t>
              </a:r>
              <a:endParaRPr lang="zh-CN" altLang="en-US" sz="1800" dirty="0">
                <a:solidFill>
                  <a:srgbClr val="000099"/>
                </a:solidFill>
                <a:ea typeface="宋体" pitchFamily="2" charset="-122"/>
              </a:endParaRPr>
            </a:p>
          </p:txBody>
        </p:sp>
        <p:cxnSp>
          <p:nvCxnSpPr>
            <p:cNvPr id="32" name="直接箭头连接符 31"/>
            <p:cNvCxnSpPr/>
            <p:nvPr/>
          </p:nvCxnSpPr>
          <p:spPr>
            <a:xfrm rot="16200000" flipV="1">
              <a:off x="607893" y="3264323"/>
              <a:ext cx="720000" cy="2143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rot="5400000" flipH="1" flipV="1">
              <a:off x="847425" y="3273923"/>
              <a:ext cx="720000" cy="2047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01716" y="3202546"/>
              <a:ext cx="2605260" cy="369332"/>
            </a:xfrm>
            <a:prstGeom prst="rect">
              <a:avLst/>
            </a:prstGeom>
            <a:noFill/>
          </p:spPr>
          <p:txBody>
            <a:bodyPr wrap="square" rtlCol="0">
              <a:spAutoFit/>
            </a:bodyPr>
            <a:lstStyle/>
            <a:p>
              <a:pPr algn="ctr" eaLnBrk="1" hangingPunct="1">
                <a:lnSpc>
                  <a:spcPct val="100000"/>
                </a:lnSpc>
              </a:pPr>
              <a:r>
                <a:rPr lang="en-US" altLang="zh-CN" sz="1800" dirty="0" err="1">
                  <a:solidFill>
                    <a:srgbClr val="000099"/>
                  </a:solidFill>
                  <a:ea typeface="宋体" pitchFamily="2" charset="-122"/>
                </a:rPr>
                <a:t>quadrupole</a:t>
              </a:r>
              <a:r>
                <a:rPr lang="en-US" altLang="zh-CN" sz="1800" dirty="0">
                  <a:solidFill>
                    <a:srgbClr val="000099"/>
                  </a:solidFill>
                  <a:ea typeface="宋体" pitchFamily="2" charset="-122"/>
                </a:rPr>
                <a:t> magnet</a:t>
              </a:r>
              <a:endParaRPr lang="zh-CN" altLang="en-US" sz="1800" dirty="0">
                <a:solidFill>
                  <a:srgbClr val="000099"/>
                </a:solidFill>
                <a:ea typeface="宋体" pitchFamily="2" charset="-122"/>
              </a:endParaRPr>
            </a:p>
          </p:txBody>
        </p:sp>
        <p:cxnSp>
          <p:nvCxnSpPr>
            <p:cNvPr id="38" name="直接箭头连接符 37"/>
            <p:cNvCxnSpPr/>
            <p:nvPr/>
          </p:nvCxnSpPr>
          <p:spPr>
            <a:xfrm rot="16200000" flipV="1">
              <a:off x="3508622" y="3143163"/>
              <a:ext cx="257890" cy="2143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5400000" flipH="1" flipV="1">
              <a:off x="3825331" y="3143059"/>
              <a:ext cx="257890" cy="1333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16360" y="3185848"/>
              <a:ext cx="2605260" cy="369332"/>
            </a:xfrm>
            <a:prstGeom prst="rect">
              <a:avLst/>
            </a:prstGeom>
            <a:noFill/>
          </p:spPr>
          <p:txBody>
            <a:bodyPr wrap="square" rtlCol="0">
              <a:spAutoFit/>
            </a:bodyPr>
            <a:lstStyle/>
            <a:p>
              <a:pPr algn="ctr" eaLnBrk="1" hangingPunct="1">
                <a:lnSpc>
                  <a:spcPct val="100000"/>
                </a:lnSpc>
              </a:pPr>
              <a:r>
                <a:rPr lang="en-US" altLang="zh-CN" sz="1800" dirty="0">
                  <a:solidFill>
                    <a:srgbClr val="000099"/>
                  </a:solidFill>
                  <a:ea typeface="宋体" pitchFamily="2" charset="-122"/>
                </a:rPr>
                <a:t>ion catcher</a:t>
              </a:r>
              <a:endParaRPr lang="zh-CN" altLang="en-US" sz="1800" dirty="0">
                <a:solidFill>
                  <a:srgbClr val="000099"/>
                </a:solidFill>
                <a:ea typeface="宋体" pitchFamily="2" charset="-122"/>
              </a:endParaRPr>
            </a:p>
          </p:txBody>
        </p:sp>
        <p:cxnSp>
          <p:nvCxnSpPr>
            <p:cNvPr id="43" name="直接箭头连接符 42"/>
            <p:cNvCxnSpPr/>
            <p:nvPr/>
          </p:nvCxnSpPr>
          <p:spPr>
            <a:xfrm rot="16200000" flipV="1">
              <a:off x="6418332" y="3082479"/>
              <a:ext cx="335891" cy="809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5400000" flipH="1" flipV="1">
              <a:off x="6610436" y="3051634"/>
              <a:ext cx="257890" cy="2143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 Box 189"/>
          <p:cNvSpPr txBox="1">
            <a:spLocks noChangeArrowheads="1"/>
          </p:cNvSpPr>
          <p:nvPr/>
        </p:nvSpPr>
        <p:spPr bwMode="auto">
          <a:xfrm>
            <a:off x="214282" y="5652547"/>
            <a:ext cx="8643966" cy="707876"/>
          </a:xfrm>
          <a:prstGeom prst="rect">
            <a:avLst/>
          </a:prstGeom>
          <a:gradFill rotWithShape="1">
            <a:gsLst>
              <a:gs pos="0">
                <a:schemeClr val="bg1"/>
              </a:gs>
              <a:gs pos="100000">
                <a:srgbClr val="66FFCC">
                  <a:alpha val="30000"/>
                </a:srgbClr>
              </a:gs>
            </a:gsLst>
            <a:path path="shape">
              <a:fillToRect l="50000" t="50000" r="50000" b="50000"/>
            </a:path>
          </a:gradFill>
          <a:ln w="9525">
            <a:noFill/>
            <a:miter lim="800000"/>
            <a:headEnd/>
            <a:tailEnd/>
          </a:ln>
          <a:effectLst/>
        </p:spPr>
        <p:txBody>
          <a:bodyPr wrap="square" lIns="91430" tIns="45715" rIns="91430" bIns="45715">
            <a:spAutoFit/>
          </a:bodyPr>
          <a:lstStyle/>
          <a:p>
            <a:pPr algn="just" eaLnBrk="1" hangingPunct="1">
              <a:lnSpc>
                <a:spcPct val="100000"/>
              </a:lnSpc>
              <a:defRPr/>
            </a:pPr>
            <a:r>
              <a:rPr lang="en-US" altLang="zh-CN" dirty="0">
                <a:solidFill>
                  <a:srgbClr val="000000"/>
                </a:solidFill>
                <a:latin typeface="Arial"/>
                <a:ea typeface="黑体" pitchFamily="2" charset="-122"/>
              </a:rPr>
              <a:t>The simulation results show the ions loss distribution is strongly localized between the quadruple and the catching efficiency is about 70%</a:t>
            </a:r>
            <a:endParaRPr lang="zh-CN" altLang="en-US" dirty="0">
              <a:solidFill>
                <a:srgbClr val="000000"/>
              </a:solidFill>
              <a:latin typeface="Arial"/>
              <a:ea typeface="黑体" pitchFamily="2" charset="-122"/>
            </a:endParaRPr>
          </a:p>
        </p:txBody>
      </p:sp>
      <p:sp>
        <p:nvSpPr>
          <p:cNvPr id="20" name="Rectangle 2"/>
          <p:cNvSpPr>
            <a:spLocks noChangeArrowheads="1"/>
          </p:cNvSpPr>
          <p:nvPr/>
        </p:nvSpPr>
        <p:spPr bwMode="auto">
          <a:xfrm>
            <a:off x="0" y="467140"/>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High intensity effect- </a:t>
            </a:r>
            <a:r>
              <a:rPr lang="en-US" altLang="zh-CN" sz="2800" b="1" dirty="0">
                <a:solidFill>
                  <a:srgbClr val="FF0000"/>
                </a:solidFill>
                <a:latin typeface="Calibri" pitchFamily="34" charset="0"/>
                <a:ea typeface="黑体" pitchFamily="2" charset="-122"/>
              </a:rPr>
              <a:t>Dynamic vacuum</a:t>
            </a:r>
            <a:endParaRPr lang="en-US" altLang="zh-CN" sz="2800" b="1" dirty="0">
              <a:solidFill>
                <a:srgbClr val="FF0000"/>
              </a:solidFill>
              <a:latin typeface="Calibri" pitchFamily="34" charset="0"/>
              <a:ea typeface="黑体" pitchFamily="2" charset="-122"/>
            </a:endParaRPr>
          </a:p>
        </p:txBody>
      </p:sp>
      <p:sp>
        <p:nvSpPr>
          <p:cNvPr id="27" name="TextBox 26"/>
          <p:cNvSpPr txBox="1"/>
          <p:nvPr/>
        </p:nvSpPr>
        <p:spPr>
          <a:xfrm>
            <a:off x="357158" y="1239143"/>
            <a:ext cx="1071570" cy="461665"/>
          </a:xfrm>
          <a:prstGeom prst="rect">
            <a:avLst/>
          </a:prstGeom>
          <a:noFill/>
        </p:spPr>
        <p:txBody>
          <a:bodyPr wrap="square" rtlCol="0">
            <a:spAutoFit/>
          </a:bodyPr>
          <a:lstStyle/>
          <a:p>
            <a:pPr eaLnBrk="1" hangingPunct="1">
              <a:lnSpc>
                <a:spcPct val="100000"/>
              </a:lnSpc>
            </a:pPr>
            <a:r>
              <a:rPr lang="en-US" altLang="zh-CN" sz="2400" b="1" dirty="0">
                <a:solidFill>
                  <a:srgbClr val="FF0000"/>
                </a:solidFill>
                <a:ea typeface="宋体" pitchFamily="2" charset="-122"/>
              </a:rPr>
              <a:t>R&amp;D</a:t>
            </a:r>
            <a:endParaRPr lang="zh-CN" altLang="en-US" sz="2400" b="1" dirty="0">
              <a:solidFill>
                <a:srgbClr val="FF0000"/>
              </a:solidFill>
              <a:ea typeface="宋体" pitchFamily="2" charset="-122"/>
            </a:endParaRPr>
          </a:p>
        </p:txBody>
      </p:sp>
    </p:spTree>
    <p:extLst>
      <p:ext uri="{BB962C8B-B14F-4D97-AF65-F5344CB8AC3E}">
        <p14:creationId xmlns:p14="http://schemas.microsoft.com/office/powerpoint/2010/main" val="1099213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2699"/>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4000" b="1" dirty="0">
                <a:solidFill>
                  <a:srgbClr val="000099"/>
                </a:solidFill>
                <a:latin typeface="Calibri" pitchFamily="34" charset="0"/>
                <a:ea typeface="黑体" pitchFamily="2" charset="-122"/>
              </a:rPr>
              <a:t>Barrier bucket stacking </a:t>
            </a:r>
            <a:endParaRPr lang="en-US" altLang="zh-CN" sz="4000" b="1" dirty="0">
              <a:solidFill>
                <a:srgbClr val="000099"/>
              </a:solidFill>
              <a:latin typeface="Calibri" pitchFamily="34" charset="0"/>
              <a:ea typeface="黑体" pitchFamily="2" charset="-122"/>
            </a:endParaRPr>
          </a:p>
        </p:txBody>
      </p:sp>
      <p:grpSp>
        <p:nvGrpSpPr>
          <p:cNvPr id="2" name="组合 32"/>
          <p:cNvGrpSpPr/>
          <p:nvPr/>
        </p:nvGrpSpPr>
        <p:grpSpPr>
          <a:xfrm>
            <a:off x="1465754" y="1154301"/>
            <a:ext cx="2751313" cy="1285884"/>
            <a:chOff x="1500166" y="5357826"/>
            <a:chExt cx="2394123" cy="1000132"/>
          </a:xfrm>
        </p:grpSpPr>
        <p:pic>
          <p:nvPicPr>
            <p:cNvPr id="9" name="Picture 3"/>
            <p:cNvPicPr>
              <a:picLocks noChangeAspect="1" noChangeArrowheads="1"/>
            </p:cNvPicPr>
            <p:nvPr/>
          </p:nvPicPr>
          <p:blipFill>
            <a:blip r:embed="rId2"/>
            <a:srcRect b="62514"/>
            <a:stretch>
              <a:fillRect/>
            </a:stretch>
          </p:blipFill>
          <p:spPr bwMode="auto">
            <a:xfrm>
              <a:off x="1500166" y="5357826"/>
              <a:ext cx="2394123" cy="1000132"/>
            </a:xfrm>
            <a:prstGeom prst="rect">
              <a:avLst/>
            </a:prstGeom>
            <a:noFill/>
            <a:ln w="9525">
              <a:noFill/>
              <a:miter lim="800000"/>
              <a:headEnd/>
              <a:tailEnd/>
            </a:ln>
            <a:effectLst/>
          </p:spPr>
        </p:pic>
        <p:sp>
          <p:nvSpPr>
            <p:cNvPr id="31" name="矩形 30"/>
            <p:cNvSpPr/>
            <p:nvPr/>
          </p:nvSpPr>
          <p:spPr>
            <a:xfrm>
              <a:off x="2428860" y="6215082"/>
              <a:ext cx="135732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00000"/>
                </a:lnSpc>
              </a:pPr>
              <a:endParaRPr lang="zh-CN" altLang="en-US" sz="1800">
                <a:solidFill>
                  <a:srgbClr val="FFFFFF"/>
                </a:solidFill>
              </a:endParaRPr>
            </a:p>
          </p:txBody>
        </p:sp>
      </p:grpSp>
      <p:grpSp>
        <p:nvGrpSpPr>
          <p:cNvPr id="3" name="组合 33"/>
          <p:cNvGrpSpPr/>
          <p:nvPr/>
        </p:nvGrpSpPr>
        <p:grpSpPr>
          <a:xfrm>
            <a:off x="5092825" y="857232"/>
            <a:ext cx="2812610" cy="1930252"/>
            <a:chOff x="4357686" y="4927748"/>
            <a:chExt cx="2812610" cy="1930252"/>
          </a:xfrm>
        </p:grpSpPr>
        <p:pic>
          <p:nvPicPr>
            <p:cNvPr id="30" name="Picture 3"/>
            <p:cNvPicPr>
              <a:picLocks noChangeAspect="1" noChangeArrowheads="1"/>
            </p:cNvPicPr>
            <p:nvPr/>
          </p:nvPicPr>
          <p:blipFill>
            <a:blip r:embed="rId2"/>
            <a:srcRect t="38417"/>
            <a:stretch>
              <a:fillRect/>
            </a:stretch>
          </p:blipFill>
          <p:spPr bwMode="auto">
            <a:xfrm>
              <a:off x="4357686" y="4927748"/>
              <a:ext cx="2812610" cy="1930252"/>
            </a:xfrm>
            <a:prstGeom prst="rect">
              <a:avLst/>
            </a:prstGeom>
            <a:noFill/>
            <a:ln w="9525">
              <a:noFill/>
              <a:miter lim="800000"/>
              <a:headEnd/>
              <a:tailEnd/>
            </a:ln>
            <a:effectLst/>
          </p:spPr>
        </p:pic>
        <p:sp>
          <p:nvSpPr>
            <p:cNvPr id="32" name="矩形 31"/>
            <p:cNvSpPr/>
            <p:nvPr/>
          </p:nvSpPr>
          <p:spPr>
            <a:xfrm>
              <a:off x="5286380" y="6200092"/>
              <a:ext cx="178595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00000"/>
                </a:lnSpc>
              </a:pPr>
              <a:endParaRPr lang="zh-CN" altLang="en-US" sz="1800">
                <a:solidFill>
                  <a:srgbClr val="FFFFFF"/>
                </a:solidFill>
              </a:endParaRPr>
            </a:p>
          </p:txBody>
        </p:sp>
      </p:grpSp>
      <p:sp>
        <p:nvSpPr>
          <p:cNvPr id="36" name="TextBox 35"/>
          <p:cNvSpPr txBox="1"/>
          <p:nvPr/>
        </p:nvSpPr>
        <p:spPr>
          <a:xfrm>
            <a:off x="1142976" y="868549"/>
            <a:ext cx="430887" cy="1857364"/>
          </a:xfrm>
          <a:prstGeom prst="rect">
            <a:avLst/>
          </a:prstGeom>
          <a:noFill/>
        </p:spPr>
        <p:txBody>
          <a:bodyPr vert="eaVert" wrap="square" rtlCol="0">
            <a:spAutoFit/>
          </a:bodyPr>
          <a:lstStyle/>
          <a:p>
            <a:pPr algn="ctr" eaLnBrk="1" hangingPunct="1">
              <a:lnSpc>
                <a:spcPct val="100000"/>
              </a:lnSpc>
            </a:pPr>
            <a:r>
              <a:rPr lang="en-US" altLang="zh-CN" sz="1600" b="1" dirty="0">
                <a:solidFill>
                  <a:srgbClr val="0000CC"/>
                </a:solidFill>
                <a:ea typeface="宋体" pitchFamily="2" charset="-122"/>
              </a:rPr>
              <a:t>Normal Bucket</a:t>
            </a:r>
            <a:endParaRPr lang="zh-CN" altLang="en-US" sz="1600" b="1" dirty="0">
              <a:solidFill>
                <a:srgbClr val="0000CC"/>
              </a:solidFill>
              <a:ea typeface="宋体" pitchFamily="2" charset="-122"/>
            </a:endParaRPr>
          </a:p>
        </p:txBody>
      </p:sp>
      <p:sp>
        <p:nvSpPr>
          <p:cNvPr id="37" name="TextBox 36"/>
          <p:cNvSpPr txBox="1"/>
          <p:nvPr/>
        </p:nvSpPr>
        <p:spPr>
          <a:xfrm>
            <a:off x="4786312" y="868549"/>
            <a:ext cx="430887" cy="1857364"/>
          </a:xfrm>
          <a:prstGeom prst="rect">
            <a:avLst/>
          </a:prstGeom>
          <a:noFill/>
        </p:spPr>
        <p:txBody>
          <a:bodyPr vert="eaVert" wrap="square" rtlCol="0">
            <a:spAutoFit/>
          </a:bodyPr>
          <a:lstStyle/>
          <a:p>
            <a:pPr algn="ctr" eaLnBrk="1" hangingPunct="1">
              <a:lnSpc>
                <a:spcPct val="100000"/>
              </a:lnSpc>
            </a:pPr>
            <a:r>
              <a:rPr lang="en-US" altLang="zh-CN" sz="1600" b="1" dirty="0">
                <a:solidFill>
                  <a:srgbClr val="0000CC"/>
                </a:solidFill>
                <a:ea typeface="宋体" pitchFamily="2" charset="-122"/>
              </a:rPr>
              <a:t>Barrier Bucket</a:t>
            </a:r>
            <a:endParaRPr lang="zh-CN" altLang="en-US" sz="1600" b="1" dirty="0">
              <a:solidFill>
                <a:srgbClr val="0000CC"/>
              </a:solidFill>
              <a:ea typeface="宋体" pitchFamily="2" charset="-122"/>
            </a:endParaRPr>
          </a:p>
        </p:txBody>
      </p:sp>
      <p:pic>
        <p:nvPicPr>
          <p:cNvPr id="33" name="Picture 4"/>
          <p:cNvPicPr>
            <a:picLocks noChangeAspect="1" noChangeArrowheads="1"/>
          </p:cNvPicPr>
          <p:nvPr/>
        </p:nvPicPr>
        <p:blipFill>
          <a:blip r:embed="rId3"/>
          <a:srcRect b="62854"/>
          <a:stretch>
            <a:fillRect/>
          </a:stretch>
        </p:blipFill>
        <p:spPr bwMode="auto">
          <a:xfrm>
            <a:off x="5429288" y="4435311"/>
            <a:ext cx="3143272" cy="1562078"/>
          </a:xfrm>
          <a:prstGeom prst="rect">
            <a:avLst/>
          </a:prstGeom>
          <a:noFill/>
          <a:ln w="9525">
            <a:noFill/>
            <a:miter lim="800000"/>
            <a:headEnd/>
            <a:tailEnd/>
          </a:ln>
          <a:effectLst/>
        </p:spPr>
      </p:pic>
      <p:sp>
        <p:nvSpPr>
          <p:cNvPr id="34" name="TextBox 33"/>
          <p:cNvSpPr txBox="1"/>
          <p:nvPr/>
        </p:nvSpPr>
        <p:spPr>
          <a:xfrm>
            <a:off x="5286412" y="6068827"/>
            <a:ext cx="3071834" cy="646321"/>
          </a:xfrm>
          <a:prstGeom prst="rect">
            <a:avLst/>
          </a:prstGeom>
          <a:solidFill>
            <a:srgbClr val="CCFF99"/>
          </a:solidFill>
        </p:spPr>
        <p:txBody>
          <a:bodyPr wrap="square" lIns="91430" tIns="45715" rIns="91430" bIns="45715" rtlCol="0">
            <a:spAutoFit/>
          </a:bodyPr>
          <a:lstStyle/>
          <a:p>
            <a:pPr algn="ctr" eaLnBrk="1" hangingPunct="1">
              <a:lnSpc>
                <a:spcPct val="100000"/>
              </a:lnSpc>
            </a:pPr>
            <a:r>
              <a:rPr lang="en-US" altLang="zh-CN" sz="1800" b="1" dirty="0">
                <a:solidFill>
                  <a:srgbClr val="000000"/>
                </a:solidFill>
                <a:latin typeface="Comic Sans MS" pitchFamily="66" charset="0"/>
                <a:ea typeface="宋体" pitchFamily="2" charset="-122"/>
              </a:rPr>
              <a:t>Less band requirement</a:t>
            </a:r>
          </a:p>
          <a:p>
            <a:pPr algn="ctr" eaLnBrk="1" hangingPunct="1">
              <a:lnSpc>
                <a:spcPct val="100000"/>
              </a:lnSpc>
            </a:pPr>
            <a:r>
              <a:rPr lang="en-US" altLang="zh-CN" sz="1800" b="1" dirty="0">
                <a:solidFill>
                  <a:srgbClr val="000000"/>
                </a:solidFill>
                <a:latin typeface="Comic Sans MS" pitchFamily="66" charset="0"/>
                <a:ea typeface="宋体" pitchFamily="2" charset="-122"/>
              </a:rPr>
              <a:t>More beam load impact</a:t>
            </a:r>
            <a:endParaRPr lang="zh-CN" altLang="en-US" sz="1800" b="1" dirty="0">
              <a:solidFill>
                <a:srgbClr val="000000"/>
              </a:solidFill>
              <a:latin typeface="Comic Sans MS" pitchFamily="66" charset="0"/>
              <a:ea typeface="宋体" pitchFamily="2" charset="-122"/>
            </a:endParaRPr>
          </a:p>
        </p:txBody>
      </p:sp>
      <p:sp>
        <p:nvSpPr>
          <p:cNvPr id="38" name="TextBox 37"/>
          <p:cNvSpPr txBox="1"/>
          <p:nvPr/>
        </p:nvSpPr>
        <p:spPr>
          <a:xfrm>
            <a:off x="1000132" y="6068827"/>
            <a:ext cx="3071834" cy="646321"/>
          </a:xfrm>
          <a:prstGeom prst="rect">
            <a:avLst/>
          </a:prstGeom>
          <a:solidFill>
            <a:srgbClr val="FFCCCC"/>
          </a:solidFill>
        </p:spPr>
        <p:txBody>
          <a:bodyPr wrap="square" lIns="91430" tIns="45715" rIns="91430" bIns="45715" rtlCol="0">
            <a:spAutoFit/>
          </a:bodyPr>
          <a:lstStyle/>
          <a:p>
            <a:pPr algn="ctr" eaLnBrk="1" hangingPunct="1">
              <a:lnSpc>
                <a:spcPct val="100000"/>
              </a:lnSpc>
            </a:pPr>
            <a:r>
              <a:rPr lang="en-US" altLang="zh-CN" sz="1800" b="1" dirty="0">
                <a:solidFill>
                  <a:srgbClr val="000000"/>
                </a:solidFill>
                <a:latin typeface="Comic Sans MS" pitchFamily="66" charset="0"/>
                <a:ea typeface="宋体" pitchFamily="2" charset="-122"/>
              </a:rPr>
              <a:t>Less beam load impact</a:t>
            </a:r>
          </a:p>
          <a:p>
            <a:pPr algn="ctr" eaLnBrk="1" hangingPunct="1">
              <a:lnSpc>
                <a:spcPct val="100000"/>
              </a:lnSpc>
            </a:pPr>
            <a:r>
              <a:rPr lang="en-US" altLang="zh-CN" sz="1800" b="1" dirty="0">
                <a:solidFill>
                  <a:srgbClr val="000000"/>
                </a:solidFill>
                <a:latin typeface="Comic Sans MS" pitchFamily="66" charset="0"/>
                <a:ea typeface="宋体" pitchFamily="2" charset="-122"/>
              </a:rPr>
              <a:t>Wider band requirement</a:t>
            </a:r>
            <a:endParaRPr lang="zh-CN" altLang="en-US" sz="1800" b="1" dirty="0">
              <a:solidFill>
                <a:srgbClr val="000000"/>
              </a:solidFill>
              <a:latin typeface="Comic Sans MS" pitchFamily="66" charset="0"/>
              <a:ea typeface="宋体" pitchFamily="2" charset="-122"/>
            </a:endParaRPr>
          </a:p>
        </p:txBody>
      </p:sp>
      <p:pic>
        <p:nvPicPr>
          <p:cNvPr id="39" name="Picture 3"/>
          <p:cNvPicPr>
            <a:picLocks noChangeAspect="1" noChangeArrowheads="1"/>
          </p:cNvPicPr>
          <p:nvPr/>
        </p:nvPicPr>
        <p:blipFill>
          <a:blip r:embed="rId4"/>
          <a:srcRect b="63042"/>
          <a:stretch>
            <a:fillRect/>
          </a:stretch>
        </p:blipFill>
        <p:spPr bwMode="auto">
          <a:xfrm>
            <a:off x="928694" y="4341023"/>
            <a:ext cx="3048007" cy="1584928"/>
          </a:xfrm>
          <a:prstGeom prst="rect">
            <a:avLst/>
          </a:prstGeom>
          <a:noFill/>
          <a:ln w="9525">
            <a:noFill/>
            <a:miter lim="800000"/>
            <a:headEnd/>
            <a:tailEnd/>
          </a:ln>
          <a:effectLst/>
        </p:spPr>
      </p:pic>
      <p:sp>
        <p:nvSpPr>
          <p:cNvPr id="40" name="TextBox 39"/>
          <p:cNvSpPr txBox="1"/>
          <p:nvPr/>
        </p:nvSpPr>
        <p:spPr>
          <a:xfrm>
            <a:off x="597972" y="4059810"/>
            <a:ext cx="2300610" cy="369322"/>
          </a:xfrm>
          <a:prstGeom prst="rect">
            <a:avLst/>
          </a:prstGeom>
          <a:noFill/>
        </p:spPr>
        <p:txBody>
          <a:bodyPr wrap="none" lIns="91430" tIns="45715" rIns="91430" bIns="45715" rtlCol="0">
            <a:spAutoFit/>
          </a:bodyPr>
          <a:lstStyle/>
          <a:p>
            <a:pPr eaLnBrk="1" hangingPunct="1">
              <a:lnSpc>
                <a:spcPct val="100000"/>
              </a:lnSpc>
            </a:pPr>
            <a:r>
              <a:rPr lang="en-US" altLang="zh-CN" sz="1800" b="1" dirty="0">
                <a:solidFill>
                  <a:srgbClr val="C00000"/>
                </a:solidFill>
                <a:ea typeface="宋体" pitchFamily="2" charset="-122"/>
              </a:rPr>
              <a:t>Pulse manipulation</a:t>
            </a:r>
            <a:endParaRPr lang="zh-CN" altLang="en-US" sz="1800" b="1" dirty="0">
              <a:solidFill>
                <a:srgbClr val="C00000"/>
              </a:solidFill>
              <a:ea typeface="宋体" pitchFamily="2" charset="-122"/>
            </a:endParaRPr>
          </a:p>
        </p:txBody>
      </p:sp>
      <p:sp>
        <p:nvSpPr>
          <p:cNvPr id="41" name="TextBox 40"/>
          <p:cNvSpPr txBox="1"/>
          <p:nvPr/>
        </p:nvSpPr>
        <p:spPr>
          <a:xfrm>
            <a:off x="4929222" y="4071288"/>
            <a:ext cx="2501498" cy="369322"/>
          </a:xfrm>
          <a:prstGeom prst="rect">
            <a:avLst/>
          </a:prstGeom>
          <a:noFill/>
        </p:spPr>
        <p:txBody>
          <a:bodyPr wrap="none" lIns="91430" tIns="45715" rIns="91430" bIns="45715" rtlCol="0">
            <a:spAutoFit/>
          </a:bodyPr>
          <a:lstStyle/>
          <a:p>
            <a:pPr eaLnBrk="1" hangingPunct="1">
              <a:lnSpc>
                <a:spcPct val="100000"/>
              </a:lnSpc>
            </a:pPr>
            <a:r>
              <a:rPr lang="en-US" altLang="zh-CN" sz="1800" b="1" dirty="0">
                <a:solidFill>
                  <a:srgbClr val="009900"/>
                </a:solidFill>
                <a:ea typeface="宋体" pitchFamily="2" charset="-122"/>
              </a:rPr>
              <a:t>Voltage manipulation</a:t>
            </a:r>
            <a:endParaRPr lang="zh-CN" altLang="en-US" sz="1800" b="1" dirty="0">
              <a:solidFill>
                <a:srgbClr val="009900"/>
              </a:solidFill>
              <a:ea typeface="宋体" pitchFamily="2" charset="-122"/>
            </a:endParaRPr>
          </a:p>
        </p:txBody>
      </p:sp>
      <p:sp>
        <p:nvSpPr>
          <p:cNvPr id="42" name="TextBox 41"/>
          <p:cNvSpPr txBox="1"/>
          <p:nvPr/>
        </p:nvSpPr>
        <p:spPr>
          <a:xfrm>
            <a:off x="428596" y="3071810"/>
            <a:ext cx="8143932" cy="707886"/>
          </a:xfrm>
          <a:prstGeom prst="rect">
            <a:avLst/>
          </a:prstGeom>
          <a:noFill/>
        </p:spPr>
        <p:txBody>
          <a:bodyPr wrap="square" rtlCol="0">
            <a:spAutoFit/>
          </a:bodyPr>
          <a:lstStyle/>
          <a:p>
            <a:pPr eaLnBrk="1" hangingPunct="1">
              <a:lnSpc>
                <a:spcPct val="100000"/>
              </a:lnSpc>
            </a:pPr>
            <a:r>
              <a:rPr lang="en-US" altLang="zh-CN" b="1" dirty="0">
                <a:solidFill>
                  <a:srgbClr val="FF9900"/>
                </a:solidFill>
                <a:ea typeface="宋体" pitchFamily="2" charset="-122"/>
              </a:rPr>
              <a:t>Two methods of barrier bucket manipulation</a:t>
            </a:r>
            <a:r>
              <a:rPr lang="en-US" altLang="zh-CN" b="1" dirty="0">
                <a:solidFill>
                  <a:srgbClr val="FF9900"/>
                </a:solidFill>
                <a:ea typeface="宋体" pitchFamily="2" charset="-122"/>
                <a:sym typeface="Wingdings" pitchFamily="2" charset="2"/>
              </a:rPr>
              <a:t>: </a:t>
            </a:r>
          </a:p>
          <a:p>
            <a:pPr eaLnBrk="1" hangingPunct="1">
              <a:lnSpc>
                <a:spcPct val="100000"/>
              </a:lnSpc>
            </a:pPr>
            <a:r>
              <a:rPr lang="en-US" altLang="zh-CN" b="1" dirty="0">
                <a:solidFill>
                  <a:srgbClr val="FF9900"/>
                </a:solidFill>
                <a:ea typeface="宋体" pitchFamily="2" charset="-122"/>
                <a:sym typeface="Wingdings" pitchFamily="2" charset="2"/>
              </a:rPr>
              <a:t>         </a:t>
            </a:r>
            <a:r>
              <a:rPr lang="en-US" altLang="zh-CN" b="1" dirty="0">
                <a:solidFill>
                  <a:srgbClr val="FF0000"/>
                </a:solidFill>
                <a:ea typeface="宋体" pitchFamily="2" charset="-122"/>
                <a:sym typeface="Wingdings" pitchFamily="2" charset="2"/>
              </a:rPr>
              <a:t>(1) pulse manipulation </a:t>
            </a:r>
            <a:r>
              <a:rPr lang="en-US" altLang="zh-CN" b="1" dirty="0">
                <a:solidFill>
                  <a:srgbClr val="00B050"/>
                </a:solidFill>
                <a:ea typeface="宋体" pitchFamily="2" charset="-122"/>
                <a:sym typeface="Wingdings" pitchFamily="2" charset="2"/>
              </a:rPr>
              <a:t>(2) voltage manipulation</a:t>
            </a:r>
            <a:endParaRPr lang="zh-CN" altLang="en-US" b="1" dirty="0">
              <a:solidFill>
                <a:srgbClr val="00B050"/>
              </a:solidFill>
              <a:ea typeface="宋体" pitchFamily="2" charset="-122"/>
            </a:endParaRPr>
          </a:p>
        </p:txBody>
      </p:sp>
    </p:spTree>
    <p:extLst>
      <p:ext uri="{BB962C8B-B14F-4D97-AF65-F5344CB8AC3E}">
        <p14:creationId xmlns:p14="http://schemas.microsoft.com/office/powerpoint/2010/main" val="3045738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0" y="277912"/>
            <a:ext cx="9144000" cy="558800"/>
          </a:xfrm>
          <a:prstGeom prst="rect">
            <a:avLst/>
          </a:prstGeom>
          <a:noFill/>
          <a:ln w="9525">
            <a:noFill/>
            <a:miter lim="800000"/>
            <a:headEnd/>
            <a:tailEnd/>
          </a:ln>
        </p:spPr>
        <p:txBody>
          <a:bodyPr lIns="91430" tIns="45715" rIns="91430" bIns="45715" anchor="ctr"/>
          <a:lstStyle/>
          <a:p>
            <a:pPr algn="ctr" eaLnBrk="1" hangingPunct="1">
              <a:lnSpc>
                <a:spcPct val="100000"/>
              </a:lnSpc>
            </a:pPr>
            <a:r>
              <a:rPr lang="en-US" altLang="zh-CN" sz="3600" b="1" dirty="0">
                <a:solidFill>
                  <a:srgbClr val="000099"/>
                </a:solidFill>
                <a:latin typeface="Calibri" pitchFamily="34" charset="0"/>
                <a:ea typeface="黑体" pitchFamily="2" charset="-122"/>
              </a:rPr>
              <a:t>Barrier bucket stacking of </a:t>
            </a:r>
            <a:r>
              <a:rPr lang="en-US" altLang="zh-CN" sz="3600" b="1" dirty="0" err="1">
                <a:solidFill>
                  <a:srgbClr val="000099"/>
                </a:solidFill>
                <a:latin typeface="Calibri" pitchFamily="34" charset="0"/>
                <a:ea typeface="黑体" pitchFamily="2" charset="-122"/>
              </a:rPr>
              <a:t>CRing</a:t>
            </a:r>
            <a:endParaRPr lang="en-US" altLang="zh-CN" sz="3600" b="1" dirty="0">
              <a:solidFill>
                <a:srgbClr val="000099"/>
              </a:solidFill>
              <a:latin typeface="Calibri" pitchFamily="34" charset="0"/>
              <a:ea typeface="黑体" pitchFamily="2" charset="-122"/>
            </a:endParaRPr>
          </a:p>
        </p:txBody>
      </p:sp>
      <p:graphicFrame>
        <p:nvGraphicFramePr>
          <p:cNvPr id="26" name="表格 25"/>
          <p:cNvGraphicFramePr>
            <a:graphicFrameLocks noGrp="1"/>
          </p:cNvGraphicFramePr>
          <p:nvPr>
            <p:extLst>
              <p:ext uri="{D42A27DB-BD31-4B8C-83A1-F6EECF244321}">
                <p14:modId xmlns:p14="http://schemas.microsoft.com/office/powerpoint/2010/main" val="3889101670"/>
              </p:ext>
            </p:extLst>
          </p:nvPr>
        </p:nvGraphicFramePr>
        <p:xfrm>
          <a:off x="357158" y="1874536"/>
          <a:ext cx="3214710" cy="4937760"/>
        </p:xfrm>
        <a:graphic>
          <a:graphicData uri="http://schemas.openxmlformats.org/drawingml/2006/table">
            <a:tbl>
              <a:tblPr bandRow="1">
                <a:effectLst>
                  <a:outerShdw blurRad="50800" dist="50800" dir="5400000" algn="ctr" rotWithShape="0">
                    <a:srgbClr val="1F497D">
                      <a:lumMod val="60000"/>
                      <a:lumOff val="40000"/>
                    </a:srgbClr>
                  </a:outerShdw>
                </a:effectLst>
              </a:tblPr>
              <a:tblGrid>
                <a:gridCol w="1666860"/>
                <a:gridCol w="1547850"/>
              </a:tblGrid>
              <a:tr h="214314">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Ion species</a:t>
                      </a:r>
                      <a:endParaRPr lang="zh-CN" altLang="en-US" sz="1800" dirty="0"/>
                    </a:p>
                  </a:txBody>
                  <a:tcPr anchor="ctr">
                    <a:lnL>
                      <a:noFill/>
                    </a:lnL>
                    <a:lnR>
                      <a:noFill/>
                    </a:lnR>
                    <a:lnT w="12700" cmpd="sng">
                      <a:solidFill>
                        <a:srgbClr val="8064A2"/>
                      </a:solidFill>
                    </a:lnT>
                    <a:lnB>
                      <a:noFill/>
                    </a:lnB>
                    <a:lnTlToBr w="12700" cmpd="sng">
                      <a:noFill/>
                      <a:prstDash val="solid"/>
                    </a:lnTlToBr>
                    <a:lnBlToTr w="12700" cmpd="sng">
                      <a:noFill/>
                      <a:prstDash val="solid"/>
                    </a:lnBlToTr>
                    <a:solidFill>
                      <a:srgbClr val="8064A2">
                        <a:alpha val="20000"/>
                      </a:srgbClr>
                    </a:solid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U</a:t>
                      </a:r>
                      <a:r>
                        <a:rPr lang="en-US" altLang="zh-CN" sz="1800" baseline="30000" dirty="0" smtClean="0"/>
                        <a:t>34+</a:t>
                      </a:r>
                      <a:endParaRPr lang="zh-CN" altLang="en-US" sz="1800" baseline="30000" dirty="0"/>
                    </a:p>
                  </a:txBody>
                  <a:tcPr anchor="ctr">
                    <a:lnL>
                      <a:noFill/>
                    </a:lnL>
                    <a:lnR>
                      <a:noFill/>
                    </a:lnR>
                    <a:lnT w="12700" cmpd="sng">
                      <a:solidFill>
                        <a:srgbClr val="8064A2"/>
                      </a:solidFill>
                    </a:lnT>
                    <a:lnB>
                      <a:noFill/>
                    </a:lnB>
                    <a:lnTlToBr w="12700" cmpd="sng">
                      <a:noFill/>
                      <a:prstDash val="solid"/>
                    </a:lnTlToBr>
                    <a:lnBlToTr w="12700" cmpd="sng">
                      <a:noFill/>
                      <a:prstDash val="solid"/>
                    </a:lnBlToTr>
                    <a:solidFill>
                      <a:srgbClr val="8064A2">
                        <a:alpha val="20000"/>
                      </a:srgbClr>
                    </a:solidFill>
                  </a:tcPr>
                </a:tc>
              </a:tr>
              <a:tr h="134306">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Energy</a:t>
                      </a:r>
                      <a:endParaRPr lang="zh-CN" altLang="en-US" sz="1800"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340MeV/u</a:t>
                      </a:r>
                      <a:endParaRPr lang="zh-CN" altLang="en-US" sz="1800" dirty="0"/>
                    </a:p>
                  </a:txBody>
                  <a:tcPr anchor="ctr">
                    <a:lnL>
                      <a:noFill/>
                    </a:lnL>
                    <a:lnR>
                      <a:noFill/>
                    </a:lnR>
                    <a:lnT>
                      <a:noFill/>
                    </a:lnT>
                    <a:lnB>
                      <a:noFill/>
                    </a:lnB>
                    <a:lnTlToBr w="12700" cmpd="sng">
                      <a:noFill/>
                      <a:prstDash val="solid"/>
                    </a:lnTlToBr>
                    <a:lnBlToTr w="12700" cmpd="sng">
                      <a:noFill/>
                      <a:prstDash val="solid"/>
                    </a:lnBlToTr>
                    <a:noFill/>
                  </a:tcPr>
                </a:tc>
              </a:tr>
              <a:tr h="340050">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Particles per injection</a:t>
                      </a:r>
                      <a:endParaRPr lang="zh-CN" altLang="en-US" sz="1800" dirty="0"/>
                    </a:p>
                  </a:txBody>
                  <a:tcPr anchor="ctr">
                    <a:lnL>
                      <a:noFill/>
                    </a:lnL>
                    <a:lnR>
                      <a:noFill/>
                    </a:lnR>
                    <a:lnT>
                      <a:noFill/>
                    </a:lnT>
                    <a:lnB>
                      <a:noFill/>
                    </a:lnB>
                    <a:lnTlToBr w="12700" cmpd="sng">
                      <a:noFill/>
                      <a:prstDash val="solid"/>
                    </a:lnTlToBr>
                    <a:lnBlToTr w="12700" cmpd="sng">
                      <a:noFill/>
                      <a:prstDash val="solid"/>
                    </a:lnBlToTr>
                    <a:solidFill>
                      <a:srgbClr val="8064A2">
                        <a:alpha val="20000"/>
                      </a:srgbClr>
                    </a:solid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3.5×10</a:t>
                      </a:r>
                      <a:r>
                        <a:rPr lang="en-US" altLang="zh-CN" sz="1800" baseline="30000" dirty="0" smtClean="0"/>
                        <a:t>11</a:t>
                      </a:r>
                      <a:endParaRPr lang="zh-CN" altLang="en-US" sz="1800" baseline="30000" dirty="0"/>
                    </a:p>
                  </a:txBody>
                  <a:tcPr anchor="ctr">
                    <a:lnL>
                      <a:noFill/>
                    </a:lnL>
                    <a:lnR>
                      <a:noFill/>
                    </a:lnR>
                    <a:lnT>
                      <a:noFill/>
                    </a:lnT>
                    <a:lnB>
                      <a:noFill/>
                    </a:lnB>
                    <a:lnTlToBr w="12700" cmpd="sng">
                      <a:noFill/>
                      <a:prstDash val="solid"/>
                    </a:lnTlToBr>
                    <a:lnBlToTr w="12700" cmpd="sng">
                      <a:noFill/>
                      <a:prstDash val="solid"/>
                    </a:lnBlToTr>
                    <a:solidFill>
                      <a:srgbClr val="8064A2">
                        <a:alpha val="20000"/>
                      </a:srgbClr>
                    </a:solidFill>
                  </a:tcPr>
                </a:tc>
              </a:tr>
              <a:tr h="321763">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Circumference</a:t>
                      </a:r>
                      <a:endParaRPr lang="zh-CN" altLang="en-US" sz="1800"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800m</a:t>
                      </a:r>
                      <a:endParaRPr lang="zh-CN" altLang="en-US" sz="1800" dirty="0"/>
                    </a:p>
                  </a:txBody>
                  <a:tcPr anchor="ctr">
                    <a:lnL>
                      <a:noFill/>
                    </a:lnL>
                    <a:lnR>
                      <a:noFill/>
                    </a:lnR>
                    <a:lnT>
                      <a:noFill/>
                    </a:lnT>
                    <a:lnB>
                      <a:noFill/>
                    </a:lnB>
                    <a:lnTlToBr w="12700" cmpd="sng">
                      <a:noFill/>
                      <a:prstDash val="solid"/>
                    </a:lnTlToBr>
                    <a:lnBlToTr w="12700" cmpd="sng">
                      <a:noFill/>
                      <a:prstDash val="solid"/>
                    </a:lnBlToTr>
                    <a:noFill/>
                  </a:tcPr>
                </a:tc>
              </a:tr>
              <a:tr h="321763">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Barrier voltage</a:t>
                      </a:r>
                      <a:endParaRPr lang="zh-CN" altLang="en-US" sz="1800" dirty="0"/>
                    </a:p>
                  </a:txBody>
                  <a:tcPr anchor="ctr">
                    <a:lnL>
                      <a:noFill/>
                    </a:lnL>
                    <a:lnR>
                      <a:noFill/>
                    </a:lnR>
                    <a:lnT>
                      <a:noFill/>
                    </a:lnT>
                    <a:lnB>
                      <a:noFill/>
                    </a:lnB>
                    <a:lnTlToBr w="12700" cmpd="sng">
                      <a:noFill/>
                      <a:prstDash val="solid"/>
                    </a:lnTlToBr>
                    <a:lnBlToTr w="12700" cmpd="sng">
                      <a:noFill/>
                      <a:prstDash val="solid"/>
                    </a:lnBlToTr>
                    <a:solidFill>
                      <a:srgbClr val="8064A2">
                        <a:alpha val="20000"/>
                      </a:srgbClr>
                    </a:solid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5kV</a:t>
                      </a:r>
                      <a:endParaRPr lang="zh-CN" altLang="en-US" sz="1800" dirty="0"/>
                    </a:p>
                  </a:txBody>
                  <a:tcPr anchor="ctr">
                    <a:lnL>
                      <a:noFill/>
                    </a:lnL>
                    <a:lnR>
                      <a:noFill/>
                    </a:lnR>
                    <a:lnT>
                      <a:noFill/>
                    </a:lnT>
                    <a:lnB>
                      <a:noFill/>
                    </a:lnB>
                    <a:lnTlToBr w="12700" cmpd="sng">
                      <a:noFill/>
                      <a:prstDash val="solid"/>
                    </a:lnTlToBr>
                    <a:lnBlToTr w="12700" cmpd="sng">
                      <a:noFill/>
                      <a:prstDash val="solid"/>
                    </a:lnBlToTr>
                    <a:solidFill>
                      <a:srgbClr val="8064A2">
                        <a:alpha val="20000"/>
                      </a:srgbClr>
                    </a:solidFill>
                  </a:tcPr>
                </a:tc>
              </a:tr>
              <a:tr h="0">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Cooler current</a:t>
                      </a:r>
                      <a:endParaRPr lang="zh-CN" altLang="en-US" sz="1800"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1A</a:t>
                      </a:r>
                      <a:endParaRPr lang="zh-CN" altLang="en-US" sz="1800" dirty="0"/>
                    </a:p>
                  </a:txBody>
                  <a:tcPr anchor="ctr">
                    <a:lnL>
                      <a:noFill/>
                    </a:lnL>
                    <a:lnR>
                      <a:noFill/>
                    </a:lnR>
                    <a:lnT>
                      <a:noFill/>
                    </a:lnT>
                    <a:lnB>
                      <a:noFill/>
                    </a:lnB>
                    <a:lnTlToBr w="12700" cmpd="sng">
                      <a:noFill/>
                      <a:prstDash val="solid"/>
                    </a:lnTlToBr>
                    <a:lnBlToTr w="12700" cmpd="sng">
                      <a:noFill/>
                      <a:prstDash val="solid"/>
                    </a:lnBlToTr>
                    <a:noFill/>
                  </a:tcPr>
                </a:tc>
              </a:tr>
              <a:tr h="0">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ts val="0"/>
                        </a:spcBef>
                        <a:spcAft>
                          <a:spcPts val="0"/>
                        </a:spcAft>
                        <a:buClrTx/>
                        <a:buSzTx/>
                        <a:buFontTx/>
                        <a:buNone/>
                        <a:tabLst/>
                      </a:pPr>
                      <a:r>
                        <a:rPr lang="en-US" altLang="zh-CN" sz="1800" kern="1200" dirty="0" err="1" smtClean="0"/>
                        <a:t>Horz</a:t>
                      </a:r>
                      <a:r>
                        <a:rPr lang="en-US" altLang="zh-CN" sz="1800" kern="1200" dirty="0" smtClean="0"/>
                        <a:t>. </a:t>
                      </a:r>
                      <a:r>
                        <a:rPr lang="en-US" altLang="zh-CN" sz="1800" kern="1200" dirty="0" err="1" smtClean="0"/>
                        <a:t>emit.,rms</a:t>
                      </a:r>
                      <a:endParaRPr lang="en-US" altLang="zh-CN" sz="1800" kern="1200" dirty="0" smtClean="0">
                        <a:solidFill>
                          <a:schemeClr val="dk1"/>
                        </a:solidFill>
                        <a:latin typeface="+mn-lt"/>
                        <a:ea typeface="+mn-ea"/>
                        <a:cs typeface="+mn-cs"/>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8064A2">
                        <a:alpha val="20000"/>
                      </a:srgbClr>
                    </a:solid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0"/>
                        </a:spcBef>
                        <a:spcAft>
                          <a:spcPts val="0"/>
                        </a:spcAft>
                      </a:pPr>
                      <a:r>
                        <a:rPr lang="en-US" altLang="zh-CN" sz="1800" dirty="0" smtClean="0"/>
                        <a:t>10πmm•mrad</a:t>
                      </a:r>
                      <a:endParaRPr lang="zh-CN" altLang="en-US" sz="1800" dirty="0"/>
                    </a:p>
                  </a:txBody>
                  <a:tcPr anchor="ctr">
                    <a:lnL>
                      <a:noFill/>
                    </a:lnL>
                    <a:lnR>
                      <a:noFill/>
                    </a:lnR>
                    <a:lnT>
                      <a:noFill/>
                    </a:lnT>
                    <a:lnB>
                      <a:noFill/>
                    </a:lnB>
                    <a:lnTlToBr w="12700" cmpd="sng">
                      <a:noFill/>
                      <a:prstDash val="solid"/>
                    </a:lnTlToBr>
                    <a:lnBlToTr w="12700" cmpd="sng">
                      <a:noFill/>
                      <a:prstDash val="solid"/>
                    </a:lnBlToTr>
                    <a:solidFill>
                      <a:srgbClr val="8064A2">
                        <a:alpha val="20000"/>
                      </a:srgbClr>
                    </a:solidFill>
                  </a:tcPr>
                </a:tc>
              </a:tr>
              <a:tr h="0">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ts val="0"/>
                        </a:spcBef>
                        <a:spcAft>
                          <a:spcPts val="0"/>
                        </a:spcAft>
                        <a:buClrTx/>
                        <a:buSzTx/>
                        <a:buFontTx/>
                        <a:buNone/>
                        <a:tabLst/>
                      </a:pPr>
                      <a:r>
                        <a:rPr lang="en-US" altLang="zh-CN" sz="1800" kern="1200" dirty="0" smtClean="0"/>
                        <a:t>Vert.</a:t>
                      </a:r>
                      <a:r>
                        <a:rPr lang="en-US" altLang="zh-CN" sz="1800" kern="1200" baseline="0" dirty="0" smtClean="0"/>
                        <a:t> </a:t>
                      </a:r>
                      <a:r>
                        <a:rPr lang="en-US" altLang="zh-CN" sz="1800" kern="1200" dirty="0" smtClean="0"/>
                        <a:t>emit., </a:t>
                      </a:r>
                      <a:r>
                        <a:rPr lang="en-US" altLang="zh-CN" sz="1800" kern="1200" dirty="0" err="1" smtClean="0"/>
                        <a:t>rms</a:t>
                      </a:r>
                      <a:endParaRPr lang="en-US" altLang="zh-CN" sz="1800" kern="1200" dirty="0" smtClean="0">
                        <a:solidFill>
                          <a:schemeClr val="dk1"/>
                        </a:solidFill>
                        <a:latin typeface="+mn-lt"/>
                        <a:ea typeface="+mn-ea"/>
                        <a:cs typeface="+mn-cs"/>
                      </a:endParaRPr>
                    </a:p>
                  </a:txBody>
                  <a:tcPr anchor="ctr" horzOverflow="overflow">
                    <a:lnL>
                      <a:noFill/>
                    </a:lnL>
                    <a:lnR>
                      <a:noFill/>
                    </a:lnR>
                    <a:lnT>
                      <a:noFill/>
                    </a:lnT>
                    <a:lnB>
                      <a:noFill/>
                    </a:lnB>
                    <a:lnTlToBr w="12700" cmpd="sng">
                      <a:noFill/>
                      <a:prstDash val="solid"/>
                    </a:lnTlToBr>
                    <a:lnBlToTr w="12700" cmpd="sng">
                      <a:noFill/>
                      <a:prstDash val="solid"/>
                    </a:lnBlToTr>
                    <a:no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10πmm•mrad</a:t>
                      </a:r>
                      <a:endParaRPr lang="zh-CN" altLang="en-US" sz="1800" dirty="0" smtClean="0"/>
                    </a:p>
                  </a:txBody>
                  <a:tcPr anchor="ctr">
                    <a:lnL>
                      <a:noFill/>
                    </a:lnL>
                    <a:lnR>
                      <a:noFill/>
                    </a:lnR>
                    <a:lnT>
                      <a:noFill/>
                    </a:lnT>
                    <a:lnB>
                      <a:noFill/>
                    </a:lnB>
                    <a:lnTlToBr w="12700" cmpd="sng">
                      <a:noFill/>
                      <a:prstDash val="solid"/>
                    </a:lnTlToBr>
                    <a:lnBlToTr w="12700" cmpd="sng">
                      <a:noFill/>
                      <a:prstDash val="solid"/>
                    </a:lnBlToTr>
                    <a:noFill/>
                  </a:tcPr>
                </a:tc>
              </a:tr>
              <a:tr h="563086">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ts val="0"/>
                        </a:spcBef>
                        <a:spcAft>
                          <a:spcPts val="0"/>
                        </a:spcAft>
                        <a:buClrTx/>
                        <a:buSzTx/>
                        <a:buFontTx/>
                        <a:buNone/>
                        <a:tabLst/>
                      </a:pPr>
                      <a:r>
                        <a:rPr lang="en-US" altLang="zh-CN" sz="1800" kern="1200" dirty="0" smtClean="0"/>
                        <a:t>Momentum spread</a:t>
                      </a:r>
                      <a:endParaRPr lang="en-US" altLang="zh-CN" sz="1800" kern="1200" dirty="0" smtClean="0">
                        <a:solidFill>
                          <a:schemeClr val="dk1"/>
                        </a:solidFill>
                        <a:latin typeface="+mn-lt"/>
                        <a:ea typeface="+mn-ea"/>
                        <a:cs typeface="+mn-cs"/>
                      </a:endParaRPr>
                    </a:p>
                  </a:txBody>
                  <a:tcPr anchor="ctr" horzOverflow="overflow">
                    <a:lnL>
                      <a:noFill/>
                    </a:lnL>
                    <a:lnR>
                      <a:noFill/>
                    </a:lnR>
                    <a:lnT>
                      <a:noFill/>
                    </a:lnT>
                    <a:lnB w="12700" cmpd="sng">
                      <a:solidFill>
                        <a:srgbClr val="8064A2"/>
                      </a:solidFill>
                    </a:lnB>
                    <a:lnTlToBr w="12700" cmpd="sng">
                      <a:noFill/>
                      <a:prstDash val="solid"/>
                    </a:lnTlToBr>
                    <a:lnBlToTr w="12700" cmpd="sng">
                      <a:noFill/>
                      <a:prstDash val="solid"/>
                    </a:lnBlToTr>
                    <a:solidFill>
                      <a:srgbClr val="8064A2">
                        <a:alpha val="20000"/>
                      </a:srgbClr>
                    </a:solidFill>
                  </a:tcPr>
                </a:tc>
                <a:tc>
                  <a:txBody>
                    <a:bodyPr/>
                    <a:lstStyle>
                      <a:defPPr>
                        <a:defRPr lang="zh-CN"/>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0.5‰</a:t>
                      </a:r>
                      <a:endParaRPr lang="zh-CN" altLang="en-US" sz="1800" dirty="0" smtClean="0"/>
                    </a:p>
                  </a:txBody>
                  <a:tcPr anchor="ctr">
                    <a:lnL>
                      <a:noFill/>
                    </a:lnL>
                    <a:lnR>
                      <a:noFill/>
                    </a:lnR>
                    <a:lnT>
                      <a:noFill/>
                    </a:lnT>
                    <a:lnB w="12700" cmpd="sng">
                      <a:solidFill>
                        <a:srgbClr val="8064A2"/>
                      </a:solidFill>
                    </a:lnB>
                    <a:lnTlToBr w="12700" cmpd="sng">
                      <a:noFill/>
                      <a:prstDash val="solid"/>
                    </a:lnTlToBr>
                    <a:lnBlToTr w="12700" cmpd="sng">
                      <a:noFill/>
                      <a:prstDash val="solid"/>
                    </a:lnBlToTr>
                    <a:solidFill>
                      <a:srgbClr val="8064A2">
                        <a:alpha val="20000"/>
                      </a:srgbClr>
                    </a:solidFill>
                  </a:tcPr>
                </a:tc>
              </a:tr>
            </a:tbl>
          </a:graphicData>
        </a:graphic>
      </p:graphicFrame>
      <p:sp>
        <p:nvSpPr>
          <p:cNvPr id="7" name="TextBox 6"/>
          <p:cNvSpPr txBox="1"/>
          <p:nvPr/>
        </p:nvSpPr>
        <p:spPr>
          <a:xfrm>
            <a:off x="6667842" y="4587774"/>
            <a:ext cx="2476158" cy="1169541"/>
          </a:xfrm>
          <a:prstGeom prst="rect">
            <a:avLst/>
          </a:prstGeom>
          <a:noFill/>
        </p:spPr>
        <p:txBody>
          <a:bodyPr wrap="square" lIns="91430" tIns="45715" rIns="91430" bIns="45715" rtlCol="0">
            <a:spAutoFit/>
          </a:bodyPr>
          <a:lstStyle/>
          <a:p>
            <a:pPr algn="ctr" eaLnBrk="1" hangingPunct="1">
              <a:lnSpc>
                <a:spcPct val="100000"/>
              </a:lnSpc>
            </a:pPr>
            <a:r>
              <a:rPr lang="en-US" altLang="zh-CN" b="1" dirty="0">
                <a:solidFill>
                  <a:srgbClr val="000000"/>
                </a:solidFill>
                <a:ea typeface="宋体" pitchFamily="2" charset="-122"/>
              </a:rPr>
              <a:t>3 </a:t>
            </a:r>
            <a:r>
              <a:rPr lang="en-US" altLang="zh-CN" b="1" dirty="0" err="1">
                <a:solidFill>
                  <a:srgbClr val="000000"/>
                </a:solidFill>
                <a:ea typeface="宋体" pitchFamily="2" charset="-122"/>
              </a:rPr>
              <a:t>stackings</a:t>
            </a:r>
            <a:endParaRPr lang="en-US" altLang="zh-CN" b="1" dirty="0">
              <a:solidFill>
                <a:srgbClr val="000000"/>
              </a:solidFill>
              <a:ea typeface="宋体" pitchFamily="2" charset="-122"/>
            </a:endParaRPr>
          </a:p>
          <a:p>
            <a:pPr algn="ctr" eaLnBrk="1" hangingPunct="1">
              <a:lnSpc>
                <a:spcPct val="100000"/>
              </a:lnSpc>
              <a:spcBef>
                <a:spcPts val="600"/>
              </a:spcBef>
              <a:spcAft>
                <a:spcPts val="600"/>
              </a:spcAft>
            </a:pPr>
            <a:r>
              <a:rPr lang="en-US" altLang="zh-CN" b="1" dirty="0">
                <a:solidFill>
                  <a:srgbClr val="0000FF"/>
                </a:solidFill>
                <a:ea typeface="宋体" pitchFamily="2" charset="-122"/>
              </a:rPr>
              <a:t>1×10</a:t>
            </a:r>
            <a:r>
              <a:rPr lang="en-US" altLang="zh-CN" b="1" baseline="30000" dirty="0">
                <a:solidFill>
                  <a:srgbClr val="0000FF"/>
                </a:solidFill>
                <a:ea typeface="宋体" pitchFamily="2" charset="-122"/>
              </a:rPr>
              <a:t>12</a:t>
            </a:r>
            <a:endParaRPr lang="zh-CN" altLang="en-US" b="1" baseline="30000" dirty="0">
              <a:solidFill>
                <a:srgbClr val="0000FF"/>
              </a:solidFill>
              <a:ea typeface="宋体" pitchFamily="2" charset="-122"/>
            </a:endParaRPr>
          </a:p>
          <a:p>
            <a:pPr algn="ctr" eaLnBrk="1" hangingPunct="1">
              <a:lnSpc>
                <a:spcPct val="100000"/>
              </a:lnSpc>
            </a:pPr>
            <a:r>
              <a:rPr lang="en-US" altLang="zh-CN" b="1" dirty="0">
                <a:solidFill>
                  <a:srgbClr val="000000"/>
                </a:solidFill>
                <a:ea typeface="宋体" pitchFamily="2" charset="-122"/>
              </a:rPr>
              <a:t>Efficiency = 92</a:t>
            </a:r>
            <a:r>
              <a:rPr lang="zh-CN" altLang="en-US" b="1" dirty="0">
                <a:solidFill>
                  <a:srgbClr val="000000"/>
                </a:solidFill>
                <a:ea typeface="宋体" pitchFamily="2" charset="-122"/>
              </a:rPr>
              <a:t>％</a:t>
            </a:r>
            <a:endParaRPr lang="zh-CN" altLang="en-US" b="1" dirty="0">
              <a:solidFill>
                <a:srgbClr val="000000"/>
              </a:solidFill>
              <a:ea typeface="宋体" pitchFamily="2" charset="-122"/>
            </a:endParaRPr>
          </a:p>
        </p:txBody>
      </p:sp>
      <p:sp>
        <p:nvSpPr>
          <p:cNvPr id="8" name="TextBox 7"/>
          <p:cNvSpPr txBox="1"/>
          <p:nvPr/>
        </p:nvSpPr>
        <p:spPr>
          <a:xfrm>
            <a:off x="285720" y="1095127"/>
            <a:ext cx="1071570" cy="461665"/>
          </a:xfrm>
          <a:prstGeom prst="rect">
            <a:avLst/>
          </a:prstGeom>
          <a:noFill/>
        </p:spPr>
        <p:txBody>
          <a:bodyPr wrap="square" rtlCol="0">
            <a:spAutoFit/>
          </a:bodyPr>
          <a:lstStyle/>
          <a:p>
            <a:pPr eaLnBrk="1" hangingPunct="1">
              <a:lnSpc>
                <a:spcPct val="100000"/>
              </a:lnSpc>
            </a:pPr>
            <a:r>
              <a:rPr lang="en-US" altLang="zh-CN" sz="2400" b="1" dirty="0">
                <a:solidFill>
                  <a:srgbClr val="FF0000"/>
                </a:solidFill>
                <a:ea typeface="宋体" pitchFamily="2" charset="-122"/>
              </a:rPr>
              <a:t>R&amp;D</a:t>
            </a:r>
            <a:endParaRPr lang="zh-CN" altLang="en-US" sz="2400" b="1" dirty="0">
              <a:solidFill>
                <a:srgbClr val="FF0000"/>
              </a:solidFill>
              <a:ea typeface="宋体" pitchFamily="2" charset="-122"/>
            </a:endParaRPr>
          </a:p>
        </p:txBody>
      </p:sp>
      <p:sp>
        <p:nvSpPr>
          <p:cNvPr id="19" name="TextBox 18"/>
          <p:cNvSpPr txBox="1"/>
          <p:nvPr/>
        </p:nvSpPr>
        <p:spPr>
          <a:xfrm>
            <a:off x="1928794" y="1197913"/>
            <a:ext cx="5857916" cy="430887"/>
          </a:xfrm>
          <a:prstGeom prst="rect">
            <a:avLst/>
          </a:prstGeom>
          <a:noFill/>
        </p:spPr>
        <p:txBody>
          <a:bodyPr wrap="square" rtlCol="0">
            <a:spAutoFit/>
          </a:bodyPr>
          <a:lstStyle/>
          <a:p>
            <a:pPr algn="ctr" eaLnBrk="1" hangingPunct="1">
              <a:lnSpc>
                <a:spcPct val="100000"/>
              </a:lnSpc>
            </a:pPr>
            <a:r>
              <a:rPr lang="en-US" altLang="zh-CN" sz="2200" dirty="0">
                <a:solidFill>
                  <a:srgbClr val="BBE0E3">
                    <a:lumMod val="50000"/>
                  </a:srgbClr>
                </a:solidFill>
                <a:ea typeface="宋体" pitchFamily="2" charset="-122"/>
              </a:rPr>
              <a:t>Simulation of </a:t>
            </a:r>
            <a:r>
              <a:rPr lang="en-US" altLang="zh-CN" sz="2200" dirty="0" err="1">
                <a:solidFill>
                  <a:srgbClr val="BBE0E3">
                    <a:lumMod val="50000"/>
                  </a:srgbClr>
                </a:solidFill>
                <a:ea typeface="宋体" pitchFamily="2" charset="-122"/>
              </a:rPr>
              <a:t>CRing</a:t>
            </a:r>
            <a:r>
              <a:rPr lang="en-US" altLang="zh-CN" sz="2200" dirty="0">
                <a:solidFill>
                  <a:srgbClr val="BBE0E3">
                    <a:lumMod val="50000"/>
                  </a:srgbClr>
                </a:solidFill>
                <a:ea typeface="宋体" pitchFamily="2" charset="-122"/>
              </a:rPr>
              <a:t> barrier bucket stacking</a:t>
            </a:r>
            <a:endParaRPr lang="zh-CN" altLang="en-US" sz="2200" dirty="0">
              <a:solidFill>
                <a:srgbClr val="BBE0E3">
                  <a:lumMod val="50000"/>
                </a:srgbClr>
              </a:solidFill>
              <a:ea typeface="宋体" pitchFamily="2" charset="-122"/>
            </a:endParaRPr>
          </a:p>
        </p:txBody>
      </p:sp>
      <p:pic>
        <p:nvPicPr>
          <p:cNvPr id="22" name="Picture 2"/>
          <p:cNvPicPr>
            <a:picLocks noChangeAspect="1" noChangeArrowheads="1"/>
          </p:cNvPicPr>
          <p:nvPr/>
        </p:nvPicPr>
        <p:blipFill>
          <a:blip r:embed="rId2"/>
          <a:srcRect/>
          <a:stretch>
            <a:fillRect/>
          </a:stretch>
        </p:blipFill>
        <p:spPr bwMode="auto">
          <a:xfrm>
            <a:off x="6429388" y="1852216"/>
            <a:ext cx="2435387" cy="2000264"/>
          </a:xfrm>
          <a:prstGeom prst="rect">
            <a:avLst/>
          </a:prstGeom>
          <a:noFill/>
          <a:ln w="9525">
            <a:noFill/>
            <a:miter lim="800000"/>
            <a:headEnd/>
            <a:tailEnd/>
          </a:ln>
          <a:effectLst/>
        </p:spPr>
      </p:pic>
      <p:pic>
        <p:nvPicPr>
          <p:cNvPr id="23" name="Picture 3"/>
          <p:cNvPicPr>
            <a:picLocks noChangeAspect="1" noChangeArrowheads="1"/>
          </p:cNvPicPr>
          <p:nvPr/>
        </p:nvPicPr>
        <p:blipFill>
          <a:blip r:embed="rId3"/>
          <a:srcRect/>
          <a:stretch>
            <a:fillRect/>
          </a:stretch>
        </p:blipFill>
        <p:spPr bwMode="auto">
          <a:xfrm>
            <a:off x="3882742" y="4081298"/>
            <a:ext cx="2759030" cy="2601312"/>
          </a:xfrm>
          <a:prstGeom prst="rect">
            <a:avLst/>
          </a:prstGeom>
          <a:noFill/>
          <a:ln w="9525">
            <a:noFill/>
            <a:miter lim="800000"/>
            <a:headEnd/>
            <a:tailEnd/>
          </a:ln>
          <a:effectLst/>
        </p:spPr>
      </p:pic>
      <p:pic>
        <p:nvPicPr>
          <p:cNvPr id="24" name="Picture 4"/>
          <p:cNvPicPr>
            <a:picLocks noChangeAspect="1" noChangeArrowheads="1"/>
          </p:cNvPicPr>
          <p:nvPr/>
        </p:nvPicPr>
        <p:blipFill>
          <a:blip r:embed="rId4"/>
          <a:srcRect/>
          <a:stretch>
            <a:fillRect/>
          </a:stretch>
        </p:blipFill>
        <p:spPr bwMode="auto">
          <a:xfrm>
            <a:off x="3857620" y="1844824"/>
            <a:ext cx="2480975" cy="2023522"/>
          </a:xfrm>
          <a:prstGeom prst="rect">
            <a:avLst/>
          </a:prstGeom>
          <a:noFill/>
          <a:ln w="9525">
            <a:noFill/>
            <a:miter lim="800000"/>
            <a:headEnd/>
            <a:tailEnd/>
          </a:ln>
          <a:effectLst/>
        </p:spPr>
      </p:pic>
      <p:sp>
        <p:nvSpPr>
          <p:cNvPr id="27" name="TextBox 26"/>
          <p:cNvSpPr txBox="1"/>
          <p:nvPr/>
        </p:nvSpPr>
        <p:spPr>
          <a:xfrm>
            <a:off x="4029014" y="1421344"/>
            <a:ext cx="400110" cy="2357454"/>
          </a:xfrm>
          <a:prstGeom prst="rect">
            <a:avLst/>
          </a:prstGeom>
          <a:noFill/>
        </p:spPr>
        <p:txBody>
          <a:bodyPr vert="eaVert" wrap="square" rtlCol="0">
            <a:spAutoFit/>
          </a:bodyPr>
          <a:lstStyle/>
          <a:p>
            <a:pPr algn="ctr" eaLnBrk="1" hangingPunct="1">
              <a:lnSpc>
                <a:spcPct val="100000"/>
              </a:lnSpc>
            </a:pPr>
            <a:r>
              <a:rPr lang="en-US" altLang="zh-CN" sz="1400" b="1" dirty="0">
                <a:solidFill>
                  <a:srgbClr val="0000CC"/>
                </a:solidFill>
                <a:ea typeface="宋体" pitchFamily="2" charset="-122"/>
              </a:rPr>
              <a:t>Momentum spread</a:t>
            </a:r>
            <a:endParaRPr lang="zh-CN" altLang="en-US" sz="1400" b="1" dirty="0">
              <a:solidFill>
                <a:srgbClr val="0000CC"/>
              </a:solidFill>
              <a:ea typeface="宋体" pitchFamily="2" charset="-122"/>
            </a:endParaRPr>
          </a:p>
        </p:txBody>
      </p:sp>
      <p:sp>
        <p:nvSpPr>
          <p:cNvPr id="28" name="TextBox 27"/>
          <p:cNvSpPr txBox="1"/>
          <p:nvPr/>
        </p:nvSpPr>
        <p:spPr>
          <a:xfrm>
            <a:off x="6600782" y="2071678"/>
            <a:ext cx="400110" cy="1357322"/>
          </a:xfrm>
          <a:prstGeom prst="rect">
            <a:avLst/>
          </a:prstGeom>
          <a:noFill/>
        </p:spPr>
        <p:txBody>
          <a:bodyPr vert="eaVert" wrap="square" rtlCol="0">
            <a:spAutoFit/>
          </a:bodyPr>
          <a:lstStyle/>
          <a:p>
            <a:pPr algn="ctr" eaLnBrk="1" hangingPunct="1">
              <a:lnSpc>
                <a:spcPct val="100000"/>
              </a:lnSpc>
            </a:pPr>
            <a:r>
              <a:rPr lang="en-US" altLang="zh-CN" sz="1400" b="1" dirty="0">
                <a:solidFill>
                  <a:srgbClr val="0000CC"/>
                </a:solidFill>
                <a:ea typeface="宋体" pitchFamily="2" charset="-122"/>
              </a:rPr>
              <a:t> </a:t>
            </a:r>
            <a:r>
              <a:rPr lang="en-US" altLang="zh-CN" sz="1400" b="1" dirty="0" err="1">
                <a:solidFill>
                  <a:srgbClr val="0000CC"/>
                </a:solidFill>
                <a:ea typeface="宋体" pitchFamily="2" charset="-122"/>
              </a:rPr>
              <a:t>Emittance</a:t>
            </a:r>
            <a:endParaRPr lang="zh-CN" altLang="en-US" sz="1400" b="1" dirty="0">
              <a:solidFill>
                <a:srgbClr val="0000CC"/>
              </a:solidFill>
              <a:ea typeface="宋体" pitchFamily="2" charset="-122"/>
            </a:endParaRPr>
          </a:p>
        </p:txBody>
      </p:sp>
      <p:sp>
        <p:nvSpPr>
          <p:cNvPr id="29" name="TextBox 28"/>
          <p:cNvSpPr txBox="1"/>
          <p:nvPr/>
        </p:nvSpPr>
        <p:spPr>
          <a:xfrm>
            <a:off x="5072066" y="5396750"/>
            <a:ext cx="1143008" cy="338544"/>
          </a:xfrm>
          <a:prstGeom prst="rect">
            <a:avLst/>
          </a:prstGeom>
          <a:solidFill>
            <a:srgbClr val="99FFCC"/>
          </a:solidFill>
        </p:spPr>
        <p:txBody>
          <a:bodyPr wrap="square" lIns="91430" tIns="45715" rIns="91430" bIns="45715" rtlCol="0">
            <a:spAutoFit/>
          </a:bodyPr>
          <a:lstStyle/>
          <a:p>
            <a:pPr algn="ctr" eaLnBrk="1" hangingPunct="1">
              <a:lnSpc>
                <a:spcPct val="100000"/>
              </a:lnSpc>
            </a:pPr>
            <a:r>
              <a:rPr lang="en-US" altLang="zh-CN" sz="1600" b="1" dirty="0">
                <a:solidFill>
                  <a:srgbClr val="0000CC"/>
                </a:solidFill>
                <a:ea typeface="宋体" pitchFamily="2" charset="-122"/>
              </a:rPr>
              <a:t>Intensity</a:t>
            </a:r>
            <a:endParaRPr lang="zh-CN" altLang="en-US" sz="1600" b="1" dirty="0">
              <a:solidFill>
                <a:srgbClr val="0000CC"/>
              </a:solidFill>
              <a:ea typeface="宋体" pitchFamily="2" charset="-122"/>
            </a:endParaRPr>
          </a:p>
        </p:txBody>
      </p:sp>
    </p:spTree>
    <p:extLst>
      <p:ext uri="{BB962C8B-B14F-4D97-AF65-F5344CB8AC3E}">
        <p14:creationId xmlns:p14="http://schemas.microsoft.com/office/powerpoint/2010/main" val="4015392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51520" y="0"/>
            <a:ext cx="8677275" cy="685800"/>
          </a:xfrm>
        </p:spPr>
        <p:txBody>
          <a:bodyPr/>
          <a:lstStyle/>
          <a:p>
            <a:r>
              <a:rPr lang="en-US" altLang="zh-CN" sz="3600" b="1" kern="1200" dirty="0">
                <a:solidFill>
                  <a:srgbClr val="0000FF"/>
                </a:solidFill>
                <a:latin typeface="Calibri" pitchFamily="34" charset="0"/>
                <a:ea typeface="黑体" pitchFamily="2" charset="-122"/>
                <a:cs typeface="+mn-cs"/>
              </a:rPr>
              <a:t>Application of electron cooling in HIAF</a:t>
            </a:r>
          </a:p>
        </p:txBody>
      </p:sp>
      <p:sp>
        <p:nvSpPr>
          <p:cNvPr id="30723" name="Content Placeholder 2"/>
          <p:cNvSpPr>
            <a:spLocks noGrp="1"/>
          </p:cNvSpPr>
          <p:nvPr>
            <p:ph idx="4294967295"/>
          </p:nvPr>
        </p:nvSpPr>
        <p:spPr>
          <a:xfrm>
            <a:off x="127000" y="764704"/>
            <a:ext cx="8909050" cy="6048672"/>
          </a:xfrm>
        </p:spPr>
        <p:txBody>
          <a:bodyPr/>
          <a:lstStyle/>
          <a:p>
            <a:pPr marL="0" lvl="1" indent="400050">
              <a:spcBef>
                <a:spcPts val="300"/>
              </a:spcBef>
              <a:spcAft>
                <a:spcPts val="600"/>
              </a:spcAft>
              <a:buNone/>
            </a:pPr>
            <a:r>
              <a:rPr lang="en-US" altLang="zh-CN" sz="2400" b="1" dirty="0" smtClean="0">
                <a:solidFill>
                  <a:srgbClr val="A50021"/>
                </a:solidFill>
                <a:latin typeface="Times New Roman" pitchFamily="18" charset="0"/>
                <a:cs typeface="Times New Roman" pitchFamily="18" charset="0"/>
              </a:rPr>
              <a:t>Electron </a:t>
            </a:r>
            <a:r>
              <a:rPr lang="en-US" altLang="zh-CN" sz="2400" b="1" dirty="0">
                <a:solidFill>
                  <a:srgbClr val="A50021"/>
                </a:solidFill>
                <a:latin typeface="Times New Roman" pitchFamily="18" charset="0"/>
                <a:cs typeface="Times New Roman" pitchFamily="18" charset="0"/>
              </a:rPr>
              <a:t>cooling plays important role for preserving the beam quality and fulfilling the experiment requirements (Beam size, </a:t>
            </a:r>
            <a:r>
              <a:rPr lang="en-US" altLang="zh-CN" sz="2400" b="1" dirty="0" err="1">
                <a:solidFill>
                  <a:srgbClr val="A50021"/>
                </a:solidFill>
                <a:latin typeface="Times New Roman" pitchFamily="18" charset="0"/>
                <a:cs typeface="Times New Roman" pitchFamily="18" charset="0"/>
              </a:rPr>
              <a:t>etc</a:t>
            </a:r>
            <a:r>
              <a:rPr lang="en-US" altLang="zh-CN" sz="2400" b="1" dirty="0" smtClean="0">
                <a:solidFill>
                  <a:srgbClr val="A50021"/>
                </a:solidFill>
                <a:latin typeface="Times New Roman" pitchFamily="18" charset="0"/>
                <a:cs typeface="Times New Roman" pitchFamily="18" charset="0"/>
              </a:rPr>
              <a:t>).</a:t>
            </a:r>
            <a:endParaRPr lang="en-US" altLang="zh-CN" sz="2400" b="1" dirty="0">
              <a:solidFill>
                <a:srgbClr val="990099"/>
              </a:solidFill>
            </a:endParaRPr>
          </a:p>
          <a:p>
            <a:pPr marL="627063" lvl="1" indent="-227013">
              <a:spcBef>
                <a:spcPts val="300"/>
              </a:spcBef>
            </a:pPr>
            <a:r>
              <a:rPr lang="en-US" altLang="zh-CN" sz="2200" b="1" dirty="0" smtClean="0">
                <a:solidFill>
                  <a:srgbClr val="990099"/>
                </a:solidFill>
              </a:rPr>
              <a:t>Electron </a:t>
            </a:r>
            <a:r>
              <a:rPr lang="en-US" altLang="zh-CN" sz="2200" b="1" dirty="0" smtClean="0">
                <a:solidFill>
                  <a:srgbClr val="990099"/>
                </a:solidFill>
              </a:rPr>
              <a:t>cooling of BRing</a:t>
            </a:r>
          </a:p>
          <a:p>
            <a:pPr marL="627063" lvl="1" indent="-227013">
              <a:spcBef>
                <a:spcPts val="300"/>
              </a:spcBef>
              <a:spcAft>
                <a:spcPts val="600"/>
              </a:spcAft>
              <a:buFontTx/>
              <a:buNone/>
            </a:pPr>
            <a:r>
              <a:rPr lang="en-US" altLang="zh-CN" sz="2000" b="1" dirty="0" smtClean="0"/>
              <a:t>   </a:t>
            </a:r>
            <a:r>
              <a:rPr lang="en-US" altLang="zh-CN" sz="2000" dirty="0" smtClean="0"/>
              <a:t>The crucial point for BRing injection.</a:t>
            </a:r>
          </a:p>
          <a:p>
            <a:pPr marL="627063" lvl="1" indent="-227013">
              <a:spcBef>
                <a:spcPts val="300"/>
              </a:spcBef>
            </a:pPr>
            <a:r>
              <a:rPr lang="en-US" altLang="zh-CN" sz="2200" b="1" dirty="0" smtClean="0">
                <a:solidFill>
                  <a:srgbClr val="990099"/>
                </a:solidFill>
              </a:rPr>
              <a:t>Electron cooling of </a:t>
            </a:r>
            <a:r>
              <a:rPr lang="en-US" altLang="zh-CN" sz="2200" b="1" dirty="0" err="1" smtClean="0">
                <a:solidFill>
                  <a:srgbClr val="990099"/>
                </a:solidFill>
              </a:rPr>
              <a:t>CRing</a:t>
            </a:r>
            <a:endParaRPr lang="en-US" altLang="zh-CN" sz="2200" b="1" dirty="0" smtClean="0">
              <a:solidFill>
                <a:srgbClr val="990099"/>
              </a:solidFill>
            </a:endParaRPr>
          </a:p>
          <a:p>
            <a:pPr marL="441325" lvl="1" indent="-41275">
              <a:spcBef>
                <a:spcPts val="300"/>
              </a:spcBef>
              <a:buFont typeface="Wingdings" pitchFamily="2" charset="2"/>
              <a:buChar char="l"/>
            </a:pPr>
            <a:r>
              <a:rPr lang="en-US" altLang="zh-CN" sz="2000" dirty="0" smtClean="0">
                <a:solidFill>
                  <a:srgbClr val="CC66FF"/>
                </a:solidFill>
              </a:rPr>
              <a:t>  Low </a:t>
            </a:r>
            <a:r>
              <a:rPr lang="en-US" altLang="zh-CN" sz="2000" dirty="0" smtClean="0">
                <a:solidFill>
                  <a:srgbClr val="CC66FF"/>
                </a:solidFill>
              </a:rPr>
              <a:t>energy (several hundreds </a:t>
            </a:r>
            <a:r>
              <a:rPr lang="en-US" altLang="zh-CN" sz="2000" dirty="0" err="1" smtClean="0">
                <a:solidFill>
                  <a:srgbClr val="CC66FF"/>
                </a:solidFill>
              </a:rPr>
              <a:t>keV</a:t>
            </a:r>
            <a:r>
              <a:rPr lang="en-US" altLang="zh-CN" sz="2000" dirty="0" smtClean="0">
                <a:solidFill>
                  <a:srgbClr val="CC66FF"/>
                </a:solidFill>
              </a:rPr>
              <a:t>) </a:t>
            </a:r>
            <a:endParaRPr lang="en-US" altLang="zh-CN" sz="2000" dirty="0" smtClean="0">
              <a:solidFill>
                <a:srgbClr val="CC66FF"/>
              </a:solidFill>
            </a:endParaRPr>
          </a:p>
          <a:p>
            <a:pPr marL="400050" lvl="1" indent="0">
              <a:spcBef>
                <a:spcPts val="300"/>
              </a:spcBef>
              <a:buNone/>
            </a:pPr>
            <a:r>
              <a:rPr lang="en-US" altLang="zh-CN" sz="2000" dirty="0" smtClean="0">
                <a:solidFill>
                  <a:srgbClr val="000000"/>
                </a:solidFill>
              </a:rPr>
              <a:t>     Get </a:t>
            </a:r>
            <a:r>
              <a:rPr lang="en-US" altLang="zh-CN" sz="2000" dirty="0" smtClean="0">
                <a:solidFill>
                  <a:srgbClr val="000000"/>
                </a:solidFill>
              </a:rPr>
              <a:t>more </a:t>
            </a:r>
            <a:r>
              <a:rPr lang="en-US" altLang="zh-CN" sz="2000" dirty="0" smtClean="0">
                <a:solidFill>
                  <a:srgbClr val="000000"/>
                </a:solidFill>
              </a:rPr>
              <a:t>focused </a:t>
            </a:r>
            <a:r>
              <a:rPr lang="en-US" altLang="zh-CN" sz="2000" dirty="0" smtClean="0">
                <a:solidFill>
                  <a:srgbClr val="000000"/>
                </a:solidFill>
              </a:rPr>
              <a:t>beam</a:t>
            </a:r>
            <a:r>
              <a:rPr lang="en-US" altLang="zh-CN" sz="2000" dirty="0" smtClean="0"/>
              <a:t> </a:t>
            </a:r>
            <a:r>
              <a:rPr lang="en-US" altLang="zh-CN" sz="2000" dirty="0" smtClean="0"/>
              <a:t>ions </a:t>
            </a:r>
            <a:r>
              <a:rPr lang="en-US" altLang="zh-CN" sz="2000" dirty="0" smtClean="0"/>
              <a:t>for </a:t>
            </a:r>
            <a:r>
              <a:rPr lang="en-US" altLang="zh-CN" sz="2000" dirty="0" smtClean="0"/>
              <a:t>HEDP </a:t>
            </a:r>
            <a:r>
              <a:rPr lang="en-US" altLang="zh-CN" sz="2000" dirty="0" smtClean="0"/>
              <a:t>research</a:t>
            </a:r>
            <a:r>
              <a:rPr lang="en-US" altLang="zh-CN" sz="2000" dirty="0" smtClean="0"/>
              <a:t>. </a:t>
            </a:r>
          </a:p>
          <a:p>
            <a:pPr marL="627063" lvl="1" indent="-227013">
              <a:spcBef>
                <a:spcPts val="300"/>
              </a:spcBef>
              <a:buFont typeface="Wingdings" pitchFamily="2" charset="2"/>
              <a:buChar char="l"/>
            </a:pPr>
            <a:r>
              <a:rPr lang="en-US" altLang="zh-CN" sz="2000" dirty="0" smtClean="0">
                <a:solidFill>
                  <a:srgbClr val="CC66FF"/>
                </a:solidFill>
              </a:rPr>
              <a:t> Medium </a:t>
            </a:r>
            <a:r>
              <a:rPr lang="en-US" altLang="zh-CN" sz="2000" dirty="0" smtClean="0">
                <a:solidFill>
                  <a:srgbClr val="CC66FF"/>
                </a:solidFill>
              </a:rPr>
              <a:t>energy (several MeV) electron cooling </a:t>
            </a:r>
          </a:p>
          <a:p>
            <a:pPr marL="627063" lvl="1" indent="-227013">
              <a:spcBef>
                <a:spcPts val="300"/>
              </a:spcBef>
              <a:buFontTx/>
              <a:buNone/>
            </a:pPr>
            <a:r>
              <a:rPr lang="en-US" altLang="zh-CN" sz="2000" dirty="0" smtClean="0"/>
              <a:t>      Particularly important for preserving the collider luminosity and its</a:t>
            </a:r>
          </a:p>
          <a:p>
            <a:pPr marL="627063" lvl="1" indent="-227013">
              <a:spcBef>
                <a:spcPts val="300"/>
              </a:spcBef>
              <a:buFontTx/>
              <a:buNone/>
            </a:pPr>
            <a:r>
              <a:rPr lang="en-US" altLang="zh-CN" sz="2000" dirty="0" smtClean="0"/>
              <a:t>      lifetime by suppressing IBS induced heating:</a:t>
            </a:r>
          </a:p>
          <a:p>
            <a:pPr marL="627063" lvl="1" indent="-227013">
              <a:spcBef>
                <a:spcPts val="300"/>
              </a:spcBef>
              <a:buFontTx/>
              <a:buNone/>
            </a:pPr>
            <a:r>
              <a:rPr lang="en-US" altLang="zh-CN" sz="2000" dirty="0" smtClean="0"/>
              <a:t>      </a:t>
            </a:r>
            <a:r>
              <a:rPr lang="en-US" altLang="zh-CN" sz="2000" u="sng" dirty="0" smtClean="0"/>
              <a:t>Electrostatic accelerating apparatuses</a:t>
            </a:r>
            <a:r>
              <a:rPr lang="en-US" altLang="zh-CN" sz="2000" dirty="0" smtClean="0"/>
              <a:t> that are used for accelerating </a:t>
            </a:r>
          </a:p>
          <a:p>
            <a:pPr marL="627063" lvl="1" indent="-227013">
              <a:spcBef>
                <a:spcPts val="300"/>
              </a:spcBef>
              <a:buFontTx/>
              <a:buNone/>
            </a:pPr>
            <a:r>
              <a:rPr lang="en-US" altLang="zh-CN" sz="2000" dirty="0" smtClean="0"/>
              <a:t>      the electron beam in all existing low energy electron cooling facilities</a:t>
            </a:r>
          </a:p>
          <a:p>
            <a:pPr marL="627063" lvl="1" indent="-227013">
              <a:spcBef>
                <a:spcPts val="300"/>
              </a:spcBef>
              <a:buFontTx/>
              <a:buNone/>
            </a:pPr>
            <a:r>
              <a:rPr lang="en-US" altLang="zh-CN" sz="2000" dirty="0" smtClean="0"/>
              <a:t>      </a:t>
            </a:r>
            <a:r>
              <a:rPr lang="en-US" altLang="zh-CN" sz="2000" u="sng" dirty="0" smtClean="0"/>
              <a:t>ERL circulator cooler</a:t>
            </a:r>
            <a:r>
              <a:rPr lang="en-US" altLang="zh-CN" sz="2000" dirty="0" smtClean="0"/>
              <a:t>, rely on RF or SRF technology, and also photo- </a:t>
            </a:r>
          </a:p>
          <a:p>
            <a:pPr marL="627063" lvl="1" indent="-227013">
              <a:spcBef>
                <a:spcPts val="300"/>
              </a:spcBef>
              <a:buFontTx/>
              <a:buNone/>
            </a:pPr>
            <a:r>
              <a:rPr lang="en-US" altLang="zh-CN" sz="2000" dirty="0" smtClean="0"/>
              <a:t>       cathode electron source</a:t>
            </a:r>
          </a:p>
          <a:p>
            <a:pPr marL="627063" lvl="1" indent="-227013">
              <a:spcBef>
                <a:spcPts val="300"/>
              </a:spcBef>
              <a:buFontTx/>
              <a:buNone/>
            </a:pPr>
            <a:r>
              <a:rPr lang="en-US" altLang="zh-CN" sz="2000" dirty="0" smtClean="0"/>
              <a:t>      </a:t>
            </a:r>
            <a:r>
              <a:rPr lang="en-US" altLang="zh-CN" sz="2000" u="sng" dirty="0" smtClean="0"/>
              <a:t>Coherent electron cooling</a:t>
            </a:r>
            <a:r>
              <a:rPr lang="en-US" altLang="zh-CN" sz="2000" dirty="0" smtClean="0"/>
              <a:t>, new concept, it is yet to be demonstrated</a:t>
            </a:r>
          </a:p>
          <a:p>
            <a:pPr marL="627063" lvl="1" indent="-227013">
              <a:spcBef>
                <a:spcPts val="300"/>
              </a:spcBef>
              <a:buFontTx/>
              <a:buNone/>
            </a:pPr>
            <a:r>
              <a:rPr lang="en-US" altLang="zh-CN" sz="2000" dirty="0" smtClean="0"/>
              <a:t>      experimentally.</a:t>
            </a:r>
          </a:p>
        </p:txBody>
      </p:sp>
    </p:spTree>
    <p:extLst>
      <p:ext uri="{BB962C8B-B14F-4D97-AF65-F5344CB8AC3E}">
        <p14:creationId xmlns:p14="http://schemas.microsoft.com/office/powerpoint/2010/main" val="2154130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Line 49"/>
          <p:cNvSpPr>
            <a:spLocks noChangeShapeType="1"/>
          </p:cNvSpPr>
          <p:nvPr/>
        </p:nvSpPr>
        <p:spPr bwMode="auto">
          <a:xfrm>
            <a:off x="0" y="863600"/>
            <a:ext cx="4392613"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7170" name="Rectangle 2"/>
          <p:cNvSpPr>
            <a:spLocks noChangeArrowheads="1"/>
          </p:cNvSpPr>
          <p:nvPr/>
        </p:nvSpPr>
        <p:spPr bwMode="auto">
          <a:xfrm>
            <a:off x="161925" y="98425"/>
            <a:ext cx="42306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3600" b="1">
                <a:solidFill>
                  <a:srgbClr val="336699"/>
                </a:solidFill>
                <a:effectLst>
                  <a:outerShdw blurRad="38100" dist="38100" dir="2700000" algn="tl">
                    <a:srgbClr val="C0C0C0"/>
                  </a:outerShdw>
                </a:effectLst>
              </a:rPr>
              <a:t>项目提出的背景</a:t>
            </a:r>
          </a:p>
        </p:txBody>
      </p:sp>
      <p:sp>
        <p:nvSpPr>
          <p:cNvPr id="910341" name="Text Box 5"/>
          <p:cNvSpPr txBox="1">
            <a:spLocks noChangeArrowheads="1"/>
          </p:cNvSpPr>
          <p:nvPr/>
        </p:nvSpPr>
        <p:spPr bwMode="auto">
          <a:xfrm>
            <a:off x="2322513" y="3254375"/>
            <a:ext cx="4410075" cy="1354138"/>
          </a:xfrm>
          <a:prstGeom prst="rect">
            <a:avLst/>
          </a:prstGeom>
          <a:solidFill>
            <a:srgbClr val="336699"/>
          </a:solidFill>
          <a:ln>
            <a:noFill/>
          </a:ln>
          <a:effectLst/>
          <a:extLst>
            <a:ext uri="{91240B29-F687-4F45-9708-019B960494DF}">
              <a14:hiddenLine xmlns:a14="http://schemas.microsoft.com/office/drawing/2010/main" w="25400">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sz="2400">
                <a:solidFill>
                  <a:schemeClr val="tx1"/>
                </a:solidFill>
                <a:latin typeface="Arial" pitchFamily="34" charset="0"/>
                <a:ea typeface="宋体" pitchFamily="2" charset="-122"/>
              </a:defRPr>
            </a:lvl1pPr>
            <a:lvl2pPr>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a:defRPr sz="2400">
                <a:solidFill>
                  <a:schemeClr val="tx1"/>
                </a:solidFill>
                <a:latin typeface="Arial" pitchFamily="34" charset="0"/>
                <a:ea typeface="宋体" pitchFamily="2" charset="-122"/>
              </a:defRPr>
            </a:lvl5pPr>
            <a:lvl6pPr eaLnBrk="0" fontAlgn="base" hangingPunct="0">
              <a:spcBef>
                <a:spcPct val="0"/>
              </a:spcBef>
              <a:spcAft>
                <a:spcPct val="0"/>
              </a:spcAft>
              <a:defRPr sz="2400">
                <a:solidFill>
                  <a:schemeClr val="tx1"/>
                </a:solidFill>
                <a:latin typeface="Arial" pitchFamily="34" charset="0"/>
                <a:ea typeface="宋体" pitchFamily="2" charset="-122"/>
              </a:defRPr>
            </a:lvl6pPr>
            <a:lvl7pPr eaLnBrk="0" fontAlgn="base" hangingPunct="0">
              <a:spcBef>
                <a:spcPct val="0"/>
              </a:spcBef>
              <a:spcAft>
                <a:spcPct val="0"/>
              </a:spcAft>
              <a:defRPr sz="2400">
                <a:solidFill>
                  <a:schemeClr val="tx1"/>
                </a:solidFill>
                <a:latin typeface="Arial" pitchFamily="34" charset="0"/>
                <a:ea typeface="宋体" pitchFamily="2" charset="-122"/>
              </a:defRPr>
            </a:lvl7pPr>
            <a:lvl8pPr eaLnBrk="0" fontAlgn="base" hangingPunct="0">
              <a:spcBef>
                <a:spcPct val="0"/>
              </a:spcBef>
              <a:spcAft>
                <a:spcPct val="0"/>
              </a:spcAft>
              <a:defRPr sz="2400">
                <a:solidFill>
                  <a:schemeClr val="tx1"/>
                </a:solidFill>
                <a:latin typeface="Arial" pitchFamily="34" charset="0"/>
                <a:ea typeface="宋体" pitchFamily="2" charset="-122"/>
              </a:defRPr>
            </a:lvl8pPr>
            <a:lvl9pPr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eaLnBrk="1" hangingPunct="1">
              <a:lnSpc>
                <a:spcPct val="100000"/>
              </a:lnSpc>
            </a:pPr>
            <a:r>
              <a:rPr lang="zh-CN" altLang="en-US" sz="2200">
                <a:solidFill>
                  <a:schemeClr val="bg1"/>
                </a:solidFill>
                <a:latin typeface="黑体" pitchFamily="49" charset="-122"/>
                <a:ea typeface="黑体" pitchFamily="49" charset="-122"/>
              </a:rPr>
              <a:t>重离子的特点</a:t>
            </a:r>
            <a:endParaRPr lang="en-US" altLang="zh-CN" sz="2200">
              <a:solidFill>
                <a:schemeClr val="bg1"/>
              </a:solidFill>
              <a:latin typeface="黑体" pitchFamily="49" charset="-122"/>
              <a:ea typeface="黑体" pitchFamily="49" charset="-122"/>
            </a:endParaRPr>
          </a:p>
          <a:p>
            <a:pPr eaLnBrk="1" hangingPunct="1">
              <a:lnSpc>
                <a:spcPct val="100000"/>
              </a:lnSpc>
            </a:pPr>
            <a:endParaRPr lang="en-US" altLang="zh-CN" sz="800" b="1">
              <a:solidFill>
                <a:schemeClr val="bg1"/>
              </a:solidFill>
              <a:latin typeface="黑体" pitchFamily="49" charset="-122"/>
              <a:ea typeface="黑体" pitchFamily="49" charset="-122"/>
            </a:endParaRPr>
          </a:p>
          <a:p>
            <a:pPr eaLnBrk="1" hangingPunct="1">
              <a:buFontTx/>
              <a:buChar char="•"/>
            </a:pPr>
            <a:r>
              <a:rPr lang="zh-CN" altLang="en-US" sz="1600">
                <a:solidFill>
                  <a:srgbClr val="FFFF00"/>
                </a:solidFill>
                <a:ea typeface="黑体" pitchFamily="49" charset="-122"/>
              </a:rPr>
              <a:t>物理特点：</a:t>
            </a:r>
            <a:r>
              <a:rPr lang="zh-CN" altLang="en-US" sz="1600">
                <a:solidFill>
                  <a:schemeClr val="bg1"/>
                </a:solidFill>
                <a:ea typeface="黑体" pitchFamily="49" charset="-122"/>
              </a:rPr>
              <a:t>种类丰富、能量沉积大、</a:t>
            </a:r>
            <a:r>
              <a:rPr lang="en-US" altLang="zh-CN" sz="1600">
                <a:solidFill>
                  <a:schemeClr val="bg1"/>
                </a:solidFill>
                <a:ea typeface="黑体" pitchFamily="49" charset="-122"/>
              </a:rPr>
              <a:t>…</a:t>
            </a:r>
          </a:p>
          <a:p>
            <a:pPr eaLnBrk="1" hangingPunct="1">
              <a:buFontTx/>
              <a:buChar char="•"/>
            </a:pPr>
            <a:r>
              <a:rPr lang="zh-CN" altLang="en-US" sz="1600">
                <a:solidFill>
                  <a:srgbClr val="FFFF00"/>
                </a:solidFill>
                <a:ea typeface="黑体" pitchFamily="49" charset="-122"/>
              </a:rPr>
              <a:t>生物特点：</a:t>
            </a:r>
            <a:r>
              <a:rPr lang="zh-CN" altLang="en-US" sz="1600">
                <a:solidFill>
                  <a:schemeClr val="bg1"/>
                </a:solidFill>
                <a:ea typeface="黑体" pitchFamily="49" charset="-122"/>
              </a:rPr>
              <a:t>生物效应大、突变率高、</a:t>
            </a:r>
            <a:r>
              <a:rPr lang="en-US" altLang="zh-CN" sz="1600">
                <a:solidFill>
                  <a:schemeClr val="bg1"/>
                </a:solidFill>
                <a:ea typeface="黑体" pitchFamily="49" charset="-122"/>
              </a:rPr>
              <a:t>…</a:t>
            </a:r>
          </a:p>
          <a:p>
            <a:pPr eaLnBrk="1" hangingPunct="1">
              <a:buFontTx/>
              <a:buChar char="•"/>
            </a:pPr>
            <a:r>
              <a:rPr lang="zh-CN" altLang="en-US" sz="1600">
                <a:solidFill>
                  <a:srgbClr val="FFFF00"/>
                </a:solidFill>
                <a:ea typeface="黑体" pitchFamily="49" charset="-122"/>
              </a:rPr>
              <a:t>技术特点：</a:t>
            </a:r>
            <a:r>
              <a:rPr lang="zh-CN" altLang="en-US" sz="1600">
                <a:solidFill>
                  <a:schemeClr val="bg1"/>
                </a:solidFill>
                <a:ea typeface="黑体" pitchFamily="49" charset="-122"/>
              </a:rPr>
              <a:t>易操控、可精确定位、</a:t>
            </a:r>
            <a:r>
              <a:rPr lang="en-US" altLang="zh-CN" sz="1600">
                <a:solidFill>
                  <a:schemeClr val="bg1"/>
                </a:solidFill>
                <a:ea typeface="黑体" pitchFamily="49" charset="-122"/>
              </a:rPr>
              <a:t>…</a:t>
            </a:r>
          </a:p>
        </p:txBody>
      </p:sp>
      <p:grpSp>
        <p:nvGrpSpPr>
          <p:cNvPr id="910342" name="Group 6"/>
          <p:cNvGrpSpPr>
            <a:grpSpLocks/>
          </p:cNvGrpSpPr>
          <p:nvPr/>
        </p:nvGrpSpPr>
        <p:grpSpPr bwMode="auto">
          <a:xfrm>
            <a:off x="444500" y="4722813"/>
            <a:ext cx="1497013" cy="1820862"/>
            <a:chOff x="470" y="3096"/>
            <a:chExt cx="879" cy="1191"/>
          </a:xfrm>
        </p:grpSpPr>
        <p:pic>
          <p:nvPicPr>
            <p:cNvPr id="910343" name="Picture 10" descr="430-17"/>
            <p:cNvPicPr preferRelativeResize="0">
              <a:picLocks noChangeAspect="1" noChangeArrowheads="1"/>
            </p:cNvPicPr>
            <p:nvPr/>
          </p:nvPicPr>
          <p:blipFill>
            <a:blip r:embed="rId3">
              <a:lum bright="-10000" contrast="48000"/>
              <a:extLst>
                <a:ext uri="{28A0092B-C50C-407E-A947-70E740481C1C}">
                  <a14:useLocalDpi xmlns:a14="http://schemas.microsoft.com/office/drawing/2010/main" val="0"/>
                </a:ext>
              </a:extLst>
            </a:blip>
            <a:srcRect l="10034" t="14934" r="22223" b="27655"/>
            <a:stretch>
              <a:fillRect/>
            </a:stretch>
          </p:blipFill>
          <p:spPr bwMode="auto">
            <a:xfrm>
              <a:off x="476" y="3107"/>
              <a:ext cx="87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hlink"/>
                  </a:solidFill>
                  <a:miter lim="800000"/>
                  <a:headEnd/>
                  <a:tailEnd/>
                </a14:hiddenLine>
              </a:ext>
            </a:extLst>
          </p:spPr>
        </p:pic>
        <p:pic>
          <p:nvPicPr>
            <p:cNvPr id="910344" name="Picture 11" descr="3c"/>
            <p:cNvPicPr>
              <a:picLocks noChangeAspect="1" noChangeArrowheads="1"/>
            </p:cNvPicPr>
            <p:nvPr/>
          </p:nvPicPr>
          <p:blipFill>
            <a:blip r:embed="rId4">
              <a:lum bright="-2000"/>
              <a:extLst>
                <a:ext uri="{28A0092B-C50C-407E-A947-70E740481C1C}">
                  <a14:useLocalDpi xmlns:a14="http://schemas.microsoft.com/office/drawing/2010/main" val="0"/>
                </a:ext>
              </a:extLst>
            </a:blip>
            <a:srcRect r="19684" b="23222"/>
            <a:stretch>
              <a:fillRect/>
            </a:stretch>
          </p:blipFill>
          <p:spPr bwMode="auto">
            <a:xfrm>
              <a:off x="476" y="3612"/>
              <a:ext cx="873"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FF00"/>
                  </a:solidFill>
                  <a:miter lim="800000"/>
                  <a:headEnd/>
                  <a:tailEnd/>
                </a14:hiddenLine>
              </a:ext>
            </a:extLst>
          </p:spPr>
        </p:pic>
        <p:sp>
          <p:nvSpPr>
            <p:cNvPr id="910345" name="Rectangle 7"/>
            <p:cNvSpPr>
              <a:spLocks noChangeArrowheads="1"/>
            </p:cNvSpPr>
            <p:nvPr/>
          </p:nvSpPr>
          <p:spPr bwMode="auto">
            <a:xfrm>
              <a:off x="527" y="3884"/>
              <a:ext cx="76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7" tIns="0" rIns="17997" bIns="0">
              <a:spAutoFit/>
            </a:bodyPr>
            <a:lstStyle/>
            <a:p>
              <a:pPr algn="ctr" eaLnBrk="1" hangingPunct="1">
                <a:lnSpc>
                  <a:spcPct val="100000"/>
                </a:lnSpc>
              </a:pPr>
              <a:r>
                <a:rPr lang="zh-CN" altLang="en-US" sz="1800" b="1">
                  <a:solidFill>
                    <a:srgbClr val="FFFF00"/>
                  </a:solidFill>
                </a:rPr>
                <a:t>离子径迹与纳米技术</a:t>
              </a:r>
            </a:p>
          </p:txBody>
        </p:sp>
        <p:sp>
          <p:nvSpPr>
            <p:cNvPr id="910346" name="Rectangle 10"/>
            <p:cNvSpPr>
              <a:spLocks noChangeArrowheads="1"/>
            </p:cNvSpPr>
            <p:nvPr/>
          </p:nvSpPr>
          <p:spPr bwMode="auto">
            <a:xfrm>
              <a:off x="470" y="3096"/>
              <a:ext cx="873" cy="1191"/>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10347" name="Group 11"/>
          <p:cNvGrpSpPr>
            <a:grpSpLocks/>
          </p:cNvGrpSpPr>
          <p:nvPr/>
        </p:nvGrpSpPr>
        <p:grpSpPr bwMode="auto">
          <a:xfrm>
            <a:off x="2185988" y="1403350"/>
            <a:ext cx="4725987" cy="1409700"/>
            <a:chOff x="1547" y="1054"/>
            <a:chExt cx="2637" cy="879"/>
          </a:xfrm>
        </p:grpSpPr>
        <p:pic>
          <p:nvPicPr>
            <p:cNvPr id="910348" name="Picture 4"/>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9" y="1073"/>
              <a:ext cx="1475"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0349" name="Picture 5" descr="1"/>
            <p:cNvPicPr>
              <a:picLocks noChangeAspect="1" noChangeArrowheads="1"/>
            </p:cNvPicPr>
            <p:nvPr/>
          </p:nvPicPr>
          <p:blipFill>
            <a:blip r:embed="rId6">
              <a:lum bright="-2000"/>
              <a:extLst>
                <a:ext uri="{28A0092B-C50C-407E-A947-70E740481C1C}">
                  <a14:useLocalDpi xmlns:a14="http://schemas.microsoft.com/office/drawing/2010/main" val="0"/>
                </a:ext>
              </a:extLst>
            </a:blip>
            <a:srcRect l="3024" t="3012" r="7559" b="6023"/>
            <a:stretch>
              <a:fillRect/>
            </a:stretch>
          </p:blipFill>
          <p:spPr bwMode="auto">
            <a:xfrm>
              <a:off x="1547" y="1065"/>
              <a:ext cx="1373"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0350" name="WordArt 120"/>
            <p:cNvSpPr>
              <a:spLocks noChangeArrowheads="1" noChangeShapeType="1" noTextEdit="1"/>
            </p:cNvSpPr>
            <p:nvPr/>
          </p:nvSpPr>
          <p:spPr bwMode="auto">
            <a:xfrm>
              <a:off x="2242" y="1319"/>
              <a:ext cx="1457" cy="2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1"/>
                </a:avLst>
              </a:prstTxWarp>
            </a:bodyPr>
            <a:lstStyle/>
            <a:p>
              <a:pPr algn="ctr"/>
              <a:r>
                <a:rPr lang="zh-CN" altLang="en-US" sz="1600" b="1" kern="10">
                  <a:solidFill>
                    <a:srgbClr val="FFFF00"/>
                  </a:solidFill>
                  <a:latin typeface="黑体"/>
                  <a:ea typeface="黑体"/>
                </a:rPr>
                <a:t>先进能源相关材料</a:t>
              </a:r>
            </a:p>
          </p:txBody>
        </p:sp>
        <p:sp>
          <p:nvSpPr>
            <p:cNvPr id="910351" name="Rectangle 15"/>
            <p:cNvSpPr>
              <a:spLocks noChangeArrowheads="1"/>
            </p:cNvSpPr>
            <p:nvPr/>
          </p:nvSpPr>
          <p:spPr bwMode="auto">
            <a:xfrm>
              <a:off x="1547" y="1054"/>
              <a:ext cx="2637" cy="879"/>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10352" name="Group 16"/>
          <p:cNvGrpSpPr>
            <a:grpSpLocks/>
          </p:cNvGrpSpPr>
          <p:nvPr/>
        </p:nvGrpSpPr>
        <p:grpSpPr bwMode="auto">
          <a:xfrm>
            <a:off x="2185988" y="5176838"/>
            <a:ext cx="2881312" cy="1365250"/>
            <a:chOff x="1434" y="3407"/>
            <a:chExt cx="1673" cy="851"/>
          </a:xfrm>
        </p:grpSpPr>
        <p:pic>
          <p:nvPicPr>
            <p:cNvPr id="910353" name="Picture 17" descr="B-2A隐形战略轰炸机"/>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2175" y="3407"/>
              <a:ext cx="931"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0354" name="Picture 18" descr="02-01-009B">
              <a:hlinkClick r:id="rId8"/>
            </p:cNvPr>
            <p:cNvPicPr>
              <a:picLocks noChangeAspect="1" noChangeArrowheads="1"/>
            </p:cNvPicPr>
            <p:nvPr/>
          </p:nvPicPr>
          <p:blipFill>
            <a:blip r:embed="rId9">
              <a:lum bright="-10000"/>
              <a:extLst>
                <a:ext uri="{28A0092B-C50C-407E-A947-70E740481C1C}">
                  <a14:useLocalDpi xmlns:a14="http://schemas.microsoft.com/office/drawing/2010/main" val="0"/>
                </a:ext>
              </a:extLst>
            </a:blip>
            <a:srcRect/>
            <a:stretch>
              <a:fillRect/>
            </a:stretch>
          </p:blipFill>
          <p:spPr bwMode="auto">
            <a:xfrm>
              <a:off x="1434" y="3408"/>
              <a:ext cx="756"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0355" name="Text Box 148"/>
            <p:cNvSpPr txBox="1">
              <a:spLocks noChangeArrowheads="1"/>
            </p:cNvSpPr>
            <p:nvPr/>
          </p:nvSpPr>
          <p:spPr bwMode="auto">
            <a:xfrm>
              <a:off x="1803" y="4003"/>
              <a:ext cx="90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lnSpc>
                  <a:spcPct val="100000"/>
                </a:lnSpc>
              </a:pPr>
              <a:r>
                <a:rPr lang="zh-CN" altLang="en-US" sz="1800" b="1">
                  <a:solidFill>
                    <a:srgbClr val="FFFF00"/>
                  </a:solidFill>
                  <a:ea typeface="黑体" pitchFamily="49" charset="-122"/>
                </a:rPr>
                <a:t>特殊功能材料</a:t>
              </a:r>
            </a:p>
          </p:txBody>
        </p:sp>
        <p:sp>
          <p:nvSpPr>
            <p:cNvPr id="910356" name="Rectangle 20"/>
            <p:cNvSpPr>
              <a:spLocks noChangeArrowheads="1"/>
            </p:cNvSpPr>
            <p:nvPr/>
          </p:nvSpPr>
          <p:spPr bwMode="auto">
            <a:xfrm>
              <a:off x="1434" y="3407"/>
              <a:ext cx="1673" cy="851"/>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10357" name="Group 21"/>
          <p:cNvGrpSpPr>
            <a:grpSpLocks/>
          </p:cNvGrpSpPr>
          <p:nvPr/>
        </p:nvGrpSpPr>
        <p:grpSpPr bwMode="auto">
          <a:xfrm>
            <a:off x="5202238" y="5176838"/>
            <a:ext cx="1709737" cy="1385887"/>
            <a:chOff x="3132" y="3407"/>
            <a:chExt cx="967" cy="864"/>
          </a:xfrm>
        </p:grpSpPr>
        <p:pic>
          <p:nvPicPr>
            <p:cNvPr id="910358" name="Picture 14" descr="未定标题5"/>
            <p:cNvPicPr>
              <a:picLocks noChangeAspect="1" noChangeArrowheads="1"/>
            </p:cNvPicPr>
            <p:nvPr/>
          </p:nvPicPr>
          <p:blipFill>
            <a:blip r:embed="rId10">
              <a:lum bright="-10000"/>
              <a:extLst>
                <a:ext uri="{28A0092B-C50C-407E-A947-70E740481C1C}">
                  <a14:useLocalDpi xmlns:a14="http://schemas.microsoft.com/office/drawing/2010/main" val="0"/>
                </a:ext>
              </a:extLst>
            </a:blip>
            <a:srcRect t="476" b="9975"/>
            <a:stretch>
              <a:fillRect/>
            </a:stretch>
          </p:blipFill>
          <p:spPr bwMode="auto">
            <a:xfrm>
              <a:off x="3132" y="3407"/>
              <a:ext cx="96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0359" name="Text Box 148"/>
            <p:cNvSpPr txBox="1">
              <a:spLocks noChangeArrowheads="1"/>
            </p:cNvSpPr>
            <p:nvPr/>
          </p:nvSpPr>
          <p:spPr bwMode="auto">
            <a:xfrm>
              <a:off x="3305" y="4003"/>
              <a:ext cx="62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lnSpc>
                  <a:spcPct val="100000"/>
                </a:lnSpc>
              </a:pPr>
              <a:r>
                <a:rPr lang="zh-CN" altLang="en-US" sz="1800" b="1">
                  <a:solidFill>
                    <a:srgbClr val="FFFF00"/>
                  </a:solidFill>
                  <a:ea typeface="黑体" pitchFamily="49" charset="-122"/>
                </a:rPr>
                <a:t>生命科学</a:t>
              </a:r>
            </a:p>
          </p:txBody>
        </p:sp>
        <p:sp>
          <p:nvSpPr>
            <p:cNvPr id="910360" name="Rectangle 24"/>
            <p:cNvSpPr>
              <a:spLocks noChangeArrowheads="1"/>
            </p:cNvSpPr>
            <p:nvPr/>
          </p:nvSpPr>
          <p:spPr bwMode="auto">
            <a:xfrm>
              <a:off x="3135" y="3407"/>
              <a:ext cx="964" cy="851"/>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10361" name="Group 25"/>
          <p:cNvGrpSpPr>
            <a:grpSpLocks/>
          </p:cNvGrpSpPr>
          <p:nvPr/>
        </p:nvGrpSpPr>
        <p:grpSpPr bwMode="auto">
          <a:xfrm>
            <a:off x="7118350" y="4968875"/>
            <a:ext cx="1527175" cy="1573213"/>
            <a:chOff x="4156" y="3407"/>
            <a:chExt cx="992" cy="851"/>
          </a:xfrm>
        </p:grpSpPr>
        <p:pic>
          <p:nvPicPr>
            <p:cNvPr id="910362" name="Picture 6" descr="200507272055107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6" y="3407"/>
              <a:ext cx="99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0363" name="Text Box 148"/>
            <p:cNvSpPr txBox="1">
              <a:spLocks noChangeArrowheads="1"/>
            </p:cNvSpPr>
            <p:nvPr/>
          </p:nvSpPr>
          <p:spPr bwMode="auto">
            <a:xfrm>
              <a:off x="4383" y="3999"/>
              <a:ext cx="568" cy="198"/>
            </a:xfrm>
            <a:prstGeom prst="rect">
              <a:avLst/>
            </a:prstGeom>
            <a:solidFill>
              <a:schemeClr val="hlink">
                <a:alpha val="41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lnSpc>
                  <a:spcPct val="100000"/>
                </a:lnSpc>
              </a:pPr>
              <a:r>
                <a:rPr lang="zh-CN" altLang="en-US" sz="1800" b="1">
                  <a:solidFill>
                    <a:srgbClr val="FFFF00"/>
                  </a:solidFill>
                  <a:ea typeface="黑体" pitchFamily="49" charset="-122"/>
                </a:rPr>
                <a:t>生物学</a:t>
              </a:r>
            </a:p>
          </p:txBody>
        </p:sp>
        <p:sp>
          <p:nvSpPr>
            <p:cNvPr id="910364" name="Rectangle 28"/>
            <p:cNvSpPr>
              <a:spLocks noChangeArrowheads="1"/>
            </p:cNvSpPr>
            <p:nvPr/>
          </p:nvSpPr>
          <p:spPr bwMode="auto">
            <a:xfrm>
              <a:off x="4156" y="3407"/>
              <a:ext cx="992" cy="851"/>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10365" name="Text Box 29"/>
          <p:cNvSpPr txBox="1">
            <a:spLocks noChangeArrowheads="1"/>
          </p:cNvSpPr>
          <p:nvPr/>
        </p:nvSpPr>
        <p:spPr bwMode="auto">
          <a:xfrm>
            <a:off x="7118350" y="4473575"/>
            <a:ext cx="1593850" cy="366713"/>
          </a:xfrm>
          <a:prstGeom prst="rect">
            <a:avLst/>
          </a:prstGeom>
          <a:noFill/>
          <a:ln>
            <a:noFill/>
          </a:ln>
          <a:effectLst/>
          <a:extLst>
            <a:ext uri="{909E8E84-426E-40DD-AFC4-6F175D3DCCD1}">
              <a14:hiddenFill xmlns:a14="http://schemas.microsoft.com/office/drawing/2010/main">
                <a:solidFill>
                  <a:schemeClr val="accent1">
                    <a:alpha val="52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9" rIns="0" bIns="45709">
            <a:spAutoFit/>
          </a:bodyPr>
          <a:lstStyle/>
          <a:p>
            <a:pPr algn="ctr" eaLnBrk="1" hangingPunct="1">
              <a:lnSpc>
                <a:spcPct val="100000"/>
              </a:lnSpc>
              <a:spcBef>
                <a:spcPct val="50000"/>
              </a:spcBef>
            </a:pPr>
            <a:r>
              <a:rPr lang="zh-CN" altLang="en-US" sz="1800" b="1">
                <a:solidFill>
                  <a:srgbClr val="FF0000"/>
                </a:solidFill>
              </a:rPr>
              <a:t>微生物与作物</a:t>
            </a:r>
          </a:p>
        </p:txBody>
      </p:sp>
      <p:sp>
        <p:nvSpPr>
          <p:cNvPr id="910366" name="Rectangle 30"/>
          <p:cNvSpPr>
            <a:spLocks noChangeArrowheads="1"/>
          </p:cNvSpPr>
          <p:nvPr/>
        </p:nvSpPr>
        <p:spPr bwMode="auto">
          <a:xfrm>
            <a:off x="7148513" y="3313113"/>
            <a:ext cx="1497012" cy="1520825"/>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10367" name="Group 31"/>
          <p:cNvGrpSpPr>
            <a:grpSpLocks/>
          </p:cNvGrpSpPr>
          <p:nvPr/>
        </p:nvGrpSpPr>
        <p:grpSpPr bwMode="auto">
          <a:xfrm>
            <a:off x="7148513" y="1403350"/>
            <a:ext cx="1497012" cy="1773238"/>
            <a:chOff x="4269" y="1054"/>
            <a:chExt cx="879" cy="1106"/>
          </a:xfrm>
        </p:grpSpPr>
        <p:pic>
          <p:nvPicPr>
            <p:cNvPr id="910368" name="Picture 135" descr="astronaut"/>
            <p:cNvPicPr>
              <a:picLocks noChangeAspect="1" noChangeArrowheads="1"/>
            </p:cNvPicPr>
            <p:nvPr/>
          </p:nvPicPr>
          <p:blipFill>
            <a:blip r:embed="rId12">
              <a:extLst>
                <a:ext uri="{28A0092B-C50C-407E-A947-70E740481C1C}">
                  <a14:useLocalDpi xmlns:a14="http://schemas.microsoft.com/office/drawing/2010/main" val="0"/>
                </a:ext>
              </a:extLst>
            </a:blip>
            <a:srcRect l="12051"/>
            <a:stretch>
              <a:fillRect/>
            </a:stretch>
          </p:blipFill>
          <p:spPr bwMode="auto">
            <a:xfrm>
              <a:off x="4284" y="1054"/>
              <a:ext cx="860"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0369" name="Rectangle 7"/>
            <p:cNvSpPr>
              <a:spLocks noChangeArrowheads="1"/>
            </p:cNvSpPr>
            <p:nvPr/>
          </p:nvSpPr>
          <p:spPr bwMode="auto">
            <a:xfrm>
              <a:off x="4269" y="1902"/>
              <a:ext cx="879" cy="171"/>
            </a:xfrm>
            <a:prstGeom prst="rect">
              <a:avLst/>
            </a:prstGeom>
            <a:solidFill>
              <a:schemeClr val="hlink">
                <a:alpha val="7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lnSpc>
                  <a:spcPct val="100000"/>
                </a:lnSpc>
              </a:pPr>
              <a:r>
                <a:rPr lang="zh-CN" altLang="en-US" sz="1800" b="1">
                  <a:solidFill>
                    <a:srgbClr val="FFFF00"/>
                  </a:solidFill>
                </a:rPr>
                <a:t>空间辐照效应</a:t>
              </a:r>
            </a:p>
          </p:txBody>
        </p:sp>
        <p:sp>
          <p:nvSpPr>
            <p:cNvPr id="910370" name="Rectangle 34"/>
            <p:cNvSpPr>
              <a:spLocks noChangeArrowheads="1"/>
            </p:cNvSpPr>
            <p:nvPr/>
          </p:nvSpPr>
          <p:spPr bwMode="auto">
            <a:xfrm>
              <a:off x="4269" y="1054"/>
              <a:ext cx="879" cy="1106"/>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910371" name="Picture 35" descr="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800" y="1403350"/>
            <a:ext cx="1497013" cy="941388"/>
          </a:xfrm>
          <a:prstGeom prst="rect">
            <a:avLst/>
          </a:prstGeom>
          <a:noFill/>
          <a:extLst>
            <a:ext uri="{909E8E84-426E-40DD-AFC4-6F175D3DCCD1}">
              <a14:hiddenFill xmlns:a14="http://schemas.microsoft.com/office/drawing/2010/main">
                <a:solidFill>
                  <a:srgbClr val="FFFFFF"/>
                </a:solidFill>
              </a14:hiddenFill>
            </a:ext>
          </a:extLst>
        </p:spPr>
      </p:pic>
      <p:pic>
        <p:nvPicPr>
          <p:cNvPr id="910372" name="Picture 36" descr="打靶"/>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0" y="2312988"/>
            <a:ext cx="1497013" cy="939800"/>
          </a:xfrm>
          <a:prstGeom prst="rect">
            <a:avLst/>
          </a:prstGeom>
          <a:noFill/>
          <a:extLst>
            <a:ext uri="{909E8E84-426E-40DD-AFC4-6F175D3DCCD1}">
              <a14:hiddenFill xmlns:a14="http://schemas.microsoft.com/office/drawing/2010/main">
                <a:solidFill>
                  <a:srgbClr val="FFFFFF"/>
                </a:solidFill>
              </a14:hiddenFill>
            </a:ext>
          </a:extLst>
        </p:spPr>
      </p:pic>
      <p:pic>
        <p:nvPicPr>
          <p:cNvPr id="910373" name="Picture 37" descr="jupite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0" y="3303588"/>
            <a:ext cx="1685925" cy="1319212"/>
          </a:xfrm>
          <a:prstGeom prst="rect">
            <a:avLst/>
          </a:prstGeom>
          <a:noFill/>
          <a:extLst>
            <a:ext uri="{909E8E84-426E-40DD-AFC4-6F175D3DCCD1}">
              <a14:hiddenFill xmlns:a14="http://schemas.microsoft.com/office/drawing/2010/main">
                <a:solidFill>
                  <a:srgbClr val="FFFFFF"/>
                </a:solidFill>
              </a14:hiddenFill>
            </a:ext>
          </a:extLst>
        </p:spPr>
      </p:pic>
      <p:sp>
        <p:nvSpPr>
          <p:cNvPr id="910374" name="Rectangle 134"/>
          <p:cNvSpPr>
            <a:spLocks noChangeArrowheads="1"/>
          </p:cNvSpPr>
          <p:nvPr/>
        </p:nvSpPr>
        <p:spPr bwMode="auto">
          <a:xfrm>
            <a:off x="528638" y="2132013"/>
            <a:ext cx="1193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88" tIns="10797" rIns="53988" bIns="10797">
            <a:spAutoFit/>
          </a:bodyPr>
          <a:lstStyle/>
          <a:p>
            <a:pPr algn="ctr" eaLnBrk="1" hangingPunct="1">
              <a:lnSpc>
                <a:spcPct val="100000"/>
              </a:lnSpc>
              <a:spcBef>
                <a:spcPct val="50000"/>
              </a:spcBef>
            </a:pPr>
            <a:r>
              <a:rPr lang="zh-CN" altLang="en-US" sz="1800" b="1">
                <a:solidFill>
                  <a:srgbClr val="FFFF66"/>
                </a:solidFill>
              </a:rPr>
              <a:t>高能量密度物理</a:t>
            </a:r>
          </a:p>
        </p:txBody>
      </p:sp>
      <p:sp>
        <p:nvSpPr>
          <p:cNvPr id="910375" name="Rectangle 39"/>
          <p:cNvSpPr>
            <a:spLocks noChangeArrowheads="1"/>
          </p:cNvSpPr>
          <p:nvPr/>
        </p:nvSpPr>
        <p:spPr bwMode="auto">
          <a:xfrm>
            <a:off x="431800" y="1403350"/>
            <a:ext cx="1485900" cy="1865313"/>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0376" name="Rectangle 134"/>
          <p:cNvSpPr>
            <a:spLocks noChangeArrowheads="1"/>
          </p:cNvSpPr>
          <p:nvPr/>
        </p:nvSpPr>
        <p:spPr bwMode="auto">
          <a:xfrm>
            <a:off x="625475" y="4286250"/>
            <a:ext cx="11096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88" tIns="10797" rIns="53988" bIns="10797">
            <a:spAutoFit/>
          </a:bodyPr>
          <a:lstStyle/>
          <a:p>
            <a:pPr algn="ctr" eaLnBrk="1" hangingPunct="1">
              <a:lnSpc>
                <a:spcPct val="100000"/>
              </a:lnSpc>
              <a:spcBef>
                <a:spcPct val="50000"/>
              </a:spcBef>
            </a:pPr>
            <a:r>
              <a:rPr lang="zh-CN" altLang="en-US" sz="1800" b="1">
                <a:solidFill>
                  <a:srgbClr val="FFFF00"/>
                </a:solidFill>
              </a:rPr>
              <a:t>物态研究</a:t>
            </a:r>
          </a:p>
        </p:txBody>
      </p:sp>
      <p:sp>
        <p:nvSpPr>
          <p:cNvPr id="910377" name="Rectangle 41"/>
          <p:cNvSpPr>
            <a:spLocks noChangeArrowheads="1"/>
          </p:cNvSpPr>
          <p:nvPr/>
        </p:nvSpPr>
        <p:spPr bwMode="auto">
          <a:xfrm>
            <a:off x="431800" y="3313113"/>
            <a:ext cx="1485900" cy="1319212"/>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10378" name="Picture 4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51688" y="3303588"/>
            <a:ext cx="1497012"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79" name="Rectangle 43"/>
          <p:cNvSpPr>
            <a:spLocks noChangeArrowheads="1"/>
          </p:cNvSpPr>
          <p:nvPr/>
        </p:nvSpPr>
        <p:spPr bwMode="auto">
          <a:xfrm>
            <a:off x="4346575" y="523875"/>
            <a:ext cx="4725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lnSpc>
                <a:spcPct val="100000"/>
              </a:lnSpc>
            </a:pPr>
            <a:r>
              <a:rPr lang="zh-CN" altLang="en-US" sz="2800" b="1" dirty="0">
                <a:solidFill>
                  <a:srgbClr val="336699"/>
                </a:solidFill>
                <a:effectLst>
                  <a:outerShdw blurRad="38100" dist="38100" dir="2700000" algn="tl">
                    <a:srgbClr val="C0C0C0"/>
                  </a:outerShdw>
                </a:effectLst>
              </a:rPr>
              <a:t>经济社会发展高技术需求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ChangeArrowheads="1"/>
          </p:cNvSpPr>
          <p:nvPr/>
        </p:nvSpPr>
        <p:spPr bwMode="auto">
          <a:xfrm>
            <a:off x="296863" y="1987513"/>
            <a:ext cx="8640621"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marL="268288" indent="-268288">
              <a:spcBef>
                <a:spcPct val="50000"/>
              </a:spcBef>
              <a:spcAft>
                <a:spcPts val="1200"/>
              </a:spcAft>
            </a:pPr>
            <a:r>
              <a:rPr lang="zh-CN" altLang="en-US" sz="2600" b="1" dirty="0">
                <a:solidFill>
                  <a:srgbClr val="0000FF"/>
                </a:solidFill>
              </a:rPr>
              <a:t>基础研究：</a:t>
            </a:r>
          </a:p>
          <a:p>
            <a:pPr marL="268288" indent="-268288">
              <a:spcBef>
                <a:spcPct val="20000"/>
              </a:spcBef>
              <a:buFontTx/>
              <a:buChar char="•"/>
            </a:pPr>
            <a:r>
              <a:rPr lang="zh-CN" altLang="en-US" sz="2400" dirty="0"/>
              <a:t>提供高强度放射性核束使我国核层次上的物理研究全面进入国际领先行列。</a:t>
            </a:r>
          </a:p>
          <a:p>
            <a:pPr marL="268288" indent="-268288">
              <a:spcBef>
                <a:spcPct val="20000"/>
              </a:spcBef>
              <a:buFontTx/>
              <a:buChar char="•"/>
            </a:pPr>
            <a:r>
              <a:rPr lang="zh-CN" altLang="en-US" sz="2400" dirty="0"/>
              <a:t>提供高功率重离子束团开展高能量密度物理以及新物态探索。</a:t>
            </a:r>
          </a:p>
          <a:p>
            <a:pPr marL="268288" indent="-268288">
              <a:spcBef>
                <a:spcPct val="50000"/>
              </a:spcBef>
              <a:spcAft>
                <a:spcPts val="1200"/>
              </a:spcAft>
            </a:pPr>
            <a:r>
              <a:rPr lang="zh-CN" altLang="en-US" sz="2600" b="1" dirty="0">
                <a:solidFill>
                  <a:srgbClr val="0000FF"/>
                </a:solidFill>
              </a:rPr>
              <a:t>应用研究：</a:t>
            </a:r>
          </a:p>
          <a:p>
            <a:pPr marL="274638" indent="-274638">
              <a:spcBef>
                <a:spcPct val="20000"/>
              </a:spcBef>
              <a:buFont typeface="Arial" pitchFamily="34" charset="0"/>
              <a:buChar char="•"/>
            </a:pPr>
            <a:r>
              <a:rPr lang="zh-CN" altLang="en-US" sz="2400" dirty="0" smtClean="0"/>
              <a:t>面向</a:t>
            </a:r>
            <a:r>
              <a:rPr lang="zh-CN" altLang="en-US" sz="2400" dirty="0"/>
              <a:t>国家战略需求，利用重离子的特点，为解决航天、核能等领域的瓶颈问题做出重大贡献。</a:t>
            </a:r>
          </a:p>
        </p:txBody>
      </p:sp>
      <p:sp>
        <p:nvSpPr>
          <p:cNvPr id="1049603" name="Title 1"/>
          <p:cNvSpPr>
            <a:spLocks/>
          </p:cNvSpPr>
          <p:nvPr/>
        </p:nvSpPr>
        <p:spPr bwMode="auto">
          <a:xfrm>
            <a:off x="4456113" y="323850"/>
            <a:ext cx="47069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lnSpc>
                <a:spcPct val="100000"/>
              </a:lnSpc>
            </a:pPr>
            <a:r>
              <a:rPr lang="en-US" altLang="zh-CN" sz="2800" b="1">
                <a:solidFill>
                  <a:srgbClr val="336699"/>
                </a:solidFill>
                <a:effectLst>
                  <a:outerShdw blurRad="38100" dist="38100" dir="2700000" algn="tl">
                    <a:srgbClr val="C0C0C0"/>
                  </a:outerShdw>
                </a:effectLst>
              </a:rPr>
              <a:t>HIAF</a:t>
            </a:r>
            <a:r>
              <a:rPr lang="zh-CN" altLang="en-US" sz="2800" b="1">
                <a:solidFill>
                  <a:srgbClr val="336699"/>
                </a:solidFill>
                <a:effectLst>
                  <a:outerShdw blurRad="38100" dist="38100" dir="2700000" algn="tl">
                    <a:srgbClr val="C0C0C0"/>
                  </a:outerShdw>
                </a:effectLst>
              </a:rPr>
              <a:t>的定位</a:t>
            </a:r>
          </a:p>
        </p:txBody>
      </p:sp>
      <p:sp>
        <p:nvSpPr>
          <p:cNvPr id="7170" name="Rectangle 2"/>
          <p:cNvSpPr>
            <a:spLocks noChangeArrowheads="1"/>
          </p:cNvSpPr>
          <p:nvPr/>
        </p:nvSpPr>
        <p:spPr bwMode="auto">
          <a:xfrm>
            <a:off x="296863" y="98425"/>
            <a:ext cx="4140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3600" b="1">
                <a:solidFill>
                  <a:srgbClr val="336699"/>
                </a:solidFill>
                <a:effectLst>
                  <a:outerShdw blurRad="38100" dist="38100" dir="2700000" algn="tl">
                    <a:srgbClr val="C0C0C0"/>
                  </a:outerShdw>
                </a:effectLst>
              </a:rPr>
              <a:t>项目提出的背景</a:t>
            </a:r>
          </a:p>
        </p:txBody>
      </p:sp>
      <p:sp>
        <p:nvSpPr>
          <p:cNvPr id="1049605" name="Line 49"/>
          <p:cNvSpPr>
            <a:spLocks noChangeShapeType="1"/>
          </p:cNvSpPr>
          <p:nvPr/>
        </p:nvSpPr>
        <p:spPr bwMode="auto">
          <a:xfrm>
            <a:off x="0" y="773113"/>
            <a:ext cx="4392613"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49606" name="Rectangle 6"/>
          <p:cNvSpPr>
            <a:spLocks noChangeArrowheads="1"/>
          </p:cNvSpPr>
          <p:nvPr/>
        </p:nvSpPr>
        <p:spPr bwMode="auto">
          <a:xfrm>
            <a:off x="3536950" y="1179513"/>
            <a:ext cx="20701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200" b="1">
                <a:solidFill>
                  <a:srgbClr val="FF0000"/>
                </a:solidFill>
                <a:effectLst>
                  <a:outerShdw blurRad="38100" dist="38100" dir="2700000" algn="tl">
                    <a:srgbClr val="C0C0C0"/>
                  </a:outerShdw>
                </a:effectLst>
              </a:rPr>
              <a:t>两个面向</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1348" name="Picture 4" descr="物态图"/>
          <p:cNvPicPr>
            <a:picLocks noChangeAspect="1" noChangeArrowheads="1"/>
          </p:cNvPicPr>
          <p:nvPr/>
        </p:nvPicPr>
        <p:blipFill>
          <a:blip r:embed="rId3">
            <a:extLst>
              <a:ext uri="{28A0092B-C50C-407E-A947-70E740481C1C}">
                <a14:useLocalDpi xmlns:a14="http://schemas.microsoft.com/office/drawing/2010/main" val="0"/>
              </a:ext>
            </a:extLst>
          </a:blip>
          <a:srcRect t="1489"/>
          <a:stretch>
            <a:fillRect/>
          </a:stretch>
        </p:blipFill>
        <p:spPr bwMode="auto">
          <a:xfrm>
            <a:off x="4167188" y="1268413"/>
            <a:ext cx="4635500" cy="3698875"/>
          </a:xfrm>
          <a:prstGeom prst="rect">
            <a:avLst/>
          </a:prstGeom>
          <a:noFill/>
          <a:extLst>
            <a:ext uri="{909E8E84-426E-40DD-AFC4-6F175D3DCCD1}">
              <a14:hiddenFill xmlns:a14="http://schemas.microsoft.com/office/drawing/2010/main">
                <a:solidFill>
                  <a:srgbClr val="FFFFFF"/>
                </a:solidFill>
              </a14:hiddenFill>
            </a:ext>
          </a:extLst>
        </p:spPr>
      </p:pic>
      <p:pic>
        <p:nvPicPr>
          <p:cNvPr id="1081363" name="Picture 19" descr="Untitled-1"/>
          <p:cNvPicPr>
            <a:picLocks noChangeAspect="1" noChangeArrowheads="1"/>
          </p:cNvPicPr>
          <p:nvPr/>
        </p:nvPicPr>
        <p:blipFill>
          <a:blip r:embed="rId4">
            <a:extLst>
              <a:ext uri="{28A0092B-C50C-407E-A947-70E740481C1C}">
                <a14:useLocalDpi xmlns:a14="http://schemas.microsoft.com/office/drawing/2010/main" val="0"/>
              </a:ext>
            </a:extLst>
          </a:blip>
          <a:srcRect t="49780" r="5353"/>
          <a:stretch>
            <a:fillRect/>
          </a:stretch>
        </p:blipFill>
        <p:spPr bwMode="auto">
          <a:xfrm>
            <a:off x="4211638" y="5249863"/>
            <a:ext cx="2116137" cy="976312"/>
          </a:xfrm>
          <a:prstGeom prst="rect">
            <a:avLst/>
          </a:prstGeom>
          <a:noFill/>
          <a:extLst>
            <a:ext uri="{909E8E84-426E-40DD-AFC4-6F175D3DCCD1}">
              <a14:hiddenFill xmlns:a14="http://schemas.microsoft.com/office/drawing/2010/main">
                <a:solidFill>
                  <a:srgbClr val="FFFFFF"/>
                </a:solidFill>
              </a14:hiddenFill>
            </a:ext>
          </a:extLst>
        </p:spPr>
      </p:pic>
      <p:pic>
        <p:nvPicPr>
          <p:cNvPr id="1081364" name="Picture 20" descr="Untitled-2"/>
          <p:cNvPicPr>
            <a:picLocks noChangeAspect="1" noChangeArrowheads="1"/>
          </p:cNvPicPr>
          <p:nvPr/>
        </p:nvPicPr>
        <p:blipFill>
          <a:blip r:embed="rId5">
            <a:extLst>
              <a:ext uri="{28A0092B-C50C-407E-A947-70E740481C1C}">
                <a14:useLocalDpi xmlns:a14="http://schemas.microsoft.com/office/drawing/2010/main" val="0"/>
              </a:ext>
            </a:extLst>
          </a:blip>
          <a:srcRect l="3528" t="52840"/>
          <a:stretch>
            <a:fillRect/>
          </a:stretch>
        </p:blipFill>
        <p:spPr bwMode="auto">
          <a:xfrm>
            <a:off x="6696075" y="5229225"/>
            <a:ext cx="2195513" cy="895350"/>
          </a:xfrm>
          <a:prstGeom prst="rect">
            <a:avLst/>
          </a:prstGeom>
          <a:noFill/>
          <a:extLst>
            <a:ext uri="{909E8E84-426E-40DD-AFC4-6F175D3DCCD1}">
              <a14:hiddenFill xmlns:a14="http://schemas.microsoft.com/office/drawing/2010/main">
                <a:solidFill>
                  <a:srgbClr val="FFFFFF"/>
                </a:solidFill>
              </a14:hiddenFill>
            </a:ext>
          </a:extLst>
        </p:spPr>
      </p:pic>
      <p:sp>
        <p:nvSpPr>
          <p:cNvPr id="1081365" name="Text Box 21"/>
          <p:cNvSpPr txBox="1">
            <a:spLocks noChangeArrowheads="1"/>
          </p:cNvSpPr>
          <p:nvPr/>
        </p:nvSpPr>
        <p:spPr bwMode="auto">
          <a:xfrm>
            <a:off x="4303713" y="6229350"/>
            <a:ext cx="16637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b="1">
                <a:ea typeface="楷体_GB2312" pitchFamily="49" charset="-122"/>
              </a:rPr>
              <a:t>冲击波压缩</a:t>
            </a:r>
          </a:p>
        </p:txBody>
      </p:sp>
      <p:sp>
        <p:nvSpPr>
          <p:cNvPr id="1081366" name="Text Box 22"/>
          <p:cNvSpPr txBox="1">
            <a:spLocks noChangeArrowheads="1"/>
          </p:cNvSpPr>
          <p:nvPr/>
        </p:nvSpPr>
        <p:spPr bwMode="auto">
          <a:xfrm>
            <a:off x="6867525" y="6219825"/>
            <a:ext cx="16637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b="1">
                <a:ea typeface="楷体_GB2312" pitchFamily="49" charset="-122"/>
              </a:rPr>
              <a:t>等熵压缩</a:t>
            </a:r>
          </a:p>
        </p:txBody>
      </p:sp>
      <p:sp>
        <p:nvSpPr>
          <p:cNvPr id="7170" name="Rectangle 2"/>
          <p:cNvSpPr>
            <a:spLocks noChangeArrowheads="1"/>
          </p:cNvSpPr>
          <p:nvPr/>
        </p:nvSpPr>
        <p:spPr bwMode="auto">
          <a:xfrm>
            <a:off x="206375" y="98425"/>
            <a:ext cx="48148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3600" b="1">
                <a:solidFill>
                  <a:srgbClr val="336699"/>
                </a:solidFill>
                <a:effectLst>
                  <a:outerShdw blurRad="38100" dist="38100" dir="2700000" algn="tl">
                    <a:srgbClr val="C0C0C0"/>
                  </a:outerShdw>
                </a:effectLst>
              </a:rPr>
              <a:t>主要科学目标</a:t>
            </a:r>
            <a:r>
              <a:rPr lang="zh-CN" altLang="en-US" sz="3600" b="1">
                <a:solidFill>
                  <a:srgbClr val="FF0000"/>
                </a:solidFill>
                <a:effectLst>
                  <a:outerShdw blurRad="38100" dist="38100" dir="2700000" algn="tl">
                    <a:srgbClr val="C0C0C0"/>
                  </a:outerShdw>
                </a:effectLst>
              </a:rPr>
              <a:t>举例</a:t>
            </a:r>
          </a:p>
        </p:txBody>
      </p:sp>
      <p:sp>
        <p:nvSpPr>
          <p:cNvPr id="1081368" name="Line 49"/>
          <p:cNvSpPr>
            <a:spLocks noChangeShapeType="1"/>
          </p:cNvSpPr>
          <p:nvPr/>
        </p:nvSpPr>
        <p:spPr bwMode="auto">
          <a:xfrm>
            <a:off x="0" y="773113"/>
            <a:ext cx="4392613"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81369" name="Title 1"/>
          <p:cNvSpPr>
            <a:spLocks/>
          </p:cNvSpPr>
          <p:nvPr/>
        </p:nvSpPr>
        <p:spPr bwMode="auto">
          <a:xfrm>
            <a:off x="4456113" y="323850"/>
            <a:ext cx="47069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lnSpc>
                <a:spcPct val="100000"/>
              </a:lnSpc>
            </a:pPr>
            <a:r>
              <a:rPr lang="zh-CN" altLang="en-US" sz="2800" b="1">
                <a:solidFill>
                  <a:srgbClr val="336699"/>
                </a:solidFill>
                <a:effectLst>
                  <a:outerShdw blurRad="38100" dist="38100" dir="2700000" algn="tl">
                    <a:srgbClr val="C0C0C0"/>
                  </a:outerShdw>
                </a:effectLst>
              </a:rPr>
              <a:t>高能量密度物理研究</a:t>
            </a:r>
          </a:p>
        </p:txBody>
      </p:sp>
      <p:sp>
        <p:nvSpPr>
          <p:cNvPr id="1081370" name="Text Box 26"/>
          <p:cNvSpPr txBox="1">
            <a:spLocks noChangeArrowheads="1"/>
          </p:cNvSpPr>
          <p:nvPr/>
        </p:nvSpPr>
        <p:spPr bwMode="auto">
          <a:xfrm>
            <a:off x="385763" y="1211263"/>
            <a:ext cx="364648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44500">
              <a:defRPr sz="2400">
                <a:solidFill>
                  <a:schemeClr val="tx1"/>
                </a:solidFill>
                <a:latin typeface="Arial" pitchFamily="34" charset="0"/>
                <a:ea typeface="宋体" pitchFamily="2" charset="-122"/>
              </a:defRPr>
            </a:lvl1pPr>
            <a:lvl2pPr marL="720725">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a:defRPr sz="2400">
                <a:solidFill>
                  <a:schemeClr val="tx1"/>
                </a:solidFill>
                <a:latin typeface="Arial" pitchFamily="34" charset="0"/>
                <a:ea typeface="宋体" pitchFamily="2" charset="-122"/>
              </a:defRPr>
            </a:lvl5pPr>
            <a:lvl6pPr eaLnBrk="0" fontAlgn="base" hangingPunct="0">
              <a:spcBef>
                <a:spcPct val="0"/>
              </a:spcBef>
              <a:spcAft>
                <a:spcPct val="0"/>
              </a:spcAft>
              <a:defRPr sz="2400">
                <a:solidFill>
                  <a:schemeClr val="tx1"/>
                </a:solidFill>
                <a:latin typeface="Arial" pitchFamily="34" charset="0"/>
                <a:ea typeface="宋体" pitchFamily="2" charset="-122"/>
              </a:defRPr>
            </a:lvl6pPr>
            <a:lvl7pPr eaLnBrk="0" fontAlgn="base" hangingPunct="0">
              <a:spcBef>
                <a:spcPct val="0"/>
              </a:spcBef>
              <a:spcAft>
                <a:spcPct val="0"/>
              </a:spcAft>
              <a:defRPr sz="2400">
                <a:solidFill>
                  <a:schemeClr val="tx1"/>
                </a:solidFill>
                <a:latin typeface="Arial" pitchFamily="34" charset="0"/>
                <a:ea typeface="宋体" pitchFamily="2" charset="-122"/>
              </a:defRPr>
            </a:lvl7pPr>
            <a:lvl8pPr eaLnBrk="0" fontAlgn="base" hangingPunct="0">
              <a:spcBef>
                <a:spcPct val="0"/>
              </a:spcBef>
              <a:spcAft>
                <a:spcPct val="0"/>
              </a:spcAft>
              <a:defRPr sz="2400">
                <a:solidFill>
                  <a:schemeClr val="tx1"/>
                </a:solidFill>
                <a:latin typeface="Arial" pitchFamily="34" charset="0"/>
                <a:ea typeface="宋体" pitchFamily="2" charset="-122"/>
              </a:defRPr>
            </a:lvl8pPr>
            <a:lvl9pPr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spcBef>
                <a:spcPct val="50000"/>
              </a:spcBef>
            </a:pPr>
            <a:r>
              <a:rPr lang="zh-CN" altLang="en-US" sz="2000">
                <a:effectLst>
                  <a:outerShdw blurRad="38100" dist="38100" dir="2700000" algn="tl">
                    <a:srgbClr val="C0C0C0"/>
                  </a:outerShdw>
                </a:effectLst>
                <a:ea typeface="黑体" pitchFamily="49" charset="-122"/>
                <a:sym typeface="Symbol" pitchFamily="18" charset="2"/>
              </a:rPr>
              <a:t>高能量密度物理研究有非常重大的应用前景：</a:t>
            </a:r>
          </a:p>
          <a:p>
            <a:pPr eaLnBrk="1" hangingPunct="1">
              <a:spcBef>
                <a:spcPct val="10000"/>
              </a:spcBef>
              <a:buFontTx/>
              <a:buChar char="•"/>
            </a:pPr>
            <a:r>
              <a:rPr lang="zh-CN" altLang="en-US" sz="2000">
                <a:effectLst>
                  <a:outerShdw blurRad="38100" dist="38100" dir="2700000" algn="tl">
                    <a:srgbClr val="C0C0C0"/>
                  </a:outerShdw>
                </a:effectLst>
                <a:ea typeface="黑体" pitchFamily="49" charset="-122"/>
              </a:rPr>
              <a:t>新物态的探索；</a:t>
            </a:r>
          </a:p>
          <a:p>
            <a:pPr eaLnBrk="1" hangingPunct="1">
              <a:spcBef>
                <a:spcPct val="10000"/>
              </a:spcBef>
              <a:buFontTx/>
              <a:buChar char="•"/>
            </a:pPr>
            <a:r>
              <a:rPr lang="zh-CN" altLang="en-US" sz="2000">
                <a:effectLst>
                  <a:outerShdw blurRad="38100" dist="38100" dir="2700000" algn="tl">
                    <a:srgbClr val="C0C0C0"/>
                  </a:outerShdw>
                </a:effectLst>
                <a:ea typeface="黑体" pitchFamily="49" charset="-122"/>
              </a:rPr>
              <a:t>惯性约束核聚变；</a:t>
            </a:r>
          </a:p>
          <a:p>
            <a:pPr eaLnBrk="1" hangingPunct="1">
              <a:spcBef>
                <a:spcPct val="10000"/>
              </a:spcBef>
              <a:buFontTx/>
              <a:buChar char="•"/>
            </a:pPr>
            <a:r>
              <a:rPr lang="en-US" altLang="zh-CN" sz="2000">
                <a:effectLst>
                  <a:outerShdw blurRad="38100" dist="38100" dir="2700000" algn="tl">
                    <a:srgbClr val="C0C0C0"/>
                  </a:outerShdw>
                </a:effectLst>
                <a:ea typeface="黑体" pitchFamily="49" charset="-122"/>
              </a:rPr>
              <a:t>…</a:t>
            </a:r>
          </a:p>
        </p:txBody>
      </p:sp>
      <p:sp>
        <p:nvSpPr>
          <p:cNvPr id="1081371" name="Rectangle 27"/>
          <p:cNvSpPr>
            <a:spLocks noChangeArrowheads="1"/>
          </p:cNvSpPr>
          <p:nvPr/>
        </p:nvSpPr>
        <p:spPr bwMode="auto">
          <a:xfrm>
            <a:off x="385763" y="3340100"/>
            <a:ext cx="3421062"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360363">
              <a:lnSpc>
                <a:spcPct val="100000"/>
              </a:lnSpc>
            </a:pPr>
            <a:r>
              <a:rPr lang="zh-CN" altLang="en-US" sz="2400" b="1">
                <a:solidFill>
                  <a:srgbClr val="0000FF"/>
                </a:solidFill>
                <a:effectLst>
                  <a:outerShdw blurRad="38100" dist="38100" dir="2700000" algn="tl">
                    <a:srgbClr val="C0C0C0"/>
                  </a:outerShdw>
                </a:effectLst>
              </a:rPr>
              <a:t>重离子束具有能沉积率高、可对大块物质进行操作等特点，是一种与激光互补的新的研究手段。</a:t>
            </a:r>
          </a:p>
        </p:txBody>
      </p:sp>
      <p:sp>
        <p:nvSpPr>
          <p:cNvPr id="1081373" name="Rectangle 29"/>
          <p:cNvSpPr>
            <a:spLocks noChangeArrowheads="1"/>
          </p:cNvSpPr>
          <p:nvPr/>
        </p:nvSpPr>
        <p:spPr bwMode="auto">
          <a:xfrm>
            <a:off x="431800" y="5762625"/>
            <a:ext cx="364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20000"/>
              </a:spcBef>
            </a:pPr>
            <a:r>
              <a:rPr lang="zh-CN" altLang="en-US" sz="2400">
                <a:solidFill>
                  <a:srgbClr val="FF0000"/>
                </a:solidFill>
                <a:effectLst>
                  <a:outerShdw blurRad="38100" dist="38100" dir="2700000" algn="tl">
                    <a:srgbClr val="C0C0C0"/>
                  </a:outerShdw>
                </a:effectLst>
              </a:rPr>
              <a:t>要求：高功率束团</a:t>
            </a:r>
            <a:endParaRPr lang="zh-CN" altLang="en-US" sz="2400">
              <a:solidFill>
                <a:srgbClr val="FF0000"/>
              </a:solidFill>
              <a:effectLst>
                <a:outerShdw blurRad="38100" dist="38100" dir="2700000" algn="tl">
                  <a:srgbClr val="C0C0C0"/>
                </a:outerShdw>
              </a:effectLst>
              <a:sym typeface="Symbol" pitchFamily="18"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2" name="Text Box 4"/>
          <p:cNvSpPr txBox="1">
            <a:spLocks noChangeArrowheads="1"/>
          </p:cNvSpPr>
          <p:nvPr/>
        </p:nvSpPr>
        <p:spPr bwMode="auto">
          <a:xfrm>
            <a:off x="522288" y="1089025"/>
            <a:ext cx="82359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33400">
              <a:defRPr sz="2400">
                <a:solidFill>
                  <a:schemeClr val="tx1"/>
                </a:solidFill>
                <a:latin typeface="Arial" pitchFamily="34" charset="0"/>
                <a:ea typeface="宋体" pitchFamily="2" charset="-122"/>
              </a:defRPr>
            </a:lvl1pPr>
            <a:lvl2pPr marL="712788">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a:defRPr sz="2400">
                <a:solidFill>
                  <a:schemeClr val="tx1"/>
                </a:solidFill>
                <a:latin typeface="Arial" pitchFamily="34" charset="0"/>
                <a:ea typeface="宋体" pitchFamily="2" charset="-122"/>
              </a:defRPr>
            </a:lvl5pPr>
            <a:lvl6pPr eaLnBrk="0" fontAlgn="base" hangingPunct="0">
              <a:spcBef>
                <a:spcPct val="0"/>
              </a:spcBef>
              <a:spcAft>
                <a:spcPct val="0"/>
              </a:spcAft>
              <a:defRPr sz="2400">
                <a:solidFill>
                  <a:schemeClr val="tx1"/>
                </a:solidFill>
                <a:latin typeface="Arial" pitchFamily="34" charset="0"/>
                <a:ea typeface="宋体" pitchFamily="2" charset="-122"/>
              </a:defRPr>
            </a:lvl6pPr>
            <a:lvl7pPr eaLnBrk="0" fontAlgn="base" hangingPunct="0">
              <a:spcBef>
                <a:spcPct val="0"/>
              </a:spcBef>
              <a:spcAft>
                <a:spcPct val="0"/>
              </a:spcAft>
              <a:defRPr sz="2400">
                <a:solidFill>
                  <a:schemeClr val="tx1"/>
                </a:solidFill>
                <a:latin typeface="Arial" pitchFamily="34" charset="0"/>
                <a:ea typeface="宋体" pitchFamily="2" charset="-122"/>
              </a:defRPr>
            </a:lvl7pPr>
            <a:lvl8pPr eaLnBrk="0" fontAlgn="base" hangingPunct="0">
              <a:spcBef>
                <a:spcPct val="0"/>
              </a:spcBef>
              <a:spcAft>
                <a:spcPct val="0"/>
              </a:spcAft>
              <a:defRPr sz="2400">
                <a:solidFill>
                  <a:schemeClr val="tx1"/>
                </a:solidFill>
                <a:latin typeface="Arial" pitchFamily="34" charset="0"/>
                <a:ea typeface="宋体" pitchFamily="2" charset="-122"/>
              </a:defRPr>
            </a:lvl8pPr>
            <a:lvl9pPr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spcBef>
                <a:spcPct val="50000"/>
              </a:spcBef>
            </a:pPr>
            <a:r>
              <a:rPr lang="zh-CN" altLang="en-US" sz="2000">
                <a:effectLst>
                  <a:outerShdw blurRad="38100" dist="38100" dir="2700000" algn="tl">
                    <a:srgbClr val="C0C0C0"/>
                  </a:outerShdw>
                </a:effectLst>
                <a:ea typeface="黑体" pitchFamily="49" charset="-122"/>
                <a:sym typeface="Symbol" pitchFamily="18" charset="2"/>
              </a:rPr>
              <a:t>质量是</a:t>
            </a:r>
            <a:r>
              <a:rPr lang="zh-CN" altLang="en-US" sz="2000">
                <a:effectLst>
                  <a:outerShdw blurRad="38100" dist="38100" dir="2700000" algn="tl">
                    <a:srgbClr val="C0C0C0"/>
                  </a:outerShdw>
                </a:effectLst>
                <a:ea typeface="黑体" pitchFamily="49" charset="-122"/>
              </a:rPr>
              <a:t>原子核最基本的性质之一，不同精度的原子核质量数据揭示不同层次的物理规律。同时还涉及</a:t>
            </a:r>
            <a:r>
              <a:rPr lang="zh-CN" altLang="en-US" sz="2000">
                <a:solidFill>
                  <a:srgbClr val="FF6600"/>
                </a:solidFill>
                <a:effectLst>
                  <a:outerShdw blurRad="38100" dist="38100" dir="2700000" algn="tl">
                    <a:srgbClr val="C0C0C0"/>
                  </a:outerShdw>
                </a:effectLst>
                <a:ea typeface="黑体" pitchFamily="49" charset="-122"/>
              </a:rPr>
              <a:t>“宇宙中元素铁到铀是如何形成的”</a:t>
            </a:r>
            <a:r>
              <a:rPr lang="zh-CN" altLang="en-US" sz="2000">
                <a:effectLst>
                  <a:outerShdw blurRad="38100" dist="38100" dir="2700000" algn="tl">
                    <a:srgbClr val="C0C0C0"/>
                  </a:outerShdw>
                </a:effectLst>
                <a:ea typeface="黑体" pitchFamily="49" charset="-122"/>
              </a:rPr>
              <a:t>这一重大科学问题。</a:t>
            </a:r>
          </a:p>
        </p:txBody>
      </p:sp>
      <p:pic>
        <p:nvPicPr>
          <p:cNvPr id="1077253" name="Picture 4" descr="nutab_2003"/>
          <p:cNvPicPr>
            <a:picLocks noChangeAspect="1" noChangeArrowheads="1"/>
          </p:cNvPicPr>
          <p:nvPr/>
        </p:nvPicPr>
        <p:blipFill>
          <a:blip r:embed="rId3">
            <a:extLst>
              <a:ext uri="{28A0092B-C50C-407E-A947-70E740481C1C}">
                <a14:useLocalDpi xmlns:a14="http://schemas.microsoft.com/office/drawing/2010/main" val="0"/>
              </a:ext>
            </a:extLst>
          </a:blip>
          <a:srcRect b="12489"/>
          <a:stretch>
            <a:fillRect/>
          </a:stretch>
        </p:blipFill>
        <p:spPr bwMode="auto">
          <a:xfrm>
            <a:off x="611188" y="2336800"/>
            <a:ext cx="3870325" cy="27590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1799" name="Text Box 7"/>
          <p:cNvSpPr txBox="1">
            <a:spLocks noChangeArrowheads="1"/>
          </p:cNvSpPr>
          <p:nvPr/>
        </p:nvSpPr>
        <p:spPr bwMode="auto">
          <a:xfrm>
            <a:off x="4841875" y="2327275"/>
            <a:ext cx="3735388" cy="276701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DDDDDD"/>
                </a:solidFill>
              </a14:hiddenFill>
            </a:ext>
          </a:extLst>
        </p:spPr>
        <p:txBody>
          <a:bodyPr>
            <a:spAutoFit/>
          </a:bodyPr>
          <a:lstStyle>
            <a:lvl1pPr marL="174625" indent="-174625">
              <a:defRPr sz="2400">
                <a:solidFill>
                  <a:schemeClr val="tx1"/>
                </a:solidFill>
                <a:latin typeface="Arial" pitchFamily="34" charset="0"/>
                <a:ea typeface="宋体" pitchFamily="2" charset="-122"/>
              </a:defRPr>
            </a:lvl1pPr>
            <a:lvl2pPr marL="37931725" indent="-37474525">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a:defRPr sz="2400">
                <a:solidFill>
                  <a:schemeClr val="tx1"/>
                </a:solidFill>
                <a:latin typeface="Arial" pitchFamily="34" charset="0"/>
                <a:ea typeface="宋体" pitchFamily="2" charset="-122"/>
              </a:defRPr>
            </a:lvl5pPr>
            <a:lvl6pPr marL="457200" eaLnBrk="0" fontAlgn="base" hangingPunct="0">
              <a:spcBef>
                <a:spcPct val="0"/>
              </a:spcBef>
              <a:spcAft>
                <a:spcPct val="0"/>
              </a:spcAft>
              <a:defRPr sz="2400">
                <a:solidFill>
                  <a:schemeClr val="tx1"/>
                </a:solidFill>
                <a:latin typeface="Arial" pitchFamily="34" charset="0"/>
                <a:ea typeface="宋体" pitchFamily="2" charset="-122"/>
              </a:defRPr>
            </a:lvl6pPr>
            <a:lvl7pPr marL="914400" eaLnBrk="0" fontAlgn="base" hangingPunct="0">
              <a:spcBef>
                <a:spcPct val="0"/>
              </a:spcBef>
              <a:spcAft>
                <a:spcPct val="0"/>
              </a:spcAft>
              <a:defRPr sz="2400">
                <a:solidFill>
                  <a:schemeClr val="tx1"/>
                </a:solidFill>
                <a:latin typeface="Arial" pitchFamily="34" charset="0"/>
                <a:ea typeface="宋体" pitchFamily="2" charset="-122"/>
              </a:defRPr>
            </a:lvl7pPr>
            <a:lvl8pPr marL="1371600" eaLnBrk="0" fontAlgn="base" hangingPunct="0">
              <a:spcBef>
                <a:spcPct val="0"/>
              </a:spcBef>
              <a:spcAft>
                <a:spcPct val="0"/>
              </a:spcAft>
              <a:defRPr sz="2400">
                <a:solidFill>
                  <a:schemeClr val="tx1"/>
                </a:solidFill>
                <a:latin typeface="Arial" pitchFamily="34" charset="0"/>
                <a:ea typeface="宋体" pitchFamily="2" charset="-122"/>
              </a:defRPr>
            </a:lvl8pPr>
            <a:lvl9pPr marL="18288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spcBef>
                <a:spcPct val="20000"/>
              </a:spcBef>
              <a:buFontTx/>
              <a:buChar char="•"/>
            </a:pPr>
            <a:r>
              <a:rPr lang="en-US" altLang="zh-CN" sz="2000" b="1">
                <a:solidFill>
                  <a:srgbClr val="0000FF"/>
                </a:solidFill>
                <a:latin typeface="Times New Roman" pitchFamily="18" charset="0"/>
                <a:sym typeface="Symbol" pitchFamily="18" charset="2"/>
              </a:rPr>
              <a:t></a:t>
            </a:r>
            <a:r>
              <a:rPr lang="en-US" altLang="zh-CN" sz="2000" b="1" i="1">
                <a:solidFill>
                  <a:srgbClr val="0000FF"/>
                </a:solidFill>
                <a:latin typeface="Times New Roman" pitchFamily="18" charset="0"/>
                <a:sym typeface="Symbol" pitchFamily="18" charset="2"/>
              </a:rPr>
              <a:t>m/m</a:t>
            </a:r>
            <a:r>
              <a:rPr lang="en-US" altLang="zh-CN" sz="2000" b="1">
                <a:solidFill>
                  <a:srgbClr val="0000FF"/>
                </a:solidFill>
                <a:latin typeface="Times New Roman" pitchFamily="18" charset="0"/>
                <a:sym typeface="Symbol" pitchFamily="18" charset="2"/>
              </a:rPr>
              <a:t> ~ </a:t>
            </a:r>
            <a:r>
              <a:rPr lang="en-US" altLang="zh-CN" sz="2000" b="1">
                <a:solidFill>
                  <a:srgbClr val="0000FF"/>
                </a:solidFill>
                <a:latin typeface="Times New Roman" pitchFamily="18" charset="0"/>
              </a:rPr>
              <a:t>10</a:t>
            </a:r>
            <a:r>
              <a:rPr lang="en-US" altLang="zh-CN" sz="2000" b="1" baseline="30000">
                <a:solidFill>
                  <a:srgbClr val="0000FF"/>
                </a:solidFill>
                <a:latin typeface="Times New Roman" pitchFamily="18" charset="0"/>
                <a:sym typeface="Symbol" pitchFamily="18" charset="2"/>
              </a:rPr>
              <a:t>5 </a:t>
            </a:r>
            <a:r>
              <a:rPr lang="en-US" altLang="zh-CN" sz="2000" b="1">
                <a:solidFill>
                  <a:srgbClr val="0000FF"/>
                </a:solidFill>
                <a:latin typeface="Times New Roman" pitchFamily="18" charset="0"/>
                <a:sym typeface="Symbol" pitchFamily="18" charset="2"/>
              </a:rPr>
              <a:t>- 10</a:t>
            </a:r>
            <a:r>
              <a:rPr lang="en-US" altLang="zh-CN" sz="2000" b="1" baseline="30000">
                <a:solidFill>
                  <a:srgbClr val="0000FF"/>
                </a:solidFill>
                <a:latin typeface="Times New Roman" pitchFamily="18" charset="0"/>
                <a:sym typeface="Symbol" pitchFamily="18" charset="2"/>
              </a:rPr>
              <a:t>6</a:t>
            </a:r>
          </a:p>
          <a:p>
            <a:pPr eaLnBrk="1" hangingPunct="1"/>
            <a:r>
              <a:rPr lang="en-US" altLang="zh-CN" b="1">
                <a:latin typeface="Times New Roman" pitchFamily="18" charset="0"/>
                <a:ea typeface="黑体" pitchFamily="49" charset="-122"/>
                <a:sym typeface="Symbol" pitchFamily="18" charset="2"/>
              </a:rPr>
              <a:t>	</a:t>
            </a:r>
            <a:r>
              <a:rPr lang="zh-CN" altLang="en-US" sz="2000" b="1">
                <a:latin typeface="Times New Roman" pitchFamily="18" charset="0"/>
                <a:ea typeface="楷体_GB2312" pitchFamily="49" charset="-122"/>
                <a:sym typeface="Symbol" pitchFamily="18" charset="2"/>
              </a:rPr>
              <a:t>一般的化学、物理规律</a:t>
            </a:r>
          </a:p>
          <a:p>
            <a:pPr eaLnBrk="1" hangingPunct="1">
              <a:spcBef>
                <a:spcPct val="20000"/>
              </a:spcBef>
              <a:buFontTx/>
              <a:buChar char="•"/>
            </a:pPr>
            <a:r>
              <a:rPr lang="en-US" altLang="zh-CN" sz="2000" b="1">
                <a:solidFill>
                  <a:srgbClr val="0000FF"/>
                </a:solidFill>
                <a:latin typeface="Times New Roman" pitchFamily="18" charset="0"/>
                <a:ea typeface="黑体" pitchFamily="49" charset="-122"/>
                <a:sym typeface="Symbol" pitchFamily="18" charset="2"/>
              </a:rPr>
              <a:t></a:t>
            </a:r>
            <a:r>
              <a:rPr lang="en-US" altLang="zh-CN" sz="2000" b="1" i="1">
                <a:solidFill>
                  <a:srgbClr val="0000FF"/>
                </a:solidFill>
                <a:latin typeface="Times New Roman" pitchFamily="18" charset="0"/>
                <a:ea typeface="黑体" pitchFamily="49" charset="-122"/>
                <a:sym typeface="Symbol" pitchFamily="18" charset="2"/>
              </a:rPr>
              <a:t>m/m</a:t>
            </a:r>
            <a:r>
              <a:rPr lang="en-US" altLang="zh-CN" sz="2000" b="1">
                <a:solidFill>
                  <a:srgbClr val="0000FF"/>
                </a:solidFill>
                <a:latin typeface="Times New Roman" pitchFamily="18" charset="0"/>
                <a:ea typeface="黑体" pitchFamily="49" charset="-122"/>
                <a:sym typeface="Symbol" pitchFamily="18" charset="2"/>
              </a:rPr>
              <a:t> ~ </a:t>
            </a:r>
            <a:r>
              <a:rPr lang="en-US" altLang="zh-CN" sz="2000" b="1">
                <a:solidFill>
                  <a:srgbClr val="0000FF"/>
                </a:solidFill>
                <a:latin typeface="Times New Roman" pitchFamily="18" charset="0"/>
                <a:ea typeface="黑体" pitchFamily="49" charset="-122"/>
              </a:rPr>
              <a:t>10</a:t>
            </a:r>
            <a:r>
              <a:rPr lang="en-US" altLang="zh-CN" sz="2000" b="1" baseline="30000">
                <a:solidFill>
                  <a:srgbClr val="0000FF"/>
                </a:solidFill>
                <a:latin typeface="Times New Roman" pitchFamily="18" charset="0"/>
                <a:ea typeface="黑体" pitchFamily="49" charset="-122"/>
                <a:sym typeface="Symbol" pitchFamily="18" charset="2"/>
              </a:rPr>
              <a:t>6 </a:t>
            </a:r>
            <a:r>
              <a:rPr lang="en-US" altLang="zh-CN" sz="2000" b="1">
                <a:solidFill>
                  <a:srgbClr val="0000FF"/>
                </a:solidFill>
                <a:latin typeface="Times New Roman" pitchFamily="18" charset="0"/>
                <a:ea typeface="黑体" pitchFamily="49" charset="-122"/>
                <a:sym typeface="Symbol" pitchFamily="18" charset="2"/>
              </a:rPr>
              <a:t>- 10</a:t>
            </a:r>
            <a:r>
              <a:rPr lang="en-US" altLang="zh-CN" sz="2000" b="1" baseline="30000">
                <a:solidFill>
                  <a:srgbClr val="0000FF"/>
                </a:solidFill>
                <a:latin typeface="Times New Roman" pitchFamily="18" charset="0"/>
                <a:sym typeface="Symbol" pitchFamily="18" charset="2"/>
              </a:rPr>
              <a:t>8</a:t>
            </a:r>
          </a:p>
          <a:p>
            <a:pPr eaLnBrk="1" hangingPunct="1"/>
            <a:r>
              <a:rPr lang="en-US" altLang="zh-CN" b="1">
                <a:solidFill>
                  <a:srgbClr val="FF0000"/>
                </a:solidFill>
                <a:latin typeface="Times New Roman" pitchFamily="18" charset="0"/>
                <a:ea typeface="黑体" pitchFamily="49" charset="-122"/>
                <a:sym typeface="Symbol" pitchFamily="18" charset="2"/>
              </a:rPr>
              <a:t>	</a:t>
            </a:r>
            <a:r>
              <a:rPr lang="zh-CN" altLang="en-US" sz="2000" b="1">
                <a:latin typeface="Times New Roman" pitchFamily="18" charset="0"/>
                <a:ea typeface="楷体_GB2312" pitchFamily="49" charset="-122"/>
                <a:sym typeface="Symbol" pitchFamily="18" charset="2"/>
              </a:rPr>
              <a:t>核模型，核存在的极限</a:t>
            </a:r>
          </a:p>
          <a:p>
            <a:pPr eaLnBrk="1" hangingPunct="1"/>
            <a:r>
              <a:rPr lang="zh-CN" altLang="en-US" sz="2000" b="1">
                <a:solidFill>
                  <a:srgbClr val="FF0000"/>
                </a:solidFill>
                <a:latin typeface="Times New Roman" pitchFamily="18" charset="0"/>
                <a:sym typeface="Symbol" pitchFamily="18" charset="2"/>
              </a:rPr>
              <a:t>	</a:t>
            </a:r>
            <a:r>
              <a:rPr lang="zh-CN" altLang="en-US" sz="2000" b="1">
                <a:latin typeface="Times New Roman" pitchFamily="18" charset="0"/>
                <a:ea typeface="楷体_GB2312" pitchFamily="49" charset="-122"/>
                <a:sym typeface="Symbol" pitchFamily="18" charset="2"/>
              </a:rPr>
              <a:t>天体核合成，爆发性天体现象</a:t>
            </a:r>
          </a:p>
          <a:p>
            <a:pPr eaLnBrk="1" hangingPunct="1">
              <a:spcBef>
                <a:spcPct val="20000"/>
              </a:spcBef>
              <a:buFontTx/>
              <a:buChar char="•"/>
            </a:pPr>
            <a:r>
              <a:rPr lang="en-US" altLang="zh-CN" sz="2000" b="1">
                <a:solidFill>
                  <a:srgbClr val="0000FF"/>
                </a:solidFill>
                <a:latin typeface="Times New Roman" pitchFamily="18" charset="0"/>
                <a:sym typeface="Symbol" pitchFamily="18" charset="2"/>
              </a:rPr>
              <a:t></a:t>
            </a:r>
            <a:r>
              <a:rPr lang="en-US" altLang="zh-CN" sz="2000" b="1" i="1">
                <a:solidFill>
                  <a:srgbClr val="0000FF"/>
                </a:solidFill>
                <a:latin typeface="Times New Roman" pitchFamily="18" charset="0"/>
                <a:sym typeface="Symbol" pitchFamily="18" charset="2"/>
              </a:rPr>
              <a:t>m/m</a:t>
            </a:r>
            <a:r>
              <a:rPr lang="en-US" altLang="zh-CN" sz="2000" b="1">
                <a:solidFill>
                  <a:srgbClr val="0000FF"/>
                </a:solidFill>
                <a:latin typeface="Times New Roman" pitchFamily="18" charset="0"/>
                <a:sym typeface="Symbol" pitchFamily="18" charset="2"/>
              </a:rPr>
              <a:t> ~ </a:t>
            </a:r>
            <a:r>
              <a:rPr lang="en-US" altLang="zh-CN" sz="2000" b="1">
                <a:solidFill>
                  <a:srgbClr val="0000FF"/>
                </a:solidFill>
                <a:latin typeface="Times New Roman" pitchFamily="18" charset="0"/>
              </a:rPr>
              <a:t>10</a:t>
            </a:r>
            <a:r>
              <a:rPr lang="en-US" altLang="zh-CN" sz="2000" b="1" baseline="30000">
                <a:solidFill>
                  <a:srgbClr val="0000FF"/>
                </a:solidFill>
                <a:latin typeface="Times New Roman" pitchFamily="18" charset="0"/>
                <a:sym typeface="Symbol" pitchFamily="18" charset="2"/>
              </a:rPr>
              <a:t>8</a:t>
            </a:r>
            <a:r>
              <a:rPr lang="en-US" altLang="zh-CN" sz="2000" b="1">
                <a:solidFill>
                  <a:srgbClr val="0000FF"/>
                </a:solidFill>
                <a:latin typeface="Times New Roman" pitchFamily="18" charset="0"/>
                <a:sym typeface="Symbol" pitchFamily="18" charset="2"/>
              </a:rPr>
              <a:t> - </a:t>
            </a:r>
            <a:r>
              <a:rPr lang="en-US" altLang="zh-CN" sz="2000" b="1">
                <a:solidFill>
                  <a:srgbClr val="0000FF"/>
                </a:solidFill>
                <a:latin typeface="Times New Roman" pitchFamily="18" charset="0"/>
              </a:rPr>
              <a:t>10</a:t>
            </a:r>
            <a:r>
              <a:rPr lang="en-US" altLang="zh-CN" sz="2000" b="1" baseline="30000">
                <a:solidFill>
                  <a:srgbClr val="0000FF"/>
                </a:solidFill>
                <a:latin typeface="Times New Roman" pitchFamily="18" charset="0"/>
                <a:sym typeface="Symbol" pitchFamily="18" charset="2"/>
              </a:rPr>
              <a:t>10</a:t>
            </a:r>
            <a:endParaRPr lang="zh-CN" altLang="en-US" sz="2000" b="1" baseline="30000">
              <a:solidFill>
                <a:srgbClr val="0000FF"/>
              </a:solidFill>
              <a:latin typeface="Times New Roman" pitchFamily="18" charset="0"/>
              <a:sym typeface="Symbol" pitchFamily="18" charset="2"/>
            </a:endParaRPr>
          </a:p>
          <a:p>
            <a:pPr eaLnBrk="1" hangingPunct="1"/>
            <a:r>
              <a:rPr lang="zh-CN" altLang="en-US" b="1">
                <a:latin typeface="Times New Roman" pitchFamily="18" charset="0"/>
                <a:sym typeface="Symbol" pitchFamily="18" charset="2"/>
              </a:rPr>
              <a:t>	</a:t>
            </a:r>
            <a:r>
              <a:rPr lang="zh-CN" altLang="en-US" sz="2000" b="1">
                <a:latin typeface="Times New Roman" pitchFamily="18" charset="0"/>
                <a:ea typeface="楷体_GB2312" pitchFamily="49" charset="-122"/>
                <a:sym typeface="Symbol" pitchFamily="18" charset="2"/>
              </a:rPr>
              <a:t>对称性检验</a:t>
            </a:r>
          </a:p>
        </p:txBody>
      </p:sp>
      <p:sp>
        <p:nvSpPr>
          <p:cNvPr id="2" name="Text Box 7"/>
          <p:cNvSpPr txBox="1">
            <a:spLocks noChangeArrowheads="1"/>
          </p:cNvSpPr>
          <p:nvPr/>
        </p:nvSpPr>
        <p:spPr bwMode="auto">
          <a:xfrm>
            <a:off x="431800" y="5273675"/>
            <a:ext cx="8280400" cy="762000"/>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4500">
              <a:defRPr sz="2400">
                <a:solidFill>
                  <a:schemeClr val="tx1"/>
                </a:solidFill>
                <a:latin typeface="Arial" pitchFamily="34" charset="0"/>
                <a:ea typeface="宋体" pitchFamily="2" charset="-122"/>
              </a:defRPr>
            </a:lvl1pPr>
            <a:lvl2pPr marL="38098413" indent="-37474525">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marL="38636575" indent="-50787300">
              <a:defRPr sz="2400">
                <a:solidFill>
                  <a:schemeClr val="tx1"/>
                </a:solidFill>
                <a:latin typeface="Arial" pitchFamily="34" charset="0"/>
                <a:ea typeface="宋体" pitchFamily="2" charset="-122"/>
              </a:defRPr>
            </a:lvl5pPr>
            <a:lvl6pPr marL="39093775" indent="-50787300" eaLnBrk="0" fontAlgn="base" hangingPunct="0">
              <a:spcBef>
                <a:spcPct val="0"/>
              </a:spcBef>
              <a:spcAft>
                <a:spcPct val="0"/>
              </a:spcAft>
              <a:defRPr sz="2400">
                <a:solidFill>
                  <a:schemeClr val="tx1"/>
                </a:solidFill>
                <a:latin typeface="Arial" pitchFamily="34" charset="0"/>
                <a:ea typeface="宋体" pitchFamily="2" charset="-122"/>
              </a:defRPr>
            </a:lvl6pPr>
            <a:lvl7pPr marL="39550975" indent="-50787300" eaLnBrk="0" fontAlgn="base" hangingPunct="0">
              <a:spcBef>
                <a:spcPct val="0"/>
              </a:spcBef>
              <a:spcAft>
                <a:spcPct val="0"/>
              </a:spcAft>
              <a:defRPr sz="2400">
                <a:solidFill>
                  <a:schemeClr val="tx1"/>
                </a:solidFill>
                <a:latin typeface="Arial" pitchFamily="34" charset="0"/>
                <a:ea typeface="宋体" pitchFamily="2" charset="-122"/>
              </a:defRPr>
            </a:lvl7pPr>
            <a:lvl8pPr marL="40008175" indent="-50787300" eaLnBrk="0" fontAlgn="base" hangingPunct="0">
              <a:spcBef>
                <a:spcPct val="0"/>
              </a:spcBef>
              <a:spcAft>
                <a:spcPct val="0"/>
              </a:spcAft>
              <a:defRPr sz="2400">
                <a:solidFill>
                  <a:schemeClr val="tx1"/>
                </a:solidFill>
                <a:latin typeface="Arial" pitchFamily="34" charset="0"/>
                <a:ea typeface="宋体" pitchFamily="2" charset="-122"/>
              </a:defRPr>
            </a:lvl8pPr>
            <a:lvl9pPr marL="40465375" indent="-507873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spcBef>
                <a:spcPct val="20000"/>
              </a:spcBef>
            </a:pPr>
            <a:r>
              <a:rPr lang="zh-CN" altLang="en-US" sz="2000" b="1">
                <a:latin typeface="Times New Roman" pitchFamily="18" charset="0"/>
                <a:ea typeface="楷体_GB2312" pitchFamily="49" charset="-122"/>
              </a:rPr>
              <a:t>预言有</a:t>
            </a:r>
            <a:r>
              <a:rPr lang="en-US" altLang="zh-CN" sz="2000" b="1">
                <a:latin typeface="Times New Roman" pitchFamily="18" charset="0"/>
                <a:ea typeface="楷体_GB2312" pitchFamily="49" charset="-122"/>
              </a:rPr>
              <a:t>6000~8000</a:t>
            </a:r>
            <a:r>
              <a:rPr lang="zh-CN" altLang="en-US" sz="2000" b="1">
                <a:latin typeface="Times New Roman" pitchFamily="18" charset="0"/>
                <a:ea typeface="楷体_GB2312" pitchFamily="49" charset="-122"/>
              </a:rPr>
              <a:t>种核素，仅近</a:t>
            </a:r>
            <a:r>
              <a:rPr lang="en-US" altLang="zh-CN" sz="2000" b="1">
                <a:latin typeface="Times New Roman" pitchFamily="18" charset="0"/>
                <a:ea typeface="楷体_GB2312" pitchFamily="49" charset="-122"/>
              </a:rPr>
              <a:t>2300</a:t>
            </a:r>
            <a:r>
              <a:rPr lang="zh-CN" altLang="en-US" sz="2000" b="1">
                <a:latin typeface="Times New Roman" pitchFamily="18" charset="0"/>
                <a:ea typeface="楷体_GB2312" pitchFamily="49" charset="-122"/>
              </a:rPr>
              <a:t>种有不同精度的质量数据，而未知质量核素的寿命大多在毫秒量级一下。</a:t>
            </a:r>
          </a:p>
        </p:txBody>
      </p:sp>
      <p:sp>
        <p:nvSpPr>
          <p:cNvPr id="1077256" name="Rectangle 8"/>
          <p:cNvSpPr>
            <a:spLocks noChangeArrowheads="1"/>
          </p:cNvSpPr>
          <p:nvPr/>
        </p:nvSpPr>
        <p:spPr bwMode="auto">
          <a:xfrm>
            <a:off x="206375" y="6211888"/>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00000"/>
              </a:lnSpc>
              <a:spcBef>
                <a:spcPct val="20000"/>
              </a:spcBef>
            </a:pPr>
            <a:r>
              <a:rPr lang="zh-CN" altLang="en-US" sz="2400">
                <a:solidFill>
                  <a:srgbClr val="FF0000"/>
                </a:solidFill>
                <a:effectLst>
                  <a:outerShdw blurRad="38100" dist="38100" dir="2700000" algn="tl">
                    <a:srgbClr val="C0C0C0"/>
                  </a:outerShdw>
                </a:effectLst>
              </a:rPr>
              <a:t>要求：强流放射性核束产生装置；飞行中测量</a:t>
            </a:r>
            <a:endParaRPr lang="zh-CN" altLang="en-US" sz="2400">
              <a:solidFill>
                <a:srgbClr val="FF0000"/>
              </a:solidFill>
              <a:effectLst>
                <a:outerShdw blurRad="38100" dist="38100" dir="2700000" algn="tl">
                  <a:srgbClr val="C0C0C0"/>
                </a:outerShdw>
              </a:effectLst>
              <a:sym typeface="Symbol" pitchFamily="18" charset="2"/>
            </a:endParaRPr>
          </a:p>
        </p:txBody>
      </p:sp>
      <p:sp>
        <p:nvSpPr>
          <p:cNvPr id="7170" name="Rectangle 2"/>
          <p:cNvSpPr>
            <a:spLocks noChangeArrowheads="1"/>
          </p:cNvSpPr>
          <p:nvPr/>
        </p:nvSpPr>
        <p:spPr bwMode="auto">
          <a:xfrm>
            <a:off x="206375" y="98425"/>
            <a:ext cx="48148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3600" b="1">
                <a:solidFill>
                  <a:srgbClr val="336699"/>
                </a:solidFill>
                <a:effectLst>
                  <a:outerShdw blurRad="38100" dist="38100" dir="2700000" algn="tl">
                    <a:srgbClr val="C0C0C0"/>
                  </a:outerShdw>
                </a:effectLst>
              </a:rPr>
              <a:t>主要科学目标</a:t>
            </a:r>
            <a:r>
              <a:rPr lang="zh-CN" altLang="en-US" sz="3600" b="1">
                <a:solidFill>
                  <a:srgbClr val="FF0000"/>
                </a:solidFill>
                <a:effectLst>
                  <a:outerShdw blurRad="38100" dist="38100" dir="2700000" algn="tl">
                    <a:srgbClr val="C0C0C0"/>
                  </a:outerShdw>
                </a:effectLst>
              </a:rPr>
              <a:t>举例</a:t>
            </a:r>
          </a:p>
        </p:txBody>
      </p:sp>
      <p:sp>
        <p:nvSpPr>
          <p:cNvPr id="1077258" name="Line 49"/>
          <p:cNvSpPr>
            <a:spLocks noChangeShapeType="1"/>
          </p:cNvSpPr>
          <p:nvPr/>
        </p:nvSpPr>
        <p:spPr bwMode="auto">
          <a:xfrm>
            <a:off x="0" y="773113"/>
            <a:ext cx="4392613"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77259" name="Title 1"/>
          <p:cNvSpPr>
            <a:spLocks/>
          </p:cNvSpPr>
          <p:nvPr/>
        </p:nvSpPr>
        <p:spPr bwMode="auto">
          <a:xfrm>
            <a:off x="4456113" y="323850"/>
            <a:ext cx="47069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lnSpc>
                <a:spcPct val="100000"/>
              </a:lnSpc>
            </a:pPr>
            <a:r>
              <a:rPr lang="zh-CN" altLang="en-US" sz="2800" b="1">
                <a:solidFill>
                  <a:srgbClr val="336699"/>
                </a:solidFill>
                <a:effectLst>
                  <a:outerShdw blurRad="38100" dist="38100" dir="2700000" algn="tl">
                    <a:srgbClr val="C0C0C0"/>
                  </a:outerShdw>
                </a:effectLst>
              </a:rPr>
              <a:t>短寿命核质量的精确测量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06375" y="98425"/>
            <a:ext cx="48148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3600" b="1">
                <a:solidFill>
                  <a:srgbClr val="336699"/>
                </a:solidFill>
                <a:effectLst>
                  <a:outerShdw blurRad="38100" dist="38100" dir="2700000" algn="tl">
                    <a:srgbClr val="C0C0C0"/>
                  </a:outerShdw>
                </a:effectLst>
              </a:rPr>
              <a:t>主要科学目标</a:t>
            </a:r>
            <a:r>
              <a:rPr lang="zh-CN" altLang="en-US" sz="3600" b="1">
                <a:solidFill>
                  <a:srgbClr val="FF0000"/>
                </a:solidFill>
                <a:effectLst>
                  <a:outerShdw blurRad="38100" dist="38100" dir="2700000" algn="tl">
                    <a:srgbClr val="C0C0C0"/>
                  </a:outerShdw>
                </a:effectLst>
              </a:rPr>
              <a:t>举例</a:t>
            </a:r>
          </a:p>
        </p:txBody>
      </p:sp>
      <p:sp>
        <p:nvSpPr>
          <p:cNvPr id="1083400" name="Line 49"/>
          <p:cNvSpPr>
            <a:spLocks noChangeShapeType="1"/>
          </p:cNvSpPr>
          <p:nvPr/>
        </p:nvSpPr>
        <p:spPr bwMode="auto">
          <a:xfrm>
            <a:off x="0" y="773113"/>
            <a:ext cx="4392613"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83401" name="Title 1"/>
          <p:cNvSpPr>
            <a:spLocks/>
          </p:cNvSpPr>
          <p:nvPr/>
        </p:nvSpPr>
        <p:spPr bwMode="auto">
          <a:xfrm>
            <a:off x="4456113" y="323850"/>
            <a:ext cx="47069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lnSpc>
                <a:spcPct val="100000"/>
              </a:lnSpc>
            </a:pPr>
            <a:r>
              <a:rPr lang="zh-CN" altLang="en-US" sz="2800" b="1">
                <a:solidFill>
                  <a:srgbClr val="336699"/>
                </a:solidFill>
                <a:effectLst>
                  <a:outerShdw blurRad="38100" dist="38100" dir="2700000" algn="tl">
                    <a:srgbClr val="C0C0C0"/>
                  </a:outerShdw>
                </a:effectLst>
              </a:rPr>
              <a:t>空间离子辐射生物学</a:t>
            </a:r>
          </a:p>
        </p:txBody>
      </p:sp>
      <p:sp>
        <p:nvSpPr>
          <p:cNvPr id="1083402" name="Text Box 10"/>
          <p:cNvSpPr txBox="1">
            <a:spLocks noChangeArrowheads="1"/>
          </p:cNvSpPr>
          <p:nvPr/>
        </p:nvSpPr>
        <p:spPr bwMode="auto">
          <a:xfrm>
            <a:off x="250825" y="3789363"/>
            <a:ext cx="4681538"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44500">
              <a:defRPr sz="2400">
                <a:solidFill>
                  <a:schemeClr val="tx1"/>
                </a:solidFill>
                <a:latin typeface="Arial" pitchFamily="34" charset="0"/>
                <a:ea typeface="宋体" pitchFamily="2" charset="-122"/>
              </a:defRPr>
            </a:lvl1pPr>
            <a:lvl2pPr marL="720725">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400">
                <a:solidFill>
                  <a:schemeClr val="tx1"/>
                </a:solidFill>
                <a:latin typeface="Arial" pitchFamily="34" charset="0"/>
                <a:ea typeface="宋体" pitchFamily="2" charset="-122"/>
              </a:defRPr>
            </a:lvl4pPr>
            <a:lvl5pPr>
              <a:defRPr sz="2400">
                <a:solidFill>
                  <a:schemeClr val="tx1"/>
                </a:solidFill>
                <a:latin typeface="Arial" pitchFamily="34" charset="0"/>
                <a:ea typeface="宋体" pitchFamily="2" charset="-122"/>
              </a:defRPr>
            </a:lvl5pPr>
            <a:lvl6pPr eaLnBrk="0" fontAlgn="base" hangingPunct="0">
              <a:spcBef>
                <a:spcPct val="0"/>
              </a:spcBef>
              <a:spcAft>
                <a:spcPct val="0"/>
              </a:spcAft>
              <a:defRPr sz="2400">
                <a:solidFill>
                  <a:schemeClr val="tx1"/>
                </a:solidFill>
                <a:latin typeface="Arial" pitchFamily="34" charset="0"/>
                <a:ea typeface="宋体" pitchFamily="2" charset="-122"/>
              </a:defRPr>
            </a:lvl6pPr>
            <a:lvl7pPr eaLnBrk="0" fontAlgn="base" hangingPunct="0">
              <a:spcBef>
                <a:spcPct val="0"/>
              </a:spcBef>
              <a:spcAft>
                <a:spcPct val="0"/>
              </a:spcAft>
              <a:defRPr sz="2400">
                <a:solidFill>
                  <a:schemeClr val="tx1"/>
                </a:solidFill>
                <a:latin typeface="Arial" pitchFamily="34" charset="0"/>
                <a:ea typeface="宋体" pitchFamily="2" charset="-122"/>
              </a:defRPr>
            </a:lvl7pPr>
            <a:lvl8pPr eaLnBrk="0" fontAlgn="base" hangingPunct="0">
              <a:spcBef>
                <a:spcPct val="0"/>
              </a:spcBef>
              <a:spcAft>
                <a:spcPct val="0"/>
              </a:spcAft>
              <a:defRPr sz="2400">
                <a:solidFill>
                  <a:schemeClr val="tx1"/>
                </a:solidFill>
                <a:latin typeface="Arial" pitchFamily="34" charset="0"/>
                <a:ea typeface="宋体" pitchFamily="2" charset="-122"/>
              </a:defRPr>
            </a:lvl8pPr>
            <a:lvl9pPr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spcBef>
                <a:spcPct val="50000"/>
              </a:spcBef>
            </a:pPr>
            <a:r>
              <a:rPr lang="zh-CN" altLang="en-US" sz="2000">
                <a:effectLst>
                  <a:outerShdw blurRad="38100" dist="38100" dir="2700000" algn="tl">
                    <a:srgbClr val="C0C0C0"/>
                  </a:outerShdw>
                </a:effectLst>
                <a:ea typeface="黑体" pitchFamily="49" charset="-122"/>
                <a:sym typeface="Symbol" pitchFamily="18" charset="2"/>
              </a:rPr>
              <a:t>深空飞行离子辐射的特点：</a:t>
            </a:r>
            <a:r>
              <a:rPr lang="zh-CN" altLang="en-US" sz="2000">
                <a:effectLst>
                  <a:outerShdw blurRad="38100" dist="38100" dir="2700000" algn="tl">
                    <a:srgbClr val="C0C0C0"/>
                  </a:outerShdw>
                </a:effectLst>
                <a:ea typeface="黑体" pitchFamily="49" charset="-122"/>
              </a:rPr>
              <a:t>低剂量率、高</a:t>
            </a:r>
            <a:r>
              <a:rPr lang="en-US" altLang="zh-CN" sz="2000">
                <a:effectLst>
                  <a:outerShdw blurRad="38100" dist="38100" dir="2700000" algn="tl">
                    <a:srgbClr val="C0C0C0"/>
                  </a:outerShdw>
                </a:effectLst>
                <a:ea typeface="黑体" pitchFamily="49" charset="-122"/>
              </a:rPr>
              <a:t>LET</a:t>
            </a:r>
            <a:r>
              <a:rPr lang="zh-CN" altLang="en-US" sz="2000">
                <a:effectLst>
                  <a:outerShdw blurRad="38100" dist="38100" dir="2700000" algn="tl">
                    <a:srgbClr val="C0C0C0"/>
                  </a:outerShdw>
                </a:effectLst>
                <a:ea typeface="黑体" pitchFamily="49" charset="-122"/>
              </a:rPr>
              <a:t>值、照射周期长等，而且高能重离子</a:t>
            </a:r>
            <a:r>
              <a:rPr lang="en-US" altLang="zh-CN" sz="2000">
                <a:effectLst>
                  <a:outerShdw blurRad="38100" dist="38100" dir="2700000" algn="tl">
                    <a:srgbClr val="C0C0C0"/>
                  </a:outerShdw>
                </a:effectLst>
                <a:ea typeface="黑体" pitchFamily="49" charset="-122"/>
              </a:rPr>
              <a:t>(HZE)</a:t>
            </a:r>
            <a:r>
              <a:rPr lang="zh-CN" altLang="en-US" sz="2000">
                <a:effectLst>
                  <a:outerShdw blurRad="38100" dist="38100" dir="2700000" algn="tl">
                    <a:srgbClr val="C0C0C0"/>
                  </a:outerShdw>
                </a:effectLst>
                <a:ea typeface="黑体" pitchFamily="49" charset="-122"/>
              </a:rPr>
              <a:t>比例增加。</a:t>
            </a:r>
            <a:endParaRPr lang="en-US" altLang="zh-CN" sz="2000">
              <a:effectLst>
                <a:outerShdw blurRad="38100" dist="38100" dir="2700000" algn="tl">
                  <a:srgbClr val="C0C0C0"/>
                </a:outerShdw>
              </a:effectLst>
              <a:ea typeface="黑体" pitchFamily="49" charset="-122"/>
            </a:endParaRPr>
          </a:p>
        </p:txBody>
      </p:sp>
      <p:sp>
        <p:nvSpPr>
          <p:cNvPr id="1083403" name="Rectangle 11"/>
          <p:cNvSpPr>
            <a:spLocks noChangeArrowheads="1"/>
          </p:cNvSpPr>
          <p:nvPr/>
        </p:nvSpPr>
        <p:spPr bwMode="auto">
          <a:xfrm>
            <a:off x="296863" y="4960938"/>
            <a:ext cx="46355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360363">
              <a:lnSpc>
                <a:spcPct val="100000"/>
              </a:lnSpc>
            </a:pPr>
            <a:r>
              <a:rPr lang="zh-CN" altLang="en-US" b="1">
                <a:solidFill>
                  <a:srgbClr val="0000FF"/>
                </a:solidFill>
                <a:effectLst>
                  <a:outerShdw blurRad="38100" dist="38100" dir="2700000" algn="tl">
                    <a:srgbClr val="C0C0C0"/>
                  </a:outerShdw>
                </a:effectLst>
              </a:rPr>
              <a:t>效应未知！重离子束流是</a:t>
            </a:r>
            <a:r>
              <a:rPr lang="en-US" altLang="zh-CN" b="1">
                <a:solidFill>
                  <a:srgbClr val="0000FF"/>
                </a:solidFill>
                <a:effectLst>
                  <a:outerShdw blurRad="38100" dist="38100" dir="2700000" algn="tl">
                    <a:srgbClr val="C0C0C0"/>
                  </a:outerShdw>
                </a:effectLst>
              </a:rPr>
              <a:t>HZE</a:t>
            </a:r>
            <a:r>
              <a:rPr lang="zh-CN" altLang="en-US" b="1">
                <a:solidFill>
                  <a:srgbClr val="0000FF"/>
                </a:solidFill>
                <a:effectLst>
                  <a:outerShdw blurRad="38100" dist="38100" dir="2700000" algn="tl">
                    <a:srgbClr val="C0C0C0"/>
                  </a:outerShdw>
                </a:effectLst>
              </a:rPr>
              <a:t>离子地面模拟的唯一途径</a:t>
            </a:r>
          </a:p>
        </p:txBody>
      </p:sp>
      <p:sp>
        <p:nvSpPr>
          <p:cNvPr id="1083404" name="Rectangle 12"/>
          <p:cNvSpPr>
            <a:spLocks noChangeArrowheads="1"/>
          </p:cNvSpPr>
          <p:nvPr/>
        </p:nvSpPr>
        <p:spPr bwMode="auto">
          <a:xfrm>
            <a:off x="385763" y="5859463"/>
            <a:ext cx="4500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01700" indent="-901700" eaLnBrk="1" hangingPunct="1">
              <a:lnSpc>
                <a:spcPct val="100000"/>
              </a:lnSpc>
              <a:spcBef>
                <a:spcPct val="20000"/>
              </a:spcBef>
            </a:pPr>
            <a:r>
              <a:rPr lang="zh-CN" altLang="en-US" sz="2400">
                <a:solidFill>
                  <a:srgbClr val="FF0000"/>
                </a:solidFill>
                <a:effectLst>
                  <a:outerShdw blurRad="38100" dist="38100" dir="2700000" algn="tl">
                    <a:srgbClr val="C0C0C0"/>
                  </a:outerShdw>
                </a:effectLst>
              </a:rPr>
              <a:t>要求：几十</a:t>
            </a:r>
            <a:r>
              <a:rPr lang="en-US" altLang="zh-CN" sz="2400">
                <a:solidFill>
                  <a:srgbClr val="FF0000"/>
                </a:solidFill>
                <a:effectLst>
                  <a:outerShdw blurRad="38100" dist="38100" dir="2700000" algn="tl">
                    <a:srgbClr val="C0C0C0"/>
                  </a:outerShdw>
                </a:effectLst>
              </a:rPr>
              <a:t>MeV/u~</a:t>
            </a:r>
            <a:r>
              <a:rPr lang="zh-CN" altLang="en-US" sz="2400">
                <a:solidFill>
                  <a:srgbClr val="FF0000"/>
                </a:solidFill>
                <a:effectLst>
                  <a:outerShdw blurRad="38100" dist="38100" dir="2700000" algn="tl">
                    <a:srgbClr val="C0C0C0"/>
                  </a:outerShdw>
                </a:effectLst>
              </a:rPr>
              <a:t>几个</a:t>
            </a:r>
            <a:r>
              <a:rPr lang="en-US" altLang="zh-CN" sz="2400">
                <a:solidFill>
                  <a:srgbClr val="FF0000"/>
                </a:solidFill>
                <a:effectLst>
                  <a:outerShdw blurRad="38100" dist="38100" dir="2700000" algn="tl">
                    <a:srgbClr val="C0C0C0"/>
                  </a:outerShdw>
                </a:effectLst>
              </a:rPr>
              <a:t>GeV/u</a:t>
            </a:r>
            <a:r>
              <a:rPr lang="zh-CN" altLang="en-US" sz="2400">
                <a:solidFill>
                  <a:srgbClr val="FF0000"/>
                </a:solidFill>
                <a:effectLst>
                  <a:outerShdw blurRad="38100" dist="38100" dir="2700000" algn="tl">
                    <a:srgbClr val="C0C0C0"/>
                  </a:outerShdw>
                </a:effectLst>
              </a:rPr>
              <a:t>的重离子束流</a:t>
            </a:r>
            <a:endParaRPr lang="zh-CN" altLang="en-US" sz="2400">
              <a:solidFill>
                <a:srgbClr val="FF0000"/>
              </a:solidFill>
              <a:effectLst>
                <a:outerShdw blurRad="38100" dist="38100" dir="2700000" algn="tl">
                  <a:srgbClr val="C0C0C0"/>
                </a:outerShdw>
              </a:effectLst>
              <a:sym typeface="Symbol" pitchFamily="18" charset="2"/>
            </a:endParaRPr>
          </a:p>
        </p:txBody>
      </p:sp>
      <p:pic>
        <p:nvPicPr>
          <p:cNvPr id="1083406" name="Picture 14"/>
          <p:cNvPicPr>
            <a:picLocks noChangeAspect="1" noChangeArrowheads="1"/>
          </p:cNvPicPr>
          <p:nvPr/>
        </p:nvPicPr>
        <p:blipFill>
          <a:blip r:embed="rId4">
            <a:extLst>
              <a:ext uri="{28A0092B-C50C-407E-A947-70E740481C1C}">
                <a14:useLocalDpi xmlns:a14="http://schemas.microsoft.com/office/drawing/2010/main" val="0"/>
              </a:ext>
            </a:extLst>
          </a:blip>
          <a:srcRect r="748" b="4364"/>
          <a:stretch>
            <a:fillRect/>
          </a:stretch>
        </p:blipFill>
        <p:spPr bwMode="auto">
          <a:xfrm>
            <a:off x="385763" y="1223963"/>
            <a:ext cx="3781425" cy="2257425"/>
          </a:xfrm>
          <a:prstGeom prst="rect">
            <a:avLst/>
          </a:prstGeom>
          <a:noFill/>
          <a:ln w="9525">
            <a:solidFill>
              <a:srgbClr val="5F5F5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3407" name="Picture 8" descr="space2-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1133475"/>
            <a:ext cx="41656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3413" name="Group 21"/>
          <p:cNvGrpSpPr>
            <a:grpSpLocks/>
          </p:cNvGrpSpPr>
          <p:nvPr/>
        </p:nvGrpSpPr>
        <p:grpSpPr bwMode="auto">
          <a:xfrm>
            <a:off x="5238750" y="3833813"/>
            <a:ext cx="3429000" cy="2909887"/>
            <a:chOff x="3419" y="743"/>
            <a:chExt cx="2160" cy="1833"/>
          </a:xfrm>
        </p:grpSpPr>
        <p:graphicFrame>
          <p:nvGraphicFramePr>
            <p:cNvPr id="1083405" name="Object 13"/>
            <p:cNvGraphicFramePr>
              <a:graphicFrameLocks noChangeAspect="1"/>
            </p:cNvGraphicFramePr>
            <p:nvPr/>
          </p:nvGraphicFramePr>
          <p:xfrm>
            <a:off x="3419" y="743"/>
            <a:ext cx="2160" cy="1833"/>
          </p:xfrm>
          <a:graphic>
            <a:graphicData uri="http://schemas.openxmlformats.org/presentationml/2006/ole">
              <mc:AlternateContent xmlns:mc="http://schemas.openxmlformats.org/markup-compatibility/2006">
                <mc:Choice xmlns:v="urn:schemas-microsoft-com:vml" Requires="v">
                  <p:oleObj spid="_x0000_s1083435" name="Jandel SigmaPlot Graphic" r:id="rId6" imgW="6348600" imgH="6132600" progId="JSSPWGraphic">
                    <p:embed/>
                  </p:oleObj>
                </mc:Choice>
                <mc:Fallback>
                  <p:oleObj name="Jandel SigmaPlot Graphic" r:id="rId6" imgW="6348600" imgH="6132600" progId="JSSPWGraphic">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l="4424" t="8981" r="10378" b="4051"/>
                        <a:stretch>
                          <a:fillRect/>
                        </a:stretch>
                      </p:blipFill>
                      <p:spPr bwMode="auto">
                        <a:xfrm>
                          <a:off x="3419" y="743"/>
                          <a:ext cx="2160" cy="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rgbClr val="2D5AB3"/>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3410" name="Line 18"/>
            <p:cNvSpPr>
              <a:spLocks noChangeShapeType="1"/>
            </p:cNvSpPr>
            <p:nvPr/>
          </p:nvSpPr>
          <p:spPr bwMode="auto">
            <a:xfrm>
              <a:off x="4127" y="2047"/>
              <a:ext cx="56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083411" name="Rectangle 19"/>
            <p:cNvSpPr>
              <a:spLocks noChangeArrowheads="1"/>
            </p:cNvSpPr>
            <p:nvPr/>
          </p:nvSpPr>
          <p:spPr bwMode="auto">
            <a:xfrm>
              <a:off x="3812" y="1791"/>
              <a:ext cx="1081"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55600" indent="-127000"/>
              <a:r>
                <a:rPr lang="en-US" altLang="zh-CN" sz="1400" b="1">
                  <a:effectLst>
                    <a:outerShdw blurRad="38100" dist="38100" dir="2700000" algn="tl">
                      <a:srgbClr val="C0C0C0"/>
                    </a:outerShdw>
                  </a:effectLst>
                  <a:latin typeface="Times New Roman" pitchFamily="18" charset="0"/>
                  <a:sym typeface="Symbol" pitchFamily="18" charset="2"/>
                </a:rPr>
                <a:t>10 MeV~ 10 GeV</a:t>
              </a:r>
            </a:p>
          </p:txBody>
        </p:sp>
        <p:sp>
          <p:nvSpPr>
            <p:cNvPr id="1083412" name="Rectangle 20"/>
            <p:cNvSpPr>
              <a:spLocks noChangeArrowheads="1"/>
            </p:cNvSpPr>
            <p:nvPr/>
          </p:nvSpPr>
          <p:spPr bwMode="auto">
            <a:xfrm>
              <a:off x="4127" y="799"/>
              <a:ext cx="567" cy="1559"/>
            </a:xfrm>
            <a:prstGeom prst="rect">
              <a:avLst/>
            </a:prstGeom>
            <a:solidFill>
              <a:srgbClr val="808080">
                <a:alpha val="46001"/>
              </a:srgbClr>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1500" y="98425"/>
            <a:ext cx="44100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en-US" altLang="zh-CN" sz="3600" b="1" dirty="0" smtClean="0">
                <a:solidFill>
                  <a:srgbClr val="336699"/>
                </a:solidFill>
                <a:effectLst>
                  <a:outerShdw blurRad="38100" dist="38100" dir="2700000" algn="tl">
                    <a:srgbClr val="C0C0C0"/>
                  </a:outerShdw>
                </a:effectLst>
              </a:rPr>
              <a:t>HIAF</a:t>
            </a:r>
            <a:r>
              <a:rPr lang="zh-CN" altLang="en-US" sz="3600" b="1" dirty="0" smtClean="0">
                <a:solidFill>
                  <a:srgbClr val="336699"/>
                </a:solidFill>
                <a:effectLst>
                  <a:outerShdw blurRad="38100" dist="38100" dir="2700000" algn="tl">
                    <a:srgbClr val="C0C0C0"/>
                  </a:outerShdw>
                </a:effectLst>
              </a:rPr>
              <a:t>装置总体方案</a:t>
            </a:r>
            <a:endParaRPr lang="zh-CN" altLang="en-US" sz="3600" b="1" dirty="0">
              <a:solidFill>
                <a:srgbClr val="336699"/>
              </a:solidFill>
              <a:effectLst>
                <a:outerShdw blurRad="38100" dist="38100" dir="2700000" algn="tl">
                  <a:srgbClr val="C0C0C0"/>
                </a:outerShdw>
              </a:effectLst>
            </a:endParaRPr>
          </a:p>
        </p:txBody>
      </p:sp>
      <p:sp>
        <p:nvSpPr>
          <p:cNvPr id="1134596" name="Line 49"/>
          <p:cNvSpPr>
            <a:spLocks noChangeShapeType="1"/>
          </p:cNvSpPr>
          <p:nvPr/>
        </p:nvSpPr>
        <p:spPr bwMode="auto">
          <a:xfrm>
            <a:off x="-1" y="773113"/>
            <a:ext cx="4140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134597" name="Rectangle 5"/>
          <p:cNvSpPr>
            <a:spLocks noChangeArrowheads="1"/>
          </p:cNvSpPr>
          <p:nvPr/>
        </p:nvSpPr>
        <p:spPr bwMode="auto">
          <a:xfrm>
            <a:off x="5021263" y="1493838"/>
            <a:ext cx="2520950" cy="449262"/>
          </a:xfrm>
          <a:prstGeom prst="rect">
            <a:avLst/>
          </a:prstGeom>
          <a:solidFill>
            <a:schemeClr val="bg1"/>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 name="矩形 4"/>
          <p:cNvSpPr>
            <a:spLocks noChangeArrowheads="1"/>
          </p:cNvSpPr>
          <p:nvPr/>
        </p:nvSpPr>
        <p:spPr bwMode="auto">
          <a:xfrm>
            <a:off x="1035232" y="889749"/>
            <a:ext cx="7542213" cy="422423"/>
          </a:xfrm>
          <a:prstGeom prst="rect">
            <a:avLst/>
          </a:prstGeom>
          <a:noFill/>
          <a:ln w="9525">
            <a:noFill/>
            <a:miter lim="800000"/>
            <a:headEnd/>
            <a:tailEnd/>
          </a:ln>
        </p:spPr>
        <p:txBody>
          <a:bodyPr wrap="square">
            <a:spAutoFit/>
          </a:bodyPr>
          <a:lstStyle/>
          <a:p>
            <a:pPr algn="l"/>
            <a:r>
              <a:rPr lang="zh-CN" altLang="en-US" sz="1950" b="1" dirty="0">
                <a:solidFill>
                  <a:srgbClr val="003366"/>
                </a:solidFill>
                <a:latin typeface="微软雅黑" pitchFamily="34" charset="-122"/>
                <a:ea typeface="微软雅黑" pitchFamily="34" charset="-122"/>
              </a:rPr>
              <a:t>强流脉冲超导重离子直线 </a:t>
            </a:r>
            <a:r>
              <a:rPr lang="en-US" altLang="zh-CN" sz="1950" b="1" dirty="0" smtClean="0">
                <a:solidFill>
                  <a:srgbClr val="003366"/>
                </a:solidFill>
                <a:latin typeface="微软雅黑" pitchFamily="34" charset="-122"/>
                <a:ea typeface="微软雅黑" pitchFamily="34" charset="-122"/>
              </a:rPr>
              <a:t>+</a:t>
            </a:r>
            <a:r>
              <a:rPr lang="zh-CN" altLang="en-US" sz="1950" b="1" dirty="0" smtClean="0">
                <a:solidFill>
                  <a:srgbClr val="003366"/>
                </a:solidFill>
                <a:latin typeface="微软雅黑" pitchFamily="34" charset="-122"/>
                <a:ea typeface="微软雅黑" pitchFamily="34" charset="-122"/>
              </a:rPr>
              <a:t>大</a:t>
            </a:r>
            <a:r>
              <a:rPr lang="zh-CN" altLang="en-US" sz="1950" b="1" dirty="0">
                <a:solidFill>
                  <a:srgbClr val="003366"/>
                </a:solidFill>
                <a:latin typeface="微软雅黑" pitchFamily="34" charset="-122"/>
                <a:ea typeface="微软雅黑" pitchFamily="34" charset="-122"/>
              </a:rPr>
              <a:t>接受度增强器 </a:t>
            </a:r>
            <a:r>
              <a:rPr lang="en-US" altLang="zh-CN" sz="1950" b="1" dirty="0" smtClean="0">
                <a:solidFill>
                  <a:srgbClr val="003366"/>
                </a:solidFill>
                <a:latin typeface="微软雅黑" pitchFamily="34" charset="-122"/>
                <a:ea typeface="微软雅黑" pitchFamily="34" charset="-122"/>
              </a:rPr>
              <a:t>+</a:t>
            </a:r>
            <a:r>
              <a:rPr lang="zh-CN" altLang="en-US" sz="1950" b="1" dirty="0" smtClean="0">
                <a:solidFill>
                  <a:srgbClr val="003366"/>
                </a:solidFill>
                <a:latin typeface="微软雅黑" pitchFamily="34" charset="-122"/>
                <a:ea typeface="微软雅黑" pitchFamily="34" charset="-122"/>
              </a:rPr>
              <a:t>超</a:t>
            </a:r>
            <a:r>
              <a:rPr lang="zh-CN" altLang="en-US" sz="1950" b="1" dirty="0">
                <a:solidFill>
                  <a:srgbClr val="003366"/>
                </a:solidFill>
                <a:latin typeface="微软雅黑" pitchFamily="34" charset="-122"/>
                <a:ea typeface="微软雅黑" pitchFamily="34" charset="-122"/>
              </a:rPr>
              <a:t>短束团压缩储存</a:t>
            </a:r>
            <a:r>
              <a:rPr lang="zh-CN" altLang="en-US" sz="1950" b="1" dirty="0" smtClean="0">
                <a:solidFill>
                  <a:srgbClr val="003366"/>
                </a:solidFill>
                <a:latin typeface="微软雅黑" pitchFamily="34" charset="-122"/>
                <a:ea typeface="微软雅黑" pitchFamily="34" charset="-122"/>
              </a:rPr>
              <a:t>环</a:t>
            </a:r>
            <a:endParaRPr lang="en-US" altLang="zh-CN" sz="1950" b="1" dirty="0">
              <a:solidFill>
                <a:srgbClr val="C00000"/>
              </a:solidFill>
              <a:latin typeface="微软雅黑" pitchFamily="34" charset="-122"/>
              <a:ea typeface="微软雅黑" pitchFamily="34" charset="-122"/>
            </a:endParaRPr>
          </a:p>
        </p:txBody>
      </p:sp>
      <p:sp>
        <p:nvSpPr>
          <p:cNvPr id="12" name="矩形 4"/>
          <p:cNvSpPr>
            <a:spLocks noChangeArrowheads="1"/>
          </p:cNvSpPr>
          <p:nvPr/>
        </p:nvSpPr>
        <p:spPr bwMode="auto">
          <a:xfrm>
            <a:off x="1382882" y="1321658"/>
            <a:ext cx="1871662" cy="609600"/>
          </a:xfrm>
          <a:prstGeom prst="rect">
            <a:avLst/>
          </a:prstGeom>
          <a:noFill/>
          <a:ln w="9525">
            <a:noFill/>
            <a:miter lim="800000"/>
            <a:headEnd/>
            <a:tailEnd/>
          </a:ln>
        </p:spPr>
        <p:txBody>
          <a:bodyPr>
            <a:spAutoFit/>
          </a:bodyPr>
          <a:lstStyle/>
          <a:p>
            <a:r>
              <a:rPr lang="zh-CN" altLang="en-US" sz="1700" b="1" dirty="0">
                <a:solidFill>
                  <a:srgbClr val="003366"/>
                </a:solidFill>
                <a:latin typeface="Times New Roman" pitchFamily="18" charset="0"/>
                <a:ea typeface="仿宋_GB2312" pitchFamily="49" charset="-122"/>
              </a:rPr>
              <a:t>脉冲流强最</a:t>
            </a:r>
          </a:p>
          <a:p>
            <a:r>
              <a:rPr lang="zh-CN" altLang="en-US" sz="1700" b="1" dirty="0">
                <a:solidFill>
                  <a:srgbClr val="003366"/>
                </a:solidFill>
                <a:latin typeface="Times New Roman" pitchFamily="18" charset="0"/>
                <a:ea typeface="仿宋_GB2312" pitchFamily="49" charset="-122"/>
              </a:rPr>
              <a:t>高超导直线</a:t>
            </a:r>
          </a:p>
        </p:txBody>
      </p:sp>
      <p:sp>
        <p:nvSpPr>
          <p:cNvPr id="13" name="矩形 4"/>
          <p:cNvSpPr>
            <a:spLocks noChangeArrowheads="1"/>
          </p:cNvSpPr>
          <p:nvPr/>
        </p:nvSpPr>
        <p:spPr bwMode="auto">
          <a:xfrm>
            <a:off x="3797472" y="1315308"/>
            <a:ext cx="2447925" cy="609600"/>
          </a:xfrm>
          <a:prstGeom prst="rect">
            <a:avLst/>
          </a:prstGeom>
          <a:noFill/>
          <a:ln w="9525">
            <a:noFill/>
            <a:miter lim="800000"/>
            <a:headEnd/>
            <a:tailEnd/>
          </a:ln>
        </p:spPr>
        <p:txBody>
          <a:bodyPr>
            <a:spAutoFit/>
          </a:bodyPr>
          <a:lstStyle/>
          <a:p>
            <a:r>
              <a:rPr lang="zh-CN" altLang="en-US" sz="1700" b="1" dirty="0">
                <a:solidFill>
                  <a:srgbClr val="003366"/>
                </a:solidFill>
                <a:latin typeface="仿宋_GB2312" pitchFamily="49" charset="-122"/>
                <a:ea typeface="仿宋_GB2312" pitchFamily="49" charset="-122"/>
              </a:rPr>
              <a:t>注入能量最高</a:t>
            </a:r>
          </a:p>
          <a:p>
            <a:r>
              <a:rPr lang="zh-CN" altLang="en-US" sz="1700" b="1" dirty="0">
                <a:solidFill>
                  <a:srgbClr val="003366"/>
                </a:solidFill>
                <a:latin typeface="仿宋_GB2312" pitchFamily="49" charset="-122"/>
                <a:ea typeface="仿宋_GB2312" pitchFamily="49" charset="-122"/>
              </a:rPr>
              <a:t>累积流强最高</a:t>
            </a:r>
          </a:p>
        </p:txBody>
      </p:sp>
      <p:sp>
        <p:nvSpPr>
          <p:cNvPr id="14" name="矩形 4"/>
          <p:cNvSpPr>
            <a:spLocks noChangeArrowheads="1"/>
          </p:cNvSpPr>
          <p:nvPr/>
        </p:nvSpPr>
        <p:spPr bwMode="auto">
          <a:xfrm>
            <a:off x="6240648" y="1337533"/>
            <a:ext cx="2016125" cy="609600"/>
          </a:xfrm>
          <a:prstGeom prst="rect">
            <a:avLst/>
          </a:prstGeom>
          <a:noFill/>
          <a:ln w="9525">
            <a:noFill/>
            <a:miter lim="800000"/>
            <a:headEnd/>
            <a:tailEnd/>
          </a:ln>
        </p:spPr>
        <p:txBody>
          <a:bodyPr>
            <a:spAutoFit/>
          </a:bodyPr>
          <a:lstStyle/>
          <a:p>
            <a:r>
              <a:rPr lang="zh-CN" altLang="en-US" sz="1700" b="1" dirty="0">
                <a:solidFill>
                  <a:srgbClr val="003366"/>
                </a:solidFill>
                <a:latin typeface="仿宋_GB2312" pitchFamily="49" charset="-122"/>
                <a:ea typeface="仿宋_GB2312" pitchFamily="49" charset="-122"/>
              </a:rPr>
              <a:t>纳秒束团压缩</a:t>
            </a:r>
          </a:p>
          <a:p>
            <a:r>
              <a:rPr lang="zh-CN" altLang="en-US" sz="1700" b="1" dirty="0">
                <a:solidFill>
                  <a:srgbClr val="003366"/>
                </a:solidFill>
                <a:latin typeface="仿宋_GB2312" pitchFamily="49" charset="-122"/>
                <a:ea typeface="仿宋_GB2312" pitchFamily="49" charset="-122"/>
              </a:rPr>
              <a:t>高能束流冷却</a:t>
            </a:r>
          </a:p>
        </p:txBody>
      </p:sp>
      <p:pic>
        <p:nvPicPr>
          <p:cNvPr id="35" name="Picture 2"/>
          <p:cNvPicPr>
            <a:picLocks noChangeAspect="1" noChangeArrowheads="1"/>
          </p:cNvPicPr>
          <p:nvPr/>
        </p:nvPicPr>
        <p:blipFill>
          <a:blip r:embed="rId3" cstate="print"/>
          <a:srcRect/>
          <a:stretch>
            <a:fillRect/>
          </a:stretch>
        </p:blipFill>
        <p:spPr bwMode="auto">
          <a:xfrm>
            <a:off x="17215" y="2128656"/>
            <a:ext cx="9144000" cy="4720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41092</TotalTime>
  <Words>2696</Words>
  <Application>Microsoft Office PowerPoint</Application>
  <PresentationFormat>全屏显示(4:3)</PresentationFormat>
  <Paragraphs>679</Paragraphs>
  <Slides>36</Slides>
  <Notes>10</Notes>
  <HiddenSlides>0</HiddenSlides>
  <MMClips>0</MMClips>
  <ScaleCrop>false</ScaleCrop>
  <HeadingPairs>
    <vt:vector size="8" baseType="variant">
      <vt:variant>
        <vt:lpstr>已用的字体</vt:lpstr>
      </vt:variant>
      <vt:variant>
        <vt:i4>16</vt:i4>
      </vt:variant>
      <vt:variant>
        <vt:lpstr>主题</vt:lpstr>
      </vt:variant>
      <vt:variant>
        <vt:i4>9</vt:i4>
      </vt:variant>
      <vt:variant>
        <vt:lpstr>嵌入 OLE 服务器</vt:lpstr>
      </vt:variant>
      <vt:variant>
        <vt:i4>2</vt:i4>
      </vt:variant>
      <vt:variant>
        <vt:lpstr>幻灯片标题</vt:lpstr>
      </vt:variant>
      <vt:variant>
        <vt:i4>36</vt:i4>
      </vt:variant>
    </vt:vector>
  </HeadingPairs>
  <TitlesOfParts>
    <vt:vector size="63" baseType="lpstr">
      <vt:lpstr>Arial</vt:lpstr>
      <vt:lpstr>宋体</vt:lpstr>
      <vt:lpstr>Lucida Grande</vt:lpstr>
      <vt:lpstr>黑体</vt:lpstr>
      <vt:lpstr>Times New Roman</vt:lpstr>
      <vt:lpstr>楷体_GB2312</vt:lpstr>
      <vt:lpstr>Bookman Old Style</vt:lpstr>
      <vt:lpstr>Symbol</vt:lpstr>
      <vt:lpstr>Arial Narrow</vt:lpstr>
      <vt:lpstr>Wingdings</vt:lpstr>
      <vt:lpstr>Verdana</vt:lpstr>
      <vt:lpstr>Dotum</vt:lpstr>
      <vt:lpstr>仿宋_GB2312</vt:lpstr>
      <vt:lpstr>华文楷体</vt:lpstr>
      <vt:lpstr>Calibri</vt:lpstr>
      <vt:lpstr>Tahoma</vt:lpstr>
      <vt:lpstr>默认设计模板</vt:lpstr>
      <vt:lpstr>1_默认设计模板</vt:lpstr>
      <vt:lpstr>2_默认设计模板</vt:lpstr>
      <vt:lpstr>3_默认设计模板</vt:lpstr>
      <vt:lpstr>Office 主题</vt:lpstr>
      <vt:lpstr>4_默认设计模板</vt:lpstr>
      <vt:lpstr>5_默认设计模板</vt:lpstr>
      <vt:lpstr>6_默认设计模板</vt:lpstr>
      <vt:lpstr>7_默认设计模板</vt:lpstr>
      <vt:lpstr>Jandel SigmaPlot Graphic</vt:lpstr>
      <vt:lpstr>公式</vt:lpstr>
      <vt:lpstr>PowerPoint 演示文稿</vt:lpstr>
      <vt:lpstr>PowerPoint 演示文稿</vt:lpstr>
      <vt:lpstr>原子核层次的前沿科学问题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Application of electron cooling in HIAF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用户</cp:lastModifiedBy>
  <cp:revision>2442</cp:revision>
  <cp:lastPrinted>1601-01-01T00:00:00Z</cp:lastPrinted>
  <dcterms:created xsi:type="dcterms:W3CDTF">2010-02-17T12:55:36Z</dcterms:created>
  <dcterms:modified xsi:type="dcterms:W3CDTF">2014-08-13T15:39:02Z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