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4396FF1-A86A-4606-BD36-6D20ECADBFE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D6EEE9-C50B-4664-9A51-A6ABE1E6D5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6FF1-A86A-4606-BD36-6D20ECADBFE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EEE9-C50B-4664-9A51-A6ABE1E6D5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4396FF1-A86A-4606-BD36-6D20ECADBFE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1D6EEE9-C50B-4664-9A51-A6ABE1E6D5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6FF1-A86A-4606-BD36-6D20ECADBFE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D6EEE9-C50B-4664-9A51-A6ABE1E6D53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6FF1-A86A-4606-BD36-6D20ECADBFE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1D6EEE9-C50B-4664-9A51-A6ABE1E6D53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4396FF1-A86A-4606-BD36-6D20ECADBFE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1D6EEE9-C50B-4664-9A51-A6ABE1E6D53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4396FF1-A86A-4606-BD36-6D20ECADBFE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1D6EEE9-C50B-4664-9A51-A6ABE1E6D53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CN" altLang="en-US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6FF1-A86A-4606-BD36-6D20ECADBFE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D6EEE9-C50B-4664-9A51-A6ABE1E6D5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6FF1-A86A-4606-BD36-6D20ECADBFE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D6EEE9-C50B-4664-9A51-A6ABE1E6D5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6FF1-A86A-4606-BD36-6D20ECADBFE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D6EEE9-C50B-4664-9A51-A6ABE1E6D53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4396FF1-A86A-4606-BD36-6D20ECADBFE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1D6EEE9-C50B-4664-9A51-A6ABE1E6D53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396FF1-A86A-4606-BD36-6D20ECADBFE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D6EEE9-C50B-4664-9A51-A6ABE1E6D5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8064896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The </a:t>
            </a:r>
            <a:r>
              <a:rPr lang="en-US" altLang="zh-CN" dirty="0"/>
              <a:t>FOCUSING PROPERTIES OF </a:t>
            </a:r>
            <a:r>
              <a:rPr lang="en-US" altLang="zh-CN" dirty="0" smtClean="0"/>
              <a:t>LOW </a:t>
            </a:r>
            <a:r>
              <a:rPr lang="en-US" altLang="zh-CN" dirty="0"/>
              <a:t>ENERGY CW PROTON LIANCS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The 12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Symposium on Accelerator Physics,  Lanzhou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4221088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/>
              <a:t>Li </a:t>
            </a:r>
            <a:r>
              <a:rPr lang="en-US" altLang="zh-CN" sz="2000" dirty="0" err="1" smtClean="0"/>
              <a:t>Zhihui</a:t>
            </a:r>
            <a:endParaRPr lang="en-US" altLang="zh-CN" sz="2000" dirty="0" smtClean="0"/>
          </a:p>
          <a:p>
            <a:pPr algn="ctr"/>
            <a:endParaRPr lang="en-US" altLang="zh-CN" sz="2000" dirty="0" smtClean="0"/>
          </a:p>
          <a:p>
            <a:pPr algn="ctr"/>
            <a:r>
              <a:rPr lang="en-US" altLang="zh-CN" sz="2000" dirty="0" smtClean="0"/>
              <a:t>Institute of Nuclear Science and Technology, Sichuan University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2711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流强极限</a:t>
            </a:r>
            <a:endParaRPr lang="zh-CN" alt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矩形 3"/>
              <p:cNvSpPr/>
              <p:nvPr/>
            </p:nvSpPr>
            <p:spPr>
              <a:xfrm>
                <a:off x="7020272" y="1916832"/>
                <a:ext cx="18153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zh-CN" sz="2400" kern="800">
                          <a:latin typeface="Cambria Math"/>
                          <a:ea typeface="宋体"/>
                          <a:cs typeface="Times New Roman"/>
                        </a:rPr>
                        <m:t>1≥</m:t>
                      </m:r>
                      <m:r>
                        <m:rPr>
                          <m:sty m:val="p"/>
                        </m:rPr>
                        <a:rPr lang="en-GB" altLang="zh-CN" sz="2400" kern="800">
                          <a:latin typeface="Cambria Math"/>
                          <a:ea typeface="宋体"/>
                          <a:cs typeface="Times New Roman"/>
                        </a:rPr>
                        <m:t>u</m:t>
                      </m:r>
                      <m:r>
                        <a:rPr lang="en-GB" altLang="zh-CN" sz="2400" kern="800">
                          <a:latin typeface="Cambria Math"/>
                          <a:ea typeface="宋体"/>
                          <a:cs typeface="Times New Roman"/>
                        </a:rPr>
                        <m:t>≥0.4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1916832"/>
                <a:ext cx="1815369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222526"/>
              </p:ext>
            </p:extLst>
          </p:nvPr>
        </p:nvGraphicFramePr>
        <p:xfrm>
          <a:off x="611560" y="1556792"/>
          <a:ext cx="6480720" cy="5125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Graph" r:id="rId4" imgW="4131869" imgH="2901696" progId="Origin50.Graph">
                  <p:embed/>
                </p:oleObj>
              </mc:Choice>
              <mc:Fallback>
                <p:oleObj name="Graph" r:id="rId4" imgW="4131869" imgH="2901696" progId="Origin50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074" t="6850" r="9969"/>
                      <a:stretch>
                        <a:fillRect/>
                      </a:stretch>
                    </p:blipFill>
                    <p:spPr bwMode="auto">
                      <a:xfrm>
                        <a:off x="611560" y="1556792"/>
                        <a:ext cx="6480720" cy="51252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矩形 6"/>
              <p:cNvSpPr/>
              <p:nvPr/>
            </p:nvSpPr>
            <p:spPr>
              <a:xfrm>
                <a:off x="7124362" y="2821535"/>
                <a:ext cx="1408078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zh-CN" altLang="zh-CN" sz="2400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GB" altLang="zh-CN" sz="2400">
                              <a:effectLst/>
                              <a:latin typeface="Cambria Math"/>
                              <a:ea typeface="宋体"/>
                              <a:cs typeface="Times New Roman"/>
                            </a:rPr>
                            <m:t>R</m:t>
                          </m:r>
                        </m:e>
                      </m:acc>
                      <m:r>
                        <a:rPr lang="en-GB" altLang="zh-CN" sz="2400" i="1">
                          <a:effectLst/>
                          <a:latin typeface="Cambria Math"/>
                          <a:ea typeface="宋体"/>
                          <a:cs typeface="Times New Roman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zh-CN" altLang="zh-CN" sz="2400" i="1">
                              <a:effectLst/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zh-CN" altLang="zh-CN" sz="2400" i="1">
                                  <a:effectLst/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altLang="zh-CN" sz="2400" i="1">
                                  <a:effectLst/>
                                  <a:latin typeface="Cambria Math"/>
                                  <a:ea typeface="宋体"/>
                                  <a:cs typeface="Times New Roman"/>
                                </a:rPr>
                                <m:t>𝜖</m:t>
                              </m:r>
                              <m:r>
                                <a:rPr lang="en-GB" altLang="zh-CN" sz="2400" i="1">
                                  <a:effectLst/>
                                  <a:latin typeface="Cambria Math"/>
                                  <a:ea typeface="宋体"/>
                                  <a:cs typeface="Times New Roman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en-GB" altLang="zh-CN" sz="2400" i="1">
                                  <a:effectLst/>
                                  <a:latin typeface="Cambria Math"/>
                                  <a:ea typeface="宋体"/>
                                  <a:cs typeface="Times New Roman"/>
                                </a:rPr>
                                <m:t>𝜎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4362" y="2821535"/>
                <a:ext cx="1408078" cy="118352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164288" y="4479503"/>
                <a:ext cx="14026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i="1" smtClean="0">
                          <a:latin typeface="Cambria Math"/>
                        </a:rPr>
                        <m:t>𝜇</m:t>
                      </m:r>
                      <m:r>
                        <a:rPr lang="en-US" altLang="zh-CN" sz="2400" b="0" i="1" smtClean="0">
                          <a:latin typeface="Cambria Math"/>
                        </a:rPr>
                        <m:t>&gt;0.71</m:t>
                      </m:r>
                    </m:oMath>
                  </m:oMathPara>
                </a14:m>
                <a:endParaRPr lang="en-US" altLang="zh-CN" sz="2400" b="0" i="1" dirty="0" smtClean="0">
                  <a:latin typeface="Cambria Math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4479503"/>
                <a:ext cx="1402628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706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结论与展望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低能</a:t>
            </a:r>
            <a:r>
              <a:rPr lang="en-US" altLang="zh-CN" dirty="0" smtClean="0"/>
              <a:t>CW</a:t>
            </a:r>
            <a:r>
              <a:rPr lang="zh-CN" altLang="en-US" dirty="0" smtClean="0"/>
              <a:t>质子直线加速器的弱聚焦特性；</a:t>
            </a:r>
            <a:endParaRPr lang="en-US" altLang="zh-CN" dirty="0" smtClean="0"/>
          </a:p>
          <a:p>
            <a:r>
              <a:rPr lang="zh-CN" altLang="en-US" dirty="0" smtClean="0"/>
              <a:t>束流尽可能保持各向同性；</a:t>
            </a:r>
            <a:endParaRPr lang="en-US" altLang="zh-CN" dirty="0" smtClean="0"/>
          </a:p>
          <a:p>
            <a:r>
              <a:rPr lang="zh-CN" altLang="en-US" dirty="0" smtClean="0"/>
              <a:t>较低流强：</a:t>
            </a:r>
            <a:r>
              <a:rPr lang="en-US" altLang="zh-CN" dirty="0" smtClean="0"/>
              <a:t>&lt;30 mA</a:t>
            </a:r>
          </a:p>
          <a:p>
            <a:r>
              <a:rPr lang="zh-CN" altLang="en-US" dirty="0" smtClean="0"/>
              <a:t>展望：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超导结构：紧凑的</a:t>
            </a:r>
            <a:r>
              <a:rPr lang="en-US" altLang="zh-CN" dirty="0" smtClean="0"/>
              <a:t>Lattice</a:t>
            </a:r>
            <a:r>
              <a:rPr lang="zh-CN" altLang="en-US" dirty="0" smtClean="0"/>
              <a:t>结构，应该在低温、准直等方面有突破；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常温结构：提高加速梯度：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实验研究加速梯度与脉冲长度的关系；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高分路阻抗、易冷却加速结构，如：</a:t>
            </a:r>
            <a:r>
              <a:rPr lang="en-US" altLang="zh-CN" dirty="0" smtClean="0"/>
              <a:t>½ </a:t>
            </a:r>
            <a:r>
              <a:rPr lang="en-US" altLang="zh-CN" dirty="0" err="1" smtClean="0">
                <a:latin typeface="Symbol" pitchFamily="18" charset="2"/>
              </a:rPr>
              <a:t>bl</a:t>
            </a:r>
            <a:r>
              <a:rPr lang="zh-CN" altLang="en-US" dirty="0" smtClean="0"/>
              <a:t>结构，象</a:t>
            </a:r>
            <a:r>
              <a:rPr lang="en-US" altLang="zh-CN" dirty="0" smtClean="0"/>
              <a:t>CH</a:t>
            </a:r>
            <a:r>
              <a:rPr lang="zh-CN" altLang="en-US" dirty="0" smtClean="0"/>
              <a:t>等；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2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致谢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547664" y="2348880"/>
            <a:ext cx="6047584" cy="187220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CADS</a:t>
            </a:r>
            <a:r>
              <a:rPr lang="zh-CN" altLang="en-US" dirty="0" smtClean="0"/>
              <a:t>项目的支持；</a:t>
            </a:r>
            <a:endParaRPr lang="en-US" altLang="zh-CN" dirty="0" smtClean="0"/>
          </a:p>
          <a:p>
            <a:r>
              <a:rPr lang="zh-CN" altLang="en-US" dirty="0"/>
              <a:t>高能</a:t>
            </a:r>
            <a:r>
              <a:rPr lang="zh-CN" altLang="en-US" dirty="0" smtClean="0"/>
              <a:t>所加速器中心的资助；</a:t>
            </a:r>
            <a:endParaRPr lang="en-US" altLang="zh-CN" dirty="0" smtClean="0"/>
          </a:p>
          <a:p>
            <a:r>
              <a:rPr lang="zh-CN" altLang="en-US" dirty="0"/>
              <a:t>自然科学</a:t>
            </a:r>
            <a:r>
              <a:rPr lang="zh-CN" altLang="en-US" dirty="0" smtClean="0"/>
              <a:t>基金；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5556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2771800" y="3212976"/>
            <a:ext cx="4784576" cy="1673225"/>
          </a:xfrm>
        </p:spPr>
        <p:txBody>
          <a:bodyPr>
            <a:normAutofit/>
          </a:bodyPr>
          <a:lstStyle/>
          <a:p>
            <a:r>
              <a:rPr lang="zh-CN" altLang="en-US" sz="8000" dirty="0" smtClean="0"/>
              <a:t>谢     谢！</a:t>
            </a:r>
            <a:endParaRPr lang="zh-CN" altLang="en-US" sz="8000" dirty="0"/>
          </a:p>
        </p:txBody>
      </p:sp>
    </p:spTree>
    <p:extLst>
      <p:ext uri="{BB962C8B-B14F-4D97-AF65-F5344CB8AC3E}">
        <p14:creationId xmlns:p14="http://schemas.microsoft.com/office/powerpoint/2010/main" val="205270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主要内容</a:t>
            </a:r>
            <a:r>
              <a:rPr lang="en-US" altLang="zh-CN" b="1" dirty="0" smtClean="0"/>
              <a:t> </a:t>
            </a:r>
            <a:endParaRPr lang="zh-CN" altLang="en-US" b="1" dirty="0"/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问题提出</a:t>
            </a:r>
            <a:r>
              <a:rPr lang="en-US" altLang="zh-CN" dirty="0" smtClean="0"/>
              <a:t>;</a:t>
            </a:r>
            <a:endParaRPr lang="en-US" altLang="zh-CN" dirty="0" smtClean="0"/>
          </a:p>
          <a:p>
            <a:r>
              <a:rPr lang="zh-CN" altLang="en-US" dirty="0" smtClean="0"/>
              <a:t>连续波低能质子加速器纵向聚焦特性</a:t>
            </a:r>
            <a:r>
              <a:rPr lang="en-US" altLang="zh-CN" dirty="0" smtClean="0"/>
              <a:t>;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超导低能质子加速器</a:t>
            </a:r>
            <a:r>
              <a:rPr lang="en-US" altLang="zh-CN" dirty="0" smtClean="0"/>
              <a:t>;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常温低能质子加速器</a:t>
            </a:r>
            <a:r>
              <a:rPr lang="en-US" altLang="zh-CN" dirty="0" smtClean="0"/>
              <a:t>;</a:t>
            </a:r>
            <a:endParaRPr lang="en-US" altLang="zh-CN" dirty="0" smtClean="0"/>
          </a:p>
          <a:p>
            <a:r>
              <a:rPr lang="zh-CN" altLang="en-US" dirty="0" smtClean="0"/>
              <a:t>低能强流质子加速器各方向平衡聚焦的要求</a:t>
            </a:r>
            <a:r>
              <a:rPr lang="en-US" altLang="zh-CN" dirty="0" smtClean="0"/>
              <a:t>;</a:t>
            </a:r>
            <a:endParaRPr lang="en-US" altLang="zh-CN" dirty="0" smtClean="0"/>
          </a:p>
          <a:p>
            <a:r>
              <a:rPr lang="zh-CN" altLang="en-US" dirty="0" smtClean="0"/>
              <a:t>低能连续波质子加速器的流强极限</a:t>
            </a:r>
            <a:r>
              <a:rPr lang="en-US" altLang="zh-CN" dirty="0" smtClean="0"/>
              <a:t>;</a:t>
            </a:r>
            <a:endParaRPr lang="en-US" altLang="zh-CN" dirty="0" smtClean="0"/>
          </a:p>
          <a:p>
            <a:r>
              <a:rPr lang="zh-CN" altLang="en-US" dirty="0" smtClean="0"/>
              <a:t>结论及展望</a:t>
            </a:r>
            <a:r>
              <a:rPr lang="en-US" altLang="zh-CN" dirty="0" smtClean="0"/>
              <a:t>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843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问题的提出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对高功率质子加速器的需求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科学研究：</a:t>
            </a:r>
            <a:r>
              <a:rPr lang="zh-CN" altLang="en-US" dirty="0" smtClean="0"/>
              <a:t>高能物理研究：</a:t>
            </a:r>
            <a:r>
              <a:rPr lang="zh-CN" altLang="en-US" dirty="0" smtClean="0"/>
              <a:t>中微子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应用研究：散列中子源、</a:t>
            </a:r>
            <a:r>
              <a:rPr lang="en-US" altLang="zh-CN" dirty="0" smtClean="0"/>
              <a:t>ADS</a:t>
            </a:r>
          </a:p>
          <a:p>
            <a:r>
              <a:rPr lang="zh-CN" altLang="en-US" dirty="0" smtClean="0"/>
              <a:t>中国连续波低能质子直线加速器研究现状</a:t>
            </a:r>
            <a:endParaRPr lang="en-US" altLang="zh-CN" dirty="0" smtClean="0"/>
          </a:p>
          <a:p>
            <a:pPr lvl="1"/>
            <a:r>
              <a:rPr lang="zh-CN" altLang="en-US" dirty="0"/>
              <a:t>两</a:t>
            </a:r>
            <a:r>
              <a:rPr lang="zh-CN" altLang="en-US" dirty="0" smtClean="0"/>
              <a:t>台超导注入器的研究；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低加速梯度： </a:t>
            </a:r>
            <a:r>
              <a:rPr lang="en-US" altLang="zh-CN" dirty="0" smtClean="0"/>
              <a:t>&lt;1 MV/m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低流强：</a:t>
            </a:r>
            <a:r>
              <a:rPr lang="en-US" altLang="zh-CN" dirty="0" smtClean="0"/>
              <a:t>10 mA;</a:t>
            </a:r>
          </a:p>
          <a:p>
            <a:pPr lvl="1"/>
            <a:r>
              <a:rPr lang="zh-CN" altLang="en-US" dirty="0"/>
              <a:t>散裂</a:t>
            </a:r>
            <a:r>
              <a:rPr lang="zh-CN" altLang="en-US" dirty="0" smtClean="0"/>
              <a:t>中子源直线注入器；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低占空比：</a:t>
            </a:r>
            <a:r>
              <a:rPr lang="en-US" altLang="zh-CN" dirty="0" smtClean="0"/>
              <a:t>0.5%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磁铁可</a:t>
            </a:r>
            <a:r>
              <a:rPr lang="en-US" altLang="zh-CN" dirty="0" smtClean="0"/>
              <a:t>CW</a:t>
            </a:r>
            <a:r>
              <a:rPr lang="zh-CN" altLang="en-US" dirty="0" smtClean="0"/>
              <a:t>运行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35711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568952" cy="9906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纵向</a:t>
            </a:r>
            <a:r>
              <a:rPr lang="zh-CN" altLang="en-US" b="1" dirty="0"/>
              <a:t>聚焦特性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700808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平滑近似下纵向聚焦强度的描述：</a:t>
            </a:r>
            <a:endParaRPr lang="zh-CN" alt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3820978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强流直线加速器设计的主要约束条件：</a:t>
            </a:r>
            <a:endParaRPr lang="zh-CN" altLang="en-US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371798" y="4694436"/>
                <a:ext cx="2208314" cy="390748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CN" altLang="en-US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0,</m:t>
                          </m:r>
                          <m:r>
                            <a:rPr lang="en-US" altLang="zh-CN" b="0" i="1" smtClean="0">
                              <a:latin typeface="Cambria Math"/>
                            </a:rPr>
                            <m:t>𝑝𝑒𝑟𝑖𝑑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&lt;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90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1798" y="4694436"/>
                <a:ext cx="2208314" cy="3907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矩形 8"/>
              <p:cNvSpPr/>
              <p:nvPr/>
            </p:nvSpPr>
            <p:spPr>
              <a:xfrm>
                <a:off x="2339752" y="2590309"/>
                <a:ext cx="4361963" cy="910699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zh-CN" i="1" kern="800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altLang="zh-CN" i="1" kern="800">
                              <a:effectLst/>
                              <a:latin typeface="Cambria Math"/>
                              <a:ea typeface="宋体"/>
                              <a:cs typeface="Times New Roman"/>
                            </a:rPr>
                            <m:t>𝑘</m:t>
                          </m:r>
                        </m:e>
                        <m:sub>
                          <m:r>
                            <a:rPr lang="en-GB" altLang="zh-CN" i="1" kern="800">
                              <a:effectLst/>
                              <a:latin typeface="Cambria Math"/>
                              <a:ea typeface="宋体"/>
                              <a:cs typeface="Times New Roman"/>
                            </a:rPr>
                            <m:t>𝑙</m:t>
                          </m:r>
                          <m:r>
                            <a:rPr lang="en-GB" altLang="zh-CN" i="1" kern="800">
                              <a:effectLst/>
                              <a:latin typeface="Cambria Math"/>
                              <a:ea typeface="宋体"/>
                              <a:cs typeface="Times New Roman"/>
                            </a:rPr>
                            <m:t>0</m:t>
                          </m:r>
                        </m:sub>
                      </m:sSub>
                      <m:r>
                        <a:rPr lang="en-US" altLang="zh-CN" b="0" i="1" kern="800" smtClean="0">
                          <a:effectLst/>
                          <a:latin typeface="Cambria Math"/>
                          <a:ea typeface="宋体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altLang="zh-CN" b="0" i="1" kern="800" smtClean="0">
                              <a:effectLst/>
                              <a:latin typeface="Cambria Math"/>
                              <a:ea typeface="宋体"/>
                              <a:cs typeface="Times New Roman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kern="800" smtClean="0">
                                  <a:effectLst/>
                                  <a:latin typeface="Cambria Math"/>
                                  <a:ea typeface="宋体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zh-CN" altLang="en-US" b="0" i="1" kern="800" smtClean="0">
                                  <a:effectLst/>
                                  <a:latin typeface="Cambria Math"/>
                                  <a:ea typeface="宋体"/>
                                  <a:cs typeface="Times New Roman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zh-CN" b="0" i="1" kern="800" smtClean="0">
                                  <a:effectLst/>
                                  <a:latin typeface="Cambria Math"/>
                                  <a:ea typeface="宋体"/>
                                  <a:cs typeface="Times New Roman"/>
                                </a:rPr>
                                <m:t>0,</m:t>
                              </m:r>
                              <m:r>
                                <a:rPr lang="en-US" altLang="zh-CN" b="0" i="1" kern="800" smtClean="0">
                                  <a:effectLst/>
                                  <a:latin typeface="Cambria Math"/>
                                  <a:ea typeface="宋体"/>
                                  <a:cs typeface="Times New Roman"/>
                                </a:rPr>
                                <m:t>𝑝𝑒𝑟𝑖𝑜𝑑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kern="800" smtClean="0">
                              <a:effectLst/>
                              <a:latin typeface="Cambria Math"/>
                              <a:ea typeface="宋体"/>
                              <a:cs typeface="Times New Roman"/>
                            </a:rPr>
                            <m:t>𝑆</m:t>
                          </m:r>
                        </m:den>
                      </m:f>
                      <m:r>
                        <a:rPr lang="en-GB" altLang="zh-CN" i="1" kern="800">
                          <a:effectLst/>
                          <a:latin typeface="Cambria Math"/>
                          <a:ea typeface="宋体"/>
                          <a:cs typeface="Times New Roman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zh-CN" altLang="zh-CN" i="1" kern="800">
                              <a:effectLst/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zh-CN" altLang="zh-CN" i="1" kern="800">
                                  <a:effectLst/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altLang="zh-CN" i="1" kern="800">
                                  <a:effectLst/>
                                  <a:latin typeface="Cambria Math"/>
                                  <a:ea typeface="宋体"/>
                                  <a:cs typeface="Times New Roman"/>
                                </a:rPr>
                                <m:t>2</m:t>
                              </m:r>
                              <m:r>
                                <a:rPr lang="en-GB" altLang="zh-CN" i="1" kern="800">
                                  <a:effectLst/>
                                  <a:latin typeface="Cambria Math"/>
                                  <a:ea typeface="宋体"/>
                                  <a:cs typeface="Times New Roman"/>
                                </a:rPr>
                                <m:t>𝜋</m:t>
                              </m:r>
                              <m:r>
                                <a:rPr lang="en-GB" altLang="zh-CN" i="1" kern="800">
                                  <a:effectLst/>
                                  <a:latin typeface="Cambria Math"/>
                                  <a:ea typeface="宋体"/>
                                  <a:cs typeface="Times New Roman"/>
                                </a:rPr>
                                <m:t>𝑞</m:t>
                              </m:r>
                              <m:sSub>
                                <m:sSubPr>
                                  <m:ctrlPr>
                                    <a:rPr lang="zh-CN" altLang="zh-CN" i="1" kern="800">
                                      <a:effectLst/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altLang="zh-CN" i="1" kern="800">
                                      <a:effectLst/>
                                      <a:latin typeface="Cambria Math"/>
                                      <a:ea typeface="宋体"/>
                                      <a:cs typeface="Times New Roman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GB" altLang="zh-CN" i="1" kern="800">
                                      <a:effectLst/>
                                      <a:latin typeface="Cambria Math"/>
                                      <a:ea typeface="宋体"/>
                                      <a:cs typeface="Times New Roman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GB" altLang="zh-CN" i="1" kern="800">
                                  <a:effectLst/>
                                  <a:latin typeface="Cambria Math"/>
                                  <a:ea typeface="宋体"/>
                                  <a:cs typeface="Times New Roman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zh-CN" altLang="zh-CN" i="1" kern="800">
                                      <a:effectLst/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CN" altLang="zh-CN" i="1" kern="800">
                                          <a:effectLst/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altLang="zh-CN" i="1" kern="800">
                                          <a:effectLst/>
                                          <a:latin typeface="Cambria Math"/>
                                          <a:ea typeface="宋体"/>
                                          <a:cs typeface="Times New Roman"/>
                                        </a:rPr>
                                        <m:t>−</m:t>
                                      </m:r>
                                      <m:r>
                                        <a:rPr lang="en-GB" altLang="zh-CN" i="1" kern="800">
                                          <a:effectLst/>
                                          <a:latin typeface="Cambria Math"/>
                                          <a:ea typeface="宋体"/>
                                          <a:cs typeface="Times New Roman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en-GB" altLang="zh-CN" i="1" kern="800">
                                          <a:effectLst/>
                                          <a:latin typeface="Cambria Math"/>
                                          <a:ea typeface="宋体"/>
                                          <a:cs typeface="Times New Roman"/>
                                        </a:rPr>
                                        <m:t>𝑠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GB" altLang="zh-CN" i="1" kern="800">
                                  <a:effectLst/>
                                  <a:latin typeface="Cambria Math"/>
                                  <a:ea typeface="宋体"/>
                                  <a:cs typeface="Times New Roman"/>
                                </a:rPr>
                                <m:t>𝑚</m:t>
                              </m:r>
                              <m:sSup>
                                <m:sSupPr>
                                  <m:ctrlPr>
                                    <a:rPr lang="zh-CN" altLang="zh-CN" i="1" kern="800">
                                      <a:effectLst/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zh-CN" i="1" kern="800">
                                      <a:effectLst/>
                                      <a:latin typeface="Cambria Math"/>
                                      <a:ea typeface="宋体"/>
                                      <a:cs typeface="Times New Roman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GB" altLang="zh-CN" i="1" kern="800">
                                      <a:effectLst/>
                                      <a:latin typeface="Cambria Math"/>
                                      <a:ea typeface="宋体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zh-CN" altLang="zh-CN" i="1" kern="800">
                                      <a:effectLst/>
                                      <a:latin typeface="Cambria Math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GB" altLang="zh-CN" i="1" kern="800">
                                      <a:effectLst/>
                                      <a:latin typeface="Cambria Math"/>
                                      <a:ea typeface="宋体"/>
                                      <a:cs typeface="Times New Roman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GB" altLang="zh-CN" i="1" kern="800">
                                      <a:effectLst/>
                                      <a:latin typeface="Cambria Math"/>
                                      <a:ea typeface="宋体"/>
                                      <a:cs typeface="Times New Roman"/>
                                    </a:rPr>
                                    <m:t>𝑠</m:t>
                                  </m:r>
                                </m:sub>
                                <m:sup>
                                  <m:r>
                                    <a:rPr lang="en-GB" altLang="zh-CN" i="1" kern="800">
                                      <a:effectLst/>
                                      <a:latin typeface="Cambria Math"/>
                                      <a:ea typeface="宋体"/>
                                      <a:cs typeface="Times New Roman"/>
                                    </a:rPr>
                                    <m:t>3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zh-CN" altLang="zh-CN" i="1" kern="800">
                                      <a:effectLst/>
                                      <a:latin typeface="Cambria Math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GB" altLang="zh-CN" i="1" kern="800">
                                      <a:effectLst/>
                                      <a:latin typeface="Cambria Math"/>
                                      <a:ea typeface="宋体"/>
                                      <a:cs typeface="Times New Roman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GB" altLang="zh-CN" i="1" kern="800">
                                      <a:effectLst/>
                                      <a:latin typeface="Cambria Math"/>
                                      <a:ea typeface="宋体"/>
                                      <a:cs typeface="Times New Roman"/>
                                    </a:rPr>
                                    <m:t>𝑠</m:t>
                                  </m:r>
                                </m:sub>
                                <m:sup>
                                  <m:r>
                                    <a:rPr lang="en-GB" altLang="zh-CN" i="1" kern="800">
                                      <a:effectLst/>
                                      <a:latin typeface="Cambria Math"/>
                                      <a:ea typeface="宋体"/>
                                      <a:cs typeface="Times New Roman"/>
                                    </a:rPr>
                                    <m:t>3</m:t>
                                  </m:r>
                                </m:sup>
                              </m:sSubSup>
                            </m:den>
                          </m:f>
                          <m:f>
                            <m:fPr>
                              <m:ctrlPr>
                                <a:rPr lang="zh-CN" altLang="zh-CN" i="1" kern="800">
                                  <a:effectLst/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altLang="zh-CN" i="1" kern="800">
                                  <a:effectLst/>
                                  <a:latin typeface="Cambria Math"/>
                                  <a:ea typeface="宋体"/>
                                  <a:cs typeface="Times New Roman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zh-CN" i="1" kern="800">
                                  <a:effectLst/>
                                  <a:latin typeface="Cambria Math"/>
                                  <a:ea typeface="宋体"/>
                                  <a:cs typeface="Times New Roman"/>
                                </a:rPr>
                                <m:t>𝜆</m:t>
                              </m:r>
                              <m:r>
                                <a:rPr lang="en-GB" altLang="zh-CN" i="1" kern="800">
                                  <a:effectLst/>
                                  <a:latin typeface="Cambria Math"/>
                                  <a:ea typeface="宋体"/>
                                  <a:cs typeface="Times New Roman"/>
                                </a:rPr>
                                <m:t>𝑆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590309"/>
                <a:ext cx="4361963" cy="9106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组合 12"/>
          <p:cNvGrpSpPr/>
          <p:nvPr/>
        </p:nvGrpSpPr>
        <p:grpSpPr>
          <a:xfrm>
            <a:off x="2339752" y="5631631"/>
            <a:ext cx="3888432" cy="461665"/>
            <a:chOff x="2339752" y="5631631"/>
            <a:chExt cx="3888432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2339752" y="5631631"/>
              <a:ext cx="1755906" cy="46166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 smtClean="0"/>
                <a:t>大周期长度</a:t>
              </a:r>
              <a:endParaRPr lang="zh-CN" altLang="en-US" sz="24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04048" y="5631631"/>
              <a:ext cx="1224136" cy="46166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 smtClean="0">
                  <a:solidFill>
                    <a:schemeClr val="bg1"/>
                  </a:solidFill>
                </a:rPr>
                <a:t>弱聚焦</a:t>
              </a:r>
              <a:endParaRPr lang="zh-CN" alt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右箭头 11"/>
            <p:cNvSpPr/>
            <p:nvPr/>
          </p:nvSpPr>
          <p:spPr>
            <a:xfrm>
              <a:off x="4283968" y="5760838"/>
              <a:ext cx="576064" cy="23083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70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423848" cy="9906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纵向</a:t>
            </a:r>
            <a:r>
              <a:rPr lang="zh-CN" altLang="en-US" b="1" dirty="0"/>
              <a:t>聚焦特性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700808"/>
            <a:ext cx="3672408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超导加速器聚焦结构特点：</a:t>
            </a:r>
            <a:endParaRPr lang="zh-CN" altLang="en-US" sz="2400" b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76873"/>
            <a:ext cx="2880320" cy="194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111882" y="2974622"/>
                <a:ext cx="908390" cy="36933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/>
                          <a:ea typeface="Cambria Math"/>
                        </a:rPr>
                        <m:t>~</m:t>
                      </m:r>
                      <m:r>
                        <a:rPr lang="en-US" altLang="zh-CN" b="0" i="1" smtClean="0">
                          <a:latin typeface="Cambria Math"/>
                          <a:ea typeface="Cambria Math"/>
                        </a:rPr>
                        <m:t> 9 </m:t>
                      </m:r>
                      <m:r>
                        <a:rPr lang="zh-CN" altLang="en-US" b="0" i="1" smtClean="0">
                          <a:latin typeface="Cambria Math"/>
                          <a:ea typeface="Cambria Math"/>
                        </a:rPr>
                        <m:t>𝛽𝜆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1882" y="2974622"/>
                <a:ext cx="90839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63"/>
          <a:stretch/>
        </p:blipFill>
        <p:spPr bwMode="auto">
          <a:xfrm>
            <a:off x="1187624" y="4552775"/>
            <a:ext cx="313508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" name="TextBox 2047"/>
          <p:cNvSpPr txBox="1"/>
          <p:nvPr/>
        </p:nvSpPr>
        <p:spPr>
          <a:xfrm>
            <a:off x="4427984" y="538966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L=645 mm     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1" name="TextBox 2050"/>
              <p:cNvSpPr txBox="1"/>
              <p:nvPr/>
            </p:nvSpPr>
            <p:spPr>
              <a:xfrm>
                <a:off x="6183890" y="5229200"/>
                <a:ext cx="908390" cy="36933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/>
                          <a:ea typeface="Cambria Math"/>
                        </a:rPr>
                        <m:t>~</m:t>
                      </m:r>
                      <m:r>
                        <a:rPr lang="en-US" altLang="zh-CN" b="0" i="1" smtClean="0">
                          <a:latin typeface="Cambria Math"/>
                          <a:ea typeface="Cambria Math"/>
                        </a:rPr>
                        <m:t> 5 </m:t>
                      </m:r>
                      <m:r>
                        <a:rPr lang="zh-CN" altLang="en-US" b="0" i="1" smtClean="0">
                          <a:latin typeface="Cambria Math"/>
                          <a:ea typeface="Cambria Math"/>
                        </a:rPr>
                        <m:t>𝛽𝜆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2051" name="TextBox 20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890" y="5229200"/>
                <a:ext cx="90839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265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51840" cy="9906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纵向</a:t>
            </a:r>
            <a:r>
              <a:rPr lang="zh-CN" altLang="en-US" b="1" dirty="0"/>
              <a:t>聚焦特性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082840"/>
              </p:ext>
            </p:extLst>
          </p:nvPr>
        </p:nvGraphicFramePr>
        <p:xfrm>
          <a:off x="539552" y="2132856"/>
          <a:ext cx="8136905" cy="2743200"/>
        </p:xfrm>
        <a:graphic>
          <a:graphicData uri="http://schemas.openxmlformats.org/drawingml/2006/table">
            <a:tbl>
              <a:tblPr firstRow="1" firstCol="1" bandRow="1"/>
              <a:tblGrid>
                <a:gridCol w="2448272"/>
                <a:gridCol w="1448315"/>
                <a:gridCol w="1413121"/>
                <a:gridCol w="1413121"/>
                <a:gridCol w="1414076"/>
              </a:tblGrid>
              <a:tr h="288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 </a:t>
                      </a:r>
                      <a:endParaRPr lang="zh-CN" sz="2000" kern="100" dirty="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SNS</a:t>
                      </a:r>
                      <a:endParaRPr lang="zh-CN" sz="2000" kern="100" dirty="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JPARC</a:t>
                      </a:r>
                      <a:endParaRPr lang="zh-CN" sz="2000" kern="100" dirty="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LINAC4</a:t>
                      </a:r>
                      <a:endParaRPr lang="zh-CN" sz="2000" kern="10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LANSCE</a:t>
                      </a:r>
                      <a:endParaRPr lang="zh-CN" sz="2000" kern="100" dirty="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Frequency (MHz)</a:t>
                      </a:r>
                      <a:endParaRPr lang="zh-CN" sz="2000" kern="10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402.5</a:t>
                      </a:r>
                      <a:endParaRPr lang="zh-CN" sz="2000" kern="100" dirty="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324.0</a:t>
                      </a:r>
                      <a:endParaRPr lang="zh-CN" sz="2000" kern="100" dirty="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352.0</a:t>
                      </a:r>
                      <a:endParaRPr lang="zh-CN" sz="2000" kern="100" dirty="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201.25</a:t>
                      </a:r>
                      <a:endParaRPr lang="zh-CN" sz="2000" kern="10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Energy (MeV)</a:t>
                      </a:r>
                      <a:endParaRPr lang="zh-CN" sz="2000" kern="10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2.5-80</a:t>
                      </a:r>
                      <a:endParaRPr lang="zh-CN" sz="2000" kern="100" dirty="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3-80</a:t>
                      </a:r>
                      <a:endParaRPr lang="zh-CN" sz="2000" kern="100" dirty="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3-40</a:t>
                      </a:r>
                      <a:endParaRPr lang="zh-CN" sz="2000" kern="100" dirty="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0.75-100</a:t>
                      </a:r>
                      <a:endParaRPr lang="zh-CN" sz="2000" kern="100" dirty="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Peak current (mA)</a:t>
                      </a:r>
                      <a:endParaRPr lang="zh-CN" sz="2000" kern="10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56</a:t>
                      </a:r>
                      <a:endParaRPr lang="zh-CN" sz="2000" kern="10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60</a:t>
                      </a:r>
                      <a:endParaRPr lang="zh-CN" sz="2000" kern="100" dirty="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40</a:t>
                      </a:r>
                      <a:endParaRPr lang="zh-CN" sz="2000" kern="100" dirty="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 </a:t>
                      </a:r>
                      <a:endParaRPr lang="zh-CN" sz="2000" kern="100" dirty="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E0 (MV/m)</a:t>
                      </a:r>
                      <a:endParaRPr lang="zh-CN" sz="2000" kern="10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1.5, 2.7, 2.9, 2.8,2.8,2.8</a:t>
                      </a:r>
                      <a:endParaRPr lang="zh-CN" sz="2000" kern="10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2.5, 2.7, 2.9</a:t>
                      </a:r>
                      <a:endParaRPr lang="zh-CN" sz="2000" kern="10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3.3, 3.5, 3.5</a:t>
                      </a:r>
                      <a:endParaRPr lang="zh-CN" sz="2000" kern="10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1.6-2.3, 2.4, 2.4, 2.5</a:t>
                      </a:r>
                      <a:endParaRPr lang="zh-CN" sz="2000" kern="100" dirty="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Max surface electric field (Kilp.)</a:t>
                      </a:r>
                      <a:endParaRPr lang="zh-CN" sz="2000" kern="10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&lt;1.3</a:t>
                      </a:r>
                      <a:endParaRPr lang="zh-CN" sz="2000" kern="10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&lt;1.5</a:t>
                      </a:r>
                      <a:endParaRPr lang="zh-CN" sz="2000" kern="10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&lt;1.7</a:t>
                      </a:r>
                      <a:endParaRPr lang="zh-CN" sz="2000" kern="10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 </a:t>
                      </a:r>
                      <a:endParaRPr lang="zh-CN" sz="2000" kern="100" dirty="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RF duty factor</a:t>
                      </a:r>
                      <a:endParaRPr lang="zh-CN" sz="2000" kern="10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6.7%</a:t>
                      </a:r>
                      <a:endParaRPr lang="zh-CN" sz="2000" kern="10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3.1%</a:t>
                      </a:r>
                      <a:endParaRPr lang="zh-CN" sz="2000" kern="100" dirty="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10%</a:t>
                      </a:r>
                      <a:endParaRPr lang="zh-CN" sz="2000" kern="10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12%</a:t>
                      </a:r>
                      <a:endParaRPr lang="zh-CN" sz="2000" kern="100" dirty="0">
                        <a:solidFill>
                          <a:srgbClr val="0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41646" y="5430415"/>
            <a:ext cx="1221809" cy="4616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CN" sz="2400" dirty="0" smtClean="0"/>
              <a:t>1 MV/m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0607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207824" cy="9906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各方</a:t>
            </a:r>
            <a:r>
              <a:rPr lang="zh-CN" altLang="en-US" b="1" dirty="0"/>
              <a:t>向平衡</a:t>
            </a:r>
            <a:r>
              <a:rPr lang="zh-CN" altLang="en-US" b="1" dirty="0" smtClean="0"/>
              <a:t>聚焦要求</a:t>
            </a:r>
            <a:endParaRPr lang="zh-CN" altLang="en-US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41081"/>
              </p:ext>
            </p:extLst>
          </p:nvPr>
        </p:nvGraphicFramePr>
        <p:xfrm>
          <a:off x="1411102" y="1348252"/>
          <a:ext cx="6321796" cy="5271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Graph" r:id="rId3" imgW="4023360" imgH="3108960" progId="Origin50.Graph">
                  <p:embed/>
                </p:oleObj>
              </mc:Choice>
              <mc:Fallback>
                <p:oleObj name="Graph" r:id="rId3" imgW="4023360" imgH="3108960" progId="Origin50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206" t="6224" r="9647"/>
                      <a:stretch>
                        <a:fillRect/>
                      </a:stretch>
                    </p:blipFill>
                    <p:spPr bwMode="auto">
                      <a:xfrm>
                        <a:off x="1411102" y="1348252"/>
                        <a:ext cx="6321796" cy="52715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组合 14"/>
          <p:cNvGrpSpPr/>
          <p:nvPr/>
        </p:nvGrpSpPr>
        <p:grpSpPr>
          <a:xfrm>
            <a:off x="35496" y="6021288"/>
            <a:ext cx="3096344" cy="720080"/>
            <a:chOff x="1187624" y="5805264"/>
            <a:chExt cx="3096344" cy="720080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1187624" y="6165304"/>
              <a:ext cx="309634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下箭头 7"/>
            <p:cNvSpPr/>
            <p:nvPr/>
          </p:nvSpPr>
          <p:spPr>
            <a:xfrm>
              <a:off x="1907704" y="5805264"/>
              <a:ext cx="144016" cy="720080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下箭头 8"/>
            <p:cNvSpPr/>
            <p:nvPr/>
          </p:nvSpPr>
          <p:spPr>
            <a:xfrm>
              <a:off x="2627784" y="5805264"/>
              <a:ext cx="144016" cy="720080"/>
            </a:xfrm>
            <a:prstGeom prst="downArrow">
              <a:avLst/>
            </a:prstGeom>
            <a:solidFill>
              <a:srgbClr val="00B050"/>
            </a:solidFill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箭头连接符 13"/>
            <p:cNvCxnSpPr/>
            <p:nvPr/>
          </p:nvCxnSpPr>
          <p:spPr>
            <a:xfrm>
              <a:off x="3635896" y="5805264"/>
              <a:ext cx="0" cy="72008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7236296" y="6207695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74 periods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0692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53400" cy="990600"/>
          </a:xfrm>
        </p:spPr>
        <p:txBody>
          <a:bodyPr/>
          <a:lstStyle/>
          <a:p>
            <a:r>
              <a:rPr lang="zh-CN" altLang="en-US" b="1" dirty="0"/>
              <a:t>各方向平衡聚焦要求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749631"/>
              </p:ext>
            </p:extLst>
          </p:nvPr>
        </p:nvGraphicFramePr>
        <p:xfrm>
          <a:off x="611560" y="1340768"/>
          <a:ext cx="6408712" cy="4910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Graph" r:id="rId3" imgW="4131869" imgH="2901696" progId="Origin50.Graph">
                  <p:embed/>
                </p:oleObj>
              </mc:Choice>
              <mc:Fallback>
                <p:oleObj name="Graph" r:id="rId3" imgW="4131869" imgH="2901696" progId="Origin50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4179" t="6393" r="9969"/>
                      <a:stretch>
                        <a:fillRect/>
                      </a:stretch>
                    </p:blipFill>
                    <p:spPr bwMode="auto">
                      <a:xfrm>
                        <a:off x="611560" y="1340768"/>
                        <a:ext cx="6408712" cy="49105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236296" y="2807096"/>
                <a:ext cx="1512168" cy="477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CN" altLang="en-US" sz="240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en-US" altLang="zh-CN" sz="2400" b="0" i="1" smtClean="0">
                              <a:latin typeface="Cambria Math"/>
                            </a:rPr>
                            <m:t>,0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/>
                        </a:rPr>
                        <m:t>=75</m:t>
                      </m:r>
                    </m:oMath>
                  </m:oMathPara>
                </a14:m>
                <a:endParaRPr lang="en-US" altLang="zh-CN" sz="2400" b="0" dirty="0" smtClean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807096"/>
                <a:ext cx="1512168" cy="47788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308304" y="3959224"/>
                <a:ext cx="1462644" cy="4778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CN" altLang="en-US" sz="240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altLang="zh-CN" sz="2400" b="0" i="1" smtClean="0">
                              <a:latin typeface="Cambria Math"/>
                            </a:rPr>
                            <m:t>,0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/>
                        </a:rPr>
                        <m:t>=24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3959224"/>
                <a:ext cx="1462644" cy="47788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187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各方向平衡聚焦要求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8153400" cy="2980928"/>
          </a:xfrm>
        </p:spPr>
        <p:txBody>
          <a:bodyPr/>
          <a:lstStyle/>
          <a:p>
            <a:r>
              <a:rPr lang="zh-CN" altLang="en-US" dirty="0" smtClean="0"/>
              <a:t>平衡聚焦要求：</a:t>
            </a:r>
            <a:endParaRPr lang="en-US" altLang="zh-CN" dirty="0" smtClean="0"/>
          </a:p>
          <a:p>
            <a:pPr lvl="1"/>
            <a:r>
              <a:rPr lang="zh-CN" altLang="en-US" dirty="0"/>
              <a:t>各方</a:t>
            </a:r>
            <a:r>
              <a:rPr lang="zh-CN" altLang="en-US" dirty="0" smtClean="0"/>
              <a:t>向聚焦强度尽可能一样，即使各个方向聚焦都达到最大；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均温要求：各方向发射度尽可能相等</a:t>
            </a:r>
            <a:r>
              <a:rPr lang="en-US" altLang="zh-CN" dirty="0" smtClean="0"/>
              <a:t>-&gt; RFQ</a:t>
            </a:r>
            <a:r>
              <a:rPr lang="zh-CN" altLang="en-US" dirty="0" smtClean="0"/>
              <a:t>设计的要求；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广义讲：束流在各方向尽量同性；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496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性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性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性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1210</TotalTime>
  <Words>531</Words>
  <Application>Microsoft Office PowerPoint</Application>
  <PresentationFormat>全屏显示(4:3)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中性</vt:lpstr>
      <vt:lpstr>Origin Graph</vt:lpstr>
      <vt:lpstr>The FOCUSING PROPERTIES OF LOW ENERGY CW PROTON LIANCS</vt:lpstr>
      <vt:lpstr>主要内容 </vt:lpstr>
      <vt:lpstr>问题的提出</vt:lpstr>
      <vt:lpstr>纵向聚焦特性</vt:lpstr>
      <vt:lpstr>纵向聚焦特性</vt:lpstr>
      <vt:lpstr>纵向聚焦特性</vt:lpstr>
      <vt:lpstr>各方向平衡聚焦要求</vt:lpstr>
      <vt:lpstr>各方向平衡聚焦要求</vt:lpstr>
      <vt:lpstr>各方向平衡聚焦要求</vt:lpstr>
      <vt:lpstr>流强极限</vt:lpstr>
      <vt:lpstr>结论与展望</vt:lpstr>
      <vt:lpstr>致谢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FOCUSING PROPERTIES OF LOW ENERGY CW PROTON LIANCS</dc:title>
  <dc:creator>zhihui li</dc:creator>
  <cp:lastModifiedBy>zhihui li</cp:lastModifiedBy>
  <cp:revision>24</cp:revision>
  <dcterms:created xsi:type="dcterms:W3CDTF">2014-08-11T10:16:30Z</dcterms:created>
  <dcterms:modified xsi:type="dcterms:W3CDTF">2014-08-12T13:13:02Z</dcterms:modified>
</cp:coreProperties>
</file>