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294" r:id="rId4"/>
    <p:sldId id="295" r:id="rId5"/>
    <p:sldId id="296" r:id="rId6"/>
    <p:sldId id="299" r:id="rId7"/>
    <p:sldId id="302" r:id="rId8"/>
    <p:sldId id="303" r:id="rId9"/>
    <p:sldId id="304" r:id="rId10"/>
    <p:sldId id="305" r:id="rId11"/>
    <p:sldId id="306" r:id="rId12"/>
    <p:sldId id="307" r:id="rId13"/>
    <p:sldId id="297" r:id="rId14"/>
    <p:sldId id="309" r:id="rId15"/>
    <p:sldId id="268" r:id="rId16"/>
    <p:sldId id="270" r:id="rId17"/>
    <p:sldId id="271" r:id="rId18"/>
    <p:sldId id="272" r:id="rId19"/>
    <p:sldId id="274" r:id="rId20"/>
    <p:sldId id="275" r:id="rId21"/>
    <p:sldId id="276" r:id="rId22"/>
    <p:sldId id="273" r:id="rId23"/>
    <p:sldId id="277" r:id="rId24"/>
    <p:sldId id="278" r:id="rId25"/>
    <p:sldId id="279" r:id="rId26"/>
    <p:sldId id="280" r:id="rId27"/>
    <p:sldId id="281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310" r:id="rId5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67B25-344D-41B4-99EF-17220658E3C0}" type="datetimeFigureOut">
              <a:rPr lang="zh-CN" altLang="en-US" smtClean="0"/>
              <a:t>2014-8-8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7CC26-89C8-4135-BDE6-6A5DBF0E7F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70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B04D9D-1890-4336-861E-531A0FF738CB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3975" y="3228975"/>
            <a:ext cx="7280275" cy="3059113"/>
          </a:xfrm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4493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8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1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80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8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19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62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43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60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3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74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58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E64D-F4FA-4DC8-A78E-F28EFD9813BA}" type="datetimeFigureOut">
              <a:rPr lang="zh-CN" altLang="en-US" smtClean="0"/>
              <a:t>2014-8-7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3945E-6CBF-4FB1-A9E0-390D7D650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03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1.wmf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1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8.wmf"/><Relationship Id="rId9" Type="http://schemas.openxmlformats.org/officeDocument/2006/relationships/image" Target="../media/image20.wmf"/><Relationship Id="rId1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Review of crosstalk between beam-beam interaction and lattice nonlinearity in </a:t>
            </a:r>
            <a:r>
              <a:rPr lang="en-US" altLang="zh-CN" sz="4000" dirty="0" err="1"/>
              <a:t>e+e</a:t>
            </a:r>
            <a:r>
              <a:rPr lang="en-US" altLang="zh-CN" sz="4000" dirty="0"/>
              <a:t>- colliders</a:t>
            </a:r>
            <a:endParaRPr lang="zh-CN" altLang="en-US" sz="4000" dirty="0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ZHANG Yuan(IHEP), ZHOU </a:t>
            </a:r>
            <a:r>
              <a:rPr lang="en-US" altLang="zh-CN" dirty="0" err="1" smtClean="0"/>
              <a:t>Demin</a:t>
            </a:r>
            <a:r>
              <a:rPr lang="en-US" altLang="zh-CN" dirty="0" smtClean="0"/>
              <a:t>(KEK)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528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iddh_ncw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572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siddh_ncw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341438"/>
            <a:ext cx="4573587" cy="42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3492500" y="4797425"/>
            <a:ext cx="719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latin typeface="Symbol" panose="05050102010706020507" pitchFamily="18" charset="2"/>
              </a:rPr>
              <a:t>Dn</a:t>
            </a:r>
            <a:r>
              <a:rPr lang="it-IT" sz="2400" baseline="-25000"/>
              <a:t>x</a:t>
            </a:r>
            <a:endParaRPr lang="en-US" altLang="zh-CN" sz="2400" baseline="-25000">
              <a:ea typeface="宋体" panose="02010600030101010101" pitchFamily="2" charset="-122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8101013" y="4797425"/>
            <a:ext cx="630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latin typeface="Symbol" panose="05050102010706020507" pitchFamily="18" charset="2"/>
              </a:rPr>
              <a:t>Dn</a:t>
            </a:r>
            <a:r>
              <a:rPr lang="it-IT" sz="2400" baseline="-25000"/>
              <a:t>x</a:t>
            </a:r>
            <a:endParaRPr lang="en-US" altLang="zh-CN" sz="2400" baseline="-25000">
              <a:ea typeface="宋体" panose="02010600030101010101" pitchFamily="2" charset="-122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539750" y="1484313"/>
            <a:ext cx="63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>
                <a:latin typeface="Symbol" panose="05050102010706020507" pitchFamily="18" charset="2"/>
              </a:rPr>
              <a:t>Dn</a:t>
            </a:r>
            <a:r>
              <a:rPr lang="it-IT" sz="2400" baseline="-25000"/>
              <a:t>y</a:t>
            </a:r>
            <a:endParaRPr lang="en-US" altLang="zh-CN" sz="2400" baseline="-25000">
              <a:ea typeface="宋体" panose="02010600030101010101" pitchFamily="2" charset="-122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5076825" y="1484313"/>
            <a:ext cx="630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400">
                <a:latin typeface="Symbol" panose="05050102010706020507" pitchFamily="18" charset="2"/>
              </a:rPr>
              <a:t>Dn</a:t>
            </a:r>
            <a:r>
              <a:rPr lang="it-IT" sz="2400" baseline="-25000"/>
              <a:t>y</a:t>
            </a:r>
            <a:endParaRPr lang="en-US" altLang="zh-CN" sz="2400" baseline="-25000">
              <a:ea typeface="宋体" panose="02010600030101010101" pitchFamily="2" charset="-122"/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1258888" y="1773238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solidFill>
                  <a:srgbClr val="CC0066"/>
                </a:solidFill>
              </a:rPr>
              <a:t>Crab OFF</a:t>
            </a:r>
            <a:endParaRPr lang="en-US" altLang="zh-CN" sz="2400">
              <a:solidFill>
                <a:srgbClr val="CC0066"/>
              </a:solidFill>
              <a:ea typeface="宋体" panose="02010600030101010101" pitchFamily="2" charset="-122"/>
            </a:endParaRP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6011863" y="1773238"/>
            <a:ext cx="1512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solidFill>
                  <a:srgbClr val="CC0066"/>
                </a:solidFill>
              </a:rPr>
              <a:t>Crab ON</a:t>
            </a:r>
            <a:endParaRPr lang="en-US" altLang="zh-CN" sz="2400">
              <a:solidFill>
                <a:srgbClr val="CC0066"/>
              </a:solidFill>
              <a:ea typeface="宋体" panose="02010600030101010101" pitchFamily="2" charset="-122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468313" y="404813"/>
            <a:ext cx="83518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>
                <a:solidFill>
                  <a:srgbClr val="0000CC"/>
                </a:solidFill>
              </a:rPr>
              <a:t>Frequency Map Analysis of Beam-Beam Interaction</a:t>
            </a:r>
            <a:endParaRPr lang="en-US" altLang="zh-CN" sz="2800">
              <a:solidFill>
                <a:srgbClr val="0000CC"/>
              </a:solidFill>
              <a:ea typeface="宋体" panose="02010600030101010101" pitchFamily="2" charset="-122"/>
            </a:endParaRPr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1692275" y="5942013"/>
            <a:ext cx="554355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it-IT"/>
              <a:t>D.Shatilov, E.Levichev, E.Simonov and M.Zobov</a:t>
            </a:r>
          </a:p>
          <a:p>
            <a:pPr algn="ctr">
              <a:spcBef>
                <a:spcPct val="20000"/>
              </a:spcBef>
            </a:pPr>
            <a:r>
              <a:rPr lang="en-US" altLang="zh-CN">
                <a:ea typeface="宋体" panose="02010600030101010101" pitchFamily="2" charset="-122"/>
              </a:rPr>
              <a:t>Phys.Rev.ST Accel.Beams 14 (2011) 014001 </a:t>
            </a:r>
          </a:p>
        </p:txBody>
      </p:sp>
    </p:spTree>
    <p:extLst>
      <p:ext uri="{BB962C8B-B14F-4D97-AF65-F5344CB8AC3E}">
        <p14:creationId xmlns:p14="http://schemas.microsoft.com/office/powerpoint/2010/main" val="3196011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 descr="peak2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14978" r="5571" b="28627"/>
          <a:stretch>
            <a:fillRect/>
          </a:stretch>
        </p:blipFill>
        <p:spPr bwMode="auto">
          <a:xfrm>
            <a:off x="0" y="908050"/>
            <a:ext cx="8153400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219200" y="228600"/>
            <a:ext cx="678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>
                <a:solidFill>
                  <a:srgbClr val="006600"/>
                </a:solidFill>
                <a:ea typeface="System"/>
                <a:cs typeface="System"/>
              </a:rPr>
              <a:t>DA</a:t>
            </a:r>
            <a:r>
              <a:rPr lang="it-IT" sz="3600">
                <a:solidFill>
                  <a:srgbClr val="006600"/>
                </a:solidFill>
                <a:latin typeface="Symbol" panose="05050102010706020507" pitchFamily="18" charset="2"/>
                <a:ea typeface="System"/>
                <a:cs typeface="System"/>
                <a:sym typeface="Symbol" panose="05050102010706020507" pitchFamily="18" charset="2"/>
              </a:rPr>
              <a:t></a:t>
            </a:r>
            <a:r>
              <a:rPr lang="it-IT" sz="3600">
                <a:solidFill>
                  <a:srgbClr val="006600"/>
                </a:solidFill>
                <a:ea typeface="System"/>
                <a:cs typeface="System"/>
              </a:rPr>
              <a:t>NE Peak Luminosity</a:t>
            </a:r>
            <a:endParaRPr lang="en-US" altLang="zh-CN" sz="3600">
              <a:solidFill>
                <a:srgbClr val="006600"/>
              </a:solidFill>
              <a:ea typeface="System"/>
              <a:cs typeface="System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56150"/>
            <a:ext cx="2819400" cy="1933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56150"/>
            <a:ext cx="2590800" cy="19034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AutoShape 6"/>
          <p:cNvSpPr>
            <a:spLocks noChangeArrowheads="1"/>
          </p:cNvSpPr>
          <p:nvPr/>
        </p:nvSpPr>
        <p:spPr bwMode="auto">
          <a:xfrm rot="10800000" flipV="1">
            <a:off x="6948488" y="2565400"/>
            <a:ext cx="1219200" cy="12192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FC4E"/>
          </a:solidFill>
          <a:ln w="9525">
            <a:solidFill>
              <a:srgbClr val="FFFC4E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6443663" y="3357563"/>
            <a:ext cx="1676400" cy="517525"/>
          </a:xfrm>
          <a:prstGeom prst="rect">
            <a:avLst/>
          </a:prstGeom>
          <a:solidFill>
            <a:srgbClr val="FFFC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>
            <a:spAutoFit/>
          </a:bodyPr>
          <a:lstStyle/>
          <a:p>
            <a:pPr algn="ctr" eaLnBrk="0" hangingPunct="0"/>
            <a:r>
              <a:rPr lang="en-US" altLang="zh-CN" sz="1400" b="1">
                <a:solidFill>
                  <a:srgbClr val="BC11A9"/>
                </a:solidFill>
                <a:ea typeface="System"/>
                <a:cs typeface="System"/>
              </a:rPr>
              <a:t>NEW COLLISION SCHEME</a:t>
            </a:r>
            <a:endParaRPr lang="en-US" altLang="zh-CN" sz="1400">
              <a:solidFill>
                <a:srgbClr val="BC11A9"/>
              </a:solidFill>
              <a:ea typeface="System"/>
              <a:cs typeface="System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 rot="-5400000">
            <a:off x="7648576" y="1216025"/>
            <a:ext cx="2089150" cy="466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>
                <a:solidFill>
                  <a:srgbClr val="FF0066"/>
                </a:solidFill>
              </a:rPr>
              <a:t>Design Goal</a:t>
            </a:r>
            <a:endParaRPr lang="en-US" altLang="zh-CN" sz="2400">
              <a:solidFill>
                <a:srgbClr val="FF0066"/>
              </a:solidFill>
              <a:ea typeface="宋体" panose="02010600030101010101" pitchFamily="2" charset="-122"/>
            </a:endParaRP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8101013" y="1125538"/>
            <a:ext cx="35877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6154" name="Object 10"/>
          <p:cNvGraphicFramePr>
            <a:graphicFrameLocks noChangeAspect="1"/>
          </p:cNvGraphicFramePr>
          <p:nvPr/>
        </p:nvGraphicFramePr>
        <p:xfrm>
          <a:off x="5795963" y="4724400"/>
          <a:ext cx="2808287" cy="193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Image Document" r:id="rId7" imgW="6848640" imgH="4467240" progId="WangImage.Document">
                  <p:embed/>
                </p:oleObj>
              </mc:Choice>
              <mc:Fallback>
                <p:oleObj name="Image Document" r:id="rId7" imgW="6848640" imgH="4467240" progId="WangImage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724400"/>
                        <a:ext cx="2808287" cy="19351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5083307" y="6263759"/>
            <a:ext cx="3085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b="1" dirty="0">
                <a:solidFill>
                  <a:srgbClr val="CC0000"/>
                </a:solidFill>
              </a:rPr>
              <a:t>M.Zobov, </a:t>
            </a:r>
            <a:r>
              <a:rPr lang="it-IT" altLang="zh-CN" b="1" dirty="0" smtClean="0">
                <a:solidFill>
                  <a:srgbClr val="CC0000"/>
                </a:solidFill>
              </a:rPr>
              <a:t>C.Milardi</a:t>
            </a:r>
            <a:r>
              <a:rPr lang="zh-CN" altLang="en-US" b="1" dirty="0" smtClean="0">
                <a:solidFill>
                  <a:srgbClr val="CC0000"/>
                </a:solidFill>
              </a:rPr>
              <a:t>， </a:t>
            </a:r>
            <a:r>
              <a:rPr lang="en-US" altLang="zh-CN" b="1" dirty="0" smtClean="0">
                <a:solidFill>
                  <a:srgbClr val="CC0000"/>
                </a:solidFill>
              </a:rPr>
              <a:t>BB-2013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0" y="24884"/>
            <a:ext cx="3085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b="1" dirty="0">
                <a:solidFill>
                  <a:srgbClr val="CC0000"/>
                </a:solidFill>
              </a:rPr>
              <a:t>M.Zobov, </a:t>
            </a:r>
            <a:r>
              <a:rPr lang="it-IT" altLang="zh-CN" b="1" dirty="0" smtClean="0">
                <a:solidFill>
                  <a:srgbClr val="CC0000"/>
                </a:solidFill>
              </a:rPr>
              <a:t>C.Milardi</a:t>
            </a:r>
            <a:r>
              <a:rPr lang="zh-CN" altLang="en-US" b="1" dirty="0" smtClean="0">
                <a:solidFill>
                  <a:srgbClr val="CC0000"/>
                </a:solidFill>
              </a:rPr>
              <a:t>， </a:t>
            </a:r>
            <a:r>
              <a:rPr lang="en-US" altLang="zh-CN" b="1" dirty="0" smtClean="0">
                <a:solidFill>
                  <a:srgbClr val="CC0000"/>
                </a:solidFill>
              </a:rPr>
              <a:t>BB’2013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838200" y="2438400"/>
            <a:ext cx="746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4191000" y="2209800"/>
            <a:ext cx="457200" cy="4572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1828800" y="1981200"/>
            <a:ext cx="0" cy="76200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6934200" y="2057400"/>
            <a:ext cx="0" cy="76200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1905000" y="28194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44958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2592388" y="2819400"/>
          <a:ext cx="11207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" name="Equation" r:id="rId3" imgW="622080" imgH="634680" progId="Equation.3">
                  <p:embed/>
                </p:oleObj>
              </mc:Choice>
              <mc:Fallback>
                <p:oleObj name="Equation" r:id="rId3" imgW="6220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88" y="2819400"/>
                        <a:ext cx="11207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Object 9"/>
          <p:cNvGraphicFramePr>
            <a:graphicFrameLocks noChangeAspect="1"/>
          </p:cNvGraphicFramePr>
          <p:nvPr/>
        </p:nvGraphicFramePr>
        <p:xfrm>
          <a:off x="5033963" y="2819400"/>
          <a:ext cx="11207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" name="Equation" r:id="rId5" imgW="622080" imgH="634680" progId="Equation.3">
                  <p:embed/>
                </p:oleObj>
              </mc:Choice>
              <mc:Fallback>
                <p:oleObj name="Equation" r:id="rId5" imgW="6220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963" y="2819400"/>
                        <a:ext cx="11207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295400" y="4572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>
                <a:solidFill>
                  <a:srgbClr val="006600"/>
                </a:solidFill>
              </a:rPr>
              <a:t>Crabbed Waist Scheme</a:t>
            </a:r>
          </a:p>
        </p:txBody>
      </p:sp>
      <p:graphicFrame>
        <p:nvGraphicFramePr>
          <p:cNvPr id="18443" name="Object 11"/>
          <p:cNvGraphicFramePr>
            <a:graphicFrameLocks noChangeAspect="1"/>
          </p:cNvGraphicFramePr>
          <p:nvPr/>
        </p:nvGraphicFramePr>
        <p:xfrm>
          <a:off x="914400" y="4495800"/>
          <a:ext cx="2363788" cy="10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" name="Equation" r:id="rId6" imgW="1307880" imgH="583920" progId="Equation.3">
                  <p:embed/>
                </p:oleObj>
              </mc:Choice>
              <mc:Fallback>
                <p:oleObj name="Equation" r:id="rId6" imgW="130788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95800"/>
                        <a:ext cx="2363788" cy="105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1143000" y="1447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solidFill>
                  <a:srgbClr val="0000CC"/>
                </a:solidFill>
              </a:rPr>
              <a:t>Sextupole</a:t>
            </a: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5943600" y="1524000"/>
            <a:ext cx="221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6" rIns="91430" bIns="45716">
            <a:spAutoFit/>
          </a:bodyPr>
          <a:lstStyle/>
          <a:p>
            <a:r>
              <a:rPr lang="it-IT" sz="2400">
                <a:solidFill>
                  <a:srgbClr val="0000CC"/>
                </a:solidFill>
              </a:rPr>
              <a:t>(Anti)sextupole</a:t>
            </a:r>
          </a:p>
        </p:txBody>
      </p:sp>
      <p:graphicFrame>
        <p:nvGraphicFramePr>
          <p:cNvPr id="18446" name="Object 14"/>
          <p:cNvGraphicFramePr>
            <a:graphicFrameLocks noChangeAspect="1"/>
          </p:cNvGraphicFramePr>
          <p:nvPr/>
        </p:nvGraphicFramePr>
        <p:xfrm>
          <a:off x="5410200" y="4572000"/>
          <a:ext cx="2365375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Equation" r:id="rId8" imgW="1143000" imgH="393480" progId="Equation.3">
                  <p:embed/>
                </p:oleObj>
              </mc:Choice>
              <mc:Fallback>
                <p:oleObj name="Equation" r:id="rId8" imgW="1143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572000"/>
                        <a:ext cx="2365375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838200" y="40386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solidFill>
                  <a:srgbClr val="CC0000"/>
                </a:solidFill>
              </a:rPr>
              <a:t>Sextupole strength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029200" y="41148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solidFill>
                  <a:srgbClr val="CC0000"/>
                </a:solidFill>
              </a:rPr>
              <a:t>Equivalent Hamiltonian</a:t>
            </a: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4114800" y="1524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solidFill>
                  <a:srgbClr val="0000CC"/>
                </a:solidFill>
              </a:rPr>
              <a:t>IP</a:t>
            </a: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3557588" y="315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graphicFrame>
        <p:nvGraphicFramePr>
          <p:cNvPr id="18451" name="Object 19"/>
          <p:cNvGraphicFramePr>
            <a:graphicFrameLocks noChangeAspect="1"/>
          </p:cNvGraphicFramePr>
          <p:nvPr/>
        </p:nvGraphicFramePr>
        <p:xfrm>
          <a:off x="1908175" y="1981200"/>
          <a:ext cx="763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2" name="Equation" r:id="rId10" imgW="469800" imgH="253800" progId="Equation.3">
                  <p:embed/>
                </p:oleObj>
              </mc:Choice>
              <mc:Fallback>
                <p:oleObj name="Equation" r:id="rId10" imgW="469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981200"/>
                        <a:ext cx="763588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52" name="Object 20"/>
          <p:cNvGraphicFramePr>
            <a:graphicFrameLocks noChangeAspect="1"/>
          </p:cNvGraphicFramePr>
          <p:nvPr/>
        </p:nvGraphicFramePr>
        <p:xfrm>
          <a:off x="7013575" y="1981200"/>
          <a:ext cx="7635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3" name="Equation" r:id="rId12" imgW="469800" imgH="253800" progId="Equation.3">
                  <p:embed/>
                </p:oleObj>
              </mc:Choice>
              <mc:Fallback>
                <p:oleObj name="Equation" r:id="rId12" imgW="469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3575" y="1981200"/>
                        <a:ext cx="763588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53" name="Object 21"/>
          <p:cNvGraphicFramePr>
            <a:graphicFrameLocks noChangeAspect="1"/>
          </p:cNvGraphicFramePr>
          <p:nvPr/>
        </p:nvGraphicFramePr>
        <p:xfrm>
          <a:off x="4570413" y="1905000"/>
          <a:ext cx="86677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" name="Equation" r:id="rId13" imgW="533160" imgH="330120" progId="Equation.3">
                  <p:embed/>
                </p:oleObj>
              </mc:Choice>
              <mc:Fallback>
                <p:oleObj name="Equation" r:id="rId13" imgW="53316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0413" y="1905000"/>
                        <a:ext cx="866775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3557588" y="315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graphicFrame>
        <p:nvGraphicFramePr>
          <p:cNvPr id="18455" name="Object 23"/>
          <p:cNvGraphicFramePr>
            <a:graphicFrameLocks noChangeAspect="1"/>
          </p:cNvGraphicFramePr>
          <p:nvPr/>
        </p:nvGraphicFramePr>
        <p:xfrm>
          <a:off x="3127375" y="5562600"/>
          <a:ext cx="266065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5" name="Equation" r:id="rId15" imgW="1422360" imgH="545760" progId="Equation.3">
                  <p:embed/>
                </p:oleObj>
              </mc:Choice>
              <mc:Fallback>
                <p:oleObj name="Equation" r:id="rId15" imgW="142236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75" y="5562600"/>
                        <a:ext cx="2660650" cy="10207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66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6" name="Line 24"/>
          <p:cNvSpPr>
            <a:spLocks noChangeShapeType="1"/>
          </p:cNvSpPr>
          <p:nvPr/>
        </p:nvSpPr>
        <p:spPr bwMode="auto">
          <a:xfrm>
            <a:off x="2209800" y="5486400"/>
            <a:ext cx="838200" cy="45720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57" name="Line 25"/>
          <p:cNvSpPr>
            <a:spLocks noChangeShapeType="1"/>
          </p:cNvSpPr>
          <p:nvPr/>
        </p:nvSpPr>
        <p:spPr bwMode="auto">
          <a:xfrm flipH="1">
            <a:off x="5791200" y="5334000"/>
            <a:ext cx="762000" cy="60960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>
            <a:off x="3733800" y="3886200"/>
            <a:ext cx="533400" cy="152400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59" name="Line 27"/>
          <p:cNvSpPr>
            <a:spLocks noChangeShapeType="1"/>
          </p:cNvSpPr>
          <p:nvPr/>
        </p:nvSpPr>
        <p:spPr bwMode="auto">
          <a:xfrm flipH="1">
            <a:off x="4495800" y="3810000"/>
            <a:ext cx="381000" cy="1600200"/>
          </a:xfrm>
          <a:prstGeom prst="line">
            <a:avLst/>
          </a:prstGeom>
          <a:noFill/>
          <a:ln w="9525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6062568" y="6488668"/>
            <a:ext cx="3085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b="1" dirty="0">
                <a:solidFill>
                  <a:srgbClr val="CC0000"/>
                </a:solidFill>
              </a:rPr>
              <a:t>M.Zobov, </a:t>
            </a:r>
            <a:r>
              <a:rPr lang="it-IT" altLang="zh-CN" b="1" dirty="0" smtClean="0">
                <a:solidFill>
                  <a:srgbClr val="CC0000"/>
                </a:solidFill>
              </a:rPr>
              <a:t>C.Milardi</a:t>
            </a:r>
            <a:r>
              <a:rPr lang="zh-CN" altLang="en-US" b="1" dirty="0" smtClean="0">
                <a:solidFill>
                  <a:srgbClr val="CC0000"/>
                </a:solidFill>
              </a:rPr>
              <a:t>， </a:t>
            </a:r>
            <a:r>
              <a:rPr lang="en-US" altLang="zh-CN" b="1" dirty="0" smtClean="0">
                <a:solidFill>
                  <a:srgbClr val="CC0000"/>
                </a:solidFill>
              </a:rPr>
              <a:t>BB’2013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7283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5" y="475564"/>
            <a:ext cx="4465707" cy="26184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5" y="3571849"/>
            <a:ext cx="4465707" cy="2618459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>
            <a:off x="2348201" y="3119175"/>
            <a:ext cx="181069" cy="4526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78186" y="6086947"/>
            <a:ext cx="4209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Logarithm of the bunch density at IP (z=0)</a:t>
            </a:r>
            <a:r>
              <a:rPr lang="ru-RU" altLang="zh-CN" dirty="0" smtClean="0"/>
              <a:t>.</a:t>
            </a:r>
            <a:endParaRPr lang="en-US" altLang="zh-CN" dirty="0" smtClean="0"/>
          </a:p>
          <a:p>
            <a:r>
              <a:rPr lang="en-US" altLang="zh-CN" dirty="0" smtClean="0"/>
              <a:t> </a:t>
            </a:r>
            <a:r>
              <a:rPr lang="en-US" altLang="zh-CN" dirty="0"/>
              <a:t>The scales are </a:t>
            </a:r>
            <a:r>
              <a:rPr lang="en-US" altLang="zh-CN" dirty="0">
                <a:sym typeface="Symbol" panose="05050102010706020507" pitchFamily="18" charset="2"/>
              </a:rPr>
              <a:t> 10 sigma for X and Y.</a:t>
            </a:r>
            <a:r>
              <a:rPr lang="ru-RU" altLang="zh-CN" dirty="0"/>
              <a:t> </a:t>
            </a:r>
            <a:endParaRPr lang="zh-CN" altLang="en-US" dirty="0"/>
          </a:p>
        </p:txBody>
      </p:sp>
      <p:pic>
        <p:nvPicPr>
          <p:cNvPr id="8" name="Picture 2" descr="fig16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369"/>
          <a:stretch/>
        </p:blipFill>
        <p:spPr bwMode="auto">
          <a:xfrm>
            <a:off x="4976342" y="59387"/>
            <a:ext cx="416765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ig16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3"/>
          <a:stretch/>
        </p:blipFill>
        <p:spPr bwMode="auto">
          <a:xfrm>
            <a:off x="4934139" y="3204971"/>
            <a:ext cx="396394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6237837" y="6491096"/>
            <a:ext cx="11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D. </a:t>
            </a:r>
            <a:r>
              <a:rPr lang="en-US" altLang="zh-CN" dirty="0" err="1" smtClean="0"/>
              <a:t>Shatilov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172565" y="106232"/>
            <a:ext cx="3085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b="1" dirty="0">
                <a:solidFill>
                  <a:srgbClr val="CC0000"/>
                </a:solidFill>
              </a:rPr>
              <a:t>M.Zobov, </a:t>
            </a:r>
            <a:r>
              <a:rPr lang="it-IT" altLang="zh-CN" b="1" dirty="0" smtClean="0">
                <a:solidFill>
                  <a:srgbClr val="CC0000"/>
                </a:solidFill>
              </a:rPr>
              <a:t>C.Milardi</a:t>
            </a:r>
            <a:r>
              <a:rPr lang="zh-CN" altLang="en-US" b="1" dirty="0" smtClean="0">
                <a:solidFill>
                  <a:srgbClr val="CC0000"/>
                </a:solidFill>
              </a:rPr>
              <a:t>， </a:t>
            </a:r>
            <a:r>
              <a:rPr lang="en-US" altLang="zh-CN" b="1" dirty="0" smtClean="0">
                <a:solidFill>
                  <a:srgbClr val="CC0000"/>
                </a:solidFill>
              </a:rPr>
              <a:t>BB’2013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33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35347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Normal form analysis of </a:t>
            </a:r>
            <a:r>
              <a:rPr lang="en-US" altLang="zh-CN" sz="2800" dirty="0" err="1"/>
              <a:t>crabed</a:t>
            </a:r>
            <a:r>
              <a:rPr lang="en-US" altLang="zh-CN" sz="2800" dirty="0"/>
              <a:t>- </a:t>
            </a:r>
            <a:r>
              <a:rPr lang="en-US" altLang="zh-CN" sz="2800" dirty="0" err="1"/>
              <a:t>wasit</a:t>
            </a:r>
            <a:r>
              <a:rPr lang="en-US" altLang="zh-CN" sz="2800" dirty="0"/>
              <a:t> </a:t>
            </a:r>
            <a:r>
              <a:rPr lang="en-US" altLang="zh-CN" sz="2800" dirty="0" err="1"/>
              <a:t>transformtaion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462508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One-turn map with beam-beam</a:t>
            </a:r>
          </a:p>
          <a:p>
            <a:endParaRPr lang="en-US" altLang="zh-CN" sz="2000" dirty="0"/>
          </a:p>
          <a:p>
            <a:r>
              <a:rPr lang="en-US" altLang="zh-CN" sz="2000" dirty="0" smtClean="0"/>
              <a:t>One-turn map without beam-beam at IP</a:t>
            </a:r>
          </a:p>
          <a:p>
            <a:pPr marL="0" indent="0">
              <a:buNone/>
            </a:pPr>
            <a:r>
              <a:rPr lang="zh-CN" altLang="en-US" sz="2000" dirty="0" smtClean="0"/>
              <a:t> 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141" y="1796599"/>
            <a:ext cx="5181600" cy="4800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25" y="2591226"/>
            <a:ext cx="4046220" cy="4038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615" y="2998272"/>
            <a:ext cx="2987040" cy="4800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532" y="3382793"/>
            <a:ext cx="5554980" cy="14554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4372" y="4772031"/>
            <a:ext cx="4658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There only exist 3</a:t>
            </a:r>
            <a:r>
              <a:rPr lang="en-US" altLang="zh-CN" baseline="30000" dirty="0" smtClean="0"/>
              <a:t>rd</a:t>
            </a:r>
            <a:r>
              <a:rPr lang="en-US" altLang="zh-CN" dirty="0" smtClean="0"/>
              <a:t> order generating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function</a:t>
            </a:r>
            <a:r>
              <a:rPr lang="zh-CN" altLang="en-US" dirty="0" smtClean="0"/>
              <a:t>：</a:t>
            </a:r>
            <a:endParaRPr lang="en-US" altLang="zh-CN" dirty="0" smtClean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72" y="5565252"/>
            <a:ext cx="4531995" cy="2686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201" y="5069565"/>
            <a:ext cx="4200927" cy="16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58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KEKB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7727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27" r="-7927"/>
          <a:stretch>
            <a:fillRect/>
          </a:stretch>
        </p:blipFill>
        <p:spPr bwMode="auto">
          <a:xfrm>
            <a:off x="133983" y="1005271"/>
            <a:ext cx="5610787" cy="308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3619353" y="3720616"/>
            <a:ext cx="460622" cy="26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(mA)</a:t>
            </a:r>
            <a:endParaRPr kumimoji="1" lang="ja-JP" altLang="en-US" sz="2000" dirty="0"/>
          </a:p>
        </p:txBody>
      </p:sp>
      <p:sp>
        <p:nvSpPr>
          <p:cNvPr id="27" name="円/楕円 26"/>
          <p:cNvSpPr/>
          <p:nvPr/>
        </p:nvSpPr>
        <p:spPr>
          <a:xfrm>
            <a:off x="3206557" y="2671467"/>
            <a:ext cx="137075" cy="13624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30" name="タイトル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Marker Felt" charset="0"/>
                <a:ea typeface="ＭＳ Ｐゴシック" charset="0"/>
                <a:cs typeface="Marker Felt" charset="0"/>
              </a:rPr>
              <a:t>Motivation of crab cavity at </a:t>
            </a:r>
            <a:r>
              <a:rPr lang="en-US" altLang="ja-JP" dirty="0">
                <a:solidFill>
                  <a:srgbClr val="0000FF"/>
                </a:solidFill>
                <a:latin typeface="Marker Felt" charset="0"/>
                <a:ea typeface="ＭＳ Ｐゴシック" charset="0"/>
                <a:cs typeface="Marker Felt" charset="0"/>
              </a:rPr>
              <a:t>KEKB</a:t>
            </a:r>
            <a:endParaRPr lang="ja-JP" altLang="en-US" dirty="0">
              <a:solidFill>
                <a:srgbClr val="0000FF"/>
              </a:solidFill>
              <a:latin typeface="Marker Felt" charset="0"/>
              <a:ea typeface="ＭＳ Ｐゴシック" charset="0"/>
              <a:cs typeface="Marker Felt" charset="0"/>
            </a:endParaRPr>
          </a:p>
        </p:txBody>
      </p:sp>
      <p:sp>
        <p:nvSpPr>
          <p:cNvPr id="22532" name="正方形/長方形 5"/>
          <p:cNvSpPr>
            <a:spLocks noChangeArrowheads="1"/>
          </p:cNvSpPr>
          <p:nvPr/>
        </p:nvSpPr>
        <p:spPr bwMode="auto">
          <a:xfrm>
            <a:off x="5791200" y="838200"/>
            <a:ext cx="259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</a:rPr>
              <a:t>Head-on (crab)</a:t>
            </a:r>
            <a:endParaRPr lang="ja-JP" altLang="en-US" sz="280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914400" y="6473825"/>
            <a:ext cx="4572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>
                <a:latin typeface="Calibri" charset="0"/>
              </a:rPr>
              <a:t>First proposed by R. B. Palmer in 1988 for linear colliders.</a:t>
            </a:r>
            <a:endParaRPr lang="ja-JP" altLang="en-US" sz="1400">
              <a:latin typeface="Calibri" charset="0"/>
            </a:endParaRPr>
          </a:p>
        </p:txBody>
      </p:sp>
      <p:pic>
        <p:nvPicPr>
          <p:cNvPr id="2253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90988"/>
            <a:ext cx="42672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正方形/長方形 7"/>
          <p:cNvSpPr>
            <a:spLocks noChangeArrowheads="1"/>
          </p:cNvSpPr>
          <p:nvPr/>
        </p:nvSpPr>
        <p:spPr bwMode="auto">
          <a:xfrm>
            <a:off x="228600" y="588963"/>
            <a:ext cx="8709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Char char="l"/>
            </a:pPr>
            <a:r>
              <a:rPr lang="en-US" altLang="ja-JP" sz="1800">
                <a:solidFill>
                  <a:srgbClr val="FF0000"/>
                </a:solidFill>
              </a:rPr>
              <a:t> Crab Crossing can boost the beam-beam parameter higher than 0.15 ! (K. Ohmi)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22536" name="正方形/長方形 8"/>
          <p:cNvSpPr>
            <a:spLocks noChangeArrowheads="1"/>
          </p:cNvSpPr>
          <p:nvPr/>
        </p:nvSpPr>
        <p:spPr bwMode="auto">
          <a:xfrm>
            <a:off x="5638800" y="2284413"/>
            <a:ext cx="3298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90"/>
                </a:solidFill>
              </a:rPr>
              <a:t>22mrad crossing angle</a:t>
            </a:r>
            <a:endParaRPr lang="ja-JP" altLang="en-US">
              <a:solidFill>
                <a:srgbClr val="000090"/>
              </a:solidFill>
            </a:endParaRPr>
          </a:p>
        </p:txBody>
      </p:sp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4953000" y="1066800"/>
            <a:ext cx="838200" cy="261938"/>
          </a:xfrm>
          <a:prstGeom prst="straightConnector1">
            <a:avLst/>
          </a:prstGeom>
          <a:noFill/>
          <a:ln w="25400">
            <a:solidFill>
              <a:srgbClr val="FF66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線矢印コネクタ 12"/>
          <p:cNvCxnSpPr>
            <a:cxnSpLocks noChangeShapeType="1"/>
            <a:stCxn id="22536" idx="1"/>
          </p:cNvCxnSpPr>
          <p:nvPr/>
        </p:nvCxnSpPr>
        <p:spPr bwMode="auto">
          <a:xfrm rot="10800000" flipV="1">
            <a:off x="4495800" y="2514600"/>
            <a:ext cx="1143000" cy="228600"/>
          </a:xfrm>
          <a:prstGeom prst="straightConnector1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9" name="テキスト ボックス 15"/>
          <p:cNvSpPr txBox="1">
            <a:spLocks noChangeArrowheads="1"/>
          </p:cNvSpPr>
          <p:nvPr/>
        </p:nvSpPr>
        <p:spPr bwMode="auto">
          <a:xfrm>
            <a:off x="6096000" y="1219200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660066"/>
                </a:solidFill>
              </a:rPr>
              <a:t>Strong-strong beam-beam </a:t>
            </a:r>
            <a:br>
              <a:rPr lang="en-US" altLang="ja-JP" sz="1800" dirty="0">
                <a:solidFill>
                  <a:srgbClr val="660066"/>
                </a:solidFill>
              </a:rPr>
            </a:br>
            <a:r>
              <a:rPr lang="en-US" altLang="ja-JP" sz="1800" dirty="0">
                <a:solidFill>
                  <a:srgbClr val="660066"/>
                </a:solidFill>
              </a:rPr>
              <a:t>simulation</a:t>
            </a:r>
            <a:endParaRPr lang="ja-JP" altLang="en-US" sz="1800" dirty="0">
              <a:solidFill>
                <a:srgbClr val="660066"/>
              </a:solidFill>
            </a:endParaRPr>
          </a:p>
        </p:txBody>
      </p:sp>
      <p:grpSp>
        <p:nvGrpSpPr>
          <p:cNvPr id="22540" name="図形グループ 26"/>
          <p:cNvGrpSpPr>
            <a:grpSpLocks/>
          </p:cNvGrpSpPr>
          <p:nvPr/>
        </p:nvGrpSpPr>
        <p:grpSpPr bwMode="auto">
          <a:xfrm>
            <a:off x="5387975" y="3119438"/>
            <a:ext cx="3603625" cy="1147762"/>
            <a:chOff x="5334000" y="3048000"/>
            <a:chExt cx="3603149" cy="1147465"/>
          </a:xfrm>
        </p:grpSpPr>
        <p:grpSp>
          <p:nvGrpSpPr>
            <p:cNvPr id="22542" name="図形グループ 24"/>
            <p:cNvGrpSpPr>
              <a:grpSpLocks/>
            </p:cNvGrpSpPr>
            <p:nvPr/>
          </p:nvGrpSpPr>
          <p:grpSpPr bwMode="auto">
            <a:xfrm>
              <a:off x="5486400" y="3048000"/>
              <a:ext cx="3333750" cy="1147465"/>
              <a:chOff x="5486400" y="3048000"/>
              <a:chExt cx="3333750" cy="1147465"/>
            </a:xfrm>
          </p:grpSpPr>
          <p:sp>
            <p:nvSpPr>
              <p:cNvPr id="22544" name="Text Box 7"/>
              <p:cNvSpPr txBox="1">
                <a:spLocks noChangeArrowheads="1"/>
              </p:cNvSpPr>
              <p:nvPr/>
            </p:nvSpPr>
            <p:spPr bwMode="auto">
              <a:xfrm>
                <a:off x="5546122" y="3733800"/>
                <a:ext cx="131187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>
                    <a:latin typeface="Symbol" charset="0"/>
                    <a:cs typeface="Symbol" charset="0"/>
                  </a:rPr>
                  <a:t>n</a:t>
                </a:r>
                <a:r>
                  <a:rPr lang="en-US" altLang="ja-JP" baseline="-25000"/>
                  <a:t>x</a:t>
                </a:r>
                <a:r>
                  <a:rPr lang="en-US" altLang="ja-JP"/>
                  <a:t> =.508</a:t>
                </a:r>
              </a:p>
            </p:txBody>
          </p:sp>
          <p:sp>
            <p:nvSpPr>
              <p:cNvPr id="22545" name="Text Box 8"/>
              <p:cNvSpPr txBox="1">
                <a:spLocks noChangeArrowheads="1"/>
              </p:cNvSpPr>
              <p:nvPr/>
            </p:nvSpPr>
            <p:spPr bwMode="auto">
              <a:xfrm>
                <a:off x="5486400" y="3048000"/>
                <a:ext cx="1438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/>
                  <a:t>Head-on </a:t>
                </a:r>
              </a:p>
            </p:txBody>
          </p:sp>
          <p:sp>
            <p:nvSpPr>
              <p:cNvPr id="22546" name="Text Box 9"/>
              <p:cNvSpPr txBox="1">
                <a:spLocks noChangeArrowheads="1"/>
              </p:cNvSpPr>
              <p:nvPr/>
            </p:nvSpPr>
            <p:spPr bwMode="auto">
              <a:xfrm>
                <a:off x="6781800" y="3048000"/>
                <a:ext cx="438150" cy="1006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6000"/>
                  <a:t>}</a:t>
                </a:r>
                <a:endParaRPr lang="en-US" altLang="ja-JP"/>
              </a:p>
            </p:txBody>
          </p:sp>
          <p:sp>
            <p:nvSpPr>
              <p:cNvPr id="22547" name="Text Box 10"/>
              <p:cNvSpPr txBox="1">
                <a:spLocks noChangeArrowheads="1"/>
              </p:cNvSpPr>
              <p:nvPr/>
            </p:nvSpPr>
            <p:spPr bwMode="auto">
              <a:xfrm>
                <a:off x="7527925" y="3336925"/>
                <a:ext cx="129222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>
                    <a:latin typeface="Symbol" charset="0"/>
                    <a:sym typeface="Symbol" charset="0"/>
                  </a:rPr>
                  <a:t></a:t>
                </a:r>
                <a:r>
                  <a:rPr lang="en-US" altLang="ja-JP" baseline="-25000"/>
                  <a:t>y</a:t>
                </a:r>
                <a:r>
                  <a:rPr lang="en-US" altLang="ja-JP"/>
                  <a:t> ~0.15</a:t>
                </a:r>
              </a:p>
            </p:txBody>
          </p:sp>
          <p:cxnSp>
            <p:nvCxnSpPr>
              <p:cNvPr id="24" name="直線矢印コネクタ 23"/>
              <p:cNvCxnSpPr/>
              <p:nvPr/>
            </p:nvCxnSpPr>
            <p:spPr>
              <a:xfrm>
                <a:off x="7219701" y="3657442"/>
                <a:ext cx="30793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正方形/長方形 25"/>
            <p:cNvSpPr/>
            <p:nvPr/>
          </p:nvSpPr>
          <p:spPr>
            <a:xfrm>
              <a:off x="5334000" y="3048000"/>
              <a:ext cx="3603149" cy="114746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5418540" y="5630459"/>
            <a:ext cx="36083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l"/>
            </a:pPr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After this simulation appeared, the </a:t>
            </a:r>
            <a:br>
              <a:rPr lang="en-US" altLang="ja-JP" sz="1800" dirty="0">
                <a:solidFill>
                  <a:srgbClr val="FF0000"/>
                </a:solidFill>
                <a:latin typeface="Calibri" charset="0"/>
              </a:rPr>
            </a:br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development of crab cavities was</a:t>
            </a:r>
            <a:br>
              <a:rPr lang="en-US" altLang="ja-JP" sz="1800" dirty="0">
                <a:solidFill>
                  <a:srgbClr val="FF0000"/>
                </a:solidFill>
                <a:latin typeface="Calibri" charset="0"/>
              </a:rPr>
            </a:br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revitalized. </a:t>
            </a:r>
            <a:endParaRPr lang="ja-JP" altLang="en-US" sz="18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25263" y="4559250"/>
            <a:ext cx="3882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Luminosity would be doubled</a:t>
            </a:r>
            <a:br>
              <a:rPr kumimoji="1" lang="en-US" altLang="ja-JP" sz="2400" dirty="0" smtClean="0">
                <a:solidFill>
                  <a:srgbClr val="0000FF"/>
                </a:solidFill>
              </a:rPr>
            </a:br>
            <a:r>
              <a:rPr kumimoji="1" lang="en-US" altLang="ja-JP" sz="2400" dirty="0" smtClean="0">
                <a:solidFill>
                  <a:srgbClr val="0000FF"/>
                </a:solidFill>
              </a:rPr>
              <a:t> with crab cavities!!!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73422" y="362647"/>
            <a:ext cx="5009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Y. Funakoshi， </a:t>
            </a:r>
            <a:r>
              <a:rPr lang="en-US" altLang="zh-CN" dirty="0" smtClean="0"/>
              <a:t>Beam-Beam Workshop, CERN, 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5548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76200"/>
            <a:ext cx="90836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097182" y="76200"/>
            <a:ext cx="5009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Y. Funakoshi， </a:t>
            </a:r>
            <a:r>
              <a:rPr lang="en-US" altLang="zh-CN" dirty="0" smtClean="0"/>
              <a:t>Beam-Beam Workshop, CERN, 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9109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fig02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22" b="8322"/>
          <a:stretch/>
        </p:blipFill>
        <p:spPr>
          <a:xfrm>
            <a:off x="10857" y="369066"/>
            <a:ext cx="9133143" cy="6273101"/>
          </a:xfrm>
          <a:prstGeom prst="rect">
            <a:avLst/>
          </a:prstGeom>
        </p:spPr>
      </p:pic>
      <p:grpSp>
        <p:nvGrpSpPr>
          <p:cNvPr id="8" name="図形グループ 7"/>
          <p:cNvGrpSpPr/>
          <p:nvPr/>
        </p:nvGrpSpPr>
        <p:grpSpPr>
          <a:xfrm>
            <a:off x="6996923" y="218470"/>
            <a:ext cx="1786623" cy="424457"/>
            <a:chOff x="6996923" y="218470"/>
            <a:chExt cx="1786623" cy="424457"/>
          </a:xfrm>
        </p:grpSpPr>
        <p:cxnSp>
          <p:nvCxnSpPr>
            <p:cNvPr id="10" name="直線矢印コネクタ 9"/>
            <p:cNvCxnSpPr/>
            <p:nvPr/>
          </p:nvCxnSpPr>
          <p:spPr>
            <a:xfrm>
              <a:off x="6996923" y="642927"/>
              <a:ext cx="97941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7032533" y="218470"/>
              <a:ext cx="175101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Skew-</a:t>
              </a:r>
              <a:r>
                <a:rPr kumimoji="1" lang="en-US" altLang="ja-JP" dirty="0" err="1" smtClean="0"/>
                <a:t>sextupoles</a:t>
              </a:r>
              <a:endParaRPr kumimoji="1" lang="ja-JP" altLang="en-US" dirty="0"/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3964428" y="3952773"/>
            <a:ext cx="2340492" cy="784785"/>
            <a:chOff x="3964428" y="3952773"/>
            <a:chExt cx="2340492" cy="784785"/>
          </a:xfrm>
        </p:grpSpPr>
        <p:cxnSp>
          <p:nvCxnSpPr>
            <p:cNvPr id="3" name="直線矢印コネクタ 2"/>
            <p:cNvCxnSpPr/>
            <p:nvPr/>
          </p:nvCxnSpPr>
          <p:spPr>
            <a:xfrm>
              <a:off x="5531207" y="3952773"/>
              <a:ext cx="581608" cy="2492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/>
            <p:cNvSpPr txBox="1"/>
            <p:nvPr/>
          </p:nvSpPr>
          <p:spPr>
            <a:xfrm>
              <a:off x="3964428" y="4368226"/>
              <a:ext cx="234049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Beam lifetime problem</a:t>
              </a:r>
              <a:endParaRPr kumimoji="1" lang="ja-JP" altLang="en-US" dirty="0"/>
            </a:p>
          </p:txBody>
        </p:sp>
      </p:grpSp>
      <p:sp>
        <p:nvSpPr>
          <p:cNvPr id="9" name="矩形 8"/>
          <p:cNvSpPr/>
          <p:nvPr/>
        </p:nvSpPr>
        <p:spPr>
          <a:xfrm>
            <a:off x="2072448" y="14088"/>
            <a:ext cx="5009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Y. Funakoshi， </a:t>
            </a:r>
            <a:r>
              <a:rPr lang="en-US" altLang="zh-CN" dirty="0" smtClean="0"/>
              <a:t>Beam-Beam Workshop, CERN, 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395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8313" y="578792"/>
            <a:ext cx="7886700" cy="1131891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General Chromaticity</a:t>
            </a:r>
            <a:endParaRPr lang="zh-CN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393825" y="1432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The chromaticities of Twiss parameters and X-Y couplings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r="8212"/>
          <a:stretch/>
        </p:blipFill>
        <p:spPr>
          <a:xfrm>
            <a:off x="4980313" y="1324403"/>
            <a:ext cx="3032004" cy="13087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560" y="4414482"/>
            <a:ext cx="3874770" cy="9772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93825" y="26179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T</a:t>
            </a:r>
            <a:r>
              <a:rPr lang="zh-CN" altLang="en-US" dirty="0" smtClean="0"/>
              <a:t>he δ-dependent </a:t>
            </a:r>
            <a:r>
              <a:rPr lang="en-US" altLang="zh-CN" dirty="0" smtClean="0"/>
              <a:t>transverse </a:t>
            </a:r>
            <a:r>
              <a:rPr lang="zh-CN" altLang="en-US" dirty="0" smtClean="0"/>
              <a:t>matrix can be split into the product of two matrices</a:t>
            </a:r>
            <a:r>
              <a:rPr lang="en-US" altLang="zh-CN" dirty="0" smtClean="0"/>
              <a:t>. All the chromatic dependences are lumped into </a:t>
            </a:r>
            <a:r>
              <a:rPr lang="en-US" altLang="zh-CN" i="1" dirty="0" smtClean="0"/>
              <a:t>M</a:t>
            </a:r>
            <a:r>
              <a:rPr lang="en-US" altLang="zh-CN" i="1" baseline="-25000" dirty="0" smtClean="0"/>
              <a:t>H</a:t>
            </a:r>
            <a:r>
              <a:rPr lang="en-US" altLang="zh-CN" dirty="0" smtClean="0"/>
              <a:t>(δ)</a:t>
            </a:r>
            <a:r>
              <a:rPr lang="en-US" altLang="zh-CN" i="1" dirty="0" smtClean="0"/>
              <a:t> 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825" y="2607141"/>
            <a:ext cx="1811655" cy="4000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93825" y="3730850"/>
            <a:ext cx="4431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Generating function </a:t>
            </a:r>
            <a:r>
              <a:rPr lang="zh-CN" altLang="en-US" i="1" dirty="0" smtClean="0"/>
              <a:t>F</a:t>
            </a:r>
            <a:r>
              <a:rPr lang="en-US" altLang="zh-CN" baseline="-25000" dirty="0" smtClean="0"/>
              <a:t>2 </a:t>
            </a:r>
            <a:r>
              <a:rPr lang="en-US" altLang="zh-CN" dirty="0" smtClean="0"/>
              <a:t>is used to represent the transformation of </a:t>
            </a:r>
            <a:r>
              <a:rPr lang="en-US" altLang="zh-CN" i="1" dirty="0" smtClean="0"/>
              <a:t>M</a:t>
            </a:r>
            <a:r>
              <a:rPr lang="en-US" altLang="zh-CN" i="1" baseline="-25000" dirty="0" smtClean="0"/>
              <a:t>H</a:t>
            </a:r>
            <a:r>
              <a:rPr lang="en-US" altLang="zh-CN" dirty="0" smtClean="0"/>
              <a:t>(δ). The generating function  guarantees the 6D </a:t>
            </a:r>
            <a:r>
              <a:rPr lang="en-US" altLang="zh-CN" dirty="0" err="1" smtClean="0"/>
              <a:t>symplectic</a:t>
            </a:r>
            <a:r>
              <a:rPr lang="en-US" altLang="zh-CN" dirty="0" smtClean="0"/>
              <a:t> condition. Hamiltonian which expresses generalized chromaticity is given by</a:t>
            </a:r>
            <a:endParaRPr lang="zh-CN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4965825" y="3756482"/>
                <a:ext cx="3303853" cy="62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𝑧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acc>
                  </m:oMath>
                </a14:m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zh-CN" b="0" dirty="0" smtClean="0"/>
                  <a:t>                            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5825" y="3756482"/>
                <a:ext cx="3303853" cy="624017"/>
              </a:xfrm>
              <a:prstGeom prst="rect">
                <a:avLst/>
              </a:prstGeom>
              <a:blipFill rotWithShape="0">
                <a:blip r:embed="rId5"/>
                <a:stretch>
                  <a:fillRect l="-2583" t="-9709" r="-5535" b="-184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08313" y="5503843"/>
                <a:ext cx="4572000" cy="7428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zh-CN" altLang="en-US" dirty="0" smtClean="0"/>
                  <a:t>Alternative way is the direct map for the betatron variables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zh-CN" alt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CN" altLang="en-US" dirty="0" smtClean="0"/>
                  <a:t> as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13" y="5503843"/>
                <a:ext cx="4572000" cy="742832"/>
              </a:xfrm>
              <a:prstGeom prst="rect">
                <a:avLst/>
              </a:prstGeom>
              <a:blipFill rotWithShape="0">
                <a:blip r:embed="rId6"/>
                <a:stretch>
                  <a:fillRect l="-1200" t="-4918" b="-98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825" y="5532744"/>
            <a:ext cx="3354686" cy="685029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810000" y="-2979"/>
            <a:ext cx="5321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K. </a:t>
            </a:r>
            <a:r>
              <a:rPr lang="en-US" altLang="zh-CN" sz="1600" dirty="0" err="1" smtClean="0"/>
              <a:t>Ohmi</a:t>
            </a:r>
            <a:r>
              <a:rPr lang="en-US" altLang="zh-CN" sz="1600" dirty="0" smtClean="0"/>
              <a:t>, ICAP-09</a:t>
            </a:r>
          </a:p>
          <a:p>
            <a:r>
              <a:rPr lang="en-US" altLang="zh-CN" sz="1600" dirty="0" smtClean="0"/>
              <a:t>D. Zhou, K. </a:t>
            </a:r>
            <a:r>
              <a:rPr lang="en-US" altLang="zh-CN" sz="1600" dirty="0" err="1" smtClean="0"/>
              <a:t>Ohmi</a:t>
            </a:r>
            <a:r>
              <a:rPr lang="en-US" altLang="zh-CN" sz="1600" dirty="0" smtClean="0"/>
              <a:t>, Y. </a:t>
            </a:r>
            <a:r>
              <a:rPr lang="en-US" altLang="zh-CN" sz="1600" dirty="0" err="1" smtClean="0"/>
              <a:t>Seimiya</a:t>
            </a:r>
            <a:r>
              <a:rPr lang="en-US" altLang="zh-CN" sz="1600" dirty="0"/>
              <a:t>  </a:t>
            </a:r>
            <a:r>
              <a:rPr lang="en-US" altLang="zh-CN" sz="1600" dirty="0" err="1" smtClean="0"/>
              <a:t>etal</a:t>
            </a:r>
            <a:r>
              <a:rPr lang="en-US" altLang="zh-CN" sz="1600" dirty="0" smtClean="0"/>
              <a:t>., PRST-AB 13, 021001, 2010</a:t>
            </a:r>
          </a:p>
          <a:p>
            <a:r>
              <a:rPr lang="en-US" altLang="zh-CN" sz="1600" dirty="0" smtClean="0"/>
              <a:t>Y. </a:t>
            </a:r>
            <a:r>
              <a:rPr lang="en-US" altLang="zh-CN" sz="1600" dirty="0" err="1" smtClean="0"/>
              <a:t>Seimiya</a:t>
            </a:r>
            <a:r>
              <a:rPr lang="en-US" altLang="zh-CN" sz="1600" dirty="0" smtClean="0"/>
              <a:t>, K. </a:t>
            </a:r>
            <a:r>
              <a:rPr lang="en-US" altLang="zh-CN" sz="1600" dirty="0" err="1" smtClean="0"/>
              <a:t>Ohmi</a:t>
            </a:r>
            <a:r>
              <a:rPr lang="en-US" altLang="zh-CN" sz="1600" dirty="0" smtClean="0"/>
              <a:t>, D. Zhou </a:t>
            </a:r>
            <a:r>
              <a:rPr lang="en-US" altLang="zh-CN" sz="1600" dirty="0" err="1" smtClean="0"/>
              <a:t>etal</a:t>
            </a:r>
            <a:r>
              <a:rPr lang="en-US" altLang="zh-CN" sz="1600" dirty="0" smtClean="0"/>
              <a:t>, </a:t>
            </a:r>
          </a:p>
          <a:p>
            <a:r>
              <a:rPr lang="en-US" altLang="zh-CN" sz="1600" dirty="0" err="1" smtClean="0"/>
              <a:t>Prog</a:t>
            </a:r>
            <a:r>
              <a:rPr lang="en-US" altLang="zh-CN" sz="1600" dirty="0" smtClean="0"/>
              <a:t>. </a:t>
            </a:r>
            <a:r>
              <a:rPr lang="en-US" altLang="zh-CN" sz="1600" dirty="0" err="1" smtClean="0"/>
              <a:t>Theor</a:t>
            </a:r>
            <a:r>
              <a:rPr lang="en-US" altLang="zh-CN" sz="1600" dirty="0" smtClean="0"/>
              <a:t>. Phys. (2012) 127 (6): 1099-1119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7116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DAFNE</a:t>
            </a:r>
          </a:p>
          <a:p>
            <a:r>
              <a:rPr lang="en-US" altLang="zh-CN" dirty="0" smtClean="0"/>
              <a:t>DAFNE upgrade</a:t>
            </a:r>
            <a:endParaRPr lang="en-US" altLang="zh-CN" dirty="0" smtClean="0"/>
          </a:p>
          <a:p>
            <a:r>
              <a:rPr lang="en-US" altLang="zh-CN" dirty="0" smtClean="0"/>
              <a:t>KEKB</a:t>
            </a:r>
          </a:p>
          <a:p>
            <a:r>
              <a:rPr lang="en-US" altLang="zh-CN" dirty="0" smtClean="0"/>
              <a:t>Super-KEKB</a:t>
            </a:r>
          </a:p>
          <a:p>
            <a:r>
              <a:rPr lang="en-US" altLang="zh-CN" dirty="0"/>
              <a:t>BEPCII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9698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2" y="0"/>
            <a:ext cx="9057653" cy="63479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513" y="6347932"/>
            <a:ext cx="3629161" cy="2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15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32" y="1311106"/>
            <a:ext cx="6721536" cy="5292671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28650" y="75424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4000" dirty="0" smtClean="0"/>
              <a:t>Scan </a:t>
            </a:r>
            <a:r>
              <a:rPr lang="en-US" altLang="zh-CN" sz="4000" dirty="0"/>
              <a:t>of first-order chromatic coupling (WS, Crab on)</a:t>
            </a:r>
            <a:endParaRPr lang="zh-CN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4169121" y="8172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D. Zhou, et al., PRST-­‐AB 13, 021001 (2010).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16556"/>
            <a:ext cx="2800350" cy="647700"/>
          </a:xfrm>
          <a:prstGeom prst="rect">
            <a:avLst/>
          </a:prstGeom>
        </p:spPr>
      </p:pic>
      <p:sp>
        <p:nvSpPr>
          <p:cNvPr id="8" name="テキスト ボックス 10"/>
          <p:cNvSpPr txBox="1">
            <a:spLocks noChangeArrowheads="1"/>
          </p:cNvSpPr>
          <p:nvPr/>
        </p:nvSpPr>
        <p:spPr bwMode="auto">
          <a:xfrm>
            <a:off x="7593845" y="1928368"/>
            <a:ext cx="119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dirty="0"/>
              <a:t>Horizontal size</a:t>
            </a:r>
            <a:endParaRPr lang="ja-JP" altLang="en-US" sz="1200" dirty="0"/>
          </a:p>
        </p:txBody>
      </p:sp>
      <p:sp>
        <p:nvSpPr>
          <p:cNvPr id="9" name="テキスト ボックス 11"/>
          <p:cNvSpPr txBox="1">
            <a:spLocks noChangeArrowheads="1"/>
          </p:cNvSpPr>
          <p:nvPr/>
        </p:nvSpPr>
        <p:spPr bwMode="auto">
          <a:xfrm>
            <a:off x="7647820" y="1400987"/>
            <a:ext cx="1019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dirty="0"/>
              <a:t>Vertical size</a:t>
            </a:r>
            <a:endParaRPr lang="ja-JP" altLang="en-US" sz="1200" dirty="0"/>
          </a:p>
        </p:txBody>
      </p:sp>
      <p:cxnSp>
        <p:nvCxnSpPr>
          <p:cNvPr id="10" name="直線矢印コネクタ 13"/>
          <p:cNvCxnSpPr>
            <a:stCxn id="8" idx="1"/>
          </p:cNvCxnSpPr>
          <p:nvPr/>
        </p:nvCxnSpPr>
        <p:spPr>
          <a:xfrm rot="10800000">
            <a:off x="7196970" y="2033143"/>
            <a:ext cx="396875" cy="33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5"/>
          <p:cNvCxnSpPr>
            <a:stCxn id="9" idx="1"/>
          </p:cNvCxnSpPr>
          <p:nvPr/>
        </p:nvCxnSpPr>
        <p:spPr>
          <a:xfrm rot="10800000" flipV="1">
            <a:off x="7196970" y="1539099"/>
            <a:ext cx="450850" cy="138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062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コンテンツ プレースホルダ 2"/>
          <p:cNvSpPr>
            <a:spLocks noGrp="1"/>
          </p:cNvSpPr>
          <p:nvPr>
            <p:ph idx="1"/>
          </p:nvPr>
        </p:nvSpPr>
        <p:spPr>
          <a:xfrm>
            <a:off x="4321175" y="1655763"/>
            <a:ext cx="4691063" cy="44704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ja-JP" sz="2000">
                <a:latin typeface="Calibri" charset="0"/>
                <a:ea typeface="ＭＳ Ｐゴシック" charset="0"/>
                <a:cs typeface="ＭＳ Ｐゴシック" charset="0"/>
              </a:rPr>
              <a:t>Ohmi et al. showed that the linear chromaticity of x-y coupling parameters at IP could degrade the luminosity, if the residual values, which depend on machine errors,  are large.</a:t>
            </a:r>
          </a:p>
          <a:p>
            <a:pPr>
              <a:lnSpc>
                <a:spcPct val="80000"/>
              </a:lnSpc>
            </a:pPr>
            <a:endParaRPr lang="en-US" altLang="ja-JP" sz="20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altLang="ja-JP" sz="2000">
                <a:latin typeface="Calibri" charset="0"/>
                <a:ea typeface="ＭＳ Ｐゴシック" charset="0"/>
                <a:cs typeface="ＭＳ Ｐゴシック" charset="0"/>
              </a:rPr>
              <a:t>To control the chromaticity, skew sextupole magnets were installed during winter shutdown 2009.</a:t>
            </a:r>
          </a:p>
          <a:p>
            <a:pPr>
              <a:lnSpc>
                <a:spcPct val="80000"/>
              </a:lnSpc>
            </a:pPr>
            <a:endParaRPr lang="en-US" altLang="ja-JP" sz="20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altLang="ja-JP" sz="2000">
                <a:latin typeface="Calibri" charset="0"/>
                <a:ea typeface="ＭＳ Ｐゴシック" charset="0"/>
                <a:cs typeface="ＭＳ Ｐゴシック" charset="0"/>
              </a:rPr>
              <a:t>The skew sextuples are very effective to increase the luminosity at KEKB. </a:t>
            </a:r>
          </a:p>
          <a:p>
            <a:pPr>
              <a:lnSpc>
                <a:spcPct val="80000"/>
              </a:lnSpc>
            </a:pPr>
            <a:endParaRPr lang="en-US" altLang="ja-JP" sz="20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altLang="ja-JP" sz="2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The gain of the luminosity by these magnets is ~15%.</a:t>
            </a:r>
          </a:p>
          <a:p>
            <a:pPr>
              <a:lnSpc>
                <a:spcPct val="80000"/>
              </a:lnSpc>
            </a:pPr>
            <a:endParaRPr lang="ja-JP" altLang="en-US" sz="2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5" name="図 9" descr="fig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763"/>
            <a:ext cx="442595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8970963" cy="1143000"/>
          </a:xfrm>
        </p:spPr>
        <p:txBody>
          <a:bodyPr/>
          <a:lstStyle/>
          <a:p>
            <a:r>
              <a:rPr lang="en-US" altLang="ja-JP">
                <a:latin typeface="Marker Felt" charset="0"/>
                <a:cs typeface="Marker Felt" charset="0"/>
              </a:rPr>
              <a:t>Chromaticity of x-y coupling at IP</a:t>
            </a:r>
            <a:endParaRPr lang="ja-JP" altLang="en-US">
              <a:latin typeface="Marker Felt" charset="0"/>
              <a:cs typeface="Marker Felt" charset="0"/>
            </a:endParaRPr>
          </a:p>
        </p:txBody>
      </p:sp>
      <p:pic>
        <p:nvPicPr>
          <p:cNvPr id="23557" name="図 12" descr="名称未設定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243388"/>
            <a:ext cx="164941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097182" y="76200"/>
            <a:ext cx="5009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Y. Funakoshi， </a:t>
            </a:r>
            <a:r>
              <a:rPr lang="en-US" altLang="zh-CN" dirty="0" smtClean="0"/>
              <a:t>Beam-Beam Workshop, CERN, 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61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5" y="481879"/>
            <a:ext cx="8873653" cy="570958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12274" y="6283104"/>
            <a:ext cx="148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D. Zhou, 2011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656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2" y="45265"/>
            <a:ext cx="9074035" cy="67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46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2" y="54318"/>
            <a:ext cx="9080017" cy="67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91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6" y="45265"/>
            <a:ext cx="9080017" cy="67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27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Super-KEKB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0042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5" y="615638"/>
            <a:ext cx="9057653" cy="587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29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LER: </a:t>
            </a:r>
            <a:r>
              <a:rPr lang="en-US" altLang="zh-CN" dirty="0" err="1" smtClean="0"/>
              <a:t>Simplied</a:t>
            </a:r>
            <a:r>
              <a:rPr lang="en-US" altLang="zh-CN" dirty="0" smtClean="0"/>
              <a:t> IR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56394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CN" sz="1800" dirty="0" smtClean="0"/>
              <a:t>Simplified lattice by H. Sugimoto</a:t>
            </a:r>
          </a:p>
          <a:p>
            <a:r>
              <a:rPr lang="en-US" altLang="zh-CN" sz="1800" dirty="0" smtClean="0"/>
              <a:t>Sler_simple001.sad: no solenoid but preserve main optics parameters</a:t>
            </a:r>
          </a:p>
          <a:p>
            <a:r>
              <a:rPr lang="en-US" altLang="zh-CN" sz="1800" dirty="0" smtClean="0"/>
              <a:t>No significant luminosity degradation at low current</a:t>
            </a:r>
          </a:p>
          <a:p>
            <a:r>
              <a:rPr lang="en-US" altLang="zh-CN" sz="1800" dirty="0" smtClean="0"/>
              <a:t>Solenoid is the main source of lattice nonlinearity?</a:t>
            </a:r>
          </a:p>
          <a:p>
            <a:pPr marL="0" indent="0">
              <a:buNone/>
            </a:pPr>
            <a:endParaRPr lang="zh-CN" altLang="en-US" sz="1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54" y="2743200"/>
            <a:ext cx="5876925" cy="4114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41889" y="4338935"/>
            <a:ext cx="28167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D. Zhou and Y. Zhang(IHEP)</a:t>
            </a:r>
            <a:r>
              <a:rPr lang="en-US" altLang="zh-CN" dirty="0" smtClean="0"/>
              <a:t>, </a:t>
            </a:r>
          </a:p>
          <a:p>
            <a:r>
              <a:rPr lang="en-US" altLang="zh-CN" dirty="0" err="1" smtClean="0"/>
              <a:t>SuperKEKB</a:t>
            </a:r>
            <a:r>
              <a:rPr lang="en-US" altLang="zh-CN" dirty="0" smtClean="0"/>
              <a:t> optics meeting, </a:t>
            </a:r>
          </a:p>
          <a:p>
            <a:r>
              <a:rPr lang="en-US" altLang="zh-CN" dirty="0" smtClean="0"/>
              <a:t>Apr.17, 2014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881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DAFNE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6548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09" y="2579122"/>
            <a:ext cx="7845391" cy="440701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Lattice nonlinearity from turn-by-turn data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 smtClean="0"/>
              <a:t>Initial coordinates (x0, 0, 0, 0, 0, 0); </a:t>
            </a:r>
          </a:p>
          <a:p>
            <a:r>
              <a:rPr lang="en-US" altLang="zh-CN" sz="2000" dirty="0" smtClean="0"/>
              <a:t>x0 changes from 0 to 5</a:t>
            </a:r>
            <a:r>
              <a:rPr lang="el-GR" altLang="zh-CN" sz="2000" dirty="0" smtClean="0"/>
              <a:t>σ</a:t>
            </a:r>
            <a:r>
              <a:rPr lang="en-US" altLang="zh-CN" sz="2000" baseline="-25000" dirty="0" smtClean="0"/>
              <a:t>x</a:t>
            </a:r>
          </a:p>
          <a:p>
            <a:r>
              <a:rPr lang="en-US" altLang="zh-CN" sz="2000" dirty="0" smtClean="0"/>
              <a:t>Watch point is at IP, </a:t>
            </a:r>
            <a:r>
              <a:rPr lang="en-US" altLang="zh-CN" sz="2000" dirty="0"/>
              <a:t>beam-beam is off</a:t>
            </a:r>
            <a:endParaRPr lang="en-US" altLang="zh-CN" sz="2000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6862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04" y="2450982"/>
            <a:ext cx="7845391" cy="440701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Lattice nonlinearity from turn-by-turn data </a:t>
            </a:r>
            <a:r>
              <a:rPr lang="en-US" altLang="zh-CN" dirty="0" smtClean="0"/>
              <a:t>(Cont.)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Evidence of nonlinear X-Y coupling</a:t>
            </a:r>
          </a:p>
          <a:p>
            <a:r>
              <a:rPr lang="en-US" altLang="zh-CN" dirty="0" smtClean="0"/>
              <a:t>COD in Y direction as function of X offset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0482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Frequency Analysis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735279"/>
            <a:ext cx="7886700" cy="3590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78" y="5356526"/>
            <a:ext cx="2653252" cy="10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95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47" y="939764"/>
            <a:ext cx="6690509" cy="2681622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73917" y="0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Frequency Analysis (cont.)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147" y="3621386"/>
            <a:ext cx="6690510" cy="32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12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692859"/>
            <a:ext cx="7886700" cy="32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94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smtClean="0"/>
              <a:t>Compensation with a skew-sext map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657178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Test by inserting a map of </a:t>
            </a:r>
            <a:r>
              <a:rPr lang="en-US" altLang="zh-CN" sz="2000" dirty="0" smtClean="0">
                <a:solidFill>
                  <a:srgbClr val="00B0F0"/>
                </a:solidFill>
              </a:rPr>
              <a:t>H=K*x</a:t>
            </a:r>
            <a:r>
              <a:rPr lang="en-US" altLang="zh-CN" sz="2000" baseline="30000" dirty="0" smtClean="0">
                <a:solidFill>
                  <a:srgbClr val="00B0F0"/>
                </a:solidFill>
              </a:rPr>
              <a:t>2</a:t>
            </a:r>
            <a:r>
              <a:rPr lang="en-US" altLang="zh-CN" sz="2000" dirty="0" smtClean="0">
                <a:solidFill>
                  <a:srgbClr val="00B0F0"/>
                </a:solidFill>
              </a:rPr>
              <a:t>y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into the LER </a:t>
            </a:r>
            <a:r>
              <a:rPr lang="en-US" altLang="zh-CN" sz="2000" dirty="0" smtClean="0"/>
              <a:t>lattice</a:t>
            </a:r>
          </a:p>
          <a:p>
            <a:r>
              <a:rPr lang="en-US" altLang="zh-CN" sz="2000" dirty="0"/>
              <a:t>COD and oscillation amplitude in y are well suppressed as expected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29" y="2533847"/>
            <a:ext cx="7578141" cy="432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17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Compensation with a skew-sext </a:t>
            </a:r>
            <a:r>
              <a:rPr lang="en-US" altLang="zh-CN" sz="4000" dirty="0" smtClean="0"/>
              <a:t>map</a:t>
            </a:r>
            <a:br>
              <a:rPr lang="en-US" altLang="zh-CN" sz="4000" dirty="0" smtClean="0"/>
            </a:br>
            <a:r>
              <a:rPr lang="en-US" altLang="zh-CN" sz="4000" dirty="0" smtClean="0"/>
              <a:t>(Cont.)</a:t>
            </a:r>
            <a:endParaRPr lang="zh-CN" altLang="en-US" sz="4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56" y="1690689"/>
            <a:ext cx="7268487" cy="50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16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Compensation with a skew-sext map</a:t>
            </a:r>
            <a:br>
              <a:rPr lang="en-US" altLang="zh-CN" dirty="0"/>
            </a:br>
            <a:r>
              <a:rPr lang="en-US" altLang="zh-CN" dirty="0"/>
              <a:t>(Cont.)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21" y="1820502"/>
            <a:ext cx="8107158" cy="50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47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BEPCII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344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00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DAFNE: Cubic lattice nonlinearity</a:t>
            </a:r>
            <a:br>
              <a:rPr lang="en-US" altLang="zh-CN" dirty="0" smtClean="0"/>
            </a:br>
            <a:r>
              <a:rPr lang="en-US" altLang="zh-CN" dirty="0" smtClean="0"/>
              <a:t>Only one IP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71" y="1690689"/>
            <a:ext cx="7573458" cy="41672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71" y="5933650"/>
            <a:ext cx="1914525" cy="676275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749675" y="1499941"/>
            <a:ext cx="1644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Symbol" panose="05050102010706020507" pitchFamily="18" charset="2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zh-CN">
                <a:latin typeface="Arial" panose="020B0604020202020204" pitchFamily="34" charset="0"/>
              </a:rPr>
              <a:t>|C</a:t>
            </a:r>
            <a:r>
              <a:rPr lang="en-US" altLang="zh-CN" baseline="-25000">
                <a:latin typeface="Arial" panose="020B0604020202020204" pitchFamily="34" charset="0"/>
              </a:rPr>
              <a:t>11</a:t>
            </a:r>
            <a:r>
              <a:rPr lang="en-US" altLang="zh-CN">
                <a:latin typeface="Arial" panose="020B0604020202020204" pitchFamily="34" charset="0"/>
              </a:rPr>
              <a:t>| &lt; 200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898099" y="6259362"/>
            <a:ext cx="426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M. </a:t>
            </a:r>
            <a:r>
              <a:rPr lang="en-US" altLang="zh-CN" dirty="0" err="1" smtClean="0"/>
              <a:t>Zobov</a:t>
            </a:r>
            <a:r>
              <a:rPr lang="en-US" altLang="zh-CN" dirty="0" smtClean="0"/>
              <a:t>, DAFNE </a:t>
            </a:r>
            <a:r>
              <a:rPr lang="en-US" altLang="zh-CN" dirty="0" err="1" smtClean="0"/>
              <a:t>Techinial</a:t>
            </a:r>
            <a:r>
              <a:rPr lang="en-US" altLang="zh-CN" dirty="0" smtClean="0"/>
              <a:t> Note G-57, 2001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2610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83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8927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31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 smtClean="0"/>
              <a:t>Fringe effect in BEPCII </a:t>
            </a:r>
            <a:r>
              <a:rPr lang="zh-CN" altLang="en-US" sz="4000" dirty="0" smtClean="0"/>
              <a:t>（</a:t>
            </a:r>
            <a:r>
              <a:rPr lang="en-US" altLang="zh-CN" sz="4000" dirty="0" smtClean="0"/>
              <a:t>using SAD</a:t>
            </a:r>
            <a:r>
              <a:rPr lang="zh-CN" altLang="en-US" sz="4000" dirty="0" smtClean="0"/>
              <a:t>）</a:t>
            </a:r>
            <a:endParaRPr lang="zh-CN" altLang="en-US" sz="4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40" y="1427681"/>
            <a:ext cx="6429815" cy="26386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58" y="4373390"/>
            <a:ext cx="4005263" cy="8572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9558" y="40663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二极铁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264" y="4373390"/>
            <a:ext cx="3929063" cy="704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713126" y="40663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四极</a:t>
            </a:r>
            <a:r>
              <a:rPr lang="zh-CN" altLang="en-US" dirty="0"/>
              <a:t>铁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26" y="5667893"/>
            <a:ext cx="4186238" cy="58578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59557" y="532382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超导四极铁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264" y="5659989"/>
            <a:ext cx="4249269" cy="59369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755139" y="533082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螺线管场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713126" y="6434801"/>
            <a:ext cx="208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D. Zhou(KEK),  2014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1001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57" y="296224"/>
            <a:ext cx="8112241" cy="61957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52141" y="6488668"/>
            <a:ext cx="208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D. Zhou(KEK),  2014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8091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7" y="811114"/>
            <a:ext cx="3995126" cy="2797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50614" y="226339"/>
            <a:ext cx="6034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原始模型，</a:t>
            </a:r>
            <a:r>
              <a:rPr lang="en-US" altLang="zh-CN" sz="3200" dirty="0" smtClean="0"/>
              <a:t>+</a:t>
            </a:r>
            <a:r>
              <a:rPr lang="zh-CN" altLang="en-US" sz="3200" dirty="0" smtClean="0"/>
              <a:t>边缘场，</a:t>
            </a:r>
            <a:r>
              <a:rPr lang="en-US" altLang="zh-CN" sz="3200" dirty="0" smtClean="0"/>
              <a:t>+LOCO</a:t>
            </a:r>
            <a:r>
              <a:rPr lang="zh-CN" altLang="en-US" sz="3200" dirty="0" smtClean="0"/>
              <a:t>校正</a:t>
            </a:r>
            <a:endParaRPr lang="zh-CN" altLang="en-US" sz="3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238" y="811114"/>
            <a:ext cx="4101866" cy="2926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57" y="3737709"/>
            <a:ext cx="4071369" cy="28999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410243" y="6072663"/>
            <a:ext cx="208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D. Zhou(KEK),  2014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62275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43" y="931772"/>
            <a:ext cx="3966776" cy="28377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4689" y="280660"/>
            <a:ext cx="7695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/>
              <a:t>原始模型，</a:t>
            </a:r>
            <a:r>
              <a:rPr lang="en-US" altLang="zh-CN" sz="3200" dirty="0" smtClean="0"/>
              <a:t>+</a:t>
            </a:r>
            <a:r>
              <a:rPr lang="zh-CN" altLang="en-US" sz="3200" dirty="0" smtClean="0"/>
              <a:t>边缘场，</a:t>
            </a:r>
            <a:r>
              <a:rPr lang="en-US" altLang="zh-CN" sz="3200" dirty="0" smtClean="0"/>
              <a:t>+LOCO</a:t>
            </a:r>
            <a:r>
              <a:rPr lang="zh-CN" altLang="en-US" sz="3200" dirty="0" smtClean="0"/>
              <a:t>校正（</a:t>
            </a:r>
            <a:r>
              <a:rPr lang="en-US" altLang="zh-CN" sz="3200" dirty="0" smtClean="0"/>
              <a:t>cont.</a:t>
            </a:r>
            <a:r>
              <a:rPr lang="zh-CN" altLang="en-US" sz="3200" dirty="0" smtClean="0"/>
              <a:t>）</a:t>
            </a:r>
            <a:endParaRPr lang="zh-CN" altLang="en-US" sz="3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101" y="931771"/>
            <a:ext cx="3881327" cy="2762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96" y="3769567"/>
            <a:ext cx="3852269" cy="27727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437" y="3782204"/>
            <a:ext cx="3877991" cy="27600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231993" y="6488668"/>
            <a:ext cx="208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D. Zhou(KEK),  2014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3242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92" y="1257144"/>
            <a:ext cx="7007990" cy="530334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36167" y="6352261"/>
            <a:ext cx="208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D. Zhou(KEK),  2014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29296" y="265744"/>
            <a:ext cx="68627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/>
              <a:t>亮度： 原始模型 </a:t>
            </a:r>
            <a:r>
              <a:rPr lang="en-US" altLang="zh-CN" sz="3200" dirty="0" smtClean="0"/>
              <a:t>vs </a:t>
            </a:r>
            <a:r>
              <a:rPr lang="zh-CN" altLang="en-US" sz="3200" dirty="0" smtClean="0"/>
              <a:t>边缘场</a:t>
            </a:r>
            <a:r>
              <a:rPr lang="en-US" altLang="zh-CN" sz="3200" dirty="0" smtClean="0"/>
              <a:t>+</a:t>
            </a:r>
            <a:r>
              <a:rPr lang="en-US" altLang="zh-CN" sz="3200" dirty="0"/>
              <a:t>LOCO</a:t>
            </a:r>
            <a:r>
              <a:rPr lang="zh-CN" altLang="en-US" sz="3200" dirty="0" smtClean="0"/>
              <a:t>校正</a:t>
            </a:r>
            <a:endParaRPr lang="en-US" altLang="zh-CN" sz="3200" dirty="0" smtClean="0"/>
          </a:p>
          <a:p>
            <a:r>
              <a:rPr lang="zh-CN" altLang="en-US" sz="3200" dirty="0" smtClean="0"/>
              <a:t> </a:t>
            </a:r>
            <a:r>
              <a:rPr lang="en-US" altLang="zh-CN" sz="3200" dirty="0" smtClean="0"/>
              <a:t>loss~15%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678573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"/>
            <a:ext cx="9144000" cy="59521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36167" y="6352261"/>
            <a:ext cx="208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D. Zhou(KEK),  2014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1941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"/>
            <a:ext cx="9144000" cy="59521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36167" y="6352261"/>
            <a:ext cx="2088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D. Zhou(KEK),  2014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6052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DAFNE: Cubic lattice nonlinearity</a:t>
            </a:r>
            <a:br>
              <a:rPr lang="en-US" altLang="zh-CN" dirty="0" smtClean="0"/>
            </a:br>
            <a:r>
              <a:rPr lang="en-US" altLang="zh-CN" dirty="0" smtClean="0"/>
              <a:t>One IP + 2 nearest PC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78" y="1690689"/>
            <a:ext cx="7548044" cy="47000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20" y="1223964"/>
            <a:ext cx="1304925" cy="4667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62709" y="6390747"/>
            <a:ext cx="426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M. </a:t>
            </a:r>
            <a:r>
              <a:rPr lang="en-US" altLang="zh-CN" dirty="0" err="1" smtClean="0"/>
              <a:t>Zobov</a:t>
            </a:r>
            <a:r>
              <a:rPr lang="en-US" altLang="zh-CN" dirty="0" smtClean="0"/>
              <a:t>, DAFNE </a:t>
            </a:r>
            <a:r>
              <a:rPr lang="en-US" altLang="zh-CN" dirty="0" err="1" smtClean="0"/>
              <a:t>Techinial</a:t>
            </a:r>
            <a:r>
              <a:rPr lang="en-US" altLang="zh-CN" dirty="0" smtClean="0"/>
              <a:t> Note G-57, 2001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018922" y="169068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 IP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911097" y="1690689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 IP + 2PC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676523" y="1701030"/>
            <a:ext cx="168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1 IP + 2PC + C11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7513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 smtClean="0"/>
              <a:t>所有的非线性都已经在“实际”机器中被发现对亮度产生影响：</a:t>
            </a:r>
            <a:endParaRPr lang="en-US" altLang="zh-CN" dirty="0" smtClean="0"/>
          </a:p>
          <a:p>
            <a:r>
              <a:rPr lang="en-US" altLang="zh-CN" dirty="0" smtClean="0"/>
              <a:t>Detuning </a:t>
            </a:r>
          </a:p>
          <a:p>
            <a:r>
              <a:rPr lang="en-US" altLang="zh-CN" dirty="0" err="1" smtClean="0"/>
              <a:t>Choromaticity</a:t>
            </a:r>
            <a:r>
              <a:rPr lang="zh-CN" altLang="en-US" dirty="0" smtClean="0"/>
              <a:t>（</a:t>
            </a:r>
            <a:r>
              <a:rPr lang="en-US" altLang="zh-CN" dirty="0" smtClean="0"/>
              <a:t>tune/</a:t>
            </a:r>
            <a:r>
              <a:rPr lang="en-US" altLang="zh-CN" dirty="0" err="1" smtClean="0"/>
              <a:t>twiss</a:t>
            </a:r>
            <a:r>
              <a:rPr lang="en-US" altLang="zh-CN" dirty="0" smtClean="0"/>
              <a:t> parameters/coupling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err="1" smtClean="0"/>
              <a:t>noraml</a:t>
            </a:r>
            <a:r>
              <a:rPr lang="en-US" altLang="zh-CN" dirty="0" smtClean="0"/>
              <a:t>/skew </a:t>
            </a:r>
            <a:r>
              <a:rPr lang="en-US" altLang="zh-CN" dirty="0" err="1" smtClean="0"/>
              <a:t>multipole</a:t>
            </a:r>
            <a:r>
              <a:rPr lang="en-US" altLang="zh-CN" dirty="0" smtClean="0"/>
              <a:t> magnet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5393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DAFNE-Upgrade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7886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04800" y="1219200"/>
            <a:ext cx="7772400" cy="1811338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it-IT" sz="2400"/>
              <a:t>Large Piwinski’s angle </a:t>
            </a:r>
            <a:r>
              <a:rPr lang="it-IT" sz="2800" i="1">
                <a:solidFill>
                  <a:srgbClr val="CC0000"/>
                </a:solidFill>
                <a:latin typeface="Symbol" panose="05050102010706020507" pitchFamily="18" charset="2"/>
              </a:rPr>
              <a:t>F</a:t>
            </a:r>
            <a:r>
              <a:rPr lang="it-IT" sz="2800" i="1">
                <a:solidFill>
                  <a:srgbClr val="CC0000"/>
                </a:solidFill>
              </a:rPr>
              <a:t> = tg(</a:t>
            </a:r>
            <a:r>
              <a:rPr lang="it-IT" sz="2800" i="1">
                <a:solidFill>
                  <a:srgbClr val="CC0000"/>
                </a:solidFill>
                <a:latin typeface="Symbol" panose="05050102010706020507" pitchFamily="18" charset="2"/>
              </a:rPr>
              <a:t>q/2)s</a:t>
            </a:r>
            <a:r>
              <a:rPr lang="it-IT" sz="2800" i="1" baseline="-25000">
                <a:solidFill>
                  <a:srgbClr val="CC0000"/>
                </a:solidFill>
              </a:rPr>
              <a:t>z</a:t>
            </a:r>
            <a:r>
              <a:rPr lang="it-IT" sz="2800" i="1">
                <a:solidFill>
                  <a:srgbClr val="CC0000"/>
                </a:solidFill>
              </a:rPr>
              <a:t>/</a:t>
            </a:r>
            <a:r>
              <a:rPr lang="it-IT" sz="2800" i="1">
                <a:solidFill>
                  <a:srgbClr val="CC0000"/>
                </a:solidFill>
                <a:latin typeface="Symbol" panose="05050102010706020507" pitchFamily="18" charset="2"/>
              </a:rPr>
              <a:t>s</a:t>
            </a:r>
            <a:r>
              <a:rPr lang="it-IT" sz="2800" i="1" baseline="-25000">
                <a:solidFill>
                  <a:srgbClr val="CC0000"/>
                </a:solidFill>
              </a:rPr>
              <a:t>x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it-IT" sz="2400"/>
              <a:t>Vertical beta comparable with overlap area </a:t>
            </a:r>
            <a:r>
              <a:rPr lang="it-IT" sz="2800" i="1">
                <a:solidFill>
                  <a:srgbClr val="CC0000"/>
                </a:solidFill>
                <a:latin typeface="Symbol" panose="05050102010706020507" pitchFamily="18" charset="2"/>
              </a:rPr>
              <a:t>b</a:t>
            </a:r>
            <a:r>
              <a:rPr lang="it-IT" sz="2800" i="1" baseline="-25000">
                <a:solidFill>
                  <a:srgbClr val="CC0000"/>
                </a:solidFill>
              </a:rPr>
              <a:t>y</a:t>
            </a:r>
            <a:r>
              <a:rPr lang="it-IT" sz="2800" i="1">
                <a:solidFill>
                  <a:srgbClr val="CC0000"/>
                </a:solidFill>
              </a:rPr>
              <a:t>  2</a:t>
            </a:r>
            <a:r>
              <a:rPr lang="it-IT" sz="2800" i="1">
                <a:solidFill>
                  <a:srgbClr val="CC0000"/>
                </a:solidFill>
                <a:latin typeface="Symbol" panose="05050102010706020507" pitchFamily="18" charset="2"/>
              </a:rPr>
              <a:t>s</a:t>
            </a:r>
            <a:r>
              <a:rPr lang="it-IT" sz="2800" i="1" baseline="-25000">
                <a:solidFill>
                  <a:srgbClr val="CC0000"/>
                </a:solidFill>
              </a:rPr>
              <a:t>x</a:t>
            </a:r>
            <a:r>
              <a:rPr lang="it-IT" sz="2800" i="1">
                <a:solidFill>
                  <a:srgbClr val="CC0000"/>
                </a:solidFill>
              </a:rPr>
              <a:t>/</a:t>
            </a:r>
            <a:r>
              <a:rPr lang="it-IT" sz="2800" i="1">
                <a:solidFill>
                  <a:srgbClr val="CC0000"/>
                </a:solidFill>
                <a:latin typeface="Symbol" panose="05050102010706020507" pitchFamily="18" charset="2"/>
              </a:rPr>
              <a:t>q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it-IT" sz="2400"/>
              <a:t>Crab waist transformation </a:t>
            </a:r>
            <a:r>
              <a:rPr lang="it-IT" sz="2800" i="1">
                <a:solidFill>
                  <a:srgbClr val="CC0000"/>
                </a:solidFill>
              </a:rPr>
              <a:t>y = xy’/</a:t>
            </a:r>
            <a:r>
              <a:rPr lang="it-IT" sz="2800" i="1">
                <a:solidFill>
                  <a:srgbClr val="CC0000"/>
                </a:solidFill>
                <a:latin typeface="Symbol" panose="05050102010706020507" pitchFamily="18" charset="2"/>
              </a:rPr>
              <a:t>q</a:t>
            </a:r>
            <a:endParaRPr lang="it-IT" sz="2800" i="1">
              <a:solidFill>
                <a:srgbClr val="CC0000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" y="304800"/>
            <a:ext cx="731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>
                <a:solidFill>
                  <a:srgbClr val="006600"/>
                </a:solidFill>
              </a:rPr>
              <a:t>Crab Waist in 3 Steps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486400" y="3200400"/>
            <a:ext cx="3657600" cy="11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>
              <a:spcBef>
                <a:spcPct val="10000"/>
              </a:spcBef>
              <a:spcAft>
                <a:spcPct val="30000"/>
              </a:spcAft>
            </a:pPr>
            <a:r>
              <a:rPr lang="it-IT" sz="1600" b="1"/>
              <a:t>1.</a:t>
            </a:r>
            <a:r>
              <a:rPr lang="it-IT" sz="1600" i="1"/>
              <a:t> P.Raimondi, 2° SuperB Workshop, March 2006</a:t>
            </a:r>
          </a:p>
          <a:p>
            <a:pPr>
              <a:spcBef>
                <a:spcPct val="10000"/>
              </a:spcBef>
            </a:pPr>
            <a:r>
              <a:rPr lang="it-IT" sz="1600" b="1"/>
              <a:t>2.</a:t>
            </a:r>
            <a:r>
              <a:rPr lang="it-IT" sz="1600" i="1"/>
              <a:t> P.Raimondi, D.Shatilov, M.Zobov, physics/0702033</a:t>
            </a:r>
          </a:p>
        </p:txBody>
      </p:sp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6934200" y="2057400"/>
          <a:ext cx="2032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057400"/>
                        <a:ext cx="2032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5" name="Picture 7" descr="pa16014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720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IMG_017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Fi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9" b="15749"/>
          <a:stretch>
            <a:fillRect/>
          </a:stretch>
        </p:blipFill>
        <p:spPr bwMode="auto">
          <a:xfrm>
            <a:off x="107950" y="3357563"/>
            <a:ext cx="5329238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693073" y="3244334"/>
            <a:ext cx="1757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it-IT" altLang="zh-CN" i="1" dirty="0"/>
              <a:t>physics/0702033</a:t>
            </a:r>
            <a:endParaRPr lang="it-IT" altLang="zh-CN" i="1" dirty="0"/>
          </a:p>
        </p:txBody>
      </p:sp>
      <p:sp>
        <p:nvSpPr>
          <p:cNvPr id="3" name="矩形 2"/>
          <p:cNvSpPr/>
          <p:nvPr/>
        </p:nvSpPr>
        <p:spPr>
          <a:xfrm>
            <a:off x="3693073" y="3244334"/>
            <a:ext cx="1757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</a:pPr>
            <a:r>
              <a:rPr lang="it-IT" altLang="zh-CN" i="1" dirty="0"/>
              <a:t>physics/0702033</a:t>
            </a:r>
            <a:endParaRPr lang="it-IT" altLang="zh-CN" i="1" dirty="0"/>
          </a:p>
        </p:txBody>
      </p:sp>
    </p:spTree>
    <p:extLst>
      <p:ext uri="{BB962C8B-B14F-4D97-AF65-F5344CB8AC3E}">
        <p14:creationId xmlns:p14="http://schemas.microsoft.com/office/powerpoint/2010/main" val="18580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52400" y="1524000"/>
            <a:ext cx="47244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it-IT" sz="2400">
                <a:solidFill>
                  <a:schemeClr val="accent2"/>
                </a:solidFill>
              </a:rPr>
              <a:t>Large Piwinski’s angle</a:t>
            </a:r>
            <a:r>
              <a:rPr lang="it-IT" sz="2800"/>
              <a:t> </a:t>
            </a:r>
          </a:p>
          <a:p>
            <a:pPr>
              <a:spcBef>
                <a:spcPct val="50000"/>
              </a:spcBef>
              <a:spcAft>
                <a:spcPct val="50000"/>
              </a:spcAft>
            </a:pPr>
            <a:r>
              <a:rPr lang="it-IT" sz="2800" i="1">
                <a:solidFill>
                  <a:srgbClr val="FF0000"/>
                </a:solidFill>
                <a:latin typeface="Symbol" panose="05050102010706020507" pitchFamily="18" charset="2"/>
              </a:rPr>
              <a:t>              </a:t>
            </a:r>
            <a:r>
              <a:rPr lang="it-IT" sz="2800" i="1">
                <a:solidFill>
                  <a:srgbClr val="008000"/>
                </a:solidFill>
                <a:latin typeface="Symbol" panose="05050102010706020507" pitchFamily="18" charset="2"/>
              </a:rPr>
              <a:t>F</a:t>
            </a:r>
            <a:r>
              <a:rPr lang="it-IT" sz="2800" i="1">
                <a:solidFill>
                  <a:srgbClr val="008000"/>
                </a:solidFill>
              </a:rPr>
              <a:t> = tg(</a:t>
            </a:r>
            <a:r>
              <a:rPr lang="it-IT" sz="2800" i="1">
                <a:solidFill>
                  <a:srgbClr val="008000"/>
                </a:solidFill>
                <a:latin typeface="Symbol" panose="05050102010706020507" pitchFamily="18" charset="2"/>
              </a:rPr>
              <a:t>q/2)s</a:t>
            </a:r>
            <a:r>
              <a:rPr lang="it-IT" sz="2800" i="1" baseline="-25000">
                <a:solidFill>
                  <a:srgbClr val="008000"/>
                </a:solidFill>
              </a:rPr>
              <a:t>z</a:t>
            </a:r>
            <a:r>
              <a:rPr lang="it-IT" sz="2800" i="1">
                <a:solidFill>
                  <a:srgbClr val="008000"/>
                </a:solidFill>
              </a:rPr>
              <a:t>/</a:t>
            </a:r>
            <a:r>
              <a:rPr lang="it-IT" sz="2800" i="1">
                <a:solidFill>
                  <a:srgbClr val="008000"/>
                </a:solidFill>
                <a:latin typeface="Symbol" panose="05050102010706020507" pitchFamily="18" charset="2"/>
              </a:rPr>
              <a:t>s</a:t>
            </a:r>
            <a:r>
              <a:rPr lang="it-IT" sz="2800" i="1" baseline="-25000">
                <a:solidFill>
                  <a:srgbClr val="008000"/>
                </a:solidFill>
              </a:rPr>
              <a:t>x</a:t>
            </a:r>
          </a:p>
          <a:p>
            <a:pPr>
              <a:spcBef>
                <a:spcPct val="20000"/>
              </a:spcBef>
            </a:pPr>
            <a:r>
              <a:rPr lang="it-IT" sz="2400">
                <a:solidFill>
                  <a:schemeClr val="accent2"/>
                </a:solidFill>
              </a:rPr>
              <a:t>2</a:t>
            </a:r>
            <a:r>
              <a:rPr lang="it-IT" sz="2400"/>
              <a:t>. </a:t>
            </a:r>
            <a:r>
              <a:rPr lang="it-IT" sz="2400">
                <a:solidFill>
                  <a:schemeClr val="accent2"/>
                </a:solidFill>
              </a:rPr>
              <a:t>Vertical beta comparable </a:t>
            </a:r>
          </a:p>
          <a:p>
            <a:pPr>
              <a:spcBef>
                <a:spcPct val="20000"/>
              </a:spcBef>
            </a:pPr>
            <a:r>
              <a:rPr lang="it-IT" sz="2400">
                <a:solidFill>
                  <a:schemeClr val="accent2"/>
                </a:solidFill>
              </a:rPr>
              <a:t>    with overlap area </a:t>
            </a:r>
          </a:p>
          <a:p>
            <a:pPr>
              <a:spcBef>
                <a:spcPct val="50000"/>
              </a:spcBef>
              <a:spcAft>
                <a:spcPct val="50000"/>
              </a:spcAft>
              <a:buFont typeface="Symbol" panose="05050102010706020507" pitchFamily="18" charset="2"/>
              <a:buChar char=" "/>
            </a:pPr>
            <a:r>
              <a:rPr lang="it-IT" sz="2800" i="1">
                <a:solidFill>
                  <a:srgbClr val="FF0000"/>
                </a:solidFill>
                <a:latin typeface="Symbol" panose="05050102010706020507" pitchFamily="18" charset="2"/>
              </a:rPr>
              <a:t>            </a:t>
            </a:r>
            <a:r>
              <a:rPr lang="it-IT" sz="2800" i="1">
                <a:solidFill>
                  <a:srgbClr val="008000"/>
                </a:solidFill>
                <a:latin typeface="Symbol" panose="05050102010706020507" pitchFamily="18" charset="2"/>
              </a:rPr>
              <a:t>b</a:t>
            </a:r>
            <a:r>
              <a:rPr lang="it-IT" sz="2800" i="1" baseline="-25000">
                <a:solidFill>
                  <a:srgbClr val="008000"/>
                </a:solidFill>
              </a:rPr>
              <a:t>y</a:t>
            </a:r>
            <a:r>
              <a:rPr lang="it-IT" sz="2800" i="1">
                <a:solidFill>
                  <a:srgbClr val="008000"/>
                </a:solidFill>
              </a:rPr>
              <a:t>    2</a:t>
            </a:r>
            <a:r>
              <a:rPr lang="it-IT" sz="2800" i="1">
                <a:solidFill>
                  <a:srgbClr val="008000"/>
                </a:solidFill>
                <a:latin typeface="Symbol" panose="05050102010706020507" pitchFamily="18" charset="2"/>
              </a:rPr>
              <a:t>s</a:t>
            </a:r>
            <a:r>
              <a:rPr lang="it-IT" sz="2800" i="1" baseline="-25000">
                <a:solidFill>
                  <a:srgbClr val="008000"/>
                </a:solidFill>
              </a:rPr>
              <a:t>x</a:t>
            </a:r>
            <a:r>
              <a:rPr lang="it-IT" sz="2800" i="1">
                <a:solidFill>
                  <a:srgbClr val="008000"/>
                </a:solidFill>
              </a:rPr>
              <a:t>/</a:t>
            </a:r>
            <a:r>
              <a:rPr lang="it-IT" sz="2800" i="1">
                <a:solidFill>
                  <a:srgbClr val="008000"/>
                </a:solidFill>
                <a:latin typeface="Symbol" panose="05050102010706020507" pitchFamily="18" charset="2"/>
              </a:rPr>
              <a:t>q</a:t>
            </a:r>
          </a:p>
          <a:p>
            <a:pPr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it-IT" sz="2400">
                <a:solidFill>
                  <a:schemeClr val="accent2"/>
                </a:solidFill>
              </a:rPr>
              <a:t>3</a:t>
            </a:r>
            <a:r>
              <a:rPr lang="it-IT" sz="2400"/>
              <a:t>. </a:t>
            </a:r>
            <a:r>
              <a:rPr lang="it-IT" sz="2400">
                <a:solidFill>
                  <a:schemeClr val="accent2"/>
                </a:solidFill>
              </a:rPr>
              <a:t>Crabbed waist transformation</a:t>
            </a:r>
            <a:r>
              <a:rPr lang="it-IT" sz="2400"/>
              <a:t> </a:t>
            </a:r>
          </a:p>
          <a:p>
            <a:pPr>
              <a:spcBef>
                <a:spcPct val="50000"/>
              </a:spcBef>
            </a:pPr>
            <a:r>
              <a:rPr lang="it-IT" sz="2800" i="1">
                <a:solidFill>
                  <a:srgbClr val="FF0000"/>
                </a:solidFill>
              </a:rPr>
              <a:t>               </a:t>
            </a:r>
            <a:r>
              <a:rPr lang="it-IT" sz="2800" i="1">
                <a:solidFill>
                  <a:srgbClr val="008000"/>
                </a:solidFill>
              </a:rPr>
              <a:t>y = xy’/</a:t>
            </a:r>
            <a:r>
              <a:rPr lang="it-IT" sz="2800" i="1">
                <a:solidFill>
                  <a:srgbClr val="008000"/>
                </a:solidFill>
                <a:latin typeface="Symbol" panose="05050102010706020507" pitchFamily="18" charset="2"/>
              </a:rPr>
              <a:t>q</a:t>
            </a:r>
            <a:endParaRPr lang="it-IT" sz="2800" i="1">
              <a:solidFill>
                <a:srgbClr val="008000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914400" y="228600"/>
            <a:ext cx="746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>
                <a:solidFill>
                  <a:srgbClr val="006600"/>
                </a:solidFill>
              </a:rPr>
              <a:t>Crabbed Waist Advantages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800600" y="1219200"/>
            <a:ext cx="4191000" cy="16256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sz="2000"/>
              <a:t>Luminosity gain with N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sz="2000"/>
              <a:t>Very low horizontal tune shift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sz="2000"/>
              <a:t>Vertical tune shift decreases with oscillation amplitude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076825" y="3284538"/>
            <a:ext cx="3886200" cy="16256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sz="2000"/>
              <a:t>Geometric luminosity gain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sz="2000"/>
              <a:t>Lower vertical tune shift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sz="2000"/>
              <a:t>Suppression of vertical synchro-betatron resonances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724400" y="5410200"/>
            <a:ext cx="4267200" cy="11684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6" rIns="91430" bIns="4571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sz="2000"/>
              <a:t>Geometric luminosity gain</a:t>
            </a:r>
          </a:p>
          <a:p>
            <a:pPr>
              <a:spcBef>
                <a:spcPct val="50000"/>
              </a:spcBef>
              <a:buFontTx/>
              <a:buAutoNum type="alphaLcParenR"/>
            </a:pPr>
            <a:r>
              <a:rPr lang="it-IT" sz="2000">
                <a:solidFill>
                  <a:srgbClr val="FF0000"/>
                </a:solidFill>
              </a:rPr>
              <a:t>Suppression of X-Y betatron and synchro-betatron resonances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V="1">
            <a:off x="3733800" y="2057400"/>
            <a:ext cx="990600" cy="304800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3348038" y="4149725"/>
            <a:ext cx="1676400" cy="0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3505200" y="5638800"/>
            <a:ext cx="1143000" cy="228600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21514" name="Object 10"/>
          <p:cNvGraphicFramePr>
            <a:graphicFrameLocks noChangeAspect="1"/>
          </p:cNvGraphicFramePr>
          <p:nvPr/>
        </p:nvGraphicFramePr>
        <p:xfrm>
          <a:off x="2133600" y="4114800"/>
          <a:ext cx="2032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114800"/>
                        <a:ext cx="2032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991496" y="6285467"/>
            <a:ext cx="3085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b="1" dirty="0">
                <a:solidFill>
                  <a:srgbClr val="CC0000"/>
                </a:solidFill>
              </a:rPr>
              <a:t>M.Zobov, </a:t>
            </a:r>
            <a:r>
              <a:rPr lang="it-IT" altLang="zh-CN" b="1" dirty="0" smtClean="0">
                <a:solidFill>
                  <a:srgbClr val="CC0000"/>
                </a:solidFill>
              </a:rPr>
              <a:t>C.Milardi</a:t>
            </a:r>
            <a:r>
              <a:rPr lang="zh-CN" altLang="en-US" b="1" dirty="0" smtClean="0">
                <a:solidFill>
                  <a:srgbClr val="CC0000"/>
                </a:solidFill>
              </a:rPr>
              <a:t>， </a:t>
            </a:r>
            <a:r>
              <a:rPr lang="en-US" altLang="zh-CN" b="1" dirty="0" smtClean="0">
                <a:solidFill>
                  <a:srgbClr val="CC0000"/>
                </a:solidFill>
              </a:rPr>
              <a:t>BB’2013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9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191000" cy="413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191000" cy="413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219200" y="228600"/>
            <a:ext cx="670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/>
              <a:t>X-Y Resonance Suppression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57200" y="5486400"/>
            <a:ext cx="40386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it-IT" sz="2000">
                <a:solidFill>
                  <a:srgbClr val="CC0000"/>
                </a:solidFill>
                <a:latin typeface="Times New Roman" panose="02020603050405020304" pitchFamily="18" charset="0"/>
              </a:rPr>
              <a:t>Typical case (KEKB, DA</a:t>
            </a:r>
            <a:r>
              <a:rPr lang="it-IT" sz="2000">
                <a:solidFill>
                  <a:srgbClr val="CC0000"/>
                </a:solidFill>
                <a:latin typeface="Symbol" panose="05050102010706020507" pitchFamily="18" charset="2"/>
              </a:rPr>
              <a:t>F</a:t>
            </a:r>
            <a:r>
              <a:rPr lang="it-IT" sz="2000">
                <a:solidFill>
                  <a:srgbClr val="CC0000"/>
                </a:solidFill>
                <a:latin typeface="Times New Roman" panose="02020603050405020304" pitchFamily="18" charset="0"/>
              </a:rPr>
              <a:t>NE etc.):</a:t>
            </a:r>
            <a:r>
              <a:rPr lang="it-IT" sz="200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it-IT" sz="2000">
                <a:latin typeface="Times New Roman" panose="02020603050405020304" pitchFamily="18" charset="0"/>
              </a:rPr>
              <a:t>1. low Piwinski angle </a:t>
            </a:r>
            <a:r>
              <a:rPr lang="it-IT" sz="2000">
                <a:latin typeface="Symbol" panose="05050102010706020507" pitchFamily="18" charset="2"/>
              </a:rPr>
              <a:t>F</a:t>
            </a:r>
            <a:r>
              <a:rPr lang="it-IT" sz="2000">
                <a:latin typeface="Times New Roman" panose="02020603050405020304" pitchFamily="18" charset="0"/>
              </a:rPr>
              <a:t> &lt; 1 </a:t>
            </a:r>
          </a:p>
          <a:p>
            <a:pPr>
              <a:spcBef>
                <a:spcPct val="30000"/>
              </a:spcBef>
            </a:pPr>
            <a:r>
              <a:rPr lang="it-IT" sz="2000">
                <a:latin typeface="Times New Roman" panose="02020603050405020304" pitchFamily="18" charset="0"/>
              </a:rPr>
              <a:t>2. </a:t>
            </a:r>
            <a:r>
              <a:rPr lang="it-IT" sz="2000">
                <a:latin typeface="Symbol" panose="05050102010706020507" pitchFamily="18" charset="2"/>
              </a:rPr>
              <a:t>b</a:t>
            </a:r>
            <a:r>
              <a:rPr lang="it-IT" sz="2000" baseline="-25000">
                <a:latin typeface="Times New Roman" panose="02020603050405020304" pitchFamily="18" charset="0"/>
              </a:rPr>
              <a:t>y</a:t>
            </a:r>
            <a:r>
              <a:rPr lang="it-IT" sz="2000">
                <a:latin typeface="Times New Roman" panose="02020603050405020304" pitchFamily="18" charset="0"/>
              </a:rPr>
              <a:t> comparable with </a:t>
            </a:r>
            <a:r>
              <a:rPr lang="it-IT" sz="2000">
                <a:latin typeface="Symbol" panose="05050102010706020507" pitchFamily="18" charset="2"/>
              </a:rPr>
              <a:t>s</a:t>
            </a:r>
            <a:r>
              <a:rPr lang="it-IT" sz="2000" baseline="-25000">
                <a:latin typeface="Times New Roman" panose="02020603050405020304" pitchFamily="18" charset="0"/>
              </a:rPr>
              <a:t>z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800600" y="5486400"/>
            <a:ext cx="40386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it-IT" sz="2000">
                <a:solidFill>
                  <a:srgbClr val="CC0000"/>
                </a:solidFill>
                <a:latin typeface="Times New Roman" panose="02020603050405020304" pitchFamily="18" charset="0"/>
              </a:rPr>
              <a:t>Crab Waist On:</a:t>
            </a:r>
            <a:r>
              <a:rPr lang="it-IT" sz="200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it-IT" sz="2000">
                <a:latin typeface="Times New Roman" panose="02020603050405020304" pitchFamily="18" charset="0"/>
              </a:rPr>
              <a:t>1. large Piwinski angle </a:t>
            </a:r>
            <a:r>
              <a:rPr lang="it-IT" sz="2000">
                <a:latin typeface="Symbol" panose="05050102010706020507" pitchFamily="18" charset="2"/>
              </a:rPr>
              <a:t>F</a:t>
            </a:r>
            <a:r>
              <a:rPr lang="it-IT" sz="2000">
                <a:latin typeface="Times New Roman" panose="02020603050405020304" pitchFamily="18" charset="0"/>
              </a:rPr>
              <a:t> &gt;&gt; 1 </a:t>
            </a:r>
          </a:p>
          <a:p>
            <a:pPr>
              <a:spcBef>
                <a:spcPct val="30000"/>
              </a:spcBef>
            </a:pPr>
            <a:r>
              <a:rPr lang="it-IT" sz="2000">
                <a:latin typeface="Times New Roman" panose="02020603050405020304" pitchFamily="18" charset="0"/>
              </a:rPr>
              <a:t>2. </a:t>
            </a:r>
            <a:r>
              <a:rPr lang="it-IT" sz="2000">
                <a:latin typeface="Symbol" panose="05050102010706020507" pitchFamily="18" charset="2"/>
              </a:rPr>
              <a:t>b</a:t>
            </a:r>
            <a:r>
              <a:rPr lang="it-IT" sz="2000" baseline="-25000">
                <a:latin typeface="Times New Roman" panose="02020603050405020304" pitchFamily="18" charset="0"/>
              </a:rPr>
              <a:t>y</a:t>
            </a:r>
            <a:r>
              <a:rPr lang="it-IT" sz="2000">
                <a:latin typeface="Times New Roman" panose="02020603050405020304" pitchFamily="18" charset="0"/>
              </a:rPr>
              <a:t> comparable with </a:t>
            </a:r>
            <a:r>
              <a:rPr lang="it-IT" sz="2000">
                <a:latin typeface="Symbol" panose="05050102010706020507" pitchFamily="18" charset="2"/>
              </a:rPr>
              <a:t>s</a:t>
            </a:r>
            <a:r>
              <a:rPr lang="it-IT" sz="2000" baseline="-25000">
                <a:latin typeface="Times New Roman" panose="02020603050405020304" pitchFamily="18" charset="0"/>
              </a:rPr>
              <a:t>x</a:t>
            </a:r>
            <a:r>
              <a:rPr lang="it-IT" sz="2000">
                <a:latin typeface="Times New Roman" panose="02020603050405020304" pitchFamily="18" charset="0"/>
              </a:rPr>
              <a:t>/</a:t>
            </a:r>
            <a:r>
              <a:rPr lang="it-IT" sz="2000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257800" y="7620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400">
              <a:latin typeface="Times New Roman" panose="02020603050405020304" pitchFamily="18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5943600" y="9144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i="1">
                <a:solidFill>
                  <a:srgbClr val="CC0066"/>
                </a:solidFill>
                <a:latin typeface="Times New Roman" panose="02020603050405020304" pitchFamily="18" charset="0"/>
              </a:rPr>
              <a:t>Much higher luminosity!</a:t>
            </a:r>
          </a:p>
        </p:txBody>
      </p:sp>
      <p:sp>
        <p:nvSpPr>
          <p:cNvPr id="9" name="矩形 8"/>
          <p:cNvSpPr/>
          <p:nvPr/>
        </p:nvSpPr>
        <p:spPr>
          <a:xfrm>
            <a:off x="0" y="43934"/>
            <a:ext cx="3085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b="1" dirty="0">
                <a:solidFill>
                  <a:srgbClr val="CC0000"/>
                </a:solidFill>
              </a:rPr>
              <a:t>M.Zobov, </a:t>
            </a:r>
            <a:r>
              <a:rPr lang="it-IT" altLang="zh-CN" b="1" dirty="0" smtClean="0">
                <a:solidFill>
                  <a:srgbClr val="CC0000"/>
                </a:solidFill>
              </a:rPr>
              <a:t>C.Milardi</a:t>
            </a:r>
            <a:r>
              <a:rPr lang="zh-CN" altLang="en-US" b="1" dirty="0" smtClean="0">
                <a:solidFill>
                  <a:srgbClr val="CC0000"/>
                </a:solidFill>
              </a:rPr>
              <a:t>， </a:t>
            </a:r>
            <a:r>
              <a:rPr lang="en-US" altLang="zh-CN" b="1" dirty="0" smtClean="0">
                <a:solidFill>
                  <a:srgbClr val="CC0000"/>
                </a:solidFill>
              </a:rPr>
              <a:t>BB’2013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4681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4565</TotalTime>
  <Words>1012</Words>
  <Application>Microsoft Office PowerPoint</Application>
  <PresentationFormat>全屏显示(4:3)</PresentationFormat>
  <Paragraphs>173</Paragraphs>
  <Slides>50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50</vt:i4>
      </vt:variant>
    </vt:vector>
  </HeadingPairs>
  <TitlesOfParts>
    <vt:vector size="64" baseType="lpstr">
      <vt:lpstr>Marker Felt</vt:lpstr>
      <vt:lpstr>ＭＳ Ｐゴシック</vt:lpstr>
      <vt:lpstr>宋体</vt:lpstr>
      <vt:lpstr>Arial</vt:lpstr>
      <vt:lpstr>Calibri</vt:lpstr>
      <vt:lpstr>Calibri Light</vt:lpstr>
      <vt:lpstr>Cambria Math</vt:lpstr>
      <vt:lpstr>Symbol</vt:lpstr>
      <vt:lpstr>System</vt:lpstr>
      <vt:lpstr>Times New Roman</vt:lpstr>
      <vt:lpstr>Wingdings</vt:lpstr>
      <vt:lpstr>Office 主题</vt:lpstr>
      <vt:lpstr>Microsoft Equation 3.0</vt:lpstr>
      <vt:lpstr>Image Document</vt:lpstr>
      <vt:lpstr>Review of crosstalk between beam-beam interaction and lattice nonlinearity in e+e- colliders</vt:lpstr>
      <vt:lpstr>Outline</vt:lpstr>
      <vt:lpstr>PowerPoint 演示文稿</vt:lpstr>
      <vt:lpstr>DAFNE: Cubic lattice nonlinearity Only one IP</vt:lpstr>
      <vt:lpstr>DAFNE: Cubic lattice nonlinearity One IP + 2 nearest PC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Normal form analysis of crabed- wasit transformtaion</vt:lpstr>
      <vt:lpstr>PowerPoint 演示文稿</vt:lpstr>
      <vt:lpstr>Motivation of crab cavity at KEKB</vt:lpstr>
      <vt:lpstr>PowerPoint 演示文稿</vt:lpstr>
      <vt:lpstr>PowerPoint 演示文稿</vt:lpstr>
      <vt:lpstr>General Chromaticity</vt:lpstr>
      <vt:lpstr>PowerPoint 演示文稿</vt:lpstr>
      <vt:lpstr>Scan of first-order chromatic coupling (WS, Crab on)</vt:lpstr>
      <vt:lpstr>Chromaticity of x-y coupling at IP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LER: Simplied IR</vt:lpstr>
      <vt:lpstr>Lattice nonlinearity from turn-by-turn data</vt:lpstr>
      <vt:lpstr>Lattice nonlinearity from turn-by-turn data (Cont.)</vt:lpstr>
      <vt:lpstr>Frequency Analysis</vt:lpstr>
      <vt:lpstr>Frequency Analysis (cont.)</vt:lpstr>
      <vt:lpstr>PowerPoint 演示文稿</vt:lpstr>
      <vt:lpstr>Compensation with a skew-sext map</vt:lpstr>
      <vt:lpstr>Compensation with a skew-sext map (Cont.)</vt:lpstr>
      <vt:lpstr>Compensation with a skew-sext map (Cont.)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Fringe effect in BEPCII （using SAD）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of crosstalk between beam-beam interaction and lattice nonlinearity in e+e- colliders</dc:title>
  <dc:creator>zhang yuan</dc:creator>
  <cp:lastModifiedBy>zhang yuan</cp:lastModifiedBy>
  <cp:revision>89</cp:revision>
  <dcterms:created xsi:type="dcterms:W3CDTF">2014-08-05T01:35:03Z</dcterms:created>
  <dcterms:modified xsi:type="dcterms:W3CDTF">2014-08-08T06:39:59Z</dcterms:modified>
</cp:coreProperties>
</file>