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68" r:id="rId3"/>
    <p:sldId id="350" r:id="rId4"/>
    <p:sldId id="385" r:id="rId5"/>
    <p:sldId id="386" r:id="rId6"/>
    <p:sldId id="387" r:id="rId7"/>
    <p:sldId id="351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72" r:id="rId17"/>
    <p:sldId id="396" r:id="rId18"/>
    <p:sldId id="397" r:id="rId19"/>
    <p:sldId id="398" r:id="rId20"/>
    <p:sldId id="26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isheng Xu" initials="HX" lastIdx="1" clrIdx="0">
    <p:extLst>
      <p:ext uri="{19B8F6BF-5375-455C-9EA6-DF929625EA0E}">
        <p15:presenceInfo xmlns:p15="http://schemas.microsoft.com/office/powerpoint/2012/main" userId="dd574999f02600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7C3"/>
    <a:srgbClr val="0802F4"/>
    <a:srgbClr val="0000FF"/>
    <a:srgbClr val="94669D"/>
    <a:srgbClr val="D5D5D5"/>
    <a:srgbClr val="BDBDFF"/>
    <a:srgbClr val="F8D4F3"/>
    <a:srgbClr val="B4B4FF"/>
    <a:srgbClr val="4B4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90" autoAdjust="0"/>
    <p:restoredTop sz="94660"/>
  </p:normalViewPr>
  <p:slideViewPr>
    <p:cSldViewPr snapToObjects="1">
      <p:cViewPr varScale="1">
        <p:scale>
          <a:sx n="89" d="100"/>
          <a:sy n="89" d="100"/>
        </p:scale>
        <p:origin x="106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7712E0-7CB0-4B2E-8872-0870292D7FFD}" type="datetime1">
              <a:rPr lang="zh-CN" altLang="en-US"/>
              <a:pPr/>
              <a:t>2014/8/13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74FE17-75A5-42C3-86C8-995111F9E1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5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4A2B46-7388-4F24-BFEB-EF98627B6249}" type="slidenum">
              <a:rPr lang="zh-CN" altLang="en-US" sz="1200"/>
              <a:pPr eaLnBrk="1" hangingPunct="1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54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0F305C-4312-4010-806C-744519EBAC28}" type="slidenum">
              <a:rPr lang="zh-CN" altLang="en-US" sz="1200"/>
              <a:pPr eaLnBrk="1" hangingPunct="1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8623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AD3DE24-ED7D-42EC-ABCA-9766D8468CBD}" type="slidenum">
              <a:rPr lang="zh-CN" altLang="en-US" sz="1200"/>
              <a:pPr eaLnBrk="1" hangingPunct="1"/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6536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0EEDE-515E-43EC-88CB-E79D07132673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BCF16-2C18-4151-91C9-7EECB0B731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30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17A95F-65B5-4434-954B-99A4D2CEAA5C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195C-52AE-43FC-85B7-98966C3D84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645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E006AA-A2FA-4F18-96B1-A3A77B3AD95A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60295-374D-442C-9E33-2C92811875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21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16441-1C72-4D83-AE81-0FC9D9745322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3783E-57C8-4A39-9715-E3BB16409F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413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85712-D037-402B-97EA-5511B50CB0DC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0D277-2DA1-4B79-85B8-A1D1B79973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915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FDD2D-100D-4441-A1F7-02BBC9D83A95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35C9-659E-433B-98A4-E1E7E08DB5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419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DF8BD-FDFE-4E73-868B-D4CD4D6B226A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DECD-4B8D-4E57-85DD-DDCA6B2FEF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17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A31F7-C5A9-4BD6-8906-1841386255D5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82DBC-D509-47C3-9625-92D2ED9090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154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E6363-FF96-4B4E-B023-09607B4F6B60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6EF31-CF54-48F0-8244-6F56253D39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91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783F78-6B77-4103-8DA5-CD93872DB373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1B7E9-F324-4197-9B2C-654FC6C8C7B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46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739B74-7648-4FD5-AD89-5D311C452B78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C03E6-2390-4EB3-83DF-F7AF5530B6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808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CD4E399-B54B-4C86-8D28-7B1C56ABDC86}" type="datetime1">
              <a:rPr lang="en-US" altLang="zh-CN"/>
              <a:pPr/>
              <a:t>8/13/2014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4A39F0-098E-4867-8062-FA7CB2FF2A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aishengxu@gmail.com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6.pn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660066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zh-CN" sz="1800">
              <a:solidFill>
                <a:srgbClr val="660066"/>
              </a:solidFill>
              <a:latin typeface="Calibri" panose="020F0502020204030204" pitchFamily="34" charset="0"/>
            </a:endParaRPr>
          </a:p>
        </p:txBody>
      </p:sp>
      <p:pic>
        <p:nvPicPr>
          <p:cNvPr id="143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52737"/>
            <a:ext cx="2197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754849"/>
            <a:ext cx="38147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9"/>
          <a:stretch>
            <a:fillRect/>
          </a:stretch>
        </p:blipFill>
        <p:spPr bwMode="auto">
          <a:xfrm>
            <a:off x="8001000" y="1052737"/>
            <a:ext cx="8382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/>
          </p:cNvSpPr>
          <p:nvPr/>
        </p:nvSpPr>
        <p:spPr bwMode="auto">
          <a:xfrm>
            <a:off x="5334001" y="1052736"/>
            <a:ext cx="2915840" cy="5357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63500" rIns="130046" bIns="63500"/>
          <a:lstStyle/>
          <a:p>
            <a:pPr marL="1117" algn="ctr" fontAlgn="auto">
              <a:lnSpc>
                <a:spcPts val="1828"/>
              </a:lnSpc>
              <a:spcBef>
                <a:spcPts val="1125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A</a:t>
            </a:r>
            <a:r>
              <a:rPr lang="en-US" altLang="zh-CN" sz="14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CCELERATOR</a:t>
            </a:r>
            <a:r>
              <a:rPr lang="en-US" altLang="zh-CN" sz="16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 </a:t>
            </a:r>
            <a:r>
              <a:rPr lang="en-US" altLang="zh-CN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L</a:t>
            </a:r>
            <a:r>
              <a:rPr lang="en-US" altLang="zh-CN" sz="14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ABORATORY</a:t>
            </a:r>
            <a:r>
              <a:rPr lang="en-US" altLang="zh-CN" sz="16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 </a:t>
            </a:r>
            <a:r>
              <a:rPr lang="en-US" altLang="zh-CN" sz="1600" i="1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of  </a:t>
            </a:r>
            <a:r>
              <a:rPr lang="en-US" altLang="zh-CN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T</a:t>
            </a:r>
            <a:r>
              <a:rPr lang="en-US" altLang="zh-CN" sz="14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SINGHUA</a:t>
            </a:r>
            <a:r>
              <a:rPr lang="en-US" altLang="zh-CN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 U</a:t>
            </a:r>
            <a:r>
              <a:rPr lang="en-US" altLang="zh-CN" sz="14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NIVERSITY</a:t>
            </a:r>
          </a:p>
        </p:txBody>
      </p:sp>
      <p:sp>
        <p:nvSpPr>
          <p:cNvPr id="14345" name="TextBox 7"/>
          <p:cNvSpPr txBox="1">
            <a:spLocks noChangeArrowheads="1"/>
          </p:cNvSpPr>
          <p:nvPr/>
        </p:nvSpPr>
        <p:spPr bwMode="auto">
          <a:xfrm>
            <a:off x="539552" y="4319259"/>
            <a:ext cx="838679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zh-CN" sz="2800" b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Haisheng Xu </a:t>
            </a:r>
            <a:r>
              <a:rPr lang="en-US" altLang="zh-CN" sz="2800" b="1" dirty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(</a:t>
            </a:r>
            <a:r>
              <a:rPr lang="zh-CN" altLang="en-US" sz="2800" b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许海生</a:t>
            </a:r>
            <a:r>
              <a:rPr lang="en-US" altLang="zh-CN" sz="2800" b="1" dirty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), </a:t>
            </a:r>
            <a:r>
              <a:rPr lang="en-US" altLang="zh-CN" sz="2800" b="1" dirty="0" err="1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Wenhui</a:t>
            </a:r>
            <a:r>
              <a:rPr lang="en-US" altLang="zh-CN" sz="2800" b="1" dirty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 Huang, </a:t>
            </a:r>
            <a:r>
              <a:rPr lang="en-US" altLang="zh-CN" sz="2800" b="1" dirty="0" err="1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Chuanxiang</a:t>
            </a:r>
            <a:r>
              <a:rPr lang="en-US" altLang="zh-CN" sz="2800" b="1" dirty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 Tang</a:t>
            </a:r>
          </a:p>
          <a:p>
            <a:pPr algn="just" eaLnBrk="1" hangingPunct="1"/>
            <a:r>
              <a:rPr lang="en-US" altLang="zh-CN" sz="2000" b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hlinkClick r:id="rId6"/>
              </a:rPr>
              <a:t>haishengxu@gmail.com</a:t>
            </a:r>
            <a:r>
              <a:rPr lang="en-US" altLang="zh-CN" sz="4000" b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pPr algn="just" eaLnBrk="1" hangingPunct="1"/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清华大学工程物理系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just" eaLnBrk="1" hangingPunct="1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Department of Engineering Physics, </a:t>
            </a:r>
          </a:p>
          <a:p>
            <a:pPr algn="just" eaLnBrk="1" hangingPunct="1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Tsinghua University</a:t>
            </a:r>
          </a:p>
          <a:p>
            <a:pPr algn="just" eaLnBrk="1" hangingPunct="1"/>
            <a:endParaRPr lang="en-US" altLang="ja-JP" sz="1200" dirty="0">
              <a:solidFill>
                <a:srgbClr val="DD27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华文楷体" panose="02010600040101010101" pitchFamily="2" charset="-122"/>
            </a:endParaRPr>
          </a:p>
        </p:txBody>
      </p:sp>
      <p:sp>
        <p:nvSpPr>
          <p:cNvPr id="14346" name="TextBox 6"/>
          <p:cNvSpPr txBox="1">
            <a:spLocks noChangeArrowheads="1"/>
          </p:cNvSpPr>
          <p:nvPr/>
        </p:nvSpPr>
        <p:spPr bwMode="auto">
          <a:xfrm>
            <a:off x="317500" y="152400"/>
            <a:ext cx="8521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The 12</a:t>
            </a:r>
            <a:r>
              <a:rPr lang="en-US" altLang="zh-CN" sz="3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ymposium on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ccelerator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hysics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华文楷体" panose="02010600040101010101" pitchFamily="2" charset="-122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17500" y="2291696"/>
            <a:ext cx="8521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  <a:cs typeface="Times New Roman" panose="02020603050405020304" pitchFamily="18" charset="0"/>
              </a:rPr>
              <a:t>Intrinsic Nonlinearity of 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  <a:cs typeface="Times New Roman" panose="02020603050405020304" pitchFamily="18" charset="0"/>
              </a:rPr>
              <a:t>Dipole Magnets in Small 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  <a:cs typeface="Times New Roman" panose="02020603050405020304" pitchFamily="18" charset="0"/>
              </a:rPr>
              <a:t>Rings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7871" y="6425970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楷体" panose="02010600040101010101" pitchFamily="2" charset="-122"/>
              </a:rPr>
              <a:t>Aug. 14, 2014</a:t>
            </a:r>
            <a:endParaRPr lang="en-US" altLang="ja-JP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3487" y="2110405"/>
                <a:ext cx="6192688" cy="886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rad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zh-CN" b="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rad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zh-CN" b="0" dirty="0" smtClean="0"/>
                  <a:t>;</a:t>
                </a:r>
              </a:p>
              <a:p>
                <a:endParaRPr lang="en-US" altLang="zh-CN" sz="800" b="0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rad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zh-CN" b="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rad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zh-CN" dirty="0" smtClean="0"/>
                  <a:t>;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87" y="2110405"/>
                <a:ext cx="6192688" cy="886268"/>
              </a:xfrm>
              <a:prstGeom prst="rect">
                <a:avLst/>
              </a:prstGeom>
              <a:blipFill rotWithShape="0">
                <a:blip r:embed="rId3"/>
                <a:stretch>
                  <a:fillRect b="-75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520" y="3339464"/>
                <a:ext cx="8136904" cy="407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	The </a:t>
                </a:r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nonlinear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𝒏𝒐𝒏𝒍𝒊𝒏𝒆𝒂𝒓</m:t>
                        </m:r>
                      </m:sub>
                    </m:sSub>
                  </m:oMath>
                </a14:m>
                <a:r>
                  <a:rPr lang="zh-CN" altLang="en-US" sz="2000" i="1" dirty="0">
                    <a:solidFill>
                      <a:srgbClr val="0000FF"/>
                    </a:solidFill>
                    <a:cs typeface="Arial" pitchFamily="34" charset="0"/>
                  </a:rPr>
                  <a:t> </a:t>
                </a:r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becomes</a:t>
                </a:r>
                <a:endParaRPr lang="zh-CN" altLang="en-US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39464"/>
                <a:ext cx="8136904" cy="407869"/>
              </a:xfrm>
              <a:prstGeom prst="rect">
                <a:avLst/>
              </a:prstGeom>
              <a:blipFill rotWithShape="0">
                <a:blip r:embed="rId4"/>
                <a:stretch>
                  <a:fillRect t="-7463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5" y="3861048"/>
            <a:ext cx="9039213" cy="2723803"/>
          </a:xfrm>
          <a:prstGeom prst="rect">
            <a:avLst/>
          </a:prstGeom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Analytical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520" y="1361952"/>
                <a:ext cx="87271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	We then carry out the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zh-CN" sz="2000" i="1" dirty="0" err="1" smtClean="0">
                    <a:solidFill>
                      <a:srgbClr val="FF0000"/>
                    </a:solidFill>
                    <a:cs typeface="Arial" pitchFamily="34" charset="0"/>
                  </a:rPr>
                  <a:t>Floquet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cs typeface="Arial" pitchFamily="34" charset="0"/>
                  </a:rPr>
                  <a:t> Transformation 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and 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cs typeface="Arial" pitchFamily="34" charset="0"/>
                  </a:rPr>
                  <a:t>coordinates transformation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→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.</a:t>
                </a:r>
                <a:endParaRPr lang="en-US" altLang="zh-CN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1952"/>
                <a:ext cx="8727138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698" t="-3419" b="-14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2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Analytical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9512" y="908720"/>
                <a:ext cx="872713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	Therefore, when the particles’ tunes are closed to the </a:t>
                </a:r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resonance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𝑚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=ℓ</m:t>
                    </m:r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, the Hamiltonian can be approximated by  </a:t>
                </a:r>
                <a:endParaRPr lang="en-US" altLang="zh-CN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8727138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7"/>
              <p:cNvSpPr txBox="1"/>
              <p:nvPr/>
            </p:nvSpPr>
            <p:spPr>
              <a:xfrm>
                <a:off x="71439" y="1628800"/>
                <a:ext cx="8996362" cy="487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,ℓ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bSup>
                      <m:sSubSup>
                        <m:sSub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−ℓ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,ℓ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9" y="1628800"/>
                <a:ext cx="8996362" cy="487698"/>
              </a:xfrm>
              <a:prstGeom prst="rect">
                <a:avLst/>
              </a:prstGeom>
              <a:blipFill rotWithShape="0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9512" y="2195874"/>
                <a:ext cx="8727138" cy="731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where,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𝑚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𝑝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𝑞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,ℓ</m:t>
                    </m:r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 are integers;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𝑞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,ℓ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 represents the 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cs typeface="Arial" pitchFamily="34" charset="0"/>
                  </a:rPr>
                  <a:t>resonance strength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 denotes the order of the resonance. </a:t>
                </a:r>
                <a:endParaRPr lang="en-US" altLang="zh-CN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95874"/>
                <a:ext cx="8727138" cy="731547"/>
              </a:xfrm>
              <a:prstGeom prst="rect">
                <a:avLst/>
              </a:prstGeom>
              <a:blipFill rotWithShape="0">
                <a:blip r:embed="rId5"/>
                <a:stretch>
                  <a:fillRect l="-698" t="-4167" r="-978" b="-1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9512" y="3131978"/>
                <a:ext cx="590465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	In the current design, the 4.8-m ring shown in the right figure, with </a:t>
                </a:r>
                <a:r>
                  <a:rPr lang="en-US" altLang="zh-CN" sz="2000" i="1" dirty="0" err="1" smtClean="0">
                    <a:solidFill>
                      <a:srgbClr val="FF0000"/>
                    </a:solidFill>
                    <a:cs typeface="Arial" pitchFamily="34" charset="0"/>
                  </a:rPr>
                  <a:t>superperiodicity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cs typeface="Arial" pitchFamily="34" charset="0"/>
                  </a:rPr>
                  <a:t> of 2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, has the horizontal tune in the range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. Therefore, the most significant 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cs typeface="Arial" pitchFamily="34" charset="0"/>
                  </a:rPr>
                  <a:t>systematic resonances 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through the above analysis are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=4</m:t>
                    </m:r>
                  </m:oMath>
                </a14:m>
                <a:r>
                  <a:rPr lang="en-US" altLang="zh-CN" sz="2000" i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=2</m:t>
                    </m:r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.</a:t>
                </a:r>
                <a:endParaRPr lang="en-US" altLang="zh-CN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31978"/>
                <a:ext cx="5904656" cy="1631216"/>
              </a:xfrm>
              <a:prstGeom prst="rect">
                <a:avLst/>
              </a:prstGeom>
              <a:blipFill rotWithShape="0">
                <a:blip r:embed="rId6"/>
                <a:stretch>
                  <a:fillRect l="-1032" t="-1873" r="-1445" b="-6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796" y="2972613"/>
            <a:ext cx="2621854" cy="1949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0"/>
              <p:cNvSpPr txBox="1"/>
              <p:nvPr/>
            </p:nvSpPr>
            <p:spPr>
              <a:xfrm>
                <a:off x="-3552" y="4916575"/>
                <a:ext cx="4575551" cy="1896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 smtClean="0">
                    <a:solidFill>
                      <a:srgbClr val="000000"/>
                    </a:solidFill>
                    <a:effectLst/>
                    <a:latin typeface="+mn-lt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1200" smtClean="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</m:acc>
                      </m:e>
                      <m:sub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𝒏𝒐𝒏𝒍𝒊𝒏𝒆𝒂𝒓</m:t>
                        </m:r>
                      </m:sub>
                    </m:sSub>
                    <m:r>
                      <a:rPr lang="en-US" b="1" i="1" kern="1200">
                        <a:solidFill>
                          <a:srgbClr val="DD27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b="1" i="1" kern="1200" dirty="0" smtClean="0">
                  <a:solidFill>
                    <a:srgbClr val="DD27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1200" dirty="0" smtClean="0">
                    <a:solidFill>
                      <a:srgbClr val="DD27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MS PGothic" panose="020B0600070205080204" pitchFamily="34" charset="-128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sSubSup>
                      <m:sSubSup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  <m:sup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func>
                      <m:func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𝝓</m:t>
                                </m:r>
                              </m:e>
                              <m:sub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MS PGothic" panose="020B0600070205080204" pitchFamily="34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MS PGothic" panose="020B0600070205080204" pitchFamily="34" charset="-128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1" dirty="0">
                  <a:solidFill>
                    <a:srgbClr val="DD27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SimSun" panose="02010600030101010101" pitchFamily="2" charset="-122"/>
                </a:endParaRP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1200" dirty="0">
                    <a:solidFill>
                      <a:srgbClr val="DD27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b="1" kern="1200" dirty="0" smtClean="0">
                    <a:solidFill>
                      <a:srgbClr val="DD27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kern="1200">
                        <a:solidFill>
                          <a:srgbClr val="DD27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𝒈</m:t>
                        </m:r>
                      </m:e>
                      <m:sub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𝟎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𝟑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𝟎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𝑱</m:t>
                        </m:r>
                      </m:e>
                      <m:sub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𝒙</m:t>
                        </m:r>
                      </m:sub>
                      <m:sup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𝟑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/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sup>
                    </m:sSubSup>
                    <m:func>
                      <m:func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𝝓</m:t>
                                </m:r>
                              </m:e>
                              <m:sub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𝟐</m:t>
                            </m:r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𝜽</m:t>
                            </m:r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𝟏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𝟎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𝟑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𝟎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1" i="1" kern="1200" dirty="0" smtClean="0">
                  <a:solidFill>
                    <a:srgbClr val="DD27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SimSun" panose="02010600030101010101" pitchFamily="2" charset="-122"/>
                </a:endParaRP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kern="1200" dirty="0" smtClean="0">
                    <a:solidFill>
                      <a:srgbClr val="DD27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 kern="1200">
                        <a:solidFill>
                          <a:srgbClr val="DD27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</m:t>
                    </m:r>
                    <m:sSub>
                      <m:sSub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𝒈</m:t>
                        </m:r>
                      </m:e>
                      <m:sub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𝟎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sub>
                    </m:sSub>
                    <m:sSubSup>
                      <m:sSubSup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𝑱</m:t>
                        </m:r>
                      </m:e>
                      <m:sub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𝒙</m:t>
                        </m:r>
                      </m:sub>
                      <m:sup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/</m:t>
                        </m:r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</m:sup>
                    </m:sSubSup>
                    <m:sSub>
                      <m:sSub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𝑱</m:t>
                        </m:r>
                      </m:e>
                      <m:sub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𝒛</m:t>
                        </m:r>
                      </m:sub>
                    </m:sSub>
                    <m:func>
                      <m:funcPr>
                        <m:ctrlP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uncPr>
                      <m:fName>
                        <m:r>
                          <a:rPr lang="en-US" b="1" i="1" kern="1200">
                            <a:solidFill>
                              <a:srgbClr val="DD27C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𝝓</m:t>
                                </m:r>
                              </m:e>
                              <m:sub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−</m:t>
                            </m:r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𝟐</m:t>
                            </m:r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𝜽</m:t>
                            </m:r>
                            <m:r>
                              <a:rPr lang="en-US" b="1" i="1" kern="1200">
                                <a:solidFill>
                                  <a:srgbClr val="DD27C3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𝝃</m:t>
                                </m:r>
                              </m:e>
                              <m:sub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𝟏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𝟎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𝟏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𝟐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,</m:t>
                                </m:r>
                                <m:r>
                                  <a:rPr lang="en-US" b="1" i="1" kern="1200">
                                    <a:solidFill>
                                      <a:srgbClr val="DD27C3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1" dirty="0" smtClean="0">
                  <a:solidFill>
                    <a:srgbClr val="DD27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SimSun" panose="02010600030101010101" pitchFamily="2" charset="-122"/>
                </a:endParaRPr>
              </a:p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DD27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DD27C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+…</m:t>
                    </m:r>
                  </m:oMath>
                </a14:m>
                <a:endParaRPr lang="en-US" b="1" dirty="0">
                  <a:solidFill>
                    <a:srgbClr val="DD27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2" y="4916575"/>
                <a:ext cx="4575551" cy="1896801"/>
              </a:xfrm>
              <a:prstGeom prst="rect">
                <a:avLst/>
              </a:prstGeom>
              <a:blipFill rotWithShape="0">
                <a:blip r:embed="rId8"/>
                <a:stretch>
                  <a:fillRect t="-1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3"/>
              <p:cNvSpPr/>
              <p:nvPr/>
            </p:nvSpPr>
            <p:spPr>
              <a:xfrm>
                <a:off x="4355976" y="4797152"/>
                <a:ext cx="4711823" cy="2004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3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𝒋</m:t>
                          </m:r>
                          <m:sSub>
                            <m:sSubPr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sub>
                          </m:sSub>
                        </m:sup>
                      </m:sSup>
                      <m:r>
                        <a:rPr lang="en-US" sz="13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den>
                      </m:f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sSub>
                                <m:sSub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  <m:sSubSup>
                                <m:sSubSup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13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b>
                                <m:sSub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</m:e>
                          </m:d>
                        </m:sup>
                      </m:sSup>
                      <m:r>
                        <a:rPr lang="en-US" sz="13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𝒅𝒔</m:t>
                      </m:r>
                    </m:oMath>
                  </m:oMathPara>
                </a14:m>
                <a:endParaRPr lang="en-US" sz="1300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3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𝒋</m:t>
                          </m:r>
                          <m:sSub>
                            <m:sSubPr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r>
                        <a:rPr lang="en-US" sz="13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den>
                      </m:f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sSubSup>
                                <m:sSubSup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sSub>
                                <m:sSub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  <m:sSubSup>
                                <m:sSubSup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𝝌</m:t>
                                      </m:r>
                                    </m:e>
                                    <m:sub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𝒔</m:t>
                                      </m:r>
                                    </m:e>
                                  </m:d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3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13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𝒅𝒔</m:t>
                          </m:r>
                        </m:e>
                      </m:nary>
                    </m:oMath>
                  </m:oMathPara>
                </a14:m>
                <a:endParaRPr lang="en-US" sz="1300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3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𝒋</m:t>
                          </m:r>
                          <m:sSub>
                            <m:sSubPr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  <m:r>
                        <a:rPr lang="en-US" sz="1300" b="1" i="1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den>
                      </m:f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  <m:sSub>
                                <m:sSubPr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300" b="1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𝝌</m:t>
                                      </m:r>
                                    </m:e>
                                    <m:sub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𝒔</m:t>
                                      </m:r>
                                    </m:e>
                                  </m:d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3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1300" b="1" i="1">
                                              <a:solidFill>
                                                <a:srgbClr val="0000FF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300" b="1" i="1">
                                          <a:solidFill>
                                            <a:srgbClr val="0000FF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  <m:r>
                                    <a:rPr lang="en-US" sz="1300" b="1" i="1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300" b="1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𝒅𝒔</m:t>
                          </m:r>
                        </m:e>
                      </m:nary>
                    </m:oMath>
                  </m:oMathPara>
                </a14:m>
                <a:endParaRPr lang="en-US" sz="1300" b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97152"/>
                <a:ext cx="4711823" cy="20042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1"/>
          <p:cNvCxnSpPr>
            <a:cxnSpLocks noChangeShapeType="1"/>
          </p:cNvCxnSpPr>
          <p:nvPr/>
        </p:nvCxnSpPr>
        <p:spPr bwMode="auto">
          <a:xfrm>
            <a:off x="4355976" y="4797152"/>
            <a:ext cx="0" cy="2004203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911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Simulation – Particle Tracking</a:t>
            </a:r>
          </a:p>
        </p:txBody>
      </p:sp>
      <p:pic>
        <p:nvPicPr>
          <p:cNvPr id="1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10" y="985097"/>
            <a:ext cx="3679804" cy="3235991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871064"/>
            <a:ext cx="4587854" cy="32485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9512" y="4437112"/>
            <a:ext cx="8727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solidFill>
                  <a:srgbClr val="0000FF"/>
                </a:solidFill>
                <a:cs typeface="Arial" pitchFamily="34" charset="0"/>
              </a:rPr>
              <a:t>	By adjusting the </a:t>
            </a:r>
            <a:r>
              <a:rPr lang="en-US" altLang="zh-CN" sz="2000" i="1" dirty="0" err="1" smtClean="0">
                <a:solidFill>
                  <a:srgbClr val="0000FF"/>
                </a:solidFill>
                <a:cs typeface="Arial" pitchFamily="34" charset="0"/>
              </a:rPr>
              <a:t>quadrupoles</a:t>
            </a:r>
            <a:r>
              <a:rPr lang="en-US" altLang="zh-CN" sz="2000" i="1" dirty="0" smtClean="0">
                <a:solidFill>
                  <a:srgbClr val="0000FF"/>
                </a:solidFill>
                <a:cs typeface="Arial" pitchFamily="34" charset="0"/>
              </a:rPr>
              <a:t>’ strength simultaneously, the </a:t>
            </a:r>
            <a:r>
              <a:rPr lang="en-US" altLang="zh-CN" sz="2000" i="1" dirty="0" err="1" smtClean="0">
                <a:solidFill>
                  <a:srgbClr val="0000FF"/>
                </a:solidFill>
                <a:cs typeface="Arial" pitchFamily="34" charset="0"/>
              </a:rPr>
              <a:t>betatron</a:t>
            </a:r>
            <a:r>
              <a:rPr lang="en-US" altLang="zh-CN" sz="2000" i="1" dirty="0" smtClean="0">
                <a:solidFill>
                  <a:srgbClr val="0000FF"/>
                </a:solidFill>
                <a:cs typeface="Arial" pitchFamily="34" charset="0"/>
              </a:rPr>
              <a:t> tunes can be varied in a large range. </a:t>
            </a:r>
            <a:endParaRPr lang="en-US" altLang="zh-CN" sz="2000" i="1" dirty="0">
              <a:solidFill>
                <a:srgbClr val="0000FF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9512" y="5229200"/>
                <a:ext cx="872713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	To study the systematic resonances, we first move the tune closed to the resonances. </a:t>
                </a:r>
                <a:endParaRPr lang="en-US" altLang="zh-CN" sz="2000" i="1" dirty="0">
                  <a:solidFill>
                    <a:srgbClr val="0000FF"/>
                  </a:solidFill>
                  <a:cs typeface="Arial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i="1" dirty="0" smtClean="0">
                    <a:solidFill>
                      <a:srgbClr val="FF0000"/>
                    </a:solidFill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=1.3333</m:t>
                    </m:r>
                  </m:oMath>
                </a14:m>
                <a:r>
                  <a:rPr lang="en-US" altLang="zh-CN" sz="2000" i="1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zh-CN" sz="2000" dirty="0" smtClean="0">
                    <a:solidFill>
                      <a:srgbClr val="00B0F0"/>
                    </a:solidFill>
                    <a:cs typeface="Arial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=4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  <a:sym typeface="Wingdings" panose="05000000000000000000" pitchFamily="2" charset="2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i="1" dirty="0" smtClean="0">
                    <a:solidFill>
                      <a:srgbClr val="00B0F0"/>
                    </a:solidFill>
                    <a:cs typeface="Arial" pitchFamily="34" charset="0"/>
                    <a:sym typeface="Wingdings" panose="05000000000000000000" pitchFamily="2" charset="2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=1.2783</m:t>
                    </m:r>
                  </m:oMath>
                </a14:m>
                <a:r>
                  <a:rPr lang="en-US" altLang="zh-CN" sz="2000" i="1" dirty="0" smtClean="0">
                    <a:solidFill>
                      <a:srgbClr val="00B0F0"/>
                    </a:solidFill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=1.5334</m:t>
                    </m:r>
                  </m:oMath>
                </a14:m>
                <a:r>
                  <a:rPr lang="en-US" altLang="zh-CN" sz="2000" i="1" dirty="0" smtClean="0">
                    <a:solidFill>
                      <a:srgbClr val="00B0F0"/>
                    </a:solidFill>
                    <a:cs typeface="Arial" pitchFamily="34" charset="0"/>
                  </a:rPr>
                  <a:t>;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zh-CN" sz="900" i="1" dirty="0" smtClean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i="1" dirty="0">
                    <a:solidFill>
                      <a:srgbClr val="FF0000"/>
                    </a:solidFill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1.5</m:t>
                    </m:r>
                  </m:oMath>
                </a14:m>
                <a:r>
                  <a:rPr lang="en-US" altLang="zh-CN" sz="2000" i="1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altLang="zh-CN" sz="2000" dirty="0" smtClean="0">
                    <a:solidFill>
                      <a:srgbClr val="00B0F0"/>
                    </a:solidFill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altLang="zh-CN" sz="2000" i="1" dirty="0">
                    <a:solidFill>
                      <a:srgbClr val="00B0F0"/>
                    </a:solidFill>
                    <a:cs typeface="Arial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23.45</m:t>
                    </m:r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  <a:sym typeface="Wingdings" panose="05000000000000000000" pitchFamily="2" charset="2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i="1" dirty="0">
                    <a:solidFill>
                      <a:srgbClr val="00B0F0"/>
                    </a:solidFill>
                    <a:cs typeface="Arial" pitchFamily="34" charset="0"/>
                    <a:sym typeface="Wingdings" panose="05000000000000000000" pitchFamily="2" charset="2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=1.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4769</m:t>
                    </m:r>
                  </m:oMath>
                </a14:m>
                <a:r>
                  <a:rPr lang="en-US" altLang="zh-CN" sz="2000" i="1" dirty="0">
                    <a:solidFill>
                      <a:srgbClr val="00B0F0"/>
                    </a:solidFill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=1.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4000</m:t>
                    </m:r>
                  </m:oMath>
                </a14:m>
                <a:r>
                  <a:rPr lang="en-US" altLang="zh-CN" sz="2000" i="1" dirty="0" smtClean="0">
                    <a:solidFill>
                      <a:srgbClr val="00B0F0"/>
                    </a:solidFill>
                    <a:cs typeface="Arial" pitchFamily="34" charset="0"/>
                  </a:rPr>
                  <a:t>;</a:t>
                </a:r>
                <a:endParaRPr lang="en-US" altLang="zh-CN" sz="2000" i="1" dirty="0">
                  <a:solidFill>
                    <a:srgbClr val="00B0F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29200"/>
                <a:ext cx="8727138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698" t="-2066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2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" y="692697"/>
            <a:ext cx="4071406" cy="3008484"/>
          </a:xfrm>
          <a:prstGeom prst="rect">
            <a:avLst/>
          </a:prstGeom>
        </p:spPr>
      </p:pic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0" y="107921"/>
                <a:ext cx="702027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zh-CN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华文楷体" panose="02010600040101010101" pitchFamily="2" charset="-122"/>
                  </a:rPr>
                  <a:t>	Simulation –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𝟑</m:t>
                    </m:r>
                    <m:sSub>
                      <m:sSubPr>
                        <m:ctrlPr>
                          <a:rPr lang="en-US" altLang="zh-CN" sz="3200" b="1" i="1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3200" b="1" i="1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𝒙</m:t>
                        </m:r>
                      </m:sub>
                    </m:sSub>
                    <m:r>
                      <a:rPr lang="en-US" altLang="zh-CN" sz="3200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3200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𝟒</m:t>
                    </m:r>
                  </m:oMath>
                </a14:m>
                <a:r>
                  <a:rPr lang="en-US" altLang="zh-CN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华文楷体" panose="02010600040101010101" pitchFamily="2" charset="-122"/>
                  </a:rPr>
                  <a:t> Resonance</a:t>
                </a:r>
              </a:p>
            </p:txBody>
          </p:sp>
        </mc:Choice>
        <mc:Fallback xmlns="">
          <p:sp>
            <p:nvSpPr>
              <p:cNvPr id="11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7921"/>
                <a:ext cx="7020271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3542" b="-40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47" y="3487532"/>
            <a:ext cx="4848023" cy="33520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592499"/>
            <a:ext cx="3672408" cy="3253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7"/>
              <p:cNvSpPr txBox="1"/>
              <p:nvPr/>
            </p:nvSpPr>
            <p:spPr>
              <a:xfrm>
                <a:off x="3636268" y="931423"/>
                <a:ext cx="5482207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3,0,3,0,4</m:t>
                        </m:r>
                      </m:sub>
                    </m:sSub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bSup>
                    <m:func>
                      <m:func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000" b="0" i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  <m:r>
                              <a:rPr lang="en-US" altLang="zh-CN" sz="2000" b="0" i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altLang="zh-CN" sz="2000" b="0" i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sz="2000" b="0" i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3,0,3,0,4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268" y="931423"/>
                <a:ext cx="5482207" cy="477438"/>
              </a:xfrm>
              <a:prstGeom prst="rect">
                <a:avLst/>
              </a:prstGeom>
              <a:blipFill rotWithShape="0">
                <a:blip r:embed="rId7"/>
                <a:stretch>
                  <a:fillRect l="-111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74560" y="1408861"/>
                <a:ext cx="4783832" cy="1275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DD27C3"/>
                          </a:solidFill>
                          <a:effectLst/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𝒋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sup>
                      </m:sSup>
                      <m:r>
                        <a:rPr lang="en-US" altLang="zh-CN" b="1" i="1">
                          <a:solidFill>
                            <a:srgbClr val="DD27C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sSub>
                                <m:sSub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sSubSup>
                                <m:sSubSup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altLang="zh-CN" b="1" i="1">
                          <a:solidFill>
                            <a:srgbClr val="DD27C3"/>
                          </a:solidFill>
                          <a:effectLst/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b>
                                <m:sSub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rgbClr val="DD27C3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DD27C3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rgbClr val="DD27C3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sup>
                      </m:sSup>
                      <m:r>
                        <a:rPr lang="en-US" altLang="zh-CN" b="1" i="1">
                          <a:solidFill>
                            <a:srgbClr val="DD27C3"/>
                          </a:solidFill>
                          <a:effectLst/>
                          <a:latin typeface="Cambria Math" panose="02040503050406030204" pitchFamily="18" charset="0"/>
                        </a:rPr>
                        <m:t>𝒅𝒔</m:t>
                      </m:r>
                    </m:oMath>
                  </m:oMathPara>
                </a14:m>
                <a:endParaRPr lang="en-US" altLang="zh-CN" b="1" i="1" dirty="0">
                  <a:solidFill>
                    <a:srgbClr val="DD27C3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60" y="1408861"/>
                <a:ext cx="4783832" cy="12754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80351" y="2621963"/>
                <a:ext cx="5029888" cy="727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28700" marR="0" lvl="1" indent="-571500" defTabSz="41764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kumimoji="0" lang="en-US" altLang="zh-CN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𝑔</m:t>
                        </m:r>
                      </m:e>
                      <m:sub>
                        <m:r>
                          <a:rPr kumimoji="0" lang="en-US" altLang="zh-CN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3,0,3,0,4−</m:t>
                        </m:r>
                        <m: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𝒂𝒏𝒂𝒍𝒚𝒕𝒊𝒄𝒂𝒍</m:t>
                        </m:r>
                      </m:sub>
                    </m:sSub>
                    <m:r>
                      <a:rPr kumimoji="0" lang="en-US" altLang="zh-CN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802F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=1.018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CN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802F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zh-CN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802F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802F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𝜋</m:t>
                                </m:r>
                                <m:r>
                                  <a:rPr kumimoji="0" lang="en-US" altLang="zh-CN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802F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zh-CN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802F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−1/2</m:t>
                            </m:r>
                          </m:sup>
                        </m:sSup>
                      </m:e>
                    </m:d>
                  </m:oMath>
                </a14:m>
                <a:endPara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0802F4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1028700" marR="0" lvl="1" indent="-571500" defTabSz="41764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bPr>
                      <m:e>
                        <m:r>
                          <a:rPr kumimoji="0" lang="en-US" altLang="zh-CN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𝑔</m:t>
                        </m:r>
                      </m:e>
                      <m:sub>
                        <m:r>
                          <a:rPr kumimoji="0" lang="en-US" altLang="zh-CN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3,0,3,0,4</m:t>
                        </m:r>
                        <m:r>
                          <a:rPr kumimoji="0" lang="en-US" altLang="zh-CN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−</m:t>
                        </m:r>
                        <m:r>
                          <a:rPr kumimoji="0" lang="en-US" altLang="zh-CN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𝒔𝒊𝒎𝒖𝒍𝒂𝒕𝒊𝒐𝒏</m:t>
                        </m:r>
                      </m:sub>
                    </m:sSub>
                    <m:r>
                      <a:rPr kumimoji="0" lang="en-US" altLang="zh-CN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802F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=0.869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zh-CN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802F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802F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zh-CN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802F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802F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𝜋</m:t>
                                </m:r>
                                <m:r>
                                  <a:rPr kumimoji="0" lang="en-US" altLang="zh-CN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802F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zh-CN" b="1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802F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−1/2</m:t>
                            </m:r>
                          </m:sup>
                        </m:sSup>
                      </m:e>
                    </m:d>
                  </m:oMath>
                </a14:m>
                <a:endPara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02F4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351" y="2621963"/>
                <a:ext cx="5029888" cy="727187"/>
              </a:xfrm>
              <a:prstGeom prst="rect">
                <a:avLst/>
              </a:prstGeom>
              <a:blipFill rotWithShape="0">
                <a:blip r:embed="rId9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4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0" y="107921"/>
                <a:ext cx="702027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zh-CN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华文楷体" panose="02010600040101010101" pitchFamily="2" charset="-122"/>
                  </a:rPr>
                  <a:t>	Simulation –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𝟑</m:t>
                    </m:r>
                    <m:sSub>
                      <m:sSubPr>
                        <m:ctrlPr>
                          <a:rPr lang="en-US" altLang="zh-CN" sz="3200" b="1" i="1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3200" b="1" i="1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𝒙</m:t>
                        </m:r>
                      </m:sub>
                    </m:sSub>
                    <m:r>
                      <a:rPr lang="en-US" altLang="zh-CN" sz="3200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3200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𝟒</m:t>
                    </m:r>
                  </m:oMath>
                </a14:m>
                <a:r>
                  <a:rPr lang="en-US" altLang="zh-CN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华文楷体" panose="02010600040101010101" pitchFamily="2" charset="-122"/>
                  </a:rPr>
                  <a:t> Resonance</a:t>
                </a:r>
              </a:p>
            </p:txBody>
          </p:sp>
        </mc:Choice>
        <mc:Fallback xmlns="">
          <p:sp>
            <p:nvSpPr>
              <p:cNvPr id="11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7921"/>
                <a:ext cx="7020271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3542" b="-40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7"/>
              <p:cNvSpPr txBox="1"/>
              <p:nvPr/>
            </p:nvSpPr>
            <p:spPr>
              <a:xfrm>
                <a:off x="251520" y="954088"/>
                <a:ext cx="5482207" cy="477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3,0,3,0,4</m:t>
                        </m:r>
                      </m:sub>
                    </m:sSub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bSup>
                    <m:func>
                      <m:func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000" b="0" i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  <m:r>
                              <a:rPr lang="en-US" altLang="zh-CN" sz="2000" b="0" i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altLang="zh-CN" sz="2000" b="0" i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b="0" i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sz="2000" b="0" i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3,0,3,0,4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54088"/>
                <a:ext cx="5482207" cy="477438"/>
              </a:xfrm>
              <a:prstGeom prst="rect">
                <a:avLst/>
              </a:prstGeom>
              <a:blipFill rotWithShape="0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-105622" y="1456755"/>
                <a:ext cx="7098760" cy="948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DD27C3"/>
                          </a:solidFill>
                          <a:effectLst/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𝒋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sup>
                      </m:sSup>
                      <m:r>
                        <a:rPr lang="en-US" altLang="zh-CN" b="1" i="1">
                          <a:solidFill>
                            <a:srgbClr val="DD27C3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sSub>
                                <m:sSub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sSubSup>
                                <m:sSubSup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  <m:sup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altLang="zh-CN" b="1" i="1">
                          <a:solidFill>
                            <a:srgbClr val="DD27C3"/>
                          </a:solidFill>
                          <a:effectLst/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DD27C3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b>
                                <m:sSub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rgbClr val="DD27C3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rgbClr val="DD27C3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𝝂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rgbClr val="DD27C3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1" i="1">
                                      <a:solidFill>
                                        <a:srgbClr val="DD27C3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altLang="zh-CN" b="1" i="1">
                                  <a:solidFill>
                                    <a:srgbClr val="DD27C3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sup>
                      </m:sSup>
                      <m:r>
                        <a:rPr lang="en-US" altLang="zh-CN" b="1" i="1">
                          <a:solidFill>
                            <a:srgbClr val="DD27C3"/>
                          </a:solidFill>
                          <a:effectLst/>
                          <a:latin typeface="Cambria Math" panose="02040503050406030204" pitchFamily="18" charset="0"/>
                        </a:rPr>
                        <m:t>𝒅𝒔</m:t>
                      </m:r>
                    </m:oMath>
                  </m:oMathPara>
                </a14:m>
                <a:endParaRPr lang="en-US" altLang="zh-CN" b="1" i="1" dirty="0">
                  <a:solidFill>
                    <a:srgbClr val="DD27C3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622" y="1456755"/>
                <a:ext cx="7098760" cy="9482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3169661"/>
            <a:ext cx="5032398" cy="36777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520" y="2225295"/>
            <a:ext cx="881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cs typeface="Arial" pitchFamily="34" charset="0"/>
              </a:rPr>
              <a:t>	Varying bending radius of dipoles, we can obtain resonance strength both analytically and by particle tracking. </a:t>
            </a:r>
            <a:endParaRPr lang="en-US" altLang="zh-CN" sz="2000" i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0" y="107921"/>
                <a:ext cx="702027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zh-CN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华文楷体" panose="02010600040101010101" pitchFamily="2" charset="-122"/>
                  </a:rPr>
                  <a:t>	Simulation – 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</m:ctrlPr>
                      </m:sSubPr>
                      <m:e>
                        <m:r>
                          <a:rPr lang="en-US" altLang="zh-CN" sz="3200" b="1" i="1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𝝂</m:t>
                        </m:r>
                      </m:e>
                      <m:sub>
                        <m:r>
                          <a:rPr lang="en-US" altLang="zh-CN" sz="3200" b="1" i="1" dirty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华文楷体" panose="02010600040101010101" pitchFamily="2" charset="-122"/>
                          </a:rPr>
                          <m:t>𝒙</m:t>
                        </m:r>
                      </m:sub>
                    </m:sSub>
                    <m:r>
                      <a:rPr lang="en-US" altLang="zh-CN" sz="3200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=</m:t>
                    </m:r>
                    <m:r>
                      <a:rPr lang="en-US" altLang="zh-CN" sz="3200" b="1" i="1" dirty="0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华文楷体" panose="02010600040101010101" pitchFamily="2" charset="-122"/>
                      </a:rPr>
                      <m:t>𝟔</m:t>
                    </m:r>
                  </m:oMath>
                </a14:m>
                <a:r>
                  <a:rPr lang="en-US" altLang="zh-CN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华文楷体" panose="02010600040101010101" pitchFamily="2" charset="-122"/>
                  </a:rPr>
                  <a:t> Resonance</a:t>
                </a:r>
              </a:p>
            </p:txBody>
          </p:sp>
        </mc:Choice>
        <mc:Fallback xmlns="">
          <p:sp>
            <p:nvSpPr>
              <p:cNvPr id="11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7921"/>
                <a:ext cx="7020271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3542" b="-40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" y="980728"/>
            <a:ext cx="4171804" cy="3002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926554"/>
            <a:ext cx="5292080" cy="3366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83568" y="4437112"/>
                <a:ext cx="82230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=1.4769</m:t>
                    </m:r>
                  </m:oMath>
                </a14:m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=1.4000</m:t>
                    </m:r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;</a:t>
                </a:r>
                <a:endParaRPr lang="en-US" altLang="zh-CN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223082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667"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9512" y="4981238"/>
            <a:ext cx="872713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1" dirty="0" smtClean="0">
                <a:solidFill>
                  <a:srgbClr val="0000FF"/>
                </a:solidFill>
                <a:cs typeface="Arial" pitchFamily="34" charset="0"/>
              </a:rPr>
              <a:t>Four stable islands;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i="1" dirty="0" smtClean="0">
                <a:solidFill>
                  <a:srgbClr val="0000FF"/>
                </a:solidFill>
                <a:cs typeface="Arial" pitchFamily="34" charset="0"/>
              </a:rPr>
              <a:t>Rectangular shape distortion of the phase trajectories of particles in the central region; </a:t>
            </a:r>
            <a:endParaRPr lang="en-US" altLang="zh-CN" sz="2000" i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8" y="1272344"/>
            <a:ext cx="3894197" cy="2948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58" y="1253534"/>
            <a:ext cx="4196018" cy="2967554"/>
          </a:xfrm>
          <a:prstGeom prst="rect">
            <a:avLst/>
          </a:prstGeom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Baseline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9718" y="4663085"/>
                <a:ext cx="8727138" cy="1420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𝐾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=30 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−2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 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cs typeface="Arial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=1.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2071</m:t>
                    </m:r>
                  </m:oMath>
                </a14:m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=1.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2786</m:t>
                    </m:r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;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Dispersion free at the interaction point;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Natural </a:t>
                </a:r>
                <a:r>
                  <a:rPr lang="en-US" altLang="zh-CN" sz="2000" i="1" dirty="0" err="1" smtClean="0">
                    <a:solidFill>
                      <a:srgbClr val="0000FF"/>
                    </a:solidFill>
                    <a:cs typeface="Arial" pitchFamily="34" charset="0"/>
                  </a:rPr>
                  <a:t>chromaticities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 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𝜉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 i="1" dirty="0">
                        <a:solidFill>
                          <a:srgbClr val="0000FF"/>
                        </a:solidFill>
                        <a:cs typeface="Arial" pitchFamily="34" charset="0"/>
                      </a:rPr>
                      <m:t>−2.104</m:t>
                    </m:r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𝜉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 i="1" dirty="0">
                        <a:solidFill>
                          <a:srgbClr val="0000FF"/>
                        </a:solidFill>
                        <a:cs typeface="Arial" pitchFamily="34" charset="0"/>
                      </a:rPr>
                      <m:t>−0.989</m:t>
                    </m:r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;</a:t>
                </a:r>
                <a:endParaRPr lang="en-US" altLang="zh-CN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8" y="4663085"/>
                <a:ext cx="8727138" cy="1420389"/>
              </a:xfrm>
              <a:prstGeom prst="rect">
                <a:avLst/>
              </a:prstGeom>
              <a:blipFill rotWithShape="0">
                <a:blip r:embed="rId5"/>
                <a:stretch>
                  <a:fillRect b="-6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5"/>
          <p:cNvSpPr/>
          <p:nvPr/>
        </p:nvSpPr>
        <p:spPr>
          <a:xfrm>
            <a:off x="279718" y="6190188"/>
            <a:ext cx="8727138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200" i="1" dirty="0" smtClean="0">
                <a:solidFill>
                  <a:srgbClr val="0000FF"/>
                </a:solidFill>
                <a:cs typeface="Arial" pitchFamily="34" charset="0"/>
              </a:rPr>
              <a:t>H.S. Xu, W.H. Huang, C.X. Tang, and S.Y. Lee, Phys. Rev. ST </a:t>
            </a:r>
            <a:r>
              <a:rPr lang="en-US" altLang="zh-CN" sz="1200" i="1" dirty="0" err="1" smtClean="0">
                <a:solidFill>
                  <a:srgbClr val="0000FF"/>
                </a:solidFill>
                <a:cs typeface="Arial" pitchFamily="34" charset="0"/>
              </a:rPr>
              <a:t>Accel</a:t>
            </a:r>
            <a:r>
              <a:rPr lang="en-US" altLang="zh-CN" sz="1200" i="1" dirty="0" smtClean="0">
                <a:solidFill>
                  <a:srgbClr val="0000FF"/>
                </a:solidFill>
                <a:cs typeface="Arial" pitchFamily="34" charset="0"/>
              </a:rPr>
              <a:t>. Beams, 2014, 17:070101 </a:t>
            </a:r>
            <a:r>
              <a:rPr lang="en-US" altLang="zh-CN" sz="1200" dirty="0" smtClean="0">
                <a:solidFill>
                  <a:srgbClr val="0000FF"/>
                </a:solidFill>
                <a:cs typeface="Arial" pitchFamily="34" charset="0"/>
              </a:rPr>
              <a:t>[Editors’ Suggestion]</a:t>
            </a:r>
            <a:endParaRPr lang="en-US" altLang="zh-CN" sz="1200" dirty="0" smtClean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smond\Desktop\Cube\0 Storage Ring\4 Low Beta\doc\20140805_SAPslide\minibeta_b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30" y="1066800"/>
            <a:ext cx="544927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smond\Desktop\Cube\0 Storage Ring\4 Low Beta\doc\20140805_SAPslide\minib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38237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beta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33400" y="4191000"/>
          <a:ext cx="7772400" cy="2331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72000"/>
                <a:gridCol w="3200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Betax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Betay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at IP (m)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0.194 / 0.489</a:t>
                      </a:r>
                      <a:endParaRPr lang="en-US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Dispersion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at IP (m)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1.00e-3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Tune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500" baseline="0" dirty="0" smtClean="0">
                          <a:latin typeface="Symbol" pitchFamily="18" charset="2"/>
                          <a:cs typeface="Times New Roman" pitchFamily="18" charset="0"/>
                        </a:rPr>
                        <a:t>n</a:t>
                      </a:r>
                      <a:r>
                        <a:rPr lang="en-US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en-US" sz="1500" baseline="0" dirty="0" err="1" smtClean="0">
                          <a:latin typeface="Symbol" pitchFamily="18" charset="2"/>
                          <a:cs typeface="Times New Roman" pitchFamily="18" charset="0"/>
                        </a:rPr>
                        <a:t>n</a:t>
                      </a:r>
                      <a:r>
                        <a:rPr lang="en-US" sz="15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1.40 / 1.40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Chromaticity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500" baseline="0" dirty="0" smtClean="0">
                          <a:latin typeface="Symbol" pitchFamily="18" charset="2"/>
                          <a:cs typeface="Times New Roman" pitchFamily="18" charset="0"/>
                        </a:rPr>
                        <a:t>x</a:t>
                      </a:r>
                      <a:r>
                        <a:rPr lang="en-US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1500" baseline="0" dirty="0" err="1" smtClean="0">
                          <a:latin typeface="Symbol" pitchFamily="18" charset="2"/>
                          <a:cs typeface="Times New Roman" pitchFamily="18" charset="0"/>
                        </a:rPr>
                        <a:t>x</a:t>
                      </a:r>
                      <a:r>
                        <a:rPr lang="en-US" sz="15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-1.10 / -1.10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Horizontal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damping partition number (</a:t>
                      </a:r>
                      <a:r>
                        <a:rPr lang="en-US" sz="15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15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0.999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Momentum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compaction factor (</a:t>
                      </a:r>
                      <a:r>
                        <a:rPr lang="en-US" sz="1500" baseline="0" dirty="0" smtClean="0">
                          <a:latin typeface="Symbol" pitchFamily="18" charset="2"/>
                          <a:cs typeface="Times New Roman" pitchFamily="18" charset="0"/>
                        </a:rPr>
                        <a:t>a</a:t>
                      </a:r>
                      <a:r>
                        <a:rPr lang="en-US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0.280</a:t>
                      </a:r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Mini-beta Design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6245721"/>
            <a:ext cx="363170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i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Courtesy of </a:t>
            </a:r>
            <a:r>
              <a:rPr lang="en-US" altLang="zh-CN" sz="2000" b="1" i="1" dirty="0" err="1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Tenghui</a:t>
            </a:r>
            <a:r>
              <a:rPr lang="en-US" altLang="zh-CN" sz="2000" b="1" i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000" b="1" i="1" dirty="0" err="1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Rui</a:t>
            </a:r>
            <a:endParaRPr lang="en-US" altLang="zh-CN" sz="2000" b="1" i="1" dirty="0" smtClean="0">
              <a:solidFill>
                <a:srgbClr val="DD27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beta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Desmond\Desktop\Cube\0 Storage Ring\4 Low Beta\doc\20140805_SAPslide\runNew1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3534"/>
            <a:ext cx="4253505" cy="23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smond\Desktop\Cube\0 Storage Ring\4 Low Beta\doc\20140805_SAPslide\runNew1FMA_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72818"/>
            <a:ext cx="4114800" cy="220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smond\Desktop\Cube\0 Storage Ring\4 Low Beta\doc\20140805_SAPslide\runNew1FMA_TU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80019"/>
            <a:ext cx="4045406" cy="188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2000" y="3871514"/>
              <a:ext cx="3047999" cy="26670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39361"/>
                    <a:gridCol w="854319"/>
                    <a:gridCol w="854319"/>
                  </a:tblGrid>
                  <a:tr h="2133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𝜹</m:t>
                                </m:r>
                                <m:r>
                                  <a:rPr lang="en-US" sz="1500" b="1" i="1" baseline="-25000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baseline="-250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aseline="0" dirty="0" smtClean="0">
                              <a:latin typeface="Symbol" pitchFamily="18" charset="2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1500" baseline="-25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en-US" sz="15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aseline="0" dirty="0" err="1" smtClean="0">
                              <a:latin typeface="Symbol" pitchFamily="18" charset="2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1500" baseline="-250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y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0.03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1.3737</a:t>
                          </a:r>
                          <a:endParaRPr lang="en-US" sz="1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1.3711</a:t>
                          </a:r>
                          <a:endParaRPr lang="en-US" sz="1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0.02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1.3811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1.3800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0.01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1.3898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1.3896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5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1.4000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1.4000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-0.01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1.4119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1.4117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-0.02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1.4253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1.4254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-0.03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1.4395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1.4425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62000" y="3871514"/>
              <a:ext cx="3047999" cy="26670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339361"/>
                    <a:gridCol w="854319"/>
                    <a:gridCol w="854319"/>
                  </a:tblGrid>
                  <a:tr h="320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909" t="-3774" r="-128636" b="-741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aseline="0" dirty="0" smtClean="0">
                              <a:latin typeface="Symbol" pitchFamily="18" charset="2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1500" baseline="-25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en-US" sz="15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aseline="0" dirty="0" err="1" smtClean="0">
                              <a:latin typeface="Symbol" pitchFamily="18" charset="2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1500" baseline="-2500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y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0.03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1.3737</a:t>
                          </a:r>
                          <a:endParaRPr lang="en-US" sz="1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1.3711</a:t>
                          </a:r>
                          <a:endParaRPr lang="en-US" sz="15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0.02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1.3811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1.3800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0.01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1.3898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1.3896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5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1.4000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1.4000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-0.01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1.4119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1.4117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-0.02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1.4253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1.4254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-0.03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1.4395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1.4425</a:t>
                          </a:r>
                          <a:endParaRPr lang="en-US" sz="15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Mini-beta Design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6245721"/>
            <a:ext cx="363170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b="1" i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Courtesy of </a:t>
            </a:r>
            <a:r>
              <a:rPr lang="en-US" altLang="zh-CN" sz="2000" b="1" i="1" dirty="0" err="1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Tenghui</a:t>
            </a:r>
            <a:r>
              <a:rPr lang="en-US" altLang="zh-CN" sz="2000" b="1" i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000" b="1" i="1" dirty="0" err="1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Rui</a:t>
            </a:r>
            <a:endParaRPr lang="en-US" altLang="zh-CN" sz="2000" b="1" i="1" dirty="0" smtClean="0">
              <a:solidFill>
                <a:srgbClr val="DD27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520" y="1340768"/>
                <a:ext cx="8136904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0000FF"/>
                    </a:solidFill>
                    <a:cs typeface="Arial" pitchFamily="34" charset="0"/>
                  </a:rPr>
                  <a:t>Observation the 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intrinsic nonlinearity 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cs typeface="Arial" pitchFamily="34" charset="0"/>
                  </a:rPr>
                  <a:t>of dipole magnets with small </a:t>
                </a:r>
                <a:r>
                  <a:rPr lang="en-US" altLang="zh-CN" sz="2000" dirty="0">
                    <a:solidFill>
                      <a:srgbClr val="0000FF"/>
                    </a:solidFill>
                    <a:cs typeface="Arial" pitchFamily="34" charset="0"/>
                  </a:rPr>
                  <a:t>bending radius;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Analytical analysis </a:t>
                </a:r>
                <a:r>
                  <a:rPr lang="en-US" altLang="zh-CN" sz="2000" dirty="0">
                    <a:solidFill>
                      <a:srgbClr val="0000FF"/>
                    </a:solidFill>
                    <a:cs typeface="Arial" pitchFamily="34" charset="0"/>
                  </a:rPr>
                  <a:t>of the nonlinear effects via Hamiltonian approach;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Particle tracking </a:t>
                </a:r>
                <a:r>
                  <a:rPr lang="en-US" altLang="zh-CN" sz="2000" dirty="0">
                    <a:solidFill>
                      <a:srgbClr val="0000FF"/>
                    </a:solidFill>
                    <a:cs typeface="Arial" pitchFamily="34" charset="0"/>
                  </a:rPr>
                  <a:t>study --- the 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cs typeface="Arial" pitchFamily="34" charset="0"/>
                  </a:rPr>
                  <a:t>results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itchFamily="34" charset="0"/>
                      </a:rPr>
                      <m:t>3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itchFamily="34" charset="0"/>
                          </a:rPr>
                          <m:t>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itchFamily="34" charset="0"/>
                      </a:rPr>
                      <m:t>=4</m:t>
                    </m:r>
                  </m:oMath>
                </a14:m>
                <a:r>
                  <a:rPr lang="en-US" altLang="zh-CN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agree </a:t>
                </a:r>
                <a:r>
                  <a:rPr lang="en-US" altLang="zh-CN" sz="2000" dirty="0">
                    <a:solidFill>
                      <a:srgbClr val="0000FF"/>
                    </a:solidFill>
                    <a:cs typeface="Arial" pitchFamily="34" charset="0"/>
                  </a:rPr>
                  <a:t>well with the analytical results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cs typeface="Arial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0000FF"/>
                    </a:solidFill>
                    <a:cs typeface="Arial" pitchFamily="34" charset="0"/>
                  </a:rPr>
                  <a:t>The analysis of 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fourth-order resonances </a:t>
                </a:r>
                <a:r>
                  <a:rPr lang="en-US" altLang="zh-CN" sz="2000" dirty="0" smtClean="0">
                    <a:solidFill>
                      <a:srgbClr val="0000FF"/>
                    </a:solidFill>
                    <a:cs typeface="Arial" pitchFamily="34" charset="0"/>
                  </a:rPr>
                  <a:t>is under development.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0000FF"/>
                    </a:solidFill>
                    <a:cs typeface="Arial" pitchFamily="34" charset="0"/>
                  </a:rPr>
                  <a:t>Baseline design of the 4.8-m ring.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0000FF"/>
                    </a:solidFill>
                    <a:cs typeface="Arial" pitchFamily="34" charset="0"/>
                  </a:rPr>
                  <a:t>Mini-beta lattice design. </a:t>
                </a:r>
                <a:endParaRPr lang="en-US" altLang="zh-CN" sz="2000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40768"/>
                <a:ext cx="8136904" cy="4247317"/>
              </a:xfrm>
              <a:prstGeom prst="rect">
                <a:avLst/>
              </a:prstGeom>
              <a:blipFill rotWithShape="0">
                <a:blip r:embed="rId3"/>
                <a:stretch>
                  <a:fillRect b="-2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6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>
            <a:grpSpLocks/>
          </p:cNvGrpSpPr>
          <p:nvPr/>
        </p:nvGrpSpPr>
        <p:grpSpPr bwMode="auto">
          <a:xfrm>
            <a:off x="71438" y="53975"/>
            <a:ext cx="9018587" cy="6750050"/>
            <a:chOff x="71438" y="53975"/>
            <a:chExt cx="9018587" cy="6750050"/>
          </a:xfrm>
        </p:grpSpPr>
        <p:pic>
          <p:nvPicPr>
            <p:cNvPr id="16389" name="Pictur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239"/>
            <a:stretch>
              <a:fillRect/>
            </a:stretch>
          </p:blipFill>
          <p:spPr bwMode="auto">
            <a:xfrm>
              <a:off x="8382000" y="6269038"/>
              <a:ext cx="690563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038" y="53975"/>
              <a:ext cx="1677987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3" y="106363"/>
              <a:ext cx="219710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392" name="Straight Connector 11"/>
            <p:cNvCxnSpPr>
              <a:cxnSpLocks noChangeShapeType="1"/>
            </p:cNvCxnSpPr>
            <p:nvPr/>
          </p:nvCxnSpPr>
          <p:spPr bwMode="auto">
            <a:xfrm>
              <a:off x="71438" y="857250"/>
              <a:ext cx="9018587" cy="1588"/>
            </a:xfrm>
            <a:prstGeom prst="line">
              <a:avLst/>
            </a:prstGeom>
            <a:noFill/>
            <a:ln w="1905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ectangle 5"/>
            <p:cNvSpPr>
              <a:spLocks/>
            </p:cNvSpPr>
            <p:nvPr/>
          </p:nvSpPr>
          <p:spPr bwMode="auto">
            <a:xfrm>
              <a:off x="6223397" y="6248400"/>
              <a:ext cx="2311003" cy="5357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63500" rIns="130046" bIns="63500"/>
            <a:lstStyle/>
            <a:p>
              <a:pPr marL="1117" algn="ctr" fontAlgn="auto">
                <a:lnSpc>
                  <a:spcPts val="1828"/>
                </a:lnSpc>
                <a:spcBef>
                  <a:spcPts val="1125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A</a:t>
              </a:r>
              <a:r>
                <a:rPr lang="en-US" altLang="zh-CN" sz="11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CCELERATOR</a:t>
              </a:r>
              <a:r>
                <a:rPr lang="en-US" altLang="zh-CN" sz="13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 </a:t>
              </a:r>
              <a:r>
                <a:rPr lang="en-US" altLang="zh-CN" sz="14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L</a:t>
              </a:r>
              <a:r>
                <a:rPr lang="en-US" altLang="zh-CN" sz="11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ABORATORY</a:t>
              </a:r>
              <a:r>
                <a:rPr lang="en-US" altLang="zh-CN" sz="13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 </a:t>
              </a:r>
              <a:r>
                <a:rPr lang="en-US" altLang="zh-CN" sz="1300" i="1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of  </a:t>
              </a:r>
              <a:r>
                <a:rPr lang="en-US" altLang="zh-CN" sz="14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T</a:t>
              </a:r>
              <a:r>
                <a:rPr lang="en-US" altLang="zh-CN" sz="11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SINGHUA</a:t>
              </a:r>
              <a:r>
                <a:rPr lang="en-US" altLang="zh-CN" sz="14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 U</a:t>
              </a:r>
              <a:r>
                <a:rPr lang="en-US" altLang="zh-CN" sz="1100" dirty="0">
                  <a:solidFill>
                    <a:srgbClr val="800080">
                      <a:alpha val="70000"/>
                    </a:srgbClr>
                  </a:solidFill>
                  <a:latin typeface="Times New Roman"/>
                  <a:ea typeface="华文宋体"/>
                  <a:cs typeface="Times New Roman"/>
                  <a:sym typeface="Times New Roman" pitchFamily="-109" charset="0"/>
                </a:rPr>
                <a:t>NIVERSITY</a:t>
              </a:r>
            </a:p>
          </p:txBody>
        </p:sp>
      </p:grp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2590800" y="68263"/>
            <a:ext cx="426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Outline</a:t>
            </a:r>
            <a:endParaRPr lang="en-US" altLang="zh-CN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华文楷体" panose="02010600040101010101" pitchFamily="2" charset="-122"/>
            </a:endParaRPr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476275" y="1744647"/>
            <a:ext cx="820891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Introduction to TTX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华文楷体" panose="02010600040101010101" pitchFamily="2" charset="-122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Intrinsic nonlinearity in small rings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080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Analytical analysis;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Ø"/>
            </a:pPr>
            <a:r>
              <a:rPr lang="en-US" altLang="zh-CN" sz="2800" b="1" dirty="0" smtClean="0">
                <a:solidFill>
                  <a:srgbClr val="0802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Simulation;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zh-CN" b="1" dirty="0" smtClean="0">
              <a:solidFill>
                <a:srgbClr val="0000FF"/>
              </a:solidFill>
              <a:latin typeface="+mn-lt"/>
              <a:ea typeface="华文楷体" panose="02010600040101010101" pitchFamily="2" charset="-122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Status of the </a:t>
            </a: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small ring </a:t>
            </a:r>
            <a:r>
              <a:rPr lang="en-US" altLang="zh-C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华文楷体" panose="02010600040101010101" pitchFamily="2" charset="-122"/>
              </a:rPr>
              <a:t>for TTX</a:t>
            </a:r>
            <a:endParaRPr lang="en-US" altLang="zh-CN" dirty="0">
              <a:solidFill>
                <a:srgbClr val="0000FF"/>
              </a:solidFill>
              <a:latin typeface="+mn-lt"/>
              <a:ea typeface="华文楷体" panose="02010600040101010101" pitchFamily="2" charset="-122"/>
            </a:endParaRP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647402" y="2239866"/>
            <a:ext cx="5254129" cy="485665"/>
            <a:chOff x="1072408" y="2763741"/>
            <a:chExt cx="4901306" cy="485665"/>
          </a:xfrm>
        </p:grpSpPr>
        <p:sp>
          <p:nvSpPr>
            <p:cNvPr id="11" name="Bent-Up Arrow 27"/>
            <p:cNvSpPr>
              <a:spLocks noChangeArrowheads="1"/>
            </p:cNvSpPr>
            <p:nvPr/>
          </p:nvSpPr>
          <p:spPr bwMode="auto">
            <a:xfrm rot="5400000">
              <a:off x="1235016" y="2764724"/>
              <a:ext cx="325040" cy="323074"/>
            </a:xfrm>
            <a:custGeom>
              <a:avLst/>
              <a:gdLst>
                <a:gd name="T0" fmla="*/ 659751 w 763587"/>
                <a:gd name="T1" fmla="*/ 0 h 723900"/>
                <a:gd name="T2" fmla="*/ 555915 w 763587"/>
                <a:gd name="T3" fmla="*/ 166034 h 723900"/>
                <a:gd name="T4" fmla="*/ 0 w 763587"/>
                <a:gd name="T5" fmla="*/ 682996 h 723900"/>
                <a:gd name="T6" fmla="*/ 350327 w 763587"/>
                <a:gd name="T7" fmla="*/ 723900 h 723900"/>
                <a:gd name="T8" fmla="*/ 700655 w 763587"/>
                <a:gd name="T9" fmla="*/ 444967 h 723900"/>
                <a:gd name="T10" fmla="*/ 763587 w 763587"/>
                <a:gd name="T11" fmla="*/ 166034 h 7239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3587"/>
                <a:gd name="T19" fmla="*/ 642092 h 723900"/>
                <a:gd name="T20" fmla="*/ 700655 w 763587"/>
                <a:gd name="T21" fmla="*/ 723900 h 7239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3587" h="723900">
                  <a:moveTo>
                    <a:pt x="0" y="642092"/>
                  </a:moveTo>
                  <a:lnTo>
                    <a:pt x="618847" y="642092"/>
                  </a:lnTo>
                  <a:lnTo>
                    <a:pt x="618847" y="166034"/>
                  </a:lnTo>
                  <a:lnTo>
                    <a:pt x="555915" y="166034"/>
                  </a:lnTo>
                  <a:lnTo>
                    <a:pt x="659751" y="0"/>
                  </a:lnTo>
                  <a:lnTo>
                    <a:pt x="763587" y="166034"/>
                  </a:lnTo>
                  <a:lnTo>
                    <a:pt x="700655" y="166034"/>
                  </a:lnTo>
                  <a:lnTo>
                    <a:pt x="700655" y="723900"/>
                  </a:lnTo>
                  <a:lnTo>
                    <a:pt x="0" y="723900"/>
                  </a:lnTo>
                  <a:close/>
                </a:path>
              </a:pathLst>
            </a:custGeom>
            <a:solidFill>
              <a:srgbClr val="FF0000">
                <a:alpha val="7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38100" dir="5400000" rotWithShape="0">
                <a:srgbClr val="808080">
                  <a:alpha val="42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zh-CN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1072408" y="2767534"/>
              <a:ext cx="66099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>
              <a:outerShdw dist="38100" dir="2700000" algn="br" rotWithShape="0">
                <a:srgbClr val="80808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1357259" y="2849296"/>
              <a:ext cx="46164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2000" dirty="0" smtClean="0">
                  <a:solidFill>
                    <a:srgbClr val="FF0000"/>
                  </a:solidFill>
                  <a:latin typeface="+mn-lt"/>
                  <a:ea typeface="华文楷体" panose="02010600040101010101" pitchFamily="2" charset="-122"/>
                </a:rPr>
                <a:t>Tsinghua Thomson scattering X-ray source</a:t>
              </a:r>
              <a:endParaRPr lang="zh-CN" altLang="en-US" sz="2000" dirty="0">
                <a:solidFill>
                  <a:srgbClr val="FF0000"/>
                </a:solidFill>
                <a:latin typeface="+mn-lt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660066">
              <a:alpha val="5019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zh-CN" sz="1800">
              <a:solidFill>
                <a:srgbClr val="660066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4754849"/>
            <a:ext cx="38147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17500" y="152400"/>
            <a:ext cx="852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The 12</a:t>
            </a:r>
            <a:r>
              <a:rPr lang="en-US" altLang="zh-CN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th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S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ymposium on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A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ccelerator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P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hysics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anose="020B0502040204020203" pitchFamily="34" charset="0"/>
              <a:ea typeface="华文楷体" panose="02010600040101010101" pitchFamily="2" charset="-122"/>
            </a:endParaRPr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52737"/>
            <a:ext cx="21971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9"/>
          <a:stretch>
            <a:fillRect/>
          </a:stretch>
        </p:blipFill>
        <p:spPr bwMode="auto">
          <a:xfrm>
            <a:off x="8001000" y="1052737"/>
            <a:ext cx="8382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/>
          </p:cNvSpPr>
          <p:nvPr/>
        </p:nvSpPr>
        <p:spPr bwMode="auto">
          <a:xfrm>
            <a:off x="5334001" y="1052736"/>
            <a:ext cx="2915840" cy="5357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63500" rIns="130046" bIns="63500"/>
          <a:lstStyle/>
          <a:p>
            <a:pPr marL="1117" algn="ctr" fontAlgn="auto">
              <a:lnSpc>
                <a:spcPts val="1828"/>
              </a:lnSpc>
              <a:spcBef>
                <a:spcPts val="1125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A</a:t>
            </a:r>
            <a:r>
              <a:rPr lang="en-US" altLang="zh-CN" sz="14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CCELERATOR</a:t>
            </a:r>
            <a:r>
              <a:rPr lang="en-US" altLang="zh-CN" sz="16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 </a:t>
            </a:r>
            <a:r>
              <a:rPr lang="en-US" altLang="zh-CN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L</a:t>
            </a:r>
            <a:r>
              <a:rPr lang="en-US" altLang="zh-CN" sz="14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ABORATORY</a:t>
            </a:r>
            <a:r>
              <a:rPr lang="en-US" altLang="zh-CN" sz="16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 </a:t>
            </a:r>
            <a:r>
              <a:rPr lang="en-US" altLang="zh-CN" sz="1600" i="1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of  </a:t>
            </a:r>
            <a:r>
              <a:rPr lang="en-US" altLang="zh-CN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T</a:t>
            </a:r>
            <a:r>
              <a:rPr lang="en-US" altLang="zh-CN" sz="14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SINGHUA</a:t>
            </a:r>
            <a:r>
              <a:rPr lang="en-US" altLang="zh-CN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 U</a:t>
            </a:r>
            <a:r>
              <a:rPr lang="en-US" altLang="zh-CN" sz="1400" dirty="0">
                <a:solidFill>
                  <a:srgbClr val="800080">
                    <a:alpha val="70000"/>
                  </a:srgbClr>
                </a:solidFill>
                <a:latin typeface="Times New Roman"/>
                <a:ea typeface="华文宋体"/>
                <a:cs typeface="Times New Roman"/>
                <a:sym typeface="Times New Roman" pitchFamily="-109" charset="0"/>
              </a:rPr>
              <a:t>NIVERSITY</a:t>
            </a:r>
          </a:p>
        </p:txBody>
      </p:sp>
      <p:sp>
        <p:nvSpPr>
          <p:cNvPr id="53251" name="TextBox 7"/>
          <p:cNvSpPr txBox="1">
            <a:spLocks noChangeArrowheads="1"/>
          </p:cNvSpPr>
          <p:nvPr/>
        </p:nvSpPr>
        <p:spPr bwMode="auto">
          <a:xfrm>
            <a:off x="2180233" y="1874990"/>
            <a:ext cx="461168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11500" b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华文楷体" panose="02010600040101010101" pitchFamily="2" charset="-122"/>
              </a:rPr>
              <a:t>Thanks</a:t>
            </a:r>
          </a:p>
          <a:p>
            <a:pPr algn="ctr" eaLnBrk="1" hangingPunct="1"/>
            <a:r>
              <a:rPr lang="zh-CN" altLang="en-US" sz="11500" b="1" dirty="0" smtClean="0">
                <a:solidFill>
                  <a:srgbClr val="DD2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华文楷体" panose="02010600040101010101" pitchFamily="2" charset="-122"/>
              </a:rPr>
              <a:t>谢谢</a:t>
            </a:r>
            <a:endParaRPr lang="en-US" altLang="zh-CN" sz="4800" b="1" dirty="0">
              <a:solidFill>
                <a:srgbClr val="DD27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4" y="935990"/>
            <a:ext cx="8997826" cy="5734615"/>
          </a:xfrm>
          <a:prstGeom prst="rect">
            <a:avLst/>
          </a:prstGeom>
        </p:spPr>
      </p:pic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TTX – Layout</a:t>
            </a: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093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7"/>
          <p:cNvSpPr txBox="1">
            <a:spLocks noChangeArrowheads="1"/>
          </p:cNvSpPr>
          <p:nvPr/>
        </p:nvSpPr>
        <p:spPr bwMode="auto">
          <a:xfrm>
            <a:off x="5649868" y="6550817"/>
            <a:ext cx="33269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1100" dirty="0" err="1" smtClean="0">
                <a:latin typeface="Calibri" panose="020F0502020204030204" pitchFamily="34" charset="0"/>
              </a:rPr>
              <a:t>Yingchao</a:t>
            </a:r>
            <a:r>
              <a:rPr lang="en-US" altLang="zh-CN" sz="1100" dirty="0" smtClean="0">
                <a:latin typeface="Calibri" panose="020F0502020204030204" pitchFamily="34" charset="0"/>
              </a:rPr>
              <a:t> Du et.al., Rev. Sci. </a:t>
            </a:r>
            <a:r>
              <a:rPr lang="en-US" altLang="zh-CN" sz="1100" dirty="0" err="1" smtClean="0">
                <a:latin typeface="Calibri" panose="020F0502020204030204" pitchFamily="34" charset="0"/>
              </a:rPr>
              <a:t>Instrum</a:t>
            </a:r>
            <a:r>
              <a:rPr lang="en-US" altLang="zh-CN" sz="1100" dirty="0" smtClean="0">
                <a:latin typeface="Calibri" panose="020F0502020204030204" pitchFamily="34" charset="0"/>
              </a:rPr>
              <a:t> </a:t>
            </a:r>
            <a:r>
              <a:rPr lang="en-US" altLang="zh-CN" sz="1100" b="1" dirty="0" smtClean="0">
                <a:latin typeface="Calibri" panose="020F0502020204030204" pitchFamily="34" charset="0"/>
              </a:rPr>
              <a:t>84</a:t>
            </a:r>
            <a:r>
              <a:rPr lang="en-US" altLang="zh-CN" sz="1100" dirty="0" smtClean="0">
                <a:latin typeface="Calibri" panose="020F0502020204030204" pitchFamily="34" charset="0"/>
              </a:rPr>
              <a:t>, 053301 (2013)</a:t>
            </a:r>
            <a:endParaRPr lang="en-US" altLang="zh-CN" sz="1100" dirty="0">
              <a:latin typeface="Calibri" panose="020F0502020204030204" pitchFamily="34" charset="0"/>
              <a:ea typeface="华文楷体" panose="02010600040101010101" pitchFamily="2" charset="-122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TTX – Status</a:t>
            </a: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11" y="3618032"/>
            <a:ext cx="2664902" cy="319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689" y="908720"/>
            <a:ext cx="3024336" cy="2943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34" y="954088"/>
            <a:ext cx="6056969" cy="2611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3844242"/>
            <a:ext cx="4302607" cy="27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373" y="3041770"/>
                <a:ext cx="333362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photons/pulse !</a:t>
                </a:r>
                <a:endPara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373" y="3041770"/>
                <a:ext cx="3333627" cy="470000"/>
              </a:xfrm>
              <a:prstGeom prst="rect">
                <a:avLst/>
              </a:prstGeom>
              <a:blipFill rotWithShape="0">
                <a:blip r:embed="rId7"/>
                <a:stretch>
                  <a:fillRect l="-2925" t="-9091" r="-183" b="-3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6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4" y="935990"/>
            <a:ext cx="8997826" cy="5734615"/>
          </a:xfrm>
          <a:prstGeom prst="rect">
            <a:avLst/>
          </a:prstGeom>
        </p:spPr>
      </p:pic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TTX – Next</a:t>
            </a: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054" y="3645024"/>
            <a:ext cx="807988" cy="1044812"/>
          </a:xfrm>
          <a:prstGeom prst="rect">
            <a:avLst/>
          </a:prstGeom>
        </p:spPr>
      </p:pic>
      <p:sp>
        <p:nvSpPr>
          <p:cNvPr id="12" name="文本框 10"/>
          <p:cNvSpPr txBox="1"/>
          <p:nvPr/>
        </p:nvSpPr>
        <p:spPr>
          <a:xfrm>
            <a:off x="6310588" y="2724527"/>
            <a:ext cx="237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small ring!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7033677" y="3229431"/>
            <a:ext cx="164365" cy="5502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TTX – Next</a:t>
            </a: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36" y="1021607"/>
            <a:ext cx="7795190" cy="57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" y="1340768"/>
            <a:ext cx="2196880" cy="204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82" y="954088"/>
            <a:ext cx="2116419" cy="201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97" y="5113457"/>
            <a:ext cx="2750521" cy="17445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806" y="5305837"/>
            <a:ext cx="2448272" cy="1235418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176" y="1280063"/>
            <a:ext cx="3821681" cy="3589097"/>
          </a:xfrm>
          <a:prstGeom prst="rect">
            <a:avLst/>
          </a:prstGeom>
        </p:spPr>
      </p:pic>
      <p:pic>
        <p:nvPicPr>
          <p:cNvPr id="12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2208168" cy="209290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75" y="3065587"/>
            <a:ext cx="2227133" cy="2105695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0" y="10792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Observation of 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Nonlinear Resonances</a:t>
            </a: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</a:rPr>
              <a:t>!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80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Analytical Analysis</a:t>
            </a: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96" y="943552"/>
            <a:ext cx="2951204" cy="2160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1361952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solidFill>
                  <a:srgbClr val="0000FF"/>
                </a:solidFill>
                <a:cs typeface="Arial" pitchFamily="34" charset="0"/>
              </a:rPr>
              <a:t>	We </a:t>
            </a:r>
            <a:r>
              <a:rPr lang="en-US" altLang="zh-CN" sz="2000" i="1" dirty="0">
                <a:solidFill>
                  <a:srgbClr val="0000FF"/>
                </a:solidFill>
                <a:cs typeface="Arial" pitchFamily="34" charset="0"/>
              </a:rPr>
              <a:t>carry out the analytical analysis in </a:t>
            </a:r>
            <a:r>
              <a:rPr lang="en-US" altLang="zh-CN" sz="2000" i="1" dirty="0" err="1">
                <a:solidFill>
                  <a:srgbClr val="FF0000"/>
                </a:solidFill>
                <a:cs typeface="Arial" pitchFamily="34" charset="0"/>
              </a:rPr>
              <a:t>Frenet-Serret</a:t>
            </a:r>
            <a:r>
              <a:rPr lang="en-US" altLang="zh-CN" sz="2000" i="1" dirty="0">
                <a:solidFill>
                  <a:srgbClr val="FF0000"/>
                </a:solidFill>
                <a:cs typeface="Arial" pitchFamily="34" charset="0"/>
              </a:rPr>
              <a:t> coordinate system</a:t>
            </a:r>
            <a:r>
              <a:rPr lang="en-US" altLang="zh-CN" sz="2000" i="1" dirty="0">
                <a:solidFill>
                  <a:srgbClr val="0000FF"/>
                </a:solidFill>
                <a:cs typeface="Arial" pitchFamily="34" charset="0"/>
              </a:rPr>
              <a:t>. </a:t>
            </a:r>
            <a:endParaRPr lang="en-US" altLang="zh-CN" sz="2000" i="1" dirty="0" smtClean="0">
              <a:solidFill>
                <a:srgbClr val="0000FF"/>
              </a:solidFill>
              <a:cs typeface="Arial" pitchFamily="34" charset="0"/>
            </a:endParaRPr>
          </a:p>
          <a:p>
            <a:endParaRPr lang="en-US" altLang="zh-CN" sz="2000" i="1" dirty="0" smtClean="0">
              <a:solidFill>
                <a:srgbClr val="0000FF"/>
              </a:solidFill>
              <a:cs typeface="Arial" pitchFamily="34" charset="0"/>
            </a:endParaRPr>
          </a:p>
          <a:p>
            <a:endParaRPr lang="en-US" altLang="zh-CN" sz="2000" i="1" dirty="0">
              <a:solidFill>
                <a:srgbClr val="0000FF"/>
              </a:solidFill>
              <a:cs typeface="Arial" pitchFamily="34" charset="0"/>
            </a:endParaRPr>
          </a:p>
          <a:p>
            <a:r>
              <a:rPr lang="en-US" altLang="zh-CN" sz="2000" i="1" dirty="0">
                <a:solidFill>
                  <a:srgbClr val="0000FF"/>
                </a:solidFill>
                <a:cs typeface="Arial" pitchFamily="34" charset="0"/>
              </a:rPr>
              <a:t>      The Hamiltonian can be expressed as </a:t>
            </a:r>
          </a:p>
        </p:txBody>
      </p:sp>
      <p:cxnSp>
        <p:nvCxnSpPr>
          <p:cNvPr id="13" name="Curved Connector 12"/>
          <p:cNvCxnSpPr/>
          <p:nvPr/>
        </p:nvCxnSpPr>
        <p:spPr>
          <a:xfrm>
            <a:off x="4244195" y="1916832"/>
            <a:ext cx="1843181" cy="326619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1520" y="3103792"/>
                <a:ext cx="8496945" cy="863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03792"/>
                <a:ext cx="8496945" cy="8632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1520" y="4770648"/>
                <a:ext cx="8640960" cy="107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	Since </a:t>
                </a:r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the </a:t>
                </a:r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transverse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 are much smaller than total momentum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𝑝</m:t>
                    </m:r>
                  </m:oMath>
                </a14:m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, we expand the above Hamiltonian up to the </a:t>
                </a:r>
                <a:r>
                  <a:rPr lang="en-US" altLang="zh-CN" sz="2000" i="1" dirty="0">
                    <a:solidFill>
                      <a:srgbClr val="FF0000"/>
                    </a:solidFill>
                    <a:cs typeface="Arial" pitchFamily="34" charset="0"/>
                  </a:rPr>
                  <a:t>second order </a:t>
                </a:r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𝑎𝑛𝑑</m:t>
                    </m:r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.</a:t>
                </a:r>
                <a:endParaRPr lang="zh-CN" altLang="en-US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70648"/>
                <a:ext cx="8640960" cy="1078244"/>
              </a:xfrm>
              <a:prstGeom prst="rect">
                <a:avLst/>
              </a:prstGeom>
              <a:blipFill rotWithShape="0">
                <a:blip r:embed="rId5"/>
                <a:stretch>
                  <a:fillRect l="-705" t="-3409" r="-71"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9608" y="5954677"/>
                <a:ext cx="6408712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8" y="5954677"/>
                <a:ext cx="6408712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3915323"/>
                <a:ext cx="4994381" cy="453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where the variables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𝐱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𝐳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𝒛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𝐭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,−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.</a:t>
                </a:r>
                <a:endParaRPr lang="zh-CN" altLang="en-US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15323"/>
                <a:ext cx="4994381" cy="453522"/>
              </a:xfrm>
              <a:prstGeom prst="rect">
                <a:avLst/>
              </a:prstGeom>
              <a:blipFill rotWithShape="0">
                <a:blip r:embed="rId7"/>
                <a:stretch>
                  <a:fillRect l="-1220" t="-2667" r="-366" b="-1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0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7086600" y="114300"/>
            <a:ext cx="1981200" cy="647700"/>
            <a:chOff x="7086600" y="114300"/>
            <a:chExt cx="1981200" cy="6477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27"/>
            <a:stretch>
              <a:fillRect/>
            </a:stretch>
          </p:blipFill>
          <p:spPr bwMode="auto">
            <a:xfrm>
              <a:off x="7086600" y="114300"/>
              <a:ext cx="71628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4" r="6802"/>
            <a:stretch>
              <a:fillRect/>
            </a:stretch>
          </p:blipFill>
          <p:spPr bwMode="auto">
            <a:xfrm>
              <a:off x="7772400" y="114300"/>
              <a:ext cx="1295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107921"/>
            <a:ext cx="7020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楷体" panose="02010600040101010101" pitchFamily="2" charset="-122"/>
              </a:rPr>
              <a:t>	Analytical Analysis</a:t>
            </a:r>
          </a:p>
        </p:txBody>
      </p:sp>
      <p:cxnSp>
        <p:nvCxnSpPr>
          <p:cNvPr id="7" name="Straight Connector 11"/>
          <p:cNvCxnSpPr>
            <a:cxnSpLocks noChangeShapeType="1"/>
          </p:cNvCxnSpPr>
          <p:nvPr/>
        </p:nvCxnSpPr>
        <p:spPr bwMode="auto">
          <a:xfrm>
            <a:off x="71438" y="857250"/>
            <a:ext cx="9018587" cy="1588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35696" y="3678245"/>
                <a:ext cx="4176464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effectLst/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altLang="zh-CN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CN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 smtClean="0">
                              <a:effectLst/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altLang="zh-CN" sz="2400" b="1" i="1" smtClean="0">
                          <a:effectLst/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400" b="1" i="1" smtClean="0">
                          <a:effectLst/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altLang="zh-CN" sz="24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sz="2400" b="1" i="1" smtClean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𝒏𝒐𝒏𝒍𝒊𝒏𝒆𝒂𝒓</m:t>
                          </m:r>
                        </m:sub>
                      </m:sSub>
                    </m:oMath>
                  </m:oMathPara>
                </a14:m>
                <a:endParaRPr lang="zh-CN" alt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678245"/>
                <a:ext cx="4176464" cy="470835"/>
              </a:xfrm>
              <a:prstGeom prst="rect">
                <a:avLst/>
              </a:prstGeom>
              <a:blipFill rotWithShape="0">
                <a:blip r:embed="rId3"/>
                <a:stretch>
                  <a:fillRect t="-5128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1640" y="4386946"/>
                <a:ext cx="6048672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386946"/>
                <a:ext cx="6048672" cy="7087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4978368"/>
                <a:ext cx="4464496" cy="659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𝒏𝒐𝒏𝒍𝒊𝒏𝒆𝒂𝒓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978368"/>
                <a:ext cx="4464496" cy="659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520" y="5820622"/>
                <a:ext cx="4936876" cy="43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>
                    <a:solidFill>
                      <a:srgbClr val="0000FF"/>
                    </a:solidFill>
                    <a:cs typeface="Arial" pitchFamily="34" charset="0"/>
                  </a:rPr>
                  <a:t>where,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𝒙</m:t>
                            </m:r>
                          </m:sub>
                        </m:sSub>
                      </m:e>
                    </m:acc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sub>
                    </m:sSub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/</m:t>
                    </m:r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𝒑</m:t>
                    </m:r>
                  </m:oMath>
                </a14:m>
                <a:r>
                  <a:rPr lang="zh-CN" altLang="en-US" sz="2000" i="1" dirty="0">
                    <a:solidFill>
                      <a:srgbClr val="0000FF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𝒛</m:t>
                            </m:r>
                          </m:sub>
                        </m:sSub>
                      </m:e>
                    </m:acc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𝒛</m:t>
                        </m:r>
                      </m:sub>
                    </m:sSub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/</m:t>
                    </m:r>
                    <m:r>
                      <a:rPr lang="en-US" altLang="zh-CN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𝒑</m:t>
                    </m:r>
                  </m:oMath>
                </a14:m>
                <a:endParaRPr lang="zh-CN" altLang="en-US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20622"/>
                <a:ext cx="4936876" cy="431400"/>
              </a:xfrm>
              <a:prstGeom prst="rect">
                <a:avLst/>
              </a:prstGeom>
              <a:blipFill rotWithShape="0">
                <a:blip r:embed="rId6"/>
                <a:stretch>
                  <a:fillRect l="-1235" t="-8451" b="-16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94541" y="5788683"/>
                <a:ext cx="378411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altLang="zh-CN" b="1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𝐒𝐞𝐱𝐭𝐮𝐩𝐨𝐥𝐞</m:t>
                          </m:r>
                        </m:sub>
                      </m:sSub>
                      <m:r>
                        <a:rPr lang="en-US" altLang="zh-CN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altLang="zh-CN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𝐬</m:t>
                          </m:r>
                        </m:sub>
                      </m:sSub>
                      <m:r>
                        <a:rPr lang="en-US" altLang="zh-CN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𝐬</m:t>
                      </m:r>
                      <m:r>
                        <a:rPr lang="en-US" altLang="zh-CN" b="1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altLang="zh-CN" b="1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altLang="zh-CN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𝟑𝐱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en-US" altLang="zh-CN" b="1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accent6">
                      <a:lumMod val="75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541" y="5788683"/>
                <a:ext cx="3784117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loud Callout 22"/>
          <p:cNvSpPr/>
          <p:nvPr/>
        </p:nvSpPr>
        <p:spPr>
          <a:xfrm>
            <a:off x="1835696" y="4958683"/>
            <a:ext cx="3286837" cy="728405"/>
          </a:xfrm>
          <a:prstGeom prst="cloudCallout">
            <a:avLst>
              <a:gd name="adj1" fmla="val 60048"/>
              <a:gd name="adj2" fmla="val 66976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24"/>
          <p:cNvSpPr/>
          <p:nvPr/>
        </p:nvSpPr>
        <p:spPr>
          <a:xfrm>
            <a:off x="251520" y="1361952"/>
            <a:ext cx="8727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solidFill>
                  <a:srgbClr val="0000FF"/>
                </a:solidFill>
                <a:cs typeface="Arial" pitchFamily="34" charset="0"/>
              </a:rPr>
              <a:t>	Consider an accelerator with </a:t>
            </a:r>
            <a:r>
              <a:rPr lang="en-US" altLang="zh-CN" sz="2000" i="1" dirty="0" smtClean="0">
                <a:solidFill>
                  <a:srgbClr val="FF0000"/>
                </a:solidFill>
                <a:cs typeface="Arial" pitchFamily="34" charset="0"/>
              </a:rPr>
              <a:t>ideal dipoles and </a:t>
            </a:r>
            <a:r>
              <a:rPr lang="en-US" altLang="zh-CN" sz="2000" i="1" dirty="0" err="1" smtClean="0">
                <a:solidFill>
                  <a:srgbClr val="FF0000"/>
                </a:solidFill>
                <a:cs typeface="Arial" pitchFamily="34" charset="0"/>
              </a:rPr>
              <a:t>quadrupoles</a:t>
            </a:r>
            <a:r>
              <a:rPr lang="en-US" altLang="zh-CN" sz="2000" i="1" dirty="0" smtClean="0">
                <a:solidFill>
                  <a:srgbClr val="0000FF"/>
                </a:solidFill>
                <a:cs typeface="Arial" pitchFamily="34" charset="0"/>
              </a:rPr>
              <a:t>, there are transverse magnetic field only. The vector potential can be expressed as</a:t>
            </a:r>
            <a:endParaRPr lang="en-US" altLang="zh-CN" sz="2000" i="1" dirty="0">
              <a:solidFill>
                <a:srgbClr val="0000FF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8685" y="2060848"/>
                <a:ext cx="7272808" cy="57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sub>
                    </m:sSub>
                    <m:r>
                      <a:rPr lang="en-US" altLang="zh-CN" sz="2000" b="0">
                        <a:solidFill>
                          <a:srgbClr val="DD27C3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𝑧</m:t>
                        </m:r>
                      </m:sub>
                    </m:sSub>
                    <m:r>
                      <a:rPr lang="en-US" altLang="zh-CN" sz="2000" b="0">
                        <a:solidFill>
                          <a:srgbClr val="DD27C3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>
                        <a:solidFill>
                          <a:srgbClr val="DD27C3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</m:oMath>
                </a14:m>
                <a:r>
                  <a:rPr lang="zh-CN" altLang="en-US" sz="2000" dirty="0">
                    <a:solidFill>
                      <a:srgbClr val="DD27C3"/>
                    </a:solidFill>
                    <a:latin typeface="+mn-lt"/>
                    <a:ea typeface="微软雅黑" panose="020B0503020204020204" pitchFamily="34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b="0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𝑧</m:t>
                        </m:r>
                      </m:e>
                    </m:d>
                    <m:r>
                      <a:rPr lang="en-US" altLang="zh-CN" sz="2000" b="0" dirty="0">
                        <a:solidFill>
                          <a:srgbClr val="DD27C3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rgbClr val="DD27C3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b="0" dirty="0">
                        <a:solidFill>
                          <a:srgbClr val="DD27C3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𝜌</m:t>
                        </m:r>
                      </m:den>
                    </m:f>
                    <m:sSub>
                      <m:sSub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dirty="0">
                        <a:solidFill>
                          <a:srgbClr val="DD27C3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b="0" dirty="0">
                        <a:solidFill>
                          <a:srgbClr val="DD27C3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00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𝑧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rgbClr val="DD27C3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85" y="2060848"/>
                <a:ext cx="7272808" cy="574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1520" y="3001387"/>
                <a:ext cx="8727138" cy="715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	Substitute them into the above Hamiltonian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altLang="zh-CN" sz="2000" i="1" dirty="0" smtClean="0">
                    <a:solidFill>
                      <a:srgbClr val="0000FF"/>
                    </a:solidFill>
                    <a:cs typeface="Arial" pitchFamily="34" charset="0"/>
                  </a:rPr>
                  <a:t>. After some algebra, the Hamiltonian becomes</a:t>
                </a:r>
                <a:endParaRPr lang="en-US" altLang="zh-CN" sz="2000" i="1" dirty="0">
                  <a:solidFill>
                    <a:srgbClr val="0000FF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01387"/>
                <a:ext cx="8727138" cy="715645"/>
              </a:xfrm>
              <a:prstGeom prst="rect">
                <a:avLst/>
              </a:prstGeom>
              <a:blipFill rotWithShape="0">
                <a:blip r:embed="rId9"/>
                <a:stretch>
                  <a:fillRect l="-698" t="-4237" b="-14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866745" y="5523544"/>
            <a:ext cx="151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solidFill>
                  <a:srgbClr val="DD27C3"/>
                </a:solidFill>
                <a:cs typeface="Arial" pitchFamily="34" charset="0"/>
              </a:rPr>
              <a:t>Different !!!</a:t>
            </a:r>
            <a:endParaRPr lang="zh-CN" altLang="en-US" sz="2000" i="1" dirty="0">
              <a:solidFill>
                <a:srgbClr val="DD27C3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20271" y="4481762"/>
            <a:ext cx="1958387" cy="4514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Linear Part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0271" y="5107829"/>
            <a:ext cx="1958387" cy="4514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Nonlinear Part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144" y="5112504"/>
            <a:ext cx="181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Intrinsic</a:t>
            </a:r>
            <a:endParaRPr lang="zh-CN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35" name="Curved Connector 34"/>
          <p:cNvCxnSpPr/>
          <p:nvPr/>
        </p:nvCxnSpPr>
        <p:spPr>
          <a:xfrm>
            <a:off x="1835696" y="5410416"/>
            <a:ext cx="1674439" cy="21540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/>
            <a:tail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ound Same Side Corner Rectangle 37"/>
          <p:cNvSpPr/>
          <p:nvPr/>
        </p:nvSpPr>
        <p:spPr>
          <a:xfrm>
            <a:off x="3510135" y="5013177"/>
            <a:ext cx="197769" cy="624796"/>
          </a:xfrm>
          <a:prstGeom prst="round2Same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8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23" grpId="0" animBg="1"/>
      <p:bldP spid="26" grpId="0"/>
      <p:bldP spid="27" grpId="0"/>
      <p:bldP spid="31" grpId="0" animBg="1"/>
      <p:bldP spid="33" grpId="0" animBg="1"/>
      <p:bldP spid="34" grpId="0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14086</TotalTime>
  <Words>335</Words>
  <Application>Microsoft Office PowerPoint</Application>
  <PresentationFormat>全屏显示(4:3)</PresentationFormat>
  <Paragraphs>150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ＭＳ Ｐゴシック</vt:lpstr>
      <vt:lpstr>ＭＳ Ｐゴシック</vt:lpstr>
      <vt:lpstr>方正舒体</vt:lpstr>
      <vt:lpstr>华文楷体</vt:lpstr>
      <vt:lpstr>华文宋体</vt:lpstr>
      <vt:lpstr>楷体</vt:lpstr>
      <vt:lpstr>宋体</vt:lpstr>
      <vt:lpstr>宋体</vt:lpstr>
      <vt:lpstr>微软雅黑</vt:lpstr>
      <vt:lpstr>Arial</vt:lpstr>
      <vt:lpstr>Calibri</vt:lpstr>
      <vt:lpstr>Cambria Math</vt:lpstr>
      <vt:lpstr>Segoe UI Symbol</vt:lpstr>
      <vt:lpstr>Symbol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Mini beta</vt:lpstr>
      <vt:lpstr>Mini beta</vt:lpstr>
      <vt:lpstr>PowerPoint 演示文稿</vt:lpstr>
      <vt:lpstr>PowerPoint 演示文稿</vt:lpstr>
    </vt:vector>
  </TitlesOfParts>
  <Company>LRK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Renkai Li</dc:creator>
  <cp:lastModifiedBy>Haisheng Xu</cp:lastModifiedBy>
  <cp:revision>641</cp:revision>
  <dcterms:created xsi:type="dcterms:W3CDTF">2009-10-11T02:19:42Z</dcterms:created>
  <dcterms:modified xsi:type="dcterms:W3CDTF">2014-08-14T00:22:23Z</dcterms:modified>
</cp:coreProperties>
</file>