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25"/>
  </p:notesMasterIdLst>
  <p:sldIdLst>
    <p:sldId id="256" r:id="rId2"/>
    <p:sldId id="260" r:id="rId3"/>
    <p:sldId id="266" r:id="rId4"/>
    <p:sldId id="296" r:id="rId5"/>
    <p:sldId id="332" r:id="rId6"/>
    <p:sldId id="261" r:id="rId7"/>
    <p:sldId id="297" r:id="rId8"/>
    <p:sldId id="298" r:id="rId9"/>
    <p:sldId id="339" r:id="rId10"/>
    <p:sldId id="340" r:id="rId11"/>
    <p:sldId id="341" r:id="rId12"/>
    <p:sldId id="333" r:id="rId13"/>
    <p:sldId id="320" r:id="rId14"/>
    <p:sldId id="334" r:id="rId15"/>
    <p:sldId id="335" r:id="rId16"/>
    <p:sldId id="336" r:id="rId17"/>
    <p:sldId id="324" r:id="rId18"/>
    <p:sldId id="322" r:id="rId19"/>
    <p:sldId id="323" r:id="rId20"/>
    <p:sldId id="343" r:id="rId21"/>
    <p:sldId id="342" r:id="rId22"/>
    <p:sldId id="304" r:id="rId23"/>
    <p:sldId id="294" r:id="rId2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autoAdjust="0"/>
    <p:restoredTop sz="94640" autoAdjust="0"/>
  </p:normalViewPr>
  <p:slideViewPr>
    <p:cSldViewPr>
      <p:cViewPr>
        <p:scale>
          <a:sx n="80" d="100"/>
          <a:sy n="80" d="100"/>
        </p:scale>
        <p:origin x="-714"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7A7D61-B57D-4E2A-87E5-645EB47B0ED3}" type="datetimeFigureOut">
              <a:rPr lang="zh-CN" altLang="en-US" smtClean="0"/>
              <a:pPr/>
              <a:t>2014-8-11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A85E21-9BA3-473F-94B2-E6940AA85AA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1">
        <a:schemeClr val="bg1"/>
      </p:bgRef>
    </p:bg>
    <p:spTree>
      <p:nvGrpSpPr>
        <p:cNvPr id="1" name=""/>
        <p:cNvGrpSpPr/>
        <p:nvPr/>
      </p:nvGrpSpPr>
      <p:grpSpPr>
        <a:xfrm>
          <a:off x="0" y="0"/>
          <a:ext cx="0" cy="0"/>
          <a:chOff x="0" y="0"/>
          <a:chExt cx="0" cy="0"/>
        </a:xfrm>
      </p:grpSpPr>
      <p:sp>
        <p:nvSpPr>
          <p:cNvPr id="8" name="标题 7"/>
          <p:cNvSpPr>
            <a:spLocks noGrp="1"/>
          </p:cNvSpPr>
          <p:nvPr>
            <p:ph type="ctrTitle"/>
          </p:nvPr>
        </p:nvSpPr>
        <p:spPr>
          <a:xfrm>
            <a:off x="2286000" y="3124200"/>
            <a:ext cx="6172200" cy="1894362"/>
          </a:xfrm>
        </p:spPr>
        <p:txBody>
          <a:bodyPr/>
          <a:lstStyle>
            <a:lvl1pPr>
              <a:defRPr b="1"/>
            </a:lvl1pPr>
          </a:lstStyle>
          <a:p>
            <a:r>
              <a:rPr kumimoji="0" lang="zh-CN" altLang="en-US" smtClean="0"/>
              <a:t>单击此处编辑母版标题样式</a:t>
            </a:r>
            <a:endParaRPr kumimoji="0" lang="en-US"/>
          </a:p>
        </p:txBody>
      </p:sp>
      <p:sp>
        <p:nvSpPr>
          <p:cNvPr id="9" name="副标题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bwMode="auto">
          <a:xfrm rot="5400000">
            <a:off x="7764621" y="1174097"/>
            <a:ext cx="2286000" cy="381000"/>
          </a:xfrm>
          <a:prstGeom prst="rect">
            <a:avLst/>
          </a:prstGeom>
        </p:spPr>
        <p:txBody>
          <a:bodyPr/>
          <a:lstStyle/>
          <a:p>
            <a:fld id="{B9B09250-295C-4B86-9264-0E8E44220318}" type="datetime1">
              <a:rPr lang="zh-CN" altLang="en-US" smtClean="0"/>
              <a:t>2014-8-11</a:t>
            </a:fld>
            <a:endParaRPr lang="zh-CN" altLang="en-US"/>
          </a:p>
        </p:txBody>
      </p:sp>
      <p:sp>
        <p:nvSpPr>
          <p:cNvPr id="17" name="页脚占位符 16"/>
          <p:cNvSpPr>
            <a:spLocks noGrp="1"/>
          </p:cNvSpPr>
          <p:nvPr>
            <p:ph type="ftr" sz="quarter" idx="11"/>
          </p:nvPr>
        </p:nvSpPr>
        <p:spPr bwMode="auto">
          <a:xfrm rot="5400000">
            <a:off x="7077269" y="4181669"/>
            <a:ext cx="3657600" cy="384048"/>
          </a:xfrm>
          <a:prstGeom prst="rect">
            <a:avLst/>
          </a:prstGeom>
        </p:spPr>
        <p:txBody>
          <a:bodyPr/>
          <a:lstStyle/>
          <a:p>
            <a:endParaRPr lang="zh-CN" altLang="en-US"/>
          </a:p>
        </p:txBody>
      </p:sp>
      <p:sp>
        <p:nvSpPr>
          <p:cNvPr id="10" name="矩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矩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接连接符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接连接符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接连接符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接连接符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接连接符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矩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椭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椭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椭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椭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椭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灯片编号占位符 28"/>
          <p:cNvSpPr>
            <a:spLocks noGrp="1"/>
          </p:cNvSpPr>
          <p:nvPr>
            <p:ph type="sldNum" sz="quarter" idx="12"/>
          </p:nvPr>
        </p:nvSpPr>
        <p:spPr bwMode="auto">
          <a:xfrm>
            <a:off x="1325544" y="4928702"/>
            <a:ext cx="609600" cy="517524"/>
          </a:xfrm>
          <a:prstGeom prst="rect">
            <a:avLst/>
          </a:prstGeom>
        </p:spPr>
        <p:txBody>
          <a:bodyPr/>
          <a:lstStyle/>
          <a:p>
            <a:fld id="{6AB86878-E957-4571-A2EF-B7EA91ED6CC1}" type="slidenum">
              <a:rPr lang="zh-CN" altLang="en-US" smtClean="0"/>
              <a:pPr/>
              <a:t>‹#›</a:t>
            </a:fld>
            <a:endParaRPr lang="zh-CN" altLang="en-US"/>
          </a:p>
        </p:txBody>
      </p:sp>
      <p:pic>
        <p:nvPicPr>
          <p:cNvPr id="30" name="Picture 2" descr="http://www.imp.cas.cn/images/cn74toplogo01.jpg"/>
          <p:cNvPicPr>
            <a:picLocks noChangeAspect="1" noChangeArrowheads="1"/>
          </p:cNvPicPr>
          <p:nvPr userDrawn="1"/>
        </p:nvPicPr>
        <p:blipFill>
          <a:blip r:embed="rId2"/>
          <a:srcRect/>
          <a:stretch>
            <a:fillRect/>
          </a:stretch>
        </p:blipFill>
        <p:spPr bwMode="auto">
          <a:xfrm>
            <a:off x="4857750" y="6181724"/>
            <a:ext cx="4286250" cy="676276"/>
          </a:xfrm>
          <a:prstGeom prst="rect">
            <a:avLst/>
          </a:prstGeom>
          <a:noFill/>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rot="5400000">
            <a:off x="7589520" y="1081851"/>
            <a:ext cx="2011680" cy="384048"/>
          </a:xfrm>
          <a:prstGeom prst="rect">
            <a:avLst/>
          </a:prstGeom>
        </p:spPr>
        <p:txBody>
          <a:bodyPr/>
          <a:lstStyle/>
          <a:p>
            <a:fld id="{841509F7-C8E9-47FD-921D-19AA3E32A21D}" type="datetime1">
              <a:rPr lang="zh-CN" altLang="en-US" smtClean="0"/>
              <a:t>2014-8-11</a:t>
            </a:fld>
            <a:endParaRPr lang="zh-CN" altLang="en-US"/>
          </a:p>
        </p:txBody>
      </p:sp>
      <p:sp>
        <p:nvSpPr>
          <p:cNvPr id="5" name="页脚占位符 4"/>
          <p:cNvSpPr>
            <a:spLocks noGrp="1"/>
          </p:cNvSpPr>
          <p:nvPr>
            <p:ph type="ftr" sz="quarter" idx="11"/>
          </p:nvPr>
        </p:nvSpPr>
        <p:spPr>
          <a:xfrm rot="5400000">
            <a:off x="6990186" y="3737240"/>
            <a:ext cx="3200400" cy="36576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129016" y="5734050"/>
            <a:ext cx="609600" cy="521208"/>
          </a:xfrm>
          <a:prstGeom prst="rect">
            <a:avLst/>
          </a:prstGeom>
        </p:spPr>
        <p:txBody>
          <a:bodyPr/>
          <a:lstStyle/>
          <a:p>
            <a:fld id="{6AB86878-E957-4571-A2EF-B7EA91ED6CC1}"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167640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0198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rot="5400000">
            <a:off x="7589520" y="1081851"/>
            <a:ext cx="2011680" cy="384048"/>
          </a:xfrm>
          <a:prstGeom prst="rect">
            <a:avLst/>
          </a:prstGeom>
        </p:spPr>
        <p:txBody>
          <a:bodyPr/>
          <a:lstStyle/>
          <a:p>
            <a:fld id="{4CA7E6E6-A305-44B4-9053-BF0668E92854}" type="datetime1">
              <a:rPr lang="zh-CN" altLang="en-US" smtClean="0"/>
              <a:t>2014-8-11</a:t>
            </a:fld>
            <a:endParaRPr lang="zh-CN" altLang="en-US"/>
          </a:p>
        </p:txBody>
      </p:sp>
      <p:sp>
        <p:nvSpPr>
          <p:cNvPr id="5" name="页脚占位符 4"/>
          <p:cNvSpPr>
            <a:spLocks noGrp="1"/>
          </p:cNvSpPr>
          <p:nvPr>
            <p:ph type="ftr" sz="quarter" idx="11"/>
          </p:nvPr>
        </p:nvSpPr>
        <p:spPr>
          <a:xfrm rot="5400000">
            <a:off x="6990186" y="3737240"/>
            <a:ext cx="3200400" cy="36576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129016" y="5734050"/>
            <a:ext cx="609600" cy="521208"/>
          </a:xfrm>
          <a:prstGeom prst="rect">
            <a:avLst/>
          </a:prstGeom>
        </p:spPr>
        <p:txBody>
          <a:bodyPr/>
          <a:lstStyle/>
          <a:p>
            <a:fld id="{6AB86878-E957-4571-A2EF-B7EA91ED6CC1}"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8" name="内容占位符 7"/>
          <p:cNvSpPr>
            <a:spLocks noGrp="1"/>
          </p:cNvSpPr>
          <p:nvPr>
            <p:ph sz="quarter" idx="1"/>
          </p:nvPr>
        </p:nvSpPr>
        <p:spPr>
          <a:xfrm>
            <a:off x="457200" y="1600200"/>
            <a:ext cx="7467600" cy="4873752"/>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4" name="日期占位符 13"/>
          <p:cNvSpPr>
            <a:spLocks noGrp="1"/>
          </p:cNvSpPr>
          <p:nvPr>
            <p:ph type="dt" sz="half" idx="10"/>
          </p:nvPr>
        </p:nvSpPr>
        <p:spPr>
          <a:xfrm rot="5400000">
            <a:off x="7589520" y="1081851"/>
            <a:ext cx="2011680" cy="384048"/>
          </a:xfrm>
          <a:prstGeom prst="rect">
            <a:avLst/>
          </a:prstGeom>
        </p:spPr>
        <p:txBody>
          <a:bodyPr/>
          <a:lstStyle/>
          <a:p>
            <a:fld id="{4C12E704-0B70-4D64-824C-45CE3D663F17}" type="datetime1">
              <a:rPr lang="zh-CN" altLang="en-US" smtClean="0"/>
              <a:t>2014-8-11</a:t>
            </a:fld>
            <a:endParaRPr lang="zh-CN" altLang="en-US"/>
          </a:p>
        </p:txBody>
      </p:sp>
      <p:sp>
        <p:nvSpPr>
          <p:cNvPr id="16" name="页脚占位符 15"/>
          <p:cNvSpPr>
            <a:spLocks noGrp="1"/>
          </p:cNvSpPr>
          <p:nvPr>
            <p:ph type="ftr" sz="quarter" idx="12"/>
          </p:nvPr>
        </p:nvSpPr>
        <p:spPr>
          <a:xfrm rot="5400000">
            <a:off x="6990186" y="3737240"/>
            <a:ext cx="3200400" cy="365760"/>
          </a:xfrm>
          <a:prstGeom prst="rect">
            <a:avLst/>
          </a:prstGeom>
        </p:spPr>
        <p:txBody>
          <a:bodyPr/>
          <a:lstStyle/>
          <a:p>
            <a:endParaRPr lang="zh-CN" altLang="en-US"/>
          </a:p>
        </p:txBody>
      </p:sp>
      <p:sp>
        <p:nvSpPr>
          <p:cNvPr id="17" name="灯片编号占位符 3"/>
          <p:cNvSpPr>
            <a:spLocks noGrp="1"/>
          </p:cNvSpPr>
          <p:nvPr>
            <p:ph type="sldNum" sz="quarter" idx="13"/>
          </p:nvPr>
        </p:nvSpPr>
        <p:spPr>
          <a:xfrm>
            <a:off x="104748" y="6500834"/>
            <a:ext cx="395286" cy="357190"/>
          </a:xfrm>
          <a:prstGeom prst="rect">
            <a:avLst/>
          </a:prstGeom>
        </p:spPr>
        <p:txBody>
          <a:bodyPr/>
          <a:lstStyle/>
          <a:p>
            <a:fld id="{6AB86878-E957-4571-A2EF-B7EA91ED6CC1}"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2286000" y="2895600"/>
            <a:ext cx="6172200" cy="2053590"/>
          </a:xfrm>
        </p:spPr>
        <p:txBody>
          <a:bodyPr/>
          <a:lstStyle>
            <a:lvl1pPr algn="l">
              <a:buNone/>
              <a:defRPr sz="3000" b="1" cap="small" baseline="0"/>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bwMode="auto">
          <a:xfrm rot="5400000">
            <a:off x="7763256" y="1170432"/>
            <a:ext cx="2286000" cy="381000"/>
          </a:xfrm>
          <a:prstGeom prst="rect">
            <a:avLst/>
          </a:prstGeom>
        </p:spPr>
        <p:txBody>
          <a:bodyPr/>
          <a:lstStyle/>
          <a:p>
            <a:fld id="{218D0CCB-3957-499E-A40D-A9E680AC29E4}" type="datetime1">
              <a:rPr lang="zh-CN" altLang="en-US" smtClean="0"/>
              <a:t>2014-8-11</a:t>
            </a:fld>
            <a:endParaRPr lang="zh-CN" altLang="en-US"/>
          </a:p>
        </p:txBody>
      </p:sp>
      <p:sp>
        <p:nvSpPr>
          <p:cNvPr id="5" name="页脚占位符 4"/>
          <p:cNvSpPr>
            <a:spLocks noGrp="1"/>
          </p:cNvSpPr>
          <p:nvPr>
            <p:ph type="ftr" sz="quarter" idx="11"/>
          </p:nvPr>
        </p:nvSpPr>
        <p:spPr bwMode="auto">
          <a:xfrm rot="5400000">
            <a:off x="7077456" y="4178808"/>
            <a:ext cx="3657600" cy="384048"/>
          </a:xfrm>
          <a:prstGeom prst="rect">
            <a:avLst/>
          </a:prstGeom>
        </p:spPr>
        <p:txBody>
          <a:bodyPr/>
          <a:lstStyle/>
          <a:p>
            <a:endParaRPr lang="zh-CN" altLang="en-US"/>
          </a:p>
        </p:txBody>
      </p:sp>
      <p:sp>
        <p:nvSpPr>
          <p:cNvPr id="9" name="矩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接连接符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接连接符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接连接符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接连接符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接连接符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矩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椭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椭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椭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椭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椭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接连接符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灯片编号占位符 5"/>
          <p:cNvSpPr>
            <a:spLocks noGrp="1"/>
          </p:cNvSpPr>
          <p:nvPr>
            <p:ph type="sldNum" sz="quarter" idx="12"/>
          </p:nvPr>
        </p:nvSpPr>
        <p:spPr bwMode="auto">
          <a:xfrm>
            <a:off x="1340616" y="4928702"/>
            <a:ext cx="609600" cy="517524"/>
          </a:xfrm>
          <a:prstGeom prst="rect">
            <a:avLst/>
          </a:prstGeom>
        </p:spPr>
        <p:txBody>
          <a:bodyPr/>
          <a:lstStyle/>
          <a:p>
            <a:fld id="{6AB86878-E957-4571-A2EF-B7EA91ED6CC1}" type="slidenum">
              <a:rPr lang="zh-CN" altLang="en-US" smtClean="0"/>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a:xfrm rot="5400000">
            <a:off x="7589520" y="1081851"/>
            <a:ext cx="2011680" cy="384048"/>
          </a:xfrm>
          <a:prstGeom prst="rect">
            <a:avLst/>
          </a:prstGeom>
        </p:spPr>
        <p:txBody>
          <a:bodyPr/>
          <a:lstStyle/>
          <a:p>
            <a:fld id="{902A2C4A-C139-4B63-8B25-4E35FC09D165}" type="datetime1">
              <a:rPr lang="zh-CN" altLang="en-US" smtClean="0"/>
              <a:t>2014-8-11</a:t>
            </a:fld>
            <a:endParaRPr lang="zh-CN" altLang="en-US"/>
          </a:p>
        </p:txBody>
      </p:sp>
      <p:sp>
        <p:nvSpPr>
          <p:cNvPr id="6" name="页脚占位符 5"/>
          <p:cNvSpPr>
            <a:spLocks noGrp="1"/>
          </p:cNvSpPr>
          <p:nvPr>
            <p:ph type="ftr" sz="quarter" idx="11"/>
          </p:nvPr>
        </p:nvSpPr>
        <p:spPr>
          <a:xfrm rot="5400000">
            <a:off x="6990186" y="3737240"/>
            <a:ext cx="3200400" cy="365760"/>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129016" y="5734050"/>
            <a:ext cx="609600" cy="521208"/>
          </a:xfrm>
          <a:prstGeom prst="rect">
            <a:avLst/>
          </a:prstGeom>
        </p:spPr>
        <p:txBody>
          <a:bodyPr/>
          <a:lstStyle/>
          <a:p>
            <a:fld id="{6AB86878-E957-4571-A2EF-B7EA91ED6CC1}" type="slidenum">
              <a:rPr lang="zh-CN" altLang="en-US" smtClean="0"/>
              <a:pPr/>
              <a:t>‹#›</a:t>
            </a:fld>
            <a:endParaRPr lang="zh-CN" altLang="en-US"/>
          </a:p>
        </p:txBody>
      </p:sp>
      <p:sp>
        <p:nvSpPr>
          <p:cNvPr id="9" name="内容占位符 8"/>
          <p:cNvSpPr>
            <a:spLocks noGrp="1"/>
          </p:cNvSpPr>
          <p:nvPr>
            <p:ph sz="quarter" idx="1"/>
          </p:nvPr>
        </p:nvSpPr>
        <p:spPr>
          <a:xfrm>
            <a:off x="457200" y="1600200"/>
            <a:ext cx="3657600" cy="45720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1" name="内容占位符 10"/>
          <p:cNvSpPr>
            <a:spLocks noGrp="1"/>
          </p:cNvSpPr>
          <p:nvPr>
            <p:ph sz="quarter" idx="2"/>
          </p:nvPr>
        </p:nvSpPr>
        <p:spPr>
          <a:xfrm>
            <a:off x="4270248" y="1600200"/>
            <a:ext cx="3657600" cy="45720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7543800" cy="1143000"/>
          </a:xfrm>
        </p:spPr>
        <p:txBody>
          <a:bodyPr anchor="t" anchorCtr="0"/>
          <a:lstStyle>
            <a:lvl1pPr>
              <a:defRPr/>
            </a:lvl1pPr>
          </a:lstStyle>
          <a:p>
            <a:r>
              <a:rPr kumimoji="0" lang="zh-CN" altLang="en-US" smtClean="0"/>
              <a:t>单击此处编辑母版标题样式</a:t>
            </a:r>
            <a:endParaRPr kumimoji="0" lang="en-US"/>
          </a:p>
        </p:txBody>
      </p:sp>
      <p:sp>
        <p:nvSpPr>
          <p:cNvPr id="7" name="日期占位符 6"/>
          <p:cNvSpPr>
            <a:spLocks noGrp="1"/>
          </p:cNvSpPr>
          <p:nvPr>
            <p:ph type="dt" sz="half" idx="10"/>
          </p:nvPr>
        </p:nvSpPr>
        <p:spPr>
          <a:xfrm rot="5400000">
            <a:off x="7589520" y="1081851"/>
            <a:ext cx="2011680" cy="384048"/>
          </a:xfrm>
          <a:prstGeom prst="rect">
            <a:avLst/>
          </a:prstGeom>
        </p:spPr>
        <p:txBody>
          <a:bodyPr/>
          <a:lstStyle/>
          <a:p>
            <a:fld id="{A8CDB8C6-B122-46DD-B9CF-DC7C02F335E0}" type="datetime1">
              <a:rPr lang="zh-CN" altLang="en-US" smtClean="0"/>
              <a:t>2014-8-11</a:t>
            </a:fld>
            <a:endParaRPr lang="zh-CN" altLang="en-US"/>
          </a:p>
        </p:txBody>
      </p:sp>
      <p:sp>
        <p:nvSpPr>
          <p:cNvPr id="8" name="页脚占位符 7"/>
          <p:cNvSpPr>
            <a:spLocks noGrp="1"/>
          </p:cNvSpPr>
          <p:nvPr>
            <p:ph type="ftr" sz="quarter" idx="11"/>
          </p:nvPr>
        </p:nvSpPr>
        <p:spPr>
          <a:xfrm rot="5400000">
            <a:off x="6990186" y="3737240"/>
            <a:ext cx="3200400" cy="365760"/>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129016" y="5734050"/>
            <a:ext cx="609600" cy="521208"/>
          </a:xfrm>
          <a:prstGeom prst="rect">
            <a:avLst/>
          </a:prstGeom>
        </p:spPr>
        <p:txBody>
          <a:bodyPr/>
          <a:lstStyle/>
          <a:p>
            <a:fld id="{6AB86878-E957-4571-A2EF-B7EA91ED6CC1}" type="slidenum">
              <a:rPr lang="zh-CN" altLang="en-US" smtClean="0"/>
              <a:pPr/>
              <a:t>‹#›</a:t>
            </a:fld>
            <a:endParaRPr lang="zh-CN" altLang="en-US"/>
          </a:p>
        </p:txBody>
      </p:sp>
      <p:sp>
        <p:nvSpPr>
          <p:cNvPr id="11" name="内容占位符 10"/>
          <p:cNvSpPr>
            <a:spLocks noGrp="1"/>
          </p:cNvSpPr>
          <p:nvPr>
            <p:ph sz="quarter" idx="2"/>
          </p:nvPr>
        </p:nvSpPr>
        <p:spPr>
          <a:xfrm>
            <a:off x="457200" y="2362200"/>
            <a:ext cx="3657600" cy="38862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3" name="内容占位符 12"/>
          <p:cNvSpPr>
            <a:spLocks noGrp="1"/>
          </p:cNvSpPr>
          <p:nvPr>
            <p:ph sz="quarter" idx="4"/>
          </p:nvPr>
        </p:nvSpPr>
        <p:spPr>
          <a:xfrm>
            <a:off x="4371975" y="2362200"/>
            <a:ext cx="3657600" cy="38862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2" name="文本占位符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CN" altLang="en-US" smtClean="0"/>
              <a:t>单击此处编辑母版文本样式</a:t>
            </a:r>
          </a:p>
        </p:txBody>
      </p:sp>
      <p:sp>
        <p:nvSpPr>
          <p:cNvPr id="14" name="文本占位符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CN" altLang="en-US" smtClean="0"/>
              <a:t>单击此处编辑母版文本样式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nchor="t" anchorCtr="0"/>
          <a:lstStyle/>
          <a:p>
            <a:r>
              <a:rPr kumimoji="0" lang="zh-CN" altLang="en-US" smtClean="0"/>
              <a:t>单击此处编辑母版标题样式</a:t>
            </a:r>
            <a:endParaRPr kumimoji="0" lang="en-US"/>
          </a:p>
        </p:txBody>
      </p:sp>
      <p:sp>
        <p:nvSpPr>
          <p:cNvPr id="6" name="日期占位符 5"/>
          <p:cNvSpPr>
            <a:spLocks noGrp="1"/>
          </p:cNvSpPr>
          <p:nvPr>
            <p:ph type="dt" sz="half" idx="10"/>
          </p:nvPr>
        </p:nvSpPr>
        <p:spPr>
          <a:xfrm rot="5400000">
            <a:off x="7589520" y="1081851"/>
            <a:ext cx="2011680" cy="384048"/>
          </a:xfrm>
          <a:prstGeom prst="rect">
            <a:avLst/>
          </a:prstGeom>
        </p:spPr>
        <p:txBody>
          <a:bodyPr rtlCol="0"/>
          <a:lstStyle/>
          <a:p>
            <a:fld id="{358FC5D9-6F5B-4C7E-8961-E62FFDD7B0E8}" type="datetime1">
              <a:rPr lang="zh-CN" altLang="en-US" smtClean="0"/>
              <a:t>2014-8-11</a:t>
            </a:fld>
            <a:endParaRPr lang="zh-CN" altLang="en-US"/>
          </a:p>
        </p:txBody>
      </p:sp>
      <p:sp>
        <p:nvSpPr>
          <p:cNvPr id="8" name="页脚占位符 7"/>
          <p:cNvSpPr>
            <a:spLocks noGrp="1"/>
          </p:cNvSpPr>
          <p:nvPr>
            <p:ph type="ftr" sz="quarter" idx="12"/>
          </p:nvPr>
        </p:nvSpPr>
        <p:spPr>
          <a:xfrm rot="5400000">
            <a:off x="6990186" y="3737240"/>
            <a:ext cx="3200400" cy="365760"/>
          </a:xfrm>
          <a:prstGeom prst="rect">
            <a:avLst/>
          </a:prstGeom>
        </p:spPr>
        <p:txBody>
          <a:bodyPr rtlCol="0"/>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rot="5400000">
            <a:off x="7589520" y="1081851"/>
            <a:ext cx="2011680" cy="384048"/>
          </a:xfrm>
          <a:prstGeom prst="rect">
            <a:avLst/>
          </a:prstGeom>
        </p:spPr>
        <p:txBody>
          <a:bodyPr/>
          <a:lstStyle/>
          <a:p>
            <a:fld id="{55CF04C1-9350-4379-A0A3-3B0659A25C1C}" type="datetime1">
              <a:rPr lang="zh-CN" altLang="en-US" smtClean="0"/>
              <a:t>2014-8-11</a:t>
            </a:fld>
            <a:endParaRPr lang="zh-CN" altLang="en-US"/>
          </a:p>
        </p:txBody>
      </p:sp>
      <p:sp>
        <p:nvSpPr>
          <p:cNvPr id="3" name="页脚占位符 2"/>
          <p:cNvSpPr>
            <a:spLocks noGrp="1"/>
          </p:cNvSpPr>
          <p:nvPr>
            <p:ph type="ftr" sz="quarter" idx="11"/>
          </p:nvPr>
        </p:nvSpPr>
        <p:spPr>
          <a:xfrm rot="5400000">
            <a:off x="6990186" y="3737240"/>
            <a:ext cx="3200400" cy="365760"/>
          </a:xfrm>
          <a:prstGeom prst="rect">
            <a:avLst/>
          </a:prstGeom>
        </p:spPr>
        <p:txBody>
          <a:bodyPr/>
          <a:lstStyle/>
          <a:p>
            <a:endParaRPr lang="zh-CN" altLang="en-US"/>
          </a:p>
        </p:txBody>
      </p:sp>
      <p:sp>
        <p:nvSpPr>
          <p:cNvPr id="5" name="灯片编号占位符 3"/>
          <p:cNvSpPr>
            <a:spLocks noGrp="1"/>
          </p:cNvSpPr>
          <p:nvPr>
            <p:ph type="sldNum" sz="quarter" idx="12"/>
          </p:nvPr>
        </p:nvSpPr>
        <p:spPr>
          <a:xfrm>
            <a:off x="104748" y="6500834"/>
            <a:ext cx="395286" cy="357190"/>
          </a:xfrm>
          <a:prstGeom prst="rect">
            <a:avLst/>
          </a:prstGeom>
        </p:spPr>
        <p:txBody>
          <a:bodyPr/>
          <a:lstStyle/>
          <a:p>
            <a:fld id="{6AB86878-E957-4571-A2EF-B7EA91ED6CC1}"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1">
        <a:schemeClr val="bg1"/>
      </p:bgRef>
    </p:bg>
    <p:spTree>
      <p:nvGrpSpPr>
        <p:cNvPr id="1" name=""/>
        <p:cNvGrpSpPr/>
        <p:nvPr/>
      </p:nvGrpSpPr>
      <p:grpSpPr>
        <a:xfrm>
          <a:off x="0" y="0"/>
          <a:ext cx="0" cy="0"/>
          <a:chOff x="0" y="0"/>
          <a:chExt cx="0" cy="0"/>
        </a:xfrm>
      </p:grpSpPr>
      <p:sp>
        <p:nvSpPr>
          <p:cNvPr id="10" name="直接连接符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标题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8" name="直接连接符 7"/>
          <p:cNvSpPr>
            <a:spLocks noChangeShapeType="1"/>
          </p:cNvSpPr>
          <p:nvPr/>
        </p:nvSpPr>
        <p:spPr bwMode="auto">
          <a:xfrm>
            <a:off x="6286512"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接连接符 8"/>
          <p:cNvSpPr>
            <a:spLocks noChangeShapeType="1"/>
          </p:cNvSpPr>
          <p:nvPr/>
        </p:nvSpPr>
        <p:spPr bwMode="auto">
          <a:xfrm>
            <a:off x="6215074"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接连接符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矩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接连接符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椭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内容占位符 17"/>
          <p:cNvSpPr>
            <a:spLocks noGrp="1"/>
          </p:cNvSpPr>
          <p:nvPr>
            <p:ph sz="quarter" idx="1"/>
          </p:nvPr>
        </p:nvSpPr>
        <p:spPr>
          <a:xfrm>
            <a:off x="304800" y="274320"/>
            <a:ext cx="5638800" cy="6327648"/>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1" name="日期占位符 20"/>
          <p:cNvSpPr>
            <a:spLocks noGrp="1"/>
          </p:cNvSpPr>
          <p:nvPr>
            <p:ph type="dt" sz="half" idx="14"/>
          </p:nvPr>
        </p:nvSpPr>
        <p:spPr>
          <a:xfrm rot="5400000">
            <a:off x="7589520" y="1081851"/>
            <a:ext cx="2011680" cy="384048"/>
          </a:xfrm>
          <a:prstGeom prst="rect">
            <a:avLst/>
          </a:prstGeom>
        </p:spPr>
        <p:txBody>
          <a:bodyPr rtlCol="0"/>
          <a:lstStyle/>
          <a:p>
            <a:fld id="{9F01782A-DFE5-4317-BD7D-08387445738D}" type="datetime1">
              <a:rPr lang="zh-CN" altLang="en-US" smtClean="0"/>
              <a:t>2014-8-11</a:t>
            </a:fld>
            <a:endParaRPr lang="zh-CN" altLang="en-US"/>
          </a:p>
        </p:txBody>
      </p:sp>
      <p:sp>
        <p:nvSpPr>
          <p:cNvPr id="22" name="灯片编号占位符 21"/>
          <p:cNvSpPr>
            <a:spLocks noGrp="1"/>
          </p:cNvSpPr>
          <p:nvPr>
            <p:ph type="sldNum" sz="quarter" idx="15"/>
          </p:nvPr>
        </p:nvSpPr>
        <p:spPr>
          <a:xfrm>
            <a:off x="8129016" y="5734050"/>
            <a:ext cx="609600" cy="521208"/>
          </a:xfrm>
          <a:prstGeom prst="rect">
            <a:avLst/>
          </a:prstGeom>
        </p:spPr>
        <p:txBody>
          <a:bodyPr rtlCol="0"/>
          <a:lstStyle/>
          <a:p>
            <a:fld id="{6AB86878-E957-4571-A2EF-B7EA91ED6CC1}" type="slidenum">
              <a:rPr lang="zh-CN" altLang="en-US" smtClean="0"/>
              <a:pPr/>
              <a:t>‹#›</a:t>
            </a:fld>
            <a:endParaRPr lang="zh-CN" altLang="en-US"/>
          </a:p>
        </p:txBody>
      </p:sp>
      <p:sp>
        <p:nvSpPr>
          <p:cNvPr id="23" name="页脚占位符 22"/>
          <p:cNvSpPr>
            <a:spLocks noGrp="1"/>
          </p:cNvSpPr>
          <p:nvPr>
            <p:ph type="ftr" sz="quarter" idx="16"/>
          </p:nvPr>
        </p:nvSpPr>
        <p:spPr>
          <a:xfrm rot="5400000">
            <a:off x="6990186" y="3737240"/>
            <a:ext cx="3200400" cy="365760"/>
          </a:xfrm>
          <a:prstGeom prst="rect">
            <a:avLst/>
          </a:prstGeom>
        </p:spPr>
        <p:txBody>
          <a:bodyPr rtlCol="0"/>
          <a:lstStyle/>
          <a:p>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直接连接符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椭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标题 1"/>
          <p:cNvSpPr>
            <a:spLocks noGrp="1"/>
          </p:cNvSpPr>
          <p:nvPr>
            <p:ph type="title"/>
          </p:nvPr>
        </p:nvSpPr>
        <p:spPr>
          <a:xfrm rot="5400000">
            <a:off x="3350133" y="3200400"/>
            <a:ext cx="6309360" cy="457200"/>
          </a:xfrm>
        </p:spPr>
        <p:txBody>
          <a:bodyPr anchor="b"/>
          <a:lstStyle>
            <a:lvl1pPr algn="l">
              <a:buNone/>
              <a:defRPr sz="2000" b="1"/>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zh-CN" altLang="en-US" smtClean="0"/>
              <a:t>单击图标添加图片</a:t>
            </a:r>
            <a:endParaRPr kumimoji="0" lang="en-US" dirty="0"/>
          </a:p>
        </p:txBody>
      </p:sp>
      <p:sp>
        <p:nvSpPr>
          <p:cNvPr id="4" name="文本占位符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10" name="直接连接符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矩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接连接符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接连接符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接连接符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期占位符 16"/>
          <p:cNvSpPr>
            <a:spLocks noGrp="1"/>
          </p:cNvSpPr>
          <p:nvPr>
            <p:ph type="dt" sz="half" idx="10"/>
          </p:nvPr>
        </p:nvSpPr>
        <p:spPr>
          <a:xfrm rot="5400000">
            <a:off x="7589520" y="1081851"/>
            <a:ext cx="2011680" cy="384048"/>
          </a:xfrm>
          <a:prstGeom prst="rect">
            <a:avLst/>
          </a:prstGeom>
        </p:spPr>
        <p:txBody>
          <a:bodyPr rtlCol="0"/>
          <a:lstStyle/>
          <a:p>
            <a:fld id="{2C5E0D7E-3E1D-4149-8673-A5B1522C14E4}" type="datetime1">
              <a:rPr lang="zh-CN" altLang="en-US" smtClean="0"/>
              <a:t>2014-8-11</a:t>
            </a:fld>
            <a:endParaRPr lang="zh-CN" altLang="en-US"/>
          </a:p>
        </p:txBody>
      </p:sp>
      <p:sp>
        <p:nvSpPr>
          <p:cNvPr id="18" name="灯片编号占位符 17"/>
          <p:cNvSpPr>
            <a:spLocks noGrp="1"/>
          </p:cNvSpPr>
          <p:nvPr>
            <p:ph type="sldNum" sz="quarter" idx="11"/>
          </p:nvPr>
        </p:nvSpPr>
        <p:spPr>
          <a:xfrm>
            <a:off x="8129016" y="5734050"/>
            <a:ext cx="609600" cy="521208"/>
          </a:xfrm>
          <a:prstGeom prst="rect">
            <a:avLst/>
          </a:prstGeom>
        </p:spPr>
        <p:txBody>
          <a:bodyPr rtlCol="0"/>
          <a:lstStyle/>
          <a:p>
            <a:fld id="{6AB86878-E957-4571-A2EF-B7EA91ED6CC1}" type="slidenum">
              <a:rPr lang="zh-CN" altLang="en-US" smtClean="0"/>
              <a:pPr/>
              <a:t>‹#›</a:t>
            </a:fld>
            <a:endParaRPr lang="zh-CN" altLang="en-US"/>
          </a:p>
        </p:txBody>
      </p:sp>
      <p:sp>
        <p:nvSpPr>
          <p:cNvPr id="21" name="页脚占位符 20"/>
          <p:cNvSpPr>
            <a:spLocks noGrp="1"/>
          </p:cNvSpPr>
          <p:nvPr>
            <p:ph type="ftr" sz="quarter" idx="12"/>
          </p:nvPr>
        </p:nvSpPr>
        <p:spPr>
          <a:xfrm rot="5400000">
            <a:off x="6990186" y="3737240"/>
            <a:ext cx="3200400" cy="365760"/>
          </a:xfrm>
          <a:prstGeom prst="rect">
            <a:avLst/>
          </a:prstGeom>
        </p:spPr>
        <p:txBody>
          <a:bodyPr rtlCol="0"/>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标题占位符 21"/>
          <p:cNvSpPr>
            <a:spLocks noGrp="1"/>
          </p:cNvSpPr>
          <p:nvPr>
            <p:ph type="title"/>
          </p:nvPr>
        </p:nvSpPr>
        <p:spPr>
          <a:xfrm>
            <a:off x="457200" y="274638"/>
            <a:ext cx="7467600" cy="1143000"/>
          </a:xfrm>
          <a:prstGeom prst="rect">
            <a:avLst/>
          </a:prstGeom>
        </p:spPr>
        <p:txBody>
          <a:bodyPr vert="horz" anchor="b">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7" name="直接连接符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pic>
        <p:nvPicPr>
          <p:cNvPr id="15" name="Picture 2" descr="http://www.imp.cas.cn/images/cn74toplogo01.jpg"/>
          <p:cNvPicPr>
            <a:picLocks noChangeAspect="1" noChangeArrowheads="1"/>
          </p:cNvPicPr>
          <p:nvPr userDrawn="1"/>
        </p:nvPicPr>
        <p:blipFill>
          <a:blip r:embed="rId13" cstate="email"/>
          <a:srcRect/>
          <a:stretch>
            <a:fillRect/>
          </a:stretch>
        </p:blipFill>
        <p:spPr bwMode="auto">
          <a:xfrm>
            <a:off x="6786578" y="6486047"/>
            <a:ext cx="2357422" cy="371951"/>
          </a:xfrm>
          <a:prstGeom prst="rect">
            <a:avLst/>
          </a:prstGeom>
          <a:noFill/>
        </p:spPr>
      </p:pic>
      <p:sp>
        <p:nvSpPr>
          <p:cNvPr id="17" name="灯片编号占位符 3"/>
          <p:cNvSpPr>
            <a:spLocks noGrp="1"/>
          </p:cNvSpPr>
          <p:nvPr>
            <p:ph type="sldNum" sz="quarter" idx="4"/>
          </p:nvPr>
        </p:nvSpPr>
        <p:spPr>
          <a:xfrm>
            <a:off x="104748" y="6500834"/>
            <a:ext cx="395286" cy="357190"/>
          </a:xfrm>
          <a:prstGeom prst="rect">
            <a:avLst/>
          </a:prstGeom>
        </p:spPr>
        <p:txBody>
          <a:bodyPr/>
          <a:lstStyle/>
          <a:p>
            <a:fld id="{6AB86878-E957-4571-A2EF-B7EA91ED6CC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sldNum="0"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aolijun@impcas.ac.c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1.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wmf"/></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slideLayout" Target="../slideLayouts/slideLayout7.xml"/><Relationship Id="rId4" Type="http://schemas.openxmlformats.org/officeDocument/2006/relationships/image" Target="../media/image43.wmf"/></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wmf"/><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3.wmf"/><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wmf"/><Relationship Id="rId4"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71604" y="1500174"/>
            <a:ext cx="7572396" cy="1894362"/>
          </a:xfrm>
        </p:spPr>
        <p:txBody>
          <a:bodyPr>
            <a:normAutofit/>
          </a:bodyPr>
          <a:lstStyle/>
          <a:p>
            <a:r>
              <a:rPr lang="en-US" altLang="zh-CN" sz="4400" smtClean="0">
                <a:solidFill>
                  <a:schemeClr val="tx1"/>
                </a:solidFill>
                <a:latin typeface="Times New Roman" pitchFamily="18" charset="0"/>
                <a:cs typeface="Times New Roman" pitchFamily="18" charset="0"/>
              </a:rPr>
              <a:t>HIRFL-CSR</a:t>
            </a:r>
            <a:r>
              <a:rPr lang="zh-CN" altLang="en-US" sz="4400" smtClean="0">
                <a:solidFill>
                  <a:schemeClr val="tx1"/>
                </a:solidFill>
              </a:rPr>
              <a:t>电子冷却实验</a:t>
            </a:r>
            <a:endParaRPr lang="zh-CN" altLang="en-US" sz="3600" dirty="0">
              <a:solidFill>
                <a:schemeClr val="tx1"/>
              </a:solidFill>
            </a:endParaRPr>
          </a:p>
        </p:txBody>
      </p:sp>
      <p:sp>
        <p:nvSpPr>
          <p:cNvPr id="3" name="副标题 2"/>
          <p:cNvSpPr>
            <a:spLocks noGrp="1"/>
          </p:cNvSpPr>
          <p:nvPr>
            <p:ph type="subTitle" idx="1"/>
          </p:nvPr>
        </p:nvSpPr>
        <p:spPr>
          <a:xfrm>
            <a:off x="3071802" y="4214818"/>
            <a:ext cx="5786478" cy="1371600"/>
          </a:xfrm>
        </p:spPr>
        <p:txBody>
          <a:bodyPr>
            <a:normAutofit/>
          </a:bodyPr>
          <a:lstStyle/>
          <a:p>
            <a:r>
              <a:rPr lang="zh-CN" altLang="en-US" smtClean="0"/>
              <a:t>冒立军</a:t>
            </a:r>
            <a:endParaRPr lang="en-US" altLang="zh-CN" smtClean="0"/>
          </a:p>
          <a:p>
            <a:r>
              <a:rPr lang="zh-CN" altLang="en-US" smtClean="0"/>
              <a:t>中科院近代物理研究所</a:t>
            </a:r>
            <a:endParaRPr lang="en-US" altLang="zh-CN" smtClean="0"/>
          </a:p>
          <a:p>
            <a:r>
              <a:rPr lang="en-US" altLang="zh-CN" smtClean="0">
                <a:hlinkClick r:id="rId2"/>
              </a:rPr>
              <a:t>maolijun@impcas.ac.cn</a:t>
            </a:r>
            <a:endParaRPr lang="en-US" altLang="zh-CN" smtClean="0"/>
          </a:p>
          <a:p>
            <a:endParaRPr lang="zh-CN" altLang="en-US" dirty="0"/>
          </a:p>
        </p:txBody>
      </p:sp>
      <p:sp>
        <p:nvSpPr>
          <p:cNvPr id="4" name="副标题 2"/>
          <p:cNvSpPr txBox="1">
            <a:spLocks/>
          </p:cNvSpPr>
          <p:nvPr/>
        </p:nvSpPr>
        <p:spPr>
          <a:xfrm>
            <a:off x="4572000" y="71438"/>
            <a:ext cx="4572000" cy="571480"/>
          </a:xfrm>
          <a:prstGeom prst="rect">
            <a:avLst/>
          </a:prstGeom>
        </p:spPr>
        <p:txBody>
          <a:bodyPr vert="horz">
            <a:normAutofit fontScale="85000" lnSpcReduction="20000"/>
          </a:bodyPr>
          <a:lstStyle/>
          <a:p>
            <a:pPr lvl="0" algn="r">
              <a:spcBef>
                <a:spcPts val="600"/>
              </a:spcBef>
              <a:buClr>
                <a:schemeClr val="accent1"/>
              </a:buClr>
              <a:buSzPct val="70000"/>
            </a:pPr>
            <a:r>
              <a:rPr lang="zh-CN" altLang="en-US" b="1" dirty="0" smtClean="0">
                <a:solidFill>
                  <a:schemeClr val="tx2"/>
                </a:solidFill>
              </a:rPr>
              <a:t>第十二届加速器物理学术交流会</a:t>
            </a:r>
            <a:r>
              <a:rPr lang="en-US" altLang="zh-CN" b="1" dirty="0" smtClean="0">
                <a:solidFill>
                  <a:schemeClr val="tx2"/>
                </a:solidFill>
              </a:rPr>
              <a:t>(SAP2014) </a:t>
            </a:r>
          </a:p>
          <a:p>
            <a:pPr lvl="0" algn="r">
              <a:spcBef>
                <a:spcPts val="600"/>
              </a:spcBef>
              <a:buClr>
                <a:schemeClr val="accent1"/>
              </a:buClr>
              <a:buSzPct val="70000"/>
            </a:pPr>
            <a:r>
              <a:rPr lang="zh-CN" altLang="en-US" b="1" dirty="0" smtClean="0">
                <a:solidFill>
                  <a:schemeClr val="tx2"/>
                </a:solidFill>
              </a:rPr>
              <a:t>兰州 </a:t>
            </a:r>
            <a:r>
              <a:rPr lang="en-US" altLang="zh-CN" b="1" dirty="0" smtClean="0">
                <a:solidFill>
                  <a:schemeClr val="tx2"/>
                </a:solidFill>
              </a:rPr>
              <a:t>2014-08-14</a:t>
            </a:r>
            <a:endParaRPr kumimoji="0" lang="zh-CN" altLang="en-US" sz="1800" b="1"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2" y="1613826"/>
            <a:ext cx="9101464" cy="3744000"/>
            <a:chOff x="-32" y="1613826"/>
            <a:chExt cx="9101464" cy="3744000"/>
          </a:xfrm>
        </p:grpSpPr>
        <p:pic>
          <p:nvPicPr>
            <p:cNvPr id="6" name="Picture 3" descr="8"/>
            <p:cNvPicPr>
              <a:picLocks noChangeAspect="1" noChangeArrowheads="1"/>
            </p:cNvPicPr>
            <p:nvPr/>
          </p:nvPicPr>
          <p:blipFill>
            <a:blip r:embed="rId2"/>
            <a:srcRect l="9238" t="6615" r="9930" b="4079"/>
            <a:stretch>
              <a:fillRect/>
            </a:stretch>
          </p:blipFill>
          <p:spPr bwMode="auto">
            <a:xfrm>
              <a:off x="-32" y="1857364"/>
              <a:ext cx="4433329" cy="3420000"/>
            </a:xfrm>
            <a:prstGeom prst="rect">
              <a:avLst/>
            </a:prstGeom>
            <a:noFill/>
            <a:ln w="9525">
              <a:noFill/>
              <a:miter lim="800000"/>
              <a:headEnd/>
              <a:tailEnd/>
            </a:ln>
          </p:spPr>
        </p:pic>
        <p:pic>
          <p:nvPicPr>
            <p:cNvPr id="7" name="Picture 4" descr="5"/>
            <p:cNvPicPr>
              <a:picLocks noChangeAspect="1" noChangeArrowheads="1"/>
            </p:cNvPicPr>
            <p:nvPr/>
          </p:nvPicPr>
          <p:blipFill>
            <a:blip r:embed="rId3"/>
            <a:srcRect l="14618" r="11145" b="2425"/>
            <a:stretch>
              <a:fillRect/>
            </a:stretch>
          </p:blipFill>
          <p:spPr bwMode="auto">
            <a:xfrm>
              <a:off x="5072066" y="1613826"/>
              <a:ext cx="4029366" cy="3744000"/>
            </a:xfrm>
            <a:prstGeom prst="rect">
              <a:avLst/>
            </a:prstGeom>
            <a:noFill/>
            <a:ln w="9525">
              <a:noFill/>
              <a:miter lim="800000"/>
              <a:headEnd/>
              <a:tailEnd/>
            </a:ln>
          </p:spPr>
        </p:pic>
      </p:grpSp>
      <p:sp>
        <p:nvSpPr>
          <p:cNvPr id="9" name="标题 1"/>
          <p:cNvSpPr txBox="1">
            <a:spLocks/>
          </p:cNvSpPr>
          <p:nvPr/>
        </p:nvSpPr>
        <p:spPr>
          <a:xfrm>
            <a:off x="457200" y="274638"/>
            <a:ext cx="8686800" cy="1143000"/>
          </a:xfrm>
          <a:prstGeom prst="rect">
            <a:avLst/>
          </a:prstGeom>
        </p:spPr>
        <p:txBody>
          <a:bodyPr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3000" b="0"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纵向冷却力测量</a:t>
            </a:r>
            <a:endParaRPr kumimoji="0" lang="zh-CN" altLang="en-US" sz="3000" b="0" i="0" u="none" strike="noStrike" kern="1200" cap="none" spc="0" normalizeH="0" baseline="0" noProof="0" dirty="0">
              <a:ln>
                <a:noFill/>
              </a:ln>
              <a:solidFill>
                <a:srgbClr val="C00000"/>
              </a:solidFill>
              <a:effectLst/>
              <a:uLnTx/>
              <a:uFillTx/>
              <a:latin typeface="Times New Roman" pitchFamily="18" charset="0"/>
              <a:ea typeface="+mj-ea"/>
              <a:cs typeface="Times New Roman" pitchFamily="18" charset="0"/>
            </a:endParaRPr>
          </a:p>
        </p:txBody>
      </p:sp>
      <p:sp>
        <p:nvSpPr>
          <p:cNvPr id="10" name="TextBox 9"/>
          <p:cNvSpPr txBox="1"/>
          <p:nvPr/>
        </p:nvSpPr>
        <p:spPr>
          <a:xfrm>
            <a:off x="285720" y="928670"/>
            <a:ext cx="8643998" cy="400110"/>
          </a:xfrm>
          <a:prstGeom prst="rect">
            <a:avLst/>
          </a:prstGeom>
          <a:noFill/>
        </p:spPr>
        <p:txBody>
          <a:bodyPr wrap="square" rtlCol="0">
            <a:spAutoFit/>
          </a:bodyPr>
          <a:lstStyle/>
          <a:p>
            <a:pPr>
              <a:buFont typeface="Wingdings" pitchFamily="2" charset="2"/>
              <a:buChar char="Ø"/>
            </a:pPr>
            <a:r>
              <a:rPr lang="zh-CN" altLang="en-US" sz="2000" dirty="0" smtClean="0">
                <a:solidFill>
                  <a:srgbClr val="002060"/>
                </a:solidFill>
                <a:latin typeface="Times New Roman" pitchFamily="18" charset="0"/>
                <a:cs typeface="Times New Roman" pitchFamily="18" charset="0"/>
              </a:rPr>
              <a:t>  电子束密度对冷却力大小的影响</a:t>
            </a:r>
            <a:endParaRPr lang="zh-CN" altLang="en-US" sz="2000" dirty="0">
              <a:solidFill>
                <a:srgbClr val="002060"/>
              </a:solidFill>
              <a:latin typeface="Times New Roman" pitchFamily="18" charset="0"/>
              <a:cs typeface="Times New Roman" pitchFamily="18" charset="0"/>
            </a:endParaRPr>
          </a:p>
        </p:txBody>
      </p:sp>
      <p:sp>
        <p:nvSpPr>
          <p:cNvPr id="11" name="TextBox 10"/>
          <p:cNvSpPr txBox="1"/>
          <p:nvPr/>
        </p:nvSpPr>
        <p:spPr>
          <a:xfrm>
            <a:off x="142844" y="5413733"/>
            <a:ext cx="8715436" cy="707886"/>
          </a:xfrm>
          <a:prstGeom prst="rect">
            <a:avLst/>
          </a:prstGeom>
          <a:noFill/>
        </p:spPr>
        <p:txBody>
          <a:bodyPr wrap="square" rtlCol="0">
            <a:spAutoFit/>
          </a:bodyPr>
          <a:lstStyle/>
          <a:p>
            <a:pPr algn="just"/>
            <a:r>
              <a:rPr lang="zh-CN" altLang="en-US" sz="2000" dirty="0" smtClean="0">
                <a:solidFill>
                  <a:srgbClr val="002060"/>
                </a:solidFill>
                <a:latin typeface="Times New Roman" pitchFamily="18" charset="0"/>
                <a:cs typeface="Times New Roman" pitchFamily="18" charset="0"/>
              </a:rPr>
              <a:t>对于可变剖面的电子束来讲，影响冷却力大小的参数是电子束的中心密度，而不是阴极发射电子束的流强。</a:t>
            </a:r>
            <a:endParaRPr lang="zh-CN" altLang="en-US" sz="20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txBox="1">
            <a:spLocks/>
          </p:cNvSpPr>
          <p:nvPr/>
        </p:nvSpPr>
        <p:spPr>
          <a:xfrm>
            <a:off x="457200" y="274638"/>
            <a:ext cx="8686800" cy="1143000"/>
          </a:xfrm>
          <a:prstGeom prst="rect">
            <a:avLst/>
          </a:prstGeom>
        </p:spPr>
        <p:txBody>
          <a:bodyPr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3000" b="0"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纵向冷却力测量</a:t>
            </a:r>
            <a:endParaRPr kumimoji="0" lang="zh-CN" altLang="en-US" sz="3000" b="0" i="0" u="none" strike="noStrike" kern="1200" cap="none" spc="0" normalizeH="0" baseline="0" noProof="0" dirty="0">
              <a:ln>
                <a:noFill/>
              </a:ln>
              <a:solidFill>
                <a:srgbClr val="C00000"/>
              </a:solidFill>
              <a:effectLst/>
              <a:uLnTx/>
              <a:uFillTx/>
              <a:latin typeface="Times New Roman" pitchFamily="18" charset="0"/>
              <a:ea typeface="+mj-ea"/>
              <a:cs typeface="Times New Roman" pitchFamily="18" charset="0"/>
            </a:endParaRPr>
          </a:p>
        </p:txBody>
      </p:sp>
      <p:sp>
        <p:nvSpPr>
          <p:cNvPr id="11" name="TextBox 10"/>
          <p:cNvSpPr txBox="1"/>
          <p:nvPr/>
        </p:nvSpPr>
        <p:spPr>
          <a:xfrm>
            <a:off x="285720" y="928670"/>
            <a:ext cx="8643998" cy="400110"/>
          </a:xfrm>
          <a:prstGeom prst="rect">
            <a:avLst/>
          </a:prstGeom>
          <a:noFill/>
        </p:spPr>
        <p:txBody>
          <a:bodyPr wrap="square" rtlCol="0">
            <a:spAutoFit/>
          </a:bodyPr>
          <a:lstStyle/>
          <a:p>
            <a:pPr>
              <a:buFont typeface="Wingdings" pitchFamily="2" charset="2"/>
              <a:buChar char="Ø"/>
            </a:pPr>
            <a:r>
              <a:rPr lang="zh-CN" altLang="en-US" sz="2000" dirty="0" smtClean="0">
                <a:solidFill>
                  <a:srgbClr val="002060"/>
                </a:solidFill>
                <a:latin typeface="Times New Roman" pitchFamily="18" charset="0"/>
                <a:cs typeface="Times New Roman" pitchFamily="18" charset="0"/>
              </a:rPr>
              <a:t>  电子</a:t>
            </a:r>
            <a:r>
              <a:rPr lang="en-US" altLang="zh-CN" sz="2000" dirty="0" smtClean="0">
                <a:solidFill>
                  <a:srgbClr val="002060"/>
                </a:solidFill>
                <a:latin typeface="Times New Roman" pitchFamily="18" charset="0"/>
                <a:cs typeface="Times New Roman" pitchFamily="18" charset="0"/>
              </a:rPr>
              <a:t>-</a:t>
            </a:r>
            <a:r>
              <a:rPr lang="zh-CN" altLang="en-US" sz="2000" dirty="0" smtClean="0">
                <a:solidFill>
                  <a:srgbClr val="002060"/>
                </a:solidFill>
                <a:latin typeface="Times New Roman" pitchFamily="18" charset="0"/>
                <a:cs typeface="Times New Roman" pitchFamily="18" charset="0"/>
              </a:rPr>
              <a:t>离子束流之间的夹角对冷却力大小的影响</a:t>
            </a:r>
            <a:endParaRPr lang="zh-CN" altLang="en-US" sz="2000" dirty="0">
              <a:solidFill>
                <a:srgbClr val="002060"/>
              </a:solidFill>
              <a:latin typeface="Times New Roman" pitchFamily="18" charset="0"/>
              <a:cs typeface="Times New Roman" pitchFamily="18" charset="0"/>
            </a:endParaRPr>
          </a:p>
        </p:txBody>
      </p:sp>
      <p:pic>
        <p:nvPicPr>
          <p:cNvPr id="12" name="图片 11" descr="Graph1.png"/>
          <p:cNvPicPr>
            <a:picLocks noChangeAspect="1"/>
          </p:cNvPicPr>
          <p:nvPr/>
        </p:nvPicPr>
        <p:blipFill>
          <a:blip r:embed="rId2"/>
          <a:srcRect l="10156" t="7415" r="7031" b="20863"/>
          <a:stretch>
            <a:fillRect/>
          </a:stretch>
        </p:blipFill>
        <p:spPr>
          <a:xfrm>
            <a:off x="142844" y="1357298"/>
            <a:ext cx="5214974" cy="3148663"/>
          </a:xfrm>
          <a:prstGeom prst="rect">
            <a:avLst/>
          </a:prstGeom>
        </p:spPr>
      </p:pic>
      <p:pic>
        <p:nvPicPr>
          <p:cNvPr id="8" name="Picture 2" descr="8"/>
          <p:cNvPicPr>
            <a:picLocks noChangeAspect="1" noChangeArrowheads="1"/>
          </p:cNvPicPr>
          <p:nvPr/>
        </p:nvPicPr>
        <p:blipFill>
          <a:blip r:embed="rId3"/>
          <a:srcRect l="4221" r="11350"/>
          <a:stretch>
            <a:fillRect/>
          </a:stretch>
        </p:blipFill>
        <p:spPr bwMode="auto">
          <a:xfrm>
            <a:off x="4500562" y="2970462"/>
            <a:ext cx="4643438" cy="3887562"/>
          </a:xfrm>
          <a:prstGeom prst="rect">
            <a:avLst/>
          </a:prstGeom>
          <a:noFill/>
          <a:ln w="9525">
            <a:noFill/>
            <a:miter lim="800000"/>
            <a:headEnd/>
            <a:tailEnd/>
          </a:ln>
        </p:spPr>
      </p:pic>
      <p:sp>
        <p:nvSpPr>
          <p:cNvPr id="13" name="TextBox 12"/>
          <p:cNvSpPr txBox="1"/>
          <p:nvPr/>
        </p:nvSpPr>
        <p:spPr>
          <a:xfrm>
            <a:off x="142844" y="4500570"/>
            <a:ext cx="4143404" cy="1631216"/>
          </a:xfrm>
          <a:prstGeom prst="rect">
            <a:avLst/>
          </a:prstGeom>
          <a:noFill/>
        </p:spPr>
        <p:txBody>
          <a:bodyPr wrap="square" rtlCol="0">
            <a:spAutoFit/>
          </a:bodyPr>
          <a:lstStyle/>
          <a:p>
            <a:pPr algn="just"/>
            <a:r>
              <a:rPr lang="zh-CN" altLang="en-US" sz="2000" dirty="0" smtClean="0">
                <a:solidFill>
                  <a:srgbClr val="002060"/>
                </a:solidFill>
                <a:latin typeface="Times New Roman" pitchFamily="18" charset="0"/>
                <a:cs typeface="Times New Roman" pitchFamily="18" charset="0"/>
              </a:rPr>
              <a:t>电子</a:t>
            </a:r>
            <a:r>
              <a:rPr lang="en-US" altLang="zh-CN" sz="2000" dirty="0" smtClean="0">
                <a:solidFill>
                  <a:srgbClr val="002060"/>
                </a:solidFill>
                <a:latin typeface="Times New Roman" pitchFamily="18" charset="0"/>
                <a:cs typeface="Times New Roman" pitchFamily="18" charset="0"/>
              </a:rPr>
              <a:t>-</a:t>
            </a:r>
            <a:r>
              <a:rPr lang="zh-CN" altLang="en-US" sz="2000" dirty="0" smtClean="0">
                <a:solidFill>
                  <a:srgbClr val="002060"/>
                </a:solidFill>
                <a:latin typeface="Times New Roman" pitchFamily="18" charset="0"/>
                <a:cs typeface="Times New Roman" pitchFamily="18" charset="0"/>
              </a:rPr>
              <a:t>离子束之间的夹角会显著影响冷却效果，等效的，我们可以认为夹角相当于增大了电子束的温度。同时，夹角也会造成冷却后束流的横向尺寸显著增大。</a:t>
            </a:r>
            <a:endParaRPr lang="zh-CN" altLang="en-US" sz="20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686800" cy="1143000"/>
          </a:xfrm>
        </p:spPr>
        <p:txBody>
          <a:bodyPr anchor="t" anchorCtr="0">
            <a:normAutofit/>
          </a:bodyPr>
          <a:lstStyle/>
          <a:p>
            <a:r>
              <a:rPr lang="zh-CN" altLang="en-US" cap="none" dirty="0" smtClean="0">
                <a:solidFill>
                  <a:srgbClr val="C00000"/>
                </a:solidFill>
                <a:latin typeface="Times New Roman" pitchFamily="18" charset="0"/>
                <a:cs typeface="Times New Roman" pitchFamily="18" charset="0"/>
              </a:rPr>
              <a:t>横向冷却时间测量</a:t>
            </a:r>
            <a:endParaRPr lang="zh-CN" altLang="en-US" cap="none" dirty="0">
              <a:solidFill>
                <a:srgbClr val="C00000"/>
              </a:solidFill>
              <a:latin typeface="Times New Roman" pitchFamily="18" charset="0"/>
              <a:cs typeface="Times New Roman" pitchFamily="18" charset="0"/>
            </a:endParaRPr>
          </a:p>
        </p:txBody>
      </p:sp>
      <p:sp>
        <p:nvSpPr>
          <p:cNvPr id="4" name="TextBox 3"/>
          <p:cNvSpPr txBox="1"/>
          <p:nvPr/>
        </p:nvSpPr>
        <p:spPr>
          <a:xfrm>
            <a:off x="285720" y="785794"/>
            <a:ext cx="8643998" cy="2400657"/>
          </a:xfrm>
          <a:prstGeom prst="rect">
            <a:avLst/>
          </a:prstGeom>
          <a:noFill/>
        </p:spPr>
        <p:txBody>
          <a:bodyPr wrap="square" rtlCol="0">
            <a:spAutoFit/>
          </a:bodyPr>
          <a:lstStyle/>
          <a:p>
            <a:pPr>
              <a:lnSpc>
                <a:spcPct val="150000"/>
              </a:lnSpc>
            </a:pPr>
            <a:r>
              <a:rPr lang="en-US" altLang="zh-CN" sz="2000" dirty="0" smtClean="0">
                <a:latin typeface="Times New Roman" pitchFamily="18" charset="0"/>
                <a:cs typeface="Times New Roman" pitchFamily="18" charset="0"/>
              </a:rPr>
              <a:t>CSRm</a:t>
            </a:r>
            <a:r>
              <a:rPr lang="zh-CN" altLang="en-US" sz="2000" dirty="0" smtClean="0">
                <a:latin typeface="Times New Roman" pitchFamily="18" charset="0"/>
                <a:cs typeface="Times New Roman" pitchFamily="18" charset="0"/>
              </a:rPr>
              <a:t>通过水平多圈注入</a:t>
            </a:r>
            <a:r>
              <a:rPr lang="en-US" altLang="zh-CN" sz="2000" dirty="0" smtClean="0">
                <a:latin typeface="Times New Roman" pitchFamily="18" charset="0"/>
                <a:cs typeface="Times New Roman" pitchFamily="18" charset="0"/>
              </a:rPr>
              <a:t>+</a:t>
            </a:r>
            <a:r>
              <a:rPr lang="zh-CN" altLang="en-US" sz="2000" dirty="0" smtClean="0">
                <a:latin typeface="Times New Roman" pitchFamily="18" charset="0"/>
                <a:cs typeface="Times New Roman" pitchFamily="18" charset="0"/>
              </a:rPr>
              <a:t>快速电子冷却实现束流累积，对束流横向冷却时间的测量以及影响因素的分析有助于优化注入累积过程</a:t>
            </a:r>
            <a:endParaRPr lang="en-US" altLang="zh-CN" sz="2000" dirty="0" smtClean="0">
              <a:latin typeface="Times New Roman" pitchFamily="18" charset="0"/>
              <a:cs typeface="Times New Roman" pitchFamily="18" charset="0"/>
            </a:endParaRPr>
          </a:p>
          <a:p>
            <a:pPr>
              <a:lnSpc>
                <a:spcPct val="150000"/>
              </a:lnSpc>
              <a:buFont typeface="Wingdings" pitchFamily="2" charset="2"/>
              <a:buChar char="l"/>
            </a:pPr>
            <a:r>
              <a:rPr lang="zh-CN" altLang="en-US" sz="2000" b="1" dirty="0" smtClean="0">
                <a:solidFill>
                  <a:srgbClr val="FF0000"/>
                </a:solidFill>
                <a:latin typeface="Times New Roman" pitchFamily="18" charset="0"/>
                <a:cs typeface="Times New Roman" pitchFamily="18" charset="0"/>
              </a:rPr>
              <a:t>  </a:t>
            </a:r>
            <a:r>
              <a:rPr lang="en-US" altLang="zh-CN" sz="2000" b="1" dirty="0" smtClean="0">
                <a:solidFill>
                  <a:srgbClr val="FF0000"/>
                </a:solidFill>
                <a:latin typeface="Times New Roman" pitchFamily="18" charset="0"/>
                <a:cs typeface="Times New Roman" pitchFamily="18" charset="0"/>
              </a:rPr>
              <a:t>CSR</a:t>
            </a:r>
            <a:r>
              <a:rPr lang="zh-CN" altLang="en-US" sz="2000" b="1" dirty="0" smtClean="0">
                <a:solidFill>
                  <a:srgbClr val="FF0000"/>
                </a:solidFill>
                <a:latin typeface="Times New Roman" pitchFamily="18" charset="0"/>
                <a:cs typeface="Times New Roman" pitchFamily="18" charset="0"/>
              </a:rPr>
              <a:t>缺乏非阻挡型束流剖面测量装置</a:t>
            </a:r>
            <a:endParaRPr lang="en-US" altLang="zh-CN" sz="2000" b="1" dirty="0" smtClean="0">
              <a:solidFill>
                <a:srgbClr val="FF0000"/>
              </a:solidFill>
              <a:latin typeface="Times New Roman" pitchFamily="18" charset="0"/>
              <a:cs typeface="Times New Roman" pitchFamily="18" charset="0"/>
            </a:endParaRPr>
          </a:p>
          <a:p>
            <a:pPr>
              <a:lnSpc>
                <a:spcPct val="150000"/>
              </a:lnSpc>
              <a:buFont typeface="Wingdings" pitchFamily="2" charset="2"/>
              <a:buChar char="l"/>
            </a:pPr>
            <a:r>
              <a:rPr lang="zh-CN" altLang="en-US" sz="2000" dirty="0" smtClean="0">
                <a:solidFill>
                  <a:srgbClr val="0070C0"/>
                </a:solidFill>
                <a:latin typeface="Times New Roman" pitchFamily="18" charset="0"/>
                <a:cs typeface="Times New Roman" pitchFamily="18" charset="0"/>
              </a:rPr>
              <a:t>  在运行中，通常采用刮束器来分析冷却前后的束流尺寸</a:t>
            </a:r>
            <a:endParaRPr lang="en-US" altLang="zh-CN" sz="2000" dirty="0" smtClean="0">
              <a:solidFill>
                <a:srgbClr val="0070C0"/>
              </a:solidFill>
              <a:latin typeface="Times New Roman" pitchFamily="18" charset="0"/>
              <a:cs typeface="Times New Roman" pitchFamily="18" charset="0"/>
            </a:endParaRPr>
          </a:p>
          <a:p>
            <a:pPr>
              <a:lnSpc>
                <a:spcPct val="150000"/>
              </a:lnSpc>
            </a:pPr>
            <a:endParaRPr lang="zh-CN" altLang="en-US" sz="2000" dirty="0">
              <a:latin typeface="Times New Roman" pitchFamily="18" charset="0"/>
              <a:cs typeface="Times New Roman" pitchFamily="18" charset="0"/>
            </a:endParaRPr>
          </a:p>
        </p:txBody>
      </p:sp>
      <p:pic>
        <p:nvPicPr>
          <p:cNvPr id="39939" name="Picture 3"/>
          <p:cNvPicPr>
            <a:picLocks noChangeAspect="1" noChangeArrowheads="1"/>
          </p:cNvPicPr>
          <p:nvPr/>
        </p:nvPicPr>
        <p:blipFill>
          <a:blip r:embed="rId2"/>
          <a:srcRect/>
          <a:stretch>
            <a:fillRect/>
          </a:stretch>
        </p:blipFill>
        <p:spPr bwMode="auto">
          <a:xfrm>
            <a:off x="71406" y="2948007"/>
            <a:ext cx="4467225" cy="3267075"/>
          </a:xfrm>
          <a:prstGeom prst="rect">
            <a:avLst/>
          </a:prstGeom>
          <a:noFill/>
          <a:ln w="9525">
            <a:noFill/>
            <a:miter lim="800000"/>
            <a:headEnd/>
            <a:tailEnd/>
          </a:ln>
        </p:spPr>
      </p:pic>
      <p:pic>
        <p:nvPicPr>
          <p:cNvPr id="39940" name="Picture 4"/>
          <p:cNvPicPr>
            <a:picLocks noChangeAspect="1" noChangeArrowheads="1"/>
          </p:cNvPicPr>
          <p:nvPr/>
        </p:nvPicPr>
        <p:blipFill>
          <a:blip r:embed="rId3"/>
          <a:srcRect l="15492"/>
          <a:stretch>
            <a:fillRect/>
          </a:stretch>
        </p:blipFill>
        <p:spPr bwMode="auto">
          <a:xfrm>
            <a:off x="4572000" y="2857496"/>
            <a:ext cx="4676461" cy="32147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686800" cy="1143000"/>
          </a:xfrm>
        </p:spPr>
        <p:txBody>
          <a:bodyPr anchor="t" anchorCtr="0">
            <a:normAutofit/>
          </a:bodyPr>
          <a:lstStyle/>
          <a:p>
            <a:r>
              <a:rPr lang="zh-CN" altLang="en-US" cap="none" dirty="0" smtClean="0">
                <a:solidFill>
                  <a:srgbClr val="C00000"/>
                </a:solidFill>
                <a:latin typeface="Times New Roman" pitchFamily="18" charset="0"/>
                <a:cs typeface="Times New Roman" pitchFamily="18" charset="0"/>
              </a:rPr>
              <a:t>横向冷却时间测量</a:t>
            </a:r>
            <a:endParaRPr lang="zh-CN" altLang="en-US" cap="none" dirty="0">
              <a:solidFill>
                <a:srgbClr val="C00000"/>
              </a:solidFill>
              <a:latin typeface="Times New Roman" pitchFamily="18" charset="0"/>
              <a:cs typeface="Times New Roman" pitchFamily="18" charset="0"/>
            </a:endParaRPr>
          </a:p>
        </p:txBody>
      </p:sp>
      <p:sp>
        <p:nvSpPr>
          <p:cNvPr id="4" name="TextBox 3"/>
          <p:cNvSpPr txBox="1"/>
          <p:nvPr/>
        </p:nvSpPr>
        <p:spPr>
          <a:xfrm>
            <a:off x="285720" y="928670"/>
            <a:ext cx="8643998" cy="1938992"/>
          </a:xfrm>
          <a:prstGeom prst="rect">
            <a:avLst/>
          </a:prstGeom>
          <a:noFill/>
        </p:spPr>
        <p:txBody>
          <a:bodyPr wrap="square" rtlCol="0">
            <a:spAutoFit/>
          </a:bodyPr>
          <a:lstStyle/>
          <a:p>
            <a:pPr>
              <a:buFont typeface="Wingdings" pitchFamily="2" charset="2"/>
              <a:buChar char="Ø"/>
            </a:pPr>
            <a:r>
              <a:rPr lang="zh-CN" altLang="en-US" sz="2000" b="1" dirty="0" smtClean="0">
                <a:solidFill>
                  <a:srgbClr val="0070C0"/>
                </a:solidFill>
                <a:latin typeface="Times New Roman" pitchFamily="18" charset="0"/>
                <a:cs typeface="Times New Roman" pitchFamily="18" charset="0"/>
              </a:rPr>
              <a:t>   多圈（剥离）注入</a:t>
            </a:r>
            <a:r>
              <a:rPr lang="en-US" altLang="zh-CN" sz="2000" b="1" dirty="0" smtClean="0">
                <a:solidFill>
                  <a:srgbClr val="0070C0"/>
                </a:solidFill>
                <a:latin typeface="Times New Roman" pitchFamily="18" charset="0"/>
                <a:cs typeface="Times New Roman" pitchFamily="18" charset="0"/>
              </a:rPr>
              <a:t>+</a:t>
            </a:r>
            <a:r>
              <a:rPr lang="zh-CN" altLang="en-US" sz="2000" b="1" dirty="0" smtClean="0">
                <a:solidFill>
                  <a:srgbClr val="0070C0"/>
                </a:solidFill>
                <a:latin typeface="Times New Roman" pitchFamily="18" charset="0"/>
                <a:cs typeface="Times New Roman" pitchFamily="18" charset="0"/>
              </a:rPr>
              <a:t>电子冷却的束流累积过程：</a:t>
            </a:r>
            <a:endParaRPr lang="en-US" altLang="zh-CN" sz="2000" b="1" dirty="0" smtClean="0">
              <a:solidFill>
                <a:srgbClr val="0070C0"/>
              </a:solidFill>
              <a:latin typeface="Times New Roman" pitchFamily="18" charset="0"/>
              <a:cs typeface="Times New Roman" pitchFamily="18" charset="0"/>
            </a:endParaRPr>
          </a:p>
          <a:p>
            <a:pPr>
              <a:buFont typeface="Wingdings" pitchFamily="2" charset="2"/>
              <a:buChar char="Ø"/>
            </a:pPr>
            <a:endParaRPr lang="en-US" altLang="zh-CN" sz="2000" dirty="0" smtClean="0">
              <a:latin typeface="Times New Roman" pitchFamily="18" charset="0"/>
              <a:cs typeface="Times New Roman" pitchFamily="18" charset="0"/>
            </a:endParaRPr>
          </a:p>
          <a:p>
            <a:pPr marL="457200" indent="-457200">
              <a:buFont typeface="+mj-lt"/>
              <a:buAutoNum type="arabicPeriod"/>
            </a:pPr>
            <a:r>
              <a:rPr lang="zh-CN" altLang="en-US" sz="2000" dirty="0" smtClean="0">
                <a:latin typeface="Times New Roman" pitchFamily="18" charset="0"/>
                <a:cs typeface="Times New Roman" pitchFamily="18" charset="0"/>
              </a:rPr>
              <a:t>凸轨磁铁将环内闭轨设置到注入束流位置</a:t>
            </a:r>
            <a:endParaRPr lang="en-US" altLang="zh-CN" sz="2000" dirty="0" smtClean="0">
              <a:latin typeface="Times New Roman" pitchFamily="18" charset="0"/>
              <a:cs typeface="Times New Roman" pitchFamily="18" charset="0"/>
            </a:endParaRPr>
          </a:p>
          <a:p>
            <a:pPr marL="457200" indent="-457200">
              <a:buFont typeface="+mj-lt"/>
              <a:buAutoNum type="arabicPeriod"/>
            </a:pPr>
            <a:r>
              <a:rPr lang="zh-CN" altLang="en-US" sz="2000" dirty="0" smtClean="0">
                <a:latin typeface="Times New Roman" pitchFamily="18" charset="0"/>
                <a:cs typeface="Times New Roman" pitchFamily="18" charset="0"/>
              </a:rPr>
              <a:t>随着凸轨幅值逐渐减小，离子均匀涂抹整个注入接受度</a:t>
            </a:r>
            <a:endParaRPr lang="en-US" altLang="zh-CN" sz="2000" dirty="0" smtClean="0">
              <a:latin typeface="Times New Roman" pitchFamily="18" charset="0"/>
              <a:cs typeface="Times New Roman" pitchFamily="18" charset="0"/>
            </a:endParaRPr>
          </a:p>
          <a:p>
            <a:pPr marL="457200" indent="-457200">
              <a:buFont typeface="+mj-lt"/>
              <a:buAutoNum type="arabicPeriod"/>
            </a:pPr>
            <a:r>
              <a:rPr lang="zh-CN" altLang="en-US" sz="2000" dirty="0" smtClean="0">
                <a:latin typeface="Times New Roman" pitchFamily="18" charset="0"/>
                <a:cs typeface="Times New Roman" pitchFamily="18" charset="0"/>
              </a:rPr>
              <a:t>注入束流发射度在电子冷却作用下快速</a:t>
            </a:r>
            <a:r>
              <a:rPr lang="zh-CN" altLang="en-US" sz="2000" dirty="0" smtClean="0">
                <a:latin typeface="Times New Roman" pitchFamily="18" charset="0"/>
                <a:cs typeface="Times New Roman" pitchFamily="18" charset="0"/>
              </a:rPr>
              <a:t>收缩</a:t>
            </a:r>
            <a:endParaRPr lang="en-US" altLang="zh-CN" sz="2000" dirty="0" smtClean="0">
              <a:latin typeface="Times New Roman" pitchFamily="18" charset="0"/>
              <a:cs typeface="Times New Roman" pitchFamily="18" charset="0"/>
            </a:endParaRPr>
          </a:p>
          <a:p>
            <a:pPr marL="457200" indent="-457200">
              <a:buFont typeface="+mj-lt"/>
              <a:buAutoNum type="arabicPeriod"/>
            </a:pPr>
            <a:r>
              <a:rPr lang="zh-CN" altLang="en-US" sz="2000" dirty="0" smtClean="0">
                <a:latin typeface="Times New Roman" pitchFamily="18" charset="0"/>
                <a:cs typeface="Times New Roman" pitchFamily="18" charset="0"/>
              </a:rPr>
              <a:t>再次</a:t>
            </a:r>
            <a:r>
              <a:rPr lang="zh-CN" altLang="en-US" sz="2000" dirty="0" smtClean="0">
                <a:latin typeface="Times New Roman" pitchFamily="18" charset="0"/>
                <a:cs typeface="Times New Roman" pitchFamily="18" charset="0"/>
              </a:rPr>
              <a:t>注入，</a:t>
            </a:r>
            <a:r>
              <a:rPr lang="zh-CN" altLang="en-US" sz="2000" b="1" dirty="0" smtClean="0">
                <a:solidFill>
                  <a:srgbClr val="FF0000"/>
                </a:solidFill>
                <a:latin typeface="Times New Roman" pitchFamily="18" charset="0"/>
                <a:cs typeface="Times New Roman" pitchFamily="18" charset="0"/>
              </a:rPr>
              <a:t>发射度小于储存接受度</a:t>
            </a:r>
            <a:r>
              <a:rPr lang="zh-CN" altLang="en-US" sz="2000" dirty="0" smtClean="0">
                <a:latin typeface="Times New Roman" pitchFamily="18" charset="0"/>
                <a:cs typeface="Times New Roman" pitchFamily="18" charset="0"/>
              </a:rPr>
              <a:t>的离子被储存</a:t>
            </a:r>
            <a:endParaRPr lang="zh-CN" altLang="en-US" sz="2000" dirty="0">
              <a:latin typeface="Times New Roman" pitchFamily="18" charset="0"/>
              <a:cs typeface="Times New Roman" pitchFamily="18" charset="0"/>
            </a:endParaRPr>
          </a:p>
        </p:txBody>
      </p:sp>
      <p:pic>
        <p:nvPicPr>
          <p:cNvPr id="1027" name="Picture 3" descr="tu_3"/>
          <p:cNvPicPr>
            <a:picLocks noChangeAspect="1" noChangeArrowheads="1"/>
          </p:cNvPicPr>
          <p:nvPr/>
        </p:nvPicPr>
        <p:blipFill>
          <a:blip r:embed="rId2"/>
          <a:srcRect/>
          <a:stretch>
            <a:fillRect/>
          </a:stretch>
        </p:blipFill>
        <p:spPr bwMode="auto">
          <a:xfrm>
            <a:off x="428596" y="3097027"/>
            <a:ext cx="3420000" cy="3260931"/>
          </a:xfrm>
          <a:prstGeom prst="rect">
            <a:avLst/>
          </a:prstGeom>
          <a:noFill/>
          <a:ln w="9525">
            <a:noFill/>
            <a:miter lim="800000"/>
            <a:headEnd/>
            <a:tailEnd/>
          </a:ln>
        </p:spPr>
      </p:pic>
      <p:pic>
        <p:nvPicPr>
          <p:cNvPr id="1028" name="Picture 4" descr="fig-1"/>
          <p:cNvPicPr>
            <a:picLocks noChangeAspect="1" noChangeArrowheads="1"/>
          </p:cNvPicPr>
          <p:nvPr/>
        </p:nvPicPr>
        <p:blipFill>
          <a:blip r:embed="rId3"/>
          <a:srcRect l="4065" t="9579" r="14634" b="4214"/>
          <a:stretch>
            <a:fillRect/>
          </a:stretch>
        </p:blipFill>
        <p:spPr bwMode="auto">
          <a:xfrm>
            <a:off x="3960033" y="2946817"/>
            <a:ext cx="5183999" cy="388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686800" cy="1143000"/>
          </a:xfrm>
        </p:spPr>
        <p:txBody>
          <a:bodyPr anchor="t" anchorCtr="0">
            <a:normAutofit/>
          </a:bodyPr>
          <a:lstStyle/>
          <a:p>
            <a:r>
              <a:rPr lang="zh-CN" altLang="en-US" cap="none" dirty="0" smtClean="0">
                <a:solidFill>
                  <a:srgbClr val="C00000"/>
                </a:solidFill>
                <a:latin typeface="Times New Roman" pitchFamily="18" charset="0"/>
                <a:cs typeface="Times New Roman" pitchFamily="18" charset="0"/>
              </a:rPr>
              <a:t>横向冷却时间测量</a:t>
            </a:r>
            <a:endParaRPr lang="zh-CN" altLang="en-US" cap="none" dirty="0">
              <a:solidFill>
                <a:srgbClr val="C00000"/>
              </a:solidFill>
              <a:latin typeface="Times New Roman" pitchFamily="18" charset="0"/>
              <a:cs typeface="Times New Roman" pitchFamily="18" charset="0"/>
            </a:endParaRPr>
          </a:p>
        </p:txBody>
      </p:sp>
      <p:pic>
        <p:nvPicPr>
          <p:cNvPr id="3" name="Picture 2" descr="Graph1"/>
          <p:cNvPicPr>
            <a:picLocks noChangeAspect="1" noChangeArrowheads="1"/>
          </p:cNvPicPr>
          <p:nvPr/>
        </p:nvPicPr>
        <p:blipFill>
          <a:blip r:embed="rId2" cstate="email"/>
          <a:srcRect/>
          <a:stretch>
            <a:fillRect/>
          </a:stretch>
        </p:blipFill>
        <p:spPr bwMode="auto">
          <a:xfrm>
            <a:off x="161940" y="1785926"/>
            <a:ext cx="6553200" cy="4953000"/>
          </a:xfrm>
          <a:prstGeom prst="rect">
            <a:avLst/>
          </a:prstGeom>
          <a:noFill/>
        </p:spPr>
      </p:pic>
      <p:sp>
        <p:nvSpPr>
          <p:cNvPr id="4" name="TextBox 3"/>
          <p:cNvSpPr txBox="1"/>
          <p:nvPr/>
        </p:nvSpPr>
        <p:spPr>
          <a:xfrm>
            <a:off x="285720" y="857232"/>
            <a:ext cx="8643998" cy="957250"/>
          </a:xfrm>
          <a:prstGeom prst="rect">
            <a:avLst/>
          </a:prstGeom>
          <a:noFill/>
        </p:spPr>
        <p:txBody>
          <a:bodyPr wrap="square" rtlCol="0">
            <a:spAutoFit/>
          </a:bodyPr>
          <a:lstStyle/>
          <a:p>
            <a:pPr>
              <a:lnSpc>
                <a:spcPct val="150000"/>
              </a:lnSpc>
              <a:buFont typeface="Wingdings" pitchFamily="2" charset="2"/>
              <a:buChar char="Ø"/>
            </a:pPr>
            <a:r>
              <a:rPr lang="zh-CN" altLang="en-US" sz="2000" dirty="0" smtClean="0">
                <a:solidFill>
                  <a:srgbClr val="0070C0"/>
                </a:solidFill>
                <a:latin typeface="Times New Roman" pitchFamily="18" charset="0"/>
                <a:cs typeface="Times New Roman" pitchFamily="18" charset="0"/>
              </a:rPr>
              <a:t>   由于再次注入时，发射度小于储存接受度的离子才能够被储存，因此通过分析此过程中的束流损失，可以获取横向冷却时间的信息</a:t>
            </a:r>
            <a:endParaRPr lang="en-US" altLang="zh-CN" sz="2000" dirty="0" smtClean="0">
              <a:solidFill>
                <a:srgbClr val="0070C0"/>
              </a:solidFill>
              <a:latin typeface="Times New Roman" pitchFamily="18" charset="0"/>
              <a:cs typeface="Times New Roman" pitchFamily="18" charset="0"/>
            </a:endParaRPr>
          </a:p>
        </p:txBody>
      </p:sp>
      <p:sp>
        <p:nvSpPr>
          <p:cNvPr id="10" name="云形标注 9"/>
          <p:cNvSpPr/>
          <p:nvPr/>
        </p:nvSpPr>
        <p:spPr>
          <a:xfrm>
            <a:off x="5786414" y="1785926"/>
            <a:ext cx="3357586" cy="1643074"/>
          </a:xfrm>
          <a:prstGeom prst="cloudCallout">
            <a:avLst>
              <a:gd name="adj1" fmla="val -99706"/>
              <a:gd name="adj2" fmla="val 93739"/>
            </a:avLst>
          </a:prstGeom>
          <a:solidFill>
            <a:srgbClr val="FFFF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002060"/>
                </a:solidFill>
              </a:rPr>
              <a:t>关闭注入器，只改变注入点的轨道，</a:t>
            </a:r>
            <a:endParaRPr lang="en-US" altLang="zh-CN" b="1" dirty="0" smtClean="0">
              <a:solidFill>
                <a:srgbClr val="002060"/>
              </a:solidFill>
            </a:endParaRPr>
          </a:p>
          <a:p>
            <a:pPr algn="ctr"/>
            <a:r>
              <a:rPr lang="zh-CN" altLang="en-US" b="1" dirty="0" smtClean="0">
                <a:solidFill>
                  <a:srgbClr val="002060"/>
                </a:solidFill>
              </a:rPr>
              <a:t>不同</a:t>
            </a:r>
            <a:r>
              <a:rPr lang="zh-CN" altLang="en-US" b="1" dirty="0" smtClean="0">
                <a:solidFill>
                  <a:srgbClr val="002060"/>
                </a:solidFill>
              </a:rPr>
              <a:t>时间间隔下，束流损失不一样</a:t>
            </a:r>
            <a:endParaRPr lang="zh-CN" altLang="en-US" b="1" dirty="0">
              <a:solidFill>
                <a:srgbClr val="00206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686800" cy="1143000"/>
          </a:xfrm>
        </p:spPr>
        <p:txBody>
          <a:bodyPr anchor="t" anchorCtr="0">
            <a:normAutofit/>
          </a:bodyPr>
          <a:lstStyle/>
          <a:p>
            <a:r>
              <a:rPr lang="zh-CN" altLang="en-US" cap="none" dirty="0" smtClean="0">
                <a:solidFill>
                  <a:srgbClr val="C00000"/>
                </a:solidFill>
                <a:latin typeface="Times New Roman" pitchFamily="18" charset="0"/>
                <a:cs typeface="Times New Roman" pitchFamily="18" charset="0"/>
              </a:rPr>
              <a:t>横向冷却时间测量</a:t>
            </a:r>
            <a:endParaRPr lang="zh-CN" altLang="en-US" cap="none" dirty="0">
              <a:solidFill>
                <a:srgbClr val="C00000"/>
              </a:solidFill>
              <a:latin typeface="Times New Roman" pitchFamily="18" charset="0"/>
              <a:cs typeface="Times New Roman" pitchFamily="18" charset="0"/>
            </a:endParaRPr>
          </a:p>
        </p:txBody>
      </p:sp>
      <p:pic>
        <p:nvPicPr>
          <p:cNvPr id="5" name="Picture 2" descr="Graph1"/>
          <p:cNvPicPr>
            <a:picLocks noChangeAspect="1" noChangeArrowheads="1"/>
          </p:cNvPicPr>
          <p:nvPr/>
        </p:nvPicPr>
        <p:blipFill>
          <a:blip r:embed="rId3" cstate="email"/>
          <a:srcRect/>
          <a:stretch>
            <a:fillRect/>
          </a:stretch>
        </p:blipFill>
        <p:spPr bwMode="auto">
          <a:xfrm>
            <a:off x="-32" y="1142983"/>
            <a:ext cx="4500562" cy="3600000"/>
          </a:xfrm>
          <a:prstGeom prst="rect">
            <a:avLst/>
          </a:prstGeom>
          <a:noFill/>
          <a:ln w="9525">
            <a:noFill/>
            <a:miter lim="800000"/>
            <a:headEnd/>
            <a:tailEnd/>
          </a:ln>
        </p:spPr>
      </p:pic>
      <p:graphicFrame>
        <p:nvGraphicFramePr>
          <p:cNvPr id="1026" name="Object 2"/>
          <p:cNvGraphicFramePr>
            <a:graphicFrameLocks noChangeAspect="1"/>
          </p:cNvGraphicFramePr>
          <p:nvPr/>
        </p:nvGraphicFramePr>
        <p:xfrm>
          <a:off x="1071538" y="5253054"/>
          <a:ext cx="2220913" cy="533400"/>
        </p:xfrm>
        <a:graphic>
          <a:graphicData uri="http://schemas.openxmlformats.org/presentationml/2006/ole">
            <p:oleObj spid="_x0000_s43010" name="公式" r:id="rId4" imgW="1866600" imgH="444240" progId="Equation.3">
              <p:embed/>
            </p:oleObj>
          </a:graphicData>
        </a:graphic>
      </p:graphicFrame>
      <p:pic>
        <p:nvPicPr>
          <p:cNvPr id="7" name="图片 6" descr="Graph1.png"/>
          <p:cNvPicPr>
            <a:picLocks noChangeAspect="1"/>
          </p:cNvPicPr>
          <p:nvPr/>
        </p:nvPicPr>
        <p:blipFill>
          <a:blip r:embed="rId5"/>
          <a:srcRect l="7812" t="8005" r="10332" b="3584"/>
          <a:stretch>
            <a:fillRect/>
          </a:stretch>
        </p:blipFill>
        <p:spPr>
          <a:xfrm>
            <a:off x="4429124" y="1214421"/>
            <a:ext cx="4714876" cy="3600000"/>
          </a:xfrm>
          <a:prstGeom prst="rect">
            <a:avLst/>
          </a:prstGeom>
        </p:spPr>
      </p:pic>
      <p:sp>
        <p:nvSpPr>
          <p:cNvPr id="430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3011" name="Object 3"/>
          <p:cNvGraphicFramePr>
            <a:graphicFrameLocks noChangeAspect="1"/>
          </p:cNvGraphicFramePr>
          <p:nvPr/>
        </p:nvGraphicFramePr>
        <p:xfrm>
          <a:off x="5357818" y="4848244"/>
          <a:ext cx="3246438" cy="1223962"/>
        </p:xfrm>
        <a:graphic>
          <a:graphicData uri="http://schemas.openxmlformats.org/presentationml/2006/ole">
            <p:oleObj spid="_x0000_s43011" name="公式" r:id="rId6" imgW="2705100" imgH="10160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Graph3.png"/>
          <p:cNvPicPr>
            <a:picLocks noChangeAspect="1"/>
          </p:cNvPicPr>
          <p:nvPr/>
        </p:nvPicPr>
        <p:blipFill>
          <a:blip r:embed="rId2"/>
          <a:srcRect l="7812" t="8005" r="5468" b="4689"/>
          <a:stretch>
            <a:fillRect/>
          </a:stretch>
        </p:blipFill>
        <p:spPr>
          <a:xfrm>
            <a:off x="714348" y="1783710"/>
            <a:ext cx="6828608" cy="4860000"/>
          </a:xfrm>
          <a:prstGeom prst="rect">
            <a:avLst/>
          </a:prstGeom>
        </p:spPr>
      </p:pic>
      <p:sp>
        <p:nvSpPr>
          <p:cNvPr id="4" name="标题 1"/>
          <p:cNvSpPr txBox="1">
            <a:spLocks/>
          </p:cNvSpPr>
          <p:nvPr/>
        </p:nvSpPr>
        <p:spPr>
          <a:xfrm>
            <a:off x="457200" y="274638"/>
            <a:ext cx="8686800" cy="1143000"/>
          </a:xfrm>
          <a:prstGeom prst="rect">
            <a:avLst/>
          </a:prstGeom>
        </p:spPr>
        <p:txBody>
          <a:bodyPr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3000" b="0" i="0" u="none" strike="noStrike" kern="1200" cap="none" spc="0" normalizeH="0" baseline="0" noProof="0" smtClean="0">
                <a:ln>
                  <a:noFill/>
                </a:ln>
                <a:solidFill>
                  <a:srgbClr val="C00000"/>
                </a:solidFill>
                <a:effectLst/>
                <a:uLnTx/>
                <a:uFillTx/>
                <a:latin typeface="Times New Roman" pitchFamily="18" charset="0"/>
                <a:ea typeface="+mj-ea"/>
                <a:cs typeface="Times New Roman" pitchFamily="18" charset="0"/>
              </a:rPr>
              <a:t>横向冷却时间测量</a:t>
            </a:r>
            <a:endParaRPr kumimoji="0" lang="zh-CN" altLang="en-US" sz="3000" b="0" i="0" u="none" strike="noStrike" kern="1200" cap="none" spc="0" normalizeH="0" baseline="0" noProof="0" dirty="0">
              <a:ln>
                <a:noFill/>
              </a:ln>
              <a:solidFill>
                <a:srgbClr val="C00000"/>
              </a:solidFill>
              <a:effectLst/>
              <a:uLnTx/>
              <a:uFillTx/>
              <a:latin typeface="Times New Roman" pitchFamily="18" charset="0"/>
              <a:ea typeface="+mj-ea"/>
              <a:cs typeface="Times New Roman" pitchFamily="18" charset="0"/>
            </a:endParaRPr>
          </a:p>
        </p:txBody>
      </p:sp>
      <p:sp>
        <p:nvSpPr>
          <p:cNvPr id="5" name="TextBox 4"/>
          <p:cNvSpPr txBox="1"/>
          <p:nvPr/>
        </p:nvSpPr>
        <p:spPr>
          <a:xfrm>
            <a:off x="285720" y="857232"/>
            <a:ext cx="8643998" cy="1015663"/>
          </a:xfrm>
          <a:prstGeom prst="rect">
            <a:avLst/>
          </a:prstGeom>
          <a:noFill/>
        </p:spPr>
        <p:txBody>
          <a:bodyPr wrap="square" rtlCol="0">
            <a:spAutoFit/>
          </a:bodyPr>
          <a:lstStyle/>
          <a:p>
            <a:pPr>
              <a:lnSpc>
                <a:spcPct val="150000"/>
              </a:lnSpc>
              <a:buFont typeface="Wingdings" pitchFamily="2" charset="2"/>
              <a:buChar char="Ø"/>
            </a:pPr>
            <a:r>
              <a:rPr lang="zh-CN" altLang="en-US" sz="2000" dirty="0" smtClean="0">
                <a:solidFill>
                  <a:srgbClr val="0070C0"/>
                </a:solidFill>
                <a:latin typeface="Times New Roman" pitchFamily="18" charset="0"/>
                <a:cs typeface="Times New Roman" pitchFamily="18" charset="0"/>
              </a:rPr>
              <a:t>   增大凸轨的幅值，会增加注入束流的接受度，但同时也会减小用于储存束流的接受度</a:t>
            </a:r>
            <a:endParaRPr lang="en-US" altLang="zh-CN" sz="2000" dirty="0" smtClean="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686800" cy="1143000"/>
          </a:xfrm>
        </p:spPr>
        <p:txBody>
          <a:bodyPr anchor="t" anchorCtr="0">
            <a:normAutofit/>
          </a:bodyPr>
          <a:lstStyle/>
          <a:p>
            <a:r>
              <a:rPr lang="zh-CN" altLang="en-US" cap="none" dirty="0" smtClean="0">
                <a:solidFill>
                  <a:srgbClr val="C00000"/>
                </a:solidFill>
                <a:latin typeface="Times New Roman" pitchFamily="18" charset="0"/>
                <a:cs typeface="Times New Roman" pitchFamily="18" charset="0"/>
              </a:rPr>
              <a:t>冷却束流的特性</a:t>
            </a:r>
            <a:r>
              <a:rPr lang="en-US" altLang="zh-CN" cap="none" dirty="0" smtClean="0">
                <a:solidFill>
                  <a:srgbClr val="C00000"/>
                </a:solidFill>
                <a:latin typeface="Times New Roman" pitchFamily="18" charset="0"/>
                <a:cs typeface="Times New Roman" pitchFamily="18" charset="0"/>
              </a:rPr>
              <a:t>---</a:t>
            </a:r>
            <a:r>
              <a:rPr lang="zh-CN" altLang="en-US" cap="none" dirty="0" smtClean="0">
                <a:solidFill>
                  <a:srgbClr val="C00000"/>
                </a:solidFill>
                <a:latin typeface="Times New Roman" pitchFamily="18" charset="0"/>
                <a:cs typeface="Times New Roman" pitchFamily="18" charset="0"/>
              </a:rPr>
              <a:t>纵向</a:t>
            </a:r>
            <a:r>
              <a:rPr lang="en-US" altLang="zh-CN" cap="none" dirty="0" smtClean="0">
                <a:solidFill>
                  <a:srgbClr val="C00000"/>
                </a:solidFill>
                <a:latin typeface="Times New Roman" pitchFamily="18" charset="0"/>
                <a:cs typeface="Times New Roman" pitchFamily="18" charset="0"/>
              </a:rPr>
              <a:t>Schottky</a:t>
            </a:r>
            <a:r>
              <a:rPr lang="zh-CN" altLang="en-US" cap="none" dirty="0" smtClean="0">
                <a:solidFill>
                  <a:srgbClr val="C00000"/>
                </a:solidFill>
                <a:latin typeface="Times New Roman" pitchFamily="18" charset="0"/>
                <a:cs typeface="Times New Roman" pitchFamily="18" charset="0"/>
              </a:rPr>
              <a:t>谱</a:t>
            </a:r>
            <a:endParaRPr lang="zh-CN" altLang="en-US" cap="none" dirty="0">
              <a:solidFill>
                <a:srgbClr val="C00000"/>
              </a:solidFill>
              <a:latin typeface="Times New Roman" pitchFamily="18" charset="0"/>
              <a:cs typeface="Times New Roman" pitchFamily="18" charset="0"/>
            </a:endParaRPr>
          </a:p>
        </p:txBody>
      </p:sp>
      <p:pic>
        <p:nvPicPr>
          <p:cNvPr id="3" name="图片 4" descr="schottky.png"/>
          <p:cNvPicPr>
            <a:picLocks noChangeAspect="1"/>
          </p:cNvPicPr>
          <p:nvPr/>
        </p:nvPicPr>
        <p:blipFill>
          <a:blip r:embed="rId2"/>
          <a:srcRect t="1208"/>
          <a:stretch>
            <a:fillRect/>
          </a:stretch>
        </p:blipFill>
        <p:spPr bwMode="auto">
          <a:xfrm>
            <a:off x="664307" y="928670"/>
            <a:ext cx="7836783" cy="54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686800" cy="1143000"/>
          </a:xfrm>
        </p:spPr>
        <p:txBody>
          <a:bodyPr anchor="t" anchorCtr="0">
            <a:normAutofit/>
          </a:bodyPr>
          <a:lstStyle/>
          <a:p>
            <a:r>
              <a:rPr lang="zh-CN" altLang="en-US" cap="none" dirty="0" smtClean="0">
                <a:solidFill>
                  <a:srgbClr val="C00000"/>
                </a:solidFill>
                <a:latin typeface="Times New Roman" pitchFamily="18" charset="0"/>
                <a:cs typeface="Times New Roman" pitchFamily="18" charset="0"/>
              </a:rPr>
              <a:t>冷却束流的特性</a:t>
            </a:r>
            <a:r>
              <a:rPr lang="en-US" altLang="zh-CN" cap="none" dirty="0" smtClean="0">
                <a:solidFill>
                  <a:srgbClr val="C00000"/>
                </a:solidFill>
                <a:latin typeface="Times New Roman" pitchFamily="18" charset="0"/>
                <a:cs typeface="Times New Roman" pitchFamily="18" charset="0"/>
              </a:rPr>
              <a:t>---</a:t>
            </a:r>
            <a:r>
              <a:rPr lang="zh-CN" altLang="en-US" cap="none" dirty="0" smtClean="0">
                <a:solidFill>
                  <a:srgbClr val="C00000"/>
                </a:solidFill>
                <a:latin typeface="Times New Roman" pitchFamily="18" charset="0"/>
                <a:cs typeface="Times New Roman" pitchFamily="18" charset="0"/>
              </a:rPr>
              <a:t>动量分散</a:t>
            </a:r>
            <a:endParaRPr lang="zh-CN" altLang="en-US" cap="none" dirty="0">
              <a:solidFill>
                <a:srgbClr val="C00000"/>
              </a:solidFill>
              <a:latin typeface="Times New Roman" pitchFamily="18" charset="0"/>
              <a:cs typeface="Times New Roman" pitchFamily="18" charset="0"/>
            </a:endParaRPr>
          </a:p>
        </p:txBody>
      </p:sp>
      <p:pic>
        <p:nvPicPr>
          <p:cNvPr id="3" name="图片 4" descr="C-schottky.png"/>
          <p:cNvPicPr>
            <a:picLocks noChangeAspect="1"/>
          </p:cNvPicPr>
          <p:nvPr/>
        </p:nvPicPr>
        <p:blipFill>
          <a:blip r:embed="rId2"/>
          <a:srcRect l="3125" t="6149" r="10938"/>
          <a:stretch>
            <a:fillRect/>
          </a:stretch>
        </p:blipFill>
        <p:spPr bwMode="auto">
          <a:xfrm>
            <a:off x="0" y="857232"/>
            <a:ext cx="4664075" cy="3600450"/>
          </a:xfrm>
          <a:prstGeom prst="rect">
            <a:avLst/>
          </a:prstGeom>
          <a:noFill/>
          <a:ln w="9525">
            <a:noFill/>
            <a:miter lim="800000"/>
            <a:headEnd/>
            <a:tailEnd/>
          </a:ln>
        </p:spPr>
      </p:pic>
      <p:pic>
        <p:nvPicPr>
          <p:cNvPr id="4" name="图片 6" descr="Ar-schottky.png"/>
          <p:cNvPicPr>
            <a:picLocks noChangeAspect="1"/>
          </p:cNvPicPr>
          <p:nvPr/>
        </p:nvPicPr>
        <p:blipFill>
          <a:blip r:embed="rId3">
            <a:clrChange>
              <a:clrFrom>
                <a:srgbClr val="FFFFFF"/>
              </a:clrFrom>
              <a:clrTo>
                <a:srgbClr val="FFFFFF">
                  <a:alpha val="0"/>
                </a:srgbClr>
              </a:clrTo>
            </a:clrChange>
          </a:blip>
          <a:srcRect l="5469" t="7751" r="10938" b="3880"/>
          <a:stretch>
            <a:fillRect/>
          </a:stretch>
        </p:blipFill>
        <p:spPr bwMode="auto">
          <a:xfrm>
            <a:off x="4325938" y="3071794"/>
            <a:ext cx="4818062" cy="3600450"/>
          </a:xfrm>
          <a:prstGeom prst="rect">
            <a:avLst/>
          </a:prstGeom>
          <a:noFill/>
          <a:ln w="9525">
            <a:noFill/>
            <a:miter lim="800000"/>
            <a:headEnd/>
            <a:tailEnd/>
          </a:ln>
        </p:spPr>
      </p:pic>
      <p:sp>
        <p:nvSpPr>
          <p:cNvPr id="5" name="TextBox 4"/>
          <p:cNvSpPr txBox="1"/>
          <p:nvPr/>
        </p:nvSpPr>
        <p:spPr>
          <a:xfrm>
            <a:off x="4929191" y="1105429"/>
            <a:ext cx="4000528" cy="707886"/>
          </a:xfrm>
          <a:prstGeom prst="rect">
            <a:avLst/>
          </a:prstGeom>
          <a:noFill/>
        </p:spPr>
        <p:txBody>
          <a:bodyPr wrap="square" rtlCol="0">
            <a:spAutoFit/>
          </a:bodyPr>
          <a:lstStyle/>
          <a:p>
            <a:pPr algn="just"/>
            <a:r>
              <a:rPr lang="zh-CN" altLang="en-US" sz="2000" dirty="0" smtClean="0">
                <a:latin typeface="Times New Roman" pitchFamily="18" charset="0"/>
                <a:cs typeface="Times New Roman" pitchFamily="18" charset="0"/>
              </a:rPr>
              <a:t>冷却达到平衡之后的动量分散随储存离子数目的</a:t>
            </a:r>
            <a:r>
              <a:rPr lang="zh-CN" altLang="en-US" sz="2000" dirty="0" smtClean="0">
                <a:latin typeface="Times New Roman" pitchFamily="18" charset="0"/>
                <a:cs typeface="Times New Roman" pitchFamily="18" charset="0"/>
              </a:rPr>
              <a:t>变化。</a:t>
            </a:r>
            <a:endParaRPr lang="zh-CN" altLang="en-US" sz="2000" dirty="0">
              <a:latin typeface="Times New Roman" pitchFamily="18" charset="0"/>
              <a:cs typeface="Times New Roman" pitchFamily="18" charset="0"/>
            </a:endParaRPr>
          </a:p>
        </p:txBody>
      </p:sp>
      <p:grpSp>
        <p:nvGrpSpPr>
          <p:cNvPr id="10" name="组合 9"/>
          <p:cNvGrpSpPr/>
          <p:nvPr/>
        </p:nvGrpSpPr>
        <p:grpSpPr>
          <a:xfrm>
            <a:off x="714348" y="2071678"/>
            <a:ext cx="5668942" cy="4429156"/>
            <a:chOff x="1357290" y="2071678"/>
            <a:chExt cx="5026000" cy="4214842"/>
          </a:xfrm>
        </p:grpSpPr>
        <p:pic>
          <p:nvPicPr>
            <p:cNvPr id="25601" name="Picture 1"/>
            <p:cNvPicPr>
              <a:picLocks noChangeAspect="1" noChangeArrowheads="1"/>
            </p:cNvPicPr>
            <p:nvPr/>
          </p:nvPicPr>
          <p:blipFill>
            <a:blip r:embed="rId4"/>
            <a:srcRect/>
            <a:stretch>
              <a:fillRect/>
            </a:stretch>
          </p:blipFill>
          <p:spPr bwMode="auto">
            <a:xfrm>
              <a:off x="1357290" y="2071678"/>
              <a:ext cx="5026000" cy="4214842"/>
            </a:xfrm>
            <a:prstGeom prst="rect">
              <a:avLst/>
            </a:prstGeom>
            <a:solidFill>
              <a:schemeClr val="bg1"/>
            </a:solidFill>
            <a:ln w="9525">
              <a:noFill/>
              <a:miter lim="800000"/>
              <a:headEnd/>
              <a:tailEnd/>
            </a:ln>
          </p:spPr>
        </p:pic>
        <p:sp>
          <p:nvSpPr>
            <p:cNvPr id="9" name="TextBox 8"/>
            <p:cNvSpPr txBox="1"/>
            <p:nvPr/>
          </p:nvSpPr>
          <p:spPr>
            <a:xfrm>
              <a:off x="4572000" y="5000636"/>
              <a:ext cx="1549391" cy="615057"/>
            </a:xfrm>
            <a:prstGeom prst="rect">
              <a:avLst/>
            </a:prstGeom>
            <a:noFill/>
          </p:spPr>
          <p:txBody>
            <a:bodyPr wrap="none" rtlCol="0">
              <a:spAutoFit/>
            </a:bodyPr>
            <a:lstStyle/>
            <a:p>
              <a:r>
                <a:rPr lang="en-US" altLang="zh-CN" dirty="0" smtClean="0"/>
                <a:t>200 MeV/u C</a:t>
              </a:r>
              <a:r>
                <a:rPr lang="en-US" altLang="zh-CN" baseline="30000" dirty="0" smtClean="0"/>
                <a:t>6+</a:t>
              </a:r>
            </a:p>
            <a:p>
              <a:r>
                <a:rPr lang="en-US" altLang="zh-CN" dirty="0" smtClean="0"/>
                <a:t>~N</a:t>
              </a:r>
              <a:r>
                <a:rPr lang="en-US" altLang="zh-CN" baseline="30000" dirty="0" smtClean="0"/>
                <a:t>0.35</a:t>
              </a:r>
              <a:endParaRPr lang="zh-CN" altLang="en-US" baseline="30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686800" cy="1143000"/>
          </a:xfrm>
        </p:spPr>
        <p:txBody>
          <a:bodyPr anchor="t" anchorCtr="0">
            <a:normAutofit/>
          </a:bodyPr>
          <a:lstStyle/>
          <a:p>
            <a:r>
              <a:rPr lang="zh-CN" altLang="en-US" cap="none" dirty="0" smtClean="0">
                <a:solidFill>
                  <a:srgbClr val="C00000"/>
                </a:solidFill>
                <a:latin typeface="Times New Roman" pitchFamily="18" charset="0"/>
                <a:cs typeface="Times New Roman" pitchFamily="18" charset="0"/>
              </a:rPr>
              <a:t>冷却束流的特性</a:t>
            </a:r>
            <a:r>
              <a:rPr lang="en-US" altLang="zh-CN" cap="none" dirty="0" smtClean="0">
                <a:solidFill>
                  <a:srgbClr val="C00000"/>
                </a:solidFill>
                <a:latin typeface="Times New Roman" pitchFamily="18" charset="0"/>
                <a:cs typeface="Times New Roman" pitchFamily="18" charset="0"/>
              </a:rPr>
              <a:t>---</a:t>
            </a:r>
            <a:r>
              <a:rPr lang="zh-CN" altLang="en-US" cap="none" dirty="0" smtClean="0">
                <a:solidFill>
                  <a:srgbClr val="C00000"/>
                </a:solidFill>
                <a:latin typeface="Times New Roman" pitchFamily="18" charset="0"/>
                <a:cs typeface="Times New Roman" pitchFamily="18" charset="0"/>
              </a:rPr>
              <a:t>冷却与散射</a:t>
            </a:r>
            <a:endParaRPr lang="zh-CN" altLang="en-US" cap="none" dirty="0">
              <a:solidFill>
                <a:srgbClr val="C00000"/>
              </a:solidFill>
              <a:latin typeface="Times New Roman" pitchFamily="18" charset="0"/>
              <a:cs typeface="Times New Roman" pitchFamily="18" charset="0"/>
            </a:endParaRPr>
          </a:p>
        </p:txBody>
      </p:sp>
      <p:pic>
        <p:nvPicPr>
          <p:cNvPr id="4" name="Picture 3" descr="9"/>
          <p:cNvPicPr>
            <a:picLocks noChangeAspect="1" noChangeArrowheads="1"/>
          </p:cNvPicPr>
          <p:nvPr/>
        </p:nvPicPr>
        <p:blipFill>
          <a:blip r:embed="rId3" cstate="email"/>
          <a:srcRect/>
          <a:stretch>
            <a:fillRect/>
          </a:stretch>
        </p:blipFill>
        <p:spPr bwMode="auto">
          <a:xfrm>
            <a:off x="2686080" y="1117625"/>
            <a:ext cx="6096000" cy="4495800"/>
          </a:xfrm>
          <a:prstGeom prst="rect">
            <a:avLst/>
          </a:prstGeom>
          <a:noFill/>
          <a:ln w="9525">
            <a:noFill/>
            <a:miter lim="800000"/>
            <a:headEnd/>
            <a:tailEnd/>
          </a:ln>
        </p:spPr>
      </p:pic>
      <p:graphicFrame>
        <p:nvGraphicFramePr>
          <p:cNvPr id="5" name="Object 2"/>
          <p:cNvGraphicFramePr>
            <a:graphicFrameLocks noChangeAspect="1"/>
          </p:cNvGraphicFramePr>
          <p:nvPr/>
        </p:nvGraphicFramePr>
        <p:xfrm>
          <a:off x="400080" y="2108225"/>
          <a:ext cx="2133600" cy="822325"/>
        </p:xfrm>
        <a:graphic>
          <a:graphicData uri="http://schemas.openxmlformats.org/presentationml/2006/ole">
            <p:oleObj spid="_x0000_s3074" name="公式" r:id="rId4" imgW="1409088" imgH="545863" progId="Equation.3">
              <p:embed/>
            </p:oleObj>
          </a:graphicData>
        </a:graphic>
      </p:graphicFrame>
      <p:graphicFrame>
        <p:nvGraphicFramePr>
          <p:cNvPr id="6" name="Object 3"/>
          <p:cNvGraphicFramePr>
            <a:graphicFrameLocks noChangeAspect="1"/>
          </p:cNvGraphicFramePr>
          <p:nvPr/>
        </p:nvGraphicFramePr>
        <p:xfrm>
          <a:off x="4743480" y="5537225"/>
          <a:ext cx="4114800" cy="1028700"/>
        </p:xfrm>
        <a:graphic>
          <a:graphicData uri="http://schemas.openxmlformats.org/presentationml/2006/ole">
            <p:oleObj spid="_x0000_s3075" name="公式" r:id="rId5" imgW="2400300" imgH="596900" progId="Equation.3">
              <p:embed/>
            </p:oleObj>
          </a:graphicData>
        </a:graphic>
      </p:graphicFrame>
      <p:sp>
        <p:nvSpPr>
          <p:cNvPr id="7" name="Line 8"/>
          <p:cNvSpPr>
            <a:spLocks noChangeShapeType="1"/>
          </p:cNvSpPr>
          <p:nvPr/>
        </p:nvSpPr>
        <p:spPr bwMode="auto">
          <a:xfrm>
            <a:off x="2533680" y="2489225"/>
            <a:ext cx="2133600" cy="1066800"/>
          </a:xfrm>
          <a:prstGeom prst="line">
            <a:avLst/>
          </a:prstGeom>
          <a:noFill/>
          <a:ln w="38100">
            <a:solidFill>
              <a:srgbClr val="800000"/>
            </a:solidFill>
            <a:round/>
            <a:headEnd/>
            <a:tailEnd type="triangle" w="med" len="med"/>
          </a:ln>
        </p:spPr>
        <p:txBody>
          <a:bodyPr/>
          <a:lstStyle/>
          <a:p>
            <a:endParaRPr lang="zh-CN" altLang="en-US"/>
          </a:p>
        </p:txBody>
      </p:sp>
      <p:sp>
        <p:nvSpPr>
          <p:cNvPr id="8" name="Line 9"/>
          <p:cNvSpPr>
            <a:spLocks noChangeShapeType="1"/>
          </p:cNvSpPr>
          <p:nvPr/>
        </p:nvSpPr>
        <p:spPr bwMode="auto">
          <a:xfrm flipV="1">
            <a:off x="6572280" y="3741763"/>
            <a:ext cx="304800" cy="1752600"/>
          </a:xfrm>
          <a:prstGeom prst="line">
            <a:avLst/>
          </a:prstGeom>
          <a:noFill/>
          <a:ln w="38100">
            <a:solidFill>
              <a:srgbClr val="800000"/>
            </a:solidFill>
            <a:round/>
            <a:headEnd/>
            <a:tailEnd type="triangle" w="med" len="med"/>
          </a:ln>
        </p:spPr>
        <p:txBody>
          <a:bodyPr/>
          <a:lstStyle/>
          <a:p>
            <a:endParaRPr lang="zh-CN" altLang="en-US"/>
          </a:p>
        </p:txBody>
      </p:sp>
      <p:sp>
        <p:nvSpPr>
          <p:cNvPr id="9" name="Text Box 10"/>
          <p:cNvSpPr txBox="1">
            <a:spLocks noChangeArrowheads="1"/>
          </p:cNvSpPr>
          <p:nvPr/>
        </p:nvSpPr>
        <p:spPr bwMode="auto">
          <a:xfrm>
            <a:off x="308005" y="3578250"/>
            <a:ext cx="1693863" cy="369888"/>
          </a:xfrm>
          <a:prstGeom prst="rect">
            <a:avLst/>
          </a:prstGeom>
          <a:noFill/>
          <a:ln w="12700">
            <a:noFill/>
            <a:miter lim="800000"/>
            <a:headEnd/>
            <a:tailEnd/>
          </a:ln>
        </p:spPr>
        <p:txBody>
          <a:bodyPr wrap="none">
            <a:spAutoFit/>
          </a:bodyPr>
          <a:lstStyle/>
          <a:p>
            <a:r>
              <a:rPr lang="en-US" altLang="zh-CN">
                <a:latin typeface="Gill Sans MT" pitchFamily="34" charset="0"/>
              </a:rPr>
              <a:t>Diffusion rate</a:t>
            </a:r>
            <a:r>
              <a:rPr lang="zh-CN" altLang="en-US">
                <a:latin typeface="Gill Sans MT" pitchFamily="34" charset="0"/>
              </a:rPr>
              <a:t>：</a:t>
            </a:r>
            <a:endParaRPr lang="en-US" altLang="zh-CN">
              <a:latin typeface="Gill Sans MT" pitchFamily="34" charset="0"/>
            </a:endParaRPr>
          </a:p>
        </p:txBody>
      </p:sp>
      <p:graphicFrame>
        <p:nvGraphicFramePr>
          <p:cNvPr id="10" name="Object 4"/>
          <p:cNvGraphicFramePr>
            <a:graphicFrameLocks noChangeAspect="1"/>
          </p:cNvGraphicFramePr>
          <p:nvPr/>
        </p:nvGraphicFramePr>
        <p:xfrm>
          <a:off x="400080" y="4165625"/>
          <a:ext cx="2420938" cy="776288"/>
        </p:xfrm>
        <a:graphic>
          <a:graphicData uri="http://schemas.openxmlformats.org/presentationml/2006/ole">
            <p:oleObj spid="_x0000_s3076" name="公式" r:id="rId6" imgW="1460160" imgH="469800" progId="Equation.3">
              <p:embed/>
            </p:oleObj>
          </a:graphicData>
        </a:graphic>
      </p:graphicFrame>
      <p:sp>
        <p:nvSpPr>
          <p:cNvPr id="11" name="TextBox 11"/>
          <p:cNvSpPr txBox="1">
            <a:spLocks noChangeArrowheads="1"/>
          </p:cNvSpPr>
          <p:nvPr/>
        </p:nvSpPr>
        <p:spPr bwMode="auto">
          <a:xfrm>
            <a:off x="395306" y="785794"/>
            <a:ext cx="5955476" cy="369332"/>
          </a:xfrm>
          <a:prstGeom prst="rect">
            <a:avLst/>
          </a:prstGeom>
          <a:noFill/>
          <a:ln w="9525">
            <a:noFill/>
            <a:miter lim="800000"/>
            <a:headEnd/>
            <a:tailEnd/>
          </a:ln>
        </p:spPr>
        <p:txBody>
          <a:bodyPr wrap="none">
            <a:spAutoFit/>
          </a:bodyPr>
          <a:lstStyle/>
          <a:p>
            <a:r>
              <a:rPr lang="zh-CN" altLang="en-US" dirty="0" smtClean="0">
                <a:latin typeface="+mn-ea"/>
                <a:cs typeface="Times New Roman" pitchFamily="18" charset="0"/>
              </a:rPr>
              <a:t>通过开关电子束来估算储存环内的冷却和加热效应的大小</a:t>
            </a:r>
            <a:endParaRPr lang="zh-CN" altLang="en-US" dirty="0">
              <a:latin typeface="+mn-ea"/>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chor="t" anchorCtr="0"/>
          <a:lstStyle/>
          <a:p>
            <a:r>
              <a:rPr lang="zh-CN" altLang="en-US" dirty="0" smtClean="0">
                <a:solidFill>
                  <a:srgbClr val="C00000"/>
                </a:solidFill>
              </a:rPr>
              <a:t>主要内容</a:t>
            </a:r>
            <a:endParaRPr lang="zh-CN" altLang="en-US" dirty="0">
              <a:solidFill>
                <a:srgbClr val="C00000"/>
              </a:solidFill>
            </a:endParaRPr>
          </a:p>
        </p:txBody>
      </p:sp>
      <p:sp>
        <p:nvSpPr>
          <p:cNvPr id="3" name="内容占位符 2"/>
          <p:cNvSpPr>
            <a:spLocks noGrp="1"/>
          </p:cNvSpPr>
          <p:nvPr>
            <p:ph sz="quarter" idx="1"/>
          </p:nvPr>
        </p:nvSpPr>
        <p:spPr>
          <a:xfrm>
            <a:off x="1214414" y="1214422"/>
            <a:ext cx="7000924" cy="4873752"/>
          </a:xfrm>
        </p:spPr>
        <p:txBody>
          <a:bodyPr/>
          <a:lstStyle/>
          <a:p>
            <a:pPr>
              <a:lnSpc>
                <a:spcPct val="150000"/>
              </a:lnSpc>
            </a:pPr>
            <a:r>
              <a:rPr lang="en-US" altLang="zh-CN" dirty="0" smtClean="0">
                <a:latin typeface="Times New Roman" pitchFamily="18" charset="0"/>
                <a:ea typeface="+mj-ea"/>
                <a:cs typeface="Times New Roman" pitchFamily="18" charset="0"/>
              </a:rPr>
              <a:t>HIRFL-CSR</a:t>
            </a:r>
            <a:r>
              <a:rPr lang="zh-CN" altLang="en-US" dirty="0" smtClean="0">
                <a:latin typeface="Times New Roman" pitchFamily="18" charset="0"/>
                <a:ea typeface="+mj-ea"/>
                <a:cs typeface="Times New Roman" pitchFamily="18" charset="0"/>
              </a:rPr>
              <a:t>电子冷却装置简介</a:t>
            </a:r>
            <a:endParaRPr lang="en-US" altLang="zh-CN" dirty="0" smtClean="0">
              <a:latin typeface="Times New Roman" pitchFamily="18" charset="0"/>
              <a:ea typeface="+mj-ea"/>
              <a:cs typeface="Times New Roman" pitchFamily="18" charset="0"/>
            </a:endParaRPr>
          </a:p>
          <a:p>
            <a:pPr>
              <a:lnSpc>
                <a:spcPct val="150000"/>
              </a:lnSpc>
            </a:pPr>
            <a:r>
              <a:rPr lang="zh-CN" altLang="en-US" dirty="0" smtClean="0">
                <a:latin typeface="Times New Roman" pitchFamily="18" charset="0"/>
                <a:ea typeface="+mj-ea"/>
                <a:cs typeface="Times New Roman" pitchFamily="18" charset="0"/>
              </a:rPr>
              <a:t>纵向冷却力测量</a:t>
            </a:r>
            <a:endParaRPr lang="en-US" altLang="zh-CN" dirty="0" smtClean="0">
              <a:latin typeface="Times New Roman" pitchFamily="18" charset="0"/>
              <a:ea typeface="+mj-ea"/>
              <a:cs typeface="Times New Roman" pitchFamily="18" charset="0"/>
            </a:endParaRPr>
          </a:p>
          <a:p>
            <a:pPr>
              <a:lnSpc>
                <a:spcPct val="150000"/>
              </a:lnSpc>
            </a:pPr>
            <a:r>
              <a:rPr lang="zh-CN" altLang="en-US" dirty="0" smtClean="0">
                <a:latin typeface="Times New Roman" pitchFamily="18" charset="0"/>
                <a:ea typeface="+mj-ea"/>
                <a:cs typeface="Times New Roman" pitchFamily="18" charset="0"/>
              </a:rPr>
              <a:t>横向冷却时间测量</a:t>
            </a:r>
            <a:endParaRPr lang="en-US" altLang="zh-CN" dirty="0" smtClean="0">
              <a:latin typeface="Times New Roman" pitchFamily="18" charset="0"/>
              <a:ea typeface="+mj-ea"/>
              <a:cs typeface="Times New Roman" pitchFamily="18" charset="0"/>
            </a:endParaRPr>
          </a:p>
          <a:p>
            <a:pPr>
              <a:lnSpc>
                <a:spcPct val="150000"/>
              </a:lnSpc>
            </a:pPr>
            <a:r>
              <a:rPr lang="zh-CN" altLang="en-US" dirty="0" smtClean="0">
                <a:latin typeface="Times New Roman" pitchFamily="18" charset="0"/>
                <a:ea typeface="+mj-ea"/>
                <a:cs typeface="Times New Roman" pitchFamily="18" charset="0"/>
              </a:rPr>
              <a:t>冷却束流特性的研究</a:t>
            </a:r>
            <a:endParaRPr lang="en-US" altLang="zh-CN" dirty="0" smtClean="0">
              <a:latin typeface="Times New Roman" pitchFamily="18" charset="0"/>
              <a:ea typeface="+mj-ea"/>
              <a:cs typeface="Times New Roman" pitchFamily="18" charset="0"/>
            </a:endParaRPr>
          </a:p>
          <a:p>
            <a:pPr>
              <a:lnSpc>
                <a:spcPct val="150000"/>
              </a:lnSpc>
            </a:pPr>
            <a:r>
              <a:rPr lang="en-US" altLang="zh-CN" dirty="0" smtClean="0">
                <a:latin typeface="Times New Roman" pitchFamily="18" charset="0"/>
                <a:ea typeface="+mj-ea"/>
                <a:cs typeface="Times New Roman" pitchFamily="18" charset="0"/>
              </a:rPr>
              <a:t>Bunched</a:t>
            </a:r>
            <a:r>
              <a:rPr lang="zh-CN" altLang="en-US" dirty="0" smtClean="0">
                <a:latin typeface="Times New Roman" pitchFamily="18" charset="0"/>
                <a:ea typeface="+mj-ea"/>
                <a:cs typeface="Times New Roman" pitchFamily="18" charset="0"/>
              </a:rPr>
              <a:t>离子束流的</a:t>
            </a:r>
            <a:r>
              <a:rPr lang="zh-CN" altLang="en-US" dirty="0" smtClean="0">
                <a:latin typeface="Times New Roman" pitchFamily="18" charset="0"/>
                <a:ea typeface="+mj-ea"/>
                <a:cs typeface="Times New Roman" pitchFamily="18" charset="0"/>
              </a:rPr>
              <a:t>冷却</a:t>
            </a:r>
            <a:endParaRPr lang="en-US" altLang="zh-CN" dirty="0" smtClean="0">
              <a:latin typeface="Times New Roman" pitchFamily="18" charset="0"/>
              <a:ea typeface="+mj-ea"/>
              <a:cs typeface="Times New Roman" pitchFamily="18" charset="0"/>
            </a:endParaRPr>
          </a:p>
          <a:p>
            <a:pPr>
              <a:lnSpc>
                <a:spcPct val="150000"/>
              </a:lnSpc>
            </a:pPr>
            <a:r>
              <a:rPr lang="zh-CN" altLang="en-US" dirty="0" smtClean="0">
                <a:latin typeface="Times New Roman" pitchFamily="18" charset="0"/>
                <a:ea typeface="+mj-ea"/>
                <a:cs typeface="Times New Roman" pitchFamily="18" charset="0"/>
              </a:rPr>
              <a:t>电子</a:t>
            </a:r>
            <a:r>
              <a:rPr lang="en-US" altLang="zh-CN" dirty="0" smtClean="0">
                <a:latin typeface="Times New Roman" pitchFamily="18" charset="0"/>
                <a:ea typeface="+mj-ea"/>
                <a:cs typeface="Times New Roman" pitchFamily="18" charset="0"/>
              </a:rPr>
              <a:t>-</a:t>
            </a:r>
            <a:r>
              <a:rPr lang="zh-CN" altLang="en-US" dirty="0" smtClean="0">
                <a:latin typeface="Times New Roman" pitchFamily="18" charset="0"/>
                <a:ea typeface="+mj-ea"/>
                <a:cs typeface="Times New Roman" pitchFamily="18" charset="0"/>
              </a:rPr>
              <a:t>离子复合实验</a:t>
            </a:r>
            <a:endParaRPr lang="en-US" altLang="zh-CN" dirty="0" smtClean="0">
              <a:latin typeface="Times New Roman" pitchFamily="18" charset="0"/>
              <a:ea typeface="+mj-ea"/>
              <a:cs typeface="Times New Roman" pitchFamily="18" charset="0"/>
            </a:endParaRPr>
          </a:p>
          <a:p>
            <a:pPr>
              <a:lnSpc>
                <a:spcPct val="150000"/>
              </a:lnSpc>
            </a:pPr>
            <a:r>
              <a:rPr lang="zh-CN" altLang="en-US" dirty="0" smtClean="0">
                <a:latin typeface="Times New Roman" pitchFamily="18" charset="0"/>
                <a:ea typeface="+mj-ea"/>
                <a:cs typeface="Times New Roman" pitchFamily="18" charset="0"/>
              </a:rPr>
              <a:t>总结与讨论</a:t>
            </a:r>
            <a:endParaRPr lang="en-US" altLang="zh-CN" dirty="0" smtClean="0">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57200" y="274638"/>
            <a:ext cx="8686800" cy="1143000"/>
          </a:xfrm>
          <a:prstGeom prst="rect">
            <a:avLst/>
          </a:prstGeom>
        </p:spPr>
        <p:txBody>
          <a:bodyPr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3000" b="0"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离子束团的冷却</a:t>
            </a:r>
            <a:endParaRPr kumimoji="0" lang="zh-CN" altLang="en-US" sz="3000" b="0" i="0" u="none" strike="noStrike" kern="1200" cap="none" spc="0" normalizeH="0" baseline="0" noProof="0" dirty="0">
              <a:ln>
                <a:noFill/>
              </a:ln>
              <a:solidFill>
                <a:srgbClr val="C00000"/>
              </a:solidFill>
              <a:effectLst/>
              <a:uLnTx/>
              <a:uFillTx/>
              <a:latin typeface="Times New Roman" pitchFamily="18" charset="0"/>
              <a:ea typeface="+mj-ea"/>
              <a:cs typeface="Times New Roman" pitchFamily="18" charset="0"/>
            </a:endParaRPr>
          </a:p>
        </p:txBody>
      </p:sp>
      <p:pic>
        <p:nvPicPr>
          <p:cNvPr id="62466" name="Picture 2"/>
          <p:cNvPicPr>
            <a:picLocks noChangeAspect="1" noChangeArrowheads="1"/>
          </p:cNvPicPr>
          <p:nvPr/>
        </p:nvPicPr>
        <p:blipFill>
          <a:blip r:embed="rId2"/>
          <a:srcRect/>
          <a:stretch>
            <a:fillRect/>
          </a:stretch>
        </p:blipFill>
        <p:spPr bwMode="auto">
          <a:xfrm>
            <a:off x="142844" y="1142984"/>
            <a:ext cx="4446046" cy="3636000"/>
          </a:xfrm>
          <a:prstGeom prst="rect">
            <a:avLst/>
          </a:prstGeom>
          <a:solidFill>
            <a:schemeClr val="bg1"/>
          </a:solidFill>
          <a:ln w="9525">
            <a:noFill/>
            <a:miter lim="800000"/>
            <a:headEnd/>
            <a:tailEnd/>
          </a:ln>
        </p:spPr>
      </p:pic>
      <p:pic>
        <p:nvPicPr>
          <p:cNvPr id="62467" name="Picture 3"/>
          <p:cNvPicPr>
            <a:picLocks noChangeAspect="1" noChangeArrowheads="1"/>
          </p:cNvPicPr>
          <p:nvPr/>
        </p:nvPicPr>
        <p:blipFill>
          <a:blip r:embed="rId3"/>
          <a:srcRect/>
          <a:stretch>
            <a:fillRect/>
          </a:stretch>
        </p:blipFill>
        <p:spPr bwMode="auto">
          <a:xfrm>
            <a:off x="4576044" y="1153694"/>
            <a:ext cx="4567988" cy="3204000"/>
          </a:xfrm>
          <a:prstGeom prst="rect">
            <a:avLst/>
          </a:prstGeom>
          <a:solidFill>
            <a:schemeClr val="bg1"/>
          </a:solidFill>
          <a:ln w="9525">
            <a:noFill/>
            <a:miter lim="800000"/>
            <a:headEnd/>
            <a:tailEnd/>
          </a:ln>
        </p:spPr>
      </p:pic>
      <p:pic>
        <p:nvPicPr>
          <p:cNvPr id="62468" name="Picture 4"/>
          <p:cNvPicPr>
            <a:picLocks noChangeAspect="1" noChangeArrowheads="1"/>
          </p:cNvPicPr>
          <p:nvPr/>
        </p:nvPicPr>
        <p:blipFill>
          <a:blip r:embed="rId4"/>
          <a:srcRect/>
          <a:stretch>
            <a:fillRect/>
          </a:stretch>
        </p:blipFill>
        <p:spPr bwMode="auto">
          <a:xfrm>
            <a:off x="3289984" y="4357694"/>
            <a:ext cx="5611131" cy="1428760"/>
          </a:xfrm>
          <a:prstGeom prst="rect">
            <a:avLst/>
          </a:prstGeom>
          <a:noFill/>
          <a:ln w="9525">
            <a:noFill/>
            <a:miter lim="800000"/>
            <a:headEnd/>
            <a:tailEnd/>
          </a:ln>
        </p:spPr>
      </p:pic>
      <p:sp>
        <p:nvSpPr>
          <p:cNvPr id="6" name="TextBox 5"/>
          <p:cNvSpPr txBox="1"/>
          <p:nvPr/>
        </p:nvSpPr>
        <p:spPr>
          <a:xfrm>
            <a:off x="428596" y="5988626"/>
            <a:ext cx="7109639" cy="369332"/>
          </a:xfrm>
          <a:prstGeom prst="rect">
            <a:avLst/>
          </a:prstGeom>
          <a:noFill/>
        </p:spPr>
        <p:txBody>
          <a:bodyPr wrap="none" rtlCol="0">
            <a:spAutoFit/>
          </a:bodyPr>
          <a:lstStyle/>
          <a:p>
            <a:r>
              <a:rPr lang="zh-CN" altLang="en-US" dirty="0" smtClean="0"/>
              <a:t>当流强较大时，束团长度的增长是否由于电子冷却带来的不稳定性？</a:t>
            </a:r>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4" name="图片 3" descr="Unilac and negetive_point_01.png"/>
          <p:cNvPicPr>
            <a:picLocks noChangeAspect="1"/>
          </p:cNvPicPr>
          <p:nvPr/>
        </p:nvPicPr>
        <p:blipFill>
          <a:blip r:embed="rId2"/>
          <a:srcRect l="7812" t="8345" r="11718"/>
          <a:stretch>
            <a:fillRect/>
          </a:stretch>
        </p:blipFill>
        <p:spPr>
          <a:xfrm>
            <a:off x="1500166" y="1643050"/>
            <a:ext cx="6148731" cy="4860000"/>
          </a:xfrm>
          <a:prstGeom prst="rect">
            <a:avLst/>
          </a:prstGeom>
        </p:spPr>
      </p:pic>
      <p:sp>
        <p:nvSpPr>
          <p:cNvPr id="5" name="标题 1"/>
          <p:cNvSpPr txBox="1">
            <a:spLocks/>
          </p:cNvSpPr>
          <p:nvPr/>
        </p:nvSpPr>
        <p:spPr>
          <a:xfrm>
            <a:off x="457200" y="274638"/>
            <a:ext cx="8686800" cy="1143000"/>
          </a:xfrm>
          <a:prstGeom prst="rect">
            <a:avLst/>
          </a:prstGeom>
        </p:spPr>
        <p:txBody>
          <a:bodyPr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3000" b="0"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电子</a:t>
            </a:r>
            <a:r>
              <a:rPr kumimoji="0" lang="en-US" altLang="zh-CN" sz="3000" b="0"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a:t>
            </a:r>
            <a:r>
              <a:rPr kumimoji="0" lang="zh-CN" altLang="en-US" sz="3000" b="0"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离子复合实验</a:t>
            </a:r>
            <a:endParaRPr kumimoji="0" lang="zh-CN" altLang="en-US" sz="3000" b="0" i="0" u="none" strike="noStrike" kern="1200" cap="none" spc="0" normalizeH="0" baseline="0" noProof="0" dirty="0">
              <a:ln>
                <a:noFill/>
              </a:ln>
              <a:solidFill>
                <a:srgbClr val="C00000"/>
              </a:solidFill>
              <a:effectLst/>
              <a:uLnTx/>
              <a:uFillTx/>
              <a:latin typeface="Times New Roman" pitchFamily="18" charset="0"/>
              <a:ea typeface="+mj-ea"/>
              <a:cs typeface="Times New Roman" pitchFamily="18" charset="0"/>
            </a:endParaRPr>
          </a:p>
        </p:txBody>
      </p:sp>
      <p:sp>
        <p:nvSpPr>
          <p:cNvPr id="6" name="TextBox 5"/>
          <p:cNvSpPr txBox="1"/>
          <p:nvPr/>
        </p:nvSpPr>
        <p:spPr>
          <a:xfrm>
            <a:off x="1000100" y="928670"/>
            <a:ext cx="6728124" cy="369332"/>
          </a:xfrm>
          <a:prstGeom prst="rect">
            <a:avLst/>
          </a:prstGeom>
          <a:noFill/>
        </p:spPr>
        <p:txBody>
          <a:bodyPr wrap="none" rtlCol="0">
            <a:spAutoFit/>
          </a:bodyPr>
          <a:lstStyle/>
          <a:p>
            <a:pPr>
              <a:buFont typeface="Wingdings" pitchFamily="2" charset="2"/>
              <a:buChar char="Ø"/>
            </a:pPr>
            <a:r>
              <a:rPr lang="zh-CN" altLang="en-US" dirty="0" smtClean="0">
                <a:solidFill>
                  <a:srgbClr val="002060"/>
                </a:solidFill>
              </a:rPr>
              <a:t>   电子冷却不仅可以用于束流冷却，更可以作为物理实验的平台</a:t>
            </a:r>
            <a:endParaRPr lang="zh-CN" altLang="en-US" dirty="0">
              <a:solidFill>
                <a:srgbClr val="002060"/>
              </a:solidFill>
            </a:endParaRPr>
          </a:p>
        </p:txBody>
      </p:sp>
      <p:sp>
        <p:nvSpPr>
          <p:cNvPr id="7" name="TextBox 6"/>
          <p:cNvSpPr txBox="1"/>
          <p:nvPr/>
        </p:nvSpPr>
        <p:spPr>
          <a:xfrm>
            <a:off x="5357818" y="2857496"/>
            <a:ext cx="1935145" cy="369332"/>
          </a:xfrm>
          <a:prstGeom prst="rect">
            <a:avLst/>
          </a:prstGeom>
          <a:noFill/>
        </p:spPr>
        <p:txBody>
          <a:bodyPr wrap="none" rtlCol="0">
            <a:spAutoFit/>
          </a:bodyPr>
          <a:lstStyle/>
          <a:p>
            <a:r>
              <a:rPr lang="en-US" altLang="zh-CN" dirty="0" smtClean="0"/>
              <a:t>8.5</a:t>
            </a:r>
            <a:r>
              <a:rPr lang="zh-CN" altLang="en-US" dirty="0" smtClean="0"/>
              <a:t> </a:t>
            </a:r>
            <a:r>
              <a:rPr lang="en-US" altLang="zh-CN" dirty="0" smtClean="0"/>
              <a:t>MeV/u</a:t>
            </a:r>
            <a:r>
              <a:rPr lang="zh-CN" altLang="en-US" dirty="0" smtClean="0"/>
              <a:t>  </a:t>
            </a:r>
            <a:r>
              <a:rPr lang="en-US" altLang="zh-CN" dirty="0" smtClean="0"/>
              <a:t>Ar</a:t>
            </a:r>
            <a:r>
              <a:rPr lang="en-US" altLang="zh-CN" baseline="30000" dirty="0" smtClean="0"/>
              <a:t>15+</a:t>
            </a:r>
            <a:endParaRPr lang="zh-CN" altLang="en-US" baseline="30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686800" cy="1143000"/>
          </a:xfrm>
        </p:spPr>
        <p:txBody>
          <a:bodyPr anchor="t" anchorCtr="0">
            <a:normAutofit/>
          </a:bodyPr>
          <a:lstStyle/>
          <a:p>
            <a:r>
              <a:rPr lang="zh-CN" altLang="en-US" cap="none" dirty="0" smtClean="0">
                <a:solidFill>
                  <a:srgbClr val="C00000"/>
                </a:solidFill>
                <a:latin typeface="Times New Roman" pitchFamily="18" charset="0"/>
                <a:cs typeface="Times New Roman" pitchFamily="18" charset="0"/>
              </a:rPr>
              <a:t>总结与讨论</a:t>
            </a:r>
            <a:endParaRPr lang="zh-CN" altLang="en-US" cap="none" dirty="0">
              <a:solidFill>
                <a:srgbClr val="C00000"/>
              </a:solidFill>
              <a:latin typeface="Times New Roman" pitchFamily="18" charset="0"/>
              <a:cs typeface="Times New Roman" pitchFamily="18" charset="0"/>
            </a:endParaRPr>
          </a:p>
        </p:txBody>
      </p:sp>
      <p:sp>
        <p:nvSpPr>
          <p:cNvPr id="3" name="TextBox 2"/>
          <p:cNvSpPr txBox="1"/>
          <p:nvPr/>
        </p:nvSpPr>
        <p:spPr>
          <a:xfrm>
            <a:off x="357158" y="1142984"/>
            <a:ext cx="8572560" cy="4916089"/>
          </a:xfrm>
          <a:prstGeom prst="rect">
            <a:avLst/>
          </a:prstGeom>
          <a:noFill/>
        </p:spPr>
        <p:txBody>
          <a:bodyPr wrap="square" rtlCol="0">
            <a:spAutoFit/>
          </a:bodyPr>
          <a:lstStyle/>
          <a:p>
            <a:pPr>
              <a:lnSpc>
                <a:spcPct val="200000"/>
              </a:lnSpc>
              <a:buFont typeface="Wingdings" pitchFamily="2" charset="2"/>
              <a:buChar char="Ø"/>
            </a:pPr>
            <a:r>
              <a:rPr lang="en-US" altLang="zh-CN" sz="2000" dirty="0" smtClean="0">
                <a:solidFill>
                  <a:srgbClr val="002060"/>
                </a:solidFill>
              </a:rPr>
              <a:t> </a:t>
            </a:r>
            <a:r>
              <a:rPr lang="zh-CN" altLang="en-US" sz="2000" dirty="0" smtClean="0">
                <a:solidFill>
                  <a:srgbClr val="002060"/>
                </a:solidFill>
              </a:rPr>
              <a:t> </a:t>
            </a:r>
            <a:r>
              <a:rPr lang="en-US" altLang="zh-CN" sz="2000" dirty="0" smtClean="0">
                <a:solidFill>
                  <a:srgbClr val="002060"/>
                </a:solidFill>
              </a:rPr>
              <a:t>HIRFL-CSR</a:t>
            </a:r>
            <a:r>
              <a:rPr lang="zh-CN" altLang="en-US" sz="2000" dirty="0" smtClean="0">
                <a:solidFill>
                  <a:srgbClr val="002060"/>
                </a:solidFill>
              </a:rPr>
              <a:t>的两台电子冷却装置的运行显著提高了储存束流的品质</a:t>
            </a:r>
            <a:endParaRPr lang="en-US" altLang="zh-CN" sz="2000" dirty="0" smtClean="0">
              <a:solidFill>
                <a:srgbClr val="002060"/>
              </a:solidFill>
            </a:endParaRPr>
          </a:p>
          <a:p>
            <a:pPr>
              <a:lnSpc>
                <a:spcPct val="200000"/>
              </a:lnSpc>
              <a:buFont typeface="Wingdings" pitchFamily="2" charset="2"/>
              <a:buChar char="Ø"/>
            </a:pPr>
            <a:r>
              <a:rPr lang="zh-CN" altLang="en-US" sz="2000" dirty="0" smtClean="0">
                <a:solidFill>
                  <a:srgbClr val="002060"/>
                </a:solidFill>
              </a:rPr>
              <a:t>  采用快速改变电子束能量的方法初步测量了纵向冷却力，并据此对冷却装置的运行进行优化</a:t>
            </a:r>
            <a:endParaRPr lang="en-US" altLang="zh-CN" sz="2000" dirty="0" smtClean="0">
              <a:solidFill>
                <a:srgbClr val="002060"/>
              </a:solidFill>
            </a:endParaRPr>
          </a:p>
          <a:p>
            <a:pPr>
              <a:lnSpc>
                <a:spcPct val="200000"/>
              </a:lnSpc>
              <a:buFont typeface="Wingdings" pitchFamily="2" charset="2"/>
              <a:buChar char="Ø"/>
            </a:pPr>
            <a:r>
              <a:rPr lang="zh-CN" altLang="en-US" sz="2000" dirty="0" smtClean="0">
                <a:solidFill>
                  <a:srgbClr val="002060"/>
                </a:solidFill>
              </a:rPr>
              <a:t> </a:t>
            </a:r>
            <a:r>
              <a:rPr lang="zh-CN" altLang="en-US" sz="2000" dirty="0" smtClean="0">
                <a:solidFill>
                  <a:srgbClr val="002060"/>
                </a:solidFill>
              </a:rPr>
              <a:t> 缺乏非阻挡型剖面探测器来研究横向冷却效果的测量，目前只能通过分析束流损失来估算横向冷却的效果</a:t>
            </a:r>
            <a:endParaRPr lang="en-US" altLang="zh-CN" sz="2000" dirty="0" smtClean="0">
              <a:solidFill>
                <a:srgbClr val="002060"/>
              </a:solidFill>
            </a:endParaRPr>
          </a:p>
          <a:p>
            <a:pPr>
              <a:lnSpc>
                <a:spcPct val="200000"/>
              </a:lnSpc>
              <a:buFont typeface="Wingdings" pitchFamily="2" charset="2"/>
              <a:buChar char="Ø"/>
            </a:pPr>
            <a:r>
              <a:rPr lang="zh-CN" altLang="en-US" sz="2000" dirty="0" smtClean="0">
                <a:solidFill>
                  <a:srgbClr val="002060"/>
                </a:solidFill>
              </a:rPr>
              <a:t>  由</a:t>
            </a:r>
            <a:r>
              <a:rPr lang="en-US" altLang="zh-CN" sz="2000" dirty="0" smtClean="0">
                <a:solidFill>
                  <a:srgbClr val="002060"/>
                </a:solidFill>
              </a:rPr>
              <a:t>Schottky</a:t>
            </a:r>
            <a:r>
              <a:rPr lang="zh-CN" altLang="en-US" sz="2000" dirty="0" smtClean="0">
                <a:solidFill>
                  <a:srgbClr val="002060"/>
                </a:solidFill>
              </a:rPr>
              <a:t>信号获得的动量分散信息反映了冷却束流的特性，最好能够结合束流尺寸的变化做进一步分析</a:t>
            </a:r>
            <a:endParaRPr lang="en-US" altLang="zh-CN" sz="2000" dirty="0" smtClean="0">
              <a:solidFill>
                <a:srgbClr val="002060"/>
              </a:solidFill>
            </a:endParaRPr>
          </a:p>
          <a:p>
            <a:pPr>
              <a:lnSpc>
                <a:spcPct val="200000"/>
              </a:lnSpc>
              <a:buFont typeface="Wingdings" pitchFamily="2" charset="2"/>
              <a:buChar char="Ø"/>
            </a:pPr>
            <a:r>
              <a:rPr lang="zh-CN" altLang="en-US" sz="2000" dirty="0" smtClean="0">
                <a:solidFill>
                  <a:srgbClr val="002060"/>
                </a:solidFill>
              </a:rPr>
              <a:t> </a:t>
            </a:r>
            <a:r>
              <a:rPr lang="zh-CN" altLang="en-US" sz="2000" dirty="0" smtClean="0">
                <a:solidFill>
                  <a:srgbClr val="002060"/>
                </a:solidFill>
              </a:rPr>
              <a:t> 强流冷却束流的不稳定性是影响储存离子数目提高的关键因素</a:t>
            </a:r>
            <a:endParaRPr lang="zh-CN" altLang="en-US" sz="2000" dirty="0">
              <a:solidFill>
                <a:srgbClr val="00206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86080" y="2895600"/>
            <a:ext cx="6172200" cy="2053590"/>
          </a:xfrm>
        </p:spPr>
        <p:txBody>
          <a:bodyPr>
            <a:normAutofit/>
          </a:bodyPr>
          <a:lstStyle/>
          <a:p>
            <a:r>
              <a:rPr lang="zh-CN" altLang="en-US" sz="7200" dirty="0" smtClean="0"/>
              <a:t>谢谢大家！</a:t>
            </a:r>
            <a:endParaRPr lang="zh-CN" altLang="en-US" sz="7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686800" cy="1143000"/>
          </a:xfrm>
        </p:spPr>
        <p:txBody>
          <a:bodyPr anchor="t" anchorCtr="0">
            <a:normAutofit/>
          </a:bodyPr>
          <a:lstStyle/>
          <a:p>
            <a:r>
              <a:rPr lang="en-US" altLang="zh-CN" cap="none" dirty="0" smtClean="0">
                <a:solidFill>
                  <a:srgbClr val="C00000"/>
                </a:solidFill>
                <a:latin typeface="Times New Roman" pitchFamily="18" charset="0"/>
                <a:cs typeface="Times New Roman" pitchFamily="18" charset="0"/>
              </a:rPr>
              <a:t>HIRFL-CSR</a:t>
            </a:r>
            <a:r>
              <a:rPr lang="zh-CN" altLang="en-US" cap="none" dirty="0" smtClean="0">
                <a:solidFill>
                  <a:srgbClr val="C00000"/>
                </a:solidFill>
                <a:latin typeface="Times New Roman" pitchFamily="18" charset="0"/>
                <a:cs typeface="Times New Roman" pitchFamily="18" charset="0"/>
              </a:rPr>
              <a:t>电子冷却系统</a:t>
            </a:r>
            <a:endParaRPr lang="zh-CN" altLang="en-US" cap="none" dirty="0">
              <a:solidFill>
                <a:srgbClr val="C00000"/>
              </a:solidFill>
              <a:latin typeface="Times New Roman" pitchFamily="18" charset="0"/>
              <a:cs typeface="Times New Roman" pitchFamily="18" charset="0"/>
            </a:endParaRPr>
          </a:p>
        </p:txBody>
      </p:sp>
      <p:pic>
        <p:nvPicPr>
          <p:cNvPr id="5" name="图片 32" descr="总图\h-csr-color-2-26.wmf"/>
          <p:cNvPicPr>
            <a:picLocks noChangeAspect="1" noChangeArrowheads="1"/>
          </p:cNvPicPr>
          <p:nvPr/>
        </p:nvPicPr>
        <p:blipFill>
          <a:blip r:embed="rId2">
            <a:lum bright="-20000" contrast="40000"/>
          </a:blip>
          <a:srcRect l="20032" t="16829" r="54562" b="39828"/>
          <a:stretch>
            <a:fillRect/>
          </a:stretch>
        </p:blipFill>
        <p:spPr bwMode="auto">
          <a:xfrm rot="5400000">
            <a:off x="1849650" y="-63755"/>
            <a:ext cx="5574025" cy="7416000"/>
          </a:xfrm>
          <a:prstGeom prst="snip2DiagRect">
            <a:avLst/>
          </a:prstGeom>
          <a:noFill/>
          <a:ln w="9525">
            <a:solidFill>
              <a:srgbClr val="002060"/>
            </a:solidFill>
            <a:miter lim="800000"/>
            <a:headEnd/>
            <a:tailEnd/>
          </a:ln>
          <a:effectLst>
            <a:glow rad="101600">
              <a:schemeClr val="accent5">
                <a:satMod val="175000"/>
                <a:alpha val="40000"/>
              </a:schemeClr>
            </a:glow>
          </a:effectLst>
        </p:spPr>
      </p:pic>
      <p:pic>
        <p:nvPicPr>
          <p:cNvPr id="16" name="Picture 5" descr="主环电子冷却1"/>
          <p:cNvPicPr>
            <a:picLocks noChangeAspect="1" noChangeArrowheads="1"/>
          </p:cNvPicPr>
          <p:nvPr/>
        </p:nvPicPr>
        <p:blipFill>
          <a:blip r:embed="rId3" cstate="email"/>
          <a:srcRect/>
          <a:stretch>
            <a:fillRect/>
          </a:stretch>
        </p:blipFill>
        <p:spPr bwMode="auto">
          <a:xfrm>
            <a:off x="714348" y="2214554"/>
            <a:ext cx="3643338" cy="4333884"/>
          </a:xfrm>
          <a:prstGeom prst="rect">
            <a:avLst/>
          </a:prstGeom>
          <a:noFill/>
        </p:spPr>
      </p:pic>
      <p:pic>
        <p:nvPicPr>
          <p:cNvPr id="17" name="Picture 9" descr="实验环电子冷却01"/>
          <p:cNvPicPr>
            <a:picLocks noChangeAspect="1" noChangeArrowheads="1"/>
          </p:cNvPicPr>
          <p:nvPr/>
        </p:nvPicPr>
        <p:blipFill>
          <a:blip r:embed="rId4" cstate="email"/>
          <a:srcRect/>
          <a:stretch>
            <a:fillRect/>
          </a:stretch>
        </p:blipFill>
        <p:spPr bwMode="auto">
          <a:xfrm>
            <a:off x="4929190" y="785794"/>
            <a:ext cx="3786182" cy="441239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686800" cy="1143000"/>
          </a:xfrm>
        </p:spPr>
        <p:txBody>
          <a:bodyPr anchor="t" anchorCtr="0">
            <a:normAutofit/>
          </a:bodyPr>
          <a:lstStyle/>
          <a:p>
            <a:r>
              <a:rPr lang="en-US" altLang="zh-CN" cap="none" dirty="0" smtClean="0">
                <a:solidFill>
                  <a:srgbClr val="C00000"/>
                </a:solidFill>
                <a:latin typeface="Times New Roman" pitchFamily="18" charset="0"/>
                <a:cs typeface="Times New Roman" pitchFamily="18" charset="0"/>
              </a:rPr>
              <a:t>35kV</a:t>
            </a:r>
            <a:r>
              <a:rPr lang="zh-CN" altLang="en-US" cap="none" dirty="0" smtClean="0">
                <a:solidFill>
                  <a:srgbClr val="C00000"/>
                </a:solidFill>
                <a:latin typeface="Times New Roman" pitchFamily="18" charset="0"/>
                <a:cs typeface="Times New Roman" pitchFamily="18" charset="0"/>
              </a:rPr>
              <a:t>电子冷却装置</a:t>
            </a:r>
            <a:r>
              <a:rPr lang="en-US" altLang="zh-CN" cap="none" dirty="0" smtClean="0">
                <a:solidFill>
                  <a:srgbClr val="C00000"/>
                </a:solidFill>
                <a:latin typeface="Times New Roman" pitchFamily="18" charset="0"/>
                <a:cs typeface="Times New Roman" pitchFamily="18" charset="0"/>
              </a:rPr>
              <a:t>@CSRm</a:t>
            </a:r>
            <a:endParaRPr lang="zh-CN" altLang="en-US" cap="none" dirty="0">
              <a:solidFill>
                <a:srgbClr val="C00000"/>
              </a:solidFill>
              <a:latin typeface="Times New Roman" pitchFamily="18" charset="0"/>
              <a:cs typeface="Times New Roman" pitchFamily="18" charset="0"/>
            </a:endParaRPr>
          </a:p>
        </p:txBody>
      </p:sp>
      <p:pic>
        <p:nvPicPr>
          <p:cNvPr id="5121" name="Picture 1"/>
          <p:cNvPicPr>
            <a:picLocks noChangeAspect="1" noChangeArrowheads="1"/>
          </p:cNvPicPr>
          <p:nvPr/>
        </p:nvPicPr>
        <p:blipFill>
          <a:blip r:embed="rId2"/>
          <a:srcRect/>
          <a:stretch>
            <a:fillRect/>
          </a:stretch>
        </p:blipFill>
        <p:spPr bwMode="auto">
          <a:xfrm rot="16200000">
            <a:off x="2522406" y="-86762"/>
            <a:ext cx="4105995" cy="8280000"/>
          </a:xfrm>
          <a:prstGeom prst="rect">
            <a:avLst/>
          </a:prstGeom>
          <a:noFill/>
          <a:ln w="9525">
            <a:noFill/>
            <a:miter lim="800000"/>
            <a:headEnd/>
            <a:tailEnd/>
          </a:ln>
          <a:effectLst/>
        </p:spPr>
      </p:pic>
      <p:sp>
        <p:nvSpPr>
          <p:cNvPr id="4" name="矩形 3"/>
          <p:cNvSpPr/>
          <p:nvPr/>
        </p:nvSpPr>
        <p:spPr>
          <a:xfrm>
            <a:off x="2428860" y="2285992"/>
            <a:ext cx="1571636" cy="1214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rot="5400000">
            <a:off x="913558" y="3216139"/>
            <a:ext cx="648000" cy="1588"/>
          </a:xfrm>
          <a:prstGeom prst="line">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弧形 6"/>
          <p:cNvSpPr/>
          <p:nvPr/>
        </p:nvSpPr>
        <p:spPr>
          <a:xfrm rot="10800000">
            <a:off x="1238164" y="2428867"/>
            <a:ext cx="2357454" cy="2071703"/>
          </a:xfrm>
          <a:prstGeom prst="arc">
            <a:avLst/>
          </a:prstGeom>
          <a:ln w="762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8" name="直接连接符 7"/>
          <p:cNvCxnSpPr/>
          <p:nvPr/>
        </p:nvCxnSpPr>
        <p:spPr>
          <a:xfrm rot="5400000">
            <a:off x="7516567" y="3056201"/>
            <a:ext cx="756000" cy="1588"/>
          </a:xfrm>
          <a:prstGeom prst="line">
            <a:avLst/>
          </a:prstGeom>
          <a:ln w="762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弧形 8"/>
          <p:cNvSpPr/>
          <p:nvPr/>
        </p:nvSpPr>
        <p:spPr>
          <a:xfrm rot="10800000">
            <a:off x="6798453" y="2178928"/>
            <a:ext cx="2357454" cy="2071703"/>
          </a:xfrm>
          <a:prstGeom prst="arc">
            <a:avLst/>
          </a:prstGeom>
          <a:ln w="76200">
            <a:solidFill>
              <a:srgbClr val="FF0000"/>
            </a:solidFill>
            <a:headEnd type="triangle" w="med" len="med"/>
            <a:tailEnd type="none" w="med" len="med"/>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1" name="直接连接符 10"/>
          <p:cNvCxnSpPr/>
          <p:nvPr/>
        </p:nvCxnSpPr>
        <p:spPr>
          <a:xfrm>
            <a:off x="2285984" y="4500570"/>
            <a:ext cx="4680000" cy="1588"/>
          </a:xfrm>
          <a:prstGeom prst="line">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88032" y="4500570"/>
            <a:ext cx="8856000" cy="1588"/>
          </a:xfrm>
          <a:prstGeom prst="line">
            <a:avLst/>
          </a:prstGeom>
          <a:ln w="762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2910" y="928670"/>
            <a:ext cx="8001056" cy="1015663"/>
          </a:xfrm>
          <a:prstGeom prst="rect">
            <a:avLst/>
          </a:prstGeom>
          <a:noFill/>
        </p:spPr>
        <p:txBody>
          <a:bodyPr wrap="square" rtlCol="0">
            <a:spAutoFit/>
          </a:bodyPr>
          <a:lstStyle/>
          <a:p>
            <a:pPr>
              <a:lnSpc>
                <a:spcPct val="150000"/>
              </a:lnSpc>
            </a:pPr>
            <a:r>
              <a:rPr lang="zh-CN" altLang="en-US" sz="2000" dirty="0" smtClean="0"/>
              <a:t>一台电子冷却装置即是一台完整的电子加速器，包括电子枪、传输磁场、收集器以及高压、真空、水冷等系统。</a:t>
            </a:r>
            <a:endParaRPr lang="zh-CN" alt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214314" y="2285992"/>
            <a:ext cx="8858280" cy="3864930"/>
            <a:chOff x="285720" y="4136102"/>
            <a:chExt cx="8858280" cy="3864930"/>
          </a:xfrm>
        </p:grpSpPr>
        <p:grpSp>
          <p:nvGrpSpPr>
            <p:cNvPr id="18" name="组合 17"/>
            <p:cNvGrpSpPr/>
            <p:nvPr/>
          </p:nvGrpSpPr>
          <p:grpSpPr>
            <a:xfrm>
              <a:off x="4104448" y="5572140"/>
              <a:ext cx="1944000" cy="1080000"/>
              <a:chOff x="435404" y="2000240"/>
              <a:chExt cx="8280000" cy="4105995"/>
            </a:xfrm>
          </p:grpSpPr>
          <p:pic>
            <p:nvPicPr>
              <p:cNvPr id="5121" name="Picture 1"/>
              <p:cNvPicPr>
                <a:picLocks noChangeAspect="1" noChangeArrowheads="1"/>
              </p:cNvPicPr>
              <p:nvPr/>
            </p:nvPicPr>
            <p:blipFill>
              <a:blip r:embed="rId2" cstate="email"/>
              <a:srcRect/>
              <a:stretch>
                <a:fillRect/>
              </a:stretch>
            </p:blipFill>
            <p:spPr bwMode="auto">
              <a:xfrm rot="16200000">
                <a:off x="2522406" y="-86762"/>
                <a:ext cx="4105995" cy="8280000"/>
              </a:xfrm>
              <a:prstGeom prst="rect">
                <a:avLst/>
              </a:prstGeom>
              <a:noFill/>
              <a:ln w="9525">
                <a:noFill/>
                <a:miter lim="800000"/>
                <a:headEnd/>
                <a:tailEnd/>
              </a:ln>
              <a:effectLst/>
            </p:spPr>
          </p:pic>
          <p:sp>
            <p:nvSpPr>
              <p:cNvPr id="4" name="矩形 3"/>
              <p:cNvSpPr/>
              <p:nvPr/>
            </p:nvSpPr>
            <p:spPr>
              <a:xfrm>
                <a:off x="2428860" y="2285992"/>
                <a:ext cx="1571636" cy="1214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图片 16" descr="1.eps"/>
            <p:cNvPicPr>
              <a:picLocks noChangeAspect="1"/>
            </p:cNvPicPr>
            <p:nvPr/>
          </p:nvPicPr>
          <p:blipFill>
            <a:blip r:embed="rId3"/>
            <a:srcRect b="49833"/>
            <a:stretch>
              <a:fillRect/>
            </a:stretch>
          </p:blipFill>
          <p:spPr>
            <a:xfrm>
              <a:off x="285720" y="4136102"/>
              <a:ext cx="8858280" cy="3864930"/>
            </a:xfrm>
            <a:prstGeom prst="rect">
              <a:avLst/>
            </a:prstGeom>
          </p:spPr>
        </p:pic>
      </p:grpSp>
      <p:sp>
        <p:nvSpPr>
          <p:cNvPr id="2" name="标题 1"/>
          <p:cNvSpPr>
            <a:spLocks noGrp="1"/>
          </p:cNvSpPr>
          <p:nvPr>
            <p:ph type="title"/>
          </p:nvPr>
        </p:nvSpPr>
        <p:spPr>
          <a:xfrm>
            <a:off x="457200" y="274638"/>
            <a:ext cx="8686800" cy="1143000"/>
          </a:xfrm>
        </p:spPr>
        <p:txBody>
          <a:bodyPr anchor="t" anchorCtr="0">
            <a:normAutofit/>
          </a:bodyPr>
          <a:lstStyle/>
          <a:p>
            <a:r>
              <a:rPr lang="en-US" altLang="zh-CN" cap="none" dirty="0" smtClean="0">
                <a:solidFill>
                  <a:srgbClr val="C00000"/>
                </a:solidFill>
                <a:latin typeface="Times New Roman" pitchFamily="18" charset="0"/>
                <a:cs typeface="Times New Roman" pitchFamily="18" charset="0"/>
              </a:rPr>
              <a:t>35kV</a:t>
            </a:r>
            <a:r>
              <a:rPr lang="zh-CN" altLang="en-US" cap="none" dirty="0" smtClean="0">
                <a:solidFill>
                  <a:srgbClr val="C00000"/>
                </a:solidFill>
                <a:latin typeface="Times New Roman" pitchFamily="18" charset="0"/>
                <a:cs typeface="Times New Roman" pitchFamily="18" charset="0"/>
              </a:rPr>
              <a:t>电子冷却装置</a:t>
            </a:r>
            <a:r>
              <a:rPr lang="en-US" altLang="zh-CN" cap="none" dirty="0" smtClean="0">
                <a:solidFill>
                  <a:srgbClr val="C00000"/>
                </a:solidFill>
                <a:latin typeface="Times New Roman" pitchFamily="18" charset="0"/>
                <a:cs typeface="Times New Roman" pitchFamily="18" charset="0"/>
              </a:rPr>
              <a:t>@CSRm</a:t>
            </a:r>
            <a:endParaRPr lang="zh-CN" altLang="en-US" cap="none" dirty="0">
              <a:solidFill>
                <a:srgbClr val="C00000"/>
              </a:solidFill>
              <a:latin typeface="Times New Roman" pitchFamily="18" charset="0"/>
              <a:cs typeface="Times New Roman" pitchFamily="18" charset="0"/>
            </a:endParaRPr>
          </a:p>
        </p:txBody>
      </p:sp>
      <p:sp>
        <p:nvSpPr>
          <p:cNvPr id="15" name="TextBox 14"/>
          <p:cNvSpPr txBox="1"/>
          <p:nvPr/>
        </p:nvSpPr>
        <p:spPr>
          <a:xfrm>
            <a:off x="642910" y="928670"/>
            <a:ext cx="8001056" cy="1477328"/>
          </a:xfrm>
          <a:prstGeom prst="rect">
            <a:avLst/>
          </a:prstGeom>
          <a:noFill/>
        </p:spPr>
        <p:txBody>
          <a:bodyPr wrap="square" rtlCol="0">
            <a:spAutoFit/>
          </a:bodyPr>
          <a:lstStyle/>
          <a:p>
            <a:pPr>
              <a:lnSpc>
                <a:spcPct val="150000"/>
              </a:lnSpc>
            </a:pPr>
            <a:r>
              <a:rPr lang="zh-CN" altLang="en-US" sz="2000" dirty="0" smtClean="0"/>
              <a:t>由于电子冷却装置磁场的影响，在储存环中，需要采用补偿螺线管来消除冷却段纵向磁场带来的耦合效应，用校正磁铁来校正横向磁场分量造成的局部闭轨畸变。</a:t>
            </a:r>
            <a:endParaRPr lang="zh-CN" alt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2"/>
          <a:srcRect/>
          <a:stretch>
            <a:fillRect/>
          </a:stretch>
        </p:blipFill>
        <p:spPr bwMode="auto">
          <a:xfrm rot="16200000">
            <a:off x="2522406" y="-86762"/>
            <a:ext cx="4105995" cy="8280000"/>
          </a:xfrm>
          <a:prstGeom prst="rect">
            <a:avLst/>
          </a:prstGeom>
          <a:noFill/>
          <a:ln w="9525">
            <a:noFill/>
            <a:miter lim="800000"/>
            <a:headEnd/>
            <a:tailEnd/>
          </a:ln>
          <a:effectLst/>
        </p:spPr>
      </p:pic>
      <p:sp>
        <p:nvSpPr>
          <p:cNvPr id="36" name="矩形 35"/>
          <p:cNvSpPr/>
          <p:nvPr/>
        </p:nvSpPr>
        <p:spPr>
          <a:xfrm>
            <a:off x="142844" y="1857364"/>
            <a:ext cx="8858312" cy="4357718"/>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9" name="表格 58"/>
          <p:cNvGraphicFramePr>
            <a:graphicFrameLocks noGrp="1"/>
          </p:cNvGraphicFramePr>
          <p:nvPr/>
        </p:nvGraphicFramePr>
        <p:xfrm>
          <a:off x="214278" y="1608476"/>
          <a:ext cx="8715440" cy="4820920"/>
        </p:xfrm>
        <a:graphic>
          <a:graphicData uri="http://schemas.openxmlformats.org/drawingml/2006/table">
            <a:tbl>
              <a:tblPr firstRow="1" bandRow="1">
                <a:tableStyleId>{5C22544A-7EE6-4342-B048-85BDC9FD1C3A}</a:tableStyleId>
              </a:tblPr>
              <a:tblGrid>
                <a:gridCol w="2178860"/>
                <a:gridCol w="2178860"/>
                <a:gridCol w="2178860"/>
                <a:gridCol w="2178860"/>
              </a:tblGrid>
              <a:tr h="370840">
                <a:tc>
                  <a:txBody>
                    <a:bodyPr/>
                    <a:lstStyle/>
                    <a:p>
                      <a:r>
                        <a:rPr lang="zh-CN" altLang="en-US" sz="1600" dirty="0" smtClean="0">
                          <a:solidFill>
                            <a:schemeClr val="tx1"/>
                          </a:solidFill>
                          <a:latin typeface="Times New Roman" pitchFamily="18" charset="0"/>
                          <a:cs typeface="Times New Roman" pitchFamily="18" charset="0"/>
                        </a:rPr>
                        <a:t>离子种类</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CN" altLang="en-US" sz="1600" dirty="0" smtClean="0">
                          <a:solidFill>
                            <a:schemeClr val="tx1"/>
                          </a:solidFill>
                          <a:latin typeface="Times New Roman" pitchFamily="18" charset="0"/>
                          <a:cs typeface="Times New Roman" pitchFamily="18" charset="0"/>
                        </a:rPr>
                        <a:t>能量</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CN" altLang="en-US" sz="1600" dirty="0" smtClean="0">
                          <a:solidFill>
                            <a:schemeClr val="tx1"/>
                          </a:solidFill>
                          <a:latin typeface="Times New Roman" pitchFamily="18" charset="0"/>
                          <a:cs typeface="Times New Roman" pitchFamily="18" charset="0"/>
                        </a:rPr>
                        <a:t>电子束流强</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CN" altLang="en-US" sz="1600" dirty="0" smtClean="0">
                          <a:solidFill>
                            <a:schemeClr val="tx1"/>
                          </a:solidFill>
                          <a:latin typeface="Times New Roman" pitchFamily="18" charset="0"/>
                          <a:cs typeface="Times New Roman" pitchFamily="18" charset="0"/>
                        </a:rPr>
                        <a:t>控制极</a:t>
                      </a:r>
                      <a:r>
                        <a:rPr lang="en-US" altLang="zh-CN" sz="1600" dirty="0" smtClean="0">
                          <a:solidFill>
                            <a:schemeClr val="tx1"/>
                          </a:solidFill>
                          <a:latin typeface="Times New Roman" pitchFamily="18" charset="0"/>
                          <a:cs typeface="Times New Roman" pitchFamily="18" charset="0"/>
                        </a:rPr>
                        <a:t>/</a:t>
                      </a:r>
                      <a:r>
                        <a:rPr lang="zh-CN" altLang="en-US" sz="1600" dirty="0" smtClean="0">
                          <a:solidFill>
                            <a:schemeClr val="tx1"/>
                          </a:solidFill>
                          <a:latin typeface="Times New Roman" pitchFamily="18" charset="0"/>
                          <a:cs typeface="Times New Roman" pitchFamily="18" charset="0"/>
                        </a:rPr>
                        <a:t>阳极电压比值</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altLang="zh-CN" sz="1600" dirty="0" smtClean="0">
                          <a:solidFill>
                            <a:schemeClr val="tx1"/>
                          </a:solidFill>
                          <a:latin typeface="Times New Roman" pitchFamily="18" charset="0"/>
                          <a:cs typeface="Times New Roman" pitchFamily="18" charset="0"/>
                        </a:rPr>
                        <a:t>C4+</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7.0 MeV/u</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120 mA</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0.21</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altLang="zh-CN" sz="1600" dirty="0" smtClean="0">
                          <a:solidFill>
                            <a:schemeClr val="tx1"/>
                          </a:solidFill>
                          <a:latin typeface="Times New Roman" pitchFamily="18" charset="0"/>
                          <a:cs typeface="Times New Roman" pitchFamily="18" charset="0"/>
                        </a:rPr>
                        <a:t>C5+</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8.2 MeV/u</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150 mA</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0.22</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altLang="zh-CN" sz="1600" dirty="0" smtClean="0">
                          <a:solidFill>
                            <a:schemeClr val="tx1"/>
                          </a:solidFill>
                          <a:latin typeface="Times New Roman" pitchFamily="18" charset="0"/>
                          <a:cs typeface="Times New Roman" pitchFamily="18" charset="0"/>
                        </a:rPr>
                        <a:t>C6+</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7.0 MeV/u</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70 – 150 mA</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~0.25</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altLang="zh-CN" sz="1600" dirty="0" smtClean="0">
                          <a:solidFill>
                            <a:schemeClr val="tx1"/>
                          </a:solidFill>
                          <a:latin typeface="Times New Roman" pitchFamily="18" charset="0"/>
                          <a:cs typeface="Times New Roman" pitchFamily="18" charset="0"/>
                        </a:rPr>
                        <a:t>O8+</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7.0 MeV/u</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160 mA</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0.25</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altLang="zh-CN" sz="1600" dirty="0" smtClean="0">
                          <a:solidFill>
                            <a:schemeClr val="tx1"/>
                          </a:solidFill>
                          <a:latin typeface="Times New Roman" pitchFamily="18" charset="0"/>
                          <a:cs typeface="Times New Roman" pitchFamily="18" charset="0"/>
                        </a:rPr>
                        <a:t>Ar15+</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8.5 MeV/u</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100 mA</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0.2</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altLang="zh-CN" sz="1600" dirty="0" smtClean="0">
                          <a:solidFill>
                            <a:schemeClr val="tx1"/>
                          </a:solidFill>
                          <a:latin typeface="Times New Roman" pitchFamily="18" charset="0"/>
                          <a:cs typeface="Times New Roman" pitchFamily="18" charset="0"/>
                        </a:rPr>
                        <a:t>Ar18+</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21.7 MeV/u</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97 – 200 mA</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0.21 – 0.3</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altLang="zh-CN" sz="1600" dirty="0" smtClean="0">
                          <a:solidFill>
                            <a:schemeClr val="tx1"/>
                          </a:solidFill>
                          <a:latin typeface="Times New Roman" pitchFamily="18" charset="0"/>
                          <a:cs typeface="Times New Roman" pitchFamily="18" charset="0"/>
                        </a:rPr>
                        <a:t>Ni19+</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6.4 MeV/u</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100</a:t>
                      </a:r>
                      <a:r>
                        <a:rPr lang="en-US" altLang="zh-CN" sz="1600" baseline="0" dirty="0" smtClean="0">
                          <a:solidFill>
                            <a:schemeClr val="tx1"/>
                          </a:solidFill>
                          <a:latin typeface="Times New Roman" pitchFamily="18" charset="0"/>
                          <a:cs typeface="Times New Roman" pitchFamily="18" charset="0"/>
                        </a:rPr>
                        <a:t> mA</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0.19</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altLang="zh-CN" sz="1600" dirty="0" smtClean="0">
                          <a:solidFill>
                            <a:schemeClr val="tx1"/>
                          </a:solidFill>
                          <a:latin typeface="Times New Roman" pitchFamily="18" charset="0"/>
                          <a:cs typeface="Times New Roman" pitchFamily="18" charset="0"/>
                        </a:rPr>
                        <a:t>Kr28+</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4.0 MeV/u</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170 mA</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0.24</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altLang="zh-CN" sz="1600" dirty="0" smtClean="0">
                          <a:solidFill>
                            <a:schemeClr val="tx1"/>
                          </a:solidFill>
                          <a:latin typeface="Times New Roman" pitchFamily="18" charset="0"/>
                          <a:cs typeface="Times New Roman" pitchFamily="18" charset="0"/>
                        </a:rPr>
                        <a:t>Sn35+</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3.75 MeV/u</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110 mA</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0.14</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altLang="zh-CN" sz="1600" dirty="0" smtClean="0">
                          <a:solidFill>
                            <a:schemeClr val="tx1"/>
                          </a:solidFill>
                          <a:latin typeface="Times New Roman" pitchFamily="18" charset="0"/>
                          <a:cs typeface="Times New Roman" pitchFamily="18" charset="0"/>
                        </a:rPr>
                        <a:t>Xe27+</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2.93 MeV/u</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70 mA</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0.2</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altLang="zh-CN" sz="1600" dirty="0" smtClean="0">
                          <a:solidFill>
                            <a:schemeClr val="tx1"/>
                          </a:solidFill>
                          <a:latin typeface="Times New Roman" pitchFamily="18" charset="0"/>
                          <a:cs typeface="Times New Roman" pitchFamily="18" charset="0"/>
                        </a:rPr>
                        <a:t>Bi36+</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1.87 MeV/u</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67 mA</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0.12</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altLang="zh-CN" sz="1600" dirty="0" smtClean="0">
                          <a:solidFill>
                            <a:schemeClr val="tx1"/>
                          </a:solidFill>
                          <a:latin typeface="Times New Roman" pitchFamily="18" charset="0"/>
                          <a:cs typeface="Times New Roman" pitchFamily="18" charset="0"/>
                        </a:rPr>
                        <a:t>U32+</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1.3 MeV/u</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solidFill>
                            <a:schemeClr val="tx1"/>
                          </a:solidFill>
                          <a:latin typeface="Times New Roman" pitchFamily="18" charset="0"/>
                          <a:cs typeface="Times New Roman" pitchFamily="18" charset="0"/>
                        </a:rPr>
                        <a:t>64 mA</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0.5</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extBox 5"/>
          <p:cNvSpPr txBox="1"/>
          <p:nvPr/>
        </p:nvSpPr>
        <p:spPr>
          <a:xfrm>
            <a:off x="1428728" y="1071546"/>
            <a:ext cx="6768199" cy="400110"/>
          </a:xfrm>
          <a:prstGeom prst="rect">
            <a:avLst/>
          </a:prstGeom>
          <a:noFill/>
        </p:spPr>
        <p:txBody>
          <a:bodyPr wrap="none" rtlCol="0">
            <a:spAutoFit/>
          </a:bodyPr>
          <a:lstStyle/>
          <a:p>
            <a:r>
              <a:rPr lang="en-US" altLang="zh-CN" sz="2000" dirty="0" smtClean="0">
                <a:latin typeface="Times New Roman" pitchFamily="18" charset="0"/>
                <a:cs typeface="Times New Roman" pitchFamily="18" charset="0"/>
              </a:rPr>
              <a:t>CSRm</a:t>
            </a:r>
            <a:r>
              <a:rPr lang="zh-CN" altLang="en-US" sz="2000" dirty="0" smtClean="0">
                <a:latin typeface="Times New Roman" pitchFamily="18" charset="0"/>
                <a:cs typeface="Times New Roman" pitchFamily="18" charset="0"/>
              </a:rPr>
              <a:t>已经冷却的不同种类、不同能量、不同电荷态的离子</a:t>
            </a:r>
            <a:endParaRPr lang="zh-CN" altLang="en-US" sz="2000" dirty="0">
              <a:latin typeface="Times New Roman" pitchFamily="18" charset="0"/>
              <a:cs typeface="Times New Roman" pitchFamily="18" charset="0"/>
            </a:endParaRPr>
          </a:p>
        </p:txBody>
      </p:sp>
      <p:sp>
        <p:nvSpPr>
          <p:cNvPr id="8" name="圆角矩形 7"/>
          <p:cNvSpPr/>
          <p:nvPr/>
        </p:nvSpPr>
        <p:spPr>
          <a:xfrm>
            <a:off x="6715140" y="1643050"/>
            <a:ext cx="2143140" cy="4786346"/>
          </a:xfrm>
          <a:prstGeom prst="roundRect">
            <a:avLst/>
          </a:prstGeom>
          <a:noFill/>
          <a:ln w="381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endParaRPr>
          </a:p>
        </p:txBody>
      </p:sp>
      <p:sp>
        <p:nvSpPr>
          <p:cNvPr id="12" name="标题 1"/>
          <p:cNvSpPr>
            <a:spLocks noGrp="1"/>
          </p:cNvSpPr>
          <p:nvPr>
            <p:ph type="title"/>
          </p:nvPr>
        </p:nvSpPr>
        <p:spPr>
          <a:xfrm>
            <a:off x="457200" y="274638"/>
            <a:ext cx="8686800" cy="654032"/>
          </a:xfrm>
        </p:spPr>
        <p:txBody>
          <a:bodyPr anchor="t" anchorCtr="0">
            <a:normAutofit/>
          </a:bodyPr>
          <a:lstStyle/>
          <a:p>
            <a:r>
              <a:rPr lang="en-US" altLang="zh-CN" cap="none" dirty="0" smtClean="0">
                <a:solidFill>
                  <a:srgbClr val="C00000"/>
                </a:solidFill>
                <a:latin typeface="Times New Roman" pitchFamily="18" charset="0"/>
                <a:cs typeface="Times New Roman" pitchFamily="18" charset="0"/>
              </a:rPr>
              <a:t>35kV</a:t>
            </a:r>
            <a:r>
              <a:rPr lang="zh-CN" altLang="en-US" cap="none" dirty="0" smtClean="0">
                <a:solidFill>
                  <a:srgbClr val="C00000"/>
                </a:solidFill>
                <a:latin typeface="Times New Roman" pitchFamily="18" charset="0"/>
                <a:cs typeface="Times New Roman" pitchFamily="18" charset="0"/>
              </a:rPr>
              <a:t>电子冷却装置</a:t>
            </a:r>
            <a:r>
              <a:rPr lang="en-US" altLang="zh-CN" cap="none" dirty="0" smtClean="0">
                <a:solidFill>
                  <a:srgbClr val="C00000"/>
                </a:solidFill>
                <a:latin typeface="Times New Roman" pitchFamily="18" charset="0"/>
                <a:cs typeface="Times New Roman" pitchFamily="18" charset="0"/>
              </a:rPr>
              <a:t>@CSRm</a:t>
            </a:r>
            <a:endParaRPr lang="zh-CN" altLang="en-US" cap="none" dirty="0">
              <a:solidFill>
                <a:srgbClr val="C00000"/>
              </a:solidFill>
              <a:latin typeface="Times New Roman" pitchFamily="18" charset="0"/>
              <a:cs typeface="Times New Roman" pitchFamily="18" charset="0"/>
            </a:endParaRPr>
          </a:p>
        </p:txBody>
      </p:sp>
      <p:pic>
        <p:nvPicPr>
          <p:cNvPr id="3" name="Picture 1" descr="GUNM"/>
          <p:cNvPicPr>
            <a:picLocks noChangeAspect="1" noChangeArrowheads="1"/>
          </p:cNvPicPr>
          <p:nvPr/>
        </p:nvPicPr>
        <p:blipFill>
          <a:blip r:embed="rId3"/>
          <a:srcRect/>
          <a:stretch>
            <a:fillRect/>
          </a:stretch>
        </p:blipFill>
        <p:spPr bwMode="auto">
          <a:xfrm>
            <a:off x="361940" y="1643050"/>
            <a:ext cx="2781300" cy="2609850"/>
          </a:xfrm>
          <a:prstGeom prst="rect">
            <a:avLst/>
          </a:prstGeom>
          <a:noFill/>
          <a:ln w="9525">
            <a:noFill/>
            <a:miter lim="800000"/>
            <a:headEnd/>
            <a:tailEnd/>
          </a:ln>
        </p:spPr>
      </p:pic>
      <p:pic>
        <p:nvPicPr>
          <p:cNvPr id="5122" name="Picture 2" descr="E:\笔记本备份-2\相册\2008-03-20_换阴极\11 March 2008\IMG_7655.jpg"/>
          <p:cNvPicPr>
            <a:picLocks noChangeAspect="1" noChangeArrowheads="1"/>
          </p:cNvPicPr>
          <p:nvPr/>
        </p:nvPicPr>
        <p:blipFill>
          <a:blip r:embed="rId4" cstate="email"/>
          <a:srcRect/>
          <a:stretch>
            <a:fillRect/>
          </a:stretch>
        </p:blipFill>
        <p:spPr bwMode="auto">
          <a:xfrm>
            <a:off x="3000364" y="3357562"/>
            <a:ext cx="3112670" cy="2699726"/>
          </a:xfrm>
          <a:prstGeom prst="rect">
            <a:avLst/>
          </a:prstGeom>
          <a:noFill/>
        </p:spPr>
      </p:pic>
      <p:pic>
        <p:nvPicPr>
          <p:cNvPr id="7" name="图片 6" descr="Graph1.png"/>
          <p:cNvPicPr>
            <a:picLocks noChangeAspect="1"/>
          </p:cNvPicPr>
          <p:nvPr/>
        </p:nvPicPr>
        <p:blipFill>
          <a:blip r:embed="rId5"/>
          <a:srcRect l="7031" t="7722" r="9375" b="3272"/>
          <a:stretch>
            <a:fillRect/>
          </a:stretch>
        </p:blipFill>
        <p:spPr>
          <a:xfrm>
            <a:off x="202512" y="1714488"/>
            <a:ext cx="6084000" cy="4548785"/>
          </a:xfrm>
          <a:prstGeom prst="rect">
            <a:avLst/>
          </a:prstGeom>
        </p:spPr>
      </p:pic>
      <p:cxnSp>
        <p:nvCxnSpPr>
          <p:cNvPr id="10" name="直接箭头连接符 9"/>
          <p:cNvCxnSpPr/>
          <p:nvPr/>
        </p:nvCxnSpPr>
        <p:spPr>
          <a:xfrm rot="10800000">
            <a:off x="5072066" y="4286256"/>
            <a:ext cx="1643074" cy="158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6145" name="Picture 1"/>
          <p:cNvPicPr>
            <a:picLocks noChangeAspect="1" noChangeArrowheads="1"/>
          </p:cNvPicPr>
          <p:nvPr/>
        </p:nvPicPr>
        <p:blipFill>
          <a:blip r:embed="rId6"/>
          <a:srcRect/>
          <a:stretch>
            <a:fillRect/>
          </a:stretch>
        </p:blipFill>
        <p:spPr bwMode="auto">
          <a:xfrm>
            <a:off x="285720" y="1571612"/>
            <a:ext cx="6106218" cy="4857784"/>
          </a:xfrm>
          <a:prstGeom prst="rect">
            <a:avLst/>
          </a:prstGeom>
          <a:solidFill>
            <a:schemeClr val="bg1"/>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686800" cy="1143000"/>
          </a:xfrm>
        </p:spPr>
        <p:txBody>
          <a:bodyPr anchor="t" anchorCtr="0">
            <a:normAutofit/>
          </a:bodyPr>
          <a:lstStyle/>
          <a:p>
            <a:r>
              <a:rPr lang="en-US" altLang="zh-CN" cap="none" dirty="0" smtClean="0">
                <a:solidFill>
                  <a:srgbClr val="C00000"/>
                </a:solidFill>
                <a:latin typeface="Times New Roman" pitchFamily="18" charset="0"/>
                <a:cs typeface="Times New Roman" pitchFamily="18" charset="0"/>
              </a:rPr>
              <a:t>300kV</a:t>
            </a:r>
            <a:r>
              <a:rPr lang="zh-CN" altLang="en-US" cap="none" dirty="0" smtClean="0">
                <a:solidFill>
                  <a:srgbClr val="C00000"/>
                </a:solidFill>
                <a:latin typeface="Times New Roman" pitchFamily="18" charset="0"/>
                <a:cs typeface="Times New Roman" pitchFamily="18" charset="0"/>
              </a:rPr>
              <a:t>电子冷却装置</a:t>
            </a:r>
            <a:r>
              <a:rPr lang="en-US" altLang="zh-CN" cap="none" dirty="0" smtClean="0">
                <a:solidFill>
                  <a:srgbClr val="C00000"/>
                </a:solidFill>
                <a:latin typeface="Times New Roman" pitchFamily="18" charset="0"/>
                <a:cs typeface="Times New Roman" pitchFamily="18" charset="0"/>
              </a:rPr>
              <a:t> @ CSRe</a:t>
            </a:r>
            <a:endParaRPr lang="zh-CN" altLang="en-US" cap="none" dirty="0">
              <a:solidFill>
                <a:srgbClr val="C00000"/>
              </a:solidFill>
              <a:latin typeface="Times New Roman" pitchFamily="18" charset="0"/>
              <a:cs typeface="Times New Roman" pitchFamily="18" charset="0"/>
            </a:endParaRPr>
          </a:p>
        </p:txBody>
      </p:sp>
      <p:pic>
        <p:nvPicPr>
          <p:cNvPr id="60419" name="Picture 3"/>
          <p:cNvPicPr>
            <a:picLocks noChangeAspect="1" noChangeArrowheads="1"/>
          </p:cNvPicPr>
          <p:nvPr/>
        </p:nvPicPr>
        <p:blipFill>
          <a:blip r:embed="rId2"/>
          <a:srcRect/>
          <a:stretch>
            <a:fillRect/>
          </a:stretch>
        </p:blipFill>
        <p:spPr bwMode="auto">
          <a:xfrm rot="16200000">
            <a:off x="2141096" y="49292"/>
            <a:ext cx="4623359" cy="766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686800" cy="1143000"/>
          </a:xfrm>
        </p:spPr>
        <p:txBody>
          <a:bodyPr anchor="t" anchorCtr="0">
            <a:normAutofit/>
          </a:bodyPr>
          <a:lstStyle/>
          <a:p>
            <a:r>
              <a:rPr lang="en-US" altLang="zh-CN" cap="none" dirty="0" smtClean="0">
                <a:solidFill>
                  <a:srgbClr val="C00000"/>
                </a:solidFill>
                <a:latin typeface="Times New Roman" pitchFamily="18" charset="0"/>
                <a:cs typeface="Times New Roman" pitchFamily="18" charset="0"/>
              </a:rPr>
              <a:t>300kV</a:t>
            </a:r>
            <a:r>
              <a:rPr lang="zh-CN" altLang="en-US" cap="none" dirty="0" smtClean="0">
                <a:solidFill>
                  <a:srgbClr val="C00000"/>
                </a:solidFill>
                <a:latin typeface="Times New Roman" pitchFamily="18" charset="0"/>
                <a:cs typeface="Times New Roman" pitchFamily="18" charset="0"/>
              </a:rPr>
              <a:t>电子冷却装置</a:t>
            </a:r>
            <a:r>
              <a:rPr lang="en-US" altLang="zh-CN" cap="none" dirty="0" smtClean="0">
                <a:solidFill>
                  <a:srgbClr val="C00000"/>
                </a:solidFill>
                <a:latin typeface="Times New Roman" pitchFamily="18" charset="0"/>
                <a:cs typeface="Times New Roman" pitchFamily="18" charset="0"/>
              </a:rPr>
              <a:t>@ CSRe</a:t>
            </a:r>
            <a:endParaRPr lang="zh-CN" altLang="en-US" cap="none" dirty="0">
              <a:solidFill>
                <a:srgbClr val="C00000"/>
              </a:solidFill>
              <a:latin typeface="Times New Roman" pitchFamily="18" charset="0"/>
              <a:cs typeface="Times New Roman" pitchFamily="18" charset="0"/>
            </a:endParaRPr>
          </a:p>
        </p:txBody>
      </p:sp>
      <p:pic>
        <p:nvPicPr>
          <p:cNvPr id="60419" name="Picture 3"/>
          <p:cNvPicPr>
            <a:picLocks noChangeAspect="1" noChangeArrowheads="1"/>
          </p:cNvPicPr>
          <p:nvPr/>
        </p:nvPicPr>
        <p:blipFill>
          <a:blip r:embed="rId2"/>
          <a:srcRect/>
          <a:stretch>
            <a:fillRect/>
          </a:stretch>
        </p:blipFill>
        <p:spPr bwMode="auto">
          <a:xfrm rot="16200000">
            <a:off x="2141096" y="49292"/>
            <a:ext cx="4623359" cy="7668000"/>
          </a:xfrm>
          <a:prstGeom prst="rect">
            <a:avLst/>
          </a:prstGeom>
          <a:noFill/>
          <a:ln w="9525">
            <a:noFill/>
            <a:miter lim="800000"/>
            <a:headEnd/>
            <a:tailEnd/>
          </a:ln>
          <a:effectLst/>
        </p:spPr>
      </p:pic>
      <p:sp>
        <p:nvSpPr>
          <p:cNvPr id="4" name="矩形 3"/>
          <p:cNvSpPr/>
          <p:nvPr/>
        </p:nvSpPr>
        <p:spPr>
          <a:xfrm>
            <a:off x="142844" y="1071546"/>
            <a:ext cx="9001156" cy="5286412"/>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表格 4"/>
          <p:cNvGraphicFramePr>
            <a:graphicFrameLocks noGrp="1"/>
          </p:cNvGraphicFramePr>
          <p:nvPr/>
        </p:nvGraphicFramePr>
        <p:xfrm>
          <a:off x="214278" y="2047566"/>
          <a:ext cx="8715440" cy="2595880"/>
        </p:xfrm>
        <a:graphic>
          <a:graphicData uri="http://schemas.openxmlformats.org/drawingml/2006/table">
            <a:tbl>
              <a:tblPr firstRow="1" bandRow="1">
                <a:tableStyleId>{5C22544A-7EE6-4342-B048-85BDC9FD1C3A}</a:tableStyleId>
              </a:tblPr>
              <a:tblGrid>
                <a:gridCol w="2178860"/>
                <a:gridCol w="2178860"/>
                <a:gridCol w="2178860"/>
                <a:gridCol w="2178860"/>
              </a:tblGrid>
              <a:tr h="370840">
                <a:tc>
                  <a:txBody>
                    <a:bodyPr/>
                    <a:lstStyle/>
                    <a:p>
                      <a:r>
                        <a:rPr lang="en-US" altLang="zh-CN" sz="1600" dirty="0" smtClean="0">
                          <a:solidFill>
                            <a:schemeClr val="tx1"/>
                          </a:solidFill>
                          <a:latin typeface="Times New Roman" pitchFamily="18" charset="0"/>
                          <a:cs typeface="Times New Roman" pitchFamily="18" charset="0"/>
                        </a:rPr>
                        <a:t>IONS</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ENERGY</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E-CURRENT</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U-GRID/U-ANODE</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altLang="zh-CN" sz="1600" dirty="0" smtClean="0">
                          <a:solidFill>
                            <a:schemeClr val="tx1"/>
                          </a:solidFill>
                          <a:latin typeface="Times New Roman" pitchFamily="18" charset="0"/>
                          <a:cs typeface="Times New Roman" pitchFamily="18" charset="0"/>
                        </a:rPr>
                        <a:t>C6+</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200 MeV/u</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200 mA</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0.22</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altLang="zh-CN" sz="1600" dirty="0" smtClean="0">
                          <a:solidFill>
                            <a:schemeClr val="tx1"/>
                          </a:solidFill>
                          <a:latin typeface="Times New Roman" pitchFamily="18" charset="0"/>
                          <a:cs typeface="Times New Roman" pitchFamily="18" charset="0"/>
                        </a:rPr>
                        <a:t>C6+</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400 MeV/u</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1000 mA</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0.25</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altLang="zh-CN" sz="1600" dirty="0" smtClean="0">
                          <a:solidFill>
                            <a:schemeClr val="tx1"/>
                          </a:solidFill>
                          <a:latin typeface="Times New Roman" pitchFamily="18" charset="0"/>
                          <a:cs typeface="Times New Roman" pitchFamily="18" charset="0"/>
                        </a:rPr>
                        <a:t>Ne10+</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70 MeV/u</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240</a:t>
                      </a:r>
                      <a:r>
                        <a:rPr lang="en-US" altLang="zh-CN" sz="1600" baseline="0" dirty="0" smtClean="0">
                          <a:solidFill>
                            <a:schemeClr val="tx1"/>
                          </a:solidFill>
                          <a:latin typeface="Times New Roman" pitchFamily="18" charset="0"/>
                          <a:cs typeface="Times New Roman" pitchFamily="18" charset="0"/>
                        </a:rPr>
                        <a:t> mA</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0.5</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altLang="zh-CN" sz="1600" dirty="0" smtClean="0">
                          <a:solidFill>
                            <a:schemeClr val="tx1"/>
                          </a:solidFill>
                          <a:latin typeface="Times New Roman" pitchFamily="18" charset="0"/>
                          <a:cs typeface="Times New Roman" pitchFamily="18" charset="0"/>
                        </a:rPr>
                        <a:t>Kr28+</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264 MeV/u</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700 mA</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0.24</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altLang="zh-CN" sz="1600" dirty="0" smtClean="0">
                          <a:solidFill>
                            <a:schemeClr val="tx1"/>
                          </a:solidFill>
                          <a:latin typeface="Times New Roman" pitchFamily="18" charset="0"/>
                          <a:cs typeface="Times New Roman" pitchFamily="18" charset="0"/>
                        </a:rPr>
                        <a:t>Kr36+</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409 MeV/u</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1000 mA</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0.2</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altLang="zh-CN" sz="1600" dirty="0" smtClean="0">
                          <a:solidFill>
                            <a:schemeClr val="tx1"/>
                          </a:solidFill>
                          <a:latin typeface="Times New Roman" pitchFamily="18" charset="0"/>
                          <a:cs typeface="Times New Roman" pitchFamily="18" charset="0"/>
                        </a:rPr>
                        <a:t>Xe54+</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200 MeV/u</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500 mA</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dirty="0" smtClean="0">
                          <a:solidFill>
                            <a:schemeClr val="tx1"/>
                          </a:solidFill>
                          <a:latin typeface="Times New Roman" pitchFamily="18" charset="0"/>
                          <a:cs typeface="Times New Roman" pitchFamily="18" charset="0"/>
                        </a:rPr>
                        <a:t>0.17</a:t>
                      </a:r>
                      <a:endParaRPr lang="zh-CN" altLang="en-US" sz="16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extBox 5"/>
          <p:cNvSpPr txBox="1"/>
          <p:nvPr/>
        </p:nvSpPr>
        <p:spPr>
          <a:xfrm>
            <a:off x="1142976" y="1071546"/>
            <a:ext cx="6768199" cy="400110"/>
          </a:xfrm>
          <a:prstGeom prst="rect">
            <a:avLst/>
          </a:prstGeom>
          <a:noFill/>
        </p:spPr>
        <p:txBody>
          <a:bodyPr wrap="none" rtlCol="0">
            <a:spAutoFit/>
          </a:bodyPr>
          <a:lstStyle/>
          <a:p>
            <a:r>
              <a:rPr lang="en-US" altLang="zh-CN" sz="2000" dirty="0" smtClean="0">
                <a:latin typeface="Times New Roman" pitchFamily="18" charset="0"/>
                <a:cs typeface="Times New Roman" pitchFamily="18" charset="0"/>
              </a:rPr>
              <a:t>CSRe</a:t>
            </a:r>
            <a:r>
              <a:rPr lang="zh-CN" altLang="en-US" sz="2000" dirty="0" smtClean="0">
                <a:latin typeface="Times New Roman" pitchFamily="18" charset="0"/>
                <a:cs typeface="Times New Roman" pitchFamily="18" charset="0"/>
              </a:rPr>
              <a:t>已经冷却的不同种类、不同能量、不同电荷态的离子</a:t>
            </a:r>
            <a:endParaRPr lang="zh-CN" alt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22924" y="1689124"/>
            <a:ext cx="5663522" cy="4714908"/>
            <a:chOff x="122924" y="1571612"/>
            <a:chExt cx="6900698" cy="4714908"/>
          </a:xfrm>
        </p:grpSpPr>
        <p:pic>
          <p:nvPicPr>
            <p:cNvPr id="2" name="图片 1" descr="force-2.bmp"/>
            <p:cNvPicPr>
              <a:picLocks noChangeAspect="1"/>
            </p:cNvPicPr>
            <p:nvPr/>
          </p:nvPicPr>
          <p:blipFill>
            <a:blip r:embed="rId2"/>
            <a:srcRect/>
            <a:stretch>
              <a:fillRect/>
            </a:stretch>
          </p:blipFill>
          <p:spPr>
            <a:xfrm>
              <a:off x="3214678" y="1571612"/>
              <a:ext cx="3808944" cy="4714908"/>
            </a:xfrm>
            <a:prstGeom prst="rect">
              <a:avLst/>
            </a:prstGeom>
          </p:spPr>
        </p:pic>
        <p:pic>
          <p:nvPicPr>
            <p:cNvPr id="3" name="图片 2" descr="force-3.bmp"/>
            <p:cNvPicPr>
              <a:picLocks noChangeAspect="1"/>
            </p:cNvPicPr>
            <p:nvPr/>
          </p:nvPicPr>
          <p:blipFill>
            <a:blip r:embed="rId3"/>
            <a:srcRect/>
            <a:stretch>
              <a:fillRect/>
            </a:stretch>
          </p:blipFill>
          <p:spPr>
            <a:xfrm>
              <a:off x="122924" y="1571612"/>
              <a:ext cx="3806134" cy="4714908"/>
            </a:xfrm>
            <a:prstGeom prst="rect">
              <a:avLst/>
            </a:prstGeom>
          </p:spPr>
        </p:pic>
        <p:cxnSp>
          <p:nvCxnSpPr>
            <p:cNvPr id="5" name="直接箭头连接符 4"/>
            <p:cNvCxnSpPr/>
            <p:nvPr/>
          </p:nvCxnSpPr>
          <p:spPr>
            <a:xfrm rot="5400000">
              <a:off x="-188462" y="4617562"/>
              <a:ext cx="25200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38501" y="3952984"/>
              <a:ext cx="461665" cy="547586"/>
            </a:xfrm>
            <a:prstGeom prst="rect">
              <a:avLst/>
            </a:prstGeom>
            <a:noFill/>
          </p:spPr>
          <p:txBody>
            <a:bodyPr vert="eaVert" wrap="none" rtlCol="0">
              <a:spAutoFit/>
            </a:bodyPr>
            <a:lstStyle/>
            <a:p>
              <a:r>
                <a:rPr lang="zh-CN" altLang="en-US" b="1" dirty="0" smtClean="0">
                  <a:solidFill>
                    <a:schemeClr val="bg1"/>
                  </a:solidFill>
                </a:rPr>
                <a:t>时间</a:t>
              </a:r>
              <a:endParaRPr lang="zh-CN" altLang="en-US" b="1" dirty="0">
                <a:solidFill>
                  <a:schemeClr val="bg1"/>
                </a:solidFill>
              </a:endParaRPr>
            </a:p>
          </p:txBody>
        </p:sp>
        <p:cxnSp>
          <p:nvCxnSpPr>
            <p:cNvPr id="7" name="直接箭头连接符 6"/>
            <p:cNvCxnSpPr/>
            <p:nvPr/>
          </p:nvCxnSpPr>
          <p:spPr>
            <a:xfrm>
              <a:off x="1123306" y="2071678"/>
              <a:ext cx="25200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14414" y="2143116"/>
              <a:ext cx="646331" cy="369332"/>
            </a:xfrm>
            <a:prstGeom prst="rect">
              <a:avLst/>
            </a:prstGeom>
            <a:noFill/>
          </p:spPr>
          <p:txBody>
            <a:bodyPr wrap="none" rtlCol="0">
              <a:spAutoFit/>
            </a:bodyPr>
            <a:lstStyle/>
            <a:p>
              <a:r>
                <a:rPr lang="zh-CN" altLang="en-US" b="1" dirty="0" smtClean="0">
                  <a:solidFill>
                    <a:schemeClr val="bg1"/>
                  </a:solidFill>
                </a:rPr>
                <a:t>频率</a:t>
              </a:r>
              <a:endParaRPr lang="zh-CN" altLang="en-US" b="1" dirty="0">
                <a:solidFill>
                  <a:schemeClr val="bg1"/>
                </a:solidFill>
              </a:endParaRPr>
            </a:p>
          </p:txBody>
        </p:sp>
      </p:grpSp>
      <p:pic>
        <p:nvPicPr>
          <p:cNvPr id="11" name="Picture 1"/>
          <p:cNvPicPr>
            <a:picLocks noChangeAspect="1" noChangeArrowheads="1"/>
          </p:cNvPicPr>
          <p:nvPr/>
        </p:nvPicPr>
        <p:blipFill>
          <a:blip r:embed="rId4"/>
          <a:srcRect/>
          <a:stretch>
            <a:fillRect/>
          </a:stretch>
        </p:blipFill>
        <p:spPr bwMode="auto">
          <a:xfrm>
            <a:off x="5790876" y="1689124"/>
            <a:ext cx="3353124" cy="4811710"/>
          </a:xfrm>
          <a:prstGeom prst="rect">
            <a:avLst/>
          </a:prstGeom>
          <a:solidFill>
            <a:schemeClr val="bg1"/>
          </a:solidFill>
          <a:ln w="9525">
            <a:noFill/>
            <a:miter lim="800000"/>
            <a:headEnd/>
            <a:tailEnd/>
          </a:ln>
        </p:spPr>
      </p:pic>
      <p:sp>
        <p:nvSpPr>
          <p:cNvPr id="13" name="标题 1"/>
          <p:cNvSpPr txBox="1">
            <a:spLocks/>
          </p:cNvSpPr>
          <p:nvPr/>
        </p:nvSpPr>
        <p:spPr>
          <a:xfrm>
            <a:off x="457200" y="274638"/>
            <a:ext cx="8686800" cy="1143000"/>
          </a:xfrm>
          <a:prstGeom prst="rect">
            <a:avLst/>
          </a:prstGeom>
        </p:spPr>
        <p:txBody>
          <a:bodyPr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3000" b="0"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纵向冷却力测量</a:t>
            </a:r>
            <a:endParaRPr kumimoji="0" lang="zh-CN" altLang="en-US" sz="3000" b="0" i="0" u="none" strike="noStrike" kern="1200" cap="none" spc="0" normalizeH="0" baseline="0" noProof="0" dirty="0">
              <a:ln>
                <a:noFill/>
              </a:ln>
              <a:solidFill>
                <a:srgbClr val="C00000"/>
              </a:solidFill>
              <a:effectLst/>
              <a:uLnTx/>
              <a:uFillTx/>
              <a:latin typeface="Times New Roman" pitchFamily="18" charset="0"/>
              <a:ea typeface="+mj-ea"/>
              <a:cs typeface="Times New Roman" pitchFamily="18" charset="0"/>
            </a:endParaRPr>
          </a:p>
        </p:txBody>
      </p:sp>
      <p:sp>
        <p:nvSpPr>
          <p:cNvPr id="14" name="TextBox 13"/>
          <p:cNvSpPr txBox="1"/>
          <p:nvPr/>
        </p:nvSpPr>
        <p:spPr>
          <a:xfrm>
            <a:off x="285720" y="928670"/>
            <a:ext cx="8643998" cy="707886"/>
          </a:xfrm>
          <a:prstGeom prst="rect">
            <a:avLst/>
          </a:prstGeom>
          <a:noFill/>
        </p:spPr>
        <p:txBody>
          <a:bodyPr wrap="square" rtlCol="0">
            <a:spAutoFit/>
          </a:bodyPr>
          <a:lstStyle/>
          <a:p>
            <a:r>
              <a:rPr lang="zh-CN" altLang="en-US" sz="2000" dirty="0" smtClean="0">
                <a:latin typeface="Times New Roman" pitchFamily="18" charset="0"/>
                <a:cs typeface="Times New Roman" pitchFamily="18" charset="0"/>
              </a:rPr>
              <a:t>冷却力是描述电子冷却作用大小的基本物理量，通过快速改变电子束的能量，可以测量不同电子</a:t>
            </a:r>
            <a:r>
              <a:rPr lang="en-US" altLang="zh-CN" sz="2000" dirty="0" smtClean="0">
                <a:latin typeface="Times New Roman" pitchFamily="18" charset="0"/>
                <a:cs typeface="Times New Roman" pitchFamily="18" charset="0"/>
              </a:rPr>
              <a:t>-</a:t>
            </a:r>
            <a:r>
              <a:rPr lang="zh-CN" altLang="en-US" sz="2000" dirty="0" smtClean="0">
                <a:latin typeface="Times New Roman" pitchFamily="18" charset="0"/>
                <a:cs typeface="Times New Roman" pitchFamily="18" charset="0"/>
              </a:rPr>
              <a:t>离子相对速度下的纵向冷却力大小。</a:t>
            </a:r>
            <a:endParaRPr lang="zh-CN" altLang="en-US" sz="2000" dirty="0">
              <a:latin typeface="Times New Roman" pitchFamily="18" charset="0"/>
              <a:cs typeface="Times New Roman" pitchFamily="18" charset="0"/>
            </a:endParaRPr>
          </a:p>
        </p:txBody>
      </p:sp>
      <p:pic>
        <p:nvPicPr>
          <p:cNvPr id="15" name="Picture 11"/>
          <p:cNvPicPr>
            <a:picLocks noChangeAspect="1" noChangeArrowheads="1"/>
          </p:cNvPicPr>
          <p:nvPr/>
        </p:nvPicPr>
        <p:blipFill>
          <a:blip r:embed="rId5"/>
          <a:srcRect/>
          <a:stretch>
            <a:fillRect/>
          </a:stretch>
        </p:blipFill>
        <p:spPr bwMode="auto">
          <a:xfrm>
            <a:off x="-32" y="1714488"/>
            <a:ext cx="9043726" cy="4643470"/>
          </a:xfrm>
          <a:prstGeom prst="rect">
            <a:avLst/>
          </a:prstGeom>
          <a:noFill/>
          <a:ln w="127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凸显">
  <a:themeElements>
    <a:clrScheme name="都市">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凸显">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市镇">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8246</TotalTime>
  <Words>910</Words>
  <Application>Microsoft Office PowerPoint</Application>
  <PresentationFormat>全屏显示(4:3)</PresentationFormat>
  <Paragraphs>152</Paragraphs>
  <Slides>23</Slides>
  <Notes>0</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23</vt:i4>
      </vt:variant>
    </vt:vector>
  </HeadingPairs>
  <TitlesOfParts>
    <vt:vector size="26" baseType="lpstr">
      <vt:lpstr>凸显</vt:lpstr>
      <vt:lpstr>公式</vt:lpstr>
      <vt:lpstr>Microsoft 公式 3.0</vt:lpstr>
      <vt:lpstr>HIRFL-CSR电子冷却实验</vt:lpstr>
      <vt:lpstr>主要内容</vt:lpstr>
      <vt:lpstr>HIRFL-CSR电子冷却系统</vt:lpstr>
      <vt:lpstr>35kV电子冷却装置@CSRm</vt:lpstr>
      <vt:lpstr>35kV电子冷却装置@CSRm</vt:lpstr>
      <vt:lpstr>35kV电子冷却装置@CSRm</vt:lpstr>
      <vt:lpstr>300kV电子冷却装置 @ CSRe</vt:lpstr>
      <vt:lpstr>300kV电子冷却装置@ CSRe</vt:lpstr>
      <vt:lpstr>幻灯片 9</vt:lpstr>
      <vt:lpstr>幻灯片 10</vt:lpstr>
      <vt:lpstr>幻灯片 11</vt:lpstr>
      <vt:lpstr>横向冷却时间测量</vt:lpstr>
      <vt:lpstr>横向冷却时间测量</vt:lpstr>
      <vt:lpstr>横向冷却时间测量</vt:lpstr>
      <vt:lpstr>横向冷却时间测量</vt:lpstr>
      <vt:lpstr>幻灯片 16</vt:lpstr>
      <vt:lpstr>冷却束流的特性---纵向Schottky谱</vt:lpstr>
      <vt:lpstr>冷却束流的特性---动量分散</vt:lpstr>
      <vt:lpstr>冷却束流的特性---冷却与散射</vt:lpstr>
      <vt:lpstr>幻灯片 20</vt:lpstr>
      <vt:lpstr>幻灯片 21</vt:lpstr>
      <vt:lpstr>总结与讨论</vt:lpstr>
      <vt:lpstr>谢谢大家！</vt:lpstr>
    </vt:vector>
  </TitlesOfParts>
  <Company>imp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HIAF电子冷却系统</dc:title>
  <dc:creator>thinkpad</dc:creator>
  <cp:lastModifiedBy>thinkpad</cp:lastModifiedBy>
  <cp:revision>221</cp:revision>
  <dcterms:created xsi:type="dcterms:W3CDTF">2014-05-07T00:21:10Z</dcterms:created>
  <dcterms:modified xsi:type="dcterms:W3CDTF">2014-08-11T23:38:03Z</dcterms:modified>
</cp:coreProperties>
</file>