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59" r:id="rId8"/>
    <p:sldId id="258" r:id="rId9"/>
    <p:sldId id="268" r:id="rId10"/>
    <p:sldId id="269" r:id="rId11"/>
    <p:sldId id="271" r:id="rId12"/>
    <p:sldId id="267" r:id="rId13"/>
    <p:sldId id="274" r:id="rId14"/>
    <p:sldId id="272" r:id="rId15"/>
    <p:sldId id="278" r:id="rId16"/>
    <p:sldId id="279" r:id="rId17"/>
    <p:sldId id="280" r:id="rId18"/>
    <p:sldId id="257" r:id="rId19"/>
    <p:sldId id="270" r:id="rId20"/>
    <p:sldId id="281" r:id="rId21"/>
  </p:sldIdLst>
  <p:sldSz cx="9144000" cy="6858000" type="screen4x3"/>
  <p:notesSz cx="6797675" cy="98742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19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9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34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9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6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47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10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53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2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C7B8-B2EB-458A-AC24-849A54916FDB}" type="datetimeFigureOut">
              <a:rPr lang="zh-CN" altLang="en-US" smtClean="0"/>
              <a:t>2014-3-14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6FBA-16B3-44DC-AFDF-A3F44D768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hangy@ihep.ac.c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superkekb.kek.jp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Simulation of Beam-Beam Effect </a:t>
            </a:r>
            <a:br>
              <a:rPr lang="en-US" altLang="zh-CN" sz="4000" dirty="0" smtClean="0"/>
            </a:br>
            <a:r>
              <a:rPr lang="en-US" altLang="zh-CN" sz="4000" dirty="0" smtClean="0"/>
              <a:t>&amp; </a:t>
            </a:r>
            <a:br>
              <a:rPr lang="en-US" altLang="zh-CN" sz="4000" dirty="0" smtClean="0"/>
            </a:br>
            <a:r>
              <a:rPr lang="en-US" altLang="zh-CN" sz="4000" dirty="0" smtClean="0"/>
              <a:t>Optimization of Machine Parameters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ZHANG, Yuan (</a:t>
            </a:r>
            <a:r>
              <a:rPr lang="en-US" altLang="zh-CN" dirty="0" smtClean="0">
                <a:hlinkClick r:id="rId2"/>
              </a:rPr>
              <a:t>zhangy@ihep.ac.cn</a:t>
            </a:r>
            <a:r>
              <a:rPr lang="en-US" altLang="zh-CN" dirty="0" smtClean="0"/>
              <a:t>)</a:t>
            </a:r>
          </a:p>
          <a:p>
            <a:r>
              <a:rPr lang="en-US" altLang="zh-CN" sz="2300" dirty="0"/>
              <a:t>Third Workshop on Future High Energy Circular </a:t>
            </a:r>
            <a:r>
              <a:rPr lang="en-US" altLang="zh-CN" sz="2300" dirty="0" smtClean="0"/>
              <a:t>Colliders, Beijing, 2014-03-19</a:t>
            </a:r>
          </a:p>
          <a:p>
            <a:r>
              <a:rPr lang="en-US" altLang="zh-CN" dirty="0" smtClean="0"/>
              <a:t>Thanks: </a:t>
            </a:r>
          </a:p>
          <a:p>
            <a:r>
              <a:rPr lang="en-US" altLang="zh-CN" dirty="0" smtClean="0"/>
              <a:t>Dmitry </a:t>
            </a:r>
            <a:r>
              <a:rPr lang="en-US" altLang="zh-CN" dirty="0" err="1" smtClean="0"/>
              <a:t>Shatilov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Kazuhito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Ohmi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Demin</a:t>
            </a:r>
            <a:r>
              <a:rPr lang="en-US" altLang="zh-CN" dirty="0" smtClean="0"/>
              <a:t> Zhou, </a:t>
            </a:r>
            <a:r>
              <a:rPr lang="en-US" altLang="zh-CN" dirty="0" err="1" smtClean="0"/>
              <a:t>Huiping</a:t>
            </a:r>
            <a:r>
              <a:rPr lang="en-US" altLang="zh-CN" dirty="0"/>
              <a:t> </a:t>
            </a:r>
            <a:r>
              <a:rPr lang="en-US" altLang="zh-CN" dirty="0" err="1" smtClean="0"/>
              <a:t>Geng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Yuemei</a:t>
            </a:r>
            <a:r>
              <a:rPr lang="en-US" altLang="zh-CN" dirty="0" smtClean="0"/>
              <a:t> Peng, </a:t>
            </a:r>
            <a:r>
              <a:rPr lang="en-US" altLang="zh-CN" dirty="0" err="1" smtClean="0"/>
              <a:t>Yuanyuan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Guo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48" y="0"/>
            <a:ext cx="8864504" cy="66270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69" y="5383920"/>
            <a:ext cx="7009261" cy="14740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5991367" y="5268036"/>
            <a:ext cx="1105469" cy="15899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0" y="0"/>
            <a:ext cx="3087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Yunhai</a:t>
            </a:r>
            <a:r>
              <a:rPr lang="en-US" altLang="zh-CN" dirty="0"/>
              <a:t> 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, FCC-2014-KICKOFF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Effective Beam-Beam Parameter versus z for different bunch length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364" y="1825625"/>
            <a:ext cx="64612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398284"/>
              </p:ext>
            </p:extLst>
          </p:nvPr>
        </p:nvGraphicFramePr>
        <p:xfrm>
          <a:off x="-1" y="-2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304"/>
                <a:gridCol w="884748"/>
                <a:gridCol w="1015895"/>
                <a:gridCol w="1073864"/>
                <a:gridCol w="1070063"/>
                <a:gridCol w="1070063"/>
                <a:gridCol w="1070063"/>
              </a:tblGrid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LEP1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LEP2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TLEP Z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TLEP W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TLEP H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TLEP tt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Circumference [km]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26.7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100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Bending radius [km]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3.1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Beam energy [GeV]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45.4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104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45.5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80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120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175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Beam current [mA]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2.6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3.04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1450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152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6.6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Bunches / beam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16700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4490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1360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98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Bunch population [10</a:t>
                      </a:r>
                      <a:r>
                        <a:rPr lang="en-GB" sz="600" baseline="30000">
                          <a:effectLst/>
                        </a:rPr>
                        <a:t>11</a:t>
                      </a:r>
                      <a:r>
                        <a:rPr lang="en-GB" sz="600">
                          <a:effectLst/>
                        </a:rPr>
                        <a:t>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4.2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0.46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Transverse emittance e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Horizontal [nm]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Vertical [pm]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20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400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250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29.2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60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3.3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0.94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Momentum comp. [10</a:t>
                      </a:r>
                      <a:r>
                        <a:rPr lang="en-GB" sz="600" baseline="30000">
                          <a:effectLst/>
                        </a:rPr>
                        <a:t>-5</a:t>
                      </a:r>
                      <a:r>
                        <a:rPr lang="en-GB" sz="600">
                          <a:effectLst/>
                        </a:rPr>
                        <a:t>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18.6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Betatron function at IP b*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Horizontal [m]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Vertical [mm]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50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50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0.5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0.5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0.5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Beam size at IP s* [mm]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Horizontal 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Vertical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224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182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3.2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121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0.25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26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45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Energy spread [%]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Synchrotron radiation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Total (including BS)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0.07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0.16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0.07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0.10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0.14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Bunch length [mm]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Synchrotron radiation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Total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8.6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8.6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11.5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1.64</a:t>
                      </a:r>
                      <a:endParaRPr lang="zh-CN" sz="600" dirty="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2.56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1.01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1.49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0.81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1.17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1.16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1.49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Energy loss / turn [GeV]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0.12</a:t>
                      </a:r>
                      <a:r>
                        <a:rPr lang="en-GB" sz="600" baseline="30000">
                          <a:effectLst/>
                        </a:rPr>
                        <a:t>(1)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3.34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0.33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1.67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7.55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SR power / beam [MW]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0.3</a:t>
                      </a:r>
                      <a:r>
                        <a:rPr lang="en-GB" sz="600" baseline="30000">
                          <a:effectLst/>
                        </a:rPr>
                        <a:t>(1)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50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Total RF voltage [GV]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0.24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5.5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RF frequency [MHz]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352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800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958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Longitudinal damping time t</a:t>
                      </a:r>
                      <a:r>
                        <a:rPr lang="en-GB" sz="600" baseline="-25000">
                          <a:effectLst/>
                        </a:rPr>
                        <a:t>E</a:t>
                      </a:r>
                      <a:r>
                        <a:rPr lang="en-GB" sz="600">
                          <a:effectLst/>
                        </a:rPr>
                        <a:t> [turns]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371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1320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243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72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 anchor="ctr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Energy acceptance RF [%]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2.7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7.2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11.2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7.1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Synchrotron tune Q</a:t>
                      </a:r>
                      <a:r>
                        <a:rPr lang="en-GB" sz="600" baseline="-25000">
                          <a:effectLst/>
                        </a:rPr>
                        <a:t>s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0.065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0.083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0.65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0.21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0.096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0.10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Polarization time t</a:t>
                      </a:r>
                      <a:r>
                        <a:rPr lang="en-GB" sz="600" baseline="-25000">
                          <a:effectLst/>
                        </a:rPr>
                        <a:t>p</a:t>
                      </a:r>
                      <a:r>
                        <a:rPr lang="en-GB" sz="600">
                          <a:effectLst/>
                        </a:rPr>
                        <a:t> [min]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252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11200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672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89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Hourglass factor H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0.64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0.77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0.83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0.78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Luminosity/IP [10</a:t>
                      </a:r>
                      <a:r>
                        <a:rPr lang="en-GB" sz="600" baseline="30000">
                          <a:effectLst/>
                        </a:rPr>
                        <a:t>34</a:t>
                      </a:r>
                      <a:r>
                        <a:rPr lang="en-GB" sz="600">
                          <a:effectLst/>
                        </a:rPr>
                        <a:t> cm</a:t>
                      </a:r>
                      <a:r>
                        <a:rPr lang="en-GB" sz="600" baseline="30000">
                          <a:effectLst/>
                        </a:rPr>
                        <a:t>-2</a:t>
                      </a:r>
                      <a:r>
                        <a:rPr lang="en-GB" sz="600">
                          <a:effectLst/>
                        </a:rPr>
                        <a:t>s</a:t>
                      </a:r>
                      <a:r>
                        <a:rPr lang="en-GB" sz="600" baseline="30000">
                          <a:effectLst/>
                        </a:rPr>
                        <a:t>-1</a:t>
                      </a:r>
                      <a:r>
                        <a:rPr lang="en-GB" sz="600">
                          <a:effectLst/>
                        </a:rPr>
                        <a:t>]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0.002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0.012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28.0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12.0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6.0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1.8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49717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Beam-beam parameter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Horizontal</a:t>
                      </a:r>
                      <a:endParaRPr lang="zh-CN" sz="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0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en-GB" sz="600">
                          <a:effectLst/>
                        </a:rPr>
                        <a:t>Vertical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0.044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0.044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0.040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0.060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0.031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0.030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0.060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0.059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0.093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0.092</a:t>
                      </a:r>
                      <a:endParaRPr lang="zh-CN" sz="600">
                        <a:effectLst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0.092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Luminosity lifetime [min]</a:t>
                      </a:r>
                      <a:r>
                        <a:rPr lang="en-GB" sz="600" baseline="30000">
                          <a:effectLst/>
                        </a:rPr>
                        <a:t>(2)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1250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310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213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52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21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15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  <a:tr h="18607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Beamstrahlung critical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No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Yes</a:t>
                      </a:r>
                      <a:endParaRPr lang="zh-CN" sz="6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Yes</a:t>
                      </a:r>
                      <a:endParaRPr lang="zh-CN" sz="6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88" marR="39988" marT="10367" marB="10367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140512"/>
                  </p:ext>
                </p:extLst>
              </p:nvPr>
            </p:nvGraphicFramePr>
            <p:xfrm>
              <a:off x="189345" y="2593886"/>
              <a:ext cx="8765309" cy="1121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2187"/>
                    <a:gridCol w="1252187"/>
                    <a:gridCol w="1252187"/>
                    <a:gridCol w="1252187"/>
                    <a:gridCol w="1252187"/>
                    <a:gridCol w="1252187"/>
                    <a:gridCol w="1252187"/>
                  </a:tblGrid>
                  <a:tr h="373358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BX/BY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Coupling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1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baseline="0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b="1" i="1" baseline="0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baseline="0" dirty="0"/>
                        </a:p>
                      </a:txBody>
                      <a:tcPr/>
                    </a:tc>
                  </a:tr>
                  <a:tr h="34979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TLEP-H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0.5m/1mm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0.81mm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0.94nm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0.46e11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1360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49796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CEPC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0.2m/1mm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6.69nm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3.52e11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4140512"/>
                  </p:ext>
                </p:extLst>
              </p:nvPr>
            </p:nvGraphicFramePr>
            <p:xfrm>
              <a:off x="189345" y="2593886"/>
              <a:ext cx="8765309" cy="11219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2187"/>
                    <a:gridCol w="1252187"/>
                    <a:gridCol w="1252187"/>
                    <a:gridCol w="1252187"/>
                    <a:gridCol w="1252187"/>
                    <a:gridCol w="1252187"/>
                    <a:gridCol w="1252187"/>
                  </a:tblGrid>
                  <a:tr h="390398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BX/BY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976" t="-7813" r="-403415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99515" t="-7813" r="-301456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463" t="-7813" r="-202927" b="-21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Coupling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1951" t="-7813" r="-2439" b="-21406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TLEP-H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0.5m/1mm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0.81mm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0.94nm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0.46e11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1360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CEPC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0.2m/1mm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3mm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6.69nm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3.52e11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50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文本框 7"/>
          <p:cNvSpPr txBox="1"/>
          <p:nvPr/>
        </p:nvSpPr>
        <p:spPr>
          <a:xfrm>
            <a:off x="3829615" y="386220"/>
            <a:ext cx="263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FCC-ACC-SPC-0004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2205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Beamstrahlung</a:t>
            </a:r>
            <a:r>
              <a:rPr lang="en-US" altLang="zh-CN" dirty="0" smtClean="0"/>
              <a:t> lifetime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90787"/>
            <a:ext cx="7831668" cy="1105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49" y="4222775"/>
            <a:ext cx="7209526" cy="9681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9" y="1805763"/>
            <a:ext cx="6086475" cy="542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76" y="3792296"/>
            <a:ext cx="1209720" cy="408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46367" y="1872176"/>
            <a:ext cx="244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arxiv</a:t>
            </a:r>
            <a:r>
              <a:rPr lang="en-US" altLang="zh-CN" dirty="0" smtClean="0"/>
              <a:t>, 1311.1580, 2013 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181" y="3817789"/>
            <a:ext cx="3202201" cy="327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667807" y="5268643"/>
                <a:ext cx="7142789" cy="1598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0" dirty="0" smtClean="0"/>
                  <a:t>The lifetime can be represented by a function: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Larger momentum acceptance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preferred, but lattice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Longer bunch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preferred, but hourglass effect!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0" dirty="0" smtClean="0"/>
                  <a:t>Larger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is preferred =&gt;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and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is preferred</a:t>
                </a:r>
                <a:r>
                  <a:rPr lang="en-US" altLang="zh-CN" dirty="0" smtClean="0"/>
                  <a:t>!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07" y="5268643"/>
                <a:ext cx="7142789" cy="1598258"/>
              </a:xfrm>
              <a:prstGeom prst="rect">
                <a:avLst/>
              </a:prstGeom>
              <a:blipFill rotWithShape="0">
                <a:blip r:embed="rId7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3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Advance: </a:t>
            </a:r>
            <a:r>
              <a:rPr lang="en-US" altLang="zh-CN" dirty="0">
                <a:solidFill>
                  <a:srgbClr val="FF0000"/>
                </a:solidFill>
              </a:rPr>
              <a:t>60</a:t>
            </a:r>
            <a:r>
              <a:rPr lang="en-US" altLang="zh-CN" baseline="30000" dirty="0">
                <a:solidFill>
                  <a:srgbClr val="FF0000"/>
                </a:solidFill>
              </a:rPr>
              <a:t>o</a:t>
            </a:r>
            <a:r>
              <a:rPr lang="en-US" altLang="zh-CN" dirty="0">
                <a:solidFill>
                  <a:srgbClr val="FF0000"/>
                </a:solidFill>
              </a:rPr>
              <a:t> -&gt; 90</a:t>
            </a:r>
            <a:r>
              <a:rPr lang="en-US" altLang="zh-CN" baseline="30000" dirty="0">
                <a:solidFill>
                  <a:srgbClr val="FF0000"/>
                </a:solidFill>
              </a:rPr>
              <a:t>o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altLang="zh-CN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 smtClean="0"/>
                  <a:t>, Phase advance per cell in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horizontal direction: 60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-&gt; 90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: 4e-5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-&gt; 1.8e-5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b="0" i="1" dirty="0" smtClean="0">
                    <a:latin typeface="Cambria Math" panose="020405030504060302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altLang="zh-CN" b="0" dirty="0" smtClean="0">
                    <a:latin typeface="Cambria Math" panose="02040503050406030204" pitchFamily="18" charset="0"/>
                  </a:rPr>
                  <a:t>: 3mm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-&gt; </a:t>
                </a:r>
                <a:r>
                  <a:rPr lang="en-US" altLang="zh-CN" b="0" dirty="0" smtClean="0">
                    <a:latin typeface="Cambria Math" panose="02040503050406030204" pitchFamily="18" charset="0"/>
                  </a:rPr>
                  <a:t>2mm</a:t>
                </a:r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: 6.69nm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-&gt;  2.23 nm</a:t>
                </a:r>
              </a:p>
              <a:p>
                <a:r>
                  <a:rPr lang="en-US" altLang="zh-CN" dirty="0" smtClean="0"/>
                  <a:t>Bunch population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 smtClean="0"/>
                  <a:t>: 3.52e11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-&gt; 1.17e11;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 smtClean="0"/>
                  <a:t>: 50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zh-CN" dirty="0" smtClean="0"/>
                  <a:t>-&gt; 150</a:t>
                </a:r>
              </a:p>
              <a:p>
                <a:r>
                  <a:rPr lang="en-US" altLang="zh-CN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dirty="0" smtClean="0"/>
                  <a:t> keep unchanged,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Energy acceptance &gt; 0.02 </a:t>
                </a:r>
                <a:r>
                  <a:rPr lang="en-US" altLang="zh-CN" dirty="0" smtClean="0"/>
                  <a:t>for 20min lifetime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, Coupling 0.2%,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Energy acceptance &gt; 0.012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 20min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lifetime, L0/IP=2.65 -&gt; 3.2e34</a:t>
                </a:r>
              </a:p>
              <a:p>
                <a:pPr marL="0" indent="0">
                  <a:buNone/>
                </a:pPr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b="1" dirty="0" smtClean="0">
                    <a:solidFill>
                      <a:srgbClr val="0070C0"/>
                    </a:solidFill>
                  </a:rPr>
                  <a:t>Everything seems OK, But the bunch number 150 is too much for one ring!</a:t>
                </a:r>
                <a:endParaRPr lang="en-US" altLang="zh-CN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09" t="-9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13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Phase Advance: </a:t>
            </a:r>
            <a:r>
              <a:rPr lang="en-US" altLang="zh-CN" dirty="0">
                <a:solidFill>
                  <a:srgbClr val="FF0000"/>
                </a:solidFill>
              </a:rPr>
              <a:t>60</a:t>
            </a:r>
            <a:r>
              <a:rPr lang="en-US" altLang="zh-CN" baseline="30000" dirty="0">
                <a:solidFill>
                  <a:srgbClr val="FF0000"/>
                </a:solidFill>
              </a:rPr>
              <a:t>o</a:t>
            </a:r>
            <a:r>
              <a:rPr lang="en-US" altLang="zh-CN" dirty="0">
                <a:solidFill>
                  <a:srgbClr val="FF0000"/>
                </a:solidFill>
              </a:rPr>
              <a:t> -&gt; 90</a:t>
            </a:r>
            <a:r>
              <a:rPr lang="en-US" altLang="zh-CN" baseline="30000" dirty="0">
                <a:solidFill>
                  <a:srgbClr val="FF0000"/>
                </a:solidFill>
              </a:rPr>
              <a:t>o 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+ Damping Partition Number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en-US" altLang="zh-CN" dirty="0" smtClean="0"/>
                  <a:t>In general,                            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                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                         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: 1-&gt; 0.5,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CN" dirty="0"/>
                  <a:t>6.69nm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-&gt;  </a:t>
                </a:r>
                <a:r>
                  <a:rPr lang="en-US" altLang="zh-CN" dirty="0" smtClean="0"/>
                  <a:t>4.46 nm</a:t>
                </a:r>
              </a:p>
              <a:p>
                <a:r>
                  <a:rPr lang="en-US" altLang="zh-CN" dirty="0" smtClean="0"/>
                  <a:t>Energy spread,</a:t>
                </a: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altLang="zh-CN" dirty="0" smtClean="0"/>
                  <a:t>: 1.3e-3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+0.5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altLang="zh-CN" dirty="0" smtClean="0"/>
                  <a:t> -&gt; 1.01e-3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CN" dirty="0" smtClean="0"/>
                  <a:t>: 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3mm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+0.5</m:t>
                            </m:r>
                          </m:den>
                        </m:f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1.79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mm (It is 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 smtClean="0">
                    <a:latin typeface="Cambria Math" panose="02040503050406030204" pitchFamily="18" charset="0"/>
                  </a:rPr>
                  <a:t>remain unchanged)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, Coupling 0.2</a:t>
                </a:r>
                <a:r>
                  <a:rPr lang="en-US" altLang="zh-CN" dirty="0" smtClean="0"/>
                  <a:t>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: 3.52e11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2.35e11,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: 50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3×</m:t>
                        </m:r>
                        <m:f>
                          <m:f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-&gt; </a:t>
                </a:r>
                <a:r>
                  <a:rPr lang="en-US" altLang="zh-CN" dirty="0" smtClean="0"/>
                  <a:t>75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rgbClr val="FF0000"/>
                    </a:solidFill>
                  </a:rPr>
                  <a:t>    Energy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acceptance 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0.02 </a:t>
                </a:r>
                <a:r>
                  <a:rPr lang="en-US" altLang="zh-CN" dirty="0"/>
                  <a:t>for 20min lifetime, L0/IP=2.65 -&gt; </a:t>
                </a:r>
                <a:r>
                  <a:rPr lang="en-US" altLang="zh-CN" dirty="0" smtClean="0"/>
                  <a:t>3.15e34</a:t>
                </a:r>
                <a:r>
                  <a:rPr lang="en-US" altLang="zh-CN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 </a:t>
                </a:r>
                <a:endParaRPr lang="en-US" altLang="zh-CN" dirty="0">
                  <a:solidFill>
                    <a:schemeClr val="accent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/>
                  <a:t>, Coupling 0.2%,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/>
                  <a:t>3.52e11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e>
                        </m:rad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1.92e11, bunch number: 92,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  Energy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acceptance 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0.016 </a:t>
                </a:r>
                <a:r>
                  <a:rPr lang="en-US" altLang="zh-CN" dirty="0"/>
                  <a:t>for 20min lifetime, </a:t>
                </a:r>
                <a:r>
                  <a:rPr lang="en-US" altLang="zh-CN" dirty="0" smtClean="0"/>
                  <a:t>xix0/xiy0=0.08/0.10, L0/IP=2.59e34 </a:t>
                </a:r>
                <a:r>
                  <a:rPr lang="en-US" altLang="zh-CN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</a:t>
                </a:r>
                <a:endParaRPr lang="en-US" altLang="zh-CN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, Coupling </a:t>
                </a:r>
                <a:r>
                  <a:rPr lang="en-US" altLang="zh-CN" dirty="0" smtClean="0"/>
                  <a:t>0.3%,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 smtClean="0"/>
                  <a:t>: </a:t>
                </a:r>
                <a:r>
                  <a:rPr lang="en-US" altLang="zh-CN" dirty="0"/>
                  <a:t>3.52e11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1.5</m:t>
                            </m:r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0.3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0.2</m:t>
                            </m:r>
                          </m:den>
                        </m:f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-&gt; 2.35e11, bunch number: 75, </a:t>
                </a:r>
              </a:p>
              <a:p>
                <a:pPr marL="0" indent="0">
                  <a:buNone/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  Energy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acceptance &gt;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0.02 </a:t>
                </a:r>
                <a:r>
                  <a:rPr lang="en-US" altLang="zh-CN" dirty="0"/>
                  <a:t>for 20min lifetime</a:t>
                </a:r>
                <a:r>
                  <a:rPr lang="en-US" altLang="zh-CN" dirty="0" smtClean="0"/>
                  <a:t>, L0/IP=2.58e34 </a:t>
                </a:r>
                <a:r>
                  <a:rPr lang="en-US" altLang="zh-CN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</a:t>
                </a:r>
                <a:endParaRPr lang="en-US" altLang="zh-CN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1" b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90" y="1636371"/>
            <a:ext cx="2210932" cy="61109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329" y="2690962"/>
            <a:ext cx="2571185" cy="7625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862" y="3343230"/>
            <a:ext cx="1303511" cy="6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Phase Advance: </a:t>
            </a:r>
            <a:r>
              <a:rPr lang="en-US" altLang="zh-CN" dirty="0">
                <a:solidFill>
                  <a:srgbClr val="FF0000"/>
                </a:solidFill>
              </a:rPr>
              <a:t>60</a:t>
            </a:r>
            <a:r>
              <a:rPr lang="en-US" altLang="zh-CN" baseline="30000" dirty="0">
                <a:solidFill>
                  <a:srgbClr val="FF0000"/>
                </a:solidFill>
              </a:rPr>
              <a:t>o</a:t>
            </a:r>
            <a:r>
              <a:rPr lang="en-US" altLang="zh-CN" dirty="0">
                <a:solidFill>
                  <a:srgbClr val="FF0000"/>
                </a:solidFill>
              </a:rPr>
              <a:t> -&gt; </a:t>
            </a:r>
            <a:r>
              <a:rPr lang="en-US" altLang="zh-CN" dirty="0" smtClean="0">
                <a:solidFill>
                  <a:srgbClr val="FF0000"/>
                </a:solidFill>
              </a:rPr>
              <a:t>72</a:t>
            </a:r>
            <a:r>
              <a:rPr lang="en-US" altLang="zh-CN" baseline="30000" dirty="0" smtClean="0">
                <a:solidFill>
                  <a:srgbClr val="FF0000"/>
                </a:solidFill>
              </a:rPr>
              <a:t>o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altLang="zh-CN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 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 smtClean="0"/>
                  <a:t>, Phase advance per cell in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horizontal direction: 60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-&gt; 90</a:t>
                </a:r>
                <a:r>
                  <a:rPr lang="en-US" altLang="zh-CN" baseline="30000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altLang="zh-CN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: 4e-5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1.2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-&gt; 2.78e-5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b="0" i="1" dirty="0" smtClean="0">
                    <a:latin typeface="Cambria Math" panose="020405030504060302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</m:oMath>
                </a14:m>
                <a:r>
                  <a:rPr lang="en-US" altLang="zh-CN" b="0" dirty="0" smtClean="0">
                    <a:latin typeface="Cambria Math" panose="02040503050406030204" pitchFamily="18" charset="0"/>
                  </a:rPr>
                  <a:t>: 3mm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/>
                  <a:t>-&gt; </a:t>
                </a:r>
                <a:r>
                  <a:rPr lang="en-US" altLang="zh-CN" b="0" dirty="0" smtClean="0">
                    <a:latin typeface="Cambria Math" panose="02040503050406030204" pitchFamily="18" charset="0"/>
                  </a:rPr>
                  <a:t>2.5mm</a:t>
                </a:r>
                <a:endParaRPr lang="en-US" altLang="zh-CN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∝~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r>
                  <a:rPr lang="en-US" altLang="zh-CN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 : 6.69nm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-&gt;  4.01 nm</a:t>
                </a:r>
              </a:p>
              <a:p>
                <a:r>
                  <a:rPr lang="en-US" altLang="zh-CN" dirty="0" smtClean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 smtClean="0">
                    <a:solidFill>
                      <a:schemeClr val="tx1"/>
                    </a:solidFill>
                  </a:rPr>
                  <a:t>, Coupling 0.3%,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dirty="0"/>
                  <a:t>: 3.52e11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-&gt; </a:t>
                </a:r>
                <a:r>
                  <a:rPr lang="en-US" altLang="zh-CN" dirty="0" smtClean="0"/>
                  <a:t>2.11e11,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: 50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-&gt; </a:t>
                </a:r>
                <a:r>
                  <a:rPr lang="en-US" altLang="zh-CN" dirty="0" smtClean="0"/>
                  <a:t>83</a:t>
                </a:r>
                <a:endParaRPr lang="en-US" altLang="zh-CN" dirty="0"/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Energy acceptance &gt; 0.013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for 20min 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lifetime, L0/IP=2.65 -&gt; 2.3e34 </a:t>
                </a:r>
                <a:r>
                  <a:rPr lang="en-US" altLang="zh-CN" dirty="0" smtClean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</a:t>
                </a:r>
                <a:endParaRPr lang="en-US" altLang="zh-CN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t="-1681" r="-23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Optimization 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7153966"/>
                  </p:ext>
                </p:extLst>
              </p:nvPr>
            </p:nvGraphicFramePr>
            <p:xfrm>
              <a:off x="6" y="1472540"/>
              <a:ext cx="9144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84628"/>
                    <a:gridCol w="860079"/>
                    <a:gridCol w="641293"/>
                    <a:gridCol w="580925"/>
                    <a:gridCol w="606582"/>
                    <a:gridCol w="769544"/>
                    <a:gridCol w="932507"/>
                    <a:gridCol w="920442"/>
                    <a:gridCol w="455685"/>
                    <a:gridCol w="106831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smtClean="0"/>
                            <a:t>Phase </a:t>
                          </a:r>
                        </a:p>
                        <a:p>
                          <a:r>
                            <a:rPr lang="en-US" altLang="zh-CN" sz="1200" dirty="0" smtClean="0"/>
                            <a:t>Advance per Cell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Bx</a:t>
                          </a:r>
                          <a:r>
                            <a:rPr lang="en-US" altLang="zh-CN" sz="1200" dirty="0" smtClean="0"/>
                            <a:t>/By 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Emittance</a:t>
                          </a:r>
                          <a:r>
                            <a:rPr lang="en-US" altLang="zh-CN" sz="1200" dirty="0" smtClean="0"/>
                            <a:t>, Coupling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en-US" altLang="zh-CN" sz="12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2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US" altLang="zh-CN" sz="1200" dirty="0" smtClean="0"/>
                            <a:t>[mm]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200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2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  <m:sSup>
                                  <m:sSup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  <m:sub>
                                    <m:r>
                                      <a:rPr lang="en-US" altLang="zh-CN" sz="1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baseline="0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en-US" altLang="zh-CN" sz="1200" baseline="0" dirty="0" smtClean="0"/>
                        </a:p>
                        <a:p>
                          <a:r>
                            <a:rPr lang="en-US" altLang="zh-CN" sz="1200" baseline="0" dirty="0" smtClean="0"/>
                            <a:t>(Analysis)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200" b="1" i="1" baseline="0" smtClean="0">
                                    <a:latin typeface="Cambria Math" panose="02040503050406030204" pitchFamily="18" charset="0"/>
                                  </a:rPr>
                                  <m:t>𝜼</m:t>
                                </m:r>
                              </m:oMath>
                            </m:oMathPara>
                          </a14:m>
                          <a:endParaRPr lang="en-US" altLang="zh-CN" sz="12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baseline="0" dirty="0" smtClean="0"/>
                            <a:t>Simulation</a:t>
                          </a:r>
                          <a:endParaRPr lang="zh-CN" altLang="en-US" sz="1200" dirty="0" smtClean="0"/>
                        </a:p>
                        <a:p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Vertical Dynamic</a:t>
                          </a:r>
                          <a:r>
                            <a:rPr lang="en-US" altLang="zh-CN" sz="1200" baseline="0" dirty="0" smtClean="0"/>
                            <a:t> Aperture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J_x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Lum</a:t>
                          </a:r>
                          <a:r>
                            <a:rPr lang="en-US" altLang="zh-CN" sz="1200" dirty="0" smtClean="0"/>
                            <a:t>/IP</a:t>
                          </a:r>
                          <a:endParaRPr lang="zh-CN" altLang="en-US" sz="1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72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4.01nm</a:t>
                          </a:r>
                        </a:p>
                        <a:p>
                          <a:r>
                            <a:rPr lang="en-US" altLang="zh-CN" sz="1600" dirty="0" smtClean="0"/>
                            <a:t>0.3%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2.11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83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277min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/>
                        </a:p>
                        <a:p>
                          <a:r>
                            <a:rPr lang="en-US" altLang="zh-CN" sz="1600" dirty="0" smtClean="0"/>
                            <a:t>19min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1.6e34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90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4.46nm</a:t>
                          </a:r>
                        </a:p>
                        <a:p>
                          <a:r>
                            <a:rPr lang="en-US" altLang="zh-CN" sz="1600" dirty="0" smtClean="0"/>
                            <a:t>0.2%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1.79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1.92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92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153min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/>
                        </a:p>
                        <a:p>
                          <a:r>
                            <a:rPr lang="en-US" altLang="zh-CN" sz="1600" dirty="0" smtClean="0"/>
                            <a:t>1480min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2.6e34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90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4.46nm</a:t>
                          </a:r>
                        </a:p>
                        <a:p>
                          <a:r>
                            <a:rPr lang="en-US" altLang="zh-CN" sz="1600" dirty="0" smtClean="0"/>
                            <a:t>0.3%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1.79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2.35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75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0.020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27min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40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en-US" altLang="zh-CN" sz="1600" dirty="0" smtClean="0"/>
                        </a:p>
                        <a:p>
                          <a:r>
                            <a:rPr lang="en-US" altLang="zh-CN" sz="1600" dirty="0" smtClean="0"/>
                            <a:t>177min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2.5e34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37153966"/>
                  </p:ext>
                </p:extLst>
              </p:nvPr>
            </p:nvGraphicFramePr>
            <p:xfrm>
              <a:off x="6" y="1472540"/>
              <a:ext cx="9144000" cy="2560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84628"/>
                    <a:gridCol w="860079"/>
                    <a:gridCol w="641293"/>
                    <a:gridCol w="580925"/>
                    <a:gridCol w="606582"/>
                    <a:gridCol w="769544"/>
                    <a:gridCol w="932507"/>
                    <a:gridCol w="920442"/>
                    <a:gridCol w="455685"/>
                    <a:gridCol w="1068315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smtClean="0"/>
                            <a:t>Phase </a:t>
                          </a:r>
                        </a:p>
                        <a:p>
                          <a:r>
                            <a:rPr lang="en-US" altLang="zh-CN" sz="1200" dirty="0" smtClean="0"/>
                            <a:t>Advance per Cell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Bx</a:t>
                          </a:r>
                          <a:r>
                            <a:rPr lang="en-US" altLang="zh-CN" sz="1200" dirty="0" smtClean="0"/>
                            <a:t>/By 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Emittance</a:t>
                          </a:r>
                          <a:r>
                            <a:rPr lang="en-US" altLang="zh-CN" sz="1200" dirty="0" smtClean="0"/>
                            <a:t>, Coupling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7143" t="-952" r="-838095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3125" t="-952" r="-816667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0303" t="-952" r="-691919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47244" t="-952" r="-439370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20261" t="-952" r="-264706" b="-31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200" dirty="0" smtClean="0"/>
                            <a:t>Vertical Dynamic</a:t>
                          </a:r>
                          <a:r>
                            <a:rPr lang="en-US" altLang="zh-CN" sz="1200" baseline="0" dirty="0" smtClean="0"/>
                            <a:t> Aperture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J_x</a:t>
                          </a:r>
                          <a:endParaRPr lang="zh-CN" alt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err="1" smtClean="0"/>
                            <a:t>Lum</a:t>
                          </a:r>
                          <a:r>
                            <a:rPr lang="en-US" altLang="zh-CN" sz="1200" dirty="0" smtClean="0"/>
                            <a:t>/IP</a:t>
                          </a:r>
                          <a:endParaRPr lang="zh-CN" altLang="en-US" sz="12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72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4.01nm</a:t>
                          </a:r>
                        </a:p>
                        <a:p>
                          <a:r>
                            <a:rPr lang="en-US" altLang="zh-CN" sz="1600" dirty="0" smtClean="0"/>
                            <a:t>0.3%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2.11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83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0.013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277min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9801" t="-100000" r="-168212" b="-2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1.6e34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90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4.46nm</a:t>
                          </a:r>
                        </a:p>
                        <a:p>
                          <a:r>
                            <a:rPr lang="en-US" altLang="zh-CN" sz="1600" dirty="0" smtClean="0"/>
                            <a:t>0.2%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1.79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1.92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92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0.016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153min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9801" t="-201905" r="-168212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2.6e34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Case 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 smtClean="0"/>
                            <a:t>90</a:t>
                          </a:r>
                          <a:r>
                            <a:rPr lang="en-US" altLang="zh-CN" sz="1600" baseline="30000" dirty="0" smtClean="0"/>
                            <a:t>o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0.5m/</a:t>
                          </a:r>
                        </a:p>
                        <a:p>
                          <a:r>
                            <a:rPr lang="en-US" altLang="zh-CN" sz="1600" dirty="0" smtClean="0"/>
                            <a:t>1.5mm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4.46nm</a:t>
                          </a:r>
                        </a:p>
                        <a:p>
                          <a:r>
                            <a:rPr lang="en-US" altLang="zh-CN" sz="1600" dirty="0" smtClean="0"/>
                            <a:t>0.3%</a:t>
                          </a:r>
                          <a:endParaRPr lang="zh-CN" altLang="en-US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1.79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2.35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75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0.020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0.015</a:t>
                          </a:r>
                        </a:p>
                        <a:p>
                          <a:r>
                            <a:rPr lang="en-US" altLang="zh-CN" sz="1600" dirty="0" smtClean="0"/>
                            <a:t>27min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9801" t="-301905" r="-16821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0.5</a:t>
                          </a:r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 smtClean="0"/>
                            <a:t>2.5e34</a:t>
                          </a:r>
                          <a:endParaRPr lang="zh-CN" alt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文本框 4"/>
          <p:cNvSpPr txBox="1"/>
          <p:nvPr/>
        </p:nvSpPr>
        <p:spPr>
          <a:xfrm>
            <a:off x="628650" y="6211669"/>
            <a:ext cx="563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 err="1" smtClean="0"/>
              <a:t>Lum</a:t>
            </a:r>
            <a:r>
              <a:rPr lang="en-US" altLang="zh-CN" dirty="0" smtClean="0"/>
              <a:t> is calculated by quasi-strong-strong simulation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altLang="zh-CN" dirty="0" smtClean="0"/>
              <a:t>Dynamic Aperture is for 20min </a:t>
            </a:r>
            <a:r>
              <a:rPr lang="en-US" altLang="zh-CN" dirty="0" err="1" smtClean="0"/>
              <a:t>beamstrahlung</a:t>
            </a:r>
            <a:r>
              <a:rPr lang="en-US" altLang="zh-CN" dirty="0" smtClean="0"/>
              <a:t> lifetime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82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9471" y="365126"/>
            <a:ext cx="8285058" cy="806224"/>
          </a:xfrm>
        </p:spPr>
        <p:txBody>
          <a:bodyPr/>
          <a:lstStyle/>
          <a:p>
            <a:r>
              <a:rPr lang="en-US" altLang="zh-CN" dirty="0" smtClean="0"/>
              <a:t>Error tolerance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93692" y="2960489"/>
            <a:ext cx="5156617" cy="1929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K. </a:t>
            </a:r>
            <a:r>
              <a:rPr lang="en-US" altLang="zh-CN" sz="2000" dirty="0" err="1"/>
              <a:t>Ohmi</a:t>
            </a:r>
            <a:r>
              <a:rPr lang="en-US" altLang="zh-CN" sz="2000" dirty="0"/>
              <a:t>, D. Zhou, “Beam Dynamics Issue in </a:t>
            </a:r>
            <a:r>
              <a:rPr lang="en-US" altLang="zh-CN" sz="2000" dirty="0" err="1"/>
              <a:t>Nano</a:t>
            </a:r>
            <a:r>
              <a:rPr lang="en-US" altLang="zh-CN" sz="2000" dirty="0"/>
              <a:t> Beam Scheme, </a:t>
            </a:r>
            <a:r>
              <a:rPr lang="en-US" altLang="zh-CN" sz="2000" dirty="0" err="1"/>
              <a:t>SuperKEKB</a:t>
            </a:r>
            <a:r>
              <a:rPr lang="en-US" altLang="zh-CN" sz="2000" dirty="0"/>
              <a:t> MAC, Feb. 7-9, 2011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71" y="1004206"/>
            <a:ext cx="8285058" cy="58417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76938" y="3065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K. Ohmi, D. Zhou (KEK)</a:t>
            </a:r>
          </a:p>
          <a:p>
            <a:r>
              <a:rPr lang="zh-CN" altLang="en-US" dirty="0" smtClean="0"/>
              <a:t>SuperKEKB MAC</a:t>
            </a:r>
          </a:p>
          <a:p>
            <a:r>
              <a:rPr lang="zh-CN" altLang="en-US" dirty="0" smtClean="0"/>
              <a:t>Feb. 7-9, 2011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711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&amp; 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Beamstrahlung</a:t>
            </a:r>
            <a:r>
              <a:rPr lang="en-US" altLang="zh-CN" dirty="0" smtClean="0"/>
              <a:t> model in different codes( BBWS, LIFETRAC, GUINEA-PIG)</a:t>
            </a:r>
          </a:p>
          <a:p>
            <a:r>
              <a:rPr lang="en-US" altLang="zh-CN" dirty="0" smtClean="0"/>
              <a:t>We still don’t know if the first few collisions is more critical for beam loss</a:t>
            </a:r>
          </a:p>
          <a:p>
            <a:r>
              <a:rPr lang="en-US" altLang="zh-CN" dirty="0" smtClean="0"/>
              <a:t>Lifetime calculation, </a:t>
            </a:r>
            <a:r>
              <a:rPr lang="en-US" altLang="zh-CN" dirty="0" err="1" smtClean="0"/>
              <a:t>analyais</a:t>
            </a:r>
            <a:r>
              <a:rPr lang="en-US" altLang="zh-CN" dirty="0" smtClean="0"/>
              <a:t> &amp; simulation does not agree ?</a:t>
            </a:r>
          </a:p>
          <a:p>
            <a:r>
              <a:rPr lang="en-US" altLang="zh-CN" dirty="0" smtClean="0"/>
              <a:t>If we could not shorten the bunch length, it is not wise to suppress by</a:t>
            </a:r>
            <a:r>
              <a:rPr lang="en-US" altLang="zh-CN" baseline="30000" dirty="0" smtClean="0"/>
              <a:t>*</a:t>
            </a:r>
            <a:r>
              <a:rPr lang="en-US" altLang="zh-CN" dirty="0" smtClean="0"/>
              <a:t> to 1mm. 1.5mm is more attractive for us.</a:t>
            </a:r>
          </a:p>
          <a:p>
            <a:r>
              <a:rPr lang="en-US" altLang="zh-CN" dirty="0" smtClean="0"/>
              <a:t>Is it possible to achieve 0.2 or 0.3% coupling. Optics measurement &amp; correction by simulation with error should be studied.</a:t>
            </a:r>
          </a:p>
          <a:p>
            <a:r>
              <a:rPr lang="en-US" altLang="zh-CN" dirty="0" smtClean="0"/>
              <a:t>~100 bunches in one ring is achievable?</a:t>
            </a:r>
          </a:p>
          <a:p>
            <a:r>
              <a:rPr lang="en-US" altLang="zh-CN" dirty="0" smtClean="0"/>
              <a:t>The result should be checked </a:t>
            </a:r>
          </a:p>
          <a:p>
            <a:r>
              <a:rPr lang="en-US" altLang="zh-CN" dirty="0" smtClean="0"/>
              <a:t>More questions to be answered (If </a:t>
            </a:r>
            <a:r>
              <a:rPr lang="en-US" altLang="zh-CN" dirty="0" err="1" smtClean="0"/>
              <a:t>xiy</a:t>
            </a:r>
            <a:r>
              <a:rPr lang="en-US" altLang="zh-CN" dirty="0" smtClean="0"/>
              <a:t> &gt; 0.1?). If aperture with beam-beam is a problem? In the following time, some visitors will attend </a:t>
            </a:r>
            <a:r>
              <a:rPr lang="en-US" altLang="zh-CN" dirty="0" err="1" smtClean="0"/>
              <a:t>ihep</a:t>
            </a:r>
            <a:r>
              <a:rPr lang="en-US" altLang="zh-CN" dirty="0" smtClean="0"/>
              <a:t>. We wish a fruitful </a:t>
            </a:r>
            <a:r>
              <a:rPr lang="en-US" altLang="zh-CN" dirty="0"/>
              <a:t>A</a:t>
            </a:r>
            <a:r>
              <a:rPr lang="en-US" altLang="zh-CN" dirty="0" smtClean="0"/>
              <a:t>pril.</a:t>
            </a:r>
          </a:p>
        </p:txBody>
      </p:sp>
    </p:spTree>
    <p:extLst>
      <p:ext uri="{BB962C8B-B14F-4D97-AF65-F5344CB8AC3E}">
        <p14:creationId xmlns:p14="http://schemas.microsoft.com/office/powerpoint/2010/main" val="12763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Grp="1"/>
          </p:cNvSpPr>
          <p:nvPr>
            <p:ph type="title"/>
          </p:nvPr>
        </p:nvSpPr>
        <p:spPr>
          <a:xfrm>
            <a:off x="435509" y="751629"/>
            <a:ext cx="78867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Main beam parameters for CEPC at 50km </a:t>
            </a:r>
            <a:endParaRPr lang="zh-CN" altLang="en-US" sz="2800" dirty="0"/>
          </a:p>
        </p:txBody>
      </p:sp>
      <p:graphicFrame>
        <p:nvGraphicFramePr>
          <p:cNvPr id="5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201676"/>
              </p:ext>
            </p:extLst>
          </p:nvPr>
        </p:nvGraphicFramePr>
        <p:xfrm>
          <a:off x="511630" y="1258396"/>
          <a:ext cx="7968342" cy="3352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0570"/>
                <a:gridCol w="805544"/>
                <a:gridCol w="1188613"/>
                <a:gridCol w="1882495"/>
                <a:gridCol w="1185274"/>
                <a:gridCol w="1055846"/>
              </a:tblGrid>
              <a:tr h="3019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Parameter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Unit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Value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Parameter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Unit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Value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Energy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GeV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120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Circumference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km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Number</a:t>
                      </a:r>
                      <a:r>
                        <a:rPr lang="en-US" altLang="zh-CN" sz="1400" baseline="0" dirty="0" smtClean="0"/>
                        <a:t> of IP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SR</a:t>
                      </a:r>
                      <a:r>
                        <a:rPr lang="en-US" altLang="zh-CN" sz="1400" baseline="0" dirty="0" smtClean="0"/>
                        <a:t> loss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baseline="0" dirty="0" err="1" smtClean="0"/>
                        <a:t>GeV</a:t>
                      </a:r>
                      <a:r>
                        <a:rPr lang="en-US" altLang="zh-CN" sz="1400" baseline="0" dirty="0" smtClean="0"/>
                        <a:t>/turn)</a:t>
                      </a:r>
                      <a:endParaRPr lang="zh-CN" altLang="en-US" sz="14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2.96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</a:t>
                      </a:r>
                      <a:r>
                        <a:rPr lang="en-US" altLang="zh-CN" sz="1400" baseline="-25000" dirty="0" smtClean="0"/>
                        <a:t>e</a:t>
                      </a:r>
                      <a:r>
                        <a:rPr lang="en-US" altLang="zh-CN" sz="1400" dirty="0" smtClean="0"/>
                        <a:t>/bunch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1E11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3.52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altLang="zh-CN" sz="1400" b="1" baseline="-25000" dirty="0" err="1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/beam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Beam current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mA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16.9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SR power/beam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MW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50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Partition</a:t>
                      </a:r>
                      <a:r>
                        <a:rPr lang="en-US" altLang="zh-CN" sz="1400" baseline="0" dirty="0" smtClean="0"/>
                        <a:t> Je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Long. damp. time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ms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6.7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Dipole</a:t>
                      </a:r>
                      <a:r>
                        <a:rPr lang="en-US" altLang="zh-CN" sz="1400" baseline="0" dirty="0" smtClean="0"/>
                        <a:t> field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Tesla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0.065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Bending</a:t>
                      </a:r>
                      <a:r>
                        <a:rPr lang="en-US" altLang="zh-CN" sz="1400" baseline="0" dirty="0" smtClean="0"/>
                        <a:t> radius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km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6.2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Dipole</a:t>
                      </a:r>
                      <a:r>
                        <a:rPr lang="en-US" altLang="zh-CN" sz="1400" baseline="0" dirty="0" smtClean="0"/>
                        <a:t> length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9.978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Bending angle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mrad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1.609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Emittance</a:t>
                      </a:r>
                      <a:r>
                        <a:rPr lang="en-US" altLang="zh-CN" sz="1400" dirty="0" smtClean="0"/>
                        <a:t> (x/y)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6.69/0.033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  <a:sym typeface="Symbol"/>
                        </a:rPr>
                        <a:t></a:t>
                      </a:r>
                      <a:r>
                        <a:rPr lang="en-US" altLang="zh-CN" sz="1400" b="1" kern="1200" baseline="-25000" dirty="0" smtClean="0">
                          <a:solidFill>
                            <a:srgbClr val="FF0000"/>
                          </a:solidFill>
                          <a:effectLst/>
                        </a:rPr>
                        <a:t>IP</a:t>
                      </a:r>
                      <a:r>
                        <a:rPr lang="en-US" altLang="zh-CN" sz="14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  (x/y)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200/1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Trans. size (x/y)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ym typeface="Symbol"/>
                        </a:rPr>
                        <a:t></a:t>
                      </a:r>
                      <a:r>
                        <a:rPr lang="en-US" altLang="zh-CN" sz="1400" dirty="0" smtClean="0"/>
                        <a:t>m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36.6/0.18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Mom. compaction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1E-4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0.4</a:t>
                      </a:r>
                      <a:endParaRPr lang="zh-CN" altLang="en-US" sz="1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282548">
                <a:tc>
                  <a:txBody>
                    <a:bodyPr/>
                    <a:lstStyle/>
                    <a:p>
                      <a:r>
                        <a:rPr lang="zh-CN" altLang="en-US" sz="14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</a:t>
                      </a:r>
                      <a:r>
                        <a:rPr lang="en-US" altLang="zh-CN" sz="1400" b="1" baseline="-25000" dirty="0" err="1" smtClean="0">
                          <a:solidFill>
                            <a:srgbClr val="FF0000"/>
                          </a:solidFill>
                          <a:sym typeface="Symbol"/>
                        </a:rPr>
                        <a:t>x,y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 /IP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0.1/0.1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Bunch length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mm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430036"/>
              </p:ext>
            </p:extLst>
          </p:nvPr>
        </p:nvGraphicFramePr>
        <p:xfrm>
          <a:off x="511629" y="4611188"/>
          <a:ext cx="7968342" cy="2225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50571"/>
                <a:gridCol w="805543"/>
                <a:gridCol w="1186542"/>
                <a:gridCol w="1883229"/>
                <a:gridCol w="1186543"/>
                <a:gridCol w="105591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RF voltage </a:t>
                      </a:r>
                      <a:r>
                        <a:rPr lang="en-US" altLang="zh-CN" sz="1400" dirty="0" err="1" smtClean="0"/>
                        <a:t>V</a:t>
                      </a:r>
                      <a:r>
                        <a:rPr lang="en-US" altLang="zh-CN" sz="1400" baseline="-25000" dirty="0" err="1" smtClean="0"/>
                        <a:t>rf</a:t>
                      </a:r>
                      <a:endParaRPr lang="zh-CN" altLang="en-US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GV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4.2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RF frequency </a:t>
                      </a:r>
                      <a:r>
                        <a:rPr lang="en-US" altLang="zh-CN" sz="1400" dirty="0" err="1" smtClean="0"/>
                        <a:t>f</a:t>
                      </a:r>
                      <a:r>
                        <a:rPr lang="en-US" altLang="zh-CN" sz="1400" baseline="-25000" dirty="0" err="1" smtClean="0"/>
                        <a:t>rf</a:t>
                      </a:r>
                      <a:endParaRPr lang="zh-CN" altLang="en-US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GHz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0.7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ym typeface="Symbol"/>
                        </a:rPr>
                        <a:t>Long. tune </a:t>
                      </a:r>
                      <a:r>
                        <a:rPr lang="zh-CN" altLang="en-US" sz="1400" dirty="0" smtClean="0">
                          <a:sym typeface="Symbol"/>
                        </a:rPr>
                        <a:t></a:t>
                      </a:r>
                      <a:r>
                        <a:rPr lang="en-US" altLang="zh-CN" sz="1400" baseline="-25000" dirty="0" smtClean="0">
                          <a:sym typeface="Symbol"/>
                        </a:rPr>
                        <a:t>s</a:t>
                      </a:r>
                      <a:endParaRPr lang="zh-CN" altLang="en-US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0.13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Harmonic number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116747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Hourglass factor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0.6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</a:t>
                      </a:r>
                      <a:r>
                        <a:rPr lang="en-US" altLang="zh-CN" sz="1400" baseline="-25000" dirty="0" smtClean="0">
                          <a:sym typeface="Symbol"/>
                        </a:rPr>
                        <a:t></a:t>
                      </a:r>
                      <a:endParaRPr lang="zh-CN" altLang="en-US" sz="14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0.42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Energy spread SR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0.0013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Energy spread BS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0.00014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Energy</a:t>
                      </a:r>
                      <a:r>
                        <a:rPr lang="en-US" altLang="zh-CN" sz="1400" baseline="0" dirty="0" smtClean="0"/>
                        <a:t> acceptance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%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2.7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Lifetime BS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err="1" smtClean="0"/>
                        <a:t>hr</a:t>
                      </a:r>
                      <a:endParaRPr lang="zh-CN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1.6</a:t>
                      </a:r>
                      <a:endParaRPr lang="zh-CN" alt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altLang="zh-CN" sz="1400" b="1" baseline="-25000" dirty="0" smtClean="0">
                          <a:solidFill>
                            <a:srgbClr val="FF0000"/>
                          </a:solidFill>
                        </a:rPr>
                        <a:t>0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/IP (10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cm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2.65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err="1" smtClean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altLang="zh-CN" sz="1400" b="1" baseline="-25000" dirty="0" err="1" smtClean="0">
                          <a:solidFill>
                            <a:srgbClr val="FF0000"/>
                          </a:solidFill>
                        </a:rPr>
                        <a:t>limit</a:t>
                      </a:r>
                      <a:r>
                        <a:rPr lang="en-US" altLang="zh-CN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/IP (10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cm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-2</a:t>
                      </a:r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CN" sz="1400" b="1" baseline="30000" dirty="0" smtClean="0">
                          <a:solidFill>
                            <a:srgbClr val="FF0000"/>
                          </a:solidFill>
                        </a:rPr>
                        <a:t>-1</a:t>
                      </a:r>
                      <a:endParaRPr lang="zh-CN" altLang="en-US" sz="1400" b="1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</a:rPr>
                        <a:t>1.26</a:t>
                      </a:r>
                      <a:endParaRPr lang="zh-CN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9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Thanks for your attention!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Beamstrahlung</a:t>
            </a:r>
            <a:r>
              <a:rPr lang="en-US" altLang="zh-CN" dirty="0" smtClean="0"/>
              <a:t>  OFF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Beamstrahlung</a:t>
            </a:r>
            <a:r>
              <a:rPr lang="en-US" altLang="zh-CN" dirty="0" smtClean="0"/>
              <a:t>  ON</a:t>
            </a:r>
            <a:endParaRPr lang="zh-CN" altLang="en-US" dirty="0" smtClean="0"/>
          </a:p>
        </p:txBody>
      </p:sp>
      <p:pic>
        <p:nvPicPr>
          <p:cNvPr id="16" name="内容占位符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901253"/>
            <a:ext cx="4498976" cy="3363391"/>
          </a:xfrm>
          <a:prstGeom prst="rect">
            <a:avLst/>
          </a:prstGeom>
        </p:spPr>
      </p:pic>
      <p:pic>
        <p:nvPicPr>
          <p:cNvPr id="15" name="内容占位符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29149" y="2894132"/>
            <a:ext cx="4508501" cy="337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Tune Scan w/ </a:t>
            </a:r>
            <a:r>
              <a:rPr lang="en-US" altLang="zh-CN" dirty="0" err="1" smtClean="0"/>
              <a:t>Beamstrahlung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607" y="1825624"/>
            <a:ext cx="6676483" cy="49912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89329" y="427137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(0.52, 0.61)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785131" y="3440379"/>
            <a:ext cx="2335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16.9mA*16.9mA,</a:t>
            </a:r>
          </a:p>
          <a:p>
            <a:r>
              <a:rPr lang="en-US" altLang="zh-CN" dirty="0" smtClean="0"/>
              <a:t>50bunches,</a:t>
            </a:r>
          </a:p>
          <a:p>
            <a:r>
              <a:rPr lang="en-US" altLang="zh-CN" dirty="0" smtClean="0"/>
              <a:t>BBWS,</a:t>
            </a:r>
          </a:p>
          <a:p>
            <a:r>
              <a:rPr lang="en-US" altLang="zh-CN" dirty="0" smtClean="0"/>
              <a:t>Luminosity ~ 1.6e34</a:t>
            </a:r>
          </a:p>
          <a:p>
            <a:r>
              <a:rPr lang="en-US" altLang="zh-CN" dirty="0" smtClean="0"/>
              <a:t>But ……</a:t>
            </a:r>
          </a:p>
          <a:p>
            <a:r>
              <a:rPr lang="en-US" altLang="zh-CN" dirty="0" smtClean="0"/>
              <a:t>Quasi-Strong-Strong simulation only shows </a:t>
            </a:r>
          </a:p>
          <a:p>
            <a:r>
              <a:rPr lang="en-US" altLang="zh-CN" dirty="0" smtClean="0"/>
              <a:t>Luminosity ~ 1.1e34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832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0131" y="100655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Energy Distribution</a:t>
            </a:r>
            <a:endParaRPr lang="zh-CN" altLang="en-US" dirty="0"/>
          </a:p>
        </p:txBody>
      </p:sp>
      <p:pic>
        <p:nvPicPr>
          <p:cNvPr id="13" name="内容占位符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131" y="2380518"/>
            <a:ext cx="6594768" cy="435133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570979" y="1423411"/>
            <a:ext cx="4589462" cy="3019425"/>
            <a:chOff x="4033641" y="2618475"/>
            <a:chExt cx="4589462" cy="3019425"/>
          </a:xfrm>
          <a:noFill/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641" y="2618475"/>
              <a:ext cx="4589462" cy="301942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4572000" y="2754478"/>
              <a:ext cx="3838669" cy="5847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latin typeface="+mn-lt"/>
                </a:rPr>
                <a:t>Marco  </a:t>
              </a:r>
              <a:r>
                <a:rPr lang="en-US" altLang="zh-CN" sz="1600" dirty="0" err="1" smtClean="0">
                  <a:latin typeface="+mn-lt"/>
                </a:rPr>
                <a:t>Zanetti</a:t>
              </a:r>
              <a:r>
                <a:rPr lang="en-US" altLang="zh-CN" sz="1600" dirty="0" smtClean="0">
                  <a:latin typeface="+mn-lt"/>
                </a:rPr>
                <a:t>, “</a:t>
              </a:r>
              <a:r>
                <a:rPr lang="en-US" altLang="zh-CN" sz="1600" dirty="0" err="1">
                  <a:latin typeface="+mn-lt"/>
                </a:rPr>
                <a:t>Beamstrahlung</a:t>
              </a:r>
              <a:r>
                <a:rPr lang="en-US" altLang="zh-CN" sz="1600" dirty="0">
                  <a:latin typeface="+mn-lt"/>
                </a:rPr>
                <a:t> at circular       </a:t>
              </a:r>
              <a:r>
                <a:rPr lang="en-US" altLang="zh-CN" sz="1600" dirty="0" err="1">
                  <a:latin typeface="+mn-lt"/>
                </a:rPr>
                <a:t>e</a:t>
              </a:r>
              <a:r>
                <a:rPr lang="en-US" altLang="zh-CN" sz="1600" baseline="30000" dirty="0" err="1">
                  <a:latin typeface="+mn-lt"/>
                </a:rPr>
                <a:t>+</a:t>
              </a:r>
              <a:r>
                <a:rPr lang="en-US" altLang="zh-CN" sz="1600" dirty="0" err="1">
                  <a:latin typeface="+mn-lt"/>
                </a:rPr>
                <a:t>e</a:t>
              </a:r>
              <a:r>
                <a:rPr lang="en-US" altLang="zh-CN" sz="1600" baseline="30000" dirty="0">
                  <a:latin typeface="+mn-lt"/>
                </a:rPr>
                <a:t>-</a:t>
              </a:r>
              <a:r>
                <a:rPr lang="en-US" altLang="zh-CN" sz="1600" dirty="0">
                  <a:latin typeface="+mn-lt"/>
                </a:rPr>
                <a:t> </a:t>
              </a:r>
              <a:r>
                <a:rPr lang="en-US" altLang="zh-CN" sz="1600" dirty="0" err="1">
                  <a:latin typeface="+mn-lt"/>
                </a:rPr>
                <a:t>higgs</a:t>
              </a:r>
              <a:r>
                <a:rPr lang="en-US" altLang="zh-CN" sz="1600" dirty="0">
                  <a:latin typeface="+mn-lt"/>
                </a:rPr>
                <a:t> </a:t>
              </a:r>
              <a:r>
                <a:rPr lang="en-US" altLang="zh-CN" sz="1600" dirty="0" smtClean="0">
                  <a:latin typeface="+mn-lt"/>
                </a:rPr>
                <a:t>factories”, HF2012</a:t>
              </a:r>
              <a:r>
                <a:rPr lang="en-US" altLang="zh-CN" sz="1600" b="1" dirty="0" smtClean="0">
                  <a:latin typeface="+mn-lt"/>
                </a:rPr>
                <a:t> </a:t>
              </a:r>
              <a:r>
                <a:rPr lang="en-US" altLang="zh-CN" sz="1600" dirty="0" smtClean="0">
                  <a:latin typeface="+mn-lt"/>
                </a:rPr>
                <a:t> </a:t>
              </a:r>
              <a:endParaRPr lang="en-US" altLang="zh-CN" sz="1600" dirty="0">
                <a:latin typeface="+mn-lt"/>
              </a:endParaRPr>
            </a:p>
          </p:txBody>
        </p:sp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6491334" y="3335671"/>
              <a:ext cx="1828800" cy="461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zh-CN" dirty="0">
                  <a:latin typeface="Calibri" panose="020F0502020204030204" pitchFamily="34" charset="0"/>
                </a:rPr>
                <a:t>TLEP-H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445251" y="516952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CEPC</a:t>
            </a:r>
            <a:endParaRPr lang="zh-CN" altLang="en-US" sz="2400" dirty="0"/>
          </a:p>
        </p:txBody>
      </p:sp>
      <p:sp>
        <p:nvSpPr>
          <p:cNvPr id="16" name="椭圆 15"/>
          <p:cNvSpPr/>
          <p:nvPr/>
        </p:nvSpPr>
        <p:spPr>
          <a:xfrm>
            <a:off x="1475715" y="2733948"/>
            <a:ext cx="534155" cy="398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880463" y="1935328"/>
            <a:ext cx="534155" cy="3983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6" idx="6"/>
            <a:endCxn id="17" idx="2"/>
          </p:cNvCxnSpPr>
          <p:nvPr/>
        </p:nvCxnSpPr>
        <p:spPr>
          <a:xfrm flipV="1">
            <a:off x="2009870" y="2134504"/>
            <a:ext cx="2870593" cy="79862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921011" y="1428310"/>
            <a:ext cx="308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BBWS vs </a:t>
            </a:r>
            <a:r>
              <a:rPr lang="en-US" altLang="zh-CN" dirty="0" err="1" smtClean="0">
                <a:solidFill>
                  <a:srgbClr val="FF0000"/>
                </a:solidFill>
              </a:rPr>
              <a:t>GuineaPig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</a:rPr>
              <a:t>Equilibrium vs First Collision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8" y="1787529"/>
            <a:ext cx="2832691" cy="49783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Beam Lifetime vs dynamic aperture</a:t>
            </a:r>
            <a:endParaRPr lang="zh-CN" altLang="en-US" sz="4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2536" y="3592348"/>
            <a:ext cx="2429606" cy="1656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67" y="1488841"/>
            <a:ext cx="2429606" cy="1656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780" y="2423701"/>
            <a:ext cx="4587930" cy="30717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08683" y="5615816"/>
            <a:ext cx="361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Simulation &amp; analysis not consistent?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1968174" y="4906978"/>
            <a:ext cx="331406" cy="12619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V="1">
            <a:off x="906985" y="2761307"/>
            <a:ext cx="1302061" cy="338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Difficulity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&amp; TLEP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466" y="1721136"/>
            <a:ext cx="6883068" cy="51368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8650" y="1341310"/>
            <a:ext cx="6685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“Final Focus &amp; Injection”, FCC Kick-off Meeting, Feb  13, 2014</a:t>
            </a:r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6662057" y="6099604"/>
            <a:ext cx="1088572" cy="392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3515" y="365126"/>
            <a:ext cx="7971836" cy="662781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Dynamic aperture </a:t>
            </a:r>
            <a:r>
              <a:rPr lang="en-US" altLang="zh-CN" sz="4000" dirty="0" smtClean="0"/>
              <a:t>w/o and w/ </a:t>
            </a:r>
            <a:r>
              <a:rPr lang="en-US" altLang="zh-CN" sz="4000" dirty="0"/>
              <a:t>beam-beam </a:t>
            </a:r>
            <a:r>
              <a:rPr lang="en-US" altLang="zh-CN" sz="4000" dirty="0" err="1" smtClean="0"/>
              <a:t>interaction@SuperKEKB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9" y="1302558"/>
            <a:ext cx="7827601" cy="5841773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385180" y="4481128"/>
            <a:ext cx="7630499" cy="39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dirty="0"/>
              <a:t>Y. </a:t>
            </a:r>
            <a:r>
              <a:rPr lang="en-US" altLang="zh-CN" sz="2000" dirty="0"/>
              <a:t>Ohnishi, “Optics Issues”, 18th KEKB </a:t>
            </a:r>
            <a:r>
              <a:rPr lang="en-US" altLang="zh-CN" sz="2000" dirty="0" smtClean="0"/>
              <a:t>Review, </a:t>
            </a:r>
            <a:r>
              <a:rPr lang="en-US" altLang="zh-CN" sz="2000" dirty="0"/>
              <a:t>March 3-5, 2014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400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369790" y="1842447"/>
                <a:ext cx="1678676" cy="43345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zh-CN" dirty="0" smtClean="0"/>
                  <a:t>7nm</a:t>
                </a:r>
              </a:p>
              <a:p>
                <a:r>
                  <a:rPr lang="en-US" altLang="zh-CN" dirty="0" smtClean="0"/>
                  <a:t>For CEPC baseline parameters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9790" y="1842447"/>
                <a:ext cx="1678676" cy="4334515"/>
              </a:xfrm>
              <a:blipFill rotWithShape="0">
                <a:blip r:embed="rId2"/>
                <a:stretch>
                  <a:fillRect l="-6545" t="-2250" r="-8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7" y="487958"/>
            <a:ext cx="7063200" cy="63568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17784"/>
            <a:ext cx="7886700" cy="494683"/>
          </a:xfrm>
        </p:spPr>
        <p:txBody>
          <a:bodyPr>
            <a:normAutofit/>
          </a:bodyPr>
          <a:lstStyle/>
          <a:p>
            <a:r>
              <a:rPr lang="en-US" altLang="zh-CN" sz="2800" dirty="0" err="1" smtClean="0"/>
              <a:t>SuperKEKB</a:t>
            </a:r>
            <a:r>
              <a:rPr lang="en-US" altLang="zh-CN" sz="2800" dirty="0" smtClean="0"/>
              <a:t>, </a:t>
            </a:r>
            <a:r>
              <a:rPr lang="en-US" altLang="zh-CN" sz="2800" dirty="0">
                <a:hlinkClick r:id="rId4"/>
              </a:rPr>
              <a:t>http://www-superkekb.kek.jp/index.html</a:t>
            </a:r>
            <a:endParaRPr lang="zh-CN" altLang="en-US" sz="2800" dirty="0"/>
          </a:p>
        </p:txBody>
      </p:sp>
      <p:sp>
        <p:nvSpPr>
          <p:cNvPr id="5" name="椭圆 4"/>
          <p:cNvSpPr/>
          <p:nvPr/>
        </p:nvSpPr>
        <p:spPr>
          <a:xfrm>
            <a:off x="2606723" y="2743200"/>
            <a:ext cx="2988860" cy="4230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8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7057</TotalTime>
  <Words>943</Words>
  <Application>Microsoft Office PowerPoint</Application>
  <PresentationFormat>全屏显示(4:3)</PresentationFormat>
  <Paragraphs>523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ＭＳ Ｐゴシック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Verdana</vt:lpstr>
      <vt:lpstr>Wingdings</vt:lpstr>
      <vt:lpstr>Office 主题</vt:lpstr>
      <vt:lpstr>Simulation of Beam-Beam Effect  &amp;  Optimization of Machine Parameters</vt:lpstr>
      <vt:lpstr>Main beam parameters for CEPC at 50km </vt:lpstr>
      <vt:lpstr>Tune Scan</vt:lpstr>
      <vt:lpstr>Tune Scan w/ Beamstrahlung</vt:lpstr>
      <vt:lpstr>Energy Distribution</vt:lpstr>
      <vt:lpstr>Beam Lifetime vs dynamic aperture</vt:lpstr>
      <vt:lpstr>Difficulity of SuperKEKB &amp; TLEP</vt:lpstr>
      <vt:lpstr>Dynamic aperture w/o and w/ beam-beam interaction@SuperKEKB</vt:lpstr>
      <vt:lpstr>SuperKEKB, http://www-superkekb.kek.jp/index.html</vt:lpstr>
      <vt:lpstr>PowerPoint 演示文稿</vt:lpstr>
      <vt:lpstr>Effective Beam-Beam Parameter versus z for different bunch length</vt:lpstr>
      <vt:lpstr>PowerPoint 演示文稿</vt:lpstr>
      <vt:lpstr>Beamstrahlung lifetime</vt:lpstr>
      <vt:lpstr>Phase Advance: 60o -&gt; 90o </vt:lpstr>
      <vt:lpstr>Phase Advance: 60o -&gt; 90o  + Damping Partition Number</vt:lpstr>
      <vt:lpstr>Phase Advance: 60o -&gt; 72o </vt:lpstr>
      <vt:lpstr>Optimization Summary</vt:lpstr>
      <vt:lpstr>Error tolerance</vt:lpstr>
      <vt:lpstr>Summary &amp; Discussion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yuan</dc:creator>
  <cp:lastModifiedBy>zhang yuan</cp:lastModifiedBy>
  <cp:revision>173</cp:revision>
  <cp:lastPrinted>2014-03-14T07:29:49Z</cp:lastPrinted>
  <dcterms:created xsi:type="dcterms:W3CDTF">2014-03-14T03:14:11Z</dcterms:created>
  <dcterms:modified xsi:type="dcterms:W3CDTF">2014-03-19T00:51:59Z</dcterms:modified>
</cp:coreProperties>
</file>