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79975" cy="42808525"/>
  <p:notesSz cx="29452888" cy="41979850"/>
  <p:defaultTextStyle>
    <a:defPPr>
      <a:defRPr lang="de-DE"/>
    </a:defPPr>
    <a:lvl1pPr marL="0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FF66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9763" autoAdjust="0"/>
  </p:normalViewPr>
  <p:slideViewPr>
    <p:cSldViewPr>
      <p:cViewPr>
        <p:scale>
          <a:sx n="33" d="100"/>
          <a:sy n="33" d="100"/>
        </p:scale>
        <p:origin x="-2160" y="1368"/>
      </p:cViewPr>
      <p:guideLst>
        <p:guide orient="horz" pos="13483"/>
        <p:guide pos="95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4137816"/>
            <a:ext cx="30279975" cy="18670709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643" tIns="208822" rIns="417643" bIns="208822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30279975" cy="2413781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643" tIns="208822" rIns="417643" bIns="208822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6556069"/>
            <a:ext cx="30279975" cy="1426950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643" tIns="208822" rIns="417643" bIns="208822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9988656"/>
            <a:ext cx="30279975" cy="31868569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643" tIns="208822" rIns="417643" bIns="208822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80411" y="31538644"/>
            <a:ext cx="18666724" cy="5506301"/>
          </a:xfrm>
        </p:spPr>
        <p:txBody>
          <a:bodyPr>
            <a:normAutofit/>
          </a:bodyPr>
          <a:lstStyle>
            <a:lvl1pPr marL="0" indent="0" algn="l">
              <a:buNone/>
              <a:defRPr sz="10000">
                <a:solidFill>
                  <a:schemeClr val="tx2"/>
                </a:solidFill>
              </a:defRPr>
            </a:lvl1pPr>
            <a:lvl2pPr marL="2088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D79D8-C008-40D6-BE21-63B04D81DFFE}" type="datetimeFigureOut">
              <a:rPr lang="de-DE" smtClean="0"/>
              <a:pPr/>
              <a:t>16/10/14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67C4-B1C9-4651-8BDE-F6173E2C9BB4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7387" y="19552163"/>
            <a:ext cx="23760876" cy="11193181"/>
          </a:xfrm>
          <a:effectLst/>
        </p:spPr>
        <p:txBody>
          <a:bodyPr>
            <a:noAutofit/>
          </a:bodyPr>
          <a:lstStyle>
            <a:lvl1pPr marL="2923501" indent="-2088215" algn="l">
              <a:defRPr sz="24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08328" y="4566236"/>
            <a:ext cx="21195983" cy="2168965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D79D8-C008-40D6-BE21-63B04D81DFFE}" type="datetimeFigureOut">
              <a:rPr lang="de-DE" smtClean="0"/>
              <a:pPr/>
              <a:t>16/10/14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67C4-B1C9-4651-8BDE-F6173E2C9BB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20622" y="2350271"/>
            <a:ext cx="6812994" cy="32698391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07663" y="4566240"/>
            <a:ext cx="15991983" cy="305535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D79D8-C008-40D6-BE21-63B04D81DFFE}" type="datetimeFigureOut">
              <a:rPr lang="de-DE" smtClean="0"/>
              <a:pPr/>
              <a:t>16/10/14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67C4-B1C9-4651-8BDE-F6173E2C9BB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D79D8-C008-40D6-BE21-63B04D81DFFE}" type="datetimeFigureOut">
              <a:rPr lang="de-DE" smtClean="0"/>
              <a:pPr/>
              <a:t>16/10/14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67C4-B1C9-4651-8BDE-F6173E2C9BB4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784997" y="4566243"/>
            <a:ext cx="21195983" cy="2168965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4137816"/>
            <a:ext cx="30279975" cy="18670709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643" tIns="208822" rIns="417643" bIns="208822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30279975" cy="2413781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643" tIns="208822" rIns="417643" bIns="208822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6556069"/>
            <a:ext cx="30279975" cy="1426950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643" tIns="208822" rIns="417643" bIns="208822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9988656"/>
            <a:ext cx="30279975" cy="31868569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643" tIns="208822" rIns="417643" bIns="208822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2840" y="13561950"/>
            <a:ext cx="19758366" cy="15126840"/>
          </a:xfrm>
          <a:effectLst/>
        </p:spPr>
        <p:txBody>
          <a:bodyPr anchor="b"/>
          <a:lstStyle>
            <a:lvl1pPr algn="r">
              <a:defRPr sz="210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7219" y="28760681"/>
            <a:ext cx="19771042" cy="5215050"/>
          </a:xfrm>
        </p:spPr>
        <p:txBody>
          <a:bodyPr anchor="t"/>
          <a:lstStyle>
            <a:lvl1pPr marL="0" indent="0" algn="r">
              <a:buNone/>
              <a:defRPr sz="9100">
                <a:solidFill>
                  <a:schemeClr val="tx2"/>
                </a:solidFill>
              </a:defRPr>
            </a:lvl1pPr>
            <a:lvl2pPr marL="208821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431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64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86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D79D8-C008-40D6-BE21-63B04D81DFFE}" type="datetimeFigureOut">
              <a:rPr lang="de-DE" smtClean="0"/>
              <a:pPr/>
              <a:t>16/10/14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67C4-B1C9-4651-8BDE-F6173E2C9BB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D79D8-C008-40D6-BE21-63B04D81DFFE}" type="datetimeFigureOut">
              <a:rPr lang="de-DE" smtClean="0"/>
              <a:pPr/>
              <a:t>16/10/14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67C4-B1C9-4651-8BDE-F6173E2C9BB4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784993" y="4566236"/>
            <a:ext cx="11082471" cy="2168965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15382227" y="4566243"/>
            <a:ext cx="11082471" cy="2168965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4997" y="4566243"/>
            <a:ext cx="11082471" cy="3993477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110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9526" y="8741023"/>
            <a:ext cx="11082471" cy="17123410"/>
          </a:xfrm>
        </p:spPr>
        <p:txBody>
          <a:bodyPr>
            <a:normAutofit/>
          </a:bodyPr>
          <a:lstStyle>
            <a:lvl1pPr>
              <a:defRPr sz="8200"/>
            </a:lvl1pPr>
            <a:lvl2pPr>
              <a:defRPr sz="8200"/>
            </a:lvl2pPr>
            <a:lvl3pPr>
              <a:defRPr sz="7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89347" y="4566243"/>
            <a:ext cx="11082471" cy="3993477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110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marL="0" lvl="0" indent="0" algn="ctr" defTabSz="4176431" rtl="0" eaLnBrk="1" latinLnBrk="0" hangingPunct="1">
              <a:spcBef>
                <a:spcPct val="20000"/>
              </a:spcBef>
              <a:spcAft>
                <a:spcPts val="137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81807" y="8732939"/>
            <a:ext cx="11082471" cy="17123410"/>
          </a:xfrm>
        </p:spPr>
        <p:txBody>
          <a:bodyPr>
            <a:normAutofit/>
          </a:bodyPr>
          <a:lstStyle>
            <a:lvl1pPr>
              <a:defRPr sz="8200"/>
            </a:lvl1pPr>
            <a:lvl2pPr>
              <a:defRPr sz="8200"/>
            </a:lvl2pPr>
            <a:lvl3pPr>
              <a:defRPr sz="7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D79D8-C008-40D6-BE21-63B04D81DFFE}" type="datetimeFigureOut">
              <a:rPr lang="de-DE" smtClean="0"/>
              <a:pPr/>
              <a:t>16/10/14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67C4-B1C9-4651-8BDE-F6173E2C9BB4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D79D8-C008-40D6-BE21-63B04D81DFFE}" type="datetimeFigureOut">
              <a:rPr lang="de-DE" smtClean="0"/>
              <a:pPr/>
              <a:t>16/10/14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67C4-B1C9-4651-8BDE-F6173E2C9BB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D79D8-C008-40D6-BE21-63B04D81DFFE}" type="datetimeFigureOut">
              <a:rPr lang="de-DE" smtClean="0"/>
              <a:pPr/>
              <a:t>16/10/14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67C4-B1C9-4651-8BDE-F6173E2C9BB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8630" y="13793861"/>
            <a:ext cx="12040744" cy="7855676"/>
          </a:xfrm>
          <a:effectLst/>
        </p:spPr>
        <p:txBody>
          <a:bodyPr anchor="b">
            <a:noAutofit/>
          </a:bodyPr>
          <a:lstStyle>
            <a:lvl1pPr marL="1044108" indent="-1044108" algn="l">
              <a:defRPr sz="1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11235" y="4566243"/>
            <a:ext cx="13302410" cy="30553539"/>
          </a:xfrm>
        </p:spPr>
        <p:txBody>
          <a:bodyPr anchor="ctr"/>
          <a:lstStyle>
            <a:lvl1pPr>
              <a:defRPr sz="10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64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62351" y="21833733"/>
            <a:ext cx="11221406" cy="13355149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D79D8-C008-40D6-BE21-63B04D81DFFE}" type="datetimeFigureOut">
              <a:rPr lang="de-DE" smtClean="0"/>
              <a:pPr/>
              <a:t>16/10/14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67C4-B1C9-4651-8BDE-F6173E2C9BB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4137816"/>
            <a:ext cx="30279975" cy="18670709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643" tIns="208822" rIns="417643" bIns="208822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30279975" cy="2413781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643" tIns="208822" rIns="417643" bIns="208822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6556069"/>
            <a:ext cx="30279975" cy="1426950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643" tIns="208822" rIns="417643" bIns="208822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9988656"/>
            <a:ext cx="30279975" cy="31868569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643" tIns="208822" rIns="417643" bIns="208822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19355" y="7134754"/>
            <a:ext cx="13625989" cy="19524171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9100"/>
            </a:lvl1pPr>
            <a:lvl2pPr marL="2088215" indent="0">
              <a:buNone/>
              <a:defRPr sz="12800"/>
            </a:lvl2pPr>
            <a:lvl3pPr marL="4176431" indent="0">
              <a:buNone/>
              <a:defRPr sz="11000"/>
            </a:lvl3pPr>
            <a:lvl4pPr marL="6264646" indent="0">
              <a:buNone/>
              <a:defRPr sz="9100"/>
            </a:lvl4pPr>
            <a:lvl5pPr marL="8352861" indent="0">
              <a:buNone/>
              <a:defRPr sz="9100"/>
            </a:lvl5pPr>
            <a:lvl6pPr marL="10441076" indent="0">
              <a:buNone/>
              <a:defRPr sz="9100"/>
            </a:lvl6pPr>
            <a:lvl7pPr marL="12529292" indent="0">
              <a:buNone/>
              <a:defRPr sz="9100"/>
            </a:lvl7pPr>
            <a:lvl8pPr marL="14617507" indent="0">
              <a:buNone/>
              <a:defRPr sz="9100"/>
            </a:lvl8pPr>
            <a:lvl9pPr marL="16705722" indent="0">
              <a:buNone/>
              <a:defRPr sz="91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07086" y="6307585"/>
            <a:ext cx="12232905" cy="13501851"/>
          </a:xfrm>
        </p:spPr>
        <p:txBody>
          <a:bodyPr anchor="b"/>
          <a:lstStyle>
            <a:lvl1pPr marL="835286" indent="-835286">
              <a:buFont typeface="Georgia" pitchFamily="18" charset="0"/>
              <a:buChar char="*"/>
              <a:defRPr sz="73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D79D8-C008-40D6-BE21-63B04D81DFFE}" type="datetimeFigureOut">
              <a:rPr lang="de-DE" smtClean="0"/>
              <a:pPr/>
              <a:t>16/10/14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67C4-B1C9-4651-8BDE-F6173E2C9BB4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8318" y="27867495"/>
            <a:ext cx="21138820" cy="7134754"/>
          </a:xfrm>
        </p:spPr>
        <p:txBody>
          <a:bodyPr anchor="b">
            <a:noAutofit/>
          </a:bodyPr>
          <a:lstStyle>
            <a:lvl1pPr algn="l">
              <a:defRPr sz="21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1868569"/>
            <a:ext cx="30279975" cy="10939956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643" tIns="208822" rIns="417643" bIns="208822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30279975" cy="3186856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643" tIns="208822" rIns="417643" bIns="208822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3522242"/>
            <a:ext cx="30279975" cy="1426950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643" tIns="208822" rIns="417643" bIns="208822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9988656"/>
            <a:ext cx="30279975" cy="31868569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643" tIns="208822" rIns="417643" bIns="208822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38403" y="27291640"/>
            <a:ext cx="21565909" cy="7134754"/>
          </a:xfrm>
          <a:prstGeom prst="rect">
            <a:avLst/>
          </a:prstGeom>
          <a:effectLst/>
        </p:spPr>
        <p:txBody>
          <a:bodyPr vert="horz" lIns="417643" tIns="208822" rIns="417643" bIns="208822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4997" y="4570862"/>
            <a:ext cx="21195983" cy="21689653"/>
          </a:xfrm>
          <a:prstGeom prst="rect">
            <a:avLst/>
          </a:prstGeom>
        </p:spPr>
        <p:txBody>
          <a:bodyPr vert="horz" lIns="417643" tIns="208822" rIns="417643" bIns="20882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438983" y="38527675"/>
            <a:ext cx="8326993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r">
              <a:defRPr sz="5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0FD79D8-C008-40D6-BE21-63B04D81DFFE}" type="datetimeFigureOut">
              <a:rPr lang="de-DE" smtClean="0"/>
              <a:pPr/>
              <a:t>16/10/14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13997" y="38527675"/>
            <a:ext cx="11102661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l">
              <a:defRPr sz="5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616656" y="38527675"/>
            <a:ext cx="6055995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ctr">
              <a:defRPr sz="5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15467C4-B1C9-4651-8BDE-F6173E2C9BB4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1461751" indent="-1461751" algn="r" defTabSz="4176431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210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044108" indent="-835286" algn="l" defTabSz="4176431" rtl="0" eaLnBrk="1" latinLnBrk="0" hangingPunct="1">
        <a:spcBef>
          <a:spcPct val="20000"/>
        </a:spcBef>
        <a:spcAft>
          <a:spcPts val="137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0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505858" indent="-835286" algn="l" defTabSz="4176431" rtl="0" eaLnBrk="1" latinLnBrk="0" hangingPunct="1">
        <a:spcBef>
          <a:spcPct val="20000"/>
        </a:spcBef>
        <a:spcAft>
          <a:spcPts val="137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9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3758788" indent="-835286" algn="l" defTabSz="4176431" rtl="0" eaLnBrk="1" latinLnBrk="0" hangingPunct="1">
        <a:spcBef>
          <a:spcPct val="20000"/>
        </a:spcBef>
        <a:spcAft>
          <a:spcPts val="137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8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011717" indent="-835286" algn="l" defTabSz="4176431" rtl="0" eaLnBrk="1" latinLnBrk="0" hangingPunct="1">
        <a:spcBef>
          <a:spcPct val="20000"/>
        </a:spcBef>
        <a:spcAft>
          <a:spcPts val="137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7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348174" indent="-835286" algn="l" defTabSz="4176431" rtl="0" eaLnBrk="1" latinLnBrk="0" hangingPunct="1">
        <a:spcBef>
          <a:spcPct val="20000"/>
        </a:spcBef>
        <a:spcAft>
          <a:spcPts val="137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6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7601104" indent="-835286" algn="l" defTabSz="4176431" rtl="0" eaLnBrk="1" latinLnBrk="0" hangingPunct="1">
        <a:spcBef>
          <a:spcPct val="20000"/>
        </a:spcBef>
        <a:spcAft>
          <a:spcPts val="137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6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8979326" indent="-835286" algn="l" defTabSz="4176431" rtl="0" eaLnBrk="1" latinLnBrk="0" hangingPunct="1">
        <a:spcBef>
          <a:spcPct val="20000"/>
        </a:spcBef>
        <a:spcAft>
          <a:spcPts val="137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6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0441076" indent="-835286" algn="l" defTabSz="4176431" rtl="0" eaLnBrk="1" latinLnBrk="0" hangingPunct="1">
        <a:spcBef>
          <a:spcPct val="20000"/>
        </a:spcBef>
        <a:spcAft>
          <a:spcPts val="137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6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1819298" indent="-835286" algn="l" defTabSz="4176431" rtl="0" eaLnBrk="1" latinLnBrk="0" hangingPunct="1">
        <a:spcBef>
          <a:spcPct val="20000"/>
        </a:spcBef>
        <a:spcAft>
          <a:spcPts val="137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6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jpeg"/><Relationship Id="rId20" Type="http://schemas.openxmlformats.org/officeDocument/2006/relationships/image" Target="../media/image19.png"/><Relationship Id="rId21" Type="http://schemas.openxmlformats.org/officeDocument/2006/relationships/image" Target="../media/image20.jpeg"/><Relationship Id="rId22" Type="http://schemas.openxmlformats.org/officeDocument/2006/relationships/image" Target="../media/image21.jpeg"/><Relationship Id="rId23" Type="http://schemas.openxmlformats.org/officeDocument/2006/relationships/image" Target="../media/image22.jpeg"/><Relationship Id="rId24" Type="http://schemas.openxmlformats.org/officeDocument/2006/relationships/image" Target="../media/image23.emf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jpeg"/><Relationship Id="rId28" Type="http://schemas.openxmlformats.org/officeDocument/2006/relationships/image" Target="../media/image27.jpe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10" Type="http://schemas.openxmlformats.org/officeDocument/2006/relationships/image" Target="../media/image9.jpe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jpeg"/><Relationship Id="rId19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gif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ontent Placeholder 7"/>
          <p:cNvSpPr txBox="1">
            <a:spLocks/>
          </p:cNvSpPr>
          <p:nvPr/>
        </p:nvSpPr>
        <p:spPr>
          <a:xfrm>
            <a:off x="14757523" y="19162554"/>
            <a:ext cx="15007490" cy="731318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vert="horz" lIns="417643" tIns="208822" rIns="417643" bIns="208822" rtlCol="0">
            <a:noAutofit/>
          </a:bodyPr>
          <a:lstStyle/>
          <a:p>
            <a:pPr marL="1566161" indent="-1566161">
              <a:spcBef>
                <a:spcPct val="20000"/>
              </a:spcBef>
            </a:pPr>
            <a:r>
              <a:rPr lang="en-US" sz="3200" b="1" u="sng" dirty="0" smtClean="0">
                <a:latin typeface="Comic Sans MS" panose="030F0702030302020204" pitchFamily="66" charset="0"/>
              </a:rPr>
              <a:t>Metrology Software:</a:t>
            </a:r>
          </a:p>
          <a:p>
            <a:pPr>
              <a:spcBef>
                <a:spcPct val="20000"/>
              </a:spcBef>
            </a:pPr>
            <a:r>
              <a:rPr lang="en-US" sz="3200" dirty="0" smtClean="0">
                <a:latin typeface="Comic Sans MS" panose="030F0702030302020204" pitchFamily="66" charset="0"/>
              </a:rPr>
              <a:t>NIST, ISO, GUM claim that a measurement is complete only when accompanied by an uncertainty statement. Spatial Analyzer (SA) Ultimate has been adopted as metrology software:</a:t>
            </a:r>
          </a:p>
          <a:p>
            <a:pPr marL="2659715" lvl="1" indent="-571500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sz="3200" dirty="0">
                <a:latin typeface="Comic Sans MS" panose="030F0702030302020204" pitchFamily="66" charset="0"/>
              </a:rPr>
              <a:t>USMN algorithm  combines different measurements from different measurement systems with </a:t>
            </a:r>
            <a:r>
              <a:rPr lang="en-US" sz="3200" dirty="0" err="1">
                <a:latin typeface="Comic Sans MS" panose="030F0702030302020204" pitchFamily="66" charset="0"/>
              </a:rPr>
              <a:t>advenced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 smtClean="0">
                <a:latin typeface="Comic Sans MS" panose="030F0702030302020204" pitchFamily="66" charset="0"/>
              </a:rPr>
              <a:t>techniques </a:t>
            </a:r>
            <a:r>
              <a:rPr lang="en-US" sz="3200" dirty="0">
                <a:latin typeface="Comic Sans MS" panose="030F0702030302020204" pitchFamily="66" charset="0"/>
              </a:rPr>
              <a:t>to increase accuracy. </a:t>
            </a:r>
            <a:endParaRPr lang="en-US" sz="3200" dirty="0" smtClean="0">
              <a:latin typeface="Comic Sans MS" panose="030F0702030302020204" pitchFamily="66" charset="0"/>
            </a:endParaRPr>
          </a:p>
          <a:p>
            <a:pPr marL="2659715" lvl="1" indent="-571500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Comic Sans MS" panose="030F0702030302020204" pitchFamily="66" charset="0"/>
              </a:rPr>
              <a:t>USMN algorithm  can estimate uncertainty . It is  GUM and ISO compliant</a:t>
            </a:r>
          </a:p>
          <a:p>
            <a:pPr marL="2659715" lvl="1" indent="-571500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Comic Sans MS" panose="030F0702030302020204" pitchFamily="66" charset="0"/>
              </a:rPr>
              <a:t>USMN algorithm estimates instrument uncertainty and verify instrument performance  in the real environment.</a:t>
            </a:r>
          </a:p>
          <a:p>
            <a:pPr marL="2659715" lvl="1" indent="-571500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Comic Sans MS" panose="030F0702030302020204" pitchFamily="66" charset="0"/>
              </a:rPr>
              <a:t>Capability to fabricate measurements simulating instrument performance.</a:t>
            </a:r>
            <a:endParaRPr lang="en-US" sz="3200" dirty="0">
              <a:latin typeface="Comic Sans MS" panose="030F0702030302020204" pitchFamily="66" charset="0"/>
            </a:endParaRPr>
          </a:p>
          <a:p>
            <a:pPr lvl="1">
              <a:spcBef>
                <a:spcPct val="20000"/>
              </a:spcBef>
            </a:pPr>
            <a:endParaRPr lang="en-US" sz="3200" dirty="0" smtClean="0">
              <a:latin typeface="Comic Sans MS" panose="030F0702030302020204" pitchFamily="66" charset="0"/>
            </a:endParaRPr>
          </a:p>
          <a:p>
            <a:pPr>
              <a:spcBef>
                <a:spcPct val="20000"/>
              </a:spcBef>
            </a:pPr>
            <a:endParaRPr lang="en-US" sz="3200" dirty="0" smtClean="0">
              <a:latin typeface="Comic Sans MS" panose="030F0702030302020204" pitchFamily="66" charset="0"/>
            </a:endParaRPr>
          </a:p>
          <a:p>
            <a:pPr lvl="1">
              <a:spcBef>
                <a:spcPct val="20000"/>
              </a:spcBef>
            </a:pPr>
            <a:endParaRPr lang="en-US" sz="3200" dirty="0" smtClean="0">
              <a:latin typeface="Comic Sans MS" panose="030F0702030302020204" pitchFamily="66" charset="0"/>
            </a:endParaRPr>
          </a:p>
        </p:txBody>
      </p:sp>
      <p:sp>
        <p:nvSpPr>
          <p:cNvPr id="14" name="Content Placeholder 7"/>
          <p:cNvSpPr txBox="1">
            <a:spLocks/>
          </p:cNvSpPr>
          <p:nvPr/>
        </p:nvSpPr>
        <p:spPr>
          <a:xfrm>
            <a:off x="378347" y="13767541"/>
            <a:ext cx="12476762" cy="670061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vert="horz" lIns="417643" tIns="208822" rIns="417643" bIns="208822" rtlCol="0">
            <a:noAutofit/>
          </a:bodyPr>
          <a:lstStyle/>
          <a:p>
            <a:pPr marL="1566161" indent="-1566161">
              <a:spcBef>
                <a:spcPct val="20000"/>
              </a:spcBef>
            </a:pPr>
            <a:r>
              <a:rPr lang="en-US" sz="3400" b="1" u="sng" dirty="0" smtClean="0">
                <a:latin typeface="Comic Sans MS" panose="030F0702030302020204" pitchFamily="66" charset="0"/>
              </a:rPr>
              <a:t>LIPAC, the IFMIF/EVEDA accelerator</a:t>
            </a:r>
          </a:p>
          <a:p>
            <a:pPr marL="1566161" indent="-1566161">
              <a:spcBef>
                <a:spcPct val="20000"/>
              </a:spcBef>
            </a:pPr>
            <a:r>
              <a:rPr lang="en-US" sz="3400" b="1" u="sng" dirty="0" err="1" smtClean="0">
                <a:latin typeface="Comic Sans MS" panose="030F0702030302020204" pitchFamily="66" charset="0"/>
              </a:rPr>
              <a:t>LIPAc</a:t>
            </a:r>
            <a:r>
              <a:rPr lang="en-US" sz="3400" b="1" u="sng" dirty="0" smtClean="0">
                <a:latin typeface="Comic Sans MS" panose="030F0702030302020204" pitchFamily="66" charset="0"/>
              </a:rPr>
              <a:t> </a:t>
            </a:r>
            <a:r>
              <a:rPr lang="en-US" sz="3400" dirty="0" err="1" smtClean="0">
                <a:latin typeface="Comic Sans MS" panose="030F0702030302020204" pitchFamily="66" charset="0"/>
              </a:rPr>
              <a:t>LIPAc</a:t>
            </a:r>
            <a:r>
              <a:rPr lang="en-US" sz="3400" dirty="0">
                <a:latin typeface="Comic Sans MS" panose="030F0702030302020204" pitchFamily="66" charset="0"/>
              </a:rPr>
              <a:t>, the Linear IFMIF Prototype Accelerator, will run in 2017:</a:t>
            </a:r>
          </a:p>
          <a:p>
            <a:pPr marL="2487009" lvl="1" indent="-398793">
              <a:buBlip>
                <a:blip r:embed="rId2"/>
              </a:buBlip>
            </a:pPr>
            <a:r>
              <a:rPr lang="en-US" sz="3400" dirty="0">
                <a:latin typeface="Comic Sans MS" panose="030F0702030302020204" pitchFamily="66" charset="0"/>
              </a:rPr>
              <a:t>Deuteron beam</a:t>
            </a:r>
          </a:p>
          <a:p>
            <a:pPr marL="2487009" lvl="1" indent="-398793">
              <a:buBlip>
                <a:blip r:embed="rId2"/>
              </a:buBlip>
            </a:pPr>
            <a:r>
              <a:rPr lang="en-US" sz="3400" dirty="0">
                <a:latin typeface="Comic Sans MS" panose="030F0702030302020204" pitchFamily="66" charset="0"/>
              </a:rPr>
              <a:t>9 MeV</a:t>
            </a:r>
          </a:p>
          <a:p>
            <a:pPr marL="2487009" lvl="1" indent="-398793">
              <a:buBlip>
                <a:blip r:embed="rId2"/>
              </a:buBlip>
            </a:pPr>
            <a:r>
              <a:rPr lang="en-US" sz="3400" dirty="0">
                <a:latin typeface="Comic Sans MS" panose="030F0702030302020204" pitchFamily="66" charset="0"/>
              </a:rPr>
              <a:t>125 mA in CW</a:t>
            </a:r>
          </a:p>
          <a:p>
            <a:r>
              <a:rPr lang="en-US" sz="3400" dirty="0">
                <a:latin typeface="Comic Sans MS" panose="030F0702030302020204" pitchFamily="66" charset="0"/>
              </a:rPr>
              <a:t>will validate IFMIF’s  (same current at 40 MeV</a:t>
            </a:r>
            <a:r>
              <a:rPr lang="en-US" sz="3400" dirty="0" smtClean="0">
                <a:latin typeface="Comic Sans MS" panose="030F0702030302020204" pitchFamily="66" charset="0"/>
              </a:rPr>
              <a:t>). </a:t>
            </a:r>
            <a:endParaRPr lang="en-US" sz="3400" dirty="0">
              <a:latin typeface="Comic Sans MS" panose="030F0702030302020204" pitchFamily="66" charset="0"/>
            </a:endParaRPr>
          </a:p>
          <a:p>
            <a:r>
              <a:rPr lang="en-US" sz="3400" b="1" dirty="0" smtClean="0">
                <a:latin typeface="Comic Sans MS" panose="030F0702030302020204" pitchFamily="66" charset="0"/>
              </a:rPr>
              <a:t>Alignment tolerance</a:t>
            </a:r>
            <a:r>
              <a:rPr lang="en-US" sz="3400" dirty="0" smtClean="0">
                <a:latin typeface="Comic Sans MS" panose="030F0702030302020204" pitchFamily="66" charset="0"/>
              </a:rPr>
              <a:t> of ±0.1 mm are required to:</a:t>
            </a:r>
          </a:p>
          <a:p>
            <a:pPr marL="2487009" lvl="1" indent="-398793">
              <a:buBlip>
                <a:blip r:embed="rId2"/>
              </a:buBlip>
            </a:pPr>
            <a:r>
              <a:rPr lang="en-US" sz="3400" dirty="0" smtClean="0">
                <a:latin typeface="Comic Sans MS" panose="030F0702030302020204" pitchFamily="66" charset="0"/>
              </a:rPr>
              <a:t> allow stand on maintenance, limiting beam losses up to 1 W/m to reduce component activation</a:t>
            </a:r>
            <a:endParaRPr lang="en-US" sz="3400" dirty="0">
              <a:latin typeface="Comic Sans MS" panose="030F0702030302020204" pitchFamily="66" charset="0"/>
            </a:endParaRPr>
          </a:p>
          <a:p>
            <a:pPr marL="2487009" lvl="1" indent="-398793">
              <a:buBlip>
                <a:blip r:embed="rId2"/>
              </a:buBlip>
            </a:pPr>
            <a:r>
              <a:rPr lang="en-US" sz="3400" dirty="0">
                <a:latin typeface="Comic Sans MS" panose="030F0702030302020204" pitchFamily="66" charset="0"/>
              </a:rPr>
              <a:t>m</a:t>
            </a:r>
            <a:r>
              <a:rPr lang="en-US" sz="3400" dirty="0" smtClean="0">
                <a:latin typeface="Comic Sans MS" panose="030F0702030302020204" pitchFamily="66" charset="0"/>
              </a:rPr>
              <a:t>eet beam halo requirement</a:t>
            </a:r>
            <a:endParaRPr lang="en-US" sz="3400" dirty="0">
              <a:latin typeface="Comic Sans MS" panose="030F0702030302020204" pitchFamily="66" charset="0"/>
            </a:endParaRPr>
          </a:p>
        </p:txBody>
      </p:sp>
      <p:sp>
        <p:nvSpPr>
          <p:cNvPr id="23" name="Content Placeholder 7"/>
          <p:cNvSpPr txBox="1">
            <a:spLocks/>
          </p:cNvSpPr>
          <p:nvPr/>
        </p:nvSpPr>
        <p:spPr>
          <a:xfrm>
            <a:off x="378347" y="20756190"/>
            <a:ext cx="14125772" cy="3315163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vert="horz" lIns="417643" tIns="208822" rIns="417643" bIns="208822" rtlCol="0">
            <a:noAutofit/>
          </a:bodyPr>
          <a:lstStyle/>
          <a:p>
            <a:pPr marL="1566161" indent="-1566161">
              <a:spcBef>
                <a:spcPct val="20000"/>
              </a:spcBef>
            </a:pPr>
            <a:r>
              <a:rPr lang="en-US" sz="3400" b="1" u="sng" dirty="0" smtClean="0">
                <a:latin typeface="Comic Sans MS" panose="030F0702030302020204" pitchFamily="66" charset="0"/>
              </a:rPr>
              <a:t>Measurement instrumentation:</a:t>
            </a:r>
          </a:p>
          <a:p>
            <a:pPr>
              <a:spcBef>
                <a:spcPct val="20000"/>
              </a:spcBef>
            </a:pPr>
            <a:r>
              <a:rPr lang="en-US" sz="3400" dirty="0" smtClean="0">
                <a:latin typeface="Comic Sans MS" panose="030F0702030302020204" pitchFamily="66" charset="0"/>
              </a:rPr>
              <a:t>Leica AT401 Laser Tracker:</a:t>
            </a:r>
          </a:p>
          <a:p>
            <a:pPr marL="2659715" lvl="1" indent="-571500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sz="3400" dirty="0" smtClean="0">
                <a:latin typeface="Comic Sans MS" panose="030F0702030302020204" pitchFamily="66" charset="0"/>
              </a:rPr>
              <a:t>MPE distance accuracy: ± 10 </a:t>
            </a:r>
            <a:r>
              <a:rPr lang="en-US" sz="3400" dirty="0" smtClean="0">
                <a:latin typeface="Comic Sans MS" panose="030F0702030302020204" pitchFamily="66" charset="0"/>
                <a:cs typeface="Symap" panose="00000400000000000000" pitchFamily="2" charset="0"/>
              </a:rPr>
              <a:t>µ</a:t>
            </a:r>
            <a:r>
              <a:rPr lang="en-US" sz="3400" dirty="0" smtClean="0">
                <a:latin typeface="Comic Sans MS" panose="030F0702030302020204" pitchFamily="66" charset="0"/>
              </a:rPr>
              <a:t>m</a:t>
            </a:r>
            <a:endParaRPr lang="en-US" sz="3400" dirty="0" smtClean="0">
              <a:latin typeface="Comic Sans MS" panose="030F0702030302020204" pitchFamily="66" charset="0"/>
            </a:endParaRPr>
          </a:p>
          <a:p>
            <a:pPr marL="2659715" lvl="1" indent="-571500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sz="3400" dirty="0" smtClean="0">
                <a:latin typeface="Comic Sans MS" panose="030F0702030302020204" pitchFamily="66" charset="0"/>
              </a:rPr>
              <a:t>MPE angular accuracy: </a:t>
            </a:r>
            <a:r>
              <a:rPr lang="en-US" sz="3400" dirty="0">
                <a:latin typeface="Comic Sans MS" panose="030F0702030302020204" pitchFamily="66" charset="0"/>
              </a:rPr>
              <a:t>± </a:t>
            </a:r>
            <a:r>
              <a:rPr lang="en-US" sz="3400" dirty="0" smtClean="0">
                <a:latin typeface="Comic Sans MS" panose="030F0702030302020204" pitchFamily="66" charset="0"/>
              </a:rPr>
              <a:t>(15 </a:t>
            </a:r>
            <a:r>
              <a:rPr lang="en-US" sz="3400" dirty="0">
                <a:latin typeface="Comic Sans MS" panose="030F0702030302020204" pitchFamily="66" charset="0"/>
                <a:cs typeface="Symap" panose="00000400000000000000" pitchFamily="2" charset="0"/>
              </a:rPr>
              <a:t>µ</a:t>
            </a:r>
            <a:r>
              <a:rPr lang="en-US" sz="3400" dirty="0" smtClean="0">
                <a:latin typeface="Comic Sans MS" panose="030F0702030302020204" pitchFamily="66" charset="0"/>
              </a:rPr>
              <a:t>m </a:t>
            </a:r>
            <a:r>
              <a:rPr lang="en-US" sz="3400" dirty="0" smtClean="0">
                <a:latin typeface="Comic Sans MS" panose="030F0702030302020204" pitchFamily="66" charset="0"/>
              </a:rPr>
              <a:t>+6 </a:t>
            </a:r>
            <a:r>
              <a:rPr lang="en-US" sz="3400" dirty="0">
                <a:latin typeface="Comic Sans MS" panose="030F0702030302020204" pitchFamily="66" charset="0"/>
                <a:cs typeface="Symap" panose="00000400000000000000" pitchFamily="2" charset="0"/>
              </a:rPr>
              <a:t>µ</a:t>
            </a:r>
            <a:r>
              <a:rPr lang="en-US" sz="3400" dirty="0" smtClean="0">
                <a:latin typeface="Comic Sans MS" panose="030F0702030302020204" pitchFamily="66" charset="0"/>
              </a:rPr>
              <a:t>m</a:t>
            </a:r>
            <a:r>
              <a:rPr lang="en-US" sz="3400" dirty="0" smtClean="0">
                <a:latin typeface="Comic Sans MS" panose="030F0702030302020204" pitchFamily="66" charset="0"/>
              </a:rPr>
              <a:t>/m)</a:t>
            </a:r>
          </a:p>
          <a:p>
            <a:pPr marL="2659715" lvl="1" indent="-571500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sz="3400" dirty="0" smtClean="0">
                <a:latin typeface="Comic Sans MS" panose="030F0702030302020204" pitchFamily="66" charset="0"/>
              </a:rPr>
              <a:t>Level accuracy: ± 1 </a:t>
            </a:r>
            <a:r>
              <a:rPr lang="en-US" sz="3400" dirty="0" err="1" smtClean="0">
                <a:latin typeface="Comic Sans MS" panose="030F0702030302020204" pitchFamily="66" charset="0"/>
              </a:rPr>
              <a:t>arcsec</a:t>
            </a:r>
            <a:endParaRPr lang="en-US" sz="3400" dirty="0" smtClean="0">
              <a:latin typeface="Comic Sans MS" panose="030F0702030302020204" pitchFamily="66" charset="0"/>
            </a:endParaRPr>
          </a:p>
          <a:p>
            <a:pPr lvl="1">
              <a:spcBef>
                <a:spcPct val="20000"/>
              </a:spcBef>
            </a:pPr>
            <a:endParaRPr lang="en-US" sz="3400" dirty="0" smtClean="0">
              <a:latin typeface="Comic Sans MS" panose="030F0702030302020204" pitchFamily="66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-841803"/>
            <a:ext cx="843508" cy="1683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17643" tIns="208822" rIns="417643" bIns="20882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-841803"/>
            <a:ext cx="843508" cy="1683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17643" tIns="208822" rIns="417643" bIns="20882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78347" y="7010986"/>
            <a:ext cx="14563196" cy="6480019"/>
          </a:xfrm>
          <a:noFill/>
          <a:ln w="1905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en-US" sz="3200" b="1" u="sng" dirty="0">
                <a:latin typeface="Comic Sans MS" panose="030F0702030302020204" pitchFamily="66" charset="0"/>
              </a:rPr>
              <a:t>IFMIF</a:t>
            </a:r>
          </a:p>
          <a:p>
            <a:pPr marL="0" indent="0" algn="just">
              <a:buNone/>
            </a:pPr>
            <a:r>
              <a:rPr lang="en-GB" sz="2700" dirty="0">
                <a:latin typeface="Comic Sans MS" panose="030F0702030302020204" pitchFamily="66" charset="0"/>
              </a:rPr>
              <a:t>A fusion relevant neutron source is almost four decades long pending step for the successful development of fusion energy. In commercial fusion reactors, neutrons fluxes in the order of 10</a:t>
            </a:r>
            <a:r>
              <a:rPr lang="en-GB" sz="2700" baseline="30000" dirty="0">
                <a:latin typeface="Comic Sans MS" panose="030F0702030302020204" pitchFamily="66" charset="0"/>
              </a:rPr>
              <a:t>18</a:t>
            </a:r>
            <a:r>
              <a:rPr lang="en-GB" sz="2700" dirty="0">
                <a:latin typeface="Comic Sans MS" panose="030F0702030302020204" pitchFamily="66" charset="0"/>
              </a:rPr>
              <a:t> m</a:t>
            </a:r>
            <a:r>
              <a:rPr lang="en-GB" sz="2700" baseline="30000" dirty="0">
                <a:latin typeface="Comic Sans MS" panose="030F0702030302020204" pitchFamily="66" charset="0"/>
              </a:rPr>
              <a:t>-2</a:t>
            </a:r>
            <a:r>
              <a:rPr lang="en-GB" sz="2700" dirty="0">
                <a:latin typeface="Comic Sans MS" panose="030F0702030302020204" pitchFamily="66" charset="0"/>
              </a:rPr>
              <a:t>s</a:t>
            </a:r>
            <a:r>
              <a:rPr lang="en-GB" sz="2700" baseline="30000" dirty="0">
                <a:latin typeface="Comic Sans MS" panose="030F0702030302020204" pitchFamily="66" charset="0"/>
              </a:rPr>
              <a:t>-1</a:t>
            </a:r>
            <a:r>
              <a:rPr lang="en-GB" sz="2700" dirty="0">
                <a:latin typeface="Comic Sans MS" panose="030F0702030302020204" pitchFamily="66" charset="0"/>
              </a:rPr>
              <a:t> with an energy of 14.1 MeV will occur, which will be absorbed in its first wall, undergoing potentially &gt;15 </a:t>
            </a:r>
            <a:r>
              <a:rPr lang="en-GB" sz="2700" dirty="0" err="1">
                <a:latin typeface="Comic Sans MS" panose="030F0702030302020204" pitchFamily="66" charset="0"/>
              </a:rPr>
              <a:t>dpaNRT</a:t>
            </a:r>
            <a:r>
              <a:rPr lang="en-GB" sz="2700" dirty="0">
                <a:latin typeface="Comic Sans MS" panose="030F0702030302020204" pitchFamily="66" charset="0"/>
              </a:rPr>
              <a:t> per year of operation. This irradiation will degrade structural materials in an unknown manner. </a:t>
            </a:r>
          </a:p>
          <a:p>
            <a:pPr marL="0" indent="0" algn="just">
              <a:buNone/>
            </a:pPr>
            <a:r>
              <a:rPr lang="en-GB" sz="2700" dirty="0">
                <a:latin typeface="Comic Sans MS" panose="030F0702030302020204" pitchFamily="66" charset="0"/>
              </a:rPr>
              <a:t>IFMIF, the International Fusion Materials Irradiation Facility, will generate a neutron flux with a broad peak at 14 MeV by Li(</a:t>
            </a:r>
            <a:r>
              <a:rPr lang="en-GB" sz="2700" dirty="0" err="1">
                <a:latin typeface="Comic Sans MS" panose="030F0702030302020204" pitchFamily="66" charset="0"/>
              </a:rPr>
              <a:t>d,xn</a:t>
            </a:r>
            <a:r>
              <a:rPr lang="en-GB" sz="2700" dirty="0">
                <a:latin typeface="Comic Sans MS" panose="030F0702030302020204" pitchFamily="66" charset="0"/>
              </a:rPr>
              <a:t>) reactions thanks to two parallel deuteron accelerators colliding in a liquid Li screen. The energy of the beam (40 MeV) and the current of the parallel accelerators (2 x 125 mA) have been tuned to maximize the neutrons flux and reach irradiation conditions comparable to those in the first wall of a fusion reactor and will allow qualification and characterization of suitable materials.</a:t>
            </a:r>
          </a:p>
          <a:p>
            <a:pPr>
              <a:buNone/>
            </a:pPr>
            <a:endParaRPr lang="en-US" sz="2700" b="1" u="sng" dirty="0">
              <a:latin typeface="+mj-lt"/>
            </a:endParaRPr>
          </a:p>
          <a:p>
            <a:pPr>
              <a:buNone/>
            </a:pPr>
            <a:endParaRPr lang="en-US" sz="2700" b="1" u="sng" dirty="0">
              <a:latin typeface="+mj-lt"/>
            </a:endParaRPr>
          </a:p>
          <a:p>
            <a:pPr>
              <a:buNone/>
            </a:pPr>
            <a:endParaRPr lang="en-US" sz="2700" dirty="0">
              <a:latin typeface="Calibri"/>
            </a:endParaRPr>
          </a:p>
          <a:p>
            <a:pPr>
              <a:buNone/>
            </a:pPr>
            <a:endParaRPr lang="en-US" sz="2700" dirty="0">
              <a:latin typeface="+mj-lt"/>
            </a:endParaRPr>
          </a:p>
          <a:p>
            <a:pPr>
              <a:buNone/>
            </a:pPr>
            <a:endParaRPr lang="en-US" sz="2700" b="1" u="sng" dirty="0">
              <a:latin typeface="+mj-lt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-841803"/>
            <a:ext cx="843508" cy="1683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17643" tIns="208822" rIns="417643" bIns="20882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639186"/>
            <a:ext cx="5142377" cy="1129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17643" tIns="208822" rIns="417643" bIns="208822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4600" dirty="0">
                <a:latin typeface="Arial" pitchFamily="34" charset="0"/>
                <a:ea typeface="Times"/>
                <a:cs typeface="Times New Roman" pitchFamily="18" charset="0"/>
              </a:rPr>
              <a:t>	</a:t>
            </a:r>
            <a:r>
              <a:rPr lang="en-US" sz="2300" dirty="0">
                <a:latin typeface="Arial" pitchFamily="34" charset="0"/>
              </a:rPr>
              <a:t> </a:t>
            </a:r>
            <a:endParaRPr lang="en-US" dirty="0">
              <a:latin typeface="Arial" pitchFamily="34" charset="0"/>
            </a:endParaRPr>
          </a:p>
        </p:txBody>
      </p:sp>
      <p:pic>
        <p:nvPicPr>
          <p:cNvPr id="32" name="Picture 3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076091" y="7002662"/>
            <a:ext cx="11427023" cy="4525688"/>
          </a:xfrm>
          <a:prstGeom prst="rect">
            <a:avLst/>
          </a:prstGeom>
        </p:spPr>
      </p:pic>
      <p:sp>
        <p:nvSpPr>
          <p:cNvPr id="39" name="Rectangle 2"/>
          <p:cNvSpPr txBox="1">
            <a:spLocks noChangeArrowheads="1"/>
          </p:cNvSpPr>
          <p:nvPr/>
        </p:nvSpPr>
        <p:spPr>
          <a:xfrm>
            <a:off x="859655" y="2121990"/>
            <a:ext cx="28905358" cy="3007538"/>
          </a:xfrm>
          <a:prstGeom prst="rect">
            <a:avLst/>
          </a:prstGeom>
        </p:spPr>
        <p:txBody>
          <a:bodyPr vert="horz" lIns="417643" tIns="208822" rIns="417643" bIns="20882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latin typeface="Comic Sans MS" panose="030F0702030302020204" pitchFamily="66" charset="0"/>
                <a:ea typeface="Times New Roman"/>
                <a:cs typeface="Times New Roman"/>
              </a:rPr>
              <a:t>Alignment of </a:t>
            </a:r>
            <a:r>
              <a:rPr lang="en-US" sz="8000" b="1" dirty="0" err="1">
                <a:latin typeface="Comic Sans MS" panose="030F0702030302020204" pitchFamily="66" charset="0"/>
                <a:ea typeface="Times New Roman"/>
                <a:cs typeface="Times New Roman"/>
              </a:rPr>
              <a:t>LIPAc</a:t>
            </a:r>
            <a:r>
              <a:rPr lang="en-US" sz="8000" b="1" dirty="0">
                <a:latin typeface="Comic Sans MS" panose="030F0702030302020204" pitchFamily="66" charset="0"/>
                <a:ea typeface="Times New Roman"/>
                <a:cs typeface="Times New Roman"/>
              </a:rPr>
              <a:t>, the IFMIF prototype high current deuteron accelerator: requirements and current status</a:t>
            </a:r>
            <a:endParaRPr lang="en-US" altLang="en-US" sz="8000" b="1" dirty="0">
              <a:latin typeface="Comic Sans MS" panose="030F0702030302020204" pitchFamily="66" charset="0"/>
              <a:cs typeface="Times" panose="02020603050405020304" pitchFamily="18" charset="0"/>
            </a:endParaRPr>
          </a:p>
        </p:txBody>
      </p:sp>
      <p:sp>
        <p:nvSpPr>
          <p:cNvPr id="42" name="TextBox 36"/>
          <p:cNvSpPr txBox="1">
            <a:spLocks noChangeArrowheads="1"/>
          </p:cNvSpPr>
          <p:nvPr/>
        </p:nvSpPr>
        <p:spPr bwMode="auto">
          <a:xfrm>
            <a:off x="0" y="4842422"/>
            <a:ext cx="30279975" cy="175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17643" tIns="208822" rIns="417643" bIns="20882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algn="ctr"/>
            <a:r>
              <a:rPr lang="en-GB" altLang="en-US" sz="3200" i="1" dirty="0">
                <a:latin typeface="Times" panose="02020603050405020304" pitchFamily="18" charset="0"/>
                <a:cs typeface="Times" panose="02020603050405020304" pitchFamily="18" charset="0"/>
              </a:rPr>
              <a:t>F. </a:t>
            </a:r>
            <a:r>
              <a:rPr lang="en-GB" altLang="en-US" sz="3200" i="1" dirty="0" err="1">
                <a:latin typeface="Times" panose="02020603050405020304" pitchFamily="18" charset="0"/>
                <a:cs typeface="Times" panose="02020603050405020304" pitchFamily="18" charset="0"/>
              </a:rPr>
              <a:t>Scantamburlo</a:t>
            </a:r>
            <a:r>
              <a:rPr lang="en-GB" altLang="en-US" sz="3200" i="1" baseline="30000" dirty="0" err="1">
                <a:latin typeface="Times" panose="02020603050405020304" pitchFamily="18" charset="0"/>
                <a:cs typeface="Times" panose="02020603050405020304" pitchFamily="18" charset="0"/>
              </a:rPr>
              <a:t>a</a:t>
            </a:r>
            <a:r>
              <a:rPr lang="en-GB" altLang="en-US" sz="3200" i="1" dirty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GB" altLang="en-US" sz="3200" i="1" dirty="0" smtClean="0">
                <a:latin typeface="Times" panose="02020603050405020304" pitchFamily="18" charset="0"/>
                <a:cs typeface="Times" panose="02020603050405020304" pitchFamily="18" charset="0"/>
              </a:rPr>
              <a:t>L. </a:t>
            </a:r>
            <a:r>
              <a:rPr lang="en-GB" altLang="en-US" sz="3200" i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Semeraro</a:t>
            </a:r>
            <a:r>
              <a:rPr lang="en-GB" altLang="en-US" sz="3200" i="1" baseline="30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b</a:t>
            </a:r>
            <a:r>
              <a:rPr lang="en-GB" altLang="en-US" sz="3200" i="1" dirty="0" smtClean="0">
                <a:latin typeface="Times" panose="02020603050405020304" pitchFamily="18" charset="0"/>
                <a:cs typeface="Times" panose="02020603050405020304" pitchFamily="18" charset="0"/>
              </a:rPr>
              <a:t>, A. Lo </a:t>
            </a:r>
            <a:r>
              <a:rPr lang="en-GB" altLang="en-US" sz="3200" i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Bue</a:t>
            </a:r>
            <a:r>
              <a:rPr lang="en-GB" altLang="en-US" sz="3200" i="1" baseline="30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b</a:t>
            </a:r>
            <a:r>
              <a:rPr lang="en-GB" altLang="en-US" sz="3200" i="1" dirty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GB" altLang="en-US" sz="3200" i="1" dirty="0" smtClean="0">
                <a:latin typeface="Times" panose="02020603050405020304" pitchFamily="18" charset="0"/>
                <a:cs typeface="Times" panose="02020603050405020304" pitchFamily="18" charset="0"/>
              </a:rPr>
              <a:t>L. </a:t>
            </a:r>
            <a:r>
              <a:rPr lang="en-GB" altLang="en-US" sz="3200" i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Poncet</a:t>
            </a:r>
            <a:r>
              <a:rPr lang="en-GB" altLang="en-US" sz="3200" i="1" baseline="30000" dirty="0" err="1">
                <a:latin typeface="Times" panose="02020603050405020304" pitchFamily="18" charset="0"/>
                <a:cs typeface="Times" panose="02020603050405020304" pitchFamily="18" charset="0"/>
              </a:rPr>
              <a:t>b</a:t>
            </a:r>
            <a:r>
              <a:rPr lang="en-GB" altLang="en-US" sz="3200" i="1" dirty="0" smtClean="0">
                <a:latin typeface="Times" panose="02020603050405020304" pitchFamily="18" charset="0"/>
                <a:cs typeface="Times" panose="02020603050405020304" pitchFamily="18" charset="0"/>
              </a:rPr>
              <a:t>, P. </a:t>
            </a:r>
            <a:r>
              <a:rPr lang="en-GB" altLang="en-US" sz="3200" i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Cara</a:t>
            </a:r>
            <a:r>
              <a:rPr lang="en-GB" altLang="en-US" sz="3200" i="1" baseline="30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b</a:t>
            </a:r>
            <a:r>
              <a:rPr lang="en-GB" altLang="en-US" sz="3200" i="1" dirty="0" smtClean="0">
                <a:latin typeface="Times" panose="02020603050405020304" pitchFamily="18" charset="0"/>
                <a:cs typeface="Times" panose="02020603050405020304" pitchFamily="18" charset="0"/>
              </a:rPr>
              <a:t>, J. </a:t>
            </a:r>
            <a:r>
              <a:rPr lang="en-GB" altLang="en-US" sz="3200" i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Knaster</a:t>
            </a:r>
            <a:r>
              <a:rPr lang="en-GB" altLang="en-US" sz="3200" i="1" baseline="30000" dirty="0" err="1">
                <a:latin typeface="Times" panose="02020603050405020304" pitchFamily="18" charset="0"/>
                <a:cs typeface="Times" panose="02020603050405020304" pitchFamily="18" charset="0"/>
              </a:rPr>
              <a:t>a</a:t>
            </a:r>
            <a:r>
              <a:rPr lang="en-GB" altLang="en-US" sz="3200" i="1" dirty="0" smtClean="0">
                <a:latin typeface="Times" panose="02020603050405020304" pitchFamily="18" charset="0"/>
                <a:cs typeface="Times" panose="02020603050405020304" pitchFamily="18" charset="0"/>
              </a:rPr>
              <a:t>, Y</a:t>
            </a:r>
            <a:r>
              <a:rPr lang="en-GB" altLang="en-US" sz="3200" i="1" dirty="0"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en-GB" altLang="en-US" sz="3200" i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Okumura</a:t>
            </a:r>
            <a:r>
              <a:rPr lang="en-GB" altLang="en-US" sz="3200" i="1" baseline="30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a</a:t>
            </a:r>
            <a:r>
              <a:rPr lang="en-GB" altLang="en-US" sz="3200" i="1" dirty="0" smtClean="0">
                <a:latin typeface="Times" panose="02020603050405020304" pitchFamily="18" charset="0"/>
                <a:cs typeface="Times" panose="02020603050405020304" pitchFamily="18" charset="0"/>
              </a:rPr>
              <a:t>, A. </a:t>
            </a:r>
            <a:r>
              <a:rPr lang="en-GB" altLang="en-US" sz="3200" i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Kasugai</a:t>
            </a:r>
            <a:r>
              <a:rPr lang="en-GB" altLang="en-US" sz="3200" i="1" baseline="30000" dirty="0" err="1">
                <a:latin typeface="Times" panose="02020603050405020304" pitchFamily="18" charset="0"/>
                <a:cs typeface="Times" panose="02020603050405020304" pitchFamily="18" charset="0"/>
              </a:rPr>
              <a:t>c</a:t>
            </a:r>
            <a:r>
              <a:rPr lang="en-GB" altLang="en-US" sz="3200" i="1" dirty="0" smtClean="0">
                <a:latin typeface="Times" panose="02020603050405020304" pitchFamily="18" charset="0"/>
                <a:cs typeface="Times" panose="02020603050405020304" pitchFamily="18" charset="0"/>
              </a:rPr>
              <a:t>, H. </a:t>
            </a:r>
            <a:r>
              <a:rPr lang="en-GB" altLang="en-US" sz="3200" i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Shidara</a:t>
            </a:r>
            <a:r>
              <a:rPr lang="en-GB" altLang="en-US" sz="3200" i="1" baseline="30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c</a:t>
            </a:r>
            <a:r>
              <a:rPr lang="en-GB" altLang="en-US" sz="3200" i="1" dirty="0" smtClean="0">
                <a:latin typeface="Times" panose="02020603050405020304" pitchFamily="18" charset="0"/>
                <a:cs typeface="Times" panose="02020603050405020304" pitchFamily="18" charset="0"/>
              </a:rPr>
              <a:t>, T. </a:t>
            </a:r>
            <a:r>
              <a:rPr lang="en-GB" altLang="en-US" sz="3200" i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Morishita</a:t>
            </a:r>
            <a:r>
              <a:rPr lang="en-GB" altLang="en-US" sz="3200" i="1" baseline="30000" dirty="0" err="1">
                <a:latin typeface="Times" panose="02020603050405020304" pitchFamily="18" charset="0"/>
                <a:cs typeface="Times" panose="02020603050405020304" pitchFamily="18" charset="0"/>
              </a:rPr>
              <a:t>c</a:t>
            </a:r>
            <a:r>
              <a:rPr lang="en-GB" altLang="en-US" sz="3200" i="1" dirty="0" smtClean="0">
                <a:latin typeface="Times" panose="02020603050405020304" pitchFamily="18" charset="0"/>
                <a:cs typeface="Times" panose="02020603050405020304" pitchFamily="18" charset="0"/>
              </a:rPr>
              <a:t>, H. </a:t>
            </a:r>
            <a:r>
              <a:rPr lang="en-GB" altLang="en-US" sz="3200" i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Sakaki</a:t>
            </a:r>
            <a:r>
              <a:rPr lang="en-GB" altLang="en-US" sz="3200" i="1" baseline="30000" dirty="0" err="1">
                <a:latin typeface="Times" panose="02020603050405020304" pitchFamily="18" charset="0"/>
                <a:cs typeface="Times" panose="02020603050405020304" pitchFamily="18" charset="0"/>
              </a:rPr>
              <a:t>c</a:t>
            </a:r>
            <a:r>
              <a:rPr lang="en-GB" altLang="en-US" sz="3200" i="1" dirty="0" smtClean="0">
                <a:latin typeface="Times" panose="02020603050405020304" pitchFamily="18" charset="0"/>
                <a:cs typeface="Times" panose="02020603050405020304" pitchFamily="18" charset="0"/>
              </a:rPr>
              <a:t>, M. </a:t>
            </a:r>
            <a:r>
              <a:rPr lang="en-GB" altLang="en-US" sz="3200" i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Shingala</a:t>
            </a:r>
            <a:r>
              <a:rPr lang="en-GB" altLang="en-US" sz="3200" i="1" baseline="30000" dirty="0" err="1">
                <a:latin typeface="Times" panose="02020603050405020304" pitchFamily="18" charset="0"/>
                <a:cs typeface="Times" panose="02020603050405020304" pitchFamily="18" charset="0"/>
              </a:rPr>
              <a:t>a</a:t>
            </a:r>
            <a:r>
              <a:rPr lang="en-GB" altLang="en-US" sz="3200" i="1" dirty="0" smtClean="0">
                <a:latin typeface="Times" panose="02020603050405020304" pitchFamily="18" charset="0"/>
                <a:cs typeface="Times" panose="02020603050405020304" pitchFamily="18" charset="0"/>
              </a:rPr>
              <a:t>, K. </a:t>
            </a:r>
            <a:r>
              <a:rPr lang="en-GB" altLang="en-US" sz="3200" i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Tsutsumi</a:t>
            </a:r>
            <a:r>
              <a:rPr lang="en-GB" altLang="en-US" sz="3200" i="1" baseline="30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c</a:t>
            </a:r>
            <a:r>
              <a:rPr lang="en-GB" altLang="en-US" sz="3200" i="1" dirty="0" smtClean="0">
                <a:latin typeface="Times" panose="02020603050405020304" pitchFamily="18" charset="0"/>
                <a:cs typeface="Times" panose="02020603050405020304" pitchFamily="18" charset="0"/>
              </a:rPr>
              <a:t>  </a:t>
            </a:r>
            <a:endParaRPr lang="en-GB" altLang="en-US" sz="3200" i="1" baseline="300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>
              <a:spcBef>
                <a:spcPts val="2740"/>
              </a:spcBef>
            </a:pPr>
            <a:r>
              <a:rPr lang="en-GB" altLang="en-US" sz="3200" baseline="30000" dirty="0" err="1">
                <a:latin typeface="Times" panose="02020603050405020304" pitchFamily="18" charset="0"/>
                <a:cs typeface="Times" panose="02020603050405020304" pitchFamily="18" charset="0"/>
              </a:rPr>
              <a:t>a</a:t>
            </a:r>
            <a:r>
              <a:rPr lang="en-GB" alt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IFMIF</a:t>
            </a:r>
            <a:r>
              <a:rPr lang="en-GB" altLang="en-US" sz="3200" dirty="0">
                <a:latin typeface="Times" panose="02020603050405020304" pitchFamily="18" charset="0"/>
                <a:cs typeface="Times" panose="02020603050405020304" pitchFamily="18" charset="0"/>
              </a:rPr>
              <a:t>/EVEDA Project Team, </a:t>
            </a:r>
            <a:r>
              <a:rPr lang="en-GB" altLang="en-US" sz="3200" dirty="0" smtClean="0">
                <a:latin typeface="Times" panose="02020603050405020304" pitchFamily="18" charset="0"/>
                <a:cs typeface="Times" panose="02020603050405020304" pitchFamily="18" charset="0"/>
              </a:rPr>
              <a:t>Japan </a:t>
            </a:r>
            <a:r>
              <a:rPr lang="en-GB" altLang="en-US" sz="3200" dirty="0">
                <a:latin typeface="Times" panose="02020603050405020304" pitchFamily="18" charset="0"/>
                <a:cs typeface="Times" panose="02020603050405020304" pitchFamily="18" charset="0"/>
              </a:rPr>
              <a:t>/ </a:t>
            </a:r>
            <a:r>
              <a:rPr lang="en-GB" altLang="en-US" sz="3200" baseline="30000" dirty="0" smtClean="0">
                <a:latin typeface="Times" panose="02020603050405020304" pitchFamily="18" charset="0"/>
                <a:cs typeface="Times" panose="02020603050405020304" pitchFamily="18" charset="0"/>
              </a:rPr>
              <a:t>b</a:t>
            </a:r>
            <a:r>
              <a:rPr lang="en-GB" altLang="en-US" sz="3200" dirty="0" smtClean="0">
                <a:latin typeface="Times" panose="02020603050405020304" pitchFamily="18" charset="0"/>
                <a:cs typeface="Times" panose="02020603050405020304" pitchFamily="18" charset="0"/>
              </a:rPr>
              <a:t>F4E </a:t>
            </a:r>
            <a:r>
              <a:rPr lang="en-GB" altLang="en-US" sz="3200" dirty="0">
                <a:latin typeface="Times" panose="02020603050405020304" pitchFamily="18" charset="0"/>
                <a:cs typeface="Times" panose="02020603050405020304" pitchFamily="18" charset="0"/>
              </a:rPr>
              <a:t>/ </a:t>
            </a:r>
            <a:r>
              <a:rPr lang="en-GB" altLang="en-US" sz="3200" baseline="30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c</a:t>
            </a:r>
            <a:r>
              <a:rPr lang="en-GB" altLang="en-US" sz="32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JAEA</a:t>
            </a:r>
            <a:endParaRPr lang="en-GB" altLang="en-US" sz="32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2" name="Content Placeholder 7"/>
          <p:cNvSpPr txBox="1">
            <a:spLocks/>
          </p:cNvSpPr>
          <p:nvPr/>
        </p:nvSpPr>
        <p:spPr>
          <a:xfrm>
            <a:off x="14757522" y="26657359"/>
            <a:ext cx="15007490" cy="628067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vert="horz" lIns="417643" tIns="208822" rIns="417643" bIns="208822" rtlCol="0">
            <a:normAutofit/>
          </a:bodyPr>
          <a:lstStyle/>
          <a:p>
            <a:pPr marL="1566161" indent="-1566161" algn="just">
              <a:spcBef>
                <a:spcPct val="20000"/>
              </a:spcBef>
            </a:pPr>
            <a:r>
              <a:rPr lang="en-US" sz="3200" b="1" u="sng" dirty="0" smtClean="0"/>
              <a:t>Injector alignment</a:t>
            </a:r>
            <a:endParaRPr lang="en-US" sz="3200" b="1" u="sng" dirty="0"/>
          </a:p>
          <a:p>
            <a:pPr lvl="0" algn="just">
              <a:spcBef>
                <a:spcPct val="20000"/>
              </a:spcBef>
            </a:pPr>
            <a:r>
              <a:rPr lang="en-US" sz="3200" dirty="0" smtClean="0"/>
              <a:t>The installation of the injector (source + LEBT) was completed in May 2014. The </a:t>
            </a:r>
            <a:r>
              <a:rPr lang="en-US" sz="3200" dirty="0" err="1" smtClean="0"/>
              <a:t>alignement</a:t>
            </a:r>
            <a:r>
              <a:rPr lang="en-US" sz="3200" dirty="0" smtClean="0"/>
              <a:t> has been performed with Taylor Hobson telescope. The references has been aligned to the beam line frame by AT401. Source and LEBT were surveyed and </a:t>
            </a:r>
            <a:r>
              <a:rPr lang="en-US" sz="3200" dirty="0" err="1" smtClean="0"/>
              <a:t>fiducialized</a:t>
            </a:r>
            <a:r>
              <a:rPr lang="en-US" sz="3200" dirty="0" smtClean="0"/>
              <a:t> after their installation with uncertainty less than 40 </a:t>
            </a:r>
            <a:r>
              <a:rPr lang="en-US" sz="3200" dirty="0" smtClean="0">
                <a:latin typeface="Symbol" panose="05050102010706020507" pitchFamily="18" charset="2"/>
              </a:rPr>
              <a:t>m</a:t>
            </a:r>
            <a:r>
              <a:rPr lang="en-US" sz="3200" dirty="0" smtClean="0"/>
              <a:t>m at 2</a:t>
            </a:r>
            <a:r>
              <a:rPr lang="en-US" sz="3200" dirty="0" smtClean="0">
                <a:latin typeface="Symbol" panose="05050102010706020507" pitchFamily="18" charset="2"/>
              </a:rPr>
              <a:t>s</a:t>
            </a:r>
            <a:r>
              <a:rPr lang="en-US" sz="3200" dirty="0" smtClean="0"/>
              <a:t>.</a:t>
            </a:r>
            <a:endParaRPr lang="en-GB" sz="3200" dirty="0"/>
          </a:p>
          <a:p>
            <a:pPr lvl="0" algn="just">
              <a:spcBef>
                <a:spcPct val="20000"/>
              </a:spcBef>
            </a:pPr>
            <a:endParaRPr lang="en-US" sz="4100" dirty="0"/>
          </a:p>
        </p:txBody>
      </p:sp>
      <p:sp>
        <p:nvSpPr>
          <p:cNvPr id="7" name="TextBox 6"/>
          <p:cNvSpPr txBox="1"/>
          <p:nvPr/>
        </p:nvSpPr>
        <p:spPr>
          <a:xfrm>
            <a:off x="386953" y="24482999"/>
            <a:ext cx="14082365" cy="3665688"/>
          </a:xfrm>
          <a:prstGeom prst="rect">
            <a:avLst/>
          </a:prstGeom>
          <a:noFill/>
          <a:ln w="19050">
            <a:noFill/>
          </a:ln>
        </p:spPr>
        <p:txBody>
          <a:bodyPr wrap="square" lIns="417643" tIns="208822" rIns="417643" bIns="208822" rtlCol="0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en-GB" sz="3400" b="1" u="sng" dirty="0" smtClean="0">
                <a:latin typeface="Comic Sans MS" panose="030F0702030302020204" pitchFamily="66" charset="0"/>
              </a:rPr>
              <a:t>Upgrade of the network in June 2013</a:t>
            </a:r>
          </a:p>
          <a:p>
            <a:pPr lvl="0" algn="just">
              <a:spcBef>
                <a:spcPct val="20000"/>
              </a:spcBef>
            </a:pPr>
            <a:r>
              <a:rPr lang="en-GB" sz="3400" dirty="0" smtClean="0">
                <a:latin typeface="Comic Sans MS" panose="030F0702030302020204" pitchFamily="66" charset="0"/>
              </a:rPr>
              <a:t>According to ITER metrology Handbook, a factor 5 should be guaranteed between tolerance and measurement uncertainty. A target uncertainty below 0.02 mm shall be guaranteed in the accelerator vault, quite  at the limit of current available instrument performance. </a:t>
            </a:r>
          </a:p>
        </p:txBody>
      </p:sp>
      <p:sp>
        <p:nvSpPr>
          <p:cNvPr id="50" name="Content Placeholder 7"/>
          <p:cNvSpPr txBox="1">
            <a:spLocks/>
          </p:cNvSpPr>
          <p:nvPr/>
        </p:nvSpPr>
        <p:spPr>
          <a:xfrm>
            <a:off x="14788529" y="33168861"/>
            <a:ext cx="14976483" cy="633916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vert="horz" lIns="417643" tIns="208822" rIns="417643" bIns="208822" rtlCol="0">
            <a:normAutofit/>
          </a:bodyPr>
          <a:lstStyle/>
          <a:p>
            <a:pPr marL="1566161" indent="-1566161" algn="just">
              <a:spcBef>
                <a:spcPct val="20000"/>
              </a:spcBef>
            </a:pPr>
            <a:r>
              <a:rPr lang="en-US" sz="3400" b="1" u="sng" dirty="0" smtClean="0"/>
              <a:t>Thermal expansion of the building</a:t>
            </a:r>
          </a:p>
          <a:p>
            <a:pPr algn="just">
              <a:spcBef>
                <a:spcPct val="20000"/>
              </a:spcBef>
            </a:pPr>
            <a:r>
              <a:rPr lang="en-US" sz="3400" dirty="0" smtClean="0"/>
              <a:t>A procedure has been established to evaluate the thermal expansion of the building and if needed to compensate the measurements.</a:t>
            </a:r>
            <a:endParaRPr lang="en-US" sz="3400" dirty="0"/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13530343" y="14592727"/>
            <a:ext cx="7090665" cy="4413323"/>
            <a:chOff x="7799845" y="15463165"/>
            <a:chExt cx="8103923" cy="5043988"/>
          </a:xfrm>
        </p:grpSpPr>
        <p:grpSp>
          <p:nvGrpSpPr>
            <p:cNvPr id="18" name="Group 17"/>
            <p:cNvGrpSpPr>
              <a:grpSpLocks noChangeAspect="1"/>
            </p:cNvGrpSpPr>
            <p:nvPr/>
          </p:nvGrpSpPr>
          <p:grpSpPr>
            <a:xfrm>
              <a:off x="7799845" y="15463165"/>
              <a:ext cx="8103923" cy="5043988"/>
              <a:chOff x="-333200" y="869710"/>
              <a:chExt cx="9486264" cy="5258456"/>
            </a:xfrm>
          </p:grpSpPr>
          <p:pic>
            <p:nvPicPr>
              <p:cNvPr id="19" name="Picture 2" descr="C:\Documents and Settings\semerlu\Desktop\Projects\Metrology\Ifmif Alignment\vault8.pn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63" y="869710"/>
                <a:ext cx="9144001" cy="5258456"/>
              </a:xfrm>
              <a:prstGeom prst="rect">
                <a:avLst/>
              </a:prstGeom>
              <a:noFill/>
            </p:spPr>
          </p:pic>
          <p:cxnSp>
            <p:nvCxnSpPr>
              <p:cNvPr id="20" name="Straight Arrow Connector 19"/>
              <p:cNvCxnSpPr/>
              <p:nvPr/>
            </p:nvCxnSpPr>
            <p:spPr bwMode="auto">
              <a:xfrm>
                <a:off x="1043608" y="1880828"/>
                <a:ext cx="6642767" cy="2186596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sp>
            <p:nvSpPr>
              <p:cNvPr id="21" name="TextBox 20"/>
              <p:cNvSpPr txBox="1"/>
              <p:nvPr/>
            </p:nvSpPr>
            <p:spPr>
              <a:xfrm rot="18638989">
                <a:off x="-610299" y="1195931"/>
                <a:ext cx="1238722" cy="68452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3200" b="1" dirty="0" smtClean="0"/>
                  <a:t>8 m</a:t>
                </a:r>
                <a:endParaRPr lang="en-US" sz="3200" b="1" dirty="0"/>
              </a:p>
            </p:txBody>
          </p:sp>
        </p:grpSp>
        <p:cxnSp>
          <p:nvCxnSpPr>
            <p:cNvPr id="5" name="Straight Arrow Connector 4"/>
            <p:cNvCxnSpPr/>
            <p:nvPr/>
          </p:nvCxnSpPr>
          <p:spPr>
            <a:xfrm flipV="1">
              <a:off x="7911251" y="15841254"/>
              <a:ext cx="987576" cy="1234469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 rot="1201756">
              <a:off x="11350167" y="16913847"/>
              <a:ext cx="1464433" cy="668339"/>
            </a:xfrm>
            <a:prstGeom prst="rect">
              <a:avLst/>
            </a:prstGeom>
            <a:solidFill>
              <a:srgbClr val="FF9900"/>
            </a:solidFill>
          </p:spPr>
          <p:txBody>
            <a:bodyPr wrap="square" rtlCol="0">
              <a:spAutoFit/>
            </a:bodyPr>
            <a:lstStyle/>
            <a:p>
              <a:r>
                <a:rPr lang="en-GB" sz="3200" b="1" dirty="0" smtClean="0"/>
                <a:t>35 m</a:t>
              </a:r>
              <a:endParaRPr lang="en-US" sz="3200" b="1" dirty="0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9474912" y="15841254"/>
              <a:ext cx="6090050" cy="2222045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 rot="1274624">
              <a:off x="12348574" y="16337164"/>
              <a:ext cx="1410612" cy="67037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3200" b="1" dirty="0" smtClean="0"/>
                <a:t>40 m</a:t>
              </a:r>
              <a:endParaRPr lang="en-US" sz="3200" b="1" dirty="0"/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007" y="12201016"/>
            <a:ext cx="9008046" cy="3918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47" y="198863"/>
            <a:ext cx="2949986" cy="183524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0" b="19315"/>
          <a:stretch/>
        </p:blipFill>
        <p:spPr>
          <a:xfrm>
            <a:off x="27082885" y="198863"/>
            <a:ext cx="2833324" cy="16761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3" r="73202" b="20040"/>
          <a:stretch/>
        </p:blipFill>
        <p:spPr>
          <a:xfrm>
            <a:off x="13141090" y="285990"/>
            <a:ext cx="3270639" cy="1836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9254" y="20756190"/>
            <a:ext cx="2201861" cy="3315163"/>
          </a:xfrm>
          <a:prstGeom prst="rect">
            <a:avLst/>
          </a:prstGeom>
        </p:spPr>
      </p:pic>
      <p:pic>
        <p:nvPicPr>
          <p:cNvPr id="41" name="Picture 40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799" y="29230698"/>
            <a:ext cx="3719195" cy="2788920"/>
          </a:xfrm>
          <a:prstGeom prst="rect">
            <a:avLst/>
          </a:prstGeom>
          <a:solidFill>
            <a:srgbClr val="FF00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958" y="29212495"/>
            <a:ext cx="4498491" cy="322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48" name="Group 2047"/>
          <p:cNvGrpSpPr>
            <a:grpSpLocks noChangeAspect="1"/>
          </p:cNvGrpSpPr>
          <p:nvPr/>
        </p:nvGrpSpPr>
        <p:grpSpPr>
          <a:xfrm>
            <a:off x="9320539" y="29114064"/>
            <a:ext cx="4915240" cy="3229614"/>
            <a:chOff x="9288644" y="30225406"/>
            <a:chExt cx="3346450" cy="2198823"/>
          </a:xfrm>
        </p:grpSpPr>
        <p:pic>
          <p:nvPicPr>
            <p:cNvPr id="47" name="Picture 46"/>
            <p:cNvPicPr/>
            <p:nvPr/>
          </p:nvPicPr>
          <p:blipFill rotWithShape="1">
            <a:blip r:embed="rId12" cstate="print"/>
            <a:srcRect b="56591"/>
            <a:stretch/>
          </p:blipFill>
          <p:spPr bwMode="auto">
            <a:xfrm>
              <a:off x="9288644" y="30225406"/>
              <a:ext cx="3346450" cy="2198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9" name="Group 48"/>
            <p:cNvGrpSpPr/>
            <p:nvPr/>
          </p:nvGrpSpPr>
          <p:grpSpPr>
            <a:xfrm>
              <a:off x="11739862" y="30654507"/>
              <a:ext cx="756084" cy="1681505"/>
              <a:chOff x="2540243" y="1574788"/>
              <a:chExt cx="756084" cy="1681505"/>
            </a:xfrm>
          </p:grpSpPr>
          <p:sp>
            <p:nvSpPr>
              <p:cNvPr id="53" name="Right Arrow 52"/>
              <p:cNvSpPr/>
              <p:nvPr/>
            </p:nvSpPr>
            <p:spPr bwMode="auto">
              <a:xfrm flipH="1">
                <a:off x="2540243" y="1574788"/>
                <a:ext cx="756084" cy="108000"/>
              </a:xfrm>
              <a:prstGeom prst="right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Pct val="70000"/>
                  <a:buFont typeface="Monotype Sorts" pitchFamily="2" charset="2"/>
                  <a:buChar char="•"/>
                  <a:tabLst/>
                </a:pPr>
                <a:endParaRPr kumimoji="0" lang="en-IE" sz="3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" name="Right Arrow 53"/>
              <p:cNvSpPr/>
              <p:nvPr/>
            </p:nvSpPr>
            <p:spPr bwMode="auto">
              <a:xfrm flipH="1">
                <a:off x="2540243" y="2142384"/>
                <a:ext cx="756084" cy="108000"/>
              </a:xfrm>
              <a:prstGeom prst="right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Pct val="70000"/>
                  <a:buFont typeface="Monotype Sorts" pitchFamily="2" charset="2"/>
                  <a:buChar char="•"/>
                  <a:tabLst/>
                </a:pPr>
                <a:endParaRPr kumimoji="0" lang="en-IE" sz="3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" name="Right Arrow 54"/>
              <p:cNvSpPr/>
              <p:nvPr/>
            </p:nvSpPr>
            <p:spPr bwMode="auto">
              <a:xfrm flipH="1">
                <a:off x="2540243" y="2286085"/>
                <a:ext cx="756084" cy="108000"/>
              </a:xfrm>
              <a:prstGeom prst="right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Pct val="70000"/>
                  <a:buFont typeface="Monotype Sorts" pitchFamily="2" charset="2"/>
                  <a:buChar char="•"/>
                  <a:tabLst/>
                </a:pPr>
                <a:endParaRPr kumimoji="0" lang="en-IE" sz="3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" name="Right Arrow 55"/>
              <p:cNvSpPr/>
              <p:nvPr/>
            </p:nvSpPr>
            <p:spPr bwMode="auto">
              <a:xfrm flipH="1">
                <a:off x="2540243" y="2429786"/>
                <a:ext cx="756084" cy="108000"/>
              </a:xfrm>
              <a:prstGeom prst="right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Pct val="70000"/>
                  <a:buFont typeface="Monotype Sorts" pitchFamily="2" charset="2"/>
                  <a:buChar char="•"/>
                  <a:tabLst/>
                </a:pPr>
                <a:endParaRPr kumimoji="0" lang="en-IE" sz="3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7" name="Right Arrow 56"/>
              <p:cNvSpPr/>
              <p:nvPr/>
            </p:nvSpPr>
            <p:spPr bwMode="auto">
              <a:xfrm flipH="1">
                <a:off x="2540243" y="2573487"/>
                <a:ext cx="756084" cy="108000"/>
              </a:xfrm>
              <a:prstGeom prst="right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Pct val="70000"/>
                  <a:buFont typeface="Monotype Sorts" pitchFamily="2" charset="2"/>
                  <a:buChar char="•"/>
                  <a:tabLst/>
                </a:pPr>
                <a:endParaRPr kumimoji="0" lang="en-IE" sz="3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8" name="Right Arrow 57"/>
              <p:cNvSpPr/>
              <p:nvPr/>
            </p:nvSpPr>
            <p:spPr bwMode="auto">
              <a:xfrm flipH="1">
                <a:off x="2540243" y="2717188"/>
                <a:ext cx="756084" cy="108000"/>
              </a:xfrm>
              <a:prstGeom prst="right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Pct val="70000"/>
                  <a:buFont typeface="Monotype Sorts" pitchFamily="2" charset="2"/>
                  <a:buChar char="•"/>
                  <a:tabLst/>
                </a:pPr>
                <a:endParaRPr kumimoji="0" lang="en-IE" sz="3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9" name="Right Arrow 58"/>
              <p:cNvSpPr/>
              <p:nvPr/>
            </p:nvSpPr>
            <p:spPr bwMode="auto">
              <a:xfrm flipH="1">
                <a:off x="2540243" y="2860889"/>
                <a:ext cx="756084" cy="108000"/>
              </a:xfrm>
              <a:prstGeom prst="right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Pct val="70000"/>
                  <a:buFont typeface="Monotype Sorts" pitchFamily="2" charset="2"/>
                  <a:buChar char="•"/>
                  <a:tabLst/>
                </a:pPr>
                <a:endParaRPr kumimoji="0" lang="en-IE" sz="3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0" name="Right Arrow 59"/>
              <p:cNvSpPr/>
              <p:nvPr/>
            </p:nvSpPr>
            <p:spPr bwMode="auto">
              <a:xfrm flipH="1">
                <a:off x="2540243" y="3004590"/>
                <a:ext cx="756084" cy="108000"/>
              </a:xfrm>
              <a:prstGeom prst="right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Pct val="70000"/>
                  <a:buFont typeface="Monotype Sorts" pitchFamily="2" charset="2"/>
                  <a:buChar char="•"/>
                  <a:tabLst/>
                </a:pPr>
                <a:endParaRPr kumimoji="0" lang="en-IE" sz="3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1" name="Right Arrow 60"/>
              <p:cNvSpPr/>
              <p:nvPr/>
            </p:nvSpPr>
            <p:spPr bwMode="auto">
              <a:xfrm flipH="1">
                <a:off x="2540243" y="3148293"/>
                <a:ext cx="756084" cy="108000"/>
              </a:xfrm>
              <a:prstGeom prst="right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Pct val="70000"/>
                  <a:buFont typeface="Monotype Sorts" pitchFamily="2" charset="2"/>
                  <a:buChar char="•"/>
                  <a:tabLst/>
                </a:pPr>
                <a:endParaRPr kumimoji="0" lang="en-IE" sz="3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51" name="TextBox 50"/>
          <p:cNvSpPr txBox="1"/>
          <p:nvPr/>
        </p:nvSpPr>
        <p:spPr>
          <a:xfrm>
            <a:off x="10343480" y="32541082"/>
            <a:ext cx="2992489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8  available targets </a:t>
            </a:r>
            <a:endParaRPr lang="en-IE" sz="2400" dirty="0"/>
          </a:p>
        </p:txBody>
      </p:sp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980" y="34038952"/>
            <a:ext cx="4150136" cy="3263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560358" y="28119748"/>
            <a:ext cx="13735553" cy="6463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omic Sans MS" panose="030F0702030302020204" pitchFamily="66" charset="0"/>
              </a:rPr>
              <a:t>SA existing network: SA simulated uncertainty 0.134 mm</a:t>
            </a:r>
            <a:endParaRPr lang="en-US" sz="3600" b="1" dirty="0">
              <a:latin typeface="Comic Sans MS" panose="030F0702030302020204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1650" y="33168861"/>
            <a:ext cx="13902574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mic Sans MS" panose="030F0702030302020204" pitchFamily="66" charset="0"/>
              </a:rPr>
              <a:t>SA new network simulations with 130 </a:t>
            </a:r>
            <a:r>
              <a:rPr lang="en-US" sz="3200" b="1" dirty="0" err="1" smtClean="0">
                <a:latin typeface="Comic Sans MS" panose="030F0702030302020204" pitchFamily="66" charset="0"/>
              </a:rPr>
              <a:t>fiducials</a:t>
            </a:r>
            <a:r>
              <a:rPr lang="en-US" sz="3200" b="1" dirty="0" smtClean="0">
                <a:latin typeface="Comic Sans MS" panose="030F0702030302020204" pitchFamily="66" charset="0"/>
              </a:rPr>
              <a:t>: </a:t>
            </a:r>
            <a:r>
              <a:rPr lang="en-US" sz="3200" b="1" dirty="0" err="1" smtClean="0">
                <a:latin typeface="Comic Sans MS" panose="030F0702030302020204" pitchFamily="66" charset="0"/>
              </a:rPr>
              <a:t>ucert</a:t>
            </a:r>
            <a:r>
              <a:rPr lang="en-US" sz="3200" b="1" dirty="0" smtClean="0">
                <a:latin typeface="Comic Sans MS" panose="030F0702030302020204" pitchFamily="66" charset="0"/>
              </a:rPr>
              <a:t>. &lt; 0.02 mm</a:t>
            </a:r>
            <a:endParaRPr lang="en-US" sz="3200" b="1" dirty="0">
              <a:latin typeface="Comic Sans MS" panose="030F0702030302020204" pitchFamily="66" charset="0"/>
            </a:endParaRPr>
          </a:p>
        </p:txBody>
      </p:sp>
      <p:pic>
        <p:nvPicPr>
          <p:cNvPr id="65" name="Picture 64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03" y="34005662"/>
            <a:ext cx="4252003" cy="3180533"/>
          </a:xfrm>
          <a:prstGeom prst="rect">
            <a:avLst/>
          </a:prstGeom>
          <a:noFill/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363" y="34005662"/>
            <a:ext cx="4945955" cy="3337143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Rectangle 28"/>
          <p:cNvSpPr/>
          <p:nvPr/>
        </p:nvSpPr>
        <p:spPr>
          <a:xfrm>
            <a:off x="378347" y="24482998"/>
            <a:ext cx="14090971" cy="1815637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80151" y="37519886"/>
            <a:ext cx="13863921" cy="646331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omic Sans MS" panose="030F0702030302020204" pitchFamily="66" charset="0"/>
              </a:rPr>
              <a:t>Upgrade of the </a:t>
            </a:r>
            <a:r>
              <a:rPr lang="en-US" sz="3600" b="1" dirty="0" err="1" smtClean="0">
                <a:latin typeface="Comic Sans MS" panose="030F0702030302020204" pitchFamily="66" charset="0"/>
              </a:rPr>
              <a:t>nework</a:t>
            </a:r>
            <a:r>
              <a:rPr lang="en-US" sz="3600" b="1" dirty="0" smtClean="0">
                <a:latin typeface="Comic Sans MS" panose="030F0702030302020204" pitchFamily="66" charset="0"/>
              </a:rPr>
              <a:t> and survey</a:t>
            </a:r>
            <a:endParaRPr lang="en-US" sz="3600" b="1" dirty="0">
              <a:latin typeface="Comic Sans MS" panose="030F0702030302020204" pitchFamily="66" charset="0"/>
            </a:endParaRPr>
          </a:p>
        </p:txBody>
      </p:sp>
      <p:pic>
        <p:nvPicPr>
          <p:cNvPr id="68" name="Picture 67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85" y="38485734"/>
            <a:ext cx="3645913" cy="1854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Picture 68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2662" y="40445561"/>
            <a:ext cx="2140958" cy="2054859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70" name="Picture 69" descr="D:\DATA\semerlu\Desktop\missions\2013\Japan-june\foto\IMG_2578.JPG"/>
          <p:cNvPicPr/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2377" y="40339748"/>
            <a:ext cx="2812794" cy="2195862"/>
          </a:xfrm>
          <a:prstGeom prst="rect">
            <a:avLst/>
          </a:prstGeom>
          <a:noFill/>
          <a:extLst/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472" y="38381895"/>
            <a:ext cx="5244066" cy="4153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8" t="6774"/>
          <a:stretch/>
        </p:blipFill>
        <p:spPr bwMode="auto">
          <a:xfrm>
            <a:off x="4521048" y="38485734"/>
            <a:ext cx="3908273" cy="1794890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73" name="Picture 2" descr="D:\DCIM\100CANON\IMG_7391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5245" y="29889598"/>
            <a:ext cx="4429785" cy="295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74" descr="D:\DATA\semerlu\Desktop\Projects\METROLOGY\Ifmif Alignment\Japan_June_2013\foto\2013-06-25 17.01.25.jpg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3" t="8377" r="14121"/>
          <a:stretch/>
        </p:blipFill>
        <p:spPr bwMode="auto">
          <a:xfrm>
            <a:off x="15056960" y="30119519"/>
            <a:ext cx="2644586" cy="25563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6" name="Picture 75" descr="D:\DATA\semerlu\Downloads\2013-06-25 16.56.31.jpg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" t="26748" r="9224" b="1339"/>
          <a:stretch/>
        </p:blipFill>
        <p:spPr bwMode="auto">
          <a:xfrm>
            <a:off x="17736247" y="29908321"/>
            <a:ext cx="2884760" cy="30297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8" name="Picture 3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5620" y="35118351"/>
            <a:ext cx="13953628" cy="1863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2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9" t="13356" r="21078" b="37278"/>
          <a:stretch/>
        </p:blipFill>
        <p:spPr bwMode="auto">
          <a:xfrm>
            <a:off x="15176446" y="37006479"/>
            <a:ext cx="4593382" cy="2293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4"/>
          <p:cNvPicPr>
            <a:picLocks noChangeAspect="1" noChangeArrowheads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6" t="27710" r="33427" b="4945"/>
          <a:stretch/>
        </p:blipFill>
        <p:spPr bwMode="auto">
          <a:xfrm>
            <a:off x="25125030" y="29450278"/>
            <a:ext cx="4153621" cy="357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2" descr=" Fluke 568 Infrared and Contact Thermometer 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3" t="9936" r="27792" b="8654"/>
          <a:stretch/>
        </p:blipFill>
        <p:spPr bwMode="auto">
          <a:xfrm>
            <a:off x="22919388" y="37006479"/>
            <a:ext cx="1071001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C:\Users\user\Documents\IFMIF\Alignment\Thermal expansion surveys\Photos\IMG_0219.JP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3043" y="37031274"/>
            <a:ext cx="3317711" cy="248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Content Placeholder 7"/>
          <p:cNvSpPr txBox="1">
            <a:spLocks/>
          </p:cNvSpPr>
          <p:nvPr/>
        </p:nvSpPr>
        <p:spPr>
          <a:xfrm>
            <a:off x="14788529" y="39622285"/>
            <a:ext cx="14976483" cy="301708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vert="horz" lIns="417643" tIns="208822" rIns="417643" bIns="208822" rtlCol="0">
            <a:normAutofit/>
          </a:bodyPr>
          <a:lstStyle/>
          <a:p>
            <a:pPr marL="1566161" indent="-1566161" algn="just">
              <a:spcBef>
                <a:spcPct val="20000"/>
              </a:spcBef>
            </a:pPr>
            <a:r>
              <a:rPr lang="en-US" sz="3400" b="1" u="sng" dirty="0" smtClean="0"/>
              <a:t>Network update</a:t>
            </a:r>
          </a:p>
        </p:txBody>
      </p:sp>
      <p:pic>
        <p:nvPicPr>
          <p:cNvPr id="86" name="Picture 85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14953297" y="40642601"/>
            <a:ext cx="5494402" cy="1857819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20219388" y="38924630"/>
            <a:ext cx="5400000" cy="1825899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24252715" y="40738593"/>
            <a:ext cx="5400000" cy="18258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2699</TotalTime>
  <Words>620</Words>
  <Application>Microsoft Macintosh PowerPoint</Application>
  <PresentationFormat>Custom</PresentationFormat>
  <Paragraphs>45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Slipstream</vt:lpstr>
      <vt:lpstr>PowerPoint Presentation</vt:lpstr>
    </vt:vector>
  </TitlesOfParts>
  <Company>Your Company Name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Diagnostics for flow and flow stability control in IFMIF F. Groeschel*, M. Ida**, G. Garin* *IFMIF/EVEDA Project Team, Rokkasho-mura, Japan **JAEA Target Development Group, Tokai-mura, Japan</dc:title>
  <dc:creator>Your User Name</dc:creator>
  <cp:lastModifiedBy>Francesco Scantamburlo</cp:lastModifiedBy>
  <cp:revision>119</cp:revision>
  <dcterms:created xsi:type="dcterms:W3CDTF">2010-09-23T14:03:54Z</dcterms:created>
  <dcterms:modified xsi:type="dcterms:W3CDTF">2014-10-16T06:06:18Z</dcterms:modified>
</cp:coreProperties>
</file>