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57" r:id="rId3"/>
    <p:sldId id="258" r:id="rId4"/>
    <p:sldId id="263" r:id="rId5"/>
    <p:sldId id="262" r:id="rId6"/>
    <p:sldId id="259" r:id="rId7"/>
    <p:sldId id="261" r:id="rId8"/>
    <p:sldId id="264" r:id="rId9"/>
    <p:sldId id="265" r:id="rId10"/>
    <p:sldId id="266" r:id="rId11"/>
    <p:sldId id="267" r:id="rId12"/>
    <p:sldId id="270" r:id="rId13"/>
    <p:sldId id="268" r:id="rId14"/>
    <p:sldId id="269" r:id="rId15"/>
    <p:sldId id="271" r:id="rId16"/>
    <p:sldId id="272" r:id="rId17"/>
    <p:sldId id="273" r:id="rId18"/>
    <p:sldId id="274"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2" d="100"/>
          <a:sy n="112" d="100"/>
        </p:scale>
        <p:origin x="-1500"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821FDE-8A25-4CE5-9A82-99324197708B}" type="datetimeFigureOut">
              <a:rPr lang="en-US" smtClean="0"/>
              <a:t>10/7/2014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3774898-76D9-40CC-ACFE-6E1271D9B542}" type="slidenum">
              <a:rPr lang="en-US" smtClean="0"/>
              <a:t>‹#›</a:t>
            </a:fld>
            <a:endParaRPr lang="en-US" dirty="0"/>
          </a:p>
        </p:txBody>
      </p:sp>
    </p:spTree>
    <p:extLst>
      <p:ext uri="{BB962C8B-B14F-4D97-AF65-F5344CB8AC3E}">
        <p14:creationId xmlns:p14="http://schemas.microsoft.com/office/powerpoint/2010/main" val="644696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41933330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2007903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1199429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565812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145194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1708209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268511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334877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10810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18167261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0C08F29-59AE-4C96-9A28-8E46BF00FA46}" type="datetimeFigureOut">
              <a:rPr lang="en-US" smtClean="0"/>
              <a:t>10/7/2014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B9E7A2F-E521-42FD-9608-D3AC8F177079}" type="slidenum">
              <a:rPr lang="en-US" smtClean="0"/>
              <a:t>‹#›</a:t>
            </a:fld>
            <a:endParaRPr lang="en-US" dirty="0"/>
          </a:p>
        </p:txBody>
      </p:sp>
    </p:spTree>
    <p:extLst>
      <p:ext uri="{BB962C8B-B14F-4D97-AF65-F5344CB8AC3E}">
        <p14:creationId xmlns:p14="http://schemas.microsoft.com/office/powerpoint/2010/main" val="39583571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8F29-59AE-4C96-9A28-8E46BF00FA46}" type="datetimeFigureOut">
              <a:rPr lang="en-US" smtClean="0"/>
              <a:t>10/7/2014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9E7A2F-E521-42FD-9608-D3AC8F177079}" type="slidenum">
              <a:rPr lang="en-US" smtClean="0"/>
              <a:t>‹#›</a:t>
            </a:fld>
            <a:endParaRPr lang="en-US" dirty="0"/>
          </a:p>
        </p:txBody>
      </p:sp>
    </p:spTree>
    <p:extLst>
      <p:ext uri="{BB962C8B-B14F-4D97-AF65-F5344CB8AC3E}">
        <p14:creationId xmlns:p14="http://schemas.microsoft.com/office/powerpoint/2010/main" val="3666418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gm2-docdb.fnal.gov:8080/index.html" TargetMode="External"/><Relationship Id="rId7" Type="http://schemas.openxmlformats.org/officeDocument/2006/relationships/image" Target="../media/image4.gif"/><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hyperlink" Target="http://www.google.com/url?sa=i&amp;rct=j&amp;q=&amp;esrc=s&amp;frm=1&amp;source=images&amp;cd=&amp;cad=rja&amp;uact=8&amp;docid=MafK-f2gKIYveM&amp;tbnid=Ukl79y0PJrEjAM:&amp;ved=0CAcQjRw&amp;url=http://mu2e.fnal.gov/public/&amp;ei=Ma4YVN2LAsP-yQTosYGwAw&amp;bvm=bv.75097201,d.aWw&amp;psig=AFQjCNG8jfaCY741osL1-k30YAT2_YVmVw&amp;ust=1410990003906543" TargetMode="Externa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jpeg"/></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05000" y="3886200"/>
            <a:ext cx="5257800" cy="1219200"/>
          </a:xfrm>
        </p:spPr>
        <p:txBody>
          <a:bodyPr>
            <a:normAutofit fontScale="90000"/>
          </a:bodyPr>
          <a:lstStyle/>
          <a:p>
            <a:r>
              <a:rPr lang="en-US" dirty="0" smtClean="0">
                <a:solidFill>
                  <a:srgbClr val="FFFF00"/>
                </a:solidFill>
              </a:rPr>
              <a:t>The g-2 Project at FNAL</a:t>
            </a:r>
            <a:endParaRPr lang="en-US" dirty="0">
              <a:solidFill>
                <a:srgbClr val="FFFF00"/>
              </a:solidFill>
            </a:endParaRPr>
          </a:p>
        </p:txBody>
      </p:sp>
      <p:sp>
        <p:nvSpPr>
          <p:cNvPr id="3" name="Subtitle 2"/>
          <p:cNvSpPr>
            <a:spLocks noGrp="1"/>
          </p:cNvSpPr>
          <p:nvPr>
            <p:ph type="subTitle" idx="1"/>
          </p:nvPr>
        </p:nvSpPr>
        <p:spPr>
          <a:xfrm>
            <a:off x="1439604" y="5181600"/>
            <a:ext cx="6400800" cy="1600200"/>
          </a:xfrm>
        </p:spPr>
        <p:txBody>
          <a:bodyPr>
            <a:normAutofit/>
          </a:bodyPr>
          <a:lstStyle/>
          <a:p>
            <a:r>
              <a:rPr lang="en-US" sz="2000" dirty="0" smtClean="0">
                <a:solidFill>
                  <a:srgbClr val="FFFF00"/>
                </a:solidFill>
              </a:rPr>
              <a:t>Horst Friedsam</a:t>
            </a:r>
          </a:p>
          <a:p>
            <a:r>
              <a:rPr lang="en-US" sz="2000" dirty="0" smtClean="0">
                <a:solidFill>
                  <a:srgbClr val="FFFF00"/>
                </a:solidFill>
              </a:rPr>
              <a:t>John Kyle</a:t>
            </a:r>
          </a:p>
          <a:p>
            <a:r>
              <a:rPr lang="en-US" sz="2000" dirty="0" smtClean="0">
                <a:solidFill>
                  <a:srgbClr val="FFFF00"/>
                </a:solidFill>
              </a:rPr>
              <a:t>IWAA 2014 at Beijing</a:t>
            </a:r>
          </a:p>
          <a:p>
            <a:r>
              <a:rPr lang="en-US" sz="2000" dirty="0" smtClean="0">
                <a:solidFill>
                  <a:srgbClr val="FFFF00"/>
                </a:solidFill>
              </a:rPr>
              <a:t>13-17 October 2014</a:t>
            </a:r>
            <a:endParaRPr lang="en-US" sz="2000" dirty="0">
              <a:solidFill>
                <a:srgbClr val="FFFF00"/>
              </a:solidFill>
            </a:endParaRPr>
          </a:p>
        </p:txBody>
      </p:sp>
      <p:pic>
        <p:nvPicPr>
          <p:cNvPr id="1026" name="Picture 2" descr="Muon g-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0537" y="5613400"/>
            <a:ext cx="1981200" cy="101917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https://encrypted-tbn3.gstatic.com/images?q=tbn:ANd9GcQ46plaLW228Ymfa5rCQSyfvk-FXCbLbX4cwR7zGhg4wYJxetZ4tw">
            <a:hlinkClick r:id="rId5"/>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924800" y="5613400"/>
            <a:ext cx="1019176" cy="1019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47886" y="5667058"/>
            <a:ext cx="373851" cy="388620"/>
          </a:xfrm>
          <a:prstGeom prst="rect">
            <a:avLst/>
          </a:prstGeom>
        </p:spPr>
      </p:pic>
    </p:spTree>
    <p:extLst>
      <p:ext uri="{BB962C8B-B14F-4D97-AF65-F5344CB8AC3E}">
        <p14:creationId xmlns:p14="http://schemas.microsoft.com/office/powerpoint/2010/main" val="15664692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900" dirty="0" smtClean="0"/>
              <a:t>The g-2 Project at FNAL</a:t>
            </a:r>
            <a:r>
              <a:rPr lang="en-US" dirty="0" smtClean="0"/>
              <a:t/>
            </a:r>
            <a:br>
              <a:rPr lang="en-US" dirty="0" smtClean="0"/>
            </a:br>
            <a:r>
              <a:rPr lang="en-US" sz="2400" dirty="0" smtClean="0"/>
              <a:t>Dimensions and layout</a:t>
            </a:r>
            <a:endParaRPr lang="en-US" sz="2400" dirty="0"/>
          </a:p>
        </p:txBody>
      </p:sp>
      <p:pic>
        <p:nvPicPr>
          <p:cNvPr id="6" name="Picture 5" descr="IMG_063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1346200"/>
            <a:ext cx="2317573" cy="2721866"/>
          </a:xfrm>
          <a:prstGeom prst="rect">
            <a:avLst/>
          </a:prstGeom>
        </p:spPr>
      </p:pic>
      <p:sp>
        <p:nvSpPr>
          <p:cNvPr id="8" name="Content Placeholder 7"/>
          <p:cNvSpPr>
            <a:spLocks noGrp="1"/>
          </p:cNvSpPr>
          <p:nvPr>
            <p:ph idx="1"/>
          </p:nvPr>
        </p:nvSpPr>
        <p:spPr>
          <a:xfrm>
            <a:off x="749319" y="1346200"/>
            <a:ext cx="5206961" cy="3657599"/>
          </a:xfrm>
        </p:spPr>
        <p:txBody>
          <a:bodyPr>
            <a:normAutofit fontScale="70000" lnSpcReduction="20000"/>
          </a:bodyPr>
          <a:lstStyle/>
          <a:p>
            <a:r>
              <a:rPr lang="en-US" dirty="0" smtClean="0"/>
              <a:t>12x30</a:t>
            </a:r>
            <a:r>
              <a:rPr lang="en-US" dirty="0" smtClean="0">
                <a:latin typeface="GreekC"/>
                <a:cs typeface="GreekC"/>
              </a:rPr>
              <a:t>°</a:t>
            </a:r>
            <a:r>
              <a:rPr lang="en-US" dirty="0" smtClean="0"/>
              <a:t> C-shaped steel segments with 3x10</a:t>
            </a:r>
            <a:r>
              <a:rPr lang="en-US" dirty="0">
                <a:latin typeface="GreekC"/>
                <a:cs typeface="GreekC"/>
              </a:rPr>
              <a:t>°</a:t>
            </a:r>
            <a:r>
              <a:rPr lang="en-US" dirty="0"/>
              <a:t> </a:t>
            </a:r>
            <a:r>
              <a:rPr lang="en-US" dirty="0" smtClean="0"/>
              <a:t>poles supported by 4 shims</a:t>
            </a:r>
          </a:p>
          <a:p>
            <a:r>
              <a:rPr lang="en-US" dirty="0"/>
              <a:t>Iron Mass: 682 </a:t>
            </a:r>
            <a:r>
              <a:rPr lang="en-US" dirty="0" smtClean="0"/>
              <a:t>tons</a:t>
            </a:r>
          </a:p>
          <a:p>
            <a:r>
              <a:rPr lang="en-US" dirty="0"/>
              <a:t>Ideal beam radius: 7.112 m</a:t>
            </a:r>
          </a:p>
          <a:p>
            <a:r>
              <a:rPr lang="en-US" dirty="0" smtClean="0"/>
              <a:t>Change in outer coil radius warm-cold </a:t>
            </a:r>
            <a:r>
              <a:rPr lang="el-GR" dirty="0" smtClean="0"/>
              <a:t>δ</a:t>
            </a:r>
            <a:r>
              <a:rPr lang="en-US" dirty="0" smtClean="0"/>
              <a:t>r=31 mm; </a:t>
            </a:r>
            <a:r>
              <a:rPr lang="el-GR" dirty="0" smtClean="0"/>
              <a:t>δ</a:t>
            </a:r>
            <a:r>
              <a:rPr lang="en-US" dirty="0" smtClean="0"/>
              <a:t>C=195 mm; </a:t>
            </a:r>
            <a:r>
              <a:rPr lang="el-GR" dirty="0" smtClean="0"/>
              <a:t>δ</a:t>
            </a:r>
            <a:r>
              <a:rPr lang="en-US" dirty="0" smtClean="0"/>
              <a:t>h=3 mm</a:t>
            </a:r>
          </a:p>
          <a:p>
            <a:r>
              <a:rPr lang="en-US" dirty="0" smtClean="0"/>
              <a:t>Nominal pole gap 180 mm</a:t>
            </a:r>
          </a:p>
          <a:p>
            <a:r>
              <a:rPr lang="en-US" dirty="0" smtClean="0"/>
              <a:t>Asymmetric gap closing under full magnetic force 0.333 mrad</a:t>
            </a:r>
          </a:p>
          <a:p>
            <a:endParaRPr lang="en-US" dirty="0"/>
          </a:p>
        </p:txBody>
      </p:sp>
      <p:pic>
        <p:nvPicPr>
          <p:cNvPr id="10"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0966" y="4213091"/>
            <a:ext cx="3790207" cy="2523067"/>
          </a:xfrm>
          <a:prstGeom prst="rect">
            <a:avLst/>
          </a:prstGeom>
        </p:spPr>
      </p:pic>
      <p:sp>
        <p:nvSpPr>
          <p:cNvPr id="3" name="TextBox 2"/>
          <p:cNvSpPr txBox="1"/>
          <p:nvPr/>
        </p:nvSpPr>
        <p:spPr>
          <a:xfrm>
            <a:off x="4470966" y="6462523"/>
            <a:ext cx="2667000" cy="261610"/>
          </a:xfrm>
          <a:prstGeom prst="rect">
            <a:avLst/>
          </a:prstGeom>
          <a:noFill/>
        </p:spPr>
        <p:txBody>
          <a:bodyPr wrap="square" rtlCol="0">
            <a:spAutoFit/>
          </a:bodyPr>
          <a:lstStyle/>
          <a:p>
            <a:r>
              <a:rPr lang="en-US" sz="1100" dirty="0" smtClean="0"/>
              <a:t>Storage Ring Cross Section</a:t>
            </a:r>
            <a:endParaRPr lang="en-US" sz="1100"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1533" y="4178975"/>
            <a:ext cx="2514600" cy="2501224"/>
          </a:xfrm>
          <a:prstGeom prst="rect">
            <a:avLst/>
          </a:prstGeom>
        </p:spPr>
      </p:pic>
      <p:sp>
        <p:nvSpPr>
          <p:cNvPr id="4" name="TextBox 3"/>
          <p:cNvSpPr txBox="1"/>
          <p:nvPr/>
        </p:nvSpPr>
        <p:spPr>
          <a:xfrm>
            <a:off x="1828800" y="4246561"/>
            <a:ext cx="2209800" cy="276999"/>
          </a:xfrm>
          <a:prstGeom prst="rect">
            <a:avLst/>
          </a:prstGeom>
          <a:noFill/>
        </p:spPr>
        <p:txBody>
          <a:bodyPr wrap="square" rtlCol="0">
            <a:spAutoFit/>
          </a:bodyPr>
          <a:lstStyle/>
          <a:p>
            <a:r>
              <a:rPr lang="en-US" sz="1200" dirty="0" smtClean="0"/>
              <a:t>Clocking the coils</a:t>
            </a:r>
            <a:endParaRPr lang="en-US" sz="1200" dirty="0"/>
          </a:p>
        </p:txBody>
      </p:sp>
    </p:spTree>
    <p:extLst>
      <p:ext uri="{BB962C8B-B14F-4D97-AF65-F5344CB8AC3E}">
        <p14:creationId xmlns:p14="http://schemas.microsoft.com/office/powerpoint/2010/main" val="791486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900" dirty="0" smtClean="0"/>
              <a:t>The g-2 Project at FNAL</a:t>
            </a:r>
            <a:r>
              <a:rPr lang="en-US" dirty="0" smtClean="0"/>
              <a:t/>
            </a:r>
            <a:br>
              <a:rPr lang="en-US" dirty="0" smtClean="0"/>
            </a:br>
            <a:r>
              <a:rPr lang="en-US" sz="2400" dirty="0" smtClean="0"/>
              <a:t>BNL tools and achieved tolerances</a:t>
            </a:r>
            <a:endParaRPr lang="en-US" sz="2400" dirty="0"/>
          </a:p>
        </p:txBody>
      </p:sp>
      <p:sp>
        <p:nvSpPr>
          <p:cNvPr id="3" name="Content Placeholder 2"/>
          <p:cNvSpPr>
            <a:spLocks noGrp="1"/>
          </p:cNvSpPr>
          <p:nvPr>
            <p:ph idx="1"/>
          </p:nvPr>
        </p:nvSpPr>
        <p:spPr>
          <a:xfrm>
            <a:off x="457200" y="1295400"/>
            <a:ext cx="6019800" cy="5791200"/>
          </a:xfrm>
        </p:spPr>
        <p:txBody>
          <a:bodyPr>
            <a:normAutofit fontScale="55000" lnSpcReduction="20000"/>
          </a:bodyPr>
          <a:lstStyle/>
          <a:p>
            <a:r>
              <a:rPr lang="en-US" dirty="0" smtClean="0"/>
              <a:t>Winding turn </a:t>
            </a:r>
            <a:r>
              <a:rPr lang="en-US" dirty="0"/>
              <a:t>table </a:t>
            </a:r>
            <a:r>
              <a:rPr lang="en-US" dirty="0" smtClean="0"/>
              <a:t>located at the center </a:t>
            </a:r>
            <a:r>
              <a:rPr lang="en-US" dirty="0"/>
              <a:t>of the </a:t>
            </a:r>
            <a:r>
              <a:rPr lang="en-US" dirty="0" smtClean="0"/>
              <a:t>ring with a mechanical arm </a:t>
            </a:r>
          </a:p>
          <a:p>
            <a:r>
              <a:rPr lang="en-US" dirty="0" smtClean="0"/>
              <a:t>Radius controlled by interferometer with LVDT attachments to measure the distance to the yokes/poles and elevation</a:t>
            </a:r>
          </a:p>
          <a:p>
            <a:r>
              <a:rPr lang="en-US" dirty="0" smtClean="0"/>
              <a:t>Yokes:</a:t>
            </a:r>
          </a:p>
          <a:p>
            <a:pPr lvl="1"/>
            <a:r>
              <a:rPr lang="en-US" dirty="0" smtClean="0"/>
              <a:t>Radial placement ±130 </a:t>
            </a:r>
            <a:r>
              <a:rPr lang="en-US" dirty="0" smtClean="0">
                <a:latin typeface="GreekC"/>
                <a:cs typeface="GreekC"/>
              </a:rPr>
              <a:t>µ</a:t>
            </a:r>
            <a:r>
              <a:rPr lang="en-US" dirty="0" smtClean="0"/>
              <a:t>m corresponding to the machining tolerances</a:t>
            </a:r>
          </a:p>
          <a:p>
            <a:pPr lvl="1"/>
            <a:r>
              <a:rPr lang="en-US" dirty="0" smtClean="0"/>
              <a:t>Azimuthal gaps between yokes 0.5 mm</a:t>
            </a:r>
          </a:p>
          <a:p>
            <a:pPr lvl="1"/>
            <a:r>
              <a:rPr lang="en-US" dirty="0" smtClean="0"/>
              <a:t>Peak to peak gap spacing 0.4 mm </a:t>
            </a:r>
            <a:r>
              <a:rPr lang="en-US" dirty="0"/>
              <a:t>with </a:t>
            </a:r>
            <a:r>
              <a:rPr lang="en-US" dirty="0" smtClean="0"/>
              <a:t>±90 </a:t>
            </a:r>
            <a:r>
              <a:rPr lang="en-US" dirty="0">
                <a:latin typeface="GreekC"/>
                <a:cs typeface="GreekC"/>
              </a:rPr>
              <a:t>µ</a:t>
            </a:r>
            <a:r>
              <a:rPr lang="en-US" dirty="0"/>
              <a:t>m </a:t>
            </a:r>
            <a:r>
              <a:rPr lang="en-US" dirty="0" smtClean="0"/>
              <a:t>RMS</a:t>
            </a:r>
          </a:p>
          <a:p>
            <a:r>
              <a:rPr lang="en-US" dirty="0" smtClean="0"/>
              <a:t>Poles</a:t>
            </a:r>
          </a:p>
          <a:p>
            <a:pPr lvl="1"/>
            <a:r>
              <a:rPr lang="en-US" dirty="0" smtClean="0"/>
              <a:t>Radial placement ±50 </a:t>
            </a:r>
            <a:r>
              <a:rPr lang="en-US" dirty="0" smtClean="0">
                <a:latin typeface="GreekC"/>
                <a:cs typeface="GreekC"/>
              </a:rPr>
              <a:t>µ</a:t>
            </a:r>
            <a:r>
              <a:rPr lang="en-US" dirty="0" smtClean="0"/>
              <a:t>m </a:t>
            </a:r>
            <a:r>
              <a:rPr lang="en-US" dirty="0"/>
              <a:t>corresponding to </a:t>
            </a:r>
            <a:r>
              <a:rPr lang="en-US" dirty="0" smtClean="0"/>
              <a:t>the machining tolerances</a:t>
            </a:r>
          </a:p>
          <a:p>
            <a:pPr lvl="1"/>
            <a:r>
              <a:rPr lang="en-US" dirty="0" smtClean="0"/>
              <a:t>Azimuthal gap between poles 80 </a:t>
            </a:r>
            <a:r>
              <a:rPr lang="en-US" dirty="0">
                <a:latin typeface="GreekC"/>
                <a:cs typeface="GreekC"/>
              </a:rPr>
              <a:t>µ</a:t>
            </a:r>
            <a:r>
              <a:rPr lang="en-US" dirty="0"/>
              <a:t>m </a:t>
            </a:r>
            <a:r>
              <a:rPr lang="en-US" dirty="0" smtClean="0"/>
              <a:t>equal to the inserted Kapton tape thickness</a:t>
            </a:r>
          </a:p>
          <a:p>
            <a:pPr lvl="1"/>
            <a:r>
              <a:rPr lang="en-US" dirty="0" smtClean="0"/>
              <a:t>Ideal gap opening 180 mm </a:t>
            </a:r>
          </a:p>
          <a:p>
            <a:pPr lvl="1"/>
            <a:r>
              <a:rPr lang="en-US" dirty="0" smtClean="0"/>
              <a:t>Peak to peak gap variation 0.13 mm with a ±23 </a:t>
            </a:r>
            <a:r>
              <a:rPr lang="en-US" dirty="0">
                <a:latin typeface="GreekC"/>
                <a:cs typeface="GreekC"/>
              </a:rPr>
              <a:t>µ</a:t>
            </a:r>
            <a:r>
              <a:rPr lang="en-US" dirty="0"/>
              <a:t>m RMS</a:t>
            </a:r>
            <a:endParaRPr lang="en-US" dirty="0" smtClean="0"/>
          </a:p>
          <a:p>
            <a:pPr lvl="1"/>
            <a:r>
              <a:rPr lang="en-US" dirty="0"/>
              <a:t>Preset gap opening angle anticipating gap change when powered</a:t>
            </a:r>
          </a:p>
          <a:p>
            <a:pPr lvl="1"/>
            <a:endParaRPr lang="en-US" sz="1500" dirty="0" smtClean="0"/>
          </a:p>
          <a:p>
            <a:r>
              <a:rPr lang="en-US" dirty="0" smtClean="0"/>
              <a:t>These tolerances are our guidelines for the reassembly of the storage ring. We need to achieve similar or even tighter tolerances with the most important one a constant gap opening as close as possible to being parallel. </a:t>
            </a:r>
          </a:p>
          <a:p>
            <a:pPr marL="0" indent="0">
              <a:buNone/>
            </a:pPr>
            <a:endParaRPr lang="en-US" dirty="0" smtClean="0"/>
          </a:p>
          <a:p>
            <a:pPr marL="0" indent="0">
              <a:buNone/>
            </a:pPr>
            <a:endParaRPr lang="en-US" dirty="0" smtClean="0"/>
          </a:p>
          <a:p>
            <a:endParaRPr lang="en-US" dirty="0" smtClean="0"/>
          </a:p>
          <a:p>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2122" y="1371600"/>
            <a:ext cx="269700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5189" y="4724399"/>
            <a:ext cx="2733382" cy="193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1486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900" dirty="0" smtClean="0"/>
              <a:t>The g-2 Project at FNAL</a:t>
            </a:r>
            <a:r>
              <a:rPr lang="en-US" dirty="0" smtClean="0"/>
              <a:t/>
            </a:r>
            <a:br>
              <a:rPr lang="en-US" dirty="0" smtClean="0"/>
            </a:br>
            <a:r>
              <a:rPr lang="en-US" sz="2400" dirty="0" smtClean="0"/>
              <a:t>Ultimate fine tuning of the magnetic field</a:t>
            </a:r>
            <a:endParaRPr lang="en-US" sz="2400" dirty="0"/>
          </a:p>
        </p:txBody>
      </p:sp>
      <p:sp>
        <p:nvSpPr>
          <p:cNvPr id="3" name="Content Placeholder 2"/>
          <p:cNvSpPr>
            <a:spLocks noGrp="1"/>
          </p:cNvSpPr>
          <p:nvPr>
            <p:ph idx="1"/>
          </p:nvPr>
        </p:nvSpPr>
        <p:spPr>
          <a:xfrm>
            <a:off x="685800" y="1473200"/>
            <a:ext cx="8001000" cy="2717800"/>
          </a:xfrm>
        </p:spPr>
        <p:txBody>
          <a:bodyPr>
            <a:normAutofit fontScale="62500" lnSpcReduction="20000"/>
          </a:bodyPr>
          <a:lstStyle/>
          <a:p>
            <a:r>
              <a:rPr lang="en-US" dirty="0" smtClean="0"/>
              <a:t>So far I only discussed the mechanical alignment tools and requirements that can only provide the start condition for the precise magnetic shimming process.</a:t>
            </a:r>
          </a:p>
          <a:p>
            <a:r>
              <a:rPr lang="en-US" dirty="0" smtClean="0"/>
              <a:t>The ultimate fine tuning of the magnetic field will be done while the ring is </a:t>
            </a:r>
            <a:r>
              <a:rPr lang="en-US" dirty="0" smtClean="0"/>
              <a:t>powered, utilizing </a:t>
            </a:r>
            <a:r>
              <a:rPr lang="en-US" dirty="0"/>
              <a:t>a </a:t>
            </a:r>
            <a:r>
              <a:rPr lang="en-US" dirty="0" smtClean="0"/>
              <a:t>quartz shimming </a:t>
            </a:r>
            <a:r>
              <a:rPr lang="en-US" dirty="0" smtClean="0"/>
              <a:t>trolley inserted in the magnet gap while no VCs are installed</a:t>
            </a:r>
            <a:r>
              <a:rPr lang="en-US" dirty="0"/>
              <a:t>. </a:t>
            </a:r>
            <a:r>
              <a:rPr lang="en-US" dirty="0" smtClean="0"/>
              <a:t>During operations an </a:t>
            </a:r>
            <a:r>
              <a:rPr lang="en-US" dirty="0" smtClean="0"/>
              <a:t>NMR probe trolley </a:t>
            </a:r>
            <a:r>
              <a:rPr lang="en-US" dirty="0"/>
              <a:t>circulates in the vacuum </a:t>
            </a:r>
            <a:r>
              <a:rPr lang="en-US" dirty="0" smtClean="0"/>
              <a:t>system for frequent </a:t>
            </a:r>
            <a:r>
              <a:rPr lang="en-US" dirty="0" smtClean="0"/>
              <a:t>calibration.</a:t>
            </a:r>
            <a:endParaRPr lang="en-US" dirty="0" smtClean="0"/>
          </a:p>
          <a:p>
            <a:r>
              <a:rPr lang="en-US" dirty="0" smtClean="0"/>
              <a:t>We will be involved with the setup of the shimming trolley as this system requires feedback of its position </a:t>
            </a:r>
            <a:r>
              <a:rPr lang="en-US" dirty="0" smtClean="0"/>
              <a:t>while </a:t>
            </a:r>
            <a:r>
              <a:rPr lang="en-US" dirty="0" smtClean="0"/>
              <a:t>the trolley works its way around the storage ring.</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4241812"/>
            <a:ext cx="3168633" cy="20763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4241812"/>
            <a:ext cx="2343912" cy="2076300"/>
          </a:xfrm>
          <a:prstGeom prst="rect">
            <a:avLst/>
          </a:prstGeom>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4241813"/>
            <a:ext cx="3083997" cy="2076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32526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900" dirty="0" smtClean="0"/>
              <a:t>The g-2 Project at FNAL</a:t>
            </a:r>
            <a:r>
              <a:rPr lang="en-US" dirty="0" smtClean="0"/>
              <a:t/>
            </a:r>
            <a:br>
              <a:rPr lang="en-US" dirty="0" smtClean="0"/>
            </a:br>
            <a:r>
              <a:rPr lang="en-US" sz="2400" dirty="0" smtClean="0"/>
              <a:t>FNAL tools</a:t>
            </a:r>
            <a:endParaRPr lang="en-US" sz="2400" dirty="0"/>
          </a:p>
        </p:txBody>
      </p:sp>
      <p:sp>
        <p:nvSpPr>
          <p:cNvPr id="3" name="Content Placeholder 2"/>
          <p:cNvSpPr>
            <a:spLocks noGrp="1"/>
          </p:cNvSpPr>
          <p:nvPr>
            <p:ph idx="1"/>
          </p:nvPr>
        </p:nvSpPr>
        <p:spPr>
          <a:xfrm>
            <a:off x="716928" y="1271341"/>
            <a:ext cx="8103222" cy="2743200"/>
          </a:xfrm>
        </p:spPr>
        <p:txBody>
          <a:bodyPr>
            <a:normAutofit/>
          </a:bodyPr>
          <a:lstStyle/>
          <a:p>
            <a:r>
              <a:rPr lang="en-US" dirty="0" smtClean="0"/>
              <a:t>Laser </a:t>
            </a:r>
            <a:r>
              <a:rPr lang="en-US" dirty="0"/>
              <a:t>Trackers </a:t>
            </a:r>
            <a:r>
              <a:rPr lang="en-US" sz="2000" dirty="0" smtClean="0"/>
              <a:t>(±50 </a:t>
            </a:r>
            <a:r>
              <a:rPr lang="en-US" sz="2000" dirty="0" smtClean="0">
                <a:latin typeface="GreekC"/>
                <a:cs typeface="GreekC"/>
              </a:rPr>
              <a:t>µ</a:t>
            </a:r>
            <a:r>
              <a:rPr lang="en-US" sz="2000" dirty="0" smtClean="0"/>
              <a:t>m@10m) </a:t>
            </a:r>
          </a:p>
          <a:p>
            <a:r>
              <a:rPr lang="en-US" dirty="0" smtClean="0"/>
              <a:t>HAMAR Laser Level System </a:t>
            </a:r>
            <a:r>
              <a:rPr lang="en-US" sz="2000" dirty="0" smtClean="0"/>
              <a:t>(</a:t>
            </a:r>
            <a:r>
              <a:rPr lang="en-US" sz="2000" dirty="0"/>
              <a:t>±</a:t>
            </a:r>
            <a:r>
              <a:rPr lang="en-US" sz="2000" dirty="0" smtClean="0"/>
              <a:t>2.5 </a:t>
            </a:r>
            <a:r>
              <a:rPr lang="en-US" sz="2000" dirty="0" smtClean="0">
                <a:latin typeface="GreekC"/>
                <a:cs typeface="GreekC"/>
              </a:rPr>
              <a:t>µ</a:t>
            </a:r>
            <a:r>
              <a:rPr lang="en-US" sz="2000" dirty="0" smtClean="0"/>
              <a:t>rad) </a:t>
            </a:r>
          </a:p>
          <a:p>
            <a:r>
              <a:rPr lang="en-US" dirty="0" smtClean="0"/>
              <a:t>Capacitance proximity sensors </a:t>
            </a:r>
            <a:r>
              <a:rPr lang="en-US" sz="2000" dirty="0" smtClean="0"/>
              <a:t>(1mm range ±1 </a:t>
            </a:r>
            <a:r>
              <a:rPr lang="en-US" sz="2000" dirty="0" smtClean="0">
                <a:latin typeface="GreekC"/>
                <a:cs typeface="GreekC"/>
              </a:rPr>
              <a:t>µ</a:t>
            </a:r>
            <a:r>
              <a:rPr lang="en-US" sz="2000" dirty="0" smtClean="0"/>
              <a:t>m)</a:t>
            </a:r>
            <a:endParaRPr lang="en-US" sz="2000" dirty="0"/>
          </a:p>
        </p:txBody>
      </p:sp>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3124200"/>
            <a:ext cx="1581150"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4794815"/>
            <a:ext cx="3273861" cy="184555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7467" y="2971800"/>
            <a:ext cx="4488043" cy="2068549"/>
          </a:xfrm>
          <a:prstGeom prst="rect">
            <a:avLst/>
          </a:prstGeom>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4360" y="1075267"/>
            <a:ext cx="1775790" cy="1453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L-74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9094" y="4120199"/>
            <a:ext cx="2375266" cy="2520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1486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900" dirty="0" smtClean="0"/>
              <a:t>The g-2 Project at FNAL</a:t>
            </a:r>
            <a:r>
              <a:rPr lang="en-US" dirty="0" smtClean="0"/>
              <a:t/>
            </a:r>
            <a:br>
              <a:rPr lang="en-US" dirty="0" smtClean="0"/>
            </a:br>
            <a:r>
              <a:rPr lang="en-US" sz="2400" dirty="0" smtClean="0"/>
              <a:t>Re-assembly Status</a:t>
            </a:r>
            <a:endParaRPr lang="en-US" sz="2400" dirty="0"/>
          </a:p>
        </p:txBody>
      </p:sp>
      <p:sp>
        <p:nvSpPr>
          <p:cNvPr id="3" name="Content Placeholder 2"/>
          <p:cNvSpPr>
            <a:spLocks noGrp="1"/>
          </p:cNvSpPr>
          <p:nvPr>
            <p:ph idx="1"/>
          </p:nvPr>
        </p:nvSpPr>
        <p:spPr>
          <a:xfrm>
            <a:off x="685800" y="1473200"/>
            <a:ext cx="8001000" cy="2743200"/>
          </a:xfrm>
        </p:spPr>
        <p:txBody>
          <a:bodyPr>
            <a:normAutofit fontScale="55000" lnSpcReduction="20000"/>
          </a:bodyPr>
          <a:lstStyle/>
          <a:p>
            <a:r>
              <a:rPr lang="en-US" dirty="0" smtClean="0"/>
              <a:t>Dimensional QC verification of 17% of the poles</a:t>
            </a:r>
          </a:p>
          <a:p>
            <a:r>
              <a:rPr lang="en-US" dirty="0" smtClean="0"/>
              <a:t>Dimensional QC verification of all lower yokes prior to installation</a:t>
            </a:r>
          </a:p>
          <a:p>
            <a:r>
              <a:rPr lang="en-US" dirty="0" smtClean="0"/>
              <a:t>All lower yokes are rough aligned</a:t>
            </a:r>
          </a:p>
          <a:p>
            <a:r>
              <a:rPr lang="en-US" dirty="0" smtClean="0"/>
              <a:t>Almost all spacer </a:t>
            </a:r>
            <a:r>
              <a:rPr lang="en-US" dirty="0" smtClean="0"/>
              <a:t>plates are installed. These plates are pinned in place and therefore self-aligning</a:t>
            </a:r>
          </a:p>
          <a:p>
            <a:r>
              <a:rPr lang="en-US" dirty="0" smtClean="0"/>
              <a:t>The coils have been installed and rough aligned</a:t>
            </a:r>
          </a:p>
          <a:p>
            <a:r>
              <a:rPr lang="en-US" dirty="0" smtClean="0"/>
              <a:t>We are now waiting for the installation of the upper yokes and poles</a:t>
            </a:r>
          </a:p>
          <a:p>
            <a:r>
              <a:rPr lang="en-US" dirty="0" smtClean="0"/>
              <a:t>The precision ground shims are still attached to the pole pieces and should seat very closely wrt their original position, so that the internal pole placement is preserved from the BNL setup and only yoke to yoke adjustments are required </a:t>
            </a:r>
          </a:p>
          <a:p>
            <a:endParaRPr lang="en-US" dirty="0"/>
          </a:p>
        </p:txBody>
      </p:sp>
      <p:pic>
        <p:nvPicPr>
          <p:cNvPr id="4" name="Picture 3"/>
          <p:cNvPicPr>
            <a:picLocks noChangeAspect="1"/>
          </p:cNvPicPr>
          <p:nvPr/>
        </p:nvPicPr>
        <p:blipFill>
          <a:blip r:embed="rId3"/>
          <a:stretch>
            <a:fillRect/>
          </a:stretch>
        </p:blipFill>
        <p:spPr>
          <a:xfrm>
            <a:off x="5105400" y="4343400"/>
            <a:ext cx="3352800" cy="2289262"/>
          </a:xfrm>
          <a:prstGeom prst="rect">
            <a:avLst/>
          </a:prstGeom>
        </p:spPr>
      </p:pic>
      <p:pic>
        <p:nvPicPr>
          <p:cNvPr id="5"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3000" y="4309533"/>
            <a:ext cx="3581400" cy="2384068"/>
          </a:xfrm>
          <a:prstGeom prst="rect">
            <a:avLst/>
          </a:prstGeom>
        </p:spPr>
      </p:pic>
      <p:sp>
        <p:nvSpPr>
          <p:cNvPr id="6" name="TextBox 5"/>
          <p:cNvSpPr txBox="1"/>
          <p:nvPr/>
        </p:nvSpPr>
        <p:spPr>
          <a:xfrm>
            <a:off x="6781800" y="5349531"/>
            <a:ext cx="1295400" cy="276999"/>
          </a:xfrm>
          <a:prstGeom prst="rect">
            <a:avLst/>
          </a:prstGeom>
          <a:noFill/>
        </p:spPr>
        <p:txBody>
          <a:bodyPr wrap="square" rtlCol="0">
            <a:spAutoFit/>
          </a:bodyPr>
          <a:lstStyle/>
          <a:p>
            <a:r>
              <a:rPr lang="en-US" sz="1200" dirty="0" smtClean="0">
                <a:solidFill>
                  <a:srgbClr val="FF0000"/>
                </a:solidFill>
              </a:rPr>
              <a:t>Hamar support</a:t>
            </a:r>
            <a:endParaRPr lang="en-US" sz="1200" dirty="0">
              <a:solidFill>
                <a:srgbClr val="FF0000"/>
              </a:solidFill>
            </a:endParaRPr>
          </a:p>
        </p:txBody>
      </p:sp>
      <p:cxnSp>
        <p:nvCxnSpPr>
          <p:cNvPr id="8" name="Straight Arrow Connector 7"/>
          <p:cNvCxnSpPr/>
          <p:nvPr/>
        </p:nvCxnSpPr>
        <p:spPr>
          <a:xfrm flipH="1" flipV="1">
            <a:off x="7086600" y="5181602"/>
            <a:ext cx="228600" cy="228598"/>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6764867" y="5349531"/>
            <a:ext cx="436033" cy="60669"/>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6" idx="1"/>
          </p:cNvCxnSpPr>
          <p:nvPr/>
        </p:nvCxnSpPr>
        <p:spPr>
          <a:xfrm flipH="1">
            <a:off x="5562600" y="5488031"/>
            <a:ext cx="1219200"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7301441" y="5501567"/>
            <a:ext cx="318559" cy="213433"/>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32526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900" dirty="0" smtClean="0"/>
              <a:t>The g-2 Project at FNAL</a:t>
            </a:r>
            <a:r>
              <a:rPr lang="en-US" dirty="0" smtClean="0"/>
              <a:t/>
            </a:r>
            <a:br>
              <a:rPr lang="en-US" dirty="0" smtClean="0"/>
            </a:br>
            <a:r>
              <a:rPr lang="en-US" sz="2400" dirty="0" smtClean="0"/>
              <a:t>Dimensional QC of the poles</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3600" y="4038600"/>
            <a:ext cx="2902674" cy="1628031"/>
          </a:xfrm>
          <a:prstGeom prst="rect">
            <a:avLst/>
          </a:prstGeom>
        </p:spPr>
      </p:pic>
      <p:sp>
        <p:nvSpPr>
          <p:cNvPr id="7" name="Content Placeholder 6"/>
          <p:cNvSpPr>
            <a:spLocks noGrp="1"/>
          </p:cNvSpPr>
          <p:nvPr>
            <p:ph idx="1"/>
          </p:nvPr>
        </p:nvSpPr>
        <p:spPr>
          <a:xfrm>
            <a:off x="304800" y="1600200"/>
            <a:ext cx="5715000" cy="4800599"/>
          </a:xfrm>
        </p:spPr>
        <p:txBody>
          <a:bodyPr>
            <a:normAutofit fontScale="77500" lnSpcReduction="20000"/>
          </a:bodyPr>
          <a:lstStyle/>
          <a:p>
            <a:r>
              <a:rPr lang="en-US" dirty="0" smtClean="0"/>
              <a:t>The BNL g-2 hardware has been decommissioned for many years.</a:t>
            </a:r>
          </a:p>
          <a:p>
            <a:r>
              <a:rPr lang="en-US" dirty="0" smtClean="0"/>
              <a:t>In order to verify the dimensional parameters of the poles we checked 6 lower and 6 corresponding upper poles.</a:t>
            </a:r>
          </a:p>
          <a:p>
            <a:r>
              <a:rPr lang="en-US" dirty="0" smtClean="0"/>
              <a:t>The surface flatness as RMS value of a plane fit to the poles varies between ±4.3 and ±15.3 µm (p2p ±65 µm) and are well within the specified machining tolerances of ±25 µm. </a:t>
            </a:r>
          </a:p>
          <a:p>
            <a:r>
              <a:rPr lang="en-US" dirty="0" smtClean="0"/>
              <a:t>The pole thickness with respect to nominal varies on the order of ±47 µm in good agreement with the specified nominal thickness of 0.133 m ±40 </a:t>
            </a:r>
            <a:r>
              <a:rPr lang="en-US" dirty="0"/>
              <a:t>µm</a:t>
            </a:r>
            <a:r>
              <a:rPr lang="en-US" dirty="0" smtClean="0"/>
              <a:t> </a:t>
            </a:r>
            <a:endParaRPr lang="en-US" dirty="0"/>
          </a:p>
          <a:p>
            <a:endParaRPr lang="en-US" dirty="0" smtClean="0"/>
          </a:p>
          <a:p>
            <a:endParaRPr lang="en-US"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1828800"/>
            <a:ext cx="28098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6265333" y="3657600"/>
            <a:ext cx="2809874" cy="307777"/>
          </a:xfrm>
          <a:prstGeom prst="rect">
            <a:avLst/>
          </a:prstGeom>
          <a:noFill/>
        </p:spPr>
        <p:txBody>
          <a:bodyPr wrap="square" rtlCol="0">
            <a:spAutoFit/>
          </a:bodyPr>
          <a:lstStyle/>
          <a:p>
            <a:r>
              <a:rPr lang="en-US" sz="1400" dirty="0" smtClean="0"/>
              <a:t>3D Solid Model of the poles</a:t>
            </a:r>
            <a:endParaRPr lang="en-US" sz="1400" dirty="0"/>
          </a:p>
        </p:txBody>
      </p:sp>
      <p:sp>
        <p:nvSpPr>
          <p:cNvPr id="11" name="TextBox 10"/>
          <p:cNvSpPr txBox="1"/>
          <p:nvPr/>
        </p:nvSpPr>
        <p:spPr>
          <a:xfrm>
            <a:off x="5960532" y="5678299"/>
            <a:ext cx="3031068" cy="738664"/>
          </a:xfrm>
          <a:prstGeom prst="rect">
            <a:avLst/>
          </a:prstGeom>
          <a:noFill/>
        </p:spPr>
        <p:txBody>
          <a:bodyPr wrap="square" rtlCol="0">
            <a:spAutoFit/>
          </a:bodyPr>
          <a:lstStyle/>
          <a:p>
            <a:r>
              <a:rPr lang="en-US" sz="1400" dirty="0" smtClean="0"/>
              <a:t>Pole top surface flatness; good field region green at pole center; edge shim locations in the blue and red areas </a:t>
            </a:r>
            <a:endParaRPr lang="en-US" sz="1400" dirty="0"/>
          </a:p>
        </p:txBody>
      </p:sp>
    </p:spTree>
    <p:extLst>
      <p:ext uri="{BB962C8B-B14F-4D97-AF65-F5344CB8AC3E}">
        <p14:creationId xmlns:p14="http://schemas.microsoft.com/office/powerpoint/2010/main" val="2743252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900" dirty="0" smtClean="0"/>
              <a:t>The g-2 Project at FNAL</a:t>
            </a:r>
            <a:r>
              <a:rPr lang="en-US" dirty="0" smtClean="0"/>
              <a:t/>
            </a:r>
            <a:br>
              <a:rPr lang="en-US" dirty="0" smtClean="0"/>
            </a:br>
            <a:r>
              <a:rPr lang="en-US" sz="2400" dirty="0"/>
              <a:t>Dimensional QC of the </a:t>
            </a:r>
            <a:r>
              <a:rPr lang="en-US" sz="2400" dirty="0" smtClean="0"/>
              <a:t>lower yokes</a:t>
            </a:r>
            <a:endParaRPr lang="en-US" sz="2400" dirty="0"/>
          </a:p>
        </p:txBody>
      </p:sp>
      <p:sp>
        <p:nvSpPr>
          <p:cNvPr id="7" name="Content Placeholder 6"/>
          <p:cNvSpPr>
            <a:spLocks noGrp="1"/>
          </p:cNvSpPr>
          <p:nvPr>
            <p:ph idx="1"/>
          </p:nvPr>
        </p:nvSpPr>
        <p:spPr>
          <a:xfrm>
            <a:off x="457200" y="1600200"/>
            <a:ext cx="4746871" cy="4876800"/>
          </a:xfrm>
        </p:spPr>
        <p:txBody>
          <a:bodyPr>
            <a:normAutofit fontScale="70000" lnSpcReduction="20000"/>
          </a:bodyPr>
          <a:lstStyle/>
          <a:p>
            <a:r>
              <a:rPr lang="en-US" dirty="0" smtClean="0"/>
              <a:t>In the transfer of the system to FNAL the information of the azimuthal gap spacing was lost. However, historic data indicated the none uniform gap spacing between the yokes affecting the radius of the ring. </a:t>
            </a:r>
          </a:p>
          <a:p>
            <a:r>
              <a:rPr lang="en-US" dirty="0" smtClean="0"/>
              <a:t>We were able to reference and characterize the dimensions of all lower yokes prior to installation</a:t>
            </a:r>
            <a:r>
              <a:rPr lang="en-US" baseline="30000" dirty="0"/>
              <a:t> [2</a:t>
            </a:r>
            <a:r>
              <a:rPr lang="en-US" baseline="30000" dirty="0" smtClean="0"/>
              <a:t>]</a:t>
            </a:r>
            <a:r>
              <a:rPr lang="en-US" dirty="0" smtClean="0"/>
              <a:t>. </a:t>
            </a:r>
          </a:p>
          <a:p>
            <a:r>
              <a:rPr lang="en-US" dirty="0" smtClean="0"/>
              <a:t>Utilizing Spatial Analyzer we  positioned the components close to the provided legacy data while holding the radius. </a:t>
            </a:r>
          </a:p>
          <a:p>
            <a:r>
              <a:rPr lang="en-US" dirty="0" smtClean="0"/>
              <a:t>This reverse engineering approach provided the final position information for each yoke.</a:t>
            </a:r>
            <a:endParaRPr lang="en-US" dirty="0"/>
          </a:p>
        </p:txBody>
      </p:sp>
      <p:pic>
        <p:nvPicPr>
          <p:cNvPr id="9" name="Content Placeholder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9565" y="1676401"/>
            <a:ext cx="3067236" cy="2046300"/>
          </a:xfrm>
          <a:prstGeom prst="rect">
            <a:avLst/>
          </a:prstGeom>
        </p:spPr>
      </p:pic>
      <p:sp>
        <p:nvSpPr>
          <p:cNvPr id="10" name="TextBox 9"/>
          <p:cNvSpPr txBox="1"/>
          <p:nvPr/>
        </p:nvSpPr>
        <p:spPr>
          <a:xfrm>
            <a:off x="5819683" y="3722701"/>
            <a:ext cx="2667000" cy="369332"/>
          </a:xfrm>
          <a:prstGeom prst="rect">
            <a:avLst/>
          </a:prstGeom>
          <a:noFill/>
        </p:spPr>
        <p:txBody>
          <a:bodyPr wrap="square" rtlCol="0">
            <a:spAutoFit/>
          </a:bodyPr>
          <a:lstStyle/>
          <a:p>
            <a:r>
              <a:rPr lang="en-US" dirty="0" smtClean="0"/>
              <a:t>Lower yoke layout</a:t>
            </a:r>
            <a:endParaRPr lang="en-US" dirty="0"/>
          </a:p>
        </p:txBody>
      </p:sp>
      <p:sp>
        <p:nvSpPr>
          <p:cNvPr id="8" name="TextBox 7"/>
          <p:cNvSpPr txBox="1"/>
          <p:nvPr/>
        </p:nvSpPr>
        <p:spPr>
          <a:xfrm>
            <a:off x="774700" y="6507665"/>
            <a:ext cx="4902200" cy="276999"/>
          </a:xfrm>
          <a:prstGeom prst="rect">
            <a:avLst/>
          </a:prstGeom>
          <a:noFill/>
        </p:spPr>
        <p:txBody>
          <a:bodyPr wrap="square" rtlCol="0">
            <a:spAutoFit/>
          </a:bodyPr>
          <a:lstStyle/>
          <a:p>
            <a:r>
              <a:rPr lang="en-US" sz="1200" baseline="30000" dirty="0" smtClean="0"/>
              <a:t>[2]  </a:t>
            </a:r>
            <a:r>
              <a:rPr lang="en-US" sz="1200" dirty="0" smtClean="0"/>
              <a:t>C. Wilson AMD SA expert and AMD technical support personnel  </a:t>
            </a:r>
            <a:endParaRPr lang="en-US" sz="1200" baseline="30000"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4283" y="4066632"/>
            <a:ext cx="2741918" cy="2692631"/>
          </a:xfrm>
          <a:prstGeom prst="rect">
            <a:avLst/>
          </a:prstGeom>
        </p:spPr>
      </p:pic>
      <p:sp>
        <p:nvSpPr>
          <p:cNvPr id="12" name="TextBox 11"/>
          <p:cNvSpPr txBox="1"/>
          <p:nvPr/>
        </p:nvSpPr>
        <p:spPr>
          <a:xfrm>
            <a:off x="6096000" y="5239994"/>
            <a:ext cx="2555142" cy="369332"/>
          </a:xfrm>
          <a:prstGeom prst="rect">
            <a:avLst/>
          </a:prstGeom>
          <a:noFill/>
        </p:spPr>
        <p:txBody>
          <a:bodyPr wrap="square" rtlCol="0">
            <a:spAutoFit/>
          </a:bodyPr>
          <a:lstStyle/>
          <a:p>
            <a:r>
              <a:rPr lang="en-US" dirty="0" smtClean="0"/>
              <a:t>Final yoke placement</a:t>
            </a:r>
            <a:endParaRPr lang="en-US" dirty="0"/>
          </a:p>
        </p:txBody>
      </p:sp>
    </p:spTree>
    <p:extLst>
      <p:ext uri="{BB962C8B-B14F-4D97-AF65-F5344CB8AC3E}">
        <p14:creationId xmlns:p14="http://schemas.microsoft.com/office/powerpoint/2010/main" val="27432526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5000" r="-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900" dirty="0" smtClean="0"/>
              <a:t>The g-2 Project at FNAL</a:t>
            </a:r>
            <a:r>
              <a:rPr lang="en-US" dirty="0" smtClean="0"/>
              <a:t/>
            </a:r>
            <a:br>
              <a:rPr lang="en-US" dirty="0" smtClean="0"/>
            </a:br>
            <a:r>
              <a:rPr lang="en-US" sz="2400" dirty="0" smtClean="0"/>
              <a:t>Vacuum and Trolley System</a:t>
            </a:r>
            <a:endParaRPr lang="en-US" sz="2400" dirty="0"/>
          </a:p>
        </p:txBody>
      </p:sp>
      <p:sp>
        <p:nvSpPr>
          <p:cNvPr id="7" name="Content Placeholder 6"/>
          <p:cNvSpPr>
            <a:spLocks noGrp="1"/>
          </p:cNvSpPr>
          <p:nvPr>
            <p:ph idx="1"/>
          </p:nvPr>
        </p:nvSpPr>
        <p:spPr>
          <a:xfrm>
            <a:off x="457200" y="1295400"/>
            <a:ext cx="4892970" cy="3200400"/>
          </a:xfrm>
        </p:spPr>
        <p:txBody>
          <a:bodyPr>
            <a:normAutofit fontScale="47500" lnSpcReduction="20000"/>
          </a:bodyPr>
          <a:lstStyle/>
          <a:p>
            <a:r>
              <a:rPr lang="en-US" dirty="0" smtClean="0"/>
              <a:t>An important part of the experiment is the ability to characterize the magnetic field in situ via NMR probes on a trolley in the vacuum system.  </a:t>
            </a:r>
          </a:p>
          <a:p>
            <a:r>
              <a:rPr lang="en-US" dirty="0" smtClean="0"/>
              <a:t>The trolley runs on a rail system mounted to a cage that is inserted and positioned within each of the 12 VCs.  </a:t>
            </a:r>
          </a:p>
          <a:p>
            <a:r>
              <a:rPr lang="en-US" dirty="0" smtClean="0"/>
              <a:t>The vertical positioning tolerances are relaxed to the mm-level as the magnetic field is homogeneous in that direction.</a:t>
            </a:r>
          </a:p>
          <a:p>
            <a:r>
              <a:rPr lang="en-US" dirty="0" smtClean="0"/>
              <a:t>In the radial direction however the trolley needs  to stay within ±0.5 mm of the ideal beam path. First measurements show this has been achieved, however the obtained radius deviates from the ideal by several millimeters. </a:t>
            </a:r>
          </a:p>
          <a:p>
            <a:r>
              <a:rPr lang="en-US" dirty="0" smtClean="0"/>
              <a:t>The cage is also used to attach other devices such as electro –static quadrupoles requiring similar radial positioning tolerances as the NMR trolley.</a:t>
            </a:r>
            <a:endParaRPr lang="en-US" dirty="0"/>
          </a:p>
        </p:txBody>
      </p:sp>
      <p:sp>
        <p:nvSpPr>
          <p:cNvPr id="10" name="TextBox 9"/>
          <p:cNvSpPr txBox="1"/>
          <p:nvPr/>
        </p:nvSpPr>
        <p:spPr>
          <a:xfrm>
            <a:off x="5487480" y="3276600"/>
            <a:ext cx="3452234" cy="369332"/>
          </a:xfrm>
          <a:prstGeom prst="rect">
            <a:avLst/>
          </a:prstGeom>
          <a:noFill/>
        </p:spPr>
        <p:txBody>
          <a:bodyPr wrap="square" rtlCol="0">
            <a:spAutoFit/>
          </a:bodyPr>
          <a:lstStyle/>
          <a:p>
            <a:r>
              <a:rPr lang="en-US" dirty="0" smtClean="0"/>
              <a:t>NMR Trolley path radial deviations</a:t>
            </a:r>
            <a:endParaRPr lang="en-US" dirty="0"/>
          </a:p>
        </p:txBody>
      </p:sp>
      <p:sp>
        <p:nvSpPr>
          <p:cNvPr id="12" name="TextBox 11"/>
          <p:cNvSpPr txBox="1"/>
          <p:nvPr/>
        </p:nvSpPr>
        <p:spPr>
          <a:xfrm>
            <a:off x="5487480" y="5373481"/>
            <a:ext cx="3962400" cy="369332"/>
          </a:xfrm>
          <a:prstGeom prst="rect">
            <a:avLst/>
          </a:prstGeom>
          <a:noFill/>
        </p:spPr>
        <p:txBody>
          <a:bodyPr wrap="square" rtlCol="0">
            <a:spAutoFit/>
          </a:bodyPr>
          <a:lstStyle/>
          <a:p>
            <a:r>
              <a:rPr lang="en-US" dirty="0"/>
              <a:t>NMR Trolley path </a:t>
            </a:r>
            <a:r>
              <a:rPr lang="en-US" dirty="0" smtClean="0"/>
              <a:t>vertical deviations</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7480" y="1371600"/>
            <a:ext cx="3352799" cy="1905000"/>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7480" y="3660910"/>
            <a:ext cx="3351719" cy="1753138"/>
          </a:xfrm>
          <a:prstGeom prst="rect">
            <a:avLst/>
          </a:prstGeom>
        </p:spPr>
      </p:pic>
      <p:pic>
        <p:nvPicPr>
          <p:cNvPr id="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4400" y="4587607"/>
            <a:ext cx="4114800" cy="1941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13044" y="5257800"/>
            <a:ext cx="904875" cy="1943100"/>
          </a:xfrm>
          <a:prstGeom prst="rect">
            <a:avLst/>
          </a:prstGeom>
          <a:noFill/>
          <a:ln>
            <a:noFill/>
          </a:ln>
          <a:effectLst/>
          <a:scene3d>
            <a:camera prst="orthographicFront">
              <a:rot lat="0" lon="0" rev="540000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8644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p:spPr>
        <p:txBody>
          <a:bodyPr>
            <a:normAutofit fontScale="90000"/>
          </a:bodyPr>
          <a:lstStyle/>
          <a:p>
            <a:r>
              <a:rPr lang="en-US" sz="4900" dirty="0" smtClean="0"/>
              <a:t>The g-2 Project at FNAL</a:t>
            </a:r>
            <a:r>
              <a:rPr lang="en-US" dirty="0" smtClean="0"/>
              <a:t/>
            </a:r>
            <a:br>
              <a:rPr lang="en-US" dirty="0" smtClean="0"/>
            </a:br>
            <a:r>
              <a:rPr lang="en-US" sz="2400" dirty="0" smtClean="0"/>
              <a:t>Summary</a:t>
            </a:r>
            <a:endParaRPr lang="en-US" sz="2400" dirty="0"/>
          </a:p>
        </p:txBody>
      </p:sp>
      <p:sp>
        <p:nvSpPr>
          <p:cNvPr id="7" name="Content Placeholder 6"/>
          <p:cNvSpPr>
            <a:spLocks noGrp="1"/>
          </p:cNvSpPr>
          <p:nvPr>
            <p:ph idx="1"/>
          </p:nvPr>
        </p:nvSpPr>
        <p:spPr>
          <a:xfrm>
            <a:off x="685800" y="1447800"/>
            <a:ext cx="7772400" cy="4800600"/>
          </a:xfrm>
        </p:spPr>
        <p:txBody>
          <a:bodyPr>
            <a:normAutofit fontScale="77500" lnSpcReduction="20000"/>
          </a:bodyPr>
          <a:lstStyle/>
          <a:p>
            <a:r>
              <a:rPr lang="en-US" dirty="0" smtClean="0"/>
              <a:t>The g-2 storage ring is currently being re-assembled at FNAL and the rough alignment of the lower yokes has been performed.</a:t>
            </a:r>
          </a:p>
          <a:p>
            <a:r>
              <a:rPr lang="en-US" dirty="0" smtClean="0"/>
              <a:t>A first cool down test of the cryogenic system is envisioned in the Spring of 2015.</a:t>
            </a:r>
          </a:p>
          <a:p>
            <a:r>
              <a:rPr lang="en-US" dirty="0" smtClean="0"/>
              <a:t>The re-machining of the vacuum chambers will start at the beginning of 2015. </a:t>
            </a:r>
          </a:p>
          <a:p>
            <a:r>
              <a:rPr lang="en-US" dirty="0" smtClean="0"/>
              <a:t>Modifications to the accelerator system for the delivery of muons is underway and in preparation for the new component installation we updated our control network</a:t>
            </a:r>
            <a:r>
              <a:rPr lang="en-US" dirty="0"/>
              <a:t> </a:t>
            </a:r>
            <a:r>
              <a:rPr lang="en-US" dirty="0" smtClean="0"/>
              <a:t>and started component referencing. </a:t>
            </a:r>
          </a:p>
          <a:p>
            <a:r>
              <a:rPr lang="en-US" dirty="0" smtClean="0"/>
              <a:t>Finally, there are several hurdles to overcome in the placement of the poles and the final alignment of the system. </a:t>
            </a:r>
            <a:endParaRPr lang="en-US" dirty="0"/>
          </a:p>
        </p:txBody>
      </p:sp>
    </p:spTree>
    <p:extLst>
      <p:ext uri="{BB962C8B-B14F-4D97-AF65-F5344CB8AC3E}">
        <p14:creationId xmlns:p14="http://schemas.microsoft.com/office/powerpoint/2010/main" val="28433689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g-2 Project at FNAL</a:t>
            </a:r>
            <a:br>
              <a:rPr lang="en-US" dirty="0"/>
            </a:br>
            <a:r>
              <a:rPr lang="en-US" sz="2200" dirty="0" smtClean="0"/>
              <a:t>Outline</a:t>
            </a:r>
            <a:endParaRPr lang="en-US" b="1" dirty="0"/>
          </a:p>
        </p:txBody>
      </p:sp>
      <p:sp>
        <p:nvSpPr>
          <p:cNvPr id="3" name="Content Placeholder 2"/>
          <p:cNvSpPr>
            <a:spLocks noGrp="1"/>
          </p:cNvSpPr>
          <p:nvPr>
            <p:ph idx="1"/>
          </p:nvPr>
        </p:nvSpPr>
        <p:spPr/>
        <p:txBody>
          <a:bodyPr/>
          <a:lstStyle/>
          <a:p>
            <a:r>
              <a:rPr lang="en-US" dirty="0" smtClean="0"/>
              <a:t>History and project purpose</a:t>
            </a:r>
          </a:p>
          <a:p>
            <a:pPr lvl="1"/>
            <a:r>
              <a:rPr lang="en-US" dirty="0" smtClean="0"/>
              <a:t>P5 and the Muon Campus development</a:t>
            </a:r>
          </a:p>
          <a:p>
            <a:pPr lvl="1"/>
            <a:r>
              <a:rPr lang="en-US" dirty="0" smtClean="0"/>
              <a:t>The meaning of the gyromagnetic ratio “g”</a:t>
            </a:r>
          </a:p>
          <a:p>
            <a:r>
              <a:rPr lang="en-US" dirty="0" smtClean="0"/>
              <a:t>Alignment requirements</a:t>
            </a:r>
          </a:p>
          <a:p>
            <a:r>
              <a:rPr lang="en-US" dirty="0" smtClean="0"/>
              <a:t>Status</a:t>
            </a:r>
          </a:p>
          <a:p>
            <a:r>
              <a:rPr lang="en-US" dirty="0" smtClean="0"/>
              <a:t>Summary</a:t>
            </a:r>
          </a:p>
          <a:p>
            <a:endParaRPr lang="en-US" dirty="0"/>
          </a:p>
        </p:txBody>
      </p:sp>
    </p:spTree>
    <p:extLst>
      <p:ext uri="{BB962C8B-B14F-4D97-AF65-F5344CB8AC3E}">
        <p14:creationId xmlns:p14="http://schemas.microsoft.com/office/powerpoint/2010/main" val="30587308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g-2 Project at FNAL</a:t>
            </a:r>
            <a:br>
              <a:rPr lang="en-US" dirty="0"/>
            </a:br>
            <a:r>
              <a:rPr lang="en-US" sz="2200" dirty="0" smtClean="0"/>
              <a:t>P5 and the FNAL Muon Campus</a:t>
            </a:r>
            <a:endParaRPr lang="en-US" sz="2200" dirty="0"/>
          </a:p>
        </p:txBody>
      </p:sp>
      <p:sp>
        <p:nvSpPr>
          <p:cNvPr id="3" name="Content Placeholder 2"/>
          <p:cNvSpPr>
            <a:spLocks noGrp="1"/>
          </p:cNvSpPr>
          <p:nvPr>
            <p:ph idx="1"/>
          </p:nvPr>
        </p:nvSpPr>
        <p:spPr>
          <a:xfrm>
            <a:off x="228600" y="1828800"/>
            <a:ext cx="3886200" cy="4267200"/>
          </a:xfrm>
        </p:spPr>
        <p:txBody>
          <a:bodyPr>
            <a:normAutofit fontScale="62500" lnSpcReduction="20000"/>
          </a:bodyPr>
          <a:lstStyle/>
          <a:p>
            <a:pPr marL="0" indent="0">
              <a:buNone/>
            </a:pPr>
            <a:r>
              <a:rPr lang="en-US" dirty="0" smtClean="0"/>
              <a:t>Recently the US Particle Physics Project Prioritization Panel (P5) recommended for FNAL to concentrate on a near term MUON and a longer term NEUTRINO program.</a:t>
            </a:r>
          </a:p>
          <a:p>
            <a:pPr marL="0" indent="0">
              <a:buNone/>
            </a:pPr>
            <a:endParaRPr lang="en-US" dirty="0" smtClean="0">
              <a:solidFill>
                <a:srgbClr val="FF0000"/>
              </a:solidFill>
            </a:endParaRPr>
          </a:p>
          <a:p>
            <a:pPr marL="0" indent="0">
              <a:buNone/>
            </a:pPr>
            <a:r>
              <a:rPr lang="en-US" dirty="0" smtClean="0"/>
              <a:t>In accordance with these recommendations FNAL is currently developing a MUON campus to host the g-2 and Mu2e programs making optimum use of the upgraded accelerator infrastructure producing copious amounts of  muons. </a:t>
            </a:r>
            <a:endParaRPr lang="en-US" dirty="0"/>
          </a:p>
        </p:txBody>
      </p:sp>
      <p:pic>
        <p:nvPicPr>
          <p:cNvPr id="5" name="Picture 4" descr="Screen shot 2013-10-25 at 5.26.1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1" y="1905000"/>
            <a:ext cx="4952999" cy="4114800"/>
          </a:xfrm>
          <a:prstGeom prst="rect">
            <a:avLst/>
          </a:prstGeom>
        </p:spPr>
      </p:pic>
    </p:spTree>
    <p:extLst>
      <p:ext uri="{BB962C8B-B14F-4D97-AF65-F5344CB8AC3E}">
        <p14:creationId xmlns:p14="http://schemas.microsoft.com/office/powerpoint/2010/main" val="225038066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g-2 Project at FNAL</a:t>
            </a:r>
            <a:br>
              <a:rPr lang="en-US" dirty="0"/>
            </a:br>
            <a:r>
              <a:rPr lang="en-US" sz="2200" dirty="0" smtClean="0"/>
              <a:t>Relocation</a:t>
            </a:r>
            <a:endParaRPr lang="en-US" dirty="0"/>
          </a:p>
        </p:txBody>
      </p:sp>
      <p:sp>
        <p:nvSpPr>
          <p:cNvPr id="3" name="Content Placeholder 2"/>
          <p:cNvSpPr>
            <a:spLocks noGrp="1"/>
          </p:cNvSpPr>
          <p:nvPr>
            <p:ph idx="1"/>
          </p:nvPr>
        </p:nvSpPr>
        <p:spPr>
          <a:xfrm>
            <a:off x="465667" y="1905000"/>
            <a:ext cx="4114800" cy="4525963"/>
          </a:xfrm>
        </p:spPr>
        <p:txBody>
          <a:bodyPr>
            <a:normAutofit fontScale="85000" lnSpcReduction="20000"/>
          </a:bodyPr>
          <a:lstStyle/>
          <a:p>
            <a:r>
              <a:rPr lang="en-US" dirty="0" smtClean="0"/>
              <a:t>The g-2 project operated at BNL in the 1990 yielding the most </a:t>
            </a:r>
            <a:r>
              <a:rPr lang="en-US" dirty="0"/>
              <a:t>accurate </a:t>
            </a:r>
            <a:r>
              <a:rPr lang="en-US" dirty="0" smtClean="0"/>
              <a:t>measurement of the value “g</a:t>
            </a:r>
            <a:r>
              <a:rPr lang="en-US" dirty="0"/>
              <a:t>” </a:t>
            </a:r>
            <a:r>
              <a:rPr lang="en-US" dirty="0" smtClean="0"/>
              <a:t>to this date.</a:t>
            </a:r>
          </a:p>
          <a:p>
            <a:r>
              <a:rPr lang="en-US" dirty="0" smtClean="0"/>
              <a:t>The experiment has now been relocated to FNAL capitalizing on the accelerator’s higher muon yield.</a:t>
            </a:r>
          </a:p>
          <a:p>
            <a:pPr marL="0" indent="0">
              <a:buNone/>
            </a:pPr>
            <a:endParaRPr lang="en-US" dirty="0" smtClean="0"/>
          </a:p>
          <a:p>
            <a:pPr marL="0" indent="0">
              <a:buNone/>
            </a:pPr>
            <a:r>
              <a:rPr lang="en-US" dirty="0" smtClean="0"/>
              <a:t> </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0467" y="1981200"/>
            <a:ext cx="4114800" cy="3581400"/>
          </a:xfrm>
          <a:prstGeom prst="rect">
            <a:avLst/>
          </a:prstGeom>
        </p:spPr>
      </p:pic>
    </p:spTree>
    <p:extLst>
      <p:ext uri="{BB962C8B-B14F-4D97-AF65-F5344CB8AC3E}">
        <p14:creationId xmlns:p14="http://schemas.microsoft.com/office/powerpoint/2010/main" val="342537024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10000" r="-10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The g-2 Project at FNAL</a:t>
            </a:r>
            <a:r>
              <a:rPr lang="en-US" sz="3600" dirty="0"/>
              <a:t/>
            </a:r>
            <a:br>
              <a:rPr lang="en-US" sz="3600" dirty="0"/>
            </a:br>
            <a:r>
              <a:rPr lang="en-US" sz="2200" dirty="0" smtClean="0"/>
              <a:t>The Meaning of the Quantity g </a:t>
            </a:r>
            <a:endParaRPr lang="en-US" sz="2200" dirty="0"/>
          </a:p>
        </p:txBody>
      </p:sp>
      <p:sp>
        <p:nvSpPr>
          <p:cNvPr id="3" name="Content Placeholder 2"/>
          <p:cNvSpPr>
            <a:spLocks noGrp="1"/>
          </p:cNvSpPr>
          <p:nvPr>
            <p:ph idx="1"/>
          </p:nvPr>
        </p:nvSpPr>
        <p:spPr>
          <a:xfrm>
            <a:off x="152400" y="1600200"/>
            <a:ext cx="8839200" cy="4525963"/>
          </a:xfrm>
        </p:spPr>
        <p:txBody>
          <a:bodyPr>
            <a:normAutofit fontScale="70000" lnSpcReduction="20000"/>
          </a:bodyPr>
          <a:lstStyle/>
          <a:p>
            <a:r>
              <a:rPr lang="en-US" dirty="0" smtClean="0"/>
              <a:t>Muons have </a:t>
            </a:r>
            <a:r>
              <a:rPr lang="en-US" dirty="0"/>
              <a:t>an </a:t>
            </a:r>
            <a:r>
              <a:rPr lang="en-US" dirty="0" smtClean="0"/>
              <a:t>internal magnet and an angular </a:t>
            </a:r>
            <a:r>
              <a:rPr lang="en-US" dirty="0"/>
              <a:t>momentum, called </a:t>
            </a:r>
            <a:r>
              <a:rPr lang="en-US" dirty="0" smtClean="0"/>
              <a:t>spin. The </a:t>
            </a:r>
            <a:r>
              <a:rPr lang="en-US" dirty="0"/>
              <a:t>muon's </a:t>
            </a:r>
            <a:r>
              <a:rPr lang="en-US" dirty="0">
                <a:solidFill>
                  <a:srgbClr val="FF0000"/>
                </a:solidFill>
              </a:rPr>
              <a:t>gyromagnetic ratio "g“ </a:t>
            </a:r>
            <a:r>
              <a:rPr lang="en-US" dirty="0"/>
              <a:t>predicted to be 2 by </a:t>
            </a:r>
            <a:r>
              <a:rPr lang="en-US" dirty="0" smtClean="0"/>
              <a:t>theory is derived from the </a:t>
            </a:r>
            <a:r>
              <a:rPr lang="en-US" dirty="0"/>
              <a:t>strength of the magnet and the rate of the </a:t>
            </a:r>
            <a:r>
              <a:rPr lang="en-US" dirty="0" smtClean="0"/>
              <a:t>muon’s gyration. </a:t>
            </a:r>
          </a:p>
          <a:p>
            <a:r>
              <a:rPr lang="en-US" dirty="0" smtClean="0"/>
              <a:t>Precision measurements show a deviation of about 0.1% from the theoretical value indicating the possibility of new physics beyond the Standard Model. </a:t>
            </a:r>
          </a:p>
          <a:p>
            <a:r>
              <a:rPr lang="en-US" dirty="0" smtClean="0"/>
              <a:t>When </a:t>
            </a:r>
            <a:r>
              <a:rPr lang="en-US" dirty="0"/>
              <a:t>placed in a magnetic field, the </a:t>
            </a:r>
            <a:r>
              <a:rPr lang="en-US" dirty="0" smtClean="0"/>
              <a:t>muons spin axes want to align </a:t>
            </a:r>
            <a:r>
              <a:rPr lang="en-US" dirty="0"/>
              <a:t>along the magnetic field </a:t>
            </a:r>
            <a:r>
              <a:rPr lang="en-US" dirty="0" smtClean="0"/>
              <a:t>lines. </a:t>
            </a:r>
            <a:r>
              <a:rPr lang="en-US" dirty="0"/>
              <a:t>However, the </a:t>
            </a:r>
            <a:r>
              <a:rPr lang="en-US" dirty="0" smtClean="0"/>
              <a:t>muons </a:t>
            </a:r>
            <a:r>
              <a:rPr lang="en-US" dirty="0"/>
              <a:t>angular </a:t>
            </a:r>
            <a:r>
              <a:rPr lang="en-US" dirty="0" smtClean="0"/>
              <a:t>momenta prevent this and instead </a:t>
            </a:r>
            <a:r>
              <a:rPr lang="en-US" dirty="0"/>
              <a:t>the </a:t>
            </a:r>
            <a:r>
              <a:rPr lang="en-US" dirty="0" smtClean="0"/>
              <a:t>muons </a:t>
            </a:r>
            <a:r>
              <a:rPr lang="en-US" dirty="0"/>
              <a:t>spin </a:t>
            </a:r>
            <a:r>
              <a:rPr lang="en-US" dirty="0" smtClean="0"/>
              <a:t>axes precess, </a:t>
            </a:r>
            <a:r>
              <a:rPr lang="en-US" dirty="0"/>
              <a:t>about the magnetic field </a:t>
            </a:r>
            <a:r>
              <a:rPr lang="en-US" dirty="0" smtClean="0"/>
              <a:t>axis, similar </a:t>
            </a:r>
            <a:r>
              <a:rPr lang="en-US" dirty="0"/>
              <a:t>to a spinning top whose spin axis is not exactly </a:t>
            </a:r>
            <a:r>
              <a:rPr lang="en-US" dirty="0" smtClean="0"/>
              <a:t>vertical. </a:t>
            </a:r>
          </a:p>
          <a:p>
            <a:r>
              <a:rPr lang="en-US" dirty="0" smtClean="0"/>
              <a:t>One can determine </a:t>
            </a:r>
            <a:r>
              <a:rPr lang="en-US" dirty="0"/>
              <a:t>precisely the precession rate of the </a:t>
            </a:r>
            <a:r>
              <a:rPr lang="en-US" dirty="0" smtClean="0"/>
              <a:t>muon </a:t>
            </a:r>
            <a:r>
              <a:rPr lang="en-US" dirty="0"/>
              <a:t>spin </a:t>
            </a:r>
            <a:r>
              <a:rPr lang="en-US" dirty="0" smtClean="0"/>
              <a:t>axis </a:t>
            </a:r>
            <a:r>
              <a:rPr lang="en-US" dirty="0"/>
              <a:t>about the magnetic field </a:t>
            </a:r>
            <a:r>
              <a:rPr lang="en-US" dirty="0" smtClean="0"/>
              <a:t>lines. </a:t>
            </a:r>
          </a:p>
          <a:p>
            <a:r>
              <a:rPr lang="en-US" dirty="0"/>
              <a:t>The muon's g-value is </a:t>
            </a:r>
            <a:r>
              <a:rPr lang="en-US" dirty="0" smtClean="0"/>
              <a:t>affected </a:t>
            </a:r>
            <a:r>
              <a:rPr lang="en-US" dirty="0"/>
              <a:t>by particles that appear and disappear within the vacuum. So the muon precession rate is </a:t>
            </a:r>
            <a:r>
              <a:rPr lang="en-US" dirty="0" smtClean="0"/>
              <a:t>altered leading to changes in the value of “g” hinting at new physics beyond the SM.</a:t>
            </a:r>
            <a:endParaRPr lang="en-US" dirty="0"/>
          </a:p>
          <a:p>
            <a:endParaRPr lang="en-US" dirty="0" smtClean="0"/>
          </a:p>
          <a:p>
            <a:pPr marL="0" indent="0">
              <a:buNone/>
            </a:pP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6200" y="372534"/>
            <a:ext cx="914400" cy="914400"/>
          </a:xfrm>
          <a:prstGeom prst="rect">
            <a:avLst/>
          </a:prstGeom>
        </p:spPr>
      </p:pic>
      <p:sp>
        <p:nvSpPr>
          <p:cNvPr id="5" name="TextBox 4"/>
          <p:cNvSpPr txBox="1"/>
          <p:nvPr/>
        </p:nvSpPr>
        <p:spPr>
          <a:xfrm>
            <a:off x="5539317" y="6163799"/>
            <a:ext cx="3200400" cy="215444"/>
          </a:xfrm>
          <a:prstGeom prst="rect">
            <a:avLst/>
          </a:prstGeom>
          <a:noFill/>
          <a:ln>
            <a:noFill/>
          </a:ln>
        </p:spPr>
        <p:txBody>
          <a:bodyPr wrap="square" tIns="0" bIns="0" rtlCol="0">
            <a:spAutoFit/>
          </a:bodyPr>
          <a:lstStyle/>
          <a:p>
            <a:r>
              <a:rPr lang="en-US" sz="1400" kern="0" dirty="0" smtClean="0">
                <a:solidFill>
                  <a:srgbClr val="FF0000"/>
                </a:solidFill>
                <a:effectLst/>
                <a:latin typeface="Tahoma"/>
                <a:ea typeface="AppleGothic"/>
                <a:cs typeface="Tahoma"/>
              </a:rPr>
              <a:t>g(BNL Experiment)    2.002331841</a:t>
            </a:r>
            <a:r>
              <a:rPr lang="en-US" sz="1400" kern="0" dirty="0" smtClean="0">
                <a:solidFill>
                  <a:srgbClr val="FF0000"/>
                </a:solidFill>
                <a:effectLst>
                  <a:glow rad="152400">
                    <a:srgbClr val="FFFF00">
                      <a:alpha val="89000"/>
                    </a:srgbClr>
                  </a:glow>
                </a:effectLst>
                <a:latin typeface="Tahoma"/>
                <a:ea typeface="AppleGothic"/>
                <a:cs typeface="Tahoma"/>
              </a:rPr>
              <a:t>78</a:t>
            </a:r>
            <a:endParaRPr lang="en-US" sz="1400" kern="0" dirty="0">
              <a:solidFill>
                <a:srgbClr val="FF0000"/>
              </a:solidFill>
              <a:effectLst>
                <a:glow rad="152400">
                  <a:srgbClr val="FFFF00">
                    <a:alpha val="89000"/>
                  </a:srgbClr>
                </a:glow>
              </a:effectLst>
              <a:latin typeface="Tahoma"/>
              <a:ea typeface="AppleGothic"/>
              <a:cs typeface="Tahoma"/>
            </a:endParaRPr>
          </a:p>
        </p:txBody>
      </p:sp>
      <p:sp>
        <p:nvSpPr>
          <p:cNvPr id="6" name="TextBox 5"/>
          <p:cNvSpPr txBox="1"/>
          <p:nvPr/>
        </p:nvSpPr>
        <p:spPr>
          <a:xfrm>
            <a:off x="609600" y="6172200"/>
            <a:ext cx="2438400" cy="330200"/>
          </a:xfrm>
          <a:prstGeom prst="rect">
            <a:avLst/>
          </a:prstGeom>
          <a:noFill/>
          <a:ln>
            <a:noFill/>
          </a:ln>
          <a:scene3d>
            <a:camera prst="orthographicFront">
              <a:rot lat="600000" lon="0" rev="0"/>
            </a:camera>
            <a:lightRig rig="threePt" dir="t"/>
          </a:scene3d>
        </p:spPr>
        <p:txBody>
          <a:bodyPr wrap="none" tIns="0" bIns="0" rtlCol="0">
            <a:noAutofit/>
          </a:bodyPr>
          <a:lstStyle/>
          <a:p>
            <a:r>
              <a:rPr lang="en-US" sz="1400" i="1" kern="0" dirty="0" smtClean="0">
                <a:solidFill>
                  <a:srgbClr val="FF0000"/>
                </a:solidFill>
                <a:effectLst/>
                <a:latin typeface="Tahoma"/>
                <a:ea typeface="AppleGothic"/>
                <a:cs typeface="Tahoma"/>
              </a:rPr>
              <a:t>g(Dirac)  2.00000000000</a:t>
            </a:r>
            <a:endParaRPr lang="en-US" sz="1400" i="1" kern="0" dirty="0">
              <a:solidFill>
                <a:srgbClr val="FF0000"/>
              </a:solidFill>
              <a:effectLst>
                <a:glow rad="152400">
                  <a:srgbClr val="FFFF00">
                    <a:alpha val="89000"/>
                  </a:srgbClr>
                </a:glow>
              </a:effectLst>
              <a:latin typeface="Tahoma"/>
              <a:ea typeface="AppleGothic"/>
              <a:cs typeface="Tahoma"/>
            </a:endParaRPr>
          </a:p>
        </p:txBody>
      </p:sp>
      <p:sp>
        <p:nvSpPr>
          <p:cNvPr id="7" name="TextBox 6"/>
          <p:cNvSpPr txBox="1"/>
          <p:nvPr/>
        </p:nvSpPr>
        <p:spPr>
          <a:xfrm>
            <a:off x="3109384" y="6163799"/>
            <a:ext cx="2438400" cy="330200"/>
          </a:xfrm>
          <a:prstGeom prst="rect">
            <a:avLst/>
          </a:prstGeom>
          <a:noFill/>
          <a:ln>
            <a:noFill/>
          </a:ln>
          <a:scene3d>
            <a:camera prst="orthographicFront">
              <a:rot lat="600000" lon="0" rev="0"/>
            </a:camera>
            <a:lightRig rig="threePt" dir="t"/>
          </a:scene3d>
        </p:spPr>
        <p:txBody>
          <a:bodyPr wrap="none" tIns="0" bIns="0" rtlCol="0">
            <a:noAutofit/>
          </a:bodyPr>
          <a:lstStyle/>
          <a:p>
            <a:r>
              <a:rPr lang="en-US" sz="1400" i="1" kern="0" dirty="0" smtClean="0">
                <a:solidFill>
                  <a:srgbClr val="FF0000"/>
                </a:solidFill>
                <a:effectLst/>
                <a:latin typeface="Tahoma"/>
                <a:ea typeface="AppleGothic"/>
                <a:cs typeface="Tahoma"/>
              </a:rPr>
              <a:t>g(</a:t>
            </a:r>
            <a:r>
              <a:rPr lang="en-US" sz="1400" i="1" kern="0" dirty="0" smtClean="0">
                <a:solidFill>
                  <a:srgbClr val="FF0000"/>
                </a:solidFill>
                <a:latin typeface="Tahoma"/>
                <a:ea typeface="AppleGothic"/>
                <a:cs typeface="Tahoma"/>
              </a:rPr>
              <a:t>SM</a:t>
            </a:r>
            <a:r>
              <a:rPr lang="en-US" sz="1400" i="1" kern="0" dirty="0" smtClean="0">
                <a:solidFill>
                  <a:srgbClr val="FF0000"/>
                </a:solidFill>
                <a:effectLst/>
                <a:latin typeface="Tahoma"/>
                <a:ea typeface="AppleGothic"/>
                <a:cs typeface="Tahoma"/>
              </a:rPr>
              <a:t>)  2.002331836</a:t>
            </a:r>
            <a:r>
              <a:rPr lang="en-US" sz="1400" i="1" kern="0" dirty="0" smtClean="0">
                <a:solidFill>
                  <a:srgbClr val="FF0000"/>
                </a:solidFill>
                <a:effectLst>
                  <a:glow rad="152400">
                    <a:srgbClr val="FFFF00">
                      <a:alpha val="89000"/>
                    </a:srgbClr>
                  </a:glow>
                </a:effectLst>
                <a:latin typeface="Tahoma"/>
                <a:ea typeface="AppleGothic"/>
                <a:cs typeface="Tahoma"/>
              </a:rPr>
              <a:t>30</a:t>
            </a:r>
            <a:endParaRPr lang="en-US" sz="1400" i="1" kern="0" dirty="0">
              <a:solidFill>
                <a:srgbClr val="FF0000"/>
              </a:solidFill>
              <a:effectLst>
                <a:glow rad="152400">
                  <a:srgbClr val="FFFF00">
                    <a:alpha val="89000"/>
                  </a:srgbClr>
                </a:glow>
              </a:effectLst>
              <a:latin typeface="Tahoma"/>
              <a:ea typeface="AppleGothic"/>
              <a:cs typeface="Tahoma"/>
            </a:endParaRPr>
          </a:p>
        </p:txBody>
      </p:sp>
      <p:pic>
        <p:nvPicPr>
          <p:cNvPr id="8" name="Picture 7" descr="671px-Standard_Model_From_Fermi_Lab.jpg"/>
          <p:cNvPicPr>
            <a:picLocks noChangeAspect="1"/>
          </p:cNvPicPr>
          <p:nvPr/>
        </p:nvPicPr>
        <p:blipFill>
          <a:blip r:embed="rId4"/>
          <a:stretch>
            <a:fillRect/>
          </a:stretch>
        </p:blipFill>
        <p:spPr>
          <a:xfrm>
            <a:off x="609600" y="364067"/>
            <a:ext cx="990600" cy="884307"/>
          </a:xfrm>
          <a:prstGeom prst="rect">
            <a:avLst/>
          </a:prstGeom>
        </p:spPr>
      </p:pic>
    </p:spTree>
    <p:extLst>
      <p:ext uri="{BB962C8B-B14F-4D97-AF65-F5344CB8AC3E}">
        <p14:creationId xmlns:p14="http://schemas.microsoft.com/office/powerpoint/2010/main" val="8992663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86405" y="152400"/>
            <a:ext cx="8763000" cy="1143000"/>
          </a:xfrm>
        </p:spPr>
        <p:txBody>
          <a:bodyPr>
            <a:noAutofit/>
          </a:bodyPr>
          <a:lstStyle/>
          <a:p>
            <a:r>
              <a:rPr lang="en-US" dirty="0"/>
              <a:t>The g-2 Project at FNAL</a:t>
            </a:r>
            <a:r>
              <a:rPr lang="en-US" sz="3200" dirty="0"/>
              <a:t/>
            </a:r>
            <a:br>
              <a:rPr lang="en-US" sz="3200" dirty="0"/>
            </a:br>
            <a:r>
              <a:rPr lang="en-US" sz="2200" dirty="0" smtClean="0"/>
              <a:t>Two essential Ingredients</a:t>
            </a:r>
            <a:endParaRPr lang="en-US" sz="2200" dirty="0"/>
          </a:p>
        </p:txBody>
      </p:sp>
      <p:sp>
        <p:nvSpPr>
          <p:cNvPr id="3" name="Content Placeholder 2"/>
          <p:cNvSpPr>
            <a:spLocks noGrp="1"/>
          </p:cNvSpPr>
          <p:nvPr>
            <p:ph idx="1"/>
          </p:nvPr>
        </p:nvSpPr>
        <p:spPr>
          <a:xfrm>
            <a:off x="304801" y="1447800"/>
            <a:ext cx="8763000" cy="2667000"/>
          </a:xfrm>
        </p:spPr>
        <p:txBody>
          <a:bodyPr/>
          <a:lstStyle/>
          <a:p>
            <a:pPr marL="0" indent="0">
              <a:buNone/>
            </a:pPr>
            <a:r>
              <a:rPr lang="en-US" sz="2000" dirty="0" smtClean="0"/>
              <a:t>1. Accelerator upgrade for muon 	   	       2. A precision magnetic field in the</a:t>
            </a:r>
          </a:p>
          <a:p>
            <a:pPr marL="0" indent="0">
              <a:buNone/>
            </a:pPr>
            <a:r>
              <a:rPr lang="en-US" sz="2000" dirty="0" smtClean="0"/>
              <a:t>     production serving g-2 				             form of a Storage Ring</a:t>
            </a:r>
          </a:p>
          <a:p>
            <a:pPr marL="0" indent="0">
              <a:buNone/>
            </a:pPr>
            <a:r>
              <a:rPr lang="en-US" sz="2000" dirty="0" smtClean="0"/>
              <a:t>     and Mu2e                                                                                                                  for g-2</a:t>
            </a:r>
          </a:p>
          <a:p>
            <a:endParaRPr lang="en-US" dirty="0"/>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a:off x="143656" y="1828800"/>
            <a:ext cx="9000344" cy="5029200"/>
          </a:xfrm>
          <a:prstGeom prst="rect">
            <a:avLst/>
          </a:prstGeom>
        </p:spPr>
      </p:pic>
    </p:spTree>
    <p:extLst>
      <p:ext uri="{BB962C8B-B14F-4D97-AF65-F5344CB8AC3E}">
        <p14:creationId xmlns:p14="http://schemas.microsoft.com/office/powerpoint/2010/main" val="22503806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g-2 Project at FNAL</a:t>
            </a:r>
            <a:br>
              <a:rPr lang="en-US" dirty="0" smtClean="0"/>
            </a:br>
            <a:r>
              <a:rPr lang="en-US" sz="2200" dirty="0" smtClean="0"/>
              <a:t>Accelerator Upgrades</a:t>
            </a:r>
            <a:endParaRPr lang="en-US" sz="2200" dirty="0"/>
          </a:p>
        </p:txBody>
      </p:sp>
      <p:sp>
        <p:nvSpPr>
          <p:cNvPr id="3" name="Content Placeholder 2"/>
          <p:cNvSpPr>
            <a:spLocks noGrp="1"/>
          </p:cNvSpPr>
          <p:nvPr>
            <p:ph idx="1"/>
          </p:nvPr>
        </p:nvSpPr>
        <p:spPr>
          <a:xfrm>
            <a:off x="609600" y="1585119"/>
            <a:ext cx="4876800" cy="4525963"/>
          </a:xfrm>
        </p:spPr>
        <p:txBody>
          <a:bodyPr>
            <a:normAutofit fontScale="77500" lnSpcReduction="20000"/>
          </a:bodyPr>
          <a:lstStyle/>
          <a:p>
            <a:r>
              <a:rPr lang="en-US" dirty="0" smtClean="0"/>
              <a:t>The accelerator upgrade for the muon production is currently underway and scheduled to be ready for operation in 2017</a:t>
            </a:r>
          </a:p>
          <a:p>
            <a:r>
              <a:rPr lang="en-US" dirty="0" smtClean="0"/>
              <a:t>The MI delivery system, production target and PBar accumulator ring are being refurbished for this purpose. </a:t>
            </a:r>
          </a:p>
          <a:p>
            <a:r>
              <a:rPr lang="en-US" dirty="0" smtClean="0"/>
              <a:t>A new injection line between the PBar and g-2 storage ring needs to be build and fitted with an injection transport line. </a:t>
            </a:r>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447801"/>
            <a:ext cx="2871216"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924800" y="1295400"/>
            <a:ext cx="533400" cy="246221"/>
          </a:xfrm>
          <a:prstGeom prst="rect">
            <a:avLst/>
          </a:prstGeom>
          <a:noFill/>
        </p:spPr>
        <p:txBody>
          <a:bodyPr wrap="square" rtlCol="0">
            <a:spAutoFit/>
          </a:bodyPr>
          <a:lstStyle/>
          <a:p>
            <a:r>
              <a:rPr lang="en-US" sz="1000" dirty="0" smtClean="0"/>
              <a:t>Mu2e</a:t>
            </a:r>
            <a:endParaRPr lang="en-US" sz="1000" dirty="0"/>
          </a:p>
        </p:txBody>
      </p:sp>
      <p:sp>
        <p:nvSpPr>
          <p:cNvPr id="6" name="TextBox 5"/>
          <p:cNvSpPr txBox="1"/>
          <p:nvPr/>
        </p:nvSpPr>
        <p:spPr>
          <a:xfrm>
            <a:off x="8301567" y="1413933"/>
            <a:ext cx="381000" cy="246221"/>
          </a:xfrm>
          <a:prstGeom prst="rect">
            <a:avLst/>
          </a:prstGeom>
          <a:noFill/>
        </p:spPr>
        <p:txBody>
          <a:bodyPr wrap="square" rtlCol="0">
            <a:spAutoFit/>
          </a:bodyPr>
          <a:lstStyle/>
          <a:p>
            <a:r>
              <a:rPr lang="en-US" sz="1000" dirty="0" smtClean="0"/>
              <a:t>G-2</a:t>
            </a:r>
            <a:endParaRPr lang="en-US" sz="1000" dirty="0"/>
          </a:p>
        </p:txBody>
      </p:sp>
    </p:spTree>
    <p:extLst>
      <p:ext uri="{BB962C8B-B14F-4D97-AF65-F5344CB8AC3E}">
        <p14:creationId xmlns:p14="http://schemas.microsoft.com/office/powerpoint/2010/main" val="3980905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g-2 Project at FNAL</a:t>
            </a:r>
            <a:br>
              <a:rPr lang="en-US" dirty="0" smtClean="0"/>
            </a:br>
            <a:r>
              <a:rPr lang="en-US" sz="2200" dirty="0" smtClean="0"/>
              <a:t>Storage Ring on the move</a:t>
            </a:r>
            <a:endParaRPr lang="en-US" sz="2200" dirty="0"/>
          </a:p>
        </p:txBody>
      </p:sp>
      <p:sp>
        <p:nvSpPr>
          <p:cNvPr id="3" name="Content Placeholder 2"/>
          <p:cNvSpPr>
            <a:spLocks noGrp="1"/>
          </p:cNvSpPr>
          <p:nvPr>
            <p:ph idx="1"/>
          </p:nvPr>
        </p:nvSpPr>
        <p:spPr>
          <a:xfrm>
            <a:off x="3551134" y="1447800"/>
            <a:ext cx="4983266" cy="3194138"/>
          </a:xfrm>
        </p:spPr>
        <p:txBody>
          <a:bodyPr>
            <a:normAutofit fontScale="55000" lnSpcReduction="20000"/>
          </a:bodyPr>
          <a:lstStyle/>
          <a:p>
            <a:r>
              <a:rPr lang="en-US" dirty="0" smtClean="0"/>
              <a:t>The storage ring had been used in the 1990 at BNL to obtain the best known value for “g” so far.</a:t>
            </a:r>
          </a:p>
          <a:p>
            <a:r>
              <a:rPr lang="en-US" dirty="0" smtClean="0"/>
              <a:t>The ~700 ton storage ring consists of 12 x 30</a:t>
            </a:r>
            <a:r>
              <a:rPr lang="en-US" dirty="0" smtClean="0">
                <a:latin typeface="GreekC"/>
                <a:cs typeface="GreekC"/>
              </a:rPr>
              <a:t>° </a:t>
            </a:r>
            <a:r>
              <a:rPr lang="en-US" dirty="0" smtClean="0"/>
              <a:t>C-shaped dipole segments and three super conducting coils operating at 5 K with 5200 A  producing a magnetic field of 1.45 Tesla </a:t>
            </a:r>
            <a:r>
              <a:rPr lang="en-US" baseline="30000" dirty="0" smtClean="0"/>
              <a:t>[1]</a:t>
            </a:r>
            <a:r>
              <a:rPr lang="en-US" dirty="0" smtClean="0"/>
              <a:t>. </a:t>
            </a:r>
            <a:endParaRPr lang="en-US" dirty="0"/>
          </a:p>
          <a:p>
            <a:r>
              <a:rPr lang="en-US" dirty="0" smtClean="0"/>
              <a:t>The coils have a diameter of 15.24 m and needed to be moved as one unit from BNL to FNAL posing a challenge in transporting the system without exceeding the deformation limit of ± 2 mm.</a:t>
            </a:r>
            <a:endParaRPr lang="en-US" dirty="0"/>
          </a:p>
        </p:txBody>
      </p:sp>
      <p:pic>
        <p:nvPicPr>
          <p:cNvPr id="8" name="Picture 2" descr="C:\Users\hertzog\Documents\MyUW-Documents\New g-2\PR Plots and Pics\RingOnTruck-BNL-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0400" y="1524000"/>
            <a:ext cx="2865335" cy="190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Screen shot 2013-10-25 at 6.34.33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885" y="3657600"/>
            <a:ext cx="2780850" cy="2725693"/>
          </a:xfrm>
          <a:prstGeom prst="rect">
            <a:avLst/>
          </a:prstGeom>
        </p:spPr>
      </p:pic>
      <p:pic>
        <p:nvPicPr>
          <p:cNvPr id="10" name="Picture 9" descr="g-2_Ring_Move Wednesday-02.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4529887"/>
            <a:ext cx="3810000" cy="1853406"/>
          </a:xfrm>
          <a:prstGeom prst="rect">
            <a:avLst/>
          </a:prstGeom>
        </p:spPr>
      </p:pic>
      <p:sp>
        <p:nvSpPr>
          <p:cNvPr id="4" name="TextBox 3"/>
          <p:cNvSpPr txBox="1"/>
          <p:nvPr/>
        </p:nvSpPr>
        <p:spPr>
          <a:xfrm>
            <a:off x="3886200" y="6521790"/>
            <a:ext cx="4902200" cy="276999"/>
          </a:xfrm>
          <a:prstGeom prst="rect">
            <a:avLst/>
          </a:prstGeom>
          <a:noFill/>
        </p:spPr>
        <p:txBody>
          <a:bodyPr wrap="square" rtlCol="0">
            <a:spAutoFit/>
          </a:bodyPr>
          <a:lstStyle/>
          <a:p>
            <a:r>
              <a:rPr lang="en-US" sz="1200" baseline="30000" dirty="0" smtClean="0"/>
              <a:t>[1]  </a:t>
            </a:r>
            <a:r>
              <a:rPr lang="en-US" sz="1200" dirty="0" err="1" smtClean="0"/>
              <a:t>G.T.Danby</a:t>
            </a:r>
            <a:r>
              <a:rPr lang="en-US" sz="1200" dirty="0" smtClean="0"/>
              <a:t> et al. NIM in Physics Research A 457 (2001) pages 151 - 174</a:t>
            </a:r>
            <a:endParaRPr lang="en-US" sz="1200" baseline="30000" dirty="0"/>
          </a:p>
        </p:txBody>
      </p:sp>
    </p:spTree>
    <p:extLst>
      <p:ext uri="{BB962C8B-B14F-4D97-AF65-F5344CB8AC3E}">
        <p14:creationId xmlns:p14="http://schemas.microsoft.com/office/powerpoint/2010/main" val="22040813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5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The g-2 Project at FNAL</a:t>
            </a:r>
            <a:br>
              <a:rPr lang="en-US" dirty="0" smtClean="0"/>
            </a:br>
            <a:r>
              <a:rPr lang="en-US" sz="2200" dirty="0" smtClean="0"/>
              <a:t>Storage Ring</a:t>
            </a:r>
            <a:endParaRPr lang="en-US" sz="2200" dirty="0"/>
          </a:p>
        </p:txBody>
      </p:sp>
      <p:sp>
        <p:nvSpPr>
          <p:cNvPr id="3" name="Content Placeholder 2"/>
          <p:cNvSpPr>
            <a:spLocks noGrp="1"/>
          </p:cNvSpPr>
          <p:nvPr>
            <p:ph idx="1"/>
          </p:nvPr>
        </p:nvSpPr>
        <p:spPr>
          <a:xfrm>
            <a:off x="685800" y="1473200"/>
            <a:ext cx="5181600" cy="2743200"/>
          </a:xfrm>
        </p:spPr>
        <p:txBody>
          <a:bodyPr>
            <a:normAutofit fontScale="62500" lnSpcReduction="20000"/>
          </a:bodyPr>
          <a:lstStyle/>
          <a:p>
            <a:r>
              <a:rPr lang="en-US" dirty="0" smtClean="0"/>
              <a:t>The storage ring is now being re-assembled and the coils have been put in place. </a:t>
            </a:r>
          </a:p>
          <a:p>
            <a:r>
              <a:rPr lang="en-US" dirty="0" smtClean="0"/>
              <a:t>The </a:t>
            </a:r>
            <a:r>
              <a:rPr lang="en-US" dirty="0" err="1" smtClean="0"/>
              <a:t>cryo</a:t>
            </a:r>
            <a:r>
              <a:rPr lang="en-US" dirty="0" smtClean="0"/>
              <a:t>-plant and power supplies are being assembled for a first test to determine       the performance of the super conducting coils early 2015. </a:t>
            </a:r>
            <a:endParaRPr lang="en-US" dirty="0"/>
          </a:p>
          <a:p>
            <a:r>
              <a:rPr lang="en-US" dirty="0" smtClean="0"/>
              <a:t>The precision alignment of the system will commence after the current accelerator service shutdown is completed end of October 2014. </a:t>
            </a:r>
            <a:endParaRPr lang="en-US" dirty="0"/>
          </a:p>
        </p:txBody>
      </p:sp>
      <p:pic>
        <p:nvPicPr>
          <p:cNvPr id="7" name="Picture 6"/>
          <p:cNvPicPr>
            <a:picLocks noChangeAspect="1"/>
          </p:cNvPicPr>
          <p:nvPr/>
        </p:nvPicPr>
        <p:blipFill>
          <a:blip r:embed="rId3"/>
          <a:stretch>
            <a:fillRect/>
          </a:stretch>
        </p:blipFill>
        <p:spPr>
          <a:xfrm>
            <a:off x="5213173" y="4343400"/>
            <a:ext cx="3352800" cy="2289262"/>
          </a:xfrm>
          <a:prstGeom prst="rect">
            <a:avLst/>
          </a:prstGeom>
        </p:spPr>
      </p:pic>
      <p:pic>
        <p:nvPicPr>
          <p:cNvPr id="11" name="Picture 10"/>
          <p:cNvPicPr>
            <a:picLocks noChangeAspect="1"/>
          </p:cNvPicPr>
          <p:nvPr/>
        </p:nvPicPr>
        <p:blipFill>
          <a:blip r:embed="rId4"/>
          <a:stretch>
            <a:fillRect/>
          </a:stretch>
        </p:blipFill>
        <p:spPr>
          <a:xfrm>
            <a:off x="1066800" y="4343400"/>
            <a:ext cx="3581400" cy="2289262"/>
          </a:xfrm>
          <a:prstGeom prst="rect">
            <a:avLst/>
          </a:prstGeom>
        </p:spPr>
      </p:pic>
      <p:pic>
        <p:nvPicPr>
          <p:cNvPr id="12" name="Picture 11" descr="IMG_0633.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8400" y="1447800"/>
            <a:ext cx="2317573" cy="2721866"/>
          </a:xfrm>
          <a:prstGeom prst="rect">
            <a:avLst/>
          </a:prstGeom>
        </p:spPr>
      </p:pic>
    </p:spTree>
    <p:extLst>
      <p:ext uri="{BB962C8B-B14F-4D97-AF65-F5344CB8AC3E}">
        <p14:creationId xmlns:p14="http://schemas.microsoft.com/office/powerpoint/2010/main" val="6349287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1807</TotalTime>
  <Words>1591</Words>
  <Application>Microsoft Office PowerPoint</Application>
  <PresentationFormat>On-screen Show (4:3)</PresentationFormat>
  <Paragraphs>121</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The g-2 Project at FNAL</vt:lpstr>
      <vt:lpstr>The g-2 Project at FNAL Outline</vt:lpstr>
      <vt:lpstr>The g-2 Project at FNAL P5 and the FNAL Muon Campus</vt:lpstr>
      <vt:lpstr>The g-2 Project at FNAL Relocation</vt:lpstr>
      <vt:lpstr>The g-2 Project at FNAL The Meaning of the Quantity g </vt:lpstr>
      <vt:lpstr>The g-2 Project at FNAL Two essential Ingredients</vt:lpstr>
      <vt:lpstr>The g-2 Project at FNAL Accelerator Upgrades</vt:lpstr>
      <vt:lpstr>The g-2 Project at FNAL Storage Ring on the move</vt:lpstr>
      <vt:lpstr>The g-2 Project at FNAL Storage Ring</vt:lpstr>
      <vt:lpstr>The g-2 Project at FNAL Dimensions and layout</vt:lpstr>
      <vt:lpstr>The g-2 Project at FNAL BNL tools and achieved tolerances</vt:lpstr>
      <vt:lpstr>The g-2 Project at FNAL Ultimate fine tuning of the magnetic field</vt:lpstr>
      <vt:lpstr>The g-2 Project at FNAL FNAL tools</vt:lpstr>
      <vt:lpstr>The g-2 Project at FNAL Re-assembly Status</vt:lpstr>
      <vt:lpstr>The g-2 Project at FNAL Dimensional QC of the poles</vt:lpstr>
      <vt:lpstr>The g-2 Project at FNAL Dimensional QC of the lower yokes</vt:lpstr>
      <vt:lpstr>The g-2 Project at FNAL Vacuum and Trolley System</vt:lpstr>
      <vt:lpstr>The g-2 Project at FNAL Summary</vt:lpstr>
    </vt:vector>
  </TitlesOfParts>
  <Company>Fermi National Accelerator Laboratory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g-2 Project at FNAL</dc:title>
  <dc:creator>Horst Friedsam</dc:creator>
  <cp:lastModifiedBy>Horst Friedsam</cp:lastModifiedBy>
  <cp:revision>161</cp:revision>
  <dcterms:created xsi:type="dcterms:W3CDTF">2014-09-16T21:55:39Z</dcterms:created>
  <dcterms:modified xsi:type="dcterms:W3CDTF">2014-10-07T16:40:20Z</dcterms:modified>
</cp:coreProperties>
</file>