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333" r:id="rId3"/>
    <p:sldId id="325" r:id="rId4"/>
    <p:sldId id="320" r:id="rId5"/>
    <p:sldId id="331" r:id="rId6"/>
    <p:sldId id="336" r:id="rId7"/>
    <p:sldId id="334" r:id="rId8"/>
    <p:sldId id="340" r:id="rId9"/>
    <p:sldId id="345" r:id="rId10"/>
    <p:sldId id="346" r:id="rId11"/>
    <p:sldId id="342" r:id="rId12"/>
    <p:sldId id="343" r:id="rId13"/>
    <p:sldId id="341" r:id="rId14"/>
    <p:sldId id="339" r:id="rId15"/>
    <p:sldId id="338" r:id="rId16"/>
    <p:sldId id="276" r:id="rId17"/>
    <p:sldId id="347" r:id="rId18"/>
  </p:sldIdLst>
  <p:sldSz cx="9144000" cy="6858000" type="screen4x3"/>
  <p:notesSz cx="6735763" cy="98663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14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14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14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14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14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14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14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14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14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64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66" autoAdjust="0"/>
    <p:restoredTop sz="72317" autoAdjust="0"/>
  </p:normalViewPr>
  <p:slideViewPr>
    <p:cSldViewPr>
      <p:cViewPr>
        <p:scale>
          <a:sx n="70" d="100"/>
          <a:sy n="70" d="100"/>
        </p:scale>
        <p:origin x="-210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1890" y="-78"/>
      </p:cViewPr>
      <p:guideLst>
        <p:guide orient="horz" pos="3107"/>
        <p:guide pos="212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94646F3-E635-42CB-8310-B8F649C3EC1C}" type="datetimeFigureOut">
              <a:rPr lang="ja-JP" altLang="en-US"/>
              <a:pPr>
                <a:defRPr/>
              </a:pPr>
              <a:t>2014/10/17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3879E653-D992-4E66-AAC6-0437D9292276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8828483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A349A28-C0B9-41DB-9FEC-50A715B85571}" type="datetimeFigureOut">
              <a:rPr lang="ja-JP" altLang="en-US"/>
              <a:pPr>
                <a:defRPr/>
              </a:pPr>
              <a:t>2014/10/17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  <a:endParaRPr lang="ja-JP" altLang="en-US" noProof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C20BEED-0A64-45F1-8695-99822D70D889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5902878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26628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290D4E-20BE-4D3D-A8AE-12098676FBBB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ja-JP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39940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A48C6D-FF05-4E44-9685-CC2B670B61FA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ja-JP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4096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85B270-2742-401F-8090-9D80709C80B2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ja-JP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4915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7D5EF6-51CF-4FDC-A97E-ACC2F8C60033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altLang="ja-JP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F2811-A9FF-46D4-8478-C3167CE1C26F}" type="datetime1">
              <a:rPr lang="ja-JP" altLang="en-US"/>
              <a:pPr>
                <a:defRPr/>
              </a:pPr>
              <a:t>2014/10/17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57CD5-2D82-42F9-9648-79829AC82D8D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339796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57F55-2F08-49BF-A887-FA0759F2AB81}" type="datetime1">
              <a:rPr lang="ja-JP" altLang="en-US"/>
              <a:pPr>
                <a:defRPr/>
              </a:pPr>
              <a:t>2014/10/17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DF065-3644-47C4-B2AD-C3096A21A5BC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74466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D6269-0A3B-4561-BA73-0941259647B0}" type="datetime1">
              <a:rPr lang="ja-JP" altLang="en-US"/>
              <a:pPr>
                <a:defRPr/>
              </a:pPr>
              <a:t>2014/10/17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ECA3A-B5B4-4C78-A9ED-887B1A298FF6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799080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EFF39-DDB1-42AC-9FC7-1C975717AB8D}" type="datetime1">
              <a:rPr lang="ja-JP" altLang="en-US"/>
              <a:pPr>
                <a:defRPr/>
              </a:pPr>
              <a:t>2014/10/17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56D50-349F-4EE6-85C1-AB124C8E6635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198187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34E71-247C-4EFE-A00E-EB86B6A07F66}" type="datetime1">
              <a:rPr lang="ja-JP" altLang="en-US"/>
              <a:pPr>
                <a:defRPr/>
              </a:pPr>
              <a:t>2014/10/17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ACD04-90A1-4813-A5F3-DFC6C2B73DAF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487827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A667B-E4F2-4309-99C7-3C128B1CE97D}" type="datetime1">
              <a:rPr lang="ja-JP" altLang="en-US"/>
              <a:pPr>
                <a:defRPr/>
              </a:pPr>
              <a:t>2014/10/17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CF102-6ED4-412C-8B7C-7FFE75D1D465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904292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27267-B436-4E3B-B5FF-77CB76179C62}" type="datetime1">
              <a:rPr lang="ja-JP" altLang="en-US"/>
              <a:pPr>
                <a:defRPr/>
              </a:pPr>
              <a:t>2014/10/17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AAFA9-4115-4888-A1CF-3B87CC1ED123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167964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BCFB3-9978-48E4-918D-48FD9C4B8265}" type="datetime1">
              <a:rPr lang="ja-JP" altLang="en-US"/>
              <a:pPr>
                <a:defRPr/>
              </a:pPr>
              <a:t>2014/10/17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DA601-70BA-4A22-B285-3E2538459BEE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57885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61070-89BF-4EB5-B18B-CB1D1B0E02B2}" type="datetime1">
              <a:rPr lang="ja-JP" altLang="en-US"/>
              <a:pPr>
                <a:defRPr/>
              </a:pPr>
              <a:t>2014/10/17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2EC03-3BD5-425C-BEB1-304A66458C46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657920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4E5EE-E24C-4CB9-94E2-170E3FB3C73B}" type="datetime1">
              <a:rPr lang="ja-JP" altLang="en-US"/>
              <a:pPr>
                <a:defRPr/>
              </a:pPr>
              <a:t>2014/10/17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E86A9-29D0-4342-AB2C-922441587181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500545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9A6EE-9C7B-449B-9F67-6EBAC419940B}" type="datetime1">
              <a:rPr lang="ja-JP" altLang="en-US"/>
              <a:pPr>
                <a:defRPr/>
              </a:pPr>
              <a:t>2014/10/17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6D66C-7971-4335-9AB6-FAAAE47C45E4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076628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2A98364-1058-4CC6-8722-1398A2628F79}" type="datetime1">
              <a:rPr lang="ja-JP" altLang="en-US"/>
              <a:pPr>
                <a:defRPr/>
              </a:pPr>
              <a:t>2014/10/17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9C04465-0F6F-4B81-AEFD-C5BBADB177AE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3568" y="475630"/>
            <a:ext cx="7849120" cy="151321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b="1" dirty="0" smtClean="0"/>
              <a:t>Status Report of the Realignment for J-PARC 3GeV RCS</a:t>
            </a:r>
            <a:endParaRPr lang="ja-JP" altLang="en-US" b="1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899592" y="2132856"/>
            <a:ext cx="7560518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2400" dirty="0" smtClean="0">
                <a:solidFill>
                  <a:schemeClr val="tx1"/>
                </a:solidFill>
              </a:rPr>
              <a:t>N. </a:t>
            </a:r>
            <a:r>
              <a:rPr lang="en-US" altLang="ja-JP" sz="2400" dirty="0" err="1" smtClean="0">
                <a:solidFill>
                  <a:schemeClr val="tx1"/>
                </a:solidFill>
              </a:rPr>
              <a:t>Tani</a:t>
            </a:r>
            <a:r>
              <a:rPr lang="en-US" altLang="ja-JP" sz="2400" dirty="0" smtClean="0">
                <a:solidFill>
                  <a:schemeClr val="tx1"/>
                </a:solidFill>
              </a:rPr>
              <a:t>, H. </a:t>
            </a:r>
            <a:r>
              <a:rPr lang="en-US" altLang="ja-JP" sz="2400" dirty="0" err="1" smtClean="0">
                <a:solidFill>
                  <a:schemeClr val="tx1"/>
                </a:solidFill>
              </a:rPr>
              <a:t>Hotchi</a:t>
            </a:r>
            <a:r>
              <a:rPr lang="en-US" altLang="ja-JP" sz="2400" dirty="0" smtClean="0">
                <a:solidFill>
                  <a:schemeClr val="tx1"/>
                </a:solidFill>
              </a:rPr>
              <a:t>, M. Yamamoto,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2400" dirty="0" smtClean="0">
                <a:solidFill>
                  <a:schemeClr val="tx1"/>
                </a:solidFill>
              </a:rPr>
              <a:t>J. </a:t>
            </a:r>
            <a:r>
              <a:rPr lang="en-US" altLang="ja-JP" sz="2400" dirty="0" err="1" smtClean="0">
                <a:solidFill>
                  <a:schemeClr val="tx1"/>
                </a:solidFill>
              </a:rPr>
              <a:t>Kamiya</a:t>
            </a:r>
            <a:r>
              <a:rPr lang="en-US" altLang="ja-JP" sz="2400" dirty="0" smtClean="0">
                <a:solidFill>
                  <a:schemeClr val="tx1"/>
                </a:solidFill>
              </a:rPr>
              <a:t>, K. </a:t>
            </a:r>
            <a:r>
              <a:rPr lang="en-US" altLang="ja-JP" sz="2400" dirty="0" err="1" smtClean="0">
                <a:solidFill>
                  <a:schemeClr val="tx1"/>
                </a:solidFill>
              </a:rPr>
              <a:t>Horino</a:t>
            </a:r>
            <a:r>
              <a:rPr lang="en-US" altLang="ja-JP" sz="2400" dirty="0" smtClean="0">
                <a:solidFill>
                  <a:schemeClr val="tx1"/>
                </a:solidFill>
              </a:rPr>
              <a:t>, M. </a:t>
            </a:r>
            <a:r>
              <a:rPr lang="en-US" altLang="ja-JP" sz="2400" dirty="0" err="1" smtClean="0">
                <a:solidFill>
                  <a:schemeClr val="tx1"/>
                </a:solidFill>
              </a:rPr>
              <a:t>Kinsho</a:t>
            </a:r>
            <a:endParaRPr lang="ja-JP" altLang="ja-JP" sz="2400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2400" dirty="0" smtClean="0">
                <a:solidFill>
                  <a:schemeClr val="tx1"/>
                </a:solidFill>
              </a:rPr>
              <a:t>J-PARC Center, JAEA</a:t>
            </a:r>
            <a:endParaRPr lang="ja-JP" altLang="ja-JP" sz="2400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ja-JP" sz="2400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438C21-C6A4-4D8C-AF89-5CE8ABB9D85E}" type="slidenum">
              <a:rPr lang="ja-JP" altLang="en-US" smtClean="0"/>
              <a:pPr>
                <a:defRPr/>
              </a:pPr>
              <a:t>1</a:t>
            </a:fld>
            <a:endParaRPr lang="ja-JP" altLang="en-US"/>
          </a:p>
        </p:txBody>
      </p:sp>
      <p:sp>
        <p:nvSpPr>
          <p:cNvPr id="5" name="サブタイトル 2"/>
          <p:cNvSpPr txBox="1">
            <a:spLocks/>
          </p:cNvSpPr>
          <p:nvPr/>
        </p:nvSpPr>
        <p:spPr bwMode="auto">
          <a:xfrm>
            <a:off x="1331640" y="3933056"/>
            <a:ext cx="6480720" cy="2472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ja-JP" sz="2400" noProof="0" dirty="0" smtClean="0">
                <a:latin typeface="+mn-lt"/>
                <a:ea typeface="+mn-ea"/>
              </a:rPr>
              <a:t>Outline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ja-JP" sz="2400" dirty="0" smtClean="0">
                <a:latin typeface="+mn-lt"/>
                <a:ea typeface="+mn-ea"/>
              </a:rPr>
              <a:t>1. Introduction</a:t>
            </a:r>
            <a:endParaRPr lang="en-US" altLang="ja-JP" sz="2400" dirty="0">
              <a:latin typeface="+mn-lt"/>
              <a:ea typeface="+mn-ea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ja-JP" sz="2400" dirty="0" smtClean="0">
                <a:latin typeface="+mn-lt"/>
                <a:ea typeface="+mn-ea"/>
              </a:rPr>
              <a:t>2. Misalignment caused by the earthquake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ja-JP" sz="2400" dirty="0" smtClean="0">
                <a:latin typeface="+mn-lt"/>
                <a:ea typeface="+mn-ea"/>
              </a:rPr>
              <a:t>3. Strategy of the realignment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ja-JP" sz="2400" dirty="0" smtClean="0">
                <a:latin typeface="+mn-lt"/>
                <a:ea typeface="+mn-ea"/>
              </a:rPr>
              <a:t>4. Results of the realignment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ja-JP" sz="2400" dirty="0" smtClean="0">
                <a:latin typeface="+mn-lt"/>
                <a:ea typeface="+mn-ea"/>
              </a:rPr>
              <a:t>5. Summary</a:t>
            </a:r>
          </a:p>
        </p:txBody>
      </p:sp>
      <p:cxnSp>
        <p:nvCxnSpPr>
          <p:cNvPr id="7" name="直線コネクタ 6"/>
          <p:cNvCxnSpPr/>
          <p:nvPr/>
        </p:nvCxnSpPr>
        <p:spPr>
          <a:xfrm>
            <a:off x="755576" y="3789040"/>
            <a:ext cx="7704856" cy="0"/>
          </a:xfrm>
          <a:prstGeom prst="line">
            <a:avLst/>
          </a:prstGeom>
          <a:ln w="508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C56D50-349F-4EE6-85C1-AB124C8E6635}" type="slidenum">
              <a:rPr lang="ja-JP" altLang="en-US" smtClean="0"/>
              <a:pPr>
                <a:defRPr/>
              </a:pPr>
              <a:t>10</a:t>
            </a:fld>
            <a:endParaRPr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27584" y="836712"/>
            <a:ext cx="7632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latin typeface="+mn-lt"/>
              </a:rPr>
              <a:t>In </a:t>
            </a:r>
            <a:r>
              <a:rPr lang="en-US" altLang="ja-JP" sz="1600" dirty="0">
                <a:latin typeface="+mn-lt"/>
              </a:rPr>
              <a:t>addition, bellows will be </a:t>
            </a:r>
            <a:r>
              <a:rPr lang="en-US" altLang="ja-JP" sz="1600" dirty="0" smtClean="0">
                <a:latin typeface="+mn-lt"/>
              </a:rPr>
              <a:t>installed up/down stream </a:t>
            </a:r>
            <a:r>
              <a:rPr lang="en-US" altLang="ja-JP" sz="1600" dirty="0">
                <a:latin typeface="+mn-lt"/>
              </a:rPr>
              <a:t>of the ceramic chamber.</a:t>
            </a:r>
          </a:p>
          <a:p>
            <a:r>
              <a:rPr lang="en-US" altLang="ja-JP" sz="1600" dirty="0">
                <a:latin typeface="+mn-lt"/>
              </a:rPr>
              <a:t>Adjustment range of bellows is within 1mm.</a:t>
            </a:r>
          </a:p>
          <a:p>
            <a:r>
              <a:rPr lang="en-US" altLang="ja-JP" sz="1600" dirty="0">
                <a:latin typeface="+mn-lt"/>
              </a:rPr>
              <a:t>When there is a displacement of more than 1mm between bellows and flanges, vacuum </a:t>
            </a:r>
            <a:r>
              <a:rPr lang="en-US" altLang="ja-JP" sz="1600" dirty="0" smtClean="0">
                <a:latin typeface="+mn-lt"/>
              </a:rPr>
              <a:t>ducts</a:t>
            </a:r>
            <a:r>
              <a:rPr lang="ja-JP" altLang="en-US" sz="1600" dirty="0" smtClean="0">
                <a:latin typeface="+mn-lt"/>
              </a:rPr>
              <a:t> </a:t>
            </a:r>
            <a:r>
              <a:rPr lang="en-US" altLang="ja-JP" sz="1600" dirty="0" smtClean="0">
                <a:latin typeface="+mn-lt"/>
              </a:rPr>
              <a:t>can’t </a:t>
            </a:r>
            <a:r>
              <a:rPr lang="en-US" altLang="ja-JP" sz="1600" dirty="0">
                <a:latin typeface="+mn-lt"/>
              </a:rPr>
              <a:t>be connected because of adjustment of bellows</a:t>
            </a:r>
            <a:r>
              <a:rPr lang="en-US" altLang="ja-JP" sz="1600" dirty="0" smtClean="0">
                <a:latin typeface="+mn-lt"/>
              </a:rPr>
              <a:t>.</a:t>
            </a:r>
          </a:p>
          <a:p>
            <a:r>
              <a:rPr lang="en-US" altLang="ja-JP" sz="1600" dirty="0" smtClean="0">
                <a:latin typeface="+mn-lt"/>
              </a:rPr>
              <a:t>Therefore </a:t>
            </a:r>
            <a:r>
              <a:rPr lang="en-US" altLang="ja-JP" sz="1600" dirty="0">
                <a:latin typeface="+mn-lt"/>
              </a:rPr>
              <a:t>ceramic chambers there have to be aligned</a:t>
            </a:r>
            <a:r>
              <a:rPr lang="en-US" altLang="ja-JP" sz="1600" dirty="0" smtClean="0">
                <a:latin typeface="+mn-lt"/>
              </a:rPr>
              <a:t>.</a:t>
            </a:r>
            <a:endParaRPr lang="en-US" altLang="ja-JP" sz="1600" dirty="0">
              <a:latin typeface="+mn-lt"/>
            </a:endParaRPr>
          </a:p>
        </p:txBody>
      </p:sp>
      <p:graphicFrame>
        <p:nvGraphicFramePr>
          <p:cNvPr id="6" name="表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xmlns="" val="3968452658"/>
              </p:ext>
            </p:extLst>
          </p:nvPr>
        </p:nvGraphicFramePr>
        <p:xfrm>
          <a:off x="4355976" y="3227415"/>
          <a:ext cx="4464496" cy="30819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/>
                <a:gridCol w="2520280"/>
                <a:gridCol w="720080"/>
              </a:tblGrid>
              <a:tr h="43014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Arial" pitchFamily="34" charset="0"/>
                          <a:cs typeface="Arial" pitchFamily="34" charset="0"/>
                        </a:rPr>
                        <a:t>Component</a:t>
                      </a:r>
                      <a:endParaRPr kumimoji="1" lang="ja-JP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Arial" pitchFamily="34" charset="0"/>
                          <a:cs typeface="Arial" pitchFamily="34" charset="0"/>
                        </a:rPr>
                        <a:t>Realignment</a:t>
                      </a:r>
                      <a:endParaRPr kumimoji="1" lang="ja-JP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kumimoji="1" lang="ja-JP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7822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Arial" pitchFamily="34" charset="0"/>
                          <a:cs typeface="Arial" pitchFamily="34" charset="0"/>
                        </a:rPr>
                        <a:t>BM</a:t>
                      </a:r>
                      <a:endParaRPr kumimoji="1" lang="ja-JP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kumimoji="1" lang="ja-JP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kumimoji="1" lang="ja-JP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7822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Arial" pitchFamily="34" charset="0"/>
                          <a:cs typeface="Arial" pitchFamily="34" charset="0"/>
                        </a:rPr>
                        <a:t>QM</a:t>
                      </a:r>
                      <a:endParaRPr kumimoji="1" lang="ja-JP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Arial" pitchFamily="34" charset="0"/>
                          <a:cs typeface="Arial" pitchFamily="34" charset="0"/>
                        </a:rPr>
                        <a:t>53</a:t>
                      </a:r>
                      <a:endParaRPr kumimoji="1" lang="ja-JP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  <a:endParaRPr kumimoji="1" lang="ja-JP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7822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Arial" pitchFamily="34" charset="0"/>
                          <a:cs typeface="Arial" pitchFamily="34" charset="0"/>
                        </a:rPr>
                        <a:t>SM</a:t>
                      </a:r>
                      <a:endParaRPr kumimoji="1" lang="ja-JP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kumimoji="1" lang="ja-JP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kumimoji="1" lang="ja-JP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7822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Arial" pitchFamily="34" charset="0"/>
                          <a:cs typeface="Arial" pitchFamily="34" charset="0"/>
                        </a:rPr>
                        <a:t>Ext.</a:t>
                      </a:r>
                      <a:r>
                        <a:rPr kumimoji="1" lang="en-US" altLang="ja-JP" sz="1400" baseline="0" dirty="0" smtClean="0">
                          <a:latin typeface="Arial" pitchFamily="34" charset="0"/>
                          <a:cs typeface="Arial" pitchFamily="34" charset="0"/>
                        </a:rPr>
                        <a:t> Sept.</a:t>
                      </a:r>
                      <a:endParaRPr kumimoji="1" lang="ja-JP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1" lang="ja-JP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kumimoji="1" lang="ja-JP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496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Arial" pitchFamily="34" charset="0"/>
                          <a:cs typeface="Arial" pitchFamily="34" charset="0"/>
                        </a:rPr>
                        <a:t>Ext. kicker</a:t>
                      </a:r>
                      <a:endParaRPr kumimoji="1" lang="ja-JP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Arial" pitchFamily="34" charset="0"/>
                          <a:cs typeface="Arial" pitchFamily="34" charset="0"/>
                        </a:rPr>
                        <a:t>2 (8 kicker-mag.</a:t>
                      </a:r>
                      <a:r>
                        <a:rPr kumimoji="1" lang="en-US" altLang="ja-JP" sz="1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1" lang="en-US" altLang="ja-JP" sz="1400" dirty="0" smtClean="0">
                          <a:latin typeface="Arial" pitchFamily="34" charset="0"/>
                          <a:cs typeface="Arial" pitchFamily="34" charset="0"/>
                        </a:rPr>
                        <a:t> installed in 2 vacuum chambers)</a:t>
                      </a:r>
                      <a:endParaRPr kumimoji="1" lang="ja-JP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1" lang="ja-JP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7822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Arial" pitchFamily="34" charset="0"/>
                          <a:cs typeface="Arial" pitchFamily="34" charset="0"/>
                        </a:rPr>
                        <a:t>RF</a:t>
                      </a:r>
                      <a:r>
                        <a:rPr kumimoji="1" lang="en-US" altLang="ja-JP" sz="1400" baseline="0" dirty="0" smtClean="0">
                          <a:latin typeface="Arial" pitchFamily="34" charset="0"/>
                          <a:cs typeface="Arial" pitchFamily="34" charset="0"/>
                        </a:rPr>
                        <a:t> Cavity</a:t>
                      </a:r>
                      <a:endParaRPr kumimoji="1" lang="ja-JP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Arial" pitchFamily="34" charset="0"/>
                          <a:cs typeface="Arial" pitchFamily="34" charset="0"/>
                        </a:rPr>
                        <a:t>11 and new 1 cavity installed</a:t>
                      </a:r>
                      <a:endParaRPr kumimoji="1" lang="ja-JP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kumimoji="1" lang="ja-JP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78225"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Arial" pitchFamily="34" charset="0"/>
                          <a:cs typeface="Arial" pitchFamily="34" charset="0"/>
                        </a:rPr>
                        <a:t>Monitors,</a:t>
                      </a:r>
                      <a:r>
                        <a:rPr kumimoji="1" lang="en-US" altLang="ja-JP" sz="1400" baseline="0" dirty="0" smtClean="0">
                          <a:latin typeface="Arial" pitchFamily="34" charset="0"/>
                          <a:cs typeface="Arial" pitchFamily="34" charset="0"/>
                        </a:rPr>
                        <a:t> vacuum pumps, exciters, ….</a:t>
                      </a:r>
                      <a:endParaRPr kumimoji="1" lang="ja-JP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78225"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Arial" pitchFamily="34" charset="0"/>
                          <a:cs typeface="Arial" pitchFamily="34" charset="0"/>
                        </a:rPr>
                        <a:t>Connected</a:t>
                      </a:r>
                      <a:r>
                        <a:rPr kumimoji="1" lang="en-US" altLang="ja-JP" sz="1400" baseline="0" dirty="0" smtClean="0">
                          <a:latin typeface="Arial" pitchFamily="34" charset="0"/>
                          <a:cs typeface="Arial" pitchFamily="34" charset="0"/>
                        </a:rPr>
                        <a:t> flanges : 336</a:t>
                      </a:r>
                      <a:endParaRPr kumimoji="1" lang="ja-JP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58703228"/>
              </p:ext>
            </p:extLst>
          </p:nvPr>
        </p:nvGraphicFramePr>
        <p:xfrm>
          <a:off x="323528" y="3284984"/>
          <a:ext cx="3168352" cy="1432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06991"/>
                <a:gridCol w="1282428"/>
                <a:gridCol w="678933"/>
              </a:tblGrid>
              <a:tr h="2641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Arial" pitchFamily="34" charset="0"/>
                          <a:cs typeface="Arial" pitchFamily="34" charset="0"/>
                        </a:rPr>
                        <a:t>Ceramics chambers</a:t>
                      </a:r>
                      <a:endParaRPr kumimoji="1" lang="ja-JP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Arial" pitchFamily="34" charset="0"/>
                          <a:cs typeface="Arial" pitchFamily="34" charset="0"/>
                        </a:rPr>
                        <a:t>Realignment</a:t>
                      </a:r>
                      <a:endParaRPr kumimoji="1" lang="ja-JP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kumimoji="1" lang="ja-JP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565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Arial" pitchFamily="34" charset="0"/>
                          <a:cs typeface="Arial" pitchFamily="34" charset="0"/>
                        </a:rPr>
                        <a:t>BM</a:t>
                      </a:r>
                      <a:endParaRPr kumimoji="1" lang="ja-JP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 dirty="0" smtClean="0"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ja-JP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kumimoji="1" lang="ja-JP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565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Arial" pitchFamily="34" charset="0"/>
                          <a:cs typeface="Arial" pitchFamily="34" charset="0"/>
                        </a:rPr>
                        <a:t>QM</a:t>
                      </a:r>
                      <a:endParaRPr kumimoji="1" lang="ja-JP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 dirty="0" smtClean="0"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  <a:endParaRPr lang="ja-JP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  <a:endParaRPr kumimoji="1" lang="ja-JP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7681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Arial" pitchFamily="34" charset="0"/>
                          <a:cs typeface="Arial" pitchFamily="34" charset="0"/>
                        </a:rPr>
                        <a:t>SM</a:t>
                      </a:r>
                      <a:endParaRPr kumimoji="1" lang="ja-JP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ja-JP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kumimoji="1" lang="ja-JP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4067944" y="2708920"/>
            <a:ext cx="4948727" cy="40011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latin typeface="+mj-lt"/>
              </a:rPr>
              <a:t>The</a:t>
            </a:r>
            <a:r>
              <a:rPr lang="en-US" altLang="ja-JP" sz="2000" b="1" dirty="0">
                <a:latin typeface="+mj-lt"/>
              </a:rPr>
              <a:t> amount of the realignment components</a:t>
            </a:r>
            <a:r>
              <a:rPr kumimoji="1" lang="en-US" altLang="ja-JP" sz="2000" b="1" dirty="0" smtClean="0">
                <a:latin typeface="+mj-lt"/>
              </a:rPr>
              <a:t> </a:t>
            </a:r>
            <a:endParaRPr kumimoji="1" lang="ja-JP" altLang="en-US" sz="2000" b="1" dirty="0">
              <a:latin typeface="+mj-lt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79512" y="2708920"/>
            <a:ext cx="3600400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latin typeface="+mj-lt"/>
              </a:rPr>
              <a:t>Realignment </a:t>
            </a:r>
            <a:r>
              <a:rPr lang="en-US" altLang="ja-JP" sz="2000" b="1" dirty="0">
                <a:latin typeface="+mj-lt"/>
              </a:rPr>
              <a:t>ceramics </a:t>
            </a:r>
            <a:r>
              <a:rPr lang="en-US" altLang="ja-JP" sz="2000" b="1" dirty="0" smtClean="0">
                <a:latin typeface="+mj-lt"/>
              </a:rPr>
              <a:t>chambers</a:t>
            </a:r>
            <a:endParaRPr lang="ja-JP" altLang="en-US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199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C56D50-349F-4EE6-85C1-AB124C8E6635}" type="slidenum">
              <a:rPr lang="ja-JP" altLang="en-US" smtClean="0"/>
              <a:pPr>
                <a:defRPr/>
              </a:pPr>
              <a:t>11</a:t>
            </a:fld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53760" y="260648"/>
            <a:ext cx="5452326" cy="40011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latin typeface="+mj-lt"/>
              </a:rPr>
              <a:t>Method of the realignment for the dipole magnet</a:t>
            </a:r>
            <a:endParaRPr kumimoji="1" lang="ja-JP" altLang="en-US" sz="2000" b="1" dirty="0">
              <a:latin typeface="+mj-lt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5536" y="3501008"/>
            <a:ext cx="84604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ja-JP" sz="1600" dirty="0">
                <a:latin typeface="+mn-lt"/>
              </a:rPr>
              <a:t>Alignment of magnets was carried out using a laser tracker and a digital clinometer.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ja-JP" sz="1600" dirty="0" smtClean="0">
                <a:latin typeface="+mn-lt"/>
              </a:rPr>
              <a:t>Generally </a:t>
            </a:r>
            <a:r>
              <a:rPr lang="en-US" altLang="ja-JP" sz="1600" dirty="0">
                <a:latin typeface="+mn-lt"/>
              </a:rPr>
              <a:t>magnets are adjusted first in the </a:t>
            </a:r>
            <a:r>
              <a:rPr lang="en-US" altLang="ja-JP" sz="1600" dirty="0" smtClean="0">
                <a:latin typeface="+mn-lt"/>
              </a:rPr>
              <a:t>vertical </a:t>
            </a:r>
            <a:r>
              <a:rPr lang="en-US" altLang="ja-JP" sz="1600" dirty="0">
                <a:latin typeface="+mn-lt"/>
              </a:rPr>
              <a:t>direction and then in the horizontal direction.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ja-JP" sz="1600" dirty="0" smtClean="0">
                <a:latin typeface="+mn-lt"/>
              </a:rPr>
              <a:t>Magnets </a:t>
            </a:r>
            <a:r>
              <a:rPr lang="en-US" altLang="ja-JP" sz="1600" dirty="0">
                <a:latin typeface="+mn-lt"/>
              </a:rPr>
              <a:t>were adjusted within ±</a:t>
            </a:r>
            <a:r>
              <a:rPr lang="en-US" altLang="ja-JP" sz="1600" dirty="0" smtClean="0">
                <a:latin typeface="+mn-lt"/>
              </a:rPr>
              <a:t>0.2 mm </a:t>
            </a:r>
            <a:r>
              <a:rPr lang="en-US" altLang="ja-JP" sz="1600" dirty="0">
                <a:latin typeface="+mn-lt"/>
              </a:rPr>
              <a:t>after repetition of adjustment in </a:t>
            </a:r>
            <a:r>
              <a:rPr lang="en-US" altLang="ja-JP" sz="1600" dirty="0" smtClean="0">
                <a:latin typeface="+mn-lt"/>
              </a:rPr>
              <a:t>vertical and  horizontal directions</a:t>
            </a:r>
            <a:r>
              <a:rPr lang="en-US" altLang="ja-JP" sz="1600" dirty="0">
                <a:latin typeface="+mn-lt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ja-JP" sz="1600" dirty="0" smtClean="0">
                <a:latin typeface="+mn-lt"/>
              </a:rPr>
              <a:t>Dipole </a:t>
            </a:r>
            <a:r>
              <a:rPr lang="en-US" altLang="ja-JP" sz="1600" dirty="0">
                <a:latin typeface="+mn-lt"/>
              </a:rPr>
              <a:t>magnets of RCS weigh </a:t>
            </a:r>
            <a:r>
              <a:rPr lang="en-US" altLang="ja-JP" sz="1600" dirty="0" smtClean="0">
                <a:latin typeface="+mn-lt"/>
              </a:rPr>
              <a:t>38 ton.   </a:t>
            </a:r>
            <a:r>
              <a:rPr lang="ja-JP" altLang="en-US" sz="1600" dirty="0" smtClean="0">
                <a:latin typeface="+mn-lt"/>
              </a:rPr>
              <a:t>⇒　</a:t>
            </a:r>
            <a:r>
              <a:rPr lang="en-US" altLang="ja-JP" sz="1600" dirty="0" smtClean="0">
                <a:latin typeface="+mn-lt"/>
              </a:rPr>
              <a:t>Normal </a:t>
            </a:r>
            <a:r>
              <a:rPr lang="en-US" altLang="ja-JP" sz="1600" dirty="0">
                <a:latin typeface="+mn-lt"/>
              </a:rPr>
              <a:t>adjustment can’t move them</a:t>
            </a:r>
            <a:r>
              <a:rPr lang="en-US" altLang="ja-JP" sz="1600" dirty="0" smtClean="0">
                <a:latin typeface="+mn-lt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ja-JP" sz="1600" dirty="0" smtClean="0">
                <a:latin typeface="+mn-lt"/>
              </a:rPr>
              <a:t>To </a:t>
            </a:r>
            <a:r>
              <a:rPr lang="en-US" altLang="ja-JP" sz="1600" dirty="0">
                <a:latin typeface="+mn-lt"/>
              </a:rPr>
              <a:t>reduce weight and friction at the time of adjustment, 4 sets of hydraulic jack and roller plate were installed between the magnets and the </a:t>
            </a:r>
            <a:r>
              <a:rPr lang="en-US" altLang="ja-JP" sz="1600" dirty="0" smtClean="0">
                <a:latin typeface="+mn-lt"/>
              </a:rPr>
              <a:t>girder.</a:t>
            </a:r>
            <a:endParaRPr lang="en-US" altLang="ja-JP" sz="1600" dirty="0">
              <a:latin typeface="+mn-lt"/>
            </a:endParaRPr>
          </a:p>
          <a:p>
            <a:r>
              <a:rPr lang="en-US" altLang="ja-JP" sz="1600" dirty="0" smtClean="0">
                <a:latin typeface="+mn-lt"/>
              </a:rPr>
              <a:t>	Hydraulic </a:t>
            </a:r>
            <a:r>
              <a:rPr lang="en-US" altLang="ja-JP" sz="1600" dirty="0">
                <a:latin typeface="+mn-lt"/>
              </a:rPr>
              <a:t>jack was used for adjustment in </a:t>
            </a:r>
            <a:r>
              <a:rPr lang="en-US" altLang="ja-JP" sz="1600" dirty="0" smtClean="0">
                <a:latin typeface="+mn-lt"/>
              </a:rPr>
              <a:t>vertical </a:t>
            </a:r>
            <a:r>
              <a:rPr lang="en-US" altLang="ja-JP" sz="1600" dirty="0">
                <a:latin typeface="+mn-lt"/>
              </a:rPr>
              <a:t>direction.</a:t>
            </a:r>
          </a:p>
          <a:p>
            <a:r>
              <a:rPr lang="en-US" altLang="ja-JP" sz="1600" dirty="0" smtClean="0">
                <a:latin typeface="+mn-lt"/>
              </a:rPr>
              <a:t>	In </a:t>
            </a:r>
            <a:r>
              <a:rPr lang="en-US" altLang="ja-JP" sz="1600" dirty="0">
                <a:latin typeface="+mn-lt"/>
              </a:rPr>
              <a:t>order to adjust both in horizontal and longitudinal directions 2 roller plates were set.</a:t>
            </a:r>
          </a:p>
          <a:p>
            <a:r>
              <a:rPr lang="en-US" altLang="ja-JP" sz="1600" dirty="0" smtClean="0">
                <a:latin typeface="+mn-lt"/>
              </a:rPr>
              <a:t>	</a:t>
            </a:r>
            <a:r>
              <a:rPr lang="ja-JP" altLang="en-US" sz="1600" dirty="0" smtClean="0">
                <a:latin typeface="+mn-lt"/>
              </a:rPr>
              <a:t>⇒　</a:t>
            </a:r>
            <a:r>
              <a:rPr lang="en-US" altLang="ja-JP" sz="1600" dirty="0" smtClean="0">
                <a:latin typeface="+mn-lt"/>
              </a:rPr>
              <a:t>These </a:t>
            </a:r>
            <a:r>
              <a:rPr lang="en-US" altLang="ja-JP" sz="1600" dirty="0">
                <a:latin typeface="+mn-lt"/>
              </a:rPr>
              <a:t>jigs made the very smooth adjustment of dipole magnets possible</a:t>
            </a:r>
            <a:r>
              <a:rPr lang="en-US" altLang="ja-JP" sz="1600" dirty="0" smtClean="0">
                <a:latin typeface="+mn-lt"/>
              </a:rPr>
              <a:t>.</a:t>
            </a:r>
            <a:endParaRPr lang="ja-JP" altLang="en-US" sz="1600" dirty="0">
              <a:latin typeface="+mn-lt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29813" y="836712"/>
            <a:ext cx="6600813" cy="241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674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C56D50-349F-4EE6-85C1-AB124C8E6635}" type="slidenum">
              <a:rPr lang="ja-JP" altLang="en-US" smtClean="0"/>
              <a:pPr>
                <a:defRPr/>
              </a:pPr>
              <a:t>12</a:t>
            </a:fld>
            <a:endParaRPr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547664" y="188640"/>
            <a:ext cx="6083910" cy="40011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latin typeface="+mj-lt"/>
              </a:rPr>
              <a:t>Method of the realignment for the dipole magnet</a:t>
            </a:r>
            <a:r>
              <a:rPr lang="ja-JP" altLang="en-US" sz="2000" b="1" dirty="0">
                <a:latin typeface="+mj-lt"/>
              </a:rPr>
              <a:t> </a:t>
            </a:r>
            <a:r>
              <a:rPr lang="en-US" altLang="ja-JP" sz="2000" b="1" dirty="0" smtClean="0">
                <a:latin typeface="+mj-lt"/>
              </a:rPr>
              <a:t>ducts</a:t>
            </a:r>
            <a:endParaRPr kumimoji="1" lang="ja-JP" altLang="en-US" sz="2000" b="1" dirty="0">
              <a:latin typeface="+mj-lt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11560" y="3356992"/>
            <a:ext cx="792088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ja-JP" sz="1600" dirty="0" smtClean="0">
                <a:latin typeface="+mn-lt"/>
              </a:rPr>
              <a:t>At </a:t>
            </a:r>
            <a:r>
              <a:rPr lang="en-US" altLang="ja-JP" sz="1600" dirty="0">
                <a:latin typeface="+mn-lt"/>
              </a:rPr>
              <a:t>the beginning of installation,  </a:t>
            </a:r>
            <a:r>
              <a:rPr lang="en-US" altLang="ja-JP" sz="1600" dirty="0" smtClean="0">
                <a:latin typeface="+mn-lt"/>
              </a:rPr>
              <a:t>duct </a:t>
            </a:r>
            <a:r>
              <a:rPr lang="en-US" altLang="ja-JP" sz="1600" dirty="0">
                <a:latin typeface="+mn-lt"/>
              </a:rPr>
              <a:t>alignment was carried out by separating </a:t>
            </a:r>
            <a:r>
              <a:rPr lang="en-US" altLang="ja-JP" sz="1600" dirty="0" err="1">
                <a:latin typeface="+mn-lt"/>
              </a:rPr>
              <a:t>diapole</a:t>
            </a:r>
            <a:r>
              <a:rPr lang="en-US" altLang="ja-JP" sz="1600" dirty="0">
                <a:latin typeface="+mn-lt"/>
              </a:rPr>
              <a:t> magnets into upper and lower part</a:t>
            </a:r>
            <a:r>
              <a:rPr lang="en-US" altLang="ja-JP" sz="1600" dirty="0" smtClean="0">
                <a:latin typeface="+mn-lt"/>
              </a:rPr>
              <a:t>. </a:t>
            </a:r>
            <a:r>
              <a:rPr lang="en-US" altLang="ja-JP" sz="1600" dirty="0">
                <a:latin typeface="+mn-lt"/>
              </a:rPr>
              <a:t>This time magnets were not separated to save working time and space and a jig exclusively for alignment was made.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ja-JP" sz="1600" dirty="0">
                <a:latin typeface="+mn-lt"/>
              </a:rPr>
              <a:t>First, a flange positioning jig was set on the side of duct sleeve in order to adjust a duct tilt</a:t>
            </a:r>
            <a:r>
              <a:rPr lang="en-US" altLang="ja-JP" sz="1600" dirty="0" smtClean="0">
                <a:latin typeface="+mn-lt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ja-JP" sz="1600" dirty="0">
                <a:latin typeface="+mn-lt"/>
              </a:rPr>
              <a:t>Then a reference bar was fixed on the </a:t>
            </a:r>
            <a:r>
              <a:rPr lang="en-US" altLang="ja-JP" sz="1600" dirty="0" err="1" smtClean="0">
                <a:latin typeface="+mn-lt"/>
              </a:rPr>
              <a:t>fiducial</a:t>
            </a:r>
            <a:r>
              <a:rPr lang="en-US" altLang="ja-JP" sz="1600" dirty="0" smtClean="0">
                <a:latin typeface="+mn-lt"/>
              </a:rPr>
              <a:t> </a:t>
            </a:r>
            <a:r>
              <a:rPr lang="en-US" altLang="ja-JP" sz="1600" dirty="0">
                <a:latin typeface="+mn-lt"/>
              </a:rPr>
              <a:t>point located on the upper part of a magnet.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ja-JP" sz="1600" dirty="0">
                <a:latin typeface="+mn-lt"/>
              </a:rPr>
              <a:t>Alignment in the beam axis direction was implemented by hanging a plumb bob from the end the </a:t>
            </a:r>
            <a:r>
              <a:rPr lang="en-US" altLang="ja-JP" sz="1600" dirty="0" smtClean="0">
                <a:latin typeface="+mn-lt"/>
              </a:rPr>
              <a:t>reference bar. </a:t>
            </a:r>
            <a:endParaRPr lang="en-US" altLang="ja-JP" sz="16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ja-JP" sz="1600" dirty="0">
                <a:latin typeface="+mn-lt"/>
              </a:rPr>
              <a:t>Finally alignment in height and in horizontal direction was carried out with a caliper, hanging a plumb bar from the reference bar</a:t>
            </a:r>
            <a:r>
              <a:rPr lang="en-US" altLang="ja-JP" sz="1600" dirty="0" smtClean="0">
                <a:latin typeface="+mn-lt"/>
              </a:rPr>
              <a:t>. </a:t>
            </a:r>
          </a:p>
          <a:p>
            <a:r>
              <a:rPr lang="ja-JP" altLang="en-US" sz="1600" dirty="0" smtClean="0">
                <a:latin typeface="+mn-lt"/>
              </a:rPr>
              <a:t>⇒　</a:t>
            </a:r>
            <a:r>
              <a:rPr lang="en-US" altLang="ja-JP" sz="1600" dirty="0">
                <a:latin typeface="+mn-lt"/>
              </a:rPr>
              <a:t>Therefore for ceramic chambers of dipole magnets, duct adjustment became possible </a:t>
            </a:r>
            <a:r>
              <a:rPr lang="en-US" altLang="ja-JP" sz="1600" dirty="0" smtClean="0">
                <a:latin typeface="+mn-lt"/>
              </a:rPr>
              <a:t>with an </a:t>
            </a:r>
            <a:r>
              <a:rPr lang="en-US" altLang="ja-JP" sz="1600" dirty="0">
                <a:latin typeface="+mn-lt"/>
              </a:rPr>
              <a:t>accuracy of less than ±0.1mm.</a:t>
            </a:r>
            <a:endParaRPr lang="ja-JP" altLang="en-US" sz="1600" dirty="0">
              <a:latin typeface="+mn-lt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770716"/>
            <a:ext cx="6327430" cy="226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091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C56D50-349F-4EE6-85C1-AB124C8E6635}" type="slidenum">
              <a:rPr lang="ja-JP" altLang="en-US" smtClean="0"/>
              <a:pPr>
                <a:defRPr/>
              </a:pPr>
              <a:t>13</a:t>
            </a:fld>
            <a:endParaRPr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331640" y="188640"/>
            <a:ext cx="6652975" cy="40011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latin typeface="+mj-lt"/>
              </a:rPr>
              <a:t>Method of the realignment for the </a:t>
            </a:r>
            <a:r>
              <a:rPr kumimoji="1" lang="en-US" altLang="ja-JP" sz="2000" b="1" dirty="0" err="1" smtClean="0">
                <a:latin typeface="+mj-lt"/>
              </a:rPr>
              <a:t>quadrupole</a:t>
            </a:r>
            <a:r>
              <a:rPr kumimoji="1" lang="en-US" altLang="ja-JP" sz="2000" b="1" dirty="0" smtClean="0">
                <a:latin typeface="+mj-lt"/>
              </a:rPr>
              <a:t> magnet</a:t>
            </a:r>
            <a:r>
              <a:rPr lang="ja-JP" altLang="en-US" sz="2000" b="1" dirty="0">
                <a:latin typeface="+mj-lt"/>
              </a:rPr>
              <a:t> </a:t>
            </a:r>
            <a:r>
              <a:rPr lang="en-US" altLang="ja-JP" sz="2000" b="1" dirty="0" smtClean="0">
                <a:latin typeface="+mj-lt"/>
              </a:rPr>
              <a:t>ducts</a:t>
            </a:r>
            <a:endParaRPr kumimoji="1" lang="ja-JP" altLang="en-US" sz="2000" b="1" dirty="0">
              <a:latin typeface="+mj-lt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7544" y="3292529"/>
            <a:ext cx="828092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ja-JP" sz="1600" dirty="0" smtClean="0">
                <a:latin typeface="+mn-lt"/>
                <a:cs typeface="Arial" panose="020B0604020202020204" pitchFamily="34" charset="0"/>
              </a:rPr>
              <a:t>As with the case of </a:t>
            </a:r>
            <a:r>
              <a:rPr lang="en-US" altLang="ja-JP" sz="1600" dirty="0" err="1" smtClean="0">
                <a:latin typeface="+mn-lt"/>
                <a:cs typeface="Arial" panose="020B0604020202020204" pitchFamily="34" charset="0"/>
              </a:rPr>
              <a:t>diapole</a:t>
            </a:r>
            <a:r>
              <a:rPr lang="en-US" altLang="ja-JP" sz="1600" dirty="0" smtClean="0">
                <a:latin typeface="+mn-lt"/>
                <a:cs typeface="Arial" panose="020B0604020202020204" pitchFamily="34" charset="0"/>
              </a:rPr>
              <a:t> magnets, a method not to separate magnets was considered for realignment of </a:t>
            </a:r>
            <a:r>
              <a:rPr lang="en-US" altLang="ja-JP" sz="1600" dirty="0" err="1" smtClean="0">
                <a:latin typeface="+mn-lt"/>
                <a:cs typeface="Arial" panose="020B0604020202020204" pitchFamily="34" charset="0"/>
              </a:rPr>
              <a:t>quadrupole</a:t>
            </a:r>
            <a:r>
              <a:rPr lang="en-US" altLang="ja-JP" sz="1600" dirty="0" smtClean="0">
                <a:latin typeface="+mn-lt"/>
                <a:cs typeface="Arial" panose="020B0604020202020204" pitchFamily="34" charset="0"/>
              </a:rPr>
              <a:t> and </a:t>
            </a:r>
            <a:r>
              <a:rPr lang="en-US" altLang="ja-JP" sz="1600" dirty="0" err="1" smtClean="0">
                <a:latin typeface="+mn-lt"/>
                <a:cs typeface="Arial" panose="020B0604020202020204" pitchFamily="34" charset="0"/>
              </a:rPr>
              <a:t>sextupole</a:t>
            </a:r>
            <a:r>
              <a:rPr lang="en-US" altLang="ja-JP" sz="1600" dirty="0" smtClean="0">
                <a:latin typeface="+mn-lt"/>
                <a:cs typeface="Arial" panose="020B0604020202020204" pitchFamily="34" charset="0"/>
              </a:rPr>
              <a:t> magnets. </a:t>
            </a:r>
          </a:p>
          <a:p>
            <a:pPr marL="285750" indent="-285750"/>
            <a:r>
              <a:rPr lang="en-US" altLang="ja-JP" sz="1600" dirty="0" smtClean="0">
                <a:latin typeface="+mn-lt"/>
                <a:cs typeface="Arial" panose="020B0604020202020204" pitchFamily="34" charset="0"/>
              </a:rPr>
              <a:t>      But with that method a working space would narrow and adjustment would become complicated.</a:t>
            </a:r>
            <a:r>
              <a:rPr lang="en-US" altLang="ja-JP" sz="1600" dirty="0" smtClean="0">
                <a:latin typeface="+mn-lt"/>
              </a:rPr>
              <a:t> Therefore the magnets were separated into upper and lower parts. </a:t>
            </a:r>
            <a:endParaRPr lang="en-US" altLang="ja-JP" sz="1600" dirty="0" smtClean="0">
              <a:latin typeface="+mn-lt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ja-JP" sz="1600" dirty="0" smtClean="0">
                <a:latin typeface="+mn-lt"/>
                <a:cs typeface="Arial" panose="020B0604020202020204" pitchFamily="34" charset="0"/>
              </a:rPr>
              <a:t>An </a:t>
            </a:r>
            <a:r>
              <a:rPr lang="en-US" altLang="ja-JP" sz="1600" dirty="0">
                <a:latin typeface="+mn-lt"/>
                <a:cs typeface="Arial" panose="020B0604020202020204" pitchFamily="34" charset="0"/>
              </a:rPr>
              <a:t>alignment jig for ducts was set on the divided face of a lower iron core</a:t>
            </a:r>
            <a:r>
              <a:rPr lang="en-US" altLang="ja-JP" sz="1600" dirty="0" smtClean="0">
                <a:latin typeface="+mn-lt"/>
                <a:cs typeface="Arial" panose="020B0604020202020204" pitchFamily="34" charset="0"/>
              </a:rPr>
              <a:t>.  </a:t>
            </a:r>
          </a:p>
          <a:p>
            <a:pPr marL="285750" indent="-285750"/>
            <a:r>
              <a:rPr lang="en-US" altLang="ja-JP" sz="1600" dirty="0" smtClean="0">
                <a:latin typeface="+mn-lt"/>
                <a:cs typeface="Arial" panose="020B0604020202020204" pitchFamily="34" charset="0"/>
              </a:rPr>
              <a:t>      A </a:t>
            </a:r>
            <a:r>
              <a:rPr lang="en-US" altLang="ja-JP" sz="1600" dirty="0">
                <a:latin typeface="+mn-lt"/>
                <a:cs typeface="Arial" panose="020B0604020202020204" pitchFamily="34" charset="0"/>
              </a:rPr>
              <a:t>dial gauge of each axis set on a alignment </a:t>
            </a:r>
            <a:r>
              <a:rPr lang="en-US" altLang="ja-JP" sz="1600" dirty="0" smtClean="0">
                <a:latin typeface="+mn-lt"/>
                <a:cs typeface="Arial" panose="020B0604020202020204" pitchFamily="34" charset="0"/>
              </a:rPr>
              <a:t>jig</a:t>
            </a:r>
            <a:r>
              <a:rPr lang="ja-JP" altLang="en-US" sz="16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ja-JP" sz="1600" dirty="0">
                <a:latin typeface="+mn-lt"/>
                <a:cs typeface="Arial" panose="020B0604020202020204" pitchFamily="34" charset="0"/>
              </a:rPr>
              <a:t>was used for alignment in height and horizontal direction</a:t>
            </a:r>
            <a:r>
              <a:rPr lang="en-US" altLang="ja-JP" sz="1600" dirty="0" smtClean="0">
                <a:latin typeface="+mn-lt"/>
                <a:cs typeface="Arial" panose="020B0604020202020204" pitchFamily="34" charset="0"/>
              </a:rPr>
              <a:t>.</a:t>
            </a:r>
            <a:endParaRPr lang="en-US" altLang="ja-JP" sz="1600" dirty="0">
              <a:latin typeface="+mn-lt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ja-JP" sz="1600" dirty="0" smtClean="0">
                <a:latin typeface="+mn-lt"/>
                <a:cs typeface="Arial" panose="020B0604020202020204" pitchFamily="34" charset="0"/>
              </a:rPr>
              <a:t>However </a:t>
            </a:r>
            <a:r>
              <a:rPr lang="en-US" altLang="ja-JP" sz="1600" dirty="0">
                <a:latin typeface="+mn-lt"/>
                <a:cs typeface="Arial" panose="020B0604020202020204" pitchFamily="34" charset="0"/>
              </a:rPr>
              <a:t>as the </a:t>
            </a:r>
            <a:r>
              <a:rPr lang="en-US" altLang="ja-JP" sz="1600" dirty="0" smtClean="0">
                <a:latin typeface="+mn-lt"/>
                <a:cs typeface="Arial" panose="020B0604020202020204" pitchFamily="34" charset="0"/>
              </a:rPr>
              <a:t>jig mounting surface inside the magnets was rough because of the adhesive seeped from a steel sheet, the installation </a:t>
            </a:r>
            <a:r>
              <a:rPr lang="en-US" altLang="ja-JP" sz="1600" dirty="0">
                <a:latin typeface="+mn-lt"/>
                <a:cs typeface="Arial" panose="020B0604020202020204" pitchFamily="34" charset="0"/>
              </a:rPr>
              <a:t>accuracy of the alignment </a:t>
            </a:r>
            <a:r>
              <a:rPr lang="en-US" altLang="ja-JP" sz="1600" dirty="0" smtClean="0">
                <a:latin typeface="+mn-lt"/>
                <a:cs typeface="Arial" panose="020B0604020202020204" pitchFamily="34" charset="0"/>
              </a:rPr>
              <a:t>jig </a:t>
            </a:r>
            <a:r>
              <a:rPr lang="en-US" altLang="ja-JP" sz="1600" dirty="0">
                <a:latin typeface="+mn-lt"/>
                <a:cs typeface="Arial" panose="020B0604020202020204" pitchFamily="34" charset="0"/>
              </a:rPr>
              <a:t>was not good</a:t>
            </a:r>
            <a:r>
              <a:rPr lang="en-US" altLang="ja-JP" sz="1600" dirty="0" smtClean="0">
                <a:latin typeface="+mn-lt"/>
                <a:cs typeface="Arial" panose="020B0604020202020204" pitchFamily="34" charset="0"/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ja-JP" sz="1600" dirty="0" smtClean="0">
                <a:latin typeface="+mn-lt"/>
                <a:cs typeface="Arial" panose="020B0604020202020204" pitchFamily="34" charset="0"/>
              </a:rPr>
              <a:t>Therefore </a:t>
            </a:r>
            <a:r>
              <a:rPr lang="en-US" altLang="ja-JP" sz="1600" dirty="0">
                <a:latin typeface="+mn-lt"/>
                <a:cs typeface="Arial" panose="020B0604020202020204" pitchFamily="34" charset="0"/>
              </a:rPr>
              <a:t>this ceramic chamber was relatively moved using the measured data of Laser Tracker. Measurement accuracy of this method was within ±0.5mm.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692696"/>
            <a:ext cx="4235456" cy="231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561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374" y="188640"/>
            <a:ext cx="9052562" cy="645196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kumimoji="1" lang="en-US" altLang="ja-JP" sz="3600" b="1" dirty="0" smtClean="0"/>
              <a:t>Results of the realignment</a:t>
            </a:r>
            <a:endParaRPr kumimoji="1" lang="ja-JP" altLang="en-US" sz="36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C56D50-349F-4EE6-85C1-AB124C8E6635}" type="slidenum">
              <a:rPr lang="ja-JP" altLang="en-US" smtClean="0"/>
              <a:pPr>
                <a:defRPr/>
              </a:pPr>
              <a:t>14</a:t>
            </a:fld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862" y="1550200"/>
            <a:ext cx="4079106" cy="4975144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835696" y="1012666"/>
            <a:ext cx="5610895" cy="40011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latin typeface="+mj-lt"/>
              </a:rPr>
              <a:t>Displacement </a:t>
            </a:r>
            <a:r>
              <a:rPr lang="en-US" altLang="ja-JP" sz="2000" b="1" dirty="0">
                <a:latin typeface="+mj-lt"/>
              </a:rPr>
              <a:t>of magnets before/after </a:t>
            </a:r>
            <a:r>
              <a:rPr lang="en-US" altLang="ja-JP" sz="2000" b="1" dirty="0" smtClean="0">
                <a:latin typeface="+mj-lt"/>
              </a:rPr>
              <a:t>realignment</a:t>
            </a:r>
            <a:endParaRPr lang="ja-JP" altLang="en-US" sz="2000" b="1" dirty="0">
              <a:latin typeface="+mj-lt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499992" y="1844824"/>
            <a:ext cx="446449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ja-JP" sz="1600" dirty="0" err="1">
                <a:latin typeface="+mn-lt"/>
                <a:cs typeface="Arial" pitchFamily="34" charset="0"/>
              </a:rPr>
              <a:t>Magents</a:t>
            </a:r>
            <a:r>
              <a:rPr lang="en-US" altLang="ja-JP" sz="1600" dirty="0">
                <a:latin typeface="+mn-lt"/>
                <a:cs typeface="Arial" pitchFamily="34" charset="0"/>
              </a:rPr>
              <a:t> and </a:t>
            </a:r>
            <a:r>
              <a:rPr lang="en-US" altLang="ja-JP" sz="1600" dirty="0" err="1" smtClean="0">
                <a:latin typeface="+mn-lt"/>
                <a:cs typeface="Arial" pitchFamily="34" charset="0"/>
              </a:rPr>
              <a:t>fiducial</a:t>
            </a:r>
            <a:r>
              <a:rPr lang="en-US" altLang="ja-JP" sz="1600" dirty="0" smtClean="0">
                <a:latin typeface="+mn-lt"/>
                <a:cs typeface="Arial" pitchFamily="34" charset="0"/>
              </a:rPr>
              <a:t> </a:t>
            </a:r>
            <a:r>
              <a:rPr lang="en-US" altLang="ja-JP" sz="1600" dirty="0">
                <a:latin typeface="+mn-lt"/>
                <a:cs typeface="Arial" pitchFamily="34" charset="0"/>
              </a:rPr>
              <a:t>points on the wall were measured before the realignment. </a:t>
            </a:r>
            <a:endParaRPr lang="en-US" altLang="ja-JP" sz="1600" dirty="0" smtClean="0">
              <a:latin typeface="+mn-lt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ja-JP" sz="1600" dirty="0">
              <a:latin typeface="+mn-lt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ja-JP" sz="1600" dirty="0">
                <a:latin typeface="+mn-lt"/>
                <a:cs typeface="Arial" pitchFamily="34" charset="0"/>
              </a:rPr>
              <a:t>Using the </a:t>
            </a:r>
            <a:r>
              <a:rPr lang="en-US" altLang="ja-JP" sz="1600" dirty="0" err="1" smtClean="0">
                <a:latin typeface="+mn-lt"/>
                <a:cs typeface="Arial" pitchFamily="34" charset="0"/>
              </a:rPr>
              <a:t>fiducial</a:t>
            </a:r>
            <a:r>
              <a:rPr lang="en-US" altLang="ja-JP" sz="1600" dirty="0" smtClean="0">
                <a:latin typeface="+mn-lt"/>
                <a:cs typeface="Arial" pitchFamily="34" charset="0"/>
              </a:rPr>
              <a:t> </a:t>
            </a:r>
            <a:r>
              <a:rPr lang="en-US" altLang="ja-JP" sz="1600" dirty="0">
                <a:latin typeface="+mn-lt"/>
                <a:cs typeface="Arial" pitchFamily="34" charset="0"/>
              </a:rPr>
              <a:t>points at that time</a:t>
            </a:r>
            <a:r>
              <a:rPr lang="en-US" altLang="ja-JP" sz="1600" dirty="0" smtClean="0">
                <a:latin typeface="+mn-lt"/>
                <a:cs typeface="Arial" pitchFamily="34" charset="0"/>
              </a:rPr>
              <a:t>, the </a:t>
            </a:r>
            <a:r>
              <a:rPr lang="en-US" altLang="ja-JP" sz="1600" dirty="0">
                <a:latin typeface="+mn-lt"/>
                <a:cs typeface="Arial" pitchFamily="34" charset="0"/>
              </a:rPr>
              <a:t>realignment of magnets was carried out from August to September, 2013</a:t>
            </a:r>
            <a:r>
              <a:rPr lang="en-US" altLang="ja-JP" sz="1600" dirty="0" smtClean="0">
                <a:latin typeface="+mn-lt"/>
                <a:cs typeface="Arial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ja-JP" sz="1600" dirty="0" smtClean="0">
              <a:latin typeface="+mn-lt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ja-JP" sz="1600" dirty="0" smtClean="0">
                <a:latin typeface="+mn-lt"/>
                <a:cs typeface="Arial" pitchFamily="34" charset="0"/>
              </a:rPr>
              <a:t>The </a:t>
            </a:r>
            <a:r>
              <a:rPr lang="en-US" altLang="ja-JP" sz="1600" dirty="0">
                <a:latin typeface="+mn-lt"/>
                <a:cs typeface="Arial" pitchFamily="34" charset="0"/>
              </a:rPr>
              <a:t>realigned magnets were adjusted </a:t>
            </a:r>
            <a:r>
              <a:rPr lang="en-US" altLang="ja-JP" sz="1600" b="1" i="1" dirty="0">
                <a:solidFill>
                  <a:srgbClr val="C00000"/>
                </a:solidFill>
                <a:latin typeface="+mn-lt"/>
                <a:cs typeface="Arial" pitchFamily="34" charset="0"/>
              </a:rPr>
              <a:t>within ±0.2mm</a:t>
            </a:r>
            <a:r>
              <a:rPr lang="en-US" altLang="ja-JP" sz="1600" b="1" i="1" dirty="0">
                <a:latin typeface="+mn-lt"/>
                <a:cs typeface="Arial" pitchFamily="34" charset="0"/>
              </a:rPr>
              <a:t> </a:t>
            </a:r>
            <a:r>
              <a:rPr lang="en-US" altLang="ja-JP" sz="1600" dirty="0">
                <a:latin typeface="+mn-lt"/>
                <a:cs typeface="Arial" pitchFamily="34" charset="0"/>
              </a:rPr>
              <a:t>compared with the design value</a:t>
            </a:r>
            <a:r>
              <a:rPr lang="en-US" altLang="ja-JP" sz="1600" dirty="0" smtClean="0">
                <a:latin typeface="+mn-lt"/>
                <a:cs typeface="Arial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ja-JP" sz="1600" dirty="0">
              <a:latin typeface="+mn-lt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ja-JP" sz="1600" dirty="0">
                <a:latin typeface="+mn-lt"/>
                <a:cs typeface="Arial" pitchFamily="34" charset="0"/>
              </a:rPr>
              <a:t>The measurement after the realignment found that the </a:t>
            </a:r>
            <a:r>
              <a:rPr lang="en-US" altLang="ja-JP" sz="1600" dirty="0" err="1" smtClean="0">
                <a:latin typeface="+mn-lt"/>
                <a:cs typeface="Arial" pitchFamily="34" charset="0"/>
              </a:rPr>
              <a:t>fiducial</a:t>
            </a:r>
            <a:r>
              <a:rPr lang="en-US" altLang="ja-JP" sz="1600" dirty="0" smtClean="0">
                <a:latin typeface="+mn-lt"/>
                <a:cs typeface="Arial" pitchFamily="34" charset="0"/>
              </a:rPr>
              <a:t> </a:t>
            </a:r>
            <a:r>
              <a:rPr lang="en-US" altLang="ja-JP" sz="1600" dirty="0">
                <a:latin typeface="+mn-lt"/>
                <a:cs typeface="Arial" pitchFamily="34" charset="0"/>
              </a:rPr>
              <a:t>points on the wall and the magnets were contracted inward. </a:t>
            </a:r>
            <a:endParaRPr lang="en-US" altLang="ja-JP" sz="1600" dirty="0" smtClean="0">
              <a:latin typeface="+mn-lt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ja-JP" sz="1600" dirty="0">
              <a:latin typeface="+mn-lt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ja-JP" sz="1600" dirty="0" smtClean="0">
                <a:latin typeface="+mn-lt"/>
                <a:cs typeface="Arial" pitchFamily="34" charset="0"/>
              </a:rPr>
              <a:t>As </a:t>
            </a:r>
            <a:r>
              <a:rPr lang="en-US" altLang="ja-JP" sz="1600" dirty="0">
                <a:latin typeface="+mn-lt"/>
                <a:cs typeface="Arial" pitchFamily="34" charset="0"/>
              </a:rPr>
              <a:t>a result, the beam line of RCS was displaced inward by 0.5mm and its circumference shortened by 3.1mm</a:t>
            </a:r>
            <a:r>
              <a:rPr lang="en-US" altLang="ja-JP" sz="1600" dirty="0" smtClean="0">
                <a:latin typeface="+mn-lt"/>
                <a:cs typeface="Arial" pitchFamily="34" charset="0"/>
              </a:rPr>
              <a:t>. </a:t>
            </a:r>
            <a:endParaRPr lang="en-US" altLang="ja-JP" sz="1600" dirty="0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581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C56D50-349F-4EE6-85C1-AB124C8E6635}" type="slidenum">
              <a:rPr lang="ja-JP" altLang="en-US" smtClean="0"/>
              <a:pPr>
                <a:defRPr/>
              </a:pPr>
              <a:t>15</a:t>
            </a:fld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3676" y="755682"/>
            <a:ext cx="3551236" cy="3013613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6087" y="825170"/>
            <a:ext cx="3518321" cy="2944125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195810" y="220578"/>
            <a:ext cx="6689652" cy="40011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eaLnBrk="1" hangingPunct="1">
              <a:defRPr/>
            </a:pPr>
            <a:r>
              <a:rPr lang="en-US" altLang="ja-JP" sz="2000" b="1" dirty="0">
                <a:latin typeface="+mj-lt"/>
              </a:rPr>
              <a:t>Displacement of ceramic chambers before/after realignment</a:t>
            </a:r>
            <a:endParaRPr lang="ja-JP" altLang="en-US" sz="2000" b="1" dirty="0">
              <a:latin typeface="+mj-lt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39552" y="4349422"/>
            <a:ext cx="82809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ja-JP" sz="1600" dirty="0">
                <a:latin typeface="+mn-lt"/>
                <a:cs typeface="Arial" panose="020B0604020202020204" pitchFamily="34" charset="0"/>
              </a:rPr>
              <a:t>The realignment of ceramic chambers was carried out from August to October, 2013.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ja-JP" sz="1600" dirty="0">
                <a:latin typeface="+mn-lt"/>
                <a:cs typeface="Arial" panose="020B0604020202020204" pitchFamily="34" charset="0"/>
              </a:rPr>
              <a:t>The ceramic chambers of BM were adjusted </a:t>
            </a:r>
            <a:r>
              <a:rPr lang="en-US" altLang="ja-JP" sz="1600" b="1" i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within ±0.2mm</a:t>
            </a:r>
            <a:r>
              <a:rPr lang="en-US" altLang="ja-JP" sz="1600" dirty="0">
                <a:latin typeface="+mn-lt"/>
                <a:cs typeface="Arial" panose="020B0604020202020204" pitchFamily="34" charset="0"/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ja-JP" sz="1600" dirty="0">
                <a:latin typeface="+mn-lt"/>
                <a:cs typeface="Arial" panose="020B0604020202020204" pitchFamily="34" charset="0"/>
              </a:rPr>
              <a:t>The ceramic chambers of QM were adjusted </a:t>
            </a:r>
            <a:r>
              <a:rPr lang="en-US" altLang="ja-JP" sz="1600" b="1" i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within ±0.1mm</a:t>
            </a:r>
            <a:r>
              <a:rPr lang="en-US" altLang="ja-JP" sz="1600" dirty="0">
                <a:latin typeface="+mn-lt"/>
                <a:cs typeface="Arial" panose="020B0604020202020204" pitchFamily="34" charset="0"/>
              </a:rPr>
              <a:t>. </a:t>
            </a:r>
            <a:endParaRPr lang="en-US" altLang="ja-JP" sz="1600" dirty="0" smtClean="0">
              <a:latin typeface="+mn-lt"/>
              <a:cs typeface="Arial" panose="020B0604020202020204" pitchFamily="34" charset="0"/>
            </a:endParaRPr>
          </a:p>
          <a:p>
            <a:pPr marL="285750" indent="-285750"/>
            <a:r>
              <a:rPr lang="en-US" altLang="ja-JP" sz="1600" dirty="0" smtClean="0">
                <a:latin typeface="+mn-lt"/>
                <a:cs typeface="Arial" panose="020B0604020202020204" pitchFamily="34" charset="0"/>
              </a:rPr>
              <a:t>       Alignment </a:t>
            </a:r>
            <a:r>
              <a:rPr lang="en-US" altLang="ja-JP" sz="1600" dirty="0">
                <a:latin typeface="+mn-lt"/>
                <a:cs typeface="Arial" panose="020B0604020202020204" pitchFamily="34" charset="0"/>
              </a:rPr>
              <a:t>accuracy of the ceramic chambers is deemed to be about </a:t>
            </a:r>
            <a:r>
              <a:rPr lang="ja-JP" altLang="ja-JP" sz="1600" dirty="0">
                <a:latin typeface="+mn-lt"/>
                <a:cs typeface="Arial" panose="020B0604020202020204" pitchFamily="34" charset="0"/>
              </a:rPr>
              <a:t>±</a:t>
            </a:r>
            <a:r>
              <a:rPr lang="en-US" altLang="ja-JP" sz="1600" dirty="0">
                <a:latin typeface="+mn-lt"/>
                <a:cs typeface="Arial" panose="020B0604020202020204" pitchFamily="34" charset="0"/>
              </a:rPr>
              <a:t>0.6mm at a maximum when installation accuracy of the </a:t>
            </a:r>
            <a:r>
              <a:rPr lang="en-US" altLang="ja-JP" sz="1600" dirty="0" err="1" smtClean="0">
                <a:latin typeface="+mn-lt"/>
                <a:cs typeface="Arial" panose="020B0604020202020204" pitchFamily="34" charset="0"/>
              </a:rPr>
              <a:t>mesurement</a:t>
            </a:r>
            <a:r>
              <a:rPr lang="en-US" altLang="ja-JP" sz="1600" dirty="0" smtClean="0">
                <a:latin typeface="+mn-lt"/>
                <a:cs typeface="Arial" panose="020B0604020202020204" pitchFamily="34" charset="0"/>
              </a:rPr>
              <a:t> device </a:t>
            </a:r>
            <a:r>
              <a:rPr lang="en-US" altLang="ja-JP" sz="1600" dirty="0">
                <a:latin typeface="+mn-lt"/>
                <a:cs typeface="Arial" panose="020B0604020202020204" pitchFamily="34" charset="0"/>
              </a:rPr>
              <a:t>for a laser tracker measurement (</a:t>
            </a:r>
            <a:r>
              <a:rPr lang="ja-JP" altLang="ja-JP" sz="1600" dirty="0">
                <a:latin typeface="+mn-lt"/>
                <a:cs typeface="Arial" panose="020B0604020202020204" pitchFamily="34" charset="0"/>
              </a:rPr>
              <a:t>±</a:t>
            </a:r>
            <a:r>
              <a:rPr lang="en-US" altLang="ja-JP" sz="1600" dirty="0">
                <a:latin typeface="+mn-lt"/>
                <a:cs typeface="Arial" panose="020B0604020202020204" pitchFamily="34" charset="0"/>
              </a:rPr>
              <a:t>0.5mm) is considered.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ja-JP" sz="1600" dirty="0">
                <a:latin typeface="+mn-lt"/>
                <a:cs typeface="Arial" panose="020B0604020202020204" pitchFamily="34" charset="0"/>
              </a:rPr>
              <a:t>Although alignment accuracy of the ceramic chambers exceeded the targeted value (</a:t>
            </a:r>
            <a:r>
              <a:rPr lang="ja-JP" altLang="ja-JP" sz="1600" dirty="0">
                <a:latin typeface="+mn-lt"/>
                <a:cs typeface="Arial" panose="020B0604020202020204" pitchFamily="34" charset="0"/>
              </a:rPr>
              <a:t>±</a:t>
            </a:r>
            <a:r>
              <a:rPr lang="en-US" altLang="ja-JP" sz="1600" dirty="0">
                <a:latin typeface="+mn-lt"/>
                <a:cs typeface="Arial" panose="020B0604020202020204" pitchFamily="34" charset="0"/>
              </a:rPr>
              <a:t>0.5mm</a:t>
            </a:r>
            <a:r>
              <a:rPr lang="en-US" altLang="ja-JP" sz="1600" dirty="0" smtClean="0">
                <a:latin typeface="+mn-lt"/>
                <a:cs typeface="Arial" panose="020B0604020202020204" pitchFamily="34" charset="0"/>
              </a:rPr>
              <a:t>), the </a:t>
            </a:r>
            <a:r>
              <a:rPr lang="en-US" altLang="ja-JP" sz="1600" dirty="0">
                <a:latin typeface="+mn-lt"/>
                <a:cs typeface="Arial" panose="020B0604020202020204" pitchFamily="34" charset="0"/>
              </a:rPr>
              <a:t>value is well accepted</a:t>
            </a:r>
            <a:r>
              <a:rPr lang="en-US" altLang="ja-JP" sz="1600" dirty="0" smtClean="0">
                <a:latin typeface="+mn-lt"/>
                <a:cs typeface="Arial" panose="020B0604020202020204" pitchFamily="34" charset="0"/>
              </a:rPr>
              <a:t>.</a:t>
            </a:r>
            <a:endParaRPr kumimoji="1" lang="ja-JP" altLang="en-US" sz="1600" dirty="0">
              <a:latin typeface="+mn-lt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131762" y="3769295"/>
            <a:ext cx="3368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Ceramic chambers of d</a:t>
            </a:r>
            <a:r>
              <a:rPr kumimoji="1" lang="en-US" altLang="ja-JP" b="1" dirty="0" smtClean="0"/>
              <a:t>ipole magnet</a:t>
            </a:r>
            <a:endParaRPr kumimoji="1" lang="ja-JP" altLang="en-US" b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788024" y="3769295"/>
            <a:ext cx="3815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Ceramic chambers of </a:t>
            </a:r>
            <a:r>
              <a:rPr lang="en-US" altLang="ja-JP" b="1" dirty="0" err="1" smtClean="0"/>
              <a:t>quadrupole</a:t>
            </a:r>
            <a:r>
              <a:rPr kumimoji="1" lang="en-US" altLang="ja-JP" b="1" dirty="0" smtClean="0"/>
              <a:t> magnet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xmlns="" val="43803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タイトル 3"/>
          <p:cNvSpPr>
            <a:spLocks noGrp="1"/>
          </p:cNvSpPr>
          <p:nvPr>
            <p:ph type="title"/>
          </p:nvPr>
        </p:nvSpPr>
        <p:spPr>
          <a:xfrm>
            <a:off x="45720" y="188640"/>
            <a:ext cx="9052561" cy="720725"/>
          </a:xfrm>
          <a:solidFill>
            <a:schemeClr val="accent5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sz="3600" b="1" dirty="0" smtClean="0"/>
              <a:t>Summary</a:t>
            </a:r>
            <a:endParaRPr lang="ja-JP" altLang="en-US" sz="3600" b="1" dirty="0" smtClean="0"/>
          </a:p>
        </p:txBody>
      </p:sp>
      <p:sp>
        <p:nvSpPr>
          <p:cNvPr id="24579" name="コンテンツ プレースホルダ 4"/>
          <p:cNvSpPr>
            <a:spLocks noGrp="1"/>
          </p:cNvSpPr>
          <p:nvPr>
            <p:ph idx="1"/>
          </p:nvPr>
        </p:nvSpPr>
        <p:spPr>
          <a:xfrm>
            <a:off x="683568" y="1844824"/>
            <a:ext cx="7992888" cy="3384277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ja-JP" sz="1600" dirty="0">
                <a:cs typeface="Arial" panose="020B0604020202020204" pitchFamily="34" charset="0"/>
              </a:rPr>
              <a:t>The alignment of the RCS has been successfully completed within long shutdown period. Working period was 5 months from 22 June to 27 November 2013</a:t>
            </a:r>
            <a:r>
              <a:rPr lang="en-US" altLang="ja-JP" sz="1600" dirty="0" smtClean="0">
                <a:cs typeface="Arial" panose="020B0604020202020204" pitchFamily="34" charset="0"/>
              </a:rPr>
              <a:t>.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en-US" altLang="ja-JP" sz="1600" dirty="0">
              <a:cs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ja-JP" sz="1600" dirty="0">
                <a:cs typeface="Arial" panose="020B0604020202020204" pitchFamily="34" charset="0"/>
              </a:rPr>
              <a:t>The alignment procedure for RCS </a:t>
            </a:r>
            <a:r>
              <a:rPr lang="en-US" altLang="ja-JP" sz="1600" dirty="0" err="1">
                <a:cs typeface="Arial" panose="020B0604020202020204" pitchFamily="34" charset="0"/>
              </a:rPr>
              <a:t>beamline</a:t>
            </a:r>
            <a:r>
              <a:rPr lang="en-US" altLang="ja-JP" sz="1600" dirty="0">
                <a:cs typeface="Arial" panose="020B0604020202020204" pitchFamily="34" charset="0"/>
              </a:rPr>
              <a:t> equipment was confirmed for the first time by the realignment and it was carried out</a:t>
            </a:r>
            <a:r>
              <a:rPr lang="en-US" altLang="ja-JP" sz="1600" dirty="0" smtClean="0">
                <a:cs typeface="Arial" panose="020B0604020202020204" pitchFamily="34" charset="0"/>
              </a:rPr>
              <a:t>.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en-US" altLang="ja-JP" sz="1600" dirty="0">
              <a:cs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ja-JP" sz="1600" dirty="0">
                <a:cs typeface="Arial" panose="020B0604020202020204" pitchFamily="34" charset="0"/>
              </a:rPr>
              <a:t>The magnets of the </a:t>
            </a:r>
            <a:r>
              <a:rPr lang="en-US" altLang="ja-JP" sz="1600" dirty="0" err="1">
                <a:cs typeface="Arial" panose="020B0604020202020204" pitchFamily="34" charset="0"/>
              </a:rPr>
              <a:t>beamline</a:t>
            </a:r>
            <a:r>
              <a:rPr lang="en-US" altLang="ja-JP" sz="1600" dirty="0">
                <a:cs typeface="Arial" panose="020B0604020202020204" pitchFamily="34" charset="0"/>
              </a:rPr>
              <a:t> were adjusted to within ±0.2mm.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ja-JP" sz="1600" dirty="0">
                <a:cs typeface="Arial" panose="020B0604020202020204" pitchFamily="34" charset="0"/>
              </a:rPr>
              <a:t>     </a:t>
            </a:r>
            <a:r>
              <a:rPr lang="en-US" altLang="ja-JP" sz="1600" dirty="0" smtClean="0">
                <a:cs typeface="Arial" panose="020B0604020202020204" pitchFamily="34" charset="0"/>
              </a:rPr>
              <a:t>   The </a:t>
            </a:r>
            <a:r>
              <a:rPr lang="en-US" altLang="ja-JP" sz="1600" dirty="0">
                <a:cs typeface="Arial" panose="020B0604020202020204" pitchFamily="34" charset="0"/>
              </a:rPr>
              <a:t>ceramic chambers were aimed to be adjusted within ±0.5mm.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ja-JP" sz="1600" dirty="0">
                <a:cs typeface="Arial" panose="020B0604020202020204" pitchFamily="34" charset="0"/>
              </a:rPr>
              <a:t>     </a:t>
            </a:r>
            <a:r>
              <a:rPr lang="en-US" altLang="ja-JP" sz="1600" dirty="0" smtClean="0">
                <a:cs typeface="Arial" panose="020B0604020202020204" pitchFamily="34" charset="0"/>
              </a:rPr>
              <a:t>    As </a:t>
            </a:r>
            <a:r>
              <a:rPr lang="en-US" altLang="ja-JP" sz="1600" dirty="0">
                <a:cs typeface="Arial" panose="020B0604020202020204" pitchFamily="34" charset="0"/>
              </a:rPr>
              <a:t>a result, a sufficient ring acceptance to achieve the 1MW operation was secured. </a:t>
            </a:r>
            <a:endParaRPr lang="en-US" altLang="ja-JP" sz="1600" dirty="0" smtClean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ja-JP" sz="16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ja-JP" sz="1600" dirty="0">
                <a:cs typeface="Arial" panose="020B0604020202020204" pitchFamily="34" charset="0"/>
              </a:rPr>
              <a:t>Beam commissioning started on January 30, 2014.</a:t>
            </a:r>
            <a:r>
              <a:rPr lang="ja-JP" altLang="en-US" sz="1600" dirty="0">
                <a:cs typeface="Arial" panose="020B0604020202020204" pitchFamily="34" charset="0"/>
              </a:rPr>
              <a:t> </a:t>
            </a:r>
            <a:r>
              <a:rPr lang="en-US" altLang="ja-JP" sz="1600" dirty="0">
                <a:cs typeface="Arial" panose="020B0604020202020204" pitchFamily="34" charset="0"/>
              </a:rPr>
              <a:t>RCS succeeded in injection of 400MeV beam from the upgraded </a:t>
            </a:r>
            <a:r>
              <a:rPr lang="en-US" altLang="ja-JP" sz="1600" dirty="0" err="1">
                <a:cs typeface="Arial" panose="020B0604020202020204" pitchFamily="34" charset="0"/>
              </a:rPr>
              <a:t>Linac</a:t>
            </a:r>
            <a:r>
              <a:rPr lang="en-US" altLang="ja-JP" sz="1600" dirty="0">
                <a:cs typeface="Arial" panose="020B0604020202020204" pitchFamily="34" charset="0"/>
              </a:rPr>
              <a:t>, and </a:t>
            </a:r>
            <a:r>
              <a:rPr lang="en-US" altLang="ja-JP" sz="1600" dirty="0" smtClean="0">
                <a:cs typeface="Arial" panose="020B0604020202020204" pitchFamily="34" charset="0"/>
              </a:rPr>
              <a:t>extraction </a:t>
            </a:r>
            <a:r>
              <a:rPr lang="en-US" altLang="ja-JP" sz="1600" dirty="0">
                <a:cs typeface="Arial" panose="020B0604020202020204" pitchFamily="34" charset="0"/>
              </a:rPr>
              <a:t>of 3GeV beam to MLF.</a:t>
            </a:r>
            <a:endParaRPr lang="en-US" altLang="ja-JP" sz="16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E1FDCB-309C-4F95-AB04-861B9F4D5124}" type="slidenum">
              <a:rPr lang="ja-JP" altLang="en-US" smtClean="0"/>
              <a:pPr>
                <a:defRPr/>
              </a:pPr>
              <a:t>16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/>
          <a:lstStyle/>
          <a:p>
            <a:r>
              <a:rPr kumimoji="1" lang="en-US" altLang="ja-JP" b="1" dirty="0" smtClean="0"/>
              <a:t>Thank you for your attention!!</a:t>
            </a:r>
            <a:endParaRPr kumimoji="1" lang="ja-JP" altLang="en-US" b="1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C56D50-349F-4EE6-85C1-AB124C8E6635}" type="slidenum">
              <a:rPr lang="ja-JP" altLang="en-US" smtClean="0"/>
              <a:pPr>
                <a:defRPr/>
              </a:pPr>
              <a:t>17</a:t>
            </a:fld>
            <a:endParaRPr lang="ja-JP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16" y="404664"/>
            <a:ext cx="9052568" cy="645195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kumimoji="1" lang="en-US" altLang="ja-JP" sz="3600" b="1" dirty="0" smtClean="0"/>
              <a:t>Introduction</a:t>
            </a:r>
            <a:endParaRPr kumimoji="1" lang="ja-JP" altLang="en-US" sz="36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C56D50-349F-4EE6-85C1-AB124C8E6635}" type="slidenum">
              <a:rPr lang="ja-JP" altLang="en-US" smtClean="0"/>
              <a:pPr>
                <a:defRPr/>
              </a:pPr>
              <a:t>2</a:t>
            </a:fld>
            <a:endParaRPr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99592" y="1863983"/>
            <a:ext cx="763284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latin typeface="+mn-lt"/>
              </a:rPr>
              <a:t>J-PARC </a:t>
            </a:r>
            <a:r>
              <a:rPr lang="en-US" altLang="ja-JP" sz="1600" dirty="0">
                <a:latin typeface="+mn-lt"/>
              </a:rPr>
              <a:t>3GeV RCS magnets suffered from the misalignment </a:t>
            </a:r>
            <a:r>
              <a:rPr lang="en-US" altLang="ja-JP" sz="1600" dirty="0" smtClean="0">
                <a:latin typeface="+mn-lt"/>
              </a:rPr>
              <a:t>from </a:t>
            </a:r>
            <a:r>
              <a:rPr lang="en-US" altLang="ja-JP" sz="1600" dirty="0">
                <a:latin typeface="+mn-lt"/>
              </a:rPr>
              <a:t>designed </a:t>
            </a:r>
            <a:r>
              <a:rPr lang="en-US" altLang="ja-JP" sz="1600" dirty="0" err="1">
                <a:latin typeface="+mn-lt"/>
              </a:rPr>
              <a:t>beamline</a:t>
            </a:r>
            <a:r>
              <a:rPr lang="en-US" altLang="ja-JP" sz="1600" dirty="0">
                <a:latin typeface="+mn-lt"/>
              </a:rPr>
              <a:t> caused by the earthquake in March, 2011.</a:t>
            </a:r>
          </a:p>
          <a:p>
            <a:endParaRPr lang="en-US" altLang="ja-JP" sz="1600" dirty="0" smtClean="0">
              <a:latin typeface="+mn-lt"/>
            </a:endParaRPr>
          </a:p>
          <a:p>
            <a:r>
              <a:rPr lang="en-US" altLang="ja-JP" sz="1600" dirty="0" smtClean="0">
                <a:latin typeface="+mn-lt"/>
              </a:rPr>
              <a:t>As the result of the obit calculation showed that the beam loss was acceptable for beam operation at 300kW. </a:t>
            </a:r>
          </a:p>
          <a:p>
            <a:r>
              <a:rPr lang="en-US" altLang="ja-JP" sz="1600" dirty="0" smtClean="0">
                <a:latin typeface="+mn-lt"/>
              </a:rPr>
              <a:t>Therefore, beam operation with the current placement was implemented until May, 2013.</a:t>
            </a:r>
            <a:endParaRPr lang="en-US" altLang="ja-JP" sz="1600" dirty="0">
              <a:latin typeface="+mn-lt"/>
            </a:endParaRPr>
          </a:p>
          <a:p>
            <a:r>
              <a:rPr lang="en-US" altLang="ja-JP" sz="1600" dirty="0" smtClean="0">
                <a:latin typeface="+mn-lt"/>
              </a:rPr>
              <a:t>As </a:t>
            </a:r>
            <a:r>
              <a:rPr lang="en-US" altLang="ja-JP" sz="1600" dirty="0">
                <a:latin typeface="+mn-lt"/>
              </a:rPr>
              <a:t>beam loss increased at </a:t>
            </a:r>
            <a:r>
              <a:rPr lang="en-US" altLang="ja-JP" sz="1600" dirty="0" smtClean="0">
                <a:latin typeface="+mn-lt"/>
              </a:rPr>
              <a:t>1 MW </a:t>
            </a:r>
            <a:r>
              <a:rPr lang="en-US" altLang="ja-JP" sz="1600" dirty="0">
                <a:latin typeface="+mn-lt"/>
              </a:rPr>
              <a:t>operation, </a:t>
            </a:r>
            <a:r>
              <a:rPr lang="en-US" altLang="ja-JP" sz="1600" dirty="0" err="1" smtClean="0">
                <a:latin typeface="+mn-lt"/>
              </a:rPr>
              <a:t>realignmnet</a:t>
            </a:r>
            <a:r>
              <a:rPr lang="en-US" altLang="ja-JP" sz="1600" dirty="0" smtClean="0">
                <a:latin typeface="+mn-lt"/>
              </a:rPr>
              <a:t> </a:t>
            </a:r>
            <a:r>
              <a:rPr lang="en-US" altLang="ja-JP" sz="1600" dirty="0">
                <a:latin typeface="+mn-lt"/>
              </a:rPr>
              <a:t>of </a:t>
            </a:r>
            <a:r>
              <a:rPr lang="en-US" altLang="ja-JP" sz="1600" dirty="0" err="1">
                <a:latin typeface="+mn-lt"/>
              </a:rPr>
              <a:t>beamlines</a:t>
            </a:r>
            <a:r>
              <a:rPr lang="en-US" altLang="ja-JP" sz="1600" dirty="0">
                <a:latin typeface="+mn-lt"/>
              </a:rPr>
              <a:t> was necessary.</a:t>
            </a:r>
          </a:p>
          <a:p>
            <a:endParaRPr lang="en-US" altLang="ja-JP" sz="1600" dirty="0">
              <a:latin typeface="+mn-lt"/>
            </a:endParaRPr>
          </a:p>
          <a:p>
            <a:r>
              <a:rPr lang="en-US" altLang="ja-JP" sz="1600" dirty="0" smtClean="0">
                <a:latin typeface="+mn-lt"/>
              </a:rPr>
              <a:t>In </a:t>
            </a:r>
            <a:r>
              <a:rPr lang="en-US" altLang="ja-JP" sz="1600" dirty="0">
                <a:latin typeface="+mn-lt"/>
              </a:rPr>
              <a:t>addition to realignment of magnets, alignment for ducts of vacuum devices was implemented in order to secure the ring acceptance.</a:t>
            </a:r>
          </a:p>
          <a:p>
            <a:endParaRPr lang="en-US" altLang="ja-JP" sz="1600" dirty="0">
              <a:latin typeface="+mn-lt"/>
            </a:endParaRPr>
          </a:p>
          <a:p>
            <a:r>
              <a:rPr lang="en-US" altLang="ja-JP" sz="1600" dirty="0" smtClean="0">
                <a:latin typeface="+mn-lt"/>
              </a:rPr>
              <a:t>In </a:t>
            </a:r>
            <a:r>
              <a:rPr lang="en-US" altLang="ja-JP" sz="1600" dirty="0">
                <a:latin typeface="+mn-lt"/>
              </a:rPr>
              <a:t>this </a:t>
            </a:r>
            <a:r>
              <a:rPr lang="en-US" altLang="ja-JP" sz="1600" dirty="0" smtClean="0">
                <a:latin typeface="+mn-lt"/>
              </a:rPr>
              <a:t>presentation </a:t>
            </a:r>
            <a:r>
              <a:rPr lang="en-US" altLang="ja-JP" sz="1600" dirty="0">
                <a:latin typeface="+mn-lt"/>
              </a:rPr>
              <a:t>the method and result of the realignment of RCS </a:t>
            </a:r>
            <a:r>
              <a:rPr lang="en-US" altLang="ja-JP" sz="1600" dirty="0" err="1">
                <a:latin typeface="+mn-lt"/>
              </a:rPr>
              <a:t>beamline</a:t>
            </a:r>
            <a:r>
              <a:rPr lang="en-US" altLang="ja-JP" sz="1600" dirty="0">
                <a:latin typeface="+mn-lt"/>
              </a:rPr>
              <a:t> implemented last year will be reported</a:t>
            </a:r>
            <a:r>
              <a:rPr lang="en-US" altLang="ja-JP" sz="1600" dirty="0" smtClean="0">
                <a:latin typeface="+mn-lt"/>
              </a:rPr>
              <a:t>.</a:t>
            </a:r>
            <a:endParaRPr lang="ja-JP" altLang="ja-JP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479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979713" y="260648"/>
            <a:ext cx="4968551" cy="432048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ja-JP" sz="2000" b="1" dirty="0" smtClean="0">
                <a:latin typeface="+mj-lt"/>
                <a:ea typeface="+mj-ea"/>
                <a:cs typeface="+mj-cs"/>
              </a:rPr>
              <a:t>Placement of the </a:t>
            </a:r>
            <a:r>
              <a:rPr lang="en-US" altLang="ja-JP" sz="2000" b="1" dirty="0" err="1" smtClean="0">
                <a:latin typeface="+mj-lt"/>
                <a:ea typeface="+mj-ea"/>
                <a:cs typeface="+mj-cs"/>
              </a:rPr>
              <a:t>beamline</a:t>
            </a:r>
            <a:r>
              <a:rPr lang="en-US" altLang="ja-JP" sz="2000" b="1" dirty="0" smtClean="0">
                <a:latin typeface="+mj-lt"/>
                <a:ea typeface="+mj-ea"/>
                <a:cs typeface="+mj-cs"/>
              </a:rPr>
              <a:t> for </a:t>
            </a:r>
            <a:r>
              <a:rPr lang="en-US" altLang="ja-JP" sz="2000" b="1" dirty="0">
                <a:latin typeface="+mj-lt"/>
                <a:ea typeface="+mj-ea"/>
                <a:cs typeface="+mj-cs"/>
              </a:rPr>
              <a:t>RCS</a:t>
            </a:r>
            <a:endParaRPr lang="ja-JP" altLang="en-US" sz="20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15363" name="Picture 18" descr="rcs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842987"/>
            <a:ext cx="7623175" cy="539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94" descr="C:\Users\morishita\AppData\Local\Microsoft\Windows\Temporary Internet Files\Content.IE5\36LHC5MK\MC90004610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377950" y="1293813"/>
            <a:ext cx="75565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8CCF48-5707-4160-8FA8-567337C727D9}" type="slidenum">
              <a:rPr lang="ja-JP" altLang="en-US" smtClean="0"/>
              <a:pPr>
                <a:defRPr/>
              </a:pPr>
              <a:t>3</a:t>
            </a:fld>
            <a:endParaRPr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148064" y="5589240"/>
            <a:ext cx="277031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Injetced</a:t>
            </a:r>
            <a:r>
              <a:rPr kumimoji="1" lang="en-US" altLang="ja-JP" dirty="0" smtClean="0"/>
              <a:t> beam energy : 400 </a:t>
            </a:r>
            <a:r>
              <a:rPr kumimoji="1" lang="en-US" altLang="ja-JP" dirty="0" err="1" smtClean="0"/>
              <a:t>MeV</a:t>
            </a:r>
            <a:endParaRPr kumimoji="1" lang="en-US" altLang="ja-JP" dirty="0" smtClean="0"/>
          </a:p>
          <a:p>
            <a:r>
              <a:rPr lang="en-US" altLang="ja-JP" dirty="0" smtClean="0"/>
              <a:t>Extracted beam energy : 3 </a:t>
            </a:r>
            <a:r>
              <a:rPr lang="en-US" altLang="ja-JP" dirty="0" err="1" smtClean="0"/>
              <a:t>GeV</a:t>
            </a:r>
            <a:endParaRPr lang="en-US" altLang="ja-JP" dirty="0" smtClean="0"/>
          </a:p>
          <a:p>
            <a:r>
              <a:rPr kumimoji="1" lang="en-US" altLang="ja-JP" dirty="0" smtClean="0"/>
              <a:t>Circumference : 348.333 mm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図 30" descr="RCS_fig_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3771900" cy="502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テキスト ボックス 30"/>
          <p:cNvSpPr txBox="1">
            <a:spLocks noChangeArrowheads="1"/>
          </p:cNvSpPr>
          <p:nvPr/>
        </p:nvSpPr>
        <p:spPr bwMode="auto">
          <a:xfrm>
            <a:off x="539998" y="5805264"/>
            <a:ext cx="35279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b="1" dirty="0">
                <a:latin typeface="Calibri" pitchFamily="34" charset="0"/>
              </a:rPr>
              <a:t>Misalignment of RCS magnets before/after  </a:t>
            </a:r>
            <a:endParaRPr lang="en-US" altLang="ja-JP" b="1" dirty="0" smtClean="0">
              <a:latin typeface="Calibri" pitchFamily="34" charset="0"/>
            </a:endParaRPr>
          </a:p>
          <a:p>
            <a:pPr eaLnBrk="1" hangingPunct="1"/>
            <a:r>
              <a:rPr lang="en-US" altLang="ja-JP" b="1" dirty="0" smtClean="0">
                <a:latin typeface="Calibri" pitchFamily="34" charset="0"/>
              </a:rPr>
              <a:t>the </a:t>
            </a:r>
            <a:r>
              <a:rPr lang="en-US" altLang="ja-JP" b="1" dirty="0">
                <a:latin typeface="Calibri" pitchFamily="34" charset="0"/>
              </a:rPr>
              <a:t>earthquake</a:t>
            </a:r>
            <a:endParaRPr lang="ja-JP" altLang="en-US" b="1" dirty="0">
              <a:latin typeface="Calibri" pitchFamily="34" charset="0"/>
            </a:endParaRPr>
          </a:p>
        </p:txBody>
      </p:sp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574873" y="6237312"/>
            <a:ext cx="34210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127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ja-JP" sz="1200" dirty="0">
                <a:latin typeface="+mj-lt"/>
              </a:rPr>
              <a:t>Black dots are values taken before and red dots are values taken after the earthquake.</a:t>
            </a:r>
            <a:endParaRPr lang="en-US" altLang="ja-JP" sz="1200" dirty="0">
              <a:latin typeface="+mj-lt"/>
              <a:ea typeface="Times" pitchFamily="18" charset="0"/>
              <a:cs typeface="Times New Roman" pitchFamily="18" charset="0"/>
            </a:endParaRPr>
          </a:p>
        </p:txBody>
      </p:sp>
      <p:sp>
        <p:nvSpPr>
          <p:cNvPr id="16389" name="Rectangle 1"/>
          <p:cNvSpPr>
            <a:spLocks noChangeArrowheads="1"/>
          </p:cNvSpPr>
          <p:nvPr/>
        </p:nvSpPr>
        <p:spPr bwMode="auto">
          <a:xfrm>
            <a:off x="4428233" y="1628800"/>
            <a:ext cx="4464247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 sz="1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GB" altLang="ja-JP" sz="1600" dirty="0" smtClean="0">
                <a:latin typeface="+mn-lt"/>
                <a:cs typeface="Arial" panose="020B0604020202020204" pitchFamily="34" charset="0"/>
              </a:rPr>
              <a:t>The survey of the RCS magnets was carried out using a laser tracker and a digital level.</a:t>
            </a:r>
          </a:p>
          <a:p>
            <a:pPr eaLnBrk="1" hangingPunct="1"/>
            <a:endParaRPr lang="en-GB" altLang="ja-JP" sz="1600" dirty="0" smtClean="0">
              <a:latin typeface="+mn-lt"/>
              <a:cs typeface="Arial" panose="020B0604020202020204" pitchFamily="34" charset="0"/>
            </a:endParaRPr>
          </a:p>
          <a:p>
            <a:pPr eaLnBrk="1" hangingPunct="1"/>
            <a:r>
              <a:rPr lang="en-GB" altLang="ja-JP" sz="1600" dirty="0" smtClean="0">
                <a:latin typeface="+mn-lt"/>
                <a:cs typeface="Arial" panose="020B0604020202020204" pitchFamily="34" charset="0"/>
              </a:rPr>
              <a:t>It was about 3 mm displacement to horizontal direction before the earthquake.</a:t>
            </a:r>
          </a:p>
          <a:p>
            <a:pPr eaLnBrk="1" hangingPunct="1"/>
            <a:r>
              <a:rPr lang="en-GB" altLang="ja-JP" sz="1600" dirty="0" smtClean="0">
                <a:latin typeface="+mn-lt"/>
                <a:cs typeface="Arial" panose="020B0604020202020204" pitchFamily="34" charset="0"/>
              </a:rPr>
              <a:t>Expect for that, displacement was small.</a:t>
            </a:r>
            <a:endParaRPr lang="en-GB" altLang="ja-JP" sz="1600" dirty="0">
              <a:latin typeface="+mn-lt"/>
              <a:cs typeface="Arial" panose="020B0604020202020204" pitchFamily="34" charset="0"/>
            </a:endParaRPr>
          </a:p>
          <a:p>
            <a:pPr eaLnBrk="1" hangingPunct="1"/>
            <a:endParaRPr lang="en-US" altLang="ja-JP" sz="1600" dirty="0" smtClean="0">
              <a:latin typeface="+mn-lt"/>
            </a:endParaRPr>
          </a:p>
          <a:p>
            <a:pPr eaLnBrk="1" hangingPunct="1"/>
            <a:r>
              <a:rPr lang="en-US" altLang="ja-JP" sz="1600" dirty="0" smtClean="0">
                <a:latin typeface="+mn-lt"/>
              </a:rPr>
              <a:t>Horizontal </a:t>
            </a:r>
            <a:r>
              <a:rPr lang="en-US" altLang="ja-JP" sz="1600" dirty="0">
                <a:latin typeface="+mn-lt"/>
              </a:rPr>
              <a:t>direction moved largely from the extraction straight section to the injection straight section after the earthquake.</a:t>
            </a:r>
            <a:endParaRPr lang="en-US" altLang="ja-JP" sz="1600" dirty="0">
              <a:latin typeface="+mn-lt"/>
              <a:cs typeface="Times" pitchFamily="18" charset="0"/>
            </a:endParaRPr>
          </a:p>
          <a:p>
            <a:pPr eaLnBrk="1" hangingPunct="1"/>
            <a:endParaRPr lang="en-GB" altLang="ja-JP" sz="1600" dirty="0">
              <a:latin typeface="+mn-lt"/>
              <a:cs typeface="Arial" panose="020B0604020202020204" pitchFamily="34" charset="0"/>
            </a:endParaRPr>
          </a:p>
          <a:p>
            <a:pPr eaLnBrk="1" hangingPunct="1"/>
            <a:r>
              <a:rPr lang="en-GB" altLang="ja-JP" sz="1600" dirty="0">
                <a:latin typeface="+mn-lt"/>
                <a:cs typeface="Arial" panose="020B0604020202020204" pitchFamily="34" charset="0"/>
              </a:rPr>
              <a:t>As the result, it was found out that the maximum </a:t>
            </a:r>
            <a:r>
              <a:rPr lang="en-GB" altLang="ja-JP" sz="1600" dirty="0" smtClean="0">
                <a:latin typeface="+mn-lt"/>
                <a:cs typeface="Arial" panose="020B0604020202020204" pitchFamily="34" charset="0"/>
              </a:rPr>
              <a:t>displacement</a:t>
            </a:r>
            <a:r>
              <a:rPr lang="ja-JP" altLang="en-US" sz="16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ja-JP" sz="1600" dirty="0" smtClean="0">
                <a:latin typeface="+mn-lt"/>
                <a:cs typeface="Arial" panose="020B0604020202020204" pitchFamily="34" charset="0"/>
              </a:rPr>
              <a:t>from design value</a:t>
            </a:r>
            <a:r>
              <a:rPr lang="en-GB" altLang="ja-JP" sz="16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GB" altLang="ja-JP" sz="1600" dirty="0">
                <a:latin typeface="+mn-lt"/>
                <a:cs typeface="Arial" panose="020B0604020202020204" pitchFamily="34" charset="0"/>
              </a:rPr>
              <a:t>of magnets </a:t>
            </a:r>
          </a:p>
          <a:p>
            <a:pPr eaLnBrk="1" hangingPunct="1"/>
            <a:r>
              <a:rPr lang="en-GB" altLang="ja-JP" sz="1600" dirty="0">
                <a:latin typeface="+mn-lt"/>
                <a:cs typeface="Arial" panose="020B0604020202020204" pitchFamily="34" charset="0"/>
              </a:rPr>
              <a:t>        about </a:t>
            </a:r>
            <a:r>
              <a:rPr lang="en-GB" altLang="ja-JP" sz="1600" dirty="0" smtClean="0">
                <a:latin typeface="+mn-lt"/>
                <a:cs typeface="Arial" panose="020B0604020202020204" pitchFamily="34" charset="0"/>
              </a:rPr>
              <a:t>6.0 </a:t>
            </a:r>
            <a:r>
              <a:rPr lang="en-GB" altLang="ja-JP" sz="1600" dirty="0">
                <a:latin typeface="+mn-lt"/>
                <a:cs typeface="Arial" panose="020B0604020202020204" pitchFamily="34" charset="0"/>
              </a:rPr>
              <a:t>mm in horizontal direction</a:t>
            </a:r>
            <a:r>
              <a:rPr lang="en-GB" altLang="ja-JP" sz="1600" dirty="0" smtClean="0">
                <a:latin typeface="+mn-lt"/>
                <a:cs typeface="Arial" panose="020B0604020202020204" pitchFamily="34" charset="0"/>
              </a:rPr>
              <a:t>, </a:t>
            </a:r>
            <a:endParaRPr lang="en-GB" altLang="ja-JP" sz="1600" dirty="0">
              <a:latin typeface="+mn-lt"/>
              <a:cs typeface="Arial" panose="020B0604020202020204" pitchFamily="34" charset="0"/>
            </a:endParaRPr>
          </a:p>
          <a:p>
            <a:pPr eaLnBrk="1" hangingPunct="1"/>
            <a:r>
              <a:rPr lang="en-GB" altLang="ja-JP" sz="1600" dirty="0">
                <a:latin typeface="+mn-lt"/>
                <a:cs typeface="Arial" panose="020B0604020202020204" pitchFamily="34" charset="0"/>
              </a:rPr>
              <a:t>        about </a:t>
            </a:r>
            <a:r>
              <a:rPr lang="en-GB" altLang="ja-JP" sz="1600" dirty="0" smtClean="0">
                <a:latin typeface="+mn-lt"/>
                <a:cs typeface="Arial" panose="020B0604020202020204" pitchFamily="34" charset="0"/>
              </a:rPr>
              <a:t>2.8 </a:t>
            </a:r>
            <a:r>
              <a:rPr lang="en-GB" altLang="ja-JP" sz="1600" dirty="0">
                <a:latin typeface="+mn-lt"/>
                <a:cs typeface="Arial" panose="020B0604020202020204" pitchFamily="34" charset="0"/>
              </a:rPr>
              <a:t>mm in vertical direction </a:t>
            </a:r>
            <a:r>
              <a:rPr lang="en-GB" altLang="ja-JP" sz="1600" dirty="0" smtClean="0">
                <a:latin typeface="+mn-lt"/>
                <a:cs typeface="Arial" panose="020B0604020202020204" pitchFamily="34" charset="0"/>
              </a:rPr>
              <a:t>  </a:t>
            </a:r>
            <a:endParaRPr lang="en-GB" altLang="ja-JP" sz="1600" dirty="0">
              <a:latin typeface="+mn-lt"/>
              <a:cs typeface="Arial" panose="020B0604020202020204" pitchFamily="34" charset="0"/>
            </a:endParaRPr>
          </a:p>
          <a:p>
            <a:pPr eaLnBrk="1" hangingPunct="1"/>
            <a:r>
              <a:rPr lang="en-GB" altLang="ja-JP" sz="1600" dirty="0">
                <a:latin typeface="+mn-lt"/>
                <a:cs typeface="Arial" panose="020B0604020202020204" pitchFamily="34" charset="0"/>
              </a:rPr>
              <a:t>and about </a:t>
            </a:r>
            <a:r>
              <a:rPr lang="en-GB" altLang="ja-JP" sz="1600" dirty="0" smtClean="0">
                <a:latin typeface="+mn-lt"/>
                <a:cs typeface="Arial" panose="020B0604020202020204" pitchFamily="34" charset="0"/>
              </a:rPr>
              <a:t>2.8 </a:t>
            </a:r>
            <a:r>
              <a:rPr lang="en-GB" altLang="ja-JP" sz="1600" dirty="0">
                <a:latin typeface="+mn-lt"/>
                <a:cs typeface="Arial" panose="020B0604020202020204" pitchFamily="34" charset="0"/>
              </a:rPr>
              <a:t>mm in longitudinal direction. </a:t>
            </a:r>
            <a:endParaRPr lang="en-GB" altLang="ja-JP" sz="1600" dirty="0" smtClean="0">
              <a:latin typeface="+mn-lt"/>
              <a:cs typeface="Arial" panose="020B0604020202020204" pitchFamily="34" charset="0"/>
            </a:endParaRPr>
          </a:p>
          <a:p>
            <a:pPr eaLnBrk="1" hangingPunct="1"/>
            <a:endParaRPr lang="en-GB" altLang="ja-JP" sz="1600" dirty="0">
              <a:latin typeface="+mn-lt"/>
              <a:cs typeface="Arial" panose="020B0604020202020204" pitchFamily="34" charset="0"/>
            </a:endParaRPr>
          </a:p>
          <a:p>
            <a:pPr eaLnBrk="1" hangingPunct="1"/>
            <a:r>
              <a:rPr lang="en-US" altLang="ja-JP" sz="1600" dirty="0" smtClean="0">
                <a:latin typeface="+mn-lt"/>
                <a:cs typeface="Arial" panose="020B0604020202020204" pitchFamily="34" charset="0"/>
              </a:rPr>
              <a:t>The circumference</a:t>
            </a:r>
            <a:r>
              <a:rPr lang="ja-JP" altLang="en-US" sz="16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ja-JP" sz="1600" dirty="0" smtClean="0">
                <a:latin typeface="+mn-lt"/>
                <a:cs typeface="Arial" panose="020B0604020202020204" pitchFamily="34" charset="0"/>
              </a:rPr>
              <a:t>of RCS ring expanded by 10.4mm.</a:t>
            </a:r>
            <a:endParaRPr lang="ja-JP" altLang="ja-JP" sz="16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6390" name="正方形/長方形 5"/>
          <p:cNvSpPr>
            <a:spLocks noChangeArrowheads="1"/>
          </p:cNvSpPr>
          <p:nvPr/>
        </p:nvSpPr>
        <p:spPr bwMode="auto">
          <a:xfrm>
            <a:off x="46801" y="159157"/>
            <a:ext cx="8989695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 sz="1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GB" altLang="ja-JP" sz="3600" b="1" dirty="0">
                <a:latin typeface="Calibri" pitchFamily="34" charset="0"/>
              </a:rPr>
              <a:t>Misalignment caused by the earthquake</a:t>
            </a:r>
            <a:endParaRPr lang="ja-JP" altLang="en-US" sz="3600" b="1" dirty="0">
              <a:latin typeface="Calibri" pitchFamily="34" charset="0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2800A6-A340-40F6-AB87-9C96333E9A2C}" type="slidenum">
              <a:rPr lang="ja-JP" altLang="en-US" smtClean="0"/>
              <a:pPr>
                <a:defRPr/>
              </a:pPr>
              <a:t>4</a:t>
            </a:fld>
            <a:endParaRPr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3984980" y="4797152"/>
            <a:ext cx="5405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ja-JP" sz="16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ja-JP" sz="1600" dirty="0" err="1" smtClean="0">
                <a:latin typeface="+mn-lt"/>
                <a:cs typeface="Arial" panose="020B0604020202020204" pitchFamily="34" charset="0"/>
              </a:rPr>
              <a:t>Δx</a:t>
            </a:r>
            <a:r>
              <a:rPr lang="en-US" altLang="ja-JP" sz="16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ja-JP" sz="1600" dirty="0" smtClean="0">
                <a:latin typeface="+mn-lt"/>
                <a:cs typeface="Arial" panose="020B0604020202020204" pitchFamily="34" charset="0"/>
              </a:rPr>
              <a:t>;</a:t>
            </a:r>
          </a:p>
          <a:p>
            <a:r>
              <a:rPr lang="en-GB" altLang="ja-JP" sz="16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ja-JP" sz="1600" dirty="0" err="1" smtClean="0">
                <a:latin typeface="+mn-lt"/>
                <a:cs typeface="Arial" panose="020B0604020202020204" pitchFamily="34" charset="0"/>
              </a:rPr>
              <a:t>Δy</a:t>
            </a:r>
            <a:r>
              <a:rPr lang="en-US" altLang="ja-JP" sz="1600" dirty="0" smtClean="0">
                <a:latin typeface="+mn-lt"/>
                <a:cs typeface="Arial" panose="020B0604020202020204" pitchFamily="34" charset="0"/>
              </a:rPr>
              <a:t> ;</a:t>
            </a:r>
            <a:endParaRPr lang="en-US" altLang="ja-JP" sz="1600" dirty="0">
              <a:latin typeface="+mn-lt"/>
              <a:cs typeface="Arial" panose="020B0604020202020204" pitchFamily="34" charset="0"/>
            </a:endParaRPr>
          </a:p>
          <a:p>
            <a:r>
              <a:rPr lang="en-GB" altLang="ja-JP" sz="16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ja-JP" sz="1600" dirty="0" err="1" smtClean="0">
                <a:latin typeface="+mn-lt"/>
                <a:cs typeface="Arial" panose="020B0604020202020204" pitchFamily="34" charset="0"/>
              </a:rPr>
              <a:t>Δs</a:t>
            </a:r>
            <a:r>
              <a:rPr lang="en-US" altLang="ja-JP" sz="1600" dirty="0" smtClean="0">
                <a:latin typeface="+mn-lt"/>
                <a:cs typeface="Arial" panose="020B0604020202020204" pitchFamily="34" charset="0"/>
              </a:rPr>
              <a:t> ;</a:t>
            </a:r>
            <a:endParaRPr lang="ja-JP" altLang="en-US" sz="1600" dirty="0">
              <a:latin typeface="+mn-lt"/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4499992" y="980728"/>
            <a:ext cx="3816423" cy="432048"/>
          </a:xfrm>
          <a:prstGeom prst="rect">
            <a:avLst/>
          </a:prstGeom>
          <a:solidFill>
            <a:srgbClr val="92D050"/>
          </a:solidFill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Measurement of </a:t>
            </a:r>
            <a:r>
              <a:rPr lang="en-US" altLang="ja-JP" sz="2000" b="1" dirty="0" smtClean="0">
                <a:latin typeface="+mj-lt"/>
                <a:ea typeface="+mj-ea"/>
                <a:cs typeface="+mj-cs"/>
              </a:rPr>
              <a:t>the </a:t>
            </a: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magnets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95737" y="404664"/>
            <a:ext cx="4608511" cy="432048"/>
          </a:xfrm>
          <a:solidFill>
            <a:srgbClr val="92D050"/>
          </a:solidFill>
        </p:spPr>
        <p:txBody>
          <a:bodyPr/>
          <a:lstStyle/>
          <a:p>
            <a:r>
              <a:rPr lang="en-US" altLang="ja-JP" sz="2000" b="1" dirty="0" smtClean="0"/>
              <a:t>Measurement of the ceramic chambers</a:t>
            </a:r>
            <a:endParaRPr kumimoji="1" lang="ja-JP" altLang="en-US" sz="20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C56D50-349F-4EE6-85C1-AB124C8E6635}" type="slidenum">
              <a:rPr lang="ja-JP" altLang="en-US" smtClean="0"/>
              <a:pPr>
                <a:defRPr/>
              </a:pPr>
              <a:t>5</a:t>
            </a:fld>
            <a:endParaRPr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539552" y="1229851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latin typeface="+mn-lt"/>
              </a:rPr>
              <a:t>Ceramic chamber is used for a vacuum duct of RCS in order to reduce eddy current.</a:t>
            </a:r>
          </a:p>
          <a:p>
            <a:r>
              <a:rPr lang="en-US" altLang="ja-JP" sz="1600" dirty="0" smtClean="0">
                <a:latin typeface="+mn-lt"/>
              </a:rPr>
              <a:t>The </a:t>
            </a:r>
            <a:r>
              <a:rPr lang="en-US" altLang="ja-JP" sz="1600" dirty="0">
                <a:latin typeface="+mn-lt"/>
              </a:rPr>
              <a:t>measurement of displacement for the ceramic chambers of dipole and </a:t>
            </a:r>
            <a:r>
              <a:rPr lang="en-US" altLang="ja-JP" sz="1600" dirty="0" err="1">
                <a:latin typeface="+mn-lt"/>
              </a:rPr>
              <a:t>quadrupole</a:t>
            </a:r>
            <a:r>
              <a:rPr lang="en-US" altLang="ja-JP" sz="1600" dirty="0">
                <a:latin typeface="+mn-lt"/>
              </a:rPr>
              <a:t> magnets was also carried out using a laser tracker and </a:t>
            </a:r>
            <a:r>
              <a:rPr lang="en-US" altLang="ja-JP" sz="1600" dirty="0" smtClean="0">
                <a:latin typeface="+mn-lt"/>
              </a:rPr>
              <a:t>a measurement device </a:t>
            </a:r>
            <a:r>
              <a:rPr lang="en-US" altLang="ja-JP" sz="1600" dirty="0">
                <a:latin typeface="+mn-lt"/>
              </a:rPr>
              <a:t>of target in 2012 summer. </a:t>
            </a:r>
            <a:endParaRPr lang="ja-JP" altLang="en-US" sz="1600" dirty="0">
              <a:latin typeface="+mn-lt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611560" y="5169966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>
                <a:latin typeface="+mn-lt"/>
              </a:rPr>
              <a:t>Measurement of up/down stream parts of each ceramic chamber was implemented by attaching a measurement device on a titanium sleeve connecting ceramic part and flange part of a ceramic chamber. </a:t>
            </a:r>
            <a:endParaRPr lang="ja-JP" altLang="ja-JP" sz="1600" dirty="0">
              <a:latin typeface="+mn-lt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2531035"/>
            <a:ext cx="3072130" cy="2304098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2525995"/>
            <a:ext cx="3072130" cy="230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133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C56D50-349F-4EE6-85C1-AB124C8E6635}" type="slidenum">
              <a:rPr lang="ja-JP" altLang="en-US" smtClean="0"/>
              <a:pPr>
                <a:defRPr/>
              </a:pPr>
              <a:t>6</a:t>
            </a:fld>
            <a:endParaRPr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342078"/>
            <a:ext cx="3197088" cy="3261091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71126" y="342078"/>
            <a:ext cx="3273282" cy="3273282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799100" y="3625279"/>
            <a:ext cx="32688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Ceramic chambers of d</a:t>
            </a:r>
            <a:r>
              <a:rPr kumimoji="1" lang="en-US" altLang="ja-JP" b="1" dirty="0" smtClean="0"/>
              <a:t>ipole magnet</a:t>
            </a:r>
            <a:endParaRPr kumimoji="1" lang="ja-JP" altLang="en-US" b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788024" y="3625278"/>
            <a:ext cx="37160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Ceramic chambers of </a:t>
            </a:r>
            <a:r>
              <a:rPr lang="en-US" altLang="ja-JP" b="1" dirty="0" err="1" smtClean="0"/>
              <a:t>quadru</a:t>
            </a:r>
            <a:r>
              <a:rPr kumimoji="1" lang="en-US" altLang="ja-JP" b="1" dirty="0" err="1" smtClean="0"/>
              <a:t>pole</a:t>
            </a:r>
            <a:r>
              <a:rPr kumimoji="1" lang="en-US" altLang="ja-JP" b="1" dirty="0" smtClean="0"/>
              <a:t> magnet</a:t>
            </a:r>
            <a:endParaRPr kumimoji="1" lang="ja-JP" altLang="en-US" b="1" dirty="0"/>
          </a:p>
        </p:txBody>
      </p:sp>
      <p:sp>
        <p:nvSpPr>
          <p:cNvPr id="12" name="正方形/長方形 11"/>
          <p:cNvSpPr/>
          <p:nvPr/>
        </p:nvSpPr>
        <p:spPr>
          <a:xfrm>
            <a:off x="683568" y="4221088"/>
            <a:ext cx="78488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>
                <a:latin typeface="+mn-lt"/>
                <a:cs typeface="Arial" pitchFamily="34" charset="0"/>
              </a:rPr>
              <a:t>Alignment accuracy of ceramic chamber at the time of installation was within </a:t>
            </a:r>
            <a:r>
              <a:rPr lang="ja-JP" altLang="ja-JP" sz="1600" dirty="0">
                <a:latin typeface="+mn-lt"/>
                <a:cs typeface="Arial" pitchFamily="34" charset="0"/>
              </a:rPr>
              <a:t>±</a:t>
            </a:r>
            <a:r>
              <a:rPr lang="en-US" altLang="ja-JP" sz="1600" dirty="0">
                <a:latin typeface="+mn-lt"/>
                <a:cs typeface="Arial" pitchFamily="34" charset="0"/>
              </a:rPr>
              <a:t>0.5 mm. </a:t>
            </a:r>
            <a:r>
              <a:rPr lang="en-US" altLang="ja-JP" sz="1600" dirty="0" smtClean="0">
                <a:latin typeface="+mn-lt"/>
                <a:cs typeface="Arial" pitchFamily="34" charset="0"/>
              </a:rPr>
              <a:t>Ceramic </a:t>
            </a:r>
            <a:r>
              <a:rPr lang="en-US" altLang="ja-JP" sz="1600" dirty="0">
                <a:latin typeface="+mn-lt"/>
                <a:cs typeface="Arial" pitchFamily="34" charset="0"/>
              </a:rPr>
              <a:t>chamber shifted from the ideal position. </a:t>
            </a:r>
            <a:endParaRPr lang="en-US" altLang="ja-JP" sz="1600" dirty="0" smtClean="0">
              <a:latin typeface="+mn-lt"/>
              <a:cs typeface="Arial" pitchFamily="34" charset="0"/>
            </a:endParaRPr>
          </a:p>
          <a:p>
            <a:r>
              <a:rPr lang="en-US" altLang="ja-JP" sz="1600" dirty="0" smtClean="0">
                <a:latin typeface="+mn-lt"/>
                <a:cs typeface="Arial" pitchFamily="34" charset="0"/>
              </a:rPr>
              <a:t>It </a:t>
            </a:r>
            <a:r>
              <a:rPr lang="en-US" altLang="ja-JP" sz="1600" dirty="0">
                <a:latin typeface="+mn-lt"/>
                <a:cs typeface="Arial" pitchFamily="34" charset="0"/>
              </a:rPr>
              <a:t>is considered this displacement was mainly caused by the earthquake. </a:t>
            </a:r>
            <a:endParaRPr lang="en-US" altLang="ja-JP" sz="1600" dirty="0" smtClean="0">
              <a:latin typeface="+mn-lt"/>
              <a:cs typeface="Arial" pitchFamily="34" charset="0"/>
            </a:endParaRPr>
          </a:p>
          <a:p>
            <a:r>
              <a:rPr lang="ja-JP" altLang="en-US" sz="1600" dirty="0" smtClean="0">
                <a:latin typeface="+mn-lt"/>
                <a:cs typeface="Arial" pitchFamily="34" charset="0"/>
              </a:rPr>
              <a:t>⇒</a:t>
            </a:r>
            <a:r>
              <a:rPr lang="en-US" altLang="ja-JP" sz="1600" dirty="0" smtClean="0">
                <a:latin typeface="+mn-lt"/>
                <a:cs typeface="Arial" pitchFamily="34" charset="0"/>
              </a:rPr>
              <a:t>This </a:t>
            </a:r>
            <a:r>
              <a:rPr lang="en-US" altLang="ja-JP" sz="1600" dirty="0">
                <a:latin typeface="+mn-lt"/>
                <a:cs typeface="Arial" pitchFamily="34" charset="0"/>
              </a:rPr>
              <a:t>measurement date was used to evaluate the acceptance of the ceramic chamber. </a:t>
            </a:r>
            <a:endParaRPr lang="en-US" altLang="ja-JP" sz="1600" dirty="0" smtClean="0">
              <a:latin typeface="+mn-lt"/>
              <a:cs typeface="Arial" pitchFamily="34" charset="0"/>
            </a:endParaRPr>
          </a:p>
          <a:p>
            <a:endParaRPr lang="en-US" altLang="ja-JP" sz="1600" dirty="0">
              <a:latin typeface="+mn-lt"/>
              <a:cs typeface="Arial" pitchFamily="34" charset="0"/>
            </a:endParaRPr>
          </a:p>
          <a:p>
            <a:r>
              <a:rPr lang="en-US" altLang="ja-JP" sz="1600" dirty="0" smtClean="0">
                <a:latin typeface="+mn-lt"/>
                <a:cs typeface="Arial" pitchFamily="34" charset="0"/>
              </a:rPr>
              <a:t>Accordingly</a:t>
            </a:r>
            <a:r>
              <a:rPr lang="en-US" altLang="ja-JP" sz="1600" dirty="0">
                <a:latin typeface="+mn-lt"/>
                <a:cs typeface="Arial" pitchFamily="34" charset="0"/>
              </a:rPr>
              <a:t>, it was found out that for some ceramic chambers acceptance was not enough. Therefore realignment was necessary also for ceramic chambers.</a:t>
            </a:r>
            <a:endParaRPr lang="ja-JP" altLang="ja-JP" sz="1600" dirty="0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773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19" y="188640"/>
            <a:ext cx="9052562" cy="709715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kumimoji="1" lang="en-US" altLang="ja-JP" sz="3600" b="1" dirty="0" smtClean="0"/>
              <a:t>Strategy of the realignment</a:t>
            </a:r>
            <a:endParaRPr kumimoji="1" lang="ja-JP" altLang="en-US" sz="36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C56D50-349F-4EE6-85C1-AB124C8E6635}" type="slidenum">
              <a:rPr lang="ja-JP" altLang="en-US" smtClean="0"/>
              <a:pPr>
                <a:defRPr/>
              </a:pPr>
              <a:t>7</a:t>
            </a:fld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3731228"/>
            <a:ext cx="2652760" cy="2621064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6136" y="3731228"/>
            <a:ext cx="2652760" cy="2621064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539552" y="1268760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latin typeface="+mn-lt"/>
              </a:rPr>
              <a:t>The most difficult part was adjustment of magnets near the injection collimator, because this area has high radiation dose and workability was very low.</a:t>
            </a:r>
            <a:endParaRPr lang="en-US" altLang="ja-JP" sz="1600" dirty="0" smtClean="0">
              <a:latin typeface="+mn-lt"/>
            </a:endParaRPr>
          </a:p>
          <a:p>
            <a:r>
              <a:rPr lang="en-US" altLang="ja-JP" sz="1600" dirty="0" smtClean="0">
                <a:latin typeface="+mn-lt"/>
              </a:rPr>
              <a:t>Fortunately, relative displacement of all components at injection area was </a:t>
            </a:r>
            <a:r>
              <a:rPr lang="en-US" altLang="ja-JP" sz="1600" b="1" i="1" dirty="0" smtClean="0">
                <a:solidFill>
                  <a:srgbClr val="FF0000"/>
                </a:solidFill>
                <a:latin typeface="+mn-lt"/>
              </a:rPr>
              <a:t>less than ±0.2mm</a:t>
            </a:r>
            <a:r>
              <a:rPr lang="en-US" altLang="ja-JP" sz="1600" dirty="0" smtClean="0">
                <a:latin typeface="+mn-lt"/>
              </a:rPr>
              <a:t>. </a:t>
            </a:r>
          </a:p>
          <a:p>
            <a:r>
              <a:rPr kumimoji="1" lang="ja-JP" altLang="en-US" sz="1600" dirty="0" smtClean="0">
                <a:latin typeface="+mn-lt"/>
              </a:rPr>
              <a:t>⇒</a:t>
            </a:r>
            <a:r>
              <a:rPr kumimoji="1" lang="en-US" altLang="ja-JP" sz="1600" dirty="0" smtClean="0">
                <a:latin typeface="+mn-lt"/>
              </a:rPr>
              <a:t>Therefore, it was </a:t>
            </a:r>
            <a:r>
              <a:rPr lang="en-US" altLang="ja-JP" sz="1600" dirty="0">
                <a:latin typeface="+mn-lt"/>
                <a:cs typeface="Arial" panose="020B0604020202020204" pitchFamily="34" charset="0"/>
              </a:rPr>
              <a:t>decided that </a:t>
            </a:r>
            <a:r>
              <a:rPr lang="en-US" altLang="ja-JP" sz="1600" b="1" i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magnets in the injection straight section </a:t>
            </a:r>
            <a:r>
              <a:rPr lang="en-US" altLang="ja-JP" sz="1600" dirty="0">
                <a:latin typeface="+mn-lt"/>
                <a:cs typeface="Arial" panose="020B0604020202020204" pitchFamily="34" charset="0"/>
              </a:rPr>
              <a:t>would </a:t>
            </a:r>
            <a:r>
              <a:rPr lang="en-US" altLang="ja-JP" sz="1600" b="1" i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be fixed </a:t>
            </a:r>
            <a:r>
              <a:rPr lang="en-US" altLang="ja-JP" sz="1600" dirty="0">
                <a:latin typeface="+mn-lt"/>
                <a:cs typeface="Arial" panose="020B0604020202020204" pitchFamily="34" charset="0"/>
              </a:rPr>
              <a:t>and the rest magnets would be adjusted.  Height of the beam line was decided base on the magnets near the collimator (QDL4 and QFL5</a:t>
            </a:r>
            <a:r>
              <a:rPr lang="en-US" altLang="ja-JP" sz="1600" dirty="0" smtClean="0">
                <a:latin typeface="+mn-lt"/>
                <a:cs typeface="Arial" panose="020B0604020202020204" pitchFamily="34" charset="0"/>
              </a:rPr>
              <a:t>).</a:t>
            </a:r>
            <a:endParaRPr lang="en-US" altLang="ja-JP" sz="16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345347" y="5632212"/>
            <a:ext cx="2441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+mn-lt"/>
                <a:ea typeface="Times" pitchFamily="18" charset="0"/>
                <a:cs typeface="Arial" panose="020B0604020202020204" pitchFamily="34" charset="0"/>
              </a:rPr>
              <a:t>The displacement is magnified </a:t>
            </a:r>
            <a:endParaRPr lang="en-US" altLang="ja-JP" dirty="0" smtClean="0">
              <a:latin typeface="+mn-lt"/>
              <a:ea typeface="Times" pitchFamily="18" charset="0"/>
              <a:cs typeface="Arial" panose="020B0604020202020204" pitchFamily="34" charset="0"/>
            </a:endParaRPr>
          </a:p>
          <a:p>
            <a:r>
              <a:rPr lang="en-US" altLang="ja-JP" dirty="0" smtClean="0">
                <a:latin typeface="+mn-lt"/>
                <a:ea typeface="Times" pitchFamily="18" charset="0"/>
                <a:cs typeface="Arial" panose="020B0604020202020204" pitchFamily="34" charset="0"/>
              </a:rPr>
              <a:t>by </a:t>
            </a:r>
            <a:r>
              <a:rPr lang="en-US" altLang="ja-JP" dirty="0">
                <a:latin typeface="+mn-lt"/>
                <a:ea typeface="Times" pitchFamily="18" charset="0"/>
                <a:cs typeface="Arial" panose="020B0604020202020204" pitchFamily="34" charset="0"/>
              </a:rPr>
              <a:t>1000 for convenience</a:t>
            </a:r>
            <a:endParaRPr kumimoji="1" lang="ja-JP" altLang="en-US" dirty="0">
              <a:latin typeface="+mn-lt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11560" y="6280284"/>
            <a:ext cx="27336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>
                <a:latin typeface="+mn-lt"/>
                <a:cs typeface="Arial" panose="020B0604020202020204" pitchFamily="34" charset="0"/>
              </a:rPr>
              <a:t>Before coordinate </a:t>
            </a:r>
            <a:r>
              <a:rPr lang="en-US" altLang="ja-JP" sz="1600" b="1" dirty="0" smtClean="0">
                <a:latin typeface="+mn-lt"/>
                <a:cs typeface="Arial" panose="020B0604020202020204" pitchFamily="34" charset="0"/>
              </a:rPr>
              <a:t>adjustment</a:t>
            </a:r>
            <a:endParaRPr kumimoji="1" lang="ja-JP" altLang="en-US" sz="1600" b="1" dirty="0">
              <a:latin typeface="+mn-lt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839969" y="6330806"/>
            <a:ext cx="26049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>
                <a:latin typeface="+mn-lt"/>
                <a:cs typeface="Arial" panose="020B0604020202020204" pitchFamily="34" charset="0"/>
              </a:rPr>
              <a:t>After coordinate </a:t>
            </a:r>
            <a:r>
              <a:rPr lang="en-US" altLang="ja-JP" sz="1600" b="1" dirty="0" smtClean="0">
                <a:latin typeface="+mn-lt"/>
                <a:cs typeface="Arial" panose="020B0604020202020204" pitchFamily="34" charset="0"/>
              </a:rPr>
              <a:t>adjustment</a:t>
            </a:r>
            <a:endParaRPr lang="ja-JP" altLang="en-US" sz="16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289665" y="4026550"/>
            <a:ext cx="24400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+mn-lt"/>
                <a:cs typeface="Arial" panose="020B0604020202020204" pitchFamily="34" charset="0"/>
              </a:rPr>
              <a:t>Ring coordinate adjustment to </a:t>
            </a:r>
            <a:endParaRPr lang="en-US" altLang="ja-JP" dirty="0" smtClean="0">
              <a:latin typeface="+mn-lt"/>
              <a:cs typeface="Arial" panose="020B0604020202020204" pitchFamily="34" charset="0"/>
            </a:endParaRPr>
          </a:p>
          <a:p>
            <a:r>
              <a:rPr lang="en-US" altLang="ja-JP" dirty="0" smtClean="0">
                <a:latin typeface="+mn-lt"/>
                <a:cs typeface="Arial" panose="020B0604020202020204" pitchFamily="34" charset="0"/>
              </a:rPr>
              <a:t>keep </a:t>
            </a:r>
            <a:r>
              <a:rPr lang="en-US" altLang="ja-JP" dirty="0">
                <a:latin typeface="+mn-lt"/>
                <a:cs typeface="Arial" panose="020B0604020202020204" pitchFamily="34" charset="0"/>
              </a:rPr>
              <a:t>injection section</a:t>
            </a:r>
            <a:r>
              <a:rPr lang="en-US" altLang="ja-JP" dirty="0" smtClean="0">
                <a:latin typeface="+mn-lt"/>
                <a:cs typeface="Arial" panose="020B0604020202020204" pitchFamily="34" charset="0"/>
              </a:rPr>
              <a:t>.</a:t>
            </a:r>
            <a:endParaRPr kumimoji="1" lang="ja-JP" altLang="en-US" dirty="0">
              <a:latin typeface="+mn-lt"/>
            </a:endParaRPr>
          </a:p>
        </p:txBody>
      </p:sp>
      <p:sp>
        <p:nvSpPr>
          <p:cNvPr id="13" name="右矢印 12"/>
          <p:cNvSpPr/>
          <p:nvPr/>
        </p:nvSpPr>
        <p:spPr>
          <a:xfrm>
            <a:off x="3707904" y="4901452"/>
            <a:ext cx="1512168" cy="276644"/>
          </a:xfrm>
          <a:prstGeom prst="rightArrow">
            <a:avLst>
              <a:gd name="adj1" fmla="val 50000"/>
              <a:gd name="adj2" fmla="val 123025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555776" y="3140968"/>
            <a:ext cx="3888432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altLang="ja-JP" sz="2000" b="1" dirty="0">
                <a:latin typeface="+mj-lt"/>
              </a:rPr>
              <a:t>D</a:t>
            </a:r>
            <a:r>
              <a:rPr lang="en-US" altLang="ja-JP" sz="2000" b="1" dirty="0" smtClean="0">
                <a:latin typeface="+mj-lt"/>
              </a:rPr>
              <a:t>ecision of the RCS </a:t>
            </a:r>
            <a:r>
              <a:rPr lang="en-US" altLang="ja-JP" sz="2000" b="1" dirty="0">
                <a:latin typeface="+mj-lt"/>
              </a:rPr>
              <a:t>ring </a:t>
            </a:r>
            <a:r>
              <a:rPr lang="en-US" altLang="ja-JP" sz="2000" b="1" dirty="0" smtClean="0">
                <a:latin typeface="+mj-lt"/>
              </a:rPr>
              <a:t>coordinate</a:t>
            </a:r>
            <a:endParaRPr kumimoji="1" lang="ja-JP" altLang="en-US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594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C56D50-349F-4EE6-85C1-AB124C8E6635}" type="slidenum">
              <a:rPr lang="ja-JP" altLang="en-US" smtClean="0"/>
              <a:pPr>
                <a:defRPr/>
              </a:pPr>
              <a:t>8</a:t>
            </a:fld>
            <a:endParaRPr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617" y="1268760"/>
            <a:ext cx="4627701" cy="216512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98" y="4105189"/>
            <a:ext cx="4686218" cy="2204131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920287" y="404664"/>
            <a:ext cx="7397987" cy="40011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altLang="ja-JP" sz="2000" b="1" dirty="0">
                <a:latin typeface="+mj-lt"/>
              </a:rPr>
              <a:t>Displacement of magnets when  converted into new ring coordinate</a:t>
            </a:r>
            <a:endParaRPr lang="ja-JP" altLang="en-US" sz="2000" b="1" dirty="0">
              <a:latin typeface="+mj-lt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5004048" y="1772816"/>
            <a:ext cx="40324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ja-JP" sz="1600" dirty="0" smtClean="0">
                <a:latin typeface="+mn-lt"/>
                <a:cs typeface="Arial" panose="020B0604020202020204" pitchFamily="34" charset="0"/>
              </a:rPr>
              <a:t>T</a:t>
            </a:r>
            <a:r>
              <a:rPr lang="en-GB" altLang="ja-JP" sz="1600" dirty="0" smtClean="0">
                <a:latin typeface="+mn-lt"/>
                <a:cs typeface="Arial" panose="020B0604020202020204" pitchFamily="34" charset="0"/>
              </a:rPr>
              <a:t>he </a:t>
            </a:r>
            <a:r>
              <a:rPr lang="en-GB" altLang="ja-JP" sz="1600" dirty="0">
                <a:latin typeface="+mn-lt"/>
                <a:cs typeface="Arial" panose="020B0604020202020204" pitchFamily="34" charset="0"/>
              </a:rPr>
              <a:t>maximum displacement</a:t>
            </a:r>
            <a:r>
              <a:rPr lang="ja-JP" altLang="en-US" sz="16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ja-JP" sz="1600" dirty="0">
                <a:latin typeface="+mn-lt"/>
                <a:cs typeface="Arial" panose="020B0604020202020204" pitchFamily="34" charset="0"/>
              </a:rPr>
              <a:t>from </a:t>
            </a:r>
            <a:r>
              <a:rPr lang="en-US" altLang="ja-JP" sz="1600" dirty="0" smtClean="0">
                <a:latin typeface="+mn-lt"/>
                <a:cs typeface="Arial" panose="020B0604020202020204" pitchFamily="34" charset="0"/>
              </a:rPr>
              <a:t>new design </a:t>
            </a:r>
            <a:r>
              <a:rPr lang="en-US" altLang="ja-JP" sz="1600" dirty="0">
                <a:latin typeface="+mn-lt"/>
                <a:cs typeface="Arial" panose="020B0604020202020204" pitchFamily="34" charset="0"/>
              </a:rPr>
              <a:t>value</a:t>
            </a:r>
            <a:r>
              <a:rPr lang="en-GB" altLang="ja-JP" sz="1600" dirty="0">
                <a:latin typeface="+mn-lt"/>
                <a:cs typeface="Arial" panose="020B0604020202020204" pitchFamily="34" charset="0"/>
              </a:rPr>
              <a:t> of magnets </a:t>
            </a:r>
          </a:p>
          <a:p>
            <a:pPr eaLnBrk="1" hangingPunct="1"/>
            <a:r>
              <a:rPr lang="en-GB" altLang="ja-JP" sz="1600" dirty="0">
                <a:latin typeface="+mn-lt"/>
                <a:cs typeface="Arial" panose="020B0604020202020204" pitchFamily="34" charset="0"/>
              </a:rPr>
              <a:t>        about </a:t>
            </a:r>
            <a:r>
              <a:rPr lang="en-GB" altLang="ja-JP" sz="1600" dirty="0" smtClean="0">
                <a:latin typeface="+mn-lt"/>
                <a:cs typeface="Arial" panose="020B0604020202020204" pitchFamily="34" charset="0"/>
              </a:rPr>
              <a:t>10.9 </a:t>
            </a:r>
            <a:r>
              <a:rPr lang="en-GB" altLang="ja-JP" sz="1600" dirty="0">
                <a:latin typeface="+mn-lt"/>
                <a:cs typeface="Arial" panose="020B0604020202020204" pitchFamily="34" charset="0"/>
              </a:rPr>
              <a:t>mm in horizontal direction, </a:t>
            </a:r>
          </a:p>
          <a:p>
            <a:pPr eaLnBrk="1" hangingPunct="1"/>
            <a:r>
              <a:rPr lang="en-GB" altLang="ja-JP" sz="1600" dirty="0">
                <a:latin typeface="+mn-lt"/>
                <a:cs typeface="Arial" panose="020B0604020202020204" pitchFamily="34" charset="0"/>
              </a:rPr>
              <a:t>        about </a:t>
            </a:r>
            <a:r>
              <a:rPr lang="en-GB" altLang="ja-JP" sz="1600" dirty="0" smtClean="0">
                <a:latin typeface="+mn-lt"/>
                <a:cs typeface="Arial" panose="020B0604020202020204" pitchFamily="34" charset="0"/>
              </a:rPr>
              <a:t>8.6 </a:t>
            </a:r>
            <a:r>
              <a:rPr lang="en-GB" altLang="ja-JP" sz="1600" dirty="0">
                <a:latin typeface="+mn-lt"/>
                <a:cs typeface="Arial" panose="020B0604020202020204" pitchFamily="34" charset="0"/>
              </a:rPr>
              <a:t>mm in </a:t>
            </a:r>
            <a:r>
              <a:rPr lang="en-GB" altLang="ja-JP" sz="1600" dirty="0" smtClean="0">
                <a:latin typeface="+mn-lt"/>
                <a:cs typeface="Arial" panose="020B0604020202020204" pitchFamily="34" charset="0"/>
              </a:rPr>
              <a:t>longitudinal </a:t>
            </a:r>
            <a:r>
              <a:rPr lang="en-GB" altLang="ja-JP" sz="1600" dirty="0">
                <a:latin typeface="+mn-lt"/>
                <a:cs typeface="Arial" panose="020B0604020202020204" pitchFamily="34" charset="0"/>
              </a:rPr>
              <a:t>direction </a:t>
            </a:r>
          </a:p>
          <a:p>
            <a:pPr eaLnBrk="1" hangingPunct="1"/>
            <a:r>
              <a:rPr lang="en-GB" altLang="ja-JP" sz="1600" dirty="0">
                <a:latin typeface="+mn-lt"/>
                <a:cs typeface="Arial" panose="020B0604020202020204" pitchFamily="34" charset="0"/>
              </a:rPr>
              <a:t>and about </a:t>
            </a:r>
            <a:r>
              <a:rPr lang="en-GB" altLang="ja-JP" sz="1600" dirty="0" smtClean="0">
                <a:latin typeface="+mn-lt"/>
                <a:cs typeface="Arial" panose="020B0604020202020204" pitchFamily="34" charset="0"/>
              </a:rPr>
              <a:t>2.8 </a:t>
            </a:r>
            <a:r>
              <a:rPr lang="en-GB" altLang="ja-JP" sz="1600" dirty="0">
                <a:latin typeface="+mn-lt"/>
                <a:cs typeface="Arial" panose="020B0604020202020204" pitchFamily="34" charset="0"/>
              </a:rPr>
              <a:t>mm in </a:t>
            </a:r>
            <a:r>
              <a:rPr lang="en-GB" altLang="ja-JP" sz="1600" dirty="0" smtClean="0">
                <a:latin typeface="+mn-lt"/>
                <a:cs typeface="Arial" panose="020B0604020202020204" pitchFamily="34" charset="0"/>
              </a:rPr>
              <a:t>vertical </a:t>
            </a:r>
            <a:r>
              <a:rPr lang="en-GB" altLang="ja-JP" sz="1600" dirty="0">
                <a:latin typeface="+mn-lt"/>
                <a:cs typeface="Arial" panose="020B0604020202020204" pitchFamily="34" charset="0"/>
              </a:rPr>
              <a:t>direction. </a:t>
            </a:r>
            <a:endParaRPr lang="en-GB" altLang="ja-JP" sz="1600" dirty="0" smtClean="0">
              <a:latin typeface="+mn-lt"/>
              <a:cs typeface="Arial" panose="020B0604020202020204" pitchFamily="34" charset="0"/>
            </a:endParaRPr>
          </a:p>
          <a:p>
            <a:pPr eaLnBrk="1" hangingPunct="1"/>
            <a:endParaRPr lang="en-GB" altLang="ja-JP" sz="1600" dirty="0" smtClean="0">
              <a:latin typeface="+mn-lt"/>
              <a:cs typeface="Arial" panose="020B0604020202020204" pitchFamily="34" charset="0"/>
            </a:endParaRPr>
          </a:p>
          <a:p>
            <a:endParaRPr lang="en-US" altLang="ja-JP" sz="1600" dirty="0" smtClean="0">
              <a:latin typeface="+mn-lt"/>
              <a:cs typeface="Arial" panose="020B0604020202020204" pitchFamily="34" charset="0"/>
            </a:endParaRPr>
          </a:p>
          <a:p>
            <a:r>
              <a:rPr lang="en-US" altLang="ja-JP" sz="1600" dirty="0" smtClean="0">
                <a:latin typeface="+mn-lt"/>
                <a:cs typeface="Arial" panose="020B0604020202020204" pitchFamily="34" charset="0"/>
              </a:rPr>
              <a:t>Displacement </a:t>
            </a:r>
            <a:r>
              <a:rPr lang="en-US" altLang="ja-JP" sz="1600" dirty="0">
                <a:latin typeface="+mn-lt"/>
                <a:cs typeface="Arial" panose="020B0604020202020204" pitchFamily="34" charset="0"/>
              </a:rPr>
              <a:t>became bigger in the straight section between the extraction and RF due to the new coordinate. </a:t>
            </a:r>
            <a:endParaRPr lang="en-GB" altLang="ja-JP" sz="1600" dirty="0">
              <a:latin typeface="+mn-lt"/>
              <a:cs typeface="Arial" panose="020B0604020202020204" pitchFamily="34" charset="0"/>
            </a:endParaRPr>
          </a:p>
          <a:p>
            <a:pPr eaLnBrk="1" hangingPunct="1"/>
            <a:endParaRPr lang="en-GB" altLang="ja-JP" sz="1600" dirty="0" smtClean="0">
              <a:latin typeface="+mn-lt"/>
              <a:cs typeface="Arial" panose="020B0604020202020204" pitchFamily="34" charset="0"/>
            </a:endParaRPr>
          </a:p>
          <a:p>
            <a:pPr eaLnBrk="1" hangingPunct="1"/>
            <a:endParaRPr lang="en-GB" altLang="ja-JP" sz="1600" dirty="0" smtClean="0">
              <a:latin typeface="+mn-lt"/>
              <a:cs typeface="Arial" panose="020B0604020202020204" pitchFamily="34" charset="0"/>
            </a:endParaRPr>
          </a:p>
          <a:p>
            <a:r>
              <a:rPr lang="en-US" altLang="ja-JP" sz="1600" dirty="0">
                <a:latin typeface="+mn-lt"/>
              </a:rPr>
              <a:t>However this displacement can be adjusted sufficiently within the range of the magnets movement. 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965902" y="6242154"/>
            <a:ext cx="34503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 smtClean="0">
                <a:latin typeface="+mn-lt"/>
                <a:cs typeface="Arial" panose="020B0604020202020204" pitchFamily="34" charset="0"/>
              </a:rPr>
              <a:t>Displacement of the vertical direction</a:t>
            </a:r>
            <a:endParaRPr kumimoji="1" lang="ja-JP" altLang="en-US" sz="1600" b="1" dirty="0">
              <a:latin typeface="+mn-lt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89838" y="3356992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 smtClean="0">
                <a:latin typeface="+mn-lt"/>
                <a:cs typeface="Arial" panose="020B0604020202020204" pitchFamily="34" charset="0"/>
              </a:rPr>
              <a:t>Displacement of the horizontal and longitudinal </a:t>
            </a:r>
          </a:p>
          <a:p>
            <a:r>
              <a:rPr lang="en-US" altLang="ja-JP" sz="1600" b="1" dirty="0" smtClean="0">
                <a:latin typeface="+mn-lt"/>
                <a:cs typeface="Arial" panose="020B0604020202020204" pitchFamily="34" charset="0"/>
              </a:rPr>
              <a:t>direction</a:t>
            </a:r>
            <a:endParaRPr kumimoji="1" lang="ja-JP" altLang="en-US" sz="1600" b="1" dirty="0">
              <a:latin typeface="+mn-lt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599296" y="2245808"/>
            <a:ext cx="57579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ja-JP" sz="16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ja-JP" sz="1600" dirty="0" err="1" smtClean="0">
                <a:latin typeface="+mn-lt"/>
                <a:cs typeface="Arial" panose="020B0604020202020204" pitchFamily="34" charset="0"/>
              </a:rPr>
              <a:t>Δx</a:t>
            </a:r>
            <a:r>
              <a:rPr lang="en-US" altLang="ja-JP" sz="16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ja-JP" sz="1600" dirty="0" smtClean="0">
                <a:latin typeface="+mn-lt"/>
                <a:cs typeface="Arial" panose="020B0604020202020204" pitchFamily="34" charset="0"/>
              </a:rPr>
              <a:t>;</a:t>
            </a:r>
          </a:p>
          <a:p>
            <a:r>
              <a:rPr lang="en-GB" altLang="ja-JP" sz="16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ja-JP" sz="1600" dirty="0" smtClean="0">
                <a:latin typeface="+mn-lt"/>
                <a:cs typeface="Arial" panose="020B0604020202020204" pitchFamily="34" charset="0"/>
              </a:rPr>
              <a:t>Δs;</a:t>
            </a:r>
            <a:endParaRPr lang="en-US" altLang="ja-JP" sz="1600" dirty="0">
              <a:latin typeface="+mn-lt"/>
              <a:cs typeface="Arial" panose="020B0604020202020204" pitchFamily="34" charset="0"/>
            </a:endParaRPr>
          </a:p>
          <a:p>
            <a:r>
              <a:rPr lang="en-GB" altLang="ja-JP" sz="16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ja-JP" sz="1600" dirty="0" smtClean="0">
                <a:latin typeface="+mn-lt"/>
                <a:cs typeface="Arial" panose="020B0604020202020204" pitchFamily="34" charset="0"/>
              </a:rPr>
              <a:t>ΔH ;</a:t>
            </a:r>
            <a:endParaRPr lang="ja-JP" alt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506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C56D50-349F-4EE6-85C1-AB124C8E6635}" type="slidenum">
              <a:rPr lang="ja-JP" altLang="en-US" smtClean="0"/>
              <a:pPr>
                <a:defRPr/>
              </a:pPr>
              <a:t>9</a:t>
            </a:fld>
            <a:endParaRPr lang="ja-JP" altLang="en-US"/>
          </a:p>
        </p:txBody>
      </p:sp>
      <p:pic>
        <p:nvPicPr>
          <p:cNvPr id="5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0" y="1582713"/>
            <a:ext cx="9144000" cy="394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円/楕円 5"/>
          <p:cNvSpPr/>
          <p:nvPr/>
        </p:nvSpPr>
        <p:spPr>
          <a:xfrm>
            <a:off x="1060120" y="5681638"/>
            <a:ext cx="107950" cy="1079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1060120" y="5970563"/>
            <a:ext cx="107950" cy="1079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761670" y="5681638"/>
            <a:ext cx="107950" cy="107950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761670" y="5970563"/>
            <a:ext cx="107950" cy="107950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" name="テキスト ボックス 8"/>
          <p:cNvSpPr txBox="1">
            <a:spLocks noChangeArrowheads="1"/>
          </p:cNvSpPr>
          <p:nvPr/>
        </p:nvSpPr>
        <p:spPr bwMode="auto">
          <a:xfrm>
            <a:off x="1187624" y="5595416"/>
            <a:ext cx="40833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dirty="0" smtClean="0"/>
              <a:t>Acceptance including COD of  3mm and </a:t>
            </a:r>
            <a:r>
              <a:rPr lang="en-US" altLang="ja-JP" dirty="0" err="1" smtClean="0"/>
              <a:t>misaligment</a:t>
            </a:r>
            <a:endParaRPr lang="ja-JP" altLang="en-US" dirty="0"/>
          </a:p>
        </p:txBody>
      </p:sp>
      <p:sp>
        <p:nvSpPr>
          <p:cNvPr id="11" name="テキスト ボックス 9"/>
          <p:cNvSpPr txBox="1">
            <a:spLocks noChangeArrowheads="1"/>
          </p:cNvSpPr>
          <p:nvPr/>
        </p:nvSpPr>
        <p:spPr bwMode="auto">
          <a:xfrm>
            <a:off x="1187624" y="5883448"/>
            <a:ext cx="283000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dirty="0"/>
              <a:t>Acceptance </a:t>
            </a:r>
            <a:r>
              <a:rPr lang="en-US" altLang="ja-JP" dirty="0" smtClean="0"/>
              <a:t>including COD  of 3mm</a:t>
            </a:r>
            <a:endParaRPr lang="ja-JP" altLang="en-US" dirty="0"/>
          </a:p>
        </p:txBody>
      </p:sp>
      <p:sp>
        <p:nvSpPr>
          <p:cNvPr id="12" name="テキスト ボックス 10"/>
          <p:cNvSpPr txBox="1">
            <a:spLocks noChangeArrowheads="1"/>
          </p:cNvSpPr>
          <p:nvPr/>
        </p:nvSpPr>
        <p:spPr bwMode="auto">
          <a:xfrm>
            <a:off x="5837652" y="5543153"/>
            <a:ext cx="1916808" cy="694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dirty="0">
                <a:solidFill>
                  <a:srgbClr val="0000CC"/>
                </a:solidFill>
              </a:rPr>
              <a:t>Calculation conditions:</a:t>
            </a:r>
          </a:p>
          <a:p>
            <a:r>
              <a:rPr lang="ja-JP" altLang="en-US" sz="1200" dirty="0"/>
              <a:t>●</a:t>
            </a:r>
            <a:r>
              <a:rPr lang="ja-JP" altLang="en-US" dirty="0"/>
              <a:t>　</a:t>
            </a:r>
            <a:r>
              <a:rPr lang="en-US" altLang="ja-JP" dirty="0"/>
              <a:t>Large β</a:t>
            </a:r>
            <a:r>
              <a:rPr lang="ja-JP" altLang="en-US" dirty="0"/>
              <a:t> </a:t>
            </a:r>
            <a:r>
              <a:rPr lang="en-US" altLang="ja-JP" dirty="0"/>
              <a:t>operation</a:t>
            </a:r>
          </a:p>
          <a:p>
            <a:r>
              <a:rPr lang="ja-JP" altLang="en-US" sz="1200" dirty="0"/>
              <a:t>●</a:t>
            </a:r>
            <a:r>
              <a:rPr lang="ja-JP" altLang="en-US" dirty="0"/>
              <a:t>　</a:t>
            </a:r>
            <a:r>
              <a:rPr lang="en-US" altLang="ja-JP" dirty="0"/>
              <a:t>C.O.D. of 3 mm</a:t>
            </a:r>
            <a:endParaRPr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 rot="16200000">
            <a:off x="-1401054" y="3283490"/>
            <a:ext cx="333758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Calibri" panose="020F0502020204030204" pitchFamily="34" charset="0"/>
              </a:rPr>
              <a:t>Acceptance (π mm </a:t>
            </a:r>
            <a:r>
              <a:rPr kumimoji="1" lang="en-US" altLang="ja-JP" sz="2400" dirty="0" err="1" smtClean="0">
                <a:latin typeface="Calibri" panose="020F0502020204030204" pitchFamily="34" charset="0"/>
              </a:rPr>
              <a:t>mrad</a:t>
            </a:r>
            <a:r>
              <a:rPr kumimoji="1" lang="en-US" altLang="ja-JP" sz="2400" dirty="0" smtClean="0">
                <a:latin typeface="Calibri" panose="020F0502020204030204" pitchFamily="34" charset="0"/>
              </a:rPr>
              <a:t>)</a:t>
            </a:r>
            <a:endParaRPr kumimoji="1" lang="ja-JP" altLang="en-US" sz="2400" dirty="0">
              <a:latin typeface="Calibri" panose="020F050202020403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339752" y="359569"/>
            <a:ext cx="4176464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latin typeface="+mj-lt"/>
              </a:rPr>
              <a:t>Realignment of the ceramic chambers</a:t>
            </a:r>
            <a:endParaRPr kumimoji="1" lang="ja-JP" altLang="en-US" sz="2000" b="1" dirty="0">
              <a:latin typeface="+mj-lt"/>
            </a:endParaRPr>
          </a:p>
        </p:txBody>
      </p:sp>
      <p:sp>
        <p:nvSpPr>
          <p:cNvPr id="15" name="正方形/長方形 7"/>
          <p:cNvSpPr>
            <a:spLocks noChangeArrowheads="1"/>
          </p:cNvSpPr>
          <p:nvPr/>
        </p:nvSpPr>
        <p:spPr bwMode="auto">
          <a:xfrm>
            <a:off x="755576" y="849486"/>
            <a:ext cx="779460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1600" dirty="0">
                <a:latin typeface="+mn-lt"/>
              </a:rPr>
              <a:t>Ring acceptance must be secured to realize 1MW beam operation</a:t>
            </a:r>
            <a:r>
              <a:rPr lang="en-US" altLang="ja-JP" sz="1600" dirty="0" smtClean="0">
                <a:latin typeface="+mn-lt"/>
              </a:rPr>
              <a:t>.</a:t>
            </a:r>
          </a:p>
          <a:p>
            <a:pPr>
              <a:defRPr/>
            </a:pPr>
            <a:r>
              <a:rPr lang="en-US" altLang="ja-JP" sz="1600" dirty="0">
                <a:latin typeface="+mn-lt"/>
              </a:rPr>
              <a:t>Acceptance calculation was implemented in consideration of misalignment and </a:t>
            </a:r>
            <a:r>
              <a:rPr lang="en-US" altLang="ja-JP" sz="1600" dirty="0" smtClean="0">
                <a:latin typeface="+mn-lt"/>
              </a:rPr>
              <a:t>COD of 3mm for the ceramic </a:t>
            </a:r>
            <a:r>
              <a:rPr lang="en-US" altLang="ja-JP" sz="1600" dirty="0">
                <a:latin typeface="+mn-lt"/>
              </a:rPr>
              <a:t>chambers.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467544" y="6228020"/>
            <a:ext cx="83884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 smtClean="0">
                <a:latin typeface="+mn-lt"/>
              </a:rPr>
              <a:t>⇒</a:t>
            </a:r>
            <a:r>
              <a:rPr lang="en-US" altLang="ja-JP" sz="1600" dirty="0" smtClean="0">
                <a:latin typeface="+mn-lt"/>
              </a:rPr>
              <a:t>Acceptance can’t be secured mainly for </a:t>
            </a:r>
            <a:r>
              <a:rPr lang="en-US" altLang="ja-JP" sz="1600" dirty="0" err="1" smtClean="0">
                <a:latin typeface="+mn-lt"/>
              </a:rPr>
              <a:t>diapole</a:t>
            </a:r>
            <a:r>
              <a:rPr lang="en-US" altLang="ja-JP" sz="1600" dirty="0" smtClean="0">
                <a:latin typeface="+mn-lt"/>
              </a:rPr>
              <a:t> and </a:t>
            </a:r>
            <a:r>
              <a:rPr lang="en-US" altLang="ja-JP" sz="1600" dirty="0" err="1" smtClean="0">
                <a:latin typeface="+mn-lt"/>
              </a:rPr>
              <a:t>quadrupole</a:t>
            </a:r>
            <a:r>
              <a:rPr lang="en-US" altLang="ja-JP" sz="1600" dirty="0" smtClean="0">
                <a:latin typeface="+mn-lt"/>
              </a:rPr>
              <a:t> magnets (QFN, QFX). </a:t>
            </a:r>
          </a:p>
        </p:txBody>
      </p:sp>
    </p:spTree>
    <p:extLst>
      <p:ext uri="{BB962C8B-B14F-4D97-AF65-F5344CB8AC3E}">
        <p14:creationId xmlns:p14="http://schemas.microsoft.com/office/powerpoint/2010/main" xmlns="" val="17290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6950</TotalTime>
  <Words>1646</Words>
  <Application>Microsoft Office PowerPoint</Application>
  <PresentationFormat>画面に合わせる (4:3)</PresentationFormat>
  <Paragraphs>209</Paragraphs>
  <Slides>17</Slides>
  <Notes>4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18" baseType="lpstr">
      <vt:lpstr>Office テーマ</vt:lpstr>
      <vt:lpstr>Status Report of the Realignment for J-PARC 3GeV RCS</vt:lpstr>
      <vt:lpstr>Introduction</vt:lpstr>
      <vt:lpstr>スライド 3</vt:lpstr>
      <vt:lpstr>スライド 4</vt:lpstr>
      <vt:lpstr>Measurement of the ceramic chambers</vt:lpstr>
      <vt:lpstr>スライド 6</vt:lpstr>
      <vt:lpstr>Strategy of the realignment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Results of the realignment</vt:lpstr>
      <vt:lpstr>スライド 15</vt:lpstr>
      <vt:lpstr>Summary</vt:lpstr>
      <vt:lpstr>Thank you for your attention!!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tani</dc:creator>
  <cp:lastModifiedBy>Norio</cp:lastModifiedBy>
  <cp:revision>496</cp:revision>
  <cp:lastPrinted>2014-10-10T16:46:25Z</cp:lastPrinted>
  <dcterms:created xsi:type="dcterms:W3CDTF">2011-07-27T02:33:30Z</dcterms:created>
  <dcterms:modified xsi:type="dcterms:W3CDTF">2014-10-16T23:59:24Z</dcterms:modified>
</cp:coreProperties>
</file>