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28" r:id="rId2"/>
    <p:sldId id="472" r:id="rId3"/>
    <p:sldId id="463" r:id="rId4"/>
    <p:sldId id="388" r:id="rId5"/>
    <p:sldId id="389" r:id="rId6"/>
    <p:sldId id="417" r:id="rId7"/>
    <p:sldId id="465" r:id="rId8"/>
    <p:sldId id="437" r:id="rId9"/>
    <p:sldId id="470" r:id="rId10"/>
    <p:sldId id="455" r:id="rId11"/>
    <p:sldId id="445" r:id="rId12"/>
    <p:sldId id="468" r:id="rId13"/>
    <p:sldId id="467" r:id="rId14"/>
    <p:sldId id="466" r:id="rId15"/>
    <p:sldId id="459" r:id="rId16"/>
    <p:sldId id="418" r:id="rId17"/>
    <p:sldId id="421" r:id="rId18"/>
    <p:sldId id="452" r:id="rId19"/>
    <p:sldId id="458" r:id="rId20"/>
    <p:sldId id="474" r:id="rId21"/>
    <p:sldId id="462" r:id="rId22"/>
    <p:sldId id="447" r:id="rId23"/>
    <p:sldId id="473" r:id="rId24"/>
    <p:sldId id="471" r:id="rId25"/>
    <p:sldId id="439" r:id="rId26"/>
    <p:sldId id="448" r:id="rId27"/>
    <p:sldId id="438" r:id="rId28"/>
    <p:sldId id="469" r:id="rId29"/>
    <p:sldId id="460" r:id="rId30"/>
    <p:sldId id="424" r:id="rId31"/>
    <p:sldId id="457" r:id="rId32"/>
    <p:sldId id="475" r:id="rId33"/>
    <p:sldId id="429" r:id="rId3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1FF"/>
    <a:srgbClr val="0069B8"/>
    <a:srgbClr val="0066FF"/>
    <a:srgbClr val="C5E6FF"/>
    <a:srgbClr val="008FFA"/>
    <a:srgbClr val="57B7FF"/>
    <a:srgbClr val="009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7889" autoAdjust="0"/>
  </p:normalViewPr>
  <p:slideViewPr>
    <p:cSldViewPr snapToGrid="0">
      <p:cViewPr>
        <p:scale>
          <a:sx n="100" d="100"/>
          <a:sy n="100" d="100"/>
        </p:scale>
        <p:origin x="-1352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55" cy="4957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45" y="0"/>
            <a:ext cx="2945955" cy="4957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1766C-9A09-49E5-A8D8-D15AC2145357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830"/>
            <a:ext cx="2945955" cy="4957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45" y="9430830"/>
            <a:ext cx="2945955" cy="4957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99092-5B4C-4704-A371-280D5E42F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2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A27600-4971-416B-BD42-7E7FC116436B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CE305A8-185F-4F79-8AE6-3E9B28115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7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715495" y="6509166"/>
            <a:ext cx="428505" cy="2513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85B7B9-F1B6-4177-A0A9-707D5F404E3F}" type="slidenum">
              <a:rPr lang="pl-PL" sz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5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715495" y="6509166"/>
            <a:ext cx="428505" cy="2513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85B7B9-F1B6-4177-A0A9-707D5F404E3F}" type="slidenum">
              <a:rPr lang="pl-PL" sz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2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715495" y="6509166"/>
            <a:ext cx="428505" cy="2513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85B7B9-F1B6-4177-A0A9-707D5F404E3F}" type="slidenum">
              <a:rPr lang="pl-PL" sz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6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715495" y="6509166"/>
            <a:ext cx="428505" cy="2513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85B7B9-F1B6-4177-A0A9-707D5F404E3F}" type="slidenum">
              <a:rPr lang="pl-PL" sz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0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715495" y="6509166"/>
            <a:ext cx="428505" cy="2513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85B7B9-F1B6-4177-A0A9-707D5F404E3F}" type="slidenum">
              <a:rPr lang="pl-PL" sz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4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715495" y="6509166"/>
            <a:ext cx="428505" cy="2513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85B7B9-F1B6-4177-A0A9-707D5F404E3F}" type="slidenum">
              <a:rPr lang="pl-PL" sz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7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" name="Slide Number Placeholder 1"/>
          <p:cNvSpPr txBox="1">
            <a:spLocks/>
          </p:cNvSpPr>
          <p:nvPr userDrawn="1"/>
        </p:nvSpPr>
        <p:spPr>
          <a:xfrm>
            <a:off x="8715495" y="6509166"/>
            <a:ext cx="428505" cy="2513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85B7B9-F1B6-4177-A0A9-707D5F404E3F}" type="slidenum">
              <a:rPr lang="pl-PL" sz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0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8715495" y="6509166"/>
            <a:ext cx="428505" cy="2513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85B7B9-F1B6-4177-A0A9-707D5F404E3F}" type="slidenum">
              <a:rPr lang="pl-PL" sz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4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715495" y="6509166"/>
            <a:ext cx="428505" cy="2513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85B7B9-F1B6-4177-A0A9-707D5F404E3F}" type="slidenum">
              <a:rPr lang="pl-PL" sz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5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715495" y="6509166"/>
            <a:ext cx="428505" cy="2513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85B7B9-F1B6-4177-A0A9-707D5F404E3F}" type="slidenum">
              <a:rPr lang="pl-PL" sz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7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715495" y="6509166"/>
            <a:ext cx="428505" cy="2513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85B7B9-F1B6-4177-A0A9-707D5F404E3F}" type="slidenum">
              <a:rPr lang="pl-PL" sz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 flipV="1">
            <a:off x="381000" y="6640513"/>
            <a:ext cx="8351838" cy="793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6"/>
          <p:cNvSpPr txBox="1">
            <a:spLocks noChangeArrowheads="1"/>
          </p:cNvSpPr>
          <p:nvPr userDrawn="1"/>
        </p:nvSpPr>
        <p:spPr bwMode="auto">
          <a:xfrm>
            <a:off x="5286376" y="6509206"/>
            <a:ext cx="3111430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kern="1200" baseline="0" dirty="0" smtClean="0">
                <a:solidFill>
                  <a:srgbClr val="003366"/>
                </a:solidFill>
                <a:latin typeface="Arial" charset="0"/>
                <a:ea typeface="+mn-ea"/>
                <a:cs typeface="+mn-cs"/>
              </a:rPr>
              <a:t>MATHILDE Project  – IWAA2014 </a:t>
            </a:r>
            <a:r>
              <a:rPr lang="en-US" sz="1000" b="1" kern="1200" dirty="0" smtClean="0">
                <a:solidFill>
                  <a:srgbClr val="003366"/>
                </a:solidFill>
                <a:latin typeface="Arial" charset="0"/>
                <a:ea typeface="+mn-ea"/>
                <a:cs typeface="+mn-cs"/>
              </a:rPr>
              <a:t>– October </a:t>
            </a:r>
            <a:r>
              <a:rPr lang="en-US" sz="1000" b="1" dirty="0" smtClean="0">
                <a:solidFill>
                  <a:srgbClr val="003366"/>
                </a:solidFill>
              </a:rPr>
              <a:t>2014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12"/>
          <a:stretch/>
        </p:blipFill>
        <p:spPr bwMode="auto">
          <a:xfrm>
            <a:off x="7819805" y="80184"/>
            <a:ext cx="913033" cy="89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/>
          <p:nvPr userDrawn="1"/>
        </p:nvCxnSpPr>
        <p:spPr>
          <a:xfrm flipV="1">
            <a:off x="390525" y="1039803"/>
            <a:ext cx="8351838" cy="793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715495" y="6509166"/>
            <a:ext cx="428505" cy="2513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85B7B9-F1B6-4177-A0A9-707D5F404E3F}" type="slidenum">
              <a:rPr lang="pl-PL" sz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sz="1200" dirty="0">
              <a:solidFill>
                <a:srgbClr val="00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82" y="171167"/>
            <a:ext cx="723105" cy="71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7758913" y="72373"/>
            <a:ext cx="0" cy="95961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43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3.wmf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emf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lignment.hep.brandeis.ed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79582" y="5425644"/>
            <a:ext cx="4154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Jean-Christophe Gayde	EN/MEF-SU</a:t>
            </a:r>
          </a:p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Guillaume Kautzmann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EN/MEF-SU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523199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cs typeface=""/>
              </a:rPr>
              <a:t>HIE-ISOLDE</a:t>
            </a:r>
          </a:p>
          <a:p>
            <a:pPr algn="ctr"/>
            <a:endParaRPr lang="en-US" sz="2800" b="1" dirty="0" smtClean="0">
              <a:cs typeface=""/>
            </a:endParaRPr>
          </a:p>
          <a:p>
            <a:pPr algn="ctr"/>
            <a:r>
              <a:rPr lang="en-US" sz="2800" b="1" dirty="0" smtClean="0">
                <a:cs typeface=""/>
              </a:rPr>
              <a:t>General presentation of the</a:t>
            </a:r>
          </a:p>
          <a:p>
            <a:pPr algn="ctr"/>
            <a:r>
              <a:rPr lang="en-US" sz="2800" b="1" dirty="0" smtClean="0">
                <a:cs typeface=""/>
              </a:rPr>
              <a:t>Monitoring </a:t>
            </a:r>
            <a:r>
              <a:rPr lang="en-US" sz="2800" b="1" dirty="0">
                <a:cs typeface=""/>
              </a:rPr>
              <a:t>and Alignment Tracking for </a:t>
            </a:r>
            <a:r>
              <a:rPr lang="en-US" sz="2800" b="1" dirty="0" smtClean="0">
                <a:cs typeface=""/>
              </a:rPr>
              <a:t>Hie-IsoLDE</a:t>
            </a:r>
            <a:endParaRPr lang="en-US" sz="2800" b="1" dirty="0">
              <a:cs typeface="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8494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cs typeface=""/>
              </a:rPr>
              <a:t>IWAA 2014 – IHEP</a:t>
            </a:r>
          </a:p>
          <a:p>
            <a:pPr algn="ctr"/>
            <a:r>
              <a:rPr lang="en-US" sz="2400" b="1" dirty="0" smtClean="0">
                <a:cs typeface=""/>
              </a:rPr>
              <a:t>October 2014</a:t>
            </a:r>
          </a:p>
        </p:txBody>
      </p:sp>
      <p:pic>
        <p:nvPicPr>
          <p:cNvPr id="7" name="Picture 10" descr="\\cern.ch\dfs\Users\g\Gkautzma\Desktop\HIE-logo-l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38" y="2355827"/>
            <a:ext cx="2894030" cy="9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8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25599" y="6033175"/>
            <a:ext cx="3765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69B8"/>
              </a:buClr>
            </a:pPr>
            <a:r>
              <a:rPr lang="en-US" sz="1400" dirty="0" smtClean="0"/>
              <a:t>Courtesy of:  E. Urrutia</a:t>
            </a:r>
            <a:r>
              <a:rPr lang="en-US" sz="1400" dirty="0"/>
              <a:t>	</a:t>
            </a:r>
            <a:r>
              <a:rPr lang="en-US" sz="1400" dirty="0" smtClean="0"/>
              <a:t>  (EN-MME)</a:t>
            </a:r>
          </a:p>
          <a:p>
            <a:pPr algn="just">
              <a:buClr>
                <a:srgbClr val="0069B8"/>
              </a:buClr>
            </a:pPr>
            <a:r>
              <a:rPr lang="en-US" sz="1400" dirty="0"/>
              <a:t>	</a:t>
            </a:r>
            <a:r>
              <a:rPr lang="en-US" sz="1400" dirty="0" smtClean="0"/>
              <a:t>  G. Vandoni (TE-VSC)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0851" y="3723506"/>
            <a:ext cx="4596171" cy="2611696"/>
            <a:chOff x="395536" y="411758"/>
            <a:chExt cx="8496943" cy="531141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774564"/>
              <a:ext cx="8496943" cy="3724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 flipH="1" flipV="1">
              <a:off x="1304558" y="3224742"/>
              <a:ext cx="10248" cy="1094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557740" y="2898226"/>
              <a:ext cx="6654" cy="1001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64081" y="2906769"/>
              <a:ext cx="738508" cy="34538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10701" y="4298656"/>
              <a:ext cx="27295" cy="14245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771632" y="1424738"/>
              <a:ext cx="10127" cy="1380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943048" y="2674189"/>
              <a:ext cx="7821390" cy="304897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395404" y="2587739"/>
              <a:ext cx="0" cy="93610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800416" y="2095306"/>
              <a:ext cx="0" cy="89010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980637" y="1090799"/>
              <a:ext cx="0" cy="7920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975684" y="411758"/>
              <a:ext cx="0" cy="70968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380226" y="2216989"/>
              <a:ext cx="1420190" cy="49170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786332" y="1121442"/>
              <a:ext cx="3194305" cy="109554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5958233" y="431321"/>
              <a:ext cx="2012575" cy="69012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20468081">
              <a:off x="3522905" y="1399960"/>
              <a:ext cx="667170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70C0"/>
                  </a:solidFill>
                </a:rPr>
                <a:t>500mm</a:t>
              </a:r>
              <a:endParaRPr lang="fr-FR" sz="1200" dirty="0">
                <a:solidFill>
                  <a:srgbClr val="0070C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0274385">
              <a:off x="4223137" y="4160157"/>
              <a:ext cx="745718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70C0"/>
                  </a:solidFill>
                </a:rPr>
                <a:t>1200mm</a:t>
              </a:r>
              <a:endParaRPr lang="fr-FR" sz="1200" dirty="0">
                <a:solidFill>
                  <a:srgbClr val="0070C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0468081">
              <a:off x="1418191" y="2078488"/>
              <a:ext cx="667170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70C0"/>
                  </a:solidFill>
                </a:rPr>
                <a:t>222mm</a:t>
              </a:r>
              <a:endParaRPr lang="fr-FR" sz="1200" dirty="0">
                <a:solidFill>
                  <a:srgbClr val="0070C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20468081">
              <a:off x="6227607" y="469755"/>
              <a:ext cx="667170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0070C0"/>
                  </a:solidFill>
                </a:rPr>
                <a:t>318mm</a:t>
              </a:r>
              <a:endParaRPr lang="fr-FR" sz="1200" dirty="0">
                <a:solidFill>
                  <a:srgbClr val="0070C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434947">
              <a:off x="639073" y="2614072"/>
              <a:ext cx="898210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70C0"/>
                  </a:solidFill>
                </a:rPr>
                <a:t>160mm</a:t>
              </a:r>
              <a:endParaRPr lang="fr-FR" sz="12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20" y="3608625"/>
            <a:ext cx="3767629" cy="249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340503" y="1157851"/>
            <a:ext cx="8406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Integration in a busy space </a:t>
            </a:r>
          </a:p>
          <a:p>
            <a:pPr marL="285750" lvl="1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Metrology to link the HBCAM mounting balls and </a:t>
            </a:r>
            <a:r>
              <a:rPr lang="en-US" sz="1600" dirty="0" err="1" smtClean="0"/>
              <a:t>fiducial</a:t>
            </a:r>
            <a:r>
              <a:rPr lang="en-US" sz="1600" dirty="0" smtClean="0"/>
              <a:t> marks</a:t>
            </a:r>
          </a:p>
          <a:p>
            <a:pPr marL="285750" lvl="1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Special measurable adapter to improve the HBCAMs relative angles obs.</a:t>
            </a:r>
          </a:p>
          <a:p>
            <a:pPr marL="269875" lvl="2" indent="-269875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Table inserted as an ensemble</a:t>
            </a:r>
          </a:p>
          <a:p>
            <a:pPr marL="269875" lvl="2" indent="-269875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Holes to lighten the table (</a:t>
            </a:r>
            <a:r>
              <a:rPr lang="en-US" sz="1600" dirty="0"/>
              <a:t>~</a:t>
            </a:r>
            <a:r>
              <a:rPr lang="en-US" sz="1600" dirty="0" smtClean="0"/>
              <a:t>11kg) whilst keeping rigidity</a:t>
            </a:r>
          </a:p>
          <a:p>
            <a:pPr marL="269875" lvl="2" indent="-269875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Supporting decoupled from the DB and </a:t>
            </a:r>
            <a:r>
              <a:rPr lang="en-US" sz="1600" dirty="0" err="1" smtClean="0"/>
              <a:t>Steerer</a:t>
            </a:r>
            <a:endParaRPr lang="en-US" sz="1600" dirty="0"/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Metrologic Table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0" y="2732651"/>
            <a:ext cx="8406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2">
              <a:buClr>
                <a:srgbClr val="0069B8"/>
              </a:buClr>
            </a:pPr>
            <a:endParaRPr lang="en-US" sz="1600" dirty="0" smtClean="0"/>
          </a:p>
          <a:p>
            <a:pPr marL="0" lvl="2">
              <a:buClr>
                <a:srgbClr val="0069B8"/>
              </a:buClr>
            </a:pPr>
            <a:r>
              <a:rPr lang="en-US" sz="1600" dirty="0" smtClean="0"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olidFill>
                  <a:srgbClr val="0069B8"/>
                </a:solidFill>
                <a:sym typeface="Wingdings" panose="05000000000000000000" pitchFamily="2" charset="2"/>
              </a:rPr>
              <a:t>BUT…. Still need to be qualified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981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" t="8929" r="1840" b="1749"/>
          <a:stretch/>
        </p:blipFill>
        <p:spPr bwMode="auto">
          <a:xfrm>
            <a:off x="484470" y="3192403"/>
            <a:ext cx="5171136" cy="2580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Up-Down Arrow 24"/>
          <p:cNvSpPr/>
          <p:nvPr/>
        </p:nvSpPr>
        <p:spPr>
          <a:xfrm>
            <a:off x="5315916" y="4234180"/>
            <a:ext cx="145981" cy="667330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5053974" y="4423755"/>
            <a:ext cx="1203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20 microns</a:t>
            </a:r>
            <a:endParaRPr lang="en-US" sz="14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6032864" y="3669703"/>
            <a:ext cx="26818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Distance to target:</a:t>
            </a:r>
          </a:p>
          <a:p>
            <a:r>
              <a:rPr lang="en-US" sz="1400" dirty="0" smtClean="0">
                <a:sym typeface="Wingdings" pitchFamily="2" charset="2"/>
              </a:rPr>
              <a:t>1.2 m</a:t>
            </a:r>
          </a:p>
          <a:p>
            <a:r>
              <a:rPr lang="en-US" sz="1400" dirty="0">
                <a:sym typeface="Wingdings" pitchFamily="2" charset="2"/>
              </a:rPr>
              <a:t>Scan over 40% of the field of view</a:t>
            </a:r>
          </a:p>
          <a:p>
            <a:r>
              <a:rPr lang="en-US" sz="1400" dirty="0" smtClean="0">
                <a:sym typeface="Wingdings" pitchFamily="2" charset="2"/>
              </a:rPr>
              <a:t>Precision of the reconstructed movement</a:t>
            </a:r>
            <a:r>
              <a:rPr lang="en-US" sz="1400" dirty="0">
                <a:sym typeface="Wingdings" pitchFamily="2" charset="2"/>
              </a:rPr>
              <a:t>: ~10 </a:t>
            </a:r>
            <a:r>
              <a:rPr lang="en-US" sz="1400" dirty="0" smtClean="0">
                <a:sym typeface="Wingdings" pitchFamily="2" charset="2"/>
              </a:rPr>
              <a:t>microns at one sigma level</a:t>
            </a:r>
          </a:p>
          <a:p>
            <a:r>
              <a:rPr lang="en-US" sz="1400" dirty="0" smtClean="0">
                <a:sym typeface="Wingdings" pitchFamily="2" charset="2"/>
              </a:rPr>
              <a:t>Expectation: around 10 </a:t>
            </a:r>
            <a:r>
              <a:rPr lang="en-US" sz="1400" dirty="0" err="1" smtClean="0">
                <a:sym typeface="Wingdings" pitchFamily="2" charset="2"/>
              </a:rPr>
              <a:t>urad</a:t>
            </a:r>
            <a:endParaRPr lang="en-US" sz="1400" dirty="0" smtClean="0">
              <a:sym typeface="Wingdings" pitchFamily="2" charset="2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Targets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HBCAM Measurement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pic>
        <p:nvPicPr>
          <p:cNvPr id="8" name="Picture 3" descr="G:\Support\SurveyingEng\Experiments\EM_Experimental_Zones (en cours)\ISOLDE\HIE-ISOLDE\Photos\20121130_Ball lenses\IMG_28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5" t="25060" r="30790" b="26215"/>
          <a:stretch/>
        </p:blipFill>
        <p:spPr bwMode="auto">
          <a:xfrm>
            <a:off x="3035300" y="1178685"/>
            <a:ext cx="2360567" cy="18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7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816072"/>
              </p:ext>
            </p:extLst>
          </p:nvPr>
        </p:nvGraphicFramePr>
        <p:xfrm>
          <a:off x="361888" y="2457450"/>
          <a:ext cx="3840226" cy="389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r:id="rId3" imgW="7001517" imgH="7115722" progId="KGraph_Plot">
                  <p:embed/>
                </p:oleObj>
              </mc:Choice>
              <mc:Fallback>
                <p:oleObj r:id="rId3" imgW="7001517" imgH="7115722" progId="KGraph_Plot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888" y="2457450"/>
                        <a:ext cx="3840226" cy="389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46" y="3011486"/>
            <a:ext cx="2109584" cy="3162302"/>
          </a:xfrm>
          <a:prstGeom prst="rect">
            <a:avLst/>
          </a:prstGeom>
          <a:noFill/>
        </p:spPr>
      </p:pic>
      <p:pic>
        <p:nvPicPr>
          <p:cNvPr id="8196" name="Picture 4" descr="G:\Support\SurveyingEng\Experiments\EM_Experimental_Zones (en cours)\ISOLDE\HIE-ISOLDE\Photos\20131213_Cryotest_billes\1218268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7" r="32314"/>
          <a:stretch/>
        </p:blipFill>
        <p:spPr bwMode="auto">
          <a:xfrm rot="16200000">
            <a:off x="6147697" y="3537846"/>
            <a:ext cx="3162301" cy="210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40503" y="1157851"/>
            <a:ext cx="8406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/>
              <a:t>Outgassing at background </a:t>
            </a:r>
            <a:r>
              <a:rPr lang="en-US" sz="1600" dirty="0" smtClean="0"/>
              <a:t>level for an </a:t>
            </a:r>
            <a:r>
              <a:rPr lang="en-US" sz="1600" dirty="0"/>
              <a:t>equivalent of 20 Ø4mm balls or 80 Ø2 mm balls</a:t>
            </a:r>
            <a:r>
              <a:rPr lang="en-US" sz="1600" dirty="0" smtClean="0"/>
              <a:t>.</a:t>
            </a: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err="1" smtClean="0"/>
              <a:t>Cryo</a:t>
            </a:r>
            <a:r>
              <a:rPr lang="en-US" sz="1600" dirty="0" smtClean="0"/>
              <a:t>-test:</a:t>
            </a:r>
          </a:p>
          <a:p>
            <a:pPr marL="742950" lvl="1" indent="-285750">
              <a:buClr>
                <a:srgbClr val="0069B8"/>
              </a:buClr>
              <a:buFontTx/>
              <a:buChar char="-"/>
            </a:pPr>
            <a:r>
              <a:rPr lang="en-US" sz="1600" dirty="0" smtClean="0"/>
              <a:t>Down to 5 k </a:t>
            </a:r>
            <a:r>
              <a:rPr lang="en-US" sz="1600" dirty="0"/>
              <a:t>and 40•10-6 </a:t>
            </a:r>
            <a:r>
              <a:rPr lang="en-US" sz="1600" dirty="0" smtClean="0"/>
              <a:t>mbar, HBCAM measurements OK</a:t>
            </a:r>
          </a:p>
          <a:p>
            <a:pPr marL="742950" lvl="1" indent="-285750">
              <a:buClr>
                <a:srgbClr val="0069B8"/>
              </a:buClr>
              <a:buFontTx/>
              <a:buChar char="-"/>
            </a:pPr>
            <a:r>
              <a:rPr lang="en-US" sz="1600" dirty="0" smtClean="0">
                <a:sym typeface="Wingdings" pitchFamily="2" charset="2"/>
              </a:rPr>
              <a:t>No damages or unexpected behavior noticed</a:t>
            </a:r>
            <a:endParaRPr lang="en-US" sz="1600" dirty="0">
              <a:sym typeface="Wingdings" pitchFamily="2" charset="2"/>
            </a:endParaRPr>
          </a:p>
          <a:p>
            <a:pPr marL="0" lvl="2">
              <a:buClr>
                <a:srgbClr val="0069B8"/>
              </a:buClr>
            </a:pPr>
            <a:endParaRPr lang="en-US" sz="1600" dirty="0" smtClean="0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40503" y="6294058"/>
            <a:ext cx="37535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2">
              <a:buClr>
                <a:srgbClr val="0069B8"/>
              </a:buClr>
            </a:pPr>
            <a:r>
              <a:rPr lang="en-US" sz="1200" dirty="0" smtClean="0">
                <a:sym typeface="Wingdings" pitchFamily="2" charset="2"/>
              </a:rPr>
              <a:t>Outgassing test </a:t>
            </a:r>
            <a:r>
              <a:rPr lang="en-US" sz="1200" dirty="0">
                <a:sym typeface="Wingdings" pitchFamily="2" charset="2"/>
              </a:rPr>
              <a:t>done by Mario Hermann (TE/VSC</a:t>
            </a:r>
            <a:r>
              <a:rPr lang="en-US" sz="1200" dirty="0" smtClean="0">
                <a:sym typeface="Wingdings" pitchFamily="2" charset="2"/>
              </a:rPr>
              <a:t>)</a:t>
            </a:r>
            <a:endParaRPr lang="en-US" sz="1200" dirty="0" smtClean="0"/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Targets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Cryogenic and Vacuum Behavior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2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40503" y="2141111"/>
            <a:ext cx="84064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/>
              <a:t>Based on Ø4mm </a:t>
            </a:r>
            <a:r>
              <a:rPr lang="en-US" sz="1600" dirty="0" smtClean="0"/>
              <a:t>glass </a:t>
            </a:r>
            <a:r>
              <a:rPr lang="en-US" sz="1600" dirty="0"/>
              <a:t>balls</a:t>
            </a: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/>
              <a:t>Titanium made narrow silhouette (6mm</a:t>
            </a:r>
            <a:r>
              <a:rPr lang="en-US" sz="1600" dirty="0" smtClean="0"/>
              <a:t>)</a:t>
            </a: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Interface with Omega plate:</a:t>
            </a:r>
          </a:p>
          <a:p>
            <a:pPr marL="742950" lvl="1" indent="-285750">
              <a:buClr>
                <a:srgbClr val="0069B8"/>
              </a:buClr>
              <a:buFontTx/>
              <a:buChar char="-"/>
            </a:pPr>
            <a:r>
              <a:rPr lang="en-US" sz="1600" dirty="0" smtClean="0"/>
              <a:t>V-Groove 	</a:t>
            </a:r>
            <a:r>
              <a:rPr lang="en-US" sz="1600" dirty="0" smtClean="0">
                <a:sym typeface="Wingdings" panose="05000000000000000000" pitchFamily="2" charset="2"/>
              </a:rPr>
              <a:t> Lateral position</a:t>
            </a:r>
            <a:endParaRPr lang="en-US" sz="1600" dirty="0" smtClean="0"/>
          </a:p>
          <a:p>
            <a:pPr marL="742950" lvl="1" indent="-285750">
              <a:buClr>
                <a:srgbClr val="0069B8"/>
              </a:buClr>
              <a:buFontTx/>
              <a:buChar char="-"/>
            </a:pPr>
            <a:r>
              <a:rPr lang="en-US" sz="1600" dirty="0" smtClean="0"/>
              <a:t>Pin	</a:t>
            </a:r>
            <a:r>
              <a:rPr lang="en-US" sz="1600" dirty="0" smtClean="0">
                <a:sym typeface="Wingdings" panose="05000000000000000000" pitchFamily="2" charset="2"/>
              </a:rPr>
              <a:t> Height blocking</a:t>
            </a:r>
            <a:endParaRPr lang="en-US" sz="1600" dirty="0" smtClean="0"/>
          </a:p>
          <a:p>
            <a:pPr marL="742950" lvl="1" indent="-285750">
              <a:buClr>
                <a:srgbClr val="0069B8"/>
              </a:buClr>
              <a:buFontTx/>
              <a:buChar char="-"/>
            </a:pPr>
            <a:r>
              <a:rPr lang="en-US" sz="1600" dirty="0" smtClean="0"/>
              <a:t>Screw	</a:t>
            </a:r>
            <a:r>
              <a:rPr lang="en-US" sz="1600" dirty="0" smtClean="0">
                <a:sym typeface="Wingdings" panose="05000000000000000000" pitchFamily="2" charset="2"/>
              </a:rPr>
              <a:t> Fixation</a:t>
            </a:r>
            <a:endParaRPr lang="en-US" sz="1600" dirty="0"/>
          </a:p>
          <a:p>
            <a:pPr marL="285750" lvl="1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/>
              <a:t>Double sided</a:t>
            </a:r>
          </a:p>
          <a:p>
            <a:pPr marL="285750" lvl="1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Flashed by HBCAM Lasers</a:t>
            </a:r>
          </a:p>
          <a:p>
            <a:pPr marL="285750" lvl="2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Multi-ball targets</a:t>
            </a:r>
          </a:p>
          <a:p>
            <a:pPr marL="285750" lvl="2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5 different lengths/CM</a:t>
            </a:r>
          </a:p>
          <a:p>
            <a:pPr marL="285750" lvl="2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Good geometrical results</a:t>
            </a:r>
          </a:p>
          <a:p>
            <a:pPr marL="285750" lvl="2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High vacuum compatible</a:t>
            </a:r>
          </a:p>
          <a:p>
            <a:pPr marL="285750" lvl="2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Cryogenic conditions compatible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901" y="1093145"/>
            <a:ext cx="1037273" cy="538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C:\Users\Gkautzma\AppData\Local\Microsoft\Windows\Temporary Internet Files\Content.Word\Cavité et omega plat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4" r="12520" b="2489"/>
          <a:stretch/>
        </p:blipFill>
        <p:spPr bwMode="auto">
          <a:xfrm>
            <a:off x="4579541" y="2789496"/>
            <a:ext cx="2895486" cy="23392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Targets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Final Design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7" b="7643"/>
          <a:stretch/>
        </p:blipFill>
        <p:spPr bwMode="auto">
          <a:xfrm>
            <a:off x="5896927" y="1234051"/>
            <a:ext cx="2355533" cy="2710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340503" y="1911399"/>
            <a:ext cx="8406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Targets need to cross the thermal shield</a:t>
            </a:r>
          </a:p>
          <a:p>
            <a:pPr marL="285750" lvl="1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Addition of 2 thermalized alignment corridors:</a:t>
            </a:r>
          </a:p>
          <a:p>
            <a:pPr marL="742950" lvl="1" indent="-285750">
              <a:buClr>
                <a:srgbClr val="0069B8"/>
              </a:buClr>
              <a:buFontTx/>
              <a:buChar char="-"/>
            </a:pPr>
            <a:r>
              <a:rPr lang="en-US" sz="1600" dirty="0" smtClean="0"/>
              <a:t>Holes to allow target envelopes to cross it</a:t>
            </a:r>
          </a:p>
          <a:p>
            <a:pPr marL="742950" lvl="1" indent="-285750">
              <a:buClr>
                <a:srgbClr val="0069B8"/>
              </a:buClr>
              <a:buFontTx/>
              <a:buChar char="-"/>
            </a:pPr>
            <a:r>
              <a:rPr lang="en-US" sz="1600" dirty="0"/>
              <a:t>Minimal addition to the heat </a:t>
            </a:r>
            <a:r>
              <a:rPr lang="en-US" sz="1600" dirty="0" smtClean="0"/>
              <a:t>budget</a:t>
            </a:r>
            <a:endParaRPr lang="en-US" sz="1600" dirty="0"/>
          </a:p>
          <a:p>
            <a:pPr marL="742950" lvl="1" indent="-285750">
              <a:buClr>
                <a:srgbClr val="0069B8"/>
              </a:buClr>
              <a:buFontTx/>
              <a:buChar char="-"/>
            </a:pPr>
            <a:r>
              <a:rPr lang="en-US" sz="1600" dirty="0" smtClean="0"/>
              <a:t>Still visible from upstream/downstream HBCAMs</a:t>
            </a:r>
            <a:endParaRPr lang="en-US" sz="1600" dirty="0"/>
          </a:p>
          <a:p>
            <a:pPr marL="742950" lvl="1" indent="-285750">
              <a:buClr>
                <a:srgbClr val="0069B8"/>
              </a:buClr>
              <a:buFontTx/>
              <a:buChar char="-"/>
            </a:pPr>
            <a:r>
              <a:rPr lang="en-US" sz="1600" dirty="0" smtClean="0"/>
              <a:t>Walls covered with anodized aluminum plates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66" y="4554647"/>
            <a:ext cx="6642749" cy="167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Targets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Thermal Shield Crossing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0322" y="5950181"/>
            <a:ext cx="3765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69B8"/>
              </a:buClr>
            </a:pPr>
            <a:r>
              <a:rPr lang="en-US" sz="1400" dirty="0" smtClean="0"/>
              <a:t>Courtesy of: J. Dequaire (EN-MME) </a:t>
            </a:r>
          </a:p>
        </p:txBody>
      </p:sp>
    </p:spTree>
    <p:extLst>
      <p:ext uri="{BB962C8B-B14F-4D97-AF65-F5344CB8AC3E}">
        <p14:creationId xmlns:p14="http://schemas.microsoft.com/office/powerpoint/2010/main" val="24540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89776" y="1150122"/>
            <a:ext cx="837322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US" b="1" dirty="0" smtClean="0"/>
              <a:t>A viewport with an angle:</a:t>
            </a:r>
          </a:p>
          <a:p>
            <a:pPr marL="0" lvl="2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US" sz="1600" dirty="0" smtClean="0"/>
              <a:t>Viewport with 5 degree angle w.r.t. the HBCAM axis </a:t>
            </a:r>
          </a:p>
          <a:p>
            <a:pPr marL="0" lvl="2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 Avoiding parasitic reflection for passive target observation</a:t>
            </a:r>
          </a:p>
          <a:p>
            <a:pPr marL="0" lvl="2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	 Viewport mounted with a 5 deg. </a:t>
            </a:r>
            <a:r>
              <a:rPr lang="en-US" sz="1600" dirty="0">
                <a:sym typeface="Wingdings" panose="05000000000000000000" pitchFamily="2" charset="2"/>
              </a:rPr>
              <a:t>a</a:t>
            </a:r>
            <a:r>
              <a:rPr lang="en-US" sz="1600" dirty="0" smtClean="0">
                <a:sym typeface="Wingdings" panose="05000000000000000000" pitchFamily="2" charset="2"/>
              </a:rPr>
              <a:t>ngle in the flange</a:t>
            </a:r>
            <a:endParaRPr lang="en-US" sz="1600" dirty="0"/>
          </a:p>
        </p:txBody>
      </p:sp>
      <p:pic>
        <p:nvPicPr>
          <p:cNvPr id="9218" name="Picture 2" descr="IMG_183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t="5016" r="-238" b="-5016"/>
          <a:stretch/>
        </p:blipFill>
        <p:spPr bwMode="auto">
          <a:xfrm>
            <a:off x="3004559" y="2403733"/>
            <a:ext cx="3134724" cy="234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733"/>
            <a:ext cx="2993617" cy="22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41" y="2403730"/>
            <a:ext cx="2998060" cy="222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914151" y="5357360"/>
            <a:ext cx="27132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2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US" sz="1400" dirty="0"/>
              <a:t>Minimum </a:t>
            </a:r>
            <a:r>
              <a:rPr lang="en-US" sz="1400" dirty="0" smtClean="0"/>
              <a:t>rotation values</a:t>
            </a:r>
            <a:r>
              <a:rPr lang="en-US" sz="1400" dirty="0"/>
              <a:t>:</a:t>
            </a:r>
          </a:p>
          <a:p>
            <a:pPr marL="2857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Around Y 	</a:t>
            </a:r>
            <a:r>
              <a:rPr lang="en-US" sz="1400" dirty="0" smtClean="0"/>
              <a:t>3 </a:t>
            </a:r>
            <a:r>
              <a:rPr lang="en-US" sz="1400" dirty="0"/>
              <a:t>deg.</a:t>
            </a:r>
          </a:p>
          <a:p>
            <a:pPr marL="2857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Around X	</a:t>
            </a:r>
            <a:r>
              <a:rPr lang="en-US" sz="1400" dirty="0" smtClean="0"/>
              <a:t>2 </a:t>
            </a:r>
            <a:r>
              <a:rPr lang="en-US" sz="1400" dirty="0"/>
              <a:t>deg.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4" r="53256" b="2907"/>
          <a:stretch/>
        </p:blipFill>
        <p:spPr bwMode="auto">
          <a:xfrm>
            <a:off x="2993617" y="4772965"/>
            <a:ext cx="1963712" cy="177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Viewports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Orientation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3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27661" y="1975413"/>
            <a:ext cx="5009176" cy="3847207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sz="1800" b="1" dirty="0">
                <a:solidFill>
                  <a:srgbClr val="0069B8"/>
                </a:solidFill>
              </a:rPr>
              <a:t>Atmosphere / Vacuum interface</a:t>
            </a:r>
          </a:p>
          <a:p>
            <a:endParaRPr lang="en-US" sz="1600" dirty="0"/>
          </a:p>
          <a:p>
            <a:pPr marL="285750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6.55 mm thick </a:t>
            </a:r>
          </a:p>
          <a:p>
            <a:pPr marL="285750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Studied and validated for:</a:t>
            </a:r>
          </a:p>
          <a:p>
            <a:pPr marL="742950" lvl="1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Wedge </a:t>
            </a:r>
            <a:r>
              <a:rPr lang="en-US" sz="1600" dirty="0"/>
              <a:t>angle</a:t>
            </a:r>
          </a:p>
          <a:p>
            <a:pPr marL="742950" lvl="1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Parallel </a:t>
            </a:r>
            <a:r>
              <a:rPr lang="en-US" sz="1600" dirty="0"/>
              <a:t>plate effect</a:t>
            </a:r>
          </a:p>
          <a:p>
            <a:pPr marL="742950" lvl="1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Deformation </a:t>
            </a:r>
            <a:r>
              <a:rPr lang="en-US" sz="1600" dirty="0"/>
              <a:t>due to vacuum </a:t>
            </a:r>
          </a:p>
          <a:p>
            <a:pPr marL="285750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Angle w.r.t HBCAM axis </a:t>
            </a:r>
            <a:r>
              <a:rPr lang="en-US" sz="1600" dirty="0" smtClean="0"/>
              <a:t>≈ </a:t>
            </a:r>
            <a:r>
              <a:rPr lang="en-US" sz="1600" dirty="0"/>
              <a:t>5 </a:t>
            </a:r>
            <a:r>
              <a:rPr lang="en-US" sz="1600" dirty="0" err="1" smtClean="0"/>
              <a:t>deg</a:t>
            </a:r>
            <a:endParaRPr lang="en-US" sz="1600" dirty="0" smtClean="0"/>
          </a:p>
          <a:p>
            <a:pPr>
              <a:buClr>
                <a:srgbClr val="0069B8"/>
              </a:buClr>
            </a:pPr>
            <a:r>
              <a:rPr lang="en-US" sz="1600" dirty="0">
                <a:sym typeface="Wingdings" panose="05000000000000000000" pitchFamily="2" charset="2"/>
              </a:rPr>
              <a:t>	I</a:t>
            </a:r>
            <a:r>
              <a:rPr lang="en-US" sz="1600" dirty="0" smtClean="0">
                <a:sym typeface="Wingdings" panose="05000000000000000000" pitchFamily="2" charset="2"/>
              </a:rPr>
              <a:t>ntegrated in the viewport design</a:t>
            </a:r>
          </a:p>
          <a:p>
            <a:pPr>
              <a:buClr>
                <a:srgbClr val="0069B8"/>
              </a:buClr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Special request to the manufacturer</a:t>
            </a:r>
          </a:p>
          <a:p>
            <a:pPr>
              <a:buClr>
                <a:srgbClr val="0069B8"/>
              </a:buClr>
            </a:pPr>
            <a:r>
              <a:rPr lang="en-US" sz="1600" dirty="0">
                <a:sym typeface="Wingdings" panose="05000000000000000000" pitchFamily="2" charset="2"/>
              </a:rPr>
              <a:t>	E</a:t>
            </a:r>
            <a:r>
              <a:rPr lang="en-US" sz="1600" dirty="0" smtClean="0">
                <a:sym typeface="Wingdings" panose="05000000000000000000" pitchFamily="2" charset="2"/>
              </a:rPr>
              <a:t>ffect corrected by software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>
                <a:solidFill>
                  <a:srgbClr val="0069B8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Viewport for 2 CM delivered and validated</a:t>
            </a:r>
            <a:endParaRPr lang="en-US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0587" y="2514406"/>
            <a:ext cx="3780816" cy="28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Viewports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Summary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49950" y="1181100"/>
            <a:ext cx="838257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/>
            </a:lvl1pPr>
            <a:lvl2pPr marL="742950" lvl="1" indent="-285750">
              <a:buFont typeface="Arial" panose="020B0604020202020204" pitchFamily="34" charset="0"/>
              <a:buChar char="•"/>
              <a:defRPr sz="1600"/>
            </a:lvl2pPr>
          </a:lstStyle>
          <a:p>
            <a:pPr marL="285750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Each element has a specific coordinate system </a:t>
            </a:r>
            <a:r>
              <a:rPr lang="de-DE" sz="1600" dirty="0" smtClean="0"/>
              <a:t>atached </a:t>
            </a:r>
          </a:p>
          <a:p>
            <a:pPr>
              <a:buClr>
                <a:srgbClr val="0069B8"/>
              </a:buClr>
            </a:pPr>
            <a:r>
              <a:rPr lang="de-DE" sz="1600" dirty="0"/>
              <a:t>	</a:t>
            </a:r>
            <a:r>
              <a:rPr lang="de-DE" sz="1600" dirty="0" smtClean="0"/>
              <a:t>					even a point or a viewport</a:t>
            </a:r>
            <a:endParaRPr lang="de-DE" sz="1600" dirty="0"/>
          </a:p>
          <a:p>
            <a:pPr marL="285750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Hierarchical scheme of coordinates systems :</a:t>
            </a:r>
          </a:p>
          <a:p>
            <a:pPr marL="0" lvl="1" indent="0">
              <a:buClr>
                <a:srgbClr val="0069B8"/>
              </a:buClr>
              <a:buNone/>
            </a:pPr>
            <a:r>
              <a:rPr lang="de-DE" dirty="0"/>
              <a:t>	</a:t>
            </a:r>
            <a:r>
              <a:rPr lang="de-DE" dirty="0" smtClean="0"/>
              <a:t>Topmost</a:t>
            </a:r>
            <a:r>
              <a:rPr lang="de-DE" dirty="0"/>
              <a:t>: 		HIE system 	</a:t>
            </a:r>
            <a:r>
              <a:rPr lang="de-DE" dirty="0">
                <a:sym typeface="Wingdings"/>
              </a:rPr>
              <a:t> Link to the NBL</a:t>
            </a:r>
            <a:endParaRPr lang="de-DE" dirty="0"/>
          </a:p>
          <a:p>
            <a:pPr marL="0" lvl="1" indent="0">
              <a:buClr>
                <a:srgbClr val="0069B8"/>
              </a:buClr>
              <a:buNone/>
            </a:pPr>
            <a:r>
              <a:rPr lang="de-DE" dirty="0" smtClean="0"/>
              <a:t>	For </a:t>
            </a:r>
            <a:r>
              <a:rPr lang="de-DE" dirty="0"/>
              <a:t>each table: 	Table system 	</a:t>
            </a:r>
            <a:r>
              <a:rPr lang="de-DE" dirty="0">
                <a:sym typeface="Wingdings"/>
              </a:rPr>
              <a:t> Link between the HBCAMs</a:t>
            </a:r>
            <a:endParaRPr lang="de-DE" dirty="0"/>
          </a:p>
          <a:p>
            <a:pPr marL="0" lvl="1" indent="0">
              <a:buClr>
                <a:srgbClr val="0069B8"/>
              </a:buClr>
              <a:buNone/>
            </a:pPr>
            <a:r>
              <a:rPr lang="de-DE" dirty="0" smtClean="0"/>
              <a:t>	For </a:t>
            </a:r>
            <a:r>
              <a:rPr lang="de-DE" dirty="0"/>
              <a:t>each HBCAM: 	Mount system	</a:t>
            </a:r>
            <a:r>
              <a:rPr lang="de-DE" dirty="0">
                <a:sym typeface="Wingdings"/>
              </a:rPr>
              <a:t> Calibration parameters</a:t>
            </a:r>
          </a:p>
          <a:p>
            <a:pPr marL="0" lvl="1" indent="0">
              <a:buClr>
                <a:srgbClr val="0069B8"/>
              </a:buClr>
              <a:buNone/>
            </a:pPr>
            <a:r>
              <a:rPr lang="de-DE" dirty="0">
                <a:sym typeface="Wingdings"/>
              </a:rPr>
              <a:t>			CDD System 	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smtClean="0">
                <a:sym typeface="Wingdings" pitchFamily="2" charset="2"/>
              </a:rPr>
              <a:t>Observation</a:t>
            </a:r>
            <a:endParaRPr lang="de-DE" dirty="0">
              <a:sym typeface="Wingdings" pitchFamily="2" charset="2"/>
            </a:endParaRPr>
          </a:p>
          <a:p>
            <a:pPr marL="0" lvl="1" indent="0">
              <a:buClr>
                <a:srgbClr val="0069B8"/>
              </a:buClr>
              <a:buNone/>
            </a:pPr>
            <a:r>
              <a:rPr lang="de-DE" dirty="0">
                <a:sym typeface="Wingdings" pitchFamily="2" charset="2"/>
              </a:rPr>
              <a:t>			Pivot point, lasers sources,....</a:t>
            </a:r>
            <a:endParaRPr lang="en-US" dirty="0"/>
          </a:p>
        </p:txBody>
      </p:sp>
      <p:pic>
        <p:nvPicPr>
          <p:cNvPr id="6" name="Picture 3" descr="C:\Users\swaniore\Dropbox\repo\thesis\present\coordsystems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1" y="3630333"/>
            <a:ext cx="8015099" cy="27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MATHIS Software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Coordinate Frames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196838" y="1545455"/>
            <a:ext cx="3408017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0"/>
            </a:lvl1pPr>
            <a:lvl2pPr lvl="1" indent="0">
              <a:buFont typeface="Arial" panose="020B0604020202020204" pitchFamily="34" charset="0"/>
              <a:buNone/>
              <a:defRPr sz="1600"/>
            </a:lvl2pPr>
          </a:lstStyle>
          <a:p>
            <a:pPr marL="285750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Translations and rotations for each table need to be estimated: 6 parameters per table in the setup</a:t>
            </a:r>
          </a:p>
          <a:p>
            <a:pPr marL="285750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Relations between mount systems on the same table are fixed</a:t>
            </a:r>
          </a:p>
          <a:p>
            <a:pPr marL="285750" indent="-285750">
              <a:buClr>
                <a:srgbClr val="0069B8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Clr>
                <a:srgbClr val="0069B8"/>
              </a:buClr>
            </a:pPr>
            <a:r>
              <a:rPr lang="en-US" sz="1600" dirty="0">
                <a:sym typeface="Wingdings" pitchFamily="2" charset="2"/>
              </a:rPr>
              <a:t> Tables</a:t>
            </a:r>
            <a:r>
              <a:rPr lang="en-US" sz="1600" dirty="0"/>
              <a:t> considered as a floating rigid body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9" y="1442951"/>
            <a:ext cx="4669106" cy="3794811"/>
          </a:xfrm>
          <a:prstGeom prst="rect">
            <a:avLst/>
          </a:prstGeom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MATHIS Software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Parameter Adjustment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64804" y="5381407"/>
            <a:ext cx="8406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dirty="0" smtClean="0"/>
              <a:t>Highly Versatile and Flexible Principle</a:t>
            </a: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dirty="0" smtClean="0"/>
              <a:t>Can Virtually create any configuration with BCAM type sensors</a:t>
            </a: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dirty="0" smtClean="0"/>
              <a:t>7 Table conf. reconstruction within 20 </a:t>
            </a:r>
            <a:r>
              <a:rPr lang="en-US" dirty="0" err="1" smtClean="0"/>
              <a:t>micr</a:t>
            </a:r>
            <a:r>
              <a:rPr lang="en-US" dirty="0" smtClean="0"/>
              <a:t>. at 1 </a:t>
            </a:r>
            <a:r>
              <a:rPr lang="en-US" dirty="0"/>
              <a:t>sigma level </a:t>
            </a:r>
            <a:r>
              <a:rPr lang="en-US" dirty="0" smtClean="0"/>
              <a:t>(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IWWA2012)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9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483423" y="1981094"/>
            <a:ext cx="9856033" cy="3417757"/>
          </a:xfrm>
          <a:prstGeom prst="rect">
            <a:avLst/>
          </a:prstGeom>
          <a:solidFill>
            <a:srgbClr val="57B7FF">
              <a:alpha val="61961"/>
            </a:srgbClr>
          </a:solidFill>
          <a:ln w="317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11" y="1446551"/>
            <a:ext cx="20761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Geometrical conf.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23719" y="1461543"/>
            <a:ext cx="23983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 conf.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77552" y="1079611"/>
            <a:ext cx="471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 of the full system by 3 XML files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0918" y="2408312"/>
            <a:ext cx="23983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LWDAQ Script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06510" y="3489118"/>
            <a:ext cx="20761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Complete</a:t>
            </a:r>
          </a:p>
          <a:p>
            <a:pPr algn="ctr"/>
            <a:r>
              <a:rPr lang="en-US" dirty="0" smtClean="0"/>
              <a:t>Geometrical conf.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47759" y="5669339"/>
            <a:ext cx="2076138" cy="369332"/>
          </a:xfrm>
          <a:prstGeom prst="rect">
            <a:avLst/>
          </a:prstGeom>
          <a:solidFill>
            <a:srgbClr val="C5E6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LGC V2</a:t>
            </a:r>
            <a:endParaRPr lang="en-US" dirty="0"/>
          </a:p>
        </p:txBody>
      </p:sp>
      <p:cxnSp>
        <p:nvCxnSpPr>
          <p:cNvPr id="14" name="Elbow Connector 13"/>
          <p:cNvCxnSpPr>
            <a:stCxn id="2" idx="2"/>
            <a:endCxn id="12" idx="0"/>
          </p:cNvCxnSpPr>
          <p:nvPr/>
        </p:nvCxnSpPr>
        <p:spPr>
          <a:xfrm rot="16200000" flipH="1">
            <a:off x="1183312" y="2127850"/>
            <a:ext cx="1673235" cy="1049299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5" idx="1"/>
            <a:endCxn id="7" idx="0"/>
          </p:cNvCxnSpPr>
          <p:nvPr/>
        </p:nvCxnSpPr>
        <p:spPr>
          <a:xfrm rot="10800000" flipV="1">
            <a:off x="5550109" y="1646208"/>
            <a:ext cx="273611" cy="76210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640050" y="1981094"/>
            <a:ext cx="110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Automatically generates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1495280" y="1981094"/>
            <a:ext cx="202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Correction for frame thermal retractions</a:t>
            </a:r>
          </a:p>
          <a:p>
            <a:r>
              <a:rPr lang="en-US" sz="1200" dirty="0" smtClean="0"/>
              <a:t>T from CERN DB</a:t>
            </a:r>
          </a:p>
          <a:p>
            <a:endParaRPr lang="en-US" sz="1200" dirty="0"/>
          </a:p>
        </p:txBody>
      </p:sp>
      <p:cxnSp>
        <p:nvCxnSpPr>
          <p:cNvPr id="46" name="Elbow Connector 45"/>
          <p:cNvCxnSpPr>
            <a:stCxn id="7" idx="2"/>
            <a:endCxn id="49" idx="0"/>
          </p:cNvCxnSpPr>
          <p:nvPr/>
        </p:nvCxnSpPr>
        <p:spPr>
          <a:xfrm rot="16200000" flipH="1">
            <a:off x="5378254" y="2949497"/>
            <a:ext cx="343708" cy="1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350919" y="3121352"/>
            <a:ext cx="2398380" cy="369332"/>
          </a:xfrm>
          <a:prstGeom prst="rect">
            <a:avLst/>
          </a:prstGeom>
          <a:solidFill>
            <a:srgbClr val="C5E6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LWDAQ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49" idx="1"/>
          </p:cNvCxnSpPr>
          <p:nvPr/>
        </p:nvCxnSpPr>
        <p:spPr>
          <a:xfrm flipH="1">
            <a:off x="2544578" y="3306018"/>
            <a:ext cx="1806341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312849" y="4786839"/>
            <a:ext cx="23459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file for LGC V2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544578" y="3031436"/>
            <a:ext cx="2024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Only temperature data</a:t>
            </a:r>
            <a:endParaRPr lang="en-US" sz="1200" dirty="0"/>
          </a:p>
        </p:txBody>
      </p:sp>
      <p:cxnSp>
        <p:nvCxnSpPr>
          <p:cNvPr id="61" name="Elbow Connector 60"/>
          <p:cNvCxnSpPr>
            <a:stCxn id="12" idx="2"/>
            <a:endCxn id="58" idx="0"/>
          </p:cNvCxnSpPr>
          <p:nvPr/>
        </p:nvCxnSpPr>
        <p:spPr>
          <a:xfrm rot="16200000" flipH="1">
            <a:off x="3189509" y="3490518"/>
            <a:ext cx="651390" cy="1941251"/>
          </a:xfrm>
          <a:prstGeom prst="bentConnector3">
            <a:avLst>
              <a:gd name="adj1" fmla="val 24686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rot="5400000">
            <a:off x="4369890" y="3606622"/>
            <a:ext cx="1296155" cy="1064279"/>
          </a:xfrm>
          <a:prstGeom prst="bentConnector3">
            <a:avLst>
              <a:gd name="adj1" fmla="val 62143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5" idx="3"/>
            <a:endCxn id="58" idx="0"/>
          </p:cNvCxnSpPr>
          <p:nvPr/>
        </p:nvCxnSpPr>
        <p:spPr>
          <a:xfrm flipH="1">
            <a:off x="4485830" y="1646209"/>
            <a:ext cx="3736269" cy="3140630"/>
          </a:xfrm>
          <a:prstGeom prst="bentConnector4">
            <a:avLst>
              <a:gd name="adj1" fmla="val -6118"/>
              <a:gd name="adj2" fmla="val 84442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159087" y="4050292"/>
            <a:ext cx="171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Observation and computation scheme</a:t>
            </a:r>
            <a:endParaRPr lang="en-US" sz="1200" dirty="0"/>
          </a:p>
        </p:txBody>
      </p:sp>
      <p:cxnSp>
        <p:nvCxnSpPr>
          <p:cNvPr id="85" name="Straight Arrow Connector 84"/>
          <p:cNvCxnSpPr>
            <a:endCxn id="12" idx="1"/>
          </p:cNvCxnSpPr>
          <p:nvPr/>
        </p:nvCxnSpPr>
        <p:spPr>
          <a:xfrm>
            <a:off x="224852" y="3812284"/>
            <a:ext cx="128165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0" y="3581451"/>
            <a:ext cx="166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HBCAM calibration parameters</a:t>
            </a:r>
            <a:endParaRPr lang="en-US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4504553" y="3611431"/>
            <a:ext cx="125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Observations on targets</a:t>
            </a:r>
            <a:endParaRPr lang="en-US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89942" y="4390599"/>
            <a:ext cx="3222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Pre-Processing: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Viewport crossing correction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Glass ball target center reconstruction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Measurements averaging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- etc…</a:t>
            </a:r>
            <a:endParaRPr lang="en-US" sz="1200" dirty="0"/>
          </a:p>
        </p:txBody>
      </p:sp>
      <p:cxnSp>
        <p:nvCxnSpPr>
          <p:cNvPr id="90" name="Elbow Connector 89"/>
          <p:cNvCxnSpPr>
            <a:stCxn id="58" idx="2"/>
            <a:endCxn id="13" idx="0"/>
          </p:cNvCxnSpPr>
          <p:nvPr/>
        </p:nvCxnSpPr>
        <p:spPr>
          <a:xfrm rot="5400000">
            <a:off x="4229245" y="5412754"/>
            <a:ext cx="513168" cy="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16200000">
            <a:off x="6974713" y="3427907"/>
            <a:ext cx="3424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PRE-PROCESSING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95" name="Elbow Connector 94"/>
          <p:cNvCxnSpPr>
            <a:stCxn id="13" idx="2"/>
          </p:cNvCxnSpPr>
          <p:nvPr/>
        </p:nvCxnSpPr>
        <p:spPr>
          <a:xfrm rot="16200000" flipH="1">
            <a:off x="6308573" y="4215926"/>
            <a:ext cx="324654" cy="3970144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023239" y="5901660"/>
            <a:ext cx="312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formatting</a:t>
            </a:r>
          </a:p>
          <a:p>
            <a:r>
              <a:rPr lang="en-US" sz="1200" dirty="0" smtClean="0"/>
              <a:t>Results sent to DB and to Control room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2963096" y="1461543"/>
            <a:ext cx="23983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Sensor </a:t>
            </a:r>
            <a:r>
              <a:rPr lang="en-US" dirty="0" err="1" smtClean="0"/>
              <a:t>Param</a:t>
            </a:r>
            <a:endParaRPr lang="en-US" dirty="0"/>
          </a:p>
        </p:txBody>
      </p:sp>
      <p:cxnSp>
        <p:nvCxnSpPr>
          <p:cNvPr id="99" name="Elbow Connector 98"/>
          <p:cNvCxnSpPr>
            <a:stCxn id="98" idx="3"/>
            <a:endCxn id="7" idx="0"/>
          </p:cNvCxnSpPr>
          <p:nvPr/>
        </p:nvCxnSpPr>
        <p:spPr>
          <a:xfrm>
            <a:off x="5361476" y="1646209"/>
            <a:ext cx="188632" cy="76210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304143" y="5715505"/>
            <a:ext cx="2095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Least square adjustment</a:t>
            </a:r>
            <a:endParaRPr lang="en-US" sz="1200" dirty="0"/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MATHIS Software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Data Flow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"/>
          <a:stretch/>
        </p:blipFill>
        <p:spPr>
          <a:xfrm>
            <a:off x="521628" y="1086780"/>
            <a:ext cx="8055818" cy="5480262"/>
          </a:xfrm>
          <a:prstGeom prst="rect">
            <a:avLst/>
          </a:prstGeom>
        </p:spPr>
      </p:pic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Introduction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" b="1" i="1" dirty="0" smtClean="0">
              <a:solidFill>
                <a:srgbClr val="0070C0"/>
              </a:solidFill>
            </a:endParaRPr>
          </a:p>
        </p:txBody>
      </p:sp>
      <p:grpSp>
        <p:nvGrpSpPr>
          <p:cNvPr id="14" name="Grouper 13"/>
          <p:cNvGrpSpPr/>
          <p:nvPr/>
        </p:nvGrpSpPr>
        <p:grpSpPr>
          <a:xfrm>
            <a:off x="5797550" y="3873500"/>
            <a:ext cx="839218" cy="365155"/>
            <a:chOff x="5797550" y="3873500"/>
            <a:chExt cx="839218" cy="365155"/>
          </a:xfrm>
        </p:grpSpPr>
        <p:pic>
          <p:nvPicPr>
            <p:cNvPr id="8" name="Picture 10" descr="\\cern.ch\dfs\Users\g\Gkautzma\Desktop\HIE-logo-lon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600" y="3915393"/>
              <a:ext cx="566168" cy="184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5797550" y="3873500"/>
              <a:ext cx="2095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/>
                <a:t>+</a:t>
              </a:r>
              <a:endParaRPr lang="fr-FR" sz="10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121400" y="4038600"/>
              <a:ext cx="4699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 smtClean="0"/>
                <a:t>2016</a:t>
              </a:r>
              <a:endParaRPr lang="fr-FR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696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MATHIS Software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Graphical User Interface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pic>
        <p:nvPicPr>
          <p:cNvPr id="7" name="Picture 29" descr="C:\Users\Gkautzma\AppData\Local\Microsoft\Windows\Temporary Internet Files\Content.Word\Selection_01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" r="48307"/>
          <a:stretch/>
        </p:blipFill>
        <p:spPr bwMode="auto">
          <a:xfrm>
            <a:off x="451203" y="1227044"/>
            <a:ext cx="1967066" cy="2413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30" descr="Selection_0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3759" y="4073329"/>
            <a:ext cx="1864360" cy="1727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199" y="4044194"/>
            <a:ext cx="5702300" cy="24765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69" y="1100003"/>
            <a:ext cx="5162627" cy="293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/>
          <p:cNvCxnSpPr>
            <a:endCxn id="11" idx="1"/>
          </p:cNvCxnSpPr>
          <p:nvPr/>
        </p:nvCxnSpPr>
        <p:spPr>
          <a:xfrm flipV="1">
            <a:off x="1973097" y="2568561"/>
            <a:ext cx="1508172" cy="255155"/>
          </a:xfrm>
          <a:prstGeom prst="straightConnector1">
            <a:avLst/>
          </a:prstGeom>
          <a:ln w="50800">
            <a:solidFill>
              <a:srgbClr val="0069B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961757" y="3470108"/>
            <a:ext cx="850473" cy="589692"/>
          </a:xfrm>
          <a:prstGeom prst="straightConnector1">
            <a:avLst/>
          </a:prstGeom>
          <a:ln w="50800">
            <a:solidFill>
              <a:srgbClr val="0069B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3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7286" y="1105545"/>
            <a:ext cx="872196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9B8"/>
                </a:solidFill>
              </a:rPr>
              <a:t>ALIGNMENT SYSTEM MAINLY VALIDATED</a:t>
            </a:r>
          </a:p>
          <a:p>
            <a:endParaRPr lang="en-US" sz="1000" dirty="0" smtClean="0"/>
          </a:p>
          <a:p>
            <a:r>
              <a:rPr lang="en-US" sz="1600" b="1" dirty="0">
                <a:solidFill>
                  <a:srgbClr val="0069B8"/>
                </a:solidFill>
              </a:rPr>
              <a:t>H</a:t>
            </a:r>
            <a:r>
              <a:rPr lang="en-US" sz="1600" b="1" dirty="0" smtClean="0">
                <a:solidFill>
                  <a:srgbClr val="0069B8"/>
                </a:solidFill>
              </a:rPr>
              <a:t>BCAMs</a:t>
            </a:r>
          </a:p>
          <a:p>
            <a:pPr marL="742950" lvl="1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Proved and used devices</a:t>
            </a:r>
          </a:p>
          <a:p>
            <a:pPr marL="742950" lvl="1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HBCAM developed, validated and procured</a:t>
            </a:r>
          </a:p>
          <a:p>
            <a:pPr lvl="1"/>
            <a:endParaRPr lang="en-US" sz="1600" dirty="0"/>
          </a:p>
          <a:p>
            <a:r>
              <a:rPr lang="en-US" sz="1600" b="1" dirty="0" smtClean="0">
                <a:solidFill>
                  <a:srgbClr val="0069B8"/>
                </a:solidFill>
              </a:rPr>
              <a:t>METROLOGICAL TABLE</a:t>
            </a:r>
            <a:endParaRPr lang="en-US" sz="1600" b="1" dirty="0">
              <a:solidFill>
                <a:srgbClr val="0069B8"/>
              </a:solidFill>
            </a:endParaRPr>
          </a:p>
          <a:p>
            <a:pPr marL="742950" lvl="1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Integrated in the Inter-Tank area</a:t>
            </a:r>
            <a:endParaRPr lang="en-US" sz="1600" dirty="0"/>
          </a:p>
          <a:p>
            <a:pPr marL="742950" lvl="1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Close to final design</a:t>
            </a:r>
          </a:p>
          <a:p>
            <a:endParaRPr lang="en-US" sz="1000" dirty="0" smtClean="0"/>
          </a:p>
          <a:p>
            <a:r>
              <a:rPr lang="en-US" sz="1600" b="1" dirty="0" smtClean="0">
                <a:solidFill>
                  <a:srgbClr val="0069B8"/>
                </a:solidFill>
              </a:rPr>
              <a:t>VIEWPORTS</a:t>
            </a:r>
          </a:p>
          <a:p>
            <a:pPr marL="742950" lvl="1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Fit well to the theory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Easy BCAM observation corrections</a:t>
            </a:r>
          </a:p>
          <a:p>
            <a:pPr marL="742950" lvl="1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High optical quality needed</a:t>
            </a:r>
          </a:p>
          <a:p>
            <a:pPr marL="742950" lvl="1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Delivered and validated</a:t>
            </a:r>
          </a:p>
          <a:p>
            <a:endParaRPr lang="en-US" sz="1000" dirty="0" smtClean="0"/>
          </a:p>
          <a:p>
            <a:r>
              <a:rPr lang="en-US" sz="1600" b="1" dirty="0" smtClean="0">
                <a:solidFill>
                  <a:srgbClr val="0069B8"/>
                </a:solidFill>
              </a:rPr>
              <a:t>TARGETS</a:t>
            </a:r>
          </a:p>
          <a:p>
            <a:pPr marL="742950" lvl="1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Passive </a:t>
            </a:r>
            <a:r>
              <a:rPr lang="en-US" sz="1600" dirty="0" smtClean="0"/>
              <a:t>glass balls</a:t>
            </a:r>
          </a:p>
          <a:p>
            <a:pPr marL="742950" lvl="1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Targets ordered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000" dirty="0" smtClean="0"/>
          </a:p>
          <a:p>
            <a:r>
              <a:rPr lang="en-US" sz="1600" b="1" dirty="0" smtClean="0">
                <a:solidFill>
                  <a:srgbClr val="0069B8"/>
                </a:solidFill>
              </a:rPr>
              <a:t>SOFTWARE</a:t>
            </a:r>
          </a:p>
          <a:p>
            <a:pPr marL="742950" lvl="1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Development on-going</a:t>
            </a:r>
          </a:p>
          <a:p>
            <a:pPr marL="742950" lvl="1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Use of LGC V2</a:t>
            </a:r>
            <a:endParaRPr lang="en-US" sz="1600" dirty="0" smtClean="0">
              <a:sym typeface="Wingdings" pitchFamily="2" charset="2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Conclusion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557450" y="1410677"/>
            <a:ext cx="5128711" cy="152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>
                <a:sysClr val="window" lastClr="FFFFFF"/>
              </a:buClr>
              <a:defRPr/>
            </a:pPr>
            <a:r>
              <a:rPr lang="en-US" sz="1600" dirty="0" smtClean="0">
                <a:latin typeface="+mj-lt"/>
              </a:rPr>
              <a:t>This research project has been supported by a Marie Curie Early Training Network Fellowship of the European Community’s Seventh Framework </a:t>
            </a:r>
            <a:r>
              <a:rPr lang="en-US" sz="1600" dirty="0" err="1" smtClean="0">
                <a:latin typeface="+mj-lt"/>
              </a:rPr>
              <a:t>Programme</a:t>
            </a:r>
            <a:r>
              <a:rPr lang="en-US" sz="1600" dirty="0" smtClean="0">
                <a:latin typeface="+mj-lt"/>
              </a:rPr>
              <a:t> under contract number (PITN-GA-2010-264330-CATHI).</a:t>
            </a:r>
            <a:r>
              <a:rPr lang="fr-FR" sz="1600" dirty="0" smtClean="0">
                <a:latin typeface="+mj-lt"/>
              </a:rPr>
              <a:t> </a:t>
            </a:r>
          </a:p>
        </p:txBody>
      </p:sp>
      <p:pic>
        <p:nvPicPr>
          <p:cNvPr id="9" name="Picture 3" descr="Cathi_MC_7peo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2" y="1475240"/>
            <a:ext cx="2547873" cy="126909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25" y="3925850"/>
            <a:ext cx="1278944" cy="12789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438" y="4311610"/>
            <a:ext cx="3622122" cy="5729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014" y="4043485"/>
            <a:ext cx="2088579" cy="106517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40189" y="2799161"/>
            <a:ext cx="8379991" cy="1056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ysClr val="window" lastClr="FFFFFF"/>
              </a:buClr>
              <a:buNone/>
              <a:defRPr/>
            </a:pPr>
            <a:r>
              <a:rPr lang="en-US" sz="1600" dirty="0" smtClean="0">
                <a:latin typeface="+mj-lt"/>
              </a:rPr>
              <a:t>Official partners : 	</a:t>
            </a:r>
          </a:p>
          <a:p>
            <a:pPr marL="0" indent="0" algn="just">
              <a:buClr>
                <a:sysClr val="window" lastClr="FFFFFF"/>
              </a:buClr>
              <a:buNone/>
              <a:defRPr/>
            </a:pPr>
            <a:r>
              <a:rPr lang="en-US" sz="1600" dirty="0" smtClean="0">
                <a:latin typeface="+mj-lt"/>
              </a:rPr>
              <a:t>Brandeis University, Faculty of Physics (USA): 	J. </a:t>
            </a:r>
            <a:r>
              <a:rPr lang="en-US" sz="1600" dirty="0" err="1" smtClean="0">
                <a:latin typeface="+mj-lt"/>
              </a:rPr>
              <a:t>Bensinger</a:t>
            </a:r>
            <a:r>
              <a:rPr lang="en-US" sz="1600" dirty="0" smtClean="0">
                <a:latin typeface="+mj-lt"/>
              </a:rPr>
              <a:t>, K. </a:t>
            </a:r>
            <a:r>
              <a:rPr lang="en-US" sz="1600" dirty="0" err="1" smtClean="0">
                <a:latin typeface="+mj-lt"/>
              </a:rPr>
              <a:t>Hashemi</a:t>
            </a:r>
            <a:r>
              <a:rPr lang="en-US" sz="1600" dirty="0" smtClean="0">
                <a:latin typeface="+mj-lt"/>
              </a:rPr>
              <a:t> </a:t>
            </a:r>
          </a:p>
          <a:p>
            <a:pPr marL="0" indent="0" algn="just">
              <a:buClr>
                <a:sysClr val="window" lastClr="FFFFFF"/>
              </a:buClr>
              <a:buNone/>
              <a:defRPr/>
            </a:pPr>
            <a:r>
              <a:rPr lang="en-US" sz="1600" dirty="0" smtClean="0">
                <a:latin typeface="+mj-lt"/>
              </a:rPr>
              <a:t>Top Tec and technical university of Liberec (CZ): 	M</a:t>
            </a:r>
            <a:r>
              <a:rPr lang="en-US" sz="1600" dirty="0">
                <a:latin typeface="+mj-lt"/>
              </a:rPr>
              <a:t>. </a:t>
            </a:r>
            <a:r>
              <a:rPr lang="fr-CH" sz="1600" dirty="0">
                <a:latin typeface="+mj-lt"/>
              </a:rPr>
              <a:t>Šulc</a:t>
            </a:r>
            <a:endParaRPr lang="en-US" sz="1600" dirty="0">
              <a:latin typeface="+mj-lt"/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Acknowledgement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2329" y="5491770"/>
            <a:ext cx="8174081" cy="93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ysClr val="window" lastClr="FFFFFF"/>
              </a:buClr>
              <a:buNone/>
              <a:defRPr/>
            </a:pPr>
            <a:r>
              <a:rPr lang="en-US" sz="1600" dirty="0" smtClean="0">
                <a:latin typeface="+mj-lt"/>
              </a:rPr>
              <a:t>Y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Leclercq</a:t>
            </a:r>
            <a:r>
              <a:rPr lang="en-US" sz="1600" dirty="0">
                <a:latin typeface="+mj-lt"/>
              </a:rPr>
              <a:t>, J. </a:t>
            </a:r>
            <a:r>
              <a:rPr lang="en-US" sz="1600" dirty="0" err="1">
                <a:latin typeface="+mj-lt"/>
              </a:rPr>
              <a:t>Dequaire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latin typeface="+mj-lt"/>
              </a:rPr>
              <a:t>G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Vandoni</a:t>
            </a:r>
            <a:r>
              <a:rPr lang="en-US" sz="1600" dirty="0">
                <a:latin typeface="+mj-lt"/>
              </a:rPr>
              <a:t>, S. </a:t>
            </a:r>
            <a:r>
              <a:rPr lang="en-US" sz="1600" dirty="0" err="1">
                <a:latin typeface="+mj-lt"/>
              </a:rPr>
              <a:t>Maridor</a:t>
            </a:r>
            <a:r>
              <a:rPr lang="en-US" sz="1600" dirty="0">
                <a:latin typeface="+mj-lt"/>
              </a:rPr>
              <a:t>, S. </a:t>
            </a:r>
            <a:r>
              <a:rPr lang="en-US" sz="1600" dirty="0" err="1">
                <a:latin typeface="+mj-lt"/>
              </a:rPr>
              <a:t>Rokopanos</a:t>
            </a:r>
            <a:r>
              <a:rPr lang="en-US" sz="1600" dirty="0">
                <a:latin typeface="+mj-lt"/>
              </a:rPr>
              <a:t>, T. </a:t>
            </a:r>
            <a:r>
              <a:rPr lang="en-US" sz="1600" dirty="0" err="1">
                <a:latin typeface="+mj-lt"/>
              </a:rPr>
              <a:t>Basilien</a:t>
            </a:r>
            <a:r>
              <a:rPr lang="en-US" sz="1600" dirty="0">
                <a:latin typeface="+mj-lt"/>
              </a:rPr>
              <a:t>, F. </a:t>
            </a:r>
            <a:r>
              <a:rPr lang="en-US" sz="1600" dirty="0" err="1">
                <a:latin typeface="+mj-lt"/>
              </a:rPr>
              <a:t>Klumb</a:t>
            </a:r>
            <a:r>
              <a:rPr lang="en-US" sz="1600" dirty="0">
                <a:latin typeface="+mj-lt"/>
              </a:rPr>
              <a:t>, S. </a:t>
            </a:r>
            <a:r>
              <a:rPr lang="en-US" sz="1600" dirty="0" err="1">
                <a:latin typeface="+mj-lt"/>
              </a:rPr>
              <a:t>Waniorek</a:t>
            </a:r>
            <a:r>
              <a:rPr lang="en-US" sz="1600" dirty="0">
                <a:latin typeface="+mj-lt"/>
              </a:rPr>
              <a:t>, D. Duarte Ramos, </a:t>
            </a:r>
            <a:r>
              <a:rPr lang="en-US" sz="1600" dirty="0" smtClean="0">
                <a:latin typeface="+mj-lt"/>
              </a:rPr>
              <a:t>M</a:t>
            </a:r>
            <a:r>
              <a:rPr lang="en-US" sz="1600" dirty="0">
                <a:latin typeface="+mj-lt"/>
              </a:rPr>
              <a:t>. Herrmann, E. </a:t>
            </a:r>
            <a:r>
              <a:rPr lang="en-US" sz="1600" dirty="0" err="1" smtClean="0">
                <a:latin typeface="+mj-lt"/>
              </a:rPr>
              <a:t>Urrutia</a:t>
            </a:r>
            <a:r>
              <a:rPr lang="en-US" sz="1600" dirty="0" smtClean="0">
                <a:latin typeface="+mj-lt"/>
              </a:rPr>
              <a:t>… All others involved in HIE-ISOLDE Project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44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80009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Thanks for your attention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zh-TW" altLang="en-US" sz="4800" dirty="0"/>
              <a:t>谢谢</a:t>
            </a:r>
            <a:endParaRPr lang="en-US" sz="4800" dirty="0" smtClean="0"/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MATHILDE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HBCAMs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" b="1" i="1" dirty="0">
              <a:solidFill>
                <a:srgbClr val="0070C0"/>
              </a:solidFill>
            </a:endParaRPr>
          </a:p>
        </p:txBody>
      </p:sp>
      <p:pic>
        <p:nvPicPr>
          <p:cNvPr id="9" name="Picture 2" descr="G:\Support\SurveyingEng\Experiments\EM_Experimental_Zones (en cours)\ISOLDE\HIE-ISOLDE\Photos\20130723_Photo_cible_Poster_Exp\07230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4" y="2232659"/>
            <a:ext cx="4188236" cy="279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G:\Support\SurveyingEng\Experiments\EM_Experimental_Zones (en cours)\ISOLDE\HIE-ISOLDE\Photos\20130723_Photo_cible_Poster_Exp\07230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1" y="2232659"/>
            <a:ext cx="4188236" cy="279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\\cern.ch\dfs\Projects\HIE-ISOLDE-CRYOMOD\Pictures\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4" r="7905"/>
          <a:stretch/>
        </p:blipFill>
        <p:spPr bwMode="auto">
          <a:xfrm flipH="1">
            <a:off x="5849082" y="3932206"/>
            <a:ext cx="2913918" cy="21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76144" y="2224046"/>
            <a:ext cx="714765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2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US" b="1" dirty="0">
                <a:solidFill>
                  <a:srgbClr val="0069B8"/>
                </a:solidFill>
              </a:rPr>
              <a:t>Studied Target Types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endParaRPr lang="en-US" b="1" dirty="0" smtClean="0">
              <a:solidFill>
                <a:srgbClr val="003366"/>
              </a:solidFill>
            </a:endParaRPr>
          </a:p>
          <a:p>
            <a:pPr marL="285750" lvl="2" indent="-28575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en-US" sz="1600" dirty="0"/>
              <a:t>Silica </a:t>
            </a:r>
            <a:r>
              <a:rPr lang="en-US" sz="1600" dirty="0" err="1"/>
              <a:t>Silica</a:t>
            </a:r>
            <a:r>
              <a:rPr lang="en-US" sz="1600" dirty="0"/>
              <a:t> optical fiber end</a:t>
            </a:r>
          </a:p>
          <a:p>
            <a:pPr marL="457200" lvl="3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tabLst>
                <a:tab pos="266700" algn="l"/>
              </a:tabLst>
              <a:defRPr/>
            </a:pPr>
            <a:r>
              <a:rPr lang="en-US" sz="1600" dirty="0" smtClean="0"/>
              <a:t>	-  feed-through </a:t>
            </a:r>
            <a:r>
              <a:rPr lang="en-US" sz="1600" dirty="0"/>
              <a:t>needed, one-sided target</a:t>
            </a:r>
          </a:p>
          <a:p>
            <a:pPr marL="0" lvl="2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tabLst>
                <a:tab pos="266700" algn="l"/>
              </a:tabLst>
              <a:defRPr/>
            </a:pPr>
            <a:r>
              <a:rPr lang="en-US" sz="1600" dirty="0" smtClean="0"/>
              <a:t>		+ easy </a:t>
            </a:r>
            <a:r>
              <a:rPr lang="en-US" sz="1600" dirty="0"/>
              <a:t>light level control, OK with cold and vacuum (tested)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endParaRPr lang="en-US" sz="1200" dirty="0" smtClean="0">
              <a:solidFill>
                <a:srgbClr val="003366"/>
              </a:solidFill>
            </a:endParaRPr>
          </a:p>
          <a:p>
            <a:pPr marL="285750" lvl="2" indent="-28575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en-US" sz="1600" dirty="0"/>
              <a:t>Silica </a:t>
            </a:r>
            <a:r>
              <a:rPr lang="en-US" sz="1600" dirty="0" err="1" smtClean="0"/>
              <a:t>ilica</a:t>
            </a:r>
            <a:r>
              <a:rPr lang="en-US" sz="1600" dirty="0" smtClean="0"/>
              <a:t> </a:t>
            </a:r>
            <a:r>
              <a:rPr lang="en-US" sz="1600" dirty="0"/>
              <a:t>optical fiber ended by a ceramic </a:t>
            </a:r>
            <a:r>
              <a:rPr lang="en-US" sz="1600" dirty="0" smtClean="0"/>
              <a:t>ball</a:t>
            </a:r>
          </a:p>
          <a:p>
            <a:pPr marL="0" lvl="2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tabLst>
                <a:tab pos="266700" algn="l"/>
              </a:tabLst>
              <a:defRPr/>
            </a:pPr>
            <a:r>
              <a:rPr lang="en-US" sz="1600" dirty="0"/>
              <a:t>	</a:t>
            </a:r>
            <a:r>
              <a:rPr lang="en-US" sz="1600" dirty="0" smtClean="0"/>
              <a:t>	-  feed-through </a:t>
            </a:r>
            <a:r>
              <a:rPr lang="en-US" sz="1600" dirty="0"/>
              <a:t>needed, connection </a:t>
            </a:r>
            <a:r>
              <a:rPr lang="en-US" sz="1600" dirty="0" smtClean="0"/>
              <a:t>fiber/ball</a:t>
            </a:r>
            <a:endParaRPr lang="en-US" sz="1600" dirty="0"/>
          </a:p>
          <a:p>
            <a:pPr marL="0" lvl="2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tabLst>
                <a:tab pos="266700" algn="l"/>
              </a:tabLst>
              <a:defRPr/>
            </a:pPr>
            <a:r>
              <a:rPr lang="en-US" sz="1600" dirty="0"/>
              <a:t>	</a:t>
            </a:r>
            <a:r>
              <a:rPr lang="en-US" sz="1600" dirty="0" smtClean="0"/>
              <a:t>	+ visible </a:t>
            </a:r>
            <a:r>
              <a:rPr lang="en-US" sz="1600" dirty="0"/>
              <a:t>from all positions, good diffuser</a:t>
            </a:r>
          </a:p>
          <a:p>
            <a:pPr marL="285750" lvl="2" indent="-28575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Arial" pitchFamily="34" charset="0"/>
              <a:buChar char="•"/>
              <a:tabLst>
                <a:tab pos="266700" algn="l"/>
              </a:tabLst>
              <a:defRPr/>
            </a:pPr>
            <a:endParaRPr lang="en-US" sz="1600" dirty="0"/>
          </a:p>
          <a:p>
            <a:pPr marL="285750" lvl="2" indent="-28575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en-US" sz="1600" dirty="0"/>
              <a:t>Retro-reflective targets</a:t>
            </a:r>
          </a:p>
          <a:p>
            <a:pPr marL="914400" lvl="4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tabLst>
                <a:tab pos="266700" algn="l"/>
              </a:tabLst>
              <a:defRPr/>
            </a:pPr>
            <a:r>
              <a:rPr lang="en-US" sz="1600" dirty="0"/>
              <a:t>- </a:t>
            </a:r>
            <a:r>
              <a:rPr lang="en-US" sz="1600" dirty="0" smtClean="0"/>
              <a:t> illumination </a:t>
            </a:r>
            <a:r>
              <a:rPr lang="en-US" sz="1600" dirty="0"/>
              <a:t>needed, all targets in one shot</a:t>
            </a:r>
          </a:p>
          <a:p>
            <a:pPr marL="914400" lvl="4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tabLst>
                <a:tab pos="266700" algn="l"/>
              </a:tabLst>
              <a:defRPr/>
            </a:pPr>
            <a:r>
              <a:rPr lang="en-US" sz="1600" dirty="0" smtClean="0"/>
              <a:t>+ double-sided</a:t>
            </a:r>
            <a:r>
              <a:rPr lang="en-US" sz="1600" dirty="0"/>
              <a:t>, passive target, no feed-through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76144" y="1179964"/>
            <a:ext cx="83868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Constraints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</a:rPr>
              <a:t>	HIGH VACUUM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-   CRYO CONDITIONS   -   SIZE</a:t>
            </a:r>
            <a:r>
              <a:rPr lang="en-US" b="1" dirty="0">
                <a:solidFill>
                  <a:srgbClr val="FF0000"/>
                </a:solidFill>
              </a:rPr>
              <a:t>		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Targets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Different options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6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15495" y="6509166"/>
            <a:ext cx="428505" cy="2513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z="1200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pl-PL" sz="1200" dirty="0">
              <a:solidFill>
                <a:srgbClr val="000000"/>
              </a:solidFill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-15082" y="1054755"/>
            <a:ext cx="9159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2" algn="ctr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GB" b="1" dirty="0">
                <a:solidFill>
                  <a:srgbClr val="0069B8"/>
                </a:solidFill>
              </a:rPr>
              <a:t>Three types of “double sided” targets considered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952750" y="4951592"/>
            <a:ext cx="32399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GB" sz="1600" dirty="0" smtClean="0"/>
              <a:t>Double sided retro-reflective target Prototype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endParaRPr lang="fr-CH" sz="16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endParaRPr lang="en-GB" sz="16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endParaRPr lang="en-GB" sz="1600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GB" sz="1600" dirty="0" smtClean="0"/>
              <a:t> </a:t>
            </a:r>
            <a:r>
              <a:rPr lang="fr-CH" sz="1600" dirty="0">
                <a:solidFill>
                  <a:srgbClr val="FF0000"/>
                </a:solidFill>
              </a:rPr>
              <a:t>But </a:t>
            </a:r>
            <a:r>
              <a:rPr lang="fr-CH" sz="1600" dirty="0" smtClean="0">
                <a:solidFill>
                  <a:srgbClr val="FF0000"/>
                </a:solidFill>
              </a:rPr>
              <a:t>Not High-Vacuum compatible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93753" y="4971986"/>
            <a:ext cx="22922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GB" sz="1600" dirty="0" smtClean="0"/>
              <a:t>Test prototype for an illuminated ceramic ball synchronized to the acquisition system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endParaRPr lang="en-GB" sz="16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fr-CH" sz="1600" dirty="0" smtClean="0">
                <a:solidFill>
                  <a:srgbClr val="FF0000"/>
                </a:solidFill>
              </a:rPr>
              <a:t>But Active </a:t>
            </a:r>
            <a:r>
              <a:rPr lang="fr-CH" sz="1600" dirty="0" err="1" smtClean="0">
                <a:solidFill>
                  <a:srgbClr val="FF0000"/>
                </a:solidFill>
              </a:rPr>
              <a:t>targets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3262949" y="1508616"/>
            <a:ext cx="29378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GB" b="1" dirty="0">
                <a:solidFill>
                  <a:srgbClr val="0069B8"/>
                </a:solidFill>
              </a:rPr>
              <a:t>Retro-reflective bi-directional target</a:t>
            </a: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231854" y="1508616"/>
            <a:ext cx="22160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GB" b="1" dirty="0">
                <a:solidFill>
                  <a:srgbClr val="0069B8"/>
                </a:solidFill>
              </a:rPr>
              <a:t>Laser illuminated ceramic balls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48" y="2050172"/>
            <a:ext cx="3481983" cy="293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02" y="2417368"/>
            <a:ext cx="2759360" cy="241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6221256" y="1508616"/>
            <a:ext cx="29378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GB" b="1" dirty="0">
                <a:solidFill>
                  <a:srgbClr val="0069B8"/>
                </a:solidFill>
              </a:rPr>
              <a:t>Retro-reflective </a:t>
            </a:r>
            <a:r>
              <a:rPr lang="fr-CH" b="1" dirty="0" smtClean="0">
                <a:solidFill>
                  <a:srgbClr val="0069B8"/>
                </a:solidFill>
              </a:rPr>
              <a:t>Glass </a:t>
            </a:r>
            <a:r>
              <a:rPr lang="fr-CH" b="1" dirty="0">
                <a:solidFill>
                  <a:srgbClr val="0069B8"/>
                </a:solidFill>
              </a:rPr>
              <a:t>ball target</a:t>
            </a:r>
            <a:endParaRPr lang="en-GB" b="1" dirty="0">
              <a:solidFill>
                <a:srgbClr val="0069B8"/>
              </a:solidFill>
            </a:endParaRPr>
          </a:p>
        </p:txBody>
      </p:sp>
      <p:pic>
        <p:nvPicPr>
          <p:cNvPr id="2052" name="Picture 4" descr="G:\Support\SurveyingEng\Experiments\Work\ISOLDE\HIE-ISOLDE\Photos\20130723_Photo_cible_Poster_Exp\072303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2" t="-1004" r="42489" b="8563"/>
          <a:stretch/>
        </p:blipFill>
        <p:spPr bwMode="auto">
          <a:xfrm>
            <a:off x="7174308" y="2154947"/>
            <a:ext cx="1031721" cy="405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Targets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0070C0"/>
                </a:solidFill>
              </a:rPr>
              <a:t>Different options</a:t>
            </a:r>
          </a:p>
        </p:txBody>
      </p:sp>
    </p:spTree>
    <p:extLst>
      <p:ext uri="{BB962C8B-B14F-4D97-AF65-F5344CB8AC3E}">
        <p14:creationId xmlns:p14="http://schemas.microsoft.com/office/powerpoint/2010/main" val="213392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r 24"/>
          <p:cNvGrpSpPr/>
          <p:nvPr/>
        </p:nvGrpSpPr>
        <p:grpSpPr>
          <a:xfrm>
            <a:off x="165100" y="1123240"/>
            <a:ext cx="8877300" cy="5290260"/>
            <a:chOff x="165100" y="1123240"/>
            <a:chExt cx="8877300" cy="5290260"/>
          </a:xfrm>
        </p:grpSpPr>
        <p:sp>
          <p:nvSpPr>
            <p:cNvPr id="3" name="Rectangle 2"/>
            <p:cNvSpPr/>
            <p:nvPr/>
          </p:nvSpPr>
          <p:spPr>
            <a:xfrm>
              <a:off x="165100" y="1143000"/>
              <a:ext cx="8877300" cy="527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" name="Grouper 1"/>
            <p:cNvGrpSpPr/>
            <p:nvPr/>
          </p:nvGrpSpPr>
          <p:grpSpPr>
            <a:xfrm>
              <a:off x="196938" y="1123240"/>
              <a:ext cx="8845462" cy="5262634"/>
              <a:chOff x="196938" y="1123240"/>
              <a:chExt cx="8845462" cy="5262634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050" y="1123240"/>
                <a:ext cx="8682423" cy="2221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2" descr="\\cern.ch\dfs\Users\g\Gkautzma\Desktop\Cible\Vue perspective cibles entrée gauche faisceau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41" r="5914"/>
              <a:stretch/>
            </p:blipFill>
            <p:spPr bwMode="auto">
              <a:xfrm>
                <a:off x="196938" y="3401735"/>
                <a:ext cx="2921001" cy="24905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3" descr="\\cern.ch\dfs\Users\g\Gkautzma\Desktop\Cible\Vue perspective cibles sortie gauche faisceau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65" r="5862"/>
              <a:stretch/>
            </p:blipFill>
            <p:spPr bwMode="auto">
              <a:xfrm>
                <a:off x="3343147" y="3401735"/>
                <a:ext cx="2921000" cy="24575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933450" y="4410075"/>
                <a:ext cx="529590" cy="43100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108450" y="4418806"/>
                <a:ext cx="529590" cy="43100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4108450" y="3762367"/>
                <a:ext cx="2549526" cy="65643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108450" y="4841082"/>
                <a:ext cx="2549526" cy="69053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638040" y="3762368"/>
                <a:ext cx="4276408" cy="65643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638040" y="4841082"/>
                <a:ext cx="4276408" cy="67784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3" descr="\\cern.ch\dfs\Users\g\Gkautzma\Desktop\Cible\Vue perspective cibles sortie gauche faisceau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350" t="41386" r="44927" b="41076"/>
              <a:stretch/>
            </p:blipFill>
            <p:spPr bwMode="auto">
              <a:xfrm>
                <a:off x="6657976" y="3762367"/>
                <a:ext cx="2173922" cy="1769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 descr="\\cern.ch\dfs\Users\g\Gkautzma\Desktop\Cible\Vue perspective cibles sortie gauche faisceau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350" t="41386" r="44927" b="41076"/>
              <a:stretch/>
            </p:blipFill>
            <p:spPr bwMode="auto">
              <a:xfrm>
                <a:off x="6740526" y="3749687"/>
                <a:ext cx="2173922" cy="1769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657976" y="3749686"/>
                <a:ext cx="2256472" cy="17819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74700" y="5892244"/>
                <a:ext cx="169236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/>
                  <a:t>From HBCAM2</a:t>
                </a:r>
                <a:endParaRPr lang="en-US" sz="1600" dirty="0">
                  <a:sym typeface="Wingdings" pitchFamily="2" charset="2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079658" y="5894920"/>
                <a:ext cx="183854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/>
                  <a:t>From HBCAM1</a:t>
                </a:r>
                <a:endParaRPr lang="en-US" sz="1600" dirty="0">
                  <a:sym typeface="Wingdings" pitchFamily="2" charset="2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264400" y="4152900"/>
                <a:ext cx="1206500" cy="990600"/>
              </a:xfrm>
              <a:prstGeom prst="rect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9" name="Straight Arrow Connector 10"/>
              <p:cNvCxnSpPr/>
              <p:nvPr/>
            </p:nvCxnSpPr>
            <p:spPr>
              <a:xfrm flipV="1">
                <a:off x="6604000" y="5542434"/>
                <a:ext cx="258298" cy="49006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10"/>
              <p:cNvCxnSpPr>
                <a:stCxn id="24" idx="0"/>
                <a:endCxn id="18" idx="2"/>
              </p:cNvCxnSpPr>
              <p:nvPr/>
            </p:nvCxnSpPr>
            <p:spPr>
              <a:xfrm flipV="1">
                <a:off x="7442200" y="5143500"/>
                <a:ext cx="425450" cy="903820"/>
              </a:xfrm>
              <a:prstGeom prst="straightConnector1">
                <a:avLst/>
              </a:prstGeom>
              <a:ln w="2540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5842000" y="6047320"/>
                <a:ext cx="3200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</a:rPr>
                  <a:t>HBCAM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vs</a:t>
                </a:r>
                <a:r>
                  <a:rPr lang="en-US" sz="1600" b="1" dirty="0" smtClean="0"/>
                  <a:t> </a:t>
                </a:r>
                <a:r>
                  <a:rPr lang="en-US" sz="1600" b="1" dirty="0" smtClean="0">
                    <a:solidFill>
                      <a:srgbClr val="00FF00"/>
                    </a:solidFill>
                  </a:rPr>
                  <a:t>BCAM </a:t>
                </a:r>
                <a:r>
                  <a:rPr lang="en-US" sz="1600" b="1" dirty="0" smtClean="0"/>
                  <a:t>Field of view</a:t>
                </a:r>
                <a:endParaRPr lang="en-US" sz="1600" dirty="0">
                  <a:sym typeface="Wingdings" pitchFamily="2" charset="2"/>
                </a:endParaRPr>
              </a:p>
            </p:txBody>
          </p:sp>
        </p:grpSp>
      </p:grp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Targets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Spatial Distribution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Targets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err="1" smtClean="0">
                <a:solidFill>
                  <a:srgbClr val="0070C0"/>
                </a:solidFill>
              </a:rPr>
              <a:t>Planification</a:t>
            </a:r>
            <a:r>
              <a:rPr lang="en-US" sz="2000" b="1" i="1" dirty="0" smtClean="0">
                <a:solidFill>
                  <a:srgbClr val="0070C0"/>
                </a:solidFill>
              </a:rPr>
              <a:t> of a radiation test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40503" y="1157851"/>
            <a:ext cx="8406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lvl="2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/>
              <a:t>Collaboration with </a:t>
            </a:r>
            <a:r>
              <a:rPr lang="en-US" sz="1600" dirty="0" smtClean="0"/>
              <a:t>Institute for Nuclear Research </a:t>
            </a:r>
            <a:r>
              <a:rPr lang="en-US" sz="1600" dirty="0" err="1" smtClean="0"/>
              <a:t>Atomki</a:t>
            </a:r>
            <a:r>
              <a:rPr lang="en-US" sz="1600" dirty="0" smtClean="0"/>
              <a:t> (Debrecen – Hungary) </a:t>
            </a: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err="1" smtClean="0"/>
              <a:t>Fluka</a:t>
            </a:r>
            <a:r>
              <a:rPr lang="en-US" sz="1600" dirty="0" smtClean="0"/>
              <a:t> Simulation On-Going</a:t>
            </a: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Up to 5kGy</a:t>
            </a:r>
          </a:p>
          <a:p>
            <a:pPr marL="285750" lvl="1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Real test done in the near future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0" y="4102100"/>
            <a:ext cx="4305300" cy="2387600"/>
          </a:xfrm>
          <a:prstGeom prst="rect">
            <a:avLst/>
          </a:prstGeom>
        </p:spPr>
      </p:pic>
      <p:pic>
        <p:nvPicPr>
          <p:cNvPr id="18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5" y="2230252"/>
            <a:ext cx="3418815" cy="213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2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21" y="1093145"/>
            <a:ext cx="1037273" cy="538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4" b="4822"/>
          <a:stretch/>
        </p:blipFill>
        <p:spPr bwMode="auto">
          <a:xfrm>
            <a:off x="3139102" y="1267452"/>
            <a:ext cx="859692" cy="521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4" t="37030" r="27799" b="49180"/>
          <a:stretch/>
        </p:blipFill>
        <p:spPr bwMode="auto">
          <a:xfrm>
            <a:off x="4761005" y="2220639"/>
            <a:ext cx="472440" cy="75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5" t="57057" r="40980" b="36407"/>
          <a:stretch/>
        </p:blipFill>
        <p:spPr bwMode="auto">
          <a:xfrm>
            <a:off x="4821965" y="2995838"/>
            <a:ext cx="350520" cy="3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9" t="69032" r="42006" b="24570"/>
          <a:stretch/>
        </p:blipFill>
        <p:spPr bwMode="auto">
          <a:xfrm>
            <a:off x="4810535" y="3529238"/>
            <a:ext cx="37338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3" t="57994" r="11399" b="34356"/>
          <a:stretch/>
        </p:blipFill>
        <p:spPr bwMode="auto">
          <a:xfrm>
            <a:off x="4810535" y="4637345"/>
            <a:ext cx="434062" cy="41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2" t="79045" r="42422" b="15113"/>
          <a:stretch/>
        </p:blipFill>
        <p:spPr bwMode="auto">
          <a:xfrm>
            <a:off x="4810535" y="4091940"/>
            <a:ext cx="46482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871511" y="3571003"/>
            <a:ext cx="462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1 x</a:t>
            </a:r>
            <a:endParaRPr lang="en-US" sz="1400" b="1" dirty="0" smtClean="0"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77623" y="2444529"/>
            <a:ext cx="462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1 x</a:t>
            </a:r>
            <a:endParaRPr lang="en-US" sz="1400" b="1" dirty="0" smtClean="0">
              <a:sym typeface="Wingdings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48407" y="2444529"/>
            <a:ext cx="19433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Stainless steel spring</a:t>
            </a:r>
            <a:endParaRPr lang="en-US" sz="1400" dirty="0" smtClean="0">
              <a:sym typeface="Wingdings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77622" y="3021019"/>
            <a:ext cx="462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4 x</a:t>
            </a:r>
            <a:endParaRPr lang="en-US" sz="1400" b="1" dirty="0" smtClean="0">
              <a:sym typeface="Wingdings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77623" y="3550609"/>
            <a:ext cx="462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2 x</a:t>
            </a:r>
            <a:endParaRPr lang="en-US" sz="1400" b="1" dirty="0" smtClean="0"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77623" y="4108139"/>
            <a:ext cx="462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1 x</a:t>
            </a:r>
            <a:endParaRPr lang="en-US" sz="1400" b="1" dirty="0" smtClean="0">
              <a:sym typeface="Wingdings" pitchFamily="2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77621" y="4695656"/>
            <a:ext cx="462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1 x</a:t>
            </a:r>
            <a:endParaRPr lang="en-US" sz="1400" b="1" dirty="0" smtClean="0">
              <a:sym typeface="Wingdings" pitchFamily="2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75355" y="3017425"/>
            <a:ext cx="19433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Ø4mm </a:t>
            </a:r>
            <a:r>
              <a:rPr lang="en-US" sz="1400" dirty="0" smtClean="0"/>
              <a:t>Ceramic Ball </a:t>
            </a:r>
            <a:endParaRPr lang="en-US" sz="1400" dirty="0" smtClean="0">
              <a:sym typeface="Wingdings" pitchFamily="2" charset="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75355" y="3550609"/>
            <a:ext cx="19433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Ø4mm </a:t>
            </a:r>
            <a:r>
              <a:rPr lang="en-US" sz="1400" dirty="0" smtClean="0"/>
              <a:t>glass Ball </a:t>
            </a:r>
            <a:endParaRPr lang="en-US" sz="1400" dirty="0" smtClean="0">
              <a:sym typeface="Wingdings" pitchFamily="2" charset="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75355" y="4118425"/>
            <a:ext cx="2500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Ø2mm Stainless steel pin</a:t>
            </a:r>
            <a:endParaRPr lang="en-US" sz="1400" dirty="0" smtClean="0">
              <a:sym typeface="Wingdings" pitchFamily="2" charset="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5355" y="4683208"/>
            <a:ext cx="2500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Titanium target plug</a:t>
            </a:r>
            <a:endParaRPr lang="en-US" sz="1400" dirty="0" smtClean="0">
              <a:sym typeface="Wingdings" pitchFamily="2" charset="2"/>
            </a:endParaRPr>
          </a:p>
        </p:txBody>
      </p:sp>
      <p:sp>
        <p:nvSpPr>
          <p:cNvPr id="36" name="Rectangle 35"/>
          <p:cNvSpPr/>
          <p:nvPr/>
        </p:nvSpPr>
        <p:spPr>
          <a:xfrm rot="5400000">
            <a:off x="2748478" y="3571003"/>
            <a:ext cx="2500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Titanium target body</a:t>
            </a:r>
            <a:endParaRPr lang="en-US" sz="1400" dirty="0" smtClean="0">
              <a:sym typeface="Wingdings" pitchFamily="2" charset="2"/>
            </a:endParaRP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Targets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Final Design : Components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2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G:\Support\SurveyingEng\Experiments\EM_Experimental_Zones (en cours)\ISOLDE\HIE-ISOLDE\Doc_et_Transp\HIE_ISOLDE_3D_Views\Machine_Phase3_Stephane_Oct2014\ST3_MACHIN1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3" t="1493" r="-8629" b="-5970"/>
          <a:stretch/>
        </p:blipFill>
        <p:spPr bwMode="auto">
          <a:xfrm>
            <a:off x="902691" y="1100039"/>
            <a:ext cx="7441209" cy="494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66552" y="1585978"/>
            <a:ext cx="2586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HIE-ISOLDE SUPERCONDUCTING LINAC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4" name="Left-Right Arrow 13"/>
          <p:cNvSpPr/>
          <p:nvPr/>
        </p:nvSpPr>
        <p:spPr>
          <a:xfrm rot="2376451">
            <a:off x="1958289" y="2048625"/>
            <a:ext cx="2181776" cy="232967"/>
          </a:xfrm>
          <a:prstGeom prst="left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 rot="2322358">
            <a:off x="2857775" y="1832199"/>
            <a:ext cx="7040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/>
              <a:t>~16m</a:t>
            </a:r>
            <a:endParaRPr lang="en-GB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09794" y="4159950"/>
            <a:ext cx="988826" cy="3358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52413" y="5510709"/>
            <a:ext cx="84391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High Intensity and Energy </a:t>
            </a:r>
            <a:r>
              <a:rPr lang="en-US" dirty="0" smtClean="0"/>
              <a:t>ISOLDE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Important </a:t>
            </a:r>
            <a:r>
              <a:rPr lang="en-US" dirty="0"/>
              <a:t>upgrades of </a:t>
            </a:r>
            <a:r>
              <a:rPr lang="en-US" dirty="0" smtClean="0"/>
              <a:t>REX-ISOLDE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Goal: Increase the energy and the quality of post-accelerated Ion Beams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68637" y="4307802"/>
            <a:ext cx="1640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Transfer Lines</a:t>
            </a:r>
            <a:endParaRPr lang="en-GB" sz="1600" b="1" dirty="0"/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Introduction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" b="1" i="1" dirty="0" smtClean="0">
              <a:solidFill>
                <a:srgbClr val="0070C0"/>
              </a:solidFill>
            </a:endParaRPr>
          </a:p>
        </p:txBody>
      </p:sp>
      <p:sp>
        <p:nvSpPr>
          <p:cNvPr id="5" name="Parenthèse ouvrante 4"/>
          <p:cNvSpPr/>
          <p:nvPr/>
        </p:nvSpPr>
        <p:spPr>
          <a:xfrm rot="18738380">
            <a:off x="2702665" y="2728140"/>
            <a:ext cx="183056" cy="637423"/>
          </a:xfrm>
          <a:prstGeom prst="leftBracket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Parenthèse ouvrante 16"/>
          <p:cNvSpPr/>
          <p:nvPr/>
        </p:nvSpPr>
        <p:spPr>
          <a:xfrm rot="18738380">
            <a:off x="2111144" y="2602208"/>
            <a:ext cx="184285" cy="1228727"/>
          </a:xfrm>
          <a:prstGeom prst="leftBracket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Box 11"/>
          <p:cNvSpPr txBox="1"/>
          <p:nvPr/>
        </p:nvSpPr>
        <p:spPr>
          <a:xfrm rot="2530279">
            <a:off x="2278131" y="3033419"/>
            <a:ext cx="655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2016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11"/>
          <p:cNvSpPr txBox="1"/>
          <p:nvPr/>
        </p:nvSpPr>
        <p:spPr>
          <a:xfrm rot="2530279">
            <a:off x="1393865" y="3285158"/>
            <a:ext cx="1172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Phase 2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15495" y="6509166"/>
            <a:ext cx="428505" cy="2513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z="1200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pl-PL" sz="1200" dirty="0">
              <a:solidFill>
                <a:srgbClr val="000000"/>
              </a:solidFill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98066" y="1150122"/>
            <a:ext cx="8418274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US" b="1" dirty="0">
                <a:solidFill>
                  <a:srgbClr val="0069B8"/>
                </a:solidFill>
              </a:rPr>
              <a:t>Wedge angle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Wingdings" pitchFamily="2" charset="2"/>
              <a:buChar char="Ø"/>
              <a:defRPr/>
            </a:pPr>
            <a:endParaRPr lang="en-US" b="1" dirty="0">
              <a:solidFill>
                <a:srgbClr val="003366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Wingdings" pitchFamily="2" charset="2"/>
              <a:buChar char="Ø"/>
              <a:defRPr/>
            </a:pPr>
            <a:endParaRPr lang="en-US" b="1" dirty="0" smtClean="0">
              <a:solidFill>
                <a:srgbClr val="003366"/>
              </a:solidFill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endParaRPr lang="en-US" b="1" dirty="0">
              <a:solidFill>
                <a:srgbClr val="003366"/>
              </a:solidFill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endParaRPr lang="en-US" sz="1600" b="1" dirty="0" smtClean="0">
              <a:solidFill>
                <a:srgbClr val="003366"/>
              </a:solidFill>
            </a:endParaRPr>
          </a:p>
          <a:p>
            <a:pPr marL="285750" lvl="2" indent="-28575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en-US" sz="1600" dirty="0"/>
              <a:t>10 </a:t>
            </a:r>
            <a:r>
              <a:rPr lang="en-US" sz="1600" dirty="0" err="1"/>
              <a:t>microrad</a:t>
            </a:r>
            <a:r>
              <a:rPr lang="en-US" sz="1600" dirty="0"/>
              <a:t> wedge angle acceptable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endParaRPr lang="en-US" b="1" dirty="0">
              <a:solidFill>
                <a:srgbClr val="003366"/>
              </a:solidFill>
            </a:endParaRPr>
          </a:p>
          <a:p>
            <a:pPr marL="0" lvl="2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US" b="1" dirty="0">
                <a:solidFill>
                  <a:srgbClr val="0069B8"/>
                </a:solidFill>
              </a:rPr>
              <a:t>Parallel Plate Effect</a:t>
            </a:r>
          </a:p>
          <a:p>
            <a:pPr marL="285750" lvl="2" indent="-28575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en-US" sz="1600" dirty="0"/>
              <a:t>Incident angle change of 1gon (0.9deg)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/>
              <a:t>37 microns radial object “displacement”</a:t>
            </a:r>
          </a:p>
          <a:p>
            <a:pPr marL="285750" lvl="2" indent="-28575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en-US" sz="1600" dirty="0"/>
              <a:t>Match the theory by a few microns </a:t>
            </a:r>
            <a:r>
              <a:rPr lang="en-US" sz="1600" dirty="0">
                <a:sym typeface="Wingdings" pitchFamily="2" charset="2"/>
              </a:rPr>
              <a:t> Easy observation correction by software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705058"/>
              </p:ext>
            </p:extLst>
          </p:nvPr>
        </p:nvGraphicFramePr>
        <p:xfrm>
          <a:off x="55166" y="1476375"/>
          <a:ext cx="8835556" cy="1004733"/>
        </p:xfrm>
        <a:graphic>
          <a:graphicData uri="http://schemas.openxmlformats.org/drawingml/2006/table">
            <a:tbl>
              <a:tblPr/>
              <a:tblGrid>
                <a:gridCol w="1208572"/>
                <a:gridCol w="2601503"/>
                <a:gridCol w="1802617"/>
                <a:gridCol w="1611432"/>
                <a:gridCol w="1611432"/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Window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Given wedge angle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micr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from window’s technical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data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Wedge angle observed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micr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Influence on target at 1m (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micr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Influence on target at 2m (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micr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4251725"/>
            <a:ext cx="3756659" cy="18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76145" y="4175106"/>
            <a:ext cx="494261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US" b="1" dirty="0">
                <a:solidFill>
                  <a:srgbClr val="0069B8"/>
                </a:solidFill>
              </a:rPr>
              <a:t>Vacuum deformation</a:t>
            </a:r>
          </a:p>
          <a:p>
            <a:pPr marL="285750" lvl="2" indent="-28575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en-US" sz="1600" dirty="0"/>
              <a:t>Less than 7 microns deformation at the center</a:t>
            </a:r>
          </a:p>
          <a:p>
            <a:pPr marL="285750" lvl="2" indent="-28575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en-US" sz="1600" dirty="0"/>
              <a:t>Less than 0.015 degree of angular deviation</a:t>
            </a:r>
          </a:p>
          <a:p>
            <a:pPr marL="285750" lvl="2" indent="-28575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en-US" sz="1600" dirty="0"/>
              <a:t>Deformation measurements Liberec University (CZ):</a:t>
            </a:r>
          </a:p>
          <a:p>
            <a:pPr marL="742950" lvl="3" indent="-28575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Wingdings" panose="05000000000000000000" pitchFamily="2" charset="2"/>
              <a:buChar char="ü"/>
              <a:tabLst>
                <a:tab pos="266700" algn="l"/>
              </a:tabLst>
              <a:defRPr/>
            </a:pPr>
            <a:r>
              <a:rPr lang="en-US" sz="1600" dirty="0"/>
              <a:t>Results match the calculated deformations by a few microns</a:t>
            </a:r>
          </a:p>
          <a:p>
            <a:pPr marL="742950" lvl="3" indent="-28575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Wingdings" panose="05000000000000000000" pitchFamily="2" charset="2"/>
              <a:buChar char="ü"/>
              <a:tabLst>
                <a:tab pos="266700" algn="l"/>
              </a:tabLst>
              <a:defRPr/>
            </a:pPr>
            <a:r>
              <a:rPr lang="en-US" sz="1600" dirty="0"/>
              <a:t>Same deformation on both side </a:t>
            </a:r>
            <a:r>
              <a:rPr lang="en-US" sz="1600" dirty="0">
                <a:sym typeface="Wingdings" pitchFamily="2" charset="2"/>
              </a:rPr>
              <a:t> Parallelism kept</a:t>
            </a:r>
            <a:endParaRPr lang="en-GB" sz="1600" dirty="0"/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Viewports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Studies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6400" y="1079722"/>
            <a:ext cx="659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 developed </a:t>
            </a:r>
          </a:p>
          <a:p>
            <a:pPr defTabSz="444500">
              <a:tabLst>
                <a:tab pos="177800" algn="l"/>
              </a:tabLst>
            </a:pPr>
            <a:r>
              <a:rPr lang="en-US" dirty="0" smtClean="0">
                <a:sym typeface="Wingdings" panose="05000000000000000000" pitchFamily="2" charset="2"/>
              </a:rPr>
              <a:t>	 Automated generation of the XML Files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836182"/>
            <a:ext cx="7823200" cy="445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/>
          <p:nvPr/>
        </p:nvSpPr>
        <p:spPr>
          <a:xfrm>
            <a:off x="5384800" y="1016111"/>
            <a:ext cx="369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Geometrical (frame hierarchy,..)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Observation configuration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…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MATHIS Software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Graphical User Interface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MATHIS Software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Software checking small Bench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pic>
        <p:nvPicPr>
          <p:cNvPr id="7" name="Picture 31" descr="C:\Users\Gkautzma\Downloads\20141010_164508_Androi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879" y="1450136"/>
            <a:ext cx="7642438" cy="170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32" descr="C:\Users\Gkautzma\Downloads\20141010_164616_Android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6889" y="4043666"/>
            <a:ext cx="4185920" cy="1741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3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15495" y="6509166"/>
            <a:ext cx="428505" cy="2513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z="1200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pl-PL" sz="1200" dirty="0">
              <a:solidFill>
                <a:srgbClr val="00000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801054"/>
              </p:ext>
            </p:extLst>
          </p:nvPr>
        </p:nvGraphicFramePr>
        <p:xfrm>
          <a:off x="589916" y="4382400"/>
          <a:ext cx="4385083" cy="1564910"/>
        </p:xfrm>
        <a:graphic>
          <a:graphicData uri="http://schemas.openxmlformats.org/drawingml/2006/table">
            <a:tbl>
              <a:tblPr/>
              <a:tblGrid>
                <a:gridCol w="815157"/>
                <a:gridCol w="646538"/>
                <a:gridCol w="730847"/>
                <a:gridCol w="730847"/>
                <a:gridCol w="730847"/>
                <a:gridCol w="730847"/>
              </a:tblGrid>
              <a:tr h="218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l" rtl="0" fontAlgn="b"/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l-GR" sz="1200" u="none" strike="noStrike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l-GR" sz="1200" u="none" strike="noStrike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=0.0117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l" rtl="0" fontAlgn="b"/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ty [</a:t>
                      </a:r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l" rtl="0" fontAlgn="b"/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tz [</a:t>
                      </a:r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l" rtl="0" fontAlgn="b"/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rx [</a:t>
                      </a:r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rad]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l" rtl="0" fontAlgn="b"/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ry [</a:t>
                      </a:r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rad]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l" rtl="0" fontAlgn="b"/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rz [</a:t>
                      </a:r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rad]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10.72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15.38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13.67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16.87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38.02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38.27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34.54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497379"/>
            <a:ext cx="7128792" cy="276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Double flèche horizontale 6"/>
          <p:cNvSpPr/>
          <p:nvPr/>
        </p:nvSpPr>
        <p:spPr>
          <a:xfrm rot="5400000">
            <a:off x="1724070" y="2653940"/>
            <a:ext cx="1408544" cy="154047"/>
          </a:xfrm>
          <a:prstGeom prst="leftRightArrow">
            <a:avLst/>
          </a:prstGeom>
          <a:solidFill>
            <a:srgbClr val="FF0000">
              <a:alpha val="47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4"/>
          <p:cNvSpPr txBox="1"/>
          <p:nvPr/>
        </p:nvSpPr>
        <p:spPr>
          <a:xfrm rot="16200000">
            <a:off x="1334119" y="2617048"/>
            <a:ext cx="161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 smtClean="0">
                <a:solidFill>
                  <a:srgbClr val="FF0000"/>
                </a:solidFill>
              </a:rPr>
              <a:t>20 microns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756572" y="4450868"/>
            <a:ext cx="2971800" cy="13377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+mj-lt"/>
                <a:sym typeface="Wingdings"/>
              </a:rPr>
              <a:t>Overlapping improves the results by a factor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  <a:sym typeface="Wingdings"/>
              </a:rPr>
              <a:t>Still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  <a:sym typeface="Wingdings"/>
              </a:rPr>
              <a:t> some error budget for the reconstruction of the targets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  <a:sym typeface="Wingding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MATHIS Software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Simulation Results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40503" y="1157851"/>
            <a:ext cx="840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Test result using a computation shell prototype</a:t>
            </a:r>
            <a:endParaRPr lang="en-US" sz="1600" dirty="0">
              <a:sym typeface="Wingdings" pitchFamily="2" charset="2"/>
            </a:endParaRPr>
          </a:p>
          <a:p>
            <a:pPr marL="0" lvl="2">
              <a:buClr>
                <a:srgbClr val="0069B8"/>
              </a:buClr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7455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Alignment specifications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General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76144" y="1126679"/>
            <a:ext cx="874792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Alignment and monitoring of the Cavities and Solenoids in the </a:t>
            </a:r>
            <a:r>
              <a:rPr lang="en-US" dirty="0" err="1" smtClean="0"/>
              <a:t>Cryomodules</a:t>
            </a:r>
            <a:r>
              <a:rPr lang="en-US" dirty="0" smtClean="0"/>
              <a:t> w.r.to a common nominal beam line (NBL) along the </a:t>
            </a:r>
            <a:r>
              <a:rPr lang="en-US" dirty="0" err="1" smtClean="0"/>
              <a:t>Linac</a:t>
            </a:r>
            <a:endParaRPr lang="en-US" dirty="0" smtClean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Permanent system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Common Vacuum and </a:t>
            </a:r>
            <a:r>
              <a:rPr lang="en-US" dirty="0"/>
              <a:t>C</a:t>
            </a:r>
            <a:r>
              <a:rPr lang="en-US" dirty="0" smtClean="0"/>
              <a:t>ryogenics (4.5K) conditions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Precision asked along radial and height axis at 1 sigma level :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300 microns for the Cavities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srgbClr val="0069B8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150 microns for the Solenoids</a:t>
            </a:r>
            <a:endParaRPr lang="en-US" dirty="0"/>
          </a:p>
        </p:txBody>
      </p:sp>
      <p:pic>
        <p:nvPicPr>
          <p:cNvPr id="8" name="Picture 2" descr="G:\Projects\HIE-ISOLDE-CRYOMOD\Pictures\CATIA\20110812\ligne cryomodule\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616" y="2852936"/>
            <a:ext cx="7987928" cy="332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98703" y="407707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NBL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011341" y="5830269"/>
            <a:ext cx="576064" cy="640768"/>
            <a:chOff x="6714403" y="5488077"/>
            <a:chExt cx="576064" cy="640768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6714403" y="5717568"/>
              <a:ext cx="576064" cy="225402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002435" y="5488077"/>
              <a:ext cx="0" cy="64076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208129" y="6165304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+/-300 </a:t>
            </a:r>
            <a:r>
              <a:rPr lang="fr-CH" sz="1400" dirty="0" err="1" smtClean="0"/>
              <a:t>micr</a:t>
            </a:r>
            <a:endParaRPr lang="en-GB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012979" y="5548897"/>
            <a:ext cx="432048" cy="411277"/>
            <a:chOff x="6714403" y="5488077"/>
            <a:chExt cx="576064" cy="64076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714403" y="5717568"/>
              <a:ext cx="576064" cy="225402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7002435" y="5488077"/>
              <a:ext cx="0" cy="640768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145052" y="5832030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+/-150 </a:t>
            </a:r>
            <a:r>
              <a:rPr lang="fr-CH" sz="1400" dirty="0" err="1" smtClean="0"/>
              <a:t>micr</a:t>
            </a:r>
            <a:endParaRPr lang="en-GB" sz="1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131840" y="5157192"/>
            <a:ext cx="2016224" cy="82872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51920" y="4986414"/>
            <a:ext cx="3096344" cy="70978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7"/>
          <p:cNvGrpSpPr/>
          <p:nvPr/>
        </p:nvGrpSpPr>
        <p:grpSpPr>
          <a:xfrm>
            <a:off x="219366" y="3764210"/>
            <a:ext cx="8762997" cy="1962334"/>
            <a:chOff x="219366" y="3764210"/>
            <a:chExt cx="8762997" cy="1962334"/>
          </a:xfrm>
        </p:grpSpPr>
        <p:cxnSp>
          <p:nvCxnSpPr>
            <p:cNvPr id="22" name="Straight Arrow Connector 21"/>
            <p:cNvCxnSpPr/>
            <p:nvPr/>
          </p:nvCxnSpPr>
          <p:spPr>
            <a:xfrm rot="10800000" flipV="1">
              <a:off x="219366" y="5600887"/>
              <a:ext cx="601401" cy="12565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"/>
            <p:cNvCxnSpPr/>
            <p:nvPr/>
          </p:nvCxnSpPr>
          <p:spPr>
            <a:xfrm flipV="1">
              <a:off x="889000" y="3951515"/>
              <a:ext cx="7228492" cy="163648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"/>
            <p:cNvCxnSpPr/>
            <p:nvPr/>
          </p:nvCxnSpPr>
          <p:spPr>
            <a:xfrm flipV="1">
              <a:off x="8182263" y="3764210"/>
              <a:ext cx="800100" cy="17817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13"/>
          <p:cNvCxnSpPr/>
          <p:nvPr/>
        </p:nvCxnSpPr>
        <p:spPr>
          <a:xfrm>
            <a:off x="3363686" y="5157192"/>
            <a:ext cx="1784378" cy="82872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3"/>
          <p:cNvCxnSpPr/>
          <p:nvPr/>
        </p:nvCxnSpPr>
        <p:spPr>
          <a:xfrm>
            <a:off x="3603171" y="5157192"/>
            <a:ext cx="1544893" cy="82872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uble flèche horizontale 32"/>
          <p:cNvSpPr/>
          <p:nvPr/>
        </p:nvSpPr>
        <p:spPr>
          <a:xfrm rot="20841350">
            <a:off x="730234" y="4541080"/>
            <a:ext cx="7544973" cy="192625"/>
          </a:xfrm>
          <a:prstGeom prst="leftRightArrow">
            <a:avLst/>
          </a:prstGeom>
          <a:solidFill>
            <a:srgbClr val="FF0000">
              <a:alpha val="47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extBox 24"/>
          <p:cNvSpPr txBox="1"/>
          <p:nvPr/>
        </p:nvSpPr>
        <p:spPr>
          <a:xfrm rot="20827785">
            <a:off x="4178675" y="4166137"/>
            <a:ext cx="13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~</a:t>
            </a:r>
            <a:r>
              <a:rPr lang="fr-CH" sz="2000" dirty="0" smtClean="0"/>
              <a:t>16 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714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2867" y="2292379"/>
            <a:ext cx="8747920" cy="2861890"/>
            <a:chOff x="151892" y="2208559"/>
            <a:chExt cx="8747920" cy="2861890"/>
          </a:xfrm>
        </p:grpSpPr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151892" y="2208559"/>
              <a:ext cx="874792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069B8"/>
                </a:buClr>
                <a:buFont typeface="Arial" pitchFamily="34" charset="0"/>
                <a:buChar char="•"/>
              </a:pPr>
              <a:r>
                <a:rPr lang="en-GB" sz="1600" dirty="0" smtClean="0"/>
                <a:t>RF cavities and solenoid equipped with targets</a:t>
              </a:r>
            </a:p>
          </p:txBody>
        </p:sp>
        <p:cxnSp>
          <p:nvCxnSpPr>
            <p:cNvPr id="9" name="Connecteur droit avec flèche 85"/>
            <p:cNvCxnSpPr/>
            <p:nvPr/>
          </p:nvCxnSpPr>
          <p:spPr>
            <a:xfrm flipV="1">
              <a:off x="1695123" y="4640156"/>
              <a:ext cx="0" cy="430293"/>
            </a:xfrm>
            <a:prstGeom prst="straightConnector1">
              <a:avLst/>
            </a:prstGeom>
            <a:ln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86"/>
            <p:cNvCxnSpPr/>
            <p:nvPr/>
          </p:nvCxnSpPr>
          <p:spPr>
            <a:xfrm flipV="1">
              <a:off x="1905363" y="4640156"/>
              <a:ext cx="0" cy="430293"/>
            </a:xfrm>
            <a:prstGeom prst="straightConnector1">
              <a:avLst/>
            </a:prstGeom>
            <a:ln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82"/>
            <p:cNvCxnSpPr/>
            <p:nvPr/>
          </p:nvCxnSpPr>
          <p:spPr>
            <a:xfrm flipV="1">
              <a:off x="2003234" y="4638152"/>
              <a:ext cx="0" cy="430293"/>
            </a:xfrm>
            <a:prstGeom prst="straightConnector1">
              <a:avLst/>
            </a:prstGeom>
            <a:ln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83"/>
            <p:cNvCxnSpPr/>
            <p:nvPr/>
          </p:nvCxnSpPr>
          <p:spPr>
            <a:xfrm flipV="1">
              <a:off x="2213474" y="4638152"/>
              <a:ext cx="0" cy="430293"/>
            </a:xfrm>
            <a:prstGeom prst="straightConnector1">
              <a:avLst/>
            </a:prstGeom>
            <a:ln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79"/>
            <p:cNvCxnSpPr/>
            <p:nvPr/>
          </p:nvCxnSpPr>
          <p:spPr>
            <a:xfrm flipV="1">
              <a:off x="6142642" y="4637590"/>
              <a:ext cx="0" cy="430293"/>
            </a:xfrm>
            <a:prstGeom prst="straightConnector1">
              <a:avLst/>
            </a:prstGeom>
            <a:ln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80"/>
            <p:cNvCxnSpPr/>
            <p:nvPr/>
          </p:nvCxnSpPr>
          <p:spPr>
            <a:xfrm flipV="1">
              <a:off x="6352882" y="4637590"/>
              <a:ext cx="0" cy="430293"/>
            </a:xfrm>
            <a:prstGeom prst="straightConnector1">
              <a:avLst/>
            </a:prstGeom>
            <a:ln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76"/>
            <p:cNvCxnSpPr/>
            <p:nvPr/>
          </p:nvCxnSpPr>
          <p:spPr>
            <a:xfrm flipV="1">
              <a:off x="5846352" y="4638152"/>
              <a:ext cx="0" cy="430293"/>
            </a:xfrm>
            <a:prstGeom prst="straightConnector1">
              <a:avLst/>
            </a:prstGeom>
            <a:ln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77"/>
            <p:cNvCxnSpPr/>
            <p:nvPr/>
          </p:nvCxnSpPr>
          <p:spPr>
            <a:xfrm flipV="1">
              <a:off x="6056592" y="4638152"/>
              <a:ext cx="0" cy="430293"/>
            </a:xfrm>
            <a:prstGeom prst="straightConnector1">
              <a:avLst/>
            </a:prstGeom>
            <a:ln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40503" y="1157851"/>
            <a:ext cx="87479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0069B8"/>
                </a:solidFill>
              </a:rPr>
              <a:t>CONCEPT</a:t>
            </a: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GB" sz="1600" dirty="0" smtClean="0"/>
              <a:t>Creation of a closed geometrical network continuously measured</a:t>
            </a:r>
            <a:endParaRPr lang="en-GB" sz="1600" strike="sngStrike" dirty="0" smtClean="0"/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GB" sz="1600" dirty="0" smtClean="0"/>
              <a:t>Observation and position reconstruction of Cavities and Solenoid in this Network</a:t>
            </a:r>
            <a:endParaRPr lang="en-GB" sz="1600" dirty="0"/>
          </a:p>
        </p:txBody>
      </p:sp>
      <p:sp>
        <p:nvSpPr>
          <p:cNvPr id="18" name="Ellipse 97"/>
          <p:cNvSpPr/>
          <p:nvPr/>
        </p:nvSpPr>
        <p:spPr>
          <a:xfrm>
            <a:off x="804658" y="4417876"/>
            <a:ext cx="109689" cy="11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98"/>
          <p:cNvSpPr/>
          <p:nvPr/>
        </p:nvSpPr>
        <p:spPr>
          <a:xfrm>
            <a:off x="809882" y="5327922"/>
            <a:ext cx="109689" cy="11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99"/>
          <p:cNvSpPr/>
          <p:nvPr/>
        </p:nvSpPr>
        <p:spPr>
          <a:xfrm>
            <a:off x="7649812" y="4451936"/>
            <a:ext cx="109689" cy="11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100"/>
          <p:cNvSpPr/>
          <p:nvPr/>
        </p:nvSpPr>
        <p:spPr>
          <a:xfrm>
            <a:off x="7647765" y="5350911"/>
            <a:ext cx="109689" cy="11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7334699" y="4824641"/>
            <a:ext cx="704646" cy="324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Pillars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536722" y="4822192"/>
            <a:ext cx="704646" cy="324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Pillars</a:t>
            </a:r>
            <a:endParaRPr lang="en-GB" sz="1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183738" y="3848920"/>
            <a:ext cx="5519397" cy="2105018"/>
            <a:chOff x="1002763" y="3765100"/>
            <a:chExt cx="5519397" cy="2105018"/>
          </a:xfrm>
        </p:grpSpPr>
        <p:grpSp>
          <p:nvGrpSpPr>
            <p:cNvPr id="25" name="Groupe 65"/>
            <p:cNvGrpSpPr/>
            <p:nvPr/>
          </p:nvGrpSpPr>
          <p:grpSpPr>
            <a:xfrm>
              <a:off x="1552129" y="4487783"/>
              <a:ext cx="4970031" cy="745392"/>
              <a:chOff x="1981200" y="4125696"/>
              <a:chExt cx="5178934" cy="78375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981200" y="4136582"/>
                <a:ext cx="1045029" cy="77286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15105" y="4136582"/>
                <a:ext cx="1045029" cy="77286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4" name="Groupe 69"/>
              <p:cNvGrpSpPr/>
              <p:nvPr/>
            </p:nvGrpSpPr>
            <p:grpSpPr>
              <a:xfrm>
                <a:off x="3707887" y="4136582"/>
                <a:ext cx="450457" cy="772865"/>
                <a:chOff x="2227429" y="2100954"/>
                <a:chExt cx="450457" cy="772865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227429" y="2100954"/>
                  <a:ext cx="374257" cy="77286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503714" y="2100954"/>
                  <a:ext cx="174172" cy="7728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5" name="Groupe 70"/>
              <p:cNvGrpSpPr/>
              <p:nvPr/>
            </p:nvGrpSpPr>
            <p:grpSpPr>
              <a:xfrm rot="10800000">
                <a:off x="4948853" y="4125696"/>
                <a:ext cx="450457" cy="772865"/>
                <a:chOff x="2227429" y="2100954"/>
                <a:chExt cx="450457" cy="772865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2227429" y="2100954"/>
                  <a:ext cx="374257" cy="77286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503714" y="2100954"/>
                  <a:ext cx="174172" cy="7728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6" name="Ellipse 87"/>
              <p:cNvSpPr/>
              <p:nvPr/>
            </p:nvSpPr>
            <p:spPr>
              <a:xfrm>
                <a:off x="2123399" y="4396015"/>
                <a:ext cx="224514" cy="23222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C0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449960" y="4399917"/>
                <a:ext cx="225882" cy="2322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Ellipse 81"/>
              <p:cNvSpPr/>
              <p:nvPr/>
            </p:nvSpPr>
            <p:spPr>
              <a:xfrm>
                <a:off x="6772518" y="4393317"/>
                <a:ext cx="224514" cy="23222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C000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469274" y="4399917"/>
                <a:ext cx="225882" cy="2322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0" name="Connecteur droit 75"/>
              <p:cNvCxnSpPr/>
              <p:nvPr/>
            </p:nvCxnSpPr>
            <p:spPr>
              <a:xfrm>
                <a:off x="4292600" y="4509430"/>
                <a:ext cx="571500" cy="0"/>
              </a:xfrm>
              <a:prstGeom prst="line">
                <a:avLst/>
              </a:prstGeom>
              <a:ln w="508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401925" y="5548134"/>
              <a:ext cx="1303284" cy="321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Cryo</a:t>
              </a:r>
              <a:r>
                <a:rPr lang="en-GB" sz="1600" dirty="0" smtClean="0"/>
                <a:t>-module</a:t>
              </a:r>
              <a:endParaRPr lang="en-GB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02763" y="3765100"/>
              <a:ext cx="1040228" cy="321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RF Cavity</a:t>
              </a:r>
              <a:endParaRPr lang="en-GB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86578" y="3765100"/>
              <a:ext cx="940235" cy="321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Solenoid</a:t>
              </a:r>
              <a:endParaRPr lang="en-GB" sz="16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1816113" y="5304247"/>
              <a:ext cx="294254" cy="27370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110366" y="4055471"/>
              <a:ext cx="402639" cy="57634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1750616" y="4087084"/>
              <a:ext cx="65497" cy="56893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347813" y="2063217"/>
            <a:ext cx="88057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0069B8"/>
                </a:solidFill>
              </a:rPr>
              <a:t>SYSTEM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24917" y="2713568"/>
            <a:ext cx="8747920" cy="3219098"/>
            <a:chOff x="143942" y="2629748"/>
            <a:chExt cx="8747920" cy="3219098"/>
          </a:xfrm>
        </p:grpSpPr>
        <p:grpSp>
          <p:nvGrpSpPr>
            <p:cNvPr id="47" name="Group 46"/>
            <p:cNvGrpSpPr/>
            <p:nvPr/>
          </p:nvGrpSpPr>
          <p:grpSpPr>
            <a:xfrm>
              <a:off x="1127640" y="3746040"/>
              <a:ext cx="5794971" cy="2102806"/>
              <a:chOff x="1127640" y="3746040"/>
              <a:chExt cx="5794971" cy="2102806"/>
            </a:xfrm>
          </p:grpSpPr>
          <p:grpSp>
            <p:nvGrpSpPr>
              <p:cNvPr id="49" name="Groupe 9"/>
              <p:cNvGrpSpPr/>
              <p:nvPr/>
            </p:nvGrpSpPr>
            <p:grpSpPr>
              <a:xfrm>
                <a:off x="1127640" y="4265189"/>
                <a:ext cx="5794971" cy="1193478"/>
                <a:chOff x="1538868" y="3891647"/>
                <a:chExt cx="6038548" cy="1254896"/>
              </a:xfrm>
            </p:grpSpPr>
            <p:grpSp>
              <p:nvGrpSpPr>
                <p:cNvPr id="54" name="Groupe 10"/>
                <p:cNvGrpSpPr/>
                <p:nvPr/>
              </p:nvGrpSpPr>
              <p:grpSpPr>
                <a:xfrm>
                  <a:off x="1538868" y="3891647"/>
                  <a:ext cx="333570" cy="1251867"/>
                  <a:chOff x="1861457" y="3755572"/>
                  <a:chExt cx="533400" cy="1937656"/>
                </a:xfrm>
              </p:grpSpPr>
              <p:sp>
                <p:nvSpPr>
                  <p:cNvPr id="73" name="Rectangle 72"/>
                  <p:cNvSpPr/>
                  <p:nvPr/>
                </p:nvSpPr>
                <p:spPr>
                  <a:xfrm>
                    <a:off x="1861457" y="3755572"/>
                    <a:ext cx="533400" cy="193765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970314" y="3886210"/>
                    <a:ext cx="315686" cy="19594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1964871" y="5355782"/>
                    <a:ext cx="315686" cy="19594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1970314" y="4288982"/>
                    <a:ext cx="315686" cy="19594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1964871" y="4974782"/>
                    <a:ext cx="315686" cy="19594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55" name="Groupe 12"/>
                <p:cNvGrpSpPr/>
                <p:nvPr/>
              </p:nvGrpSpPr>
              <p:grpSpPr>
                <a:xfrm>
                  <a:off x="3171725" y="3891647"/>
                  <a:ext cx="333570" cy="1251867"/>
                  <a:chOff x="1861457" y="3755572"/>
                  <a:chExt cx="533400" cy="1937656"/>
                </a:xfrm>
              </p:grpSpPr>
              <p:sp>
                <p:nvSpPr>
                  <p:cNvPr id="68" name="Rectangle 67"/>
                  <p:cNvSpPr/>
                  <p:nvPr/>
                </p:nvSpPr>
                <p:spPr>
                  <a:xfrm>
                    <a:off x="1861457" y="3755572"/>
                    <a:ext cx="533400" cy="193765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1970314" y="3886210"/>
                    <a:ext cx="315686" cy="19594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1964871" y="5355782"/>
                    <a:ext cx="315686" cy="19594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1970314" y="4288982"/>
                    <a:ext cx="315686" cy="19594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1964871" y="4974782"/>
                    <a:ext cx="315686" cy="19594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56" name="Groupe 13"/>
                <p:cNvGrpSpPr/>
                <p:nvPr/>
              </p:nvGrpSpPr>
              <p:grpSpPr>
                <a:xfrm>
                  <a:off x="7243846" y="3894676"/>
                  <a:ext cx="333570" cy="1251867"/>
                  <a:chOff x="1861457" y="3755572"/>
                  <a:chExt cx="533400" cy="1937656"/>
                </a:xfrm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1861457" y="3755572"/>
                    <a:ext cx="533400" cy="193765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1970314" y="3886210"/>
                    <a:ext cx="315686" cy="19594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1964871" y="5355782"/>
                    <a:ext cx="315686" cy="19594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1970314" y="4288982"/>
                    <a:ext cx="315686" cy="19594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1964871" y="4974782"/>
                    <a:ext cx="315686" cy="19594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57" name="Groupe 14"/>
                <p:cNvGrpSpPr/>
                <p:nvPr/>
              </p:nvGrpSpPr>
              <p:grpSpPr>
                <a:xfrm>
                  <a:off x="5694859" y="3891647"/>
                  <a:ext cx="333570" cy="1251867"/>
                  <a:chOff x="1840295" y="3755572"/>
                  <a:chExt cx="533400" cy="1937656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1840295" y="3755572"/>
                    <a:ext cx="533400" cy="193765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1970314" y="3886210"/>
                    <a:ext cx="315686" cy="19594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1964871" y="5355782"/>
                    <a:ext cx="315686" cy="19594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1970314" y="4288982"/>
                    <a:ext cx="315686" cy="19594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964871" y="4974782"/>
                    <a:ext cx="315686" cy="19594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50" name="TextBox 49"/>
              <p:cNvSpPr txBox="1"/>
              <p:nvPr/>
            </p:nvSpPr>
            <p:spPr>
              <a:xfrm>
                <a:off x="3263670" y="3746040"/>
                <a:ext cx="744866" cy="321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BCAM</a:t>
                </a:r>
                <a:endParaRPr lang="en-GB" sz="16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317608" y="5526862"/>
                <a:ext cx="1605537" cy="321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Metrologic Table</a:t>
                </a:r>
                <a:endParaRPr lang="en-GB" sz="1600" dirty="0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flipV="1">
                <a:off x="2925305" y="3970444"/>
                <a:ext cx="394096" cy="35523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endCxn id="51" idx="1"/>
              </p:cNvCxnSpPr>
              <p:nvPr/>
            </p:nvCxnSpPr>
            <p:spPr>
              <a:xfrm>
                <a:off x="3044944" y="5368838"/>
                <a:ext cx="272664" cy="31901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 Box 21"/>
            <p:cNvSpPr txBox="1">
              <a:spLocks noChangeArrowheads="1"/>
            </p:cNvSpPr>
            <p:nvPr/>
          </p:nvSpPr>
          <p:spPr bwMode="auto">
            <a:xfrm>
              <a:off x="143942" y="2629748"/>
              <a:ext cx="874792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069B8"/>
                </a:buClr>
                <a:buFont typeface="Arial" pitchFamily="34" charset="0"/>
                <a:buChar char="•"/>
              </a:pPr>
              <a:r>
                <a:rPr lang="en-GB" sz="1600" dirty="0" smtClean="0"/>
                <a:t>BCAM cameras fixed to inter-module metrological tables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32650" y="2494427"/>
            <a:ext cx="8747920" cy="2729899"/>
            <a:chOff x="151675" y="2410607"/>
            <a:chExt cx="8747920" cy="2729899"/>
          </a:xfrm>
        </p:grpSpPr>
        <p:sp>
          <p:nvSpPr>
            <p:cNvPr id="79" name="Text Box 21"/>
            <p:cNvSpPr txBox="1">
              <a:spLocks noChangeArrowheads="1"/>
            </p:cNvSpPr>
            <p:nvPr/>
          </p:nvSpPr>
          <p:spPr bwMode="auto">
            <a:xfrm>
              <a:off x="151675" y="2410607"/>
              <a:ext cx="874792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069B8"/>
                </a:buClr>
                <a:buFont typeface="Arial" pitchFamily="34" charset="0"/>
                <a:buChar char="•"/>
              </a:pPr>
              <a:r>
                <a:rPr lang="en-GB" sz="1600" dirty="0" smtClean="0"/>
                <a:t>Interface Atmosphere / High Vacuum </a:t>
              </a:r>
              <a:r>
                <a:rPr lang="en-GB" sz="1600" dirty="0" smtClean="0">
                  <a:sym typeface="Wingdings" pitchFamily="2" charset="2"/>
                </a:rPr>
                <a:t></a:t>
              </a:r>
              <a:r>
                <a:rPr lang="en-GB" sz="1600" dirty="0" smtClean="0"/>
                <a:t> Precise viewp</a:t>
              </a:r>
              <a:r>
                <a:rPr lang="en-GB" sz="1600" i="1" dirty="0" smtClean="0"/>
                <a:t>orts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502406" y="4584322"/>
              <a:ext cx="45719" cy="1180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508853" y="5009719"/>
              <a:ext cx="45719" cy="1180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2555005" y="4590775"/>
              <a:ext cx="45719" cy="1180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2550253" y="5022419"/>
              <a:ext cx="45719" cy="1180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3159853" y="4590619"/>
              <a:ext cx="45719" cy="1180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159853" y="5015797"/>
              <a:ext cx="45719" cy="1180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830396" y="4590619"/>
              <a:ext cx="45719" cy="1180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4830395" y="5009719"/>
              <a:ext cx="45719" cy="1180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5473565" y="4584321"/>
              <a:ext cx="45719" cy="1180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5473564" y="5015797"/>
              <a:ext cx="45719" cy="1180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527332" y="4578545"/>
              <a:ext cx="45719" cy="1180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6519003" y="5022419"/>
              <a:ext cx="45719" cy="1180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19614" y="3149549"/>
            <a:ext cx="7779451" cy="3162020"/>
            <a:chOff x="538639" y="3065729"/>
            <a:chExt cx="7779451" cy="3162020"/>
          </a:xfrm>
        </p:grpSpPr>
        <p:grpSp>
          <p:nvGrpSpPr>
            <p:cNvPr id="93" name="Group 92"/>
            <p:cNvGrpSpPr/>
            <p:nvPr/>
          </p:nvGrpSpPr>
          <p:grpSpPr>
            <a:xfrm>
              <a:off x="538639" y="3803428"/>
              <a:ext cx="6686003" cy="2424321"/>
              <a:chOff x="538639" y="3803428"/>
              <a:chExt cx="6686003" cy="2424321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917025" y="5905764"/>
                <a:ext cx="1915544" cy="321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BCAM observations</a:t>
                </a:r>
                <a:endParaRPr lang="en-GB" sz="1600" dirty="0"/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824660" y="3803428"/>
                <a:ext cx="6399982" cy="1505211"/>
                <a:chOff x="824660" y="3803428"/>
                <a:chExt cx="6399982" cy="1505211"/>
              </a:xfrm>
            </p:grpSpPr>
            <p:grpSp>
              <p:nvGrpSpPr>
                <p:cNvPr id="98" name="Groupe 35"/>
                <p:cNvGrpSpPr/>
                <p:nvPr/>
              </p:nvGrpSpPr>
              <p:grpSpPr>
                <a:xfrm>
                  <a:off x="824660" y="4401267"/>
                  <a:ext cx="6399982" cy="907372"/>
                  <a:chOff x="1223153" y="4034728"/>
                  <a:chExt cx="6668989" cy="954067"/>
                </a:xfrm>
              </p:grpSpPr>
              <p:cxnSp>
                <p:nvCxnSpPr>
                  <p:cNvPr id="101" name="Connecteur droit avec flèche 36"/>
                  <p:cNvCxnSpPr/>
                  <p:nvPr/>
                </p:nvCxnSpPr>
                <p:spPr>
                  <a:xfrm flipH="1" flipV="1">
                    <a:off x="1223153" y="4054941"/>
                    <a:ext cx="355087" cy="736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Connecteur droit avec flèche 37"/>
                  <p:cNvCxnSpPr/>
                  <p:nvPr/>
                </p:nvCxnSpPr>
                <p:spPr>
                  <a:xfrm flipH="1" flipV="1">
                    <a:off x="1230085" y="4988059"/>
                    <a:ext cx="355087" cy="736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Connecteur droit avec flèche 38"/>
                  <p:cNvCxnSpPr/>
                  <p:nvPr/>
                </p:nvCxnSpPr>
                <p:spPr>
                  <a:xfrm>
                    <a:off x="1804362" y="4050242"/>
                    <a:ext cx="383667" cy="0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Connecteur droit avec flèche 39"/>
                  <p:cNvCxnSpPr/>
                  <p:nvPr/>
                </p:nvCxnSpPr>
                <p:spPr>
                  <a:xfrm>
                    <a:off x="1800959" y="4988059"/>
                    <a:ext cx="387070" cy="0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Connecteur droit avec flèche 40"/>
                  <p:cNvCxnSpPr/>
                  <p:nvPr/>
                </p:nvCxnSpPr>
                <p:spPr>
                  <a:xfrm flipH="1" flipV="1">
                    <a:off x="2884713" y="4038610"/>
                    <a:ext cx="355087" cy="736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Connecteur droit avec flèche 41"/>
                  <p:cNvCxnSpPr/>
                  <p:nvPr/>
                </p:nvCxnSpPr>
                <p:spPr>
                  <a:xfrm flipH="1" flipV="1">
                    <a:off x="2862942" y="4988059"/>
                    <a:ext cx="355087" cy="736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Connecteur droit avec flèche 42"/>
                  <p:cNvCxnSpPr/>
                  <p:nvPr/>
                </p:nvCxnSpPr>
                <p:spPr>
                  <a:xfrm>
                    <a:off x="3437219" y="4050242"/>
                    <a:ext cx="383667" cy="0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Connecteur droit avec flèche 43"/>
                  <p:cNvCxnSpPr/>
                  <p:nvPr/>
                </p:nvCxnSpPr>
                <p:spPr>
                  <a:xfrm>
                    <a:off x="3433816" y="4988059"/>
                    <a:ext cx="387070" cy="0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Connecteur droit avec flèche 44"/>
                  <p:cNvCxnSpPr/>
                  <p:nvPr/>
                </p:nvCxnSpPr>
                <p:spPr>
                  <a:xfrm flipH="1" flipV="1">
                    <a:off x="5421081" y="4035474"/>
                    <a:ext cx="355087" cy="736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Connecteur droit avec flèche 45"/>
                  <p:cNvCxnSpPr/>
                  <p:nvPr/>
                </p:nvCxnSpPr>
                <p:spPr>
                  <a:xfrm flipH="1" flipV="1">
                    <a:off x="5399310" y="4984923"/>
                    <a:ext cx="355087" cy="736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Connecteur droit avec flèche 46"/>
                  <p:cNvCxnSpPr/>
                  <p:nvPr/>
                </p:nvCxnSpPr>
                <p:spPr>
                  <a:xfrm>
                    <a:off x="5973587" y="4047106"/>
                    <a:ext cx="383667" cy="0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Connecteur droit avec flèche 47"/>
                  <p:cNvCxnSpPr/>
                  <p:nvPr/>
                </p:nvCxnSpPr>
                <p:spPr>
                  <a:xfrm>
                    <a:off x="5970184" y="4984923"/>
                    <a:ext cx="387070" cy="0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Connecteur droit avec flèche 48"/>
                  <p:cNvCxnSpPr/>
                  <p:nvPr/>
                </p:nvCxnSpPr>
                <p:spPr>
                  <a:xfrm flipH="1" flipV="1">
                    <a:off x="6955969" y="4034728"/>
                    <a:ext cx="355087" cy="736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Connecteur droit avec flèche 49"/>
                  <p:cNvCxnSpPr/>
                  <p:nvPr/>
                </p:nvCxnSpPr>
                <p:spPr>
                  <a:xfrm flipH="1" flipV="1">
                    <a:off x="6934198" y="4984177"/>
                    <a:ext cx="355087" cy="736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Connecteur droit avec flèche 50"/>
                  <p:cNvCxnSpPr/>
                  <p:nvPr/>
                </p:nvCxnSpPr>
                <p:spPr>
                  <a:xfrm>
                    <a:off x="7508475" y="4046360"/>
                    <a:ext cx="383667" cy="0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Connecteur droit avec flèche 51"/>
                  <p:cNvCxnSpPr/>
                  <p:nvPr/>
                </p:nvCxnSpPr>
                <p:spPr>
                  <a:xfrm>
                    <a:off x="7505072" y="4984177"/>
                    <a:ext cx="387070" cy="0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9" name="TextBox 98"/>
                <p:cNvSpPr txBox="1"/>
                <p:nvPr/>
              </p:nvSpPr>
              <p:spPr>
                <a:xfrm>
                  <a:off x="4132360" y="3803428"/>
                  <a:ext cx="1324820" cy="321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 smtClean="0"/>
                    <a:t>External Line</a:t>
                  </a:r>
                  <a:endParaRPr lang="en-GB" sz="1600" dirty="0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 flipH="1" flipV="1">
                  <a:off x="4628126" y="4106264"/>
                  <a:ext cx="166645" cy="219411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7" name="Connecteur droit avec flèche 58"/>
              <p:cNvCxnSpPr/>
              <p:nvPr/>
            </p:nvCxnSpPr>
            <p:spPr>
              <a:xfrm>
                <a:off x="538639" y="6066752"/>
                <a:ext cx="371457" cy="0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 Box 21"/>
            <p:cNvSpPr txBox="1">
              <a:spLocks noChangeArrowheads="1"/>
            </p:cNvSpPr>
            <p:nvPr/>
          </p:nvSpPr>
          <p:spPr bwMode="auto">
            <a:xfrm>
              <a:off x="763090" y="3065729"/>
              <a:ext cx="75550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600" b="1" dirty="0" smtClean="0">
                  <a:solidFill>
                    <a:srgbClr val="FF0000"/>
                  </a:solidFill>
                </a:rPr>
                <a:t>External Lines</a:t>
              </a:r>
              <a:r>
                <a:rPr lang="en-GB" sz="1600" dirty="0" smtClean="0">
                  <a:solidFill>
                    <a:srgbClr val="FF0000"/>
                  </a:solidFill>
                </a:rPr>
                <a:t>	=&gt; Position and orientation of metrological tables and BCAMs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933125" y="3410365"/>
            <a:ext cx="7555000" cy="2610886"/>
            <a:chOff x="752150" y="3326545"/>
            <a:chExt cx="7555000" cy="2610886"/>
          </a:xfrm>
        </p:grpSpPr>
        <p:grpSp>
          <p:nvGrpSpPr>
            <p:cNvPr id="118" name="Group 117"/>
            <p:cNvGrpSpPr/>
            <p:nvPr/>
          </p:nvGrpSpPr>
          <p:grpSpPr>
            <a:xfrm>
              <a:off x="1382425" y="4631812"/>
              <a:ext cx="5289222" cy="1305619"/>
              <a:chOff x="1382425" y="4631812"/>
              <a:chExt cx="5289222" cy="1305619"/>
            </a:xfrm>
          </p:grpSpPr>
          <p:grpSp>
            <p:nvGrpSpPr>
              <p:cNvPr id="120" name="Groupe 52"/>
              <p:cNvGrpSpPr/>
              <p:nvPr/>
            </p:nvGrpSpPr>
            <p:grpSpPr>
              <a:xfrm>
                <a:off x="1382425" y="4631812"/>
                <a:ext cx="5289222" cy="450318"/>
                <a:chOff x="1804362" y="4277137"/>
                <a:chExt cx="5511541" cy="473492"/>
              </a:xfrm>
            </p:grpSpPr>
            <p:cxnSp>
              <p:nvCxnSpPr>
                <p:cNvPr id="123" name="Connecteur droit avec flèche 53"/>
                <p:cNvCxnSpPr/>
                <p:nvPr/>
              </p:nvCxnSpPr>
              <p:spPr>
                <a:xfrm>
                  <a:off x="1824374" y="4302594"/>
                  <a:ext cx="245726" cy="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Connecteur droit avec flèche 54"/>
                <p:cNvCxnSpPr/>
                <p:nvPr/>
              </p:nvCxnSpPr>
              <p:spPr>
                <a:xfrm>
                  <a:off x="1804362" y="4745671"/>
                  <a:ext cx="265738" cy="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necteur droit avec flèche 55"/>
                <p:cNvCxnSpPr/>
                <p:nvPr/>
              </p:nvCxnSpPr>
              <p:spPr>
                <a:xfrm flipH="1" flipV="1">
                  <a:off x="2888960" y="4298829"/>
                  <a:ext cx="355087" cy="736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Connecteur droit avec flèche 56"/>
                <p:cNvCxnSpPr/>
                <p:nvPr/>
              </p:nvCxnSpPr>
              <p:spPr>
                <a:xfrm flipH="1" flipV="1">
                  <a:off x="2862941" y="4745685"/>
                  <a:ext cx="355087" cy="736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necteur droit avec flèche 57"/>
                <p:cNvCxnSpPr/>
                <p:nvPr/>
              </p:nvCxnSpPr>
              <p:spPr>
                <a:xfrm>
                  <a:off x="3439088" y="4302594"/>
                  <a:ext cx="455927" cy="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necteur droit avec flèche 58"/>
                <p:cNvCxnSpPr/>
                <p:nvPr/>
              </p:nvCxnSpPr>
              <p:spPr>
                <a:xfrm>
                  <a:off x="3433816" y="4749730"/>
                  <a:ext cx="461198" cy="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cteur droit avec flèche 59"/>
                <p:cNvCxnSpPr/>
                <p:nvPr/>
              </p:nvCxnSpPr>
              <p:spPr>
                <a:xfrm flipH="1">
                  <a:off x="5186488" y="4296439"/>
                  <a:ext cx="589680" cy="615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necteur droit avec flèche 60"/>
                <p:cNvCxnSpPr/>
                <p:nvPr/>
              </p:nvCxnSpPr>
              <p:spPr>
                <a:xfrm flipH="1">
                  <a:off x="5212180" y="4750629"/>
                  <a:ext cx="554360" cy="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necteur droit avec flèche 61"/>
                <p:cNvCxnSpPr/>
                <p:nvPr/>
              </p:nvCxnSpPr>
              <p:spPr>
                <a:xfrm>
                  <a:off x="5986342" y="4302594"/>
                  <a:ext cx="383667" cy="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necteur droit avec flèche 62"/>
                <p:cNvCxnSpPr/>
                <p:nvPr/>
              </p:nvCxnSpPr>
              <p:spPr>
                <a:xfrm>
                  <a:off x="5970184" y="4749893"/>
                  <a:ext cx="387070" cy="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necteur droit avec flèche 63"/>
                <p:cNvCxnSpPr/>
                <p:nvPr/>
              </p:nvCxnSpPr>
              <p:spPr>
                <a:xfrm flipH="1" flipV="1">
                  <a:off x="7049200" y="4277137"/>
                  <a:ext cx="262722" cy="12149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necteur droit avec flèche 64"/>
                <p:cNvCxnSpPr/>
                <p:nvPr/>
              </p:nvCxnSpPr>
              <p:spPr>
                <a:xfrm flipH="1" flipV="1">
                  <a:off x="7049200" y="4742642"/>
                  <a:ext cx="266703" cy="72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TextBox 120"/>
              <p:cNvSpPr txBox="1"/>
              <p:nvPr/>
            </p:nvSpPr>
            <p:spPr>
              <a:xfrm>
                <a:off x="5326654" y="5615447"/>
                <a:ext cx="1260210" cy="321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Internal Line</a:t>
                </a:r>
                <a:endParaRPr lang="en-GB" sz="1600" dirty="0"/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 flipH="1" flipV="1">
                <a:off x="5754766" y="5164790"/>
                <a:ext cx="386273" cy="45558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 Box 21"/>
            <p:cNvSpPr txBox="1">
              <a:spLocks noChangeArrowheads="1"/>
            </p:cNvSpPr>
            <p:nvPr/>
          </p:nvSpPr>
          <p:spPr bwMode="auto">
            <a:xfrm>
              <a:off x="752150" y="3326545"/>
              <a:ext cx="75550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600" b="1" dirty="0" smtClean="0">
                  <a:solidFill>
                    <a:srgbClr val="FF0000"/>
                  </a:solidFill>
                </a:rPr>
                <a:t>Internal Lines</a:t>
              </a:r>
              <a:r>
                <a:rPr lang="en-GB" sz="1600" dirty="0" smtClean="0">
                  <a:solidFill>
                    <a:srgbClr val="FF0000"/>
                  </a:solidFill>
                </a:rPr>
                <a:t>	=&gt; Position of the targets inside the tank</a:t>
              </a:r>
            </a:p>
          </p:txBody>
        </p:sp>
      </p:grpSp>
      <p:sp>
        <p:nvSpPr>
          <p:cNvPr id="136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MATHILDE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Proposed Concept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7154" y="4113864"/>
            <a:ext cx="8274422" cy="2231380"/>
            <a:chOff x="367154" y="4113864"/>
            <a:chExt cx="8274422" cy="2231380"/>
          </a:xfrm>
        </p:grpSpPr>
        <p:sp>
          <p:nvSpPr>
            <p:cNvPr id="312" name="Rectangle 311"/>
            <p:cNvSpPr/>
            <p:nvPr/>
          </p:nvSpPr>
          <p:spPr>
            <a:xfrm>
              <a:off x="6923424" y="5121801"/>
              <a:ext cx="215193" cy="320031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3704930" y="5132436"/>
              <a:ext cx="215193" cy="320031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860276" y="4835226"/>
              <a:ext cx="232278" cy="604439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718395" y="5439665"/>
              <a:ext cx="545945" cy="552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834192" y="4668555"/>
              <a:ext cx="273883" cy="15838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782099" y="4823945"/>
              <a:ext cx="215193" cy="608774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583068" y="5432718"/>
              <a:ext cx="545945" cy="552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764807" y="4657456"/>
              <a:ext cx="273883" cy="15838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46563" y="5439665"/>
              <a:ext cx="545945" cy="552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677893" y="5121800"/>
              <a:ext cx="273883" cy="15838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168617" y="5432718"/>
              <a:ext cx="545945" cy="5524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12989" y="4835226"/>
              <a:ext cx="273883" cy="15838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339073" y="4993609"/>
              <a:ext cx="215193" cy="439107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361690" y="5439665"/>
              <a:ext cx="545945" cy="552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93020" y="5280057"/>
              <a:ext cx="273883" cy="15838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52816" y="5434009"/>
              <a:ext cx="545945" cy="552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084146" y="5256817"/>
              <a:ext cx="273883" cy="15838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754900" y="5434009"/>
              <a:ext cx="545945" cy="5524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86230" y="5094652"/>
              <a:ext cx="273883" cy="15838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67705" y="5815531"/>
              <a:ext cx="637914" cy="261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BCAM</a:t>
              </a:r>
              <a:endParaRPr lang="en-GB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38959" y="6021338"/>
              <a:ext cx="1726865" cy="323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Metrological Table</a:t>
              </a:r>
              <a:endParaRPr lang="en-GB" sz="1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367495" y="4376121"/>
              <a:ext cx="235600" cy="11437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Oval 29"/>
            <p:cNvSpPr/>
            <p:nvPr/>
          </p:nvSpPr>
          <p:spPr>
            <a:xfrm>
              <a:off x="2352784" y="4119077"/>
              <a:ext cx="260838" cy="2284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8" name="Oval 27"/>
            <p:cNvSpPr/>
            <p:nvPr/>
          </p:nvSpPr>
          <p:spPr>
            <a:xfrm>
              <a:off x="8256735" y="4113864"/>
              <a:ext cx="260837" cy="2284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18704" y="5923006"/>
              <a:ext cx="273882" cy="15838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63191" y="6168931"/>
              <a:ext cx="545945" cy="552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383110" y="5990061"/>
              <a:ext cx="570969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964067" y="5815531"/>
              <a:ext cx="2298062" cy="261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BCAM to BCAM observations</a:t>
              </a:r>
              <a:endParaRPr lang="en-GB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76692" y="5994346"/>
              <a:ext cx="2189128" cy="261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BCAM to Pillar observations</a:t>
              </a:r>
              <a:endParaRPr lang="en-GB" sz="14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374820" y="6168878"/>
              <a:ext cx="570695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235829" y="5620878"/>
              <a:ext cx="528982" cy="261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Pillar</a:t>
              </a:r>
              <a:endParaRPr lang="en-GB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12594" y="5620878"/>
              <a:ext cx="528982" cy="261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Pillar</a:t>
              </a:r>
              <a:endParaRPr lang="en-GB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367154" y="4859736"/>
              <a:ext cx="1484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Side view</a:t>
              </a:r>
            </a:p>
            <a:p>
              <a:r>
                <a:rPr lang="en-US" i="1" dirty="0" smtClean="0"/>
                <a:t>Ext. line</a:t>
              </a:r>
            </a:p>
            <a:p>
              <a:r>
                <a:rPr lang="en-US" i="1" dirty="0" smtClean="0"/>
                <a:t>Overlapping</a:t>
              </a:r>
              <a:endParaRPr lang="en-US" i="1" dirty="0"/>
            </a:p>
          </p:txBody>
        </p:sp>
        <p:cxnSp>
          <p:nvCxnSpPr>
            <p:cNvPr id="162" name="Straight Arrow Connector 161"/>
            <p:cNvCxnSpPr>
              <a:stCxn id="52" idx="3"/>
              <a:endCxn id="63" idx="1"/>
            </p:cNvCxnSpPr>
            <p:nvPr/>
          </p:nvCxnSpPr>
          <p:spPr>
            <a:xfrm flipV="1">
              <a:off x="7160113" y="4736647"/>
              <a:ext cx="604694" cy="437196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54" idx="3"/>
              <a:endCxn id="63" idx="1"/>
            </p:cNvCxnSpPr>
            <p:nvPr/>
          </p:nvCxnSpPr>
          <p:spPr>
            <a:xfrm flipV="1">
              <a:off x="6358029" y="4736647"/>
              <a:ext cx="1406778" cy="599361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58" idx="3"/>
              <a:endCxn id="63" idx="1"/>
            </p:cNvCxnSpPr>
            <p:nvPr/>
          </p:nvCxnSpPr>
          <p:spPr>
            <a:xfrm flipV="1">
              <a:off x="5586872" y="4736647"/>
              <a:ext cx="2177935" cy="177771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66" idx="3"/>
              <a:endCxn id="63" idx="1"/>
            </p:cNvCxnSpPr>
            <p:nvPr/>
          </p:nvCxnSpPr>
          <p:spPr>
            <a:xfrm flipV="1">
              <a:off x="3108074" y="4736647"/>
              <a:ext cx="4656733" cy="11099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66" idx="3"/>
              <a:endCxn id="61" idx="1"/>
            </p:cNvCxnSpPr>
            <p:nvPr/>
          </p:nvCxnSpPr>
          <p:spPr>
            <a:xfrm>
              <a:off x="3108074" y="4747746"/>
              <a:ext cx="569818" cy="453245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66" idx="3"/>
              <a:endCxn id="56" idx="1"/>
            </p:cNvCxnSpPr>
            <p:nvPr/>
          </p:nvCxnSpPr>
          <p:spPr>
            <a:xfrm>
              <a:off x="3108074" y="4747746"/>
              <a:ext cx="1384945" cy="611502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>
              <a:stCxn id="66" idx="3"/>
              <a:endCxn id="58" idx="1"/>
            </p:cNvCxnSpPr>
            <p:nvPr/>
          </p:nvCxnSpPr>
          <p:spPr>
            <a:xfrm>
              <a:off x="3108074" y="4747746"/>
              <a:ext cx="2204915" cy="166672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>
              <a:stCxn id="52" idx="3"/>
              <a:endCxn id="28" idx="2"/>
            </p:cNvCxnSpPr>
            <p:nvPr/>
          </p:nvCxnSpPr>
          <p:spPr>
            <a:xfrm flipV="1">
              <a:off x="7160113" y="4228099"/>
              <a:ext cx="1096623" cy="945744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>
              <a:stCxn id="61" idx="1"/>
              <a:endCxn id="30" idx="6"/>
            </p:cNvCxnSpPr>
            <p:nvPr/>
          </p:nvCxnSpPr>
          <p:spPr>
            <a:xfrm flipH="1" flipV="1">
              <a:off x="2613621" y="4233312"/>
              <a:ext cx="1064271" cy="967679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stCxn id="52" idx="1"/>
              <a:endCxn id="54" idx="3"/>
            </p:cNvCxnSpPr>
            <p:nvPr/>
          </p:nvCxnSpPr>
          <p:spPr>
            <a:xfrm flipH="1">
              <a:off x="6358030" y="5173843"/>
              <a:ext cx="528201" cy="162165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>
              <a:stCxn id="52" idx="1"/>
              <a:endCxn id="58" idx="3"/>
            </p:cNvCxnSpPr>
            <p:nvPr/>
          </p:nvCxnSpPr>
          <p:spPr>
            <a:xfrm flipH="1" flipV="1">
              <a:off x="5586873" y="4914418"/>
              <a:ext cx="1299358" cy="259425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>
              <a:stCxn id="58" idx="1"/>
              <a:endCxn id="61" idx="3"/>
            </p:cNvCxnSpPr>
            <p:nvPr/>
          </p:nvCxnSpPr>
          <p:spPr>
            <a:xfrm flipH="1">
              <a:off x="3951776" y="4914418"/>
              <a:ext cx="1361214" cy="286573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>
              <a:stCxn id="56" idx="1"/>
              <a:endCxn id="61" idx="3"/>
            </p:cNvCxnSpPr>
            <p:nvPr/>
          </p:nvCxnSpPr>
          <p:spPr>
            <a:xfrm flipH="1" flipV="1">
              <a:off x="3951776" y="5200991"/>
              <a:ext cx="541244" cy="158257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54" idx="3"/>
              <a:endCxn id="28" idx="2"/>
            </p:cNvCxnSpPr>
            <p:nvPr/>
          </p:nvCxnSpPr>
          <p:spPr>
            <a:xfrm flipV="1">
              <a:off x="6358029" y="4228099"/>
              <a:ext cx="1898707" cy="1107909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>
              <a:stCxn id="63" idx="1"/>
              <a:endCxn id="54" idx="3"/>
            </p:cNvCxnSpPr>
            <p:nvPr/>
          </p:nvCxnSpPr>
          <p:spPr>
            <a:xfrm flipH="1">
              <a:off x="6358029" y="4736647"/>
              <a:ext cx="1406778" cy="599361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/>
            <p:cNvCxnSpPr>
              <a:stCxn id="66" idx="3"/>
              <a:endCxn id="56" idx="1"/>
            </p:cNvCxnSpPr>
            <p:nvPr/>
          </p:nvCxnSpPr>
          <p:spPr>
            <a:xfrm>
              <a:off x="3108074" y="4747746"/>
              <a:ext cx="1384945" cy="611502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>
              <a:stCxn id="58" idx="3"/>
              <a:endCxn id="54" idx="1"/>
            </p:cNvCxnSpPr>
            <p:nvPr/>
          </p:nvCxnSpPr>
          <p:spPr>
            <a:xfrm>
              <a:off x="5586873" y="4914418"/>
              <a:ext cx="497274" cy="421590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>
              <a:stCxn id="56" idx="3"/>
              <a:endCxn id="54" idx="1"/>
            </p:cNvCxnSpPr>
            <p:nvPr/>
          </p:nvCxnSpPr>
          <p:spPr>
            <a:xfrm flipV="1">
              <a:off x="4766903" y="5336008"/>
              <a:ext cx="1317244" cy="23240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>
              <a:stCxn id="61" idx="3"/>
              <a:endCxn id="54" idx="1"/>
            </p:cNvCxnSpPr>
            <p:nvPr/>
          </p:nvCxnSpPr>
          <p:spPr>
            <a:xfrm>
              <a:off x="3951776" y="5200991"/>
              <a:ext cx="2132371" cy="135017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>
              <a:stCxn id="61" idx="3"/>
              <a:endCxn id="52" idx="1"/>
            </p:cNvCxnSpPr>
            <p:nvPr/>
          </p:nvCxnSpPr>
          <p:spPr>
            <a:xfrm flipV="1">
              <a:off x="3951776" y="5173843"/>
              <a:ext cx="2934455" cy="27148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56" idx="3"/>
              <a:endCxn id="58" idx="1"/>
            </p:cNvCxnSpPr>
            <p:nvPr/>
          </p:nvCxnSpPr>
          <p:spPr>
            <a:xfrm flipV="1">
              <a:off x="4766903" y="4914418"/>
              <a:ext cx="546087" cy="444830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58" idx="3"/>
              <a:endCxn id="28" idx="2"/>
            </p:cNvCxnSpPr>
            <p:nvPr/>
          </p:nvCxnSpPr>
          <p:spPr>
            <a:xfrm flipV="1">
              <a:off x="5586872" y="4228099"/>
              <a:ext cx="2669864" cy="686319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>
              <a:stCxn id="66" idx="3"/>
              <a:endCxn id="28" idx="2"/>
            </p:cNvCxnSpPr>
            <p:nvPr/>
          </p:nvCxnSpPr>
          <p:spPr>
            <a:xfrm flipV="1">
              <a:off x="3108074" y="4228099"/>
              <a:ext cx="5148662" cy="519647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>
              <a:stCxn id="30" idx="6"/>
              <a:endCxn id="63" idx="1"/>
            </p:cNvCxnSpPr>
            <p:nvPr/>
          </p:nvCxnSpPr>
          <p:spPr>
            <a:xfrm>
              <a:off x="2613621" y="4233312"/>
              <a:ext cx="5151186" cy="503335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>
              <a:stCxn id="30" idx="6"/>
              <a:endCxn id="58" idx="1"/>
            </p:cNvCxnSpPr>
            <p:nvPr/>
          </p:nvCxnSpPr>
          <p:spPr>
            <a:xfrm>
              <a:off x="2613621" y="4233312"/>
              <a:ext cx="2699368" cy="681106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>
              <a:stCxn id="56" idx="3"/>
              <a:endCxn id="52" idx="1"/>
            </p:cNvCxnSpPr>
            <p:nvPr/>
          </p:nvCxnSpPr>
          <p:spPr>
            <a:xfrm flipV="1">
              <a:off x="4766903" y="5173843"/>
              <a:ext cx="2119328" cy="185405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>
              <a:stCxn id="30" idx="6"/>
              <a:endCxn id="56" idx="1"/>
            </p:cNvCxnSpPr>
            <p:nvPr/>
          </p:nvCxnSpPr>
          <p:spPr>
            <a:xfrm>
              <a:off x="2613621" y="4233312"/>
              <a:ext cx="1879398" cy="1125936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Rectangle 313"/>
            <p:cNvSpPr/>
            <p:nvPr/>
          </p:nvSpPr>
          <p:spPr>
            <a:xfrm>
              <a:off x="8281973" y="4351143"/>
              <a:ext cx="235600" cy="11437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sp>
        <p:nvSpPr>
          <p:cNvPr id="3" name="TextBox 2"/>
          <p:cNvSpPr txBox="1"/>
          <p:nvPr/>
        </p:nvSpPr>
        <p:spPr>
          <a:xfrm flipH="1">
            <a:off x="374272" y="2063917"/>
            <a:ext cx="111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Top view</a:t>
            </a:r>
            <a:endParaRPr lang="en-GB" i="1" dirty="0"/>
          </a:p>
        </p:txBody>
      </p:sp>
      <p:sp>
        <p:nvSpPr>
          <p:cNvPr id="68" name="Ellipse 97"/>
          <p:cNvSpPr/>
          <p:nvPr/>
        </p:nvSpPr>
        <p:spPr>
          <a:xfrm>
            <a:off x="1741578" y="1655888"/>
            <a:ext cx="109689" cy="11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98"/>
          <p:cNvSpPr/>
          <p:nvPr/>
        </p:nvSpPr>
        <p:spPr>
          <a:xfrm>
            <a:off x="1746802" y="2565934"/>
            <a:ext cx="109689" cy="11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99"/>
          <p:cNvSpPr/>
          <p:nvPr/>
        </p:nvSpPr>
        <p:spPr>
          <a:xfrm>
            <a:off x="8586732" y="1689948"/>
            <a:ext cx="109689" cy="11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100"/>
          <p:cNvSpPr/>
          <p:nvPr/>
        </p:nvSpPr>
        <p:spPr>
          <a:xfrm>
            <a:off x="8584685" y="2588923"/>
            <a:ext cx="109689" cy="11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2" name="Groupe 9"/>
          <p:cNvGrpSpPr/>
          <p:nvPr/>
        </p:nvGrpSpPr>
        <p:grpSpPr>
          <a:xfrm>
            <a:off x="2245535" y="1587021"/>
            <a:ext cx="5794971" cy="1193478"/>
            <a:chOff x="1538868" y="3891647"/>
            <a:chExt cx="6038548" cy="1254896"/>
          </a:xfrm>
        </p:grpSpPr>
        <p:grpSp>
          <p:nvGrpSpPr>
            <p:cNvPr id="73" name="Groupe 10"/>
            <p:cNvGrpSpPr/>
            <p:nvPr/>
          </p:nvGrpSpPr>
          <p:grpSpPr>
            <a:xfrm>
              <a:off x="1538868" y="3891647"/>
              <a:ext cx="333570" cy="1251867"/>
              <a:chOff x="1861457" y="3755572"/>
              <a:chExt cx="533400" cy="1937656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861457" y="3755572"/>
                <a:ext cx="533400" cy="1937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970314" y="3886210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964871" y="53557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970314" y="42889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964871" y="49747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4" name="Groupe 12"/>
            <p:cNvGrpSpPr/>
            <p:nvPr/>
          </p:nvGrpSpPr>
          <p:grpSpPr>
            <a:xfrm>
              <a:off x="3171725" y="3891647"/>
              <a:ext cx="333570" cy="1251867"/>
              <a:chOff x="1861457" y="3755572"/>
              <a:chExt cx="533400" cy="1937656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1861457" y="3755572"/>
                <a:ext cx="533400" cy="1937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970314" y="3886210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964871" y="53557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970314" y="42889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964871" y="49747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5" name="Groupe 13"/>
            <p:cNvGrpSpPr/>
            <p:nvPr/>
          </p:nvGrpSpPr>
          <p:grpSpPr>
            <a:xfrm>
              <a:off x="7243846" y="3894676"/>
              <a:ext cx="333570" cy="1251867"/>
              <a:chOff x="1861457" y="3755572"/>
              <a:chExt cx="533400" cy="1937656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861457" y="3755572"/>
                <a:ext cx="533400" cy="1937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970314" y="3886210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964871" y="53557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970314" y="42889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964871" y="49747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6" name="Groupe 14"/>
            <p:cNvGrpSpPr/>
            <p:nvPr/>
          </p:nvGrpSpPr>
          <p:grpSpPr>
            <a:xfrm>
              <a:off x="5708093" y="3891647"/>
              <a:ext cx="333570" cy="1251867"/>
              <a:chOff x="1861457" y="3755572"/>
              <a:chExt cx="533400" cy="1937656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861457" y="3755572"/>
                <a:ext cx="533400" cy="1937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970314" y="3886210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964871" y="53557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970314" y="42889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64871" y="49747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97" name="Groupe 65"/>
          <p:cNvGrpSpPr/>
          <p:nvPr/>
        </p:nvGrpSpPr>
        <p:grpSpPr>
          <a:xfrm>
            <a:off x="2670024" y="1809615"/>
            <a:ext cx="4970031" cy="745392"/>
            <a:chOff x="1981200" y="4125696"/>
            <a:chExt cx="5178934" cy="783751"/>
          </a:xfrm>
        </p:grpSpPr>
        <p:sp>
          <p:nvSpPr>
            <p:cNvPr id="98" name="Rectangle 97"/>
            <p:cNvSpPr/>
            <p:nvPr/>
          </p:nvSpPr>
          <p:spPr>
            <a:xfrm>
              <a:off x="1981200" y="4136582"/>
              <a:ext cx="1045029" cy="7728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115105" y="4136582"/>
              <a:ext cx="1045029" cy="7728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0" name="Groupe 69"/>
            <p:cNvGrpSpPr/>
            <p:nvPr/>
          </p:nvGrpSpPr>
          <p:grpSpPr>
            <a:xfrm>
              <a:off x="3707887" y="4136582"/>
              <a:ext cx="450457" cy="772865"/>
              <a:chOff x="2227429" y="2100954"/>
              <a:chExt cx="450457" cy="772865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2227429" y="2100954"/>
                <a:ext cx="374257" cy="77286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2503714" y="2100954"/>
                <a:ext cx="174172" cy="7728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1" name="Groupe 70"/>
            <p:cNvGrpSpPr/>
            <p:nvPr/>
          </p:nvGrpSpPr>
          <p:grpSpPr>
            <a:xfrm rot="10800000">
              <a:off x="4948853" y="4125696"/>
              <a:ext cx="450457" cy="772865"/>
              <a:chOff x="2227429" y="2100954"/>
              <a:chExt cx="450457" cy="772865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2227429" y="2100954"/>
                <a:ext cx="374257" cy="77286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03714" y="2100954"/>
                <a:ext cx="174172" cy="7728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2" name="Groupe 71"/>
            <p:cNvGrpSpPr/>
            <p:nvPr/>
          </p:nvGrpSpPr>
          <p:grpSpPr>
            <a:xfrm>
              <a:off x="2123399" y="4285910"/>
              <a:ext cx="225882" cy="452437"/>
              <a:chOff x="2575837" y="2531495"/>
              <a:chExt cx="225882" cy="452437"/>
            </a:xfrm>
          </p:grpSpPr>
          <p:cxnSp>
            <p:nvCxnSpPr>
              <p:cNvPr id="116" name="Connecteur droit avec flèche 85"/>
              <p:cNvCxnSpPr/>
              <p:nvPr/>
            </p:nvCxnSpPr>
            <p:spPr>
              <a:xfrm flipV="1">
                <a:off x="2582643" y="2531495"/>
                <a:ext cx="0" cy="45243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avec flèche 86"/>
              <p:cNvCxnSpPr/>
              <p:nvPr/>
            </p:nvCxnSpPr>
            <p:spPr>
              <a:xfrm flipV="1">
                <a:off x="2801719" y="2531495"/>
                <a:ext cx="0" cy="45243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Ellipse 87"/>
              <p:cNvSpPr/>
              <p:nvPr/>
            </p:nvSpPr>
            <p:spPr>
              <a:xfrm>
                <a:off x="2575837" y="2641600"/>
                <a:ext cx="224514" cy="23222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103" name="Groupe 72"/>
            <p:cNvGrpSpPr/>
            <p:nvPr/>
          </p:nvGrpSpPr>
          <p:grpSpPr>
            <a:xfrm>
              <a:off x="2449960" y="4283803"/>
              <a:ext cx="225882" cy="452437"/>
              <a:chOff x="2892872" y="2609510"/>
              <a:chExt cx="225882" cy="452437"/>
            </a:xfrm>
          </p:grpSpPr>
          <p:cxnSp>
            <p:nvCxnSpPr>
              <p:cNvPr id="113" name="Connecteur droit avec flèche 82"/>
              <p:cNvCxnSpPr/>
              <p:nvPr/>
            </p:nvCxnSpPr>
            <p:spPr>
              <a:xfrm flipV="1">
                <a:off x="2894178" y="2609510"/>
                <a:ext cx="0" cy="45243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avec flèche 83"/>
              <p:cNvCxnSpPr/>
              <p:nvPr/>
            </p:nvCxnSpPr>
            <p:spPr>
              <a:xfrm flipV="1">
                <a:off x="3113254" y="2609510"/>
                <a:ext cx="0" cy="45243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2892872" y="2725624"/>
                <a:ext cx="225882" cy="2322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4" name="Groupe 73"/>
            <p:cNvGrpSpPr/>
            <p:nvPr/>
          </p:nvGrpSpPr>
          <p:grpSpPr>
            <a:xfrm>
              <a:off x="6772518" y="4283212"/>
              <a:ext cx="225882" cy="452437"/>
              <a:chOff x="2575837" y="2531495"/>
              <a:chExt cx="225882" cy="452437"/>
            </a:xfrm>
          </p:grpSpPr>
          <p:cxnSp>
            <p:nvCxnSpPr>
              <p:cNvPr id="110" name="Connecteur droit avec flèche 79"/>
              <p:cNvCxnSpPr/>
              <p:nvPr/>
            </p:nvCxnSpPr>
            <p:spPr>
              <a:xfrm flipV="1">
                <a:off x="2582643" y="2531495"/>
                <a:ext cx="0" cy="45243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avec flèche 80"/>
              <p:cNvCxnSpPr/>
              <p:nvPr/>
            </p:nvCxnSpPr>
            <p:spPr>
              <a:xfrm flipV="1">
                <a:off x="2801719" y="2531495"/>
                <a:ext cx="0" cy="45243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Ellipse 81"/>
              <p:cNvSpPr/>
              <p:nvPr/>
            </p:nvSpPr>
            <p:spPr>
              <a:xfrm>
                <a:off x="2575837" y="2641600"/>
                <a:ext cx="224514" cy="23222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105" name="Groupe 74"/>
            <p:cNvGrpSpPr/>
            <p:nvPr/>
          </p:nvGrpSpPr>
          <p:grpSpPr>
            <a:xfrm>
              <a:off x="6469274" y="4283803"/>
              <a:ext cx="225882" cy="452437"/>
              <a:chOff x="2892872" y="2609510"/>
              <a:chExt cx="225882" cy="452437"/>
            </a:xfrm>
          </p:grpSpPr>
          <p:cxnSp>
            <p:nvCxnSpPr>
              <p:cNvPr id="107" name="Connecteur droit avec flèche 76"/>
              <p:cNvCxnSpPr/>
              <p:nvPr/>
            </p:nvCxnSpPr>
            <p:spPr>
              <a:xfrm flipV="1">
                <a:off x="2894178" y="2609510"/>
                <a:ext cx="0" cy="45243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avec flèche 77"/>
              <p:cNvCxnSpPr/>
              <p:nvPr/>
            </p:nvCxnSpPr>
            <p:spPr>
              <a:xfrm flipV="1">
                <a:off x="3113254" y="2609510"/>
                <a:ext cx="0" cy="45243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Rectangle 108"/>
              <p:cNvSpPr/>
              <p:nvPr/>
            </p:nvSpPr>
            <p:spPr>
              <a:xfrm>
                <a:off x="2892872" y="2725624"/>
                <a:ext cx="225882" cy="2322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06" name="Connecteur droit 75"/>
            <p:cNvCxnSpPr/>
            <p:nvPr/>
          </p:nvCxnSpPr>
          <p:spPr>
            <a:xfrm>
              <a:off x="4292600" y="4509430"/>
              <a:ext cx="571500" cy="0"/>
            </a:xfrm>
            <a:prstGeom prst="line">
              <a:avLst/>
            </a:prstGeom>
            <a:ln w="508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e 35"/>
          <p:cNvGrpSpPr/>
          <p:nvPr/>
        </p:nvGrpSpPr>
        <p:grpSpPr>
          <a:xfrm>
            <a:off x="1942555" y="1723099"/>
            <a:ext cx="6399982" cy="907372"/>
            <a:chOff x="1223153" y="4034728"/>
            <a:chExt cx="6668989" cy="954067"/>
          </a:xfrm>
        </p:grpSpPr>
        <p:cxnSp>
          <p:nvCxnSpPr>
            <p:cNvPr id="124" name="Connecteur droit avec flèche 36"/>
            <p:cNvCxnSpPr/>
            <p:nvPr/>
          </p:nvCxnSpPr>
          <p:spPr>
            <a:xfrm flipH="1" flipV="1">
              <a:off x="1223153" y="4054941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37"/>
            <p:cNvCxnSpPr/>
            <p:nvPr/>
          </p:nvCxnSpPr>
          <p:spPr>
            <a:xfrm flipH="1" flipV="1">
              <a:off x="1230085" y="4988059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avec flèche 38"/>
            <p:cNvCxnSpPr/>
            <p:nvPr/>
          </p:nvCxnSpPr>
          <p:spPr>
            <a:xfrm>
              <a:off x="1804362" y="4050242"/>
              <a:ext cx="383667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39"/>
            <p:cNvCxnSpPr/>
            <p:nvPr/>
          </p:nvCxnSpPr>
          <p:spPr>
            <a:xfrm>
              <a:off x="1800959" y="4988059"/>
              <a:ext cx="387070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avec flèche 40"/>
            <p:cNvCxnSpPr/>
            <p:nvPr/>
          </p:nvCxnSpPr>
          <p:spPr>
            <a:xfrm flipH="1" flipV="1">
              <a:off x="2884713" y="4038610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41"/>
            <p:cNvCxnSpPr/>
            <p:nvPr/>
          </p:nvCxnSpPr>
          <p:spPr>
            <a:xfrm flipH="1" flipV="1">
              <a:off x="2862942" y="4988059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avec flèche 42"/>
            <p:cNvCxnSpPr/>
            <p:nvPr/>
          </p:nvCxnSpPr>
          <p:spPr>
            <a:xfrm>
              <a:off x="3437219" y="4050242"/>
              <a:ext cx="383667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avec flèche 43"/>
            <p:cNvCxnSpPr/>
            <p:nvPr/>
          </p:nvCxnSpPr>
          <p:spPr>
            <a:xfrm>
              <a:off x="3433816" y="4988059"/>
              <a:ext cx="387070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avec flèche 44"/>
            <p:cNvCxnSpPr/>
            <p:nvPr/>
          </p:nvCxnSpPr>
          <p:spPr>
            <a:xfrm flipH="1" flipV="1">
              <a:off x="5421081" y="4035474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avec flèche 45"/>
            <p:cNvCxnSpPr/>
            <p:nvPr/>
          </p:nvCxnSpPr>
          <p:spPr>
            <a:xfrm flipH="1" flipV="1">
              <a:off x="5399310" y="4984923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avec flèche 46"/>
            <p:cNvCxnSpPr/>
            <p:nvPr/>
          </p:nvCxnSpPr>
          <p:spPr>
            <a:xfrm>
              <a:off x="5973587" y="4047106"/>
              <a:ext cx="383667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avec flèche 47"/>
            <p:cNvCxnSpPr/>
            <p:nvPr/>
          </p:nvCxnSpPr>
          <p:spPr>
            <a:xfrm>
              <a:off x="5970184" y="4984923"/>
              <a:ext cx="387070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avec flèche 48"/>
            <p:cNvCxnSpPr/>
            <p:nvPr/>
          </p:nvCxnSpPr>
          <p:spPr>
            <a:xfrm flipH="1" flipV="1">
              <a:off x="6955969" y="4034728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avec flèche 49"/>
            <p:cNvCxnSpPr/>
            <p:nvPr/>
          </p:nvCxnSpPr>
          <p:spPr>
            <a:xfrm flipH="1" flipV="1">
              <a:off x="6934198" y="4984177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avec flèche 50"/>
            <p:cNvCxnSpPr/>
            <p:nvPr/>
          </p:nvCxnSpPr>
          <p:spPr>
            <a:xfrm>
              <a:off x="7508475" y="4046360"/>
              <a:ext cx="383667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avec flèche 51"/>
            <p:cNvCxnSpPr/>
            <p:nvPr/>
          </p:nvCxnSpPr>
          <p:spPr>
            <a:xfrm>
              <a:off x="7505072" y="4984177"/>
              <a:ext cx="387070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e 52"/>
          <p:cNvGrpSpPr/>
          <p:nvPr/>
        </p:nvGrpSpPr>
        <p:grpSpPr>
          <a:xfrm>
            <a:off x="2500320" y="1953644"/>
            <a:ext cx="5289222" cy="450318"/>
            <a:chOff x="1804362" y="4277137"/>
            <a:chExt cx="5511541" cy="473492"/>
          </a:xfrm>
        </p:grpSpPr>
        <p:cxnSp>
          <p:nvCxnSpPr>
            <p:cNvPr id="141" name="Connecteur droit avec flèche 53"/>
            <p:cNvCxnSpPr/>
            <p:nvPr/>
          </p:nvCxnSpPr>
          <p:spPr>
            <a:xfrm>
              <a:off x="1824374" y="4302594"/>
              <a:ext cx="245726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avec flèche 54"/>
            <p:cNvCxnSpPr/>
            <p:nvPr/>
          </p:nvCxnSpPr>
          <p:spPr>
            <a:xfrm>
              <a:off x="1804362" y="4745671"/>
              <a:ext cx="265738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avec flèche 55"/>
            <p:cNvCxnSpPr/>
            <p:nvPr/>
          </p:nvCxnSpPr>
          <p:spPr>
            <a:xfrm flipH="1" flipV="1">
              <a:off x="2888960" y="4298829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avec flèche 56"/>
            <p:cNvCxnSpPr/>
            <p:nvPr/>
          </p:nvCxnSpPr>
          <p:spPr>
            <a:xfrm flipH="1" flipV="1">
              <a:off x="2862941" y="4745685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avec flèche 57"/>
            <p:cNvCxnSpPr/>
            <p:nvPr/>
          </p:nvCxnSpPr>
          <p:spPr>
            <a:xfrm>
              <a:off x="3439088" y="4302594"/>
              <a:ext cx="383667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avec flèche 58"/>
            <p:cNvCxnSpPr/>
            <p:nvPr/>
          </p:nvCxnSpPr>
          <p:spPr>
            <a:xfrm>
              <a:off x="3433816" y="4749730"/>
              <a:ext cx="387070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avec flèche 59"/>
            <p:cNvCxnSpPr/>
            <p:nvPr/>
          </p:nvCxnSpPr>
          <p:spPr>
            <a:xfrm flipH="1" flipV="1">
              <a:off x="5421081" y="4295703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avec flèche 60"/>
            <p:cNvCxnSpPr/>
            <p:nvPr/>
          </p:nvCxnSpPr>
          <p:spPr>
            <a:xfrm flipH="1" flipV="1">
              <a:off x="5411453" y="4749893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avec flèche 61"/>
            <p:cNvCxnSpPr/>
            <p:nvPr/>
          </p:nvCxnSpPr>
          <p:spPr>
            <a:xfrm>
              <a:off x="5986342" y="4302594"/>
              <a:ext cx="383667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avec flèche 62"/>
            <p:cNvCxnSpPr/>
            <p:nvPr/>
          </p:nvCxnSpPr>
          <p:spPr>
            <a:xfrm>
              <a:off x="5970184" y="4749893"/>
              <a:ext cx="387070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avec flèche 63"/>
            <p:cNvCxnSpPr/>
            <p:nvPr/>
          </p:nvCxnSpPr>
          <p:spPr>
            <a:xfrm flipH="1" flipV="1">
              <a:off x="7049200" y="4277137"/>
              <a:ext cx="262722" cy="12149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avec flèche 64"/>
            <p:cNvCxnSpPr/>
            <p:nvPr/>
          </p:nvCxnSpPr>
          <p:spPr>
            <a:xfrm flipH="1" flipV="1">
              <a:off x="7049200" y="4742642"/>
              <a:ext cx="266703" cy="7265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1874274" y="1370456"/>
            <a:ext cx="6710248" cy="1922571"/>
            <a:chOff x="9717499" y="3296889"/>
            <a:chExt cx="6710248" cy="1922571"/>
          </a:xfrm>
        </p:grpSpPr>
        <p:sp>
          <p:nvSpPr>
            <p:cNvPr id="154" name="TextBox 153"/>
            <p:cNvSpPr txBox="1"/>
            <p:nvPr/>
          </p:nvSpPr>
          <p:spPr>
            <a:xfrm>
              <a:off x="10838920" y="4880906"/>
              <a:ext cx="49872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FF0000"/>
                  </a:solidFill>
                </a:rPr>
                <a:t>Overlapping </a:t>
              </a:r>
              <a:r>
                <a:rPr lang="en-GB" sz="1600" b="1" dirty="0" smtClean="0">
                  <a:solidFill>
                    <a:srgbClr val="FF0000"/>
                  </a:solidFill>
                </a:rPr>
                <a:t>zone of BCAM obs. on </a:t>
              </a:r>
              <a:r>
                <a:rPr lang="en-GB" sz="1600" b="1" dirty="0">
                  <a:solidFill>
                    <a:srgbClr val="FF0000"/>
                  </a:solidFill>
                </a:rPr>
                <a:t>external </a:t>
              </a:r>
              <a:r>
                <a:rPr lang="en-GB" sz="1600" b="1" dirty="0" smtClean="0">
                  <a:solidFill>
                    <a:srgbClr val="FF0000"/>
                  </a:solidFill>
                </a:rPr>
                <a:t>lines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55" name="Left-Right Arrow 154"/>
            <p:cNvSpPr/>
            <p:nvPr/>
          </p:nvSpPr>
          <p:spPr>
            <a:xfrm>
              <a:off x="9753927" y="3296889"/>
              <a:ext cx="6673820" cy="232967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Left-Right Arrow 155"/>
            <p:cNvSpPr/>
            <p:nvPr/>
          </p:nvSpPr>
          <p:spPr>
            <a:xfrm>
              <a:off x="9717499" y="4674911"/>
              <a:ext cx="6673820" cy="232967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7" name="Right Arrow 156"/>
          <p:cNvSpPr/>
          <p:nvPr/>
        </p:nvSpPr>
        <p:spPr>
          <a:xfrm>
            <a:off x="2502807" y="1895726"/>
            <a:ext cx="543783" cy="149361"/>
          </a:xfrm>
          <a:prstGeom prst="rightArrow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Right Arrow 157"/>
          <p:cNvSpPr/>
          <p:nvPr/>
        </p:nvSpPr>
        <p:spPr>
          <a:xfrm flipH="1">
            <a:off x="3228261" y="1905252"/>
            <a:ext cx="637538" cy="135844"/>
          </a:xfrm>
          <a:prstGeom prst="rightArrow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TextBox 158"/>
          <p:cNvSpPr txBox="1"/>
          <p:nvPr/>
        </p:nvSpPr>
        <p:spPr>
          <a:xfrm>
            <a:off x="2993347" y="3191281"/>
            <a:ext cx="5181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0069B8"/>
                </a:solidFill>
              </a:rPr>
              <a:t>Double sided targets observations on internal lines</a:t>
            </a:r>
            <a:endParaRPr lang="en-GB" sz="1600" b="1" dirty="0">
              <a:solidFill>
                <a:srgbClr val="0069B8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437297" y="352983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=&gt; </a:t>
            </a:r>
            <a:r>
              <a:rPr lang="en-US" b="1" dirty="0" smtClean="0"/>
              <a:t>Redundancy</a:t>
            </a:r>
            <a:endParaRPr lang="en-US" b="1" dirty="0"/>
          </a:p>
        </p:txBody>
      </p:sp>
      <p:sp>
        <p:nvSpPr>
          <p:cNvPr id="165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MATHILDE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</a:rPr>
              <a:t>Proposed Concept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8" grpId="0" animBg="1"/>
      <p:bldP spid="159" grpId="0"/>
      <p:bldP spid="1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40503" y="1157851"/>
            <a:ext cx="8406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Cavity and solenoid support: </a:t>
            </a:r>
          </a:p>
          <a:p>
            <a:pPr marL="742950" lvl="1" indent="-285750">
              <a:buClr>
                <a:srgbClr val="0069B8"/>
              </a:buClr>
              <a:buFontTx/>
              <a:buChar char="-"/>
            </a:pPr>
            <a:r>
              <a:rPr lang="en-US" sz="1600" dirty="0" smtClean="0"/>
              <a:t>Top Plate Reference</a:t>
            </a:r>
          </a:p>
          <a:p>
            <a:pPr marL="742950" lvl="1" indent="-285750">
              <a:buClr>
                <a:srgbClr val="0069B8"/>
              </a:buClr>
              <a:buFontTx/>
              <a:buChar char="-"/>
            </a:pPr>
            <a:r>
              <a:rPr lang="en-US" sz="1600" dirty="0" smtClean="0"/>
              <a:t>2 adjustable omega plates per element</a:t>
            </a:r>
          </a:p>
          <a:p>
            <a:pPr marL="742950" lvl="1" indent="-285750">
              <a:buClr>
                <a:srgbClr val="0069B8"/>
              </a:buClr>
              <a:buFontTx/>
              <a:buChar char="-"/>
            </a:pPr>
            <a:r>
              <a:rPr lang="en-US" sz="1600" dirty="0" err="1" smtClean="0"/>
              <a:t>Isostatic</a:t>
            </a:r>
            <a:r>
              <a:rPr lang="en-US" sz="1600" dirty="0" smtClean="0"/>
              <a:t> interface: hollow Sphere – V-shape</a:t>
            </a:r>
          </a:p>
          <a:p>
            <a:pPr marL="285750" lvl="1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/>
              <a:t>Cryomodule assembly in ISO Class 5 clean room </a:t>
            </a:r>
          </a:p>
          <a:p>
            <a:pPr marL="457200" lvl="2">
              <a:buClr>
                <a:srgbClr val="0069B8"/>
              </a:buClr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 Alignment done with AT401 Laser Tracker + check with MATHILDE</a:t>
            </a:r>
          </a:p>
          <a:p>
            <a:pPr marL="269875" lvl="2" indent="-269875">
              <a:buClr>
                <a:srgbClr val="0069B8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Once assembled, three levels of alignment:</a:t>
            </a:r>
          </a:p>
          <a:p>
            <a:pPr marL="742950" lvl="1" indent="-285750">
              <a:buClr>
                <a:srgbClr val="0069B8"/>
              </a:buClr>
              <a:buFontTx/>
              <a:buChar char="-"/>
            </a:pPr>
            <a:r>
              <a:rPr lang="en-US" sz="1600" dirty="0" smtClean="0"/>
              <a:t>Jacks</a:t>
            </a:r>
            <a:endParaRPr lang="en-US" sz="1600" dirty="0"/>
          </a:p>
          <a:p>
            <a:pPr marL="742950" lvl="1" indent="-285750">
              <a:buClr>
                <a:srgbClr val="0069B8"/>
              </a:buClr>
              <a:buFontTx/>
              <a:buChar char="-"/>
            </a:pPr>
            <a:r>
              <a:rPr lang="en-US" sz="1600" dirty="0" smtClean="0"/>
              <a:t>Frame</a:t>
            </a:r>
            <a:endParaRPr lang="en-US" sz="1600" dirty="0"/>
          </a:p>
          <a:p>
            <a:pPr marL="742950" lvl="1" indent="-285750">
              <a:buClr>
                <a:srgbClr val="0069B8"/>
              </a:buClr>
              <a:buFontTx/>
              <a:buChar char="-"/>
            </a:pPr>
            <a:r>
              <a:rPr lang="en-US" sz="1600" dirty="0" smtClean="0"/>
              <a:t>Independent solenoid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1098" y="3710211"/>
            <a:ext cx="1758669" cy="2708287"/>
            <a:chOff x="117710" y="4101475"/>
            <a:chExt cx="1789993" cy="27565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10" y="4101475"/>
              <a:ext cx="1789993" cy="27565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683568" y="5589240"/>
              <a:ext cx="43204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905734" y="5405028"/>
              <a:ext cx="8384" cy="36842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428224" y="3797616"/>
            <a:ext cx="2522242" cy="2683376"/>
            <a:chOff x="2540465" y="3987379"/>
            <a:chExt cx="2724488" cy="28985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0465" y="3987379"/>
              <a:ext cx="2724488" cy="2898543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2810471" y="4547644"/>
              <a:ext cx="353898" cy="13612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983228" y="4428728"/>
              <a:ext cx="8384" cy="36842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578142" y="4298136"/>
              <a:ext cx="353898" cy="13612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750899" y="4179220"/>
              <a:ext cx="8384" cy="36842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385415" y="3732283"/>
            <a:ext cx="2301389" cy="2706702"/>
            <a:chOff x="5569754" y="4475104"/>
            <a:chExt cx="1904829" cy="22403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r="2546"/>
            <a:stretch/>
          </p:blipFill>
          <p:spPr>
            <a:xfrm>
              <a:off x="5569754" y="4475104"/>
              <a:ext cx="1904829" cy="2240302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6386105" y="5406673"/>
              <a:ext cx="353898" cy="13612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558862" y="5287757"/>
              <a:ext cx="8384" cy="36842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988134" y="3883109"/>
            <a:ext cx="2341090" cy="1682200"/>
            <a:chOff x="5292810" y="4373760"/>
            <a:chExt cx="2341090" cy="16822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/>
            <a:srcRect l="29615" t="20239" r="25575" b="23606"/>
            <a:stretch/>
          </p:blipFill>
          <p:spPr>
            <a:xfrm>
              <a:off x="5292810" y="4373760"/>
              <a:ext cx="1373959" cy="1340636"/>
            </a:xfrm>
            <a:prstGeom prst="ellipse">
              <a:avLst/>
            </a:prstGeom>
          </p:spPr>
        </p:pic>
        <p:cxnSp>
          <p:nvCxnSpPr>
            <p:cNvPr id="21" name="Straight Connector 20"/>
            <p:cNvCxnSpPr>
              <a:stCxn id="20" idx="5"/>
              <a:endCxn id="22" idx="1"/>
            </p:cNvCxnSpPr>
            <p:nvPr/>
          </p:nvCxnSpPr>
          <p:spPr>
            <a:xfrm>
              <a:off x="6465557" y="5518064"/>
              <a:ext cx="878900" cy="342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329224" y="5845264"/>
              <a:ext cx="104016" cy="10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7529884" y="5951944"/>
              <a:ext cx="104016" cy="10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Supporting and Adjustment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10822" y="6257958"/>
            <a:ext cx="3765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69B8"/>
              </a:buClr>
            </a:pPr>
            <a:r>
              <a:rPr lang="en-US" sz="1400" dirty="0" smtClean="0"/>
              <a:t>Courtesy of: Y. Leclercq (TE-MSC) </a:t>
            </a:r>
          </a:p>
        </p:txBody>
      </p:sp>
    </p:spTree>
    <p:extLst>
      <p:ext uri="{BB962C8B-B14F-4D97-AF65-F5344CB8AC3E}">
        <p14:creationId xmlns:p14="http://schemas.microsoft.com/office/powerpoint/2010/main" val="230875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HBCAMs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" b="1" i="1" dirty="0" smtClean="0">
              <a:solidFill>
                <a:srgbClr val="0070C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376144" y="1226431"/>
            <a:ext cx="8406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/>
              <a:t>Developed </a:t>
            </a:r>
            <a:r>
              <a:rPr lang="en-US" sz="1600" dirty="0" smtClean="0"/>
              <a:t>in </a:t>
            </a:r>
            <a:r>
              <a:rPr lang="en-US" sz="1600" dirty="0"/>
              <a:t>1999 by Brandeis University for ATLAS </a:t>
            </a:r>
            <a:r>
              <a:rPr lang="en-US" sz="1600" dirty="0" err="1"/>
              <a:t>Muon</a:t>
            </a:r>
            <a:r>
              <a:rPr lang="en-US" sz="1600" dirty="0"/>
              <a:t> alignment</a:t>
            </a: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/>
              <a:t>OSI (Open Source Instruments</a:t>
            </a:r>
            <a:r>
              <a:rPr lang="en-US" sz="1600" dirty="0" smtClean="0"/>
              <a:t>)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fr-FR" sz="1600" i="1" dirty="0">
                <a:hlinkClick r:id="rId2"/>
              </a:rPr>
              <a:t>http://alignment.hep.brandeis.edu</a:t>
            </a:r>
            <a:r>
              <a:rPr lang="fr-FR" sz="1600" i="1" dirty="0" smtClean="0">
                <a:hlinkClick r:id="rId2"/>
              </a:rPr>
              <a:t>/</a:t>
            </a:r>
            <a:endParaRPr lang="en-US" sz="1600" dirty="0"/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endParaRPr lang="en-US" sz="1600" dirty="0" smtClean="0"/>
          </a:p>
          <a:p>
            <a:pPr>
              <a:buClr>
                <a:srgbClr val="0069B8"/>
              </a:buClr>
            </a:pPr>
            <a:r>
              <a:rPr lang="en-US" sz="1600" dirty="0"/>
              <a:t>	</a:t>
            </a:r>
            <a:r>
              <a:rPr lang="en-US" sz="1600" b="1" dirty="0" smtClean="0"/>
              <a:t>Original </a:t>
            </a:r>
            <a:r>
              <a:rPr lang="en-US" sz="1600" b="1" dirty="0"/>
              <a:t>BCAM </a:t>
            </a:r>
            <a:r>
              <a:rPr lang="en-US" sz="1600" dirty="0"/>
              <a:t>		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	</a:t>
            </a:r>
            <a:r>
              <a:rPr lang="en-US" sz="1600" dirty="0" smtClean="0">
                <a:solidFill>
                  <a:srgbClr val="FF0000"/>
                </a:solidFill>
              </a:rPr>
              <a:t>HBCAM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/>
              <a:t>Camera focal length: 72 mm 	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	</a:t>
            </a:r>
            <a:r>
              <a:rPr lang="en-US" sz="1600" dirty="0" smtClean="0">
                <a:solidFill>
                  <a:srgbClr val="FF0000"/>
                </a:solidFill>
              </a:rPr>
              <a:t>49 </a:t>
            </a:r>
            <a:r>
              <a:rPr lang="en-US" sz="1600" dirty="0">
                <a:solidFill>
                  <a:srgbClr val="FF0000"/>
                </a:solidFill>
              </a:rPr>
              <a:t>mm – 50 mm</a:t>
            </a:r>
          </a:p>
          <a:p>
            <a:pPr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/>
              <a:t>Sensor: 336 x 243 pixels 10 </a:t>
            </a:r>
            <a:r>
              <a:rPr lang="en-US" sz="1600" dirty="0" err="1"/>
              <a:t>micr</a:t>
            </a:r>
            <a:r>
              <a:rPr lang="en-US" sz="1600" dirty="0"/>
              <a:t>	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	</a:t>
            </a:r>
            <a:r>
              <a:rPr lang="en-US" sz="1600" dirty="0">
                <a:solidFill>
                  <a:srgbClr val="FF0000"/>
                </a:solidFill>
              </a:rPr>
              <a:t>659p × 494p, 7.4 microns</a:t>
            </a:r>
          </a:p>
          <a:p>
            <a:pPr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/>
              <a:t>Field of view: 40 mrad x 30 mrad 	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	</a:t>
            </a:r>
            <a:r>
              <a:rPr lang="en-US" sz="1600" dirty="0">
                <a:solidFill>
                  <a:srgbClr val="FF0000"/>
                </a:solidFill>
              </a:rPr>
              <a:t>~ 100 x 70 mrad</a:t>
            </a: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/>
              <a:t>Sources: Laser Diodes 650 nm </a:t>
            </a:r>
            <a:r>
              <a:rPr lang="en-US" sz="1600" dirty="0">
                <a:solidFill>
                  <a:srgbClr val="FF0000"/>
                </a:solidFill>
              </a:rPr>
              <a:t>+ Calibration of their </a:t>
            </a:r>
            <a:r>
              <a:rPr lang="en-US" sz="1600" dirty="0" smtClean="0">
                <a:solidFill>
                  <a:srgbClr val="FF0000"/>
                </a:solidFill>
              </a:rPr>
              <a:t>power to 5mW</a:t>
            </a: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Additional </a:t>
            </a:r>
            <a:r>
              <a:rPr lang="en-US" sz="1600" dirty="0">
                <a:solidFill>
                  <a:srgbClr val="FF0000"/>
                </a:solidFill>
              </a:rPr>
              <a:t>synchronized illumination </a:t>
            </a:r>
            <a:r>
              <a:rPr lang="en-US" sz="1600" dirty="0" smtClean="0">
                <a:solidFill>
                  <a:srgbClr val="FF0000"/>
                </a:solidFill>
              </a:rPr>
              <a:t>system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/>
              <a:t>Mounting: "Plug-in" </a:t>
            </a:r>
            <a:r>
              <a:rPr lang="en-US" sz="1600" dirty="0" err="1"/>
              <a:t>isostatic</a:t>
            </a:r>
            <a:r>
              <a:rPr lang="en-US" sz="1600" dirty="0"/>
              <a:t> system under the chassis</a:t>
            </a: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/>
              <a:t>Double sided </a:t>
            </a:r>
            <a:r>
              <a:rPr lang="en-US" sz="1600" dirty="0" smtClean="0"/>
              <a:t>model</a:t>
            </a:r>
            <a:endParaRPr lang="en-US" sz="1600" dirty="0"/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/>
              <a:t>Cable length BCAM/Driver &gt; 60 m </a:t>
            </a:r>
            <a:r>
              <a:rPr lang="en-US" sz="1600" dirty="0" smtClean="0">
                <a:solidFill>
                  <a:srgbClr val="FF0000"/>
                </a:solidFill>
              </a:rPr>
              <a:t>+ </a:t>
            </a:r>
            <a:r>
              <a:rPr lang="en-US" sz="1600" dirty="0">
                <a:solidFill>
                  <a:srgbClr val="FF0000"/>
                </a:solidFill>
              </a:rPr>
              <a:t>Connection on the side</a:t>
            </a: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16" name="Picture 175" descr="LWDAQ_Direct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14" y="4596072"/>
            <a:ext cx="2255059" cy="17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Support\SurveyingEng\Experiments\EM_Experimental_Zones (en cours)\ISOLDE\HIE-ISOLDE\Photos\20130723_Photo_cible_Poster_Exp\072303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4" y="4585488"/>
            <a:ext cx="2670465" cy="178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G:\Support\SurveyingEng\Experiments\EM_Experimental_Zones (en cours)\ISOLDE\HIE-ISOLDE\Photos\20130723_Photo_cible_Poster_Exp\072303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53" y="4596072"/>
            <a:ext cx="2654591" cy="17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er 30"/>
          <p:cNvGrpSpPr/>
          <p:nvPr/>
        </p:nvGrpSpPr>
        <p:grpSpPr>
          <a:xfrm>
            <a:off x="165100" y="1123240"/>
            <a:ext cx="8877300" cy="5290260"/>
            <a:chOff x="165100" y="1123240"/>
            <a:chExt cx="8877300" cy="5290260"/>
          </a:xfrm>
        </p:grpSpPr>
        <p:sp>
          <p:nvSpPr>
            <p:cNvPr id="32" name="Rectangle 31"/>
            <p:cNvSpPr/>
            <p:nvPr/>
          </p:nvSpPr>
          <p:spPr>
            <a:xfrm>
              <a:off x="165100" y="1143000"/>
              <a:ext cx="8877300" cy="527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3" name="Grouper 32"/>
            <p:cNvGrpSpPr/>
            <p:nvPr/>
          </p:nvGrpSpPr>
          <p:grpSpPr>
            <a:xfrm>
              <a:off x="196938" y="1123240"/>
              <a:ext cx="8845462" cy="5262634"/>
              <a:chOff x="196938" y="1123240"/>
              <a:chExt cx="8845462" cy="5262634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050" y="1123240"/>
                <a:ext cx="8682423" cy="2221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2" descr="\\cern.ch\dfs\Users\g\Gkautzma\Desktop\Cible\Vue perspective cibles entrée gauche faisceau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41" r="5914"/>
              <a:stretch/>
            </p:blipFill>
            <p:spPr bwMode="auto">
              <a:xfrm>
                <a:off x="196938" y="3401735"/>
                <a:ext cx="2921001" cy="24905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" descr="\\cern.ch\dfs\Users\g\Gkautzma\Desktop\Cible\Vue perspective cibles sortie gauche faisceau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65" r="5862"/>
              <a:stretch/>
            </p:blipFill>
            <p:spPr bwMode="auto">
              <a:xfrm>
                <a:off x="3343147" y="3401735"/>
                <a:ext cx="2921000" cy="24575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933450" y="4410075"/>
                <a:ext cx="529590" cy="43100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108450" y="4418806"/>
                <a:ext cx="529590" cy="43100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9" name="Straight Connector 9"/>
              <p:cNvCxnSpPr/>
              <p:nvPr/>
            </p:nvCxnSpPr>
            <p:spPr>
              <a:xfrm flipV="1">
                <a:off x="4108450" y="3762367"/>
                <a:ext cx="2549526" cy="65643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10"/>
              <p:cNvCxnSpPr/>
              <p:nvPr/>
            </p:nvCxnSpPr>
            <p:spPr>
              <a:xfrm>
                <a:off x="4108450" y="4841082"/>
                <a:ext cx="2549526" cy="69053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11"/>
              <p:cNvCxnSpPr/>
              <p:nvPr/>
            </p:nvCxnSpPr>
            <p:spPr>
              <a:xfrm flipV="1">
                <a:off x="4638040" y="3762368"/>
                <a:ext cx="4276408" cy="65643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2"/>
              <p:cNvCxnSpPr/>
              <p:nvPr/>
            </p:nvCxnSpPr>
            <p:spPr>
              <a:xfrm>
                <a:off x="4638040" y="4841082"/>
                <a:ext cx="4276408" cy="67784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Picture 3" descr="\\cern.ch\dfs\Users\g\Gkautzma\Desktop\Cible\Vue perspective cibles sortie gauche faisceau.jp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350" t="41386" r="44927" b="41076"/>
              <a:stretch/>
            </p:blipFill>
            <p:spPr bwMode="auto">
              <a:xfrm>
                <a:off x="6657976" y="3762367"/>
                <a:ext cx="2173922" cy="1769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3" descr="\\cern.ch\dfs\Users\g\Gkautzma\Desktop\Cible\Vue perspective cibles sortie gauche faisceau.jp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350" t="41386" r="44927" b="41076"/>
              <a:stretch/>
            </p:blipFill>
            <p:spPr bwMode="auto">
              <a:xfrm>
                <a:off x="6740526" y="3749687"/>
                <a:ext cx="2173922" cy="1769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6657976" y="3749686"/>
                <a:ext cx="2256472" cy="17819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74700" y="5892244"/>
                <a:ext cx="169236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/>
                  <a:t>From HBCAM2</a:t>
                </a:r>
                <a:endParaRPr lang="en-US" sz="1600" dirty="0">
                  <a:sym typeface="Wingdings" pitchFamily="2" charset="2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079658" y="5894920"/>
                <a:ext cx="183854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/>
                  <a:t>From HBCAM1</a:t>
                </a:r>
                <a:endParaRPr lang="en-US" sz="1600" dirty="0">
                  <a:sym typeface="Wingdings" pitchFamily="2" charset="2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264400" y="4152900"/>
                <a:ext cx="1206500" cy="990600"/>
              </a:xfrm>
              <a:prstGeom prst="rect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Arrow Connector 10"/>
              <p:cNvCxnSpPr/>
              <p:nvPr/>
            </p:nvCxnSpPr>
            <p:spPr>
              <a:xfrm flipV="1">
                <a:off x="6604000" y="5542434"/>
                <a:ext cx="258298" cy="49006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10"/>
              <p:cNvCxnSpPr>
                <a:stCxn id="51" idx="0"/>
                <a:endCxn id="48" idx="2"/>
              </p:cNvCxnSpPr>
              <p:nvPr/>
            </p:nvCxnSpPr>
            <p:spPr>
              <a:xfrm flipV="1">
                <a:off x="7442200" y="5143500"/>
                <a:ext cx="425450" cy="903820"/>
              </a:xfrm>
              <a:prstGeom prst="straightConnector1">
                <a:avLst/>
              </a:prstGeom>
              <a:ln w="2540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5842000" y="6047320"/>
                <a:ext cx="3200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</a:rPr>
                  <a:t>HBCAM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vs</a:t>
                </a:r>
                <a:r>
                  <a:rPr lang="en-US" sz="1600" b="1" dirty="0" smtClean="0"/>
                  <a:t> </a:t>
                </a:r>
                <a:r>
                  <a:rPr lang="en-US" sz="1600" b="1" dirty="0" smtClean="0">
                    <a:solidFill>
                      <a:srgbClr val="00FF00"/>
                    </a:solidFill>
                  </a:rPr>
                  <a:t>BCAM </a:t>
                </a:r>
                <a:r>
                  <a:rPr lang="en-US" sz="1600" b="1" dirty="0" smtClean="0"/>
                  <a:t>Field of view</a:t>
                </a:r>
                <a:endParaRPr lang="en-US" sz="1600" dirty="0">
                  <a:sym typeface="Wingdings" pitchFamily="2" charset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666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76144" y="89700"/>
            <a:ext cx="8782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HBCAMs</a:t>
            </a:r>
            <a:endParaRPr lang="en-US" sz="2800" b="1" i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" b="1" i="1" dirty="0" smtClean="0">
              <a:solidFill>
                <a:srgbClr val="0070C0"/>
              </a:solidFill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40503" y="1157851"/>
            <a:ext cx="8406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/>
              <a:t>Resolution: 5 micro radians constructor (OSI</a:t>
            </a:r>
            <a:r>
              <a:rPr lang="en-US" sz="1600" dirty="0" smtClean="0"/>
              <a:t>)	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	</a:t>
            </a:r>
            <a:r>
              <a:rPr lang="en-US" sz="1600" dirty="0" smtClean="0">
                <a:solidFill>
                  <a:srgbClr val="FF0000"/>
                </a:solidFill>
              </a:rPr>
              <a:t>Same range</a:t>
            </a: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/>
              <a:t>Accuracy of 50 micro radians to absolute 	</a:t>
            </a:r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	Same range</a:t>
            </a: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/>
              <a:t>Delivered calibrated </a:t>
            </a:r>
            <a:r>
              <a:rPr lang="en-US" sz="1600" dirty="0" smtClean="0"/>
              <a:t>with respect to the mounting balls</a:t>
            </a: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Focus around 1.5m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0069B8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379677"/>
            <a:ext cx="6819900" cy="3628938"/>
          </a:xfrm>
          <a:prstGeom prst="rect">
            <a:avLst/>
          </a:prstGeom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40503" y="6154291"/>
            <a:ext cx="8406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69B8"/>
              </a:buClr>
            </a:pPr>
            <a:r>
              <a:rPr lang="en-US" sz="1600" dirty="0" smtClean="0"/>
              <a:t>Tested resolution: 3 micro radians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9155</TotalTime>
  <Words>1387</Words>
  <Application>Microsoft Macintosh PowerPoint</Application>
  <PresentationFormat>Présentation à l'écran (4:3)</PresentationFormat>
  <Paragraphs>428</Paragraphs>
  <Slides>33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5" baseType="lpstr">
      <vt:lpstr>Projekt domyślny</vt:lpstr>
      <vt:lpstr>KGraph_Plot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 Kautzmann</dc:creator>
  <cp:lastModifiedBy>Guillaume</cp:lastModifiedBy>
  <cp:revision>485</cp:revision>
  <cp:lastPrinted>2012-08-02T07:57:55Z</cp:lastPrinted>
  <dcterms:created xsi:type="dcterms:W3CDTF">2012-04-16T16:54:29Z</dcterms:created>
  <dcterms:modified xsi:type="dcterms:W3CDTF">2014-10-16T15:43:41Z</dcterms:modified>
</cp:coreProperties>
</file>