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7" r:id="rId3"/>
    <p:sldId id="31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1" r:id="rId14"/>
    <p:sldId id="319" r:id="rId15"/>
    <p:sldId id="317" r:id="rId16"/>
    <p:sldId id="320" r:id="rId17"/>
    <p:sldId id="321" r:id="rId18"/>
    <p:sldId id="322" r:id="rId19"/>
    <p:sldId id="352" r:id="rId20"/>
    <p:sldId id="353" r:id="rId21"/>
    <p:sldId id="354" r:id="rId22"/>
    <p:sldId id="355" r:id="rId23"/>
    <p:sldId id="324" r:id="rId24"/>
    <p:sldId id="325" r:id="rId25"/>
    <p:sldId id="356" r:id="rId26"/>
    <p:sldId id="333" r:id="rId27"/>
    <p:sldId id="328" r:id="rId28"/>
    <p:sldId id="329" r:id="rId29"/>
    <p:sldId id="357" r:id="rId30"/>
    <p:sldId id="334" r:id="rId31"/>
    <p:sldId id="332" r:id="rId32"/>
    <p:sldId id="358" r:id="rId33"/>
    <p:sldId id="335" r:id="rId34"/>
    <p:sldId id="336" r:id="rId35"/>
    <p:sldId id="337" r:id="rId36"/>
    <p:sldId id="341" r:id="rId37"/>
    <p:sldId id="339" r:id="rId38"/>
    <p:sldId id="360" r:id="rId39"/>
    <p:sldId id="35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>
        <p:scale>
          <a:sx n="75" d="100"/>
          <a:sy n="75" d="100"/>
        </p:scale>
        <p:origin x="-182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istrator\&#26700;&#38754;\&#26032;&#24314;%20Microsoft%20Office%20Excel%2097-2003%20&#24037;&#20316;&#3492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0796150481189"/>
          <c:y val="5.1400554097404488E-2"/>
          <c:w val="0.79894903762030411"/>
          <c:h val="0.75979913969088086"/>
        </c:manualLayout>
      </c:layout>
      <c:scatterChart>
        <c:scatterStyle val="lineMarker"/>
        <c:varyColors val="0"/>
        <c:ser>
          <c:idx val="0"/>
          <c:order val="0"/>
          <c:tx>
            <c:v>单面测量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chemeClr val="accent1"/>
              </a:solidFill>
            </c:spPr>
          </c:marker>
          <c:xVal>
            <c:strRef>
              <c:f>Sheet6!$A$1:$A$11</c:f>
              <c:strCache>
                <c:ptCount val="11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</c:strCache>
            </c:strRef>
          </c:xVal>
          <c:yVal>
            <c:numRef>
              <c:f>Sheet6!$E$1:$E$11</c:f>
              <c:numCache>
                <c:formatCode>General</c:formatCode>
                <c:ptCount val="11"/>
                <c:pt idx="0">
                  <c:v>4.2000000000000107E-2</c:v>
                </c:pt>
                <c:pt idx="1">
                  <c:v>5.3000000000000033E-2</c:v>
                </c:pt>
                <c:pt idx="2">
                  <c:v>4.4000000000000136E-2</c:v>
                </c:pt>
                <c:pt idx="3">
                  <c:v>5.6000000000000022E-2</c:v>
                </c:pt>
                <c:pt idx="4">
                  <c:v>4.5000000000000033E-2</c:v>
                </c:pt>
                <c:pt idx="5">
                  <c:v>3.2000000000000119E-2</c:v>
                </c:pt>
                <c:pt idx="6">
                  <c:v>4.5000000000000033E-2</c:v>
                </c:pt>
                <c:pt idx="7">
                  <c:v>6.5000000000000113E-2</c:v>
                </c:pt>
                <c:pt idx="8">
                  <c:v>8.0000000000000224E-2</c:v>
                </c:pt>
                <c:pt idx="9">
                  <c:v>8.0000000000000224E-2</c:v>
                </c:pt>
                <c:pt idx="10">
                  <c:v>4.3000000000000003E-2</c:v>
                </c:pt>
              </c:numCache>
            </c:numRef>
          </c:yVal>
          <c:smooth val="0"/>
        </c:ser>
        <c:ser>
          <c:idx val="1"/>
          <c:order val="1"/>
          <c:tx>
            <c:v>双面测量</c:v>
          </c:tx>
          <c:spPr>
            <a:ln>
              <a:solidFill>
                <a:schemeClr val="tx1"/>
              </a:solidFill>
            </a:ln>
          </c:spPr>
          <c:xVal>
            <c:strRef>
              <c:f>Sheet6!$A$1:$A$11</c:f>
              <c:strCache>
                <c:ptCount val="11"/>
                <c:pt idx="0">
                  <c:v>P1</c:v>
                </c:pt>
                <c:pt idx="1">
                  <c:v>P2</c:v>
                </c:pt>
                <c:pt idx="2">
                  <c:v>P3</c:v>
                </c:pt>
                <c:pt idx="3">
                  <c:v>P4</c:v>
                </c:pt>
                <c:pt idx="4">
                  <c:v>P5</c:v>
                </c:pt>
                <c:pt idx="5">
                  <c:v>P6</c:v>
                </c:pt>
                <c:pt idx="6">
                  <c:v>P7</c:v>
                </c:pt>
                <c:pt idx="7">
                  <c:v>P8</c:v>
                </c:pt>
                <c:pt idx="8">
                  <c:v>P9</c:v>
                </c:pt>
                <c:pt idx="9">
                  <c:v>P10</c:v>
                </c:pt>
                <c:pt idx="10">
                  <c:v>P11</c:v>
                </c:pt>
              </c:strCache>
            </c:strRef>
          </c:xVal>
          <c:yVal>
            <c:numRef>
              <c:f>Sheet6!$F$1:$F$11</c:f>
              <c:numCache>
                <c:formatCode>General</c:formatCode>
                <c:ptCount val="11"/>
                <c:pt idx="0">
                  <c:v>3.0000000000000068E-2</c:v>
                </c:pt>
                <c:pt idx="1">
                  <c:v>2.4000000000000039E-2</c:v>
                </c:pt>
                <c:pt idx="2">
                  <c:v>2.1000000000000053E-2</c:v>
                </c:pt>
                <c:pt idx="3">
                  <c:v>3.7000000000000088E-2</c:v>
                </c:pt>
                <c:pt idx="4">
                  <c:v>3.0000000000000068E-2</c:v>
                </c:pt>
                <c:pt idx="5">
                  <c:v>2.5000000000000046E-2</c:v>
                </c:pt>
                <c:pt idx="6">
                  <c:v>1.8000000000000044E-2</c:v>
                </c:pt>
                <c:pt idx="7">
                  <c:v>2.0000000000000052E-2</c:v>
                </c:pt>
                <c:pt idx="8">
                  <c:v>2.4000000000000039E-2</c:v>
                </c:pt>
                <c:pt idx="9">
                  <c:v>1.8000000000000044E-2</c:v>
                </c:pt>
                <c:pt idx="10">
                  <c:v>3.0000000000000068E-2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288384"/>
        <c:axId val="27911296"/>
      </c:scatterChart>
      <c:valAx>
        <c:axId val="76288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points</a:t>
                </a:r>
                <a:endParaRPr lang="zh-CN" dirty="0"/>
              </a:p>
            </c:rich>
          </c:tx>
          <c:layout>
            <c:manualLayout>
              <c:xMode val="edge"/>
              <c:yMode val="edge"/>
              <c:x val="0.92993038286050023"/>
              <c:y val="0.71214942679720061"/>
            </c:manualLayout>
          </c:layout>
          <c:overlay val="0"/>
        </c:title>
        <c:majorTickMark val="out"/>
        <c:minorTickMark val="none"/>
        <c:tickLblPos val="nextTo"/>
        <c:crossAx val="27911296"/>
        <c:crosses val="autoZero"/>
        <c:crossBetween val="midCat"/>
        <c:majorUnit val="1"/>
      </c:valAx>
      <c:valAx>
        <c:axId val="279112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Coordinate</a:t>
                </a:r>
                <a:r>
                  <a:rPr lang="en-US" altLang="zh-CN" baseline="0" dirty="0" smtClean="0"/>
                  <a:t> </a:t>
                </a:r>
                <a:r>
                  <a:rPr lang="en-US" altLang="zh-CN" dirty="0" smtClean="0"/>
                  <a:t>error</a:t>
                </a:r>
                <a:r>
                  <a:rPr lang="en-US" dirty="0" smtClean="0"/>
                  <a:t>/mm</a:t>
                </a:r>
                <a:endParaRPr lang="zh-CN" dirty="0"/>
              </a:p>
            </c:rich>
          </c:tx>
          <c:layout>
            <c:manualLayout>
              <c:xMode val="edge"/>
              <c:yMode val="edge"/>
              <c:x val="3.0555555555555631E-2"/>
              <c:y val="5.675160396617091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6288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914722222222226"/>
          <c:y val="5.9801326917469012E-2"/>
          <c:w val="0.22542932127834558"/>
          <c:h val="0.16743438320210127"/>
        </c:manualLayout>
      </c:layout>
      <c:overlay val="0"/>
      <c:txPr>
        <a:bodyPr/>
        <a:lstStyle/>
        <a:p>
          <a:pPr>
            <a:defRPr b="1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e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4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C7A4A-99BA-465E-A598-268EE0A2CB9A}" type="datetimeFigureOut">
              <a:rPr lang="zh-CN" altLang="en-US" smtClean="0"/>
              <a:t>2014/10/15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39BAF-DCF0-414A-8543-300D61E99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81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39BAF-DCF0-414A-8543-300D61E99B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70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39BAF-DCF0-414A-8543-300D61E99B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03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39BAF-DCF0-414A-8543-300D61E99B2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5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ChangeArrowheads="1"/>
          </p:cNvSpPr>
          <p:nvPr/>
        </p:nvSpPr>
        <p:spPr bwMode="ltGray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chemeClr val="tx2"/>
                </a:solidFill>
                <a:ea typeface="宋体" charset="-122"/>
              </a:rPr>
              <a:t>Company</a:t>
            </a:r>
          </a:p>
          <a:p>
            <a:r>
              <a:rPr lang="en-US" altLang="zh-CN" sz="2400" b="1">
                <a:ea typeface="宋体" charset="-122"/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extLs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  <a:endParaRPr lang="en-US" altLang="ko-KR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9EFB07-A85E-4EF4-BAFE-27CFCEE49D9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8181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8AC1D7-0B63-4861-92B2-B40DFCB55292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466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152525"/>
            <a:ext cx="8229600" cy="5248275"/>
          </a:xfrm>
        </p:spPr>
        <p:txBody>
          <a:bodyPr/>
          <a:lstStyle/>
          <a:p>
            <a:r>
              <a:rPr lang="zh-CN" altLang="en-US" smtClean="0"/>
              <a:t>单击图标添加表格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58674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3505200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E29F2852-16D5-425C-BC6E-B3BD5CD514C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>
          <a:xfrm>
            <a:off x="14288" y="838200"/>
            <a:ext cx="84582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907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F28A09-F9DE-4EB1-9423-FA5526A5D14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1893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AE9375-BA1E-4917-B72C-2EC5F8E976E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10051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7C141D-B45E-4E01-AC51-6818456D969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56759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113CD5-A69E-4416-90D9-916B5ADBCA95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911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7BCEC3-6DD6-440A-964C-78E7C104626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7595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1AF142-5AF0-4095-B695-B27D6E3CB86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30658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B96A3-FC14-4143-BD6D-B7C54F5D0212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4558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3D8003-24F9-4EBC-BC4F-A438ECDE971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8231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j-lt"/>
                <a:ea typeface="宋体" charset="-122"/>
              </a:defRPr>
            </a:lvl1pPr>
          </a:lstStyle>
          <a:p>
            <a:r>
              <a:rPr lang="en-US" altLang="zh-CN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宋体" charset="-122"/>
              </a:defRPr>
            </a:lvl1pPr>
          </a:lstStyle>
          <a:p>
            <a:fld id="{AA6C0EE6-17B6-4242-AC71-C6D4A7506CDC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gray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1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288" y="838200"/>
            <a:ext cx="845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j-lt"/>
                <a:ea typeface="宋体" charset="-122"/>
              </a:defRPr>
            </a:lvl1pPr>
          </a:lstStyle>
          <a:p>
            <a:r>
              <a:rPr lang="en-US" altLang="zh-CN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9.emf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6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9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bus.com/home.as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938"/>
            <a:ext cx="9144000" cy="535827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36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Technology and Application of Laser Tracker in Large Space Measurement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1177870" y="3849299"/>
            <a:ext cx="6553200" cy="11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Yang Fan, Li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Guangyun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Fan </a:t>
            </a:r>
            <a:r>
              <a:rPr lang="en-US" altLang="zh-CN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Baixing</a:t>
            </a:r>
            <a:endParaRPr lang="en-US" altLang="zh-CN" sz="2800" dirty="0" smtClean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645" y="0"/>
            <a:ext cx="9144000" cy="369332"/>
          </a:xfrm>
          <a:prstGeom prst="rect">
            <a:avLst/>
          </a:prstGeom>
          <a:gradFill>
            <a:gsLst>
              <a:gs pos="0">
                <a:srgbClr val="03D4A8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endParaRPr lang="zh-CN" altLang="en-US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076459" y="6165304"/>
            <a:ext cx="806489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IWAA2014 in Beijing, China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611560" y="4941168"/>
            <a:ext cx="806489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Zhengzhou Institute of Surveying and 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" y="2132856"/>
            <a:ext cx="8959090" cy="456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50405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hydropower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measuring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32" y="1658416"/>
            <a:ext cx="7807667" cy="515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1" y="1196752"/>
            <a:ext cx="506065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production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388843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 alignment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12" y="1687926"/>
            <a:ext cx="7759588" cy="517007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702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28092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large scale projects which can not be measured by single station, we can use the method of:</a:t>
            </a:r>
          </a:p>
        </p:txBody>
      </p:sp>
      <p:pic>
        <p:nvPicPr>
          <p:cNvPr id="5" name="Picture 18" descr="AT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9286" r="7716" b="6180"/>
          <a:stretch>
            <a:fillRect/>
          </a:stretch>
        </p:blipFill>
        <p:spPr bwMode="auto">
          <a:xfrm>
            <a:off x="7586733" y="3351768"/>
            <a:ext cx="1395118" cy="31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0868" y="3861048"/>
            <a:ext cx="705346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should find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to transform the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points’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coordinates of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station to a unified coordinate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system.</a:t>
            </a:r>
          </a:p>
          <a:p>
            <a:pPr lvl="0"/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is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dimensional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adjustment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7544" y="2410073"/>
            <a:ext cx="639045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station and</a:t>
            </a:r>
          </a:p>
          <a:p>
            <a:pPr lvl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Multi-station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(by common points)</a:t>
            </a:r>
          </a:p>
        </p:txBody>
      </p:sp>
    </p:spTree>
    <p:extLst>
      <p:ext uri="{BB962C8B-B14F-4D97-AF65-F5344CB8AC3E}">
        <p14:creationId xmlns:p14="http://schemas.microsoft.com/office/powerpoint/2010/main" val="30229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539552" y="3401897"/>
            <a:ext cx="8064896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Accuracy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analysis of Laser Tracker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sp>
        <p:nvSpPr>
          <p:cNvPr id="26" name="矩形 28"/>
          <p:cNvSpPr>
            <a:spLocks noChangeArrowheads="1"/>
          </p:cNvSpPr>
          <p:nvPr/>
        </p:nvSpPr>
        <p:spPr bwMode="auto">
          <a:xfrm>
            <a:off x="304800" y="1844824"/>
            <a:ext cx="8288338" cy="124649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measuring errors of laser tracker is mainly including angle errors and distance error.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purpose of  accuracy analysis is :</a:t>
            </a:r>
          </a:p>
        </p:txBody>
      </p:sp>
      <p:sp>
        <p:nvSpPr>
          <p:cNvPr id="3" name="矩形 2"/>
          <p:cNvSpPr/>
          <p:nvPr/>
        </p:nvSpPr>
        <p:spPr>
          <a:xfrm>
            <a:off x="304800" y="3573016"/>
            <a:ext cx="541932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Reflect the error source of laser tracker</a:t>
            </a:r>
          </a:p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Provide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theoretical 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evidence for the weight of observations in 3D adjustment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336071"/>
              </p:ext>
            </p:extLst>
          </p:nvPr>
        </p:nvGraphicFramePr>
        <p:xfrm>
          <a:off x="4860032" y="3929182"/>
          <a:ext cx="4081587" cy="2794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8" name="Visio" r:id="rId3" imgW="4932734" imgH="3367806" progId="Visio.Drawing.11">
                  <p:embed/>
                </p:oleObj>
              </mc:Choice>
              <mc:Fallback>
                <p:oleObj name="Visio" r:id="rId3" imgW="4932734" imgH="3367806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929182"/>
                        <a:ext cx="4081587" cy="2794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28"/>
          <p:cNvSpPr>
            <a:spLocks noChangeArrowheads="1"/>
          </p:cNvSpPr>
          <p:nvPr/>
        </p:nvSpPr>
        <p:spPr bwMode="auto">
          <a:xfrm>
            <a:off x="493508" y="1340768"/>
            <a:ext cx="8288338" cy="5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Problem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719182" y="1916832"/>
            <a:ext cx="82883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Leica AT901-B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example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925848"/>
              </p:ext>
            </p:extLst>
          </p:nvPr>
        </p:nvGraphicFramePr>
        <p:xfrm>
          <a:off x="4608308" y="2564904"/>
          <a:ext cx="244827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39" name="Equation" r:id="rId3" imgW="1459866" imgH="253890" progId="Equation.DSMT4">
                  <p:embed/>
                </p:oleObj>
              </mc:Choice>
              <mc:Fallback>
                <p:oleObj name="Equation" r:id="rId3" imgW="1459866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308" y="2564904"/>
                        <a:ext cx="2448272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646683"/>
              </p:ext>
            </p:extLst>
          </p:nvPr>
        </p:nvGraphicFramePr>
        <p:xfrm>
          <a:off x="4637677" y="3154469"/>
          <a:ext cx="288782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40" name="Equation" r:id="rId5" imgW="1663700" imgH="457200" progId="Equation.DSMT4">
                  <p:embed/>
                </p:oleObj>
              </mc:Choice>
              <mc:Fallback>
                <p:oleObj name="Equation" r:id="rId5" imgW="16637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677" y="3154469"/>
                        <a:ext cx="2887821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761408"/>
              </p:ext>
            </p:extLst>
          </p:nvPr>
        </p:nvGraphicFramePr>
        <p:xfrm>
          <a:off x="4595608" y="4094242"/>
          <a:ext cx="244827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41" name="Equation" r:id="rId7" imgW="1459866" imgH="253890" progId="Equation.DSMT4">
                  <p:embed/>
                </p:oleObj>
              </mc:Choice>
              <mc:Fallback>
                <p:oleObj name="Equation" r:id="rId7" imgW="1459866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608" y="4094242"/>
                        <a:ext cx="2448272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933275"/>
              </p:ext>
            </p:extLst>
          </p:nvPr>
        </p:nvGraphicFramePr>
        <p:xfrm>
          <a:off x="4757706" y="4650221"/>
          <a:ext cx="89441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42" name="Equation" r:id="rId9" imgW="558558" imgH="177723" progId="Equation.DSMT4">
                  <p:embed/>
                </p:oleObj>
              </mc:Choice>
              <mc:Fallback>
                <p:oleObj name="Equation" r:id="rId9" imgW="558558" imgH="177723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06" y="4650221"/>
                        <a:ext cx="894414" cy="288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矩形 28"/>
          <p:cNvSpPr>
            <a:spLocks noChangeArrowheads="1"/>
          </p:cNvSpPr>
          <p:nvPr/>
        </p:nvSpPr>
        <p:spPr bwMode="auto">
          <a:xfrm>
            <a:off x="1547664" y="2519898"/>
            <a:ext cx="23042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accuracy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28"/>
          <p:cNvSpPr>
            <a:spLocks noChangeArrowheads="1"/>
          </p:cNvSpPr>
          <p:nvPr/>
        </p:nvSpPr>
        <p:spPr bwMode="auto">
          <a:xfrm>
            <a:off x="1547664" y="3311986"/>
            <a:ext cx="25202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Distance accuracy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28"/>
          <p:cNvSpPr>
            <a:spLocks noChangeArrowheads="1"/>
          </p:cNvSpPr>
          <p:nvPr/>
        </p:nvSpPr>
        <p:spPr bwMode="auto">
          <a:xfrm>
            <a:off x="1547664" y="4005064"/>
            <a:ext cx="280831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Coordinate accuracy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28"/>
          <p:cNvSpPr>
            <a:spLocks noChangeArrowheads="1"/>
          </p:cNvSpPr>
          <p:nvPr/>
        </p:nvSpPr>
        <p:spPr bwMode="auto">
          <a:xfrm>
            <a:off x="1549412" y="4575299"/>
            <a:ext cx="1697755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Range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28"/>
          <p:cNvSpPr>
            <a:spLocks noChangeArrowheads="1"/>
          </p:cNvSpPr>
          <p:nvPr/>
        </p:nvSpPr>
        <p:spPr bwMode="auto">
          <a:xfrm>
            <a:off x="302592" y="5256202"/>
            <a:ext cx="82883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Two problems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3508" y="5733256"/>
            <a:ext cx="8514012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(1) What is relationship between the angle accuracy expression of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μm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″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 Why is the angle accuracy equal to coordinate accuracy?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sp>
        <p:nvSpPr>
          <p:cNvPr id="23" name="矩形 28"/>
          <p:cNvSpPr>
            <a:spLocks noChangeArrowheads="1"/>
          </p:cNvSpPr>
          <p:nvPr/>
        </p:nvSpPr>
        <p:spPr bwMode="auto">
          <a:xfrm>
            <a:off x="493508" y="1340768"/>
            <a:ext cx="8288338" cy="5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Problem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493508" y="1340768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249287"/>
              </p:ext>
            </p:extLst>
          </p:nvPr>
        </p:nvGraphicFramePr>
        <p:xfrm>
          <a:off x="3419872" y="2924944"/>
          <a:ext cx="1642134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2" name="Equation" r:id="rId3" imgW="812447" imgH="393529" progId="Equation.DSMT4">
                  <p:embed/>
                </p:oleObj>
              </mc:Choice>
              <mc:Fallback>
                <p:oleObj name="Equation" r:id="rId3" imgW="812447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2924944"/>
                        <a:ext cx="1642134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20"/>
          <p:cNvSpPr/>
          <p:nvPr/>
        </p:nvSpPr>
        <p:spPr>
          <a:xfrm>
            <a:off x="561020" y="1834988"/>
            <a:ext cx="8021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theoretical accuracy</a:t>
            </a:r>
          </a:p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equation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μm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″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15470"/>
              </p:ext>
            </p:extLst>
          </p:nvPr>
        </p:nvGraphicFramePr>
        <p:xfrm>
          <a:off x="755582" y="4221088"/>
          <a:ext cx="7704851" cy="2304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441"/>
                <a:gridCol w="700441"/>
                <a:gridCol w="700441"/>
                <a:gridCol w="700441"/>
                <a:gridCol w="700441"/>
                <a:gridCol w="700441"/>
                <a:gridCol w="700441"/>
                <a:gridCol w="700441"/>
                <a:gridCol w="700441"/>
                <a:gridCol w="700441"/>
                <a:gridCol w="700441"/>
              </a:tblGrid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″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</p:spTree>
    <p:extLst>
      <p:ext uri="{BB962C8B-B14F-4D97-AF65-F5344CB8AC3E}">
        <p14:creationId xmlns:p14="http://schemas.microsoft.com/office/powerpoint/2010/main" val="9274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1772816"/>
            <a:ext cx="836746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theoretical accuracy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theoretical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angle error of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laser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tracker,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which is especially large in short distance, decreases while distance value increases. 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When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distance is over 10 meters,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,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 it tends to be stable.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272055"/>
              </p:ext>
            </p:extLst>
          </p:nvPr>
        </p:nvGraphicFramePr>
        <p:xfrm>
          <a:off x="539825" y="3933056"/>
          <a:ext cx="3240087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3" name="Equation" r:id="rId3" imgW="1841400" imgH="228600" progId="Equation.DSMT4">
                  <p:embed/>
                </p:oleObj>
              </mc:Choice>
              <mc:Fallback>
                <p:oleObj name="Equation" r:id="rId3" imgW="18414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825" y="3933056"/>
                        <a:ext cx="3240087" cy="401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14936"/>
            <a:ext cx="5544617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sp>
        <p:nvSpPr>
          <p:cNvPr id="15" name="矩形 28"/>
          <p:cNvSpPr>
            <a:spLocks noChangeArrowheads="1"/>
          </p:cNvSpPr>
          <p:nvPr/>
        </p:nvSpPr>
        <p:spPr bwMode="auto">
          <a:xfrm>
            <a:off x="493508" y="1340768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648183"/>
              </p:ext>
            </p:extLst>
          </p:nvPr>
        </p:nvGraphicFramePr>
        <p:xfrm>
          <a:off x="5220072" y="2996952"/>
          <a:ext cx="1615538" cy="376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4" name="Equation" r:id="rId6" imgW="977900" imgH="228600" progId="Equation.DSMT4">
                  <p:embed/>
                </p:oleObj>
              </mc:Choice>
              <mc:Fallback>
                <p:oleObj name="Equation" r:id="rId6" imgW="97790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2996952"/>
                        <a:ext cx="1615538" cy="376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7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1599890"/>
            <a:ext cx="83674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actual error by experiment——horizontal angle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several points around laser tracker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 360°horizontal range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same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height with LT to avoid vertical error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674780"/>
              </p:ext>
            </p:extLst>
          </p:nvPr>
        </p:nvGraphicFramePr>
        <p:xfrm>
          <a:off x="493508" y="3212976"/>
          <a:ext cx="377455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2" name="Visio" r:id="rId3" imgW="3171757" imgH="2782828" progId="Visio.Drawing.11">
                  <p:embed/>
                </p:oleObj>
              </mc:Choice>
              <mc:Fallback>
                <p:oleObj name="Visio" r:id="rId3" imgW="3171757" imgH="278282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508" y="3212976"/>
                        <a:ext cx="3774558" cy="3312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394582"/>
              </p:ext>
            </p:extLst>
          </p:nvPr>
        </p:nvGraphicFramePr>
        <p:xfrm>
          <a:off x="5364088" y="3501008"/>
          <a:ext cx="1777798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3" name="Equation" r:id="rId5" imgW="952087" imgH="431613" progId="Equation.DSMT4">
                  <p:embed/>
                </p:oleObj>
              </mc:Choice>
              <mc:Fallback>
                <p:oleObj name="Equation" r:id="rId5" imgW="952087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501008"/>
                        <a:ext cx="1777798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659772"/>
              </p:ext>
            </p:extLst>
          </p:nvPr>
        </p:nvGraphicFramePr>
        <p:xfrm>
          <a:off x="5364088" y="4653136"/>
          <a:ext cx="3309449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4" name="Equation" r:id="rId7" imgW="1701800" imgH="711200" progId="Equation.DSMT4">
                  <p:embed/>
                </p:oleObj>
              </mc:Choice>
              <mc:Fallback>
                <p:oleObj name="Equation" r:id="rId7" imgW="1701800" imgH="71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653136"/>
                        <a:ext cx="3309449" cy="1368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sp>
        <p:nvSpPr>
          <p:cNvPr id="20" name="矩形 28"/>
          <p:cNvSpPr>
            <a:spLocks noChangeArrowheads="1"/>
          </p:cNvSpPr>
          <p:nvPr/>
        </p:nvSpPr>
        <p:spPr bwMode="auto">
          <a:xfrm>
            <a:off x="474662" y="1141797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主要内容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zh-CN"/>
          </a:p>
        </p:txBody>
      </p:sp>
      <p:sp>
        <p:nvSpPr>
          <p:cNvPr id="89134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9135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9136" name="AutoShape 48"/>
          <p:cNvSpPr>
            <a:spLocks noChangeArrowheads="1"/>
          </p:cNvSpPr>
          <p:nvPr/>
        </p:nvSpPr>
        <p:spPr bwMode="gray">
          <a:xfrm>
            <a:off x="982018" y="5877272"/>
            <a:ext cx="4419600" cy="50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3D4A8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   Summary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9137" name="AutoShape 49"/>
          <p:cNvSpPr>
            <a:spLocks noChangeArrowheads="1"/>
          </p:cNvSpPr>
          <p:nvPr/>
        </p:nvSpPr>
        <p:spPr bwMode="gray">
          <a:xfrm>
            <a:off x="2096616" y="4869160"/>
            <a:ext cx="4419600" cy="50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 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Example and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application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9138" name="AutoShape 50"/>
          <p:cNvSpPr>
            <a:spLocks noChangeArrowheads="1"/>
          </p:cNvSpPr>
          <p:nvPr/>
        </p:nvSpPr>
        <p:spPr bwMode="gray">
          <a:xfrm>
            <a:off x="2456656" y="3861048"/>
            <a:ext cx="4419600" cy="50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   Three dimensional adjustment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9139" name="AutoShape 51"/>
          <p:cNvSpPr>
            <a:spLocks noChangeArrowheads="1"/>
          </p:cNvSpPr>
          <p:nvPr/>
        </p:nvSpPr>
        <p:spPr bwMode="gray">
          <a:xfrm>
            <a:off x="2356520" y="2848992"/>
            <a:ext cx="4419600" cy="50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  Accuracy analysis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of Laser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Tracker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9140" name="AutoShape 52"/>
          <p:cNvSpPr>
            <a:spLocks noChangeArrowheads="1"/>
          </p:cNvSpPr>
          <p:nvPr/>
        </p:nvSpPr>
        <p:spPr bwMode="gray">
          <a:xfrm>
            <a:off x="1765300" y="1820863"/>
            <a:ext cx="4419600" cy="508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  Introduction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grpSp>
        <p:nvGrpSpPr>
          <p:cNvPr id="89141" name="Group 53"/>
          <p:cNvGrpSpPr>
            <a:grpSpLocks/>
          </p:cNvGrpSpPr>
          <p:nvPr/>
        </p:nvGrpSpPr>
        <p:grpSpPr bwMode="auto">
          <a:xfrm>
            <a:off x="1447800" y="1909763"/>
            <a:ext cx="381000" cy="381000"/>
            <a:chOff x="2078" y="1680"/>
            <a:chExt cx="1615" cy="1615"/>
          </a:xfrm>
        </p:grpSpPr>
        <p:sp>
          <p:nvSpPr>
            <p:cNvPr id="8914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4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47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89148" name="Group 60"/>
          <p:cNvGrpSpPr>
            <a:grpSpLocks/>
          </p:cNvGrpSpPr>
          <p:nvPr/>
        </p:nvGrpSpPr>
        <p:grpSpPr bwMode="auto">
          <a:xfrm>
            <a:off x="2051720" y="2955355"/>
            <a:ext cx="381000" cy="381000"/>
            <a:chOff x="2078" y="1680"/>
            <a:chExt cx="1615" cy="1615"/>
          </a:xfrm>
        </p:grpSpPr>
        <p:sp>
          <p:nvSpPr>
            <p:cNvPr id="89149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50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51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52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53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54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151856" y="3937248"/>
            <a:ext cx="381000" cy="381000"/>
            <a:chOff x="2078" y="1680"/>
            <a:chExt cx="1615" cy="1615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60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6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89162" name="Group 74"/>
          <p:cNvGrpSpPr>
            <a:grpSpLocks/>
          </p:cNvGrpSpPr>
          <p:nvPr/>
        </p:nvGrpSpPr>
        <p:grpSpPr bwMode="auto">
          <a:xfrm>
            <a:off x="1760066" y="4970760"/>
            <a:ext cx="381000" cy="381000"/>
            <a:chOff x="2078" y="1680"/>
            <a:chExt cx="1615" cy="1615"/>
          </a:xfrm>
        </p:grpSpPr>
        <p:sp>
          <p:nvSpPr>
            <p:cNvPr id="89163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65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66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89169" name="Group 81"/>
          <p:cNvGrpSpPr>
            <a:grpSpLocks/>
          </p:cNvGrpSpPr>
          <p:nvPr/>
        </p:nvGrpSpPr>
        <p:grpSpPr bwMode="auto">
          <a:xfrm>
            <a:off x="683568" y="5926485"/>
            <a:ext cx="355600" cy="381000"/>
            <a:chOff x="2078" y="1680"/>
            <a:chExt cx="1615" cy="1615"/>
          </a:xfrm>
        </p:grpSpPr>
        <p:sp>
          <p:nvSpPr>
            <p:cNvPr id="89170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71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9172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73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74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89175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493508" y="1262931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1772816"/>
            <a:ext cx="83674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actual error by experiment——horizontal angle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702546"/>
              </p:ext>
            </p:extLst>
          </p:nvPr>
        </p:nvGraphicFramePr>
        <p:xfrm>
          <a:off x="813986" y="2231347"/>
          <a:ext cx="7647382" cy="3024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51"/>
                <a:gridCol w="1356283"/>
                <a:gridCol w="1139255"/>
                <a:gridCol w="1139255"/>
                <a:gridCol w="128128"/>
                <a:gridCol w="1139255"/>
                <a:gridCol w="1139255"/>
              </a:tblGrid>
              <a:tr h="488547"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RMS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0.78(0.40)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38141">
                <a:tc rowSpan="4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Horizontal error</a:t>
                      </a:r>
                      <a:r>
                        <a:rPr lang="en-US" altLang="zh-CN" sz="1200" b="1" kern="100" baseline="0" dirty="0" smtClean="0">
                          <a:effectLst/>
                        </a:rPr>
                        <a:t> of each point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P1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P2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P3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P4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P5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854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0.53(0.30)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0.62(0.41)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0.46(0.34)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0.67(0.42)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0.53(0.70)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14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P6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P7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P8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P9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P10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854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0.44(0.23)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0.69(0.63)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0.69(0.24)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0.64(0.77)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0.61(0.18</a:t>
                      </a:r>
                      <a:r>
                        <a:rPr lang="en-US" sz="1200" b="1" kern="100" dirty="0">
                          <a:effectLst/>
                        </a:rPr>
                        <a:t>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141">
                <a:tc rowSpan="2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Single face error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</a:rPr>
                        <a:t>Face I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0.92(0.47)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42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Face </a:t>
                      </a:r>
                      <a:r>
                        <a:rPr lang="zh-CN" sz="1200" b="1" kern="100" dirty="0" smtClean="0">
                          <a:effectLst/>
                        </a:rPr>
                        <a:t>Ⅱ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0.77(0.59)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6183" y="5589240"/>
            <a:ext cx="854298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from points to LT is 3.6m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6.9m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this range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error is 1.7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″~ 2.1″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the actual error is lower than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two-face error is 0.59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leveling 0.43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than face I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0.92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0.47″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face II 0.77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0.59″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</p:spTree>
    <p:extLst>
      <p:ext uri="{BB962C8B-B14F-4D97-AF65-F5344CB8AC3E}">
        <p14:creationId xmlns:p14="http://schemas.microsoft.com/office/powerpoint/2010/main" val="39309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493508" y="1262931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1772816"/>
            <a:ext cx="83674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actual error by experiment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——vertical angle </a:t>
            </a:r>
          </a:p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layout several points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front of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laser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tracker in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vertical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line on the wall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±45°vertical range.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952205"/>
              </p:ext>
            </p:extLst>
          </p:nvPr>
        </p:nvGraphicFramePr>
        <p:xfrm>
          <a:off x="5364088" y="3501008"/>
          <a:ext cx="1777798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4" name="Equation" r:id="rId3" imgW="952087" imgH="431613" progId="Equation.DSMT4">
                  <p:embed/>
                </p:oleObj>
              </mc:Choice>
              <mc:Fallback>
                <p:oleObj name="Equation" r:id="rId3" imgW="952087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501008"/>
                        <a:ext cx="1777798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346343"/>
              </p:ext>
            </p:extLst>
          </p:nvPr>
        </p:nvGraphicFramePr>
        <p:xfrm>
          <a:off x="5364088" y="4653136"/>
          <a:ext cx="3309449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5" name="Equation" r:id="rId5" imgW="1701800" imgH="711200" progId="Equation.DSMT4">
                  <p:embed/>
                </p:oleObj>
              </mc:Choice>
              <mc:Fallback>
                <p:oleObj name="Equation" r:id="rId5" imgW="17018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4653136"/>
                        <a:ext cx="3309449" cy="1368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821078"/>
              </p:ext>
            </p:extLst>
          </p:nvPr>
        </p:nvGraphicFramePr>
        <p:xfrm>
          <a:off x="304800" y="3019311"/>
          <a:ext cx="3115072" cy="3578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6" name="Visio" r:id="rId7" imgW="2908959" imgH="3341032" progId="Visio.Drawing.11">
                  <p:embed/>
                </p:oleObj>
              </mc:Choice>
              <mc:Fallback>
                <p:oleObj name="Visio" r:id="rId7" imgW="2908959" imgH="334103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19311"/>
                        <a:ext cx="3115072" cy="35787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</p:spTree>
    <p:extLst>
      <p:ext uri="{BB962C8B-B14F-4D97-AF65-F5344CB8AC3E}">
        <p14:creationId xmlns:p14="http://schemas.microsoft.com/office/powerpoint/2010/main" val="39159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493508" y="1262931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5536" y="1772816"/>
            <a:ext cx="83674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actual error by experiment——vertical angle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endParaRPr lang="en-US" altLang="zh-CN" sz="2000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93508" y="5589240"/>
            <a:ext cx="839897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two-face vertical error is 0.52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single face error is 0.67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0.68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Both are lower than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value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two-face error is lower than single face.</a:t>
            </a: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nearly the same accuracy between face I and face II.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55099"/>
              </p:ext>
            </p:extLst>
          </p:nvPr>
        </p:nvGraphicFramePr>
        <p:xfrm>
          <a:off x="514220" y="2203703"/>
          <a:ext cx="8248781" cy="3169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460"/>
                <a:gridCol w="1584176"/>
                <a:gridCol w="2304256"/>
                <a:gridCol w="1584176"/>
                <a:gridCol w="1598713"/>
              </a:tblGrid>
              <a:tr h="428529">
                <a:tc rowSpan="2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dirty="0" smtClean="0"/>
                        <a:t>theoretical </a:t>
                      </a:r>
                    </a:p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zh-CN" sz="1200" b="1" kern="100" dirty="0" smtClean="0">
                          <a:effectLst/>
                        </a:rPr>
                        <a:t>（</a:t>
                      </a:r>
                      <a:r>
                        <a:rPr lang="en-US" sz="1200" b="1" kern="100" dirty="0">
                          <a:effectLst/>
                        </a:rPr>
                        <a:t>″</a:t>
                      </a:r>
                      <a:r>
                        <a:rPr lang="zh-CN" sz="1200" b="1" kern="100" dirty="0">
                          <a:effectLst/>
                        </a:rPr>
                        <a:t>）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Actual error</a:t>
                      </a:r>
                    </a:p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zh-CN" altLang="zh-CN" sz="1200" b="1" kern="100" dirty="0" smtClean="0">
                          <a:effectLst/>
                        </a:rPr>
                        <a:t>（</a:t>
                      </a:r>
                      <a:r>
                        <a:rPr lang="en-US" altLang="zh-CN" sz="1200" b="1" kern="100" dirty="0" smtClean="0">
                          <a:effectLst/>
                        </a:rPr>
                        <a:t>″, </a:t>
                      </a:r>
                      <a:r>
                        <a:rPr lang="en-US" altLang="zh-CN" sz="1200" b="1" kern="100" dirty="0" err="1" smtClean="0">
                          <a:effectLst/>
                        </a:rPr>
                        <a:t>unleveling</a:t>
                      </a:r>
                      <a:r>
                        <a:rPr lang="en-US" altLang="zh-CN" sz="1200" b="1" kern="100" dirty="0" smtClean="0">
                          <a:effectLst/>
                        </a:rPr>
                        <a:t>/leveling)</a:t>
                      </a:r>
                      <a:r>
                        <a:rPr lang="zh-CN" altLang="zh-CN" sz="1200" b="1" kern="100" dirty="0" smtClean="0">
                          <a:effectLst/>
                        </a:rPr>
                        <a:t>）</a:t>
                      </a:r>
                      <a:endParaRPr lang="zh-CN" alt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</a:rPr>
                        <a:t>Single</a:t>
                      </a:r>
                      <a:r>
                        <a:rPr lang="en-US" altLang="zh-CN" sz="1200" b="1" kern="100" baseline="0" dirty="0" smtClean="0">
                          <a:effectLst/>
                        </a:rPr>
                        <a:t> face error</a:t>
                      </a:r>
                    </a:p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zh-CN" sz="1200" b="1" kern="100" dirty="0" smtClean="0">
                          <a:effectLst/>
                        </a:rPr>
                        <a:t>（</a:t>
                      </a:r>
                      <a:r>
                        <a:rPr lang="en-US" sz="1200" b="1" kern="100" dirty="0">
                          <a:effectLst/>
                        </a:rPr>
                        <a:t>″, </a:t>
                      </a:r>
                      <a:r>
                        <a:rPr lang="en-US" sz="1200" b="1" kern="100" dirty="0" err="1" smtClean="0">
                          <a:effectLst/>
                        </a:rPr>
                        <a:t>unleveling</a:t>
                      </a:r>
                      <a:r>
                        <a:rPr lang="en-US" sz="1200" b="1" kern="100" dirty="0" smtClean="0">
                          <a:effectLst/>
                        </a:rPr>
                        <a:t>/leveling)</a:t>
                      </a:r>
                      <a:r>
                        <a:rPr lang="zh-CN" sz="1200" b="1" kern="100" dirty="0">
                          <a:effectLst/>
                        </a:rPr>
                        <a:t>）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783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I</a:t>
                      </a:r>
                      <a:r>
                        <a:rPr lang="zh-CN" sz="1200" b="1" kern="100">
                          <a:effectLst/>
                        </a:rPr>
                        <a:t>面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zh-CN" sz="1200" b="1" kern="100">
                          <a:effectLst/>
                        </a:rPr>
                        <a:t>Ⅱ面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529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</a:t>
                      </a:r>
                      <a:r>
                        <a:rPr lang="zh-CN" sz="1200" b="1" kern="100">
                          <a:effectLst/>
                        </a:rPr>
                        <a:t>（</a:t>
                      </a:r>
                      <a:r>
                        <a:rPr lang="en-US" sz="1200" b="1" kern="100">
                          <a:effectLst/>
                        </a:rPr>
                        <a:t>48m</a:t>
                      </a:r>
                      <a:r>
                        <a:rPr lang="zh-CN" sz="1200" b="1" kern="100">
                          <a:effectLst/>
                        </a:rPr>
                        <a:t>）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1.3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0.67(0.59)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0.80(0.90)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0.84(0.74)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529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2</a:t>
                      </a:r>
                      <a:r>
                        <a:rPr lang="zh-CN" sz="1200" b="1" kern="100">
                          <a:effectLst/>
                        </a:rPr>
                        <a:t>（</a:t>
                      </a:r>
                      <a:r>
                        <a:rPr lang="en-US" sz="1200" b="1" kern="100">
                          <a:effectLst/>
                        </a:rPr>
                        <a:t>38m</a:t>
                      </a:r>
                      <a:r>
                        <a:rPr lang="zh-CN" sz="1200" b="1" kern="100">
                          <a:effectLst/>
                        </a:rPr>
                        <a:t>）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1.3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0.53(0.57)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0.76(0.57)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0.72(0.78)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529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3</a:t>
                      </a:r>
                      <a:r>
                        <a:rPr lang="zh-CN" sz="1200" b="1" kern="100">
                          <a:effectLst/>
                        </a:rPr>
                        <a:t>（</a:t>
                      </a:r>
                      <a:r>
                        <a:rPr lang="en-US" sz="1200" b="1" kern="100">
                          <a:effectLst/>
                        </a:rPr>
                        <a:t>28m</a:t>
                      </a:r>
                      <a:r>
                        <a:rPr lang="zh-CN" sz="1200" b="1" kern="100">
                          <a:effectLst/>
                        </a:rPr>
                        <a:t>）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1.3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0.47(0.55)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0.57(0.56)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0.54(0.77)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529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4</a:t>
                      </a:r>
                      <a:r>
                        <a:rPr lang="zh-CN" sz="1200" b="1" kern="100">
                          <a:effectLst/>
                        </a:rPr>
                        <a:t>（</a:t>
                      </a:r>
                      <a:r>
                        <a:rPr lang="en-US" sz="1200" b="1" kern="100">
                          <a:effectLst/>
                        </a:rPr>
                        <a:t>18m</a:t>
                      </a:r>
                      <a:r>
                        <a:rPr lang="zh-CN" sz="1200" b="1" kern="100">
                          <a:effectLst/>
                        </a:rPr>
                        <a:t>）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1.4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0.53(0.41)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0.64(0.54)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0.67(0.55)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8507"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5</a:t>
                      </a:r>
                      <a:r>
                        <a:rPr lang="zh-CN" sz="1200" b="1" kern="100">
                          <a:effectLst/>
                        </a:rPr>
                        <a:t>（</a:t>
                      </a:r>
                      <a:r>
                        <a:rPr lang="en-US" sz="1200" b="1" kern="100">
                          <a:effectLst/>
                        </a:rPr>
                        <a:t>10m</a:t>
                      </a:r>
                      <a:r>
                        <a:rPr lang="zh-CN" sz="1200" b="1" kern="100">
                          <a:effectLst/>
                        </a:rPr>
                        <a:t>）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1.5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0.50(0.42)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</a:rPr>
                        <a:t>0.73(0.54)</a:t>
                      </a:r>
                      <a:endParaRPr lang="zh-CN" sz="1200" b="1" kern="10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0.64(0.54)</a:t>
                      </a:r>
                      <a:endParaRPr lang="zh-CN" sz="12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</p:spTree>
    <p:extLst>
      <p:ext uri="{BB962C8B-B14F-4D97-AF65-F5344CB8AC3E}">
        <p14:creationId xmlns:p14="http://schemas.microsoft.com/office/powerpoint/2010/main" val="7959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83568" y="2286683"/>
            <a:ext cx="77768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b="1" dirty="0" smtClean="0"/>
              <a:t>       in space(7m</a:t>
            </a:r>
            <a:r>
              <a:rPr lang="en-US" altLang="zh-CN" b="1" dirty="0">
                <a:sym typeface="Symbol" pitchFamily="18" charset="2"/>
              </a:rPr>
              <a:t></a:t>
            </a:r>
            <a:r>
              <a:rPr lang="en-US" altLang="zh-CN" b="1" dirty="0"/>
              <a:t>5m</a:t>
            </a:r>
            <a:r>
              <a:rPr lang="en-US" altLang="zh-CN" b="1" dirty="0">
                <a:sym typeface="Symbol" pitchFamily="18" charset="2"/>
              </a:rPr>
              <a:t></a:t>
            </a:r>
            <a:r>
              <a:rPr lang="en-US" altLang="zh-CN" b="1" dirty="0" smtClean="0"/>
              <a:t>3m)</a:t>
            </a:r>
            <a:r>
              <a:rPr lang="zh-CN" altLang="en-US" b="1" dirty="0" smtClean="0"/>
              <a:t>，</a:t>
            </a:r>
            <a:r>
              <a:rPr lang="en-US" altLang="zh-CN" b="1" dirty="0" smtClean="0"/>
              <a:t>layout 11 points</a:t>
            </a:r>
            <a:r>
              <a:rPr lang="zh-CN" altLang="en-US" b="1" dirty="0" smtClean="0"/>
              <a:t>，</a:t>
            </a:r>
            <a:r>
              <a:rPr lang="en-US" altLang="zh-CN" b="1" dirty="0" smtClean="0"/>
              <a:t>two stations </a:t>
            </a:r>
            <a:r>
              <a:rPr lang="en-US" altLang="zh-CN" b="1" dirty="0"/>
              <a:t>of </a:t>
            </a:r>
            <a:r>
              <a:rPr lang="en-US" altLang="zh-CN" b="1" dirty="0" smtClean="0"/>
              <a:t>AT901: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b="1" dirty="0" smtClean="0"/>
              <a:t>observations from single face I and II.</a:t>
            </a:r>
          </a:p>
        </p:txBody>
      </p: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4283656275"/>
              </p:ext>
            </p:extLst>
          </p:nvPr>
        </p:nvGraphicFramePr>
        <p:xfrm>
          <a:off x="722086" y="3212976"/>
          <a:ext cx="7699828" cy="31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矩形 28"/>
          <p:cNvSpPr>
            <a:spLocks noChangeArrowheads="1"/>
          </p:cNvSpPr>
          <p:nvPr/>
        </p:nvSpPr>
        <p:spPr bwMode="auto">
          <a:xfrm>
            <a:off x="493508" y="1334939"/>
            <a:ext cx="828833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Angle error</a:t>
            </a:r>
          </a:p>
        </p:txBody>
      </p:sp>
      <p:sp>
        <p:nvSpPr>
          <p:cNvPr id="16" name="矩形 15"/>
          <p:cNvSpPr/>
          <p:nvPr/>
        </p:nvSpPr>
        <p:spPr>
          <a:xfrm>
            <a:off x="395536" y="1772816"/>
            <a:ext cx="60486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actual error by experiment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——coordinates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</p:spTree>
    <p:extLst>
      <p:ext uri="{BB962C8B-B14F-4D97-AF65-F5344CB8AC3E}">
        <p14:creationId xmlns:p14="http://schemas.microsoft.com/office/powerpoint/2010/main" val="27929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8"/>
          <p:cNvSpPr>
            <a:spLocks noChangeArrowheads="1"/>
          </p:cNvSpPr>
          <p:nvPr/>
        </p:nvSpPr>
        <p:spPr bwMode="auto">
          <a:xfrm>
            <a:off x="493508" y="1262931"/>
            <a:ext cx="82883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distance error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583251"/>
              </p:ext>
            </p:extLst>
          </p:nvPr>
        </p:nvGraphicFramePr>
        <p:xfrm>
          <a:off x="2120915" y="2583630"/>
          <a:ext cx="288782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6" name="Equation" r:id="rId3" imgW="1663700" imgH="457200" progId="Equation.DSMT4">
                  <p:embed/>
                </p:oleObj>
              </mc:Choice>
              <mc:Fallback>
                <p:oleObj name="Equation" r:id="rId3" imgW="1663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15" y="2583630"/>
                        <a:ext cx="2887821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28"/>
          <p:cNvSpPr>
            <a:spLocks noChangeArrowheads="1"/>
          </p:cNvSpPr>
          <p:nvPr/>
        </p:nvSpPr>
        <p:spPr bwMode="auto">
          <a:xfrm>
            <a:off x="1043608" y="1953019"/>
            <a:ext cx="396044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Distance accuracy of AT901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095283"/>
              </p:ext>
            </p:extLst>
          </p:nvPr>
        </p:nvGraphicFramePr>
        <p:xfrm>
          <a:off x="467544" y="4005064"/>
          <a:ext cx="8496944" cy="2016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181"/>
                <a:gridCol w="981109"/>
                <a:gridCol w="981109"/>
                <a:gridCol w="981109"/>
                <a:gridCol w="981109"/>
                <a:gridCol w="981109"/>
                <a:gridCol w="981109"/>
                <a:gridCol w="981109"/>
              </a:tblGrid>
              <a:tr h="672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distance(m)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72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 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error(</a:t>
                      </a:r>
                      <a:r>
                        <a:rPr lang="en-US" altLang="zh-CN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72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 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error(</a:t>
                      </a:r>
                      <a:r>
                        <a:rPr lang="en-US" altLang="zh-CN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5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精度比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52" y="4653136"/>
            <a:ext cx="6794812" cy="214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592773" y="1916832"/>
            <a:ext cx="788225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：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25000"/>
              </a:lnSpc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comparison of angle error and distance error, we can get the conclusion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that:</a:t>
            </a:r>
          </a:p>
          <a:p>
            <a:pPr>
              <a:lnSpc>
                <a:spcPct val="125000"/>
              </a:lnSpc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angle error is the main part of LT measuring errors, and it can be reduced by two-face observation.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324344"/>
              </p:ext>
            </p:extLst>
          </p:nvPr>
        </p:nvGraphicFramePr>
        <p:xfrm>
          <a:off x="3851920" y="4077320"/>
          <a:ext cx="3022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3" name="Equation" r:id="rId4" imgW="1803240" imgH="253800" progId="Equation.DSMT4">
                  <p:embed/>
                </p:oleObj>
              </mc:Choice>
              <mc:Fallback>
                <p:oleObj name="Equation" r:id="rId4" imgW="1803240" imgH="253800" progId="Equation.DSMT4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077320"/>
                        <a:ext cx="3022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Accuracy analysis of Laser Tracker</a:t>
            </a:r>
          </a:p>
        </p:txBody>
      </p:sp>
      <p:sp>
        <p:nvSpPr>
          <p:cNvPr id="11" name="矩形 28"/>
          <p:cNvSpPr>
            <a:spLocks noChangeArrowheads="1"/>
          </p:cNvSpPr>
          <p:nvPr/>
        </p:nvSpPr>
        <p:spPr bwMode="auto">
          <a:xfrm>
            <a:off x="493508" y="1262931"/>
            <a:ext cx="82883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distance error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28"/>
          <p:cNvSpPr>
            <a:spLocks noChangeArrowheads="1"/>
          </p:cNvSpPr>
          <p:nvPr/>
        </p:nvSpPr>
        <p:spPr bwMode="auto">
          <a:xfrm>
            <a:off x="592773" y="4012880"/>
            <a:ext cx="8288338" cy="44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 it explains the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equation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467544" y="3401897"/>
            <a:ext cx="8136904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Three dimensional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adjustment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Three dimensional adjustment</a:t>
            </a:r>
          </a:p>
        </p:txBody>
      </p:sp>
      <p:sp>
        <p:nvSpPr>
          <p:cNvPr id="13" name="矩形 12"/>
          <p:cNvSpPr/>
          <p:nvPr/>
        </p:nvSpPr>
        <p:spPr>
          <a:xfrm>
            <a:off x="392883" y="1786100"/>
            <a:ext cx="8211565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single coordinate system transform to  unified coordinate system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2" name="矩形 28"/>
          <p:cNvSpPr>
            <a:spLocks noChangeArrowheads="1"/>
          </p:cNvSpPr>
          <p:nvPr/>
        </p:nvSpPr>
        <p:spPr bwMode="auto">
          <a:xfrm>
            <a:off x="493508" y="1262931"/>
            <a:ext cx="314238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Modeling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7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497036"/>
              </p:ext>
            </p:extLst>
          </p:nvPr>
        </p:nvGraphicFramePr>
        <p:xfrm>
          <a:off x="1047413" y="2348880"/>
          <a:ext cx="3618864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2" name="Equation" r:id="rId4" imgW="2273300" imgH="736600" progId="Equation.DSMT4">
                  <p:embed/>
                </p:oleObj>
              </mc:Choice>
              <mc:Fallback>
                <p:oleObj name="Equation" r:id="rId4" imgW="2273300" imgH="736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413" y="2348880"/>
                        <a:ext cx="3618864" cy="1152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598712"/>
              </p:ext>
            </p:extLst>
          </p:nvPr>
        </p:nvGraphicFramePr>
        <p:xfrm>
          <a:off x="4809261" y="3789040"/>
          <a:ext cx="4299243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3" name="Equation" r:id="rId6" imgW="3009900" imgH="2082800" progId="Equation.DSMT4">
                  <p:embed/>
                </p:oleObj>
              </mc:Choice>
              <mc:Fallback>
                <p:oleObj name="Equation" r:id="rId6" imgW="3009900" imgH="20828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9261" y="3789040"/>
                        <a:ext cx="4299243" cy="2952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060181"/>
              </p:ext>
            </p:extLst>
          </p:nvPr>
        </p:nvGraphicFramePr>
        <p:xfrm>
          <a:off x="-108520" y="3933056"/>
          <a:ext cx="4953000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4" name="Visio" r:id="rId8" imgW="10148921" imgH="5362934" progId="Visio.Drawing.11">
                  <p:embed/>
                </p:oleObj>
              </mc:Choice>
              <mc:Fallback>
                <p:oleObj name="Visio" r:id="rId8" imgW="10148921" imgH="5362934" progId="Visio.Drawing.11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3933056"/>
                        <a:ext cx="4953000" cy="261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28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Three dimensional adjustment</a:t>
            </a:r>
          </a:p>
        </p:txBody>
      </p:sp>
      <p:sp>
        <p:nvSpPr>
          <p:cNvPr id="13" name="矩形 12"/>
          <p:cNvSpPr/>
          <p:nvPr/>
        </p:nvSpPr>
        <p:spPr>
          <a:xfrm>
            <a:off x="392883" y="1786100"/>
            <a:ext cx="8211565" cy="40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relationship between observations and coordinates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608698"/>
              </p:ext>
            </p:extLst>
          </p:nvPr>
        </p:nvGraphicFramePr>
        <p:xfrm>
          <a:off x="1109663" y="2224088"/>
          <a:ext cx="3332162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48" name="Equation" r:id="rId3" imgW="2438280" imgH="1447560" progId="Equation.DSMT4">
                  <p:embed/>
                </p:oleObj>
              </mc:Choice>
              <mc:Fallback>
                <p:oleObj name="Equation" r:id="rId3" imgW="2438280" imgH="1447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2224088"/>
                        <a:ext cx="3332162" cy="1979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677028"/>
              </p:ext>
            </p:extLst>
          </p:nvPr>
        </p:nvGraphicFramePr>
        <p:xfrm>
          <a:off x="971600" y="4509120"/>
          <a:ext cx="1875996" cy="40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49" name="Equation" r:id="rId5" imgW="825142" imgH="177723" progId="Equation.DSMT4">
                  <p:embed/>
                </p:oleObj>
              </mc:Choice>
              <mc:Fallback>
                <p:oleObj name="Equation" r:id="rId5" imgW="825142" imgH="177723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509120"/>
                        <a:ext cx="1875996" cy="40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1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820496"/>
              </p:ext>
            </p:extLst>
          </p:nvPr>
        </p:nvGraphicFramePr>
        <p:xfrm>
          <a:off x="5342439" y="1124744"/>
          <a:ext cx="380047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0" name="Visio" r:id="rId7" imgW="3797030" imgH="3274803" progId="Visio.Drawing.11">
                  <p:embed/>
                </p:oleObj>
              </mc:Choice>
              <mc:Fallback>
                <p:oleObj name="Visio" r:id="rId7" imgW="3797030" imgH="3274803" progId="Visio.Drawing.11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2439" y="1124744"/>
                        <a:ext cx="3800475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矩形 28"/>
          <p:cNvSpPr>
            <a:spLocks noChangeArrowheads="1"/>
          </p:cNvSpPr>
          <p:nvPr/>
        </p:nvSpPr>
        <p:spPr bwMode="auto">
          <a:xfrm>
            <a:off x="493508" y="1262931"/>
            <a:ext cx="3142388" cy="4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Modeling</a:t>
            </a:r>
          </a:p>
        </p:txBody>
      </p:sp>
      <p:sp>
        <p:nvSpPr>
          <p:cNvPr id="12" name="Rectangle 1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943426"/>
              </p:ext>
            </p:extLst>
          </p:nvPr>
        </p:nvGraphicFramePr>
        <p:xfrm>
          <a:off x="4932040" y="4581128"/>
          <a:ext cx="3960440" cy="353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1" name="Equation" r:id="rId9" imgW="3111500" imgH="254000" progId="Equation.DSMT4">
                  <p:embed/>
                </p:oleObj>
              </mc:Choice>
              <mc:Fallback>
                <p:oleObj name="Equation" r:id="rId9" imgW="3111500" imgH="254000" progId="Equation.DSMT4">
                  <p:embed/>
                  <p:pic>
                    <p:nvPicPr>
                      <p:cNvPr id="0" name="Object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4581128"/>
                        <a:ext cx="3960440" cy="353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908051"/>
              </p:ext>
            </p:extLst>
          </p:nvPr>
        </p:nvGraphicFramePr>
        <p:xfrm>
          <a:off x="4932040" y="5157192"/>
          <a:ext cx="4032448" cy="487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2" name="Equation" r:id="rId11" imgW="2832100" imgH="330200" progId="Equation.DSMT4">
                  <p:embed/>
                </p:oleObj>
              </mc:Choice>
              <mc:Fallback>
                <p:oleObj name="Equation" r:id="rId11" imgW="2832100" imgH="330200" progId="Equation.DSMT4">
                  <p:embed/>
                  <p:pic>
                    <p:nvPicPr>
                      <p:cNvPr id="0" name="Object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5157192"/>
                        <a:ext cx="4032448" cy="4875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103549"/>
              </p:ext>
            </p:extLst>
          </p:nvPr>
        </p:nvGraphicFramePr>
        <p:xfrm>
          <a:off x="4932040" y="5877272"/>
          <a:ext cx="3471814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3" name="Equation" r:id="rId13" imgW="2768600" imgH="279400" progId="Equation.DSMT4">
                  <p:embed/>
                </p:oleObj>
              </mc:Choice>
              <mc:Fallback>
                <p:oleObj name="Equation" r:id="rId13" imgW="2768600" imgH="279400" progId="Equation.DSMT4">
                  <p:embed/>
                  <p:pic>
                    <p:nvPicPr>
                      <p:cNvPr id="0" name="Object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5877272"/>
                        <a:ext cx="3471814" cy="3600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1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923069"/>
              </p:ext>
            </p:extLst>
          </p:nvPr>
        </p:nvGraphicFramePr>
        <p:xfrm>
          <a:off x="971600" y="5265204"/>
          <a:ext cx="1872208" cy="46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4" name="Equation" r:id="rId15" imgW="825500" imgH="203200" progId="Equation.DSMT4">
                  <p:embed/>
                </p:oleObj>
              </mc:Choice>
              <mc:Fallback>
                <p:oleObj name="Equation" r:id="rId15" imgW="825500" imgH="203200" progId="Equation.DSMT4">
                  <p:embed/>
                  <p:pic>
                    <p:nvPicPr>
                      <p:cNvPr id="0" name="Object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265204"/>
                        <a:ext cx="1872208" cy="468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268465"/>
              </p:ext>
            </p:extLst>
          </p:nvPr>
        </p:nvGraphicFramePr>
        <p:xfrm>
          <a:off x="971600" y="6021288"/>
          <a:ext cx="2016224" cy="471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5" name="Equation" r:id="rId17" imgW="901309" imgH="203112" progId="Equation.DSMT4">
                  <p:embed/>
                </p:oleObj>
              </mc:Choice>
              <mc:Fallback>
                <p:oleObj name="Equation" r:id="rId17" imgW="901309" imgH="203112" progId="Equation.DSMT4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6021288"/>
                        <a:ext cx="2016224" cy="471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下箭头 38"/>
          <p:cNvSpPr/>
          <p:nvPr/>
        </p:nvSpPr>
        <p:spPr>
          <a:xfrm>
            <a:off x="1403648" y="494116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下箭头 39"/>
          <p:cNvSpPr/>
          <p:nvPr/>
        </p:nvSpPr>
        <p:spPr>
          <a:xfrm>
            <a:off x="1404734" y="5805264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Three dimensional adjustment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1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4" name="矩形 28"/>
          <p:cNvSpPr>
            <a:spLocks noChangeArrowheads="1"/>
          </p:cNvSpPr>
          <p:nvPr/>
        </p:nvSpPr>
        <p:spPr bwMode="auto">
          <a:xfrm>
            <a:off x="493508" y="1262931"/>
            <a:ext cx="31423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parameters estimation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5" name="Rectangle 1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7" name="Rectangle 1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131855"/>
              </p:ext>
            </p:extLst>
          </p:nvPr>
        </p:nvGraphicFramePr>
        <p:xfrm>
          <a:off x="1475656" y="2249870"/>
          <a:ext cx="4856250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9" name="Equation" r:id="rId3" imgW="2768600" imgH="279400" progId="Equation.DSMT4">
                  <p:embed/>
                </p:oleObj>
              </mc:Choice>
              <mc:Fallback>
                <p:oleObj name="Equation" r:id="rId3" imgW="2768600" imgH="279400" progId="Equation.DSMT4">
                  <p:embed/>
                  <p:pic>
                    <p:nvPicPr>
                      <p:cNvPr id="0" name="对象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249870"/>
                        <a:ext cx="4856250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矩形 28"/>
          <p:cNvSpPr>
            <a:spLocks noChangeArrowheads="1"/>
          </p:cNvSpPr>
          <p:nvPr/>
        </p:nvSpPr>
        <p:spPr bwMode="auto">
          <a:xfrm>
            <a:off x="515968" y="2780928"/>
            <a:ext cx="463209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observations’ weight decision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712849"/>
              </p:ext>
            </p:extLst>
          </p:nvPr>
        </p:nvGraphicFramePr>
        <p:xfrm>
          <a:off x="2843808" y="3717032"/>
          <a:ext cx="3071716" cy="712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0" name="Equation" r:id="rId5" imgW="1955800" imgH="457200" progId="Equation.DSMT4">
                  <p:embed/>
                </p:oleObj>
              </mc:Choice>
              <mc:Fallback>
                <p:oleObj name="Equation" r:id="rId5" imgW="19558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3717032"/>
                        <a:ext cx="3071716" cy="712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49962"/>
              </p:ext>
            </p:extLst>
          </p:nvPr>
        </p:nvGraphicFramePr>
        <p:xfrm>
          <a:off x="3779912" y="5026620"/>
          <a:ext cx="1209734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1" name="Equation" r:id="rId7" imgW="660113" imgH="241195" progId="Equation.DSMT4">
                  <p:embed/>
                </p:oleObj>
              </mc:Choice>
              <mc:Fallback>
                <p:oleObj name="Equation" r:id="rId7" imgW="660113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026620"/>
                        <a:ext cx="1209734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1" name="对象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96293"/>
              </p:ext>
            </p:extLst>
          </p:nvPr>
        </p:nvGraphicFramePr>
        <p:xfrm>
          <a:off x="4572000" y="6222441"/>
          <a:ext cx="3463353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2" name="Equation" r:id="rId9" imgW="2019300" imgH="304800" progId="Equation.DSMT4">
                  <p:embed/>
                </p:oleObj>
              </mc:Choice>
              <mc:Fallback>
                <p:oleObj name="Equation" r:id="rId9" imgW="2019300" imgH="304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222441"/>
                        <a:ext cx="3463353" cy="504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690850"/>
              </p:ext>
            </p:extLst>
          </p:nvPr>
        </p:nvGraphicFramePr>
        <p:xfrm>
          <a:off x="3892243" y="5413724"/>
          <a:ext cx="1471845" cy="75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3" name="Equation" r:id="rId11" imgW="901700" imgH="457200" progId="Equation.DSMT4">
                  <p:embed/>
                </p:oleObj>
              </mc:Choice>
              <mc:Fallback>
                <p:oleObj name="Equation" r:id="rId11" imgW="90170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243" y="5413724"/>
                        <a:ext cx="1471845" cy="751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矩形 28"/>
          <p:cNvSpPr>
            <a:spLocks noChangeArrowheads="1"/>
          </p:cNvSpPr>
          <p:nvPr/>
        </p:nvSpPr>
        <p:spPr bwMode="auto">
          <a:xfrm>
            <a:off x="827584" y="1772816"/>
            <a:ext cx="496855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Based on the coordinate transformation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矩形 28"/>
          <p:cNvSpPr>
            <a:spLocks noChangeArrowheads="1"/>
          </p:cNvSpPr>
          <p:nvPr/>
        </p:nvSpPr>
        <p:spPr bwMode="auto">
          <a:xfrm>
            <a:off x="827584" y="3356992"/>
            <a:ext cx="3706316" cy="44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experiential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methods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矩形 28"/>
          <p:cNvSpPr>
            <a:spLocks noChangeArrowheads="1"/>
          </p:cNvSpPr>
          <p:nvPr/>
        </p:nvSpPr>
        <p:spPr bwMode="auto">
          <a:xfrm>
            <a:off x="758568" y="4509120"/>
            <a:ext cx="438949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component of variance model</a:t>
            </a:r>
          </a:p>
        </p:txBody>
      </p:sp>
      <p:sp>
        <p:nvSpPr>
          <p:cNvPr id="46" name="矩形 28"/>
          <p:cNvSpPr>
            <a:spLocks noChangeArrowheads="1"/>
          </p:cNvSpPr>
          <p:nvPr/>
        </p:nvSpPr>
        <p:spPr bwMode="auto">
          <a:xfrm>
            <a:off x="758568" y="5023706"/>
            <a:ext cx="272031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equations</a:t>
            </a:r>
            <a:r>
              <a:rPr lang="zh-CN" alt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28"/>
          <p:cNvSpPr>
            <a:spLocks noChangeArrowheads="1"/>
          </p:cNvSpPr>
          <p:nvPr/>
        </p:nvSpPr>
        <p:spPr bwMode="auto">
          <a:xfrm>
            <a:off x="611560" y="6222441"/>
            <a:ext cx="432048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Terminate condition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iteration:</a:t>
            </a:r>
            <a:endParaRPr lang="en-US" altLang="zh-CN" sz="20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2339752" y="3422504"/>
            <a:ext cx="4320480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 Introduction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1259632" y="3401897"/>
            <a:ext cx="6696744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application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1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application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/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75604" y="1324422"/>
            <a:ext cx="7824788" cy="448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Application</a:t>
            </a:r>
            <a:endParaRPr lang="en-US" altLang="zh-CN" sz="2900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32284" y="1811587"/>
            <a:ext cx="807943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length of a new production line in BAOSTEEL is more than 500 m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about 10m wide, and in order to install production equipment, it is necessary to establish high control network.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900130"/>
              </p:ext>
            </p:extLst>
          </p:nvPr>
        </p:nvGraphicFramePr>
        <p:xfrm>
          <a:off x="902436" y="3212976"/>
          <a:ext cx="7860564" cy="333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8" name="Visio" r:id="rId3" imgW="9881140" imgH="4309703" progId="Visio.Drawing.11">
                  <p:embed/>
                </p:oleObj>
              </mc:Choice>
              <mc:Fallback>
                <p:oleObj name="Visio" r:id="rId3" imgW="9881140" imgH="4309703" progId="Visio.Drawing.11">
                  <p:embed/>
                  <p:pic>
                    <p:nvPicPr>
                      <p:cNvPr id="0" name="对象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436" y="3212976"/>
                        <a:ext cx="7860564" cy="3331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3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application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/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5" y="1772816"/>
            <a:ext cx="2866647" cy="50851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80952"/>
            <a:ext cx="2854859" cy="50642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76" y="1780952"/>
            <a:ext cx="2866648" cy="5085184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75604" y="1324422"/>
            <a:ext cx="7824788" cy="448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Measuring on site</a:t>
            </a:r>
            <a:endParaRPr lang="en-US" altLang="zh-CN" sz="2900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application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/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712150"/>
              </p:ext>
            </p:extLst>
          </p:nvPr>
        </p:nvGraphicFramePr>
        <p:xfrm>
          <a:off x="919281" y="3429000"/>
          <a:ext cx="7305437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Visio" r:id="rId3" imgW="9881140" imgH="4309703" progId="Visio.Drawing.11">
                  <p:embed/>
                </p:oleObj>
              </mc:Choice>
              <mc:Fallback>
                <p:oleObj name="Visio" r:id="rId3" imgW="9881140" imgH="430970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281" y="3429000"/>
                        <a:ext cx="7305437" cy="3096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矩形 30"/>
          <p:cNvSpPr/>
          <p:nvPr/>
        </p:nvSpPr>
        <p:spPr>
          <a:xfrm>
            <a:off x="304800" y="1861170"/>
            <a:ext cx="8587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nstrument: Leica AT901-B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CCR1.5″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reflector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points(G1~G72).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75604" y="2278613"/>
            <a:ext cx="819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control the error accumulation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multi-station method,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began from middle to both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sides,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 coordinate system of  first station was suggested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unified system after adjustment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75604" y="1324422"/>
            <a:ext cx="7824788" cy="448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Control network survey</a:t>
            </a:r>
            <a:endParaRPr lang="en-US" altLang="zh-CN" sz="2900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application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/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305886" y="1412776"/>
            <a:ext cx="7824788" cy="448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data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processing</a:t>
            </a:r>
            <a:endParaRPr lang="en-US" altLang="zh-CN" sz="2900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67545" y="2384013"/>
            <a:ext cx="849694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3D adjustment, according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calculation, the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of production line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488m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there were 72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which were used for adjustment. The RMS of point coordinate is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0.185mm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maximum is 0.377mm.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146" name="图表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16" y="3490188"/>
            <a:ext cx="6912768" cy="317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896946" y="1910298"/>
            <a:ext cx="2450917" cy="44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Coordinate error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 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 and application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96946" y="1910298"/>
            <a:ext cx="24509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Axis errors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305886" y="1412776"/>
            <a:ext cx="7824788" cy="448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 processing</a:t>
            </a:r>
            <a:endParaRPr lang="en-US" altLang="zh-CN" sz="2900" dirty="0">
              <a:solidFill>
                <a:schemeClr val="tx2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334081"/>
            <a:ext cx="5832648" cy="4119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5220072" y="2500882"/>
            <a:ext cx="3707904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of each axis is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gradually accumulated from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 to sides.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XY plane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0.076mm,while the accuracy of Z axis is 0.167mm,so the error of Z axis is higher than X axis and Y axis apparently.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axis is enlarging sharply with the increasing of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stations and length.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1259632" y="3401897"/>
            <a:ext cx="6696744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Summary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29208" y="1237965"/>
            <a:ext cx="88147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error of X axis is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than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axis, because 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is too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narrow in Y axis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,so that 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 of network in X axis is better than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701993"/>
              </p:ext>
            </p:extLst>
          </p:nvPr>
        </p:nvGraphicFramePr>
        <p:xfrm>
          <a:off x="304801" y="2276873"/>
          <a:ext cx="5491336" cy="217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2" name="Visio" r:id="rId3" imgW="9881140" imgH="4309703" progId="Visio.Drawing.11">
                  <p:embed/>
                </p:oleObj>
              </mc:Choice>
              <mc:Fallback>
                <p:oleObj name="Visio" r:id="rId3" imgW="9881140" imgH="4309703" progId="Visio.Drawing.11">
                  <p:embed/>
                  <p:pic>
                    <p:nvPicPr>
                      <p:cNvPr id="0" name="对象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1" y="2276873"/>
                        <a:ext cx="5491336" cy="2177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09120"/>
            <a:ext cx="4337496" cy="2123058"/>
          </a:xfrm>
          <a:prstGeom prst="rect">
            <a:avLst/>
          </a:prstGeom>
          <a:noFill/>
          <a:extLst/>
        </p:spPr>
      </p:pic>
      <p:sp>
        <p:nvSpPr>
          <p:cNvPr id="14" name="矩形 13"/>
          <p:cNvSpPr/>
          <p:nvPr/>
        </p:nvSpPr>
        <p:spPr>
          <a:xfrm>
            <a:off x="6012160" y="3140967"/>
            <a:ext cx="2897337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Method: Add length constraints in Y direction to improve accuracy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4800" y="152400"/>
            <a:ext cx="8458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5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20824" y="1340768"/>
            <a:ext cx="84421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accumulated error in Z axis is larger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X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 and Y axis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of 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vertical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error. So leveling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considered for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adjustment in the 3D model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together for restraining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accumulated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errors in Z axis.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378078"/>
              </p:ext>
            </p:extLst>
          </p:nvPr>
        </p:nvGraphicFramePr>
        <p:xfrm>
          <a:off x="3419872" y="3957340"/>
          <a:ext cx="5554035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4" name="Visio" r:id="rId3" imgW="5796334" imgH="3003071" progId="Visio.Drawing.11">
                  <p:embed/>
                </p:oleObj>
              </mc:Choice>
              <mc:Fallback>
                <p:oleObj name="Visio" r:id="rId3" imgW="5796334" imgH="300307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3957340"/>
                        <a:ext cx="5554035" cy="2880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矩形 27"/>
          <p:cNvSpPr/>
          <p:nvPr/>
        </p:nvSpPr>
        <p:spPr>
          <a:xfrm>
            <a:off x="320824" y="2985052"/>
            <a:ext cx="4899248" cy="477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of middle method by total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882692"/>
              </p:ext>
            </p:extLst>
          </p:nvPr>
        </p:nvGraphicFramePr>
        <p:xfrm>
          <a:off x="3707904" y="3556248"/>
          <a:ext cx="478576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5" name="Equation" r:id="rId5" imgW="2768400" imgH="253800" progId="Equation.DSMT4">
                  <p:embed/>
                </p:oleObj>
              </mc:Choice>
              <mc:Fallback>
                <p:oleObj name="Equation" r:id="rId5" imgW="276840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556248"/>
                        <a:ext cx="4785762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363096"/>
              </p:ext>
            </p:extLst>
          </p:nvPr>
        </p:nvGraphicFramePr>
        <p:xfrm>
          <a:off x="62918" y="4839750"/>
          <a:ext cx="2808312" cy="36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6" name="Equation" r:id="rId7" imgW="1866900" imgH="228600" progId="Equation.DSMT4">
                  <p:embed/>
                </p:oleObj>
              </mc:Choice>
              <mc:Fallback>
                <p:oleObj name="Equation" r:id="rId7" imgW="18669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8" y="4839750"/>
                        <a:ext cx="2808312" cy="3608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矩形 32"/>
          <p:cNvSpPr/>
          <p:nvPr/>
        </p:nvSpPr>
        <p:spPr>
          <a:xfrm>
            <a:off x="43694" y="3494990"/>
            <a:ext cx="35161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of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elevation between two points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694" y="4398795"/>
            <a:ext cx="3426296" cy="44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 equation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1259632" y="3401897"/>
            <a:ext cx="6696744" cy="870591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Thanks for your attention!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Introduction</a:t>
            </a:r>
            <a:endParaRPr lang="en-US" altLang="zh-CN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1340768"/>
            <a:ext cx="8280920" cy="20159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48000">
              <a:lnSpc>
                <a:spcPct val="125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recent years, with the development of modern industry, especially the rapid development of manufacturing industry, the  3D precision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measurements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all kinds of large-scale engineering or large pieces of the structures appeared, including measurements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about position, attitude and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shape detection etc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5517232"/>
            <a:ext cx="8280920" cy="12464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04800" eaLnBrk="0" hangingPunct="0">
              <a:lnSpc>
                <a:spcPct val="125000"/>
              </a:lnSpc>
              <a:buFontTx/>
              <a:buNone/>
            </a:pP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the same time, many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new problems appeared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large scale measurements, and we need the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knowledge of several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disciplines to solve them, such as geodetic, engineering survey and instruments etc.</a:t>
            </a:r>
          </a:p>
        </p:txBody>
      </p:sp>
      <p:sp>
        <p:nvSpPr>
          <p:cNvPr id="4" name="矩形 3"/>
          <p:cNvSpPr/>
          <p:nvPr/>
        </p:nvSpPr>
        <p:spPr>
          <a:xfrm>
            <a:off x="500832" y="3501008"/>
            <a:ext cx="824763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648000">
              <a:lnSpc>
                <a:spcPct val="125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characteristics of this kind of works is large scale, high precision, on-site 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measurement,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dynamic measurement and attitude measurement, the traditional CMM can not meet 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these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requirements, so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large scale coordinate measurement technology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appeared.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9148"/>
            <a:ext cx="721643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4" descr="nav_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64"/>
          <a:stretch>
            <a:fillRect/>
          </a:stretch>
        </p:blipFill>
        <p:spPr bwMode="auto">
          <a:xfrm>
            <a:off x="107504" y="1161375"/>
            <a:ext cx="1833613" cy="4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5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5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01" y="1700808"/>
            <a:ext cx="8198999" cy="512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96752"/>
            <a:ext cx="280831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Fixture measuring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9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3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6" y="1628800"/>
            <a:ext cx="841460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1124744"/>
            <a:ext cx="468052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Tailcone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measuring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of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spacecraft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30" y="1658416"/>
            <a:ext cx="7574769" cy="51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24744"/>
            <a:ext cx="367240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car’s body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427584"/>
            <a:ext cx="799288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cases can be measured by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station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laser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5229200"/>
            <a:ext cx="799288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some large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projects, can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measured by single station.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2492896"/>
            <a:ext cx="7992888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observation of distance and angles, we can:</a:t>
            </a:r>
          </a:p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 X, Y, and Z parameters of targets.</a:t>
            </a:r>
          </a:p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 attitude parameters.</a:t>
            </a:r>
          </a:p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 the space geometric information of the targets (relation between points, lines, and surfaces)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 大尺寸机构动态测量技术研究-西勤杨凡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 大尺寸机构动态测量技术研究-西勤杨凡</Template>
  <TotalTime>1909</TotalTime>
  <Words>1532</Words>
  <Application>Microsoft Office PowerPoint</Application>
  <PresentationFormat>全屏显示(4:3)</PresentationFormat>
  <Paragraphs>258</Paragraphs>
  <Slides>39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43" baseType="lpstr">
      <vt:lpstr>4 大尺寸机构动态测量技术研究-西勤杨凡</vt:lpstr>
      <vt:lpstr>Visio</vt:lpstr>
      <vt:lpstr>Equation</vt:lpstr>
      <vt:lpstr>Microsoft Visio 绘图</vt:lpstr>
      <vt:lpstr>Technology and Application of Laser Tracker in Large Space Measurement</vt:lpstr>
      <vt:lpstr>主要内容</vt:lpstr>
      <vt:lpstr>PowerPoint 演示文稿</vt:lpstr>
      <vt:lpstr>1 Introduction</vt:lpstr>
      <vt:lpstr>1 Introduction</vt:lpstr>
      <vt:lpstr>1 Introduction</vt:lpstr>
      <vt:lpstr>1 Introduction</vt:lpstr>
      <vt:lpstr>1 Introduction</vt:lpstr>
      <vt:lpstr>1 Introduction</vt:lpstr>
      <vt:lpstr>1 Introduction</vt:lpstr>
      <vt:lpstr>1 Introduction</vt:lpstr>
      <vt:lpstr>1 Introduction</vt:lpstr>
      <vt:lpstr>1 Introduction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</dc:title>
  <dc:creator>janfjanf</dc:creator>
  <cp:lastModifiedBy>janfjanf</cp:lastModifiedBy>
  <cp:revision>108</cp:revision>
  <dcterms:created xsi:type="dcterms:W3CDTF">2014-04-16T11:12:54Z</dcterms:created>
  <dcterms:modified xsi:type="dcterms:W3CDTF">2014-10-15T02:01:41Z</dcterms:modified>
</cp:coreProperties>
</file>