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61" r:id="rId4"/>
    <p:sldId id="260" r:id="rId5"/>
    <p:sldId id="262" r:id="rId6"/>
    <p:sldId id="265" r:id="rId7"/>
    <p:sldId id="266" r:id="rId8"/>
    <p:sldId id="267" r:id="rId9"/>
    <p:sldId id="268" r:id="rId10"/>
    <p:sldId id="270" r:id="rId11"/>
    <p:sldId id="282" r:id="rId12"/>
    <p:sldId id="290" r:id="rId13"/>
    <p:sldId id="291" r:id="rId14"/>
    <p:sldId id="292" r:id="rId15"/>
    <p:sldId id="269" r:id="rId16"/>
    <p:sldId id="271" r:id="rId17"/>
    <p:sldId id="272" r:id="rId18"/>
    <p:sldId id="273" r:id="rId19"/>
    <p:sldId id="281" r:id="rId20"/>
    <p:sldId id="285" r:id="rId21"/>
    <p:sldId id="287" r:id="rId22"/>
    <p:sldId id="288" r:id="rId23"/>
    <p:sldId id="289" r:id="rId24"/>
    <p:sldId id="274" r:id="rId25"/>
    <p:sldId id="293" r:id="rId26"/>
    <p:sldId id="284" r:id="rId27"/>
    <p:sldId id="275" r:id="rId28"/>
    <p:sldId id="276" r:id="rId29"/>
    <p:sldId id="279" r:id="rId30"/>
    <p:sldId id="294" r:id="rId31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CFFF"/>
    <a:srgbClr val="FF9C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022" autoAdjust="0"/>
  </p:normalViewPr>
  <p:slideViewPr>
    <p:cSldViewPr snapToGrid="0" snapToObjects="1" showGuides="1">
      <p:cViewPr>
        <p:scale>
          <a:sx n="103" d="100"/>
          <a:sy n="103" d="100"/>
        </p:scale>
        <p:origin x="-896" y="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7CAF7-2327-C545-BECD-7AF59AE62E00}" type="datetimeFigureOut">
              <a:rPr lang="ja-JP" altLang="en-US" smtClean="0"/>
              <a:pPr/>
              <a:t>14/10/14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C1EA69-EE00-0A43-B891-252486629E21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227982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3BEF3D-9DC0-3E4C-B927-10E119B9582A}" type="datetimeFigureOut">
              <a:rPr lang="ja-JP" altLang="en-US" smtClean="0"/>
              <a:pPr/>
              <a:t>14/10/14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1F7D6F-E75F-D741-AFBC-86882BF96C44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355354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FC095-5DDB-0849-836D-9191A8844823}" type="datetime1">
              <a:rPr lang="ja-JP" altLang="en-US" smtClean="0"/>
              <a:pPr/>
              <a:t>14/10/14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IWAA2014@IHEP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B6039-0285-C648-9556-A9280FE1F27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8382F-BED9-594D-BBD1-45E1729DC934}" type="datetime1">
              <a:rPr lang="ja-JP" altLang="en-US" smtClean="0"/>
              <a:pPr/>
              <a:t>14/10/14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IWAA2014@IHEP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B6039-0285-C648-9556-A9280FE1F27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AFCBD-198A-1440-AEF2-BBACF5D75FDB}" type="datetime1">
              <a:rPr lang="ja-JP" altLang="en-US" smtClean="0"/>
              <a:pPr/>
              <a:t>14/10/14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IWAA2014@IHEP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B6039-0285-C648-9556-A9280FE1F27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7C645-F1C6-764A-B397-43CEBAFB2FB1}" type="datetime1">
              <a:rPr lang="ja-JP" altLang="en-US" smtClean="0"/>
              <a:pPr/>
              <a:t>14/10/14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IWAA2014@IHEP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B6039-0285-C648-9556-A9280FE1F27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4EFC3-451A-CB43-9AB5-444319ED06B7}" type="datetime1">
              <a:rPr lang="ja-JP" altLang="en-US" smtClean="0"/>
              <a:pPr/>
              <a:t>14/10/14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IWAA2014@IHEP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B6039-0285-C648-9556-A9280FE1F27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6CC57-DED0-244F-9C38-CB5FDBE1EACC}" type="datetime1">
              <a:rPr lang="ja-JP" altLang="en-US" smtClean="0"/>
              <a:pPr/>
              <a:t>14/10/14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IWAA2014@IHEP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B6039-0285-C648-9556-A9280FE1F27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EC1A-B9C7-964C-A8B1-8A55EB26F1C9}" type="datetime1">
              <a:rPr lang="ja-JP" altLang="en-US" smtClean="0"/>
              <a:pPr/>
              <a:t>14/10/14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IWAA2014@IHEP</a:t>
            </a:r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B6039-0285-C648-9556-A9280FE1F27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D3574-39B1-CB4B-BDE5-2013A774ACCA}" type="datetime1">
              <a:rPr lang="ja-JP" altLang="en-US" smtClean="0"/>
              <a:pPr/>
              <a:t>14/10/14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IWAA2014@IHEP</a:t>
            </a: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B6039-0285-C648-9556-A9280FE1F27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60212-DAA1-214C-94C3-2AFF97B0405D}" type="datetime1">
              <a:rPr lang="ja-JP" altLang="en-US" smtClean="0"/>
              <a:pPr/>
              <a:t>14/10/14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IWAA2014@IHEP</a:t>
            </a:r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B6039-0285-C648-9556-A9280FE1F27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891EE-3476-2A4F-BE9B-23A8871A6E1C}" type="datetime1">
              <a:rPr lang="ja-JP" altLang="en-US" smtClean="0"/>
              <a:pPr/>
              <a:t>14/10/14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IWAA2014@IHEP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B6039-0285-C648-9556-A9280FE1F27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9A36-AD24-604E-A101-21E0FBA7FF75}" type="datetime1">
              <a:rPr lang="ja-JP" altLang="en-US" smtClean="0"/>
              <a:pPr/>
              <a:t>14/10/14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IWAA2014@IHEP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B6039-0285-C648-9556-A9280FE1F27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EB348-660D-DA46-B4B2-C2DD885D1DBF}" type="datetime1">
              <a:rPr lang="ja-JP" altLang="en-US" smtClean="0"/>
              <a:pPr/>
              <a:t>14/10/14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/>
              <a:t>IWAA2014@IHEP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B6039-0285-C648-9556-A9280FE1F27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Relationship Id="rId3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Relationship Id="rId3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4800" cap="all" dirty="0" err="1"/>
              <a:t>superKEKB</a:t>
            </a:r>
            <a:r>
              <a:rPr lang="en-GB" sz="4800" cap="all" dirty="0"/>
              <a:t> main ring tunnel </a:t>
            </a:r>
            <a:r>
              <a:rPr lang="en-GB" sz="4800" cap="all" dirty="0" smtClean="0"/>
              <a:t>motion</a:t>
            </a:r>
            <a:endParaRPr lang="ja-JP" altLang="en-US" sz="48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M. </a:t>
            </a:r>
            <a:r>
              <a:rPr lang="fr-FR" dirty="0" err="1"/>
              <a:t>Masuzawa</a:t>
            </a:r>
            <a:r>
              <a:rPr lang="fr-FR" dirty="0"/>
              <a:t>, T. </a:t>
            </a:r>
            <a:r>
              <a:rPr lang="fr-FR" dirty="0" err="1"/>
              <a:t>Adachi</a:t>
            </a:r>
            <a:r>
              <a:rPr lang="fr-FR" dirty="0"/>
              <a:t>,  H. </a:t>
            </a:r>
            <a:r>
              <a:rPr lang="fr-FR" dirty="0" err="1" smtClean="0"/>
              <a:t>Iinuma</a:t>
            </a:r>
            <a:r>
              <a:rPr lang="fr-FR" dirty="0"/>
              <a:t>, T. </a:t>
            </a:r>
            <a:r>
              <a:rPr lang="fr-FR" dirty="0" err="1"/>
              <a:t>Kawamoto</a:t>
            </a:r>
            <a:r>
              <a:rPr lang="fr-FR" dirty="0"/>
              <a:t>  and Y. </a:t>
            </a:r>
            <a:r>
              <a:rPr lang="fr-FR" dirty="0" err="1"/>
              <a:t>Ohsawa</a:t>
            </a:r>
            <a:r>
              <a:rPr lang="fr-FR" dirty="0"/>
              <a:t>, KEK </a:t>
            </a:r>
            <a:r>
              <a:rPr lang="fr-FR" dirty="0" err="1"/>
              <a:t>Tsukuba</a:t>
            </a:r>
            <a:r>
              <a:rPr lang="fr-FR" dirty="0"/>
              <a:t>, </a:t>
            </a:r>
            <a:r>
              <a:rPr lang="fr-FR" dirty="0" err="1"/>
              <a:t>Japan</a:t>
            </a:r>
            <a:endParaRPr lang="ja-JP" altLang="en-US" dirty="0"/>
          </a:p>
          <a:p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IWAA2014@IHEP</a:t>
            </a:r>
            <a:endParaRPr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Effects of the new BT line to the PF-AR monitored by HLS</a:t>
            </a:r>
            <a:endParaRPr lang="ja-JP" altLang="en-US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32" y="1644766"/>
            <a:ext cx="7849187" cy="4049949"/>
          </a:xfrm>
          <a:prstGeom prst="rect">
            <a:avLst/>
          </a:prstGeom>
        </p:spPr>
      </p:pic>
      <p:pic>
        <p:nvPicPr>
          <p:cNvPr id="15" name="図 14" descr="Fig6.png"/>
          <p:cNvPicPr/>
          <p:nvPr/>
        </p:nvPicPr>
        <p:blipFill>
          <a:blip r:embed="rId3" cstate="print"/>
          <a:stretch>
            <a:fillRect/>
          </a:stretch>
        </p:blipFill>
        <p:spPr>
          <a:xfrm rot="20220000">
            <a:off x="5245044" y="5000652"/>
            <a:ext cx="3158309" cy="995812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332332" y="5927577"/>
            <a:ext cx="4130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This tunnel block unit has been deformed.</a:t>
            </a:r>
          </a:p>
          <a:p>
            <a:r>
              <a:rPr kumimoji="1" lang="en-US" altLang="ja-JP" dirty="0" smtClean="0"/>
              <a:t>No indication of </a:t>
            </a:r>
            <a:r>
              <a:rPr lang="en-US" altLang="ja-JP" dirty="0" smtClean="0"/>
              <a:t>recovery is seen.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 descr="Fig6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06951" y="5517392"/>
            <a:ext cx="3487139" cy="1289991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00" y="1528237"/>
            <a:ext cx="7188200" cy="42672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Effects of the new BT line to the PF-AR monitored by HLS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67358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 descr="Fig6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06951" y="5517392"/>
            <a:ext cx="3487139" cy="128999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0" y="1490137"/>
            <a:ext cx="7251700" cy="43434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Effects of the new BT line to the PF-AR monitored by HLS</a:t>
            </a:r>
            <a:endParaRPr lang="ja-JP" altLang="en-US" dirty="0"/>
          </a:p>
        </p:txBody>
      </p:sp>
      <p:sp>
        <p:nvSpPr>
          <p:cNvPr id="3" name="角丸四角形吹き出し 2"/>
          <p:cNvSpPr/>
          <p:nvPr/>
        </p:nvSpPr>
        <p:spPr>
          <a:xfrm>
            <a:off x="84668" y="5524496"/>
            <a:ext cx="5522283" cy="1282887"/>
          </a:xfrm>
          <a:prstGeom prst="wedgeRoundRectCallout">
            <a:avLst>
              <a:gd name="adj1" fmla="val -17940"/>
              <a:gd name="adj2" fmla="val -120240"/>
              <a:gd name="adj3" fmla="val 16667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2000" dirty="0" smtClean="0">
                <a:solidFill>
                  <a:srgbClr val="000000"/>
                </a:solidFill>
              </a:rPr>
              <a:t>This is when we did the 1</a:t>
            </a:r>
            <a:r>
              <a:rPr kumimoji="1" lang="en-US" altLang="ja-JP" sz="2000" baseline="30000" dirty="0" smtClean="0">
                <a:solidFill>
                  <a:srgbClr val="000000"/>
                </a:solidFill>
              </a:rPr>
              <a:t>st</a:t>
            </a:r>
            <a:r>
              <a:rPr kumimoji="1" lang="en-US" altLang="ja-JP" sz="2000" dirty="0" smtClean="0">
                <a:solidFill>
                  <a:srgbClr val="000000"/>
                </a:solidFill>
              </a:rPr>
              <a:t> round alignment of this section</a:t>
            </a:r>
            <a:r>
              <a:rPr lang="en-US" altLang="ja-JP" sz="2000" dirty="0" smtClean="0">
                <a:solidFill>
                  <a:srgbClr val="000000"/>
                </a:solidFill>
              </a:rPr>
              <a:t>, mainly to smooth out misalignment caused by the big earthquake but…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993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 descr="Fig6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06951" y="5517392"/>
            <a:ext cx="3487139" cy="1289991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1490137"/>
            <a:ext cx="7239000" cy="43307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Effects of the new BT line to the PF-AR monitored by HLS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64567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 descr="Fig6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06951" y="5517392"/>
            <a:ext cx="3487139" cy="128999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0" y="1502837"/>
            <a:ext cx="7213600" cy="43053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Effects of the new BT line to the PF-AR monitored by HLS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30279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 smtClean="0"/>
              <a:t>GPS data</a:t>
            </a:r>
            <a:endParaRPr lang="ja-JP" altLang="en-US" sz="4000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IWAA2014@IHEP</a:t>
            </a:r>
            <a:endParaRPr lang="ja-JP" altLang="en-US"/>
          </a:p>
        </p:txBody>
      </p:sp>
      <p:pic>
        <p:nvPicPr>
          <p:cNvPr id="5" name="図 4" descr="Fig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762" y="1272545"/>
            <a:ext cx="4580925" cy="311123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71161" y="4506067"/>
            <a:ext cx="8601678" cy="230832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A GPS network system was installed in 2012, after the Great East Japan Earthquake struck Japan in 2011:</a:t>
            </a:r>
          </a:p>
          <a:p>
            <a:r>
              <a:rPr lang="en-GB" dirty="0" smtClean="0"/>
              <a:t> </a:t>
            </a:r>
          </a:p>
          <a:p>
            <a:r>
              <a:rPr lang="en-GB" dirty="0" smtClean="0"/>
              <a:t>(1) to  connect the tunnel survey network to the surface network </a:t>
            </a:r>
          </a:p>
          <a:p>
            <a:r>
              <a:rPr lang="en-GB" dirty="0" smtClean="0"/>
              <a:t>(2) to monitor long-term ground and building motion. </a:t>
            </a:r>
          </a:p>
          <a:p>
            <a:endParaRPr lang="en-GB" dirty="0" smtClean="0"/>
          </a:p>
          <a:p>
            <a:r>
              <a:rPr lang="en-GB" dirty="0" smtClean="0"/>
              <a:t>7 GPS antennas (</a:t>
            </a:r>
            <a:r>
              <a:rPr lang="en-GB" dirty="0" err="1" smtClean="0"/>
              <a:t>Leica</a:t>
            </a:r>
            <a:r>
              <a:rPr lang="en-GB" dirty="0" smtClean="0"/>
              <a:t>, GS10) are placed on the roofs of buildings called, going clockwise from near the IP:  3C, 6SM3, 6C, 9SM5, 9C, 12SM7 and</a:t>
            </a:r>
            <a:r>
              <a:rPr lang="ja-JP" altLang="en-US" dirty="0" smtClean="0"/>
              <a:t> </a:t>
            </a:r>
            <a:r>
              <a:rPr lang="en-US" altLang="ja-JP" dirty="0" smtClean="0"/>
              <a:t>12C.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790759" y="1608667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IP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28" y="168249"/>
            <a:ext cx="1423290" cy="293940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277" y="1278926"/>
            <a:ext cx="2755423" cy="140671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8279" y="2685642"/>
            <a:ext cx="2566639" cy="1816311"/>
          </a:xfrm>
          <a:prstGeom prst="rect">
            <a:avLst/>
          </a:prstGeom>
        </p:spPr>
      </p:pic>
      <p:cxnSp>
        <p:nvCxnSpPr>
          <p:cNvPr id="13" name="直線矢印コネクタ 12"/>
          <p:cNvCxnSpPr/>
          <p:nvPr/>
        </p:nvCxnSpPr>
        <p:spPr>
          <a:xfrm rot="16200000" flipH="1">
            <a:off x="-323082" y="1401044"/>
            <a:ext cx="2321704" cy="595939"/>
          </a:xfrm>
          <a:prstGeom prst="straightConnector1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784693" y="1231249"/>
            <a:ext cx="75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~5 km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8800" y="4839164"/>
            <a:ext cx="1728000" cy="1303655"/>
          </a:xfrm>
          <a:prstGeom prst="rect">
            <a:avLst/>
          </a:prstGeom>
        </p:spPr>
      </p:pic>
      <p:sp>
        <p:nvSpPr>
          <p:cNvPr id="18" name="角丸四角形吹き出し 17"/>
          <p:cNvSpPr/>
          <p:nvPr/>
        </p:nvSpPr>
        <p:spPr>
          <a:xfrm>
            <a:off x="119542" y="3107652"/>
            <a:ext cx="2441035" cy="1394301"/>
          </a:xfrm>
          <a:prstGeom prst="wedgeRoundRectCallout">
            <a:avLst>
              <a:gd name="adj1" fmla="val 1216"/>
              <a:gd name="adj2" fmla="val -59036"/>
              <a:gd name="adj3" fmla="val 16667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 smtClean="0">
                <a:solidFill>
                  <a:schemeClr val="tx1"/>
                </a:solidFill>
              </a:rPr>
              <a:t>The coordinates of the seven GPS antennas are obtained using one of the GPS-based control stations, Tsukuba-1, at the </a:t>
            </a:r>
            <a:r>
              <a:rPr lang="en-US" sz="1400" dirty="0" smtClean="0">
                <a:solidFill>
                  <a:schemeClr val="tx1"/>
                </a:solidFill>
              </a:rPr>
              <a:t>Geographical Survey Institute</a:t>
            </a:r>
            <a:r>
              <a:rPr lang="ja-JP" altLang="en-US" sz="1400" dirty="0" smtClean="0">
                <a:solidFill>
                  <a:schemeClr val="tx1"/>
                </a:solidFill>
              </a:rPr>
              <a:t> </a:t>
            </a:r>
            <a:r>
              <a:rPr lang="en-US" altLang="ja-JP" sz="1400" dirty="0" smtClean="0">
                <a:solidFill>
                  <a:schemeClr val="tx1"/>
                </a:solidFill>
              </a:rPr>
              <a:t>(GSI).</a:t>
            </a:r>
            <a:endParaRPr lang="ja-JP" altLang="en-U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 smtClean="0"/>
              <a:t>GPS data</a:t>
            </a:r>
            <a:endParaRPr lang="ja-JP" altLang="en-US" sz="4000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IWAA2014@IHEP</a:t>
            </a:r>
            <a:endParaRPr lang="ja-JP" altLang="en-US"/>
          </a:p>
        </p:txBody>
      </p:sp>
      <p:pic>
        <p:nvPicPr>
          <p:cNvPr id="14" name="図 13" descr="GPSDIS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199" y="2033431"/>
            <a:ext cx="7410383" cy="438788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179" y="67006"/>
            <a:ext cx="2478821" cy="2241329"/>
          </a:xfrm>
          <a:prstGeom prst="rect">
            <a:avLst/>
          </a:prstGeom>
        </p:spPr>
      </p:pic>
      <p:sp>
        <p:nvSpPr>
          <p:cNvPr id="4" name="四角形吹き出し 3"/>
          <p:cNvSpPr/>
          <p:nvPr/>
        </p:nvSpPr>
        <p:spPr>
          <a:xfrm>
            <a:off x="5523697" y="1432781"/>
            <a:ext cx="1405584" cy="934189"/>
          </a:xfrm>
          <a:prstGeom prst="wedgeRectCallout">
            <a:avLst>
              <a:gd name="adj1" fmla="val -13816"/>
              <a:gd name="adj2" fmla="val 107372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dirty="0" smtClean="0">
                <a:solidFill>
                  <a:srgbClr val="000000"/>
                </a:solidFill>
              </a:rPr>
              <a:t>Each side of the heptagon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6" name="角丸四角形吹き出し 5"/>
          <p:cNvSpPr/>
          <p:nvPr/>
        </p:nvSpPr>
        <p:spPr>
          <a:xfrm>
            <a:off x="2305651" y="5289136"/>
            <a:ext cx="3489300" cy="345212"/>
          </a:xfrm>
          <a:prstGeom prst="wedgeRoundRectCallout">
            <a:avLst>
              <a:gd name="adj1" fmla="val 32457"/>
              <a:gd name="adj2" fmla="val -119643"/>
              <a:gd name="adj3" fmla="val 16667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rgbClr val="000000"/>
                </a:solidFill>
              </a:rPr>
              <a:t>Missing data,</a:t>
            </a:r>
            <a:r>
              <a:rPr lang="en-US" altLang="ja-JP" dirty="0">
                <a:solidFill>
                  <a:srgbClr val="000000"/>
                </a:solidFill>
              </a:rPr>
              <a:t> </a:t>
            </a:r>
            <a:r>
              <a:rPr lang="en-US" altLang="ja-JP" dirty="0" smtClean="0">
                <a:solidFill>
                  <a:srgbClr val="000000"/>
                </a:solidFill>
              </a:rPr>
              <a:t>trying to recover.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797" y="4389550"/>
            <a:ext cx="2792648" cy="246845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082" y="2308335"/>
            <a:ext cx="2478821" cy="224132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7672" y="0"/>
            <a:ext cx="2519625" cy="2308335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1988" y="2107121"/>
            <a:ext cx="2601537" cy="2282429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4596" y="4389550"/>
            <a:ext cx="2829403" cy="246845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122" y="4389550"/>
            <a:ext cx="2688771" cy="2391886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20" y="2101160"/>
            <a:ext cx="2516343" cy="2318668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6054" y="0"/>
            <a:ext cx="2418506" cy="2308335"/>
          </a:xfrm>
          <a:prstGeom prst="rect">
            <a:avLst/>
          </a:prstGeom>
        </p:spPr>
      </p:pic>
      <p:cxnSp>
        <p:nvCxnSpPr>
          <p:cNvPr id="18" name="直線矢印コネクタ 17"/>
          <p:cNvCxnSpPr/>
          <p:nvPr/>
        </p:nvCxnSpPr>
        <p:spPr>
          <a:xfrm rot="5400000" flipH="1" flipV="1">
            <a:off x="4842748" y="1922989"/>
            <a:ext cx="961485" cy="652825"/>
          </a:xfrm>
          <a:prstGeom prst="straightConnector1">
            <a:avLst/>
          </a:prstGeom>
          <a:ln w="6350">
            <a:solidFill>
              <a:srgbClr val="B545E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>
            <a:endCxn id="11" idx="1"/>
          </p:cNvCxnSpPr>
          <p:nvPr/>
        </p:nvCxnSpPr>
        <p:spPr>
          <a:xfrm>
            <a:off x="5210730" y="3193080"/>
            <a:ext cx="1341258" cy="55256"/>
          </a:xfrm>
          <a:prstGeom prst="straightConnector1">
            <a:avLst/>
          </a:prstGeom>
          <a:ln w="6350">
            <a:solidFill>
              <a:srgbClr val="B545E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>
            <a:off x="4997078" y="3703498"/>
            <a:ext cx="1501367" cy="846166"/>
          </a:xfrm>
          <a:prstGeom prst="straightConnector1">
            <a:avLst/>
          </a:prstGeom>
          <a:ln w="6350">
            <a:solidFill>
              <a:srgbClr val="B545E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rot="16200000" flipH="1">
            <a:off x="4137872" y="4469990"/>
            <a:ext cx="1103929" cy="235672"/>
          </a:xfrm>
          <a:prstGeom prst="straightConnector1">
            <a:avLst/>
          </a:prstGeom>
          <a:ln w="6350">
            <a:solidFill>
              <a:srgbClr val="B545E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 rot="5400000">
            <a:off x="2367927" y="3923134"/>
            <a:ext cx="1780528" cy="1341256"/>
          </a:xfrm>
          <a:prstGeom prst="straightConnector1">
            <a:avLst/>
          </a:prstGeom>
          <a:ln w="6350">
            <a:solidFill>
              <a:srgbClr val="B545E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>
            <a:endCxn id="15" idx="3"/>
          </p:cNvCxnSpPr>
          <p:nvPr/>
        </p:nvCxnSpPr>
        <p:spPr>
          <a:xfrm rot="10800000" flipV="1">
            <a:off x="2587563" y="3248336"/>
            <a:ext cx="1118234" cy="12158"/>
          </a:xfrm>
          <a:prstGeom prst="straightConnector1">
            <a:avLst/>
          </a:prstGeom>
          <a:ln w="6350">
            <a:solidFill>
              <a:srgbClr val="B545E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 rot="16200000" flipV="1">
            <a:off x="3370925" y="1899250"/>
            <a:ext cx="961485" cy="700304"/>
          </a:xfrm>
          <a:prstGeom prst="straightConnector1">
            <a:avLst/>
          </a:prstGeom>
          <a:ln w="6350">
            <a:solidFill>
              <a:srgbClr val="B545E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277719" y="485248"/>
            <a:ext cx="1813317" cy="369332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Symbol" charset="2"/>
                <a:cs typeface="Symbol" charset="2"/>
              </a:rPr>
              <a:t>D </a:t>
            </a:r>
            <a:r>
              <a:rPr kumimoji="1" lang="en-US" altLang="ja-JP" dirty="0" smtClean="0"/>
              <a:t>slope distances</a:t>
            </a:r>
            <a:endParaRPr kumimoji="1" lang="ja-JP" altLang="en-US" dirty="0"/>
          </a:p>
        </p:txBody>
      </p:sp>
      <p:cxnSp>
        <p:nvCxnSpPr>
          <p:cNvPr id="3" name="直線矢印コネクタ 2"/>
          <p:cNvCxnSpPr/>
          <p:nvPr/>
        </p:nvCxnSpPr>
        <p:spPr>
          <a:xfrm>
            <a:off x="2453607" y="2308335"/>
            <a:ext cx="0" cy="1969824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2587563" y="2478127"/>
            <a:ext cx="722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5 mm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sum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0322" y="2126542"/>
            <a:ext cx="6556319" cy="466692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767" y="0"/>
            <a:ext cx="2670639" cy="2529484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066186" y="1131880"/>
            <a:ext cx="2757736" cy="400110"/>
          </a:xfrm>
          <a:prstGeom prst="rect">
            <a:avLst/>
          </a:prstGeom>
          <a:solidFill>
            <a:srgbClr val="FFFFFF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Symbol" charset="2"/>
                <a:cs typeface="Symbol" charset="2"/>
              </a:rPr>
              <a:t>D </a:t>
            </a:r>
            <a:r>
              <a:rPr kumimoji="1" lang="en-US" altLang="ja-JP" sz="2000" dirty="0" smtClean="0"/>
              <a:t>sum of slope distances</a:t>
            </a:r>
            <a:endParaRPr kumimoji="1" lang="ja-JP" altLang="en-US" sz="2000" dirty="0"/>
          </a:p>
        </p:txBody>
      </p:sp>
      <p:sp>
        <p:nvSpPr>
          <p:cNvPr id="8" name="角丸四角形吹き出し 7"/>
          <p:cNvSpPr/>
          <p:nvPr/>
        </p:nvSpPr>
        <p:spPr>
          <a:xfrm>
            <a:off x="6318767" y="3632275"/>
            <a:ext cx="2670639" cy="1687662"/>
          </a:xfrm>
          <a:prstGeom prst="wedgeRoundRectCallout">
            <a:avLst>
              <a:gd name="adj1" fmla="val 5164"/>
              <a:gd name="adj2" fmla="val -143854"/>
              <a:gd name="adj3" fmla="val 16667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dirty="0" smtClean="0">
                <a:solidFill>
                  <a:srgbClr val="000000"/>
                </a:solidFill>
              </a:rPr>
              <a:t>Distance became </a:t>
            </a:r>
          </a:p>
          <a:p>
            <a:r>
              <a:rPr kumimoji="1" lang="en-US" altLang="ja-JP" dirty="0" smtClean="0">
                <a:solidFill>
                  <a:srgbClr val="000000"/>
                </a:solidFill>
              </a:rPr>
              <a:t>Longer (red)</a:t>
            </a:r>
          </a:p>
          <a:p>
            <a:r>
              <a:rPr lang="en-US" altLang="ja-JP" dirty="0" smtClean="0">
                <a:solidFill>
                  <a:srgbClr val="000000"/>
                </a:solidFill>
              </a:rPr>
              <a:t>Shorter (blue)</a:t>
            </a:r>
          </a:p>
          <a:p>
            <a:r>
              <a:rPr lang="en-US" altLang="ja-JP" dirty="0" smtClean="0">
                <a:solidFill>
                  <a:srgbClr val="000000"/>
                </a:solidFill>
              </a:rPr>
              <a:t>Unchanged (dotted purple)</a:t>
            </a:r>
            <a:endParaRPr kumimoji="1" lang="en-US" altLang="ja-JP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IWAA2014@IHEP</a:t>
            </a:r>
            <a:endParaRPr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2544" y="97813"/>
            <a:ext cx="5021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Slope distances observed by the GPS antennas</a:t>
            </a:r>
            <a:endParaRPr kumimoji="1" lang="ja-JP" altLang="en-US" sz="20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901700"/>
            <a:ext cx="7086600" cy="50419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 smtClean="0"/>
              <a:t>GPS data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4078555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Contents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IWAA2014@IHEP</a:t>
            </a:r>
            <a:endParaRPr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96739" y="1673696"/>
            <a:ext cx="8629158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  <a:buFont typeface="Arial"/>
              <a:buChar char="•"/>
            </a:pPr>
            <a:r>
              <a:rPr kumimoji="1" lang="en-US" altLang="ja-JP" sz="2800" dirty="0" smtClean="0"/>
              <a:t>Introduction</a:t>
            </a:r>
          </a:p>
          <a:p>
            <a:pPr lvl="1">
              <a:buClr>
                <a:srgbClr val="0000FF"/>
              </a:buClr>
              <a:buFont typeface="Arial"/>
              <a:buChar char="•"/>
            </a:pPr>
            <a:r>
              <a:rPr lang="en-US" altLang="ja-JP" sz="2800" dirty="0" err="1" smtClean="0"/>
              <a:t>SuperKEKB</a:t>
            </a:r>
            <a:r>
              <a:rPr lang="en-US" altLang="ja-JP" sz="2800" dirty="0" smtClean="0"/>
              <a:t> Main Ring</a:t>
            </a:r>
            <a:endParaRPr kumimoji="1" lang="en-US" altLang="ja-JP" sz="2800" dirty="0" smtClean="0"/>
          </a:p>
          <a:p>
            <a:pPr>
              <a:buClr>
                <a:srgbClr val="0000FF"/>
              </a:buClr>
              <a:buFont typeface="Arial"/>
              <a:buChar char="•"/>
            </a:pPr>
            <a:r>
              <a:rPr lang="en-GB" sz="2800" dirty="0" smtClean="0"/>
              <a:t>Construction of </a:t>
            </a:r>
            <a:r>
              <a:rPr lang="en-GB" sz="2800" dirty="0"/>
              <a:t>the new facility buildings</a:t>
            </a:r>
            <a:r>
              <a:rPr lang="en-GB" sz="2800" dirty="0" smtClean="0"/>
              <a:t> </a:t>
            </a:r>
            <a:r>
              <a:rPr lang="en-GB" sz="2800" dirty="0"/>
              <a:t>&amp;</a:t>
            </a:r>
            <a:r>
              <a:rPr lang="en-GB" sz="2800" dirty="0" smtClean="0"/>
              <a:t> </a:t>
            </a:r>
            <a:r>
              <a:rPr lang="en-GB" sz="2800" dirty="0"/>
              <a:t>BT line</a:t>
            </a:r>
            <a:r>
              <a:rPr lang="en-GB" sz="2800" dirty="0" smtClean="0"/>
              <a:t> </a:t>
            </a:r>
          </a:p>
          <a:p>
            <a:pPr lvl="1">
              <a:buClr>
                <a:srgbClr val="0000FF"/>
              </a:buClr>
              <a:buFont typeface="Arial"/>
              <a:buChar char="•"/>
            </a:pPr>
            <a:r>
              <a:rPr lang="en-GB" sz="2800" dirty="0" smtClean="0"/>
              <a:t>Effects </a:t>
            </a:r>
            <a:r>
              <a:rPr lang="en-GB" sz="2800" dirty="0"/>
              <a:t>of the facility buildings seen by</a:t>
            </a:r>
            <a:r>
              <a:rPr lang="en-GB" sz="2800" dirty="0" smtClean="0"/>
              <a:t> DNA03 survey</a:t>
            </a:r>
          </a:p>
          <a:p>
            <a:pPr lvl="1">
              <a:buClr>
                <a:srgbClr val="0000FF"/>
              </a:buClr>
              <a:buFont typeface="Arial"/>
              <a:buChar char="•"/>
            </a:pPr>
            <a:r>
              <a:rPr lang="en-GB" sz="2800" dirty="0" smtClean="0"/>
              <a:t>Effects </a:t>
            </a:r>
            <a:r>
              <a:rPr lang="en-GB" sz="2800" dirty="0"/>
              <a:t>of the new </a:t>
            </a:r>
            <a:r>
              <a:rPr lang="en-GB" sz="2800" dirty="0" smtClean="0"/>
              <a:t>Beam line monitored by HLS</a:t>
            </a:r>
          </a:p>
          <a:p>
            <a:pPr>
              <a:buClr>
                <a:srgbClr val="0000FF"/>
              </a:buClr>
              <a:buFont typeface="Arial"/>
              <a:buChar char="•"/>
            </a:pPr>
            <a:r>
              <a:rPr lang="en-GB" altLang="ja-JP" sz="2800" dirty="0" smtClean="0"/>
              <a:t>GPS data</a:t>
            </a:r>
          </a:p>
          <a:p>
            <a:pPr>
              <a:buClr>
                <a:srgbClr val="0000FF"/>
              </a:buClr>
              <a:buFont typeface="Arial"/>
              <a:buChar char="•"/>
            </a:pPr>
            <a:r>
              <a:rPr lang="en-GB" altLang="ja-JP" sz="2800" dirty="0" smtClean="0"/>
              <a:t>Other </a:t>
            </a:r>
            <a:r>
              <a:rPr lang="en-GB" altLang="ja-JP" sz="2800" dirty="0" err="1" smtClean="0"/>
              <a:t>SuperKEKB</a:t>
            </a:r>
            <a:r>
              <a:rPr lang="en-GB" altLang="ja-JP" sz="2800" dirty="0" smtClean="0"/>
              <a:t> activities</a:t>
            </a:r>
          </a:p>
          <a:p>
            <a:pPr>
              <a:buClr>
                <a:srgbClr val="0000FF"/>
              </a:buClr>
              <a:buFont typeface="Arial"/>
              <a:buChar char="•"/>
            </a:pPr>
            <a:r>
              <a:rPr lang="en-GB" altLang="ja-JP" sz="2800" dirty="0" smtClean="0"/>
              <a:t>Summary</a:t>
            </a:r>
            <a:endParaRPr lang="ja-JP" altLang="en-US" sz="28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IWAA2014@IHEP</a:t>
            </a:r>
            <a:endParaRPr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2544" y="97813"/>
            <a:ext cx="5021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Slope distances observed by the GPS antennas</a:t>
            </a:r>
            <a:endParaRPr kumimoji="1" lang="ja-JP" altLang="en-US" sz="20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927100"/>
            <a:ext cx="7086600" cy="50038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 smtClean="0"/>
              <a:t>GPS data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4013040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IWAA2014@IHEP</a:t>
            </a:r>
            <a:endParaRPr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2544" y="97813"/>
            <a:ext cx="5021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Slope distances observed by the GPS antennas</a:t>
            </a:r>
            <a:endParaRPr kumimoji="1" lang="ja-JP" altLang="en-US" sz="20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0" y="927100"/>
            <a:ext cx="7035800" cy="49911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 smtClean="0"/>
              <a:t>GPS data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853396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IWAA2014@IHEP</a:t>
            </a:r>
            <a:endParaRPr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2544" y="97813"/>
            <a:ext cx="5021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Slope distances observed by the GPS antennas</a:t>
            </a:r>
            <a:endParaRPr kumimoji="1" lang="ja-JP" altLang="en-US" sz="20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850900"/>
            <a:ext cx="7188200" cy="51562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 smtClean="0"/>
              <a:t>GPS data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591406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IWAA2014@IHEP</a:t>
            </a:r>
            <a:endParaRPr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2544" y="97813"/>
            <a:ext cx="5021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Slope distances observed by the GPS antennas</a:t>
            </a:r>
            <a:endParaRPr kumimoji="1" lang="ja-JP" altLang="en-US" sz="20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0" y="939800"/>
            <a:ext cx="7035800" cy="49784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 smtClean="0"/>
              <a:t>GPS data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4192384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082" y="2308335"/>
            <a:ext cx="2478821" cy="224132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729" y="134213"/>
            <a:ext cx="3457493" cy="2137156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8755" y="4697613"/>
            <a:ext cx="3292233" cy="199811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8755" y="2454565"/>
            <a:ext cx="2973532" cy="194886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173" y="4088130"/>
            <a:ext cx="2849676" cy="178455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5849" y="4980406"/>
            <a:ext cx="2974237" cy="179771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173" y="2017961"/>
            <a:ext cx="3045849" cy="1820676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96173" y="274638"/>
            <a:ext cx="3271248" cy="1569660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3200" dirty="0" smtClean="0"/>
              <a:t>GPS data</a:t>
            </a:r>
          </a:p>
          <a:p>
            <a:pPr marL="342900" indent="-342900">
              <a:buFont typeface="Symbol" charset="0"/>
              <a:buChar char="D"/>
            </a:pPr>
            <a:r>
              <a:rPr lang="en-US" altLang="ja-JP" sz="3200" dirty="0" smtClean="0"/>
              <a:t>level </a:t>
            </a:r>
          </a:p>
          <a:p>
            <a:r>
              <a:rPr lang="en-US" altLang="ja-JP" sz="3200" dirty="0" err="1" smtClean="0"/>
              <a:t>w.r.t</a:t>
            </a:r>
            <a:r>
              <a:rPr lang="en-US" altLang="ja-JP" sz="3200" dirty="0" smtClean="0"/>
              <a:t>. 12C antenna</a:t>
            </a:r>
            <a:endParaRPr kumimoji="1" lang="ja-JP" altLang="en-US" sz="3200" dirty="0"/>
          </a:p>
        </p:txBody>
      </p:sp>
      <p:sp>
        <p:nvSpPr>
          <p:cNvPr id="10" name="角丸四角形 9"/>
          <p:cNvSpPr/>
          <p:nvPr/>
        </p:nvSpPr>
        <p:spPr>
          <a:xfrm>
            <a:off x="4572000" y="2454565"/>
            <a:ext cx="765979" cy="1633565"/>
          </a:xfrm>
          <a:prstGeom prst="round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角丸四角形吹き出し 11"/>
          <p:cNvSpPr/>
          <p:nvPr/>
        </p:nvSpPr>
        <p:spPr>
          <a:xfrm>
            <a:off x="7544222" y="1231404"/>
            <a:ext cx="1324611" cy="1039965"/>
          </a:xfrm>
          <a:prstGeom prst="wedgeRoundRectCallout">
            <a:avLst>
              <a:gd name="adj1" fmla="val -209392"/>
              <a:gd name="adj2" fmla="val 95065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solidFill>
                  <a:srgbClr val="000000"/>
                </a:solidFill>
              </a:rPr>
              <a:t>Sinking?</a:t>
            </a:r>
            <a:endParaRPr kumimoji="1" lang="ja-JP" alt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IWAA2014@IHEP</a:t>
            </a:r>
            <a:endParaRPr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0" y="3339044"/>
            <a:ext cx="5524500" cy="35306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23333" y="952505"/>
            <a:ext cx="8244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It is probably too early to say </a:t>
            </a:r>
            <a:r>
              <a:rPr lang="en-US" altLang="ja-JP" sz="2400" dirty="0" smtClean="0"/>
              <a:t>this </a:t>
            </a:r>
            <a:r>
              <a:rPr lang="en-US" altLang="ja-JP" sz="2400" dirty="0"/>
              <a:t>has some connections to the yearly sinking of the south part of the </a:t>
            </a:r>
            <a:r>
              <a:rPr lang="en-US" altLang="ja-JP" sz="2400" dirty="0" err="1"/>
              <a:t>SuperKEKB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tunnel.</a:t>
            </a:r>
          </a:p>
          <a:p>
            <a:r>
              <a:rPr lang="en-US" altLang="ja-JP" sz="2400" dirty="0"/>
              <a:t>B</a:t>
            </a:r>
            <a:r>
              <a:rPr lang="en-US" altLang="ja-JP" sz="2400" dirty="0" smtClean="0"/>
              <a:t>ut </a:t>
            </a:r>
            <a:r>
              <a:rPr lang="en-US" altLang="ja-JP" sz="2400" dirty="0"/>
              <a:t>it could be related. </a:t>
            </a:r>
            <a:endParaRPr lang="en-US" altLang="ja-JP" sz="2400" dirty="0" smtClean="0"/>
          </a:p>
          <a:p>
            <a:r>
              <a:rPr lang="en-US" altLang="ja-JP" sz="2400" dirty="0" smtClean="0"/>
              <a:t>Further </a:t>
            </a:r>
            <a:r>
              <a:rPr lang="en-US" altLang="ja-JP" sz="2400" dirty="0"/>
              <a:t>investigation will be carried out</a:t>
            </a:r>
            <a:r>
              <a:rPr lang="en-US" altLang="ja-JP" sz="2400" dirty="0" smtClean="0"/>
              <a:t>.</a:t>
            </a:r>
            <a:endParaRPr lang="ja-JP" altLang="ja-JP" sz="24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3" y="2493252"/>
            <a:ext cx="3845907" cy="2861915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5630333" y="5016500"/>
            <a:ext cx="2413000" cy="17049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smtClean="0"/>
              <a:t>GPS data</a:t>
            </a:r>
            <a:endParaRPr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188624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Other </a:t>
            </a:r>
            <a:r>
              <a:rPr kumimoji="1" lang="en-US" altLang="ja-JP" dirty="0" err="1" smtClean="0"/>
              <a:t>SuperKEKB</a:t>
            </a:r>
            <a:r>
              <a:rPr kumimoji="1" lang="en-US" altLang="ja-JP" dirty="0" smtClean="0"/>
              <a:t> activities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IWAA2014@IHEP</a:t>
            </a:r>
            <a:endParaRPr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384" y="1283265"/>
            <a:ext cx="86613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3366FF"/>
              </a:buClr>
              <a:buFont typeface="Arial"/>
              <a:buChar char="•"/>
            </a:pPr>
            <a:r>
              <a:rPr lang="en-US" altLang="ja-JP" sz="2000" dirty="0" smtClean="0"/>
              <a:t>Large angle precision tilting tables for 24 </a:t>
            </a:r>
            <a:r>
              <a:rPr lang="en-US" altLang="ja-JP" sz="2000" dirty="0" err="1" smtClean="0"/>
              <a:t>sextupole</a:t>
            </a:r>
            <a:r>
              <a:rPr lang="en-US" altLang="ja-JP" sz="2000" dirty="0" smtClean="0"/>
              <a:t> magnets (R. </a:t>
            </a:r>
            <a:r>
              <a:rPr lang="en-US" altLang="ja-JP" sz="2000" dirty="0" err="1" smtClean="0"/>
              <a:t>Sugahara</a:t>
            </a:r>
            <a:r>
              <a:rPr lang="en-US" altLang="ja-JP" sz="2000" dirty="0" smtClean="0"/>
              <a:t> et al)</a:t>
            </a:r>
          </a:p>
          <a:p>
            <a:pPr marL="342900" indent="-342900">
              <a:buClr>
                <a:srgbClr val="3366FF"/>
              </a:buClr>
              <a:buFont typeface="Arial"/>
              <a:buChar char="•"/>
            </a:pPr>
            <a:r>
              <a:rPr kumimoji="1" lang="en-US" altLang="ja-JP" sz="2000" dirty="0" smtClean="0"/>
              <a:t>Self-leveling floor for the movable table at the IP (</a:t>
            </a:r>
            <a:r>
              <a:rPr kumimoji="1" lang="en-US" altLang="ja-JP" sz="2000" dirty="0" err="1" smtClean="0"/>
              <a:t>H.Yamaoka</a:t>
            </a:r>
            <a:r>
              <a:rPr kumimoji="1" lang="en-US" altLang="ja-JP" sz="2000" dirty="0" smtClean="0"/>
              <a:t> et al)</a:t>
            </a:r>
            <a:endParaRPr kumimoji="1" lang="ja-JP" altLang="en-US" sz="20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19" y="2364101"/>
            <a:ext cx="3931038" cy="143904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" y="4355932"/>
            <a:ext cx="8972007" cy="243444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8946" y="1954164"/>
            <a:ext cx="4248253" cy="2519876"/>
          </a:xfrm>
          <a:prstGeom prst="rect">
            <a:avLst/>
          </a:prstGeom>
        </p:spPr>
      </p:pic>
      <p:sp>
        <p:nvSpPr>
          <p:cNvPr id="6" name="角丸四角形吹き出し 5"/>
          <p:cNvSpPr/>
          <p:nvPr/>
        </p:nvSpPr>
        <p:spPr>
          <a:xfrm>
            <a:off x="2170025" y="3986600"/>
            <a:ext cx="2971452" cy="369332"/>
          </a:xfrm>
          <a:prstGeom prst="wedgeRoundRectCallout">
            <a:avLst>
              <a:gd name="adj1" fmla="val -6607"/>
              <a:gd name="adj2" fmla="val 169322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dirty="0" err="1">
                <a:solidFill>
                  <a:schemeClr val="tx1"/>
                </a:solidFill>
              </a:rPr>
              <a:t>Ryuhei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en-US" altLang="ja-JP" dirty="0" err="1">
                <a:solidFill>
                  <a:schemeClr val="tx1"/>
                </a:solidFill>
              </a:rPr>
              <a:t>Sugahara</a:t>
            </a:r>
            <a:r>
              <a:rPr lang="en-US" altLang="ja-JP" dirty="0">
                <a:solidFill>
                  <a:schemeClr val="tx1"/>
                </a:solidFill>
              </a:rPr>
              <a:t>, still active.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858138" y="4424724"/>
            <a:ext cx="3119061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Stretched hair cross wires, which indicates the magnet c</a:t>
            </a:r>
            <a:r>
              <a:rPr lang="en-US" altLang="ja-JP" sz="1600" dirty="0" smtClean="0"/>
              <a:t>enter.</a:t>
            </a:r>
            <a:endParaRPr kumimoji="1" lang="en-US" altLang="ja-JP" sz="1600" dirty="0" smtClean="0"/>
          </a:p>
        </p:txBody>
      </p:sp>
    </p:spTree>
    <p:extLst>
      <p:ext uri="{BB962C8B-B14F-4D97-AF65-F5344CB8AC3E}">
        <p14:creationId xmlns:p14="http://schemas.microsoft.com/office/powerpoint/2010/main" val="3057136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Summary</a:t>
            </a:r>
            <a:endParaRPr lang="ja-JP" altLang="en-US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IWAA2014@IHEP</a:t>
            </a:r>
            <a:endParaRPr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9080" y="1190365"/>
            <a:ext cx="859803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00FF"/>
              </a:buClr>
              <a:buFont typeface="Arial"/>
              <a:buChar char="•"/>
            </a:pPr>
            <a:r>
              <a:rPr lang="en-GB" sz="2400" dirty="0" smtClean="0"/>
              <a:t>Effects of the construction of new facility buildings along the </a:t>
            </a:r>
            <a:r>
              <a:rPr lang="en-GB" sz="2400" dirty="0" err="1" smtClean="0"/>
              <a:t>SuperKEKB</a:t>
            </a:r>
            <a:r>
              <a:rPr lang="en-GB" sz="2400" dirty="0" smtClean="0"/>
              <a:t> tunnel were observed by surveying the tunnel level markers using a DNA03</a:t>
            </a:r>
            <a:r>
              <a:rPr lang="en-GB" sz="2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sz="2400" dirty="0" smtClean="0"/>
              <a:t>As large as ~6 mm over 8 months.</a:t>
            </a:r>
          </a:p>
          <a:p>
            <a:pPr marL="342900" indent="-342900">
              <a:buClr>
                <a:srgbClr val="0000FF"/>
              </a:buClr>
              <a:buFont typeface="Arial"/>
              <a:buChar char="•"/>
            </a:pPr>
            <a:r>
              <a:rPr lang="en-GB" sz="2400" dirty="0" smtClean="0"/>
              <a:t>Continuous monitoring of tunnel level variation is carried out in the south arc section of the </a:t>
            </a:r>
            <a:r>
              <a:rPr lang="en-GB" sz="2400" dirty="0" err="1" smtClean="0"/>
              <a:t>SuperKEKB</a:t>
            </a:r>
            <a:r>
              <a:rPr lang="en-GB" sz="2400" dirty="0" smtClean="0"/>
              <a:t> tunnel, the area where the new beam transport tunnel is excavated, by 19 HLS units. </a:t>
            </a:r>
            <a:endParaRPr lang="en-GB" sz="2400" dirty="0"/>
          </a:p>
          <a:p>
            <a:pPr marL="342900" indent="-342900">
              <a:buClr>
                <a:srgbClr val="0000FF"/>
              </a:buClr>
              <a:buFont typeface="Arial"/>
              <a:buChar char="•"/>
            </a:pPr>
            <a:r>
              <a:rPr lang="en-GB" sz="2400" dirty="0" smtClean="0"/>
              <a:t>Correlation between tunnel motion and the type of construction work (excavating, refilling and so on)  is seen. </a:t>
            </a:r>
          </a:p>
          <a:p>
            <a:pPr marL="342900" indent="-342900">
              <a:buClr>
                <a:srgbClr val="0000FF"/>
              </a:buClr>
              <a:buFont typeface="Arial"/>
              <a:buChar char="•"/>
            </a:pPr>
            <a:r>
              <a:rPr lang="en-GB" altLang="ja-JP" sz="2400" dirty="0" smtClean="0"/>
              <a:t>Re</a:t>
            </a:r>
            <a:r>
              <a:rPr lang="en-GB" altLang="ja-JP" sz="2400" dirty="0"/>
              <a:t>-alignment of the magnets </a:t>
            </a:r>
            <a:r>
              <a:rPr lang="en-GB" altLang="ja-JP" sz="2400" dirty="0" smtClean="0"/>
              <a:t>is </a:t>
            </a:r>
            <a:r>
              <a:rPr lang="en-GB" altLang="ja-JP" sz="2400" dirty="0"/>
              <a:t>obviously </a:t>
            </a:r>
            <a:r>
              <a:rPr lang="en-GB" altLang="ja-JP" sz="2400" dirty="0" smtClean="0"/>
              <a:t>needed, </a:t>
            </a:r>
            <a:r>
              <a:rPr lang="en-GB" altLang="ja-JP" sz="2400" dirty="0"/>
              <a:t>the timing of the final alignment is crucial</a:t>
            </a:r>
            <a:r>
              <a:rPr lang="en-GB" altLang="ja-JP" sz="2400" dirty="0" smtClean="0"/>
              <a:t>.</a:t>
            </a:r>
            <a:r>
              <a:rPr lang="en-US" altLang="ja-JP" sz="2400" dirty="0"/>
              <a:t> We may have a conflict between the construction schedule and the optimal timing for alignment</a:t>
            </a:r>
            <a:r>
              <a:rPr lang="en-US" altLang="ja-JP" sz="2400" dirty="0" smtClean="0"/>
              <a:t>.</a:t>
            </a:r>
            <a:endParaRPr lang="ja-JP" altLang="ja-JP" sz="2400" dirty="0"/>
          </a:p>
          <a:p>
            <a:pPr marL="342900" indent="-342900">
              <a:buClr>
                <a:srgbClr val="0000FF"/>
              </a:buClr>
              <a:buFont typeface="Arial"/>
              <a:buChar char="•"/>
            </a:pPr>
            <a:r>
              <a:rPr lang="en-GB" sz="2400" dirty="0" smtClean="0"/>
              <a:t>We hope to increase the number of HLS units to cover a wider area of the </a:t>
            </a:r>
            <a:r>
              <a:rPr lang="en-GB" sz="2400" dirty="0" err="1" smtClean="0"/>
              <a:t>SuperKEKB</a:t>
            </a:r>
            <a:r>
              <a:rPr lang="en-GB" sz="2400" dirty="0" smtClean="0"/>
              <a:t> tunnel as the effects of such construction is large.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30" y="4778311"/>
            <a:ext cx="1634809" cy="15987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12507" y="258563"/>
            <a:ext cx="8530046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Test of </a:t>
            </a:r>
            <a:r>
              <a:rPr lang="en-US" altLang="ja-JP" dirty="0" err="1" smtClean="0"/>
              <a:t>Balluff</a:t>
            </a:r>
            <a:r>
              <a:rPr lang="en-US" altLang="ja-JP" dirty="0" smtClean="0"/>
              <a:t> capacitive sensor</a:t>
            </a:r>
            <a:br>
              <a:rPr lang="en-US" altLang="ja-JP" dirty="0" smtClean="0"/>
            </a:br>
            <a:r>
              <a:rPr lang="en-US" altLang="ja-JP" sz="2200" dirty="0" smtClean="0"/>
              <a:t>Seeking the possibility to get more (less expensive)HLS units to cover larger area</a:t>
            </a:r>
            <a:endParaRPr lang="ja-JP" altLang="en-US" sz="2200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IWAA2014@IHEP</a:t>
            </a:r>
            <a:endParaRPr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43" y="1581070"/>
            <a:ext cx="4939035" cy="273554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5978" y="1373575"/>
            <a:ext cx="3350822" cy="337398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2347" y="4747559"/>
            <a:ext cx="3532882" cy="197391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6498" y="4747560"/>
            <a:ext cx="3504081" cy="197391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77538" y="4131952"/>
            <a:ext cx="5346611" cy="369332"/>
          </a:xfrm>
          <a:prstGeom prst="rect">
            <a:avLst/>
          </a:prstGeom>
          <a:solidFill>
            <a:schemeClr val="bg1"/>
          </a:solidFill>
          <a:ln>
            <a:solidFill>
              <a:srgbClr val="FF9CFB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Many thanks to Dominique, Helene and Andrea (CERN)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Summary</a:t>
            </a:r>
            <a:endParaRPr lang="ja-JP" altLang="en-US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IWAA2014@IHEP</a:t>
            </a:r>
            <a:endParaRPr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9080" y="1720840"/>
            <a:ext cx="85980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00FF"/>
              </a:buClr>
              <a:buFont typeface="Arial"/>
              <a:buChar char="•"/>
            </a:pPr>
            <a:r>
              <a:rPr lang="en-GB" sz="2800" dirty="0" smtClean="0"/>
              <a:t>Recent GPS data obtained using 7 GPS antennas along the </a:t>
            </a:r>
            <a:r>
              <a:rPr lang="en-GB" sz="2800" dirty="0" err="1" smtClean="0"/>
              <a:t>SuperKEKB</a:t>
            </a:r>
            <a:r>
              <a:rPr lang="en-GB" sz="2800" dirty="0" smtClean="0"/>
              <a:t> tunnel are presented. </a:t>
            </a:r>
          </a:p>
          <a:p>
            <a:pPr marL="457200" indent="-457200">
              <a:buClr>
                <a:srgbClr val="0000FF"/>
              </a:buClr>
              <a:buFont typeface="Arial"/>
              <a:buChar char="•"/>
            </a:pPr>
            <a:r>
              <a:rPr lang="en-GB" sz="2800" dirty="0" smtClean="0"/>
              <a:t>GPS data are stable enough to see a variation of a few </a:t>
            </a:r>
            <a:r>
              <a:rPr lang="en-GB" sz="2800" dirty="0" err="1" smtClean="0"/>
              <a:t>millimeters</a:t>
            </a:r>
            <a:r>
              <a:rPr lang="en-GB" sz="2800" dirty="0" smtClean="0"/>
              <a:t> when a daily average is taken. </a:t>
            </a:r>
          </a:p>
          <a:p>
            <a:pPr marL="457200" indent="-457200">
              <a:buClr>
                <a:srgbClr val="0000FF"/>
              </a:buClr>
              <a:buFont typeface="Arial"/>
              <a:buChar char="•"/>
            </a:pPr>
            <a:r>
              <a:rPr lang="en-GB" sz="2800" dirty="0" smtClean="0"/>
              <a:t>The GPS data indicate a drift of the tunnel circumference and level change, though further investigation is needed.</a:t>
            </a:r>
          </a:p>
          <a:p>
            <a:pPr marL="457200" indent="-457200">
              <a:buClr>
                <a:srgbClr val="0000FF"/>
              </a:buClr>
              <a:buFont typeface="Arial"/>
              <a:buChar char="•"/>
            </a:pPr>
            <a:r>
              <a:rPr lang="en-US" sz="2800" dirty="0" smtClean="0"/>
              <a:t>We may have a conflict between the construction schedule and the optimal timing for alignment.</a:t>
            </a:r>
            <a:endParaRPr lang="ja-JP" altLang="en-US" sz="2800" dirty="0" smtClean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886581" y="612551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 dirty="0" smtClean="0"/>
              <a:t>謝々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609684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ピクチャ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3177283" cy="298602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/>
              <a:t>SuperKEKB</a:t>
            </a:r>
            <a:r>
              <a:rPr lang="en-US" altLang="ja-JP" dirty="0" smtClean="0"/>
              <a:t> Main Ring</a:t>
            </a:r>
            <a:endParaRPr lang="ja-JP" altLang="en-US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IWAA2014@IHEP</a:t>
            </a:r>
            <a:endParaRPr lang="ja-JP" altLang="en-US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32672" y="3380717"/>
            <a:ext cx="6477000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円/楕円 4"/>
          <p:cNvSpPr/>
          <p:nvPr/>
        </p:nvSpPr>
        <p:spPr>
          <a:xfrm>
            <a:off x="3573562" y="3822415"/>
            <a:ext cx="4123323" cy="141715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398457" y="4062697"/>
            <a:ext cx="23508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FF00"/>
                </a:solidFill>
              </a:rPr>
              <a:t>3 km ring</a:t>
            </a:r>
          </a:p>
          <a:p>
            <a:r>
              <a:rPr lang="en-US" altLang="ja-JP" sz="2800" dirty="0" smtClean="0">
                <a:solidFill>
                  <a:srgbClr val="FFFF00"/>
                </a:solidFill>
              </a:rPr>
              <a:t>11 </a:t>
            </a:r>
            <a:r>
              <a:rPr lang="en-US" altLang="ja-JP" sz="2800" dirty="0" err="1" smtClean="0">
                <a:solidFill>
                  <a:srgbClr val="FFFF00"/>
                </a:solidFill>
              </a:rPr>
              <a:t>m</a:t>
            </a:r>
            <a:r>
              <a:rPr lang="en-US" altLang="ja-JP" sz="2800" dirty="0" smtClean="0">
                <a:solidFill>
                  <a:srgbClr val="FFFF00"/>
                </a:solidFill>
              </a:rPr>
              <a:t> below GL</a:t>
            </a:r>
            <a:endParaRPr kumimoji="1" lang="ja-JP" altLang="en-US" sz="2800" dirty="0">
              <a:solidFill>
                <a:srgbClr val="FFFF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447764" y="863640"/>
            <a:ext cx="537226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KEK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84490" y="1689999"/>
            <a:ext cx="821258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TOKYO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84490" y="2767043"/>
            <a:ext cx="853156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Mt.Fuji</a:t>
            </a:r>
            <a:endParaRPr kumimoji="1" lang="ja-JP" altLang="en-US" dirty="0"/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1733541" y="1232972"/>
            <a:ext cx="251449" cy="18466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rot="16200000" flipH="1">
            <a:off x="1256629" y="2108450"/>
            <a:ext cx="240255" cy="14201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329" y="3380718"/>
            <a:ext cx="2362635" cy="337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直線矢印コネクタ 24"/>
          <p:cNvCxnSpPr/>
          <p:nvPr/>
        </p:nvCxnSpPr>
        <p:spPr>
          <a:xfrm rot="21000000">
            <a:off x="6105620" y="3822415"/>
            <a:ext cx="439297" cy="118379"/>
          </a:xfrm>
          <a:prstGeom prst="straightConnector1">
            <a:avLst/>
          </a:prstGeom>
          <a:ln w="47625">
            <a:solidFill>
              <a:srgbClr val="FFFF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rot="10740000">
            <a:off x="6618464" y="3940493"/>
            <a:ext cx="439297" cy="118379"/>
          </a:xfrm>
          <a:prstGeom prst="straightConnector1">
            <a:avLst/>
          </a:prstGeom>
          <a:ln w="47625">
            <a:solidFill>
              <a:srgbClr val="FFFF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4273779" y="3407630"/>
            <a:ext cx="2038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FF00"/>
                </a:solidFill>
              </a:rPr>
              <a:t>7 </a:t>
            </a:r>
            <a:r>
              <a:rPr kumimoji="1" lang="en-US" altLang="ja-JP" sz="2400" dirty="0" err="1" smtClean="0">
                <a:solidFill>
                  <a:srgbClr val="FFFF00"/>
                </a:solidFill>
              </a:rPr>
              <a:t>GeV</a:t>
            </a:r>
            <a:r>
              <a:rPr kumimoji="1" lang="en-US" altLang="ja-JP" sz="2400" dirty="0" smtClean="0">
                <a:solidFill>
                  <a:srgbClr val="FFFF00"/>
                </a:solidFill>
              </a:rPr>
              <a:t> electron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007269" y="3677387"/>
            <a:ext cx="2046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FF00"/>
                </a:solidFill>
              </a:rPr>
              <a:t>4 </a:t>
            </a:r>
            <a:r>
              <a:rPr kumimoji="1" lang="en-US" altLang="ja-JP" sz="2400" dirty="0" err="1" smtClean="0">
                <a:solidFill>
                  <a:srgbClr val="FFFF00"/>
                </a:solidFill>
              </a:rPr>
              <a:t>GeV</a:t>
            </a:r>
            <a:r>
              <a:rPr kumimoji="1" lang="en-US" altLang="ja-JP" sz="2400" dirty="0" smtClean="0">
                <a:solidFill>
                  <a:srgbClr val="FFFF00"/>
                </a:solidFill>
              </a:rPr>
              <a:t> positron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578226" y="5954898"/>
            <a:ext cx="93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FF00"/>
                </a:solidFill>
              </a:rPr>
              <a:t>LINAC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25216" y="5973270"/>
            <a:ext cx="1656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FF00"/>
                </a:solidFill>
              </a:rPr>
              <a:t>Double ring </a:t>
            </a:r>
          </a:p>
          <a:p>
            <a:r>
              <a:rPr kumimoji="1" lang="en-US" altLang="ja-JP" sz="2400" dirty="0" smtClean="0">
                <a:solidFill>
                  <a:srgbClr val="FFFF00"/>
                </a:solidFill>
              </a:rPr>
              <a:t>Side by side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33" name="Rectangle 10"/>
          <p:cNvSpPr>
            <a:spLocks noChangeArrowheads="1"/>
          </p:cNvSpPr>
          <p:nvPr/>
        </p:nvSpPr>
        <p:spPr bwMode="auto">
          <a:xfrm>
            <a:off x="3155699" y="1279157"/>
            <a:ext cx="5897773" cy="1938992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dirty="0" smtClean="0"/>
              <a:t>The tunnel was originally built for</a:t>
            </a:r>
          </a:p>
          <a:p>
            <a:r>
              <a:rPr lang="en-US" altLang="ja-JP" sz="2000" dirty="0" smtClean="0"/>
              <a:t>TRISTAN (1986~1995)</a:t>
            </a:r>
          </a:p>
          <a:p>
            <a:r>
              <a:rPr lang="en-US" altLang="ja-JP" sz="2000" dirty="0" smtClean="0"/>
              <a:t>And then reused for</a:t>
            </a:r>
          </a:p>
          <a:p>
            <a:r>
              <a:rPr lang="en-US" altLang="ja-JP" sz="2000" dirty="0" smtClean="0">
                <a:latin typeface="Wingdings"/>
                <a:ea typeface="Wingdings"/>
                <a:cs typeface="Wingdings"/>
              </a:rPr>
              <a:t></a:t>
            </a:r>
            <a:r>
              <a:rPr lang="en-US" altLang="ja-JP" sz="2000" dirty="0" smtClean="0"/>
              <a:t>KEKB (1998~2010,ended before the big earthquake.)</a:t>
            </a:r>
          </a:p>
          <a:p>
            <a:r>
              <a:rPr lang="en-US" altLang="ja-JP" sz="2000" dirty="0" smtClean="0"/>
              <a:t>And again for</a:t>
            </a:r>
          </a:p>
          <a:p>
            <a:r>
              <a:rPr lang="en-US" altLang="ja-JP" sz="2000" dirty="0" smtClean="0">
                <a:latin typeface="Wingdings"/>
                <a:ea typeface="Wingdings"/>
                <a:cs typeface="Wingdings"/>
              </a:rPr>
              <a:t></a:t>
            </a:r>
            <a:r>
              <a:rPr lang="en-US" altLang="ja-JP" sz="2000" dirty="0" smtClean="0"/>
              <a:t>:SuperKEKB (under construction)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IWAA2014@IHEP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41254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95" y="1417638"/>
            <a:ext cx="4398459" cy="38128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</p:spPr>
      </p:pic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IWAA2014@IHEP</a:t>
            </a:r>
            <a:endParaRPr lang="ja-JP" altLang="en-US"/>
          </a:p>
        </p:txBody>
      </p:sp>
      <p:sp>
        <p:nvSpPr>
          <p:cNvPr id="44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ja-JP" dirty="0" err="1" smtClean="0"/>
              <a:t>SuperKEKB</a:t>
            </a:r>
            <a:r>
              <a:rPr lang="en-US" altLang="ja-JP" dirty="0" smtClean="0"/>
              <a:t> Main Ring</a:t>
            </a:r>
            <a:endParaRPr lang="ja-JP" altLang="en-US" dirty="0"/>
          </a:p>
        </p:txBody>
      </p:sp>
      <p:sp>
        <p:nvSpPr>
          <p:cNvPr id="45" name="角丸四角形吹き出し 44"/>
          <p:cNvSpPr/>
          <p:nvPr/>
        </p:nvSpPr>
        <p:spPr>
          <a:xfrm>
            <a:off x="4292538" y="1417637"/>
            <a:ext cx="4687693" cy="1802291"/>
          </a:xfrm>
          <a:prstGeom prst="wedgeRoundRectCallout">
            <a:avLst>
              <a:gd name="adj1" fmla="val -65516"/>
              <a:gd name="adj2" fmla="val -29921"/>
              <a:gd name="adj3" fmla="val 16667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 smtClean="0">
                <a:solidFill>
                  <a:schemeClr val="tx1"/>
                </a:solidFill>
              </a:rPr>
              <a:t>To collide </a:t>
            </a:r>
            <a:r>
              <a:rPr lang="en-US" altLang="ja-JP" sz="240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s</a:t>
            </a:r>
            <a:r>
              <a:rPr lang="en-US" altLang="ja-JP" sz="2400" baseline="-25000" dirty="0" err="1" smtClean="0">
                <a:solidFill>
                  <a:schemeClr val="tx1"/>
                </a:solidFill>
              </a:rPr>
              <a:t>y</a:t>
            </a:r>
            <a:r>
              <a:rPr lang="en-US" altLang="ja-JP" sz="2400" dirty="0" smtClean="0">
                <a:solidFill>
                  <a:schemeClr val="tx1"/>
                </a:solidFill>
              </a:rPr>
              <a:t> = 60 nanometer beams, precise magnet alignment is needed.</a:t>
            </a: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2593410" y="1806746"/>
            <a:ext cx="51087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IR</a:t>
            </a:r>
            <a:endParaRPr kumimoji="1" lang="ja-JP" altLang="en-US" sz="3200" dirty="0"/>
          </a:p>
        </p:txBody>
      </p:sp>
      <p:sp>
        <p:nvSpPr>
          <p:cNvPr id="47" name="角丸四角形吹き出し 46"/>
          <p:cNvSpPr/>
          <p:nvPr/>
        </p:nvSpPr>
        <p:spPr>
          <a:xfrm>
            <a:off x="5204149" y="3483701"/>
            <a:ext cx="3482651" cy="1372887"/>
          </a:xfrm>
          <a:prstGeom prst="wedgeRoundRectCallout">
            <a:avLst>
              <a:gd name="adj1" fmla="val -18369"/>
              <a:gd name="adj2" fmla="val -76250"/>
              <a:gd name="adj3" fmla="val 16667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 smtClean="0">
                <a:solidFill>
                  <a:srgbClr val="000000"/>
                </a:solidFill>
              </a:rPr>
              <a:t>&amp; stable environment</a:t>
            </a:r>
          </a:p>
          <a:p>
            <a:r>
              <a:rPr kumimoji="1" lang="en-US" altLang="ja-JP" sz="2400" dirty="0" smtClean="0">
                <a:solidFill>
                  <a:srgbClr val="000000"/>
                </a:solidFill>
              </a:rPr>
              <a:t>Temperature</a:t>
            </a:r>
          </a:p>
          <a:p>
            <a:r>
              <a:rPr lang="en-US" altLang="ja-JP" sz="2400" dirty="0" smtClean="0">
                <a:solidFill>
                  <a:srgbClr val="000000"/>
                </a:solidFill>
              </a:rPr>
              <a:t>Tunnel motion …</a:t>
            </a:r>
            <a:endParaRPr kumimoji="1" lang="ja-JP" altLang="en-US" sz="2400" dirty="0">
              <a:solidFill>
                <a:srgbClr val="000000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703425" y="5156022"/>
            <a:ext cx="8068427" cy="1200329"/>
          </a:xfrm>
          <a:prstGeom prst="rect">
            <a:avLst/>
          </a:prstGeom>
          <a:noFill/>
          <a:ln>
            <a:solidFill>
              <a:srgbClr val="FF9CFB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1</a:t>
            </a:r>
            <a:r>
              <a:rPr kumimoji="1" lang="en-US" altLang="ja-JP" sz="2400" baseline="30000" dirty="0" smtClean="0"/>
              <a:t>st</a:t>
            </a:r>
            <a:r>
              <a:rPr kumimoji="1" lang="en-US" altLang="ja-JP" sz="2400" dirty="0" smtClean="0"/>
              <a:t> beam circulation is expected to be sometime </a:t>
            </a:r>
            <a:r>
              <a:rPr lang="en-US" altLang="ja-JP" sz="2400" dirty="0" smtClean="0"/>
              <a:t>late next year.</a:t>
            </a:r>
          </a:p>
          <a:p>
            <a:r>
              <a:rPr lang="en-US" altLang="ja-JP" sz="2400" dirty="0" smtClean="0"/>
              <a:t>Construction everywhere</a:t>
            </a:r>
          </a:p>
          <a:p>
            <a:r>
              <a:rPr lang="en-US" altLang="ja-JP" sz="2400" dirty="0" smtClean="0"/>
              <a:t>not only in the tunnel but also above the tunnel… (next page)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Construction of the new facility buildings </a:t>
            </a:r>
            <a:r>
              <a:rPr lang="en-GB" dirty="0" smtClean="0">
                <a:solidFill>
                  <a:srgbClr val="BFBFBF"/>
                </a:solidFill>
              </a:rPr>
              <a:t>&amp;</a:t>
            </a:r>
            <a:r>
              <a:rPr lang="en-GB" dirty="0" smtClean="0"/>
              <a:t> </a:t>
            </a: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beam transport line  </a:t>
            </a:r>
            <a:endParaRPr lang="ja-JP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IWAA2014@IHEP</a:t>
            </a:r>
            <a:endParaRPr lang="ja-JP" altLang="en-US"/>
          </a:p>
        </p:txBody>
      </p:sp>
      <p:sp>
        <p:nvSpPr>
          <p:cNvPr id="6" name="テキスト ボックス 65"/>
          <p:cNvSpPr txBox="1">
            <a:spLocks noChangeArrowheads="1"/>
          </p:cNvSpPr>
          <p:nvPr/>
        </p:nvSpPr>
        <p:spPr bwMode="auto">
          <a:xfrm>
            <a:off x="179387" y="1808266"/>
            <a:ext cx="496759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 smtClean="0">
                <a:latin typeface="Calibri" charset="0"/>
              </a:rPr>
              <a:t># of magnets is increased by 20 % for </a:t>
            </a:r>
            <a:r>
              <a:rPr lang="en-US" altLang="ja-JP" sz="1600" dirty="0" err="1" smtClean="0">
                <a:latin typeface="Calibri" charset="0"/>
              </a:rPr>
              <a:t>SuperKEKB</a:t>
            </a:r>
            <a:r>
              <a:rPr lang="en-US" altLang="ja-JP" sz="1600" dirty="0" smtClean="0">
                <a:latin typeface="Calibri" charset="0"/>
              </a:rPr>
              <a:t>.</a:t>
            </a:r>
          </a:p>
          <a:p>
            <a:endParaRPr lang="en-US" altLang="ja-JP" sz="1600" dirty="0" smtClean="0">
              <a:latin typeface="Calibri" charset="0"/>
            </a:endParaRPr>
          </a:p>
          <a:p>
            <a:r>
              <a:rPr lang="en-US" altLang="ja-JP" sz="1600" dirty="0" smtClean="0">
                <a:latin typeface="Calibri" charset="0"/>
              </a:rPr>
              <a:t>Cooling water for magnets:</a:t>
            </a:r>
          </a:p>
          <a:p>
            <a:r>
              <a:rPr lang="en-US" altLang="ja-JP" sz="1600" dirty="0" smtClean="0">
                <a:latin typeface="Calibri" charset="0"/>
              </a:rPr>
              <a:t>4 pump systems  for KEKB, each ~3600 l/min. They were operated at ~100% capacity level.</a:t>
            </a:r>
          </a:p>
          <a:p>
            <a:endParaRPr lang="en-US" altLang="ja-JP" sz="1600" dirty="0" smtClean="0">
              <a:latin typeface="Calibri" charset="0"/>
            </a:endParaRPr>
          </a:p>
          <a:p>
            <a:r>
              <a:rPr lang="en-US" altLang="ja-JP" sz="1600" dirty="0" smtClean="0">
                <a:latin typeface="Calibri" charset="0"/>
              </a:rPr>
              <a:t>The PS buildings are already very crowded.</a:t>
            </a:r>
          </a:p>
          <a:p>
            <a:r>
              <a:rPr lang="en-US" altLang="ja-JP" sz="1600" dirty="0" smtClean="0">
                <a:latin typeface="Calibri" charset="0"/>
              </a:rPr>
              <a:t>We requested additional space &amp; power distribution facilities.</a:t>
            </a:r>
            <a:endParaRPr lang="ja-JP" altLang="en-US" sz="1600" dirty="0" smtClean="0">
              <a:latin typeface="Calibri" charset="0"/>
            </a:endParaRPr>
          </a:p>
          <a:p>
            <a:endParaRPr lang="en-US" altLang="ja-JP" sz="1600" dirty="0" smtClean="0">
              <a:latin typeface="Calibri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79386" y="4362811"/>
            <a:ext cx="7987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Calibri" charset="0"/>
              </a:rPr>
              <a:t>GOOD NEWS</a:t>
            </a:r>
          </a:p>
          <a:p>
            <a:r>
              <a:rPr lang="en-US" altLang="ja-JP" dirty="0" smtClean="0">
                <a:latin typeface="Wingdings"/>
                <a:ea typeface="Wingdings"/>
                <a:cs typeface="Wingdings"/>
              </a:rPr>
              <a:t></a:t>
            </a:r>
            <a:r>
              <a:rPr lang="en-US" altLang="ja-JP" dirty="0" smtClean="0">
                <a:latin typeface="Calibri" charset="0"/>
              </a:rPr>
              <a:t>4 new pump systems and 4 power buildings for power supplies are being  built.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79386" y="5433020"/>
            <a:ext cx="8823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BAD NEWS</a:t>
            </a:r>
          </a:p>
          <a:p>
            <a:r>
              <a:rPr lang="en-US" altLang="ja-JP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altLang="ja-JP" dirty="0" err="1" smtClean="0"/>
              <a:t>Construction</a:t>
            </a:r>
            <a:r>
              <a:rPr lang="en-US" altLang="ja-JP" dirty="0" smtClean="0"/>
              <a:t> takes place at the same time as </a:t>
            </a:r>
            <a:r>
              <a:rPr kumimoji="1" lang="en-US" altLang="ja-JP" dirty="0" smtClean="0"/>
              <a:t>the survey and </a:t>
            </a:r>
            <a:r>
              <a:rPr lang="en-US" altLang="ja-JP" dirty="0" smtClean="0"/>
              <a:t>1</a:t>
            </a:r>
            <a:r>
              <a:rPr lang="en-US" altLang="ja-JP" baseline="30000" dirty="0" smtClean="0"/>
              <a:t>st</a:t>
            </a:r>
            <a:r>
              <a:rPr lang="en-US" altLang="ja-JP" dirty="0" smtClean="0"/>
              <a:t> round</a:t>
            </a:r>
            <a:r>
              <a:rPr kumimoji="1" lang="en-US" altLang="ja-JP" dirty="0" smtClean="0"/>
              <a:t> alignment work in the tunne</a:t>
            </a:r>
            <a:r>
              <a:rPr lang="en-US" altLang="ja-JP" dirty="0" smtClean="0"/>
              <a:t>l.</a:t>
            </a:r>
            <a:endParaRPr kumimoji="1" lang="ja-JP" altLang="en-US" dirty="0"/>
          </a:p>
        </p:txBody>
      </p:sp>
      <p:pic>
        <p:nvPicPr>
          <p:cNvPr id="14" name="図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6985" y="1799926"/>
            <a:ext cx="2531539" cy="259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テキスト ボックス 15"/>
          <p:cNvSpPr txBox="1"/>
          <p:nvPr/>
        </p:nvSpPr>
        <p:spPr>
          <a:xfrm>
            <a:off x="6019800" y="2963110"/>
            <a:ext cx="584678" cy="369332"/>
          </a:xfrm>
          <a:prstGeom prst="rect">
            <a:avLst/>
          </a:prstGeom>
          <a:noFill/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new</a:t>
            </a:r>
            <a:endParaRPr kumimoji="1" lang="ja-JP" altLang="en-US" dirty="0"/>
          </a:p>
        </p:txBody>
      </p:sp>
      <p:cxnSp>
        <p:nvCxnSpPr>
          <p:cNvPr id="18" name="直線矢印コネクタ 17"/>
          <p:cNvCxnSpPr>
            <a:stCxn id="16" idx="0"/>
          </p:cNvCxnSpPr>
          <p:nvPr/>
        </p:nvCxnSpPr>
        <p:spPr>
          <a:xfrm rot="5400000" flipH="1" flipV="1">
            <a:off x="5892193" y="2474508"/>
            <a:ext cx="908549" cy="68656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>
            <a:stCxn id="16" idx="3"/>
          </p:cNvCxnSpPr>
          <p:nvPr/>
        </p:nvCxnSpPr>
        <p:spPr>
          <a:xfrm flipV="1">
            <a:off x="6604478" y="3097328"/>
            <a:ext cx="777834" cy="50448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>
            <a:stCxn id="16" idx="2"/>
          </p:cNvCxnSpPr>
          <p:nvPr/>
        </p:nvCxnSpPr>
        <p:spPr>
          <a:xfrm rot="16200000" flipH="1">
            <a:off x="6064806" y="3579774"/>
            <a:ext cx="787004" cy="292339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>
            <a:stCxn id="16" idx="1"/>
          </p:cNvCxnSpPr>
          <p:nvPr/>
        </p:nvCxnSpPr>
        <p:spPr>
          <a:xfrm rot="10800000">
            <a:off x="5317330" y="3097328"/>
            <a:ext cx="702470" cy="50448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700000">
            <a:off x="1970710" y="2602146"/>
            <a:ext cx="5202582" cy="1965086"/>
          </a:xfrm>
          <a:prstGeom prst="rect">
            <a:avLst/>
          </a:prstGeom>
        </p:spPr>
      </p:pic>
      <p:pic>
        <p:nvPicPr>
          <p:cNvPr id="17" name="図 9" descr="ピクチャ 3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836" y="2734456"/>
            <a:ext cx="2558603" cy="2407076"/>
          </a:xfrm>
          <a:prstGeom prst="rect">
            <a:avLst/>
          </a:prstGeom>
          <a:solidFill>
            <a:schemeClr val="bg1">
              <a:alpha val="21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Construction of </a:t>
            </a: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the new facility buildings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BFBFBF"/>
                </a:solidFill>
              </a:rPr>
              <a:t>&amp;</a:t>
            </a:r>
            <a:r>
              <a:rPr lang="en-GB" dirty="0" smtClean="0"/>
              <a:t> beam transport line  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IWAA2014@IHEP</a:t>
            </a:r>
            <a:endParaRPr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79386" y="5433020"/>
            <a:ext cx="8823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BAD NEWS</a:t>
            </a:r>
          </a:p>
          <a:p>
            <a:r>
              <a:rPr lang="en-US" altLang="ja-JP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altLang="ja-JP" dirty="0" err="1" smtClean="0"/>
              <a:t>Construction</a:t>
            </a:r>
            <a:r>
              <a:rPr lang="en-US" altLang="ja-JP" dirty="0" smtClean="0"/>
              <a:t> takes place at the same time as </a:t>
            </a:r>
            <a:r>
              <a:rPr kumimoji="1" lang="en-US" altLang="ja-JP" dirty="0" smtClean="0"/>
              <a:t>the survey and </a:t>
            </a:r>
            <a:r>
              <a:rPr lang="en-US" altLang="ja-JP" dirty="0" smtClean="0"/>
              <a:t>1</a:t>
            </a:r>
            <a:r>
              <a:rPr lang="en-US" altLang="ja-JP" baseline="30000" dirty="0" smtClean="0"/>
              <a:t>st</a:t>
            </a:r>
            <a:r>
              <a:rPr lang="en-US" altLang="ja-JP" dirty="0" smtClean="0"/>
              <a:t> round</a:t>
            </a:r>
            <a:r>
              <a:rPr kumimoji="1" lang="en-US" altLang="ja-JP" dirty="0" smtClean="0"/>
              <a:t> alignment work in the tunne</a:t>
            </a:r>
            <a:r>
              <a:rPr lang="en-US" altLang="ja-JP" dirty="0" smtClean="0"/>
              <a:t>l.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/>
        </p:nvSpPr>
        <p:spPr>
          <a:xfrm rot="2880000">
            <a:off x="942796" y="4446750"/>
            <a:ext cx="1304725" cy="577361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角丸四角形吹き出し 25"/>
          <p:cNvSpPr/>
          <p:nvPr/>
        </p:nvSpPr>
        <p:spPr>
          <a:xfrm>
            <a:off x="2669531" y="4212366"/>
            <a:ext cx="2007281" cy="1375521"/>
          </a:xfrm>
          <a:prstGeom prst="wedgeRoundRectCallout">
            <a:avLst>
              <a:gd name="adj1" fmla="val 28133"/>
              <a:gd name="adj2" fmla="val -94879"/>
              <a:gd name="adj3" fmla="val 16667"/>
            </a:avLst>
          </a:prstGeom>
          <a:noFill/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600" dirty="0" smtClean="0">
                <a:solidFill>
                  <a:srgbClr val="000000"/>
                </a:solidFill>
              </a:rPr>
              <a:t>New beam transport line to the PF-AR</a:t>
            </a:r>
          </a:p>
          <a:p>
            <a:r>
              <a:rPr lang="en-US" altLang="ja-JP" sz="1600" dirty="0" smtClean="0">
                <a:solidFill>
                  <a:srgbClr val="000000"/>
                </a:solidFill>
              </a:rPr>
              <a:t>(Photon Factory Advanced Ring)</a:t>
            </a:r>
            <a:endParaRPr kumimoji="1" lang="ja-JP" altLang="en-US" sz="1600" dirty="0">
              <a:solidFill>
                <a:srgbClr val="000000"/>
              </a:solidFill>
            </a:endParaRPr>
          </a:p>
        </p:txBody>
      </p:sp>
      <p:cxnSp>
        <p:nvCxnSpPr>
          <p:cNvPr id="28" name="直線矢印コネクタ 27"/>
          <p:cNvCxnSpPr>
            <a:stCxn id="23" idx="0"/>
          </p:cNvCxnSpPr>
          <p:nvPr/>
        </p:nvCxnSpPr>
        <p:spPr>
          <a:xfrm flipV="1">
            <a:off x="1809690" y="3429000"/>
            <a:ext cx="1314510" cy="1113266"/>
          </a:xfrm>
          <a:prstGeom prst="straightConnector1">
            <a:avLst/>
          </a:prstGeom>
          <a:ln w="12700">
            <a:solidFill>
              <a:srgbClr val="3366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 rot="1800000">
            <a:off x="5392800" y="5050800"/>
            <a:ext cx="74892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LINAC</a:t>
            </a:r>
            <a:endParaRPr kumimoji="1" lang="ja-JP" altLang="en-US" dirty="0"/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5332" y="2445234"/>
            <a:ext cx="3190591" cy="1967531"/>
          </a:xfrm>
          <a:prstGeom prst="rect">
            <a:avLst/>
          </a:prstGeom>
        </p:spPr>
      </p:pic>
      <p:sp>
        <p:nvSpPr>
          <p:cNvPr id="32" name="テキスト ボックス 31"/>
          <p:cNvSpPr txBox="1"/>
          <p:nvPr/>
        </p:nvSpPr>
        <p:spPr>
          <a:xfrm>
            <a:off x="6183888" y="1962817"/>
            <a:ext cx="26084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 smtClean="0"/>
              <a:t>This is how two tunnels cross </a:t>
            </a:r>
          </a:p>
          <a:p>
            <a:pPr algn="ctr"/>
            <a:r>
              <a:rPr lang="en-US" altLang="ja-JP" sz="1600" dirty="0" smtClean="0"/>
              <a:t>(vertically)</a:t>
            </a:r>
            <a:endParaRPr kumimoji="1" lang="ja-JP" altLang="en-US" sz="1600" dirty="0"/>
          </a:p>
        </p:txBody>
      </p:sp>
      <p:cxnSp>
        <p:nvCxnSpPr>
          <p:cNvPr id="34" name="直線矢印コネクタ 33"/>
          <p:cNvCxnSpPr/>
          <p:nvPr/>
        </p:nvCxnSpPr>
        <p:spPr>
          <a:xfrm rot="5400000">
            <a:off x="5777176" y="3319303"/>
            <a:ext cx="485248" cy="1588"/>
          </a:xfrm>
          <a:prstGeom prst="straightConnector1">
            <a:avLst/>
          </a:prstGeom>
          <a:ln>
            <a:solidFill>
              <a:srgbClr val="3366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6183888" y="3077473"/>
            <a:ext cx="83050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3366FF"/>
                </a:solidFill>
              </a:rPr>
              <a:t>2.74 </a:t>
            </a:r>
            <a:r>
              <a:rPr kumimoji="1" lang="en-US" altLang="ja-JP" dirty="0" err="1" smtClean="0">
                <a:solidFill>
                  <a:srgbClr val="3366FF"/>
                </a:solidFill>
              </a:rPr>
              <a:t>m</a:t>
            </a:r>
            <a:endParaRPr kumimoji="1" lang="ja-JP" altLang="en-US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099" y="1143000"/>
            <a:ext cx="3766980" cy="247055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Effects of the facility buildings seen by level survey with DNA03</a:t>
            </a:r>
            <a:endParaRPr lang="ja-JP" altLang="en-US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IWAA2014@IHEP</a:t>
            </a:r>
            <a:endParaRPr lang="ja-JP" altLang="en-US"/>
          </a:p>
        </p:txBody>
      </p:sp>
      <p:pic>
        <p:nvPicPr>
          <p:cNvPr id="5" name="図 4" descr="Fig2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913" y="2768562"/>
            <a:ext cx="6236246" cy="400587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02592" y="3161776"/>
            <a:ext cx="36420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IP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707814" y="3231584"/>
            <a:ext cx="36420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IP</a:t>
            </a:r>
            <a:endParaRPr kumimoji="1" lang="ja-JP" altLang="en-US" dirty="0"/>
          </a:p>
        </p:txBody>
      </p:sp>
      <p:sp>
        <p:nvSpPr>
          <p:cNvPr id="9" name="フリーフォーム 8"/>
          <p:cNvSpPr/>
          <p:nvPr/>
        </p:nvSpPr>
        <p:spPr>
          <a:xfrm>
            <a:off x="7258413" y="2095858"/>
            <a:ext cx="464621" cy="92920"/>
          </a:xfrm>
          <a:custGeom>
            <a:avLst/>
            <a:gdLst>
              <a:gd name="connsiteX0" fmla="*/ 258123 w 258123"/>
              <a:gd name="connsiteY0" fmla="*/ 92920 h 92920"/>
              <a:gd name="connsiteX1" fmla="*/ 196174 w 258123"/>
              <a:gd name="connsiteY1" fmla="*/ 51623 h 92920"/>
              <a:gd name="connsiteX2" fmla="*/ 165199 w 258123"/>
              <a:gd name="connsiteY2" fmla="*/ 30974 h 92920"/>
              <a:gd name="connsiteX3" fmla="*/ 103249 w 258123"/>
              <a:gd name="connsiteY3" fmla="*/ 10325 h 92920"/>
              <a:gd name="connsiteX4" fmla="*/ 72275 w 258123"/>
              <a:gd name="connsiteY4" fmla="*/ 0 h 92920"/>
              <a:gd name="connsiteX5" fmla="*/ 0 w 258123"/>
              <a:gd name="connsiteY5" fmla="*/ 0 h 9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123" h="92920">
                <a:moveTo>
                  <a:pt x="258123" y="92920"/>
                </a:moveTo>
                <a:lnTo>
                  <a:pt x="196174" y="51623"/>
                </a:lnTo>
                <a:cubicBezTo>
                  <a:pt x="185849" y="44740"/>
                  <a:pt x="176971" y="34898"/>
                  <a:pt x="165199" y="30974"/>
                </a:cubicBezTo>
                <a:lnTo>
                  <a:pt x="103249" y="10325"/>
                </a:lnTo>
                <a:cubicBezTo>
                  <a:pt x="92924" y="6883"/>
                  <a:pt x="83158" y="0"/>
                  <a:pt x="72275" y="0"/>
                </a:cubicBezTo>
                <a:lnTo>
                  <a:pt x="0" y="0"/>
                </a:lnTo>
              </a:path>
            </a:pathLst>
          </a:cu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 descr="Fig3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42323" y="3613551"/>
            <a:ext cx="2657679" cy="1981068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6189408" y="5649435"/>
            <a:ext cx="2733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Vertical shaft at the 12M site.  Ground water removal is carried out by turbine pumps (deep well method).</a:t>
            </a:r>
            <a:r>
              <a:rPr lang="ja-JP" altLang="en-US" sz="1400" dirty="0" smtClean="0"/>
              <a:t> </a:t>
            </a:r>
            <a:endParaRPr kumimoji="1" lang="ja-JP" altLang="en-US" sz="1400" dirty="0"/>
          </a:p>
        </p:txBody>
      </p:sp>
      <p:pic>
        <p:nvPicPr>
          <p:cNvPr id="12" name="図 1" descr="IMG_5905.JPG"/>
          <p:cNvPicPr>
            <a:picLocks noChangeAspect="1"/>
          </p:cNvPicPr>
          <p:nvPr/>
        </p:nvPicPr>
        <p:blipFill>
          <a:blip r:embed="rId5">
            <a:lum bright="14000" contrast="40000"/>
          </a:blip>
          <a:srcRect/>
          <a:stretch>
            <a:fillRect/>
          </a:stretch>
        </p:blipFill>
        <p:spPr bwMode="auto">
          <a:xfrm>
            <a:off x="201218" y="1569313"/>
            <a:ext cx="1531151" cy="1148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角丸四角形吹き出し 13"/>
          <p:cNvSpPr/>
          <p:nvPr/>
        </p:nvSpPr>
        <p:spPr>
          <a:xfrm>
            <a:off x="1812754" y="2076253"/>
            <a:ext cx="4126571" cy="579784"/>
          </a:xfrm>
          <a:prstGeom prst="wedgeRoundRectCallout">
            <a:avLst>
              <a:gd name="adj1" fmla="val -23560"/>
              <a:gd name="adj2" fmla="val 117952"/>
              <a:gd name="adj3" fmla="val 16667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Symbol" charset="2"/>
                <a:cs typeface="Symbol" charset="2"/>
              </a:rPr>
              <a:t>D</a:t>
            </a:r>
            <a:r>
              <a:rPr lang="en-US" altLang="ja-JP" dirty="0">
                <a:solidFill>
                  <a:schemeClr val="tx1"/>
                </a:solidFill>
              </a:rPr>
              <a:t> Level between Oct.2013 and June 2014</a:t>
            </a:r>
            <a:endParaRPr lang="ja-JP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6457"/>
            <a:ext cx="3168209" cy="195372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Effects of the new BT line to the PF-AR monitored by HLS</a:t>
            </a:r>
            <a:endParaRPr lang="ja-JP" altLang="en-US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IWAA2014@IHEP</a:t>
            </a:r>
            <a:endParaRPr lang="ja-JP" altLang="en-US"/>
          </a:p>
        </p:txBody>
      </p:sp>
      <p:pic>
        <p:nvPicPr>
          <p:cNvPr id="4" name="図 3" descr="Fig6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51558" y="2324063"/>
            <a:ext cx="6119495" cy="1939925"/>
          </a:xfrm>
          <a:prstGeom prst="rect">
            <a:avLst/>
          </a:prstGeom>
        </p:spPr>
      </p:pic>
      <p:pic>
        <p:nvPicPr>
          <p:cNvPr id="8" name="図 7" descr="Fig5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09677" y="1809579"/>
            <a:ext cx="1364352" cy="1028968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109226" y="4296135"/>
            <a:ext cx="1731514" cy="646331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Expansion joints</a:t>
            </a:r>
          </a:p>
          <a:p>
            <a:r>
              <a:rPr lang="en-US" altLang="ja-JP" dirty="0" smtClean="0"/>
              <a:t>(every ~60-70m)</a:t>
            </a:r>
            <a:endParaRPr kumimoji="1" lang="ja-JP" altLang="en-US" dirty="0"/>
          </a:p>
        </p:txBody>
      </p:sp>
      <p:cxnSp>
        <p:nvCxnSpPr>
          <p:cNvPr id="13" name="直線矢印コネクタ 12"/>
          <p:cNvCxnSpPr>
            <a:stCxn id="11" idx="1"/>
          </p:cNvCxnSpPr>
          <p:nvPr/>
        </p:nvCxnSpPr>
        <p:spPr>
          <a:xfrm rot="10800000">
            <a:off x="3500150" y="4047175"/>
            <a:ext cx="1609077" cy="572126"/>
          </a:xfrm>
          <a:prstGeom prst="straightConnector1">
            <a:avLst/>
          </a:prstGeom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>
            <a:stCxn id="11" idx="3"/>
          </p:cNvCxnSpPr>
          <p:nvPr/>
        </p:nvCxnSpPr>
        <p:spPr>
          <a:xfrm flipV="1">
            <a:off x="6840740" y="3429001"/>
            <a:ext cx="1161067" cy="1190300"/>
          </a:xfrm>
          <a:prstGeom prst="straightConnector1">
            <a:avLst/>
          </a:prstGeom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V="1">
            <a:off x="3500149" y="3324463"/>
            <a:ext cx="4501658" cy="764008"/>
          </a:xfrm>
          <a:prstGeom prst="straightConnector1">
            <a:avLst/>
          </a:prstGeom>
          <a:ln>
            <a:solidFill>
              <a:srgbClr val="3366FF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 rot="21180000">
            <a:off x="4848902" y="3747512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3366FF"/>
                </a:solidFill>
              </a:rPr>
              <a:t>One tunnel block unit</a:t>
            </a:r>
            <a:endParaRPr kumimoji="1" lang="ja-JP" altLang="en-US" dirty="0">
              <a:solidFill>
                <a:srgbClr val="3366FF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115090" y="480085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19 HLS units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Effects of the new BT line to the PF-AR monitored by HLS</a:t>
            </a:r>
            <a:endParaRPr lang="ja-JP" altLang="en-US" dirty="0"/>
          </a:p>
        </p:txBody>
      </p:sp>
      <p:pic>
        <p:nvPicPr>
          <p:cNvPr id="14" name="図 13" descr="ARDI_130625-141009v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4" y="1407836"/>
            <a:ext cx="9042010" cy="3237056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935" y="4586445"/>
            <a:ext cx="2574080" cy="1821525"/>
          </a:xfrm>
          <a:prstGeom prst="rect">
            <a:avLst/>
          </a:prstGeom>
        </p:spPr>
      </p:pic>
      <p:cxnSp>
        <p:nvCxnSpPr>
          <p:cNvPr id="21" name="直線矢印コネクタ 20"/>
          <p:cNvCxnSpPr>
            <a:stCxn id="19" idx="0"/>
          </p:cNvCxnSpPr>
          <p:nvPr/>
        </p:nvCxnSpPr>
        <p:spPr>
          <a:xfrm rot="5400000" flipH="1" flipV="1">
            <a:off x="2443099" y="3818497"/>
            <a:ext cx="1105825" cy="430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1391331" y="6428618"/>
            <a:ext cx="2751587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Dec. 2013:  Removal of the soil</a:t>
            </a:r>
            <a:endParaRPr kumimoji="1" lang="ja-JP" altLang="en-US" sz="1600" dirty="0"/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8352" y="4586446"/>
            <a:ext cx="2746443" cy="1821524"/>
          </a:xfrm>
          <a:prstGeom prst="rect">
            <a:avLst/>
          </a:prstGeom>
        </p:spPr>
      </p:pic>
      <p:cxnSp>
        <p:nvCxnSpPr>
          <p:cNvPr id="26" name="直線矢印コネクタ 25"/>
          <p:cNvCxnSpPr/>
          <p:nvPr/>
        </p:nvCxnSpPr>
        <p:spPr>
          <a:xfrm rot="16200000" flipV="1">
            <a:off x="5218057" y="4239374"/>
            <a:ext cx="590892" cy="1032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4186974" y="6418294"/>
            <a:ext cx="2690608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May 2014:  Refilling of the soil</a:t>
            </a:r>
            <a:endParaRPr kumimoji="1" lang="ja-JP" altLang="en-US" sz="1600" dirty="0"/>
          </a:p>
        </p:txBody>
      </p:sp>
      <p:sp>
        <p:nvSpPr>
          <p:cNvPr id="28" name="雲形吹き出し 27"/>
          <p:cNvSpPr/>
          <p:nvPr/>
        </p:nvSpPr>
        <p:spPr>
          <a:xfrm>
            <a:off x="7062240" y="5131240"/>
            <a:ext cx="1817184" cy="1297378"/>
          </a:xfrm>
          <a:prstGeom prst="cloudCallout">
            <a:avLst>
              <a:gd name="adj1" fmla="val -17560"/>
              <a:gd name="adj2" fmla="val -101790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Still sinking, why??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0" name="角丸四角形吹き出し 29"/>
          <p:cNvSpPr/>
          <p:nvPr/>
        </p:nvSpPr>
        <p:spPr>
          <a:xfrm>
            <a:off x="7062240" y="1868721"/>
            <a:ext cx="887942" cy="361355"/>
          </a:xfrm>
          <a:prstGeom prst="wedgeRoundRectCallout">
            <a:avLst>
              <a:gd name="adj1" fmla="val 44283"/>
              <a:gd name="adj2" fmla="val 20535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rgbClr val="000000"/>
                </a:solidFill>
              </a:rPr>
              <a:t>today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770498" y="1685819"/>
            <a:ext cx="1958852" cy="92333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Spikes are</a:t>
            </a:r>
          </a:p>
          <a:p>
            <a:r>
              <a:rPr lang="en-US" altLang="ja-JP" dirty="0" smtClean="0"/>
              <a:t>either e</a:t>
            </a:r>
            <a:r>
              <a:rPr kumimoji="1" lang="en-US" altLang="ja-JP" dirty="0" smtClean="0"/>
              <a:t>arthquakes</a:t>
            </a:r>
          </a:p>
          <a:p>
            <a:r>
              <a:rPr lang="en-US" altLang="ja-JP" dirty="0" smtClean="0"/>
              <a:t>or pile drilling.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985</TotalTime>
  <Words>1193</Words>
  <Application>Microsoft Macintosh PowerPoint</Application>
  <PresentationFormat>画面に合わせる (4:3)</PresentationFormat>
  <Paragraphs>163</Paragraphs>
  <Slides>30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1" baseType="lpstr">
      <vt:lpstr>Office テーマ</vt:lpstr>
      <vt:lpstr>superKEKB main ring tunnel motion</vt:lpstr>
      <vt:lpstr>Contents</vt:lpstr>
      <vt:lpstr>SuperKEKB Main Ring</vt:lpstr>
      <vt:lpstr>SuperKEKB Main Ring</vt:lpstr>
      <vt:lpstr>Construction of the new facility buildings &amp; beam transport line  </vt:lpstr>
      <vt:lpstr>Construction of the new facility buildings &amp; beam transport line  </vt:lpstr>
      <vt:lpstr>Effects of the facility buildings seen by level survey with DNA03</vt:lpstr>
      <vt:lpstr>Effects of the new BT line to the PF-AR monitored by HLS</vt:lpstr>
      <vt:lpstr>Effects of the new BT line to the PF-AR monitored by HLS</vt:lpstr>
      <vt:lpstr>Effects of the new BT line to the PF-AR monitored by HLS</vt:lpstr>
      <vt:lpstr>Effects of the new BT line to the PF-AR monitored by HLS</vt:lpstr>
      <vt:lpstr>Effects of the new BT line to the PF-AR monitored by HLS</vt:lpstr>
      <vt:lpstr>Effects of the new BT line to the PF-AR monitored by HLS</vt:lpstr>
      <vt:lpstr>Effects of the new BT line to the PF-AR monitored by HLS</vt:lpstr>
      <vt:lpstr>GPS data</vt:lpstr>
      <vt:lpstr>GPS data</vt:lpstr>
      <vt:lpstr>PowerPoint プレゼンテーション</vt:lpstr>
      <vt:lpstr>PowerPoint プレゼンテーション</vt:lpstr>
      <vt:lpstr>GPS data</vt:lpstr>
      <vt:lpstr>GPS data</vt:lpstr>
      <vt:lpstr>GPS data</vt:lpstr>
      <vt:lpstr>GPS data</vt:lpstr>
      <vt:lpstr>GPS data</vt:lpstr>
      <vt:lpstr>PowerPoint プレゼンテーション</vt:lpstr>
      <vt:lpstr>PowerPoint プレゼンテーション</vt:lpstr>
      <vt:lpstr>Other SuperKEKB activities</vt:lpstr>
      <vt:lpstr>Summary</vt:lpstr>
      <vt:lpstr>Test of Balluff capacitive sensor Seeking the possibility to get more (less expensive)HLS units to cover larger area</vt:lpstr>
      <vt:lpstr>Summary</vt:lpstr>
      <vt:lpstr>PowerPoint プレゼンテーション</vt:lpstr>
    </vt:vector>
  </TitlesOfParts>
  <Company>KEK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superKEKB main ring tunnel motion</dc:title>
  <dc:creator>美佳 増澤</dc:creator>
  <cp:lastModifiedBy>増澤 美佳</cp:lastModifiedBy>
  <cp:revision>93</cp:revision>
  <dcterms:created xsi:type="dcterms:W3CDTF">2014-10-12T11:09:12Z</dcterms:created>
  <dcterms:modified xsi:type="dcterms:W3CDTF">2014-10-14T00:09:01Z</dcterms:modified>
</cp:coreProperties>
</file>